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739" r:id="rId2"/>
    <p:sldId id="688" r:id="rId3"/>
    <p:sldId id="633" r:id="rId4"/>
    <p:sldId id="770" r:id="rId5"/>
    <p:sldId id="773" r:id="rId6"/>
    <p:sldId id="772" r:id="rId7"/>
    <p:sldId id="771" r:id="rId8"/>
    <p:sldId id="780" r:id="rId9"/>
    <p:sldId id="781" r:id="rId10"/>
    <p:sldId id="787" r:id="rId11"/>
    <p:sldId id="782" r:id="rId12"/>
    <p:sldId id="783" r:id="rId13"/>
    <p:sldId id="784" r:id="rId14"/>
    <p:sldId id="785" r:id="rId15"/>
    <p:sldId id="774" r:id="rId16"/>
    <p:sldId id="775" r:id="rId17"/>
    <p:sldId id="776" r:id="rId18"/>
    <p:sldId id="788" r:id="rId19"/>
    <p:sldId id="777" r:id="rId20"/>
    <p:sldId id="793" r:id="rId21"/>
    <p:sldId id="794" r:id="rId22"/>
    <p:sldId id="795" r:id="rId23"/>
    <p:sldId id="792" r:id="rId24"/>
    <p:sldId id="791" r:id="rId25"/>
    <p:sldId id="790" r:id="rId26"/>
    <p:sldId id="796" r:id="rId27"/>
    <p:sldId id="7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441"/>
    <a:srgbClr val="ED6D00"/>
    <a:srgbClr val="C67A48"/>
    <a:srgbClr val="EB5405"/>
    <a:srgbClr val="FFE33A"/>
    <a:srgbClr val="46799E"/>
    <a:srgbClr val="D8E250"/>
    <a:srgbClr val="B5D14F"/>
    <a:srgbClr val="E50065"/>
    <a:srgbClr val="DAD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8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2014/4/30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500034" y="3922796"/>
            <a:ext cx="1643074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2857488" y="4484313"/>
            <a:ext cx="6000792" cy="1500198"/>
          </a:xfrm>
          <a:noFill/>
          <a:ln w="12700" cap="rnd">
            <a:noFill/>
            <a:round/>
          </a:ln>
          <a:effectLst/>
        </p:spPr>
        <p:txBody>
          <a:bodyPr lIns="0" tIns="0" rIns="0" bIns="0" numCol="1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sz="2000" b="1" baseline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2285984" y="2143116"/>
            <a:ext cx="6715172" cy="2143140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2285984" y="1428736"/>
            <a:ext cx="6715172" cy="857256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800" b="1" u="none" cap="none" spc="0" baseline="0">
                <a:ln w="15875">
                  <a:noFill/>
                  <a:prstDash val="solid"/>
                </a:ln>
                <a:solidFill>
                  <a:srgbClr val="C00000"/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2357422" y="4357694"/>
            <a:ext cx="6715140" cy="1714512"/>
          </a:xfrm>
          <a:prstGeom prst="rect">
            <a:avLst/>
          </a:prstGeom>
          <a:noFill/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1406" y="4357694"/>
            <a:ext cx="2286016" cy="1714512"/>
          </a:xfrm>
          <a:prstGeom prst="rect">
            <a:avLst/>
          </a:prstGeom>
          <a:solidFill>
            <a:srgbClr val="ED6D00"/>
          </a:solidFill>
          <a:ln w="76200">
            <a:solidFill>
              <a:srgbClr val="ED6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008000"/>
            <a:ext cx="828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260000"/>
            <a:ext cx="8280000" cy="522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文字版面配置區 8"/>
          <p:cNvSpPr txBox="1">
            <a:spLocks/>
          </p:cNvSpPr>
          <p:nvPr userDrawn="1"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範例：多 </a:t>
            </a:r>
            <a:r>
              <a:rPr lang="en-US" altLang="zh-TW" dirty="0" smtClean="0"/>
              <a:t>Screen </a:t>
            </a:r>
            <a:r>
              <a:rPr lang="zh-TW" altLang="en-US" dirty="0" smtClean="0"/>
              <a:t>頁面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251371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EB5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82" r:id="rId3"/>
    <p:sldLayoutId id="2147483677" r:id="rId4"/>
    <p:sldLayoutId id="2147483691" r:id="rId5"/>
    <p:sldLayoutId id="2147483692" r:id="rId6"/>
    <p:sldLayoutId id="2147483684" r:id="rId7"/>
    <p:sldLayoutId id="2147483690" r:id="rId8"/>
  </p:sldLayoutIdLst>
  <p:transition>
    <p:pull dir="r"/>
  </p:transition>
  <p:txStyles>
    <p:titleStyle>
      <a:lvl1pPr marL="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5A9441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400" b="1" u="dottedHeavy" kern="1200" baseline="0">
          <a:solidFill>
            <a:srgbClr val="5A9441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7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3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ts val="23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7.2 </a:t>
            </a:r>
            <a:r>
              <a:rPr lang="zh-TW" altLang="en-US" dirty="0" smtClean="0"/>
              <a:t>聲音相關元件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7.2 </a:t>
            </a:r>
            <a:r>
              <a:rPr lang="zh-TW" altLang="en-US" dirty="0" smtClean="0"/>
              <a:t>聲音相關元件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Sound </a:t>
            </a:r>
            <a:r>
              <a:rPr lang="zh-TW" altLang="en-US" dirty="0" smtClean="0"/>
              <a:t>元件可以播放聲音檔，其主要功能是播放較短的音效檔，例如遊戲中常用的碰撞聲等。 </a:t>
            </a:r>
            <a:r>
              <a:rPr lang="en-US" altLang="zh-TW" dirty="0" smtClean="0"/>
              <a:t>Sound </a:t>
            </a:r>
            <a:r>
              <a:rPr lang="zh-TW" altLang="en-US" dirty="0" smtClean="0"/>
              <a:t>元件的另一功能是讓手機產生振動，並且可以設定振動時間。</a:t>
            </a:r>
            <a:r>
              <a:rPr lang="en-US" altLang="zh-TW" dirty="0" smtClean="0"/>
              <a:t>Sound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類別，屬於非視覺元件。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屬性及方法</a:t>
            </a:r>
          </a:p>
          <a:p>
            <a:pPr lvl="3"/>
            <a:r>
              <a:rPr lang="en-US" altLang="zh-TW" dirty="0" smtClean="0"/>
              <a:t>Sound </a:t>
            </a:r>
            <a:r>
              <a:rPr lang="zh-TW" altLang="en-US" dirty="0" smtClean="0"/>
              <a:t>元件只有兩個屬性：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en-US" altLang="zh-TW" dirty="0" smtClean="0"/>
              <a:t>Sound </a:t>
            </a:r>
            <a:r>
              <a:rPr lang="zh-TW" altLang="en-US" dirty="0" smtClean="0"/>
              <a:t>元件使用下列方法播放聲音及產生振動：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312" y="2188651"/>
            <a:ext cx="5808890" cy="116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557" y="4000504"/>
            <a:ext cx="5860401" cy="18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按 </a:t>
            </a:r>
            <a:r>
              <a:rPr lang="en-US" altLang="zh-TW" dirty="0" smtClean="0"/>
              <a:t>Do </a:t>
            </a:r>
            <a:r>
              <a:rPr lang="zh-TW" altLang="en-US" dirty="0" smtClean="0"/>
              <a:t>到 </a:t>
            </a:r>
            <a:r>
              <a:rPr lang="en-US" altLang="zh-TW" dirty="0" smtClean="0"/>
              <a:t>Si </a:t>
            </a:r>
            <a:r>
              <a:rPr lang="zh-TW" altLang="en-US" dirty="0" smtClean="0"/>
              <a:t>鋼琴鍵就會發出對應的音階聲音，可以彈奏簡單樂曲。</a:t>
            </a:r>
            <a:r>
              <a:rPr lang="en-US" altLang="zh-TW" dirty="0" smtClean="0"/>
              <a:t>(&lt;ch07\ex_Piano.aia&gt;)</a:t>
            </a:r>
            <a:endParaRPr lang="zh-TW" altLang="en-US" dirty="0"/>
          </a:p>
        </p:txBody>
      </p:sp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範例：小鋼琴家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5086" y="2857496"/>
            <a:ext cx="34414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7.2.2 Player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Player </a:t>
            </a:r>
            <a:r>
              <a:rPr lang="zh-TW" altLang="en-US" dirty="0" smtClean="0"/>
              <a:t>元件也是用來播放聲音檔，與 </a:t>
            </a:r>
            <a:r>
              <a:rPr lang="en-US" altLang="zh-TW" dirty="0" smtClean="0"/>
              <a:t>Sound </a:t>
            </a:r>
            <a:r>
              <a:rPr lang="zh-TW" altLang="en-US" dirty="0" smtClean="0"/>
              <a:t>元件不同處，在於其主要是播放較長的音樂檔案，例如遊戲中常用的背景音樂等。 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元件也可讓手機產生振動，並且可以設定振動時間。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類別，屬於非視覺元件。</a:t>
            </a:r>
            <a:endParaRPr lang="en-US" altLang="zh-TW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屬性、方法及事件</a:t>
            </a:r>
          </a:p>
          <a:p>
            <a:pPr lvl="3"/>
            <a:r>
              <a:rPr lang="en-US" altLang="zh-TW" dirty="0" smtClean="0"/>
              <a:t>Player </a:t>
            </a:r>
            <a:r>
              <a:rPr lang="zh-TW" altLang="en-US" dirty="0" smtClean="0"/>
              <a:t>元件的屬性有：</a:t>
            </a:r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en-US" altLang="zh-TW" dirty="0" smtClean="0"/>
              <a:t>Player </a:t>
            </a:r>
            <a:r>
              <a:rPr lang="zh-TW" altLang="en-US" dirty="0" smtClean="0"/>
              <a:t>元件常用方法和事件有：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124" y="4429132"/>
            <a:ext cx="5442520" cy="17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5214" y="2214554"/>
            <a:ext cx="5380340" cy="143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Player </a:t>
            </a:r>
            <a:r>
              <a:rPr lang="zh-TW" altLang="en-US" dirty="0" smtClean="0"/>
              <a:t>元件適合播放時間較長的音樂檔，與 </a:t>
            </a:r>
            <a:r>
              <a:rPr lang="en-US" altLang="zh-TW" dirty="0" smtClean="0"/>
              <a:t>Sound </a:t>
            </a:r>
            <a:r>
              <a:rPr lang="zh-TW" altLang="en-US" dirty="0" smtClean="0"/>
              <a:t>元件相較，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元件多了 </a:t>
            </a:r>
            <a:r>
              <a:rPr lang="en-US" altLang="zh-TW" dirty="0" smtClean="0"/>
              <a:t>Loop </a:t>
            </a:r>
            <a:r>
              <a:rPr lang="zh-TW" altLang="en-US" dirty="0" smtClean="0"/>
              <a:t>屬性控制音樂是否要循環播放，此功能在遊戲播放背景音樂時特別有效，無論背景音樂的長短如何，設定 </a:t>
            </a:r>
            <a:r>
              <a:rPr lang="en-US" altLang="zh-TW" dirty="0" smtClean="0"/>
              <a:t>Loop  </a:t>
            </a:r>
            <a:r>
              <a:rPr lang="zh-TW" altLang="en-US" dirty="0" smtClean="0"/>
              <a:t>屬性後就可使遊戲期間背景音樂永不停止。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元件另外還多了 </a:t>
            </a:r>
            <a:r>
              <a:rPr lang="en-US" altLang="zh-TW" dirty="0" err="1" smtClean="0"/>
              <a:t>Volumn</a:t>
            </a:r>
            <a:r>
              <a:rPr lang="en-US" altLang="zh-TW" dirty="0" smtClean="0"/>
              <a:t> </a:t>
            </a:r>
            <a:r>
              <a:rPr lang="zh-TW" altLang="en-US" dirty="0" smtClean="0"/>
              <a:t>屬性來控制播放音量的大小。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在播放聲音檔方面，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元件較 </a:t>
            </a:r>
            <a:r>
              <a:rPr lang="en-US" altLang="zh-TW" dirty="0" smtClean="0"/>
              <a:t>Sound </a:t>
            </a:r>
            <a:r>
              <a:rPr lang="zh-TW" altLang="en-US" dirty="0" smtClean="0"/>
              <a:t>元件少了一項播放功能：從頭播放，</a:t>
            </a:r>
            <a:r>
              <a:rPr lang="en-US" altLang="zh-TW" dirty="0" smtClean="0"/>
              <a:t>Player 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Start  </a:t>
            </a:r>
            <a:r>
              <a:rPr lang="zh-TW" altLang="en-US" dirty="0" smtClean="0"/>
              <a:t>方法相當於 </a:t>
            </a:r>
            <a:r>
              <a:rPr lang="en-US" altLang="zh-TW" dirty="0" smtClean="0"/>
              <a:t>Sound  </a:t>
            </a:r>
            <a:r>
              <a:rPr lang="zh-TW" altLang="en-US" dirty="0" smtClean="0"/>
              <a:t>元件的 </a:t>
            </a:r>
            <a:r>
              <a:rPr lang="en-US" altLang="zh-TW" dirty="0" smtClean="0"/>
              <a:t>Resume  </a:t>
            </a:r>
            <a:r>
              <a:rPr lang="zh-TW" altLang="en-US" dirty="0" smtClean="0"/>
              <a:t>方法，功能是繼續播放聲音檔。如果在 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元件要從頭播放聲音檔，應如何做呢？做法是先使用 </a:t>
            </a:r>
            <a:r>
              <a:rPr lang="en-US" altLang="zh-TW" dirty="0" smtClean="0"/>
              <a:t>Stop </a:t>
            </a:r>
            <a:r>
              <a:rPr lang="zh-TW" altLang="en-US" dirty="0" smtClean="0"/>
              <a:t>方法停止播放聲音檔，再用 </a:t>
            </a:r>
            <a:r>
              <a:rPr lang="en-US" altLang="zh-TW" dirty="0" smtClean="0"/>
              <a:t>Start </a:t>
            </a:r>
            <a:r>
              <a:rPr lang="zh-TW" altLang="en-US" dirty="0" smtClean="0"/>
              <a:t>方法播放即可：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828" y="4714884"/>
            <a:ext cx="2464618" cy="114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en-US" altLang="zh-TW" dirty="0" smtClean="0"/>
              <a:t>Player  </a:t>
            </a:r>
            <a:r>
              <a:rPr lang="zh-TW" altLang="en-US" dirty="0" smtClean="0"/>
              <a:t>元件較 </a:t>
            </a:r>
            <a:r>
              <a:rPr lang="en-US" altLang="zh-TW" dirty="0" smtClean="0"/>
              <a:t>Sound  </a:t>
            </a:r>
            <a:r>
              <a:rPr lang="zh-TW" altLang="en-US" dirty="0" smtClean="0"/>
              <a:t>元件多了 </a:t>
            </a:r>
            <a:r>
              <a:rPr lang="en-US" altLang="zh-TW" dirty="0" smtClean="0"/>
              <a:t>Completed  </a:t>
            </a:r>
            <a:r>
              <a:rPr lang="zh-TW" altLang="en-US" dirty="0" smtClean="0"/>
              <a:t>事件：因為 </a:t>
            </a:r>
            <a:r>
              <a:rPr lang="en-US" altLang="zh-TW" dirty="0" smtClean="0"/>
              <a:t>Player  </a:t>
            </a:r>
            <a:r>
              <a:rPr lang="zh-TW" altLang="en-US" dirty="0" smtClean="0"/>
              <a:t>元件通常用來播放較長的樂曲，如果有事項需在播放完樂曲後處理，即可將這些事項置於 </a:t>
            </a:r>
            <a:r>
              <a:rPr lang="en-US" altLang="zh-TW" dirty="0" smtClean="0"/>
              <a:t>Completed </a:t>
            </a:r>
            <a:r>
              <a:rPr lang="zh-TW" altLang="en-US" dirty="0" smtClean="0"/>
              <a:t>事件中，例如一般音樂播放器在播完一首樂曲後，會自動播放下一首，就可將播放下一首的程式拼塊置於 </a:t>
            </a:r>
            <a:r>
              <a:rPr lang="en-US" altLang="zh-TW" dirty="0" smtClean="0"/>
              <a:t>Completed </a:t>
            </a:r>
            <a:r>
              <a:rPr lang="zh-TW" altLang="en-US" dirty="0" smtClean="0"/>
              <a:t>事件內。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播放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卡中的聲音檔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Player </a:t>
            </a:r>
            <a:r>
              <a:rPr lang="zh-TW" altLang="en-US" dirty="0" smtClean="0"/>
              <a:t>元件播放的音樂檔通常容量相當大，由於伺服器上傳容量的限制，部分音樂檔無法上傳到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伺服器端；現在行動裝置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卡容量越來越大，最好的方法是將音樂檔放置在 </a:t>
            </a:r>
            <a:r>
              <a:rPr lang="en-US" altLang="zh-TW" dirty="0" smtClean="0"/>
              <a:t>SD Card </a:t>
            </a:r>
            <a:r>
              <a:rPr lang="zh-TW" altLang="en-US" dirty="0" smtClean="0"/>
              <a:t>上。要播放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卡上音樂檔的路徑為：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例如：按下 </a:t>
            </a:r>
            <a:r>
              <a:rPr lang="en-US" altLang="zh-TW" dirty="0" smtClean="0"/>
              <a:t>Play </a:t>
            </a:r>
            <a:r>
              <a:rPr lang="zh-TW" altLang="en-US" dirty="0" smtClean="0"/>
              <a:t>按鈕播放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卡中 </a:t>
            </a:r>
            <a:r>
              <a:rPr lang="en-US" altLang="zh-TW" dirty="0" smtClean="0"/>
              <a:t>&lt;media&gt; </a:t>
            </a:r>
            <a:r>
              <a:rPr lang="zh-TW" altLang="en-US" dirty="0" smtClean="0"/>
              <a:t>資料夾的 </a:t>
            </a:r>
            <a:r>
              <a:rPr lang="en-US" altLang="zh-TW" dirty="0" smtClean="0"/>
              <a:t>&lt;summersong.mp3&gt; </a:t>
            </a:r>
            <a:r>
              <a:rPr lang="zh-TW" altLang="en-US" dirty="0" smtClean="0"/>
              <a:t>音樂檔，其程式拼塊為：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018" y="3071808"/>
            <a:ext cx="6794006" cy="38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553" y="4678304"/>
            <a:ext cx="6486157" cy="10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程式執行預設的歌曲名稱為「</a:t>
            </a:r>
            <a:r>
              <a:rPr lang="en-US" altLang="zh-TW" dirty="0" err="1" smtClean="0"/>
              <a:t>greensleeves</a:t>
            </a:r>
            <a:r>
              <a:rPr lang="zh-TW" altLang="en-US" dirty="0" smtClean="0"/>
              <a:t>」，核取 重複播放 項目後，播放歌曲時會循環播放，再按一次該項目可取消核選。按 播放 鈕會開始播放歌曲，同時  播放 鈕變為無作用，而 暫停 及 停止 鈕變為有作用。按 暫停 鈕可暫時停止播放歌曲，同時按鈕文字變為 繼續，三個按鈕都變為有作用。</a:t>
            </a:r>
            <a:endParaRPr lang="zh-TW" altLang="en-US" dirty="0"/>
          </a:p>
        </p:txBody>
      </p:sp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21442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範例：樂曲播放器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305757"/>
            <a:ext cx="6201169" cy="23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此時按 播放 鈕會從頭播放歌曲，按 繼續 鈕就由暫停處繼續播放，按 停止 鈕會停止播放歌曲，並只剩 播放 鈕有作用，就是只能從頭播放。點按下方四首歌曲名稱會立即播放該歌曲，並將歌曲名稱顯示於下方。</a:t>
            </a:r>
            <a:r>
              <a:rPr lang="en-US" altLang="zh-TW" dirty="0" smtClean="0"/>
              <a:t>(&lt;ch07\ex_Player.aia&gt;)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6228906" cy="236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07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7"/>
          </p:nvPr>
        </p:nvSpPr>
        <p:spPr/>
        <p:txBody>
          <a:bodyPr numCol="1"/>
          <a:lstStyle/>
          <a:p>
            <a:r>
              <a:rPr lang="en-US" altLang="zh-TW" dirty="0" smtClean="0"/>
              <a:t>7.1  </a:t>
            </a:r>
            <a:r>
              <a:rPr lang="zh-TW" altLang="en-US" dirty="0" smtClean="0">
                <a:hlinkClick r:id="rId2" action="ppaction://hlinksldjump"/>
              </a:rPr>
              <a:t>照相相關元件</a:t>
            </a:r>
            <a:endParaRPr lang="en-US" altLang="zh-TW" dirty="0" smtClean="0"/>
          </a:p>
          <a:p>
            <a:r>
              <a:rPr lang="en-US" altLang="zh-TW" dirty="0" smtClean="0"/>
              <a:t>7.2  </a:t>
            </a:r>
            <a:r>
              <a:rPr lang="zh-TW" altLang="en-US" dirty="0" smtClean="0">
                <a:hlinkClick r:id="rId3" action="ppaction://hlinksldjump"/>
              </a:rPr>
              <a:t>聲音相關元件</a:t>
            </a:r>
            <a:endParaRPr lang="en-US" altLang="zh-TW" dirty="0" smtClean="0"/>
          </a:p>
          <a:p>
            <a:r>
              <a:rPr lang="en-US" altLang="zh-TW" dirty="0" smtClean="0"/>
              <a:t>7.3  </a:t>
            </a:r>
            <a:r>
              <a:rPr lang="zh-TW" altLang="en-US" dirty="0" smtClean="0">
                <a:hlinkClick r:id="rId4" action="ppaction://hlinksldjump"/>
              </a:rPr>
              <a:t>影片相關元件</a:t>
            </a:r>
            <a:endParaRPr lang="en-US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altLang="zh-TW" sz="1400" dirty="0" smtClean="0"/>
              <a:t>Camera </a:t>
            </a:r>
            <a:r>
              <a:rPr lang="zh-TW" altLang="en-US" sz="1400" dirty="0" smtClean="0"/>
              <a:t>元件主要功能是啟動行動裝置的照相機來照相。</a:t>
            </a:r>
            <a:r>
              <a:rPr lang="en-US" altLang="zh-TW" sz="1400" dirty="0" err="1" smtClean="0"/>
              <a:t>ImagePicker</a:t>
            </a:r>
            <a:r>
              <a:rPr lang="en-US" altLang="zh-TW" sz="1400" dirty="0" smtClean="0"/>
              <a:t>  </a:t>
            </a:r>
            <a:r>
              <a:rPr lang="zh-TW" altLang="en-US" sz="1400" dirty="0" smtClean="0"/>
              <a:t>元件功能會自動開啟行動裝置的相簿，讓使用者可以從相簿中選取一張相片。</a:t>
            </a:r>
          </a:p>
          <a:p>
            <a:pPr>
              <a:lnSpc>
                <a:spcPts val="2000"/>
              </a:lnSpc>
            </a:pPr>
            <a:r>
              <a:rPr lang="en-US" altLang="zh-TW" sz="1400" dirty="0" smtClean="0"/>
              <a:t>Sound </a:t>
            </a:r>
            <a:r>
              <a:rPr lang="zh-TW" altLang="en-US" sz="1400" dirty="0" smtClean="0"/>
              <a:t>元件可以播放聲音檔，其主要功能是播放較短的音效檔。</a:t>
            </a:r>
            <a:r>
              <a:rPr lang="en-US" altLang="zh-TW" sz="1400" dirty="0" smtClean="0"/>
              <a:t>Player  </a:t>
            </a:r>
            <a:r>
              <a:rPr lang="zh-TW" altLang="en-US" sz="1400" dirty="0" smtClean="0"/>
              <a:t>元件也是用來播放聲音檔，與 </a:t>
            </a:r>
            <a:r>
              <a:rPr lang="en-US" altLang="zh-TW" sz="1400" dirty="0" smtClean="0"/>
              <a:t>Sound </a:t>
            </a:r>
            <a:r>
              <a:rPr lang="zh-TW" altLang="en-US" sz="1400" dirty="0" smtClean="0"/>
              <a:t>元件不同處，在於其主要是播放較長的音樂檔案。</a:t>
            </a:r>
            <a:r>
              <a:rPr lang="en-US" altLang="zh-TW" sz="1400" dirty="0" err="1" smtClean="0"/>
              <a:t>SoundRecorder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元件是用來錄製聲音檔。</a:t>
            </a:r>
          </a:p>
          <a:p>
            <a:pPr>
              <a:lnSpc>
                <a:spcPts val="2000"/>
              </a:lnSpc>
            </a:pPr>
            <a:r>
              <a:rPr lang="en-US" altLang="zh-TW" sz="1400" dirty="0" smtClean="0"/>
              <a:t>Camcorder </a:t>
            </a:r>
            <a:r>
              <a:rPr lang="zh-TW" altLang="en-US" sz="1400" dirty="0" smtClean="0"/>
              <a:t>元件是用來錄製影片檔。</a:t>
            </a:r>
            <a:r>
              <a:rPr lang="en-US" altLang="zh-TW" sz="1400" dirty="0" err="1" smtClean="0"/>
              <a:t>VideoPlayer</a:t>
            </a:r>
            <a:r>
              <a:rPr lang="en-US" altLang="zh-TW" sz="1400" dirty="0" smtClean="0"/>
              <a:t> </a:t>
            </a:r>
            <a:r>
              <a:rPr lang="zh-TW" altLang="en-US" sz="1400" dirty="0" smtClean="0"/>
              <a:t>元件是用來播放影片檔，支援的影片格式有 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wmv</a:t>
            </a:r>
            <a:r>
              <a:rPr lang="zh-TW" altLang="en-US" sz="1400" dirty="0" smtClean="0"/>
              <a:t>、</a:t>
            </a:r>
            <a:r>
              <a:rPr lang="en-US" altLang="zh-TW" sz="1400" dirty="0" smtClean="0"/>
              <a:t>.3gp </a:t>
            </a:r>
            <a:r>
              <a:rPr lang="zh-TW" altLang="en-US" sz="1400" dirty="0" smtClean="0"/>
              <a:t>及 </a:t>
            </a:r>
            <a:r>
              <a:rPr lang="en-US" altLang="zh-TW" sz="1400" dirty="0" smtClean="0"/>
              <a:t>mp4</a:t>
            </a:r>
            <a:r>
              <a:rPr lang="zh-TW" altLang="en-US" sz="1400" dirty="0" smtClean="0"/>
              <a:t>。</a:t>
            </a:r>
            <a:endParaRPr lang="zh-TW" altLang="en-US" sz="14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5"/>
          </p:nvPr>
        </p:nvSpPr>
        <p:spPr>
          <a:xfrm>
            <a:off x="2285984" y="1500174"/>
            <a:ext cx="6715172" cy="857256"/>
          </a:xfrm>
          <a:noFill/>
          <a:ln>
            <a:noFill/>
          </a:ln>
        </p:spPr>
        <p:txBody>
          <a:bodyPr/>
          <a:lstStyle/>
          <a:p>
            <a:r>
              <a:rPr lang="zh-TW" altLang="en-US" dirty="0" smtClean="0"/>
              <a:t>多媒體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7.2.3 </a:t>
            </a:r>
            <a:r>
              <a:rPr lang="en-US" altLang="zh-TW" dirty="0" err="1" smtClean="0"/>
              <a:t>SoundRecorder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SoundRecorder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元件是用來錄製聲音檔，其啟動錄音功能時，並不會顯示任何錄音介面，必須設計者自行安排錄音顯示訊息介面。</a:t>
            </a:r>
            <a:r>
              <a:rPr lang="en-US" altLang="zh-TW" dirty="0" err="1" smtClean="0"/>
              <a:t>SoundRecorder</a:t>
            </a:r>
            <a:r>
              <a:rPr lang="en-US" altLang="zh-TW" dirty="0" smtClean="0"/>
              <a:t> 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類別，屬於非視覺元件。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方法及事件</a:t>
            </a:r>
          </a:p>
          <a:p>
            <a:pPr lvl="3"/>
            <a:r>
              <a:rPr lang="en-US" altLang="zh-TW" dirty="0" err="1" smtClean="0"/>
              <a:t>SoundRecorder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元件沒有任何屬性，常用的方法及事件有：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557" y="4289581"/>
            <a:ext cx="5860401" cy="206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程式執行只有 開始錄音 鈕有作用，按 開始錄音 鈕會開始錄製聲音檔，同時 開始錄音 鈕變為無作用，而 停止錄音 鈕變為有作用，目前狀態改為「正在錄音」。按 停止錄音 鈕可結束錄音，同時 開始錄音 及 播放錄音 變為有作用，目前狀態改為「無作用」。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zh-TW" altLang="en-US" dirty="0" smtClean="0"/>
              <a:t>按 播放錄音 鈕可播放錄音檔，同時三個按鈕都變為無作用，目前狀態改為「正在播放錄音」。播放完畢後，開始錄音 鈕會變為有作用，可以重新錄音。</a:t>
            </a:r>
            <a:r>
              <a:rPr lang="en-US" altLang="zh-TW" dirty="0" smtClean="0"/>
              <a:t>(&lt;ch07\ex_Record.aia&gt;)</a:t>
            </a:r>
            <a:endParaRPr lang="zh-TW" altLang="en-US" dirty="0"/>
          </a:p>
        </p:txBody>
      </p:sp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000108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範例：錄音機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938" y="2695270"/>
            <a:ext cx="4480570" cy="128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993" y="5089830"/>
            <a:ext cx="4524461" cy="128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431999" y="743644"/>
            <a:ext cx="8280000" cy="5400000"/>
          </a:xfrm>
        </p:spPr>
        <p:txBody>
          <a:bodyPr/>
          <a:lstStyle/>
          <a:p>
            <a:r>
              <a:rPr lang="en-US" altLang="zh-TW" dirty="0" smtClean="0"/>
              <a:t>7.3 </a:t>
            </a:r>
            <a:r>
              <a:rPr lang="zh-TW" altLang="en-US" dirty="0" smtClean="0"/>
              <a:t>影片相關元件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7.3.1 Camcorder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Camcorder </a:t>
            </a:r>
            <a:r>
              <a:rPr lang="zh-TW" altLang="en-US" dirty="0" smtClean="0"/>
              <a:t>元件是用來錄製影片檔，</a:t>
            </a:r>
            <a:r>
              <a:rPr lang="en-US" altLang="zh-TW" dirty="0" smtClean="0"/>
              <a:t>Camcorder </a:t>
            </a:r>
            <a:r>
              <a:rPr lang="zh-TW" altLang="en-US" dirty="0" smtClean="0"/>
              <a:t>元件會啟動行動裝置的攝影功能，並在完成攝影後傳回拍攝的影片檔路徑。</a:t>
            </a:r>
            <a:r>
              <a:rPr lang="en-US" altLang="zh-TW" dirty="0" smtClean="0"/>
              <a:t>Camcorder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類別，屬於非視覺元件。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方法及事件</a:t>
            </a:r>
          </a:p>
          <a:p>
            <a:pPr lvl="3"/>
            <a:r>
              <a:rPr lang="en-US" altLang="zh-TW" dirty="0" smtClean="0"/>
              <a:t>Camcorder </a:t>
            </a:r>
            <a:r>
              <a:rPr lang="zh-TW" altLang="en-US" dirty="0" smtClean="0"/>
              <a:t>元件沒有任何屬性，只有一個方法及一個事件：</a:t>
            </a:r>
            <a:endParaRPr lang="en-US" altLang="zh-TW" dirty="0" smtClean="0"/>
          </a:p>
        </p:txBody>
      </p:sp>
      <p:grpSp>
        <p:nvGrpSpPr>
          <p:cNvPr id="2" name="群組 9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1" name="橢圓形圖說文字 10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4" name="文字方塊 13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884435"/>
            <a:ext cx="6011819" cy="118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深入解析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Camcorder  </a:t>
            </a:r>
            <a:r>
              <a:rPr lang="zh-TW" altLang="en-US" dirty="0" smtClean="0"/>
              <a:t>元件只有開始拍攝影片的方法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RecordVideo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，沒有結束拍攝的方法，所以無法以程式控制結束拍攝；在行動裝置中手動停止攝影時，就完成拍攝動作，接著觸發 </a:t>
            </a:r>
            <a:r>
              <a:rPr lang="en-US" altLang="zh-TW" dirty="0" err="1" smtClean="0"/>
              <a:t>AfterRecording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事件做後續處理。</a:t>
            </a:r>
          </a:p>
          <a:p>
            <a:pPr lvl="3"/>
            <a:r>
              <a:rPr lang="zh-TW" altLang="en-US" dirty="0" smtClean="0"/>
              <a:t>拍攝完成後， </a:t>
            </a:r>
            <a:r>
              <a:rPr lang="en-US" altLang="zh-TW" dirty="0" err="1" smtClean="0"/>
              <a:t>AfterRecording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事件會取得攝影檔案的儲存路徑，以參數 </a:t>
            </a:r>
            <a:r>
              <a:rPr lang="en-US" altLang="zh-TW" dirty="0" smtClean="0"/>
              <a:t>clip </a:t>
            </a:r>
            <a:r>
              <a:rPr lang="zh-TW" altLang="en-US" dirty="0" smtClean="0"/>
              <a:t>傳回：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zh-TW" altLang="en-US" dirty="0" smtClean="0"/>
              <a:t>攝影檔存於行動裝置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卡的預設相片及影片資料夾，其位置會因行動裝置略有差異，一般是 </a:t>
            </a:r>
            <a:r>
              <a:rPr lang="en-US" altLang="zh-TW" dirty="0" smtClean="0"/>
              <a:t>&lt;DCIM\100MEDIA&gt;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Camcorder </a:t>
            </a:r>
            <a:r>
              <a:rPr lang="zh-TW" altLang="en-US" dirty="0" smtClean="0"/>
              <a:t>元件傳回的路徑是「</a:t>
            </a:r>
            <a:r>
              <a:rPr lang="en-US" altLang="zh-TW" dirty="0" smtClean="0"/>
              <a:t>content://media/external/video/media/</a:t>
            </a:r>
            <a:r>
              <a:rPr lang="zh-TW" altLang="en-US" dirty="0" smtClean="0"/>
              <a:t>」加上一組數字，例如：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071810"/>
            <a:ext cx="2819710" cy="95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572140"/>
            <a:ext cx="6862586" cy="4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7.3.2 </a:t>
            </a:r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元件是用來播放影片檔，支援的影片格式有 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wmv</a:t>
            </a:r>
            <a:r>
              <a:rPr lang="zh-TW" altLang="en-US" dirty="0" smtClean="0"/>
              <a:t>、</a:t>
            </a:r>
            <a:r>
              <a:rPr lang="en-US" altLang="zh-TW" dirty="0" smtClean="0"/>
              <a:t>.3gp </a:t>
            </a:r>
            <a:r>
              <a:rPr lang="zh-TW" altLang="en-US" dirty="0" smtClean="0"/>
              <a:t>及 </a:t>
            </a:r>
            <a:r>
              <a:rPr lang="en-US" altLang="zh-TW" dirty="0" smtClean="0"/>
              <a:t>mp4</a:t>
            </a:r>
            <a:r>
              <a:rPr lang="zh-TW" altLang="en-US" dirty="0" smtClean="0"/>
              <a:t>。相較於播放聲音的 </a:t>
            </a:r>
            <a:r>
              <a:rPr lang="en-US" altLang="zh-TW" dirty="0" smtClean="0"/>
              <a:t>Player </a:t>
            </a:r>
            <a:r>
              <a:rPr lang="zh-TW" altLang="en-US" dirty="0" smtClean="0"/>
              <a:t>元件， </a:t>
            </a:r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元件功能算是相當完整，具有播放介面，並提供控制面板讓使用者操作影片的播放。</a:t>
            </a:r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類別，可設定播放影片的區域大小。</a:t>
            </a:r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屬性、方法及事件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元件的屬性有：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元件常用的方法和事件有：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530" y="2190482"/>
            <a:ext cx="5391313" cy="13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728" y="4143380"/>
            <a:ext cx="5416916" cy="189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播放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卡中的影片檔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影片檔的容量相當大，依解析度的不同，通常是聲音檔的數倍到數十倍，因此</a:t>
            </a:r>
            <a:r>
              <a:rPr lang="zh-TW" altLang="en-US" dirty="0" smtClean="0"/>
              <a:t>幾乎</a:t>
            </a:r>
            <a:r>
              <a:rPr lang="zh-TW" altLang="en-US" dirty="0" smtClean="0"/>
              <a:t>無法儲存在伺服器上，一般都是將影片檔放置在 </a:t>
            </a:r>
            <a:r>
              <a:rPr lang="en-US" altLang="zh-TW" dirty="0" smtClean="0"/>
              <a:t>SD Card </a:t>
            </a:r>
            <a:r>
              <a:rPr lang="zh-TW" altLang="en-US" dirty="0" smtClean="0"/>
              <a:t>上。要播放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</a:t>
            </a:r>
            <a:r>
              <a:rPr lang="zh-TW" altLang="en-US" dirty="0" smtClean="0"/>
              <a:t>上影片</a:t>
            </a:r>
            <a:r>
              <a:rPr lang="zh-TW" altLang="en-US" dirty="0" smtClean="0"/>
              <a:t>檔的路徑為：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>
              <a:spcBef>
                <a:spcPts val="1800"/>
              </a:spcBef>
            </a:pPr>
            <a:r>
              <a:rPr lang="zh-TW" altLang="en-US" dirty="0" smtClean="0"/>
              <a:t>例如：按下 </a:t>
            </a:r>
            <a:r>
              <a:rPr lang="en-US" altLang="zh-TW" dirty="0" smtClean="0"/>
              <a:t>Play </a:t>
            </a:r>
            <a:r>
              <a:rPr lang="zh-TW" altLang="en-US" dirty="0" smtClean="0"/>
              <a:t>按鈕播放 </a:t>
            </a:r>
            <a:r>
              <a:rPr lang="en-US" altLang="zh-TW" dirty="0" smtClean="0"/>
              <a:t>SD </a:t>
            </a:r>
            <a:r>
              <a:rPr lang="zh-TW" altLang="en-US" dirty="0" smtClean="0"/>
              <a:t>卡中 </a:t>
            </a:r>
            <a:r>
              <a:rPr lang="en-US" altLang="zh-TW" dirty="0" smtClean="0"/>
              <a:t>&lt;media&gt; </a:t>
            </a:r>
            <a:r>
              <a:rPr lang="zh-TW" altLang="en-US" dirty="0" smtClean="0"/>
              <a:t>資料夾的 </a:t>
            </a:r>
            <a:r>
              <a:rPr lang="en-US" altLang="zh-TW" dirty="0" smtClean="0"/>
              <a:t>&lt;boat.3gp&gt; </a:t>
            </a:r>
            <a:r>
              <a:rPr lang="zh-TW" altLang="en-US" dirty="0" smtClean="0"/>
              <a:t>影片檔，</a:t>
            </a:r>
            <a:r>
              <a:rPr lang="zh-TW" altLang="en-US" dirty="0" smtClean="0"/>
              <a:t>其程式</a:t>
            </a:r>
            <a:r>
              <a:rPr lang="zh-TW" altLang="en-US" dirty="0" smtClean="0"/>
              <a:t>拼塊為：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686715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737940"/>
            <a:ext cx="5652222" cy="104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7.3.3 </a:t>
            </a:r>
            <a:r>
              <a:rPr lang="zh-TW" altLang="en-US" dirty="0" smtClean="0"/>
              <a:t>整合範例：攝放影機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有了 </a:t>
            </a:r>
            <a:r>
              <a:rPr lang="en-US" altLang="zh-TW" dirty="0" smtClean="0"/>
              <a:t>Camcorder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元件，只要將兩者結合，就可建立既可攝影。又可觀看拍攝影片的應用程式。因為 </a:t>
            </a:r>
            <a:r>
              <a:rPr lang="en-US" altLang="zh-TW" dirty="0" err="1" smtClean="0"/>
              <a:t>VideoPlayer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元件提供了影片控制面板，程式比錄音機應用程式簡單許多。 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3"/>
            <a:r>
              <a:rPr lang="zh-TW" altLang="en-US" dirty="0" smtClean="0"/>
              <a:t>程式執行時只有 開始錄影 鈕有作用，按 開始錄影 鈕會啟動行動裝置的攝影設備開始錄製影片檔，結束攝影時會回到應用程式，此後 開始錄影 及 播放錄影 鈕都有作用。按 播放錄影 鈕就會開始播放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錄影檔，在影片播放區域點按一下，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下方會出現影片控制面板。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(&lt;ch07\ex_Camcorder.aia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&gt;)</a:t>
            </a:r>
          </a:p>
          <a:p>
            <a:pPr lvl="3"/>
            <a:endParaRPr lang="zh-TW" altLang="en-US" dirty="0"/>
          </a:p>
        </p:txBody>
      </p:sp>
      <p:sp>
        <p:nvSpPr>
          <p:cNvPr id="3" name="文字版面配置區 8"/>
          <p:cNvSpPr txBox="1">
            <a:spLocks/>
          </p:cNvSpPr>
          <p:nvPr/>
        </p:nvSpPr>
        <p:spPr>
          <a:xfrm>
            <a:off x="500034" y="2757262"/>
            <a:ext cx="3643338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範例：攝錄影機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000504"/>
            <a:ext cx="37798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7.1 </a:t>
            </a:r>
            <a:r>
              <a:rPr lang="zh-TW" altLang="en-US" dirty="0" smtClean="0"/>
              <a:t>照相相關元件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多媒體功能是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最為人稱道的優點之一，許多設計者選擇使用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來開發行動裝置應用程式，就是看上其簡單易用的多媒體元件。在其他行動裝置應用程式開發環境中，要軀動多媒體裝置可能需數百列程式碼，而 </a:t>
            </a:r>
            <a:r>
              <a:rPr lang="en-US" altLang="zh-TW" dirty="0" smtClean="0"/>
              <a:t>App Inventor 2 </a:t>
            </a:r>
            <a:r>
              <a:rPr lang="zh-TW" altLang="en-US" dirty="0" smtClean="0"/>
              <a:t>只要將多媒體元件拖曳到設計區中就可開始使用，非常方便。</a:t>
            </a:r>
          </a:p>
          <a:p>
            <a:pPr lvl="3"/>
            <a:r>
              <a:rPr lang="en-US" altLang="zh-TW" dirty="0" smtClean="0"/>
              <a:t>App Inventor 2 </a:t>
            </a:r>
            <a:r>
              <a:rPr lang="zh-TW" altLang="en-US" dirty="0" smtClean="0"/>
              <a:t>多媒體元件分為三部分：照相相關元件、聲音相關元件及影片相關元件，本節先介紹照相相關元件。</a:t>
            </a:r>
            <a:r>
              <a:rPr lang="en-US" altLang="zh-TW" dirty="0" smtClean="0"/>
              <a:t> </a:t>
            </a:r>
          </a:p>
          <a:p>
            <a:pPr lvl="3"/>
            <a:endParaRPr lang="en-US" altLang="zh-TW" dirty="0" smtClean="0"/>
          </a:p>
        </p:txBody>
      </p:sp>
      <p:grpSp>
        <p:nvGrpSpPr>
          <p:cNvPr id="6" name="群組 5"/>
          <p:cNvGrpSpPr/>
          <p:nvPr/>
        </p:nvGrpSpPr>
        <p:grpSpPr>
          <a:xfrm>
            <a:off x="8286776" y="6143644"/>
            <a:ext cx="579124" cy="646331"/>
            <a:chOff x="8286776" y="6143644"/>
            <a:chExt cx="579124" cy="646331"/>
          </a:xfrm>
        </p:grpSpPr>
        <p:sp>
          <p:nvSpPr>
            <p:cNvPr id="12" name="橢圓形圖說文字 11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5A9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>
              <a:hlinkClick r:id="rId2" action="ppaction://hlinksldjump"/>
            </p:cNvPr>
            <p:cNvSpPr txBox="1"/>
            <p:nvPr/>
          </p:nvSpPr>
          <p:spPr>
            <a:xfrm>
              <a:off x="8333336" y="614364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7.1.1 Camera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</a:p>
          <a:p>
            <a:pPr lvl="3"/>
            <a:r>
              <a:rPr lang="en-US" altLang="zh-TW" dirty="0" smtClean="0"/>
              <a:t>Camera </a:t>
            </a:r>
            <a:r>
              <a:rPr lang="zh-TW" altLang="en-US" dirty="0" smtClean="0"/>
              <a:t>元件主要功能是啟動行動裝置的照相機來照相。</a:t>
            </a:r>
            <a:r>
              <a:rPr lang="en-US" altLang="zh-TW" dirty="0" smtClean="0"/>
              <a:t>Camera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類別，屬於非視覺元件，並不會在行動裝置上顯示，需以程式配合按鈕來啟動照相功能。            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方法與事件</a:t>
            </a:r>
          </a:p>
          <a:p>
            <a:pPr lvl="3"/>
            <a:r>
              <a:rPr lang="en-US" altLang="zh-TW" dirty="0" smtClean="0"/>
              <a:t>Camera </a:t>
            </a:r>
            <a:r>
              <a:rPr lang="zh-TW" altLang="en-US" dirty="0" smtClean="0"/>
              <a:t>元件沒有任何屬性，只有一個方法及一個事件：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r>
              <a:rPr lang="zh-TW" altLang="en-US" dirty="0" smtClean="0"/>
              <a:t>照相機照相完成後會觸發 </a:t>
            </a:r>
            <a:r>
              <a:rPr lang="en-US" altLang="zh-TW" dirty="0" err="1" smtClean="0"/>
              <a:t>AfterPicture</a:t>
            </a:r>
            <a:r>
              <a:rPr lang="en-US" altLang="zh-TW" dirty="0" smtClean="0"/>
              <a:t> </a:t>
            </a:r>
            <a:r>
              <a:rPr lang="zh-TW" altLang="en-US" dirty="0" smtClean="0"/>
              <a:t>事件，該事件會傳回相片在行動裝置的儲存路徑，此路徑以 </a:t>
            </a:r>
            <a:r>
              <a:rPr lang="en-US" altLang="zh-TW" dirty="0" smtClean="0"/>
              <a:t>image </a:t>
            </a:r>
            <a:r>
              <a:rPr lang="zh-TW" altLang="en-US" dirty="0" smtClean="0"/>
              <a:t>參數傳回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002" y="2357430"/>
            <a:ext cx="6328270" cy="10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00570"/>
            <a:ext cx="404032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7.1.2 </a:t>
            </a:r>
            <a:r>
              <a:rPr lang="en-US" altLang="zh-TW" dirty="0" err="1" smtClean="0"/>
              <a:t>ImagePicker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功能說明</a:t>
            </a:r>
            <a:endParaRPr lang="en-US" altLang="zh-TW" dirty="0" smtClean="0"/>
          </a:p>
          <a:p>
            <a:pPr lvl="3"/>
            <a:r>
              <a:rPr lang="en-US" altLang="zh-TW" dirty="0" err="1" smtClean="0"/>
              <a:t>ImagePicker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元件功能會自動開啟行動裝置的相簿，讓使用者可以從相簿中選取一張相片。</a:t>
            </a:r>
            <a:r>
              <a:rPr lang="en-US" altLang="zh-TW" dirty="0" err="1" smtClean="0"/>
              <a:t>ImagePicker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元件位於 </a:t>
            </a:r>
            <a:r>
              <a:rPr lang="en-US" altLang="zh-TW" dirty="0" smtClean="0"/>
              <a:t>Media </a:t>
            </a:r>
            <a:r>
              <a:rPr lang="zh-TW" altLang="en-US" dirty="0" smtClean="0"/>
              <a:t>類別中。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屬性設定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5380340" cy="361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 smtClean="0"/>
              <a:t>方法與事件</a:t>
            </a:r>
            <a:endParaRPr lang="en-US" altLang="zh-TW" dirty="0" smtClean="0"/>
          </a:p>
          <a:p>
            <a:pPr lvl="3"/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6289865" cy="13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 smtClean="0"/>
              <a:t>7.1.3 </a:t>
            </a:r>
            <a:r>
              <a:rPr lang="zh-TW" altLang="en-US" dirty="0" smtClean="0"/>
              <a:t>整合範例：照相及選取相片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            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程式執行後，螢幕上方顯示預設圖片。按 使用相機照相 鈕後會開啟行動裝置的照相機，使用者照相後會將相片顯示於上方，下方則以紅色字體列出相片的儲存路徑。</a:t>
            </a:r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519016" cy="29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版面配置區 8"/>
          <p:cNvSpPr txBox="1">
            <a:spLocks/>
          </p:cNvSpPr>
          <p:nvPr/>
        </p:nvSpPr>
        <p:spPr>
          <a:xfrm>
            <a:off x="500034" y="1571612"/>
            <a:ext cx="2500330" cy="4574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6000">
                <a:srgbClr val="5A9441"/>
              </a:gs>
              <a:gs pos="70000">
                <a:schemeClr val="accent3">
                  <a:lumMod val="50000"/>
                </a:schemeClr>
              </a:gs>
            </a:gsLst>
            <a:lin ang="13800000" scaled="0"/>
            <a:tileRect/>
          </a:gradFill>
          <a:ln w="19050" cap="flat" cmpd="sng" algn="ctr">
            <a:solidFill>
              <a:schemeClr val="lt1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square" lIns="180000" tIns="72000" rIns="36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>
              <a:buClr>
                <a:schemeClr val="accent3">
                  <a:lumMod val="75000"/>
                </a:schemeClr>
              </a:buClr>
              <a:buSzPct val="100000"/>
            </a:pPr>
            <a:r>
              <a:rPr lang="zh-TW" altLang="en-US" dirty="0" smtClean="0"/>
              <a:t>範例：照相機</a:t>
            </a: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 smtClean="0"/>
              <a:t>按 直接啟動選檔 鈕會開啟行動裝置相片檔案資料夾，顯示所有相片讓使用者選取，使用者點選相片後，該相片會顯示於上方，下方則顯示相片的儲存路徑。按 程式啟動選檔 鈕的效果與按 直接啟動選檔 鈕完全相同。 </a:t>
            </a:r>
            <a:r>
              <a:rPr lang="en-US" altLang="zh-TW" dirty="0" smtClean="0"/>
              <a:t>(&lt;ch07\ex_Camera.aia&gt;)</a:t>
            </a:r>
            <a:endParaRPr lang="zh-TW" altLang="en-US" dirty="0" smtClean="0"/>
          </a:p>
          <a:p>
            <a:pPr lvl="3"/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45585"/>
            <a:ext cx="4346457" cy="294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20336</TotalTime>
  <Words>1812</Words>
  <Application>Microsoft Office PowerPoint</Application>
  <PresentationFormat>如螢幕大小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Median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多媒體</dc:title>
  <dc:creator>memi</dc:creator>
  <cp:keywords>ACL041000</cp:keywords>
  <cp:lastModifiedBy>memi chen</cp:lastModifiedBy>
  <cp:revision>2041</cp:revision>
  <dcterms:created xsi:type="dcterms:W3CDTF">2011-06-06T16:54:13Z</dcterms:created>
  <dcterms:modified xsi:type="dcterms:W3CDTF">2014-04-30T04:29:56Z</dcterms:modified>
</cp:coreProperties>
</file>