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739" r:id="rId2"/>
    <p:sldId id="688" r:id="rId3"/>
    <p:sldId id="633" r:id="rId4"/>
    <p:sldId id="770" r:id="rId5"/>
    <p:sldId id="773" r:id="rId6"/>
    <p:sldId id="772" r:id="rId7"/>
    <p:sldId id="771" r:id="rId8"/>
    <p:sldId id="780" r:id="rId9"/>
    <p:sldId id="774" r:id="rId10"/>
    <p:sldId id="789" r:id="rId11"/>
    <p:sldId id="757" r:id="rId12"/>
    <p:sldId id="788" r:id="rId13"/>
    <p:sldId id="787" r:id="rId14"/>
    <p:sldId id="776" r:id="rId15"/>
    <p:sldId id="777" r:id="rId16"/>
    <p:sldId id="782" r:id="rId17"/>
    <p:sldId id="781" r:id="rId18"/>
    <p:sldId id="783" r:id="rId19"/>
    <p:sldId id="784" r:id="rId20"/>
    <p:sldId id="785" r:id="rId21"/>
    <p:sldId id="790" r:id="rId22"/>
    <p:sldId id="786" r:id="rId23"/>
    <p:sldId id="779" r:id="rId24"/>
    <p:sldId id="792" r:id="rId25"/>
    <p:sldId id="797" r:id="rId26"/>
    <p:sldId id="796" r:id="rId27"/>
    <p:sldId id="798" r:id="rId28"/>
    <p:sldId id="799" r:id="rId29"/>
    <p:sldId id="778" r:id="rId30"/>
    <p:sldId id="791" r:id="rId31"/>
    <p:sldId id="793" r:id="rId32"/>
    <p:sldId id="794" r:id="rId33"/>
    <p:sldId id="804" r:id="rId34"/>
    <p:sldId id="805" r:id="rId35"/>
    <p:sldId id="8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9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程式執行後會以自訂程序 </a:t>
            </a:r>
            <a:r>
              <a:rPr lang="en-US" altLang="zh-TW" dirty="0" err="1" smtClean="0"/>
              <a:t>ShowScore</a:t>
            </a:r>
            <a:r>
              <a:rPr lang="en-US" altLang="zh-TW" dirty="0" smtClean="0"/>
              <a:t> </a:t>
            </a:r>
            <a:r>
              <a:rPr lang="zh-TW" altLang="en-US" dirty="0" smtClean="0"/>
              <a:t>顯示班級每位同學的分數，按 計算成績 鈕後，程式會計算班級總分及平均並且顯示之。</a:t>
            </a:r>
            <a:r>
              <a:rPr lang="en-US" altLang="zh-TW" dirty="0" smtClean="0"/>
              <a:t>(&lt;ch06\ex_ScoreCalcu.aia&gt;)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371477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範例：計算總分及平均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955" y="3121882"/>
            <a:ext cx="5500127" cy="1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6.2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6.2.1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元件介紹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元件會以整頁的方式使用列表顯示清單的元素值，讓使用者在表列中點選，再將使用者選取的元素值傳回程式中使用。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21" y="3929064"/>
            <a:ext cx="4197105" cy="20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923107" y="1556774"/>
            <a:ext cx="5583538" cy="4443994"/>
            <a:chOff x="1923107" y="1506474"/>
            <a:chExt cx="5583538" cy="444399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794" y="1506474"/>
              <a:ext cx="5577851" cy="277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3107" y="4286256"/>
              <a:ext cx="5577851" cy="166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4"/>
            <a:r>
              <a:rPr lang="en-US" altLang="zh-TW" dirty="0" err="1" smtClean="0"/>
              <a:t>ElementsFromString</a:t>
            </a:r>
            <a:r>
              <a:rPr lang="en-US" altLang="zh-TW" dirty="0" smtClean="0"/>
              <a:t>  </a:t>
            </a:r>
            <a:r>
              <a:rPr lang="zh-TW" altLang="en-US" dirty="0" smtClean="0"/>
              <a:t>屬性：這個屬性可以使用字串來設定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元件的資料來源，項目之間以逗號分開，例如設定 </a:t>
            </a:r>
            <a:r>
              <a:rPr lang="en-US" altLang="zh-TW" dirty="0" err="1" smtClean="0"/>
              <a:t>ElementsFromString</a:t>
            </a:r>
            <a:r>
              <a:rPr lang="en-US" altLang="zh-TW" dirty="0" smtClean="0"/>
              <a:t>  </a:t>
            </a:r>
            <a:r>
              <a:rPr lang="zh-TW" altLang="en-US" dirty="0" smtClean="0"/>
              <a:t>屬性為「</a:t>
            </a:r>
            <a:r>
              <a:rPr lang="en-US" altLang="zh-TW" dirty="0" smtClean="0"/>
              <a:t>92,88,61,75</a:t>
            </a:r>
            <a:r>
              <a:rPr lang="zh-TW" altLang="en-US" dirty="0" smtClean="0"/>
              <a:t>」，會建立四個顯示的資料項目。</a:t>
            </a:r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>
              <a:spcBef>
                <a:spcPts val="1800"/>
              </a:spcBef>
            </a:pPr>
            <a:r>
              <a:rPr lang="en-US" altLang="zh-TW" dirty="0" smtClean="0"/>
              <a:t>Elements </a:t>
            </a:r>
            <a:r>
              <a:rPr lang="zh-TW" altLang="en-US" dirty="0" smtClean="0"/>
              <a:t>屬性：如果要以清單做為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元件顯示的資料項目來源，必須在拼塊編輯器頁面以程式拼塊設定。因此在拼塊編輯器頁面中多了一個版面配置頁面沒有的屬性：</a:t>
            </a:r>
            <a:r>
              <a:rPr lang="en-US" altLang="zh-TW" dirty="0" smtClean="0"/>
              <a:t>Elements</a:t>
            </a:r>
            <a:r>
              <a:rPr lang="zh-TW" altLang="en-US" dirty="0" smtClean="0"/>
              <a:t>，它是用來指定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元件的清單來源。例如設定 </a:t>
            </a:r>
            <a:r>
              <a:rPr lang="en-US" altLang="zh-TW" dirty="0" smtClean="0"/>
              <a:t>ListPicker1 </a:t>
            </a:r>
            <a:r>
              <a:rPr lang="zh-TW" altLang="en-US" dirty="0" smtClean="0"/>
              <a:t>元件的來源是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清單：</a:t>
            </a:r>
          </a:p>
          <a:p>
            <a:pPr lvl="4"/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00" y="2428868"/>
            <a:ext cx="5152892" cy="198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536" y="5715016"/>
            <a:ext cx="4239604" cy="48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6.2.2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元件的事件及方法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3362"/>
            <a:ext cx="6413614" cy="16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6.2.3 </a:t>
            </a:r>
            <a:r>
              <a:rPr lang="zh-TW" altLang="en-US" dirty="0" smtClean="0"/>
              <a:t>整合範例：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元件項目來源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在本範例中，性別 鈕是以按下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元件方式顯示清單元素，設定項目來源則是以 </a:t>
            </a:r>
            <a:r>
              <a:rPr lang="en-US" altLang="zh-TW" dirty="0" err="1" smtClean="0"/>
              <a:t>ElementsFromString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屬性設定字串值達成；教育程度 按鈕是在程式拼塊中使用 </a:t>
            </a:r>
            <a:r>
              <a:rPr lang="en-US" altLang="zh-TW" dirty="0" err="1" smtClean="0"/>
              <a:t>ListPicker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Open </a:t>
            </a:r>
            <a:r>
              <a:rPr lang="zh-TW" altLang="en-US" dirty="0" smtClean="0"/>
              <a:t>方法運作，設定項目來源則是以 </a:t>
            </a:r>
            <a:r>
              <a:rPr lang="en-US" altLang="zh-TW" dirty="0" smtClean="0"/>
              <a:t>Elements </a:t>
            </a:r>
            <a:r>
              <a:rPr lang="zh-TW" altLang="en-US" dirty="0" smtClean="0"/>
              <a:t>屬性設定清單名稱達成。</a:t>
            </a:r>
            <a:r>
              <a:rPr lang="en-US" altLang="zh-TW" dirty="0" smtClean="0"/>
              <a:t>(&lt;ch06\ex_ListPicker.aia&gt;)</a:t>
            </a:r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14026"/>
            <a:ext cx="4552951" cy="30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542816"/>
            <a:ext cx="371477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範例：表列式項目來源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6.3 </a:t>
            </a:r>
            <a:r>
              <a:rPr lang="zh-TW" altLang="en-US" dirty="0" smtClean="0"/>
              <a:t>清單管理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以下所有範例中的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清單中都含有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個元素，元素值依序為 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6.3.1 </a:t>
            </a:r>
            <a:r>
              <a:rPr lang="zh-TW" altLang="en-US" dirty="0" smtClean="0"/>
              <a:t>判斷是否為空的清單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例如判斷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是否為空的清單，傳回值為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587" y="3083354"/>
            <a:ext cx="3335738" cy="4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00570"/>
            <a:ext cx="3374143" cy="40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6.3.2 </a:t>
            </a:r>
            <a:r>
              <a:rPr lang="zh-TW" altLang="en-US" dirty="0" smtClean="0"/>
              <a:t>取得清單元素個數</a:t>
            </a:r>
          </a:p>
          <a:p>
            <a:pPr lvl="2"/>
            <a:r>
              <a:rPr lang="zh-TW" altLang="en-US" dirty="0" smtClean="0"/>
              <a:t>取得清單元素個數值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例如取得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清單的元素個數，傳回值為 </a:t>
            </a:r>
            <a:r>
              <a:rPr lang="en-US" altLang="zh-TW" dirty="0" smtClean="0"/>
              <a:t>3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2">
              <a:spcBef>
                <a:spcPts val="2400"/>
              </a:spcBef>
            </a:pPr>
            <a:r>
              <a:rPr lang="zh-TW" altLang="en-US" dirty="0" smtClean="0"/>
              <a:t>搭配 </a:t>
            </a:r>
            <a:r>
              <a:rPr lang="en-US" altLang="zh-TW" dirty="0" smtClean="0"/>
              <a:t>for each(number) </a:t>
            </a:r>
            <a:r>
              <a:rPr lang="zh-TW" altLang="en-US" dirty="0" smtClean="0"/>
              <a:t>迴圈的應用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838" y="2143116"/>
            <a:ext cx="3226010" cy="4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838" y="3139250"/>
            <a:ext cx="3226010" cy="4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27412"/>
            <a:ext cx="7137821" cy="167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6.3.3 </a:t>
            </a:r>
            <a:r>
              <a:rPr lang="zh-TW" altLang="en-US" dirty="0" smtClean="0"/>
              <a:t>新增清單元素</a:t>
            </a:r>
          </a:p>
          <a:p>
            <a:pPr lvl="2"/>
            <a:r>
              <a:rPr lang="zh-TW" altLang="en-US" dirty="0" smtClean="0"/>
              <a:t>將元素新增到清單最後</a:t>
            </a:r>
          </a:p>
          <a:p>
            <a:pPr lvl="3"/>
            <a:r>
              <a:rPr lang="zh-TW" altLang="en-US" dirty="0" smtClean="0"/>
              <a:t>為清單增加元素有兩種情況：第一種是將元素加在清單的最後面，拼塊為 </a:t>
            </a:r>
            <a:r>
              <a:rPr lang="en-US" altLang="zh-TW" dirty="0" smtClean="0"/>
              <a:t>add items to list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例如在 </a:t>
            </a:r>
            <a:r>
              <a:rPr lang="en-US" altLang="zh-TW" dirty="0" smtClean="0"/>
              <a:t>score  </a:t>
            </a:r>
            <a:r>
              <a:rPr lang="zh-TW" altLang="en-US" dirty="0" smtClean="0"/>
              <a:t>清單最後加入一個元素，其值為 </a:t>
            </a:r>
            <a:r>
              <a:rPr lang="en-US" altLang="zh-TW" dirty="0" smtClean="0"/>
              <a:t>90 ( </a:t>
            </a:r>
            <a:r>
              <a:rPr lang="zh-TW" altLang="en-US" dirty="0" smtClean="0"/>
              <a:t>新增完成後 </a:t>
            </a:r>
            <a:r>
              <a:rPr lang="en-US" altLang="zh-TW" dirty="0" smtClean="0"/>
              <a:t>score  </a:t>
            </a:r>
            <a:r>
              <a:rPr lang="zh-TW" altLang="en-US" dirty="0" smtClean="0"/>
              <a:t>的值為 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90)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zh-TW" altLang="en-US" dirty="0" smtClean="0"/>
          </a:p>
          <a:p>
            <a:pPr lvl="3"/>
            <a:r>
              <a:rPr lang="zh-TW" altLang="en-US" dirty="0" smtClean="0"/>
              <a:t>也可以同時在清單最後添加多個元素，例如：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08619"/>
            <a:ext cx="3672238" cy="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473" y="4085775"/>
            <a:ext cx="3369875" cy="6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6473" y="5275307"/>
            <a:ext cx="3369875" cy="10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將元素新增到清單中指定位置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第二種是在清單任意位置插入元素，拼塊為 </a:t>
            </a:r>
            <a:r>
              <a:rPr lang="en-US" altLang="zh-TW" dirty="0" smtClean="0"/>
              <a:t>insert list item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例如在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清單加入一個元素做為第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個元素，其值為 </a:t>
            </a:r>
            <a:r>
              <a:rPr lang="en-US" altLang="zh-TW" dirty="0" smtClean="0"/>
              <a:t>90 ( </a:t>
            </a:r>
            <a:r>
              <a:rPr lang="zh-TW" altLang="en-US" dirty="0" smtClean="0"/>
              <a:t>插入完成後 </a:t>
            </a:r>
            <a:r>
              <a:rPr lang="en-US" altLang="zh-TW" dirty="0" smtClean="0"/>
              <a:t>score</a:t>
            </a:r>
            <a:r>
              <a:rPr lang="zh-TW" altLang="en-US" dirty="0" smtClean="0"/>
              <a:t>的值為 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80)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704" y="2287942"/>
            <a:ext cx="3659436" cy="121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568" y="4513148"/>
            <a:ext cx="3308306" cy="98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06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2714644" cy="1500198"/>
          </a:xfrm>
        </p:spPr>
        <p:txBody>
          <a:bodyPr numCol="1"/>
          <a:lstStyle/>
          <a:p>
            <a:r>
              <a:rPr lang="en-US" altLang="zh-TW" dirty="0" smtClean="0"/>
              <a:t>6.1  </a:t>
            </a:r>
            <a:r>
              <a:rPr lang="zh-TW" altLang="en-US" dirty="0" smtClean="0">
                <a:hlinkClick r:id="rId2" action="ppaction://hlinksldjump"/>
              </a:rPr>
              <a:t>清單的使用</a:t>
            </a:r>
            <a:endParaRPr lang="en-US" altLang="zh-TW" dirty="0" smtClean="0"/>
          </a:p>
          <a:p>
            <a:r>
              <a:rPr lang="en-US" altLang="zh-TW" dirty="0" smtClean="0"/>
              <a:t>6.2  </a:t>
            </a:r>
            <a:r>
              <a:rPr lang="en-US" altLang="zh-TW" dirty="0" err="1" smtClean="0">
                <a:hlinkClick r:id="rId3" action="ppaction://hlinksldjump"/>
              </a:rPr>
              <a:t>ListPicker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6.3  </a:t>
            </a:r>
            <a:r>
              <a:rPr lang="zh-TW" altLang="en-US" dirty="0" smtClean="0">
                <a:hlinkClick r:id="rId4" action="ppaction://hlinksldjump"/>
              </a:rPr>
              <a:t>清單管理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28601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zh-TW" altLang="en-US" sz="1400" dirty="0" smtClean="0"/>
              <a:t>應用程式通常是以變數來儲存資料，如果有大量同類型的資料需要儲存時，必須宣告大量的變數，同時就會影響執行效率。在 </a:t>
            </a:r>
            <a:r>
              <a:rPr lang="en-US" altLang="zh-TW" sz="1400" dirty="0" smtClean="0"/>
              <a:t>App Inventor 2 </a:t>
            </a:r>
            <a:r>
              <a:rPr lang="zh-TW" altLang="en-US" sz="1400" dirty="0" smtClean="0"/>
              <a:t>的程式設計中，清單的使用可以取代大量變數，增進程式執行時的效能。</a:t>
            </a:r>
          </a:p>
          <a:p>
            <a:pPr>
              <a:lnSpc>
                <a:spcPts val="2000"/>
              </a:lnSpc>
            </a:pPr>
            <a:r>
              <a:rPr lang="zh-TW" altLang="en-US" sz="1400" dirty="0" smtClean="0"/>
              <a:t>在較大型應用程式中，物件的數量非常多，程式中常需改變物件的屬性，如果每次都要以程式拼塊逐一修改物件屬性，將會耗費龐大的程式拼塊。</a:t>
            </a:r>
            <a:r>
              <a:rPr lang="en-US" altLang="zh-TW" sz="1400" dirty="0" smtClean="0"/>
              <a:t>App Inventor 2 </a:t>
            </a:r>
            <a:r>
              <a:rPr lang="zh-TW" altLang="en-US" sz="1400" dirty="0" smtClean="0"/>
              <a:t>的清單允許物件做為元素，以物件做為清單元素稱為物件清單，設計者可使用迴圈輕易對清單中的物件逐一處理，相當方便。</a:t>
            </a:r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smtClean="0"/>
              <a:t>清單與物件清單</a:t>
            </a:r>
            <a:endParaRPr lang="zh-TW" altLang="en-US" dirty="0"/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5857884" y="4589764"/>
            <a:ext cx="2714644" cy="928694"/>
          </a:xfrm>
          <a:prstGeom prst="rect">
            <a:avLst/>
          </a:prstGeom>
          <a:noFill/>
          <a:ln w="12700" cap="rnd">
            <a:noFill/>
            <a:round/>
          </a:ln>
          <a:effectLst/>
        </p:spPr>
        <p:txBody>
          <a:bodyPr vert="horz" lIns="0" tIns="0" rIns="0" bIns="0" num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5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</a:rPr>
              <a:t>6.4  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  <a:hlinkClick r:id="rId5" action="ppaction://hlinksldjump"/>
              </a:rPr>
              <a:t>物件清單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5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</a:rPr>
              <a:t>6.5  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  <a:hlinkClick r:id="rId6" action="ppaction://hlinksldjump"/>
              </a:rPr>
              <a:t>綜合練習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6.3.4 </a:t>
            </a:r>
            <a:r>
              <a:rPr lang="zh-TW" altLang="en-US" dirty="0" smtClean="0"/>
              <a:t>移除清單元素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例如移除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清單中的第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個元素 </a:t>
            </a:r>
            <a:r>
              <a:rPr lang="en-US" altLang="zh-TW" dirty="0" smtClean="0"/>
              <a:t>( </a:t>
            </a:r>
            <a:r>
              <a:rPr lang="zh-TW" altLang="en-US" dirty="0" smtClean="0"/>
              <a:t>移除後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的值為 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3522276" cy="79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519" y="4051143"/>
            <a:ext cx="3461926" cy="7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6.3.5 </a:t>
            </a:r>
            <a:r>
              <a:rPr lang="zh-TW" altLang="en-US" dirty="0" smtClean="0"/>
              <a:t>修改清單元素值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</a:t>
            </a:r>
            <a:r>
              <a:rPr lang="zh-TW" altLang="en-US" dirty="0" smtClean="0"/>
              <a:t>修改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清單的第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個元素值為 </a:t>
            </a:r>
            <a:r>
              <a:rPr lang="en-US" altLang="zh-TW" dirty="0" smtClean="0"/>
              <a:t>85 ( </a:t>
            </a:r>
            <a:r>
              <a:rPr lang="zh-TW" altLang="en-US" dirty="0" smtClean="0"/>
              <a:t>修改後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的值為 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80)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3522276" cy="10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322" y="4254828"/>
            <a:ext cx="3429007" cy="9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6.3.6 </a:t>
            </a:r>
            <a:r>
              <a:rPr lang="zh-TW" altLang="en-US" dirty="0" smtClean="0"/>
              <a:t>整合範例：清單資料維護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程式開始時會將清單中資料顯示於下方，輸入資料內容及資料位置後，按 新增資料 鈕會在指定位置中插入一筆資料，按 修改資料 鈕時，會以輸入的資料內容替換為指定位置的資料內容，按 刪除資料 鈕會移除該位置資料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刪除資料時可不必輸入資料內容 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。如果輸入的資料位置超出範圍，會顯示提示訊息。</a:t>
            </a:r>
            <a:r>
              <a:rPr lang="en-US" altLang="zh-TW" dirty="0" smtClean="0"/>
              <a:t>(&lt;ch06\ex_ListManage.aia&gt;)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542816"/>
            <a:ext cx="371477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範例：表列式項目來源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034" y="3846731"/>
            <a:ext cx="4786346" cy="28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6.3.7 </a:t>
            </a:r>
            <a:r>
              <a:rPr lang="zh-TW" altLang="en-US" dirty="0" smtClean="0"/>
              <a:t>搜尋清單元素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r>
              <a:rPr lang="zh-TW" altLang="en-US" dirty="0" smtClean="0"/>
              <a:t>                                    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</a:t>
            </a:r>
            <a:r>
              <a:rPr lang="zh-TW" altLang="en-US" dirty="0" smtClean="0"/>
              <a:t>尋找元素值為 </a:t>
            </a:r>
            <a:r>
              <a:rPr lang="en-US" altLang="zh-TW" dirty="0" smtClean="0"/>
              <a:t>80 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清單的位置，下圖拼塊的傳回值為 </a:t>
            </a:r>
            <a:r>
              <a:rPr lang="en-US" altLang="zh-TW" dirty="0" smtClean="0"/>
              <a:t>3</a:t>
            </a:r>
            <a:r>
              <a:rPr lang="zh-TW" altLang="en-US" dirty="0" smtClean="0"/>
              <a:t>。如果尋找的元素值不存在，將傳回 </a:t>
            </a:r>
            <a:r>
              <a:rPr lang="en-US" altLang="zh-TW" dirty="0" smtClean="0"/>
              <a:t>0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932" y="2214554"/>
            <a:ext cx="3143714" cy="81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424677"/>
            <a:ext cx="3308306" cy="6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6.3.8 </a:t>
            </a:r>
            <a:r>
              <a:rPr lang="zh-TW" altLang="en-US" dirty="0" smtClean="0"/>
              <a:t>清單結合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r>
              <a:rPr lang="zh-TW" altLang="en-US" dirty="0" smtClean="0"/>
              <a:t>                                     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 </a:t>
            </a:r>
            <a:r>
              <a:rPr lang="en-US" altLang="zh-TW" dirty="0" err="1" smtClean="0"/>
              <a:t>scoreAppend</a:t>
            </a:r>
            <a:r>
              <a:rPr lang="en-US" altLang="zh-TW" dirty="0" smtClean="0"/>
              <a:t> </a:t>
            </a:r>
            <a:r>
              <a:rPr lang="zh-TW" altLang="en-US" dirty="0" smtClean="0"/>
              <a:t>清單含有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個元素，其元素值為 </a:t>
            </a:r>
            <a:r>
              <a:rPr lang="en-US" altLang="zh-TW" dirty="0" smtClean="0"/>
              <a:t>85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63</a:t>
            </a:r>
            <a:r>
              <a:rPr lang="zh-TW" altLang="en-US" dirty="0" smtClean="0"/>
              <a:t>；下圖拼塊是將 </a:t>
            </a:r>
            <a:r>
              <a:rPr lang="en-US" altLang="zh-TW" dirty="0" err="1" smtClean="0"/>
              <a:t>scoreAppend</a:t>
            </a:r>
            <a:r>
              <a:rPr lang="en-US" altLang="zh-TW" dirty="0" smtClean="0"/>
              <a:t> </a:t>
            </a:r>
            <a:r>
              <a:rPr lang="zh-TW" altLang="en-US" dirty="0" smtClean="0"/>
              <a:t>清單元素加在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清單的最後位置，執行後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清單的值為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63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scoreAppend</a:t>
            </a:r>
            <a:r>
              <a:rPr lang="en-US" altLang="zh-TW" dirty="0" smtClean="0"/>
              <a:t> </a:t>
            </a:r>
            <a:r>
              <a:rPr lang="zh-TW" altLang="en-US" dirty="0" smtClean="0"/>
              <a:t>清單的值仍為 </a:t>
            </a:r>
            <a:r>
              <a:rPr lang="en-US" altLang="zh-TW" dirty="0" smtClean="0"/>
              <a:t>85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63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16945"/>
            <a:ext cx="4614071" cy="81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399" y="4643446"/>
            <a:ext cx="3889865" cy="6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6.3.9 </a:t>
            </a:r>
            <a:r>
              <a:rPr lang="zh-TW" altLang="en-US" dirty="0" smtClean="0"/>
              <a:t>清單複製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                     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清單複製的拼塊為 </a:t>
            </a:r>
            <a:r>
              <a:rPr lang="en-US" altLang="zh-TW" dirty="0" smtClean="0"/>
              <a:t>copy list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lvl="3"/>
            <a:r>
              <a:rPr lang="zh-TW" altLang="en-US" dirty="0" smtClean="0"/>
              <a:t>例如將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清單複製給 </a:t>
            </a:r>
            <a:r>
              <a:rPr lang="en-US" altLang="zh-TW" dirty="0" err="1" smtClean="0"/>
              <a:t>scoreCopy</a:t>
            </a:r>
            <a:r>
              <a:rPr lang="en-US" altLang="zh-TW" dirty="0" smtClean="0"/>
              <a:t> </a:t>
            </a:r>
            <a:r>
              <a:rPr lang="zh-TW" altLang="en-US" dirty="0" smtClean="0"/>
              <a:t>清單：</a:t>
            </a:r>
            <a:endParaRPr lang="en-US" altLang="zh-TW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431" y="2000239"/>
            <a:ext cx="4290374" cy="3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163" y="3276808"/>
            <a:ext cx="3642977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19545"/>
            <a:ext cx="5113336" cy="4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6.3.10  </a:t>
            </a:r>
            <a:r>
              <a:rPr lang="zh-TW" altLang="en-US" dirty="0" smtClean="0"/>
              <a:t>整合範例：氣泡排序法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認識氣泡排序法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氣泡排序法的原理是逐一比較相鄰兩個資料，如果不符合指定的排序原則，就將兩個資料對調，如此反覆操作，就可完成排序工作。例如有一個資料序列為 </a:t>
            </a:r>
            <a:r>
              <a:rPr lang="en-US" altLang="zh-TW" dirty="0" smtClean="0"/>
              <a:t>4</a:t>
            </a:r>
            <a:r>
              <a:rPr lang="zh-TW" altLang="en-US" dirty="0" smtClean="0"/>
              <a:t>、 </a:t>
            </a:r>
            <a:r>
              <a:rPr lang="en-US" altLang="zh-TW" dirty="0" smtClean="0"/>
              <a:t>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</a:t>
            </a:r>
            <a:r>
              <a:rPr lang="zh-TW" altLang="en-US" dirty="0" smtClean="0"/>
              <a:t>，要做由小到大排序，氣泡排序法的過程為：</a:t>
            </a:r>
          </a:p>
          <a:p>
            <a:pPr lvl="4"/>
            <a:r>
              <a:rPr lang="zh-TW" altLang="en-US" dirty="0" smtClean="0"/>
              <a:t>將第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個數分別與第 </a:t>
            </a:r>
            <a:r>
              <a:rPr lang="en-US" altLang="zh-TW" dirty="0" smtClean="0"/>
              <a:t>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4 </a:t>
            </a:r>
            <a:r>
              <a:rPr lang="zh-TW" altLang="en-US" dirty="0" smtClean="0"/>
              <a:t>個數比較，如果比第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個數小，就互相交換。</a:t>
            </a:r>
            <a:endParaRPr lang="en-US" altLang="zh-TW" dirty="0" smtClean="0"/>
          </a:p>
          <a:p>
            <a:pPr lvl="4"/>
            <a:endParaRPr lang="en-US" altLang="zh-TW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55019"/>
            <a:ext cx="6286514" cy="142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2"/>
            </a:pPr>
            <a:r>
              <a:rPr lang="zh-TW" altLang="en-US" dirty="0" smtClean="0"/>
              <a:t>將第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個數分別與第 </a:t>
            </a:r>
            <a:r>
              <a:rPr lang="en-US" altLang="zh-TW" dirty="0" smtClean="0"/>
              <a:t>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4 </a:t>
            </a:r>
            <a:r>
              <a:rPr lang="zh-TW" altLang="en-US" dirty="0" smtClean="0"/>
              <a:t>個數比較，如果比第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個數小，就互相交換。</a:t>
            </a: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AutoNum type="arabicPeriod" startAt="2"/>
            </a:pPr>
            <a:r>
              <a:rPr lang="zh-TW" altLang="en-US" dirty="0" smtClean="0"/>
              <a:t>將第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個數分別與第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個數比較，如果比第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個數小，就互相交換。</a:t>
            </a:r>
            <a:endParaRPr lang="en-US" altLang="zh-TW" dirty="0" smtClean="0"/>
          </a:p>
          <a:p>
            <a:pPr lvl="4">
              <a:buAutoNum type="arabicPeriod" startAt="2"/>
            </a:pPr>
            <a:endParaRPr lang="en-US" altLang="zh-TW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8" y="1857364"/>
            <a:ext cx="6286514" cy="111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45" y="4000504"/>
            <a:ext cx="6263652" cy="7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程式開始執行時會顯示原始分數，其順序是隨意排列的。按 由小到大排序 鈕，程式會將所有分數由小到大排列並顯示於下方。</a:t>
            </a:r>
            <a:r>
              <a:rPr lang="en-US" altLang="zh-TW" dirty="0" smtClean="0"/>
              <a:t>(&lt;ch06\ex_BubbleSort.aia&gt;)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435771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範例：氣泡排序法 </a:t>
            </a:r>
            <a:r>
              <a:rPr lang="en-US" altLang="zh-TW" dirty="0" smtClean="0"/>
              <a:t>- </a:t>
            </a:r>
            <a:r>
              <a:rPr lang="zh-TW" altLang="en-US" dirty="0" smtClean="0"/>
              <a:t>由小到大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289" y="2941639"/>
            <a:ext cx="5049166" cy="177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6.4  </a:t>
            </a:r>
            <a:r>
              <a:rPr lang="zh-TW" altLang="en-US" dirty="0" smtClean="0"/>
              <a:t>物件清單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6.4.1  </a:t>
            </a:r>
            <a:r>
              <a:rPr lang="zh-TW" altLang="en-US" dirty="0" smtClean="0"/>
              <a:t>建立物件清單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以介面設計頁面有四個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元件建立的色塊為例：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建立</a:t>
            </a:r>
            <a:r>
              <a:rPr lang="zh-TW" altLang="en-US" dirty="0" smtClean="0"/>
              <a:t>物件清單的第一步，是宣告一個空的清單變數，例如宣告未含初始值的 </a:t>
            </a:r>
            <a:r>
              <a:rPr lang="en-US" altLang="zh-TW" dirty="0" err="1" smtClean="0"/>
              <a:t>colorBlock</a:t>
            </a:r>
            <a:r>
              <a:rPr lang="en-US" altLang="zh-TW" dirty="0" smtClean="0"/>
              <a:t> </a:t>
            </a:r>
            <a:r>
              <a:rPr lang="zh-TW" altLang="en-US" dirty="0" smtClean="0"/>
              <a:t>變數：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50" y="2924137"/>
            <a:ext cx="5607032" cy="161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286388"/>
            <a:ext cx="488672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6.1 </a:t>
            </a:r>
            <a:r>
              <a:rPr lang="zh-TW" altLang="en-US" dirty="0" smtClean="0"/>
              <a:t>清單的使用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6.1.1 </a:t>
            </a:r>
            <a:r>
              <a:rPr lang="zh-TW" altLang="en-US" dirty="0" smtClean="0"/>
              <a:t>認識清單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清單 </a:t>
            </a:r>
            <a:r>
              <a:rPr lang="en-US" altLang="zh-TW" dirty="0" smtClean="0"/>
              <a:t>(List) </a:t>
            </a:r>
            <a:r>
              <a:rPr lang="zh-TW" altLang="en-US" dirty="0" smtClean="0"/>
              <a:t>就是一般程式語言中使用的「陣列」，它可說是一群性質相同變數的集合。因為清單屬於循序性資料結構，其中的資料是一個接著一個存放。宣告清單時需要指定一個名稱，做為識別該清單的標誌；清單中的每一個資料稱為「元素」，每一個元素相當於一個變數，因為元素是依序儲放，利用元素在清單中的位置編號 </a:t>
            </a:r>
            <a:r>
              <a:rPr lang="en-US" altLang="zh-TW" dirty="0" smtClean="0"/>
              <a:t>(index) </a:t>
            </a:r>
            <a:r>
              <a:rPr lang="zh-TW" altLang="en-US" dirty="0" smtClean="0"/>
              <a:t>就可輕易存取特定元素。</a:t>
            </a:r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物件清單變數初始值也可以設定為任意數值或字串，例如宣告初始值為空字串的 </a:t>
            </a:r>
            <a:r>
              <a:rPr lang="en-US" altLang="zh-TW" dirty="0" err="1" smtClean="0"/>
              <a:t>colorBlock</a:t>
            </a:r>
            <a:r>
              <a:rPr lang="en-US" altLang="zh-TW" dirty="0" smtClean="0"/>
              <a:t> </a:t>
            </a:r>
            <a:r>
              <a:rPr lang="zh-TW" altLang="en-US" dirty="0" smtClean="0"/>
              <a:t>變數：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接著再將 </a:t>
            </a:r>
            <a:r>
              <a:rPr lang="en-US" altLang="zh-TW" dirty="0" err="1" smtClean="0"/>
              <a:t>LabelBlue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LabelGreen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LabelGray</a:t>
            </a:r>
            <a:r>
              <a:rPr lang="en-US" altLang="zh-TW" dirty="0" smtClean="0"/>
              <a:t> </a:t>
            </a:r>
            <a:r>
              <a:rPr lang="zh-TW" altLang="en-US" dirty="0" smtClean="0"/>
              <a:t>拖曳到 </a:t>
            </a:r>
            <a:r>
              <a:rPr lang="en-US" altLang="zh-TW" dirty="0" err="1" smtClean="0"/>
              <a:t>colorBlock</a:t>
            </a:r>
            <a:r>
              <a:rPr lang="en-US" altLang="zh-TW" dirty="0" smtClean="0"/>
              <a:t> </a:t>
            </a:r>
            <a:r>
              <a:rPr lang="zh-TW" altLang="en-US" dirty="0" smtClean="0"/>
              <a:t>清單中，就完成包含四個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元件的物件清單。</a:t>
            </a:r>
            <a:endParaRPr lang="en-US" altLang="zh-TW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841" y="2214554"/>
            <a:ext cx="3143714" cy="4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958448"/>
            <a:ext cx="4926798" cy="118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6.4.2  </a:t>
            </a:r>
            <a:r>
              <a:rPr lang="zh-TW" altLang="en-US" dirty="0" smtClean="0"/>
              <a:t>設定物件清單元件屬性</a:t>
            </a:r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在拼塊區的 </a:t>
            </a:r>
            <a:r>
              <a:rPr lang="en-US" altLang="zh-TW" dirty="0" smtClean="0"/>
              <a:t>Any component </a:t>
            </a:r>
            <a:r>
              <a:rPr lang="zh-TW" altLang="en-US" dirty="0" smtClean="0"/>
              <a:t>項目中建立了「</a:t>
            </a:r>
            <a:r>
              <a:rPr lang="en-US" altLang="zh-TW" dirty="0" smtClean="0"/>
              <a:t>Any </a:t>
            </a:r>
            <a:r>
              <a:rPr lang="zh-TW" altLang="en-US" dirty="0" smtClean="0"/>
              <a:t>元件種類」來代表程式中所有的指定清單元件。以剛才新的物件清單為例，</a:t>
            </a:r>
            <a:r>
              <a:rPr lang="en-US" altLang="zh-TW" dirty="0" smtClean="0"/>
              <a:t>Any Label </a:t>
            </a:r>
            <a:r>
              <a:rPr lang="zh-TW" altLang="en-US" dirty="0" smtClean="0"/>
              <a:t>代表任何一個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點選 </a:t>
            </a:r>
            <a:r>
              <a:rPr lang="en-US" altLang="zh-TW" dirty="0" smtClean="0"/>
              <a:t>Any component </a:t>
            </a:r>
            <a:r>
              <a:rPr lang="zh-TW" altLang="en-US" dirty="0" smtClean="0"/>
              <a:t>項目中的項目，會顯示該元件所有的方法及屬性 </a:t>
            </a:r>
            <a:r>
              <a:rPr lang="en-US" altLang="zh-TW" dirty="0" smtClean="0"/>
              <a:t>( </a:t>
            </a:r>
            <a:r>
              <a:rPr lang="zh-TW" altLang="en-US" dirty="0" smtClean="0"/>
              <a:t>注意：</a:t>
            </a:r>
            <a:r>
              <a:rPr lang="en-US" altLang="zh-TW" dirty="0" smtClean="0"/>
              <a:t>Any component </a:t>
            </a:r>
            <a:r>
              <a:rPr lang="zh-TW" altLang="en-US" dirty="0" smtClean="0"/>
              <a:t>項目不能使用「事件」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。例如：點選 </a:t>
            </a:r>
            <a:r>
              <a:rPr lang="en-US" altLang="zh-TW" dirty="0" smtClean="0"/>
              <a:t>Any </a:t>
            </a:r>
            <a:r>
              <a:rPr lang="en-US" altLang="zh-TW" dirty="0" err="1" smtClean="0"/>
              <a:t>TextBox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項目。</a:t>
            </a:r>
            <a:endParaRPr lang="en-US" altLang="zh-TW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255" y="3786190"/>
            <a:ext cx="53993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smtClean="0"/>
              <a:t>Any component </a:t>
            </a:r>
            <a:r>
              <a:rPr lang="zh-TW" altLang="en-US" dirty="0" smtClean="0"/>
              <a:t>項目的方法及屬性，都需要傳入 </a:t>
            </a:r>
            <a:r>
              <a:rPr lang="en-US" altLang="zh-TW" dirty="0" smtClean="0"/>
              <a:t>component </a:t>
            </a:r>
            <a:r>
              <a:rPr lang="zh-TW" altLang="en-US" dirty="0" smtClean="0"/>
              <a:t>參數，此參數指定元件名稱，因此只要傳入不同元件名稱，就能作用在不同元件上。例如在前述範例中改變 </a:t>
            </a:r>
            <a:r>
              <a:rPr lang="en-US" altLang="zh-TW" dirty="0" err="1" smtClean="0"/>
              <a:t>LabelBlue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元件的寬度為 </a:t>
            </a:r>
            <a:r>
              <a:rPr lang="en-US" altLang="zh-TW" dirty="0" smtClean="0"/>
              <a:t>70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5360224" cy="123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38791"/>
            <a:ext cx="5793650" cy="16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物件清單的最大功能，是可使用 </a:t>
            </a:r>
            <a:r>
              <a:rPr lang="en-US" altLang="zh-TW" dirty="0" smtClean="0"/>
              <a:t>for each(item) in list </a:t>
            </a:r>
            <a:r>
              <a:rPr lang="zh-TW" altLang="en-US" dirty="0" smtClean="0"/>
              <a:t>迴圈同時改變清單中所有元素的屬性，例如使用迴圈將 </a:t>
            </a:r>
            <a:r>
              <a:rPr lang="en-US" altLang="zh-TW" dirty="0" err="1" smtClean="0"/>
              <a:t>colorBlock</a:t>
            </a:r>
            <a:r>
              <a:rPr lang="en-US" altLang="zh-TW" dirty="0" smtClean="0"/>
              <a:t> </a:t>
            </a:r>
            <a:r>
              <a:rPr lang="zh-TW" altLang="en-US" dirty="0" smtClean="0"/>
              <a:t>清單中所有元件的寬度都設為 </a:t>
            </a:r>
            <a:r>
              <a:rPr lang="en-US" altLang="zh-TW" dirty="0" smtClean="0"/>
              <a:t>70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zh-TW" altLang="en-US" dirty="0" smtClean="0"/>
          </a:p>
          <a:p>
            <a:pPr lvl="3">
              <a:spcBef>
                <a:spcPts val="3000"/>
              </a:spcBef>
            </a:pPr>
            <a:r>
              <a:rPr lang="zh-TW" altLang="en-US" dirty="0" smtClean="0"/>
              <a:t>執行結果與原來執行結果的比較如下：</a:t>
            </a:r>
            <a:endParaRPr lang="en-US" altLang="zh-TW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375" y="2214553"/>
            <a:ext cx="3369875" cy="120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1622" y="4190023"/>
            <a:ext cx="5793650" cy="166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6.4.3  </a:t>
            </a:r>
            <a:r>
              <a:rPr lang="zh-TW" altLang="en-US" dirty="0" smtClean="0"/>
              <a:t>物件清單應用：簡易撲克牌抽牌遊戲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螢幕上方中有 紅桃 </a:t>
            </a:r>
            <a:r>
              <a:rPr lang="en-US" altLang="zh-TW" dirty="0" smtClean="0"/>
              <a:t>A ~ </a:t>
            </a:r>
            <a:r>
              <a:rPr lang="zh-TW" altLang="en-US" dirty="0" smtClean="0"/>
              <a:t>紅桃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四張牌，按下 抽牌 鈕會自這四張牌中，任意抽出一張牌並顯示在下方。</a:t>
            </a:r>
            <a:r>
              <a:rPr lang="en-US" altLang="zh-TW" dirty="0" smtClean="0"/>
              <a:t>(&lt;ch06\ex_SimplePoker.aia&gt;)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542816"/>
            <a:ext cx="371477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範例：簡易撲克牌抽牌遊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590" y="3076662"/>
            <a:ext cx="4857302" cy="26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6.5 </a:t>
            </a:r>
            <a:r>
              <a:rPr lang="zh-TW" altLang="en-US" dirty="0" smtClean="0"/>
              <a:t>綜合練習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en-US" altLang="zh-TW" dirty="0" smtClean="0"/>
              <a:t>ATM </a:t>
            </a:r>
            <a:r>
              <a:rPr lang="zh-TW" altLang="en-US" dirty="0" smtClean="0"/>
              <a:t>提款機可利用 </a:t>
            </a:r>
            <a:r>
              <a:rPr lang="en-US" altLang="zh-TW" dirty="0" smtClean="0"/>
              <a:t>0~9 </a:t>
            </a:r>
            <a:r>
              <a:rPr lang="zh-TW" altLang="en-US" dirty="0" smtClean="0"/>
              <a:t>的按鈕輸入密碼，也可用 「←」按鈕刪除最後輸入的密碼字元，按下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按鈕比對輸入密碼是否正確，並分別顯示「密碼正確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」和「密碼錯誤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」訊息。</a:t>
            </a:r>
            <a:r>
              <a:rPr lang="en-US" altLang="zh-TW" dirty="0" smtClean="0"/>
              <a:t>&lt;ch06\ex_ATM.aia&gt;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785926"/>
            <a:ext cx="414340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</a:t>
            </a:r>
            <a:r>
              <a:rPr lang="en-US" altLang="zh-TW" dirty="0" smtClean="0"/>
              <a:t>ATM </a:t>
            </a:r>
            <a:r>
              <a:rPr lang="zh-TW" altLang="en-US" dirty="0" smtClean="0"/>
              <a:t>輸入介面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421" y="3488456"/>
            <a:ext cx="4374157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6" name="橢圓形圖說文字 5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7" name="文字方塊 6">
              <a:hlinkClick r:id="rId3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我們可以把清單想成是有許多具有相同名稱的盒子連續排列在一起，每個盒子有連續且不同的編號。使用者可將資料儲存在這些盒子中，如果要存取盒子中的資料時，只需知道盒子的編號即可存取盒子內的資料。例如一個名稱為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的清單，它擁有 </a:t>
            </a:r>
            <a:r>
              <a:rPr lang="en-US" altLang="zh-TW" dirty="0" smtClean="0"/>
              <a:t>240 </a:t>
            </a:r>
            <a:r>
              <a:rPr lang="zh-TW" altLang="en-US" dirty="0" smtClean="0"/>
              <a:t>個元素，其示意圖為：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417" y="3357567"/>
            <a:ext cx="5837541" cy="9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6.1.2 </a:t>
            </a:r>
            <a:r>
              <a:rPr lang="zh-TW" altLang="en-US" dirty="0" smtClean="0"/>
              <a:t>建立清單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宣告清單的方法是先宣告一個變數，再由拼塊區的 </a:t>
            </a:r>
            <a:r>
              <a:rPr lang="en-US" altLang="zh-TW" dirty="0" err="1" smtClean="0"/>
              <a:t>Built_In</a:t>
            </a:r>
            <a:r>
              <a:rPr lang="en-US" altLang="zh-TW" dirty="0" smtClean="0"/>
              <a:t>  </a:t>
            </a:r>
            <a:r>
              <a:rPr lang="zh-TW" altLang="en-US" dirty="0" smtClean="0"/>
              <a:t>項目拖曳 </a:t>
            </a:r>
            <a:r>
              <a:rPr lang="en-US" altLang="zh-TW" dirty="0" smtClean="0"/>
              <a:t>Lists /  create empty list </a:t>
            </a:r>
            <a:r>
              <a:rPr lang="zh-TW" altLang="en-US" dirty="0" smtClean="0"/>
              <a:t>建立一個不含初始值的清單。例如要宣告一個名稱為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，不含初始值的清單的方法：</a:t>
            </a:r>
            <a:endParaRPr lang="en-US" altLang="zh-TW" dirty="0" smtClean="0"/>
          </a:p>
          <a:p>
            <a:pPr lvl="3">
              <a:spcBef>
                <a:spcPts val="2400"/>
              </a:spcBef>
            </a:pPr>
            <a:r>
              <a:rPr lang="zh-TW" altLang="en-US" dirty="0" smtClean="0"/>
              <a:t>使用 </a:t>
            </a:r>
            <a:r>
              <a:rPr lang="en-US" altLang="zh-TW" dirty="0" err="1" smtClean="0"/>
              <a:t>Built_In</a:t>
            </a:r>
            <a:r>
              <a:rPr lang="en-US" altLang="zh-TW" dirty="0" smtClean="0"/>
              <a:t> </a:t>
            </a:r>
            <a:r>
              <a:rPr lang="zh-TW" altLang="en-US" dirty="0" smtClean="0"/>
              <a:t>項目的 </a:t>
            </a:r>
            <a:r>
              <a:rPr lang="en-US" altLang="zh-TW" dirty="0" smtClean="0"/>
              <a:t>Lists / make a list  </a:t>
            </a:r>
            <a:r>
              <a:rPr lang="zh-TW" altLang="en-US" dirty="0" smtClean="0"/>
              <a:t>則可以建立一個含有初始值的清單。預設的清單項目只有兩個，可以按        擴充項目圖示，拖曳 </a:t>
            </a:r>
            <a:r>
              <a:rPr lang="en-US" altLang="zh-TW" dirty="0" smtClean="0"/>
              <a:t>item </a:t>
            </a:r>
            <a:r>
              <a:rPr lang="zh-TW" altLang="en-US" dirty="0" smtClean="0"/>
              <a:t>拼塊到 </a:t>
            </a:r>
            <a:r>
              <a:rPr lang="en-US" altLang="zh-TW" dirty="0" smtClean="0"/>
              <a:t>list  </a:t>
            </a:r>
            <a:r>
              <a:rPr lang="zh-TW" altLang="en-US" dirty="0" smtClean="0"/>
              <a:t>拼塊中，加入更多的清單項目，或自 </a:t>
            </a:r>
            <a:r>
              <a:rPr lang="en-US" altLang="zh-TW" dirty="0" smtClean="0"/>
              <a:t>list </a:t>
            </a:r>
            <a:r>
              <a:rPr lang="zh-TW" altLang="en-US" dirty="0" smtClean="0"/>
              <a:t>拼塊中移除清單項目。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例如為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清單加入三個元素，其值分別為 </a:t>
            </a:r>
            <a:r>
              <a:rPr lang="en-US" altLang="zh-TW" dirty="0" smtClean="0"/>
              <a:t>Lily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Cathy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Joe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246" y="2419926"/>
            <a:ext cx="3819151" cy="4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986" y="3286124"/>
            <a:ext cx="301752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08047"/>
            <a:ext cx="3285751" cy="19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929197"/>
            <a:ext cx="3872492" cy="74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6.1.3 </a:t>
            </a:r>
            <a:r>
              <a:rPr lang="zh-TW" altLang="en-US" dirty="0" smtClean="0"/>
              <a:t>取得清單元素值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r>
              <a:rPr lang="zh-TW" altLang="en-US" dirty="0" smtClean="0"/>
              <a:t>       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例如下圖是取得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清單第二個元素的值，並置於 </a:t>
            </a:r>
            <a:r>
              <a:rPr lang="en-US" altLang="zh-TW" dirty="0" err="1" smtClean="0"/>
              <a:t>strName</a:t>
            </a:r>
            <a:r>
              <a:rPr lang="en-US" altLang="zh-TW" dirty="0" smtClean="0"/>
              <a:t> </a:t>
            </a:r>
            <a:r>
              <a:rPr lang="zh-TW" altLang="en-US" dirty="0" smtClean="0"/>
              <a:t>變數中，執行後 </a:t>
            </a:r>
            <a:r>
              <a:rPr lang="en-US" altLang="zh-TW" dirty="0" err="1" smtClean="0"/>
              <a:t>strName</a:t>
            </a:r>
            <a:r>
              <a:rPr lang="en-US" altLang="zh-TW" dirty="0" smtClean="0"/>
              <a:t> </a:t>
            </a:r>
            <a:r>
              <a:rPr lang="zh-TW" altLang="en-US" dirty="0" smtClean="0"/>
              <a:t>變數的值為「</a:t>
            </a:r>
            <a:r>
              <a:rPr lang="en-US" altLang="zh-TW" dirty="0" smtClean="0"/>
              <a:t>Cathy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93" y="2143116"/>
            <a:ext cx="4114809" cy="8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372702"/>
            <a:ext cx="5437033" cy="7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建立存有 </a:t>
            </a:r>
            <a:r>
              <a:rPr lang="en-US" altLang="zh-TW" dirty="0" smtClean="0"/>
              <a:t>4 </a:t>
            </a:r>
            <a:r>
              <a:rPr lang="zh-TW" altLang="en-US" dirty="0" smtClean="0"/>
              <a:t>位學生成績的清單，輸入學生座號就會顯示該學生的成績，如果座號不存在則顯示提示訊息。</a:t>
            </a:r>
            <a:r>
              <a:rPr lang="en-US" altLang="zh-TW" dirty="0" smtClean="0"/>
              <a:t>(&lt;ch06\ex_ScoreSearch.aia&gt;)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264320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範例：成績查詢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97612"/>
            <a:ext cx="5477267" cy="17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6.1.4  for each(item) in list </a:t>
            </a:r>
            <a:r>
              <a:rPr lang="zh-TW" altLang="en-US" dirty="0" smtClean="0"/>
              <a:t>迴圈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for each(item) in list </a:t>
            </a:r>
            <a:r>
              <a:rPr lang="zh-TW" altLang="en-US" dirty="0" smtClean="0"/>
              <a:t>迴圈位於拼塊區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項目裡的 </a:t>
            </a:r>
            <a:r>
              <a:rPr lang="en-US" altLang="zh-TW" dirty="0" smtClean="0"/>
              <a:t>Control </a:t>
            </a:r>
            <a:r>
              <a:rPr lang="zh-TW" altLang="en-US" dirty="0" smtClean="0"/>
              <a:t>指令：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zh-TW" altLang="en-US" dirty="0" smtClean="0"/>
              <a:t>例如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清單有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個元素，元素值分別為 </a:t>
            </a:r>
            <a:r>
              <a:rPr lang="en-US" altLang="zh-TW" dirty="0" smtClean="0"/>
              <a:t>90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76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89</a:t>
            </a:r>
            <a:r>
              <a:rPr lang="zh-TW" altLang="en-US" dirty="0" smtClean="0"/>
              <a:t>，下圖拼塊的顯示結果為「</a:t>
            </a:r>
            <a:r>
              <a:rPr lang="en-US" altLang="zh-TW" dirty="0" smtClean="0"/>
              <a:t>90,73,76,89,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225" y="2643182"/>
            <a:ext cx="3945644" cy="120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821189"/>
            <a:ext cx="4343409" cy="117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傳遞清單參數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例如我們改用自訂程序 </a:t>
            </a:r>
            <a:r>
              <a:rPr lang="en-US" altLang="zh-TW" dirty="0" err="1" smtClean="0"/>
              <a:t>ShowScore</a:t>
            </a:r>
            <a:r>
              <a:rPr lang="en-US" altLang="zh-TW" dirty="0" smtClean="0"/>
              <a:t> </a:t>
            </a:r>
            <a:r>
              <a:rPr lang="zh-TW" altLang="en-US" dirty="0" smtClean="0"/>
              <a:t>顯示清單內容，請注意：</a:t>
            </a:r>
            <a:r>
              <a:rPr lang="en-US" altLang="zh-TW" dirty="0" err="1" smtClean="0"/>
              <a:t>ShowScore</a:t>
            </a:r>
            <a:r>
              <a:rPr lang="en-US" altLang="zh-TW" dirty="0" smtClean="0"/>
              <a:t> </a:t>
            </a:r>
            <a:r>
              <a:rPr lang="zh-TW" altLang="en-US" dirty="0" smtClean="0"/>
              <a:t>中的參數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是一個區域變數。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主程式呼叫 </a:t>
            </a:r>
            <a:r>
              <a:rPr lang="en-US" altLang="zh-TW" dirty="0" err="1" smtClean="0"/>
              <a:t>ShowScore</a:t>
            </a:r>
            <a:r>
              <a:rPr lang="en-US" altLang="zh-TW" dirty="0" smtClean="0"/>
              <a:t>  </a:t>
            </a:r>
            <a:r>
              <a:rPr lang="zh-TW" altLang="en-US" dirty="0" smtClean="0"/>
              <a:t>程序，並傳遞清單參數 </a:t>
            </a:r>
            <a:r>
              <a:rPr lang="en-US" altLang="zh-TW" dirty="0" smtClean="0"/>
              <a:t>(global score)</a:t>
            </a:r>
            <a:r>
              <a:rPr lang="zh-TW" altLang="en-US" dirty="0" smtClean="0"/>
              <a:t>，顯示 </a:t>
            </a:r>
            <a:r>
              <a:rPr lang="en-US" altLang="zh-TW" dirty="0" smtClean="0"/>
              <a:t>global score </a:t>
            </a:r>
            <a:r>
              <a:rPr lang="zh-TW" altLang="en-US" dirty="0" smtClean="0"/>
              <a:t>清單內容。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58975"/>
            <a:ext cx="4543358" cy="17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650" y="5054972"/>
            <a:ext cx="4415189" cy="9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20765</TotalTime>
  <Words>2058</Words>
  <Application>Microsoft Office PowerPoint</Application>
  <PresentationFormat>如螢幕大小 (4:3)</PresentationFormat>
  <Paragraphs>170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清單與物件清單</dc:title>
  <dc:creator>memi</dc:creator>
  <cp:keywords>ACL041000</cp:keywords>
  <cp:lastModifiedBy>memi chen</cp:lastModifiedBy>
  <cp:revision>2066</cp:revision>
  <dcterms:created xsi:type="dcterms:W3CDTF">2011-06-06T16:54:13Z</dcterms:created>
  <dcterms:modified xsi:type="dcterms:W3CDTF">2014-04-30T04:56:07Z</dcterms:modified>
</cp:coreProperties>
</file>