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739" r:id="rId2"/>
    <p:sldId id="688" r:id="rId3"/>
    <p:sldId id="633" r:id="rId4"/>
    <p:sldId id="782" r:id="rId5"/>
    <p:sldId id="770" r:id="rId6"/>
    <p:sldId id="773" r:id="rId7"/>
    <p:sldId id="784" r:id="rId8"/>
    <p:sldId id="783" r:id="rId9"/>
    <p:sldId id="772" r:id="rId10"/>
    <p:sldId id="771" r:id="rId11"/>
    <p:sldId id="787" r:id="rId12"/>
    <p:sldId id="780" r:id="rId13"/>
    <p:sldId id="774" r:id="rId14"/>
    <p:sldId id="788" r:id="rId15"/>
    <p:sldId id="786" r:id="rId16"/>
    <p:sldId id="785" r:id="rId17"/>
    <p:sldId id="789" r:id="rId18"/>
    <p:sldId id="757" r:id="rId19"/>
    <p:sldId id="775" r:id="rId20"/>
    <p:sldId id="798" r:id="rId21"/>
    <p:sldId id="776" r:id="rId22"/>
    <p:sldId id="777" r:id="rId23"/>
    <p:sldId id="791" r:id="rId24"/>
    <p:sldId id="792" r:id="rId25"/>
    <p:sldId id="790" r:id="rId26"/>
    <p:sldId id="793" r:id="rId27"/>
    <p:sldId id="796" r:id="rId28"/>
    <p:sldId id="797" r:id="rId29"/>
    <p:sldId id="803" r:id="rId30"/>
    <p:sldId id="799" r:id="rId31"/>
    <p:sldId id="804" r:id="rId32"/>
    <p:sldId id="800" r:id="rId33"/>
    <p:sldId id="801" r:id="rId34"/>
    <p:sldId id="805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9441"/>
    <a:srgbClr val="ED6D00"/>
    <a:srgbClr val="C67A48"/>
    <a:srgbClr val="EB5405"/>
    <a:srgbClr val="FFE33A"/>
    <a:srgbClr val="46799E"/>
    <a:srgbClr val="D8E250"/>
    <a:srgbClr val="B5D14F"/>
    <a:srgbClr val="E50065"/>
    <a:srgbClr val="DAD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8058" autoAdjust="0"/>
  </p:normalViewPr>
  <p:slideViewPr>
    <p:cSldViewPr>
      <p:cViewPr varScale="1">
        <p:scale>
          <a:sx n="118" d="100"/>
          <a:sy n="118" d="100"/>
        </p:scale>
        <p:origin x="-14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38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DA890-1C3A-4168-9336-7569BD13438D}" type="datetimeFigureOut">
              <a:rPr lang="zh-TW" altLang="en-US" smtClean="0"/>
              <a:pPr/>
              <a:t>2014/4/30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C2F1F-D428-449F-967A-F29989CFB9C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1CE91-3D51-440C-AE01-BB26464EA3B2}" type="datetimeFigureOut">
              <a:rPr lang="zh-TW" altLang="en-US" smtClean="0"/>
              <a:pPr/>
              <a:t>2014/4/30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B05A9-B499-4E5B-8BFF-1B523649516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書名頁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名頁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版面配置區 13"/>
          <p:cNvSpPr>
            <a:spLocks noGrp="1"/>
          </p:cNvSpPr>
          <p:nvPr>
            <p:ph type="body" sz="quarter" idx="14"/>
          </p:nvPr>
        </p:nvSpPr>
        <p:spPr>
          <a:xfrm>
            <a:off x="500034" y="3922796"/>
            <a:ext cx="1643074" cy="863526"/>
          </a:xfrm>
        </p:spPr>
        <p:txBody>
          <a:bodyPr anchor="ctr" anchorCtr="0">
            <a:noAutofit/>
          </a:bodyPr>
          <a:lstStyle>
            <a:lvl1pPr>
              <a:lnSpc>
                <a:spcPts val="4800"/>
              </a:lnSpc>
              <a:spcBef>
                <a:spcPts val="0"/>
              </a:spcBef>
              <a:defRPr sz="10000" b="1" u="none" cap="none" spc="0" baseline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defRPr>
            </a:lvl1pPr>
          </a:lstStyle>
          <a:p>
            <a:pPr lvl="0"/>
            <a:r>
              <a:rPr lang="zh-TW" altLang="en-US" dirty="0" smtClean="0"/>
              <a:t>按</a:t>
            </a:r>
          </a:p>
        </p:txBody>
      </p:sp>
      <p:sp>
        <p:nvSpPr>
          <p:cNvPr id="6" name="文字版面配置區 9"/>
          <p:cNvSpPr>
            <a:spLocks noGrp="1"/>
          </p:cNvSpPr>
          <p:nvPr>
            <p:ph type="body" sz="quarter" idx="17"/>
          </p:nvPr>
        </p:nvSpPr>
        <p:spPr>
          <a:xfrm>
            <a:off x="2857488" y="4484313"/>
            <a:ext cx="6000792" cy="1500198"/>
          </a:xfrm>
          <a:noFill/>
          <a:ln w="12700" cap="rnd">
            <a:noFill/>
            <a:round/>
          </a:ln>
          <a:effectLst/>
        </p:spPr>
        <p:txBody>
          <a:bodyPr lIns="0" tIns="0" rIns="0" bIns="0" numCol="1" anchor="ctr" anchorCtr="0">
            <a:noAutofit/>
          </a:bodyPr>
          <a:lstStyle>
            <a:lvl1pPr>
              <a:lnSpc>
                <a:spcPts val="2400"/>
              </a:lnSpc>
              <a:spcBef>
                <a:spcPts val="500"/>
              </a:spcBef>
              <a:defRPr sz="2000" b="1" baseline="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6"/>
          </p:nvPr>
        </p:nvSpPr>
        <p:spPr>
          <a:xfrm>
            <a:off x="2285984" y="2143116"/>
            <a:ext cx="6715172" cy="2143140"/>
          </a:xfrm>
          <a:noFill/>
          <a:ln w="15875" cap="rnd">
            <a:noFill/>
            <a:round/>
          </a:ln>
          <a:effectLst/>
        </p:spPr>
        <p:txBody>
          <a:bodyPr lIns="144000" tIns="72000" rIns="288000" anchor="ctr" anchorCtr="0">
            <a:noAutofit/>
          </a:bodyPr>
          <a:lstStyle>
            <a:lvl1pPr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5" name="文字版面配置區 13"/>
          <p:cNvSpPr>
            <a:spLocks noGrp="1"/>
          </p:cNvSpPr>
          <p:nvPr>
            <p:ph type="body" sz="quarter" idx="15" hasCustomPrompt="1"/>
          </p:nvPr>
        </p:nvSpPr>
        <p:spPr>
          <a:xfrm>
            <a:off x="2285984" y="1428736"/>
            <a:ext cx="6715172" cy="857256"/>
          </a:xfrm>
          <a:effectLst/>
        </p:spPr>
        <p:txBody>
          <a:bodyPr anchor="ctr" anchorCtr="0">
            <a:noAutofit/>
          </a:bodyPr>
          <a:lstStyle>
            <a:lvl1pPr algn="l">
              <a:lnSpc>
                <a:spcPts val="4800"/>
              </a:lnSpc>
              <a:spcBef>
                <a:spcPts val="0"/>
              </a:spcBef>
              <a:defRPr sz="4800" b="1" u="none" cap="none" spc="0" baseline="0">
                <a:ln w="15875">
                  <a:noFill/>
                  <a:prstDash val="solid"/>
                </a:ln>
                <a:solidFill>
                  <a:srgbClr val="C00000"/>
                </a:solidFill>
                <a:effectLst/>
              </a:defRPr>
            </a:lvl1pPr>
          </a:lstStyle>
          <a:p>
            <a:pPr lvl="0"/>
            <a:r>
              <a:rPr lang="zh-TW" altLang="en-US" dirty="0" smtClean="0"/>
              <a:t>按一以輯母片文字樣</a:t>
            </a:r>
          </a:p>
        </p:txBody>
      </p:sp>
      <p:sp>
        <p:nvSpPr>
          <p:cNvPr id="11" name="矩形 10"/>
          <p:cNvSpPr/>
          <p:nvPr userDrawn="1"/>
        </p:nvSpPr>
        <p:spPr>
          <a:xfrm flipV="1">
            <a:off x="2357422" y="4357694"/>
            <a:ext cx="6715140" cy="1714512"/>
          </a:xfrm>
          <a:prstGeom prst="rect">
            <a:avLst/>
          </a:prstGeom>
          <a:noFill/>
          <a:ln w="76200">
            <a:solidFill>
              <a:srgbClr val="ED6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 userDrawn="1"/>
        </p:nvSpPr>
        <p:spPr>
          <a:xfrm flipV="1">
            <a:off x="71406" y="4357694"/>
            <a:ext cx="2286016" cy="1714512"/>
          </a:xfrm>
          <a:prstGeom prst="rect">
            <a:avLst/>
          </a:prstGeom>
          <a:solidFill>
            <a:srgbClr val="ED6D00"/>
          </a:solidFill>
          <a:ln w="76200">
            <a:solidFill>
              <a:srgbClr val="ED6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0"/>
          </p:nvPr>
        </p:nvSpPr>
        <p:spPr>
          <a:xfrm>
            <a:off x="431999" y="1008000"/>
            <a:ext cx="8280000" cy="5400000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>
          <a:xfrm>
            <a:off x="432000" y="1260000"/>
            <a:ext cx="8280000" cy="5220000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文字_雙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>
          <a:xfrm>
            <a:off x="431999" y="648000"/>
            <a:ext cx="4067993" cy="5760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1"/>
          </p:nvPr>
        </p:nvSpPr>
        <p:spPr>
          <a:xfrm>
            <a:off x="4572000" y="648000"/>
            <a:ext cx="3960812" cy="5760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_雙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>
          <a:xfrm>
            <a:off x="432000" y="1007999"/>
            <a:ext cx="4067992" cy="5400000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1"/>
          </p:nvPr>
        </p:nvSpPr>
        <p:spPr>
          <a:xfrm>
            <a:off x="4572000" y="1008000"/>
            <a:ext cx="3960000" cy="5400000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範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>
          <a:xfrm>
            <a:off x="539750" y="1268072"/>
            <a:ext cx="8064500" cy="1728880"/>
          </a:xfrm>
          <a:ln w="19050" cmpd="sng">
            <a:gradFill>
              <a:gsLst>
                <a:gs pos="0">
                  <a:schemeClr val="bg1"/>
                </a:gs>
                <a:gs pos="68000">
                  <a:srgbClr val="EB5405"/>
                </a:gs>
                <a:gs pos="100000">
                  <a:srgbClr val="EB5405"/>
                </a:gs>
              </a:gsLst>
              <a:lin ang="4200000" scaled="0"/>
            </a:gradFill>
          </a:ln>
        </p:spPr>
        <p:txBody>
          <a:bodyPr wrap="square" lIns="252000" tIns="360000" rIns="180000" bIns="72000">
            <a:noAutofit/>
          </a:bodyPr>
          <a:lstStyle>
            <a:lvl1pPr>
              <a:lnSpc>
                <a:spcPts val="2400"/>
              </a:lnSpc>
              <a:spcBef>
                <a:spcPts val="600"/>
              </a:spcBef>
              <a:defRPr sz="1800" b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6" name="文字版面配置區 8"/>
          <p:cNvSpPr>
            <a:spLocks noGrp="1"/>
          </p:cNvSpPr>
          <p:nvPr>
            <p:ph type="body" sz="quarter" idx="12"/>
          </p:nvPr>
        </p:nvSpPr>
        <p:spPr>
          <a:xfrm>
            <a:off x="467544" y="987970"/>
            <a:ext cx="4383998" cy="488201"/>
          </a:xfrm>
          <a:gradFill flip="none" rotWithShape="1">
            <a:gsLst>
              <a:gs pos="0">
                <a:schemeClr val="bg1"/>
              </a:gs>
              <a:gs pos="50000">
                <a:srgbClr val="EB5405"/>
              </a:gs>
              <a:gs pos="100000">
                <a:schemeClr val="accent6"/>
              </a:gs>
            </a:gsLst>
            <a:lin ang="14400000" scaled="0"/>
            <a:tileRect/>
          </a:gradFill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none" lIns="180000" tIns="72000" rIns="54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5" name="文字版面配置區 8"/>
          <p:cNvSpPr txBox="1">
            <a:spLocks/>
          </p:cNvSpPr>
          <p:nvPr userDrawn="1"/>
        </p:nvSpPr>
        <p:spPr>
          <a:xfrm>
            <a:off x="500034" y="1214422"/>
            <a:ext cx="3643338" cy="4574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rgbClr val="5A9441"/>
              </a:gs>
              <a:gs pos="70000">
                <a:schemeClr val="accent3">
                  <a:lumMod val="50000"/>
                </a:schemeClr>
              </a:gs>
            </a:gsLst>
            <a:lin ang="13800000" scaled="0"/>
            <a:tileRect/>
          </a:gradFill>
          <a:ln w="19050" cap="flat" cmpd="sng" algn="ctr">
            <a:solidFill>
              <a:schemeClr val="lt1"/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square" lIns="180000" tIns="72000" rIns="36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2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>
              <a:buClr>
                <a:schemeClr val="accent3">
                  <a:lumMod val="75000"/>
                </a:schemeClr>
              </a:buClr>
              <a:buSzPct val="100000"/>
            </a:pPr>
            <a:r>
              <a:rPr lang="zh-TW" altLang="en-US" dirty="0" smtClean="0"/>
              <a:t>範例：互動式對話方塊</a:t>
            </a:r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圖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>
          <a:xfrm>
            <a:off x="539750" y="1484784"/>
            <a:ext cx="8064500" cy="2513711"/>
          </a:xfrm>
          <a:ln w="19050" cmpd="sng">
            <a:gradFill>
              <a:gsLst>
                <a:gs pos="0">
                  <a:schemeClr val="bg1"/>
                </a:gs>
                <a:gs pos="68000">
                  <a:srgbClr val="BE2856"/>
                </a:gs>
                <a:gs pos="100000">
                  <a:srgbClr val="3D3B5F"/>
                </a:gs>
              </a:gsLst>
              <a:lin ang="4200000" scaled="0"/>
            </a:gradFill>
          </a:ln>
        </p:spPr>
        <p:txBody>
          <a:bodyPr lIns="252000" tIns="360000" rIns="180000" bIns="72000">
            <a:spAutoFit/>
          </a:bodyPr>
          <a:lstStyle>
            <a:lvl1pPr>
              <a:lnSpc>
                <a:spcPts val="2400"/>
              </a:lnSpc>
              <a:defRPr sz="2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文字版面配置區 8"/>
          <p:cNvSpPr>
            <a:spLocks noGrp="1"/>
          </p:cNvSpPr>
          <p:nvPr>
            <p:ph type="body" sz="quarter" idx="12"/>
          </p:nvPr>
        </p:nvSpPr>
        <p:spPr>
          <a:xfrm>
            <a:off x="467544" y="1196753"/>
            <a:ext cx="4680520" cy="504056"/>
          </a:xfrm>
          <a:gradFill flip="none" rotWithShape="1">
            <a:gsLst>
              <a:gs pos="0">
                <a:schemeClr val="bg1"/>
              </a:gs>
              <a:gs pos="50000">
                <a:srgbClr val="BE2856"/>
              </a:gs>
              <a:gs pos="100000">
                <a:srgbClr val="3D3B5F"/>
              </a:gs>
            </a:gsLst>
            <a:lin ang="14400000" scaled="0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lIns="180000" tIns="72000"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grpSp>
        <p:nvGrpSpPr>
          <p:cNvPr id="17" name="群組 16"/>
          <p:cNvGrpSpPr/>
          <p:nvPr userDrawn="1"/>
        </p:nvGrpSpPr>
        <p:grpSpPr>
          <a:xfrm>
            <a:off x="642412" y="6200929"/>
            <a:ext cx="1049268" cy="503533"/>
            <a:chOff x="899592" y="6237835"/>
            <a:chExt cx="1049268" cy="503533"/>
          </a:xfrm>
        </p:grpSpPr>
        <p:sp>
          <p:nvSpPr>
            <p:cNvPr id="18" name="弧形向右箭號 17"/>
            <p:cNvSpPr/>
            <p:nvPr/>
          </p:nvSpPr>
          <p:spPr>
            <a:xfrm rot="612716">
              <a:off x="899592" y="6237835"/>
              <a:ext cx="440592" cy="503533"/>
            </a:xfrm>
            <a:prstGeom prst="curvedRightArrow">
              <a:avLst/>
            </a:prstGeom>
            <a:gradFill>
              <a:gsLst>
                <a:gs pos="0">
                  <a:schemeClr val="bg1"/>
                </a:gs>
                <a:gs pos="50000">
                  <a:srgbClr val="BE2856"/>
                </a:gs>
                <a:gs pos="100000">
                  <a:srgbClr val="3D3B5F"/>
                </a:gs>
              </a:gsLst>
              <a:lin ang="3600000" scaled="0"/>
            </a:gradFill>
            <a:ln w="952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940748" y="6304512"/>
              <a:ext cx="1008112" cy="30777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 smtClean="0">
                  <a:solidFill>
                    <a:srgbClr val="3D3B5F"/>
                  </a:solidFill>
                </a:rPr>
                <a:t>續下頁</a:t>
              </a:r>
              <a:endParaRPr lang="zh-TW" altLang="en-US" sz="1400" b="1" dirty="0">
                <a:solidFill>
                  <a:srgbClr val="3D3B5F"/>
                </a:solidFill>
              </a:endParaRPr>
            </a:p>
          </p:txBody>
        </p:sp>
      </p:grpSp>
      <p:cxnSp>
        <p:nvCxnSpPr>
          <p:cNvPr id="8" name="直線單箭頭接點 7"/>
          <p:cNvCxnSpPr/>
          <p:nvPr userDrawn="1"/>
        </p:nvCxnSpPr>
        <p:spPr>
          <a:xfrm>
            <a:off x="1979712" y="6021288"/>
            <a:ext cx="360040" cy="648072"/>
          </a:xfrm>
          <a:prstGeom prst="straightConnector1">
            <a:avLst/>
          </a:prstGeom>
          <a:ln>
            <a:solidFill>
              <a:srgbClr val="BE2856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 userDrawn="1"/>
        </p:nvCxnSpPr>
        <p:spPr>
          <a:xfrm>
            <a:off x="2627784" y="6237312"/>
            <a:ext cx="2232248" cy="0"/>
          </a:xfrm>
          <a:prstGeom prst="line">
            <a:avLst/>
          </a:prstGeom>
          <a:ln w="38100" cmpd="sng">
            <a:solidFill>
              <a:srgbClr val="BE28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292080" y="5949280"/>
            <a:ext cx="360040" cy="432048"/>
          </a:xfrm>
          <a:prstGeom prst="rect">
            <a:avLst/>
          </a:prstGeom>
          <a:solidFill>
            <a:srgbClr val="4679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5868144" y="5949280"/>
            <a:ext cx="360040" cy="432048"/>
          </a:xfrm>
          <a:prstGeom prst="rect">
            <a:avLst/>
          </a:prstGeom>
          <a:solidFill>
            <a:srgbClr val="8F3B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6" name="群組 15"/>
          <p:cNvGrpSpPr/>
          <p:nvPr userDrawn="1"/>
        </p:nvGrpSpPr>
        <p:grpSpPr>
          <a:xfrm>
            <a:off x="6732240" y="5605200"/>
            <a:ext cx="579124" cy="646331"/>
            <a:chOff x="6732240" y="5605200"/>
            <a:chExt cx="579124" cy="646331"/>
          </a:xfrm>
        </p:grpSpPr>
        <p:sp>
          <p:nvSpPr>
            <p:cNvPr id="12" name="橢圓形圖說文字 11"/>
            <p:cNvSpPr/>
            <p:nvPr userDrawn="1"/>
          </p:nvSpPr>
          <p:spPr>
            <a:xfrm flipH="1">
              <a:off x="6732240" y="5622113"/>
              <a:ext cx="579124" cy="579126"/>
            </a:xfrm>
            <a:prstGeom prst="wedgeEllipseCallout">
              <a:avLst>
                <a:gd name="adj1" fmla="val -47623"/>
                <a:gd name="adj2" fmla="val 46426"/>
              </a:avLst>
            </a:prstGeom>
            <a:solidFill>
              <a:srgbClr val="EB54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B5D14F"/>
                </a:solidFill>
              </a:endParaRPr>
            </a:p>
          </p:txBody>
        </p:sp>
        <p:sp>
          <p:nvSpPr>
            <p:cNvPr id="13" name="文字方塊 12"/>
            <p:cNvSpPr txBox="1"/>
            <p:nvPr userDrawn="1"/>
          </p:nvSpPr>
          <p:spPr>
            <a:xfrm>
              <a:off x="6778800" y="5605200"/>
              <a:ext cx="497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chemeClr val="bg2"/>
                  </a:solidFill>
                </a:rPr>
                <a:t>回</a:t>
              </a:r>
              <a:endParaRPr lang="en-US" altLang="zh-TW" sz="2400" b="1" dirty="0" smtClean="0">
                <a:solidFill>
                  <a:schemeClr val="bg2"/>
                </a:solidFill>
              </a:endParaRPr>
            </a:p>
            <a:p>
              <a:r>
                <a:rPr lang="zh-TW" altLang="en-US" sz="1800" b="1" baseline="20000" dirty="0" smtClean="0">
                  <a:solidFill>
                    <a:schemeClr val="bg2"/>
                  </a:solidFill>
                </a:rPr>
                <a:t>首頁</a:t>
              </a:r>
              <a:endParaRPr lang="zh-TW" altLang="en-US" sz="1800" b="1" baseline="20000" dirty="0">
                <a:solidFill>
                  <a:schemeClr val="bg2"/>
                </a:solidFill>
              </a:endParaRPr>
            </a:p>
          </p:txBody>
        </p:sp>
      </p:grpSp>
      <p:sp>
        <p:nvSpPr>
          <p:cNvPr id="20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7668344" y="6021288"/>
            <a:ext cx="1249200" cy="468000"/>
          </a:xfrm>
          <a:gradFill>
            <a:gsLst>
              <a:gs pos="0">
                <a:schemeClr val="bg1"/>
              </a:gs>
              <a:gs pos="50000">
                <a:srgbClr val="BE2856"/>
              </a:gs>
              <a:gs pos="100000">
                <a:srgbClr val="3D3B5F"/>
              </a:gs>
            </a:gsLst>
            <a:lin ang="3600000" scaled="0"/>
          </a:gradFill>
          <a:ln>
            <a:solidFill>
              <a:schemeClr val="bg1"/>
            </a:solidFill>
          </a:ln>
          <a:effectLst>
            <a:outerShdw blurRad="25400" dist="12700" dir="13500000" algn="br" rotWithShape="0">
              <a:prstClr val="black">
                <a:alpha val="40000"/>
              </a:prstClr>
            </a:outerShdw>
          </a:effectLst>
        </p:spPr>
        <p:txBody>
          <a:bodyPr lIns="90000" tIns="0">
            <a:noAutofit/>
          </a:bodyPr>
          <a:lstStyle>
            <a:lvl1pPr algn="r"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</a:t>
            </a:r>
            <a:endParaRPr lang="zh-TW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836712"/>
            <a:ext cx="8153400" cy="57606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484784"/>
            <a:ext cx="8153400" cy="452628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 eaLnBrk="1" latinLnBrk="0" hangingPunct="1"/>
            <a:r>
              <a:rPr kumimoji="0"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 smtClean="0"/>
              <a:t>第二層</a:t>
            </a:r>
          </a:p>
          <a:p>
            <a:pPr lvl="2" eaLnBrk="1" latinLnBrk="0" hangingPunct="1"/>
            <a:r>
              <a:rPr kumimoji="0" lang="zh-TW" altLang="en-US" dirty="0" smtClean="0"/>
              <a:t>第三層</a:t>
            </a:r>
          </a:p>
          <a:p>
            <a:pPr lvl="3" eaLnBrk="1" latinLnBrk="0" hangingPunct="1"/>
            <a:r>
              <a:rPr kumimoji="0" lang="zh-TW" altLang="en-US" dirty="0" smtClean="0"/>
              <a:t>第四層</a:t>
            </a:r>
            <a:endParaRPr kumimoji="0" lang="en-US" altLang="zh-TW" dirty="0" smtClean="0"/>
          </a:p>
          <a:p>
            <a:pPr lvl="4" eaLnBrk="1" latinLnBrk="0" hangingPunct="1"/>
            <a:r>
              <a:rPr kumimoji="0" lang="zh-TW" altLang="en-US" dirty="0" smtClean="0"/>
              <a:t>第五層</a:t>
            </a:r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  <a:p>
            <a:pPr lvl="6" eaLnBrk="1" latinLnBrk="0" hangingPunct="1"/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8" r:id="rId2"/>
    <p:sldLayoutId id="2147483682" r:id="rId3"/>
    <p:sldLayoutId id="2147483677" r:id="rId4"/>
    <p:sldLayoutId id="2147483691" r:id="rId5"/>
    <p:sldLayoutId id="2147483692" r:id="rId6"/>
    <p:sldLayoutId id="2147483684" r:id="rId7"/>
    <p:sldLayoutId id="2147483690" r:id="rId8"/>
  </p:sldLayoutIdLst>
  <p:transition>
    <p:pull dir="r"/>
  </p:transition>
  <p:txStyles>
    <p:titleStyle>
      <a:lvl1pPr marL="0" indent="-216000" algn="l" rtl="0" eaLnBrk="1" latinLnBrk="0" hangingPunct="1">
        <a:lnSpc>
          <a:spcPts val="3400"/>
        </a:lnSpc>
        <a:spcBef>
          <a:spcPct val="0"/>
        </a:spcBef>
        <a:buSzPct val="80000"/>
        <a:buFontTx/>
        <a:buNone/>
        <a:defRPr kumimoji="0" sz="3200" b="1" u="none" kern="1200" baseline="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rtl="0" eaLnBrk="1" latinLnBrk="0" hangingPunct="1">
        <a:lnSpc>
          <a:spcPct val="150000"/>
        </a:lnSpc>
        <a:spcBef>
          <a:spcPts val="0"/>
        </a:spcBef>
        <a:buClr>
          <a:schemeClr val="accent3">
            <a:lumMod val="75000"/>
          </a:schemeClr>
        </a:buClr>
        <a:buSzPct val="100000"/>
        <a:buFontTx/>
        <a:buNone/>
        <a:defRPr kumimoji="0" sz="3200" b="1" u="none" kern="1200" baseline="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j-ea"/>
          <a:cs typeface="+mn-cs"/>
        </a:defRPr>
      </a:lvl1pPr>
      <a:lvl2pPr marL="0" indent="0" algn="l" rtl="0" eaLnBrk="1" latinLnBrk="0" hangingPunct="1">
        <a:lnSpc>
          <a:spcPct val="100000"/>
        </a:lnSpc>
        <a:spcBef>
          <a:spcPts val="1200"/>
        </a:spcBef>
        <a:buClr>
          <a:schemeClr val="accent3">
            <a:lumMod val="75000"/>
          </a:schemeClr>
        </a:buClr>
        <a:buSzPct val="90000"/>
        <a:buFontTx/>
        <a:buNone/>
        <a:defRPr kumimoji="0" sz="2800" b="1" kern="1200">
          <a:solidFill>
            <a:srgbClr val="5A9441"/>
          </a:solidFill>
          <a:latin typeface="+mj-ea"/>
          <a:ea typeface="+mj-ea"/>
          <a:cs typeface="+mn-cs"/>
        </a:defRPr>
      </a:lvl2pPr>
      <a:lvl3pPr marL="360000" indent="-360000" algn="l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rgbClr val="AE2A7F"/>
        </a:buClr>
        <a:buSzPct val="90000"/>
        <a:buFontTx/>
        <a:buNone/>
        <a:defRPr kumimoji="0" sz="2400" b="1" u="dottedHeavy" kern="1200" baseline="0">
          <a:solidFill>
            <a:srgbClr val="5A9441"/>
          </a:solidFill>
          <a:latin typeface="+mj-ea"/>
          <a:ea typeface="+mj-ea"/>
          <a:cs typeface="+mn-cs"/>
        </a:defRPr>
      </a:lvl3pPr>
      <a:lvl4pPr marL="0" indent="-288000" algn="l" rtl="0" eaLnBrk="1" latinLnBrk="0" hangingPunct="1">
        <a:lnSpc>
          <a:spcPts val="2700"/>
        </a:lnSpc>
        <a:spcBef>
          <a:spcPts val="800"/>
        </a:spcBef>
        <a:spcAft>
          <a:spcPts val="0"/>
        </a:spcAft>
        <a:buClr>
          <a:srgbClr val="AE2A7F"/>
        </a:buClr>
        <a:buSzPct val="90000"/>
        <a:buFontTx/>
        <a:buNone/>
        <a:defRPr kumimoji="0" sz="1800" kern="1200">
          <a:solidFill>
            <a:schemeClr val="tx1"/>
          </a:solidFill>
          <a:latin typeface="+mj-ea"/>
          <a:ea typeface="+mj-ea"/>
          <a:cs typeface="+mn-cs"/>
        </a:defRPr>
      </a:lvl4pPr>
      <a:lvl5pPr marL="360000" marR="0" indent="-342900" algn="l" defTabSz="914400" rtl="0" eaLnBrk="1" fontAlgn="auto" latinLnBrk="0" hangingPunct="1">
        <a:lnSpc>
          <a:spcPts val="2300"/>
        </a:lnSpc>
        <a:spcBef>
          <a:spcPts val="600"/>
        </a:spcBef>
        <a:spcAft>
          <a:spcPts val="0"/>
        </a:spcAft>
        <a:buClrTx/>
        <a:buSzPct val="100000"/>
        <a:buFont typeface="+mj-lt"/>
        <a:buAutoNum type="arabicPeriod"/>
        <a:tabLst/>
        <a:defRPr kumimoji="0" sz="1800" b="0" kern="1200">
          <a:solidFill>
            <a:schemeClr val="tx1"/>
          </a:solidFill>
          <a:latin typeface="+mj-ea"/>
          <a:ea typeface="+mj-ea"/>
          <a:cs typeface="+mn-cs"/>
        </a:defRPr>
      </a:lvl5pPr>
      <a:lvl6pPr marL="360000" indent="-342000" algn="l" rtl="0" eaLnBrk="1" latinLnBrk="0" hangingPunct="1">
        <a:lnSpc>
          <a:spcPts val="2300"/>
        </a:lnSpc>
        <a:spcBef>
          <a:spcPts val="600"/>
        </a:spcBef>
        <a:buClr>
          <a:srgbClr val="C67A48"/>
        </a:buClr>
        <a:buFont typeface="Wingdings" pitchFamily="2" charset="2"/>
        <a:buChar char="n"/>
        <a:defRPr kumimoji="0" sz="1800" kern="1200" baseline="0">
          <a:solidFill>
            <a:schemeClr val="tx1"/>
          </a:solidFill>
          <a:latin typeface="+mn-ea"/>
          <a:ea typeface="+mn-ea"/>
          <a:cs typeface="+mn-cs"/>
        </a:defRPr>
      </a:lvl6pPr>
      <a:lvl7pPr marL="936000" indent="-228600" algn="l" rtl="0" eaLnBrk="1" latinLnBrk="0" hangingPunct="1">
        <a:spcBef>
          <a:spcPts val="600"/>
        </a:spcBef>
        <a:buClrTx/>
        <a:buFont typeface="Wingdings" pitchFamily="2" charset="2"/>
        <a:buChar char="n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單向判斷式流程圖</a:t>
            </a:r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5228" y="2253999"/>
            <a:ext cx="3351284" cy="2318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3">
              <a:spcBef>
                <a:spcPts val="1800"/>
              </a:spcBef>
            </a:pPr>
            <a:endParaRPr lang="en-US" altLang="zh-TW" dirty="0" smtClean="0"/>
          </a:p>
          <a:p>
            <a:pPr lvl="3"/>
            <a:r>
              <a:rPr lang="zh-TW" altLang="en-US" dirty="0" smtClean="0"/>
              <a:t>輸入的分數若是大於或等於 </a:t>
            </a:r>
            <a:r>
              <a:rPr lang="en-US" altLang="zh-TW" dirty="0" smtClean="0"/>
              <a:t>60</a:t>
            </a:r>
            <a:r>
              <a:rPr lang="zh-TW" altLang="en-US" dirty="0" smtClean="0"/>
              <a:t>，按 及格判斷 鈕後會顯示「你過關了！」訊息；若小於 </a:t>
            </a:r>
            <a:r>
              <a:rPr lang="en-US" altLang="zh-TW" dirty="0" smtClean="0"/>
              <a:t>60</a:t>
            </a:r>
            <a:r>
              <a:rPr lang="zh-TW" altLang="en-US" dirty="0" smtClean="0"/>
              <a:t>，將不會顯示任何訊息。</a:t>
            </a:r>
            <a:r>
              <a:rPr lang="en-US" altLang="zh-TW" dirty="0" smtClean="0"/>
              <a:t>(&lt;ch04\ex_IfScore.aia&gt;)</a:t>
            </a:r>
            <a:endParaRPr lang="zh-TW" alt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000372"/>
            <a:ext cx="5069443" cy="180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版面配置區 8"/>
          <p:cNvSpPr txBox="1">
            <a:spLocks/>
          </p:cNvSpPr>
          <p:nvPr/>
        </p:nvSpPr>
        <p:spPr>
          <a:xfrm>
            <a:off x="500034" y="1214422"/>
            <a:ext cx="3643338" cy="4574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rgbClr val="5A9441"/>
              </a:gs>
              <a:gs pos="70000">
                <a:schemeClr val="accent3">
                  <a:lumMod val="50000"/>
                </a:schemeClr>
              </a:gs>
            </a:gsLst>
            <a:lin ang="13800000" scaled="0"/>
            <a:tileRect/>
          </a:gradFill>
          <a:ln w="19050" cap="flat" cmpd="sng" algn="ctr">
            <a:solidFill>
              <a:schemeClr val="lt1"/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square" lIns="180000" tIns="72000" rIns="36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2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>
              <a:buClr>
                <a:schemeClr val="accent3">
                  <a:lumMod val="75000"/>
                </a:schemeClr>
              </a:buClr>
              <a:buSzPct val="100000"/>
            </a:pPr>
            <a:r>
              <a:rPr lang="zh-TW" altLang="en-US" dirty="0" smtClean="0"/>
              <a:t>範例：單向成績及格判斷</a:t>
            </a:r>
            <a:endParaRPr lang="zh-TW" altLang="en-US" sz="32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4.1.4 </a:t>
            </a:r>
            <a:r>
              <a:rPr lang="zh-TW" altLang="en-US" dirty="0" smtClean="0"/>
              <a:t>雙向判斷式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意義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單向判斷式功能並不完整，因為當條件式為 </a:t>
            </a:r>
            <a:r>
              <a:rPr lang="en-US" altLang="zh-TW" dirty="0" smtClean="0"/>
              <a:t>false </a:t>
            </a:r>
            <a:r>
              <a:rPr lang="zh-TW" altLang="en-US" dirty="0" smtClean="0"/>
              <a:t>時，程式也應該做些事來告知使用者，例如在輸入成績的例子中，使用者輸入分數小於 </a:t>
            </a:r>
            <a:r>
              <a:rPr lang="en-US" altLang="zh-TW" dirty="0" smtClean="0"/>
              <a:t>60 </a:t>
            </a:r>
            <a:r>
              <a:rPr lang="zh-TW" altLang="en-US" dirty="0" smtClean="0"/>
              <a:t>時，可顯示 「不及格」告知使用者，此時可用雙向判斷式來達成任務。</a:t>
            </a:r>
          </a:p>
          <a:p>
            <a:pPr lvl="3"/>
            <a:r>
              <a:rPr lang="zh-TW" altLang="en-US" dirty="0" smtClean="0"/>
              <a:t>雙向判斷式拼塊是在單向判斷式拼塊中按擴充項目圖示來建立：拖曳 </a:t>
            </a:r>
            <a:r>
              <a:rPr lang="en-US" altLang="zh-TW" dirty="0" smtClean="0"/>
              <a:t>else </a:t>
            </a:r>
            <a:r>
              <a:rPr lang="zh-TW" altLang="en-US" dirty="0" smtClean="0"/>
              <a:t>拼塊到</a:t>
            </a:r>
            <a:r>
              <a:rPr lang="en-US" altLang="zh-TW" dirty="0" smtClean="0"/>
              <a:t>if </a:t>
            </a:r>
            <a:r>
              <a:rPr lang="zh-TW" altLang="en-US" dirty="0" smtClean="0"/>
              <a:t>拼塊內。雙向判斷式拼塊的意義為「如果測試條件的結果為 </a:t>
            </a:r>
            <a:r>
              <a:rPr lang="en-US" altLang="zh-TW" dirty="0" smtClean="0"/>
              <a:t>true</a:t>
            </a:r>
            <a:r>
              <a:rPr lang="zh-TW" altLang="en-US" dirty="0" smtClean="0"/>
              <a:t>，就執行 </a:t>
            </a:r>
            <a:r>
              <a:rPr lang="en-US" altLang="zh-TW" dirty="0" smtClean="0"/>
              <a:t>then</a:t>
            </a:r>
            <a:r>
              <a:rPr lang="zh-TW" altLang="en-US" dirty="0" smtClean="0"/>
              <a:t>的程式區塊；若測試條件的結果為 </a:t>
            </a:r>
            <a:r>
              <a:rPr lang="en-US" altLang="zh-TW" dirty="0" smtClean="0"/>
              <a:t>false</a:t>
            </a:r>
            <a:r>
              <a:rPr lang="zh-TW" altLang="en-US" dirty="0" smtClean="0"/>
              <a:t>，就執行 </a:t>
            </a:r>
            <a:r>
              <a:rPr lang="en-US" altLang="zh-TW" dirty="0" smtClean="0"/>
              <a:t>else </a:t>
            </a:r>
            <a:r>
              <a:rPr lang="zh-TW" altLang="en-US" dirty="0" smtClean="0"/>
              <a:t>的程式區塊。」</a:t>
            </a:r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4643446"/>
            <a:ext cx="512146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雙向判斷式流程圖</a:t>
            </a:r>
            <a:endParaRPr lang="en-US" altLang="zh-TW" dirty="0" smtClean="0"/>
          </a:p>
          <a:p>
            <a:pPr lvl="3"/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392876"/>
            <a:ext cx="5175515" cy="267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3">
              <a:spcBef>
                <a:spcPts val="1800"/>
              </a:spcBef>
            </a:pPr>
            <a:endParaRPr lang="en-US" altLang="zh-TW" dirty="0" smtClean="0"/>
          </a:p>
          <a:p>
            <a:pPr lvl="3"/>
            <a:r>
              <a:rPr lang="zh-TW" altLang="en-US" dirty="0" smtClean="0"/>
              <a:t>輸入的分數若是大於或等於 </a:t>
            </a:r>
            <a:r>
              <a:rPr lang="en-US" altLang="zh-TW" dirty="0" smtClean="0"/>
              <a:t>60</a:t>
            </a:r>
            <a:r>
              <a:rPr lang="zh-TW" altLang="en-US" dirty="0" smtClean="0"/>
              <a:t>，按 及格判斷 鈕後會顯示「你過關了！」訊息；若小於 </a:t>
            </a:r>
            <a:r>
              <a:rPr lang="en-US" altLang="zh-TW" dirty="0" smtClean="0"/>
              <a:t>60</a:t>
            </a:r>
            <a:r>
              <a:rPr lang="zh-TW" altLang="en-US" dirty="0" smtClean="0"/>
              <a:t>，則顯示「你被當了！」訊息。</a:t>
            </a:r>
            <a:r>
              <a:rPr lang="en-US" altLang="zh-TW" dirty="0" smtClean="0"/>
              <a:t>(&lt;ch04\ex_IfElseScore.aia&gt;)</a:t>
            </a:r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r>
              <a:rPr lang="zh-TW" altLang="en-US" dirty="0" smtClean="0"/>
              <a:t>介面配置與前一小節「單向成績及格判斷」範例完全相同。</a:t>
            </a:r>
            <a:endParaRPr lang="zh-TW" altLang="en-US" dirty="0"/>
          </a:p>
        </p:txBody>
      </p:sp>
      <p:sp>
        <p:nvSpPr>
          <p:cNvPr id="6" name="文字版面配置區 8"/>
          <p:cNvSpPr txBox="1">
            <a:spLocks/>
          </p:cNvSpPr>
          <p:nvPr/>
        </p:nvSpPr>
        <p:spPr>
          <a:xfrm>
            <a:off x="500034" y="1214422"/>
            <a:ext cx="3643338" cy="4574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rgbClr val="5A9441"/>
              </a:gs>
              <a:gs pos="70000">
                <a:schemeClr val="accent3">
                  <a:lumMod val="50000"/>
                </a:schemeClr>
              </a:gs>
            </a:gsLst>
            <a:lin ang="13800000" scaled="0"/>
            <a:tileRect/>
          </a:gradFill>
          <a:ln w="19050" cap="flat" cmpd="sng" algn="ctr">
            <a:solidFill>
              <a:schemeClr val="lt1"/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square" lIns="180000" tIns="72000" rIns="36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2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>
              <a:buClr>
                <a:schemeClr val="accent3">
                  <a:lumMod val="75000"/>
                </a:schemeClr>
              </a:buClr>
              <a:buSzPct val="100000"/>
            </a:pPr>
            <a:r>
              <a:rPr lang="zh-TW" altLang="en-US" dirty="0" smtClean="0"/>
              <a:t>範例：雙向成績及格判斷</a:t>
            </a:r>
            <a:endParaRPr lang="zh-TW" altLang="en-US" sz="32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747852"/>
            <a:ext cx="5048107" cy="168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4.1.5 </a:t>
            </a:r>
            <a:r>
              <a:rPr lang="zh-TW" altLang="en-US" dirty="0" smtClean="0"/>
              <a:t>多向判斷式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意義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如果要加入所有條件都不成立時執行的程式區塊，可拖曳 </a:t>
            </a:r>
            <a:r>
              <a:rPr lang="en-US" altLang="zh-TW" dirty="0" smtClean="0"/>
              <a:t>else </a:t>
            </a:r>
            <a:r>
              <a:rPr lang="zh-TW" altLang="en-US" dirty="0" smtClean="0"/>
              <a:t>拼塊到最後一個 </a:t>
            </a:r>
            <a:r>
              <a:rPr lang="en-US" altLang="zh-TW" dirty="0" smtClean="0"/>
              <a:t>else if </a:t>
            </a:r>
            <a:r>
              <a:rPr lang="zh-TW" altLang="en-US" dirty="0" smtClean="0"/>
              <a:t>拼塊的下方，則當所有條件都不成立時，會執行 </a:t>
            </a:r>
            <a:r>
              <a:rPr lang="en-US" altLang="zh-TW" dirty="0" smtClean="0"/>
              <a:t>else </a:t>
            </a:r>
            <a:r>
              <a:rPr lang="zh-TW" altLang="en-US" dirty="0" smtClean="0"/>
              <a:t>中的程式拼塊。</a:t>
            </a:r>
            <a:endParaRPr lang="zh-TW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9749" y="3304232"/>
            <a:ext cx="5699771" cy="205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多向判斷式流程圖 </a:t>
            </a:r>
            <a:r>
              <a:rPr lang="en-US" altLang="zh-TW" dirty="0" smtClean="0"/>
              <a:t>( </a:t>
            </a:r>
            <a:r>
              <a:rPr lang="zh-TW" altLang="en-US" dirty="0" smtClean="0"/>
              <a:t>以兩個條件式為例 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         </a:t>
            </a:r>
            <a:endParaRPr lang="en-US" altLang="zh-TW" dirty="0" smtClean="0"/>
          </a:p>
          <a:p>
            <a:pPr lvl="3"/>
            <a:endParaRPr lang="zh-TW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0671" y="2143116"/>
            <a:ext cx="4890221" cy="330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3">
              <a:spcBef>
                <a:spcPts val="1800"/>
              </a:spcBef>
            </a:pPr>
            <a:endParaRPr lang="en-US" altLang="zh-TW" dirty="0" smtClean="0"/>
          </a:p>
          <a:p>
            <a:pPr lvl="3"/>
            <a:r>
              <a:rPr lang="zh-TW" altLang="en-US" dirty="0" smtClean="0"/>
              <a:t>輸入身高及體重後按 顯示 </a:t>
            </a:r>
            <a:r>
              <a:rPr lang="en-US" altLang="zh-TW" dirty="0" smtClean="0"/>
              <a:t>BMI </a:t>
            </a:r>
            <a:r>
              <a:rPr lang="zh-TW" altLang="en-US" dirty="0" smtClean="0"/>
              <a:t>值 鈕會在下方顯示 </a:t>
            </a:r>
            <a:r>
              <a:rPr lang="en-US" altLang="zh-TW" dirty="0" smtClean="0"/>
              <a:t>BMI </a:t>
            </a:r>
            <a:r>
              <a:rPr lang="zh-TW" altLang="en-US" dirty="0" smtClean="0"/>
              <a:t>值，並依據不同的 </a:t>
            </a:r>
            <a:r>
              <a:rPr lang="en-US" altLang="zh-TW" dirty="0" smtClean="0"/>
              <a:t>BMI </a:t>
            </a:r>
            <a:r>
              <a:rPr lang="zh-TW" altLang="en-US" dirty="0" smtClean="0"/>
              <a:t>值告知使用者身體狀況：若 </a:t>
            </a:r>
            <a:r>
              <a:rPr lang="en-US" altLang="zh-TW" dirty="0" smtClean="0"/>
              <a:t>BMI&gt;=24</a:t>
            </a:r>
            <a:r>
              <a:rPr lang="zh-TW" altLang="en-US" dirty="0" smtClean="0"/>
              <a:t>，表示「過重」；若 </a:t>
            </a:r>
            <a:r>
              <a:rPr lang="en-US" altLang="zh-TW" dirty="0" smtClean="0"/>
              <a:t>BMI&lt;18.5</a:t>
            </a:r>
            <a:r>
              <a:rPr lang="zh-TW" altLang="en-US" dirty="0" smtClean="0"/>
              <a:t>，表示「過輕」；若 </a:t>
            </a:r>
            <a:r>
              <a:rPr lang="en-US" altLang="zh-TW" dirty="0" smtClean="0"/>
              <a:t>BMI </a:t>
            </a:r>
            <a:r>
              <a:rPr lang="zh-TW" altLang="en-US" dirty="0" smtClean="0"/>
              <a:t>介於 </a:t>
            </a:r>
            <a:r>
              <a:rPr lang="en-US" altLang="zh-TW" dirty="0" smtClean="0"/>
              <a:t>18.5 </a:t>
            </a:r>
            <a:r>
              <a:rPr lang="zh-TW" altLang="en-US" dirty="0" smtClean="0"/>
              <a:t>及 </a:t>
            </a:r>
            <a:r>
              <a:rPr lang="en-US" altLang="zh-TW" dirty="0" smtClean="0"/>
              <a:t>24 </a:t>
            </a:r>
            <a:r>
              <a:rPr lang="zh-TW" altLang="en-US" dirty="0" smtClean="0"/>
              <a:t>之間，表示「標準」。</a:t>
            </a:r>
            <a:r>
              <a:rPr lang="en-US" altLang="zh-TW" dirty="0" smtClean="0"/>
              <a:t>(&lt;ch04\ex_BMIAdvance.aia&gt;)</a:t>
            </a:r>
            <a:endParaRPr lang="zh-TW" altLang="en-US" dirty="0"/>
          </a:p>
        </p:txBody>
      </p:sp>
      <p:sp>
        <p:nvSpPr>
          <p:cNvPr id="6" name="文字版面配置區 8"/>
          <p:cNvSpPr txBox="1">
            <a:spLocks/>
          </p:cNvSpPr>
          <p:nvPr/>
        </p:nvSpPr>
        <p:spPr>
          <a:xfrm>
            <a:off x="500034" y="1214422"/>
            <a:ext cx="3643338" cy="4574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rgbClr val="5A9441"/>
              </a:gs>
              <a:gs pos="70000">
                <a:schemeClr val="accent3">
                  <a:lumMod val="50000"/>
                </a:schemeClr>
              </a:gs>
            </a:gsLst>
            <a:lin ang="13800000" scaled="0"/>
            <a:tileRect/>
          </a:gradFill>
          <a:ln w="19050" cap="flat" cmpd="sng" algn="ctr">
            <a:solidFill>
              <a:schemeClr val="lt1"/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square" lIns="180000" tIns="72000" rIns="36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2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>
              <a:buClr>
                <a:schemeClr val="accent3">
                  <a:lumMod val="75000"/>
                </a:schemeClr>
              </a:buClr>
              <a:buSzPct val="100000"/>
            </a:pPr>
            <a:r>
              <a:rPr lang="zh-TW" altLang="en-US" dirty="0" smtClean="0"/>
              <a:t>範例：</a:t>
            </a:r>
            <a:r>
              <a:rPr lang="en-US" altLang="zh-TW" dirty="0" smtClean="0"/>
              <a:t>BMI </a:t>
            </a:r>
            <a:r>
              <a:rPr lang="zh-TW" altLang="en-US" dirty="0" smtClean="0"/>
              <a:t>進階版</a:t>
            </a:r>
            <a:endParaRPr lang="zh-TW" altLang="en-US" sz="3200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481358"/>
            <a:ext cx="6708052" cy="180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 smtClean="0"/>
              <a:t>4.2 </a:t>
            </a:r>
            <a:r>
              <a:rPr lang="en-US" altLang="zh-TW" dirty="0" err="1" smtClean="0"/>
              <a:t>CheckBox</a:t>
            </a:r>
            <a:r>
              <a:rPr lang="en-US" altLang="zh-TW" dirty="0" smtClean="0"/>
              <a:t> </a:t>
            </a:r>
            <a:r>
              <a:rPr lang="zh-TW" altLang="en-US" dirty="0" smtClean="0"/>
              <a:t>及 進階 </a:t>
            </a:r>
            <a:r>
              <a:rPr lang="en-US" altLang="zh-TW" dirty="0" err="1" smtClean="0"/>
              <a:t>Notiﬁer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4.2.1 </a:t>
            </a:r>
            <a:r>
              <a:rPr lang="en-US" altLang="zh-TW" dirty="0" err="1" smtClean="0"/>
              <a:t>CheckBox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功能說明</a:t>
            </a:r>
            <a:endParaRPr lang="en-US" altLang="zh-TW" dirty="0" smtClean="0"/>
          </a:p>
          <a:p>
            <a:pPr lvl="3"/>
            <a:r>
              <a:rPr lang="en-US" altLang="zh-TW" dirty="0" err="1" smtClean="0"/>
              <a:t>CheckBox</a:t>
            </a:r>
            <a:r>
              <a:rPr lang="en-US" altLang="zh-TW" dirty="0" smtClean="0"/>
              <a:t>  </a:t>
            </a:r>
            <a:r>
              <a:rPr lang="zh-TW" altLang="en-US" dirty="0" smtClean="0"/>
              <a:t>元 件 稱 為 核 取 方 塊， 可 以 建 立 一 組 選 項 讓 使 用 者 選 取。 每 一 個 </a:t>
            </a:r>
            <a:r>
              <a:rPr lang="en-US" altLang="zh-TW" dirty="0" err="1" smtClean="0"/>
              <a:t>CheckBox</a:t>
            </a:r>
            <a:r>
              <a:rPr lang="en-US" altLang="zh-TW" dirty="0" smtClean="0"/>
              <a:t> </a:t>
            </a:r>
            <a:r>
              <a:rPr lang="zh-TW" altLang="en-US" dirty="0" smtClean="0"/>
              <a:t>選項都是獨立的，其選取與否對其他 </a:t>
            </a:r>
            <a:r>
              <a:rPr lang="en-US" altLang="zh-TW" dirty="0" err="1" smtClean="0"/>
              <a:t>CheckBox</a:t>
            </a:r>
            <a:r>
              <a:rPr lang="en-US" altLang="zh-TW" dirty="0" smtClean="0"/>
              <a:t> </a:t>
            </a:r>
            <a:r>
              <a:rPr lang="zh-TW" altLang="en-US" dirty="0" smtClean="0"/>
              <a:t>選項沒有影響。所以對一組 </a:t>
            </a:r>
            <a:r>
              <a:rPr lang="en-US" altLang="zh-TW" dirty="0" err="1" smtClean="0"/>
              <a:t>CheckBox</a:t>
            </a:r>
            <a:r>
              <a:rPr lang="en-US" altLang="zh-TW" dirty="0" smtClean="0"/>
              <a:t> </a:t>
            </a:r>
            <a:r>
              <a:rPr lang="zh-TW" altLang="en-US" dirty="0" smtClean="0"/>
              <a:t>選項，可以單選，也可以複選，甚至可以任何選項都不選。</a:t>
            </a:r>
            <a:endParaRPr lang="en-US" altLang="zh-TW" dirty="0" smtClean="0"/>
          </a:p>
        </p:txBody>
      </p:sp>
      <p:grpSp>
        <p:nvGrpSpPr>
          <p:cNvPr id="2" name="群組 9"/>
          <p:cNvGrpSpPr/>
          <p:nvPr/>
        </p:nvGrpSpPr>
        <p:grpSpPr>
          <a:xfrm>
            <a:off x="8286776" y="6143644"/>
            <a:ext cx="579124" cy="646331"/>
            <a:chOff x="8286776" y="6143644"/>
            <a:chExt cx="579124" cy="646331"/>
          </a:xfrm>
        </p:grpSpPr>
        <p:sp>
          <p:nvSpPr>
            <p:cNvPr id="11" name="橢圓形圖說文字 10"/>
            <p:cNvSpPr/>
            <p:nvPr/>
          </p:nvSpPr>
          <p:spPr>
            <a:xfrm flipH="1">
              <a:off x="8286776" y="6160557"/>
              <a:ext cx="579124" cy="579126"/>
            </a:xfrm>
            <a:prstGeom prst="wedgeEllipseCallout">
              <a:avLst>
                <a:gd name="adj1" fmla="val -47623"/>
                <a:gd name="adj2" fmla="val 46426"/>
              </a:avLst>
            </a:prstGeom>
            <a:solidFill>
              <a:srgbClr val="5A94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B5D14F"/>
                </a:solidFill>
              </a:endParaRPr>
            </a:p>
          </p:txBody>
        </p:sp>
        <p:sp>
          <p:nvSpPr>
            <p:cNvPr id="14" name="文字方塊 13">
              <a:hlinkClick r:id="rId2" action="ppaction://hlinksldjump"/>
            </p:cNvPr>
            <p:cNvSpPr txBox="1"/>
            <p:nvPr/>
          </p:nvSpPr>
          <p:spPr>
            <a:xfrm>
              <a:off x="8333336" y="6143644"/>
              <a:ext cx="497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chemeClr val="bg2"/>
                  </a:solidFill>
                </a:rPr>
                <a:t>回</a:t>
              </a:r>
              <a:endParaRPr lang="en-US" altLang="zh-TW" sz="2400" b="1" dirty="0" smtClean="0">
                <a:solidFill>
                  <a:schemeClr val="bg2"/>
                </a:solidFill>
              </a:endParaRPr>
            </a:p>
            <a:p>
              <a:r>
                <a:rPr lang="zh-TW" altLang="en-US" sz="1800" b="1" baseline="20000" dirty="0" smtClean="0">
                  <a:solidFill>
                    <a:schemeClr val="bg2"/>
                  </a:solidFill>
                </a:rPr>
                <a:t>首頁</a:t>
              </a:r>
              <a:endParaRPr lang="zh-TW" altLang="en-US" sz="1800" b="1" baseline="20000" dirty="0">
                <a:solidFill>
                  <a:schemeClr val="bg2"/>
                </a:solidFill>
              </a:endParaRPr>
            </a:p>
          </p:txBody>
        </p:sp>
      </p:grp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1" y="4643446"/>
            <a:ext cx="1362459" cy="38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屬性設定</a:t>
            </a:r>
            <a:endParaRPr lang="en-US" altLang="zh-TW" dirty="0" smtClean="0"/>
          </a:p>
          <a:p>
            <a:pPr lvl="3"/>
            <a:endParaRPr lang="zh-TW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5666" y="1991952"/>
            <a:ext cx="6349606" cy="358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TW" dirty="0" smtClean="0"/>
              <a:t>04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7"/>
          </p:nvPr>
        </p:nvSpPr>
        <p:spPr/>
        <p:txBody>
          <a:bodyPr numCol="1"/>
          <a:lstStyle/>
          <a:p>
            <a:r>
              <a:rPr lang="en-US" altLang="zh-TW" dirty="0" smtClean="0"/>
              <a:t>4.1  </a:t>
            </a:r>
            <a:r>
              <a:rPr lang="zh-TW" altLang="en-US" dirty="0" smtClean="0">
                <a:hlinkClick r:id="rId2" action="ppaction://hlinksldjump"/>
              </a:rPr>
              <a:t>判斷式</a:t>
            </a:r>
            <a:endParaRPr lang="en-US" altLang="zh-TW" dirty="0" smtClean="0"/>
          </a:p>
          <a:p>
            <a:r>
              <a:rPr lang="en-US" altLang="zh-TW" dirty="0" smtClean="0"/>
              <a:t>4.2  </a:t>
            </a:r>
            <a:r>
              <a:rPr lang="en-US" altLang="zh-TW" dirty="0" err="1" smtClean="0">
                <a:hlinkClick r:id="rId3" action="ppaction://hlinksldjump"/>
              </a:rPr>
              <a:t>CheckBox</a:t>
            </a:r>
            <a:r>
              <a:rPr lang="en-US" altLang="zh-TW" dirty="0" smtClean="0">
                <a:hlinkClick r:id="rId3" action="ppaction://hlinksldjump"/>
              </a:rPr>
              <a:t> </a:t>
            </a:r>
            <a:r>
              <a:rPr lang="zh-TW" altLang="en-US" dirty="0" smtClean="0">
                <a:hlinkClick r:id="rId3" action="ppaction://hlinksldjump"/>
              </a:rPr>
              <a:t>及 進階 </a:t>
            </a:r>
            <a:r>
              <a:rPr lang="en-US" altLang="zh-TW" dirty="0" err="1" smtClean="0">
                <a:hlinkClick r:id="rId3" action="ppaction://hlinksldjump"/>
              </a:rPr>
              <a:t>Notifier</a:t>
            </a:r>
            <a:r>
              <a:rPr lang="en-US" altLang="zh-TW" dirty="0" smtClean="0">
                <a:hlinkClick r:id="rId3" action="ppaction://hlinksldjump"/>
              </a:rPr>
              <a:t> </a:t>
            </a:r>
            <a:r>
              <a:rPr lang="zh-TW" altLang="en-US" dirty="0" smtClean="0">
                <a:hlinkClick r:id="rId3" action="ppaction://hlinksldjump"/>
              </a:rPr>
              <a:t>元件</a:t>
            </a:r>
            <a:endParaRPr lang="en-US" altLang="zh-TW" dirty="0" smtClean="0"/>
          </a:p>
          <a:p>
            <a:r>
              <a:rPr lang="en-US" altLang="zh-TW" dirty="0" smtClean="0"/>
              <a:t>4.3  </a:t>
            </a:r>
            <a:r>
              <a:rPr lang="zh-TW" altLang="en-US" dirty="0" smtClean="0">
                <a:hlinkClick r:id="rId4" action="ppaction://hlinksldjump"/>
              </a:rPr>
              <a:t>迴圈</a:t>
            </a:r>
            <a:endParaRPr lang="en-US" altLang="zh-TW" dirty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6"/>
          </p:nvPr>
        </p:nvSpPr>
        <p:spPr>
          <a:xfrm>
            <a:off x="2285984" y="1928802"/>
            <a:ext cx="6715172" cy="2428892"/>
          </a:xfrm>
        </p:spPr>
        <p:txBody>
          <a:bodyPr/>
          <a:lstStyle/>
          <a:p>
            <a:pPr>
              <a:lnSpc>
                <a:spcPts val="2000"/>
              </a:lnSpc>
            </a:pPr>
            <a:r>
              <a:rPr lang="zh-TW" altLang="en-US" sz="1400" dirty="0" smtClean="0"/>
              <a:t>執行程式通常是循序執行，就是依照程式碼一列一列依次執行；但有時需依情況不同而執行不同程式碼，其依據的原則就是「判斷式」。</a:t>
            </a:r>
          </a:p>
          <a:p>
            <a:pPr>
              <a:lnSpc>
                <a:spcPts val="2000"/>
              </a:lnSpc>
            </a:pPr>
            <a:r>
              <a:rPr lang="en-US" altLang="zh-TW" sz="1400" dirty="0" err="1" smtClean="0"/>
              <a:t>CheckBox</a:t>
            </a:r>
            <a:r>
              <a:rPr lang="en-US" altLang="zh-TW" sz="1400" dirty="0" smtClean="0"/>
              <a:t>  </a:t>
            </a:r>
            <a:r>
              <a:rPr lang="zh-TW" altLang="en-US" sz="1400" dirty="0" smtClean="0"/>
              <a:t>元 件 稱 為 核 取 方 塊， 可 以 建 立 一 組 選 項讓 使 用 者 選 取。 如 果 要 讓 使 用 者 可 以 回 應 訊 息，並 且 對 回 應 做 後 續 處 理， 需 使 用 </a:t>
            </a:r>
            <a:r>
              <a:rPr lang="en-US" altLang="zh-TW" sz="1400" dirty="0" err="1" smtClean="0"/>
              <a:t>Notiﬁer</a:t>
            </a:r>
            <a:r>
              <a:rPr lang="en-US" altLang="zh-TW" sz="1400" dirty="0" smtClean="0"/>
              <a:t>  </a:t>
            </a:r>
            <a:r>
              <a:rPr lang="zh-TW" altLang="en-US" sz="1400" dirty="0" smtClean="0"/>
              <a:t>元 件 的 </a:t>
            </a:r>
            <a:r>
              <a:rPr lang="en-US" altLang="zh-TW" sz="1400" dirty="0" err="1" smtClean="0"/>
              <a:t>ShowChooseDialog</a:t>
            </a:r>
            <a:r>
              <a:rPr lang="en-US" altLang="zh-TW" sz="1400" dirty="0" smtClean="0"/>
              <a:t> </a:t>
            </a:r>
            <a:r>
              <a:rPr lang="zh-TW" altLang="en-US" sz="1400" dirty="0" smtClean="0"/>
              <a:t>或 </a:t>
            </a:r>
            <a:r>
              <a:rPr lang="en-US" altLang="zh-TW" sz="1400" dirty="0" err="1" smtClean="0"/>
              <a:t>ShowTextDialog</a:t>
            </a:r>
            <a:r>
              <a:rPr lang="en-US" altLang="zh-TW" sz="1400" dirty="0" smtClean="0"/>
              <a:t> </a:t>
            </a:r>
            <a:r>
              <a:rPr lang="zh-TW" altLang="en-US" sz="1400" dirty="0" smtClean="0"/>
              <a:t>方法。</a:t>
            </a:r>
          </a:p>
          <a:p>
            <a:pPr>
              <a:lnSpc>
                <a:spcPts val="2000"/>
              </a:lnSpc>
            </a:pPr>
            <a:r>
              <a:rPr lang="en-US" altLang="zh-TW" sz="1400" dirty="0" smtClean="0"/>
              <a:t>App Inventor 2  </a:t>
            </a:r>
            <a:r>
              <a:rPr lang="zh-TW" altLang="en-US" sz="1400" dirty="0" smtClean="0"/>
              <a:t>提供的固定執行次數迴圈指令有 </a:t>
            </a:r>
            <a:r>
              <a:rPr lang="en-US" altLang="zh-TW" sz="1400" dirty="0" smtClean="0"/>
              <a:t>for each(number)  </a:t>
            </a:r>
            <a:r>
              <a:rPr lang="zh-TW" altLang="en-US" sz="1400" dirty="0" smtClean="0"/>
              <a:t>及 </a:t>
            </a:r>
            <a:r>
              <a:rPr lang="en-US" altLang="zh-TW" sz="1400" dirty="0" smtClean="0"/>
              <a:t>for each(item)</a:t>
            </a:r>
            <a:r>
              <a:rPr lang="zh-TW" altLang="en-US" sz="1400" dirty="0" smtClean="0"/>
              <a:t>，因為 </a:t>
            </a:r>
            <a:r>
              <a:rPr lang="en-US" altLang="zh-TW" sz="1400" dirty="0" smtClean="0"/>
              <a:t>for each(item) </a:t>
            </a:r>
            <a:r>
              <a:rPr lang="zh-TW" altLang="en-US" sz="1400" dirty="0" smtClean="0"/>
              <a:t>迴圈需搭配清單 </a:t>
            </a:r>
            <a:r>
              <a:rPr lang="en-US" altLang="zh-TW" sz="1400" dirty="0" smtClean="0"/>
              <a:t>(Lists) </a:t>
            </a:r>
            <a:r>
              <a:rPr lang="zh-TW" altLang="en-US" sz="1400" dirty="0" smtClean="0"/>
              <a:t>使用，所以將在第六章中說明；不固定執行次數迴圈則只有 </a:t>
            </a:r>
            <a:r>
              <a:rPr lang="en-US" altLang="zh-TW" sz="1400" dirty="0" smtClean="0"/>
              <a:t>while </a:t>
            </a:r>
            <a:r>
              <a:rPr lang="zh-TW" altLang="en-US" sz="1400" dirty="0" smtClean="0"/>
              <a:t>迴圈。</a:t>
            </a:r>
            <a:endParaRPr lang="zh-TW" altLang="en-US" sz="1400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5"/>
          </p:nvPr>
        </p:nvSpPr>
        <p:spPr>
          <a:xfrm>
            <a:off x="2285984" y="1285860"/>
            <a:ext cx="6715172" cy="857256"/>
          </a:xfrm>
          <a:noFill/>
          <a:ln>
            <a:noFill/>
          </a:ln>
        </p:spPr>
        <p:txBody>
          <a:bodyPr/>
          <a:lstStyle/>
          <a:p>
            <a:r>
              <a:rPr lang="zh-TW" altLang="en-US" dirty="0" smtClean="0"/>
              <a:t>流程控制</a:t>
            </a:r>
            <a:endParaRPr lang="zh-TW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3">
              <a:spcBef>
                <a:spcPts val="1800"/>
              </a:spcBef>
            </a:pPr>
            <a:endParaRPr lang="en-US" altLang="zh-TW" dirty="0" smtClean="0"/>
          </a:p>
          <a:p>
            <a:pPr lvl="3"/>
            <a:r>
              <a:rPr lang="zh-TW" altLang="en-US" dirty="0" smtClean="0"/>
              <a:t>分別核選三種水果名稱左方的核取方塊後按 確定 鈕，下方會顯示核選的水果名稱。</a:t>
            </a:r>
            <a:r>
              <a:rPr lang="en-US" altLang="zh-TW" dirty="0" smtClean="0"/>
              <a:t>(&lt;ch04\ex_Checkbox.aia&gt;)</a:t>
            </a:r>
            <a:endParaRPr lang="zh-TW" altLang="en-US" dirty="0"/>
          </a:p>
        </p:txBody>
      </p:sp>
      <p:sp>
        <p:nvSpPr>
          <p:cNvPr id="6" name="文字版面配置區 8"/>
          <p:cNvSpPr txBox="1">
            <a:spLocks/>
          </p:cNvSpPr>
          <p:nvPr/>
        </p:nvSpPr>
        <p:spPr>
          <a:xfrm>
            <a:off x="500034" y="1214422"/>
            <a:ext cx="3643338" cy="4574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rgbClr val="5A9441"/>
              </a:gs>
              <a:gs pos="70000">
                <a:schemeClr val="accent3">
                  <a:lumMod val="50000"/>
                </a:schemeClr>
              </a:gs>
            </a:gsLst>
            <a:lin ang="13800000" scaled="0"/>
            <a:tileRect/>
          </a:gradFill>
          <a:ln w="19050" cap="flat" cmpd="sng" algn="ctr">
            <a:solidFill>
              <a:schemeClr val="lt1"/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square" lIns="180000" tIns="72000" rIns="36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2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>
              <a:buClr>
                <a:schemeClr val="accent3">
                  <a:lumMod val="75000"/>
                </a:schemeClr>
              </a:buClr>
              <a:buSzPct val="100000"/>
            </a:pPr>
            <a:r>
              <a:rPr lang="zh-TW" altLang="en-US" dirty="0" smtClean="0"/>
              <a:t>範例：喜愛的水果</a:t>
            </a:r>
            <a:endParaRPr lang="zh-TW" altLang="en-US" sz="3200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087822"/>
            <a:ext cx="5048107" cy="1984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4.2.2 </a:t>
            </a:r>
            <a:r>
              <a:rPr lang="en-US" altLang="zh-TW" dirty="0" err="1" smtClean="0"/>
              <a:t>Notiﬁer</a:t>
            </a:r>
            <a:r>
              <a:rPr lang="en-US" altLang="zh-TW" dirty="0" smtClean="0"/>
              <a:t> </a:t>
            </a:r>
            <a:r>
              <a:rPr lang="zh-TW" altLang="en-US" dirty="0" smtClean="0"/>
              <a:t>的 </a:t>
            </a:r>
            <a:r>
              <a:rPr lang="en-US" altLang="zh-TW" dirty="0" err="1" smtClean="0"/>
              <a:t>ShowChooseDialog</a:t>
            </a:r>
            <a:r>
              <a:rPr lang="en-US" altLang="zh-TW" dirty="0" smtClean="0"/>
              <a:t> </a:t>
            </a:r>
            <a:r>
              <a:rPr lang="zh-TW" altLang="en-US" dirty="0" smtClean="0"/>
              <a:t>方法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功能說明</a:t>
            </a:r>
            <a:endParaRPr lang="en-US" altLang="zh-TW" dirty="0" smtClean="0"/>
          </a:p>
          <a:p>
            <a:pPr lvl="3"/>
            <a:r>
              <a:rPr lang="en-US" altLang="zh-TW" dirty="0" err="1" smtClean="0"/>
              <a:t>ShowChooseDialog</a:t>
            </a:r>
            <a:r>
              <a:rPr lang="en-US" altLang="zh-TW" dirty="0" smtClean="0"/>
              <a:t> </a:t>
            </a:r>
            <a:r>
              <a:rPr lang="zh-TW" altLang="en-US" dirty="0" smtClean="0"/>
              <a:t>方法會彈出一個對話方塊來顯示訊息，對話方塊中有兩個自訂名稱按鈕及一個 </a:t>
            </a:r>
            <a:r>
              <a:rPr lang="en-US" altLang="zh-TW" dirty="0" smtClean="0"/>
              <a:t>Cancel </a:t>
            </a:r>
            <a:r>
              <a:rPr lang="zh-TW" altLang="en-US" dirty="0" smtClean="0"/>
              <a:t>按鈕，使用者按下按鈕後對話方塊就消失，此時會觸發 </a:t>
            </a:r>
            <a:r>
              <a:rPr lang="en-US" altLang="zh-TW" dirty="0" err="1" smtClean="0"/>
              <a:t>AfterChoosing</a:t>
            </a:r>
            <a:r>
              <a:rPr lang="en-US" altLang="zh-TW" dirty="0" smtClean="0"/>
              <a:t>  </a:t>
            </a:r>
            <a:r>
              <a:rPr lang="zh-TW" altLang="en-US" dirty="0" smtClean="0"/>
              <a:t>事件，同時將使用者的按鈕值傳入，設計者可在 </a:t>
            </a:r>
            <a:r>
              <a:rPr lang="en-US" altLang="zh-TW" dirty="0" err="1" smtClean="0"/>
              <a:t>AfterChoosing</a:t>
            </a:r>
            <a:r>
              <a:rPr lang="en-US" altLang="zh-TW" dirty="0" smtClean="0"/>
              <a:t> </a:t>
            </a:r>
            <a:r>
              <a:rPr lang="zh-TW" altLang="en-US" dirty="0" smtClean="0"/>
              <a:t>事件中做後續處理。</a:t>
            </a:r>
          </a:p>
          <a:p>
            <a:pPr lvl="3"/>
            <a:r>
              <a:rPr lang="en-US" altLang="zh-TW" dirty="0" err="1" smtClean="0"/>
              <a:t>ShowChooseDialog</a:t>
            </a:r>
            <a:r>
              <a:rPr lang="en-US" altLang="zh-TW" dirty="0" smtClean="0"/>
              <a:t> </a:t>
            </a:r>
            <a:r>
              <a:rPr lang="zh-TW" altLang="en-US" dirty="0" smtClean="0"/>
              <a:t>方法的拼塊為：</a:t>
            </a:r>
            <a:endParaRPr lang="zh-TW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8942" y="4357694"/>
            <a:ext cx="5226264" cy="1717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深入解析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注意 </a:t>
            </a:r>
            <a:r>
              <a:rPr lang="en-US" altLang="zh-TW" dirty="0" smtClean="0"/>
              <a:t>cancelable </a:t>
            </a:r>
            <a:r>
              <a:rPr lang="zh-TW" altLang="en-US" dirty="0" smtClean="0"/>
              <a:t>參數是一個邏輯常數值 </a:t>
            </a:r>
            <a:r>
              <a:rPr lang="en-US" altLang="zh-TW" dirty="0" smtClean="0"/>
              <a:t>( </a:t>
            </a:r>
            <a:r>
              <a:rPr lang="zh-TW" altLang="en-US" dirty="0" smtClean="0"/>
              <a:t>預設值為 </a:t>
            </a:r>
            <a:r>
              <a:rPr lang="en-US" altLang="zh-TW" dirty="0" smtClean="0"/>
              <a:t>true)</a:t>
            </a:r>
            <a:r>
              <a:rPr lang="zh-TW" altLang="en-US" dirty="0" smtClean="0"/>
              <a:t>，若設定為 </a:t>
            </a:r>
            <a:r>
              <a:rPr lang="en-US" altLang="zh-TW" dirty="0" smtClean="0"/>
              <a:t>true</a:t>
            </a:r>
            <a:r>
              <a:rPr lang="zh-TW" altLang="en-US" dirty="0" smtClean="0"/>
              <a:t>，對話方塊中會自動增加一個名稱為 </a:t>
            </a:r>
            <a:r>
              <a:rPr lang="en-US" altLang="zh-TW" dirty="0" smtClean="0"/>
              <a:t>Cancel  </a:t>
            </a:r>
            <a:r>
              <a:rPr lang="zh-TW" altLang="en-US" dirty="0" smtClean="0"/>
              <a:t>的按鈕；若設定為 </a:t>
            </a:r>
            <a:r>
              <a:rPr lang="en-US" altLang="zh-TW" dirty="0" smtClean="0"/>
              <a:t>false</a:t>
            </a:r>
            <a:r>
              <a:rPr lang="zh-TW" altLang="en-US" dirty="0" smtClean="0"/>
              <a:t>，將不會產生名稱為 </a:t>
            </a:r>
            <a:r>
              <a:rPr lang="en-US" altLang="zh-TW" dirty="0" smtClean="0"/>
              <a:t>Cancel </a:t>
            </a:r>
            <a:r>
              <a:rPr lang="zh-TW" altLang="en-US" dirty="0" smtClean="0"/>
              <a:t>的按鈕。通常設計者會自行建立中文名稱為「取消」的按鈕，所以</a:t>
            </a:r>
            <a:r>
              <a:rPr lang="en-US" altLang="zh-TW" dirty="0" smtClean="0"/>
              <a:t>cancelable </a:t>
            </a:r>
            <a:r>
              <a:rPr lang="zh-TW" altLang="en-US" dirty="0" smtClean="0"/>
              <a:t>參數值通常設定為 </a:t>
            </a:r>
            <a:r>
              <a:rPr lang="en-US" altLang="zh-TW" dirty="0" smtClean="0"/>
              <a:t>false</a:t>
            </a:r>
            <a:r>
              <a:rPr lang="zh-TW" altLang="en-US" dirty="0" smtClean="0"/>
              <a:t>。</a:t>
            </a:r>
          </a:p>
          <a:p>
            <a:pPr lvl="3"/>
            <a:r>
              <a:rPr lang="zh-TW" altLang="en-US" dirty="0" smtClean="0"/>
              <a:t>使用者按下按鈕會觸發 </a:t>
            </a:r>
            <a:r>
              <a:rPr lang="en-US" altLang="zh-TW" dirty="0" err="1" smtClean="0"/>
              <a:t>AfterChoosing</a:t>
            </a:r>
            <a:r>
              <a:rPr lang="en-US" altLang="zh-TW" dirty="0" smtClean="0"/>
              <a:t> </a:t>
            </a:r>
            <a:r>
              <a:rPr lang="zh-TW" altLang="en-US" dirty="0" smtClean="0"/>
              <a:t>事件，</a:t>
            </a:r>
            <a:r>
              <a:rPr lang="en-US" altLang="zh-TW" dirty="0" err="1" smtClean="0"/>
              <a:t>AfterChoosing</a:t>
            </a:r>
            <a:r>
              <a:rPr lang="en-US" altLang="zh-TW" dirty="0" smtClean="0"/>
              <a:t> </a:t>
            </a:r>
            <a:r>
              <a:rPr lang="zh-TW" altLang="en-US" dirty="0" smtClean="0"/>
              <a:t>事件的拼塊為：</a:t>
            </a:r>
            <a:endParaRPr lang="zh-TW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986221"/>
            <a:ext cx="4556769" cy="1085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4.2.3 </a:t>
            </a:r>
            <a:r>
              <a:rPr lang="en-US" altLang="zh-TW" dirty="0" err="1" smtClean="0"/>
              <a:t>Notiﬁer</a:t>
            </a:r>
            <a:r>
              <a:rPr lang="en-US" altLang="zh-TW" dirty="0" smtClean="0"/>
              <a:t> </a:t>
            </a:r>
            <a:r>
              <a:rPr lang="zh-TW" altLang="en-US" dirty="0" smtClean="0"/>
              <a:t>的 </a:t>
            </a:r>
            <a:r>
              <a:rPr lang="en-US" altLang="zh-TW" dirty="0" err="1" smtClean="0"/>
              <a:t>ShowTextDialog</a:t>
            </a:r>
            <a:r>
              <a:rPr lang="en-US" altLang="zh-TW" dirty="0" smtClean="0"/>
              <a:t> </a:t>
            </a:r>
            <a:r>
              <a:rPr lang="zh-TW" altLang="en-US" dirty="0" smtClean="0"/>
              <a:t>方法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功能說明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有時希望使用者回應的內容不是選取按鈕，而是具體的文字內容，此時就可使用</a:t>
            </a:r>
            <a:r>
              <a:rPr lang="en-US" altLang="zh-TW" dirty="0" err="1" smtClean="0"/>
              <a:t>ShowTextDialog</a:t>
            </a:r>
            <a:r>
              <a:rPr lang="en-US" altLang="zh-TW" dirty="0" smtClean="0"/>
              <a:t> </a:t>
            </a:r>
            <a:r>
              <a:rPr lang="zh-TW" altLang="en-US" dirty="0" smtClean="0"/>
              <a:t>方法。</a:t>
            </a:r>
            <a:r>
              <a:rPr lang="en-US" altLang="zh-TW" dirty="0" err="1" smtClean="0"/>
              <a:t>ShowTextDialog</a:t>
            </a:r>
            <a:r>
              <a:rPr lang="en-US" altLang="zh-TW" dirty="0" smtClean="0"/>
              <a:t> </a:t>
            </a:r>
            <a:r>
              <a:rPr lang="zh-TW" altLang="en-US" dirty="0" smtClean="0"/>
              <a:t>方法會彈出一個對話方塊來顯示訊息，對話方塊中有一個文字輸入框，使用者可在文字輸入框中輸入文字，按下 </a:t>
            </a:r>
            <a:r>
              <a:rPr lang="en-US" altLang="zh-TW" dirty="0" smtClean="0"/>
              <a:t>OK </a:t>
            </a:r>
            <a:r>
              <a:rPr lang="zh-TW" altLang="en-US" dirty="0" smtClean="0"/>
              <a:t>鈕後對話方塊就消失，接著會觸發 </a:t>
            </a:r>
            <a:r>
              <a:rPr lang="en-US" altLang="zh-TW" dirty="0" err="1" smtClean="0"/>
              <a:t>AfterTextInput</a:t>
            </a:r>
            <a:r>
              <a:rPr lang="en-US" altLang="zh-TW" dirty="0" smtClean="0"/>
              <a:t> </a:t>
            </a:r>
            <a:r>
              <a:rPr lang="zh-TW" altLang="en-US" dirty="0" smtClean="0"/>
              <a:t>事件，同時將使用者輸入的文字傳入，設計者可在 </a:t>
            </a:r>
            <a:r>
              <a:rPr lang="en-US" altLang="zh-TW" dirty="0" err="1" smtClean="0"/>
              <a:t>AfterTextInput</a:t>
            </a:r>
            <a:r>
              <a:rPr lang="en-US" altLang="zh-TW" dirty="0" smtClean="0"/>
              <a:t> </a:t>
            </a:r>
            <a:r>
              <a:rPr lang="zh-TW" altLang="en-US" dirty="0" smtClean="0"/>
              <a:t>事件中做後續處理。</a:t>
            </a:r>
            <a:r>
              <a:rPr lang="en-US" altLang="zh-TW" dirty="0" err="1" smtClean="0"/>
              <a:t>ShowTextDialog</a:t>
            </a:r>
            <a:r>
              <a:rPr lang="en-US" altLang="zh-TW" dirty="0" smtClean="0"/>
              <a:t> </a:t>
            </a:r>
            <a:r>
              <a:rPr lang="zh-TW" altLang="en-US" dirty="0" smtClean="0"/>
              <a:t>方法也有 </a:t>
            </a:r>
            <a:r>
              <a:rPr lang="en-US" altLang="zh-TW" dirty="0" smtClean="0"/>
              <a:t>cancelable </a:t>
            </a:r>
            <a:r>
              <a:rPr lang="zh-TW" altLang="en-US" dirty="0" smtClean="0"/>
              <a:t>參數，可設定是否顯示 </a:t>
            </a:r>
            <a:r>
              <a:rPr lang="en-US" altLang="zh-TW" dirty="0" smtClean="0"/>
              <a:t>Cancel </a:t>
            </a:r>
            <a:r>
              <a:rPr lang="zh-TW" altLang="en-US" dirty="0" smtClean="0"/>
              <a:t>按鈕。</a:t>
            </a:r>
          </a:p>
          <a:p>
            <a:pPr lvl="3"/>
            <a:r>
              <a:rPr lang="en-US" altLang="zh-TW" dirty="0" err="1" smtClean="0"/>
              <a:t>ShowTextDialog</a:t>
            </a:r>
            <a:r>
              <a:rPr lang="en-US" altLang="zh-TW" dirty="0" smtClean="0"/>
              <a:t> </a:t>
            </a:r>
            <a:r>
              <a:rPr lang="zh-TW" altLang="en-US" dirty="0" smtClean="0"/>
              <a:t>方法的拼塊為：</a:t>
            </a:r>
            <a:endParaRPr lang="zh-TW" alt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5451" y="4786322"/>
            <a:ext cx="4966879" cy="115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4.2.4 </a:t>
            </a:r>
            <a:r>
              <a:rPr lang="zh-TW" altLang="en-US" dirty="0" smtClean="0"/>
              <a:t>整合範例：互動式對話方塊     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範例中將以刪除檔案的訊息顯示來示範互動式對話方塊的使用方法。此處並未真正執行刪除檔案，只是顯示訊息而已。</a:t>
            </a:r>
          </a:p>
          <a:p>
            <a:pPr lvl="2"/>
            <a:endParaRPr lang="en-US" altLang="zh-TW" dirty="0" smtClean="0"/>
          </a:p>
          <a:p>
            <a:pPr lvl="3"/>
            <a:r>
              <a:rPr lang="zh-TW" altLang="en-US" dirty="0" smtClean="0"/>
              <a:t>如果未輸入要刪除的檔案名稱就按 刪除檔案 鈕，會彈出對話方塊讓使用者輸入檔案名稱，按 </a:t>
            </a:r>
            <a:r>
              <a:rPr lang="en-US" altLang="zh-TW" dirty="0" smtClean="0"/>
              <a:t>OK </a:t>
            </a:r>
            <a:r>
              <a:rPr lang="zh-TW" altLang="en-US" dirty="0" smtClean="0"/>
              <a:t>鈕就顯示刪除檔案訊息；若輸入檔案名稱後按 刪除檔案 鈕，在對話方塊中按 確定 鈕就會在下方顯示刪除檔案訊息，按 重新輸入 鈕則會清除所有訊息讓使用者重新輸入。</a:t>
            </a:r>
            <a:r>
              <a:rPr lang="en-US" altLang="zh-TW" dirty="0" smtClean="0"/>
              <a:t>(&lt;ch04\ex_Dialog.aia&gt;)</a:t>
            </a:r>
            <a:endParaRPr lang="zh-TW" alt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4248551"/>
            <a:ext cx="5270613" cy="2283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版面配置區 8"/>
          <p:cNvSpPr txBox="1">
            <a:spLocks/>
          </p:cNvSpPr>
          <p:nvPr/>
        </p:nvSpPr>
        <p:spPr>
          <a:xfrm>
            <a:off x="500034" y="2357430"/>
            <a:ext cx="3643338" cy="4574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rgbClr val="5A9441"/>
              </a:gs>
              <a:gs pos="70000">
                <a:schemeClr val="accent3">
                  <a:lumMod val="50000"/>
                </a:schemeClr>
              </a:gs>
            </a:gsLst>
            <a:lin ang="13800000" scaled="0"/>
            <a:tileRect/>
          </a:gradFill>
          <a:ln w="19050" cap="flat" cmpd="sng" algn="ctr">
            <a:solidFill>
              <a:schemeClr val="lt1"/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square" lIns="180000" tIns="72000" rIns="36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2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>
              <a:buClr>
                <a:schemeClr val="accent3">
                  <a:lumMod val="75000"/>
                </a:schemeClr>
              </a:buClr>
              <a:buSzPct val="100000"/>
            </a:pPr>
            <a:r>
              <a:rPr lang="zh-TW" altLang="en-US" dirty="0" smtClean="0"/>
              <a:t>範例：互動式對話方塊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 smtClean="0"/>
              <a:t>4.3 </a:t>
            </a:r>
            <a:r>
              <a:rPr lang="zh-TW" altLang="en-US" dirty="0" smtClean="0"/>
              <a:t>迴圈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程式中用來處理重複工作的功能稱為「迴圈」，迴圈分為固定執行次數及不固定執行次數。</a:t>
            </a:r>
            <a:r>
              <a:rPr lang="en-US" altLang="zh-TW" dirty="0" smtClean="0"/>
              <a:t>App Inventor 2 </a:t>
            </a:r>
            <a:r>
              <a:rPr lang="zh-TW" altLang="en-US" dirty="0" smtClean="0"/>
              <a:t>提供的固定執行次數迴圈指令有 </a:t>
            </a:r>
            <a:r>
              <a:rPr lang="en-US" altLang="zh-TW" dirty="0" smtClean="0"/>
              <a:t>for each(number) </a:t>
            </a:r>
            <a:r>
              <a:rPr lang="zh-TW" altLang="en-US" dirty="0" smtClean="0"/>
              <a:t>及 </a:t>
            </a:r>
            <a:r>
              <a:rPr lang="en-US" altLang="zh-TW" dirty="0" smtClean="0"/>
              <a:t>for each(item)</a:t>
            </a:r>
            <a:r>
              <a:rPr lang="zh-TW" altLang="en-US" dirty="0" smtClean="0"/>
              <a:t>，因為 </a:t>
            </a:r>
            <a:r>
              <a:rPr lang="en-US" altLang="zh-TW" dirty="0" smtClean="0"/>
              <a:t>for each(item) </a:t>
            </a:r>
            <a:r>
              <a:rPr lang="zh-TW" altLang="en-US" dirty="0" smtClean="0"/>
              <a:t>迴圈需搭配清單 </a:t>
            </a:r>
            <a:r>
              <a:rPr lang="en-US" altLang="zh-TW" dirty="0" smtClean="0"/>
              <a:t>(Lists) </a:t>
            </a:r>
            <a:r>
              <a:rPr lang="zh-TW" altLang="en-US" dirty="0" smtClean="0"/>
              <a:t>使用，將在第六章中說明；不固定執行次數迴圈則只有 </a:t>
            </a:r>
            <a:r>
              <a:rPr lang="en-US" altLang="zh-TW" dirty="0" smtClean="0"/>
              <a:t>while </a:t>
            </a:r>
            <a:r>
              <a:rPr lang="zh-TW" altLang="en-US" dirty="0" smtClean="0"/>
              <a:t>迴圈。</a:t>
            </a:r>
            <a:endParaRPr lang="en-US" altLang="zh-TW" dirty="0" smtClean="0"/>
          </a:p>
        </p:txBody>
      </p:sp>
      <p:grpSp>
        <p:nvGrpSpPr>
          <p:cNvPr id="2" name="群組 9"/>
          <p:cNvGrpSpPr/>
          <p:nvPr/>
        </p:nvGrpSpPr>
        <p:grpSpPr>
          <a:xfrm>
            <a:off x="8286776" y="6143644"/>
            <a:ext cx="579124" cy="646331"/>
            <a:chOff x="8286776" y="6143644"/>
            <a:chExt cx="579124" cy="646331"/>
          </a:xfrm>
        </p:grpSpPr>
        <p:sp>
          <p:nvSpPr>
            <p:cNvPr id="11" name="橢圓形圖說文字 10"/>
            <p:cNvSpPr/>
            <p:nvPr/>
          </p:nvSpPr>
          <p:spPr>
            <a:xfrm flipH="1">
              <a:off x="8286776" y="6160557"/>
              <a:ext cx="579124" cy="579126"/>
            </a:xfrm>
            <a:prstGeom prst="wedgeEllipseCallout">
              <a:avLst>
                <a:gd name="adj1" fmla="val -47623"/>
                <a:gd name="adj2" fmla="val 46426"/>
              </a:avLst>
            </a:prstGeom>
            <a:solidFill>
              <a:srgbClr val="5A94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B5D14F"/>
                </a:solidFill>
              </a:endParaRPr>
            </a:p>
          </p:txBody>
        </p:sp>
        <p:sp>
          <p:nvSpPr>
            <p:cNvPr id="14" name="文字方塊 13">
              <a:hlinkClick r:id="rId2" action="ppaction://hlinksldjump"/>
            </p:cNvPr>
            <p:cNvSpPr txBox="1"/>
            <p:nvPr/>
          </p:nvSpPr>
          <p:spPr>
            <a:xfrm>
              <a:off x="8333336" y="6143644"/>
              <a:ext cx="497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chemeClr val="bg2"/>
                  </a:solidFill>
                </a:rPr>
                <a:t>回</a:t>
              </a:r>
              <a:endParaRPr lang="en-US" altLang="zh-TW" sz="2400" b="1" dirty="0" smtClean="0">
                <a:solidFill>
                  <a:schemeClr val="bg2"/>
                </a:solidFill>
              </a:endParaRPr>
            </a:p>
            <a:p>
              <a:r>
                <a:rPr lang="zh-TW" altLang="en-US" sz="1800" b="1" baseline="20000" dirty="0" smtClean="0">
                  <a:solidFill>
                    <a:schemeClr val="bg2"/>
                  </a:solidFill>
                </a:rPr>
                <a:t>首頁</a:t>
              </a:r>
              <a:endParaRPr lang="zh-TW" altLang="en-US" sz="1800" b="1" baseline="20000" dirty="0">
                <a:solidFill>
                  <a:schemeClr val="bg2"/>
                </a:solidFill>
              </a:endParaRPr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4.3.1 for each(number) </a:t>
            </a:r>
            <a:r>
              <a:rPr lang="zh-TW" altLang="en-US" dirty="0" smtClean="0"/>
              <a:t>迴圈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功能說明</a:t>
            </a:r>
            <a:endParaRPr lang="en-US" altLang="zh-TW" dirty="0" smtClean="0"/>
          </a:p>
          <a:p>
            <a:pPr lvl="3"/>
            <a:r>
              <a:rPr lang="en-US" altLang="zh-TW" dirty="0" smtClean="0"/>
              <a:t>for each(number)  </a:t>
            </a:r>
            <a:r>
              <a:rPr lang="zh-TW" altLang="en-US" dirty="0" smtClean="0"/>
              <a:t>迴圈是固定執行次數的迴圈，其拼塊位於 </a:t>
            </a:r>
            <a:r>
              <a:rPr lang="en-US" altLang="zh-TW" dirty="0" smtClean="0"/>
              <a:t>Built-In  </a:t>
            </a:r>
            <a:r>
              <a:rPr lang="zh-TW" altLang="en-US" dirty="0" smtClean="0"/>
              <a:t>項目的 </a:t>
            </a:r>
            <a:r>
              <a:rPr lang="en-US" altLang="zh-TW" dirty="0" smtClean="0"/>
              <a:t>Control </a:t>
            </a:r>
            <a:r>
              <a:rPr lang="zh-TW" altLang="en-US" dirty="0" smtClean="0"/>
              <a:t>指令：</a:t>
            </a:r>
            <a:endParaRPr lang="en-US" altLang="zh-TW" dirty="0" smtClean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8893" y="3286124"/>
            <a:ext cx="4114809" cy="1687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執行次數及無窮迴圈</a:t>
            </a:r>
          </a:p>
          <a:p>
            <a:pPr lvl="3"/>
            <a:r>
              <a:rPr lang="zh-TW" altLang="en-US" dirty="0" smtClean="0"/>
              <a:t>若增量值為正而初始值大於終止值，或增量值為負而初始值小於終止值時，則迴圈將一次都不會執行。</a:t>
            </a:r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zh-TW" altLang="en-US" dirty="0" smtClean="0"/>
          </a:p>
          <a:p>
            <a:pPr lvl="3"/>
            <a:r>
              <a:rPr lang="zh-TW" altLang="en-US" dirty="0" smtClean="0"/>
              <a:t>另一種情況是增量值為 </a:t>
            </a:r>
            <a:r>
              <a:rPr lang="en-US" altLang="zh-TW" dirty="0" smtClean="0"/>
              <a:t>0 </a:t>
            </a:r>
            <a:r>
              <a:rPr lang="zh-TW" altLang="en-US" dirty="0" smtClean="0"/>
              <a:t>時，程式將永遠無法離開迴圈而形成無窮迴圈。</a:t>
            </a:r>
            <a:endParaRPr lang="zh-TW" alt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5359" y="2597660"/>
            <a:ext cx="4555093" cy="1143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5612" y="4450283"/>
            <a:ext cx="4756718" cy="1193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en-US" altLang="zh-TW" dirty="0" smtClean="0"/>
              <a:t>for each(number) </a:t>
            </a:r>
            <a:r>
              <a:rPr lang="zh-TW" altLang="en-US" dirty="0" smtClean="0"/>
              <a:t>迴圈流程圖</a:t>
            </a:r>
            <a:endParaRPr lang="en-US" altLang="zh-TW" dirty="0" smtClean="0"/>
          </a:p>
          <a:p>
            <a:pPr lvl="3"/>
            <a:endParaRPr lang="zh-TW" alt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4645" y="2143116"/>
            <a:ext cx="4493371" cy="341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3">
              <a:spcBef>
                <a:spcPts val="1800"/>
              </a:spcBef>
            </a:pPr>
            <a:endParaRPr lang="en-US" altLang="zh-TW" dirty="0" smtClean="0"/>
          </a:p>
          <a:p>
            <a:pPr lvl="3"/>
            <a:r>
              <a:rPr lang="zh-TW" altLang="en-US" dirty="0" smtClean="0"/>
              <a:t>使用者輸入 </a:t>
            </a:r>
            <a:r>
              <a:rPr lang="en-US" altLang="zh-TW" dirty="0" smtClean="0"/>
              <a:t>for each(number)  </a:t>
            </a:r>
            <a:r>
              <a:rPr lang="zh-TW" altLang="en-US" dirty="0" smtClean="0"/>
              <a:t>的初始值、終止值及增量值後，程式會顯示迴圈中有計數器的數值，並且計算迴圈執行的次數。如果初始值大於終止值，而且遞增值為正值，則迴圈一次都未執行，會顯示執行次數為 </a:t>
            </a:r>
            <a:r>
              <a:rPr lang="en-US" altLang="zh-TW" dirty="0" smtClean="0"/>
              <a:t>0 </a:t>
            </a:r>
            <a:r>
              <a:rPr lang="zh-TW" altLang="en-US" dirty="0" smtClean="0"/>
              <a:t>次 </a:t>
            </a:r>
            <a:r>
              <a:rPr lang="en-US" altLang="zh-TW" dirty="0" smtClean="0"/>
              <a:t>( </a:t>
            </a:r>
            <a:r>
              <a:rPr lang="zh-TW" altLang="en-US" dirty="0" smtClean="0"/>
              <a:t>下面右方圖形 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  <a:r>
              <a:rPr lang="en-US" altLang="zh-TW" dirty="0" smtClean="0"/>
              <a:t>(&lt;ch04\ex_ForEachNum.aia&gt;)</a:t>
            </a:r>
            <a:endParaRPr lang="zh-TW" altLang="en-US" dirty="0"/>
          </a:p>
        </p:txBody>
      </p:sp>
      <p:sp>
        <p:nvSpPr>
          <p:cNvPr id="6" name="文字版面配置區 8"/>
          <p:cNvSpPr txBox="1">
            <a:spLocks/>
          </p:cNvSpPr>
          <p:nvPr/>
        </p:nvSpPr>
        <p:spPr>
          <a:xfrm>
            <a:off x="500034" y="1214422"/>
            <a:ext cx="5357850" cy="4574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rgbClr val="5A9441"/>
              </a:gs>
              <a:gs pos="70000">
                <a:schemeClr val="accent3">
                  <a:lumMod val="50000"/>
                </a:schemeClr>
              </a:gs>
            </a:gsLst>
            <a:lin ang="13800000" scaled="0"/>
            <a:tileRect/>
          </a:gradFill>
          <a:ln w="19050" cap="flat" cmpd="sng" algn="ctr">
            <a:solidFill>
              <a:schemeClr val="lt1"/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square" lIns="180000" tIns="72000" rIns="36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2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>
              <a:buClr>
                <a:schemeClr val="accent3">
                  <a:lumMod val="75000"/>
                </a:schemeClr>
              </a:buClr>
              <a:buSzPct val="100000"/>
            </a:pPr>
            <a:r>
              <a:rPr lang="zh-TW" altLang="en-US" dirty="0" smtClean="0"/>
              <a:t>範例：測試 </a:t>
            </a:r>
            <a:r>
              <a:rPr lang="en-US" altLang="zh-TW" dirty="0" smtClean="0"/>
              <a:t>for each(number) </a:t>
            </a:r>
            <a:r>
              <a:rPr lang="zh-TW" altLang="en-US" dirty="0" smtClean="0"/>
              <a:t>迴圈</a:t>
            </a:r>
            <a:endParaRPr lang="zh-TW" altLang="en-US" sz="3200" dirty="0" smtClean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377310"/>
            <a:ext cx="6276455" cy="2409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 smtClean="0"/>
              <a:t>4.1 </a:t>
            </a:r>
            <a:r>
              <a:rPr lang="zh-TW" altLang="en-US" dirty="0" smtClean="0"/>
              <a:t>判斷式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4.1.1  </a:t>
            </a:r>
            <a:r>
              <a:rPr lang="zh-TW" altLang="en-US" dirty="0" smtClean="0"/>
              <a:t>比較運算</a:t>
            </a:r>
          </a:p>
          <a:p>
            <a:pPr lvl="2"/>
            <a:r>
              <a:rPr lang="zh-TW" altLang="en-US" dirty="0" smtClean="0"/>
              <a:t>意義</a:t>
            </a:r>
          </a:p>
          <a:p>
            <a:pPr lvl="3"/>
            <a:r>
              <a:rPr lang="zh-TW" altLang="en-US" dirty="0" smtClean="0"/>
              <a:t>比較運算是比較兩個項目，若比較正確就傳回 </a:t>
            </a:r>
            <a:r>
              <a:rPr lang="en-US" altLang="zh-TW" dirty="0" smtClean="0"/>
              <a:t>true</a:t>
            </a:r>
            <a:r>
              <a:rPr lang="zh-TW" altLang="en-US" dirty="0" smtClean="0"/>
              <a:t>，若比較錯誤就傳回 </a:t>
            </a:r>
            <a:r>
              <a:rPr lang="en-US" altLang="zh-TW" dirty="0" smtClean="0"/>
              <a:t>false</a:t>
            </a:r>
            <a:r>
              <a:rPr lang="zh-TW" altLang="en-US" dirty="0" smtClean="0"/>
              <a:t>，設計者可根據比較結果做不同的處理。</a:t>
            </a:r>
          </a:p>
          <a:p>
            <a:pPr lvl="3"/>
            <a:endParaRPr lang="en-US" altLang="zh-TW" dirty="0" smtClean="0"/>
          </a:p>
        </p:txBody>
      </p:sp>
      <p:grpSp>
        <p:nvGrpSpPr>
          <p:cNvPr id="6" name="群組 5"/>
          <p:cNvGrpSpPr/>
          <p:nvPr/>
        </p:nvGrpSpPr>
        <p:grpSpPr>
          <a:xfrm>
            <a:off x="8286776" y="6143644"/>
            <a:ext cx="579124" cy="646331"/>
            <a:chOff x="8286776" y="6143644"/>
            <a:chExt cx="579124" cy="646331"/>
          </a:xfrm>
        </p:grpSpPr>
        <p:sp>
          <p:nvSpPr>
            <p:cNvPr id="12" name="橢圓形圖說文字 11"/>
            <p:cNvSpPr/>
            <p:nvPr/>
          </p:nvSpPr>
          <p:spPr>
            <a:xfrm flipH="1">
              <a:off x="8286776" y="6160557"/>
              <a:ext cx="579124" cy="579126"/>
            </a:xfrm>
            <a:prstGeom prst="wedgeEllipseCallout">
              <a:avLst>
                <a:gd name="adj1" fmla="val -47623"/>
                <a:gd name="adj2" fmla="val 46426"/>
              </a:avLst>
            </a:prstGeom>
            <a:solidFill>
              <a:srgbClr val="5A94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B5D14F"/>
                </a:solidFill>
              </a:endParaRPr>
            </a:p>
          </p:txBody>
        </p:sp>
        <p:sp>
          <p:nvSpPr>
            <p:cNvPr id="13" name="文字方塊 12">
              <a:hlinkClick r:id="rId2" action="ppaction://hlinksldjump"/>
            </p:cNvPr>
            <p:cNvSpPr txBox="1"/>
            <p:nvPr/>
          </p:nvSpPr>
          <p:spPr>
            <a:xfrm>
              <a:off x="8333336" y="6143644"/>
              <a:ext cx="497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chemeClr val="bg2"/>
                  </a:solidFill>
                </a:rPr>
                <a:t>回</a:t>
              </a:r>
              <a:endParaRPr lang="en-US" altLang="zh-TW" sz="2400" b="1" dirty="0" smtClean="0">
                <a:solidFill>
                  <a:schemeClr val="bg2"/>
                </a:solidFill>
              </a:endParaRPr>
            </a:p>
            <a:p>
              <a:r>
                <a:rPr lang="zh-TW" altLang="en-US" sz="1800" b="1" baseline="20000" dirty="0" smtClean="0">
                  <a:solidFill>
                    <a:schemeClr val="bg2"/>
                  </a:solidFill>
                </a:rPr>
                <a:t>首頁</a:t>
              </a:r>
              <a:endParaRPr lang="zh-TW" altLang="en-US" sz="1800" b="1" baseline="20000" dirty="0">
                <a:solidFill>
                  <a:schemeClr val="bg2"/>
                </a:solidFill>
              </a:endParaRPr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4.3.2 </a:t>
            </a:r>
            <a:r>
              <a:rPr lang="zh-TW" altLang="en-US" dirty="0" smtClean="0"/>
              <a:t>巢狀迴圈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意義</a:t>
            </a:r>
            <a:endParaRPr lang="en-US" altLang="zh-TW" dirty="0" smtClean="0"/>
          </a:p>
          <a:p>
            <a:pPr lvl="3"/>
            <a:r>
              <a:rPr lang="en-US" altLang="zh-TW" dirty="0" smtClean="0"/>
              <a:t>App Inventor 2 </a:t>
            </a:r>
            <a:r>
              <a:rPr lang="zh-TW" altLang="en-US" dirty="0" smtClean="0"/>
              <a:t>允許迴圈之中包含迴圈，稱為「巢狀迴圈」。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巢狀迴圈最常用的例子就是九九乘法表：使用兩個 </a:t>
            </a:r>
            <a:r>
              <a:rPr lang="en-US" altLang="zh-TW" dirty="0" smtClean="0"/>
              <a:t>1 </a:t>
            </a:r>
            <a:r>
              <a:rPr lang="zh-TW" altLang="en-US" dirty="0" smtClean="0"/>
              <a:t>到 </a:t>
            </a:r>
            <a:r>
              <a:rPr lang="en-US" altLang="zh-TW" dirty="0" smtClean="0"/>
              <a:t>9 </a:t>
            </a:r>
            <a:r>
              <a:rPr lang="zh-TW" altLang="en-US" dirty="0" smtClean="0"/>
              <a:t>的 </a:t>
            </a:r>
            <a:r>
              <a:rPr lang="en-US" altLang="zh-TW" dirty="0" smtClean="0"/>
              <a:t>for each(number) </a:t>
            </a:r>
            <a:r>
              <a:rPr lang="zh-TW" altLang="en-US" dirty="0" smtClean="0"/>
              <a:t>迴圈就可顯示九九乘法表。</a:t>
            </a:r>
            <a:endParaRPr lang="zh-TW" alt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643314"/>
            <a:ext cx="6052883" cy="237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3">
              <a:spcBef>
                <a:spcPts val="1800"/>
              </a:spcBef>
            </a:pPr>
            <a:endParaRPr lang="en-US" altLang="zh-TW" dirty="0" smtClean="0"/>
          </a:p>
          <a:p>
            <a:pPr lvl="3"/>
            <a:r>
              <a:rPr lang="zh-TW" altLang="en-US" dirty="0" smtClean="0"/>
              <a:t>本範例使用巢狀迴圈，以文字列印方式排列出文字直角三角形。執行時輸入三角形的層數後，按 繪出三角形 鈕就會以指定的層數列印錢字符號三角形圖案。</a:t>
            </a:r>
            <a:r>
              <a:rPr lang="en-US" altLang="zh-TW" dirty="0" smtClean="0"/>
              <a:t>(&lt;ch04\ex_MoneyTriangle.aia&gt;)</a:t>
            </a:r>
            <a:endParaRPr lang="zh-TW" altLang="en-US" dirty="0"/>
          </a:p>
        </p:txBody>
      </p:sp>
      <p:sp>
        <p:nvSpPr>
          <p:cNvPr id="6" name="文字版面配置區 8"/>
          <p:cNvSpPr txBox="1">
            <a:spLocks/>
          </p:cNvSpPr>
          <p:nvPr/>
        </p:nvSpPr>
        <p:spPr>
          <a:xfrm>
            <a:off x="500034" y="1214422"/>
            <a:ext cx="3857652" cy="4574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rgbClr val="5A9441"/>
              </a:gs>
              <a:gs pos="70000">
                <a:schemeClr val="accent3">
                  <a:lumMod val="50000"/>
                </a:schemeClr>
              </a:gs>
            </a:gsLst>
            <a:lin ang="13800000" scaled="0"/>
            <a:tileRect/>
          </a:gradFill>
          <a:ln w="19050" cap="flat" cmpd="sng" algn="ctr">
            <a:solidFill>
              <a:schemeClr val="lt1"/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square" lIns="180000" tIns="72000" rIns="36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2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>
              <a:buClr>
                <a:schemeClr val="accent3">
                  <a:lumMod val="75000"/>
                </a:schemeClr>
              </a:buClr>
              <a:buSzPct val="100000"/>
            </a:pPr>
            <a:r>
              <a:rPr lang="zh-TW" altLang="en-US" dirty="0" smtClean="0"/>
              <a:t>範例：錢字符號倒三角形</a:t>
            </a:r>
            <a:endParaRPr lang="zh-TW" altLang="en-US" sz="3200" dirty="0" smtClean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1020" y="3152289"/>
            <a:ext cx="4921310" cy="220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4.3.3 while </a:t>
            </a:r>
            <a:r>
              <a:rPr lang="zh-TW" altLang="en-US" dirty="0" smtClean="0"/>
              <a:t>迴圈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功能說明</a:t>
            </a:r>
            <a:endParaRPr lang="en-US" altLang="zh-TW" dirty="0" smtClean="0"/>
          </a:p>
          <a:p>
            <a:pPr lvl="3"/>
            <a:r>
              <a:rPr lang="en-US" altLang="zh-TW" dirty="0" smtClean="0"/>
              <a:t>while </a:t>
            </a:r>
            <a:r>
              <a:rPr lang="zh-TW" altLang="en-US" dirty="0" smtClean="0"/>
              <a:t>迴圈是不固定執行次數的迴圈，其原理是檢查條件式是否成立做為執行程式區塊的依據，以前面輸入班級成績為例：當教師完成一個班級的成績輸入工作後，就輸入「</a:t>
            </a:r>
            <a:r>
              <a:rPr lang="en-US" altLang="zh-TW" dirty="0" smtClean="0"/>
              <a:t>-1</a:t>
            </a:r>
            <a:r>
              <a:rPr lang="zh-TW" altLang="en-US" dirty="0" smtClean="0"/>
              <a:t>」，當應用程式檢查成績為「</a:t>
            </a:r>
            <a:r>
              <a:rPr lang="en-US" altLang="zh-TW" dirty="0" smtClean="0"/>
              <a:t>-1</a:t>
            </a:r>
            <a:r>
              <a:rPr lang="zh-TW" altLang="en-US" dirty="0" smtClean="0"/>
              <a:t>」時，就知道這不是某位同學的成績 </a:t>
            </a:r>
            <a:r>
              <a:rPr lang="en-US" altLang="zh-TW" dirty="0" smtClean="0"/>
              <a:t>( </a:t>
            </a:r>
            <a:r>
              <a:rPr lang="zh-TW" altLang="en-US" dirty="0" smtClean="0"/>
              <a:t>因為成績沒有負數 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，而是班級成績輸入結束的訊號。</a:t>
            </a:r>
          </a:p>
          <a:p>
            <a:pPr lvl="3"/>
            <a:r>
              <a:rPr lang="en-US" altLang="zh-TW" dirty="0" smtClean="0"/>
              <a:t>while </a:t>
            </a:r>
            <a:r>
              <a:rPr lang="zh-TW" altLang="en-US" dirty="0" smtClean="0"/>
              <a:t>迴圈拼塊位於 </a:t>
            </a:r>
            <a:r>
              <a:rPr lang="en-US" altLang="zh-TW" dirty="0" smtClean="0"/>
              <a:t>Built-In </a:t>
            </a:r>
            <a:r>
              <a:rPr lang="zh-TW" altLang="en-US" dirty="0" smtClean="0"/>
              <a:t>項目的 </a:t>
            </a:r>
            <a:r>
              <a:rPr lang="en-US" altLang="zh-TW" dirty="0" smtClean="0"/>
              <a:t>Control </a:t>
            </a:r>
            <a:r>
              <a:rPr lang="zh-TW" altLang="en-US" dirty="0" smtClean="0"/>
              <a:t>指令：</a:t>
            </a:r>
            <a:endParaRPr lang="zh-TW" alt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4500570"/>
            <a:ext cx="400947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執行次數及無窮迴圈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如果 </a:t>
            </a:r>
            <a:r>
              <a:rPr lang="en-US" altLang="zh-TW" dirty="0" smtClean="0"/>
              <a:t>while </a:t>
            </a:r>
            <a:r>
              <a:rPr lang="zh-TW" altLang="en-US" dirty="0" smtClean="0"/>
              <a:t>迴圈中第一次條件測試就失敗，則 </a:t>
            </a:r>
            <a:r>
              <a:rPr lang="en-US" altLang="zh-TW" dirty="0" smtClean="0"/>
              <a:t>do </a:t>
            </a:r>
            <a:r>
              <a:rPr lang="zh-TW" altLang="en-US" dirty="0" smtClean="0"/>
              <a:t>中的程式拼塊一次都沒有執行。</a:t>
            </a:r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r>
              <a:rPr lang="zh-TW" altLang="en-US" dirty="0" smtClean="0"/>
              <a:t>初學者很容易犯的錯誤，是未在 </a:t>
            </a:r>
            <a:r>
              <a:rPr lang="en-US" altLang="zh-TW" dirty="0" smtClean="0"/>
              <a:t>while </a:t>
            </a:r>
            <a:r>
              <a:rPr lang="zh-TW" altLang="en-US" dirty="0" smtClean="0"/>
              <a:t>迴圈改變條件式中的變數值，導致條件式沒有變更而形成無窮迴圈。 例如使用迴圈計算 </a:t>
            </a:r>
            <a:r>
              <a:rPr lang="en-US" altLang="zh-TW" dirty="0" smtClean="0"/>
              <a:t>1 </a:t>
            </a:r>
            <a:r>
              <a:rPr lang="zh-TW" altLang="en-US" dirty="0" smtClean="0"/>
              <a:t>到 </a:t>
            </a:r>
            <a:r>
              <a:rPr lang="en-US" altLang="zh-TW" dirty="0" smtClean="0"/>
              <a:t>10 </a:t>
            </a:r>
            <a:r>
              <a:rPr lang="zh-TW" altLang="en-US" dirty="0" smtClean="0"/>
              <a:t>總和的例子，如果忘記將</a:t>
            </a:r>
            <a:r>
              <a:rPr lang="en-US" altLang="zh-TW" dirty="0" smtClean="0"/>
              <a:t>n </a:t>
            </a:r>
            <a:r>
              <a:rPr lang="zh-TW" altLang="en-US" dirty="0" smtClean="0"/>
              <a:t>的值加 </a:t>
            </a:r>
            <a:r>
              <a:rPr lang="en-US" altLang="zh-TW" dirty="0" smtClean="0"/>
              <a:t>1</a:t>
            </a:r>
            <a:r>
              <a:rPr lang="zh-TW" altLang="en-US" dirty="0" smtClean="0"/>
              <a:t>，則 </a:t>
            </a:r>
            <a:r>
              <a:rPr lang="en-US" altLang="zh-TW" dirty="0" smtClean="0"/>
              <a:t>n </a:t>
            </a:r>
            <a:r>
              <a:rPr lang="zh-TW" altLang="en-US" dirty="0" smtClean="0"/>
              <a:t>的值永遠為 </a:t>
            </a:r>
            <a:r>
              <a:rPr lang="en-US" altLang="zh-TW" dirty="0" smtClean="0"/>
              <a:t>1</a:t>
            </a:r>
            <a:r>
              <a:rPr lang="zh-TW" altLang="en-US" dirty="0" smtClean="0"/>
              <a:t>，則條件式永遠為 </a:t>
            </a:r>
            <a:r>
              <a:rPr lang="en-US" altLang="zh-TW" dirty="0" smtClean="0"/>
              <a:t>true</a:t>
            </a:r>
            <a:r>
              <a:rPr lang="zh-TW" altLang="en-US" dirty="0" smtClean="0"/>
              <a:t>，程式將一直在 </a:t>
            </a:r>
            <a:r>
              <a:rPr lang="en-US" altLang="zh-TW" dirty="0" smtClean="0"/>
              <a:t>while </a:t>
            </a:r>
            <a:r>
              <a:rPr lang="zh-TW" altLang="en-US" dirty="0" smtClean="0"/>
              <a:t>迴圈中執行，無法跳離迴圈而形成無窮迴圈。</a:t>
            </a:r>
            <a:endParaRPr lang="zh-TW" alt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3621" y="2000240"/>
            <a:ext cx="5079807" cy="122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4786322"/>
            <a:ext cx="5800965" cy="1315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3">
              <a:spcBef>
                <a:spcPts val="1800"/>
              </a:spcBef>
            </a:pPr>
            <a:endParaRPr lang="en-US" altLang="zh-TW" dirty="0" smtClean="0"/>
          </a:p>
          <a:p>
            <a:pPr lvl="3"/>
            <a:r>
              <a:rPr lang="zh-TW" altLang="en-US" dirty="0" smtClean="0"/>
              <a:t>階層是數學上常用的計算，意義為 </a:t>
            </a:r>
            <a:r>
              <a:rPr lang="en-US" altLang="zh-TW" dirty="0" smtClean="0"/>
              <a:t>n!=1x2x⋯xn</a:t>
            </a:r>
            <a:r>
              <a:rPr lang="zh-TW" altLang="en-US" dirty="0" smtClean="0"/>
              <a:t>，並規定 </a:t>
            </a:r>
            <a:r>
              <a:rPr lang="en-US" altLang="zh-TW" dirty="0" smtClean="0"/>
              <a:t>0!=1</a:t>
            </a:r>
            <a:r>
              <a:rPr lang="zh-TW" altLang="en-US" dirty="0" smtClean="0"/>
              <a:t>。本範例輸入一個整數就會計算該數的階層值，並會檢查數值是否小於 </a:t>
            </a:r>
            <a:r>
              <a:rPr lang="en-US" altLang="zh-TW" dirty="0" smtClean="0"/>
              <a:t>0</a:t>
            </a:r>
            <a:r>
              <a:rPr lang="zh-TW" altLang="en-US" dirty="0" smtClean="0"/>
              <a:t>：若輸入負數會顯示提示訊息。 </a:t>
            </a:r>
            <a:r>
              <a:rPr lang="en-US" altLang="zh-TW" dirty="0" smtClean="0"/>
              <a:t>(&lt;ch04\ex_Layer.aia&gt;)</a:t>
            </a:r>
            <a:endParaRPr lang="zh-TW" altLang="en-US" dirty="0"/>
          </a:p>
        </p:txBody>
      </p:sp>
      <p:sp>
        <p:nvSpPr>
          <p:cNvPr id="6" name="文字版面配置區 8"/>
          <p:cNvSpPr txBox="1">
            <a:spLocks/>
          </p:cNvSpPr>
          <p:nvPr/>
        </p:nvSpPr>
        <p:spPr>
          <a:xfrm>
            <a:off x="500034" y="1214422"/>
            <a:ext cx="3857652" cy="4574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rgbClr val="5A9441"/>
              </a:gs>
              <a:gs pos="70000">
                <a:schemeClr val="accent3">
                  <a:lumMod val="50000"/>
                </a:schemeClr>
              </a:gs>
            </a:gsLst>
            <a:lin ang="13800000" scaled="0"/>
            <a:tileRect/>
          </a:gradFill>
          <a:ln w="19050" cap="flat" cmpd="sng" algn="ctr">
            <a:solidFill>
              <a:schemeClr val="lt1"/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square" lIns="180000" tIns="72000" rIns="36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2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>
              <a:buClr>
                <a:schemeClr val="accent3">
                  <a:lumMod val="75000"/>
                </a:schemeClr>
              </a:buClr>
              <a:buSzPct val="100000"/>
            </a:pPr>
            <a:r>
              <a:rPr lang="zh-TW" altLang="en-US" dirty="0" smtClean="0"/>
              <a:t>範例：計算階層</a:t>
            </a:r>
            <a:endParaRPr lang="zh-TW" altLang="en-US" sz="3200" dirty="0" smtClean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3175" y="3143248"/>
            <a:ext cx="605922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種類</a:t>
            </a:r>
          </a:p>
          <a:p>
            <a:pPr lvl="3"/>
            <a:r>
              <a:rPr lang="zh-TW" altLang="en-US" dirty="0" smtClean="0"/>
              <a:t>比較運算分為數值比較運算與字串比較運算。</a:t>
            </a:r>
          </a:p>
          <a:p>
            <a:pPr lvl="3"/>
            <a:r>
              <a:rPr lang="zh-TW" altLang="en-US" dirty="0" smtClean="0"/>
              <a:t>數值比較運算位於 </a:t>
            </a:r>
            <a:r>
              <a:rPr lang="en-US" altLang="zh-TW" dirty="0" err="1" smtClean="0"/>
              <a:t>Built_In</a:t>
            </a:r>
            <a:r>
              <a:rPr lang="en-US" altLang="zh-TW" dirty="0" smtClean="0"/>
              <a:t> </a:t>
            </a:r>
            <a:r>
              <a:rPr lang="zh-TW" altLang="en-US" dirty="0" smtClean="0"/>
              <a:t>項目的 </a:t>
            </a:r>
            <a:r>
              <a:rPr lang="en-US" altLang="zh-TW" dirty="0" smtClean="0"/>
              <a:t>Math </a:t>
            </a:r>
            <a:r>
              <a:rPr lang="zh-TW" altLang="en-US" dirty="0" smtClean="0"/>
              <a:t>指令，用於兩個數值的比較。數值比較運算有 </a:t>
            </a:r>
            <a:r>
              <a:rPr lang="en-US" altLang="zh-TW" dirty="0" smtClean="0"/>
              <a:t>6 </a:t>
            </a:r>
            <a:r>
              <a:rPr lang="zh-TW" altLang="en-US" dirty="0" smtClean="0"/>
              <a:t>種，</a:t>
            </a:r>
            <a:r>
              <a:rPr lang="en-US" altLang="zh-TW" dirty="0" smtClean="0"/>
              <a:t>App Inventor 2 </a:t>
            </a:r>
            <a:r>
              <a:rPr lang="zh-TW" altLang="en-US" dirty="0" smtClean="0"/>
              <a:t>將其融合在一個拼塊中：點按拼塊中央的下拉式選單，即可選取要使用的比較運算。</a:t>
            </a:r>
            <a:r>
              <a:rPr lang="en-US" altLang="zh-TW" dirty="0" smtClean="0"/>
              <a:t> </a:t>
            </a:r>
          </a:p>
          <a:p>
            <a:pPr lvl="3"/>
            <a:endParaRPr lang="en-US" altLang="zh-TW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575086"/>
            <a:ext cx="5701905" cy="199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3"/>
            <a:r>
              <a:rPr lang="zh-TW" altLang="en-US" dirty="0" smtClean="0"/>
              <a:t>字串比較是逐一比較字串中的字元，若字元相同就比較下一個字元，直到比較出大小為止。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820987"/>
            <a:ext cx="6102109" cy="15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4.1.2  </a:t>
            </a:r>
            <a:r>
              <a:rPr lang="zh-TW" altLang="en-US" dirty="0" smtClean="0"/>
              <a:t>邏輯運算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意義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邏輯運算是結合多個比較運算來綜合得到最後比較結果，通常用在較複雜的比較條件。</a:t>
            </a:r>
          </a:p>
          <a:p>
            <a:pPr lvl="2"/>
            <a:r>
              <a:rPr lang="zh-TW" altLang="en-US" dirty="0" smtClean="0"/>
              <a:t>邏輯運算程式拼塊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500438"/>
            <a:ext cx="5849477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深入解析</a:t>
            </a:r>
            <a:endParaRPr lang="en-US" altLang="zh-TW" dirty="0" smtClean="0"/>
          </a:p>
          <a:p>
            <a:pPr lvl="3"/>
            <a:r>
              <a:rPr lang="en-US" altLang="zh-TW" dirty="0" smtClean="0"/>
              <a:t>not </a:t>
            </a:r>
            <a:r>
              <a:rPr lang="zh-TW" altLang="en-US" dirty="0" smtClean="0"/>
              <a:t>拼塊會檢查其後運算的結果，如果運算結果是 </a:t>
            </a:r>
            <a:r>
              <a:rPr lang="en-US" altLang="zh-TW" dirty="0" smtClean="0"/>
              <a:t>true</a:t>
            </a:r>
            <a:r>
              <a:rPr lang="zh-TW" altLang="en-US" dirty="0" smtClean="0"/>
              <a:t>，</a:t>
            </a:r>
            <a:r>
              <a:rPr lang="en-US" altLang="zh-TW" dirty="0" smtClean="0"/>
              <a:t>not </a:t>
            </a:r>
            <a:r>
              <a:rPr lang="zh-TW" altLang="en-US" dirty="0" smtClean="0"/>
              <a:t>拼塊會傳回 </a:t>
            </a:r>
            <a:r>
              <a:rPr lang="en-US" altLang="zh-TW" dirty="0" smtClean="0"/>
              <a:t>false</a:t>
            </a:r>
            <a:r>
              <a:rPr lang="zh-TW" altLang="en-US" dirty="0" smtClean="0"/>
              <a:t>；如果運算結果是 </a:t>
            </a:r>
            <a:r>
              <a:rPr lang="en-US" altLang="zh-TW" dirty="0" smtClean="0"/>
              <a:t>false</a:t>
            </a:r>
            <a:r>
              <a:rPr lang="zh-TW" altLang="en-US" dirty="0" smtClean="0"/>
              <a:t>，</a:t>
            </a:r>
            <a:r>
              <a:rPr lang="en-US" altLang="zh-TW" dirty="0" smtClean="0"/>
              <a:t>not </a:t>
            </a:r>
            <a:r>
              <a:rPr lang="zh-TW" altLang="en-US" dirty="0" smtClean="0"/>
              <a:t>拼塊會傳回 </a:t>
            </a:r>
            <a:r>
              <a:rPr lang="en-US" altLang="zh-TW" dirty="0" smtClean="0"/>
              <a:t>true</a:t>
            </a:r>
            <a:r>
              <a:rPr lang="zh-TW" altLang="en-US" dirty="0" smtClean="0"/>
              <a:t>。</a:t>
            </a:r>
          </a:p>
          <a:p>
            <a:pPr lvl="3"/>
            <a:r>
              <a:rPr lang="en-US" altLang="zh-TW" dirty="0" smtClean="0"/>
              <a:t>and </a:t>
            </a:r>
            <a:r>
              <a:rPr lang="zh-TW" altLang="en-US" dirty="0" smtClean="0"/>
              <a:t>拼塊只有在所有比較運算結果都是 </a:t>
            </a:r>
            <a:r>
              <a:rPr lang="en-US" altLang="zh-TW" dirty="0" smtClean="0"/>
              <a:t>true </a:t>
            </a:r>
            <a:r>
              <a:rPr lang="zh-TW" altLang="en-US" dirty="0" smtClean="0"/>
              <a:t>時才傳回 </a:t>
            </a:r>
            <a:r>
              <a:rPr lang="en-US" altLang="zh-TW" dirty="0" smtClean="0"/>
              <a:t>true</a:t>
            </a:r>
            <a:r>
              <a:rPr lang="zh-TW" altLang="en-US" dirty="0" smtClean="0"/>
              <a:t>，只要有一個比較運算結果是 </a:t>
            </a:r>
            <a:r>
              <a:rPr lang="en-US" altLang="zh-TW" dirty="0" smtClean="0"/>
              <a:t>false </a:t>
            </a:r>
            <a:r>
              <a:rPr lang="zh-TW" altLang="en-US" dirty="0" smtClean="0"/>
              <a:t>就會傳回 </a:t>
            </a:r>
            <a:r>
              <a:rPr lang="en-US" altLang="zh-TW" dirty="0" smtClean="0"/>
              <a:t>false</a:t>
            </a:r>
            <a:r>
              <a:rPr lang="zh-TW" altLang="en-US" dirty="0" smtClean="0"/>
              <a:t>，相當於數學上集合的交集。</a:t>
            </a:r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r>
              <a:rPr lang="en-US" altLang="zh-TW" dirty="0" smtClean="0"/>
              <a:t>or </a:t>
            </a:r>
            <a:r>
              <a:rPr lang="zh-TW" altLang="en-US" dirty="0" smtClean="0"/>
              <a:t>拼塊與 </a:t>
            </a:r>
            <a:r>
              <a:rPr lang="en-US" altLang="zh-TW" dirty="0" smtClean="0"/>
              <a:t>and </a:t>
            </a:r>
            <a:r>
              <a:rPr lang="zh-TW" altLang="en-US" dirty="0" smtClean="0"/>
              <a:t>拼塊相反，只有在所有比較運算結果都是 </a:t>
            </a:r>
            <a:r>
              <a:rPr lang="en-US" altLang="zh-TW" dirty="0" smtClean="0"/>
              <a:t>false </a:t>
            </a:r>
            <a:r>
              <a:rPr lang="zh-TW" altLang="en-US" dirty="0" smtClean="0"/>
              <a:t>時才傳回 </a:t>
            </a:r>
            <a:r>
              <a:rPr lang="en-US" altLang="zh-TW" dirty="0" smtClean="0"/>
              <a:t>false</a:t>
            </a:r>
            <a:r>
              <a:rPr lang="zh-TW" altLang="en-US" dirty="0" smtClean="0"/>
              <a:t>，只要有一個比較運算結果是 </a:t>
            </a:r>
            <a:r>
              <a:rPr lang="en-US" altLang="zh-TW" dirty="0" smtClean="0"/>
              <a:t>true </a:t>
            </a:r>
            <a:r>
              <a:rPr lang="zh-TW" altLang="en-US" dirty="0" smtClean="0"/>
              <a:t>就會傳回 </a:t>
            </a:r>
            <a:r>
              <a:rPr lang="en-US" altLang="zh-TW" dirty="0" smtClean="0"/>
              <a:t>true</a:t>
            </a:r>
            <a:r>
              <a:rPr lang="zh-TW" altLang="en-US" dirty="0" smtClean="0"/>
              <a:t>，相當於數學上集合的聯集。</a:t>
            </a:r>
          </a:p>
          <a:p>
            <a:pPr lvl="3"/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0408" y="3096088"/>
            <a:ext cx="5456236" cy="1275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0656" y="5198766"/>
            <a:ext cx="5427432" cy="130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>
          <a:xfrm>
            <a:off x="432000" y="1260000"/>
            <a:ext cx="8280000" cy="5026520"/>
          </a:xfrm>
          <a:ln w="12700">
            <a:solidFill>
              <a:schemeClr val="accent3">
                <a:lumMod val="50000"/>
              </a:schemeClr>
            </a:solidFill>
          </a:ln>
        </p:spPr>
        <p:txBody>
          <a:bodyPr/>
          <a:lstStyle/>
          <a:p>
            <a:pPr lvl="3"/>
            <a:endParaRPr lang="en-US" altLang="zh-TW" dirty="0" smtClean="0"/>
          </a:p>
          <a:p>
            <a:pPr lvl="3"/>
            <a:r>
              <a:rPr lang="en-US" altLang="zh-TW" dirty="0" smtClean="0"/>
              <a:t>and </a:t>
            </a:r>
            <a:r>
              <a:rPr lang="zh-TW" altLang="en-US" dirty="0" smtClean="0"/>
              <a:t>及 </a:t>
            </a:r>
            <a:r>
              <a:rPr lang="en-US" altLang="zh-TW" dirty="0" smtClean="0"/>
              <a:t>or </a:t>
            </a:r>
            <a:r>
              <a:rPr lang="zh-TW" altLang="en-US" dirty="0" smtClean="0"/>
              <a:t>拼塊預設為 </a:t>
            </a:r>
            <a:r>
              <a:rPr lang="en-US" altLang="zh-TW" dirty="0" smtClean="0"/>
              <a:t>Inline Inputs </a:t>
            </a:r>
            <a:r>
              <a:rPr lang="zh-TW" altLang="en-US" dirty="0" smtClean="0"/>
              <a:t>排列，如果條件式的拼塊較為複雜，則拼塊會很冗長，造成閱讀障礙，例如：</a:t>
            </a:r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r>
              <a:rPr lang="zh-TW" altLang="en-US" dirty="0" smtClean="0"/>
              <a:t>可在邏輯拼塊上按滑鼠左鍵，於快顯功能表點選 </a:t>
            </a:r>
            <a:r>
              <a:rPr lang="en-US" altLang="zh-TW" dirty="0" smtClean="0"/>
              <a:t>External Inputs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r>
              <a:rPr lang="zh-TW" altLang="en-US" dirty="0" smtClean="0"/>
              <a:t>兩個條件式就會分為兩列顯示，一目瞭然。</a:t>
            </a:r>
            <a:endParaRPr lang="zh-TW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5553" y="2535237"/>
            <a:ext cx="4319587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4803" y="3821121"/>
            <a:ext cx="3621087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0996" y="5143512"/>
            <a:ext cx="356870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版面配置區 8"/>
          <p:cNvSpPr txBox="1">
            <a:spLocks/>
          </p:cNvSpPr>
          <p:nvPr/>
        </p:nvSpPr>
        <p:spPr>
          <a:xfrm>
            <a:off x="500034" y="1071546"/>
            <a:ext cx="7215238" cy="4574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rgbClr val="5A9441"/>
              </a:gs>
              <a:gs pos="70000">
                <a:schemeClr val="accent3">
                  <a:lumMod val="50000"/>
                </a:schemeClr>
              </a:gs>
            </a:gsLst>
            <a:lin ang="13800000" scaled="0"/>
            <a:tileRect/>
          </a:gradFill>
          <a:ln w="19050" cap="flat" cmpd="sng" algn="ctr">
            <a:solidFill>
              <a:schemeClr val="lt1"/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square" lIns="180000" tIns="72000" rIns="36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2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>
              <a:buClr>
                <a:schemeClr val="accent3">
                  <a:lumMod val="75000"/>
                </a:schemeClr>
              </a:buClr>
              <a:buSzPct val="100000"/>
            </a:pPr>
            <a:r>
              <a:rPr lang="en-US" altLang="zh-TW" dirty="0" smtClean="0"/>
              <a:t>Inline Inputs </a:t>
            </a:r>
            <a:r>
              <a:rPr lang="zh-TW" altLang="en-US" dirty="0" smtClean="0"/>
              <a:t>與 </a:t>
            </a:r>
            <a:r>
              <a:rPr lang="en-US" altLang="zh-TW" dirty="0" smtClean="0"/>
              <a:t>External Inputs </a:t>
            </a:r>
            <a:r>
              <a:rPr lang="zh-TW" altLang="en-US" dirty="0" smtClean="0"/>
              <a:t>拼塊排列方式</a:t>
            </a:r>
            <a:endParaRPr kumimoji="0" lang="zh-TW" alt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n-cs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4.1.3 </a:t>
            </a:r>
            <a:r>
              <a:rPr lang="zh-TW" altLang="en-US" dirty="0" smtClean="0"/>
              <a:t>單向判斷式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意義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單向判斷式是檢查指定的條件式，當條件式為 </a:t>
            </a:r>
            <a:r>
              <a:rPr lang="en-US" altLang="zh-TW" dirty="0" smtClean="0"/>
              <a:t>true </a:t>
            </a:r>
            <a:r>
              <a:rPr lang="zh-TW" altLang="en-US" dirty="0" smtClean="0"/>
              <a:t>時，就會執行判斷式內的程式拼塊，若條件式為 </a:t>
            </a:r>
            <a:r>
              <a:rPr lang="en-US" altLang="zh-TW" dirty="0" smtClean="0"/>
              <a:t>false </a:t>
            </a:r>
            <a:r>
              <a:rPr lang="zh-TW" altLang="en-US" dirty="0" smtClean="0"/>
              <a:t>時，就直接結束單向判斷式拼塊。</a:t>
            </a:r>
          </a:p>
          <a:p>
            <a:pPr lvl="3"/>
            <a:r>
              <a:rPr lang="zh-TW" altLang="en-US" dirty="0" smtClean="0"/>
              <a:t>單向判斷式拼塊位於 </a:t>
            </a:r>
            <a:r>
              <a:rPr lang="en-US" altLang="zh-TW" dirty="0" err="1" smtClean="0"/>
              <a:t>Built_In</a:t>
            </a:r>
            <a:r>
              <a:rPr lang="en-US" altLang="zh-TW" dirty="0" smtClean="0"/>
              <a:t> </a:t>
            </a:r>
            <a:r>
              <a:rPr lang="zh-TW" altLang="en-US" dirty="0" smtClean="0"/>
              <a:t>項目的 </a:t>
            </a:r>
            <a:r>
              <a:rPr lang="en-US" altLang="zh-TW" dirty="0" smtClean="0"/>
              <a:t>Control </a:t>
            </a:r>
            <a:r>
              <a:rPr lang="zh-TW" altLang="en-US" dirty="0" smtClean="0"/>
              <a:t>指令，拼塊的意義為「如果測試條件的結果為 </a:t>
            </a:r>
            <a:r>
              <a:rPr lang="en-US" altLang="zh-TW" dirty="0" smtClean="0"/>
              <a:t>true</a:t>
            </a:r>
            <a:r>
              <a:rPr lang="zh-TW" altLang="en-US" dirty="0" smtClean="0"/>
              <a:t>，就執行程式區塊。」</a:t>
            </a:r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7971" y="4158892"/>
            <a:ext cx="4924359" cy="91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自訂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20231</TotalTime>
  <Words>2163</Words>
  <Application>Microsoft Office PowerPoint</Application>
  <PresentationFormat>如螢幕大小 (4:3)</PresentationFormat>
  <Paragraphs>133</Paragraphs>
  <Slides>34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35" baseType="lpstr">
      <vt:lpstr>Median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  <vt:lpstr>投影片 33</vt:lpstr>
      <vt:lpstr>投影片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流程控制</dc:title>
  <dc:creator>memi</dc:creator>
  <cp:keywords>ACL041000</cp:keywords>
  <cp:lastModifiedBy>memi chen</cp:lastModifiedBy>
  <cp:revision>2040</cp:revision>
  <dcterms:created xsi:type="dcterms:W3CDTF">2011-06-06T16:54:13Z</dcterms:created>
  <dcterms:modified xsi:type="dcterms:W3CDTF">2014-04-30T04:06:03Z</dcterms:modified>
</cp:coreProperties>
</file>