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handoutMasterIdLst>
    <p:handoutMasterId r:id="rId30"/>
  </p:handoutMasterIdLst>
  <p:sldIdLst>
    <p:sldId id="739" r:id="rId2"/>
    <p:sldId id="688" r:id="rId3"/>
    <p:sldId id="757" r:id="rId4"/>
    <p:sldId id="770" r:id="rId5"/>
    <p:sldId id="791" r:id="rId6"/>
    <p:sldId id="773" r:id="rId7"/>
    <p:sldId id="772" r:id="rId8"/>
    <p:sldId id="771" r:id="rId9"/>
    <p:sldId id="780" r:id="rId10"/>
    <p:sldId id="774" r:id="rId11"/>
    <p:sldId id="775" r:id="rId12"/>
    <p:sldId id="776" r:id="rId13"/>
    <p:sldId id="781" r:id="rId14"/>
    <p:sldId id="777" r:id="rId15"/>
    <p:sldId id="782" r:id="rId16"/>
    <p:sldId id="783" r:id="rId17"/>
    <p:sldId id="784" r:id="rId18"/>
    <p:sldId id="792" r:id="rId19"/>
    <p:sldId id="785" r:id="rId20"/>
    <p:sldId id="798" r:id="rId21"/>
    <p:sldId id="793" r:id="rId22"/>
    <p:sldId id="799" r:id="rId23"/>
    <p:sldId id="786" r:id="rId24"/>
    <p:sldId id="794" r:id="rId25"/>
    <p:sldId id="795" r:id="rId26"/>
    <p:sldId id="796" r:id="rId27"/>
    <p:sldId id="800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9441"/>
    <a:srgbClr val="ED6D00"/>
    <a:srgbClr val="C67A48"/>
    <a:srgbClr val="EB5405"/>
    <a:srgbClr val="FFE33A"/>
    <a:srgbClr val="46799E"/>
    <a:srgbClr val="D8E250"/>
    <a:srgbClr val="B5D14F"/>
    <a:srgbClr val="E50065"/>
    <a:srgbClr val="DAD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7" autoAdjust="0"/>
    <p:restoredTop sz="98058" autoAdjust="0"/>
  </p:normalViewPr>
  <p:slideViewPr>
    <p:cSldViewPr>
      <p:cViewPr varScale="1">
        <p:scale>
          <a:sx n="118" d="100"/>
          <a:sy n="118" d="100"/>
        </p:scale>
        <p:origin x="-143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1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1" d="100"/>
          <a:sy n="91" d="100"/>
        </p:scale>
        <p:origin x="-380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1DA890-1C3A-4168-9336-7569BD13438D}" type="datetimeFigureOut">
              <a:rPr lang="zh-TW" altLang="en-US" smtClean="0"/>
              <a:pPr/>
              <a:t>2014/4/30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3C2F1F-D428-449F-967A-F29989CFB9C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71CE91-3D51-440C-AE01-BB26464EA3B2}" type="datetimeFigureOut">
              <a:rPr lang="zh-TW" altLang="en-US" smtClean="0"/>
              <a:pPr/>
              <a:t>2014/4/30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6B05A9-B499-4E5B-8BFF-1B523649516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書名頁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章名頁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字版面配置區 13"/>
          <p:cNvSpPr>
            <a:spLocks noGrp="1"/>
          </p:cNvSpPr>
          <p:nvPr>
            <p:ph type="body" sz="quarter" idx="14"/>
          </p:nvPr>
        </p:nvSpPr>
        <p:spPr>
          <a:xfrm>
            <a:off x="500034" y="3922796"/>
            <a:ext cx="1643074" cy="863526"/>
          </a:xfrm>
        </p:spPr>
        <p:txBody>
          <a:bodyPr anchor="ctr" anchorCtr="0">
            <a:noAutofit/>
          </a:bodyPr>
          <a:lstStyle>
            <a:lvl1pPr>
              <a:lnSpc>
                <a:spcPts val="4800"/>
              </a:lnSpc>
              <a:spcBef>
                <a:spcPts val="0"/>
              </a:spcBef>
              <a:defRPr sz="10000" b="1" u="none" cap="none" spc="0" baseline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defRPr>
            </a:lvl1pPr>
          </a:lstStyle>
          <a:p>
            <a:pPr lvl="0"/>
            <a:r>
              <a:rPr lang="zh-TW" altLang="en-US" dirty="0" smtClean="0"/>
              <a:t>按</a:t>
            </a:r>
          </a:p>
        </p:txBody>
      </p:sp>
      <p:sp>
        <p:nvSpPr>
          <p:cNvPr id="6" name="文字版面配置區 9"/>
          <p:cNvSpPr>
            <a:spLocks noGrp="1"/>
          </p:cNvSpPr>
          <p:nvPr>
            <p:ph type="body" sz="quarter" idx="17"/>
          </p:nvPr>
        </p:nvSpPr>
        <p:spPr>
          <a:xfrm>
            <a:off x="2857488" y="4484313"/>
            <a:ext cx="6000792" cy="1500198"/>
          </a:xfrm>
          <a:noFill/>
          <a:ln w="12700" cap="rnd">
            <a:noFill/>
            <a:round/>
          </a:ln>
          <a:effectLst/>
        </p:spPr>
        <p:txBody>
          <a:bodyPr lIns="0" tIns="0" rIns="0" bIns="0" numCol="1" anchor="ctr" anchorCtr="0">
            <a:noAutofit/>
          </a:bodyPr>
          <a:lstStyle>
            <a:lvl1pPr>
              <a:lnSpc>
                <a:spcPts val="2400"/>
              </a:lnSpc>
              <a:spcBef>
                <a:spcPts val="500"/>
              </a:spcBef>
              <a:defRPr sz="2000" b="1" baseline="0"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TW" altLang="en-US" dirty="0" smtClean="0"/>
              <a:t>按一下以編輯母片文字樣式</a:t>
            </a:r>
            <a:endParaRPr lang="zh-TW" altLang="en-US" dirty="0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6"/>
          </p:nvPr>
        </p:nvSpPr>
        <p:spPr>
          <a:xfrm>
            <a:off x="2285984" y="2143116"/>
            <a:ext cx="6715172" cy="2143140"/>
          </a:xfrm>
          <a:noFill/>
          <a:ln w="15875" cap="rnd">
            <a:noFill/>
            <a:round/>
          </a:ln>
          <a:effectLst/>
        </p:spPr>
        <p:txBody>
          <a:bodyPr lIns="144000" tIns="72000" rIns="288000" anchor="ctr" anchorCtr="0">
            <a:noAutofit/>
          </a:bodyPr>
          <a:lstStyle>
            <a:lvl1pPr>
              <a:lnSpc>
                <a:spcPts val="2200"/>
              </a:lnSpc>
              <a:spcBef>
                <a:spcPts val="0"/>
              </a:spcBef>
              <a:spcAft>
                <a:spcPts val="200"/>
              </a:spcAft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zh-TW" altLang="en-US" dirty="0" smtClean="0"/>
              <a:t>按一下以編輯母片文字樣式</a:t>
            </a:r>
            <a:endParaRPr lang="zh-TW" altLang="en-US" dirty="0"/>
          </a:p>
        </p:txBody>
      </p:sp>
      <p:sp>
        <p:nvSpPr>
          <p:cNvPr id="15" name="文字版面配置區 13"/>
          <p:cNvSpPr>
            <a:spLocks noGrp="1"/>
          </p:cNvSpPr>
          <p:nvPr>
            <p:ph type="body" sz="quarter" idx="15" hasCustomPrompt="1"/>
          </p:nvPr>
        </p:nvSpPr>
        <p:spPr>
          <a:xfrm>
            <a:off x="2285984" y="1428736"/>
            <a:ext cx="6715172" cy="857256"/>
          </a:xfrm>
          <a:effectLst/>
        </p:spPr>
        <p:txBody>
          <a:bodyPr anchor="ctr" anchorCtr="0">
            <a:noAutofit/>
          </a:bodyPr>
          <a:lstStyle>
            <a:lvl1pPr algn="l">
              <a:lnSpc>
                <a:spcPts val="4800"/>
              </a:lnSpc>
              <a:spcBef>
                <a:spcPts val="0"/>
              </a:spcBef>
              <a:defRPr sz="4800" b="1" u="none" cap="none" spc="0" baseline="0">
                <a:ln w="15875">
                  <a:noFill/>
                  <a:prstDash val="solid"/>
                </a:ln>
                <a:solidFill>
                  <a:srgbClr val="C00000"/>
                </a:solidFill>
                <a:effectLst/>
              </a:defRPr>
            </a:lvl1pPr>
          </a:lstStyle>
          <a:p>
            <a:pPr lvl="0"/>
            <a:r>
              <a:rPr lang="zh-TW" altLang="en-US" dirty="0" smtClean="0"/>
              <a:t>按一以輯母片文字樣</a:t>
            </a:r>
          </a:p>
        </p:txBody>
      </p:sp>
      <p:sp>
        <p:nvSpPr>
          <p:cNvPr id="11" name="矩形 10"/>
          <p:cNvSpPr/>
          <p:nvPr userDrawn="1"/>
        </p:nvSpPr>
        <p:spPr>
          <a:xfrm flipV="1">
            <a:off x="2357422" y="4357694"/>
            <a:ext cx="6715140" cy="1714512"/>
          </a:xfrm>
          <a:prstGeom prst="rect">
            <a:avLst/>
          </a:prstGeom>
          <a:noFill/>
          <a:ln w="76200">
            <a:solidFill>
              <a:srgbClr val="ED6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 userDrawn="1"/>
        </p:nvSpPr>
        <p:spPr>
          <a:xfrm flipV="1">
            <a:off x="71406" y="4357694"/>
            <a:ext cx="2286016" cy="1714512"/>
          </a:xfrm>
          <a:prstGeom prst="rect">
            <a:avLst/>
          </a:prstGeom>
          <a:solidFill>
            <a:srgbClr val="ED6D00"/>
          </a:solidFill>
          <a:ln w="76200">
            <a:solidFill>
              <a:srgbClr val="ED6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sz="quarter" idx="10"/>
          </p:nvPr>
        </p:nvSpPr>
        <p:spPr>
          <a:xfrm>
            <a:off x="431999" y="1008000"/>
            <a:ext cx="8280000" cy="5400000"/>
          </a:xfrm>
        </p:spPr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3"/>
          <p:cNvSpPr>
            <a:spLocks noGrp="1"/>
          </p:cNvSpPr>
          <p:nvPr>
            <p:ph sz="quarter" idx="10"/>
          </p:nvPr>
        </p:nvSpPr>
        <p:spPr>
          <a:xfrm>
            <a:off x="432000" y="1260000"/>
            <a:ext cx="8280000" cy="5220000"/>
          </a:xfrm>
        </p:spPr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文字_雙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3"/>
          <p:cNvSpPr>
            <a:spLocks noGrp="1"/>
          </p:cNvSpPr>
          <p:nvPr>
            <p:ph sz="quarter" idx="10"/>
          </p:nvPr>
        </p:nvSpPr>
        <p:spPr>
          <a:xfrm>
            <a:off x="431999" y="648000"/>
            <a:ext cx="4067993" cy="57600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1"/>
          </p:nvPr>
        </p:nvSpPr>
        <p:spPr>
          <a:xfrm>
            <a:off x="4572000" y="648000"/>
            <a:ext cx="3960812" cy="57600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  <p:transition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文字_雙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3"/>
          <p:cNvSpPr>
            <a:spLocks noGrp="1"/>
          </p:cNvSpPr>
          <p:nvPr>
            <p:ph sz="quarter" idx="10"/>
          </p:nvPr>
        </p:nvSpPr>
        <p:spPr>
          <a:xfrm>
            <a:off x="432000" y="1007999"/>
            <a:ext cx="4067992" cy="5400000"/>
          </a:xfrm>
        </p:spPr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1"/>
          </p:nvPr>
        </p:nvSpPr>
        <p:spPr>
          <a:xfrm>
            <a:off x="4572000" y="1008000"/>
            <a:ext cx="3960000" cy="5400000"/>
          </a:xfrm>
        </p:spPr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範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6"/>
          <p:cNvSpPr>
            <a:spLocks noGrp="1"/>
          </p:cNvSpPr>
          <p:nvPr>
            <p:ph sz="quarter" idx="13"/>
          </p:nvPr>
        </p:nvSpPr>
        <p:spPr>
          <a:xfrm>
            <a:off x="539750" y="1268072"/>
            <a:ext cx="8064500" cy="1728880"/>
          </a:xfrm>
          <a:ln w="19050" cmpd="sng">
            <a:gradFill>
              <a:gsLst>
                <a:gs pos="0">
                  <a:schemeClr val="bg1"/>
                </a:gs>
                <a:gs pos="68000">
                  <a:srgbClr val="EB5405"/>
                </a:gs>
                <a:gs pos="100000">
                  <a:srgbClr val="EB5405"/>
                </a:gs>
              </a:gsLst>
              <a:lin ang="4200000" scaled="0"/>
            </a:gradFill>
          </a:ln>
        </p:spPr>
        <p:txBody>
          <a:bodyPr wrap="square" lIns="252000" tIns="360000" rIns="180000" bIns="72000">
            <a:noAutofit/>
          </a:bodyPr>
          <a:lstStyle>
            <a:lvl1pPr>
              <a:lnSpc>
                <a:spcPts val="2400"/>
              </a:lnSpc>
              <a:spcBef>
                <a:spcPts val="600"/>
              </a:spcBef>
              <a:defRPr sz="1800" b="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6" name="文字版面配置區 8"/>
          <p:cNvSpPr>
            <a:spLocks noGrp="1"/>
          </p:cNvSpPr>
          <p:nvPr>
            <p:ph type="body" sz="quarter" idx="12"/>
          </p:nvPr>
        </p:nvSpPr>
        <p:spPr>
          <a:xfrm>
            <a:off x="467544" y="987970"/>
            <a:ext cx="4383998" cy="488201"/>
          </a:xfrm>
          <a:gradFill flip="none" rotWithShape="1">
            <a:gsLst>
              <a:gs pos="0">
                <a:schemeClr val="bg1"/>
              </a:gs>
              <a:gs pos="50000">
                <a:srgbClr val="EB5405"/>
              </a:gs>
              <a:gs pos="100000">
                <a:schemeClr val="accent6"/>
              </a:gs>
            </a:gsLst>
            <a:lin ang="14400000" scaled="0"/>
            <a:tileRect/>
          </a:gradFill>
          <a:ln w="1905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wrap="none" lIns="180000" tIns="72000" rIns="540000" anchor="ctr">
            <a:sp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i="0" u="none" baseline="0">
                <a:solidFill>
                  <a:schemeClr val="bg1"/>
                </a:solidFill>
                <a:latin typeface="Arial Black" pitchFamily="34" charset="0"/>
                <a:ea typeface="+mj-ea"/>
              </a:defRPr>
            </a:lvl1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4" name="文字版面配置區 8"/>
          <p:cNvSpPr txBox="1">
            <a:spLocks/>
          </p:cNvSpPr>
          <p:nvPr userDrawn="1"/>
        </p:nvSpPr>
        <p:spPr>
          <a:xfrm>
            <a:off x="500034" y="2643182"/>
            <a:ext cx="2857520" cy="45742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46000">
                <a:srgbClr val="5A9441"/>
              </a:gs>
              <a:gs pos="70000">
                <a:schemeClr val="accent3">
                  <a:lumMod val="50000"/>
                </a:schemeClr>
              </a:gs>
            </a:gsLst>
            <a:lin ang="13800000" scaled="0"/>
            <a:tileRect/>
          </a:gradFill>
          <a:ln w="19050" cap="flat" cmpd="sng" algn="ctr">
            <a:solidFill>
              <a:schemeClr val="lt1"/>
            </a:solidFill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wrap="square" lIns="180000" tIns="72000" rIns="360000" anchor="ctr">
            <a:sp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200" b="1" i="0" u="none" baseline="0">
                <a:solidFill>
                  <a:schemeClr val="bg1"/>
                </a:solidFill>
                <a:latin typeface="Arial Black" pitchFamily="34" charset="0"/>
                <a:ea typeface="+mj-ea"/>
              </a:defRPr>
            </a:lvl1pPr>
          </a:lstStyle>
          <a:p>
            <a:pPr lvl="0">
              <a:buClr>
                <a:schemeClr val="accent3">
                  <a:lumMod val="75000"/>
                </a:schemeClr>
              </a:buClr>
              <a:buSzPct val="100000"/>
            </a:pPr>
            <a:r>
              <a:rPr lang="zh-TW" altLang="en-US" dirty="0" smtClean="0"/>
              <a:t>範例：註冊資料一</a:t>
            </a:r>
            <a:endParaRPr kumimoji="0" lang="zh-TW" altLang="en-US" sz="2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itchFamily="34" charset="0"/>
              <a:ea typeface="+mj-ea"/>
              <a:cs typeface="+mn-cs"/>
            </a:endParaRPr>
          </a:p>
        </p:txBody>
      </p:sp>
    </p:spTree>
  </p:cSld>
  <p:clrMapOvr>
    <a:masterClrMapping/>
  </p:clrMapOvr>
  <p:transition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圖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6"/>
          <p:cNvSpPr>
            <a:spLocks noGrp="1"/>
          </p:cNvSpPr>
          <p:nvPr>
            <p:ph sz="quarter" idx="13"/>
          </p:nvPr>
        </p:nvSpPr>
        <p:spPr>
          <a:xfrm>
            <a:off x="539750" y="1484784"/>
            <a:ext cx="8064500" cy="2513711"/>
          </a:xfrm>
          <a:ln w="19050" cmpd="sng">
            <a:gradFill>
              <a:gsLst>
                <a:gs pos="0">
                  <a:schemeClr val="bg1"/>
                </a:gs>
                <a:gs pos="68000">
                  <a:srgbClr val="BE2856"/>
                </a:gs>
                <a:gs pos="100000">
                  <a:srgbClr val="3D3B5F"/>
                </a:gs>
              </a:gsLst>
              <a:lin ang="4200000" scaled="0"/>
            </a:gradFill>
          </a:ln>
        </p:spPr>
        <p:txBody>
          <a:bodyPr lIns="252000" tIns="360000" rIns="180000" bIns="72000">
            <a:spAutoFit/>
          </a:bodyPr>
          <a:lstStyle>
            <a:lvl1pPr>
              <a:lnSpc>
                <a:spcPts val="2400"/>
              </a:lnSpc>
              <a:defRPr sz="2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6" name="文字版面配置區 8"/>
          <p:cNvSpPr>
            <a:spLocks noGrp="1"/>
          </p:cNvSpPr>
          <p:nvPr>
            <p:ph type="body" sz="quarter" idx="12"/>
          </p:nvPr>
        </p:nvSpPr>
        <p:spPr>
          <a:xfrm>
            <a:off x="467544" y="1196753"/>
            <a:ext cx="4680520" cy="504056"/>
          </a:xfrm>
          <a:gradFill flip="none" rotWithShape="1">
            <a:gsLst>
              <a:gs pos="0">
                <a:schemeClr val="bg1"/>
              </a:gs>
              <a:gs pos="50000">
                <a:srgbClr val="BE2856"/>
              </a:gs>
              <a:gs pos="100000">
                <a:srgbClr val="3D3B5F"/>
              </a:gs>
            </a:gsLst>
            <a:lin ang="14400000" scaled="0"/>
            <a:tileRect/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lIns="180000" tIns="72000"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="1" i="0" u="none" baseline="0">
                <a:solidFill>
                  <a:schemeClr val="bg1"/>
                </a:solidFill>
                <a:latin typeface="Arial Black" pitchFamily="34" charset="0"/>
                <a:ea typeface="+mj-ea"/>
              </a:defRPr>
            </a:lvl1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grpSp>
        <p:nvGrpSpPr>
          <p:cNvPr id="17" name="群組 16"/>
          <p:cNvGrpSpPr/>
          <p:nvPr userDrawn="1"/>
        </p:nvGrpSpPr>
        <p:grpSpPr>
          <a:xfrm>
            <a:off x="642412" y="6200929"/>
            <a:ext cx="1049268" cy="503533"/>
            <a:chOff x="899592" y="6237835"/>
            <a:chExt cx="1049268" cy="503533"/>
          </a:xfrm>
        </p:grpSpPr>
        <p:sp>
          <p:nvSpPr>
            <p:cNvPr id="18" name="弧形向右箭號 17"/>
            <p:cNvSpPr/>
            <p:nvPr/>
          </p:nvSpPr>
          <p:spPr>
            <a:xfrm rot="612716">
              <a:off x="899592" y="6237835"/>
              <a:ext cx="440592" cy="503533"/>
            </a:xfrm>
            <a:prstGeom prst="curvedRightArrow">
              <a:avLst/>
            </a:prstGeom>
            <a:gradFill>
              <a:gsLst>
                <a:gs pos="0">
                  <a:schemeClr val="bg1"/>
                </a:gs>
                <a:gs pos="50000">
                  <a:srgbClr val="BE2856"/>
                </a:gs>
                <a:gs pos="100000">
                  <a:srgbClr val="3D3B5F"/>
                </a:gs>
              </a:gsLst>
              <a:lin ang="3600000" scaled="0"/>
            </a:gradFill>
            <a:ln w="9525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19" name="文字方塊 18"/>
            <p:cNvSpPr txBox="1"/>
            <p:nvPr/>
          </p:nvSpPr>
          <p:spPr>
            <a:xfrm>
              <a:off x="940748" y="6304512"/>
              <a:ext cx="1008112" cy="307777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 wrap="square" rtlCol="0">
              <a:spAutoFit/>
            </a:bodyPr>
            <a:lstStyle/>
            <a:p>
              <a:r>
                <a:rPr lang="zh-TW" altLang="en-US" sz="1400" b="1" dirty="0" smtClean="0">
                  <a:solidFill>
                    <a:srgbClr val="3D3B5F"/>
                  </a:solidFill>
                </a:rPr>
                <a:t>續下頁</a:t>
              </a:r>
              <a:endParaRPr lang="zh-TW" altLang="en-US" sz="1400" b="1" dirty="0">
                <a:solidFill>
                  <a:srgbClr val="3D3B5F"/>
                </a:solidFill>
              </a:endParaRPr>
            </a:p>
          </p:txBody>
        </p:sp>
      </p:grpSp>
      <p:cxnSp>
        <p:nvCxnSpPr>
          <p:cNvPr id="8" name="直線單箭頭接點 7"/>
          <p:cNvCxnSpPr/>
          <p:nvPr userDrawn="1"/>
        </p:nvCxnSpPr>
        <p:spPr>
          <a:xfrm>
            <a:off x="1979712" y="6021288"/>
            <a:ext cx="360040" cy="648072"/>
          </a:xfrm>
          <a:prstGeom prst="straightConnector1">
            <a:avLst/>
          </a:prstGeom>
          <a:ln>
            <a:solidFill>
              <a:srgbClr val="BE2856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直線接點 8"/>
          <p:cNvCxnSpPr/>
          <p:nvPr userDrawn="1"/>
        </p:nvCxnSpPr>
        <p:spPr>
          <a:xfrm>
            <a:off x="2627784" y="6237312"/>
            <a:ext cx="2232248" cy="0"/>
          </a:xfrm>
          <a:prstGeom prst="line">
            <a:avLst/>
          </a:prstGeom>
          <a:ln w="38100" cmpd="sng">
            <a:solidFill>
              <a:srgbClr val="BE28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292080" y="5949280"/>
            <a:ext cx="360040" cy="432048"/>
          </a:xfrm>
          <a:prstGeom prst="rect">
            <a:avLst/>
          </a:prstGeom>
          <a:solidFill>
            <a:srgbClr val="4679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5868144" y="5949280"/>
            <a:ext cx="360040" cy="432048"/>
          </a:xfrm>
          <a:prstGeom prst="rect">
            <a:avLst/>
          </a:prstGeom>
          <a:solidFill>
            <a:srgbClr val="8F3B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6" name="群組 15"/>
          <p:cNvGrpSpPr/>
          <p:nvPr userDrawn="1"/>
        </p:nvGrpSpPr>
        <p:grpSpPr>
          <a:xfrm>
            <a:off x="6732240" y="5605200"/>
            <a:ext cx="579124" cy="646331"/>
            <a:chOff x="6732240" y="5605200"/>
            <a:chExt cx="579124" cy="646331"/>
          </a:xfrm>
        </p:grpSpPr>
        <p:sp>
          <p:nvSpPr>
            <p:cNvPr id="12" name="橢圓形圖說文字 11"/>
            <p:cNvSpPr/>
            <p:nvPr userDrawn="1"/>
          </p:nvSpPr>
          <p:spPr>
            <a:xfrm flipH="1">
              <a:off x="6732240" y="5622113"/>
              <a:ext cx="579124" cy="579126"/>
            </a:xfrm>
            <a:prstGeom prst="wedgeEllipseCallout">
              <a:avLst>
                <a:gd name="adj1" fmla="val -47623"/>
                <a:gd name="adj2" fmla="val 46426"/>
              </a:avLst>
            </a:prstGeom>
            <a:solidFill>
              <a:srgbClr val="EB54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solidFill>
                  <a:srgbClr val="B5D14F"/>
                </a:solidFill>
              </a:endParaRPr>
            </a:p>
          </p:txBody>
        </p:sp>
        <p:sp>
          <p:nvSpPr>
            <p:cNvPr id="13" name="文字方塊 12"/>
            <p:cNvSpPr txBox="1"/>
            <p:nvPr userDrawn="1"/>
          </p:nvSpPr>
          <p:spPr>
            <a:xfrm>
              <a:off x="6778800" y="5605200"/>
              <a:ext cx="4974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zh-TW" altLang="en-US" sz="2400" b="1" dirty="0" smtClean="0">
                  <a:solidFill>
                    <a:schemeClr val="bg2"/>
                  </a:solidFill>
                </a:rPr>
                <a:t>回</a:t>
              </a:r>
              <a:endParaRPr lang="en-US" altLang="zh-TW" sz="2400" b="1" dirty="0" smtClean="0">
                <a:solidFill>
                  <a:schemeClr val="bg2"/>
                </a:solidFill>
              </a:endParaRPr>
            </a:p>
            <a:p>
              <a:r>
                <a:rPr lang="zh-TW" altLang="en-US" sz="1800" b="1" baseline="20000" dirty="0" smtClean="0">
                  <a:solidFill>
                    <a:schemeClr val="bg2"/>
                  </a:solidFill>
                </a:rPr>
                <a:t>首頁</a:t>
              </a:r>
              <a:endParaRPr lang="zh-TW" altLang="en-US" sz="1800" b="1" baseline="20000" dirty="0">
                <a:solidFill>
                  <a:schemeClr val="bg2"/>
                </a:solidFill>
              </a:endParaRPr>
            </a:p>
          </p:txBody>
        </p:sp>
      </p:grpSp>
      <p:sp>
        <p:nvSpPr>
          <p:cNvPr id="20" name="文字版面配置區 4"/>
          <p:cNvSpPr>
            <a:spLocks noGrp="1"/>
          </p:cNvSpPr>
          <p:nvPr>
            <p:ph type="body" sz="quarter" idx="10"/>
          </p:nvPr>
        </p:nvSpPr>
        <p:spPr>
          <a:xfrm>
            <a:off x="7668344" y="6021288"/>
            <a:ext cx="1249200" cy="468000"/>
          </a:xfrm>
          <a:gradFill>
            <a:gsLst>
              <a:gs pos="0">
                <a:schemeClr val="bg1"/>
              </a:gs>
              <a:gs pos="50000">
                <a:srgbClr val="BE2856"/>
              </a:gs>
              <a:gs pos="100000">
                <a:srgbClr val="3D3B5F"/>
              </a:gs>
            </a:gsLst>
            <a:lin ang="3600000" scaled="0"/>
          </a:gradFill>
          <a:ln>
            <a:solidFill>
              <a:schemeClr val="bg1"/>
            </a:solidFill>
          </a:ln>
          <a:effectLst>
            <a:outerShdw blurRad="25400" dist="12700" dir="13500000" algn="br" rotWithShape="0">
              <a:prstClr val="black">
                <a:alpha val="40000"/>
              </a:prstClr>
            </a:outerShdw>
          </a:effectLst>
        </p:spPr>
        <p:txBody>
          <a:bodyPr lIns="90000" tIns="0">
            <a:noAutofit/>
          </a:bodyPr>
          <a:lstStyle>
            <a:lvl1pPr algn="r"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zh-TW" altLang="en-US" dirty="0" smtClean="0"/>
              <a:t>按一下以編輯母片文字</a:t>
            </a:r>
            <a:endParaRPr lang="zh-TW" altLang="en-US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609600" y="836712"/>
            <a:ext cx="8153400" cy="576064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612648" y="1484784"/>
            <a:ext cx="8153400" cy="452628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lvl="0" eaLnBrk="1" latinLnBrk="0" hangingPunct="1"/>
            <a:r>
              <a:rPr kumimoji="0" lang="zh-TW" altLang="en-US" dirty="0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dirty="0" smtClean="0"/>
              <a:t>第二層</a:t>
            </a:r>
          </a:p>
          <a:p>
            <a:pPr lvl="2" eaLnBrk="1" latinLnBrk="0" hangingPunct="1"/>
            <a:r>
              <a:rPr kumimoji="0" lang="zh-TW" altLang="en-US" dirty="0" smtClean="0"/>
              <a:t>第三層</a:t>
            </a:r>
          </a:p>
          <a:p>
            <a:pPr lvl="3" eaLnBrk="1" latinLnBrk="0" hangingPunct="1"/>
            <a:r>
              <a:rPr kumimoji="0" lang="zh-TW" altLang="en-US" dirty="0" smtClean="0"/>
              <a:t>第四層</a:t>
            </a:r>
            <a:endParaRPr kumimoji="0" lang="en-US" altLang="zh-TW" dirty="0" smtClean="0"/>
          </a:p>
          <a:p>
            <a:pPr lvl="4" eaLnBrk="1" latinLnBrk="0" hangingPunct="1"/>
            <a:r>
              <a:rPr kumimoji="0" lang="zh-TW" altLang="en-US" dirty="0" smtClean="0"/>
              <a:t>第五層</a:t>
            </a:r>
            <a:endParaRPr kumimoji="0" lang="en-US" altLang="zh-TW" dirty="0" smtClean="0"/>
          </a:p>
          <a:p>
            <a:pPr lvl="5" eaLnBrk="1" latinLnBrk="0" hangingPunct="1"/>
            <a:endParaRPr kumimoji="0" lang="en-US" altLang="zh-TW" dirty="0" smtClean="0"/>
          </a:p>
          <a:p>
            <a:pPr lvl="5" eaLnBrk="1" latinLnBrk="0" hangingPunct="1"/>
            <a:endParaRPr kumimoji="0" lang="en-US" altLang="zh-TW" dirty="0" smtClean="0"/>
          </a:p>
          <a:p>
            <a:pPr lvl="5" eaLnBrk="1" latinLnBrk="0" hangingPunct="1"/>
            <a:endParaRPr kumimoji="0" lang="en-US" altLang="zh-TW" dirty="0" smtClean="0"/>
          </a:p>
          <a:p>
            <a:pPr lvl="6" eaLnBrk="1" latinLnBrk="0" hangingPunct="1"/>
            <a:endParaRPr kumimoji="0" lang="en-US" altLang="zh-TW" dirty="0" smtClean="0"/>
          </a:p>
          <a:p>
            <a:pPr lvl="5" eaLnBrk="1" latinLnBrk="0" hangingPunct="1"/>
            <a:endParaRPr kumimoji="0" lang="en-US" altLang="zh-TW" dirty="0" smtClean="0"/>
          </a:p>
          <a:p>
            <a:pPr lvl="5" eaLnBrk="1" latinLnBrk="0" hangingPunct="1"/>
            <a:endParaRPr kumimoji="0" lang="en-US" altLang="zh-TW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8" r:id="rId2"/>
    <p:sldLayoutId id="2147483682" r:id="rId3"/>
    <p:sldLayoutId id="2147483677" r:id="rId4"/>
    <p:sldLayoutId id="2147483691" r:id="rId5"/>
    <p:sldLayoutId id="2147483692" r:id="rId6"/>
    <p:sldLayoutId id="2147483684" r:id="rId7"/>
    <p:sldLayoutId id="2147483690" r:id="rId8"/>
  </p:sldLayoutIdLst>
  <p:transition>
    <p:pull dir="r"/>
  </p:transition>
  <p:txStyles>
    <p:titleStyle>
      <a:lvl1pPr marL="0" indent="-216000" algn="l" rtl="0" eaLnBrk="1" latinLnBrk="0" hangingPunct="1">
        <a:lnSpc>
          <a:spcPts val="3400"/>
        </a:lnSpc>
        <a:spcBef>
          <a:spcPct val="0"/>
        </a:spcBef>
        <a:buSzPct val="80000"/>
        <a:buFontTx/>
        <a:buNone/>
        <a:defRPr kumimoji="0" sz="3200" b="1" u="none" kern="1200" baseline="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j-ea"/>
          <a:cs typeface="+mj-cs"/>
        </a:defRPr>
      </a:lvl1pPr>
    </p:titleStyle>
    <p:bodyStyle>
      <a:lvl1pPr marL="0" indent="0" algn="l" rtl="0" eaLnBrk="1" latinLnBrk="0" hangingPunct="1">
        <a:lnSpc>
          <a:spcPct val="150000"/>
        </a:lnSpc>
        <a:spcBef>
          <a:spcPts val="0"/>
        </a:spcBef>
        <a:buClr>
          <a:schemeClr val="accent3">
            <a:lumMod val="75000"/>
          </a:schemeClr>
        </a:buClr>
        <a:buSzPct val="100000"/>
        <a:buFontTx/>
        <a:buNone/>
        <a:defRPr kumimoji="0" sz="3200" b="1" u="none" kern="1200" baseline="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j-ea"/>
          <a:cs typeface="+mn-cs"/>
        </a:defRPr>
      </a:lvl1pPr>
      <a:lvl2pPr marL="0" indent="0" algn="l" rtl="0" eaLnBrk="1" latinLnBrk="0" hangingPunct="1">
        <a:lnSpc>
          <a:spcPct val="100000"/>
        </a:lnSpc>
        <a:spcBef>
          <a:spcPts val="1200"/>
        </a:spcBef>
        <a:buClr>
          <a:schemeClr val="accent3">
            <a:lumMod val="75000"/>
          </a:schemeClr>
        </a:buClr>
        <a:buSzPct val="90000"/>
        <a:buFontTx/>
        <a:buNone/>
        <a:defRPr kumimoji="0" sz="2800" b="1" kern="1200">
          <a:solidFill>
            <a:srgbClr val="5A9441"/>
          </a:solidFill>
          <a:latin typeface="+mj-ea"/>
          <a:ea typeface="+mj-ea"/>
          <a:cs typeface="+mn-cs"/>
        </a:defRPr>
      </a:lvl2pPr>
      <a:lvl3pPr marL="360000" indent="-360000" algn="l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rgbClr val="AE2A7F"/>
        </a:buClr>
        <a:buSzPct val="90000"/>
        <a:buFontTx/>
        <a:buNone/>
        <a:defRPr kumimoji="0" sz="2400" b="1" u="dottedHeavy" kern="1200" baseline="0">
          <a:solidFill>
            <a:srgbClr val="5A9441"/>
          </a:solidFill>
          <a:latin typeface="+mj-ea"/>
          <a:ea typeface="+mj-ea"/>
          <a:cs typeface="+mn-cs"/>
        </a:defRPr>
      </a:lvl3pPr>
      <a:lvl4pPr marL="0" indent="-288000" algn="l" rtl="0" eaLnBrk="1" latinLnBrk="0" hangingPunct="1">
        <a:lnSpc>
          <a:spcPts val="2700"/>
        </a:lnSpc>
        <a:spcBef>
          <a:spcPts val="800"/>
        </a:spcBef>
        <a:spcAft>
          <a:spcPts val="0"/>
        </a:spcAft>
        <a:buClr>
          <a:srgbClr val="AE2A7F"/>
        </a:buClr>
        <a:buSzPct val="90000"/>
        <a:buFontTx/>
        <a:buNone/>
        <a:defRPr kumimoji="0" sz="1800" kern="1200">
          <a:solidFill>
            <a:schemeClr val="tx1"/>
          </a:solidFill>
          <a:latin typeface="+mj-ea"/>
          <a:ea typeface="+mj-ea"/>
          <a:cs typeface="+mn-cs"/>
        </a:defRPr>
      </a:lvl4pPr>
      <a:lvl5pPr marL="360000" marR="0" indent="-342900" algn="l" defTabSz="914400" rtl="0" eaLnBrk="1" fontAlgn="auto" latinLnBrk="0" hangingPunct="1">
        <a:lnSpc>
          <a:spcPts val="2300"/>
        </a:lnSpc>
        <a:spcBef>
          <a:spcPts val="600"/>
        </a:spcBef>
        <a:spcAft>
          <a:spcPts val="0"/>
        </a:spcAft>
        <a:buClrTx/>
        <a:buSzPct val="100000"/>
        <a:buFont typeface="+mj-lt"/>
        <a:buAutoNum type="arabicPeriod"/>
        <a:tabLst/>
        <a:defRPr kumimoji="0" sz="1800" b="0" kern="1200">
          <a:solidFill>
            <a:schemeClr val="tx1"/>
          </a:solidFill>
          <a:latin typeface="+mj-ea"/>
          <a:ea typeface="+mj-ea"/>
          <a:cs typeface="+mn-cs"/>
        </a:defRPr>
      </a:lvl5pPr>
      <a:lvl6pPr marL="360000" indent="-342000" algn="l" rtl="0" eaLnBrk="1" latinLnBrk="0" hangingPunct="1">
        <a:lnSpc>
          <a:spcPts val="2300"/>
        </a:lnSpc>
        <a:spcBef>
          <a:spcPts val="600"/>
        </a:spcBef>
        <a:buClr>
          <a:srgbClr val="C67A48"/>
        </a:buClr>
        <a:buFont typeface="Wingdings" pitchFamily="2" charset="2"/>
        <a:buChar char="n"/>
        <a:defRPr kumimoji="0" sz="1800" kern="1200" baseline="0">
          <a:solidFill>
            <a:schemeClr val="tx1"/>
          </a:solidFill>
          <a:latin typeface="+mn-ea"/>
          <a:ea typeface="+mn-ea"/>
          <a:cs typeface="+mn-cs"/>
        </a:defRPr>
      </a:lvl6pPr>
      <a:lvl7pPr marL="936000" indent="-228600" algn="l" rtl="0" eaLnBrk="1" latinLnBrk="0" hangingPunct="1">
        <a:spcBef>
          <a:spcPts val="600"/>
        </a:spcBef>
        <a:buClrTx/>
        <a:buFont typeface="Wingdings" pitchFamily="2" charset="2"/>
        <a:buChar char="n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3.xml"/><Relationship Id="rId4" Type="http://schemas.openxmlformats.org/officeDocument/2006/relationships/slide" Target="slide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en-US" altLang="zh-TW" dirty="0" smtClean="0"/>
              <a:t>3.1.3 </a:t>
            </a:r>
            <a:r>
              <a:rPr lang="zh-TW" altLang="en-US" dirty="0" smtClean="0"/>
              <a:t>區域變數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意義</a:t>
            </a:r>
            <a:endParaRPr lang="en-US" altLang="zh-TW" dirty="0" smtClean="0"/>
          </a:p>
          <a:p>
            <a:pPr lvl="3"/>
            <a:r>
              <a:rPr lang="zh-TW" altLang="en-US" dirty="0" smtClean="0"/>
              <a:t>區域變數是只能在宣告變數的區塊中可以使用的變數。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宣告</a:t>
            </a:r>
            <a:endParaRPr lang="en-US" altLang="zh-TW" dirty="0" smtClean="0"/>
          </a:p>
          <a:p>
            <a:pPr lvl="3"/>
            <a:r>
              <a:rPr lang="zh-TW" altLang="en-US" dirty="0" smtClean="0"/>
              <a:t>區域變數的宣告方法是在 </a:t>
            </a:r>
            <a:r>
              <a:rPr lang="en-US" altLang="zh-TW" dirty="0" smtClean="0"/>
              <a:t>Built-In </a:t>
            </a:r>
            <a:r>
              <a:rPr lang="zh-TW" altLang="en-US" dirty="0" smtClean="0"/>
              <a:t>項目點選  </a:t>
            </a:r>
            <a:r>
              <a:rPr lang="en-US" altLang="zh-TW" dirty="0" smtClean="0"/>
              <a:t>Variables</a:t>
            </a:r>
            <a:r>
              <a:rPr lang="zh-TW" altLang="en-US" dirty="0" smtClean="0"/>
              <a:t>， 再點選 </a:t>
            </a:r>
            <a:r>
              <a:rPr lang="en-US" altLang="zh-TW" dirty="0" smtClean="0"/>
              <a:t>initialize local </a:t>
            </a:r>
            <a:r>
              <a:rPr lang="zh-TW" altLang="en-US" dirty="0" smtClean="0"/>
              <a:t>拼塊；宣告區域變數的拼塊有兩個，兩者的功能相同，只是拼塊接合口不同：一個是凸口，一個是凹口，可視程式需要選擇使用。預設的變數名稱為「</a:t>
            </a:r>
            <a:r>
              <a:rPr lang="en-US" altLang="zh-TW" dirty="0" smtClean="0"/>
              <a:t>name</a:t>
            </a:r>
            <a:r>
              <a:rPr lang="zh-TW" altLang="en-US" dirty="0" smtClean="0"/>
              <a:t>」，以滑鼠左鍵按拼塊上 </a:t>
            </a:r>
            <a:r>
              <a:rPr lang="en-US" altLang="zh-TW" dirty="0" smtClean="0"/>
              <a:t>name </a:t>
            </a:r>
            <a:r>
              <a:rPr lang="zh-TW" altLang="en-US" dirty="0" smtClean="0"/>
              <a:t>文字， 使其呈現反白，即可輸入新的變數名稱。</a:t>
            </a:r>
            <a:endParaRPr lang="zh-TW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4572008"/>
            <a:ext cx="4831699" cy="2040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2"/>
            <a:r>
              <a:rPr lang="zh-TW" altLang="en-US" dirty="0" smtClean="0"/>
              <a:t>擴充項目圖示</a:t>
            </a:r>
            <a:endParaRPr lang="en-US" altLang="zh-TW" dirty="0" smtClean="0"/>
          </a:p>
          <a:p>
            <a:pPr lvl="3"/>
            <a:r>
              <a:rPr lang="zh-TW" altLang="en-US" dirty="0" smtClean="0"/>
              <a:t>宣告區域變數拼塊的左上方有一個藍色矩形圖示，稱為擴充項目圖示，功能是可以增加拼塊項目，對於不同拼塊，可以增加的項目並不相同。</a:t>
            </a:r>
            <a:endParaRPr lang="en-US" altLang="zh-TW" dirty="0" smtClean="0"/>
          </a:p>
          <a:p>
            <a:pPr lvl="3"/>
            <a:endParaRPr lang="en-US" altLang="zh-TW" dirty="0" smtClean="0"/>
          </a:p>
          <a:p>
            <a:pPr lvl="3"/>
            <a:endParaRPr lang="en-US" altLang="zh-TW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3286124"/>
            <a:ext cx="3759410" cy="797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3"/>
            <a:r>
              <a:rPr lang="zh-TW" altLang="en-US" dirty="0" smtClean="0"/>
              <a:t>宣告區域變數拼塊預設只有一個區域變數，如果要使用多個區域變數，該如何宣告呢？宣告區域變數拼塊的擴充項目圖示可新增區域變數：在擴充項目圖示上按一下滑鼠左鍵，拖曳下方 </a:t>
            </a:r>
            <a:r>
              <a:rPr lang="en-US" altLang="zh-TW" dirty="0" smtClean="0"/>
              <a:t>name </a:t>
            </a:r>
            <a:r>
              <a:rPr lang="zh-TW" altLang="en-US" dirty="0" smtClean="0"/>
              <a:t>拼塊到 </a:t>
            </a:r>
            <a:r>
              <a:rPr lang="en-US" altLang="zh-TW" dirty="0" smtClean="0"/>
              <a:t>local names </a:t>
            </a:r>
            <a:r>
              <a:rPr lang="zh-TW" altLang="en-US" dirty="0" smtClean="0"/>
              <a:t>區塊下方，就可新增一個區域變數。反覆拖曳 </a:t>
            </a:r>
            <a:r>
              <a:rPr lang="en-US" altLang="zh-TW" dirty="0" smtClean="0"/>
              <a:t>name </a:t>
            </a:r>
            <a:r>
              <a:rPr lang="zh-TW" altLang="en-US" dirty="0" smtClean="0"/>
              <a:t>拼塊到 </a:t>
            </a:r>
            <a:r>
              <a:rPr lang="en-US" altLang="zh-TW" dirty="0" smtClean="0"/>
              <a:t>local names </a:t>
            </a:r>
            <a:r>
              <a:rPr lang="zh-TW" altLang="en-US" dirty="0" smtClean="0"/>
              <a:t>區塊中，即可不斷新增區域變數。</a:t>
            </a:r>
          </a:p>
          <a:p>
            <a:pPr lvl="3"/>
            <a:r>
              <a:rPr lang="zh-TW" altLang="en-US" dirty="0" smtClean="0"/>
              <a:t>            </a:t>
            </a:r>
            <a:endParaRPr lang="en-US" altLang="zh-TW" dirty="0" smtClean="0"/>
          </a:p>
          <a:p>
            <a:pPr lvl="3"/>
            <a:endParaRPr lang="zh-TW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3071810"/>
            <a:ext cx="5513234" cy="2329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7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zh-TW" dirty="0" smtClean="0"/>
              <a:t>3.2 </a:t>
            </a:r>
            <a:r>
              <a:rPr lang="zh-TW" altLang="en-US" dirty="0" smtClean="0"/>
              <a:t>淺談 </a:t>
            </a:r>
            <a:r>
              <a:rPr lang="en-US" altLang="zh-TW" dirty="0" err="1" smtClean="0"/>
              <a:t>Notiﬁer</a:t>
            </a:r>
            <a:r>
              <a:rPr lang="en-US" altLang="zh-TW" dirty="0" smtClean="0"/>
              <a:t> </a:t>
            </a:r>
            <a:r>
              <a:rPr lang="zh-TW" altLang="en-US" dirty="0" smtClean="0"/>
              <a:t>元件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3.2.1 </a:t>
            </a:r>
            <a:r>
              <a:rPr lang="zh-TW" altLang="en-US" dirty="0" smtClean="0"/>
              <a:t>非視覺化元件                </a:t>
            </a:r>
            <a:endParaRPr lang="en-US" altLang="zh-TW" dirty="0" smtClean="0"/>
          </a:p>
          <a:p>
            <a:pPr lvl="3"/>
            <a:r>
              <a:rPr lang="zh-TW" altLang="en-US" dirty="0" smtClean="0"/>
              <a:t>可以在螢幕中顯示的元件，稱為「視覺化元件」。有些元件執行時不會在螢幕中顯示，若需要使用該元件時，可用程式呼叫方式執行，此種元件稱為「非視覺化元件」，</a:t>
            </a:r>
            <a:r>
              <a:rPr lang="en-US" altLang="zh-TW" dirty="0" err="1" smtClean="0"/>
              <a:t>Notiﬁer</a:t>
            </a:r>
            <a:r>
              <a:rPr lang="en-US" altLang="zh-TW" dirty="0" smtClean="0"/>
              <a:t> </a:t>
            </a:r>
            <a:r>
              <a:rPr lang="zh-TW" altLang="en-US" dirty="0" smtClean="0"/>
              <a:t>元件就屬於非視覺化元件。</a:t>
            </a:r>
          </a:p>
          <a:p>
            <a:pPr lvl="3"/>
            <a:r>
              <a:rPr lang="zh-TW" altLang="en-US" dirty="0" smtClean="0"/>
              <a:t>設計階段將非視覺化元件拖曳到介面設計區時，元件會置於最下方不可視元件區，表示此為不會顯示的元件。例如建立 </a:t>
            </a:r>
            <a:r>
              <a:rPr lang="en-US" altLang="zh-TW" dirty="0" err="1" smtClean="0"/>
              <a:t>Notiﬁer</a:t>
            </a:r>
            <a:r>
              <a:rPr lang="en-US" altLang="zh-TW" dirty="0" smtClean="0"/>
              <a:t> </a:t>
            </a:r>
            <a:r>
              <a:rPr lang="zh-TW" altLang="en-US" dirty="0" smtClean="0"/>
              <a:t>元件：</a:t>
            </a:r>
            <a:endParaRPr lang="en-US" altLang="zh-TW" dirty="0" smtClean="0"/>
          </a:p>
        </p:txBody>
      </p:sp>
      <p:grpSp>
        <p:nvGrpSpPr>
          <p:cNvPr id="2" name="群組 9"/>
          <p:cNvGrpSpPr/>
          <p:nvPr/>
        </p:nvGrpSpPr>
        <p:grpSpPr>
          <a:xfrm>
            <a:off x="8286776" y="6143644"/>
            <a:ext cx="579124" cy="646331"/>
            <a:chOff x="8286776" y="6143644"/>
            <a:chExt cx="579124" cy="646331"/>
          </a:xfrm>
        </p:grpSpPr>
        <p:sp>
          <p:nvSpPr>
            <p:cNvPr id="11" name="橢圓形圖說文字 10"/>
            <p:cNvSpPr/>
            <p:nvPr/>
          </p:nvSpPr>
          <p:spPr>
            <a:xfrm flipH="1">
              <a:off x="8286776" y="6160557"/>
              <a:ext cx="579124" cy="579126"/>
            </a:xfrm>
            <a:prstGeom prst="wedgeEllipseCallout">
              <a:avLst>
                <a:gd name="adj1" fmla="val -47623"/>
                <a:gd name="adj2" fmla="val 46426"/>
              </a:avLst>
            </a:prstGeom>
            <a:solidFill>
              <a:srgbClr val="5A94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solidFill>
                  <a:srgbClr val="B5D14F"/>
                </a:solidFill>
              </a:endParaRPr>
            </a:p>
          </p:txBody>
        </p:sp>
        <p:sp>
          <p:nvSpPr>
            <p:cNvPr id="14" name="文字方塊 13">
              <a:hlinkClick r:id="rId2" action="ppaction://hlinksldjump"/>
            </p:cNvPr>
            <p:cNvSpPr txBox="1"/>
            <p:nvPr/>
          </p:nvSpPr>
          <p:spPr>
            <a:xfrm>
              <a:off x="8333336" y="6143644"/>
              <a:ext cx="4974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zh-TW" altLang="en-US" sz="2400" b="1" dirty="0" smtClean="0">
                  <a:solidFill>
                    <a:schemeClr val="bg2"/>
                  </a:solidFill>
                </a:rPr>
                <a:t>回</a:t>
              </a:r>
              <a:endParaRPr lang="en-US" altLang="zh-TW" sz="2400" b="1" dirty="0" smtClean="0">
                <a:solidFill>
                  <a:schemeClr val="bg2"/>
                </a:solidFill>
              </a:endParaRPr>
            </a:p>
            <a:p>
              <a:r>
                <a:rPr lang="zh-TW" altLang="en-US" sz="1800" b="1" baseline="20000" dirty="0" smtClean="0">
                  <a:solidFill>
                    <a:schemeClr val="bg2"/>
                  </a:solidFill>
                </a:rPr>
                <a:t>首頁</a:t>
              </a:r>
              <a:endParaRPr lang="zh-TW" altLang="en-US" sz="1800" b="1" baseline="20000" dirty="0">
                <a:solidFill>
                  <a:schemeClr val="bg2"/>
                </a:solidFill>
              </a:endParaRPr>
            </a:p>
          </p:txBody>
        </p:sp>
      </p:grp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24057" y="4357693"/>
            <a:ext cx="4776835" cy="2212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en-US" altLang="zh-TW" dirty="0" smtClean="0"/>
              <a:t>3.2.2 </a:t>
            </a:r>
            <a:r>
              <a:rPr lang="en-US" altLang="zh-TW" dirty="0" err="1" smtClean="0"/>
              <a:t>Notiﬁer</a:t>
            </a:r>
            <a:r>
              <a:rPr lang="en-US" altLang="zh-TW" dirty="0" smtClean="0"/>
              <a:t> </a:t>
            </a:r>
            <a:r>
              <a:rPr lang="zh-TW" altLang="en-US" dirty="0" smtClean="0"/>
              <a:t>元件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功能說明</a:t>
            </a:r>
            <a:endParaRPr lang="en-US" altLang="zh-TW" dirty="0" smtClean="0"/>
          </a:p>
          <a:p>
            <a:pPr lvl="3"/>
            <a:r>
              <a:rPr lang="en-US" altLang="zh-TW" dirty="0" err="1" smtClean="0"/>
              <a:t>Notiﬁer</a:t>
            </a:r>
            <a:r>
              <a:rPr lang="en-US" altLang="zh-TW" dirty="0" smtClean="0"/>
              <a:t> </a:t>
            </a:r>
            <a:r>
              <a:rPr lang="zh-TW" altLang="en-US" dirty="0" smtClean="0"/>
              <a:t>元件屬於 </a:t>
            </a:r>
            <a:r>
              <a:rPr lang="en-US" altLang="zh-TW" dirty="0" smtClean="0"/>
              <a:t>User Interface </a:t>
            </a:r>
            <a:r>
              <a:rPr lang="zh-TW" altLang="en-US" dirty="0" smtClean="0"/>
              <a:t>類別，是一種非視覺化元件，使用時會以對話方塊形式呈現。</a:t>
            </a:r>
            <a:r>
              <a:rPr lang="en-US" altLang="zh-TW" dirty="0" err="1" smtClean="0"/>
              <a:t>Notiﬁer</a:t>
            </a:r>
            <a:r>
              <a:rPr lang="en-US" altLang="zh-TW" dirty="0" smtClean="0"/>
              <a:t> </a:t>
            </a:r>
            <a:r>
              <a:rPr lang="zh-TW" altLang="en-US" dirty="0" smtClean="0"/>
              <a:t>元件可用多種方式顯示訊息：如顯示訊息一段時間後再自動消失、單純式對話方塊顯示訊息、互動式對話方塊顯示訊息等。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事件及方法</a:t>
            </a:r>
            <a:endParaRPr lang="en-US" altLang="zh-TW" dirty="0" smtClean="0"/>
          </a:p>
          <a:p>
            <a:pPr lvl="3"/>
            <a:r>
              <a:rPr lang="en-US" altLang="zh-TW" dirty="0" err="1" smtClean="0"/>
              <a:t>Notiﬁer</a:t>
            </a:r>
            <a:r>
              <a:rPr lang="en-US" altLang="zh-TW" dirty="0" smtClean="0"/>
              <a:t> </a:t>
            </a:r>
            <a:r>
              <a:rPr lang="zh-TW" altLang="en-US" dirty="0" smtClean="0"/>
              <a:t>元件沒有任何屬性，常用的事件及方法有：</a:t>
            </a:r>
            <a:endParaRPr lang="en-US" altLang="zh-TW" dirty="0" smtClean="0"/>
          </a:p>
          <a:p>
            <a:pPr lvl="3"/>
            <a:endParaRPr lang="zh-TW" alt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4214818"/>
            <a:ext cx="5541275" cy="2348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en-US" altLang="zh-TW" dirty="0" smtClean="0"/>
              <a:t>3.2.3 </a:t>
            </a:r>
            <a:r>
              <a:rPr lang="en-US" altLang="zh-TW" dirty="0" err="1" smtClean="0"/>
              <a:t>ShowAlert</a:t>
            </a:r>
            <a:r>
              <a:rPr lang="en-US" altLang="zh-TW" dirty="0" smtClean="0"/>
              <a:t> </a:t>
            </a:r>
            <a:r>
              <a:rPr lang="zh-TW" altLang="en-US" dirty="0" smtClean="0"/>
              <a:t>方法</a:t>
            </a:r>
          </a:p>
          <a:p>
            <a:pPr lvl="3"/>
            <a:r>
              <a:rPr lang="en-US" altLang="zh-TW" dirty="0" err="1" smtClean="0"/>
              <a:t>ShowAlert</a:t>
            </a:r>
            <a:r>
              <a:rPr lang="en-US" altLang="zh-TW" dirty="0" smtClean="0"/>
              <a:t>  </a:t>
            </a:r>
            <a:r>
              <a:rPr lang="zh-TW" altLang="en-US" dirty="0" smtClean="0"/>
              <a:t>方法會在螢幕中央顯示指定的訊息，此訊息會在數秒後自動消失。</a:t>
            </a:r>
          </a:p>
          <a:p>
            <a:pPr lvl="3"/>
            <a:r>
              <a:rPr lang="en-US" altLang="zh-TW" dirty="0" err="1" smtClean="0"/>
              <a:t>ShowAlert</a:t>
            </a:r>
            <a:r>
              <a:rPr lang="en-US" altLang="zh-TW" dirty="0" smtClean="0"/>
              <a:t> </a:t>
            </a:r>
            <a:r>
              <a:rPr lang="zh-TW" altLang="en-US" dirty="0" smtClean="0"/>
              <a:t>方法的拼塊為：</a:t>
            </a:r>
            <a:endParaRPr lang="zh-TW" altLang="en-U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87186" y="3357562"/>
            <a:ext cx="3913640" cy="699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en-US" altLang="zh-TW" dirty="0" smtClean="0"/>
              <a:t>3.2.4 </a:t>
            </a:r>
            <a:r>
              <a:rPr lang="en-US" altLang="zh-TW" dirty="0" err="1" smtClean="0"/>
              <a:t>ShowMessageDialog</a:t>
            </a:r>
            <a:r>
              <a:rPr lang="en-US" altLang="zh-TW" dirty="0" smtClean="0"/>
              <a:t> </a:t>
            </a:r>
            <a:r>
              <a:rPr lang="zh-TW" altLang="en-US" dirty="0" smtClean="0"/>
              <a:t>方法</a:t>
            </a:r>
            <a:endParaRPr lang="en-US" altLang="zh-TW" dirty="0" smtClean="0"/>
          </a:p>
          <a:p>
            <a:pPr lvl="3"/>
            <a:r>
              <a:rPr lang="en-US" altLang="zh-TW" dirty="0" err="1" smtClean="0"/>
              <a:t>ShowAlert</a:t>
            </a:r>
            <a:r>
              <a:rPr lang="en-US" altLang="zh-TW" dirty="0" smtClean="0"/>
              <a:t>  </a:t>
            </a:r>
            <a:r>
              <a:rPr lang="zh-TW" altLang="en-US" dirty="0" smtClean="0"/>
              <a:t>方法的最大好處是顯示完訊息後會自動消失，完全不需要使用者操作，因此可在不影響程式運作情況下將訊息傳達給使用者。</a:t>
            </a:r>
            <a:r>
              <a:rPr lang="en-US" altLang="zh-TW" dirty="0" err="1" smtClean="0"/>
              <a:t>ShowAlert</a:t>
            </a:r>
            <a:r>
              <a:rPr lang="en-US" altLang="zh-TW" dirty="0" smtClean="0"/>
              <a:t> </a:t>
            </a:r>
            <a:r>
              <a:rPr lang="zh-TW" altLang="en-US" dirty="0" smtClean="0"/>
              <a:t>方法顯示的訊息雖然方便，有時會因使用者的疏忽而沒有看到，如果要確定使用者必定會看到訊息，則可使用 </a:t>
            </a:r>
            <a:r>
              <a:rPr lang="en-US" altLang="zh-TW" dirty="0" err="1" smtClean="0"/>
              <a:t>ShowMessageDialog</a:t>
            </a:r>
            <a:r>
              <a:rPr lang="en-US" altLang="zh-TW" dirty="0" smtClean="0"/>
              <a:t> </a:t>
            </a:r>
            <a:r>
              <a:rPr lang="zh-TW" altLang="en-US" dirty="0" smtClean="0"/>
              <a:t>方法。</a:t>
            </a:r>
          </a:p>
          <a:p>
            <a:pPr lvl="3"/>
            <a:r>
              <a:rPr lang="en-US" altLang="zh-TW" dirty="0" err="1" smtClean="0"/>
              <a:t>ShowMessageDialog</a:t>
            </a:r>
            <a:r>
              <a:rPr lang="en-US" altLang="zh-TW" dirty="0" smtClean="0"/>
              <a:t>  </a:t>
            </a:r>
            <a:r>
              <a:rPr lang="zh-TW" altLang="en-US" dirty="0" smtClean="0"/>
              <a:t>方法會彈出一個對話方塊來顯示訊息，此訊息會一直存在，直到使用者按對話方塊中的按鈕才會消失。</a:t>
            </a:r>
          </a:p>
          <a:p>
            <a:pPr lvl="3"/>
            <a:r>
              <a:rPr lang="en-US" altLang="zh-TW" dirty="0" err="1" smtClean="0"/>
              <a:t>ShowMessageDialog</a:t>
            </a:r>
            <a:r>
              <a:rPr lang="en-US" altLang="zh-TW" dirty="0" smtClean="0"/>
              <a:t> </a:t>
            </a:r>
            <a:r>
              <a:rPr lang="zh-TW" altLang="en-US" dirty="0" smtClean="0"/>
              <a:t>拼塊為：</a:t>
            </a:r>
            <a:endParaRPr lang="zh-TW" alt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4643441"/>
            <a:ext cx="4565914" cy="1164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2"/>
            <a:r>
              <a:rPr lang="zh-TW" altLang="en-US" dirty="0" smtClean="0"/>
              <a:t>           </a:t>
            </a:r>
            <a:endParaRPr lang="en-US" altLang="zh-TW" dirty="0" smtClean="0"/>
          </a:p>
          <a:p>
            <a:pPr lvl="3"/>
            <a:r>
              <a:rPr lang="zh-TW" altLang="en-US" dirty="0" smtClean="0"/>
              <a:t>輸入姓名及密碼後按 顯示短暫訊息 鈕，會在螢幕中央顯示密碼，顯示後數秒自動消失；按 顯示對話方塊 鈕，密碼會以對話方塊呈現，使用者按下對話方塊中的 確定 鈕才會關閉對話方塊。</a:t>
            </a:r>
            <a:r>
              <a:rPr lang="en-US" altLang="zh-TW" dirty="0" smtClean="0"/>
              <a:t>(&lt;ch03\ex_ShowAlert.aia&gt;)</a:t>
            </a:r>
            <a:endParaRPr lang="zh-TW" alt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8441" y="3286124"/>
            <a:ext cx="6236831" cy="2242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文字版面配置區 8"/>
          <p:cNvSpPr txBox="1">
            <a:spLocks/>
          </p:cNvSpPr>
          <p:nvPr/>
        </p:nvSpPr>
        <p:spPr>
          <a:xfrm>
            <a:off x="500034" y="1285860"/>
            <a:ext cx="3357586" cy="45742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46000">
                <a:srgbClr val="5A9441"/>
              </a:gs>
              <a:gs pos="70000">
                <a:schemeClr val="accent3">
                  <a:lumMod val="50000"/>
                </a:schemeClr>
              </a:gs>
            </a:gsLst>
            <a:lin ang="13800000" scaled="0"/>
            <a:tileRect/>
          </a:gradFill>
          <a:ln w="19050" cap="flat" cmpd="sng" algn="ctr">
            <a:solidFill>
              <a:schemeClr val="lt1"/>
            </a:solidFill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wrap="square" lIns="180000" tIns="72000" rIns="360000" anchor="ctr">
            <a:sp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200" b="1" i="0" u="none" baseline="0">
                <a:solidFill>
                  <a:schemeClr val="bg1"/>
                </a:solidFill>
                <a:latin typeface="Arial Black" pitchFamily="34" charset="0"/>
                <a:ea typeface="+mj-ea"/>
              </a:defRPr>
            </a:lvl1pPr>
          </a:lstStyle>
          <a:p>
            <a:pPr lvl="0">
              <a:buClr>
                <a:schemeClr val="accent3">
                  <a:lumMod val="75000"/>
                </a:schemeClr>
              </a:buClr>
              <a:buSzPct val="100000"/>
            </a:pPr>
            <a:r>
              <a:rPr lang="zh-TW" altLang="en-US" dirty="0" smtClean="0"/>
              <a:t>範例：註冊資料進階版</a:t>
            </a:r>
            <a:endParaRPr kumimoji="0" lang="zh-TW" altLang="en-US" sz="2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itchFamily="34" charset="0"/>
              <a:ea typeface="+mj-ea"/>
              <a:cs typeface="+mn-cs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7"/>
          <p:cNvSpPr>
            <a:spLocks noGrp="1"/>
          </p:cNvSpPr>
          <p:nvPr>
            <p:ph sz="quarter" idx="10"/>
          </p:nvPr>
        </p:nvSpPr>
        <p:spPr>
          <a:xfrm>
            <a:off x="431999" y="743644"/>
            <a:ext cx="8280000" cy="5400000"/>
          </a:xfrm>
        </p:spPr>
        <p:txBody>
          <a:bodyPr/>
          <a:lstStyle/>
          <a:p>
            <a:r>
              <a:rPr lang="en-US" altLang="zh-TW" dirty="0" smtClean="0"/>
              <a:t>3.3 </a:t>
            </a:r>
            <a:r>
              <a:rPr lang="zh-TW" altLang="en-US" dirty="0" smtClean="0"/>
              <a:t>算術與字串運算</a:t>
            </a:r>
            <a:endParaRPr lang="en-US" altLang="zh-TW" dirty="0" smtClean="0"/>
          </a:p>
          <a:p>
            <a:pPr lvl="1">
              <a:spcBef>
                <a:spcPts val="0"/>
              </a:spcBef>
            </a:pPr>
            <a:r>
              <a:rPr lang="en-US" altLang="zh-TW" dirty="0" smtClean="0"/>
              <a:t>3.3.1 </a:t>
            </a:r>
            <a:r>
              <a:rPr lang="zh-TW" altLang="en-US" dirty="0" smtClean="0"/>
              <a:t>算術運算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意義</a:t>
            </a:r>
            <a:endParaRPr lang="en-US" altLang="zh-TW" dirty="0" smtClean="0"/>
          </a:p>
          <a:p>
            <a:pPr lvl="3"/>
            <a:r>
              <a:rPr lang="zh-TW" altLang="en-US" dirty="0" smtClean="0"/>
              <a:t>執 行 一 般 數 學 運 算稱為算術運算， 主要是加、減、乘、除四則運算，</a:t>
            </a:r>
            <a:r>
              <a:rPr lang="en-US" altLang="zh-TW" dirty="0" smtClean="0"/>
              <a:t>App Inventor 2 </a:t>
            </a:r>
            <a:r>
              <a:rPr lang="zh-TW" altLang="en-US" dirty="0" smtClean="0"/>
              <a:t>也提供開根號、三角函數等進階數學運算。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建立算術運算程式拼塊</a:t>
            </a:r>
            <a:endParaRPr lang="en-US" altLang="zh-TW" dirty="0" smtClean="0"/>
          </a:p>
          <a:p>
            <a:pPr lvl="3"/>
            <a:r>
              <a:rPr lang="zh-TW" altLang="en-US" dirty="0" smtClean="0"/>
              <a:t>以下用「</a:t>
            </a:r>
            <a:r>
              <a:rPr lang="en-US" altLang="zh-TW" dirty="0" smtClean="0"/>
              <a:t>5+2</a:t>
            </a:r>
            <a:r>
              <a:rPr lang="zh-TW" altLang="en-US" dirty="0" smtClean="0"/>
              <a:t>」運算式示範算術運算程式拼塊建立過程：</a:t>
            </a:r>
          </a:p>
          <a:p>
            <a:pPr lvl="5"/>
            <a:r>
              <a:rPr lang="zh-TW" altLang="en-US" dirty="0" smtClean="0"/>
              <a:t>在 </a:t>
            </a:r>
            <a:r>
              <a:rPr lang="en-US" altLang="zh-TW" dirty="0" smtClean="0"/>
              <a:t>Built-In </a:t>
            </a:r>
            <a:r>
              <a:rPr lang="zh-TW" altLang="en-US" dirty="0" smtClean="0"/>
              <a:t>項目點選 </a:t>
            </a:r>
            <a:r>
              <a:rPr lang="en-US" altLang="zh-TW" dirty="0" smtClean="0"/>
              <a:t>Math</a:t>
            </a:r>
            <a:r>
              <a:rPr lang="zh-TW" altLang="en-US" dirty="0" smtClean="0"/>
              <a:t>，然後按 </a:t>
            </a:r>
            <a:r>
              <a:rPr lang="en-US" altLang="zh-TW" dirty="0" smtClean="0"/>
              <a:t>+ </a:t>
            </a:r>
            <a:r>
              <a:rPr lang="zh-TW" altLang="en-US" dirty="0" smtClean="0"/>
              <a:t>拼塊。再一次點選 </a:t>
            </a:r>
            <a:r>
              <a:rPr lang="en-US" altLang="zh-TW" dirty="0" smtClean="0"/>
              <a:t>Math</a:t>
            </a:r>
            <a:r>
              <a:rPr lang="zh-TW" altLang="en-US" dirty="0" smtClean="0"/>
              <a:t>，然後按 </a:t>
            </a:r>
            <a:r>
              <a:rPr lang="en-US" altLang="zh-TW" dirty="0" smtClean="0"/>
              <a:t>0 </a:t>
            </a:r>
            <a:r>
              <a:rPr lang="zh-TW" altLang="en-US" dirty="0" smtClean="0"/>
              <a:t>拼塊，於拼塊編輯區以滑鼠左鍵按數字「</a:t>
            </a:r>
            <a:r>
              <a:rPr lang="en-US" altLang="zh-TW" dirty="0" smtClean="0"/>
              <a:t>0</a:t>
            </a:r>
            <a:r>
              <a:rPr lang="zh-TW" altLang="en-US" dirty="0" smtClean="0"/>
              <a:t>」， 輸入新的數值「</a:t>
            </a:r>
            <a:r>
              <a:rPr lang="en-US" altLang="zh-TW" dirty="0" smtClean="0"/>
              <a:t>5</a:t>
            </a:r>
            <a:r>
              <a:rPr lang="zh-TW" altLang="en-US" dirty="0" smtClean="0"/>
              <a:t>」。拖曳 </a:t>
            </a:r>
            <a:r>
              <a:rPr lang="en-US" altLang="zh-TW" dirty="0" smtClean="0"/>
              <a:t>5 </a:t>
            </a:r>
            <a:r>
              <a:rPr lang="zh-TW" altLang="en-US" dirty="0" smtClean="0"/>
              <a:t>拼塊到 </a:t>
            </a:r>
            <a:r>
              <a:rPr lang="en-US" altLang="zh-TW" dirty="0" smtClean="0"/>
              <a:t>+ </a:t>
            </a:r>
            <a:r>
              <a:rPr lang="zh-TW" altLang="en-US" dirty="0" smtClean="0"/>
              <a:t>拼塊的左邊拼塊填入處。</a:t>
            </a:r>
            <a:endParaRPr lang="en-US" altLang="zh-TW" dirty="0" smtClean="0"/>
          </a:p>
        </p:txBody>
      </p:sp>
      <p:grpSp>
        <p:nvGrpSpPr>
          <p:cNvPr id="2" name="群組 9"/>
          <p:cNvGrpSpPr/>
          <p:nvPr/>
        </p:nvGrpSpPr>
        <p:grpSpPr>
          <a:xfrm>
            <a:off x="8286776" y="6143644"/>
            <a:ext cx="579124" cy="646331"/>
            <a:chOff x="8286776" y="6143644"/>
            <a:chExt cx="579124" cy="646331"/>
          </a:xfrm>
        </p:grpSpPr>
        <p:sp>
          <p:nvSpPr>
            <p:cNvPr id="11" name="橢圓形圖說文字 10"/>
            <p:cNvSpPr/>
            <p:nvPr/>
          </p:nvSpPr>
          <p:spPr>
            <a:xfrm flipH="1">
              <a:off x="8286776" y="6160557"/>
              <a:ext cx="579124" cy="579126"/>
            </a:xfrm>
            <a:prstGeom prst="wedgeEllipseCallout">
              <a:avLst>
                <a:gd name="adj1" fmla="val -47623"/>
                <a:gd name="adj2" fmla="val 46426"/>
              </a:avLst>
            </a:prstGeom>
            <a:solidFill>
              <a:srgbClr val="5A94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solidFill>
                  <a:srgbClr val="B5D14F"/>
                </a:solidFill>
              </a:endParaRPr>
            </a:p>
          </p:txBody>
        </p:sp>
        <p:sp>
          <p:nvSpPr>
            <p:cNvPr id="14" name="文字方塊 13">
              <a:hlinkClick r:id="rId2" action="ppaction://hlinksldjump"/>
            </p:cNvPr>
            <p:cNvSpPr txBox="1"/>
            <p:nvPr/>
          </p:nvSpPr>
          <p:spPr>
            <a:xfrm>
              <a:off x="8333336" y="6143644"/>
              <a:ext cx="4974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zh-TW" altLang="en-US" sz="2400" b="1" dirty="0" smtClean="0">
                  <a:solidFill>
                    <a:schemeClr val="bg2"/>
                  </a:solidFill>
                </a:rPr>
                <a:t>回</a:t>
              </a:r>
              <a:endParaRPr lang="en-US" altLang="zh-TW" sz="2400" b="1" dirty="0" smtClean="0">
                <a:solidFill>
                  <a:schemeClr val="bg2"/>
                </a:solidFill>
              </a:endParaRPr>
            </a:p>
            <a:p>
              <a:r>
                <a:rPr lang="zh-TW" altLang="en-US" sz="1800" b="1" baseline="20000" dirty="0" smtClean="0">
                  <a:solidFill>
                    <a:schemeClr val="bg2"/>
                  </a:solidFill>
                </a:rPr>
                <a:t>首頁</a:t>
              </a:r>
              <a:endParaRPr lang="zh-TW" altLang="en-US" sz="1800" b="1" baseline="20000" dirty="0">
                <a:solidFill>
                  <a:schemeClr val="bg2"/>
                </a:solidFill>
              </a:endParaRPr>
            </a:p>
          </p:txBody>
        </p:sp>
      </p:grp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62311" y="5286388"/>
            <a:ext cx="5910085" cy="1374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2"/>
            <a:r>
              <a:rPr lang="zh-TW" altLang="en-US" dirty="0" smtClean="0"/>
              <a:t>算術運算程式拼塊</a:t>
            </a:r>
            <a:endParaRPr lang="en-US" altLang="zh-TW" dirty="0" smtClean="0"/>
          </a:p>
          <a:p>
            <a:pPr lvl="3"/>
            <a:endParaRPr lang="zh-TW" alt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503" y="2143116"/>
            <a:ext cx="5911455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TW" dirty="0" smtClean="0"/>
              <a:t>03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7"/>
          </p:nvPr>
        </p:nvSpPr>
        <p:spPr/>
        <p:txBody>
          <a:bodyPr numCol="1"/>
          <a:lstStyle/>
          <a:p>
            <a:r>
              <a:rPr lang="en-US" altLang="zh-TW" dirty="0" smtClean="0"/>
              <a:t>3.1  </a:t>
            </a:r>
            <a:r>
              <a:rPr lang="zh-TW" altLang="en-US" dirty="0" smtClean="0">
                <a:hlinkClick r:id="rId2" action="ppaction://hlinksldjump"/>
              </a:rPr>
              <a:t>常數與變數</a:t>
            </a:r>
            <a:endParaRPr lang="en-US" altLang="zh-TW" dirty="0" smtClean="0"/>
          </a:p>
          <a:p>
            <a:r>
              <a:rPr lang="en-US" altLang="zh-TW" dirty="0" smtClean="0"/>
              <a:t>3.2  </a:t>
            </a:r>
            <a:r>
              <a:rPr lang="zh-TW" altLang="en-US" dirty="0" smtClean="0">
                <a:hlinkClick r:id="rId3" action="ppaction://hlinksldjump"/>
              </a:rPr>
              <a:t>淺談 </a:t>
            </a:r>
            <a:r>
              <a:rPr lang="en-US" altLang="zh-TW" dirty="0" err="1" smtClean="0">
                <a:hlinkClick r:id="rId3" action="ppaction://hlinksldjump"/>
              </a:rPr>
              <a:t>Notifier</a:t>
            </a:r>
            <a:r>
              <a:rPr lang="en-US" altLang="zh-TW" dirty="0" smtClean="0">
                <a:hlinkClick r:id="rId3" action="ppaction://hlinksldjump"/>
              </a:rPr>
              <a:t> </a:t>
            </a:r>
            <a:r>
              <a:rPr lang="zh-TW" altLang="en-US" dirty="0" smtClean="0">
                <a:hlinkClick r:id="rId3" action="ppaction://hlinksldjump"/>
              </a:rPr>
              <a:t>元件</a:t>
            </a:r>
            <a:endParaRPr lang="en-US" altLang="zh-TW" dirty="0" smtClean="0"/>
          </a:p>
          <a:p>
            <a:r>
              <a:rPr lang="en-US" altLang="zh-TW" dirty="0" smtClean="0"/>
              <a:t>3.3  </a:t>
            </a:r>
            <a:r>
              <a:rPr lang="zh-TW" altLang="en-US" dirty="0" smtClean="0">
                <a:hlinkClick r:id="rId4" action="ppaction://hlinksldjump"/>
              </a:rPr>
              <a:t>算術與字串運算</a:t>
            </a:r>
            <a:endParaRPr lang="en-US" altLang="zh-TW" dirty="0" smtClean="0"/>
          </a:p>
          <a:p>
            <a:r>
              <a:rPr lang="en-US" altLang="zh-TW" dirty="0" smtClean="0"/>
              <a:t>3.4  </a:t>
            </a:r>
            <a:r>
              <a:rPr lang="zh-TW" altLang="en-US" dirty="0" smtClean="0">
                <a:hlinkClick r:id="rId5" action="ppaction://hlinksldjump"/>
              </a:rPr>
              <a:t>多 </a:t>
            </a:r>
            <a:r>
              <a:rPr lang="en-US" altLang="zh-TW" dirty="0" smtClean="0">
                <a:hlinkClick r:id="rId5" action="ppaction://hlinksldjump"/>
              </a:rPr>
              <a:t>Screen </a:t>
            </a:r>
            <a:r>
              <a:rPr lang="zh-TW" altLang="en-US" dirty="0" smtClean="0">
                <a:hlinkClick r:id="rId5" action="ppaction://hlinksldjump"/>
              </a:rPr>
              <a:t>專題</a:t>
            </a:r>
            <a:endParaRPr lang="en-US" altLang="zh-TW" dirty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>
              <a:lnSpc>
                <a:spcPts val="2000"/>
              </a:lnSpc>
            </a:pPr>
            <a:r>
              <a:rPr lang="zh-TW" altLang="en-US" sz="1400" dirty="0" smtClean="0"/>
              <a:t>程式執行過程中，某些資料會重複出現但資料內容不會改變，稱為常數；可以隨時改變其資料內容，稱為變數。</a:t>
            </a:r>
          </a:p>
          <a:p>
            <a:pPr>
              <a:lnSpc>
                <a:spcPts val="2000"/>
              </a:lnSpc>
            </a:pPr>
            <a:r>
              <a:rPr lang="zh-TW" altLang="en-US" sz="1400" dirty="0" smtClean="0"/>
              <a:t>一般加、減、乘、除等數學運算，稱為算術運算。在 </a:t>
            </a:r>
            <a:r>
              <a:rPr lang="en-US" altLang="zh-TW" sz="1400" dirty="0" smtClean="0"/>
              <a:t>App Inventor 2 </a:t>
            </a:r>
            <a:r>
              <a:rPr lang="zh-TW" altLang="en-US" sz="1400" dirty="0" smtClean="0"/>
              <a:t>進一步提供開根號、三角函數等進階數學運算的函式。字串在處理時也能將多個字串連接成一個字串稱為字串運算。</a:t>
            </a:r>
          </a:p>
          <a:p>
            <a:pPr>
              <a:lnSpc>
                <a:spcPts val="2000"/>
              </a:lnSpc>
            </a:pPr>
            <a:r>
              <a:rPr lang="zh-TW" altLang="en-US" sz="1400" dirty="0" smtClean="0"/>
              <a:t>在 </a:t>
            </a:r>
            <a:r>
              <a:rPr lang="en-US" altLang="zh-TW" sz="1400" dirty="0" smtClean="0"/>
              <a:t>App Inventor 2 </a:t>
            </a:r>
            <a:r>
              <a:rPr lang="zh-TW" altLang="en-US" sz="1400" dirty="0" smtClean="0"/>
              <a:t>中 </a:t>
            </a:r>
            <a:r>
              <a:rPr lang="en-US" altLang="zh-TW" sz="1400" dirty="0" err="1" smtClean="0"/>
              <a:t>Notiﬁer</a:t>
            </a:r>
            <a:r>
              <a:rPr lang="en-US" altLang="zh-TW" sz="1400" dirty="0" smtClean="0"/>
              <a:t> </a:t>
            </a:r>
            <a:r>
              <a:rPr lang="zh-TW" altLang="en-US" sz="1400" dirty="0" smtClean="0"/>
              <a:t>元件可顯示訊息後會自動消失而不干擾使用者操作，也可用彈出式對話方塊方式來顯示訊息，對於程式在運作上有很多方便的地方。</a:t>
            </a:r>
            <a:endParaRPr lang="zh-TW" altLang="en-US" sz="1400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5"/>
          </p:nvPr>
        </p:nvSpPr>
        <p:spPr>
          <a:xfrm>
            <a:off x="2285984" y="1500174"/>
            <a:ext cx="6715172" cy="857256"/>
          </a:xfrm>
          <a:noFill/>
          <a:ln>
            <a:noFill/>
          </a:ln>
        </p:spPr>
        <p:txBody>
          <a:bodyPr/>
          <a:lstStyle/>
          <a:p>
            <a:r>
              <a:rPr lang="zh-TW" altLang="en-US" dirty="0" smtClean="0"/>
              <a:t>基礎運算</a:t>
            </a:r>
            <a:endParaRPr lang="zh-TW" altLang="en-US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2"/>
            <a:endParaRPr lang="en-US" altLang="zh-TW" dirty="0" smtClean="0"/>
          </a:p>
          <a:p>
            <a:pPr lvl="3"/>
            <a:r>
              <a:rPr lang="zh-TW" altLang="en-US" dirty="0" smtClean="0"/>
              <a:t>在畫面中輸入以公分為單位的身高及以公斤為單位的體重，按 顯示 </a:t>
            </a:r>
            <a:r>
              <a:rPr lang="en-US" altLang="zh-TW" dirty="0" smtClean="0"/>
              <a:t>BMI </a:t>
            </a:r>
            <a:r>
              <a:rPr lang="zh-TW" altLang="en-US" dirty="0" smtClean="0"/>
              <a:t>值 鈕後會以對話方塊顯示計算完成的 </a:t>
            </a:r>
            <a:r>
              <a:rPr lang="en-US" altLang="zh-TW" dirty="0" smtClean="0"/>
              <a:t>BMI </a:t>
            </a:r>
            <a:r>
              <a:rPr lang="zh-TW" altLang="en-US" dirty="0" smtClean="0"/>
              <a:t>值。</a:t>
            </a:r>
            <a:r>
              <a:rPr lang="en-US" altLang="zh-TW" dirty="0" smtClean="0"/>
              <a:t>(&lt;ch03\ex_BMI.aia&gt;)</a:t>
            </a:r>
            <a:endParaRPr lang="zh-TW" alt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0777" y="2881324"/>
            <a:ext cx="4507239" cy="3048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字版面配置區 8"/>
          <p:cNvSpPr txBox="1">
            <a:spLocks/>
          </p:cNvSpPr>
          <p:nvPr/>
        </p:nvSpPr>
        <p:spPr>
          <a:xfrm>
            <a:off x="500034" y="1214422"/>
            <a:ext cx="3357586" cy="45742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46000">
                <a:srgbClr val="5A9441"/>
              </a:gs>
              <a:gs pos="70000">
                <a:schemeClr val="accent3">
                  <a:lumMod val="50000"/>
                </a:schemeClr>
              </a:gs>
            </a:gsLst>
            <a:lin ang="13800000" scaled="0"/>
            <a:tileRect/>
          </a:gradFill>
          <a:ln w="19050" cap="flat" cmpd="sng" algn="ctr">
            <a:solidFill>
              <a:schemeClr val="lt1"/>
            </a:solidFill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wrap="square" lIns="180000" tIns="72000" rIns="360000" anchor="ctr">
            <a:sp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200" b="1" i="0" u="none" baseline="0">
                <a:solidFill>
                  <a:schemeClr val="bg1"/>
                </a:solidFill>
                <a:latin typeface="Arial Black" pitchFamily="34" charset="0"/>
                <a:ea typeface="+mj-ea"/>
              </a:defRPr>
            </a:lvl1pPr>
          </a:lstStyle>
          <a:p>
            <a:pPr lvl="0">
              <a:buClr>
                <a:schemeClr val="accent3">
                  <a:lumMod val="75000"/>
                </a:schemeClr>
              </a:buClr>
              <a:buSzPct val="100000"/>
            </a:pPr>
            <a:r>
              <a:rPr lang="zh-TW" altLang="en-US" dirty="0" smtClean="0"/>
              <a:t>範例：計算 </a:t>
            </a:r>
            <a:r>
              <a:rPr lang="en-US" altLang="zh-TW" i="1" dirty="0" smtClean="0"/>
              <a:t>BMI</a:t>
            </a:r>
            <a:r>
              <a:rPr lang="en-US" altLang="zh-TW" dirty="0" smtClean="0"/>
              <a:t> </a:t>
            </a:r>
            <a:r>
              <a:rPr lang="zh-TW" altLang="en-US" dirty="0" smtClean="0"/>
              <a:t>值</a:t>
            </a:r>
            <a:endParaRPr kumimoji="0" lang="zh-TW" altLang="en-US" sz="2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itchFamily="34" charset="0"/>
              <a:ea typeface="+mj-ea"/>
              <a:cs typeface="+mn-cs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en-US" altLang="zh-TW" dirty="0" smtClean="0"/>
              <a:t>3.3.2 </a:t>
            </a:r>
            <a:r>
              <a:rPr lang="zh-TW" altLang="en-US" dirty="0" smtClean="0"/>
              <a:t>字串運算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意義</a:t>
            </a:r>
            <a:endParaRPr lang="en-US" altLang="zh-TW" dirty="0" smtClean="0"/>
          </a:p>
          <a:p>
            <a:pPr lvl="3"/>
            <a:r>
              <a:rPr lang="zh-TW" altLang="en-US" dirty="0" smtClean="0"/>
              <a:t>將多個字串連接成一個字串稱為字串運算。字串運算功能是以 </a:t>
            </a:r>
            <a:r>
              <a:rPr lang="en-US" altLang="zh-TW" dirty="0" smtClean="0"/>
              <a:t>join </a:t>
            </a:r>
            <a:r>
              <a:rPr lang="zh-TW" altLang="en-US" dirty="0" smtClean="0"/>
              <a:t>拼塊來達成，可連接兩個或多個字串。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建立字串運算程式拼塊</a:t>
            </a:r>
            <a:endParaRPr lang="en-US" altLang="zh-TW" dirty="0" smtClean="0"/>
          </a:p>
          <a:p>
            <a:pPr lvl="3"/>
            <a:r>
              <a:rPr lang="en-US" altLang="zh-TW" dirty="0" smtClean="0"/>
              <a:t>join </a:t>
            </a:r>
            <a:r>
              <a:rPr lang="zh-TW" altLang="en-US" dirty="0" smtClean="0"/>
              <a:t>拼塊位於 </a:t>
            </a:r>
            <a:r>
              <a:rPr lang="en-US" altLang="zh-TW" dirty="0" err="1" smtClean="0"/>
              <a:t>Built_In</a:t>
            </a:r>
            <a:r>
              <a:rPr lang="en-US" altLang="zh-TW" dirty="0" smtClean="0"/>
              <a:t> </a:t>
            </a:r>
            <a:r>
              <a:rPr lang="zh-TW" altLang="en-US" dirty="0" smtClean="0"/>
              <a:t>項目的 </a:t>
            </a:r>
            <a:r>
              <a:rPr lang="en-US" altLang="zh-TW" dirty="0" smtClean="0"/>
              <a:t>Text </a:t>
            </a:r>
            <a:r>
              <a:rPr lang="zh-TW" altLang="en-US" dirty="0" smtClean="0"/>
              <a:t>指令，將兩個字串拼塊置於 </a:t>
            </a:r>
            <a:r>
              <a:rPr lang="en-US" altLang="zh-TW" dirty="0" smtClean="0"/>
              <a:t>join </a:t>
            </a:r>
            <a:r>
              <a:rPr lang="zh-TW" altLang="en-US" dirty="0" smtClean="0"/>
              <a:t>拼塊兩邊的拼塊填入處，就能將兩個字串連合。例如「</a:t>
            </a:r>
            <a:r>
              <a:rPr lang="en-US" altLang="zh-TW" dirty="0" smtClean="0"/>
              <a:t>How</a:t>
            </a:r>
            <a:r>
              <a:rPr lang="zh-TW" altLang="en-US" dirty="0" smtClean="0"/>
              <a:t>」拼塊及「</a:t>
            </a:r>
            <a:r>
              <a:rPr lang="en-US" altLang="zh-TW" dirty="0" smtClean="0"/>
              <a:t>are you?</a:t>
            </a:r>
            <a:r>
              <a:rPr lang="zh-TW" altLang="en-US" dirty="0" smtClean="0"/>
              <a:t>」拼塊，結合後的結果為「</a:t>
            </a:r>
            <a:r>
              <a:rPr lang="en-US" altLang="zh-TW" dirty="0" smtClean="0"/>
              <a:t>How are you?</a:t>
            </a:r>
            <a:r>
              <a:rPr lang="zh-TW" altLang="en-US" dirty="0" smtClean="0"/>
              <a:t>」。</a:t>
            </a:r>
            <a:endParaRPr lang="zh-TW" alt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5000637"/>
            <a:ext cx="5623572" cy="82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2"/>
            <a:endParaRPr lang="en-US" altLang="zh-TW" dirty="0" smtClean="0"/>
          </a:p>
          <a:p>
            <a:pPr lvl="3"/>
            <a:r>
              <a:rPr lang="zh-TW" altLang="en-US" dirty="0" smtClean="0"/>
              <a:t>輸入兩個數值後按 兩數相加 鈕後，會以數學計算式的形式在對話方塊顯示計算結果。</a:t>
            </a:r>
            <a:r>
              <a:rPr lang="en-US" altLang="zh-TW" dirty="0" smtClean="0"/>
              <a:t>&lt;ch03\ex_Add.aia&gt;</a:t>
            </a:r>
            <a:endParaRPr lang="zh-TW" altLang="en-US" dirty="0"/>
          </a:p>
        </p:txBody>
      </p:sp>
      <p:sp>
        <p:nvSpPr>
          <p:cNvPr id="5" name="文字版面配置區 8"/>
          <p:cNvSpPr txBox="1">
            <a:spLocks/>
          </p:cNvSpPr>
          <p:nvPr/>
        </p:nvSpPr>
        <p:spPr>
          <a:xfrm>
            <a:off x="500034" y="1214422"/>
            <a:ext cx="3357586" cy="45742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46000">
                <a:srgbClr val="5A9441"/>
              </a:gs>
              <a:gs pos="70000">
                <a:schemeClr val="accent3">
                  <a:lumMod val="50000"/>
                </a:schemeClr>
              </a:gs>
            </a:gsLst>
            <a:lin ang="13800000" scaled="0"/>
            <a:tileRect/>
          </a:gradFill>
          <a:ln w="19050" cap="flat" cmpd="sng" algn="ctr">
            <a:solidFill>
              <a:schemeClr val="lt1"/>
            </a:solidFill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wrap="square" lIns="180000" tIns="72000" rIns="360000" anchor="ctr">
            <a:sp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200" b="1" i="0" u="none" baseline="0">
                <a:solidFill>
                  <a:schemeClr val="bg1"/>
                </a:solidFill>
                <a:latin typeface="Arial Black" pitchFamily="34" charset="0"/>
                <a:ea typeface="+mj-ea"/>
              </a:defRPr>
            </a:lvl1pPr>
          </a:lstStyle>
          <a:p>
            <a:pPr lvl="0">
              <a:buClr>
                <a:schemeClr val="accent3">
                  <a:lumMod val="75000"/>
                </a:schemeClr>
              </a:buClr>
              <a:buSzPct val="100000"/>
            </a:pPr>
            <a:r>
              <a:rPr lang="zh-TW" altLang="en-US" dirty="0" smtClean="0"/>
              <a:t>範例：加法運算</a:t>
            </a:r>
            <a:endParaRPr kumimoji="0" lang="zh-TW" altLang="en-US" sz="2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itchFamily="34" charset="0"/>
              <a:ea typeface="+mj-ea"/>
              <a:cs typeface="+mn-cs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2745116"/>
            <a:ext cx="4583439" cy="31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7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zh-TW" dirty="0" smtClean="0"/>
              <a:t>3.4 </a:t>
            </a:r>
            <a:r>
              <a:rPr lang="zh-TW" altLang="en-US" dirty="0" smtClean="0"/>
              <a:t>多 </a:t>
            </a:r>
            <a:r>
              <a:rPr lang="en-US" altLang="zh-TW" dirty="0" smtClean="0"/>
              <a:t>Screen </a:t>
            </a:r>
            <a:r>
              <a:rPr lang="zh-TW" altLang="en-US" dirty="0" smtClean="0"/>
              <a:t>專題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3.4.1 Screen </a:t>
            </a:r>
            <a:r>
              <a:rPr lang="zh-TW" altLang="en-US" dirty="0" smtClean="0"/>
              <a:t>元件</a:t>
            </a:r>
            <a:endParaRPr lang="en-US" altLang="zh-TW" dirty="0" smtClean="0"/>
          </a:p>
          <a:p>
            <a:pPr lvl="3"/>
            <a:r>
              <a:rPr lang="en-US" altLang="zh-TW" dirty="0" smtClean="0"/>
              <a:t>Screen </a:t>
            </a:r>
            <a:r>
              <a:rPr lang="zh-TW" altLang="en-US" dirty="0" smtClean="0"/>
              <a:t>元件是一個應用程式頁面，自動建立的 </a:t>
            </a:r>
            <a:r>
              <a:rPr lang="en-US" altLang="zh-TW" dirty="0" smtClean="0"/>
              <a:t>Screen </a:t>
            </a:r>
            <a:r>
              <a:rPr lang="zh-TW" altLang="en-US" dirty="0" smtClean="0"/>
              <a:t>元件名稱為 </a:t>
            </a:r>
            <a:r>
              <a:rPr lang="en-US" altLang="zh-TW" dirty="0" smtClean="0"/>
              <a:t>Screen1</a:t>
            </a:r>
            <a:r>
              <a:rPr lang="zh-TW" altLang="en-US" dirty="0" smtClean="0"/>
              <a:t>，此名稱無法修改，</a:t>
            </a:r>
            <a:r>
              <a:rPr lang="en-US" altLang="zh-TW" dirty="0" smtClean="0"/>
              <a:t>Screen </a:t>
            </a:r>
            <a:r>
              <a:rPr lang="zh-TW" altLang="en-US" dirty="0" smtClean="0"/>
              <a:t>元件也無法刪除。</a:t>
            </a:r>
            <a:endParaRPr lang="en-US" altLang="zh-TW" dirty="0" smtClean="0"/>
          </a:p>
          <a:p>
            <a:pPr lvl="3"/>
            <a:endParaRPr lang="en-US" altLang="zh-TW" dirty="0" smtClean="0"/>
          </a:p>
        </p:txBody>
      </p:sp>
      <p:grpSp>
        <p:nvGrpSpPr>
          <p:cNvPr id="2" name="群組 9"/>
          <p:cNvGrpSpPr/>
          <p:nvPr/>
        </p:nvGrpSpPr>
        <p:grpSpPr>
          <a:xfrm>
            <a:off x="8286776" y="6143644"/>
            <a:ext cx="579124" cy="646331"/>
            <a:chOff x="8286776" y="6143644"/>
            <a:chExt cx="579124" cy="646331"/>
          </a:xfrm>
        </p:grpSpPr>
        <p:sp>
          <p:nvSpPr>
            <p:cNvPr id="11" name="橢圓形圖說文字 10"/>
            <p:cNvSpPr/>
            <p:nvPr/>
          </p:nvSpPr>
          <p:spPr>
            <a:xfrm flipH="1">
              <a:off x="8286776" y="6160557"/>
              <a:ext cx="579124" cy="579126"/>
            </a:xfrm>
            <a:prstGeom prst="wedgeEllipseCallout">
              <a:avLst>
                <a:gd name="adj1" fmla="val -47623"/>
                <a:gd name="adj2" fmla="val 46426"/>
              </a:avLst>
            </a:prstGeom>
            <a:solidFill>
              <a:srgbClr val="5A94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solidFill>
                  <a:srgbClr val="B5D14F"/>
                </a:solidFill>
              </a:endParaRPr>
            </a:p>
          </p:txBody>
        </p:sp>
        <p:sp>
          <p:nvSpPr>
            <p:cNvPr id="14" name="文字方塊 13">
              <a:hlinkClick r:id="rId2" action="ppaction://hlinksldjump"/>
            </p:cNvPr>
            <p:cNvSpPr txBox="1"/>
            <p:nvPr/>
          </p:nvSpPr>
          <p:spPr>
            <a:xfrm>
              <a:off x="8333336" y="6143644"/>
              <a:ext cx="4974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zh-TW" altLang="en-US" sz="2400" b="1" dirty="0" smtClean="0">
                  <a:solidFill>
                    <a:schemeClr val="bg2"/>
                  </a:solidFill>
                </a:rPr>
                <a:t>回</a:t>
              </a:r>
              <a:endParaRPr lang="en-US" altLang="zh-TW" sz="2400" b="1" dirty="0" smtClean="0">
                <a:solidFill>
                  <a:schemeClr val="bg2"/>
                </a:solidFill>
              </a:endParaRPr>
            </a:p>
            <a:p>
              <a:r>
                <a:rPr lang="zh-TW" altLang="en-US" sz="1800" b="1" baseline="20000" dirty="0" smtClean="0">
                  <a:solidFill>
                    <a:schemeClr val="bg2"/>
                  </a:solidFill>
                </a:rPr>
                <a:t>首頁</a:t>
              </a:r>
              <a:endParaRPr lang="zh-TW" altLang="en-US" sz="1800" b="1" baseline="20000" dirty="0">
                <a:solidFill>
                  <a:schemeClr val="bg2"/>
                </a:solidFill>
              </a:endParaRPr>
            </a:p>
          </p:txBody>
        </p:sp>
      </p:grp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2"/>
            <a:r>
              <a:rPr lang="zh-TW" altLang="en-US" dirty="0" smtClean="0"/>
              <a:t>屬性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            </a:t>
            </a:r>
            <a:endParaRPr lang="en-US" altLang="zh-TW" dirty="0" smtClean="0"/>
          </a:p>
          <a:p>
            <a:pPr lvl="3"/>
            <a:endParaRPr lang="zh-TW" alt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9489" y="1857364"/>
            <a:ext cx="5640031" cy="4122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en-US" altLang="zh-TW" dirty="0" smtClean="0"/>
              <a:t>3.4.2 Screen </a:t>
            </a:r>
            <a:r>
              <a:rPr lang="zh-TW" altLang="en-US" dirty="0" smtClean="0"/>
              <a:t>元件管理</a:t>
            </a:r>
            <a:endParaRPr lang="en-US" altLang="zh-TW" dirty="0" smtClean="0"/>
          </a:p>
          <a:p>
            <a:pPr lvl="3"/>
            <a:r>
              <a:rPr lang="zh-TW" altLang="en-US" dirty="0" smtClean="0"/>
              <a:t>如果應用程式較為複雜，需要使用多個頁面，可以新增 </a:t>
            </a:r>
            <a:r>
              <a:rPr lang="en-US" altLang="zh-TW" dirty="0" smtClean="0"/>
              <a:t>Screen </a:t>
            </a:r>
            <a:r>
              <a:rPr lang="zh-TW" altLang="en-US" dirty="0" smtClean="0"/>
              <a:t>元件達成多頁面功能。新增 </a:t>
            </a:r>
            <a:r>
              <a:rPr lang="en-US" altLang="zh-TW" dirty="0" smtClean="0"/>
              <a:t>Screen </a:t>
            </a:r>
            <a:r>
              <a:rPr lang="zh-TW" altLang="en-US" dirty="0" smtClean="0"/>
              <a:t>元件的方法是按 </a:t>
            </a:r>
            <a:r>
              <a:rPr lang="en-US" altLang="zh-TW" dirty="0" smtClean="0"/>
              <a:t>Add Screen </a:t>
            </a:r>
            <a:r>
              <a:rPr lang="zh-TW" altLang="en-US" dirty="0" smtClean="0"/>
              <a:t>鈕，於 </a:t>
            </a:r>
            <a:r>
              <a:rPr lang="en-US" altLang="zh-TW" dirty="0" smtClean="0"/>
              <a:t>New Screen </a:t>
            </a:r>
            <a:r>
              <a:rPr lang="zh-TW" altLang="en-US" dirty="0" smtClean="0"/>
              <a:t>對話方塊中， </a:t>
            </a:r>
            <a:r>
              <a:rPr lang="en-US" altLang="zh-TW" dirty="0" smtClean="0"/>
              <a:t>Screen name </a:t>
            </a:r>
            <a:r>
              <a:rPr lang="zh-TW" altLang="en-US" dirty="0" smtClean="0"/>
              <a:t>欄位輸入 </a:t>
            </a:r>
            <a:r>
              <a:rPr lang="en-US" altLang="zh-TW" dirty="0" smtClean="0"/>
              <a:t>Screen </a:t>
            </a:r>
            <a:r>
              <a:rPr lang="zh-TW" altLang="en-US" dirty="0" smtClean="0"/>
              <a:t>名稱，按 </a:t>
            </a:r>
            <a:r>
              <a:rPr lang="en-US" altLang="zh-TW" dirty="0" smtClean="0"/>
              <a:t>OK </a:t>
            </a:r>
            <a:r>
              <a:rPr lang="zh-TW" altLang="en-US" dirty="0" smtClean="0"/>
              <a:t>鈕就新增一個 </a:t>
            </a:r>
            <a:r>
              <a:rPr lang="en-US" altLang="zh-TW" dirty="0" smtClean="0"/>
              <a:t>Screen </a:t>
            </a:r>
            <a:r>
              <a:rPr lang="zh-TW" altLang="en-US" dirty="0" smtClean="0"/>
              <a:t>元件。輸入</a:t>
            </a:r>
            <a:r>
              <a:rPr lang="en-US" altLang="zh-TW" dirty="0" smtClean="0"/>
              <a:t>Screen </a:t>
            </a:r>
            <a:r>
              <a:rPr lang="zh-TW" altLang="en-US" dirty="0" smtClean="0"/>
              <a:t>名稱必須慎重，一旦建立 </a:t>
            </a:r>
            <a:r>
              <a:rPr lang="en-US" altLang="zh-TW" dirty="0" smtClean="0"/>
              <a:t>Screen </a:t>
            </a:r>
            <a:r>
              <a:rPr lang="zh-TW" altLang="en-US" dirty="0" smtClean="0"/>
              <a:t>元件後就無法更改名稱。            </a:t>
            </a:r>
            <a:endParaRPr lang="en-US" altLang="zh-TW" dirty="0" smtClean="0"/>
          </a:p>
          <a:p>
            <a:pPr lvl="3"/>
            <a:endParaRPr lang="zh-TW" alt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3172" y="3643314"/>
            <a:ext cx="5767786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en-US" altLang="zh-TW" dirty="0" smtClean="0"/>
              <a:t>3.4.3 </a:t>
            </a:r>
            <a:r>
              <a:rPr lang="zh-TW" altLang="en-US" dirty="0" smtClean="0"/>
              <a:t>頁面切換</a:t>
            </a:r>
            <a:endParaRPr lang="en-US" altLang="zh-TW" dirty="0" smtClean="0"/>
          </a:p>
          <a:p>
            <a:pPr lvl="3"/>
            <a:r>
              <a:rPr lang="zh-TW" altLang="en-US" dirty="0" smtClean="0"/>
              <a:t>在 </a:t>
            </a:r>
            <a:r>
              <a:rPr lang="en-US" altLang="zh-TW" dirty="0" smtClean="0"/>
              <a:t>App Inventor 2 </a:t>
            </a:r>
            <a:r>
              <a:rPr lang="zh-TW" altLang="en-US" dirty="0" smtClean="0"/>
              <a:t>中可藉由頁面選擇下拉式選單任意切換 </a:t>
            </a:r>
            <a:r>
              <a:rPr lang="en-US" altLang="zh-TW" dirty="0" smtClean="0"/>
              <a:t>Screen </a:t>
            </a:r>
            <a:r>
              <a:rPr lang="zh-TW" altLang="en-US" dirty="0" smtClean="0"/>
              <a:t>元件頁面，在應用程式中要如何切換呢？ </a:t>
            </a:r>
            <a:r>
              <a:rPr lang="en-US" altLang="zh-TW" dirty="0" smtClean="0"/>
              <a:t>Screen </a:t>
            </a:r>
            <a:r>
              <a:rPr lang="zh-TW" altLang="en-US" dirty="0" smtClean="0"/>
              <a:t>元件提供 </a:t>
            </a:r>
            <a:r>
              <a:rPr lang="en-US" altLang="zh-TW" dirty="0" smtClean="0"/>
              <a:t>open another screen </a:t>
            </a:r>
            <a:r>
              <a:rPr lang="zh-TW" altLang="en-US" dirty="0" smtClean="0"/>
              <a:t>拼塊執行開啟 </a:t>
            </a:r>
            <a:r>
              <a:rPr lang="en-US" altLang="zh-TW" dirty="0" smtClean="0"/>
              <a:t>Screen </a:t>
            </a:r>
            <a:r>
              <a:rPr lang="zh-TW" altLang="en-US" dirty="0" smtClean="0"/>
              <a:t>元件頁面功能：</a:t>
            </a:r>
            <a:endParaRPr lang="en-US" altLang="zh-TW" dirty="0" smtClean="0"/>
          </a:p>
          <a:p>
            <a:pPr lvl="3"/>
            <a:endParaRPr lang="en-US" altLang="zh-TW" dirty="0" smtClean="0"/>
          </a:p>
          <a:p>
            <a:pPr lvl="3"/>
            <a:r>
              <a:rPr lang="zh-TW" altLang="en-US" dirty="0" smtClean="0"/>
              <a:t>例如要開啟名稱為 </a:t>
            </a:r>
            <a:r>
              <a:rPr lang="en-US" altLang="zh-TW" dirty="0" err="1" smtClean="0"/>
              <a:t>ScreenNew</a:t>
            </a:r>
            <a:r>
              <a:rPr lang="en-US" altLang="zh-TW" dirty="0" smtClean="0"/>
              <a:t> </a:t>
            </a:r>
            <a:r>
              <a:rPr lang="zh-TW" altLang="en-US" dirty="0" smtClean="0"/>
              <a:t>的 </a:t>
            </a:r>
            <a:r>
              <a:rPr lang="en-US" altLang="zh-TW" dirty="0" smtClean="0"/>
              <a:t>Screen </a:t>
            </a:r>
            <a:r>
              <a:rPr lang="zh-TW" altLang="en-US" dirty="0" smtClean="0"/>
              <a:t>元件頁面：</a:t>
            </a:r>
            <a:endParaRPr lang="en-US" altLang="zh-TW" dirty="0" smtClean="0"/>
          </a:p>
          <a:p>
            <a:pPr lvl="3"/>
            <a:endParaRPr lang="en-US" altLang="zh-TW" dirty="0" smtClean="0"/>
          </a:p>
          <a:p>
            <a:pPr lvl="3"/>
            <a:r>
              <a:rPr lang="zh-TW" altLang="en-US" dirty="0" smtClean="0"/>
              <a:t>切換到新 </a:t>
            </a:r>
            <a:r>
              <a:rPr lang="en-US" altLang="zh-TW" dirty="0" smtClean="0"/>
              <a:t>Screen </a:t>
            </a:r>
            <a:r>
              <a:rPr lang="zh-TW" altLang="en-US" dirty="0" smtClean="0"/>
              <a:t>元件頁面後，原來的 </a:t>
            </a:r>
            <a:r>
              <a:rPr lang="en-US" altLang="zh-TW" dirty="0" smtClean="0"/>
              <a:t>Screen </a:t>
            </a:r>
            <a:r>
              <a:rPr lang="zh-TW" altLang="en-US" dirty="0" smtClean="0"/>
              <a:t>元件頁面並未關閉，只是退到幕後並未顯示而已。若要回到原來 </a:t>
            </a:r>
            <a:r>
              <a:rPr lang="en-US" altLang="zh-TW" dirty="0" smtClean="0"/>
              <a:t>Screen </a:t>
            </a:r>
            <a:r>
              <a:rPr lang="zh-TW" altLang="en-US" dirty="0" smtClean="0"/>
              <a:t>元件頁面，只要執行 </a:t>
            </a:r>
            <a:r>
              <a:rPr lang="en-US" altLang="zh-TW" dirty="0" smtClean="0"/>
              <a:t>close screen </a:t>
            </a:r>
            <a:r>
              <a:rPr lang="zh-TW" altLang="en-US" dirty="0" smtClean="0"/>
              <a:t>拼塊就可關閉目前 </a:t>
            </a:r>
            <a:r>
              <a:rPr lang="en-US" altLang="zh-TW" dirty="0" smtClean="0"/>
              <a:t>Screen </a:t>
            </a:r>
            <a:r>
              <a:rPr lang="zh-TW" altLang="en-US" dirty="0" smtClean="0"/>
              <a:t>元件頁面，回到原來 </a:t>
            </a:r>
            <a:r>
              <a:rPr lang="en-US" altLang="zh-TW" dirty="0" smtClean="0"/>
              <a:t>Screen </a:t>
            </a:r>
            <a:r>
              <a:rPr lang="zh-TW" altLang="en-US" dirty="0" smtClean="0"/>
              <a:t>元件頁面了！</a:t>
            </a:r>
            <a:endParaRPr lang="zh-TW" alt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2928934"/>
            <a:ext cx="5099664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5503" y="3817168"/>
            <a:ext cx="4165399" cy="407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73804" y="5390194"/>
            <a:ext cx="1357322" cy="378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>
          <a:xfrm>
            <a:off x="432000" y="1260000"/>
            <a:ext cx="4497190" cy="5220000"/>
          </a:xfrm>
        </p:spPr>
        <p:txBody>
          <a:bodyPr/>
          <a:lstStyle/>
          <a:p>
            <a:pPr lvl="2"/>
            <a:endParaRPr lang="en-US" altLang="zh-TW" dirty="0" smtClean="0"/>
          </a:p>
          <a:p>
            <a:pPr lvl="3"/>
            <a:r>
              <a:rPr lang="zh-TW" altLang="en-US" dirty="0" smtClean="0"/>
              <a:t>本應用程式有 </a:t>
            </a:r>
            <a:r>
              <a:rPr lang="en-US" altLang="zh-TW" dirty="0" smtClean="0"/>
              <a:t>3 </a:t>
            </a:r>
            <a:r>
              <a:rPr lang="zh-TW" altLang="en-US" dirty="0" smtClean="0"/>
              <a:t>個 </a:t>
            </a:r>
            <a:r>
              <a:rPr lang="en-US" altLang="zh-TW" dirty="0" smtClean="0"/>
              <a:t>Screen </a:t>
            </a:r>
            <a:r>
              <a:rPr lang="zh-TW" altLang="en-US" dirty="0" smtClean="0"/>
              <a:t>元件，標題分別是首頁、第二頁及第三頁。在首頁中按 開啟第二頁 鈕，頁面就會轉移到第二頁。</a:t>
            </a:r>
            <a:endParaRPr lang="en-US" altLang="zh-TW" dirty="0" smtClean="0"/>
          </a:p>
          <a:p>
            <a:pPr lvl="3"/>
            <a:endParaRPr lang="en-US" altLang="zh-TW" dirty="0" smtClean="0"/>
          </a:p>
          <a:p>
            <a:pPr lvl="3"/>
            <a:endParaRPr lang="en-US" altLang="zh-TW" dirty="0" smtClean="0"/>
          </a:p>
          <a:p>
            <a:pPr lvl="3"/>
            <a:r>
              <a:rPr lang="zh-TW" altLang="en-US" dirty="0" smtClean="0"/>
              <a:t>在第二頁中按 回首頁 鈕，頁面就會回到首頁。在首頁中按 開啟第三頁 鈕，頁面就會轉移到第三頁；在第三頁中按  回首頁  鈕，頁面就會回到首頁。</a:t>
            </a:r>
            <a:r>
              <a:rPr lang="en-US" altLang="zh-TW" dirty="0" smtClean="0"/>
              <a:t>&lt;ch03\ex_MultiScreen.aia&gt;</a:t>
            </a:r>
            <a:endParaRPr lang="zh-TW" altLang="en-US" dirty="0"/>
          </a:p>
        </p:txBody>
      </p:sp>
      <p:sp>
        <p:nvSpPr>
          <p:cNvPr id="5" name="文字版面配置區 8"/>
          <p:cNvSpPr txBox="1">
            <a:spLocks/>
          </p:cNvSpPr>
          <p:nvPr/>
        </p:nvSpPr>
        <p:spPr>
          <a:xfrm>
            <a:off x="500034" y="1214422"/>
            <a:ext cx="3643338" cy="45742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46000">
                <a:srgbClr val="5A9441"/>
              </a:gs>
              <a:gs pos="70000">
                <a:schemeClr val="accent3">
                  <a:lumMod val="50000"/>
                </a:schemeClr>
              </a:gs>
            </a:gsLst>
            <a:lin ang="13800000" scaled="0"/>
            <a:tileRect/>
          </a:gradFill>
          <a:ln w="19050" cap="flat" cmpd="sng" algn="ctr">
            <a:solidFill>
              <a:schemeClr val="lt1"/>
            </a:solidFill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wrap="square" lIns="180000" tIns="72000" rIns="360000" anchor="ctr">
            <a:sp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200" b="1" i="0" u="none" baseline="0">
                <a:solidFill>
                  <a:schemeClr val="bg1"/>
                </a:solidFill>
                <a:latin typeface="Arial Black" pitchFamily="34" charset="0"/>
                <a:ea typeface="+mj-ea"/>
              </a:defRPr>
            </a:lvl1pPr>
          </a:lstStyle>
          <a:p>
            <a:pPr lvl="0">
              <a:buClr>
                <a:schemeClr val="accent3">
                  <a:lumMod val="75000"/>
                </a:schemeClr>
              </a:buClr>
              <a:buSzPct val="100000"/>
            </a:pPr>
            <a:r>
              <a:rPr lang="zh-TW" altLang="en-US" dirty="0" smtClean="0"/>
              <a:t>範例：多 </a:t>
            </a:r>
            <a:r>
              <a:rPr lang="en-US" altLang="zh-TW" dirty="0" smtClean="0"/>
              <a:t>Screen </a:t>
            </a:r>
            <a:r>
              <a:rPr lang="zh-TW" altLang="en-US" dirty="0" smtClean="0"/>
              <a:t>頁面</a:t>
            </a:r>
            <a:endParaRPr kumimoji="0" lang="zh-TW" altLang="en-US" sz="2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itchFamily="34" charset="0"/>
              <a:ea typeface="+mj-ea"/>
              <a:cs typeface="+mn-cs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1857364"/>
            <a:ext cx="386602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3857628"/>
            <a:ext cx="3881361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7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zh-TW" dirty="0" smtClean="0"/>
              <a:t>3.1 </a:t>
            </a:r>
            <a:r>
              <a:rPr lang="zh-TW" altLang="en-US" dirty="0" smtClean="0"/>
              <a:t>常數與變數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3.1.1 </a:t>
            </a:r>
            <a:r>
              <a:rPr lang="zh-TW" altLang="en-US" dirty="0" smtClean="0"/>
              <a:t>常數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意義</a:t>
            </a:r>
            <a:endParaRPr lang="en-US" altLang="zh-TW" dirty="0" smtClean="0"/>
          </a:p>
          <a:p>
            <a:pPr lvl="3"/>
            <a:r>
              <a:rPr lang="zh-TW" altLang="en-US" dirty="0" smtClean="0"/>
              <a:t>程式執行過程中，某些資料會重複出現，且其資料內容不會改變，這種資料稱為「常數」。</a:t>
            </a:r>
            <a:endParaRPr lang="en-US" altLang="zh-TW" dirty="0" smtClean="0"/>
          </a:p>
          <a:p>
            <a:pPr lvl="3"/>
            <a:endParaRPr lang="en-US" altLang="zh-TW" dirty="0" smtClean="0"/>
          </a:p>
          <a:p>
            <a:pPr lvl="3"/>
            <a:endParaRPr lang="en-US" altLang="zh-TW" dirty="0" smtClean="0"/>
          </a:p>
        </p:txBody>
      </p:sp>
      <p:grpSp>
        <p:nvGrpSpPr>
          <p:cNvPr id="2" name="群組 9"/>
          <p:cNvGrpSpPr/>
          <p:nvPr/>
        </p:nvGrpSpPr>
        <p:grpSpPr>
          <a:xfrm>
            <a:off x="8286776" y="6143644"/>
            <a:ext cx="579124" cy="646331"/>
            <a:chOff x="8286776" y="6143644"/>
            <a:chExt cx="579124" cy="646331"/>
          </a:xfrm>
        </p:grpSpPr>
        <p:sp>
          <p:nvSpPr>
            <p:cNvPr id="11" name="橢圓形圖說文字 10"/>
            <p:cNvSpPr/>
            <p:nvPr/>
          </p:nvSpPr>
          <p:spPr>
            <a:xfrm flipH="1">
              <a:off x="8286776" y="6160557"/>
              <a:ext cx="579124" cy="579126"/>
            </a:xfrm>
            <a:prstGeom prst="wedgeEllipseCallout">
              <a:avLst>
                <a:gd name="adj1" fmla="val -47623"/>
                <a:gd name="adj2" fmla="val 46426"/>
              </a:avLst>
            </a:prstGeom>
            <a:solidFill>
              <a:srgbClr val="5A94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solidFill>
                  <a:srgbClr val="B5D14F"/>
                </a:solidFill>
              </a:endParaRPr>
            </a:p>
          </p:txBody>
        </p:sp>
        <p:sp>
          <p:nvSpPr>
            <p:cNvPr id="14" name="文字方塊 13">
              <a:hlinkClick r:id="rId2" action="ppaction://hlinksldjump"/>
            </p:cNvPr>
            <p:cNvSpPr txBox="1"/>
            <p:nvPr/>
          </p:nvSpPr>
          <p:spPr>
            <a:xfrm>
              <a:off x="8333336" y="6143644"/>
              <a:ext cx="4974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zh-TW" altLang="en-US" sz="2400" b="1" dirty="0" smtClean="0">
                  <a:solidFill>
                    <a:schemeClr val="bg2"/>
                  </a:solidFill>
                </a:rPr>
                <a:t>回</a:t>
              </a:r>
              <a:endParaRPr lang="en-US" altLang="zh-TW" sz="2400" b="1" dirty="0" smtClean="0">
                <a:solidFill>
                  <a:schemeClr val="bg2"/>
                </a:solidFill>
              </a:endParaRPr>
            </a:p>
            <a:p>
              <a:r>
                <a:rPr lang="zh-TW" altLang="en-US" sz="1800" b="1" baseline="20000" dirty="0" smtClean="0">
                  <a:solidFill>
                    <a:schemeClr val="bg2"/>
                  </a:solidFill>
                </a:rPr>
                <a:t>首頁</a:t>
              </a:r>
              <a:endParaRPr lang="zh-TW" altLang="en-US" sz="1800" b="1" baseline="20000" dirty="0">
                <a:solidFill>
                  <a:schemeClr val="bg2"/>
                </a:solidFill>
              </a:endParaRPr>
            </a:p>
          </p:txBody>
        </p:sp>
      </p:grp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2"/>
            <a:r>
              <a:rPr lang="zh-TW" altLang="en-US" dirty="0" smtClean="0"/>
              <a:t>種類</a:t>
            </a:r>
            <a:endParaRPr lang="en-US" altLang="zh-TW" dirty="0" smtClean="0"/>
          </a:p>
          <a:p>
            <a:pPr lvl="3"/>
            <a:r>
              <a:rPr lang="en-US" altLang="zh-TW" dirty="0" smtClean="0"/>
              <a:t>App Inventor 2 </a:t>
            </a:r>
            <a:r>
              <a:rPr lang="zh-TW" altLang="en-US" dirty="0" smtClean="0"/>
              <a:t>中常數分為三種：</a:t>
            </a:r>
          </a:p>
          <a:p>
            <a:pPr lvl="5"/>
            <a:r>
              <a:rPr lang="zh-TW" altLang="en-US" dirty="0" smtClean="0"/>
              <a:t>數值常數：資料內容是數值。設定方法是在 </a:t>
            </a:r>
            <a:r>
              <a:rPr lang="en-US" altLang="zh-TW" dirty="0" smtClean="0"/>
              <a:t>Built-In</a:t>
            </a:r>
            <a:r>
              <a:rPr lang="zh-TW" altLang="en-US" dirty="0" smtClean="0"/>
              <a:t> 項目點選</a:t>
            </a:r>
            <a:r>
              <a:rPr lang="en-US" altLang="zh-TW" dirty="0" smtClean="0"/>
              <a:t>Math</a:t>
            </a:r>
            <a:r>
              <a:rPr lang="zh-TW" altLang="en-US" dirty="0" smtClean="0"/>
              <a:t>，再按 </a:t>
            </a:r>
            <a:r>
              <a:rPr lang="en-US" altLang="zh-TW" dirty="0" smtClean="0"/>
              <a:t>0</a:t>
            </a:r>
            <a:r>
              <a:rPr lang="zh-TW" altLang="en-US" dirty="0" smtClean="0"/>
              <a:t>拼塊。於拼塊編輯區以滑鼠左鍵按數字「</a:t>
            </a:r>
            <a:r>
              <a:rPr lang="en-US" altLang="zh-TW" dirty="0" smtClean="0"/>
              <a:t>0</a:t>
            </a:r>
            <a:r>
              <a:rPr lang="zh-TW" altLang="en-US" dirty="0" smtClean="0"/>
              <a:t>」，「</a:t>
            </a:r>
            <a:r>
              <a:rPr lang="en-US" altLang="zh-TW" dirty="0" smtClean="0"/>
              <a:t>0</a:t>
            </a:r>
            <a:r>
              <a:rPr lang="zh-TW" altLang="en-US" dirty="0" smtClean="0"/>
              <a:t>」數字會呈現反白，此時可輸入新的數值，例如宣告值為「</a:t>
            </a:r>
            <a:r>
              <a:rPr lang="en-US" altLang="zh-TW" dirty="0" smtClean="0"/>
              <a:t>10</a:t>
            </a:r>
            <a:r>
              <a:rPr lang="zh-TW" altLang="en-US" dirty="0" smtClean="0"/>
              <a:t>」的數值常數。 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數值常數只能輸入數字 </a:t>
            </a:r>
            <a:r>
              <a:rPr lang="en-US" altLang="zh-TW" dirty="0" smtClean="0"/>
              <a:t>(0-9</a:t>
            </a:r>
            <a:r>
              <a:rPr lang="zh-TW" altLang="en-US" dirty="0" smtClean="0"/>
              <a:t>、</a:t>
            </a:r>
            <a:r>
              <a:rPr lang="en-US" altLang="zh-TW" dirty="0" smtClean="0"/>
              <a:t>.</a:t>
            </a:r>
            <a:r>
              <a:rPr lang="zh-TW" altLang="en-US" dirty="0" smtClean="0"/>
              <a:t>、</a:t>
            </a:r>
            <a:r>
              <a:rPr lang="en-US" altLang="zh-TW" dirty="0" smtClean="0"/>
              <a:t>+</a:t>
            </a:r>
            <a:r>
              <a:rPr lang="zh-TW" altLang="en-US" dirty="0" smtClean="0"/>
              <a:t>、</a:t>
            </a:r>
            <a:r>
              <a:rPr lang="en-US" altLang="zh-TW" dirty="0" smtClean="0"/>
              <a:t>-)</a:t>
            </a:r>
            <a:r>
              <a:rPr lang="zh-TW" altLang="en-US" dirty="0" smtClean="0"/>
              <a:t>，如果輸入非數字字元，設定值會還原為「</a:t>
            </a:r>
            <a:r>
              <a:rPr lang="en-US" altLang="zh-TW" dirty="0" smtClean="0"/>
              <a:t>0</a:t>
            </a:r>
            <a:r>
              <a:rPr lang="zh-TW" altLang="en-US" dirty="0" smtClean="0"/>
              <a:t>」。</a:t>
            </a:r>
            <a:endParaRPr lang="zh-TW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4012551"/>
            <a:ext cx="6161849" cy="141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5"/>
            <a:r>
              <a:rPr lang="zh-TW" altLang="en-US" dirty="0" smtClean="0"/>
              <a:t>字串常數：資料內容是字串。設定方法是在 </a:t>
            </a:r>
            <a:r>
              <a:rPr lang="en-US" altLang="zh-TW" dirty="0" smtClean="0"/>
              <a:t>Built-In </a:t>
            </a:r>
            <a:r>
              <a:rPr lang="zh-TW" altLang="en-US" dirty="0" smtClean="0"/>
              <a:t>頁籤點選 </a:t>
            </a:r>
            <a:r>
              <a:rPr lang="en-US" altLang="zh-TW" dirty="0" smtClean="0"/>
              <a:t>Text</a:t>
            </a:r>
            <a:r>
              <a:rPr lang="zh-TW" altLang="en-US" dirty="0" smtClean="0"/>
              <a:t>，再按空字串 拼塊。於拼塊編輯區以滑鼠左鍵按兩個「</a:t>
            </a:r>
            <a:r>
              <a:rPr lang="en-US" altLang="zh-TW" dirty="0" smtClean="0"/>
              <a:t>“</a:t>
            </a:r>
            <a:r>
              <a:rPr lang="zh-TW" altLang="en-US" dirty="0" smtClean="0"/>
              <a:t>」符號中間的空白處， 此時可輸入新的字串，例如宣告值為「</a:t>
            </a:r>
            <a:r>
              <a:rPr lang="en-US" altLang="zh-TW" dirty="0" smtClean="0"/>
              <a:t>string</a:t>
            </a:r>
            <a:r>
              <a:rPr lang="zh-TW" altLang="en-US" dirty="0" smtClean="0"/>
              <a:t>」 的字串常數。</a:t>
            </a:r>
            <a:endParaRPr lang="en-US" altLang="zh-TW" dirty="0" smtClean="0"/>
          </a:p>
          <a:p>
            <a:pPr lvl="5"/>
            <a:endParaRPr lang="en-US" altLang="zh-TW" dirty="0" smtClean="0"/>
          </a:p>
          <a:p>
            <a:pPr lvl="5"/>
            <a:endParaRPr lang="en-US" altLang="zh-TW" dirty="0" smtClean="0"/>
          </a:p>
          <a:p>
            <a:pPr lvl="5"/>
            <a:endParaRPr lang="en-US" altLang="zh-TW" dirty="0" smtClean="0"/>
          </a:p>
          <a:p>
            <a:pPr lvl="5"/>
            <a:endParaRPr lang="en-US" altLang="zh-TW" dirty="0" smtClean="0"/>
          </a:p>
          <a:p>
            <a:pPr lvl="5"/>
            <a:endParaRPr lang="en-US" altLang="zh-TW" dirty="0" smtClean="0"/>
          </a:p>
          <a:p>
            <a:pPr lvl="5"/>
            <a:r>
              <a:rPr lang="zh-TW" altLang="en-US" dirty="0" smtClean="0"/>
              <a:t>邏輯常數：邏輯常數只有兩個值，</a:t>
            </a:r>
            <a:r>
              <a:rPr lang="en-US" altLang="zh-TW" dirty="0" smtClean="0"/>
              <a:t>true </a:t>
            </a:r>
            <a:r>
              <a:rPr lang="zh-TW" altLang="en-US" dirty="0" smtClean="0"/>
              <a:t>及 </a:t>
            </a:r>
            <a:r>
              <a:rPr lang="en-US" altLang="zh-TW" dirty="0" smtClean="0"/>
              <a:t>false</a:t>
            </a:r>
            <a:r>
              <a:rPr lang="zh-TW" altLang="en-US" dirty="0" smtClean="0"/>
              <a:t>，系統已經建立，設計者可以直接取用。邏輯常數位於 </a:t>
            </a:r>
            <a:r>
              <a:rPr lang="en-US" altLang="zh-TW" dirty="0" smtClean="0"/>
              <a:t>Built-In </a:t>
            </a:r>
            <a:r>
              <a:rPr lang="zh-TW" altLang="en-US" dirty="0" smtClean="0"/>
              <a:t>頁籤的 </a:t>
            </a:r>
            <a:r>
              <a:rPr lang="en-US" altLang="zh-TW" dirty="0" smtClean="0"/>
              <a:t>Logic </a:t>
            </a:r>
            <a:r>
              <a:rPr lang="zh-TW" altLang="en-US" dirty="0" smtClean="0"/>
              <a:t>項目。</a:t>
            </a:r>
            <a:endParaRPr lang="zh-TW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2357430"/>
            <a:ext cx="6161849" cy="1429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4828049"/>
            <a:ext cx="3111404" cy="1458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en-US" altLang="zh-TW" dirty="0" smtClean="0"/>
              <a:t>3.1.2 </a:t>
            </a:r>
            <a:r>
              <a:rPr lang="zh-TW" altLang="en-US" dirty="0" smtClean="0"/>
              <a:t>全域變數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意義</a:t>
            </a:r>
            <a:endParaRPr lang="en-US" altLang="zh-TW" dirty="0" smtClean="0"/>
          </a:p>
          <a:p>
            <a:pPr lvl="3"/>
            <a:r>
              <a:rPr lang="zh-TW" altLang="en-US" dirty="0" smtClean="0"/>
              <a:t>變數是一個隨時可改變其資料內容的容器名稱，例如可宣告一個名稱為 </a:t>
            </a:r>
            <a:r>
              <a:rPr lang="en-US" altLang="zh-TW" dirty="0" smtClean="0"/>
              <a:t>score </a:t>
            </a:r>
            <a:r>
              <a:rPr lang="zh-TW" altLang="en-US" dirty="0" smtClean="0"/>
              <a:t>的變數，如果要計算學生甲的成績，</a:t>
            </a:r>
            <a:r>
              <a:rPr lang="en-US" altLang="zh-TW" dirty="0" smtClean="0"/>
              <a:t>score </a:t>
            </a:r>
            <a:r>
              <a:rPr lang="zh-TW" altLang="en-US" dirty="0" smtClean="0"/>
              <a:t>變數就存放學生甲的成績；當要計算學生乙的成績，</a:t>
            </a:r>
            <a:r>
              <a:rPr lang="en-US" altLang="zh-TW" dirty="0" smtClean="0"/>
              <a:t>score </a:t>
            </a:r>
            <a:r>
              <a:rPr lang="zh-TW" altLang="en-US" dirty="0" smtClean="0"/>
              <a:t>變數就存放學生乙的成績，而不必為每一位學生的成績都建立一個常數來儲存。</a:t>
            </a:r>
          </a:p>
          <a:p>
            <a:pPr lvl="3"/>
            <a:r>
              <a:rPr lang="zh-TW" altLang="en-US" dirty="0" smtClean="0"/>
              <a:t>變數分為全域變數及區域變數兩種：全域變數是在整個 </a:t>
            </a:r>
            <a:r>
              <a:rPr lang="en-US" altLang="zh-TW" dirty="0" smtClean="0"/>
              <a:t>Screen </a:t>
            </a:r>
            <a:r>
              <a:rPr lang="zh-TW" altLang="en-US" dirty="0" smtClean="0"/>
              <a:t>元件中都可使用的變數 </a:t>
            </a:r>
            <a:r>
              <a:rPr lang="en-US" altLang="zh-TW" dirty="0" smtClean="0"/>
              <a:t>( </a:t>
            </a:r>
            <a:r>
              <a:rPr lang="zh-TW" altLang="en-US" dirty="0" smtClean="0"/>
              <a:t>對於只有一個 </a:t>
            </a:r>
            <a:r>
              <a:rPr lang="en-US" altLang="zh-TW" dirty="0" smtClean="0"/>
              <a:t>Screen </a:t>
            </a:r>
            <a:r>
              <a:rPr lang="zh-TW" altLang="en-US" dirty="0" smtClean="0"/>
              <a:t>元件的應用程式，相當於整個應用程式皆可使用全域變數 </a:t>
            </a:r>
            <a:r>
              <a:rPr lang="en-US" altLang="zh-TW" dirty="0" smtClean="0"/>
              <a:t>)</a:t>
            </a:r>
            <a:r>
              <a:rPr lang="zh-TW" altLang="en-US" dirty="0" smtClean="0"/>
              <a:t>，區域變數則是只能在宣告變數的區塊中可以使用的變數。</a:t>
            </a:r>
            <a:endParaRPr lang="zh-TW" altLang="en-US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2"/>
            <a:r>
              <a:rPr lang="zh-TW" altLang="en-US" dirty="0" smtClean="0"/>
              <a:t>宣告</a:t>
            </a:r>
            <a:endParaRPr lang="en-US" altLang="zh-TW" dirty="0" smtClean="0"/>
          </a:p>
          <a:p>
            <a:pPr lvl="3"/>
            <a:r>
              <a:rPr lang="zh-TW" altLang="en-US" dirty="0" smtClean="0"/>
              <a:t>全域變數的宣告方法是在 </a:t>
            </a:r>
            <a:r>
              <a:rPr lang="en-US" altLang="zh-TW" dirty="0" smtClean="0"/>
              <a:t>Built-In </a:t>
            </a:r>
            <a:r>
              <a:rPr lang="zh-TW" altLang="en-US" dirty="0" smtClean="0"/>
              <a:t>項目點選 </a:t>
            </a:r>
            <a:r>
              <a:rPr lang="en-US" altLang="zh-TW" dirty="0" smtClean="0"/>
              <a:t>Variables</a:t>
            </a:r>
            <a:r>
              <a:rPr lang="zh-TW" altLang="en-US" dirty="0" smtClean="0"/>
              <a:t>， 再點選 </a:t>
            </a:r>
            <a:r>
              <a:rPr lang="en-US" altLang="zh-TW" dirty="0" smtClean="0"/>
              <a:t>initialize global </a:t>
            </a:r>
            <a:r>
              <a:rPr lang="zh-TW" altLang="en-US" dirty="0" smtClean="0"/>
              <a:t>拼塊，這就是宣告全域變數的拼塊。預設的變數名稱為「</a:t>
            </a:r>
            <a:r>
              <a:rPr lang="en-US" altLang="zh-TW" dirty="0" smtClean="0"/>
              <a:t>name</a:t>
            </a:r>
            <a:r>
              <a:rPr lang="zh-TW" altLang="en-US" dirty="0" smtClean="0"/>
              <a:t>」，以滑鼠左鍵按拼塊上 </a:t>
            </a:r>
            <a:r>
              <a:rPr lang="en-US" altLang="zh-TW" dirty="0" smtClean="0"/>
              <a:t>name </a:t>
            </a:r>
            <a:r>
              <a:rPr lang="zh-TW" altLang="en-US" dirty="0" smtClean="0"/>
              <a:t>文字， 使其呈現反白，此時可輸入新的變數名稱，例如「</a:t>
            </a:r>
            <a:r>
              <a:rPr lang="en-US" altLang="zh-TW" dirty="0" smtClean="0"/>
              <a:t>score</a:t>
            </a:r>
            <a:r>
              <a:rPr lang="zh-TW" altLang="en-US" dirty="0" smtClean="0"/>
              <a:t>」 。</a:t>
            </a:r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5440" y="3551692"/>
            <a:ext cx="6622708" cy="1877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2"/>
            <a:r>
              <a:rPr lang="zh-TW" altLang="en-US" dirty="0" smtClean="0"/>
              <a:t>種類</a:t>
            </a:r>
            <a:endParaRPr lang="en-US" altLang="zh-TW" dirty="0" smtClean="0"/>
          </a:p>
          <a:p>
            <a:pPr lvl="3"/>
            <a:r>
              <a:rPr lang="zh-TW" altLang="en-US" dirty="0" smtClean="0"/>
              <a:t>變數主要分為數值變數、字串變數與邏輯變數，依據變數的初始值為數值常數、字串常數或邏輯常數而定。</a:t>
            </a:r>
            <a:endParaRPr lang="en-US" altLang="zh-TW" dirty="0" smtClean="0"/>
          </a:p>
          <a:p>
            <a:pPr lvl="3"/>
            <a:endParaRPr lang="en-US" altLang="zh-TW" dirty="0" smtClean="0"/>
          </a:p>
          <a:p>
            <a:pPr lvl="3"/>
            <a:endParaRPr lang="en-US" altLang="zh-TW" dirty="0" smtClean="0"/>
          </a:p>
          <a:p>
            <a:pPr lvl="3"/>
            <a:endParaRPr lang="en-US" altLang="zh-TW" dirty="0" smtClean="0"/>
          </a:p>
          <a:p>
            <a:pPr lvl="2"/>
            <a:r>
              <a:rPr lang="zh-TW" altLang="en-US" dirty="0" smtClean="0"/>
              <a:t>命名</a:t>
            </a:r>
            <a:endParaRPr lang="en-US" altLang="zh-TW" dirty="0" smtClean="0"/>
          </a:p>
          <a:p>
            <a:pPr lvl="3"/>
            <a:r>
              <a:rPr lang="zh-TW" altLang="en-US" dirty="0" smtClean="0"/>
              <a:t>變數名稱與專案名稱相同，只能使用大小寫字母、數字、「</a:t>
            </a:r>
            <a:r>
              <a:rPr lang="en-US" altLang="zh-TW" dirty="0" smtClean="0"/>
              <a:t>@</a:t>
            </a:r>
            <a:r>
              <a:rPr lang="zh-TW" altLang="en-US" dirty="0" smtClean="0"/>
              <a:t>」及「</a:t>
            </a:r>
            <a:r>
              <a:rPr lang="en-US" altLang="zh-TW" dirty="0" smtClean="0"/>
              <a:t>_</a:t>
            </a:r>
            <a:r>
              <a:rPr lang="zh-TW" altLang="en-US" dirty="0" smtClean="0"/>
              <a:t>」符號，而且名稱的第一個字元必須是大小寫字母、「</a:t>
            </a:r>
            <a:r>
              <a:rPr lang="en-US" altLang="zh-TW" dirty="0" smtClean="0"/>
              <a:t>@</a:t>
            </a:r>
            <a:r>
              <a:rPr lang="zh-TW" altLang="en-US" dirty="0" smtClean="0"/>
              <a:t>」或「</a:t>
            </a:r>
            <a:r>
              <a:rPr lang="en-US" altLang="zh-TW" dirty="0" smtClean="0"/>
              <a:t>_</a:t>
            </a:r>
            <a:r>
              <a:rPr lang="zh-TW" altLang="en-US" dirty="0" smtClean="0"/>
              <a:t>」符號。如果輸入的名稱違反命名規則，系統會自動還原為預設值「</a:t>
            </a:r>
            <a:r>
              <a:rPr lang="en-US" altLang="zh-TW" dirty="0" smtClean="0"/>
              <a:t>name</a:t>
            </a:r>
            <a:r>
              <a:rPr lang="zh-TW" altLang="en-US" dirty="0" smtClean="0"/>
              <a:t>」。</a:t>
            </a:r>
            <a:endParaRPr lang="zh-TW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1435" y="2714620"/>
            <a:ext cx="4576581" cy="1133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2"/>
            <a:r>
              <a:rPr lang="zh-TW" altLang="en-US" dirty="0" smtClean="0"/>
              <a:t>存取變數值</a:t>
            </a:r>
            <a:endParaRPr lang="en-US" altLang="zh-TW" dirty="0" smtClean="0"/>
          </a:p>
          <a:p>
            <a:pPr lvl="3"/>
            <a:r>
              <a:rPr lang="zh-TW" altLang="en-US" dirty="0" smtClean="0"/>
              <a:t>在程式中存取變數值的方法有兩種：第一種方法是將滑鼠移到宣告的變數名稱上，片刻後就會顯示取得及設定該變數的拼塊，在拼塊上按滑鼠左鍵就可將該拼塊加入拼塊編輯區。</a:t>
            </a:r>
            <a:endParaRPr lang="en-US" altLang="zh-TW" dirty="0" smtClean="0"/>
          </a:p>
          <a:p>
            <a:pPr lvl="3"/>
            <a:endParaRPr lang="en-US" altLang="zh-TW" dirty="0" smtClean="0"/>
          </a:p>
          <a:p>
            <a:pPr lvl="3"/>
            <a:endParaRPr lang="en-US" altLang="zh-TW" dirty="0" smtClean="0"/>
          </a:p>
          <a:p>
            <a:pPr lvl="3">
              <a:spcBef>
                <a:spcPts val="3000"/>
              </a:spcBef>
            </a:pPr>
            <a:r>
              <a:rPr lang="zh-TW" altLang="en-US" dirty="0" smtClean="0"/>
              <a:t>第二種方法是在 </a:t>
            </a:r>
            <a:r>
              <a:rPr lang="en-US" altLang="zh-TW" dirty="0" smtClean="0"/>
              <a:t>Built-In </a:t>
            </a:r>
            <a:r>
              <a:rPr lang="zh-TW" altLang="en-US" dirty="0" smtClean="0"/>
              <a:t>項目點選 </a:t>
            </a:r>
            <a:r>
              <a:rPr lang="en-US" altLang="zh-TW" dirty="0" smtClean="0"/>
              <a:t>Variables</a:t>
            </a:r>
            <a:r>
              <a:rPr lang="zh-TW" altLang="en-US" dirty="0" smtClean="0"/>
              <a:t>， 再點選 </a:t>
            </a:r>
            <a:r>
              <a:rPr lang="en-US" altLang="zh-TW" dirty="0" smtClean="0"/>
              <a:t>get (</a:t>
            </a:r>
            <a:r>
              <a:rPr lang="zh-TW" altLang="en-US" dirty="0" smtClean="0"/>
              <a:t>取得變數值</a:t>
            </a:r>
            <a:r>
              <a:rPr lang="en-US" altLang="zh-TW" dirty="0" smtClean="0"/>
              <a:t>)</a:t>
            </a:r>
            <a:r>
              <a:rPr lang="zh-TW" altLang="en-US" dirty="0" smtClean="0"/>
              <a:t>或 </a:t>
            </a:r>
            <a:r>
              <a:rPr lang="en-US" altLang="zh-TW" dirty="0" smtClean="0"/>
              <a:t>set (</a:t>
            </a:r>
            <a:r>
              <a:rPr lang="zh-TW" altLang="en-US" dirty="0" smtClean="0"/>
              <a:t>設定變數值 </a:t>
            </a:r>
            <a:r>
              <a:rPr lang="en-US" altLang="zh-TW" dirty="0" smtClean="0"/>
              <a:t>) </a:t>
            </a:r>
            <a:r>
              <a:rPr lang="zh-TW" altLang="en-US" dirty="0" smtClean="0"/>
              <a:t>拼塊，接著在拼塊編輯區於下拉式選單中點選要使用的變數名稱。</a:t>
            </a:r>
            <a:endParaRPr lang="zh-TW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9496" y="2444305"/>
            <a:ext cx="4129439" cy="1258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4658884"/>
            <a:ext cx="5127966" cy="1627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自訂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95959"/>
      </a:hlink>
      <a:folHlink>
        <a:srgbClr val="595959"/>
      </a:folHlink>
    </a:clrScheme>
    <a:fontScheme name="Office 古典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20513</TotalTime>
  <Words>2011</Words>
  <Application>Microsoft Office PowerPoint</Application>
  <PresentationFormat>如螢幕大小 (4:3)</PresentationFormat>
  <Paragraphs>115</Paragraphs>
  <Slides>27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27</vt:i4>
      </vt:variant>
    </vt:vector>
  </HeadingPairs>
  <TitlesOfParts>
    <vt:vector size="28" baseType="lpstr">
      <vt:lpstr>Median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  <vt:lpstr>投影片 17</vt:lpstr>
      <vt:lpstr>投影片 18</vt:lpstr>
      <vt:lpstr>投影片 19</vt:lpstr>
      <vt:lpstr>投影片 20</vt:lpstr>
      <vt:lpstr>投影片 21</vt:lpstr>
      <vt:lpstr>投影片 22</vt:lpstr>
      <vt:lpstr>投影片 23</vt:lpstr>
      <vt:lpstr>投影片 24</vt:lpstr>
      <vt:lpstr>投影片 25</vt:lpstr>
      <vt:lpstr>投影片 26</vt:lpstr>
      <vt:lpstr>投影片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基礎運算</dc:title>
  <dc:creator>memi</dc:creator>
  <cp:keywords>ACL041000</cp:keywords>
  <cp:lastModifiedBy>memi chen</cp:lastModifiedBy>
  <cp:revision>2052</cp:revision>
  <dcterms:created xsi:type="dcterms:W3CDTF">2011-06-06T16:54:13Z</dcterms:created>
  <dcterms:modified xsi:type="dcterms:W3CDTF">2014-04-30T04:01:22Z</dcterms:modified>
</cp:coreProperties>
</file>