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739" r:id="rId2"/>
    <p:sldId id="688" r:id="rId3"/>
    <p:sldId id="633" r:id="rId4"/>
    <p:sldId id="741" r:id="rId5"/>
    <p:sldId id="743" r:id="rId6"/>
    <p:sldId id="746" r:id="rId7"/>
    <p:sldId id="749" r:id="rId8"/>
    <p:sldId id="742" r:id="rId9"/>
    <p:sldId id="748" r:id="rId10"/>
    <p:sldId id="747" r:id="rId11"/>
    <p:sldId id="759" r:id="rId12"/>
    <p:sldId id="751" r:id="rId13"/>
    <p:sldId id="755" r:id="rId14"/>
    <p:sldId id="754" r:id="rId15"/>
    <p:sldId id="753" r:id="rId16"/>
    <p:sldId id="752" r:id="rId17"/>
    <p:sldId id="761" r:id="rId18"/>
    <p:sldId id="760" r:id="rId19"/>
    <p:sldId id="762" r:id="rId20"/>
    <p:sldId id="763" r:id="rId21"/>
    <p:sldId id="768" r:id="rId22"/>
    <p:sldId id="756" r:id="rId23"/>
    <p:sldId id="764" r:id="rId24"/>
    <p:sldId id="767" r:id="rId25"/>
    <p:sldId id="766" r:id="rId26"/>
    <p:sldId id="765" r:id="rId27"/>
    <p:sldId id="7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07" d="100"/>
          <a:sy n="107" d="100"/>
        </p:scale>
        <p:origin x="-7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1.2.2  </a:t>
            </a:r>
            <a:r>
              <a:rPr lang="zh-TW" altLang="en-US" dirty="0" smtClean="0"/>
              <a:t>安裝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開發工具</a:t>
            </a:r>
          </a:p>
          <a:p>
            <a:pPr lvl="3"/>
            <a:r>
              <a:rPr lang="zh-TW" altLang="en-US" dirty="0" smtClean="0"/>
              <a:t>下載並安裝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開發工具，就可以開始使用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設計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應用程式了。</a:t>
            </a:r>
          </a:p>
          <a:p>
            <a:pPr lvl="5"/>
            <a:r>
              <a:rPr lang="zh-TW" altLang="en-US" dirty="0" smtClean="0"/>
              <a:t>請 開 啟 下 列 網 址：「</a:t>
            </a:r>
            <a:r>
              <a:rPr lang="en-US" altLang="zh-TW" dirty="0" smtClean="0"/>
              <a:t>http://appinventor.mit.edu/explore/ai2/setup-emulator.html</a:t>
            </a:r>
            <a:r>
              <a:rPr lang="zh-TW" altLang="en-US" dirty="0" smtClean="0"/>
              <a:t>」，點選 </a:t>
            </a:r>
            <a:r>
              <a:rPr lang="en-US" altLang="zh-TW" dirty="0" smtClean="0"/>
              <a:t>Instructions for Windows </a:t>
            </a:r>
            <a:r>
              <a:rPr lang="zh-TW" altLang="en-US" dirty="0" smtClean="0"/>
              <a:t>項目。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676546"/>
            <a:ext cx="5594310" cy="16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1.3  </a:t>
            </a:r>
            <a:r>
              <a:rPr lang="zh-TW" altLang="en-US" dirty="0" smtClean="0"/>
              <a:t>建置第一個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專題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1.3.1  </a:t>
            </a:r>
            <a:r>
              <a:rPr lang="zh-TW" altLang="en-US" dirty="0" smtClean="0"/>
              <a:t>進入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的開發網頁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的整合開發環境是網頁式的平台，所以要使用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設計 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應用程式，首先必須以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帳戶登入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開發頁面。</a:t>
            </a:r>
          </a:p>
          <a:p>
            <a:pPr lvl="3"/>
            <a:r>
              <a:rPr lang="zh-TW" altLang="en-US" dirty="0" smtClean="0"/>
              <a:t>登入 </a:t>
            </a:r>
            <a:r>
              <a:rPr lang="en-US" altLang="zh-TW" dirty="0" smtClean="0"/>
              <a:t>App Inventor </a:t>
            </a:r>
            <a:r>
              <a:rPr lang="zh-TW" altLang="en-US" dirty="0" smtClean="0"/>
              <a:t>專題管理網頁的步驟為：</a:t>
            </a:r>
          </a:p>
          <a:p>
            <a:pPr lvl="5"/>
            <a:r>
              <a:rPr lang="zh-TW" altLang="en-US" dirty="0" smtClean="0"/>
              <a:t>請由：「</a:t>
            </a:r>
            <a:r>
              <a:rPr lang="en-US" altLang="zh-TW" dirty="0" smtClean="0"/>
              <a:t>http://ai2.appinventor.mit.edu</a:t>
            </a:r>
            <a:r>
              <a:rPr lang="zh-TW" altLang="en-US" dirty="0" smtClean="0"/>
              <a:t>」進入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開發網頁的網址，頁面會先導向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帳戶的登入頁面，請輸入帳號密碼後按 登入 鈕。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1.3.2  </a:t>
            </a:r>
            <a:r>
              <a:rPr lang="zh-TW" altLang="en-US" dirty="0" smtClean="0"/>
              <a:t>新增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專題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應用程式是以專題的方式進行，請依下述步驟建置第一個專題：</a:t>
            </a:r>
          </a:p>
          <a:p>
            <a:pPr lvl="5"/>
            <a:r>
              <a:rPr lang="zh-TW" altLang="en-US" dirty="0" smtClean="0"/>
              <a:t>請按 </a:t>
            </a:r>
            <a:r>
              <a:rPr lang="en-US" altLang="zh-TW" dirty="0" smtClean="0"/>
              <a:t>New Project </a:t>
            </a:r>
            <a:r>
              <a:rPr lang="zh-TW" altLang="en-US" dirty="0" smtClean="0"/>
              <a:t>鈕，接著在對話方塊的 </a:t>
            </a:r>
            <a:r>
              <a:rPr lang="en-US" altLang="zh-TW" dirty="0" smtClean="0"/>
              <a:t>Project name </a:t>
            </a:r>
            <a:r>
              <a:rPr lang="zh-TW" altLang="en-US" dirty="0" smtClean="0"/>
              <a:t>欄輸入專題名稱後按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鈕即可完成建立專題的動作。</a:t>
            </a:r>
          </a:p>
          <a:p>
            <a:pPr lvl="4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要注意專題名稱只能使用大小寫英文字母、數字及「</a:t>
            </a:r>
            <a:r>
              <a:rPr lang="en-US" altLang="zh-TW" dirty="0" smtClean="0"/>
              <a:t>_</a:t>
            </a:r>
            <a:r>
              <a:rPr lang="zh-TW" altLang="en-US" dirty="0" smtClean="0"/>
              <a:t>」符號，而且名稱的第一個字元必須是大小寫英文字母。如果輸入的名稱違反命名規則，系統不會建立專題，並會顯示提示訊息告知使用者修正錯誤。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57633"/>
            <a:ext cx="5135281" cy="25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1.3.3 </a:t>
            </a:r>
            <a:r>
              <a:rPr lang="zh-TW" altLang="en-US" dirty="0" smtClean="0"/>
              <a:t>版面配置頁面的佈置       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應用程式開發時整個程式使用畫面要在版面配置頁面中佈置。一般的流程是在元件區拖曳相關的元件到介面設計區中佈置，接著到元件屬性區 </a:t>
            </a:r>
            <a:r>
              <a:rPr lang="en-US" altLang="zh-TW" dirty="0" smtClean="0"/>
              <a:t>(Properties) </a:t>
            </a:r>
            <a:r>
              <a:rPr lang="zh-TW" altLang="en-US" dirty="0" smtClean="0"/>
              <a:t>進行每個元件的細部設定。</a:t>
            </a:r>
          </a:p>
          <a:p>
            <a:pPr lvl="3"/>
            <a:r>
              <a:rPr lang="zh-TW" altLang="en-US" dirty="0" smtClean="0"/>
              <a:t>在這個範例中我們將由元件區中拖曳 </a:t>
            </a:r>
            <a:r>
              <a:rPr lang="en-US" altLang="zh-TW" dirty="0" smtClean="0"/>
              <a:t>User Interface / Label </a:t>
            </a:r>
            <a:r>
              <a:rPr lang="zh-TW" altLang="en-US" dirty="0" smtClean="0"/>
              <a:t>元件到頁面中，並設定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元件要顯示的文字內容與格式。請依下述步驟操作：</a:t>
            </a:r>
          </a:p>
          <a:p>
            <a:pPr lvl="5"/>
            <a:r>
              <a:rPr lang="zh-TW" altLang="en-US" dirty="0" smtClean="0"/>
              <a:t>請由元件區中拖曳 </a:t>
            </a:r>
            <a:r>
              <a:rPr lang="en-US" altLang="zh-TW" dirty="0" smtClean="0"/>
              <a:t>User Interface / Label </a:t>
            </a:r>
            <a:r>
              <a:rPr lang="zh-TW" altLang="en-US" dirty="0" smtClean="0"/>
              <a:t>元件到頁面中，此時已使用元件區會顯示這個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元件，並自動命名為「</a:t>
            </a:r>
            <a:r>
              <a:rPr lang="en-US" altLang="zh-TW" dirty="0" smtClean="0"/>
              <a:t>Label1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90" y="4131428"/>
            <a:ext cx="4405588" cy="24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1.3.4 </a:t>
            </a:r>
            <a:r>
              <a:rPr lang="zh-TW" altLang="en-US" dirty="0" smtClean="0"/>
              <a:t>拼塊編輯頁面</a:t>
            </a:r>
          </a:p>
          <a:p>
            <a:pPr lvl="3"/>
            <a:r>
              <a:rPr lang="zh-TW" altLang="en-US" dirty="0" smtClean="0"/>
              <a:t>在版面配置頁面按右上方 </a:t>
            </a:r>
            <a:r>
              <a:rPr lang="en-US" altLang="zh-TW" dirty="0" smtClean="0"/>
              <a:t>Blocks </a:t>
            </a:r>
            <a:r>
              <a:rPr lang="zh-TW" altLang="en-US" dirty="0" smtClean="0"/>
              <a:t>鈕就會切換到拼塊編輯頁面。拼塊編輯頁面主要分為以下幾個部分：</a:t>
            </a:r>
            <a:endParaRPr lang="en-US" altLang="zh-TW" dirty="0" smtClean="0"/>
          </a:p>
          <a:p>
            <a:pPr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1</a:t>
            </a:r>
            <a:r>
              <a:rPr lang="en-US" altLang="zh-TW" dirty="0" smtClean="0"/>
              <a:t>   Designer </a:t>
            </a:r>
            <a:r>
              <a:rPr lang="zh-TW" altLang="en-US" dirty="0" smtClean="0"/>
              <a:t>鈕：切換到版面配置頁面。</a:t>
            </a:r>
          </a:p>
          <a:p>
            <a:pPr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2</a:t>
            </a:r>
            <a:r>
              <a:rPr lang="en-US" altLang="zh-TW" dirty="0" smtClean="0"/>
              <a:t>   Blocks </a:t>
            </a:r>
            <a:r>
              <a:rPr lang="zh-TW" altLang="en-US" dirty="0" smtClean="0"/>
              <a:t>鈕：切換到拼塊編輯頁面。</a:t>
            </a:r>
          </a:p>
          <a:p>
            <a:pPr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3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內建拼塊區：本區提供程式流程所需的程式拼塊。</a:t>
            </a:r>
          </a:p>
          <a:p>
            <a:pPr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4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已建立元件區：在版面配置頁面建立的元件，會在本區建立對應的元件拼塊。</a:t>
            </a:r>
          </a:p>
          <a:p>
            <a:pPr marL="4320000"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5</a:t>
            </a:r>
            <a:r>
              <a:rPr lang="en-US" altLang="zh-TW" dirty="0" smtClean="0"/>
              <a:t>   </a:t>
            </a:r>
            <a:r>
              <a:rPr lang="zh-TW" altLang="en-US" dirty="0" smtClean="0"/>
              <a:t>進階功能區：提供通用元件，使用方法將在第六章詳細說明。</a:t>
            </a:r>
          </a:p>
          <a:p>
            <a:pPr marL="4320000"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6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拼塊編輯區：可將各種拼塊由拼塊區拖曳到此區進行程式流程設計。</a:t>
            </a:r>
          </a:p>
          <a:p>
            <a:pPr marL="4320000" lvl="3" indent="0">
              <a:spcBef>
                <a:spcPts val="0"/>
              </a:spcBef>
            </a:pPr>
            <a:r>
              <a:rPr lang="en-US" altLang="zh-TW" dirty="0" smtClean="0">
                <a:solidFill>
                  <a:srgbClr val="5A9441"/>
                </a:solidFill>
              </a:rPr>
              <a:t>7</a:t>
            </a:r>
            <a:r>
              <a:rPr lang="en-US" altLang="zh-TW" dirty="0" smtClean="0"/>
              <a:t>   </a:t>
            </a:r>
            <a:r>
              <a:rPr lang="zh-TW" altLang="en-US" dirty="0" smtClean="0"/>
              <a:t>垃圾筒：將拼塊拖曳到垃圾筒可移除該程式拼塊。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39497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1.3.5 </a:t>
            </a:r>
            <a:r>
              <a:rPr lang="zh-TW" altLang="en-US" dirty="0" smtClean="0"/>
              <a:t>在模擬器中執行應用程式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建立模擬器</a:t>
            </a:r>
          </a:p>
          <a:p>
            <a:pPr lvl="5"/>
            <a:r>
              <a:rPr lang="zh-TW" altLang="en-US" dirty="0" smtClean="0"/>
              <a:t>安裝 </a:t>
            </a:r>
            <a:r>
              <a:rPr lang="en-US" altLang="zh-TW" dirty="0" smtClean="0"/>
              <a:t>App Inventor 2  </a:t>
            </a:r>
            <a:r>
              <a:rPr lang="zh-TW" altLang="en-US" dirty="0" smtClean="0"/>
              <a:t>時，系統已自動在桌面建立 </a:t>
            </a:r>
            <a:r>
              <a:rPr lang="en-US" altLang="zh-TW" dirty="0" err="1" smtClean="0"/>
              <a:t>aiStarter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捷徑。在桌面 </a:t>
            </a:r>
            <a:r>
              <a:rPr lang="en-US" altLang="zh-TW" dirty="0" err="1" smtClean="0"/>
              <a:t>aiStarter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捷徑按滑鼠兩下啟動 </a:t>
            </a:r>
            <a:r>
              <a:rPr lang="en-US" altLang="zh-TW" dirty="0" err="1" smtClean="0"/>
              <a:t>aiStarter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357562"/>
            <a:ext cx="6739869" cy="14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安裝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                    </a:t>
            </a:r>
          </a:p>
          <a:p>
            <a:pPr lvl="3"/>
            <a:r>
              <a:rPr lang="zh-TW" altLang="en-US" dirty="0" smtClean="0"/>
              <a:t>模擬器雖然已開啟，仍然無法執行應用程式，必須先在模擬器中安裝 </a:t>
            </a:r>
            <a:r>
              <a:rPr lang="en-US" altLang="zh-TW" dirty="0" smtClean="0"/>
              <a:t>MIT AI2 Companion </a:t>
            </a:r>
            <a:r>
              <a:rPr lang="zh-TW" altLang="en-US" dirty="0" smtClean="0"/>
              <a:t>元件，才能執行應用程式。模擬器開啟一段時間後，系統檢查到模擬器尚未安裝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，會顯示提示訊息告知使用者，按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鈕由系統自動安裝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695" y="3635319"/>
            <a:ext cx="3629255" cy="150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在模擬器上測試應用程式</a:t>
            </a:r>
          </a:p>
          <a:p>
            <a:pPr lvl="3"/>
            <a:r>
              <a:rPr lang="zh-TW" altLang="en-US" dirty="0" smtClean="0"/>
              <a:t>模擬器安裝 </a:t>
            </a:r>
            <a:r>
              <a:rPr lang="en-US" altLang="zh-TW" dirty="0" smtClean="0"/>
              <a:t>MIT AI2 Companion </a:t>
            </a:r>
            <a:r>
              <a:rPr lang="zh-TW" altLang="en-US" dirty="0" smtClean="0"/>
              <a:t>後就可以執行應用程式。點按上方 </a:t>
            </a:r>
            <a:r>
              <a:rPr lang="en-US" altLang="zh-TW" dirty="0" smtClean="0"/>
              <a:t>Connect </a:t>
            </a:r>
            <a:r>
              <a:rPr lang="zh-TW" altLang="en-US" dirty="0" smtClean="0"/>
              <a:t>鈕後在下拉式選單中點選 </a:t>
            </a:r>
            <a:r>
              <a:rPr lang="en-US" altLang="zh-TW" dirty="0" smtClean="0"/>
              <a:t>Emulator </a:t>
            </a:r>
            <a:r>
              <a:rPr lang="zh-TW" altLang="en-US" dirty="0" smtClean="0"/>
              <a:t>項目，一段時間後即可在模擬器見到執行結果。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14686"/>
            <a:ext cx="240356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1.3.6 </a:t>
            </a:r>
            <a:r>
              <a:rPr lang="zh-TW" altLang="en-US" dirty="0" smtClean="0"/>
              <a:t>在實機中模擬執行應用程式 </a:t>
            </a:r>
            <a:r>
              <a:rPr lang="en-US" altLang="zh-TW" dirty="0" smtClean="0"/>
              <a:t>- USB </a:t>
            </a:r>
            <a:r>
              <a:rPr lang="zh-TW" altLang="en-US" dirty="0" smtClean="0"/>
              <a:t>模式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在實機上必要的設定</a:t>
            </a:r>
          </a:p>
          <a:p>
            <a:pPr lvl="3"/>
            <a:r>
              <a:rPr lang="zh-TW" altLang="en-US" dirty="0" smtClean="0"/>
              <a:t>實機不是拿來接上電腦就能安裝，有幾個必要設定是一定要注意的：</a:t>
            </a:r>
          </a:p>
          <a:p>
            <a:pPr lvl="4"/>
            <a:r>
              <a:rPr lang="zh-TW" altLang="en-US" dirty="0" smtClean="0"/>
              <a:t>請執行 設定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安全性，接著核選 未知的來源 選項。如此一來在實機上才能安裝非經由 </a:t>
            </a:r>
            <a:r>
              <a:rPr lang="en-US" altLang="zh-TW" dirty="0" smtClean="0"/>
              <a:t>Google Play </a:t>
            </a:r>
            <a:r>
              <a:rPr lang="zh-TW" altLang="en-US" dirty="0" smtClean="0"/>
              <a:t>認證下載的應用程式。</a:t>
            </a:r>
          </a:p>
          <a:p>
            <a:pPr lvl="4"/>
            <a:r>
              <a:rPr lang="zh-TW" altLang="en-US" dirty="0" smtClean="0"/>
              <a:t>請執行 設定 </a:t>
            </a:r>
            <a:r>
              <a:rPr lang="en-US" altLang="zh-TW" dirty="0" smtClean="0"/>
              <a:t>/ </a:t>
            </a:r>
            <a:r>
              <a:rPr lang="zh-TW" altLang="en-US" dirty="0" smtClean="0"/>
              <a:t>開發人員選項，核選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除錯中、保持喚醒 及 允許模擬位置。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787" y="3857628"/>
            <a:ext cx="4276353" cy="266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在實機上安裝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                    </a:t>
            </a:r>
          </a:p>
          <a:p>
            <a:pPr lvl="3"/>
            <a:r>
              <a:rPr lang="zh-TW" altLang="en-US" dirty="0" smtClean="0"/>
              <a:t>在實機上開啟 </a:t>
            </a:r>
            <a:r>
              <a:rPr lang="en-US" altLang="zh-TW" dirty="0" smtClean="0"/>
              <a:t>Play </a:t>
            </a:r>
            <a:r>
              <a:rPr lang="zh-TW" altLang="en-US" dirty="0" smtClean="0"/>
              <a:t>商店，於搜尋列輸入「</a:t>
            </a:r>
            <a:r>
              <a:rPr lang="en-US" altLang="zh-TW" dirty="0" smtClean="0"/>
              <a:t>MIT AI2</a:t>
            </a:r>
            <a:r>
              <a:rPr lang="zh-TW" altLang="en-US" dirty="0" smtClean="0"/>
              <a:t>」，點選 </a:t>
            </a:r>
            <a:r>
              <a:rPr lang="en-US" altLang="zh-TW" dirty="0" smtClean="0"/>
              <a:t>MIT AI2 Companion </a:t>
            </a:r>
            <a:r>
              <a:rPr lang="zh-TW" altLang="en-US" dirty="0" smtClean="0"/>
              <a:t>進行安裝，安裝完成後在程式集中會建立 </a:t>
            </a:r>
            <a:r>
              <a:rPr lang="en-US" altLang="zh-TW" dirty="0" smtClean="0"/>
              <a:t>MIT AI2 Companion </a:t>
            </a:r>
            <a:r>
              <a:rPr lang="zh-TW" altLang="en-US" dirty="0" smtClean="0"/>
              <a:t>圖示。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850" y="3214688"/>
            <a:ext cx="5098918" cy="20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01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1.1  </a:t>
            </a:r>
            <a:r>
              <a:rPr lang="en-US" altLang="zh-TW" dirty="0" smtClean="0">
                <a:hlinkClick r:id="rId2" action="ppaction://hlinksldjump"/>
              </a:rPr>
              <a:t>App </a:t>
            </a:r>
            <a:r>
              <a:rPr lang="zh-TW" altLang="en-US" dirty="0" smtClean="0">
                <a:hlinkClick r:id="rId2" action="ppaction://hlinksldjump"/>
              </a:rPr>
              <a:t>開發的新領域：</a:t>
            </a:r>
            <a:r>
              <a:rPr lang="en-US" altLang="zh-TW" dirty="0" smtClean="0">
                <a:hlinkClick r:id="rId2" action="ppaction://hlinksldjump"/>
              </a:rPr>
              <a:t>App Inventor 2</a:t>
            </a:r>
            <a:endParaRPr lang="en-US" altLang="zh-TW" dirty="0" smtClean="0"/>
          </a:p>
          <a:p>
            <a:r>
              <a:rPr lang="en-US" altLang="zh-TW" dirty="0" smtClean="0"/>
              <a:t>1.2  </a:t>
            </a:r>
            <a:r>
              <a:rPr lang="zh-TW" altLang="en-US" dirty="0" smtClean="0">
                <a:hlinkClick r:id="rId3" action="ppaction://hlinksldjump"/>
              </a:rPr>
              <a:t>建置 </a:t>
            </a:r>
            <a:r>
              <a:rPr lang="en-US" altLang="zh-TW" dirty="0" smtClean="0">
                <a:hlinkClick r:id="rId3" action="ppaction://hlinksldjump"/>
              </a:rPr>
              <a:t>App Inventor 2 </a:t>
            </a:r>
            <a:r>
              <a:rPr lang="zh-TW" altLang="en-US" dirty="0" smtClean="0">
                <a:hlinkClick r:id="rId3" action="ppaction://hlinksldjump"/>
              </a:rPr>
              <a:t>開發環境</a:t>
            </a:r>
            <a:endParaRPr lang="en-US" altLang="zh-TW" dirty="0" smtClean="0"/>
          </a:p>
          <a:p>
            <a:r>
              <a:rPr lang="en-US" altLang="zh-TW" dirty="0" smtClean="0"/>
              <a:t>1.3  </a:t>
            </a:r>
            <a:r>
              <a:rPr lang="zh-TW" altLang="en-US" dirty="0" smtClean="0">
                <a:hlinkClick r:id="rId4" action="ppaction://hlinksldjump"/>
              </a:rPr>
              <a:t>建置第一個 </a:t>
            </a:r>
            <a:r>
              <a:rPr lang="en-US" altLang="zh-TW" dirty="0" smtClean="0">
                <a:hlinkClick r:id="rId4" action="ppaction://hlinksldjump"/>
              </a:rPr>
              <a:t>App Inventor 2 </a:t>
            </a:r>
            <a:r>
              <a:rPr lang="zh-TW" altLang="en-US" dirty="0" smtClean="0">
                <a:hlinkClick r:id="rId4" action="ppaction://hlinksldjump"/>
              </a:rPr>
              <a:t>專題</a:t>
            </a:r>
            <a:endParaRPr lang="en-US" altLang="zh-TW" dirty="0" smtClean="0"/>
          </a:p>
          <a:p>
            <a:r>
              <a:rPr lang="en-US" altLang="zh-TW" dirty="0" smtClean="0"/>
              <a:t>1.4  </a:t>
            </a:r>
            <a:r>
              <a:rPr lang="zh-TW" altLang="en-US" dirty="0" smtClean="0">
                <a:hlinkClick r:id="rId5" action="ppaction://hlinksldjump"/>
              </a:rPr>
              <a:t>專題維護 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smtClean="0"/>
              <a:t>App Inventor 2 </a:t>
            </a:r>
            <a:r>
              <a:rPr lang="zh-TW" altLang="en-US" dirty="0" smtClean="0"/>
              <a:t>使用拼塊的方式進行程式的開發，搭配好用的各式元件，即使完全未接觸過程式設計者也能開發功能強大的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應用程式。</a:t>
            </a:r>
          </a:p>
          <a:p>
            <a:r>
              <a:rPr lang="en-US" altLang="zh-TW" dirty="0" smtClean="0"/>
              <a:t>App Inventor 2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應用程式開發者提供了使用瀏覽器的整合開發環境，不僅所有需要的軟體是完全免費，使用者只要具有網路連線功能，就能隨時隨地上網進行專題的開發。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用拼塊拼出你的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在實機上測試應用程式</a:t>
            </a:r>
          </a:p>
          <a:p>
            <a:pPr lvl="3"/>
            <a:r>
              <a:rPr lang="zh-TW" altLang="en-US" dirty="0" smtClean="0"/>
              <a:t>請將實機以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傳輸線與電腦連接，系統會開始根據設備安裝驅動程式，建議您可以自行安裝實機的驅動程式以利測試。</a:t>
            </a:r>
          </a:p>
          <a:p>
            <a:pPr lvl="3"/>
            <a:r>
              <a:rPr lang="zh-TW" altLang="en-US" dirty="0" smtClean="0"/>
              <a:t>驅動程式安裝完成後，點按上方 </a:t>
            </a:r>
            <a:r>
              <a:rPr lang="en-US" altLang="zh-TW" dirty="0" smtClean="0"/>
              <a:t>Connect </a:t>
            </a:r>
            <a:r>
              <a:rPr lang="zh-TW" altLang="en-US" dirty="0" smtClean="0"/>
              <a:t>鈕後在下拉式選單中點選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項目，會先出現未找到實機訊息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如下右圖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，請不必理會，靜待數秒。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714752"/>
            <a:ext cx="55658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1.3.7 </a:t>
            </a:r>
            <a:r>
              <a:rPr lang="zh-TW" altLang="en-US" dirty="0" smtClean="0"/>
              <a:t>在實機中模執行應用程式 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首先參考前一小節開啟實機中  未知的來源  及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除錯模式，實機也必須安裝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。在實機上執行 </a:t>
            </a:r>
            <a:r>
              <a:rPr lang="en-US" altLang="zh-TW" dirty="0" smtClean="0"/>
              <a:t>MIT AI2 Companion</a:t>
            </a:r>
            <a:r>
              <a:rPr lang="zh-TW" altLang="en-US" dirty="0" smtClean="0"/>
              <a:t>，會產生如下頁面。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32771"/>
            <a:ext cx="5406401" cy="268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1.4 </a:t>
            </a:r>
            <a:r>
              <a:rPr lang="zh-TW" altLang="en-US" dirty="0" smtClean="0"/>
              <a:t>專題維護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1.4.1  </a:t>
            </a:r>
            <a:r>
              <a:rPr lang="zh-TW" altLang="en-US" dirty="0" smtClean="0"/>
              <a:t>下載原始檔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當應用程式設計完成後，可下載原始檔到本機中做為備份。系統會將所有使用的原始檔包裝成 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aia</a:t>
            </a:r>
            <a:r>
              <a:rPr lang="en-US" altLang="zh-TW" dirty="0" smtClean="0"/>
              <a:t> </a:t>
            </a:r>
            <a:r>
              <a:rPr lang="zh-TW" altLang="en-US" dirty="0" smtClean="0"/>
              <a:t>檔案格式讓使用者下載，方便備份保存。操作方式為：</a:t>
            </a:r>
          </a:p>
          <a:p>
            <a:pPr lvl="5"/>
            <a:r>
              <a:rPr lang="zh-TW" altLang="en-US" dirty="0" smtClean="0"/>
              <a:t>在專題管理頁面核選要下載專題左方的核選方塊，按 </a:t>
            </a:r>
            <a:r>
              <a:rPr lang="en-US" altLang="zh-TW" dirty="0" smtClean="0"/>
              <a:t>Project </a:t>
            </a:r>
            <a:r>
              <a:rPr lang="zh-TW" altLang="en-US" dirty="0" smtClean="0"/>
              <a:t>鈕，於下拉式選單中點選 </a:t>
            </a:r>
            <a:r>
              <a:rPr lang="en-US" altLang="zh-TW" dirty="0" smtClean="0"/>
              <a:t>Export selected project(.</a:t>
            </a:r>
            <a:r>
              <a:rPr lang="en-US" altLang="zh-TW" dirty="0" err="1" smtClean="0"/>
              <a:t>aia</a:t>
            </a:r>
            <a:r>
              <a:rPr lang="en-US" altLang="zh-TW" dirty="0" smtClean="0"/>
              <a:t>) to my computer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29066"/>
            <a:ext cx="4570790" cy="23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1.4.2  </a:t>
            </a:r>
            <a:r>
              <a:rPr lang="zh-TW" altLang="en-US" dirty="0" smtClean="0"/>
              <a:t>上傳原始檔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如果取得其他人開發設計的原始檔案，也可上傳到自己帳號的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專題管理頁面中使用，例如本書附書光碟中的專題都可以此方式上傳。</a:t>
            </a:r>
          </a:p>
          <a:p>
            <a:pPr lvl="5"/>
            <a:r>
              <a:rPr lang="zh-TW" altLang="en-US" dirty="0" smtClean="0"/>
              <a:t>在專題管理頁面按 </a:t>
            </a:r>
            <a:r>
              <a:rPr lang="en-US" altLang="zh-TW" dirty="0" smtClean="0"/>
              <a:t>Project  </a:t>
            </a:r>
            <a:r>
              <a:rPr lang="zh-TW" altLang="en-US" dirty="0" smtClean="0"/>
              <a:t>鈕，於下拉式選單中點選 </a:t>
            </a:r>
            <a:r>
              <a:rPr lang="en-US" altLang="zh-TW" dirty="0" smtClean="0"/>
              <a:t>Import project (.</a:t>
            </a:r>
            <a:r>
              <a:rPr lang="en-US" altLang="zh-TW" dirty="0" err="1" smtClean="0"/>
              <a:t>aia</a:t>
            </a:r>
            <a:r>
              <a:rPr lang="en-US" altLang="zh-TW" dirty="0" smtClean="0"/>
              <a:t>) from my computer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615775"/>
            <a:ext cx="5345136" cy="16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1.4.3  </a:t>
            </a:r>
            <a:r>
              <a:rPr lang="zh-TW" altLang="en-US" dirty="0" smtClean="0"/>
              <a:t>移除專題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如果不再使用的專題可將其移除，以免專題太多讓專題管理頁面顯得雜亂，也影響尋找專題的效率。</a:t>
            </a:r>
          </a:p>
          <a:p>
            <a:pPr lvl="3"/>
            <a:r>
              <a:rPr lang="zh-TW" altLang="en-US" dirty="0" smtClean="0"/>
              <a:t>移除專題非常容易，操作方式為：</a:t>
            </a:r>
          </a:p>
          <a:p>
            <a:pPr lvl="5"/>
            <a:r>
              <a:rPr lang="zh-TW" altLang="en-US" dirty="0" smtClean="0"/>
              <a:t>在專題管理頁面核選要移除專題左方的核選方塊，按上方 </a:t>
            </a:r>
            <a:r>
              <a:rPr lang="en-US" altLang="zh-TW" dirty="0" smtClean="0"/>
              <a:t>Delete Project </a:t>
            </a:r>
            <a:r>
              <a:rPr lang="zh-TW" altLang="en-US" dirty="0" smtClean="0"/>
              <a:t>鈕，於確認對話方塊中按 確定 鈕確認刪除。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365" y="3929067"/>
            <a:ext cx="5982931" cy="178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1.4.4  </a:t>
            </a:r>
            <a:r>
              <a:rPr lang="zh-TW" altLang="en-US" dirty="0" smtClean="0"/>
              <a:t>複製專題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專題開發過程中，最好定時對專題做備份，如果製作過程不順利，可以回到上一次備份重新設計。專題備份工作可以用「複製專題」方式操作：</a:t>
            </a:r>
          </a:p>
          <a:p>
            <a:pPr lvl="5"/>
            <a:r>
              <a:rPr lang="zh-TW" altLang="en-US" dirty="0" smtClean="0"/>
              <a:t>在版面配置頁面按 </a:t>
            </a:r>
            <a:r>
              <a:rPr lang="en-US" altLang="zh-TW" dirty="0" smtClean="0"/>
              <a:t>Project  </a:t>
            </a:r>
            <a:r>
              <a:rPr lang="zh-TW" altLang="en-US" dirty="0" smtClean="0"/>
              <a:t>鈕，於下拉式選單中點選 </a:t>
            </a:r>
            <a:r>
              <a:rPr lang="en-US" altLang="zh-TW" dirty="0" smtClean="0"/>
              <a:t>Save project as</a:t>
            </a:r>
            <a:r>
              <a:rPr lang="zh-TW" altLang="en-US" dirty="0" smtClean="0"/>
              <a:t>，於 </a:t>
            </a:r>
            <a:r>
              <a:rPr lang="en-US" altLang="zh-TW" dirty="0" smtClean="0"/>
              <a:t>Save As </a:t>
            </a:r>
            <a:r>
              <a:rPr lang="zh-TW" altLang="en-US" dirty="0" smtClean="0"/>
              <a:t>對話方塊中輸入檔案名稱後按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鈕。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235" y="3429000"/>
            <a:ext cx="5991161" cy="23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1.4.5  </a:t>
            </a:r>
            <a:r>
              <a:rPr lang="zh-TW" altLang="en-US" dirty="0" smtClean="0"/>
              <a:t>下載安裝檔 </a:t>
            </a:r>
            <a:r>
              <a:rPr lang="en-US" altLang="zh-TW" dirty="0" smtClean="0"/>
              <a:t>(.</a:t>
            </a:r>
            <a:r>
              <a:rPr lang="en-US" altLang="zh-TW" dirty="0" err="1" smtClean="0"/>
              <a:t>apk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當我們希望將開發的成果傳送給朋友安裝，甚至上架到 </a:t>
            </a:r>
            <a:r>
              <a:rPr lang="en-US" altLang="zh-TW" dirty="0" smtClean="0"/>
              <a:t>Google Play </a:t>
            </a:r>
            <a:r>
              <a:rPr lang="zh-TW" altLang="en-US" dirty="0" smtClean="0"/>
              <a:t>中分享、販售，都必須先將程式編譯成安裝檔。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應用程式的安裝檔副檔名為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apk</a:t>
            </a:r>
            <a:r>
              <a:rPr lang="zh-TW" altLang="en-US" dirty="0" smtClean="0"/>
              <a:t>」，</a:t>
            </a:r>
          </a:p>
          <a:p>
            <a:pPr lvl="3"/>
            <a:r>
              <a:rPr lang="zh-TW" altLang="en-US" dirty="0" smtClean="0"/>
              <a:t>您可以輕易的在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中進行編譯的動作。</a:t>
            </a:r>
          </a:p>
          <a:p>
            <a:pPr lvl="3"/>
            <a:r>
              <a:rPr lang="zh-TW" altLang="en-US" dirty="0" smtClean="0"/>
              <a:t>將應用程式專案編譯成安裝檔，再將安裝檔下載到電腦的操作方式為：</a:t>
            </a:r>
          </a:p>
          <a:p>
            <a:pPr lvl="5"/>
            <a:r>
              <a:rPr lang="zh-TW" altLang="en-US" dirty="0" smtClean="0"/>
              <a:t>在版面配置頁面按 </a:t>
            </a:r>
            <a:r>
              <a:rPr lang="en-US" altLang="zh-TW" dirty="0" smtClean="0"/>
              <a:t>Build  </a:t>
            </a:r>
            <a:r>
              <a:rPr lang="zh-TW" altLang="en-US" dirty="0" smtClean="0"/>
              <a:t>鈕，於下拉式選單中點選 </a:t>
            </a:r>
            <a:r>
              <a:rPr lang="en-US" altLang="zh-TW" dirty="0" smtClean="0"/>
              <a:t>App (save .</a:t>
            </a:r>
            <a:r>
              <a:rPr lang="en-US" altLang="zh-TW" dirty="0" err="1" smtClean="0"/>
              <a:t>apk</a:t>
            </a:r>
            <a:r>
              <a:rPr lang="en-US" altLang="zh-TW" dirty="0" smtClean="0"/>
              <a:t> to my computer)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360" y="4143380"/>
            <a:ext cx="5386284" cy="20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1.4.6  </a:t>
            </a:r>
            <a:r>
              <a:rPr lang="zh-TW" altLang="en-US" dirty="0" smtClean="0"/>
              <a:t>在實機中安裝應用程式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在開發應用程式時，按 </a:t>
            </a:r>
            <a:r>
              <a:rPr lang="en-US" altLang="zh-TW" dirty="0" smtClean="0"/>
              <a:t>Connect </a:t>
            </a:r>
            <a:r>
              <a:rPr lang="zh-TW" altLang="en-US" dirty="0" smtClean="0"/>
              <a:t>鈕後在下拉式選單中點選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就可在實機執行程式，此過程只是將執行結果顯示於實機上，其實並未下載安裝檔並安裝在實機中。若是在實機中結束應用程式或拔除 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連接線，執行的畫面就會在實機上消失，要再顯示就必須重新連接。</a:t>
            </a:r>
          </a:p>
          <a:p>
            <a:pPr lvl="3"/>
            <a:r>
              <a:rPr lang="zh-TW" altLang="en-US" dirty="0" smtClean="0"/>
              <a:t>直接將應用程式安裝於實機的操作方式為：</a:t>
            </a:r>
          </a:p>
          <a:p>
            <a:pPr lvl="5"/>
            <a:r>
              <a:rPr lang="zh-TW" altLang="en-US" dirty="0" smtClean="0"/>
              <a:t>在版面配置頁面按 </a:t>
            </a:r>
            <a:r>
              <a:rPr lang="en-US" altLang="zh-TW" dirty="0" smtClean="0"/>
              <a:t>Build </a:t>
            </a:r>
            <a:r>
              <a:rPr lang="zh-TW" altLang="en-US" dirty="0" smtClean="0"/>
              <a:t>鈕，於下拉式選單中點選 </a:t>
            </a:r>
            <a:r>
              <a:rPr lang="en-US" altLang="zh-TW" dirty="0" smtClean="0"/>
              <a:t>App (provide QR code for .</a:t>
            </a:r>
            <a:r>
              <a:rPr lang="en-US" altLang="zh-TW" dirty="0" err="1" smtClean="0"/>
              <a:t>apk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429132"/>
            <a:ext cx="5174905" cy="17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1.1 App </a:t>
            </a:r>
            <a:r>
              <a:rPr lang="zh-TW" altLang="en-US" dirty="0" smtClean="0"/>
              <a:t>開發的新領域：</a:t>
            </a:r>
            <a:r>
              <a:rPr lang="en-US" altLang="zh-TW" smtClean="0"/>
              <a:t>App Inventor 2</a:t>
            </a:r>
          </a:p>
          <a:p>
            <a:pPr lvl="3"/>
            <a:r>
              <a:rPr lang="zh-TW" altLang="en-US" dirty="0" smtClean="0"/>
              <a:t>全世界使用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系統的智慧型裝置已經超過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億台，另外讓人刮目相看的是 </a:t>
            </a:r>
            <a:r>
              <a:rPr lang="en-US" altLang="zh-TW" dirty="0" smtClean="0"/>
              <a:t>Google Play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下載量也突破了 </a:t>
            </a:r>
            <a:r>
              <a:rPr lang="en-US" altLang="zh-TW" dirty="0" smtClean="0"/>
              <a:t>500 </a:t>
            </a:r>
            <a:r>
              <a:rPr lang="zh-TW" altLang="en-US" dirty="0" smtClean="0"/>
              <a:t>億次。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630420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1.1.1 </a:t>
            </a:r>
            <a:r>
              <a:rPr lang="zh-TW" altLang="en-US" dirty="0" smtClean="0"/>
              <a:t>最夯的行動裝置作業系統：</a:t>
            </a:r>
            <a:r>
              <a:rPr lang="en-US" altLang="zh-TW" dirty="0" smtClean="0"/>
              <a:t>Android</a:t>
            </a:r>
          </a:p>
          <a:p>
            <a:pPr lvl="3"/>
            <a:r>
              <a:rPr lang="en-US" altLang="zh-TW" dirty="0" smtClean="0"/>
              <a:t>Android  </a:t>
            </a:r>
            <a:r>
              <a:rPr lang="zh-TW" altLang="en-US" dirty="0" smtClean="0"/>
              <a:t>單字的原意為「機器人」，</a:t>
            </a:r>
            <a:r>
              <a:rPr lang="en-US" altLang="zh-TW" dirty="0" smtClean="0"/>
              <a:t>Google  </a:t>
            </a:r>
            <a:r>
              <a:rPr lang="zh-TW" altLang="en-US" dirty="0" smtClean="0"/>
              <a:t>號稱 </a:t>
            </a:r>
            <a:r>
              <a:rPr lang="en-US" altLang="zh-TW" dirty="0" smtClean="0"/>
              <a:t>Android</a:t>
            </a:r>
            <a:r>
              <a:rPr lang="zh-TW" altLang="en-US" dirty="0" smtClean="0"/>
              <a:t>是第一個真正為行動裝置打造的作業系統。</a:t>
            </a:r>
            <a:r>
              <a:rPr lang="en-US" altLang="zh-TW" dirty="0" smtClean="0"/>
              <a:t>Google  </a:t>
            </a:r>
            <a:r>
              <a:rPr lang="zh-TW" altLang="en-US" dirty="0" smtClean="0"/>
              <a:t>將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的代表圖示設計為綠色機器人，不但表達了字面上意義，並且進一步的強調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作業系統不僅符合環保概念，更是一個輕薄短小但功能強大的作業系統。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143380"/>
            <a:ext cx="1360631" cy="14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1.1.2  </a:t>
            </a:r>
            <a:r>
              <a:rPr lang="zh-TW" altLang="en-US" dirty="0" smtClean="0"/>
              <a:t>全新的開發思維：</a:t>
            </a:r>
            <a:r>
              <a:rPr lang="en-US" altLang="zh-TW" dirty="0" smtClean="0"/>
              <a:t>App Inventor 2</a:t>
            </a:r>
          </a:p>
          <a:p>
            <a:pPr lvl="2"/>
            <a:r>
              <a:rPr lang="en-US" altLang="zh-TW" dirty="0" smtClean="0"/>
              <a:t>App Inventor 2 </a:t>
            </a:r>
            <a:r>
              <a:rPr lang="zh-TW" altLang="en-US" dirty="0" smtClean="0"/>
              <a:t>的誕生</a:t>
            </a:r>
          </a:p>
          <a:p>
            <a:pPr lvl="3"/>
            <a:r>
              <a:rPr lang="en-US" altLang="zh-TW" dirty="0" smtClean="0"/>
              <a:t>App Inventor  </a:t>
            </a:r>
            <a:r>
              <a:rPr lang="zh-TW" altLang="en-US" dirty="0" smtClean="0"/>
              <a:t>是由 </a:t>
            </a:r>
            <a:r>
              <a:rPr lang="en-US" altLang="zh-TW" dirty="0" smtClean="0"/>
              <a:t>Google  </a:t>
            </a:r>
            <a:r>
              <a:rPr lang="zh-TW" altLang="en-US" dirty="0" smtClean="0"/>
              <a:t>實驗室所發展用來開發 </a:t>
            </a:r>
            <a:r>
              <a:rPr lang="en-US" altLang="zh-TW" dirty="0" smtClean="0"/>
              <a:t>Android  </a:t>
            </a:r>
            <a:r>
              <a:rPr lang="zh-TW" altLang="en-US" dirty="0" smtClean="0"/>
              <a:t>應用程式的開發平台，它以不同以往的設計理念為號召，一推出即獲得許多人的注目。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實驗室在 </a:t>
            </a:r>
            <a:r>
              <a:rPr lang="en-US" altLang="zh-TW" dirty="0" smtClean="0"/>
              <a:t>2012 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1  </a:t>
            </a:r>
            <a:r>
              <a:rPr lang="zh-TW" altLang="en-US" dirty="0" smtClean="0"/>
              <a:t>月 </a:t>
            </a:r>
            <a:r>
              <a:rPr lang="en-US" altLang="zh-TW" dirty="0" smtClean="0"/>
              <a:t>1  </a:t>
            </a:r>
            <a:r>
              <a:rPr lang="zh-TW" altLang="en-US" dirty="0" smtClean="0"/>
              <a:t>日  將 </a:t>
            </a:r>
            <a:r>
              <a:rPr lang="en-US" altLang="zh-TW" dirty="0" smtClean="0"/>
              <a:t>App Inventor  </a:t>
            </a:r>
            <a:r>
              <a:rPr lang="zh-TW" altLang="en-US" dirty="0" smtClean="0"/>
              <a:t>整個計劃移交給麻省理工學院 </a:t>
            </a:r>
            <a:r>
              <a:rPr lang="en-US" altLang="zh-TW" dirty="0" smtClean="0"/>
              <a:t>(Massachusetts Institute of Technology, MIT) </a:t>
            </a:r>
            <a:r>
              <a:rPr lang="zh-TW" altLang="en-US" dirty="0" smtClean="0"/>
              <a:t>行動學習中心維護，並堅持維持免費及開放原始碼的精神繼續運作。</a:t>
            </a:r>
            <a:r>
              <a:rPr lang="en-US" altLang="zh-TW" dirty="0" smtClean="0"/>
              <a:t>2013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8 </a:t>
            </a:r>
            <a:r>
              <a:rPr lang="zh-TW" altLang="en-US" dirty="0" smtClean="0"/>
              <a:t>月大幅提升 </a:t>
            </a:r>
            <a:r>
              <a:rPr lang="en-US" altLang="zh-TW" dirty="0" smtClean="0"/>
              <a:t>App Inventor </a:t>
            </a:r>
            <a:r>
              <a:rPr lang="zh-TW" altLang="en-US" dirty="0" smtClean="0"/>
              <a:t>功能，將其更名為 </a:t>
            </a:r>
            <a:r>
              <a:rPr lang="en-US" altLang="zh-TW" dirty="0" smtClean="0"/>
              <a:t>App Inventor 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App Inventor 2 </a:t>
            </a:r>
            <a:r>
              <a:rPr lang="zh-TW" altLang="en-US" dirty="0" smtClean="0"/>
              <a:t>的開發優勢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在進行 </a:t>
            </a:r>
            <a:r>
              <a:rPr lang="en-US" altLang="zh-TW" dirty="0" smtClean="0"/>
              <a:t>App </a:t>
            </a:r>
            <a:r>
              <a:rPr lang="zh-TW" altLang="en-US" dirty="0" smtClean="0"/>
              <a:t>應用程式開發的優點如下：</a:t>
            </a:r>
          </a:p>
          <a:p>
            <a:pPr lvl="5"/>
            <a:r>
              <a:rPr lang="zh-TW" altLang="en-US" dirty="0" smtClean="0"/>
              <a:t>開發環境佈署方便：顛覆許多人對於佈署程式開發環境困難又繁瑣的印象，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經由簡單的步驟，即可讓使用者能在極短的時間內即可完成開發環境建置。</a:t>
            </a:r>
          </a:p>
          <a:p>
            <a:pPr lvl="5"/>
            <a:r>
              <a:rPr lang="zh-TW" altLang="en-US" dirty="0" smtClean="0"/>
              <a:t>拼塊程式設計：視覺圖形化的開發環境，讓程式流程與內容可以在拼塊的拖拉組合之間輕鬆完成。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發展小組號稱可以讓完全沒有任何程式碼撰寫經驗者，也能在訓練後完成應用程式開發。</a:t>
            </a:r>
          </a:p>
          <a:p>
            <a:pPr lvl="5"/>
            <a:r>
              <a:rPr lang="zh-TW" altLang="en-US" dirty="0" smtClean="0"/>
              <a:t>雲端專題開發：整個開發介面是透過瀏覽器操作，專題的內容與成果皆儲存在雲端之中。無論設計者身在何處，只要有網路，隨時都可以透過瀏覽器進行開發工作。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500048"/>
            <a:ext cx="5741529" cy="21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5"/>
            <a:r>
              <a:rPr lang="zh-TW" altLang="en-US" dirty="0" smtClean="0"/>
              <a:t>強大而實用的元件庫：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提供許多功能強大的元件，只要拖曳到編輯區中設定後即可使用。例如使用手機照相的動作，只需拖曳 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元件到介面中就可以拍照，並可輕易將相片存檔或顯示於圖形元件中。</a:t>
            </a:r>
          </a:p>
          <a:p>
            <a:pPr lvl="5"/>
            <a:r>
              <a:rPr lang="zh-TW" altLang="en-US" dirty="0" smtClean="0"/>
              <a:t>支援 </a:t>
            </a:r>
            <a:r>
              <a:rPr lang="en-US" altLang="zh-TW" dirty="0" smtClean="0"/>
              <a:t>NXT </a:t>
            </a:r>
            <a:r>
              <a:rPr lang="zh-TW" altLang="en-US" dirty="0" smtClean="0"/>
              <a:t>樂高機器人：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有專屬的拼塊可以設計控制 </a:t>
            </a:r>
            <a:r>
              <a:rPr lang="en-US" altLang="zh-TW" dirty="0" smtClean="0"/>
              <a:t>NXT </a:t>
            </a:r>
            <a:r>
              <a:rPr lang="zh-TW" altLang="en-US" dirty="0" smtClean="0"/>
              <a:t>樂高機器人的程式，可以使用 </a:t>
            </a:r>
            <a:r>
              <a:rPr lang="en-US" altLang="zh-TW" dirty="0" smtClean="0"/>
              <a:t>Android </a:t>
            </a:r>
            <a:r>
              <a:rPr lang="zh-TW" altLang="en-US" dirty="0" smtClean="0"/>
              <a:t>手機控制 </a:t>
            </a:r>
            <a:r>
              <a:rPr lang="en-US" altLang="zh-TW" dirty="0" smtClean="0"/>
              <a:t>NXT </a:t>
            </a:r>
            <a:r>
              <a:rPr lang="zh-TW" altLang="en-US" dirty="0" smtClean="0"/>
              <a:t>樂高機器人。</a:t>
            </a:r>
          </a:p>
          <a:p>
            <a:pPr lvl="5"/>
            <a:r>
              <a:rPr lang="zh-TW" altLang="en-US" dirty="0" smtClean="0"/>
              <a:t>開發作品實用性高：用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開發出來的應用程式，可以直接在電腦的模擬器中執行，更可以下載到智慧型手機或平板電腦上安裝，甚至還能輕易發佈到 </a:t>
            </a:r>
            <a:r>
              <a:rPr lang="en-US" altLang="zh-TW" dirty="0" smtClean="0"/>
              <a:t>Google Play </a:t>
            </a:r>
            <a:r>
              <a:rPr lang="zh-TW" altLang="en-US" dirty="0" smtClean="0"/>
              <a:t>商店中進行分享或是販售也沒有問題。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1.2  </a:t>
            </a:r>
            <a:r>
              <a:rPr lang="zh-TW" altLang="en-US" dirty="0" smtClean="0"/>
              <a:t>建置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開發環境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1.2.1 App Inventor 2 </a:t>
            </a:r>
            <a:r>
              <a:rPr lang="zh-TW" altLang="en-US" dirty="0" smtClean="0"/>
              <a:t>的開發環境與工具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作業系統與瀏覽器的選擇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在作業系統方面，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整合開發環境可在 </a:t>
            </a:r>
            <a:r>
              <a:rPr lang="en-US" altLang="zh-TW" dirty="0" smtClean="0"/>
              <a:t>Windows XP </a:t>
            </a:r>
            <a:r>
              <a:rPr lang="zh-TW" altLang="en-US" dirty="0" smtClean="0"/>
              <a:t>以上、</a:t>
            </a:r>
            <a:r>
              <a:rPr lang="en-US" altLang="zh-TW" dirty="0" err="1" smtClean="0"/>
              <a:t>MacOs</a:t>
            </a:r>
            <a:r>
              <a:rPr lang="en-US" altLang="zh-TW" dirty="0" smtClean="0"/>
              <a:t> X 10.5 </a:t>
            </a:r>
            <a:r>
              <a:rPr lang="zh-TW" altLang="en-US" dirty="0" smtClean="0"/>
              <a:t>以上以及 </a:t>
            </a:r>
            <a:r>
              <a:rPr lang="en-US" altLang="zh-TW" dirty="0" smtClean="0"/>
              <a:t>GU/Linux </a:t>
            </a:r>
            <a:r>
              <a:rPr lang="zh-TW" altLang="en-US" dirty="0" smtClean="0"/>
              <a:t>等作業系統中安裝。本書將以 </a:t>
            </a:r>
            <a:r>
              <a:rPr lang="en-US" altLang="zh-TW" dirty="0" smtClean="0"/>
              <a:t>Windows 7 </a:t>
            </a:r>
            <a:r>
              <a:rPr lang="zh-TW" altLang="en-US" dirty="0" smtClean="0"/>
              <a:t>系統為例說明安裝步驟，後面章節的範例也以此系統進行示範操作。</a:t>
            </a:r>
          </a:p>
          <a:p>
            <a:pPr lvl="3"/>
            <a:r>
              <a:rPr lang="zh-TW" altLang="en-US" dirty="0" smtClean="0"/>
              <a:t>在瀏覽器方面，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是使用瀏覽器做為主要的開發與管理工具，所以在選擇上相當重要。目前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支援的瀏覽器有 </a:t>
            </a:r>
            <a:r>
              <a:rPr lang="en-US" altLang="zh-TW" dirty="0" smtClean="0"/>
              <a:t>Mozilla Firefox 23 </a:t>
            </a:r>
            <a:r>
              <a:rPr lang="zh-TW" altLang="en-US" dirty="0" smtClean="0"/>
              <a:t>以上、</a:t>
            </a:r>
            <a:r>
              <a:rPr lang="en-US" altLang="zh-TW" dirty="0" smtClean="0"/>
              <a:t>Google Chrome 29 </a:t>
            </a:r>
            <a:r>
              <a:rPr lang="zh-TW" altLang="en-US" dirty="0" smtClean="0"/>
              <a:t>以上及 </a:t>
            </a:r>
            <a:r>
              <a:rPr lang="en-US" altLang="zh-TW" dirty="0" smtClean="0"/>
              <a:t>Apple Safari 5.0 </a:t>
            </a:r>
            <a:r>
              <a:rPr lang="zh-TW" altLang="en-US" dirty="0" smtClean="0"/>
              <a:t>以上。因為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是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公司所開發，建議最好使用 </a:t>
            </a:r>
            <a:r>
              <a:rPr lang="en-US" altLang="zh-TW" dirty="0" smtClean="0"/>
              <a:t>Google Chrome </a:t>
            </a:r>
            <a:r>
              <a:rPr lang="zh-TW" altLang="en-US" dirty="0" smtClean="0"/>
              <a:t>瀏覽器，本書的範例也以 </a:t>
            </a:r>
            <a:r>
              <a:rPr lang="en-US" altLang="zh-TW" dirty="0" smtClean="0"/>
              <a:t>Google Chrome </a:t>
            </a:r>
            <a:r>
              <a:rPr lang="zh-TW" altLang="en-US" dirty="0" smtClean="0"/>
              <a:t>示範操作。</a:t>
            </a:r>
            <a:endParaRPr lang="en-US" altLang="zh-TW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開發環境建置流程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必須安裝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開發工具，接著要在模擬器中安裝 </a:t>
            </a:r>
            <a:r>
              <a:rPr lang="en-US" altLang="zh-TW" dirty="0" smtClean="0"/>
              <a:t>MIT AI2 Companion </a:t>
            </a:r>
            <a:r>
              <a:rPr lang="zh-TW" altLang="en-US" dirty="0" smtClean="0"/>
              <a:t>元件就可在模擬器中執行應用程式專案。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開發環境的安裝步驟：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3725273" cy="17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20146</TotalTime>
  <Words>2289</Words>
  <Application>Microsoft Office PowerPoint</Application>
  <PresentationFormat>如螢幕大小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用拼塊拼出你的App</dc:title>
  <dc:creator>memi</dc:creator>
  <cp:keywords>ACL041000</cp:keywords>
  <cp:lastModifiedBy>memi chen</cp:lastModifiedBy>
  <cp:revision>2013</cp:revision>
  <dcterms:created xsi:type="dcterms:W3CDTF">2011-06-06T16:54:13Z</dcterms:created>
  <dcterms:modified xsi:type="dcterms:W3CDTF">2014-04-30T03:52:24Z</dcterms:modified>
</cp:coreProperties>
</file>