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6" r:id="rId2"/>
    <p:sldId id="316" r:id="rId3"/>
    <p:sldId id="517" r:id="rId4"/>
    <p:sldId id="518" r:id="rId5"/>
    <p:sldId id="519" r:id="rId6"/>
    <p:sldId id="520" r:id="rId7"/>
    <p:sldId id="521" r:id="rId8"/>
    <p:sldId id="498" r:id="rId9"/>
    <p:sldId id="491" r:id="rId10"/>
    <p:sldId id="317" r:id="rId11"/>
    <p:sldId id="492" r:id="rId12"/>
    <p:sldId id="313" r:id="rId13"/>
    <p:sldId id="507" r:id="rId14"/>
    <p:sldId id="505" r:id="rId15"/>
    <p:sldId id="314" r:id="rId16"/>
    <p:sldId id="502" r:id="rId17"/>
    <p:sldId id="504" r:id="rId18"/>
    <p:sldId id="510" r:id="rId19"/>
    <p:sldId id="516" r:id="rId20"/>
    <p:sldId id="515" r:id="rId21"/>
    <p:sldId id="506" r:id="rId22"/>
    <p:sldId id="493" r:id="rId23"/>
    <p:sldId id="494" r:id="rId24"/>
    <p:sldId id="495" r:id="rId25"/>
    <p:sldId id="496" r:id="rId26"/>
    <p:sldId id="508" r:id="rId27"/>
    <p:sldId id="318" r:id="rId28"/>
    <p:sldId id="497" r:id="rId29"/>
    <p:sldId id="499" r:id="rId30"/>
    <p:sldId id="319" r:id="rId31"/>
    <p:sldId id="513" r:id="rId32"/>
    <p:sldId id="512" r:id="rId33"/>
    <p:sldId id="514" r:id="rId34"/>
    <p:sldId id="509" r:id="rId35"/>
    <p:sldId id="511" r:id="rId36"/>
    <p:sldId id="312" r:id="rId37"/>
    <p:sldId id="315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9" d="100"/>
        <a:sy n="109" d="100"/>
      </p:scale>
      <p:origin x="0" y="-1553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98B8B1-CFA5-4E47-9B96-CC279AD7E308}" type="datetimeFigureOut">
              <a:rPr lang="zh-TW" altLang="en-US" smtClean="0"/>
              <a:t>2021/4/10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8EF003-182A-40A0-A340-40D492F532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2637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731C8-2D81-4E3F-BCD6-E8866611B858}" type="datetime1">
              <a:rPr lang="zh-TW" altLang="en-US" smtClean="0"/>
              <a:t>2021/4/10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57927B8-5113-4C0A-BD4C-6147C66043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5073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3B0E-2C2C-4DC2-B055-CA9DA3DCC353}" type="datetime1">
              <a:rPr lang="zh-TW" altLang="en-US" smtClean="0"/>
              <a:t>2021/4/10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57927B8-5113-4C0A-BD4C-6147C66043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5283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4B76-2823-461F-A73D-D5D7710E70B9}" type="datetime1">
              <a:rPr lang="zh-TW" altLang="en-US" smtClean="0"/>
              <a:t>2021/4/10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57927B8-5113-4C0A-BD4C-6147C660435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0110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4AA99-FB8C-44EA-9532-030D70E00C5A}" type="datetime1">
              <a:rPr lang="zh-TW" altLang="en-US" smtClean="0"/>
              <a:t>2021/4/10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7927B8-5113-4C0A-BD4C-6147C66043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718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54F96-31A1-44D5-A222-0C3FABF3A4C7}" type="datetime1">
              <a:rPr lang="zh-TW" altLang="en-US" smtClean="0"/>
              <a:t>2021/4/10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7927B8-5113-4C0A-BD4C-6147C660435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20737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B238-0668-4802-B3DF-4B74B92E4AE8}" type="datetime1">
              <a:rPr lang="zh-TW" altLang="en-US" smtClean="0"/>
              <a:t>2021/4/10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7927B8-5113-4C0A-BD4C-6147C66043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82337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7E3B4-1AC0-4124-99B3-A8CBC65AA8F0}" type="datetime1">
              <a:rPr lang="zh-TW" altLang="en-US" smtClean="0"/>
              <a:t>2021/4/10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4150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C4B4A-DD1A-4E45-BF5A-E20A16F0377B}" type="datetime1">
              <a:rPr lang="zh-TW" altLang="en-US" smtClean="0"/>
              <a:t>2021/4/10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2622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2413B-79EB-4F24-BC75-D8FC2356D998}" type="datetimeFigureOut">
              <a:rPr lang="zh-TW" altLang="en-US" smtClean="0"/>
              <a:t>2021/4/10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B4DC9-F783-41FA-A96E-BC257D44D1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7222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40A7E-8B5D-49B1-9A24-490FF1FD83C1}" type="datetime1">
              <a:rPr lang="zh-TW" altLang="en-US" smtClean="0"/>
              <a:t>2021/4/10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5264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C73B-41EC-4399-9DF6-526A2BB90858}" type="datetime1">
              <a:rPr lang="zh-TW" altLang="en-US" smtClean="0"/>
              <a:t>2021/4/10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57927B8-5113-4C0A-BD4C-6147C66043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039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4E9E-305B-4A67-B217-C5F44A82D281}" type="datetime1">
              <a:rPr lang="zh-TW" altLang="en-US" smtClean="0"/>
              <a:t>2021/4/10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57927B8-5113-4C0A-BD4C-6147C66043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5394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0E135-F83A-4973-AF4A-781DAFEB1221}" type="datetime1">
              <a:rPr lang="zh-TW" altLang="en-US" smtClean="0"/>
              <a:t>2021/4/10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57927B8-5113-4C0A-BD4C-6147C66043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4225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6ED44-4F31-44EE-9E64-24BA3BFB7905}" type="datetime1">
              <a:rPr lang="zh-TW" altLang="en-US" smtClean="0"/>
              <a:t>2021/4/10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6137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A86D6-5A9A-46FE-956C-29B7C548ED96}" type="datetime1">
              <a:rPr lang="zh-TW" altLang="en-US" smtClean="0"/>
              <a:t>2021/4/10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0955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3C2A9-E89D-4D05-8F92-B0C80B8FC025}" type="datetime1">
              <a:rPr lang="zh-TW" altLang="en-US" smtClean="0"/>
              <a:t>2021/4/10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0587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49D8-1369-495C-9225-AD8C8D51EA85}" type="datetime1">
              <a:rPr lang="zh-TW" altLang="en-US" smtClean="0"/>
              <a:t>2021/4/10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7927B8-5113-4C0A-BD4C-6147C66043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5819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13DD0-3CCC-4B2D-B107-3E658A9F1193}" type="datetime1">
              <a:rPr lang="zh-TW" altLang="en-US" smtClean="0"/>
              <a:t>2021/4/10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57927B8-5113-4C0A-BD4C-6147C66043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3219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96116C-D750-44AF-9113-F666FFE5B8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3904" y="1635711"/>
            <a:ext cx="8915399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dirty="0"/>
              <a:t>程式設計概論</a:t>
            </a:r>
            <a:br>
              <a:rPr lang="en-US" altLang="zh-TW" dirty="0"/>
            </a:br>
            <a:r>
              <a:rPr lang="en-US" altLang="zh-TW" dirty="0"/>
              <a:t>Programming 101</a:t>
            </a:r>
            <a:br>
              <a:rPr lang="en-US" altLang="zh-TW" dirty="0"/>
            </a:b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─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其他資料型態</a:t>
            </a:r>
            <a:b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(list, tuple, set)</a:t>
            </a: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3182B9C-CFEE-41C2-916F-EC91FD4593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0335" y="4360129"/>
            <a:ext cx="8915399" cy="1126283"/>
          </a:xfrm>
        </p:spPr>
        <p:txBody>
          <a:bodyPr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授課老師：邱淑怡</a:t>
            </a:r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Date:</a:t>
            </a:r>
            <a:fld id="{EE75FD3B-3687-4374-9E47-60902C4142C6}" type="datetime1">
              <a:rPr lang="en-US" altLang="zh-TW" sz="280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4/10/2021</a:t>
            </a:fld>
            <a:endParaRPr lang="zh-TW" altLang="en-US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6939D8E-37C5-4D89-A69B-83BD0261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3110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398194-7D7F-47E4-88D2-19A3EDE0C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12728"/>
            <a:ext cx="8911687" cy="1280890"/>
          </a:xfrm>
        </p:spPr>
        <p:txBody>
          <a:bodyPr/>
          <a:lstStyle/>
          <a:p>
            <a:r>
              <a:rPr lang="en-US" altLang="zh-TW" dirty="0"/>
              <a:t>list (</a:t>
            </a:r>
            <a:r>
              <a:rPr lang="zh-TW" altLang="en-US" dirty="0"/>
              <a:t>串列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4ECC89A-2D68-4F43-AA81-E5D2184AE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6290" y="1693618"/>
            <a:ext cx="10178322" cy="4114144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串列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(list)</a:t>
            </a:r>
            <a:r>
              <a:rPr lang="zh-TW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是由一群資料排在一起形成的</a:t>
            </a:r>
            <a:endParaRPr lang="en-US" altLang="zh-TW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串列是由一連串資料所組成，有順序且可改變內容的序列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定義時必須使用中括號，並在內容之間以逗點隔開</a:t>
            </a:r>
            <a:endParaRPr lang="en-US" altLang="zh-TW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如何建立串列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ist()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可建立串列：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list1=list()   #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建立空串列</a:t>
            </a:r>
            <a:endParaRPr lang="en-US" altLang="zh-TW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st2=list([1,2,3])   #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建立包含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1,2,3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的串列</a:t>
            </a:r>
            <a:endParaRPr lang="en-US" altLang="zh-TW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list3=list(range(5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 #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建立包含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0,1,2,3,4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的串列</a:t>
            </a:r>
            <a:endParaRPr lang="en-US" altLang="zh-TW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ist4=list(range(10, -10,-2)) 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#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建立包含 </a:t>
            </a:r>
            <a:r>
              <a:rPr lang="zh-TW" altLang="zh-TW" dirty="0">
                <a:solidFill>
                  <a:srgbClr val="000000"/>
                </a:solidFill>
                <a:latin typeface="Arial Unicode MS" panose="020B0604020202020204" pitchFamily="34" charset="-120"/>
                <a:ea typeface="Courier New" panose="02070309020205020404" pitchFamily="49" charset="0"/>
              </a:rPr>
              <a:t>10, 8, 6, 4, 2, 0, -2, -4, -6, -8</a:t>
            </a:r>
            <a:r>
              <a:rPr lang="zh-TW" altLang="zh-TW" sz="1800" dirty="0">
                <a:solidFill>
                  <a:schemeClr val="tx1"/>
                </a:solidFill>
              </a:rPr>
              <a:t> 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的串列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list5=list(“ABCDE”)  #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建立包含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’A’,’B’,’C’,’D’,’E’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的串列</a:t>
            </a:r>
            <a:endParaRPr lang="en-US" altLang="zh-TW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925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D62BD6-7A13-46E4-8C0B-A4A72CB0A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7099" y="278804"/>
            <a:ext cx="8911687" cy="1280890"/>
          </a:xfrm>
        </p:spPr>
        <p:txBody>
          <a:bodyPr/>
          <a:lstStyle/>
          <a:p>
            <a:r>
              <a:rPr lang="zh-TW" altLang="en-US" dirty="0"/>
              <a:t>串列的運算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844FF78-CDAF-4950-A742-2D9EBF816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506" y="1324041"/>
            <a:ext cx="8915400" cy="4614710"/>
          </a:xfrm>
        </p:spPr>
        <p:txBody>
          <a:bodyPr>
            <a:normAutofit lnSpcReduction="10000"/>
          </a:bodyPr>
          <a:lstStyle/>
          <a:p>
            <a:r>
              <a:rPr lang="zh-TW" altLang="en-US" dirty="0"/>
              <a:t>連接運算子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en-US" altLang="zh-TW" dirty="0"/>
              <a:t>[1,2,3]+[“</a:t>
            </a:r>
            <a:r>
              <a:rPr lang="en-US" altLang="zh-TW" dirty="0" err="1"/>
              <a:t>Taipei”,”Tokyo”,”Vienna</a:t>
            </a:r>
            <a:r>
              <a:rPr lang="en-US" altLang="zh-TW" dirty="0"/>
              <a:t>”]</a:t>
            </a:r>
          </a:p>
          <a:p>
            <a:r>
              <a:rPr lang="zh-TW" altLang="en-US" dirty="0"/>
              <a:t>重複運算子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en-US" altLang="zh-TW" dirty="0"/>
              <a:t>3*[1,2,3] = [1,2,3]*3</a:t>
            </a:r>
          </a:p>
          <a:p>
            <a:r>
              <a:rPr lang="zh-TW" altLang="en-US" dirty="0"/>
              <a:t>比較運算子</a:t>
            </a:r>
            <a:r>
              <a:rPr lang="en-US" altLang="zh-TW" dirty="0"/>
              <a:t>: &gt;, &lt;, &gt;=, &lt;=, ==, !=</a:t>
            </a:r>
          </a:p>
          <a:p>
            <a:pPr lvl="1"/>
            <a:r>
              <a:rPr lang="en-US" altLang="zh-TW" dirty="0"/>
              <a:t>[1,2,3] !=[1,2,3,4]</a:t>
            </a:r>
            <a:r>
              <a:rPr lang="zh-TW" altLang="en-US" dirty="0"/>
              <a:t>  </a:t>
            </a:r>
            <a:r>
              <a:rPr lang="en-US" altLang="zh-TW" dirty="0"/>
              <a:t># True</a:t>
            </a:r>
          </a:p>
          <a:p>
            <a:pPr lvl="1"/>
            <a:r>
              <a:rPr lang="en-US" altLang="zh-TW" dirty="0"/>
              <a:t>[1,”Hello”, “Python”] == [“Hello”,”Python”,1]   #False</a:t>
            </a:r>
          </a:p>
          <a:p>
            <a:pPr lvl="1"/>
            <a:r>
              <a:rPr lang="en-US" altLang="zh-TW" dirty="0"/>
              <a:t>['</a:t>
            </a:r>
            <a:r>
              <a:rPr lang="en-US" altLang="zh-TW" dirty="0" err="1"/>
              <a:t>a','A</a:t>
            </a:r>
            <a:r>
              <a:rPr lang="en-US" altLang="zh-TW" dirty="0"/>
              <a:t>'] &lt; ['</a:t>
            </a:r>
            <a:r>
              <a:rPr lang="en-US" altLang="zh-TW" dirty="0" err="1"/>
              <a:t>a','B</a:t>
            </a:r>
            <a:r>
              <a:rPr lang="en-US" altLang="zh-TW" dirty="0"/>
              <a:t>’]   #True</a:t>
            </a:r>
          </a:p>
          <a:p>
            <a:r>
              <a:rPr lang="zh-TW" altLang="en-US" dirty="0"/>
              <a:t>索引運算子</a:t>
            </a:r>
            <a:r>
              <a:rPr lang="en-US" altLang="zh-TW" dirty="0"/>
              <a:t>([]):</a:t>
            </a:r>
            <a:r>
              <a:rPr lang="zh-TW" altLang="en-US" dirty="0"/>
              <a:t>索引</a:t>
            </a:r>
            <a:r>
              <a:rPr lang="en-US" altLang="zh-TW" dirty="0"/>
              <a:t>0</a:t>
            </a:r>
            <a:r>
              <a:rPr lang="zh-TW" altLang="en-US" dirty="0"/>
              <a:t>表示串列第一個元素，索引</a:t>
            </a:r>
            <a:r>
              <a:rPr lang="en-US" altLang="zh-TW" dirty="0"/>
              <a:t>-1</a:t>
            </a:r>
            <a:r>
              <a:rPr lang="zh-TW" altLang="en-US" dirty="0"/>
              <a:t>表示串列最後一個元素</a:t>
            </a:r>
            <a:endParaRPr lang="en-US" altLang="zh-TW" dirty="0"/>
          </a:p>
          <a:p>
            <a:r>
              <a:rPr lang="zh-TW" altLang="en-US" dirty="0"/>
              <a:t>片段運算子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en-US" altLang="zh-TW" dirty="0"/>
              <a:t>[</a:t>
            </a:r>
            <a:r>
              <a:rPr lang="en-US" altLang="zh-TW" dirty="0" err="1"/>
              <a:t>start:end</a:t>
            </a:r>
            <a:r>
              <a:rPr lang="en-US" altLang="zh-TW" dirty="0"/>
              <a:t>]</a:t>
            </a:r>
            <a:r>
              <a:rPr lang="zh-TW" altLang="en-US" dirty="0"/>
              <a:t>指定索引範圍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68B309B-6C06-4DCC-A06C-202E772DB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579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ADAC7A-B8DE-4F42-AD00-09ABE5439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6888" y="257453"/>
            <a:ext cx="9573583" cy="895454"/>
          </a:xfrm>
        </p:spPr>
        <p:txBody>
          <a:bodyPr/>
          <a:lstStyle/>
          <a:p>
            <a:r>
              <a:rPr lang="en-US" altLang="zh-TW" dirty="0"/>
              <a:t>list </a:t>
            </a:r>
            <a:r>
              <a:rPr lang="zh-TW" altLang="en-US" dirty="0"/>
              <a:t>的操作</a:t>
            </a:r>
            <a:r>
              <a:rPr lang="en-US" altLang="zh-TW" dirty="0"/>
              <a:t>:</a:t>
            </a:r>
            <a:r>
              <a:rPr lang="zh-TW" altLang="en-US" dirty="0"/>
              <a:t> 會修改該串列的內容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70B122B-C532-4183-9381-E46EF5395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8210" y="970344"/>
            <a:ext cx="8646012" cy="5786752"/>
          </a:xfrm>
        </p:spPr>
        <p:txBody>
          <a:bodyPr>
            <a:noAutofit/>
          </a:bodyPr>
          <a:lstStyle/>
          <a:p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a = [12, 24, 46, 18, 90, 70]</a:t>
            </a:r>
          </a:p>
          <a:p>
            <a:r>
              <a:rPr lang="en-US" altLang="zh-TW" sz="2200" dirty="0">
                <a:solidFill>
                  <a:srgbClr val="000000"/>
                </a:solidFill>
                <a:latin typeface="+mj-ea"/>
                <a:ea typeface="+mj-ea"/>
                <a:cs typeface="Times New Roman" panose="02020603050405020304" pitchFamily="18" charset="0"/>
              </a:rPr>
              <a:t>a</a:t>
            </a:r>
            <a:r>
              <a:rPr lang="zh-TW" altLang="zh-TW" sz="2200" dirty="0">
                <a:solidFill>
                  <a:srgbClr val="000000"/>
                </a:solidFill>
                <a:latin typeface="+mj-ea"/>
                <a:ea typeface="+mj-ea"/>
                <a:cs typeface="Times New Roman" panose="02020603050405020304" pitchFamily="18" charset="0"/>
              </a:rPr>
              <a:t>.append</a:t>
            </a:r>
            <a:r>
              <a:rPr lang="en-US" altLang="zh-TW" sz="2200" dirty="0">
                <a:solidFill>
                  <a:srgbClr val="000000"/>
                </a:solidFill>
                <a:latin typeface="+mj-ea"/>
                <a:ea typeface="+mj-ea"/>
                <a:cs typeface="Times New Roman" panose="02020603050405020304" pitchFamily="18" charset="0"/>
              </a:rPr>
              <a:t>(‘IP’)</a:t>
            </a:r>
            <a:r>
              <a:rPr lang="zh-TW" altLang="zh-TW" sz="2200" dirty="0">
                <a:solidFill>
                  <a:srgbClr val="000000"/>
                </a:solidFill>
                <a:latin typeface="+mj-ea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zh-TW" sz="2200" dirty="0">
                <a:solidFill>
                  <a:srgbClr val="000000"/>
                </a:solidFill>
                <a:latin typeface="+mj-ea"/>
                <a:ea typeface="+mj-ea"/>
                <a:cs typeface="Times New Roman" panose="02020603050405020304" pitchFamily="18" charset="0"/>
              </a:rPr>
              <a:t> # </a:t>
            </a:r>
            <a:r>
              <a:rPr lang="zh-TW" altLang="en-US" sz="2200" dirty="0">
                <a:solidFill>
                  <a:srgbClr val="000000"/>
                </a:solidFill>
                <a:latin typeface="+mj-ea"/>
                <a:ea typeface="+mj-ea"/>
                <a:cs typeface="Times New Roman" panose="02020603050405020304" pitchFamily="18" charset="0"/>
              </a:rPr>
              <a:t>加入一個元素到尾端</a:t>
            </a:r>
            <a:endParaRPr lang="en-US" altLang="zh-TW" sz="2200" dirty="0">
              <a:solidFill>
                <a:srgbClr val="000000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r>
              <a:rPr lang="en-US" altLang="zh-TW" sz="2200" dirty="0" err="1">
                <a:latin typeface="+mj-ea"/>
                <a:ea typeface="+mj-ea"/>
                <a:cs typeface="Times New Roman" panose="02020603050405020304" pitchFamily="18" charset="0"/>
              </a:rPr>
              <a:t>a.extend</a:t>
            </a:r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([‘3Q’])</a:t>
            </a:r>
            <a:r>
              <a:rPr lang="zh-TW" altLang="en-US" sz="2200" dirty="0">
                <a:latin typeface="+mj-ea"/>
                <a:ea typeface="+mj-ea"/>
                <a:cs typeface="Times New Roman" panose="02020603050405020304" pitchFamily="18" charset="0"/>
              </a:rPr>
              <a:t>  </a:t>
            </a:r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#</a:t>
            </a:r>
            <a:r>
              <a:rPr lang="zh-TW" altLang="en-US" sz="2200" dirty="0">
                <a:latin typeface="+mj-ea"/>
                <a:ea typeface="+mj-ea"/>
                <a:cs typeface="Times New Roman" panose="02020603050405020304" pitchFamily="18" charset="0"/>
              </a:rPr>
              <a:t> 把另一個</a:t>
            </a:r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list</a:t>
            </a:r>
            <a:r>
              <a:rPr lang="zh-TW" altLang="en-US" sz="2200" dirty="0">
                <a:latin typeface="+mj-ea"/>
                <a:ea typeface="+mj-ea"/>
                <a:cs typeface="Times New Roman" panose="02020603050405020304" pitchFamily="18" charset="0"/>
              </a:rPr>
              <a:t>從尾端街上去</a:t>
            </a:r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, </a:t>
            </a:r>
            <a:r>
              <a:rPr lang="zh-TW" altLang="en-US" sz="2200" dirty="0">
                <a:latin typeface="+mj-ea"/>
                <a:ea typeface="+mj-ea"/>
                <a:cs typeface="Times New Roman" panose="02020603050405020304" pitchFamily="18" charset="0"/>
              </a:rPr>
              <a:t>或用</a:t>
            </a:r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a+[‘3Q’]</a:t>
            </a:r>
          </a:p>
          <a:p>
            <a:r>
              <a:rPr lang="en-US" altLang="zh-TW" sz="2200" dirty="0" err="1">
                <a:latin typeface="+mj-ea"/>
                <a:ea typeface="+mj-ea"/>
                <a:cs typeface="Times New Roman" panose="02020603050405020304" pitchFamily="18" charset="0"/>
              </a:rPr>
              <a:t>a.insert</a:t>
            </a:r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(3,’THX’)  #</a:t>
            </a:r>
            <a:r>
              <a:rPr lang="zh-TW" altLang="en-US" sz="2200" dirty="0">
                <a:latin typeface="+mj-ea"/>
                <a:ea typeface="+mj-ea"/>
                <a:cs typeface="Times New Roman" panose="02020603050405020304" pitchFamily="18" charset="0"/>
              </a:rPr>
              <a:t> 在指定位置插入元素</a:t>
            </a:r>
            <a:endParaRPr lang="en-US" altLang="zh-TW" sz="22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print(a)</a:t>
            </a:r>
          </a:p>
          <a:p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x = </a:t>
            </a:r>
            <a:r>
              <a:rPr lang="en-US" altLang="zh-TW" sz="2200" dirty="0" err="1">
                <a:latin typeface="+mj-ea"/>
                <a:ea typeface="+mj-ea"/>
                <a:cs typeface="Times New Roman" panose="02020603050405020304" pitchFamily="18" charset="0"/>
              </a:rPr>
              <a:t>a.pop</a:t>
            </a:r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()</a:t>
            </a:r>
            <a:r>
              <a:rPr lang="zh-TW" altLang="en-US" sz="2200" dirty="0">
                <a:latin typeface="+mj-ea"/>
                <a:ea typeface="+mj-ea"/>
                <a:cs typeface="Times New Roman" panose="02020603050405020304" pitchFamily="18" charset="0"/>
              </a:rPr>
              <a:t>      </a:t>
            </a:r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#</a:t>
            </a:r>
            <a:r>
              <a:rPr lang="zh-TW" altLang="en-US" sz="2200" dirty="0">
                <a:latin typeface="+mj-ea"/>
                <a:ea typeface="+mj-ea"/>
                <a:cs typeface="Times New Roman" panose="02020603050405020304" pitchFamily="18" charset="0"/>
              </a:rPr>
              <a:t> 移除最後一個元素並回傳</a:t>
            </a:r>
            <a:endParaRPr lang="en-US" altLang="zh-TW" sz="22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y = </a:t>
            </a:r>
            <a:r>
              <a:rPr lang="en-US" altLang="zh-TW" sz="2200" dirty="0" err="1">
                <a:latin typeface="+mj-ea"/>
                <a:ea typeface="+mj-ea"/>
                <a:cs typeface="Times New Roman" panose="02020603050405020304" pitchFamily="18" charset="0"/>
              </a:rPr>
              <a:t>a.pop</a:t>
            </a:r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(3)</a:t>
            </a:r>
            <a:r>
              <a:rPr lang="zh-TW" altLang="en-US" sz="2200" dirty="0">
                <a:latin typeface="+mj-ea"/>
                <a:ea typeface="+mj-ea"/>
                <a:cs typeface="Times New Roman" panose="02020603050405020304" pitchFamily="18" charset="0"/>
              </a:rPr>
              <a:t>     </a:t>
            </a:r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#</a:t>
            </a:r>
            <a:r>
              <a:rPr lang="zh-TW" altLang="en-US" sz="2200" dirty="0">
                <a:latin typeface="+mj-ea"/>
                <a:ea typeface="+mj-ea"/>
                <a:cs typeface="Times New Roman" panose="02020603050405020304" pitchFamily="18" charset="0"/>
              </a:rPr>
              <a:t> 移除指定位置的元素並回傳  </a:t>
            </a:r>
            <a:endParaRPr lang="en-US" altLang="zh-TW" sz="22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print(</a:t>
            </a:r>
            <a:r>
              <a:rPr lang="en-US" altLang="zh-TW" sz="2200" dirty="0" err="1">
                <a:latin typeface="+mj-ea"/>
                <a:ea typeface="+mj-ea"/>
                <a:cs typeface="Times New Roman" panose="02020603050405020304" pitchFamily="18" charset="0"/>
              </a:rPr>
              <a:t>x,y</a:t>
            </a:r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)</a:t>
            </a:r>
          </a:p>
          <a:p>
            <a:r>
              <a:rPr lang="en-US" altLang="zh-TW" sz="2200" dirty="0" err="1">
                <a:latin typeface="+mj-ea"/>
                <a:ea typeface="+mj-ea"/>
                <a:cs typeface="Times New Roman" panose="02020603050405020304" pitchFamily="18" charset="0"/>
              </a:rPr>
              <a:t>a.reverse</a:t>
            </a:r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()</a:t>
            </a:r>
            <a:r>
              <a:rPr lang="zh-TW" altLang="en-US" sz="2200" dirty="0">
                <a:latin typeface="+mj-ea"/>
                <a:ea typeface="+mj-ea"/>
                <a:cs typeface="Times New Roman" panose="02020603050405020304" pitchFamily="18" charset="0"/>
              </a:rPr>
              <a:t>      </a:t>
            </a:r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# </a:t>
            </a:r>
            <a:r>
              <a:rPr lang="zh-TW" altLang="en-US" sz="2200" dirty="0">
                <a:latin typeface="+mj-ea"/>
                <a:ea typeface="+mj-ea"/>
                <a:cs typeface="Times New Roman" panose="02020603050405020304" pitchFamily="18" charset="0"/>
              </a:rPr>
              <a:t>反轉</a:t>
            </a:r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list a</a:t>
            </a:r>
          </a:p>
          <a:p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print(a)</a:t>
            </a:r>
          </a:p>
          <a:p>
            <a:r>
              <a:rPr lang="en-US" altLang="zh-TW" sz="2200" dirty="0" err="1">
                <a:latin typeface="+mj-ea"/>
                <a:ea typeface="+mj-ea"/>
                <a:cs typeface="Times New Roman" panose="02020603050405020304" pitchFamily="18" charset="0"/>
              </a:rPr>
              <a:t>a.sort</a:t>
            </a:r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()</a:t>
            </a:r>
          </a:p>
          <a:p>
            <a:r>
              <a:rPr lang="en-US" altLang="zh-TW" sz="2200" dirty="0">
                <a:latin typeface="+mj-ea"/>
                <a:ea typeface="+mj-ea"/>
                <a:cs typeface="Times New Roman" panose="02020603050405020304" pitchFamily="18" charset="0"/>
              </a:rPr>
              <a:t>print(a)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A0051B5-9838-4CB4-880F-8F8B8A08A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smtClean="0"/>
              <a:t>12</a:t>
            </a:fld>
            <a:endParaRPr lang="en-US" altLang="zh-TW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83342CA-8A26-45B6-A3E2-7047036886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993FD98A-8474-4698-BB64-D25ADD1189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8965" y="4858131"/>
            <a:ext cx="1418627" cy="129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378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85F46E1-87DF-4B92-B05F-224DB39AB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list </a:t>
            </a:r>
            <a:r>
              <a:rPr lang="zh-TW" altLang="en-US" dirty="0"/>
              <a:t>練習題</a:t>
            </a:r>
            <a:r>
              <a:rPr lang="en-US" altLang="zh-TW" dirty="0"/>
              <a:t>1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21FDD-C3E5-4F4B-8D48-D0E3767C5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795" y="1535661"/>
            <a:ext cx="9758875" cy="2024285"/>
          </a:xfrm>
        </p:spPr>
        <p:txBody>
          <a:bodyPr>
            <a:normAutofit/>
          </a:bodyPr>
          <a:lstStyle/>
          <a:p>
            <a:r>
              <a:rPr lang="zh-TW" altLang="en-US" dirty="0"/>
              <a:t>請撰寫一個</a:t>
            </a:r>
            <a:r>
              <a:rPr lang="en-US" altLang="zh-TW" dirty="0"/>
              <a:t>python</a:t>
            </a:r>
            <a:r>
              <a:rPr lang="zh-TW" altLang="en-US" dirty="0"/>
              <a:t>程式，令它要求使用者輸入比賽中三位評審給每位選手的分數，然後計算總分</a:t>
            </a:r>
            <a:r>
              <a:rPr lang="en-US" altLang="zh-TW" dirty="0"/>
              <a:t>(</a:t>
            </a:r>
            <a:r>
              <a:rPr lang="zh-TW" altLang="en-US" dirty="0"/>
              <a:t>提示</a:t>
            </a:r>
            <a:r>
              <a:rPr lang="en-US" altLang="zh-TW" dirty="0"/>
              <a:t>:</a:t>
            </a:r>
            <a:r>
              <a:rPr lang="zh-TW" altLang="en-US" dirty="0"/>
              <a:t>先建立空串列，使用串列存放分數，可以參考</a:t>
            </a:r>
            <a:r>
              <a:rPr lang="en-US" altLang="zh-TW" dirty="0"/>
              <a:t>append</a:t>
            </a:r>
            <a:r>
              <a:rPr lang="zh-TW" altLang="en-US" dirty="0"/>
              <a:t>用法，然後計算串列中三個元素的總和，用</a:t>
            </a:r>
            <a:r>
              <a:rPr lang="en-US" altLang="zh-TW" dirty="0"/>
              <a:t>sum </a:t>
            </a:r>
            <a:r>
              <a:rPr lang="zh-TW" altLang="en-US" dirty="0"/>
              <a:t>函式</a:t>
            </a:r>
            <a:r>
              <a:rPr lang="en-US" altLang="zh-TW" dirty="0"/>
              <a:t>)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F6AD876-8CE3-499E-8FA0-8D4D7D842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7180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85F46E1-87DF-4B92-B05F-224DB39AB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797" y="512462"/>
            <a:ext cx="8911687" cy="1280890"/>
          </a:xfrm>
        </p:spPr>
        <p:txBody>
          <a:bodyPr/>
          <a:lstStyle/>
          <a:p>
            <a:r>
              <a:rPr lang="en-US" altLang="zh-TW" dirty="0"/>
              <a:t>list </a:t>
            </a:r>
            <a:r>
              <a:rPr lang="zh-TW" altLang="en-US" dirty="0"/>
              <a:t>練習題</a:t>
            </a:r>
            <a:r>
              <a:rPr lang="en-US" altLang="zh-TW" dirty="0"/>
              <a:t>1_</a:t>
            </a:r>
            <a:r>
              <a:rPr lang="zh-TW" altLang="en-US" dirty="0"/>
              <a:t>參考程式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21FDD-C3E5-4F4B-8D48-D0E3767C5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1579" y="1469167"/>
            <a:ext cx="8915400" cy="1649325"/>
          </a:xfrm>
        </p:spPr>
        <p:txBody>
          <a:bodyPr>
            <a:normAutofit lnSpcReduction="10000"/>
          </a:bodyPr>
          <a:lstStyle/>
          <a:p>
            <a:r>
              <a:rPr lang="zh-TW" altLang="en-US" dirty="0"/>
              <a:t>請撰寫一個</a:t>
            </a:r>
            <a:r>
              <a:rPr lang="en-US" altLang="zh-TW" dirty="0"/>
              <a:t>python</a:t>
            </a:r>
            <a:r>
              <a:rPr lang="zh-TW" altLang="en-US" dirty="0"/>
              <a:t>程式，令它要求使用者輸入比賽中三位評審給每位選手的分數，然後計算總分</a:t>
            </a:r>
            <a:r>
              <a:rPr lang="en-US" altLang="zh-TW" dirty="0"/>
              <a:t>(</a:t>
            </a:r>
            <a:r>
              <a:rPr lang="zh-TW" altLang="en-US" dirty="0"/>
              <a:t>提示</a:t>
            </a:r>
            <a:r>
              <a:rPr lang="en-US" altLang="zh-TW" dirty="0"/>
              <a:t>:</a:t>
            </a:r>
            <a:r>
              <a:rPr lang="zh-TW" altLang="en-US" dirty="0"/>
              <a:t>先建立空串列，使用串列存放分數，可以參考</a:t>
            </a:r>
            <a:r>
              <a:rPr lang="en-US" altLang="zh-TW" dirty="0"/>
              <a:t>append</a:t>
            </a:r>
            <a:r>
              <a:rPr lang="zh-TW" altLang="en-US" dirty="0"/>
              <a:t>用法，然後計算串列中三個元素的總和，用</a:t>
            </a:r>
            <a:r>
              <a:rPr lang="en-US" altLang="zh-TW" dirty="0"/>
              <a:t>sum </a:t>
            </a:r>
            <a:r>
              <a:rPr lang="zh-TW" altLang="en-US" dirty="0"/>
              <a:t>函式</a:t>
            </a:r>
            <a:r>
              <a:rPr lang="en-US" altLang="zh-TW" dirty="0"/>
              <a:t>)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F6AD876-8CE3-499E-8FA0-8D4D7D842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14</a:t>
            </a:fld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7B5C9672-E79B-45E9-96AA-D017EBA4FF3B}"/>
              </a:ext>
            </a:extLst>
          </p:cNvPr>
          <p:cNvSpPr txBox="1"/>
          <p:nvPr/>
        </p:nvSpPr>
        <p:spPr>
          <a:xfrm>
            <a:off x="2422720" y="3692659"/>
            <a:ext cx="6551075" cy="267765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list1=[]</a:t>
            </a:r>
          </a:p>
          <a:p>
            <a:r>
              <a:rPr lang="en-US" altLang="zh-TW" sz="2400" dirty="0"/>
              <a:t>for </a:t>
            </a:r>
            <a:r>
              <a:rPr lang="en-US" altLang="zh-TW" sz="2400" dirty="0" err="1"/>
              <a:t>i</a:t>
            </a:r>
            <a:r>
              <a:rPr lang="en-US" altLang="zh-TW" sz="2400" dirty="0"/>
              <a:t> in range(1,4):</a:t>
            </a:r>
          </a:p>
          <a:p>
            <a:r>
              <a:rPr lang="en-US" altLang="zh-TW" sz="2400" dirty="0"/>
              <a:t>	prompt=“</a:t>
            </a:r>
            <a:r>
              <a:rPr lang="zh-TW" altLang="en-US" sz="2400" dirty="0"/>
              <a:t>請輸入第</a:t>
            </a:r>
            <a:r>
              <a:rPr lang="en-US" altLang="zh-TW" sz="2400" dirty="0"/>
              <a:t>”+str(</a:t>
            </a:r>
            <a:r>
              <a:rPr lang="en-US" altLang="zh-TW" sz="2400" dirty="0" err="1"/>
              <a:t>i</a:t>
            </a:r>
            <a:r>
              <a:rPr lang="en-US" altLang="zh-TW" sz="2400" dirty="0"/>
              <a:t>)+”</a:t>
            </a:r>
            <a:r>
              <a:rPr lang="zh-TW" altLang="en-US" sz="2400" dirty="0"/>
              <a:t>位評審的分數</a:t>
            </a:r>
            <a:r>
              <a:rPr lang="en-US" altLang="zh-TW" sz="2400" dirty="0"/>
              <a:t>:”</a:t>
            </a:r>
          </a:p>
          <a:p>
            <a:r>
              <a:rPr lang="en-US" altLang="zh-TW" sz="2400" dirty="0"/>
              <a:t>	score = int(input(prompt))</a:t>
            </a:r>
          </a:p>
          <a:p>
            <a:r>
              <a:rPr lang="en-US" altLang="zh-TW" sz="2400" dirty="0"/>
              <a:t>	list1.append(score)</a:t>
            </a:r>
          </a:p>
          <a:p>
            <a:endParaRPr lang="en-US" altLang="zh-TW" sz="2400" dirty="0"/>
          </a:p>
          <a:p>
            <a:r>
              <a:rPr lang="en-US" altLang="zh-TW" sz="2400" dirty="0"/>
              <a:t>print(“</a:t>
            </a:r>
            <a:r>
              <a:rPr lang="zh-TW" altLang="en-US" sz="2400" dirty="0"/>
              <a:t>這位選手總分為</a:t>
            </a:r>
            <a:r>
              <a:rPr lang="en-US" altLang="zh-TW" sz="2400" dirty="0"/>
              <a:t>:”,sum(list1))</a:t>
            </a:r>
          </a:p>
        </p:txBody>
      </p:sp>
    </p:spTree>
    <p:extLst>
      <p:ext uri="{BB962C8B-B14F-4D97-AF65-F5344CB8AC3E}">
        <p14:creationId xmlns:p14="http://schemas.microsoft.com/office/powerpoint/2010/main" val="2586264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57292C4-9643-4A28-9E12-BAE3F932E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3066" y="659621"/>
            <a:ext cx="8911687" cy="1280890"/>
          </a:xfrm>
        </p:spPr>
        <p:txBody>
          <a:bodyPr>
            <a:normAutofit/>
          </a:bodyPr>
          <a:lstStyle/>
          <a:p>
            <a:r>
              <a:rPr lang="en-US" altLang="zh-TW" dirty="0"/>
              <a:t>list</a:t>
            </a:r>
            <a:r>
              <a:rPr lang="zh-TW" altLang="en-US" dirty="0"/>
              <a:t>排序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24D6330-A33B-4AE7-B5C7-EF19D581E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3593591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排序的方式使用自己定義的大小來排序</a:t>
            </a:r>
            <a:endParaRPr lang="en-US" altLang="zh-TW" sz="3200" dirty="0"/>
          </a:p>
          <a:p>
            <a:pPr lvl="1">
              <a:lnSpc>
                <a:spcPct val="80000"/>
              </a:lnSpc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 = ['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Matlab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'C', 'Ruby', 'Java', 'Python', 'R‘,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'JavaScript']</a:t>
            </a:r>
          </a:p>
          <a:p>
            <a:pPr lvl="1">
              <a:lnSpc>
                <a:spcPct val="80000"/>
              </a:lnSpc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b1=sorted(a1)</a:t>
            </a:r>
          </a:p>
          <a:p>
            <a:pPr lvl="1">
              <a:lnSpc>
                <a:spcPct val="80000"/>
              </a:lnSpc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print(b1)</a:t>
            </a:r>
          </a:p>
          <a:p>
            <a:pPr lvl="1">
              <a:lnSpc>
                <a:spcPct val="80000"/>
              </a:lnSpc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c1=sorted(a1, key=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print(c1)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8A950E0-EFFD-4402-9A09-CAB3773AB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71E6-EC01-4CDC-8A83-0EA27F7BD76B}" type="datetime1">
              <a:rPr lang="zh-TW" altLang="en-US" smtClean="0"/>
              <a:t>2021/4/10</a:t>
            </a:fld>
            <a:endParaRPr lang="zh-TW" alt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D3C88FA-1D1D-4FD0-BA48-6816B5613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smtClean="0"/>
              <a:t>15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01873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85F46E1-87DF-4B92-B05F-224DB39AB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list </a:t>
            </a:r>
            <a:r>
              <a:rPr lang="zh-TW" altLang="en-US" dirty="0"/>
              <a:t>練習題</a:t>
            </a:r>
            <a:r>
              <a:rPr lang="en-US" altLang="zh-TW" dirty="0"/>
              <a:t>2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21FDD-C3E5-4F4B-8D48-D0E3767C5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795" y="1535662"/>
            <a:ext cx="9758875" cy="3417340"/>
          </a:xfrm>
        </p:spPr>
        <p:txBody>
          <a:bodyPr>
            <a:normAutofit/>
          </a:bodyPr>
          <a:lstStyle/>
          <a:p>
            <a:r>
              <a:rPr lang="zh-TW" altLang="en-US" dirty="0"/>
              <a:t>請撰寫一個</a:t>
            </a:r>
            <a:r>
              <a:rPr lang="en-US" altLang="zh-TW" dirty="0"/>
              <a:t>python</a:t>
            </a:r>
            <a:r>
              <a:rPr lang="zh-TW" altLang="en-US" dirty="0"/>
              <a:t>程式，先定義一個函式</a:t>
            </a:r>
            <a:r>
              <a:rPr lang="en-US" altLang="zh-TW" dirty="0"/>
              <a:t>(</a:t>
            </a:r>
            <a:r>
              <a:rPr lang="en-US" altLang="zh-TW" dirty="0" err="1"/>
              <a:t>tranEng</a:t>
            </a:r>
            <a:r>
              <a:rPr lang="en-US" altLang="zh-TW" dirty="0"/>
              <a:t>)</a:t>
            </a:r>
            <a:r>
              <a:rPr lang="zh-TW" altLang="en-US" dirty="0"/>
              <a:t>可以將傳入一個整數後進行轉換成對應的英文，然後回傳對應英文及該數值，再令使用者輸入</a:t>
            </a:r>
            <a:r>
              <a:rPr lang="en-US" altLang="zh-TW" dirty="0"/>
              <a:t>1-10</a:t>
            </a:r>
            <a:r>
              <a:rPr lang="zh-TW" altLang="en-US" dirty="0"/>
              <a:t>的整數，然後印出該整數對應的英文</a:t>
            </a:r>
            <a:r>
              <a:rPr lang="en-US" altLang="zh-TW" dirty="0"/>
              <a:t>(</a:t>
            </a:r>
            <a:r>
              <a:rPr lang="en-US" altLang="zh-TW" dirty="0" err="1"/>
              <a:t>one,two</a:t>
            </a:r>
            <a:r>
              <a:rPr lang="en-US" altLang="zh-TW" dirty="0"/>
              <a:t>,…)</a:t>
            </a:r>
            <a:r>
              <a:rPr lang="zh-TW" altLang="en-US" dirty="0"/>
              <a:t>，若輸入的資料不是</a:t>
            </a:r>
            <a:r>
              <a:rPr lang="en-US" altLang="zh-TW" dirty="0"/>
              <a:t>1-10</a:t>
            </a:r>
            <a:r>
              <a:rPr lang="zh-TW" altLang="en-US" dirty="0"/>
              <a:t>的整數，就印出</a:t>
            </a:r>
            <a:r>
              <a:rPr lang="en-US" altLang="zh-TW" dirty="0"/>
              <a:t>’</a:t>
            </a:r>
            <a:r>
              <a:rPr lang="zh-TW" altLang="en-US" dirty="0"/>
              <a:t>您輸入的資料超過範圍</a:t>
            </a:r>
            <a:r>
              <a:rPr lang="en-US" altLang="zh-TW" dirty="0"/>
              <a:t>’(</a:t>
            </a:r>
            <a:r>
              <a:rPr lang="zh-TW" altLang="en-US" dirty="0"/>
              <a:t>提示</a:t>
            </a:r>
            <a:r>
              <a:rPr lang="en-US" altLang="zh-TW" dirty="0"/>
              <a:t>:</a:t>
            </a:r>
            <a:r>
              <a:rPr lang="zh-TW" altLang="en-US" dirty="0"/>
              <a:t>使用串</a:t>
            </a:r>
            <a:r>
              <a:rPr lang="en-US" altLang="zh-TW" dirty="0" err="1"/>
              <a:t>Engnum</a:t>
            </a:r>
            <a:r>
              <a:rPr lang="en-US" altLang="zh-TW" dirty="0"/>
              <a:t>=[‘</a:t>
            </a:r>
            <a:r>
              <a:rPr lang="en-US" altLang="zh-TW" dirty="0" err="1"/>
              <a:t>one’,’two’,’three’,’four’,’five’,’six’,’seven</a:t>
            </a:r>
            <a:r>
              <a:rPr lang="en-US" altLang="zh-TW" dirty="0"/>
              <a:t>’, ‘</a:t>
            </a:r>
            <a:r>
              <a:rPr lang="en-US" altLang="zh-TW" dirty="0" err="1"/>
              <a:t>eight’,’nine’,’ten</a:t>
            </a:r>
            <a:r>
              <a:rPr lang="en-US" altLang="zh-TW" dirty="0"/>
              <a:t>’])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F6AD876-8CE3-499E-8FA0-8D4D7D842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16</a:t>
            </a:fld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84159D46-C6AF-4C19-B538-5FB84AB3A9EB}"/>
              </a:ext>
            </a:extLst>
          </p:cNvPr>
          <p:cNvSpPr txBox="1"/>
          <p:nvPr/>
        </p:nvSpPr>
        <p:spPr>
          <a:xfrm>
            <a:off x="4688889" y="4793713"/>
            <a:ext cx="2814222" cy="9233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dirty="0"/>
              <a:t>def </a:t>
            </a:r>
            <a:r>
              <a:rPr lang="en-US" altLang="zh-TW" dirty="0" err="1"/>
              <a:t>tranEng</a:t>
            </a:r>
            <a:r>
              <a:rPr lang="en-US" altLang="zh-TW" dirty="0"/>
              <a:t>(num):</a:t>
            </a:r>
          </a:p>
          <a:p>
            <a:r>
              <a:rPr lang="en-US" altLang="zh-TW" dirty="0"/>
              <a:t>	statements</a:t>
            </a:r>
          </a:p>
          <a:p>
            <a:r>
              <a:rPr lang="en-US" altLang="zh-TW" dirty="0"/>
              <a:t>	return string, value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5457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85F46E1-87DF-4B92-B05F-224DB39AB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1932" y="411045"/>
            <a:ext cx="8911687" cy="1280890"/>
          </a:xfrm>
        </p:spPr>
        <p:txBody>
          <a:bodyPr/>
          <a:lstStyle/>
          <a:p>
            <a:r>
              <a:rPr lang="en-US" altLang="zh-TW" dirty="0"/>
              <a:t>list </a:t>
            </a:r>
            <a:r>
              <a:rPr lang="zh-TW" altLang="en-US" dirty="0"/>
              <a:t>練習題</a:t>
            </a:r>
            <a:r>
              <a:rPr lang="en-US" altLang="zh-TW" dirty="0"/>
              <a:t>2_</a:t>
            </a:r>
            <a:r>
              <a:rPr lang="zh-TW" altLang="en-US" dirty="0"/>
              <a:t>參考程式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21FDD-C3E5-4F4B-8D48-D0E3767C5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1579" y="1264982"/>
            <a:ext cx="9892040" cy="2246769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/>
              <a:t>請撰寫一個</a:t>
            </a:r>
            <a:r>
              <a:rPr lang="en-US" altLang="zh-TW" dirty="0"/>
              <a:t>python</a:t>
            </a:r>
            <a:r>
              <a:rPr lang="zh-TW" altLang="en-US" dirty="0"/>
              <a:t>程式，先定義一個函式</a:t>
            </a:r>
            <a:r>
              <a:rPr lang="en-US" altLang="zh-TW" dirty="0"/>
              <a:t>(</a:t>
            </a:r>
            <a:r>
              <a:rPr lang="en-US" altLang="zh-TW" dirty="0" err="1"/>
              <a:t>tranEng</a:t>
            </a:r>
            <a:r>
              <a:rPr lang="en-US" altLang="zh-TW" dirty="0"/>
              <a:t>)</a:t>
            </a:r>
            <a:r>
              <a:rPr lang="zh-TW" altLang="en-US" dirty="0"/>
              <a:t>可以將傳入一個整數後進行轉換成對應的英文，再令使用者輸入</a:t>
            </a:r>
            <a:r>
              <a:rPr lang="en-US" altLang="zh-TW" dirty="0"/>
              <a:t>1-10</a:t>
            </a:r>
            <a:r>
              <a:rPr lang="zh-TW" altLang="en-US" dirty="0"/>
              <a:t>的整數，然後印出該整數對應的英文</a:t>
            </a:r>
            <a:r>
              <a:rPr lang="en-US" altLang="zh-TW" dirty="0"/>
              <a:t>(</a:t>
            </a:r>
            <a:r>
              <a:rPr lang="en-US" altLang="zh-TW" dirty="0" err="1"/>
              <a:t>one,two</a:t>
            </a:r>
            <a:r>
              <a:rPr lang="en-US" altLang="zh-TW" dirty="0"/>
              <a:t>,…)</a:t>
            </a:r>
            <a:r>
              <a:rPr lang="zh-TW" altLang="en-US" dirty="0"/>
              <a:t>，若輸入的資料不是</a:t>
            </a:r>
            <a:r>
              <a:rPr lang="en-US" altLang="zh-TW" dirty="0"/>
              <a:t>1-10</a:t>
            </a:r>
            <a:r>
              <a:rPr lang="zh-TW" altLang="en-US" dirty="0"/>
              <a:t>的整數，就印出</a:t>
            </a:r>
            <a:r>
              <a:rPr lang="en-US" altLang="zh-TW" dirty="0"/>
              <a:t>’</a:t>
            </a:r>
            <a:r>
              <a:rPr lang="zh-TW" altLang="en-US" dirty="0"/>
              <a:t>您輸入的資料超過範圍</a:t>
            </a:r>
            <a:r>
              <a:rPr lang="en-US" altLang="zh-TW" dirty="0"/>
              <a:t>’(</a:t>
            </a:r>
            <a:r>
              <a:rPr lang="zh-TW" altLang="en-US" dirty="0"/>
              <a:t>提示</a:t>
            </a:r>
            <a:r>
              <a:rPr lang="en-US" altLang="zh-TW" dirty="0"/>
              <a:t>:</a:t>
            </a:r>
            <a:r>
              <a:rPr lang="zh-TW" altLang="en-US" dirty="0"/>
              <a:t>使用串</a:t>
            </a:r>
            <a:r>
              <a:rPr lang="en-US" altLang="zh-TW" dirty="0" err="1"/>
              <a:t>Engnum</a:t>
            </a:r>
            <a:r>
              <a:rPr lang="en-US" altLang="zh-TW" dirty="0"/>
              <a:t>=[‘</a:t>
            </a:r>
            <a:r>
              <a:rPr lang="en-US" altLang="zh-TW" dirty="0" err="1"/>
              <a:t>one’,’two’,’three’,’four’,’five’,’six’,’seven</a:t>
            </a:r>
            <a:r>
              <a:rPr lang="en-US" altLang="zh-TW" dirty="0"/>
              <a:t>’, ‘</a:t>
            </a:r>
            <a:r>
              <a:rPr lang="en-US" altLang="zh-TW" dirty="0" err="1"/>
              <a:t>eight’,’nine’,’ten</a:t>
            </a:r>
            <a:r>
              <a:rPr lang="en-US" altLang="zh-TW" dirty="0"/>
              <a:t>’])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F6AD876-8CE3-499E-8FA0-8D4D7D842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17</a:t>
            </a:fld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070B9D33-E571-4449-9814-81E1F18EF359}"/>
              </a:ext>
            </a:extLst>
          </p:cNvPr>
          <p:cNvSpPr txBox="1"/>
          <p:nvPr/>
        </p:nvSpPr>
        <p:spPr>
          <a:xfrm>
            <a:off x="1765630" y="3582772"/>
            <a:ext cx="9312854" cy="317009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2000" dirty="0"/>
              <a:t>def </a:t>
            </a:r>
            <a:r>
              <a:rPr lang="en-US" altLang="zh-TW" sz="2000" dirty="0" err="1"/>
              <a:t>tranEng</a:t>
            </a:r>
            <a:r>
              <a:rPr lang="en-US" altLang="zh-TW" sz="2000" dirty="0"/>
              <a:t>(num):</a:t>
            </a:r>
          </a:p>
          <a:p>
            <a:r>
              <a:rPr lang="en-US" altLang="zh-TW" sz="2000" dirty="0"/>
              <a:t>	</a:t>
            </a:r>
            <a:r>
              <a:rPr lang="en-US" altLang="zh-TW" sz="2000" dirty="0" err="1"/>
              <a:t>Engnum</a:t>
            </a:r>
            <a:r>
              <a:rPr lang="en-US" altLang="zh-TW" sz="2000" dirty="0"/>
              <a:t>=['one','two','three','four','five','six','seven','eight','nine','ten']</a:t>
            </a:r>
          </a:p>
          <a:p>
            <a:r>
              <a:rPr lang="en-US" altLang="zh-TW" sz="2000" dirty="0"/>
              <a:t>	if num &lt;=10:</a:t>
            </a:r>
          </a:p>
          <a:p>
            <a:r>
              <a:rPr lang="en-US" altLang="zh-TW" sz="2000" dirty="0"/>
              <a:t>		return </a:t>
            </a:r>
            <a:r>
              <a:rPr lang="en-US" altLang="zh-TW" sz="2000" dirty="0" err="1"/>
              <a:t>Engnum</a:t>
            </a:r>
            <a:r>
              <a:rPr lang="en-US" altLang="zh-TW" sz="2000" dirty="0"/>
              <a:t>[num-1], num</a:t>
            </a:r>
          </a:p>
          <a:p>
            <a:r>
              <a:rPr lang="en-US" altLang="zh-TW" sz="2000" dirty="0"/>
              <a:t>	else:</a:t>
            </a:r>
          </a:p>
          <a:p>
            <a:r>
              <a:rPr lang="en-US" altLang="zh-TW" sz="2000" dirty="0"/>
              <a:t>		return '</a:t>
            </a:r>
            <a:r>
              <a:rPr lang="zh-TW" altLang="en-US" sz="2000" dirty="0"/>
              <a:t>您輸入的資料超過範圍</a:t>
            </a:r>
            <a:r>
              <a:rPr lang="en-US" altLang="zh-TW" sz="2000" dirty="0"/>
              <a:t>', num</a:t>
            </a:r>
          </a:p>
          <a:p>
            <a:endParaRPr lang="en-US" altLang="zh-TW" sz="2000" dirty="0"/>
          </a:p>
          <a:p>
            <a:r>
              <a:rPr lang="en-US" altLang="zh-TW" sz="2000" dirty="0"/>
              <a:t>num1=eval(input('</a:t>
            </a:r>
            <a:r>
              <a:rPr lang="zh-TW" altLang="en-US" sz="2000" dirty="0"/>
              <a:t>輸入</a:t>
            </a:r>
            <a:r>
              <a:rPr lang="en-US" altLang="zh-TW" sz="2000" dirty="0"/>
              <a:t>1-10</a:t>
            </a:r>
            <a:r>
              <a:rPr lang="zh-TW" altLang="en-US" sz="2000" dirty="0"/>
              <a:t>的整數</a:t>
            </a:r>
            <a:r>
              <a:rPr lang="en-US" altLang="zh-TW" sz="2000" dirty="0"/>
              <a:t>:'))</a:t>
            </a:r>
          </a:p>
          <a:p>
            <a:r>
              <a:rPr lang="en-US" altLang="zh-TW" sz="2000" dirty="0" err="1"/>
              <a:t>Eng</a:t>
            </a:r>
            <a:r>
              <a:rPr lang="en-US" altLang="zh-TW" sz="2000" dirty="0"/>
              <a:t>, num2=</a:t>
            </a:r>
            <a:r>
              <a:rPr lang="en-US" altLang="zh-TW" sz="2000" dirty="0" err="1"/>
              <a:t>tranEng</a:t>
            </a:r>
            <a:r>
              <a:rPr lang="en-US" altLang="zh-TW" sz="2000" dirty="0"/>
              <a:t>(num1)</a:t>
            </a:r>
          </a:p>
          <a:p>
            <a:r>
              <a:rPr lang="en-US" altLang="zh-TW" sz="2000" dirty="0"/>
              <a:t>print(</a:t>
            </a:r>
            <a:r>
              <a:rPr lang="en-US" altLang="zh-TW" sz="2000" dirty="0" err="1"/>
              <a:t>Eng</a:t>
            </a:r>
            <a:r>
              <a:rPr lang="en-US" altLang="zh-TW" sz="2000" dirty="0"/>
              <a:t>, num2)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41520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071E728-5810-48F7-A2AA-5F51B8424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3732" y="295060"/>
            <a:ext cx="8911687" cy="1280890"/>
          </a:xfrm>
        </p:spPr>
        <p:txBody>
          <a:bodyPr/>
          <a:lstStyle/>
          <a:p>
            <a:r>
              <a:rPr lang="zh-TW" altLang="en-US" dirty="0"/>
              <a:t>串列解析</a:t>
            </a:r>
            <a:r>
              <a:rPr lang="en-US" altLang="zh-TW" dirty="0"/>
              <a:t>(list comprehension): </a:t>
            </a:r>
            <a:r>
              <a:rPr lang="zh-TW" altLang="en-US" dirty="0"/>
              <a:t>提供一種更簡潔的方法建立串列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B8075E8-44EC-43C1-81C6-5CD0C13DB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3731" y="3583067"/>
            <a:ext cx="9542851" cy="1900322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 dirty="0" err="1"/>
              <a:t>list_name</a:t>
            </a:r>
            <a:r>
              <a:rPr lang="en-US" altLang="zh-TW" dirty="0"/>
              <a:t>=[</a:t>
            </a:r>
            <a:r>
              <a:rPr lang="zh-TW" altLang="en-US" dirty="0"/>
              <a:t>自訂變數 </a:t>
            </a:r>
            <a:r>
              <a:rPr lang="en-US" altLang="zh-TW" dirty="0"/>
              <a:t>for </a:t>
            </a:r>
            <a:r>
              <a:rPr lang="zh-TW" altLang="en-US" dirty="0"/>
              <a:t>自訂變數 </a:t>
            </a:r>
            <a:r>
              <a:rPr lang="en-US" altLang="zh-TW" dirty="0"/>
              <a:t>in </a:t>
            </a:r>
            <a:r>
              <a:rPr lang="zh-TW" altLang="en-US" dirty="0"/>
              <a:t>資料組 </a:t>
            </a:r>
            <a:r>
              <a:rPr lang="en-US" altLang="zh-TW" dirty="0"/>
              <a:t>(if </a:t>
            </a:r>
            <a:r>
              <a:rPr lang="zh-TW" altLang="en-US" dirty="0"/>
              <a:t>關係運算式</a:t>
            </a:r>
            <a:r>
              <a:rPr lang="en-US" altLang="zh-TW" dirty="0"/>
              <a:t>)]</a:t>
            </a:r>
          </a:p>
          <a:p>
            <a:r>
              <a:rPr lang="en-US" altLang="zh-TW" dirty="0" err="1"/>
              <a:t>newlist</a:t>
            </a:r>
            <a:r>
              <a:rPr lang="en-US" altLang="zh-TW" dirty="0"/>
              <a:t>=[</a:t>
            </a:r>
            <a:r>
              <a:rPr lang="en-US" altLang="zh-TW" i="1" dirty="0"/>
              <a:t>expression</a:t>
            </a:r>
            <a:r>
              <a:rPr lang="en-US" altLang="zh-TW" dirty="0"/>
              <a:t> for </a:t>
            </a:r>
            <a:r>
              <a:rPr lang="en-US" altLang="zh-TW" i="1" dirty="0"/>
              <a:t>item</a:t>
            </a:r>
            <a:r>
              <a:rPr lang="en-US" altLang="zh-TW" dirty="0"/>
              <a:t> in </a:t>
            </a:r>
            <a:r>
              <a:rPr lang="en-US" altLang="zh-TW" i="1" dirty="0" err="1"/>
              <a:t>iterable</a:t>
            </a:r>
            <a:r>
              <a:rPr lang="en-US" altLang="zh-TW" i="1" dirty="0"/>
              <a:t> </a:t>
            </a:r>
            <a:r>
              <a:rPr lang="en-US" altLang="zh-TW" dirty="0"/>
              <a:t>(if </a:t>
            </a:r>
            <a:r>
              <a:rPr lang="en-US" altLang="zh-TW" i="1" dirty="0"/>
              <a:t>condition</a:t>
            </a:r>
            <a:r>
              <a:rPr lang="en-US" altLang="zh-TW" dirty="0"/>
              <a:t> == True)]</a:t>
            </a:r>
          </a:p>
          <a:p>
            <a:r>
              <a:rPr lang="en-US" altLang="zh-TW" dirty="0"/>
              <a:t>Example:</a:t>
            </a:r>
            <a:r>
              <a:rPr lang="zh-TW" altLang="en-US" dirty="0"/>
              <a:t>如果要產生一個</a:t>
            </a:r>
            <a:r>
              <a:rPr lang="en-US" altLang="zh-TW" dirty="0"/>
              <a:t>1</a:t>
            </a:r>
            <a:r>
              <a:rPr lang="zh-TW" altLang="en-US" dirty="0"/>
              <a:t>到</a:t>
            </a:r>
            <a:r>
              <a:rPr lang="en-US" altLang="zh-TW" dirty="0"/>
              <a:t>10</a:t>
            </a:r>
            <a:r>
              <a:rPr lang="zh-TW" altLang="en-US" dirty="0"/>
              <a:t>的整數數列，並且存入</a:t>
            </a:r>
            <a:r>
              <a:rPr lang="en-US" altLang="zh-TW" dirty="0"/>
              <a:t>list</a:t>
            </a:r>
            <a:r>
              <a:rPr lang="zh-TW" altLang="en-US" dirty="0"/>
              <a:t>資料組</a:t>
            </a:r>
            <a:endParaRPr lang="en-US" altLang="zh-TW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B8B829F-F00F-4F31-9ED8-D7E8EFB86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18</a:t>
            </a:fld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A6C4E16-F33B-4453-852D-581EECE535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579" y="1543405"/>
            <a:ext cx="5438137" cy="1977589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52F20D44-599F-4BED-9DE5-6A6B5A7CE2B3}"/>
              </a:ext>
            </a:extLst>
          </p:cNvPr>
          <p:cNvSpPr txBox="1"/>
          <p:nvPr/>
        </p:nvSpPr>
        <p:spPr>
          <a:xfrm>
            <a:off x="2365248" y="5175612"/>
            <a:ext cx="3106655" cy="1200329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2400" dirty="0" err="1"/>
              <a:t>num_list</a:t>
            </a:r>
            <a:r>
              <a:rPr lang="en-US" altLang="zh-TW" sz="2400" dirty="0"/>
              <a:t>=[]</a:t>
            </a:r>
          </a:p>
          <a:p>
            <a:r>
              <a:rPr lang="en-US" altLang="zh-TW" sz="2400" dirty="0"/>
              <a:t>for i in range(1,11)</a:t>
            </a:r>
          </a:p>
          <a:p>
            <a:r>
              <a:rPr lang="en-US" altLang="zh-TW" sz="2400" dirty="0"/>
              <a:t>	</a:t>
            </a:r>
            <a:r>
              <a:rPr lang="en-US" altLang="zh-TW" sz="2400" dirty="0" err="1"/>
              <a:t>num_list</a:t>
            </a:r>
            <a:r>
              <a:rPr lang="en-US" altLang="zh-TW" sz="2400" dirty="0"/>
              <a:t> +=[</a:t>
            </a:r>
            <a:r>
              <a:rPr lang="en-US" altLang="zh-TW" sz="2400" dirty="0" err="1"/>
              <a:t>i</a:t>
            </a:r>
            <a:r>
              <a:rPr lang="en-US" altLang="zh-TW" sz="2400" dirty="0"/>
              <a:t>]</a:t>
            </a:r>
            <a:endParaRPr lang="zh-TW" altLang="en-US" sz="2400" dirty="0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3AE84108-A2BB-45DB-9B2C-A8F943715DD2}"/>
              </a:ext>
            </a:extLst>
          </p:cNvPr>
          <p:cNvSpPr txBox="1"/>
          <p:nvPr/>
        </p:nvSpPr>
        <p:spPr>
          <a:xfrm>
            <a:off x="6654702" y="5483389"/>
            <a:ext cx="4506403" cy="461665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2400" dirty="0" err="1"/>
              <a:t>num_list</a:t>
            </a:r>
            <a:r>
              <a:rPr lang="en-US" altLang="zh-TW" sz="2400" dirty="0"/>
              <a:t>=[</a:t>
            </a:r>
            <a:r>
              <a:rPr lang="en-US" altLang="zh-TW" sz="2400" dirty="0" err="1"/>
              <a:t>i</a:t>
            </a:r>
            <a:r>
              <a:rPr lang="en-US" altLang="zh-TW" sz="2400" dirty="0"/>
              <a:t> for </a:t>
            </a:r>
            <a:r>
              <a:rPr lang="en-US" altLang="zh-TW" sz="2400" dirty="0" err="1"/>
              <a:t>i</a:t>
            </a:r>
            <a:r>
              <a:rPr lang="en-US" altLang="zh-TW" sz="2400" dirty="0"/>
              <a:t> in range(1,11)]</a:t>
            </a:r>
          </a:p>
        </p:txBody>
      </p:sp>
      <p:sp>
        <p:nvSpPr>
          <p:cNvPr id="9" name="等於 8">
            <a:extLst>
              <a:ext uri="{FF2B5EF4-FFF2-40B4-BE49-F238E27FC236}">
                <a16:creationId xmlns:a16="http://schemas.microsoft.com/office/drawing/2014/main" id="{272D0DB7-2878-4419-BE41-FFBD80988A63}"/>
              </a:ext>
            </a:extLst>
          </p:cNvPr>
          <p:cNvSpPr/>
          <p:nvPr/>
        </p:nvSpPr>
        <p:spPr>
          <a:xfrm>
            <a:off x="5591503" y="5570483"/>
            <a:ext cx="851338" cy="367862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A160EFA1-AB67-4AD1-8674-91B41848C25A}"/>
              </a:ext>
            </a:extLst>
          </p:cNvPr>
          <p:cNvSpPr/>
          <p:nvPr/>
        </p:nvSpPr>
        <p:spPr>
          <a:xfrm>
            <a:off x="6814408" y="1911179"/>
            <a:ext cx="5048729" cy="1363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2000" dirty="0"/>
              <a:t>Syntax of list comprehension:</a:t>
            </a:r>
          </a:p>
          <a:p>
            <a:r>
              <a:rPr lang="en-US" altLang="zh-TW" sz="2000" dirty="0"/>
              <a:t>[expression for item in list] </a:t>
            </a:r>
          </a:p>
          <a:p>
            <a:r>
              <a:rPr lang="en-US" altLang="zh-TW" sz="2000" dirty="0"/>
              <a:t>Ex: </a:t>
            </a:r>
            <a:r>
              <a:rPr lang="en-US" altLang="zh-TW" sz="2000" dirty="0" err="1"/>
              <a:t>list_num</a:t>
            </a:r>
            <a:r>
              <a:rPr lang="en-US" altLang="zh-TW" sz="2000" dirty="0"/>
              <a:t>=[letter for letter in ‘human’]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00198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id="{1057ACB6-2C0C-40E1-976D-20EBA020B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8184" y="624110"/>
            <a:ext cx="10222004" cy="1280890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題目</a:t>
            </a:r>
            <a:r>
              <a:rPr lang="en-US" altLang="zh-TW" dirty="0"/>
              <a:t>:</a:t>
            </a:r>
            <a:r>
              <a:rPr lang="zh-TW" altLang="en-US" dirty="0"/>
              <a:t> 印出</a:t>
            </a:r>
            <a:r>
              <a:rPr lang="en-US" altLang="zh-TW" dirty="0"/>
              <a:t>human</a:t>
            </a:r>
            <a:r>
              <a:rPr lang="zh-TW" altLang="en-US" dirty="0"/>
              <a:t>的每一個字元</a:t>
            </a:r>
            <a:br>
              <a:rPr lang="en-US" altLang="zh-TW" dirty="0"/>
            </a:br>
            <a:r>
              <a:rPr lang="en-US" altLang="zh-TW" dirty="0"/>
              <a:t>List comprehension vs. for loop vs. lambda function</a:t>
            </a:r>
            <a:endParaRPr lang="zh-TW" altLang="en-US" dirty="0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B6B46DD9-80DD-4D1D-B094-55E2A2040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63139" y="2450737"/>
            <a:ext cx="1761355" cy="371735"/>
          </a:xfrm>
          <a:ln w="19050">
            <a:solidFill>
              <a:srgbClr val="C00000"/>
            </a:solidFill>
          </a:ln>
        </p:spPr>
        <p:txBody>
          <a:bodyPr/>
          <a:lstStyle/>
          <a:p>
            <a:r>
              <a:rPr lang="en-US" altLang="zh-TW" dirty="0"/>
              <a:t>For loop</a:t>
            </a:r>
            <a:endParaRPr lang="zh-TW" altLang="en-US" dirty="0"/>
          </a:p>
        </p:txBody>
      </p:sp>
      <p:sp>
        <p:nvSpPr>
          <p:cNvPr id="8" name="文字版面配置區 7">
            <a:extLst>
              <a:ext uri="{FF2B5EF4-FFF2-40B4-BE49-F238E27FC236}">
                <a16:creationId xmlns:a16="http://schemas.microsoft.com/office/drawing/2014/main" id="{BC5FF37D-8CA8-4828-B5C4-CBEB2DDEA9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435608" y="2510495"/>
            <a:ext cx="2996939" cy="469890"/>
          </a:xfrm>
          <a:ln w="19050">
            <a:solidFill>
              <a:srgbClr val="FF0000"/>
            </a:solidFill>
          </a:ln>
        </p:spPr>
        <p:txBody>
          <a:bodyPr/>
          <a:lstStyle/>
          <a:p>
            <a:r>
              <a:rPr lang="en-US" altLang="zh-TW" dirty="0"/>
              <a:t>Lambda function</a:t>
            </a:r>
            <a:endParaRPr lang="zh-TW" altLang="en-US" dirty="0"/>
          </a:p>
        </p:txBody>
      </p:sp>
      <p:sp>
        <p:nvSpPr>
          <p:cNvPr id="9" name="內容版面配置區 8">
            <a:extLst>
              <a:ext uri="{FF2B5EF4-FFF2-40B4-BE49-F238E27FC236}">
                <a16:creationId xmlns:a16="http://schemas.microsoft.com/office/drawing/2014/main" id="{8F572D5F-3B4A-45F5-BBD3-516DB15F19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49185" y="2976762"/>
            <a:ext cx="5409035" cy="1280890"/>
          </a:xfrm>
          <a:ln w="190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Letters = list(map(lambda x: x, ‘human’))</a:t>
            </a:r>
          </a:p>
          <a:p>
            <a:pPr marL="0" indent="0">
              <a:buNone/>
            </a:pP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print(letters)</a:t>
            </a:r>
            <a:endParaRPr lang="zh-TW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9AA023D-B9D8-4012-BDF1-6773E8BAE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19</a:t>
            </a:fld>
            <a:endParaRPr lang="zh-TW" altLang="en-US"/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91CED657-6B68-4060-9608-3A6FD3761BC9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1311579" y="2822472"/>
            <a:ext cx="4080768" cy="1477328"/>
          </a:xfrm>
          <a:prstGeom prst="rect">
            <a:avLst/>
          </a:prstGeom>
          <a:solidFill>
            <a:srgbClr val="F5F5F5"/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droid sans mono"/>
                <a:cs typeface="Times New Roman" panose="02020603050405020304" pitchFamily="18" charset="0"/>
              </a:rPr>
              <a:t>h</a:t>
            </a:r>
            <a:r>
              <a:rPr kumimoji="0" lang="zh-TW" altLang="zh-TW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droid sans mono"/>
                <a:cs typeface="Times New Roman" panose="02020603050405020304" pitchFamily="18" charset="0"/>
              </a:rPr>
              <a:t>_letters = [] </a:t>
            </a:r>
            <a:endParaRPr kumimoji="0" lang="en-US" altLang="zh-TW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droid sans mono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droid sans mono"/>
                <a:cs typeface="Times New Roman" panose="02020603050405020304" pitchFamily="18" charset="0"/>
              </a:rPr>
              <a:t>for letter in 'human</a:t>
            </a:r>
            <a:r>
              <a:rPr kumimoji="0" lang="zh-TW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droid sans mono"/>
                <a:cs typeface="Times New Roman" panose="02020603050405020304" pitchFamily="18" charset="0"/>
              </a:rPr>
              <a:t>’</a:t>
            </a:r>
            <a:r>
              <a:rPr kumimoji="0" lang="zh-TW" altLang="zh-TW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droid sans mono"/>
                <a:cs typeface="Times New Roman" panose="02020603050405020304" pitchFamily="18" charset="0"/>
              </a:rPr>
              <a:t>: </a:t>
            </a:r>
            <a:endParaRPr kumimoji="0" lang="en-US" altLang="zh-TW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droid sans mono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droid sans mono"/>
                <a:cs typeface="Times New Roman" panose="02020603050405020304" pitchFamily="18" charset="0"/>
              </a:rPr>
              <a:t>	</a:t>
            </a:r>
            <a:r>
              <a:rPr kumimoji="0" lang="zh-TW" altLang="zh-TW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droid sans mono"/>
                <a:cs typeface="Times New Roman" panose="02020603050405020304" pitchFamily="18" charset="0"/>
              </a:rPr>
              <a:t>h_letters.append(letter) </a:t>
            </a:r>
            <a:endParaRPr kumimoji="0" lang="en-US" altLang="zh-TW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droid sans mono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droid sans mono"/>
                <a:cs typeface="Times New Roman" panose="02020603050405020304" pitchFamily="18" charset="0"/>
              </a:rPr>
              <a:t>print(h_letters)</a:t>
            </a:r>
            <a:r>
              <a:rPr kumimoji="0" lang="zh-TW" altLang="zh-TW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76E9696D-57D0-4DA8-B3AF-4BFDF5158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0857" y="5582678"/>
            <a:ext cx="5759590" cy="861774"/>
          </a:xfrm>
          <a:prstGeom prst="rect">
            <a:avLst/>
          </a:prstGeom>
          <a:solidFill>
            <a:srgbClr val="F5F5F5"/>
          </a:solidFill>
          <a:ln w="19050">
            <a:solidFill>
              <a:srgbClr val="00206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2800" b="0" i="0" u="none" strike="noStrike" cap="none" normalizeH="0" baseline="0" dirty="0">
                <a:ln>
                  <a:noFill/>
                </a:ln>
                <a:solidFill>
                  <a:srgbClr val="383A42"/>
                </a:solidFill>
                <a:effectLst/>
                <a:latin typeface="Times New Roman" panose="02020603050405020304" pitchFamily="18" charset="0"/>
                <a:ea typeface="droid sans mono"/>
                <a:cs typeface="Times New Roman" panose="02020603050405020304" pitchFamily="18" charset="0"/>
              </a:rPr>
              <a:t>h_letters = [ letter </a:t>
            </a:r>
            <a:r>
              <a:rPr kumimoji="0" lang="zh-TW" altLang="zh-TW" sz="2800" b="0" i="0" u="none" strike="noStrike" cap="none" normalizeH="0" baseline="0" dirty="0">
                <a:ln>
                  <a:noFill/>
                </a:ln>
                <a:solidFill>
                  <a:srgbClr val="A626A4"/>
                </a:solidFill>
                <a:effectLst/>
                <a:latin typeface="Times New Roman" panose="02020603050405020304" pitchFamily="18" charset="0"/>
                <a:ea typeface="droid sans mono"/>
                <a:cs typeface="Times New Roman" panose="02020603050405020304" pitchFamily="18" charset="0"/>
              </a:rPr>
              <a:t>for</a:t>
            </a:r>
            <a:r>
              <a:rPr kumimoji="0" lang="zh-TW" altLang="zh-TW" sz="2800" b="0" i="0" u="none" strike="noStrike" cap="none" normalizeH="0" baseline="0" dirty="0">
                <a:ln>
                  <a:noFill/>
                </a:ln>
                <a:solidFill>
                  <a:srgbClr val="383A42"/>
                </a:solidFill>
                <a:effectLst/>
                <a:latin typeface="Times New Roman" panose="02020603050405020304" pitchFamily="18" charset="0"/>
                <a:ea typeface="droid sans mono"/>
                <a:cs typeface="Times New Roman" panose="02020603050405020304" pitchFamily="18" charset="0"/>
              </a:rPr>
              <a:t> letter </a:t>
            </a:r>
            <a:r>
              <a:rPr kumimoji="0" lang="zh-TW" altLang="zh-TW" sz="2800" b="0" i="0" u="none" strike="noStrike" cap="none" normalizeH="0" baseline="0" dirty="0">
                <a:ln>
                  <a:noFill/>
                </a:ln>
                <a:solidFill>
                  <a:srgbClr val="A626A4"/>
                </a:solidFill>
                <a:effectLst/>
                <a:latin typeface="Times New Roman" panose="02020603050405020304" pitchFamily="18" charset="0"/>
                <a:ea typeface="droid sans mono"/>
                <a:cs typeface="Times New Roman" panose="02020603050405020304" pitchFamily="18" charset="0"/>
              </a:rPr>
              <a:t>in</a:t>
            </a:r>
            <a:r>
              <a:rPr kumimoji="0" lang="zh-TW" altLang="zh-TW" sz="2800" b="0" i="0" u="none" strike="noStrike" cap="none" normalizeH="0" baseline="0" dirty="0">
                <a:ln>
                  <a:noFill/>
                </a:ln>
                <a:solidFill>
                  <a:srgbClr val="383A42"/>
                </a:solidFill>
                <a:effectLst/>
                <a:latin typeface="Times New Roman" panose="02020603050405020304" pitchFamily="18" charset="0"/>
                <a:ea typeface="droid sans mono"/>
                <a:cs typeface="Times New Roman" panose="02020603050405020304" pitchFamily="18" charset="0"/>
              </a:rPr>
              <a:t> </a:t>
            </a:r>
            <a:r>
              <a:rPr kumimoji="0" lang="zh-TW" altLang="zh-TW" sz="2800" b="0" i="0" u="none" strike="noStrike" cap="none" normalizeH="0" baseline="0" dirty="0">
                <a:ln>
                  <a:noFill/>
                </a:ln>
                <a:solidFill>
                  <a:srgbClr val="50A14F"/>
                </a:solidFill>
                <a:effectLst/>
                <a:latin typeface="Times New Roman" panose="02020603050405020304" pitchFamily="18" charset="0"/>
                <a:ea typeface="droid sans mono"/>
                <a:cs typeface="Times New Roman" panose="02020603050405020304" pitchFamily="18" charset="0"/>
              </a:rPr>
              <a:t>'human</a:t>
            </a:r>
            <a:r>
              <a:rPr kumimoji="0" lang="zh-TW" altLang="en-US" sz="2800" b="0" i="0" u="none" strike="noStrike" cap="none" normalizeH="0" baseline="0" dirty="0">
                <a:ln>
                  <a:noFill/>
                </a:ln>
                <a:solidFill>
                  <a:srgbClr val="50A14F"/>
                </a:solidFill>
                <a:effectLst/>
                <a:latin typeface="Times New Roman" panose="02020603050405020304" pitchFamily="18" charset="0"/>
                <a:ea typeface="droid sans mono"/>
                <a:cs typeface="Times New Roman" panose="02020603050405020304" pitchFamily="18" charset="0"/>
              </a:rPr>
              <a:t>’</a:t>
            </a:r>
            <a:r>
              <a:rPr kumimoji="0" lang="zh-TW" altLang="zh-TW" sz="2800" b="0" i="0" u="none" strike="noStrike" cap="none" normalizeH="0" baseline="0" dirty="0">
                <a:ln>
                  <a:noFill/>
                </a:ln>
                <a:solidFill>
                  <a:srgbClr val="383A42"/>
                </a:solidFill>
                <a:effectLst/>
                <a:latin typeface="Times New Roman" panose="02020603050405020304" pitchFamily="18" charset="0"/>
                <a:ea typeface="droid sans mono"/>
                <a:cs typeface="Times New Roman" panose="02020603050405020304" pitchFamily="18" charset="0"/>
              </a:rPr>
              <a:t> ] </a:t>
            </a:r>
            <a:endParaRPr kumimoji="0" lang="en-US" altLang="zh-TW" sz="2800" b="0" i="0" u="none" strike="noStrike" cap="none" normalizeH="0" baseline="0" dirty="0">
              <a:ln>
                <a:noFill/>
              </a:ln>
              <a:solidFill>
                <a:srgbClr val="383A42"/>
              </a:solidFill>
              <a:effectLst/>
              <a:latin typeface="Times New Roman" panose="02020603050405020304" pitchFamily="18" charset="0"/>
              <a:ea typeface="droid sans mono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2800" b="0" i="0" u="none" strike="noStrike" cap="none" normalizeH="0" baseline="0" dirty="0">
                <a:ln>
                  <a:noFill/>
                </a:ln>
                <a:solidFill>
                  <a:srgbClr val="A626A4"/>
                </a:solidFill>
                <a:effectLst/>
                <a:latin typeface="Times New Roman" panose="02020603050405020304" pitchFamily="18" charset="0"/>
                <a:ea typeface="droid sans mono"/>
                <a:cs typeface="Times New Roman" panose="02020603050405020304" pitchFamily="18" charset="0"/>
              </a:rPr>
              <a:t>print</a:t>
            </a:r>
            <a:r>
              <a:rPr kumimoji="0" lang="zh-TW" altLang="zh-TW" sz="2800" b="0" i="0" u="none" strike="noStrike" cap="none" normalizeH="0" baseline="0" dirty="0">
                <a:ln>
                  <a:noFill/>
                </a:ln>
                <a:solidFill>
                  <a:srgbClr val="383A42"/>
                </a:solidFill>
                <a:effectLst/>
                <a:latin typeface="Times New Roman" panose="02020603050405020304" pitchFamily="18" charset="0"/>
                <a:ea typeface="droid sans mono"/>
                <a:cs typeface="Times New Roman" panose="02020603050405020304" pitchFamily="18" charset="0"/>
              </a:rPr>
              <a:t>( h_letters)</a:t>
            </a:r>
            <a:r>
              <a:rPr kumimoji="0" lang="zh-TW" altLang="zh-TW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zh-TW" altLang="zh-TW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字版面配置區 5">
            <a:extLst>
              <a:ext uri="{FF2B5EF4-FFF2-40B4-BE49-F238E27FC236}">
                <a16:creationId xmlns:a16="http://schemas.microsoft.com/office/drawing/2014/main" id="{9CE22C4F-43B9-4D09-A652-F5BB9CF3E5B0}"/>
              </a:ext>
            </a:extLst>
          </p:cNvPr>
          <p:cNvSpPr txBox="1">
            <a:spLocks/>
          </p:cNvSpPr>
          <p:nvPr/>
        </p:nvSpPr>
        <p:spPr>
          <a:xfrm>
            <a:off x="3762909" y="5122416"/>
            <a:ext cx="3419009" cy="460262"/>
          </a:xfrm>
          <a:prstGeom prst="rect">
            <a:avLst/>
          </a:prstGeom>
          <a:ln w="19050">
            <a:solidFill>
              <a:srgbClr val="002060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dirty="0"/>
              <a:t>List comprehension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33539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B3B541-375E-46CC-A09A-F94D80C2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5259" y="484150"/>
            <a:ext cx="8911687" cy="1280890"/>
          </a:xfrm>
        </p:spPr>
        <p:txBody>
          <a:bodyPr/>
          <a:lstStyle/>
          <a:p>
            <a:r>
              <a:rPr lang="en-US" altLang="zh-TW" dirty="0"/>
              <a:t>Outline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3D33E70-1CB3-4919-ABC4-9D8A5DC740D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67042" y="1668854"/>
            <a:ext cx="8911687" cy="366662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dirty="0"/>
              <a:t>如何完成一個完整的</a:t>
            </a:r>
            <a:r>
              <a:rPr lang="en-US" altLang="zh-TW" dirty="0"/>
              <a:t>Python</a:t>
            </a:r>
            <a:r>
              <a:rPr lang="zh-TW" altLang="en-US" dirty="0"/>
              <a:t>程式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/>
              <a:t>基本資料結構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dirty="0"/>
              <a:t>序列</a:t>
            </a:r>
            <a:r>
              <a:rPr lang="en-US" altLang="zh-TW" dirty="0"/>
              <a:t>(sequence)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TW" dirty="0"/>
              <a:t>list, tuple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TW" dirty="0"/>
              <a:t>set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TW" dirty="0">
                <a:solidFill>
                  <a:schemeClr val="bg1">
                    <a:lumMod val="75000"/>
                  </a:schemeClr>
                </a:solidFill>
              </a:rPr>
              <a:t>dictionary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/>
              <a:t>各資料結構的操作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dirty="0"/>
              <a:t>list comprehension</a:t>
            </a:r>
          </a:p>
          <a:p>
            <a:pPr>
              <a:buFont typeface="Wingdings" panose="05000000000000000000" pitchFamily="2" charset="2"/>
              <a:buChar char="Ø"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6541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2738C7-0884-4076-9E00-E10E6E3B4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Conditionals in list Comprehension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7AF4C1B-72AD-42B9-A1E5-45263B7A0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09537"/>
            <a:ext cx="8915400" cy="3777622"/>
          </a:xfrm>
        </p:spPr>
        <p:txBody>
          <a:bodyPr/>
          <a:lstStyle/>
          <a:p>
            <a:r>
              <a:rPr lang="en-US" altLang="zh-TW" dirty="0"/>
              <a:t>Using if with list comprehension</a:t>
            </a:r>
          </a:p>
          <a:p>
            <a:pPr lvl="1"/>
            <a:r>
              <a:rPr lang="en-US" altLang="zh-TW" dirty="0" err="1"/>
              <a:t>listA</a:t>
            </a:r>
            <a:r>
              <a:rPr lang="en-US" altLang="zh-TW" dirty="0"/>
              <a:t>= [x for x in range(20) if x % 2 ==0]</a:t>
            </a:r>
          </a:p>
          <a:p>
            <a:r>
              <a:rPr lang="en-US" altLang="zh-TW" dirty="0"/>
              <a:t>Nested if with list comprehension</a:t>
            </a:r>
          </a:p>
          <a:p>
            <a:pPr lvl="1"/>
            <a:r>
              <a:rPr lang="en-US" altLang="zh-TW" dirty="0" err="1"/>
              <a:t>listB</a:t>
            </a:r>
            <a:r>
              <a:rPr lang="en-US" altLang="zh-TW" dirty="0"/>
              <a:t>= [y for y in range(100) if y%2==0 if y%5==0]</a:t>
            </a:r>
          </a:p>
          <a:p>
            <a:r>
              <a:rPr lang="en-US" altLang="zh-TW" dirty="0"/>
              <a:t>if…else with list comprehension</a:t>
            </a:r>
          </a:p>
          <a:p>
            <a:pPr lvl="1"/>
            <a:r>
              <a:rPr lang="en-US" altLang="zh-TW" dirty="0" err="1"/>
              <a:t>listC</a:t>
            </a:r>
            <a:r>
              <a:rPr lang="en-US" altLang="zh-TW" dirty="0"/>
              <a:t>=[“Even” if i%2==0 else “Odd” for </a:t>
            </a:r>
            <a:r>
              <a:rPr lang="en-US" altLang="zh-TW" dirty="0" err="1"/>
              <a:t>i</a:t>
            </a:r>
            <a:r>
              <a:rPr lang="en-US" altLang="zh-TW"/>
              <a:t> in range(10)]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60D5835-5F2E-4EDA-B0A5-767FC1C83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213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6D5D0E-9B07-488D-BC45-BBD805943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382" y="437678"/>
            <a:ext cx="8911687" cy="1195813"/>
          </a:xfrm>
        </p:spPr>
        <p:txBody>
          <a:bodyPr/>
          <a:lstStyle/>
          <a:p>
            <a:r>
              <a:rPr lang="zh-TW" altLang="en-US" dirty="0"/>
              <a:t>串列解析</a:t>
            </a:r>
            <a:r>
              <a:rPr lang="en-US" altLang="zh-TW" dirty="0"/>
              <a:t>(list comprehension)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3584AD5-0D95-4AAD-B5E1-463CA6C44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7382" y="1447060"/>
            <a:ext cx="8915400" cy="506027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zh-TW" altLang="en-US" dirty="0"/>
              <a:t>串列的中括號裡面有一個</a:t>
            </a:r>
            <a:r>
              <a:rPr lang="en-US" altLang="zh-TW" dirty="0"/>
              <a:t>for</a:t>
            </a:r>
            <a:r>
              <a:rPr lang="zh-TW" altLang="en-US" dirty="0"/>
              <a:t>敘述，後面跟著</a:t>
            </a:r>
            <a:r>
              <a:rPr lang="en-US" altLang="zh-TW" dirty="0"/>
              <a:t>0</a:t>
            </a:r>
            <a:r>
              <a:rPr lang="zh-TW" altLang="en-US" dirty="0"/>
              <a:t>個、</a:t>
            </a:r>
            <a:r>
              <a:rPr lang="en-US" altLang="zh-TW" dirty="0"/>
              <a:t>1</a:t>
            </a:r>
            <a:r>
              <a:rPr lang="zh-TW" altLang="en-US" dirty="0"/>
              <a:t>個或多個</a:t>
            </a:r>
            <a:r>
              <a:rPr lang="en-US" altLang="zh-TW" dirty="0"/>
              <a:t>for</a:t>
            </a:r>
            <a:r>
              <a:rPr lang="zh-TW" altLang="en-US" dirty="0"/>
              <a:t>或</a:t>
            </a:r>
            <a:r>
              <a:rPr lang="en-US" altLang="zh-TW" dirty="0"/>
              <a:t> if</a:t>
            </a:r>
            <a:r>
              <a:rPr lang="zh-TW" altLang="en-US" dirty="0"/>
              <a:t>敘述</a:t>
            </a:r>
            <a:endParaRPr lang="en-US" altLang="zh-TW" dirty="0"/>
          </a:p>
          <a:p>
            <a:r>
              <a:rPr lang="en-US" altLang="zh-TW" dirty="0"/>
              <a:t>list1=[</a:t>
            </a:r>
            <a:r>
              <a:rPr lang="en-US" altLang="zh-TW" dirty="0" err="1"/>
              <a:t>i</a:t>
            </a:r>
            <a:r>
              <a:rPr lang="en-US" altLang="zh-TW" dirty="0"/>
              <a:t> for </a:t>
            </a:r>
            <a:r>
              <a:rPr lang="en-US" altLang="zh-TW" dirty="0" err="1"/>
              <a:t>i</a:t>
            </a:r>
            <a:r>
              <a:rPr lang="en-US" altLang="zh-TW" dirty="0"/>
              <a:t> in  range(10)]</a:t>
            </a:r>
          </a:p>
          <a:p>
            <a:r>
              <a:rPr lang="en-US" altLang="zh-TW" dirty="0"/>
              <a:t>print(list1)</a:t>
            </a:r>
          </a:p>
          <a:p>
            <a:r>
              <a:rPr lang="en-US" altLang="zh-TW" dirty="0"/>
              <a:t>list2=[</a:t>
            </a:r>
            <a:r>
              <a:rPr lang="en-US" altLang="zh-TW" dirty="0" err="1"/>
              <a:t>i</a:t>
            </a:r>
            <a:r>
              <a:rPr lang="en-US" altLang="zh-TW" dirty="0"/>
              <a:t>*2 for </a:t>
            </a:r>
            <a:r>
              <a:rPr lang="en-US" altLang="zh-TW" dirty="0" err="1"/>
              <a:t>i</a:t>
            </a:r>
            <a:r>
              <a:rPr lang="en-US" altLang="zh-TW" dirty="0"/>
              <a:t> in range(10)]</a:t>
            </a:r>
          </a:p>
          <a:p>
            <a:r>
              <a:rPr lang="en-US" altLang="zh-TW" dirty="0"/>
              <a:t>print(list2)</a:t>
            </a:r>
          </a:p>
          <a:p>
            <a:r>
              <a:rPr lang="en-US" altLang="zh-TW" dirty="0"/>
              <a:t>list3=[</a:t>
            </a:r>
            <a:r>
              <a:rPr lang="en-US" altLang="zh-TW" dirty="0" err="1"/>
              <a:t>i</a:t>
            </a:r>
            <a:r>
              <a:rPr lang="en-US" altLang="zh-TW" dirty="0"/>
              <a:t> for </a:t>
            </a:r>
            <a:r>
              <a:rPr lang="en-US" altLang="zh-TW" dirty="0" err="1"/>
              <a:t>i</a:t>
            </a:r>
            <a:r>
              <a:rPr lang="en-US" altLang="zh-TW" dirty="0"/>
              <a:t> in range(10) if </a:t>
            </a:r>
            <a:r>
              <a:rPr lang="en-US" altLang="zh-TW" dirty="0" err="1"/>
              <a:t>i</a:t>
            </a:r>
            <a:r>
              <a:rPr lang="en-US" altLang="zh-TW" dirty="0"/>
              <a:t>&lt;8]</a:t>
            </a:r>
          </a:p>
          <a:p>
            <a:r>
              <a:rPr lang="en-US" altLang="zh-TW" dirty="0"/>
              <a:t>print(list3)</a:t>
            </a:r>
          </a:p>
          <a:p>
            <a:r>
              <a:rPr lang="en-US" altLang="zh-TW" dirty="0" err="1"/>
              <a:t>lista</a:t>
            </a:r>
            <a:r>
              <a:rPr lang="en-US" altLang="zh-TW" dirty="0"/>
              <a:t>=[-1,-5,-2,0,4,8]</a:t>
            </a:r>
          </a:p>
          <a:p>
            <a:r>
              <a:rPr lang="en-US" altLang="zh-TW" dirty="0" err="1"/>
              <a:t>listb</a:t>
            </a:r>
            <a:r>
              <a:rPr lang="en-US" altLang="zh-TW" dirty="0"/>
              <a:t>=[abs(</a:t>
            </a:r>
            <a:r>
              <a:rPr lang="en-US" altLang="zh-TW" dirty="0" err="1"/>
              <a:t>i</a:t>
            </a:r>
            <a:r>
              <a:rPr lang="en-US" altLang="zh-TW" dirty="0"/>
              <a:t>) for </a:t>
            </a:r>
            <a:r>
              <a:rPr lang="en-US" altLang="zh-TW" dirty="0" err="1"/>
              <a:t>i</a:t>
            </a:r>
            <a:r>
              <a:rPr lang="en-US" altLang="zh-TW" dirty="0"/>
              <a:t> in </a:t>
            </a:r>
            <a:r>
              <a:rPr lang="en-US" altLang="zh-TW" dirty="0" err="1"/>
              <a:t>lista</a:t>
            </a:r>
            <a:r>
              <a:rPr lang="en-US" altLang="zh-TW" dirty="0"/>
              <a:t>]</a:t>
            </a:r>
          </a:p>
          <a:p>
            <a:r>
              <a:rPr lang="en-US" altLang="zh-TW" dirty="0"/>
              <a:t>print(</a:t>
            </a:r>
            <a:r>
              <a:rPr lang="en-US" altLang="zh-TW" dirty="0" err="1"/>
              <a:t>listb</a:t>
            </a:r>
            <a:r>
              <a:rPr lang="en-US" altLang="zh-TW" dirty="0"/>
              <a:t>)</a:t>
            </a:r>
          </a:p>
          <a:p>
            <a:r>
              <a:rPr lang="en-US" altLang="zh-TW" dirty="0" err="1"/>
              <a:t>listc</a:t>
            </a:r>
            <a:r>
              <a:rPr lang="en-US" altLang="zh-TW" dirty="0"/>
              <a:t>=[</a:t>
            </a:r>
            <a:r>
              <a:rPr lang="en-US" altLang="zh-TW" dirty="0" err="1"/>
              <a:t>i</a:t>
            </a:r>
            <a:r>
              <a:rPr lang="en-US" altLang="zh-TW" dirty="0"/>
              <a:t> for </a:t>
            </a:r>
            <a:r>
              <a:rPr lang="en-US" altLang="zh-TW" dirty="0" err="1"/>
              <a:t>i</a:t>
            </a:r>
            <a:r>
              <a:rPr lang="en-US" altLang="zh-TW" dirty="0"/>
              <a:t> in </a:t>
            </a:r>
            <a:r>
              <a:rPr lang="en-US" altLang="zh-TW" dirty="0" err="1"/>
              <a:t>lista</a:t>
            </a:r>
            <a:r>
              <a:rPr lang="en-US" altLang="zh-TW" dirty="0"/>
              <a:t> if </a:t>
            </a:r>
            <a:r>
              <a:rPr lang="en-US" altLang="zh-TW" dirty="0" err="1"/>
              <a:t>i</a:t>
            </a:r>
            <a:r>
              <a:rPr lang="en-US" altLang="zh-TW" dirty="0"/>
              <a:t>&gt;=0]</a:t>
            </a:r>
          </a:p>
          <a:p>
            <a:r>
              <a:rPr lang="en-US" altLang="zh-TW" dirty="0"/>
              <a:t>print(</a:t>
            </a:r>
            <a:r>
              <a:rPr lang="en-US" altLang="zh-TW" dirty="0" err="1"/>
              <a:t>listc</a:t>
            </a:r>
            <a:r>
              <a:rPr lang="en-US" altLang="zh-TW" dirty="0"/>
              <a:t>)</a:t>
            </a:r>
          </a:p>
          <a:p>
            <a:r>
              <a:rPr lang="en-US" altLang="zh-TW" dirty="0" err="1"/>
              <a:t>listd</a:t>
            </a:r>
            <a:r>
              <a:rPr lang="en-US" altLang="zh-TW" dirty="0"/>
              <a:t>=[</a:t>
            </a:r>
            <a:r>
              <a:rPr lang="en-US" altLang="zh-TW" dirty="0" err="1"/>
              <a:t>i</a:t>
            </a:r>
            <a:r>
              <a:rPr lang="zh-TW" altLang="en-US" dirty="0"/>
              <a:t>**</a:t>
            </a:r>
            <a:r>
              <a:rPr lang="en-US" altLang="zh-TW" dirty="0"/>
              <a:t>2 for </a:t>
            </a:r>
            <a:r>
              <a:rPr lang="en-US" altLang="zh-TW" dirty="0" err="1"/>
              <a:t>i</a:t>
            </a:r>
            <a:r>
              <a:rPr lang="en-US" altLang="zh-TW" dirty="0"/>
              <a:t> in </a:t>
            </a:r>
            <a:r>
              <a:rPr lang="en-US" altLang="zh-TW" dirty="0" err="1"/>
              <a:t>lista</a:t>
            </a:r>
            <a:r>
              <a:rPr lang="en-US" altLang="zh-TW" dirty="0"/>
              <a:t>]</a:t>
            </a:r>
          </a:p>
          <a:p>
            <a:r>
              <a:rPr lang="en-US" altLang="zh-TW" dirty="0"/>
              <a:t>print(</a:t>
            </a:r>
            <a:r>
              <a:rPr lang="en-US" altLang="zh-TW" dirty="0" err="1"/>
              <a:t>listd</a:t>
            </a:r>
            <a:r>
              <a:rPr lang="en-US" altLang="zh-TW" dirty="0"/>
              <a:t>)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9D7855C-A240-48DE-A1F9-7D75FD22D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21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6556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C8928A-2D7C-45AE-A3ED-E48216470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二維串列</a:t>
            </a:r>
            <a:r>
              <a:rPr lang="en-US" altLang="zh-TW" dirty="0"/>
              <a:t>(two-dimension list)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D4A3BF1-3ED3-4FEE-BA78-C306AED0F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767" y="1264555"/>
            <a:ext cx="11304233" cy="1665076"/>
          </a:xfrm>
        </p:spPr>
        <p:txBody>
          <a:bodyPr/>
          <a:lstStyle/>
          <a:p>
            <a:r>
              <a:rPr lang="zh-TW" altLang="en-US" dirty="0"/>
              <a:t>二維表格或矩陣，可用二維串列來存放</a:t>
            </a:r>
            <a:endParaRPr lang="en-US" altLang="zh-TW" dirty="0"/>
          </a:p>
          <a:p>
            <a:r>
              <a:rPr lang="en-US" altLang="zh-TW" dirty="0"/>
              <a:t>Ex:</a:t>
            </a:r>
            <a:r>
              <a:rPr lang="zh-TW" altLang="en-US" dirty="0"/>
              <a:t>儲存五個學生國英數成績</a:t>
            </a:r>
            <a:r>
              <a:rPr lang="en-US" altLang="zh-TW" dirty="0"/>
              <a:t> Grades=[[96,65,73],[88,76,82],[92,84,89],[82,73,64],[70,83,68]]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9BEE505-8BD2-41C0-BFFC-C8A540FB6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22</a:t>
            </a:fld>
            <a:endParaRPr lang="zh-TW" altLang="en-US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A56BF68D-A5E3-472B-947E-DE91D0442A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209120"/>
              </p:ext>
            </p:extLst>
          </p:nvPr>
        </p:nvGraphicFramePr>
        <p:xfrm>
          <a:off x="397913" y="3570076"/>
          <a:ext cx="4582460" cy="21945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5615">
                  <a:extLst>
                    <a:ext uri="{9D8B030D-6E8A-4147-A177-3AD203B41FA5}">
                      <a16:colId xmlns:a16="http://schemas.microsoft.com/office/drawing/2014/main" val="2143674539"/>
                    </a:ext>
                  </a:extLst>
                </a:gridCol>
                <a:gridCol w="1145615">
                  <a:extLst>
                    <a:ext uri="{9D8B030D-6E8A-4147-A177-3AD203B41FA5}">
                      <a16:colId xmlns:a16="http://schemas.microsoft.com/office/drawing/2014/main" val="358520775"/>
                    </a:ext>
                  </a:extLst>
                </a:gridCol>
                <a:gridCol w="1145615">
                  <a:extLst>
                    <a:ext uri="{9D8B030D-6E8A-4147-A177-3AD203B41FA5}">
                      <a16:colId xmlns:a16="http://schemas.microsoft.com/office/drawing/2014/main" val="2319191378"/>
                    </a:ext>
                  </a:extLst>
                </a:gridCol>
                <a:gridCol w="1145615">
                  <a:extLst>
                    <a:ext uri="{9D8B030D-6E8A-4147-A177-3AD203B41FA5}">
                      <a16:colId xmlns:a16="http://schemas.microsoft.com/office/drawing/2014/main" val="1859076553"/>
                    </a:ext>
                  </a:extLst>
                </a:gridCol>
              </a:tblGrid>
              <a:tr h="337943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國文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英文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數學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8566255"/>
                  </a:ext>
                </a:extLst>
              </a:tr>
              <a:tr h="337943">
                <a:tc>
                  <a:txBody>
                    <a:bodyPr/>
                    <a:lstStyle/>
                    <a:p>
                      <a:r>
                        <a:rPr lang="zh-TW" altLang="en-US" dirty="0"/>
                        <a:t>學生</a:t>
                      </a:r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96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65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73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423951"/>
                  </a:ext>
                </a:extLst>
              </a:tr>
              <a:tr h="3379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學生</a:t>
                      </a:r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88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76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82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832890"/>
                  </a:ext>
                </a:extLst>
              </a:tr>
              <a:tr h="3379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學生</a:t>
                      </a:r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92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84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89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4184578"/>
                  </a:ext>
                </a:extLst>
              </a:tr>
              <a:tr h="3379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學生</a:t>
                      </a:r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82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73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64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74231"/>
                  </a:ext>
                </a:extLst>
              </a:tr>
              <a:tr h="3379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學生</a:t>
                      </a:r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70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83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68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381194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60CFDE35-4175-44DD-AB73-38C95E7E80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41571"/>
              </p:ext>
            </p:extLst>
          </p:nvPr>
        </p:nvGraphicFramePr>
        <p:xfrm>
          <a:off x="6661856" y="3570076"/>
          <a:ext cx="4842756" cy="21945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10689">
                  <a:extLst>
                    <a:ext uri="{9D8B030D-6E8A-4147-A177-3AD203B41FA5}">
                      <a16:colId xmlns:a16="http://schemas.microsoft.com/office/drawing/2014/main" val="2143674539"/>
                    </a:ext>
                  </a:extLst>
                </a:gridCol>
                <a:gridCol w="1210689">
                  <a:extLst>
                    <a:ext uri="{9D8B030D-6E8A-4147-A177-3AD203B41FA5}">
                      <a16:colId xmlns:a16="http://schemas.microsoft.com/office/drawing/2014/main" val="358520775"/>
                    </a:ext>
                  </a:extLst>
                </a:gridCol>
                <a:gridCol w="1210689">
                  <a:extLst>
                    <a:ext uri="{9D8B030D-6E8A-4147-A177-3AD203B41FA5}">
                      <a16:colId xmlns:a16="http://schemas.microsoft.com/office/drawing/2014/main" val="2319191378"/>
                    </a:ext>
                  </a:extLst>
                </a:gridCol>
                <a:gridCol w="1210689">
                  <a:extLst>
                    <a:ext uri="{9D8B030D-6E8A-4147-A177-3AD203B41FA5}">
                      <a16:colId xmlns:a16="http://schemas.microsoft.com/office/drawing/2014/main" val="1859076553"/>
                    </a:ext>
                  </a:extLst>
                </a:gridCol>
              </a:tblGrid>
              <a:tr h="337943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國文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英文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數學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8566255"/>
                  </a:ext>
                </a:extLst>
              </a:tr>
              <a:tr h="337943">
                <a:tc>
                  <a:txBody>
                    <a:bodyPr/>
                    <a:lstStyle/>
                    <a:p>
                      <a:r>
                        <a:rPr lang="zh-TW" altLang="en-US" dirty="0"/>
                        <a:t>學生</a:t>
                      </a:r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[0][0]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[0][1]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[0][2]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423951"/>
                  </a:ext>
                </a:extLst>
              </a:tr>
              <a:tr h="3379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學生</a:t>
                      </a:r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[1][0]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[1][1]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[1][2]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832890"/>
                  </a:ext>
                </a:extLst>
              </a:tr>
              <a:tr h="3379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學生</a:t>
                      </a:r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[2][0]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[2][1]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[2][2]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4184578"/>
                  </a:ext>
                </a:extLst>
              </a:tr>
              <a:tr h="3379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學生</a:t>
                      </a:r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[3][0]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[3][1]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[3][2]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74231"/>
                  </a:ext>
                </a:extLst>
              </a:tr>
              <a:tr h="3379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學生</a:t>
                      </a:r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[4][0]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[4][1]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[4][2]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381194"/>
                  </a:ext>
                </a:extLst>
              </a:tr>
            </a:tbl>
          </a:graphicData>
        </a:graphic>
      </p:graphicFrame>
      <p:sp>
        <p:nvSpPr>
          <p:cNvPr id="9" name="箭號: 五邊形 8">
            <a:extLst>
              <a:ext uri="{FF2B5EF4-FFF2-40B4-BE49-F238E27FC236}">
                <a16:creationId xmlns:a16="http://schemas.microsoft.com/office/drawing/2014/main" id="{6D719D4D-DB80-4988-99DC-6F52344F5F68}"/>
              </a:ext>
            </a:extLst>
          </p:cNvPr>
          <p:cNvSpPr/>
          <p:nvPr/>
        </p:nvSpPr>
        <p:spPr>
          <a:xfrm>
            <a:off x="5131293" y="4279037"/>
            <a:ext cx="1251752" cy="71021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對應的索引值</a:t>
            </a:r>
          </a:p>
        </p:txBody>
      </p:sp>
    </p:spTree>
    <p:extLst>
      <p:ext uri="{BB962C8B-B14F-4D97-AF65-F5344CB8AC3E}">
        <p14:creationId xmlns:p14="http://schemas.microsoft.com/office/powerpoint/2010/main" val="235547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4946319-E65E-4E0E-9497-7B2349D96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如何運用</a:t>
            </a:r>
            <a:r>
              <a:rPr lang="en-US" altLang="zh-TW" dirty="0"/>
              <a:t>?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507C43C-95F9-46D6-BEBC-BE7A1D537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798" y="1540189"/>
            <a:ext cx="10700814" cy="1131990"/>
          </a:xfrm>
        </p:spPr>
        <p:txBody>
          <a:bodyPr>
            <a:normAutofit/>
          </a:bodyPr>
          <a:lstStyle/>
          <a:p>
            <a:r>
              <a:rPr lang="en-US" altLang="zh-TW" dirty="0"/>
              <a:t>Ex:</a:t>
            </a:r>
            <a:r>
              <a:rPr lang="zh-TW" altLang="en-US" dirty="0"/>
              <a:t>儲存五個學生國英數成績</a:t>
            </a:r>
            <a:r>
              <a:rPr lang="en-US" altLang="zh-TW" dirty="0"/>
              <a:t> Grades=[[96,65,73],[88,76,82],[92,84,89],[82,73,64],[70,83,68]]</a:t>
            </a:r>
          </a:p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BD1D995-0119-485C-B77B-AF304058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23</a:t>
            </a:fld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BF52320-2738-412E-8137-4443B7B939C3}"/>
              </a:ext>
            </a:extLst>
          </p:cNvPr>
          <p:cNvSpPr txBox="1"/>
          <p:nvPr/>
        </p:nvSpPr>
        <p:spPr>
          <a:xfrm>
            <a:off x="2016711" y="3172734"/>
            <a:ext cx="7217546" cy="1631216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2000" dirty="0"/>
              <a:t>#</a:t>
            </a:r>
            <a:r>
              <a:rPr lang="zh-TW" altLang="en-US" sz="2000" dirty="0"/>
              <a:t>取出某個學生的全部成績或某一科成績</a:t>
            </a:r>
            <a:r>
              <a:rPr lang="en-US" altLang="zh-TW" sz="2000" dirty="0"/>
              <a:t>:</a:t>
            </a:r>
          </a:p>
          <a:p>
            <a:r>
              <a:rPr lang="en-US" altLang="zh-TW" sz="2000" dirty="0"/>
              <a:t>Grades[0]</a:t>
            </a:r>
          </a:p>
          <a:p>
            <a:r>
              <a:rPr lang="en-US" altLang="zh-TW" sz="2000" dirty="0"/>
              <a:t>Grades[1]</a:t>
            </a:r>
          </a:p>
          <a:p>
            <a:r>
              <a:rPr lang="en-US" altLang="zh-TW" sz="2000" dirty="0"/>
              <a:t>Grades[0][0]</a:t>
            </a:r>
          </a:p>
          <a:p>
            <a:r>
              <a:rPr lang="en-US" altLang="zh-TW" sz="2000" dirty="0"/>
              <a:t>Grades[1][2]</a:t>
            </a:r>
          </a:p>
        </p:txBody>
      </p:sp>
    </p:spTree>
    <p:extLst>
      <p:ext uri="{BB962C8B-B14F-4D97-AF65-F5344CB8AC3E}">
        <p14:creationId xmlns:p14="http://schemas.microsoft.com/office/powerpoint/2010/main" val="3228867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E8F842-95D7-48D8-865C-484275725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實例說明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0351DA9-15F5-43FA-9DEE-115C798B5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805126"/>
            <a:ext cx="8915400" cy="760521"/>
          </a:xfrm>
        </p:spPr>
        <p:txBody>
          <a:bodyPr/>
          <a:lstStyle/>
          <a:p>
            <a:r>
              <a:rPr lang="zh-TW" altLang="en-US" dirty="0"/>
              <a:t>印出每位學生的總分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031BF7C-3875-477B-991D-3F9F7DF09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24</a:t>
            </a:fld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27E4318-2E4E-487E-B739-ACEBE35E209D}"/>
              </a:ext>
            </a:extLst>
          </p:cNvPr>
          <p:cNvSpPr txBox="1"/>
          <p:nvPr/>
        </p:nvSpPr>
        <p:spPr>
          <a:xfrm>
            <a:off x="2112885" y="2454001"/>
            <a:ext cx="7892249" cy="2862322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2000" dirty="0"/>
              <a:t>Grades =[[96,65,73],[88,76,82],[92,84,89],[82,73,64],[70,83,68]]</a:t>
            </a:r>
          </a:p>
          <a:p>
            <a:r>
              <a:rPr lang="en-US" altLang="zh-TW" sz="2000" dirty="0"/>
              <a:t>for </a:t>
            </a:r>
            <a:r>
              <a:rPr lang="en-US" altLang="zh-TW" sz="2000" dirty="0" err="1"/>
              <a:t>i</a:t>
            </a:r>
            <a:r>
              <a:rPr lang="en-US" altLang="zh-TW" sz="2000" dirty="0"/>
              <a:t> in range(5):</a:t>
            </a:r>
          </a:p>
          <a:p>
            <a:r>
              <a:rPr lang="en-US" altLang="zh-TW" sz="2000" dirty="0"/>
              <a:t>	subtotal=0</a:t>
            </a:r>
          </a:p>
          <a:p>
            <a:r>
              <a:rPr lang="en-US" altLang="zh-TW" sz="2000" dirty="0"/>
              <a:t>	for j in range(3):</a:t>
            </a:r>
          </a:p>
          <a:p>
            <a:r>
              <a:rPr lang="en-US" altLang="zh-TW" sz="2000" dirty="0"/>
              <a:t>		subtotal = </a:t>
            </a:r>
            <a:r>
              <a:rPr lang="en-US" altLang="zh-TW" sz="2000" dirty="0" err="1"/>
              <a:t>subtotal+Grades</a:t>
            </a:r>
            <a:r>
              <a:rPr lang="en-US" altLang="zh-TW" sz="2000" dirty="0"/>
              <a:t>[</a:t>
            </a:r>
            <a:r>
              <a:rPr lang="en-US" altLang="zh-TW" sz="2000" dirty="0" err="1"/>
              <a:t>i</a:t>
            </a:r>
            <a:r>
              <a:rPr lang="en-US" altLang="zh-TW" sz="2000" dirty="0"/>
              <a:t>][j]</a:t>
            </a:r>
          </a:p>
          <a:p>
            <a:r>
              <a:rPr lang="en-US" altLang="zh-TW" sz="2000" dirty="0"/>
              <a:t>	Grades[</a:t>
            </a:r>
            <a:r>
              <a:rPr lang="en-US" altLang="zh-TW" sz="2000" dirty="0" err="1"/>
              <a:t>i</a:t>
            </a:r>
            <a:r>
              <a:rPr lang="en-US" altLang="zh-TW" sz="2000" dirty="0"/>
              <a:t>].append(subtotal)</a:t>
            </a:r>
          </a:p>
          <a:p>
            <a:endParaRPr lang="en-US" altLang="zh-TW" sz="2000" dirty="0"/>
          </a:p>
          <a:p>
            <a:r>
              <a:rPr lang="en-US" altLang="zh-TW" sz="2000" dirty="0"/>
              <a:t>for i in range(5):</a:t>
            </a:r>
          </a:p>
          <a:p>
            <a:r>
              <a:rPr lang="en-US" altLang="zh-TW" sz="2000" dirty="0"/>
              <a:t>	print(“</a:t>
            </a:r>
            <a:r>
              <a:rPr lang="zh-TW" altLang="en-US" sz="2000" dirty="0"/>
              <a:t>學生</a:t>
            </a:r>
            <a:r>
              <a:rPr lang="en-US" altLang="zh-TW" sz="2000" dirty="0"/>
              <a:t>”, i+1, “</a:t>
            </a:r>
            <a:r>
              <a:rPr lang="zh-TW" altLang="en-US" sz="2000" dirty="0"/>
              <a:t>的總分為</a:t>
            </a:r>
            <a:r>
              <a:rPr lang="en-US" altLang="zh-TW" sz="2000" dirty="0"/>
              <a:t>”, Grades[</a:t>
            </a:r>
            <a:r>
              <a:rPr lang="en-US" altLang="zh-TW" sz="2000" dirty="0" err="1"/>
              <a:t>i</a:t>
            </a:r>
            <a:r>
              <a:rPr lang="en-US" altLang="zh-TW" sz="2000" dirty="0"/>
              <a:t>][3])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90032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20BC4D-3C7B-436A-9517-B0B6691D6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二維串列的練習題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FEAAF7D6-DAC6-4D73-8834-F9EB923538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029920" y="1540189"/>
                <a:ext cx="8915400" cy="3777622"/>
              </a:xfrm>
            </p:spPr>
            <p:txBody>
              <a:bodyPr/>
              <a:lstStyle/>
              <a:p>
                <a:r>
                  <a:rPr lang="zh-TW" altLang="en-US" dirty="0"/>
                  <a:t>二維串列可以用來存數學的矩陣</a:t>
                </a:r>
                <a:r>
                  <a:rPr lang="en-US" altLang="zh-TW" dirty="0"/>
                  <a:t>(matrix)</a:t>
                </a:r>
                <a:r>
                  <a:rPr lang="zh-TW" altLang="en-US" dirty="0"/>
                  <a:t>，下面有個</a:t>
                </a:r>
                <a:r>
                  <a:rPr lang="en-US" altLang="zh-TW" dirty="0"/>
                  <a:t>4*3</a:t>
                </a:r>
                <a:r>
                  <a:rPr lang="zh-TW" altLang="en-US" dirty="0"/>
                  <a:t>的矩陣，請撰寫一行敘述定義一個名稱為</a:t>
                </a:r>
                <a:r>
                  <a:rPr lang="en-US" altLang="zh-TW" dirty="0"/>
                  <a:t>mar1</a:t>
                </a:r>
                <a:r>
                  <a:rPr lang="zh-TW" altLang="en-US" dirty="0"/>
                  <a:t>是</a:t>
                </a:r>
                <a:r>
                  <a:rPr lang="en-US" altLang="zh-TW" dirty="0"/>
                  <a:t>4*3</a:t>
                </a:r>
                <a:r>
                  <a:rPr lang="zh-TW" altLang="en-US" dirty="0"/>
                  <a:t>的二維串列來存放該矩陣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  <m:mr>
                            <m:e>
                              <m:eqArr>
                                <m:eqArr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e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14</m:t>
                                  </m:r>
                                </m:e>
                              </m:eqArr>
                            </m:e>
                            <m:e>
                              <m:eqArr>
                                <m:eqArr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eqArr>
                            </m:e>
                            <m:e>
                              <m:eqArr>
                                <m:eqArr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14</m:t>
                                  </m:r>
                                </m:e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e>
                              </m:eqArr>
                            </m:e>
                          </m:mr>
                        </m:m>
                      </m:e>
                    </m:d>
                  </m:oMath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FEAAF7D6-DAC6-4D73-8834-F9EB923538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29920" y="1540189"/>
                <a:ext cx="8915400" cy="3777622"/>
              </a:xfrm>
              <a:blipFill>
                <a:blip r:embed="rId2"/>
                <a:stretch>
                  <a:fillRect l="-1300" t="-177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8E6AD9A-3950-4393-915F-8021EB27F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25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410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20BC4D-3C7B-436A-9517-B0B6691D6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二維串列的練習題</a:t>
            </a:r>
            <a:r>
              <a:rPr lang="en-US" altLang="zh-TW" dirty="0"/>
              <a:t>_</a:t>
            </a:r>
            <a:r>
              <a:rPr lang="zh-TW" altLang="en-US" dirty="0"/>
              <a:t>參考程式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FEAAF7D6-DAC6-4D73-8834-F9EB923538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029920" y="1540189"/>
                <a:ext cx="8915400" cy="3777622"/>
              </a:xfrm>
            </p:spPr>
            <p:txBody>
              <a:bodyPr/>
              <a:lstStyle/>
              <a:p>
                <a:r>
                  <a:rPr lang="zh-TW" altLang="en-US" dirty="0"/>
                  <a:t>二維串列可以用來存數學的矩陣</a:t>
                </a:r>
                <a:r>
                  <a:rPr lang="en-US" altLang="zh-TW" dirty="0"/>
                  <a:t>(matrix)</a:t>
                </a:r>
                <a:r>
                  <a:rPr lang="zh-TW" altLang="en-US" dirty="0"/>
                  <a:t>，下面有個</a:t>
                </a:r>
                <a:r>
                  <a:rPr lang="en-US" altLang="zh-TW" dirty="0"/>
                  <a:t>4*3</a:t>
                </a:r>
                <a:r>
                  <a:rPr lang="zh-TW" altLang="en-US" dirty="0"/>
                  <a:t>的矩陣，請撰寫一行敘述定義一個名稱為</a:t>
                </a:r>
                <a:r>
                  <a:rPr lang="en-US" altLang="zh-TW" dirty="0"/>
                  <a:t>mar1</a:t>
                </a:r>
                <a:r>
                  <a:rPr lang="zh-TW" altLang="en-US" dirty="0"/>
                  <a:t>是</a:t>
                </a:r>
                <a:r>
                  <a:rPr lang="en-US" altLang="zh-TW" dirty="0"/>
                  <a:t>4*3</a:t>
                </a:r>
                <a:r>
                  <a:rPr lang="zh-TW" altLang="en-US" dirty="0"/>
                  <a:t>的二維串列來存放該矩陣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  <m:mr>
                            <m:e>
                              <m:eqArr>
                                <m:eqArr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e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14</m:t>
                                  </m:r>
                                </m:e>
                              </m:eqArr>
                            </m:e>
                            <m:e>
                              <m:eqArr>
                                <m:eqArr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eqArr>
                            </m:e>
                            <m:e>
                              <m:eqArr>
                                <m:eqArr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14</m:t>
                                  </m:r>
                                </m:e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e>
                              </m:eqArr>
                            </m:e>
                          </m:mr>
                        </m:m>
                      </m:e>
                    </m:d>
                  </m:oMath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FEAAF7D6-DAC6-4D73-8834-F9EB923538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29920" y="1540189"/>
                <a:ext cx="8915400" cy="3777622"/>
              </a:xfrm>
              <a:blipFill>
                <a:blip r:embed="rId2"/>
                <a:stretch>
                  <a:fillRect l="-1300" t="-177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8E6AD9A-3950-4393-915F-8021EB27F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26</a:t>
            </a:fld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AAB8D93-AD55-4BE3-A52F-E7C52C23ACC3}"/>
              </a:ext>
            </a:extLst>
          </p:cNvPr>
          <p:cNvSpPr txBox="1"/>
          <p:nvPr/>
        </p:nvSpPr>
        <p:spPr>
          <a:xfrm>
            <a:off x="2599152" y="4583669"/>
            <a:ext cx="7562928" cy="46166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mar1=[[1,2,4],[5,7,8],[12,3,14],[14,6,9]]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772869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83134E-64F9-4657-8C4E-4689C601F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Tuple(</a:t>
            </a:r>
            <a:r>
              <a:rPr lang="zh-TW" altLang="en-US" dirty="0"/>
              <a:t>序對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672B806-16A6-4BC6-ABD6-1FD7DA139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6754" y="1544715"/>
            <a:ext cx="8915400" cy="4689175"/>
          </a:xfrm>
        </p:spPr>
        <p:txBody>
          <a:bodyPr/>
          <a:lstStyle/>
          <a:p>
            <a:r>
              <a:rPr lang="zh-TW" altLang="en-US" dirty="0"/>
              <a:t>是由一連串的資料所組成，有順序且不可以改變內容的序列</a:t>
            </a:r>
            <a:r>
              <a:rPr lang="en-US" altLang="zh-TW" dirty="0"/>
              <a:t>(sequence)</a:t>
            </a:r>
          </a:p>
          <a:p>
            <a:r>
              <a:rPr lang="zh-TW" altLang="en-US" dirty="0"/>
              <a:t>序對的前後以小括號標示，裡面資料以逗號隔開，資料的型別可以不同</a:t>
            </a:r>
            <a:endParaRPr lang="en-US" altLang="zh-TW" dirty="0"/>
          </a:p>
          <a:p>
            <a:r>
              <a:rPr lang="zh-TW" altLang="en-US" dirty="0"/>
              <a:t>建立空序對</a:t>
            </a:r>
            <a:r>
              <a:rPr lang="en-US" altLang="zh-TW" dirty="0"/>
              <a:t>: tuple1=tuple()</a:t>
            </a:r>
          </a:p>
          <a:p>
            <a:r>
              <a:rPr lang="en-US" altLang="zh-TW" dirty="0"/>
              <a:t>tuple2=tuple((1,2,3))=(1,2,3)</a:t>
            </a:r>
          </a:p>
          <a:p>
            <a:r>
              <a:rPr lang="en-US" altLang="zh-TW" dirty="0"/>
              <a:t>tuple3=tuple(range(5))</a:t>
            </a:r>
          </a:p>
          <a:p>
            <a:r>
              <a:rPr lang="en-US" altLang="zh-TW" dirty="0"/>
              <a:t>tuple4=tuple([</a:t>
            </a:r>
            <a:r>
              <a:rPr lang="en-US" altLang="zh-TW" dirty="0" err="1"/>
              <a:t>i</a:t>
            </a:r>
            <a:r>
              <a:rPr lang="en-US" altLang="zh-TW" dirty="0"/>
              <a:t>*2 for </a:t>
            </a:r>
            <a:r>
              <a:rPr lang="en-US" altLang="zh-TW" dirty="0" err="1"/>
              <a:t>i</a:t>
            </a:r>
            <a:r>
              <a:rPr lang="en-US" altLang="zh-TW" dirty="0"/>
              <a:t> in range(5)])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7790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C4E0F3C-289A-48C8-80D4-67EA6642F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Tuple(</a:t>
            </a:r>
            <a:r>
              <a:rPr lang="zh-TW" altLang="en-US" dirty="0"/>
              <a:t>序對</a:t>
            </a:r>
            <a:r>
              <a:rPr lang="en-US" altLang="zh-TW" dirty="0"/>
              <a:t>)</a:t>
            </a:r>
            <a:r>
              <a:rPr lang="zh-TW" altLang="en-US" dirty="0"/>
              <a:t>運作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22AB18-266D-48D7-A346-2EB4C0E51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2467" y="1518082"/>
            <a:ext cx="8915400" cy="5069149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dirty="0"/>
              <a:t>注意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en-US" altLang="zh-TW" dirty="0"/>
              <a:t>tuple</a:t>
            </a:r>
            <a:r>
              <a:rPr lang="zh-TW" altLang="en-US" dirty="0"/>
              <a:t>不能改變數值，所有變更元素內容的敘述都會發生錯誤，如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en-US" altLang="zh-TW" dirty="0"/>
              <a:t>T[0]=100</a:t>
            </a:r>
          </a:p>
          <a:p>
            <a:r>
              <a:rPr lang="zh-TW" altLang="en-US" dirty="0"/>
              <a:t>連接運算子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en-US" altLang="zh-TW" dirty="0"/>
              <a:t>+</a:t>
            </a:r>
          </a:p>
          <a:p>
            <a:pPr lvl="1"/>
            <a:r>
              <a:rPr lang="en-US" altLang="zh-TW" dirty="0"/>
              <a:t>(1,2,3)+(“</a:t>
            </a:r>
            <a:r>
              <a:rPr lang="en-US" altLang="zh-TW" dirty="0" err="1"/>
              <a:t>Taipei”,”Tokyo”,”Vienna</a:t>
            </a:r>
            <a:r>
              <a:rPr lang="en-US" altLang="zh-TW" dirty="0"/>
              <a:t>”)</a:t>
            </a:r>
          </a:p>
          <a:p>
            <a:r>
              <a:rPr lang="zh-TW" altLang="en-US" dirty="0"/>
              <a:t>重複運算子</a:t>
            </a:r>
            <a:r>
              <a:rPr lang="en-US" altLang="zh-TW" dirty="0"/>
              <a:t>:</a:t>
            </a:r>
            <a:r>
              <a:rPr lang="zh-TW" altLang="en-US" dirty="0"/>
              <a:t> *</a:t>
            </a:r>
            <a:endParaRPr lang="en-US" altLang="zh-TW" dirty="0"/>
          </a:p>
          <a:p>
            <a:pPr lvl="1"/>
            <a:r>
              <a:rPr lang="en-US" altLang="zh-TW" dirty="0"/>
              <a:t>3*(1,3,6)</a:t>
            </a:r>
          </a:p>
          <a:p>
            <a:r>
              <a:rPr lang="zh-TW" altLang="en-US" dirty="0"/>
              <a:t>比較運算子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en-US" altLang="zh-TW" dirty="0"/>
              <a:t>&gt;, &lt;, &gt;=, &lt;=, ==, !=</a:t>
            </a:r>
          </a:p>
          <a:p>
            <a:pPr lvl="1"/>
            <a:r>
              <a:rPr lang="en-US" altLang="zh-TW" dirty="0"/>
              <a:t>(1,”Python”,”R”) == (“Python”,”R”,1)  #False</a:t>
            </a:r>
          </a:p>
          <a:p>
            <a:pPr lvl="1"/>
            <a:r>
              <a:rPr lang="en-US" altLang="zh-TW" dirty="0"/>
              <a:t>(1,2,3) &lt; (1,2,3,4)   # True</a:t>
            </a:r>
          </a:p>
          <a:p>
            <a:r>
              <a:rPr lang="en-US" altLang="zh-TW" dirty="0"/>
              <a:t>In </a:t>
            </a:r>
            <a:r>
              <a:rPr lang="zh-TW" altLang="en-US" dirty="0"/>
              <a:t>和</a:t>
            </a:r>
            <a:r>
              <a:rPr lang="en-US" altLang="zh-TW" dirty="0"/>
              <a:t> not in </a:t>
            </a:r>
            <a:r>
              <a:rPr lang="zh-TW" altLang="en-US" dirty="0"/>
              <a:t>運算子</a:t>
            </a:r>
            <a:endParaRPr lang="en-US" altLang="zh-TW" dirty="0"/>
          </a:p>
          <a:p>
            <a:pPr lvl="1"/>
            <a:r>
              <a:rPr lang="en-US" altLang="zh-TW" dirty="0"/>
              <a:t>“Taipei” in (1, “Taipei”, 2, “Tokyo”)   #</a:t>
            </a:r>
            <a:r>
              <a:rPr lang="zh-TW" altLang="en-US" dirty="0"/>
              <a:t> </a:t>
            </a:r>
            <a:r>
              <a:rPr lang="en-US" altLang="zh-TW" dirty="0"/>
              <a:t>True</a:t>
            </a:r>
          </a:p>
          <a:p>
            <a:r>
              <a:rPr lang="zh-TW" altLang="en-US" dirty="0"/>
              <a:t>索引與片段運算子</a:t>
            </a:r>
            <a:r>
              <a:rPr lang="en-US" altLang="zh-TW" dirty="0"/>
              <a:t>:([</a:t>
            </a:r>
            <a:r>
              <a:rPr lang="en-US" altLang="zh-TW" dirty="0" err="1"/>
              <a:t>start,end</a:t>
            </a:r>
            <a:r>
              <a:rPr lang="en-US" altLang="zh-TW" dirty="0"/>
              <a:t>])</a:t>
            </a:r>
            <a:r>
              <a:rPr lang="zh-TW" altLang="en-US" dirty="0"/>
              <a:t>指定索引範圍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EEFB338-1DB3-47E4-A722-48FB75568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28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55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0426-FBEE-4554-8B43-45721FB45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74485"/>
          </a:xfrm>
        </p:spPr>
        <p:txBody>
          <a:bodyPr/>
          <a:lstStyle/>
          <a:p>
            <a:r>
              <a:rPr lang="en-US" altLang="zh-TW" dirty="0"/>
              <a:t>Tuple(</a:t>
            </a:r>
            <a:r>
              <a:rPr lang="zh-TW" altLang="en-US" dirty="0"/>
              <a:t>序對</a:t>
            </a:r>
            <a:r>
              <a:rPr lang="en-US" altLang="zh-TW" dirty="0"/>
              <a:t>)</a:t>
            </a:r>
            <a:r>
              <a:rPr lang="zh-TW" altLang="en-US" dirty="0"/>
              <a:t>運作</a:t>
            </a:r>
            <a:r>
              <a:rPr lang="en-US" altLang="zh-TW" dirty="0"/>
              <a:t>(cont.)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B6CC626-2B9A-4423-863D-FE3D6287B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8999" y="1698595"/>
            <a:ext cx="8915400" cy="796030"/>
          </a:xfrm>
        </p:spPr>
        <p:txBody>
          <a:bodyPr/>
          <a:lstStyle/>
          <a:p>
            <a:r>
              <a:rPr lang="zh-TW" altLang="en-US" dirty="0"/>
              <a:t>索引與片段運算子</a:t>
            </a:r>
            <a:r>
              <a:rPr lang="en-US" altLang="zh-TW" dirty="0"/>
              <a:t>:([</a:t>
            </a:r>
            <a:r>
              <a:rPr lang="en-US" altLang="zh-TW" dirty="0" err="1"/>
              <a:t>start:end</a:t>
            </a:r>
            <a:r>
              <a:rPr lang="en-US" altLang="zh-TW" dirty="0"/>
              <a:t>])</a:t>
            </a:r>
            <a:r>
              <a:rPr lang="zh-TW" altLang="en-US" dirty="0"/>
              <a:t>指定索引範圍</a:t>
            </a:r>
          </a:p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E487832-7AA5-4980-B596-65954C49D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29</a:t>
            </a:fld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558FCB7-144F-40D7-B6A7-9A1AFDA23FA2}"/>
              </a:ext>
            </a:extLst>
          </p:cNvPr>
          <p:cNvSpPr txBox="1"/>
          <p:nvPr/>
        </p:nvSpPr>
        <p:spPr>
          <a:xfrm>
            <a:off x="2210539" y="2556769"/>
            <a:ext cx="6596109" cy="1938992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T=(5,10,15,20, 25, 30, 35, 40)</a:t>
            </a:r>
          </a:p>
          <a:p>
            <a:r>
              <a:rPr lang="en-US" altLang="zh-TW" sz="2400" dirty="0"/>
              <a:t>T[0]</a:t>
            </a:r>
            <a:r>
              <a:rPr lang="zh-TW" altLang="en-US" sz="2400" dirty="0"/>
              <a:t> </a:t>
            </a:r>
            <a:r>
              <a:rPr lang="en-US" altLang="zh-TW" sz="2400" dirty="0"/>
              <a:t># </a:t>
            </a:r>
            <a:r>
              <a:rPr lang="zh-TW" altLang="en-US" sz="2400" dirty="0"/>
              <a:t>索引第一個元素</a:t>
            </a:r>
            <a:endParaRPr lang="en-US" altLang="zh-TW" sz="2400" dirty="0"/>
          </a:p>
          <a:p>
            <a:r>
              <a:rPr lang="en-US" altLang="zh-TW" sz="2400" dirty="0"/>
              <a:t>T[2 : 5]    #</a:t>
            </a:r>
            <a:r>
              <a:rPr lang="zh-TW" altLang="en-US" sz="2400" dirty="0"/>
              <a:t>索引</a:t>
            </a:r>
            <a:r>
              <a:rPr lang="en-US" altLang="zh-TW" sz="2400" dirty="0"/>
              <a:t>2</a:t>
            </a:r>
            <a:r>
              <a:rPr lang="zh-TW" altLang="en-US" sz="2400" dirty="0"/>
              <a:t>到</a:t>
            </a:r>
            <a:r>
              <a:rPr lang="en-US" altLang="zh-TW" sz="2400" dirty="0"/>
              <a:t>4</a:t>
            </a:r>
            <a:r>
              <a:rPr lang="zh-TW" altLang="en-US" sz="2400" dirty="0"/>
              <a:t>的元素</a:t>
            </a:r>
            <a:r>
              <a:rPr lang="en-US" altLang="zh-TW" sz="2400" dirty="0"/>
              <a:t>(</a:t>
            </a:r>
            <a:r>
              <a:rPr lang="zh-TW" altLang="en-US" sz="2400" dirty="0"/>
              <a:t>不含索引</a:t>
            </a:r>
            <a:r>
              <a:rPr lang="en-US" altLang="zh-TW" sz="2400" dirty="0"/>
              <a:t>5)</a:t>
            </a:r>
          </a:p>
          <a:p>
            <a:r>
              <a:rPr lang="en-US" altLang="zh-TW" sz="2400" dirty="0"/>
              <a:t>T[-1]      # </a:t>
            </a:r>
            <a:r>
              <a:rPr lang="zh-TW" altLang="en-US" sz="2400" dirty="0"/>
              <a:t>索引最後一個元素</a:t>
            </a:r>
            <a:endParaRPr lang="en-US" altLang="zh-TW" sz="2400" dirty="0"/>
          </a:p>
          <a:p>
            <a:r>
              <a:rPr lang="en-US" altLang="zh-TW" sz="2400" dirty="0"/>
              <a:t>T[6 : -1]  #</a:t>
            </a:r>
            <a:r>
              <a:rPr lang="zh-TW" altLang="en-US" sz="2400" dirty="0"/>
              <a:t>索引</a:t>
            </a:r>
            <a:r>
              <a:rPr lang="en-US" altLang="zh-TW" sz="2400" dirty="0"/>
              <a:t>6</a:t>
            </a:r>
            <a:r>
              <a:rPr lang="zh-TW" altLang="en-US" sz="2400" dirty="0"/>
              <a:t>到</a:t>
            </a:r>
            <a:r>
              <a:rPr lang="en-US" altLang="zh-TW" sz="2400" dirty="0"/>
              <a:t>-2</a:t>
            </a:r>
            <a:r>
              <a:rPr lang="zh-TW" altLang="en-US" sz="2400" dirty="0"/>
              <a:t>的元素</a:t>
            </a:r>
            <a:r>
              <a:rPr lang="en-US" altLang="zh-TW" sz="2400" dirty="0"/>
              <a:t>(</a:t>
            </a:r>
            <a:r>
              <a:rPr lang="zh-TW" altLang="en-US" sz="2400" dirty="0"/>
              <a:t>不含索引</a:t>
            </a:r>
            <a:r>
              <a:rPr lang="en-US" altLang="zh-TW" sz="2400" dirty="0"/>
              <a:t>-1)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20625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F6D854C-1E24-4F39-B011-A5556D30D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建立完整的</a:t>
            </a:r>
            <a:r>
              <a:rPr lang="en-US" altLang="zh-TW" dirty="0"/>
              <a:t>Python </a:t>
            </a:r>
            <a:r>
              <a:rPr lang="zh-TW" altLang="en-US" dirty="0"/>
              <a:t>程式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C7192C-4E8C-4921-97DA-CD9E1245D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主程式</a:t>
            </a:r>
            <a:r>
              <a:rPr lang="en-US" altLang="zh-TW" dirty="0"/>
              <a:t>(main)</a:t>
            </a:r>
          </a:p>
          <a:p>
            <a:r>
              <a:rPr lang="zh-TW" altLang="en-US" dirty="0"/>
              <a:t>函式 </a:t>
            </a:r>
            <a:r>
              <a:rPr lang="en-US" altLang="zh-TW" dirty="0"/>
              <a:t>(function)</a:t>
            </a:r>
          </a:p>
          <a:p>
            <a:r>
              <a:rPr lang="en-US" altLang="zh-TW" dirty="0"/>
              <a:t>Save XXX.py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DEFE236-0A63-4129-8470-CE9551ECD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4110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D201AC6-1085-46BB-BB34-BEE1528B7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SET(</a:t>
            </a:r>
            <a:r>
              <a:rPr lang="zh-TW" altLang="en-US" dirty="0"/>
              <a:t>集合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7BF6D42-E363-4B6F-8921-31327F642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676400"/>
            <a:ext cx="8915400" cy="4557490"/>
          </a:xfrm>
        </p:spPr>
        <p:txBody>
          <a:bodyPr>
            <a:normAutofit fontScale="92500"/>
          </a:bodyPr>
          <a:lstStyle/>
          <a:p>
            <a:r>
              <a:rPr lang="zh-TW" altLang="en-US" dirty="0"/>
              <a:t>集合包含沒有順序、沒有重複且可改變內容的多個資料，概念上就像數學的集合，用大括號標示</a:t>
            </a:r>
            <a:endParaRPr lang="en-US" altLang="zh-TW" dirty="0"/>
          </a:p>
          <a:p>
            <a:r>
              <a:rPr lang="zh-TW" altLang="en-US" dirty="0"/>
              <a:t>集合沒有連接運算子</a:t>
            </a:r>
            <a:r>
              <a:rPr lang="en-US" altLang="zh-TW" dirty="0"/>
              <a:t>(+)</a:t>
            </a:r>
            <a:r>
              <a:rPr lang="zh-TW" altLang="en-US" dirty="0"/>
              <a:t>、重複運算子</a:t>
            </a:r>
            <a:r>
              <a:rPr lang="en-US" altLang="zh-TW" dirty="0"/>
              <a:t>(</a:t>
            </a:r>
            <a:r>
              <a:rPr lang="zh-TW" altLang="en-US" dirty="0"/>
              <a:t>*</a:t>
            </a:r>
            <a:r>
              <a:rPr lang="en-US" altLang="zh-TW" dirty="0"/>
              <a:t>)</a:t>
            </a:r>
            <a:r>
              <a:rPr lang="zh-TW" altLang="en-US" dirty="0"/>
              <a:t>、索引運算子</a:t>
            </a:r>
            <a:r>
              <a:rPr lang="en-US" altLang="zh-TW" dirty="0"/>
              <a:t>([])</a:t>
            </a:r>
            <a:r>
              <a:rPr lang="zh-TW" altLang="en-US" dirty="0"/>
              <a:t>、片段運算子</a:t>
            </a:r>
            <a:r>
              <a:rPr lang="en-US" altLang="zh-TW" dirty="0"/>
              <a:t>([</a:t>
            </a:r>
            <a:r>
              <a:rPr lang="en-US" altLang="zh-TW" dirty="0" err="1"/>
              <a:t>start:end</a:t>
            </a:r>
            <a:r>
              <a:rPr lang="en-US" altLang="zh-TW" dirty="0"/>
              <a:t>])</a:t>
            </a:r>
            <a:r>
              <a:rPr lang="zh-TW" altLang="en-US" dirty="0"/>
              <a:t>或其他與順序有關的運算</a:t>
            </a:r>
            <a:endParaRPr lang="en-US" altLang="zh-TW" dirty="0"/>
          </a:p>
          <a:p>
            <a:r>
              <a:rPr lang="zh-TW" altLang="en-US" dirty="0"/>
              <a:t>建立空集合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en-US" altLang="zh-TW" dirty="0"/>
              <a:t>set1=set{}</a:t>
            </a:r>
          </a:p>
          <a:p>
            <a:r>
              <a:rPr lang="en-US" altLang="zh-TW" dirty="0"/>
              <a:t>set2={“</a:t>
            </a:r>
            <a:r>
              <a:rPr lang="en-US" altLang="zh-TW" dirty="0" err="1"/>
              <a:t>Taipei”,”NY</a:t>
            </a:r>
            <a:r>
              <a:rPr lang="en-US" altLang="zh-TW" dirty="0"/>
              <a:t>”}</a:t>
            </a:r>
          </a:p>
          <a:p>
            <a:r>
              <a:rPr lang="en-US" altLang="zh-TW" dirty="0"/>
              <a:t>set3=set([1,2,3])</a:t>
            </a:r>
          </a:p>
          <a:p>
            <a:r>
              <a:rPr lang="en-US" altLang="zh-TW" dirty="0"/>
              <a:t>set4=set(range(5))</a:t>
            </a:r>
          </a:p>
          <a:p>
            <a:r>
              <a:rPr lang="en-US" altLang="zh-TW" dirty="0"/>
              <a:t>set5=set([</a:t>
            </a:r>
            <a:r>
              <a:rPr lang="en-US" altLang="zh-TW" dirty="0" err="1"/>
              <a:t>i</a:t>
            </a:r>
            <a:r>
              <a:rPr lang="en-US" altLang="zh-TW" dirty="0"/>
              <a:t>*2 for </a:t>
            </a:r>
            <a:r>
              <a:rPr lang="en-US" altLang="zh-TW" dirty="0" err="1"/>
              <a:t>i</a:t>
            </a:r>
            <a:r>
              <a:rPr lang="en-US" altLang="zh-TW" dirty="0"/>
              <a:t> in range(5)])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9151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A09D759-8F72-4A4C-87A7-02C4E1A81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2067" y="624110"/>
            <a:ext cx="9622546" cy="1280890"/>
          </a:xfrm>
        </p:spPr>
        <p:txBody>
          <a:bodyPr/>
          <a:lstStyle/>
          <a:p>
            <a:r>
              <a:rPr lang="en-US" altLang="zh-TW" dirty="0"/>
              <a:t>SET(</a:t>
            </a:r>
            <a:r>
              <a:rPr lang="zh-TW" altLang="en-US" dirty="0"/>
              <a:t>集合</a:t>
            </a:r>
            <a:r>
              <a:rPr lang="en-US" altLang="zh-TW" dirty="0"/>
              <a:t>):</a:t>
            </a:r>
            <a:r>
              <a:rPr lang="zh-TW" altLang="en-US" dirty="0"/>
              <a:t> 有比較運算子</a:t>
            </a:r>
            <a:r>
              <a:rPr lang="en-US" altLang="zh-TW" dirty="0"/>
              <a:t>(&gt;, &lt;, &gt;=, &lt;=, ==, !=)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A7F8A17-8454-4C6E-8F72-D9F7CC188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S1={'Python','Java','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matlab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'}</a:t>
            </a:r>
          </a:p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S2={'Python','Java','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matlab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','R'}</a:t>
            </a:r>
          </a:p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S3={'Python','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matlab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','Java'}</a:t>
            </a:r>
          </a:p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print(S1==S3)   #True</a:t>
            </a:r>
          </a:p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print(S1 != S2)     #True</a:t>
            </a:r>
          </a:p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print(S1&lt;= S2)   # True (S1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的子集合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print(S1&lt; S2)   # S2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集合至少有一個元素不存在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集合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D6E11CB-282B-4DA5-BFD7-2C0725800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31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5615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BFC65DF-AC79-4C7A-BF43-4E13CCB36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SET</a:t>
            </a:r>
            <a:r>
              <a:rPr lang="zh-TW" altLang="en-US" dirty="0"/>
              <a:t>操作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A0F82DE-6E4F-4B11-97FA-21D7DA50D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0940" y="1716349"/>
            <a:ext cx="8915400" cy="3777622"/>
          </a:xfrm>
        </p:spPr>
        <p:txBody>
          <a:bodyPr/>
          <a:lstStyle/>
          <a:p>
            <a:r>
              <a:rPr lang="en-US" altLang="zh-TW" dirty="0"/>
              <a:t>S1={10, 20, 30, 40, 50}</a:t>
            </a:r>
          </a:p>
          <a:p>
            <a:r>
              <a:rPr lang="en-US" altLang="zh-TW" dirty="0"/>
              <a:t>S1.add(60)</a:t>
            </a:r>
          </a:p>
          <a:p>
            <a:r>
              <a:rPr lang="en-US" altLang="zh-TW" dirty="0"/>
              <a:t>S1.remove(30)</a:t>
            </a:r>
          </a:p>
          <a:p>
            <a:r>
              <a:rPr lang="en-US" altLang="zh-TW" dirty="0"/>
              <a:t>S1.pop()</a:t>
            </a:r>
          </a:p>
          <a:p>
            <a:r>
              <a:rPr lang="en-US" altLang="zh-TW" dirty="0"/>
              <a:t>S2=S1.copy()</a:t>
            </a:r>
          </a:p>
          <a:p>
            <a:r>
              <a:rPr lang="en-US" altLang="zh-TW" dirty="0"/>
              <a:t>S1.clear()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638B6E5-3190-4512-8A20-37B8A4E50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32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7054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A44B41-239D-49BB-A5DF-FED34899D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SET</a:t>
            </a:r>
            <a:r>
              <a:rPr lang="zh-TW" altLang="en-US" dirty="0"/>
              <a:t>操作</a:t>
            </a:r>
            <a:r>
              <a:rPr lang="en-US" altLang="zh-TW" dirty="0"/>
              <a:t>(</a:t>
            </a:r>
            <a:r>
              <a:rPr lang="zh-TW" altLang="en-US" dirty="0"/>
              <a:t>數學集合的操作</a:t>
            </a:r>
            <a:r>
              <a:rPr lang="en-US" altLang="zh-TW" dirty="0"/>
              <a:t>)</a:t>
            </a:r>
            <a:r>
              <a:rPr lang="zh-TW" altLang="en-US" dirty="0"/>
              <a:t> 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6DE548F-98E2-448E-B9DA-D90C4CD4C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33</a:t>
            </a:fld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78F0DC9B-6F6E-47ED-8FBE-3DC82ED8B4FD}"/>
              </a:ext>
            </a:extLst>
          </p:cNvPr>
          <p:cNvSpPr txBox="1"/>
          <p:nvPr/>
        </p:nvSpPr>
        <p:spPr>
          <a:xfrm>
            <a:off x="2372208" y="3775857"/>
            <a:ext cx="6650191" cy="255454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2000" dirty="0"/>
              <a:t>s = {1, 2, '</a:t>
            </a:r>
            <a:r>
              <a:rPr lang="en-US" altLang="zh-TW" sz="2000" dirty="0" err="1"/>
              <a:t>abc</a:t>
            </a:r>
            <a:r>
              <a:rPr lang="en-US" altLang="zh-TW" sz="2000" dirty="0"/>
              <a:t>', (10, 20)}</a:t>
            </a:r>
          </a:p>
          <a:p>
            <a:r>
              <a:rPr lang="en-US" altLang="zh-TW" sz="2000" dirty="0"/>
              <a:t>t = {1, (10, 20, 30)}</a:t>
            </a:r>
          </a:p>
          <a:p>
            <a:endParaRPr lang="en-US" altLang="zh-TW" sz="2000" dirty="0"/>
          </a:p>
          <a:p>
            <a:r>
              <a:rPr lang="en-US" altLang="zh-TW" sz="2000" dirty="0"/>
              <a:t>print( s | t) </a:t>
            </a:r>
          </a:p>
          <a:p>
            <a:r>
              <a:rPr lang="en-US" altLang="zh-TW" sz="2000" dirty="0"/>
              <a:t>print( s &amp; t)   # </a:t>
            </a:r>
            <a:r>
              <a:rPr lang="zh-TW" altLang="en-US" sz="2000" dirty="0"/>
              <a:t>結果為</a:t>
            </a:r>
            <a:r>
              <a:rPr lang="en-US" altLang="zh-TW" sz="2000" dirty="0"/>
              <a:t>{1}</a:t>
            </a:r>
          </a:p>
          <a:p>
            <a:r>
              <a:rPr lang="en-US" altLang="zh-TW" sz="2000" dirty="0"/>
              <a:t>print(s - t)   # </a:t>
            </a:r>
            <a:r>
              <a:rPr lang="zh-TW" altLang="en-US" sz="2000" dirty="0"/>
              <a:t>結果為</a:t>
            </a:r>
            <a:r>
              <a:rPr lang="en-US" altLang="zh-TW" sz="2000" dirty="0"/>
              <a:t>{2, '</a:t>
            </a:r>
            <a:r>
              <a:rPr lang="en-US" altLang="zh-TW" sz="2000" dirty="0" err="1"/>
              <a:t>abc</a:t>
            </a:r>
            <a:r>
              <a:rPr lang="en-US" altLang="zh-TW" sz="2000" dirty="0"/>
              <a:t>', (10, 20))}</a:t>
            </a:r>
          </a:p>
          <a:p>
            <a:r>
              <a:rPr lang="en-US" altLang="zh-TW" sz="2000" dirty="0"/>
              <a:t>print( t - s)   # </a:t>
            </a:r>
            <a:r>
              <a:rPr lang="zh-TW" altLang="en-US" sz="2000" dirty="0"/>
              <a:t>結果為</a:t>
            </a:r>
            <a:r>
              <a:rPr lang="en-US" altLang="zh-TW" sz="2000" dirty="0"/>
              <a:t>{(10, 20, 30)}</a:t>
            </a:r>
          </a:p>
          <a:p>
            <a:r>
              <a:rPr lang="en-US" altLang="zh-TW" sz="2000" dirty="0"/>
              <a:t>print( s ^ t)   # </a:t>
            </a:r>
            <a:r>
              <a:rPr lang="zh-TW" altLang="en-US" sz="2000" dirty="0"/>
              <a:t>結果為</a:t>
            </a:r>
            <a:r>
              <a:rPr lang="en-US" altLang="zh-TW" sz="2000" dirty="0"/>
              <a:t>{2, '</a:t>
            </a:r>
            <a:r>
              <a:rPr lang="en-US" altLang="zh-TW" sz="2000" dirty="0" err="1"/>
              <a:t>abc</a:t>
            </a:r>
            <a:r>
              <a:rPr lang="en-US" altLang="zh-TW" sz="2000" dirty="0"/>
              <a:t>', (10, 20), (10, 20, 30)}</a:t>
            </a:r>
            <a:endParaRPr lang="zh-TW" altLang="en-US" sz="2000" dirty="0"/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0631640C-B7A2-430A-B789-62344A37B8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804156"/>
              </p:ext>
            </p:extLst>
          </p:nvPr>
        </p:nvGraphicFramePr>
        <p:xfrm>
          <a:off x="2010279" y="1264555"/>
          <a:ext cx="7815481" cy="2401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5160">
                  <a:extLst>
                    <a:ext uri="{9D8B030D-6E8A-4147-A177-3AD203B41FA5}">
                      <a16:colId xmlns:a16="http://schemas.microsoft.com/office/drawing/2014/main" val="3606514081"/>
                    </a:ext>
                  </a:extLst>
                </a:gridCol>
                <a:gridCol w="2037246">
                  <a:extLst>
                    <a:ext uri="{9D8B030D-6E8A-4147-A177-3AD203B41FA5}">
                      <a16:colId xmlns:a16="http://schemas.microsoft.com/office/drawing/2014/main" val="863068462"/>
                    </a:ext>
                  </a:extLst>
                </a:gridCol>
                <a:gridCol w="3173075">
                  <a:extLst>
                    <a:ext uri="{9D8B030D-6E8A-4147-A177-3AD203B41FA5}">
                      <a16:colId xmlns:a16="http://schemas.microsoft.com/office/drawing/2014/main" val="826267381"/>
                    </a:ext>
                  </a:extLst>
                </a:gridCol>
              </a:tblGrid>
              <a:tr h="480382">
                <a:tc>
                  <a:txBody>
                    <a:bodyPr/>
                    <a:lstStyle/>
                    <a:p>
                      <a:r>
                        <a:rPr lang="zh-TW" altLang="en-US" dirty="0"/>
                        <a:t>集合運算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集合運算子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對應的集合物件方法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323739"/>
                  </a:ext>
                </a:extLst>
              </a:tr>
              <a:tr h="480382">
                <a:tc>
                  <a:txBody>
                    <a:bodyPr/>
                    <a:lstStyle/>
                    <a:p>
                      <a:r>
                        <a:rPr lang="zh-TW" altLang="en-US" dirty="0"/>
                        <a:t>聯集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|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union()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4372567"/>
                  </a:ext>
                </a:extLst>
              </a:tr>
              <a:tr h="480382">
                <a:tc>
                  <a:txBody>
                    <a:bodyPr/>
                    <a:lstStyle/>
                    <a:p>
                      <a:r>
                        <a:rPr lang="zh-TW" altLang="en-US" dirty="0"/>
                        <a:t>交集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&amp;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intersection()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211581"/>
                  </a:ext>
                </a:extLst>
              </a:tr>
              <a:tr h="480382">
                <a:tc>
                  <a:txBody>
                    <a:bodyPr/>
                    <a:lstStyle/>
                    <a:p>
                      <a:r>
                        <a:rPr lang="zh-TW" altLang="en-US" dirty="0"/>
                        <a:t>差集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-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difference()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752697"/>
                  </a:ext>
                </a:extLst>
              </a:tr>
              <a:tr h="480382">
                <a:tc>
                  <a:txBody>
                    <a:bodyPr/>
                    <a:lstStyle/>
                    <a:p>
                      <a:r>
                        <a:rPr lang="zh-TW" alt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對稱差集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^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symmetric_difference</a:t>
                      </a:r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877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6791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D61552-95D1-4E31-9A5E-EE6EBE819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737" y="615233"/>
            <a:ext cx="9622546" cy="1280890"/>
          </a:xfrm>
        </p:spPr>
        <p:txBody>
          <a:bodyPr/>
          <a:lstStyle/>
          <a:p>
            <a:r>
              <a:rPr lang="zh-TW" altLang="en-US" dirty="0"/>
              <a:t>分組討論</a:t>
            </a:r>
            <a:r>
              <a:rPr lang="en-US" altLang="zh-TW" dirty="0"/>
              <a:t>:</a:t>
            </a:r>
            <a:r>
              <a:rPr lang="zh-TW" altLang="en-US" dirty="0"/>
              <a:t> 串列解析</a:t>
            </a:r>
            <a:r>
              <a:rPr lang="en-US" altLang="zh-TW" dirty="0"/>
              <a:t>(list comprehension)</a:t>
            </a:r>
            <a:br>
              <a:rPr lang="en-US" altLang="zh-TW" dirty="0"/>
            </a:br>
            <a:r>
              <a:rPr lang="zh-TW" altLang="en-US" dirty="0"/>
              <a:t>分別說明每一題心產生</a:t>
            </a:r>
            <a:r>
              <a:rPr lang="en-US" altLang="zh-TW" dirty="0"/>
              <a:t>(</a:t>
            </a:r>
            <a:r>
              <a:rPr lang="zh-TW" altLang="en-US" dirty="0"/>
              <a:t>紅色</a:t>
            </a:r>
            <a:r>
              <a:rPr lang="en-US" altLang="zh-TW" dirty="0"/>
              <a:t>list)</a:t>
            </a:r>
            <a:r>
              <a:rPr lang="zh-TW" altLang="en-US" dirty="0"/>
              <a:t>的資料為何</a:t>
            </a:r>
            <a:r>
              <a:rPr lang="en-US" altLang="zh-TW" dirty="0"/>
              <a:t>?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01163E7-A52F-4410-8F7F-202224AFF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9710" y="2049518"/>
            <a:ext cx="10604938" cy="451108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zh-TW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num_list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[</a:t>
            </a:r>
            <a:r>
              <a:rPr lang="en-US" altLang="zh-TW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en-US" altLang="zh-TW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range(1, 11) if </a:t>
            </a:r>
            <a:r>
              <a:rPr lang="en-US" altLang="zh-TW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 2 == 0]</a:t>
            </a:r>
          </a:p>
          <a:p>
            <a:pPr marL="514350" lvl="0" indent="-51435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+mj-lt"/>
              <a:buAutoNum type="arabicPeriod"/>
            </a:pPr>
            <a:r>
              <a:rPr lang="zh-TW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scores是儲存考試成績的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zh-TW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zh-TW" altLang="zh-TW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_list</a:t>
            </a:r>
            <a:r>
              <a:rPr lang="zh-TW" altLang="zh-TW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TW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[item for item in scores]         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zh-TW" altLang="zh-TW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_list</a:t>
            </a:r>
            <a:r>
              <a:rPr lang="zh-TW" altLang="zh-TW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TW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[item for item in scores if item &lt; 60]</a:t>
            </a:r>
            <a:endParaRPr lang="en-US" altLang="zh-TW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[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j for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range(1, 4) for j in range(10, 14)]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TW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sum1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[</a:t>
            </a:r>
            <a:r>
              <a:rPr lang="en-US" altLang="zh-TW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j for </a:t>
            </a:r>
            <a:r>
              <a:rPr lang="en-US" altLang="zh-TW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range(1, 4) if </a:t>
            </a:r>
            <a:r>
              <a:rPr lang="en-US" altLang="zh-TW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 2 == 1 for j in range(10, 14) if j % 2 == 0]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va1=[[1,2,3],[4,5,2],[3,2,6]]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zh-TW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va1_list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=[max(x) for x in va1]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altLang="zh-TW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strs = ['</a:t>
            </a:r>
            <a:r>
              <a:rPr lang="en-US" altLang="zh-TW" sz="2400" dirty="0" err="1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chb</a:t>
            </a:r>
            <a:r>
              <a:rPr lang="en-US" altLang="zh-TW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', '</a:t>
            </a:r>
            <a:r>
              <a:rPr lang="en-US" altLang="zh-TW" sz="2400" dirty="0" err="1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ydb</a:t>
            </a:r>
            <a:r>
              <a:rPr lang="en-US" altLang="zh-TW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', '</a:t>
            </a:r>
            <a:r>
              <a:rPr lang="en-US" altLang="zh-TW" sz="2400" dirty="0" err="1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thd</a:t>
            </a:r>
            <a:r>
              <a:rPr lang="en-US" altLang="zh-TW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', '</a:t>
            </a:r>
            <a:r>
              <a:rPr lang="en-US" altLang="zh-TW" sz="2400" dirty="0" err="1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hgh</a:t>
            </a:r>
            <a:r>
              <a:rPr lang="en-US" altLang="zh-TW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','</a:t>
            </a:r>
            <a:r>
              <a:rPr lang="en-US" altLang="zh-TW" sz="2400" dirty="0" err="1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cbsb</a:t>
            </a:r>
            <a:r>
              <a:rPr lang="en-US" altLang="zh-TW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','</a:t>
            </a:r>
            <a:r>
              <a:rPr lang="en-US" altLang="zh-TW" sz="2400" dirty="0" err="1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caa</a:t>
            </a:r>
            <a:r>
              <a:rPr lang="en-US" altLang="zh-TW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’]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zh-TW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TW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new_strs</a:t>
            </a:r>
            <a:r>
              <a:rPr lang="en-US" altLang="zh-TW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[name for name in strs if </a:t>
            </a:r>
            <a:r>
              <a:rPr lang="en-US" altLang="zh-TW" sz="2400" dirty="0" err="1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name.endswith</a:t>
            </a:r>
            <a:r>
              <a:rPr lang="en-US" altLang="zh-TW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('b') and </a:t>
            </a:r>
            <a:r>
              <a:rPr lang="en-US" altLang="zh-TW" sz="2400" dirty="0" err="1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name.startswith</a:t>
            </a:r>
            <a:r>
              <a:rPr lang="en-US" altLang="zh-TW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('c')] 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9B2C50F-0CA9-497F-A036-3FF67A450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34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24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D61552-95D1-4E31-9A5E-EE6EBE819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756" y="600380"/>
            <a:ext cx="8911687" cy="1280890"/>
          </a:xfrm>
        </p:spPr>
        <p:txBody>
          <a:bodyPr/>
          <a:lstStyle/>
          <a:p>
            <a:r>
              <a:rPr lang="zh-TW" altLang="en-US" dirty="0"/>
              <a:t>分組討論</a:t>
            </a:r>
            <a:r>
              <a:rPr lang="en-US" altLang="zh-TW" dirty="0"/>
              <a:t>:</a:t>
            </a:r>
            <a:r>
              <a:rPr lang="zh-TW" altLang="en-US" dirty="0"/>
              <a:t> 串列解析</a:t>
            </a:r>
            <a:r>
              <a:rPr lang="en-US" altLang="zh-TW" dirty="0"/>
              <a:t>(list comprehension)</a:t>
            </a:r>
            <a:r>
              <a:rPr lang="zh-TW" altLang="en-US" dirty="0"/>
              <a:t>練習</a:t>
            </a:r>
            <a:r>
              <a:rPr lang="en-US" altLang="zh-TW" dirty="0"/>
              <a:t>_</a:t>
            </a:r>
            <a:r>
              <a:rPr lang="zh-TW" altLang="en-US" dirty="0"/>
              <a:t>參考程式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01163E7-A52F-4410-8F7F-202224AFF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1579" y="1881270"/>
            <a:ext cx="9077271" cy="377762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zh-TW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num_list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[</a:t>
            </a:r>
            <a:r>
              <a:rPr lang="en-US" altLang="zh-TW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en-US" altLang="zh-TW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range(1, 11) if </a:t>
            </a:r>
            <a:r>
              <a:rPr lang="en-US" altLang="zh-TW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 2 == 0]</a:t>
            </a:r>
          </a:p>
          <a:p>
            <a:pPr marL="514350" lvl="0" indent="-51435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+mj-lt"/>
              <a:buAutoNum type="arabicPeriod"/>
            </a:pPr>
            <a:r>
              <a:rPr lang="zh-TW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scores是儲存考試成績的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zh-TW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zh-TW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= [item for item in scores]         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zh-TW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= [item for item in scores if item &lt; 60]</a:t>
            </a:r>
            <a:endParaRPr lang="en-US" altLang="zh-TW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 = [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j for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range(1, 4) for j in range(10, 14)]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9B2C50F-0CA9-497F-A036-3FF67A450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35</a:t>
            </a:fld>
            <a:endParaRPr lang="zh-TW" altLang="en-US"/>
          </a:p>
        </p:txBody>
      </p:sp>
      <p:sp>
        <p:nvSpPr>
          <p:cNvPr id="7" name="書卷: 水平 6">
            <a:extLst>
              <a:ext uri="{FF2B5EF4-FFF2-40B4-BE49-F238E27FC236}">
                <a16:creationId xmlns:a16="http://schemas.microsoft.com/office/drawing/2014/main" id="{0F126CAE-FE31-4A8C-B14A-8B153B7897E2}"/>
              </a:ext>
            </a:extLst>
          </p:cNvPr>
          <p:cNvSpPr/>
          <p:nvPr/>
        </p:nvSpPr>
        <p:spPr>
          <a:xfrm>
            <a:off x="8244074" y="3841102"/>
            <a:ext cx="3680824" cy="2922267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zh-TW" dirty="0">
                <a:solidFill>
                  <a:srgbClr val="006000"/>
                </a:solidFill>
                <a:latin typeface="Arial Unicode MS" panose="020B0604020202020204" pitchFamily="34" charset="-120"/>
              </a:rPr>
              <a:t>sum = []</a:t>
            </a:r>
            <a:endParaRPr lang="zh-TW" altLang="zh-TW" sz="1000" dirty="0">
              <a:solidFill>
                <a:schemeClr val="tx1"/>
              </a:solidFill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zh-TW" dirty="0">
                <a:solidFill>
                  <a:srgbClr val="006000"/>
                </a:solidFill>
                <a:latin typeface="Arial Unicode MS" panose="020B0604020202020204" pitchFamily="34" charset="-120"/>
              </a:rPr>
              <a:t>for i in range(1, 4):</a:t>
            </a:r>
            <a:endParaRPr lang="zh-TW" altLang="zh-TW" sz="1000" dirty="0">
              <a:solidFill>
                <a:schemeClr val="tx1"/>
              </a:solidFill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zh-TW" dirty="0">
                <a:solidFill>
                  <a:srgbClr val="006000"/>
                </a:solidFill>
                <a:latin typeface="Arial Unicode MS" panose="020B0604020202020204" pitchFamily="34" charset="-120"/>
              </a:rPr>
              <a:t>    for j in range(10, 14):</a:t>
            </a:r>
            <a:endParaRPr lang="zh-TW" altLang="zh-TW" sz="1000" dirty="0">
              <a:solidFill>
                <a:schemeClr val="tx1"/>
              </a:solidFill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zh-TW" dirty="0">
                <a:solidFill>
                  <a:srgbClr val="006000"/>
                </a:solidFill>
                <a:latin typeface="Arial Unicode MS" panose="020B0604020202020204" pitchFamily="34" charset="-120"/>
              </a:rPr>
              <a:t>        sum += [i + j]</a:t>
            </a:r>
            <a:endParaRPr lang="zh-TW" altLang="zh-TW" sz="2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1266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2695C6-5CE8-4BAA-AA48-DA7B88252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list </a:t>
            </a:r>
            <a:r>
              <a:rPr lang="zh-TW" altLang="en-US"/>
              <a:t>的指派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7ACA58-4570-41AA-B206-057633447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6643" y="1874517"/>
            <a:ext cx="10018713" cy="4001351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list</a:t>
            </a:r>
            <a:r>
              <a:rPr lang="zh-TW" altLang="en-US" sz="2800" dirty="0"/>
              <a:t>的指派，跟一般變數不太一樣，改了源頭，其他會跟著改變</a:t>
            </a:r>
            <a:endParaRPr lang="en-US" altLang="zh-TW" sz="2800" dirty="0"/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= [12, 35, 62, 44, 90]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a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[0] = 99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print(a)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print(b) # 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跟著變了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A9016BA-138C-44EE-93B9-277BA4B3A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71E6-EC01-4CDC-8A83-0EA27F7BD76B}" type="datetime1">
              <a:rPr lang="zh-TW" altLang="en-US" smtClean="0"/>
              <a:t>2021/4/10</a:t>
            </a:fld>
            <a:endParaRPr lang="zh-TW" alt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8041D1B-F84E-45FF-B386-6CEC29801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smtClean="0"/>
              <a:t>36</a:t>
            </a:fld>
            <a:endParaRPr lang="en-US" altLang="zh-TW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5BB8BBC5-D4DA-4400-8F87-E4B89DCBF4B0}"/>
              </a:ext>
            </a:extLst>
          </p:cNvPr>
          <p:cNvSpPr txBox="1"/>
          <p:nvPr/>
        </p:nvSpPr>
        <p:spPr>
          <a:xfrm>
            <a:off x="7042601" y="3615484"/>
            <a:ext cx="3941379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= [12, 35, 62, 44, 90]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a[:]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[0] = 99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print(a)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print(b) # 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不會變了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1ACFDCBE-FFA0-4BA9-88EC-326EF7EE7C94}"/>
              </a:ext>
            </a:extLst>
          </p:cNvPr>
          <p:cNvSpPr/>
          <p:nvPr/>
        </p:nvSpPr>
        <p:spPr>
          <a:xfrm>
            <a:off x="4550229" y="3709939"/>
            <a:ext cx="2277366" cy="8303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/>
              <a:t>但若不想</a:t>
            </a:r>
            <a:r>
              <a:rPr lang="en-US" altLang="zh-TW" sz="2000" dirty="0"/>
              <a:t>b </a:t>
            </a:r>
            <a:r>
              <a:rPr lang="zh-TW" altLang="en-US" sz="2000" dirty="0"/>
              <a:t>跟著</a:t>
            </a:r>
            <a:r>
              <a:rPr lang="en-US" altLang="zh-TW" sz="2000" dirty="0"/>
              <a:t>a</a:t>
            </a:r>
            <a:r>
              <a:rPr lang="zh-TW" altLang="en-US" sz="2000" dirty="0"/>
              <a:t>被改變，怎麼辦 </a:t>
            </a:r>
            <a:r>
              <a:rPr lang="en-US" altLang="zh-TW" sz="2000" dirty="0"/>
              <a:t>?</a:t>
            </a:r>
            <a:endParaRPr lang="zh-TW" altLang="en-US" sz="2000" dirty="0"/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55232810-7DAF-4289-9D5B-2D85B2711C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8558" y="5753600"/>
            <a:ext cx="931305" cy="783056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AFDC2512-2F0A-4244-ADDF-42F8AD23B6CB}"/>
              </a:ext>
            </a:extLst>
          </p:cNvPr>
          <p:cNvSpPr/>
          <p:nvPr/>
        </p:nvSpPr>
        <p:spPr>
          <a:xfrm>
            <a:off x="8372253" y="3115673"/>
            <a:ext cx="1648047" cy="4528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/>
              <a:t>解決方案</a:t>
            </a:r>
          </a:p>
        </p:txBody>
      </p:sp>
    </p:spTree>
    <p:extLst>
      <p:ext uri="{BB962C8B-B14F-4D97-AF65-F5344CB8AC3E}">
        <p14:creationId xmlns:p14="http://schemas.microsoft.com/office/powerpoint/2010/main" val="3501617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4F5C228-12F5-4B4A-BE00-F5680630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list (advance)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7C897A4-F56E-4C97-8AD8-A92F7D8B6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387366"/>
            <a:ext cx="10018713" cy="4403835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串列可以把不同類型的資料放在一起，甚至可以再放入串列</a:t>
            </a:r>
            <a:endParaRPr lang="en-US" altLang="zh-TW" sz="2800" dirty="0"/>
          </a:p>
          <a:p>
            <a:pPr lvl="1"/>
            <a:r>
              <a:rPr lang="zh-TW" altLang="zh-TW" sz="2400" dirty="0">
                <a:latin typeface="Consolas" panose="020B0609020204030204" pitchFamily="49" charset="0"/>
              </a:rPr>
              <a:t>a </a:t>
            </a:r>
            <a:r>
              <a:rPr lang="zh-TW" altLang="zh-TW" sz="2400" b="1" dirty="0">
                <a:latin typeface="Consolas" panose="020B0609020204030204" pitchFamily="49" charset="0"/>
              </a:rPr>
              <a:t>=</a:t>
            </a:r>
            <a:r>
              <a:rPr lang="zh-TW" altLang="zh-TW" sz="2400" dirty="0">
                <a:latin typeface="Consolas" panose="020B0609020204030204" pitchFamily="49" charset="0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[[12, 35], 62, 44, 93]</a:t>
            </a:r>
          </a:p>
          <a:p>
            <a:pPr lvl="1"/>
            <a:r>
              <a:rPr lang="zh-TW" altLang="zh-TW" sz="2400" dirty="0">
                <a:latin typeface="Consolas" panose="020B0609020204030204" pitchFamily="49" charset="0"/>
              </a:rPr>
              <a:t>b </a:t>
            </a:r>
            <a:r>
              <a:rPr lang="zh-TW" altLang="zh-TW" sz="2400" b="1" dirty="0">
                <a:latin typeface="Consolas" panose="020B0609020204030204" pitchFamily="49" charset="0"/>
              </a:rPr>
              <a:t>=</a:t>
            </a:r>
            <a:r>
              <a:rPr lang="zh-TW" altLang="zh-TW" sz="2400" dirty="0">
                <a:latin typeface="Consolas" panose="020B0609020204030204" pitchFamily="49" charset="0"/>
              </a:rPr>
              <a:t> a[:]</a:t>
            </a:r>
            <a:endParaRPr lang="zh-TW" altLang="zh-TW" sz="2400" dirty="0"/>
          </a:p>
          <a:p>
            <a:pPr lvl="1"/>
            <a:r>
              <a:rPr lang="zh-TW" altLang="zh-TW" sz="2400" dirty="0">
                <a:latin typeface="Consolas" panose="020B0609020204030204" pitchFamily="49" charset="0"/>
              </a:rPr>
              <a:t>a[0][0] </a:t>
            </a:r>
            <a:r>
              <a:rPr lang="zh-TW" altLang="zh-TW" sz="2400" b="1" dirty="0">
                <a:latin typeface="Consolas" panose="020B0609020204030204" pitchFamily="49" charset="0"/>
              </a:rPr>
              <a:t>=</a:t>
            </a:r>
            <a:r>
              <a:rPr lang="zh-TW" altLang="zh-TW" sz="2400" dirty="0">
                <a:latin typeface="Consolas" panose="020B0609020204030204" pitchFamily="49" charset="0"/>
              </a:rPr>
              <a:t> </a:t>
            </a:r>
            <a:r>
              <a:rPr lang="en-US" altLang="zh-TW" sz="2400" dirty="0">
                <a:latin typeface="Consolas" panose="020B0609020204030204" pitchFamily="49" charset="0"/>
              </a:rPr>
              <a:t>67</a:t>
            </a:r>
          </a:p>
          <a:p>
            <a:pPr lvl="1"/>
            <a:r>
              <a:rPr lang="zh-TW" altLang="zh-TW" sz="2400" dirty="0">
                <a:latin typeface="Consolas" panose="020B0609020204030204" pitchFamily="49" charset="0"/>
              </a:rPr>
              <a:t>print(a)</a:t>
            </a:r>
            <a:endParaRPr lang="zh-TW" altLang="zh-TW" sz="2400" dirty="0"/>
          </a:p>
          <a:p>
            <a:pPr lvl="1"/>
            <a:r>
              <a:rPr lang="zh-TW" altLang="zh-TW" sz="2400" dirty="0">
                <a:latin typeface="Consolas" panose="020B0609020204030204" pitchFamily="49" charset="0"/>
              </a:rPr>
              <a:t>print(b) # 又變</a:t>
            </a:r>
            <a:r>
              <a:rPr lang="zh-TW" altLang="en-US" sz="2400" dirty="0">
                <a:latin typeface="Consolas" panose="020B0609020204030204" pitchFamily="49" charset="0"/>
              </a:rPr>
              <a:t>了</a:t>
            </a:r>
            <a:endParaRPr lang="zh-TW" altLang="zh-TW" sz="2400" dirty="0">
              <a:latin typeface="Arial" panose="020B0604020202020204" pitchFamily="34" charset="0"/>
            </a:endParaRPr>
          </a:p>
          <a:p>
            <a:endParaRPr lang="zh-TW" altLang="zh-TW" sz="2800" dirty="0"/>
          </a:p>
          <a:p>
            <a:pPr lvl="1"/>
            <a:endParaRPr lang="en-US" altLang="zh-TW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altLang="zh-TW" sz="2400" dirty="0"/>
          </a:p>
          <a:p>
            <a:pPr lvl="1"/>
            <a:endParaRPr lang="zh-TW" altLang="en-US" sz="2400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69D5F17-D337-4D87-A9CA-07DB10E4A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71E6-EC01-4CDC-8A83-0EA27F7BD76B}" type="datetime1">
              <a:rPr lang="zh-TW" altLang="en-US" smtClean="0"/>
              <a:t>2021/4/10</a:t>
            </a:fld>
            <a:endParaRPr lang="zh-TW" alt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87606CF-004C-49D3-BD31-E6E0E6205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smtClean="0"/>
              <a:t>37</a:t>
            </a:fld>
            <a:endParaRPr lang="en-US" altLang="zh-TW" dirty="0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F13DBDFD-21A5-455D-80C3-7923CEF895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5977" y="4978551"/>
            <a:ext cx="1037092" cy="982268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C96CC438-4764-44D6-B896-00A90A3E5A4A}"/>
              </a:ext>
            </a:extLst>
          </p:cNvPr>
          <p:cNvSpPr txBox="1"/>
          <p:nvPr/>
        </p:nvSpPr>
        <p:spPr>
          <a:xfrm>
            <a:off x="8066024" y="2792062"/>
            <a:ext cx="3363976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copy 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= [[12, 35], 62, 44, 93]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</a:t>
            </a:r>
            <a:r>
              <a:rPr lang="en-US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copy.deepcopy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a[0][0] = 53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print(a)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print(b) # 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真的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</a:t>
            </a:r>
            <a:endParaRPr lang="zh-TW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BDEB22F-B58A-4CE0-BD02-836E0D60EEE2}"/>
              </a:ext>
            </a:extLst>
          </p:cNvPr>
          <p:cNvSpPr/>
          <p:nvPr/>
        </p:nvSpPr>
        <p:spPr>
          <a:xfrm>
            <a:off x="5539563" y="2792062"/>
            <a:ext cx="2264735" cy="1620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/>
              <a:t>串列裡面又有串列，包了好多層；但是「</a:t>
            </a:r>
            <a:r>
              <a:rPr lang="en-US" altLang="zh-TW" sz="2000" dirty="0"/>
              <a:t>[:]</a:t>
            </a:r>
            <a:r>
              <a:rPr lang="zh-TW" altLang="en-US" sz="2000" dirty="0"/>
              <a:t>」這種語法，只能複製一層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1658CF29-B912-4824-A71A-02893F2E29E6}"/>
              </a:ext>
            </a:extLst>
          </p:cNvPr>
          <p:cNvSpPr/>
          <p:nvPr/>
        </p:nvSpPr>
        <p:spPr>
          <a:xfrm>
            <a:off x="8066023" y="2339163"/>
            <a:ext cx="1648047" cy="4528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解決方案</a:t>
            </a:r>
          </a:p>
        </p:txBody>
      </p:sp>
    </p:spTree>
    <p:extLst>
      <p:ext uri="{BB962C8B-B14F-4D97-AF65-F5344CB8AC3E}">
        <p14:creationId xmlns:p14="http://schemas.microsoft.com/office/powerpoint/2010/main" val="2644901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C426F6A-EFA0-4A9B-B818-BB3BBC3CE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題目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78D2456-7DF7-45EA-9FBB-773B0436D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2365" y="1511086"/>
            <a:ext cx="9511051" cy="4668348"/>
          </a:xfrm>
        </p:spPr>
        <p:txBody>
          <a:bodyPr>
            <a:normAutofit/>
          </a:bodyPr>
          <a:lstStyle/>
          <a:p>
            <a:r>
              <a:rPr lang="en-US" altLang="zh-TW" dirty="0"/>
              <a:t>Write a program that lets the user perform arithmetic operations on two numbers. </a:t>
            </a:r>
          </a:p>
          <a:p>
            <a:r>
              <a:rPr lang="en-US" altLang="zh-TW" dirty="0"/>
              <a:t>Your program must be menu driven, allowing the user to select the operation (+, -, *, or /) and input the numbers. </a:t>
            </a:r>
          </a:p>
          <a:p>
            <a:r>
              <a:rPr lang="en-US" altLang="zh-TW" dirty="0"/>
              <a:t>Furthermore, your program must consist of following functions:</a:t>
            </a: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D6C6FF1-1911-4019-B337-427F64B6C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0664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77D9E2-931B-4A5A-9389-ABE496962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Functions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58D534-9190-4ACF-88C6-8D077C31A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6653" y="1751860"/>
            <a:ext cx="8915400" cy="4098524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zh-TW" dirty="0"/>
              <a:t>Function </a:t>
            </a:r>
            <a:r>
              <a:rPr lang="en-US" altLang="zh-TW" dirty="0" err="1"/>
              <a:t>showChoice</a:t>
            </a:r>
            <a:r>
              <a:rPr lang="en-US" altLang="zh-TW" dirty="0"/>
              <a:t>: This function shows the options to the user and explains how to enter data.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/>
              <a:t>Function add: This function accepts two number as arguments and returns sum.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/>
              <a:t>Function subtract: This function accepts two number as arguments and returns their difference.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/>
              <a:t>Function multiply: This function accepts two number as arguments and returns product.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/>
              <a:t>Function divide: This function accepts two number as arguments and returns quotient.</a:t>
            </a:r>
          </a:p>
          <a:p>
            <a:pPr marL="514350" indent="-514350">
              <a:buFont typeface="+mj-lt"/>
              <a:buAutoNum type="arabicPeriod"/>
            </a:pP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E9532C7-45D0-4F29-A479-281A1FAF6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3488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C3D7B4A-6CC4-456E-8140-16749F3C5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6</a:t>
            </a:fld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17AAEAA-DDC5-4441-97CA-F4859B504CAD}"/>
              </a:ext>
            </a:extLst>
          </p:cNvPr>
          <p:cNvSpPr txBox="1"/>
          <p:nvPr/>
        </p:nvSpPr>
        <p:spPr>
          <a:xfrm>
            <a:off x="2405848" y="58846"/>
            <a:ext cx="819408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800" b="1" dirty="0"/>
              <a:t>def </a:t>
            </a:r>
            <a:r>
              <a:rPr lang="en-US" altLang="zh-TW" sz="800" b="1" dirty="0" err="1"/>
              <a:t>show_choices</a:t>
            </a:r>
            <a:r>
              <a:rPr lang="en-US" altLang="zh-TW" sz="800" b="1" dirty="0"/>
              <a:t>():</a:t>
            </a:r>
          </a:p>
          <a:p>
            <a:r>
              <a:rPr lang="en-US" altLang="zh-TW" sz="800" b="1" dirty="0"/>
              <a:t>    print('\</a:t>
            </a:r>
            <a:r>
              <a:rPr lang="en-US" altLang="zh-TW" sz="800" b="1" dirty="0" err="1"/>
              <a:t>nMenu</a:t>
            </a:r>
            <a:r>
              <a:rPr lang="en-US" altLang="zh-TW" sz="800" b="1" dirty="0"/>
              <a:t>')</a:t>
            </a:r>
          </a:p>
          <a:p>
            <a:r>
              <a:rPr lang="en-US" altLang="zh-TW" sz="800" b="1" dirty="0"/>
              <a:t>    print('1. Add')</a:t>
            </a:r>
          </a:p>
          <a:p>
            <a:r>
              <a:rPr lang="en-US" altLang="zh-TW" sz="800" b="1" dirty="0"/>
              <a:t>    print('2. Subtract')</a:t>
            </a:r>
          </a:p>
          <a:p>
            <a:r>
              <a:rPr lang="en-US" altLang="zh-TW" sz="800" b="1" dirty="0"/>
              <a:t>    print('3. Multiply')</a:t>
            </a:r>
          </a:p>
          <a:p>
            <a:r>
              <a:rPr lang="en-US" altLang="zh-TW" sz="800" b="1" dirty="0"/>
              <a:t>    print('4. Divide')</a:t>
            </a:r>
          </a:p>
          <a:p>
            <a:r>
              <a:rPr lang="en-US" altLang="zh-TW" sz="800" b="1" dirty="0"/>
              <a:t>    print('5. Exit')</a:t>
            </a:r>
          </a:p>
          <a:p>
            <a:endParaRPr lang="en-US" altLang="zh-TW" sz="800" b="1" dirty="0"/>
          </a:p>
          <a:p>
            <a:r>
              <a:rPr lang="en-US" altLang="zh-TW" sz="800" b="1" dirty="0"/>
              <a:t>def add(a, b):</a:t>
            </a:r>
          </a:p>
          <a:p>
            <a:r>
              <a:rPr lang="en-US" altLang="zh-TW" sz="800" b="1" dirty="0"/>
              <a:t>    return a + b</a:t>
            </a:r>
          </a:p>
          <a:p>
            <a:endParaRPr lang="en-US" altLang="zh-TW" sz="800" b="1" dirty="0"/>
          </a:p>
          <a:p>
            <a:r>
              <a:rPr lang="en-US" altLang="zh-TW" sz="800" b="1" dirty="0"/>
              <a:t>def subtract(a, b):</a:t>
            </a:r>
          </a:p>
          <a:p>
            <a:r>
              <a:rPr lang="en-US" altLang="zh-TW" sz="800" b="1" dirty="0"/>
              <a:t>    return a - b</a:t>
            </a:r>
          </a:p>
          <a:p>
            <a:endParaRPr lang="en-US" altLang="zh-TW" sz="800" b="1" dirty="0"/>
          </a:p>
          <a:p>
            <a:r>
              <a:rPr lang="en-US" altLang="zh-TW" sz="800" b="1" dirty="0"/>
              <a:t>def multiply(a, b):</a:t>
            </a:r>
          </a:p>
          <a:p>
            <a:r>
              <a:rPr lang="en-US" altLang="zh-TW" sz="800" b="1" dirty="0"/>
              <a:t>    return a * b</a:t>
            </a:r>
          </a:p>
          <a:p>
            <a:endParaRPr lang="en-US" altLang="zh-TW" sz="800" b="1" dirty="0"/>
          </a:p>
          <a:p>
            <a:r>
              <a:rPr lang="en-US" altLang="zh-TW" sz="800" b="1" dirty="0"/>
              <a:t>def divide(a, b):</a:t>
            </a:r>
          </a:p>
          <a:p>
            <a:r>
              <a:rPr lang="en-US" altLang="zh-TW" sz="800" b="1" dirty="0"/>
              <a:t>    return a / b</a:t>
            </a:r>
          </a:p>
          <a:p>
            <a:endParaRPr lang="en-US" altLang="zh-TW" sz="800" b="1" dirty="0"/>
          </a:p>
          <a:p>
            <a:r>
              <a:rPr lang="en-US" altLang="zh-TW" sz="800" b="1" dirty="0"/>
              <a:t>def main():</a:t>
            </a:r>
          </a:p>
          <a:p>
            <a:r>
              <a:rPr lang="en-US" altLang="zh-TW" sz="800" b="1" dirty="0"/>
              <a:t>    while(True):</a:t>
            </a:r>
          </a:p>
          <a:p>
            <a:r>
              <a:rPr lang="en-US" altLang="zh-TW" sz="800" b="1" dirty="0"/>
              <a:t>        </a:t>
            </a:r>
            <a:r>
              <a:rPr lang="en-US" altLang="zh-TW" sz="800" b="1" dirty="0" err="1"/>
              <a:t>show_choices</a:t>
            </a:r>
            <a:r>
              <a:rPr lang="en-US" altLang="zh-TW" sz="800" b="1" dirty="0"/>
              <a:t>()</a:t>
            </a:r>
          </a:p>
          <a:p>
            <a:r>
              <a:rPr lang="en-US" altLang="zh-TW" sz="800" b="1" dirty="0"/>
              <a:t>        choice = input('Enter choice(1-5): ')</a:t>
            </a:r>
          </a:p>
          <a:p>
            <a:r>
              <a:rPr lang="en-US" altLang="zh-TW" sz="800" b="1" dirty="0"/>
              <a:t>        if choice == '1':</a:t>
            </a:r>
          </a:p>
          <a:p>
            <a:r>
              <a:rPr lang="en-US" altLang="zh-TW" sz="800" b="1" dirty="0"/>
              <a:t>            x = int(input('Enter first number: '))</a:t>
            </a:r>
          </a:p>
          <a:p>
            <a:r>
              <a:rPr lang="en-US" altLang="zh-TW" sz="800" b="1" dirty="0"/>
              <a:t>            y = int(input('Enter second number: '))</a:t>
            </a:r>
          </a:p>
          <a:p>
            <a:r>
              <a:rPr lang="en-US" altLang="zh-TW" sz="800" b="1" dirty="0"/>
              <a:t>            print('Sum =', add(x, y))</a:t>
            </a:r>
          </a:p>
          <a:p>
            <a:r>
              <a:rPr lang="en-US" altLang="zh-TW" sz="800" b="1" dirty="0"/>
              <a:t>            </a:t>
            </a:r>
          </a:p>
          <a:p>
            <a:r>
              <a:rPr lang="en-US" altLang="zh-TW" sz="800" b="1" dirty="0"/>
              <a:t>        </a:t>
            </a:r>
            <a:r>
              <a:rPr lang="en-US" altLang="zh-TW" sz="800" b="1" dirty="0" err="1"/>
              <a:t>elif</a:t>
            </a:r>
            <a:r>
              <a:rPr lang="en-US" altLang="zh-TW" sz="800" b="1" dirty="0"/>
              <a:t> choice == '2':</a:t>
            </a:r>
          </a:p>
          <a:p>
            <a:r>
              <a:rPr lang="en-US" altLang="zh-TW" sz="800" b="1" dirty="0"/>
              <a:t>            x = int(input('Enter first number: '))</a:t>
            </a:r>
          </a:p>
          <a:p>
            <a:r>
              <a:rPr lang="en-US" altLang="zh-TW" sz="800" b="1" dirty="0"/>
              <a:t>            y = int(input('Enter second number: '))</a:t>
            </a:r>
          </a:p>
          <a:p>
            <a:r>
              <a:rPr lang="en-US" altLang="zh-TW" sz="800" b="1" dirty="0"/>
              <a:t>            print('Difference =', subtract(x, y))</a:t>
            </a:r>
          </a:p>
          <a:p>
            <a:r>
              <a:rPr lang="en-US" altLang="zh-TW" sz="800" b="1" dirty="0"/>
              <a:t>            </a:t>
            </a:r>
          </a:p>
          <a:p>
            <a:r>
              <a:rPr lang="en-US" altLang="zh-TW" sz="800" b="1" dirty="0"/>
              <a:t>        </a:t>
            </a:r>
            <a:r>
              <a:rPr lang="en-US" altLang="zh-TW" sz="800" b="1" dirty="0" err="1"/>
              <a:t>elif</a:t>
            </a:r>
            <a:r>
              <a:rPr lang="en-US" altLang="zh-TW" sz="800" b="1" dirty="0"/>
              <a:t> choice == '3':</a:t>
            </a:r>
          </a:p>
          <a:p>
            <a:r>
              <a:rPr lang="en-US" altLang="zh-TW" sz="800" b="1" dirty="0"/>
              <a:t>            x = int(input('Enter first number: '))</a:t>
            </a:r>
          </a:p>
          <a:p>
            <a:r>
              <a:rPr lang="en-US" altLang="zh-TW" sz="800" b="1" dirty="0"/>
              <a:t>            y = int(input('Enter second number: '))</a:t>
            </a:r>
          </a:p>
          <a:p>
            <a:r>
              <a:rPr lang="en-US" altLang="zh-TW" sz="800" b="1" dirty="0"/>
              <a:t>            print('Product =', multiply(x, y))</a:t>
            </a:r>
          </a:p>
          <a:p>
            <a:r>
              <a:rPr lang="en-US" altLang="zh-TW" sz="800" b="1" dirty="0"/>
              <a:t>            </a:t>
            </a:r>
          </a:p>
          <a:p>
            <a:r>
              <a:rPr lang="en-US" altLang="zh-TW" sz="800" b="1" dirty="0"/>
              <a:t>        </a:t>
            </a:r>
            <a:r>
              <a:rPr lang="en-US" altLang="zh-TW" sz="800" b="1" dirty="0" err="1"/>
              <a:t>elif</a:t>
            </a:r>
            <a:r>
              <a:rPr lang="en-US" altLang="zh-TW" sz="800" b="1" dirty="0"/>
              <a:t> choice == '4':</a:t>
            </a:r>
          </a:p>
          <a:p>
            <a:r>
              <a:rPr lang="en-US" altLang="zh-TW" sz="800" b="1" dirty="0"/>
              <a:t>            x = int(input('Enter first number: '))</a:t>
            </a:r>
          </a:p>
          <a:p>
            <a:r>
              <a:rPr lang="en-US" altLang="zh-TW" sz="800" b="1" dirty="0"/>
              <a:t>            y = int(input('Enter second number: '))</a:t>
            </a:r>
          </a:p>
          <a:p>
            <a:r>
              <a:rPr lang="en-US" altLang="zh-TW" sz="800" b="1" dirty="0"/>
              <a:t>            if y == 0:</a:t>
            </a:r>
          </a:p>
          <a:p>
            <a:r>
              <a:rPr lang="en-US" altLang="zh-TW" sz="800" b="1" dirty="0"/>
              <a:t>                print('Error!! divide by zero')</a:t>
            </a:r>
          </a:p>
          <a:p>
            <a:r>
              <a:rPr lang="en-US" altLang="zh-TW" sz="800" b="1" dirty="0"/>
              <a:t>            else:</a:t>
            </a:r>
          </a:p>
          <a:p>
            <a:r>
              <a:rPr lang="en-US" altLang="zh-TW" sz="800" b="1" dirty="0"/>
              <a:t>                print('Quotient =', divide(x, y))  </a:t>
            </a:r>
          </a:p>
          <a:p>
            <a:r>
              <a:rPr lang="en-US" altLang="zh-TW" sz="800" b="1" dirty="0"/>
              <a:t>				</a:t>
            </a:r>
          </a:p>
          <a:p>
            <a:r>
              <a:rPr lang="en-US" altLang="zh-TW" sz="800" b="1" dirty="0"/>
              <a:t>        </a:t>
            </a:r>
            <a:r>
              <a:rPr lang="en-US" altLang="zh-TW" sz="800" b="1" dirty="0" err="1"/>
              <a:t>elif</a:t>
            </a:r>
            <a:r>
              <a:rPr lang="en-US" altLang="zh-TW" sz="800" b="1" dirty="0"/>
              <a:t> choice == '5':</a:t>
            </a:r>
          </a:p>
          <a:p>
            <a:r>
              <a:rPr lang="en-US" altLang="zh-TW" sz="800" b="1" dirty="0"/>
              <a:t>            break</a:t>
            </a:r>
          </a:p>
          <a:p>
            <a:r>
              <a:rPr lang="en-US" altLang="zh-TW" sz="800" b="1" dirty="0"/>
              <a:t>        </a:t>
            </a:r>
          </a:p>
          <a:p>
            <a:r>
              <a:rPr lang="en-US" altLang="zh-TW" sz="800" b="1" dirty="0"/>
              <a:t>        else:</a:t>
            </a:r>
          </a:p>
          <a:p>
            <a:r>
              <a:rPr lang="en-US" altLang="zh-TW" sz="800" b="1" dirty="0"/>
              <a:t>            print('Invalid input')</a:t>
            </a:r>
          </a:p>
          <a:p>
            <a:r>
              <a:rPr lang="en-US" altLang="zh-TW" sz="800" b="1" dirty="0"/>
              <a:t>            </a:t>
            </a:r>
          </a:p>
          <a:p>
            <a:r>
              <a:rPr lang="en-US" altLang="zh-TW" sz="800" b="1" dirty="0"/>
              <a:t>main()</a:t>
            </a:r>
            <a:endParaRPr lang="zh-TW" altLang="en-US" sz="800" b="1" dirty="0"/>
          </a:p>
        </p:txBody>
      </p:sp>
    </p:spTree>
    <p:extLst>
      <p:ext uri="{BB962C8B-B14F-4D97-AF65-F5344CB8AC3E}">
        <p14:creationId xmlns:p14="http://schemas.microsoft.com/office/powerpoint/2010/main" val="3159224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4CA253C-A405-4AF7-89D7-83BB4C097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序列</a:t>
            </a:r>
            <a:r>
              <a:rPr lang="en-US" altLang="zh-TW" dirty="0"/>
              <a:t>(sequence)</a:t>
            </a:r>
            <a:endParaRPr lang="zh-TW" altLang="en-US" b="1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553AB31-D15D-4A02-A114-F527FDCBDE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5122886-737A-40D6-9BF4-8F5C326D6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27B8-5113-4C0A-BD4C-6147C660435B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0616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4E35AE1-3475-4E46-9C16-7BC21116D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序列</a:t>
            </a:r>
            <a:r>
              <a:rPr lang="en-US" altLang="zh-TW" dirty="0"/>
              <a:t>(sequence)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52278A2-179F-4DDE-8588-A49328EC0C6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37678"/>
            <a:ext cx="10363826" cy="3953521"/>
          </a:xfrm>
        </p:spPr>
        <p:txBody>
          <a:bodyPr>
            <a:normAutofit/>
          </a:bodyPr>
          <a:lstStyle/>
          <a:p>
            <a:r>
              <a:rPr lang="zh-TW" altLang="en-US" dirty="0"/>
              <a:t>有順序的資料組合</a:t>
            </a:r>
            <a:endParaRPr lang="en-US" altLang="zh-TW" dirty="0"/>
          </a:p>
          <a:p>
            <a:r>
              <a:rPr lang="zh-TW" altLang="en-US" dirty="0"/>
              <a:t>運作類型</a:t>
            </a:r>
            <a:endParaRPr lang="en-US" altLang="zh-TW" dirty="0"/>
          </a:p>
          <a:p>
            <a:pPr lvl="1"/>
            <a:r>
              <a:rPr lang="zh-TW" altLang="en-US" dirty="0"/>
              <a:t>連接運算子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en-US" altLang="zh-TW" dirty="0"/>
              <a:t>+</a:t>
            </a:r>
          </a:p>
          <a:p>
            <a:pPr lvl="1"/>
            <a:r>
              <a:rPr lang="zh-TW" altLang="en-US" dirty="0"/>
              <a:t>重複運算子</a:t>
            </a:r>
            <a:r>
              <a:rPr lang="en-US" altLang="zh-TW" dirty="0"/>
              <a:t>:</a:t>
            </a:r>
            <a:r>
              <a:rPr lang="zh-TW" altLang="en-US" dirty="0"/>
              <a:t> *</a:t>
            </a:r>
            <a:endParaRPr lang="en-US" altLang="zh-TW" dirty="0"/>
          </a:p>
          <a:p>
            <a:pPr lvl="1"/>
            <a:r>
              <a:rPr lang="zh-TW" altLang="en-US" dirty="0"/>
              <a:t>比較運算子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en-US" altLang="zh-TW" dirty="0"/>
              <a:t>&gt;, &lt;, &gt;=, &lt;=, ==, !=</a:t>
            </a:r>
          </a:p>
          <a:p>
            <a:pPr lvl="1"/>
            <a:r>
              <a:rPr lang="en-US" altLang="zh-TW" dirty="0"/>
              <a:t>In </a:t>
            </a:r>
            <a:r>
              <a:rPr lang="zh-TW" altLang="en-US" dirty="0"/>
              <a:t>和</a:t>
            </a:r>
            <a:r>
              <a:rPr lang="en-US" altLang="zh-TW" dirty="0"/>
              <a:t> not in </a:t>
            </a:r>
            <a:r>
              <a:rPr lang="zh-TW" altLang="en-US" dirty="0"/>
              <a:t>運算子</a:t>
            </a:r>
            <a:endParaRPr lang="en-US" altLang="zh-TW" dirty="0"/>
          </a:p>
          <a:p>
            <a:pPr lvl="1"/>
            <a:r>
              <a:rPr lang="zh-TW" altLang="en-US" dirty="0"/>
              <a:t>索引與片段運算子</a:t>
            </a:r>
            <a:r>
              <a:rPr lang="en-US" altLang="zh-TW" dirty="0"/>
              <a:t>:([</a:t>
            </a:r>
            <a:r>
              <a:rPr lang="en-US" altLang="zh-TW" dirty="0" err="1"/>
              <a:t>start:end</a:t>
            </a:r>
            <a:r>
              <a:rPr lang="en-US" altLang="zh-TW" dirty="0"/>
              <a:t>])</a:t>
            </a:r>
            <a:r>
              <a:rPr lang="zh-TW" altLang="en-US" dirty="0"/>
              <a:t>指定索引範圍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37B6D96-F94D-41F5-8DCA-D94329F1A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B4DC9-F783-41FA-A96E-BC257D44D119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9280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398194-7D7F-47E4-88D2-19A3EDE0C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list (</a:t>
            </a:r>
            <a:r>
              <a:rPr lang="zh-TW" altLang="en-US" dirty="0"/>
              <a:t>串列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4ECC89A-2D68-4F43-AA81-E5D2184AE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0556" y="1729129"/>
            <a:ext cx="10178322" cy="3926102"/>
          </a:xfrm>
        </p:spPr>
        <p:txBody>
          <a:bodyPr>
            <a:normAutofit/>
          </a:bodyPr>
          <a:lstStyle/>
          <a:p>
            <a:endParaRPr lang="en-US" altLang="zh-TW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a=[“first”, “second”, “third”, “fourth”, 5, 6, 7]</a:t>
            </a:r>
          </a:p>
          <a:p>
            <a:pPr marL="285750" lvl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print(a[0])  # get “first” </a:t>
            </a:r>
          </a:p>
          <a:p>
            <a:pPr marL="285750" lvl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print(a[1])  # get “second” </a:t>
            </a:r>
          </a:p>
          <a:p>
            <a:pPr marL="285750" lvl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print(a[2])  # get “third”</a:t>
            </a:r>
          </a:p>
          <a:p>
            <a:pPr marL="285750" lvl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print(a[4])  # get </a:t>
            </a:r>
            <a:r>
              <a:rPr lang="en-US" altLang="zh-TW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altLang="zh-TW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079786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絲縷</Template>
  <TotalTime>13785</TotalTime>
  <Words>3708</Words>
  <Application>Microsoft Office PowerPoint</Application>
  <PresentationFormat>寬螢幕</PresentationFormat>
  <Paragraphs>442</Paragraphs>
  <Slides>37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37</vt:i4>
      </vt:variant>
    </vt:vector>
  </HeadingPairs>
  <TitlesOfParts>
    <vt:vector size="52" baseType="lpstr">
      <vt:lpstr>Arial Unicode MS</vt:lpstr>
      <vt:lpstr>droid sans mono</vt:lpstr>
      <vt:lpstr>微軟正黑體</vt:lpstr>
      <vt:lpstr>新細明體</vt:lpstr>
      <vt:lpstr>標楷體</vt:lpstr>
      <vt:lpstr>Arial</vt:lpstr>
      <vt:lpstr>Calibri</vt:lpstr>
      <vt:lpstr>Cambria Math</vt:lpstr>
      <vt:lpstr>Century Gothic</vt:lpstr>
      <vt:lpstr>Consolas</vt:lpstr>
      <vt:lpstr>Courier New</vt:lpstr>
      <vt:lpstr>Times New Roman</vt:lpstr>
      <vt:lpstr>Wingdings</vt:lpstr>
      <vt:lpstr>Wingdings 3</vt:lpstr>
      <vt:lpstr>絲縷</vt:lpstr>
      <vt:lpstr>程式設計概論 Programming 101 ─其他資料型態 (list, tuple, set)</vt:lpstr>
      <vt:lpstr>Outline</vt:lpstr>
      <vt:lpstr>建立完整的Python 程式</vt:lpstr>
      <vt:lpstr>題目</vt:lpstr>
      <vt:lpstr>Functions</vt:lpstr>
      <vt:lpstr>PowerPoint 簡報</vt:lpstr>
      <vt:lpstr>序列(sequence)</vt:lpstr>
      <vt:lpstr>序列(sequence)</vt:lpstr>
      <vt:lpstr>list (串列)</vt:lpstr>
      <vt:lpstr>list (串列)</vt:lpstr>
      <vt:lpstr>串列的運算</vt:lpstr>
      <vt:lpstr>list 的操作: 會修改該串列的內容</vt:lpstr>
      <vt:lpstr>list 練習題1</vt:lpstr>
      <vt:lpstr>list 練習題1_參考程式</vt:lpstr>
      <vt:lpstr>list排序</vt:lpstr>
      <vt:lpstr>list 練習題2</vt:lpstr>
      <vt:lpstr>list 練習題2_參考程式</vt:lpstr>
      <vt:lpstr>串列解析(list comprehension): 提供一種更簡潔的方法建立串列</vt:lpstr>
      <vt:lpstr>題目: 印出human的每一個字元 List comprehension vs. for loop vs. lambda function</vt:lpstr>
      <vt:lpstr>Conditionals in list Comprehension</vt:lpstr>
      <vt:lpstr>串列解析(list comprehension)</vt:lpstr>
      <vt:lpstr>二維串列(two-dimension list)</vt:lpstr>
      <vt:lpstr>如何運用?</vt:lpstr>
      <vt:lpstr>實例說明</vt:lpstr>
      <vt:lpstr>二維串列的練習題</vt:lpstr>
      <vt:lpstr>二維串列的練習題_參考程式</vt:lpstr>
      <vt:lpstr>Tuple(序對)</vt:lpstr>
      <vt:lpstr>Tuple(序對)運作</vt:lpstr>
      <vt:lpstr>Tuple(序對)運作(cont.)</vt:lpstr>
      <vt:lpstr>SET(集合)</vt:lpstr>
      <vt:lpstr>SET(集合): 有比較運算子(&gt;, &lt;, &gt;=, &lt;=, ==, !=)</vt:lpstr>
      <vt:lpstr>SET操作</vt:lpstr>
      <vt:lpstr>SET操作(數學集合的操作) </vt:lpstr>
      <vt:lpstr>分組討論: 串列解析(list comprehension) 分別說明每一題心產生(紅色list)的資料為何?</vt:lpstr>
      <vt:lpstr>分組討論: 串列解析(list comprehension)練習_參考程式</vt:lpstr>
      <vt:lpstr>list 的指派</vt:lpstr>
      <vt:lpstr>list (advance)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191</cp:revision>
  <dcterms:created xsi:type="dcterms:W3CDTF">2020-10-20T02:47:38Z</dcterms:created>
  <dcterms:modified xsi:type="dcterms:W3CDTF">2021-04-10T07:44:05Z</dcterms:modified>
</cp:coreProperties>
</file>