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6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303" r:id="rId4"/>
    <p:sldId id="304" r:id="rId5"/>
    <p:sldId id="301" r:id="rId6"/>
    <p:sldId id="312" r:id="rId7"/>
    <p:sldId id="305" r:id="rId8"/>
    <p:sldId id="284" r:id="rId9"/>
    <p:sldId id="285" r:id="rId10"/>
    <p:sldId id="302" r:id="rId11"/>
    <p:sldId id="286" r:id="rId12"/>
    <p:sldId id="276" r:id="rId13"/>
    <p:sldId id="278" r:id="rId14"/>
    <p:sldId id="277" r:id="rId15"/>
    <p:sldId id="279" r:id="rId16"/>
    <p:sldId id="309" r:id="rId17"/>
    <p:sldId id="311" r:id="rId18"/>
    <p:sldId id="306" r:id="rId19"/>
    <p:sldId id="307" r:id="rId20"/>
    <p:sldId id="280" r:id="rId21"/>
    <p:sldId id="300" r:id="rId22"/>
    <p:sldId id="308" r:id="rId23"/>
    <p:sldId id="289" r:id="rId24"/>
    <p:sldId id="310" r:id="rId25"/>
    <p:sldId id="298" r:id="rId26"/>
    <p:sldId id="275" r:id="rId27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87588" autoAdjust="0"/>
  </p:normalViewPr>
  <p:slideViewPr>
    <p:cSldViewPr snapToGrid="0" showGuides="1">
      <p:cViewPr varScale="1">
        <p:scale>
          <a:sx n="88" d="100"/>
          <a:sy n="88" d="100"/>
        </p:scale>
        <p:origin x="239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DAE8B-5CF4-4769-9102-A4651C7518B2}" type="datetimeFigureOut">
              <a:rPr lang="zh-TW" altLang="en-US" smtClean="0"/>
              <a:t>2021/3/31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46ABF6-898D-42EF-919E-BF8BD91364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2061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8569A5-170F-7B4D-B971-C8E6F23C7479}" type="datetimeFigureOut">
              <a:rPr kumimoji="1" lang="zh-TW" altLang="en-US" smtClean="0"/>
              <a:t>2021/3/31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EAAE6-FD62-D042-9464-CEC5A04659A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718574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tackoverflow.com/questions/9491885/csv-to-array-in-d3-js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d3/d3-fetch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d3/d3-fetch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depen.io/sean721721721/pen/PoqVMax?editors=1010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jsbin.com/yoxedip/1/edit?html,js,output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2021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EAAE6-FD62-D042-9464-CEC5A04659AA}" type="slidenum">
              <a:rPr kumimoji="1" lang="zh-TW" altLang="en-US" smtClean="0"/>
              <a:t>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5257695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如果將 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clamp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設為 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true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，超過的部分一律以最大值呈現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EAAE6-FD62-D042-9464-CEC5A04659AA}" type="slidenum">
              <a:rPr kumimoji="1" lang="zh-TW" altLang="en-US" smtClean="0"/>
              <a:t>22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6146862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EAAE6-FD62-D042-9464-CEC5A04659AA}" type="slidenum">
              <a:rPr kumimoji="1" lang="zh-TW" altLang="en-US" smtClean="0"/>
              <a:t>23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2657721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express = require('express')</a:t>
            </a:r>
          </a:p>
          <a:p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app = express()</a:t>
            </a:r>
          </a:p>
          <a:p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port = 3000</a:t>
            </a:r>
          </a:p>
          <a:p>
            <a:endParaRPr lang="en-US" altLang="zh-TW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app.use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express.static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('public'))</a:t>
            </a:r>
          </a:p>
          <a:p>
            <a:b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app.listen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(port, () =&gt; console.log(`Example app listening on port ${port}!`))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EAAE6-FD62-D042-9464-CEC5A04659AA}" type="slidenum">
              <a:rPr kumimoji="1" lang="zh-TW" altLang="en-US" smtClean="0"/>
              <a:t>24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44823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>
                <a:hlinkClick r:id="rId3"/>
              </a:rPr>
              <a:t>https://stackoverflow.com/questions/9491885/csv-to-array-in-d3-js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EAAE6-FD62-D042-9464-CEC5A04659AA}" type="slidenum">
              <a:rPr kumimoji="1" lang="zh-TW" altLang="en-US" smtClean="0"/>
              <a:t>4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45654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>
                <a:hlinkClick r:id="rId3"/>
              </a:rPr>
              <a:t>https://github.com/d3/d3-fetch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EAAE6-FD62-D042-9464-CEC5A04659AA}" type="slidenum">
              <a:rPr kumimoji="1" lang="zh-TW" altLang="en-US" smtClean="0"/>
              <a:t>5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1358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>
                <a:hlinkClick r:id="rId3"/>
              </a:rPr>
              <a:t>https://github.com/d3/d3-fetch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csv.html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EAAE6-FD62-D042-9464-CEC5A04659AA}" type="slidenum">
              <a:rPr kumimoji="1" lang="zh-TW" altLang="en-US" smtClean="0"/>
              <a:t>6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075866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EAAE6-FD62-D042-9464-CEC5A04659AA}" type="slidenum">
              <a:rPr kumimoji="1" lang="zh-TW" altLang="en-US" smtClean="0"/>
              <a:t>7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70239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    function 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button_submit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() {</a:t>
            </a: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        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svg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= 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document.getElementById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("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postid_input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").value;</a:t>
            </a: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        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other;</a:t>
            </a:r>
          </a:p>
          <a:p>
            <a:b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        if (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svg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== "#barsvg1") {</a:t>
            </a: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            other = "#barsvg2";</a:t>
            </a: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        } else</a:t>
            </a: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            other = "#barsvg1";</a:t>
            </a:r>
          </a:p>
          <a:p>
            <a:b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        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bar = d3.selectAll(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svg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);</a:t>
            </a:r>
          </a:p>
          <a:p>
            <a:b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        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bar.attr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("fill", function (d) {</a:t>
            </a: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            return "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rgb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(" + (d * 10) + ", 0, " + (d * 10) + ")";</a:t>
            </a: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        });</a:t>
            </a:r>
          </a:p>
          <a:p>
            <a:b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        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obar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= d3.selectAll(other);</a:t>
            </a:r>
          </a:p>
          <a:p>
            <a:b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        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obar.attr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("fill", function (d) {</a:t>
            </a: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            return "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rgb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( 0, 0, " + (d * 10) + ")";</a:t>
            </a: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        });</a:t>
            </a: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    }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EAAE6-FD62-D042-9464-CEC5A04659AA}" type="slidenum">
              <a:rPr kumimoji="1" lang="zh-TW" altLang="en-US" smtClean="0"/>
              <a:t>10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22179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With</a:t>
            </a:r>
            <a:r>
              <a:rPr lang="en-US" altLang="zh-TW" baseline="0" dirty="0"/>
              <a:t> transition</a:t>
            </a:r>
          </a:p>
          <a:p>
            <a:r>
              <a:rPr lang="en-US" altLang="zh-TW" dirty="0">
                <a:hlinkClick r:id="rId3"/>
              </a:rPr>
              <a:t>https://codepen.io/sean721721721/pen/PoqVMax?editors=1010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EAAE6-FD62-D042-9464-CEC5A04659AA}" type="slidenum">
              <a:rPr kumimoji="1" lang="zh-TW" altLang="en-US" smtClean="0"/>
              <a:t>18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00928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>
                <a:hlinkClick r:id="rId3"/>
              </a:rPr>
              <a:t>https://jsbin.com/yoxedip/1/edit?html,js,output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https://www.oxxostudio.tw/articles/201501/svg-d3-14-transition-1.html</a:t>
            </a:r>
          </a:p>
          <a:p>
            <a:endParaRPr lang="en-US" altLang="zh-TW" dirty="0"/>
          </a:p>
          <a:p>
            <a:r>
              <a:rPr lang="en-US" altLang="zh-TW" dirty="0"/>
              <a:t>	function d3Transition(){</a:t>
            </a:r>
          </a:p>
          <a:p>
            <a:r>
              <a:rPr lang="en-US" altLang="zh-TW" dirty="0"/>
              <a:t>		d3.selectAll('div')</a:t>
            </a:r>
          </a:p>
          <a:p>
            <a:r>
              <a:rPr lang="en-US" altLang="zh-TW" dirty="0"/>
              <a:t>		  .style({</a:t>
            </a:r>
          </a:p>
          <a:p>
            <a:r>
              <a:rPr lang="en-US" altLang="zh-TW" dirty="0"/>
              <a:t>				'top':'30px'</a:t>
            </a:r>
          </a:p>
          <a:p>
            <a:r>
              <a:rPr lang="en-US" altLang="zh-TW" dirty="0"/>
              <a:t>		  });</a:t>
            </a:r>
          </a:p>
          <a:p>
            <a:r>
              <a:rPr lang="en-US" altLang="zh-TW" dirty="0"/>
              <a:t>		d3.select('.box1')</a:t>
            </a:r>
          </a:p>
          <a:p>
            <a:r>
              <a:rPr lang="en-US" altLang="zh-TW" dirty="0"/>
              <a:t>			.transition()</a:t>
            </a:r>
          </a:p>
          <a:p>
            <a:r>
              <a:rPr lang="en-US" altLang="zh-TW" dirty="0"/>
              <a:t>			.style({</a:t>
            </a:r>
          </a:p>
          <a:p>
            <a:r>
              <a:rPr lang="en-US" altLang="zh-TW" dirty="0"/>
              <a:t>				'top':'100px'</a:t>
            </a:r>
          </a:p>
          <a:p>
            <a:r>
              <a:rPr lang="en-US" altLang="zh-TW" dirty="0"/>
              <a:t>			});</a:t>
            </a:r>
          </a:p>
          <a:p>
            <a:r>
              <a:rPr lang="en-US" altLang="zh-TW" dirty="0"/>
              <a:t>		d3.select('.box2')</a:t>
            </a:r>
          </a:p>
          <a:p>
            <a:r>
              <a:rPr lang="en-US" altLang="zh-TW" dirty="0"/>
              <a:t>			.transition()</a:t>
            </a:r>
          </a:p>
          <a:p>
            <a:r>
              <a:rPr lang="en-US" altLang="zh-TW" dirty="0"/>
              <a:t>			.duration(1000)</a:t>
            </a:r>
          </a:p>
          <a:p>
            <a:r>
              <a:rPr lang="en-US" altLang="zh-TW" dirty="0"/>
              <a:t>			.style({</a:t>
            </a:r>
          </a:p>
          <a:p>
            <a:r>
              <a:rPr lang="en-US" altLang="zh-TW" dirty="0"/>
              <a:t>				'top':'100px'</a:t>
            </a:r>
          </a:p>
          <a:p>
            <a:r>
              <a:rPr lang="en-US" altLang="zh-TW" dirty="0"/>
              <a:t>			});</a:t>
            </a:r>
          </a:p>
          <a:p>
            <a:r>
              <a:rPr lang="en-US" altLang="zh-TW" dirty="0"/>
              <a:t>		d3.select('.box3')</a:t>
            </a:r>
          </a:p>
          <a:p>
            <a:r>
              <a:rPr lang="en-US" altLang="zh-TW" dirty="0"/>
              <a:t>			.transition()</a:t>
            </a:r>
          </a:p>
          <a:p>
            <a:r>
              <a:rPr lang="en-US" altLang="zh-TW" dirty="0"/>
              <a:t>			.duration(1000)</a:t>
            </a:r>
          </a:p>
          <a:p>
            <a:r>
              <a:rPr lang="en-US" altLang="zh-TW" dirty="0"/>
              <a:t>			.delay(500)</a:t>
            </a:r>
          </a:p>
          <a:p>
            <a:r>
              <a:rPr lang="en-US" altLang="zh-TW" dirty="0"/>
              <a:t>			.style({</a:t>
            </a:r>
          </a:p>
          <a:p>
            <a:r>
              <a:rPr lang="en-US" altLang="zh-TW" dirty="0"/>
              <a:t>				'top':'100px'</a:t>
            </a:r>
          </a:p>
          <a:p>
            <a:r>
              <a:rPr lang="en-US" altLang="zh-TW" dirty="0"/>
              <a:t>			});</a:t>
            </a:r>
          </a:p>
          <a:p>
            <a:r>
              <a:rPr lang="en-US" altLang="zh-TW" dirty="0"/>
              <a:t>	}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EAAE6-FD62-D042-9464-CEC5A04659AA}" type="slidenum">
              <a:rPr kumimoji="1" lang="zh-TW" altLang="en-US" smtClean="0"/>
              <a:t>19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11000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EAAE6-FD62-D042-9464-CEC5A04659AA}" type="slidenum">
              <a:rPr kumimoji="1" lang="zh-TW" altLang="en-US" smtClean="0"/>
              <a:t>21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38263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4BDF68E2-58F2-4D09-BE8B-E3BD06533059}" type="datetimeFigureOut">
              <a:rPr lang="en-US" smtClean="0"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27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全景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將圖片拖曳至版面配置區或按一下圖示以新增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3/31/2021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68686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和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93331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具有說明文字的引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02218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39786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3/31/2021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21428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將圖片拖曳至版面配置區或按一下圖示以新增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將圖片拖曳至版面配置區或按一下圖示以新增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將圖片拖曳至版面配置區或按一下圖示以新增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3/31/2021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90290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2E2D6473-DF6D-4702-B328-E0DD40540A4E}" type="datetimeFigureOut">
              <a:rPr lang="en-US" smtClean="0"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6770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E26F7E3A-B166-407D-9866-32884E7D5B37}" type="datetimeFigureOut">
              <a:rPr lang="en-US" smtClean="0"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333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204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064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3/31/2021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81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3/31/2021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67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3/31/2021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511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3/31/2021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494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t>3/31/2021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450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zh-TW" altLang="en-US"/>
              <a:t>將圖片拖曳至版面配置區或按一下圖示以新增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3/31/2021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706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703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media" Target="../media/media2.mp4"/><Relationship Id="rId7" Type="http://schemas.openxmlformats.org/officeDocument/2006/relationships/image" Target="../media/image17.png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mp4"/><Relationship Id="rId9" Type="http://schemas.openxmlformats.org/officeDocument/2006/relationships/hyperlink" Target="https://codepen.io/sean721721721/pen/PoqVMax?editors=1010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jsbin.com/yoxedip/1/edit?html,js,outpu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bl.ocks.org/mbostock/3808234" TargetMode="External"/><Relationship Id="rId2" Type="http://schemas.openxmlformats.org/officeDocument/2006/relationships/hyperlink" Target="https://bl.ocks.org/mbostock/3808234/457c620cab92e5dc9b8351b31a572fe6eb7d51d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observablehq.com/@d3/d3-scalelinear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xxostudio.tw/demo/201411/svg-d3-03-scale-linear-demo6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hyperlink" Target="https://www.oxxostudio.tw/demo/201411/svg-d3-03-scale-linear-demo7.html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nodejs.org/en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blockbuilder.org/search" TargetMode="External"/><Relationship Id="rId2" Type="http://schemas.openxmlformats.org/officeDocument/2006/relationships/hyperlink" Target="http://devdocs.io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dium.com/@enjalot/the-hitchhikers-guide-to-d3-js-a8552174733a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2400993"/>
          </a:xfrm>
        </p:spPr>
        <p:txBody>
          <a:bodyPr>
            <a:normAutofit/>
          </a:bodyPr>
          <a:lstStyle/>
          <a:p>
            <a:r>
              <a:rPr lang="en-US" altLang="zh-TW" sz="9600" dirty="0">
                <a:solidFill>
                  <a:schemeClr val="bg1"/>
                </a:solidFill>
              </a:rPr>
              <a:t>D3.JS Guide 2</a:t>
            </a:r>
            <a:endParaRPr lang="zh-TW" altLang="en-US" sz="9600" dirty="0">
              <a:solidFill>
                <a:schemeClr val="bg1"/>
              </a:solidFill>
            </a:endParaRPr>
          </a:p>
        </p:txBody>
      </p:sp>
      <p:sp>
        <p:nvSpPr>
          <p:cNvPr id="5" name="副標題 4">
            <a:extLst>
              <a:ext uri="{FF2B5EF4-FFF2-40B4-BE49-F238E27FC236}">
                <a16:creationId xmlns:a16="http://schemas.microsoft.com/office/drawing/2014/main" id="{AF420741-E6DC-4F40-9E30-5B940CF363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3266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two_svg.html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53" y="2087837"/>
            <a:ext cx="7785438" cy="207217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4980" y="1787868"/>
            <a:ext cx="5721644" cy="446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524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TW" sz="5400" b="1" i="1" dirty="0"/>
              <a:t>Select</a:t>
            </a:r>
            <a:endParaRPr lang="zh-TW" altLang="en-US" sz="5400" b="1" i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d3.selectAll(“#barsvg1”)</a:t>
            </a:r>
          </a:p>
          <a:p>
            <a:endParaRPr lang="en-US" altLang="zh-TW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d3.select(“#svg1”)</a:t>
            </a:r>
          </a:p>
          <a:p>
            <a:pPr marL="0" indent="0">
              <a:buNone/>
            </a:pP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   .</a:t>
            </a:r>
            <a:r>
              <a:rPr lang="en-US" altLang="zh-TW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selectAll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(“</a:t>
            </a:r>
            <a:r>
              <a:rPr lang="en-US" altLang="zh-TW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rect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”)</a:t>
            </a:r>
          </a:p>
          <a:p>
            <a:endParaRPr lang="en-US" altLang="zh-TW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718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400" b="1" i="1" dirty="0"/>
              <a:t>Enter, Merge, Exit</a:t>
            </a:r>
          </a:p>
        </p:txBody>
      </p:sp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463826" y="2603500"/>
            <a:ext cx="11211339" cy="3416300"/>
          </a:xfrm>
        </p:spPr>
        <p:txBody>
          <a:bodyPr>
            <a:noAutofit/>
          </a:bodyPr>
          <a:lstStyle/>
          <a:p>
            <a:r>
              <a:rPr lang="en-US" altLang="zh-TW" sz="3200" b="1" dirty="0">
                <a:latin typeface="Times New Roman" panose="02020603050405020304" pitchFamily="18" charset="0"/>
                <a:ea typeface="BiauKai" panose="02010601000101010101" pitchFamily="2" charset="-120"/>
                <a:cs typeface="Times New Roman" panose="02020603050405020304" pitchFamily="18" charset="0"/>
              </a:rPr>
              <a:t>.</a:t>
            </a:r>
            <a:r>
              <a:rPr lang="en-US" altLang="zh-TW" sz="3200" b="1" dirty="0" err="1">
                <a:latin typeface="Times New Roman" panose="02020603050405020304" pitchFamily="18" charset="0"/>
                <a:ea typeface="BiauKai" panose="02010601000101010101" pitchFamily="2" charset="-120"/>
                <a:cs typeface="Times New Roman" panose="02020603050405020304" pitchFamily="18" charset="0"/>
              </a:rPr>
              <a:t>selectAll</a:t>
            </a:r>
            <a:r>
              <a:rPr lang="en-US" altLang="zh-TW" sz="3200" b="1" dirty="0">
                <a:latin typeface="Times New Roman" panose="02020603050405020304" pitchFamily="18" charset="0"/>
                <a:ea typeface="BiauKai" panose="02010601000101010101" pitchFamily="2" charset="-120"/>
                <a:cs typeface="Times New Roman" panose="02020603050405020304" pitchFamily="18" charset="0"/>
              </a:rPr>
              <a:t>(‘’).data(data) </a:t>
            </a:r>
            <a:r>
              <a:rPr lang="en-US" altLang="zh-TW" sz="3200" b="1" dirty="0">
                <a:solidFill>
                  <a:srgbClr val="00B050"/>
                </a:solidFill>
                <a:latin typeface="Times New Roman" panose="02020603050405020304" pitchFamily="18" charset="0"/>
                <a:ea typeface="BiauKai" panose="02010601000101010101" pitchFamily="2" charset="-120"/>
                <a:cs typeface="Times New Roman" panose="02020603050405020304" pitchFamily="18" charset="0"/>
              </a:rPr>
              <a:t>//</a:t>
            </a:r>
            <a:r>
              <a:rPr lang="zh-Hant" alt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BiauKai" panose="02010601000101010101" pitchFamily="2" charset="-120"/>
                <a:cs typeface="Times New Roman" panose="02020603050405020304" pitchFamily="18" charset="0"/>
              </a:rPr>
              <a:t>新資料</a:t>
            </a:r>
            <a:r>
              <a:rPr lang="en-US" altLang="zh-Hant" sz="3200" b="1" dirty="0">
                <a:solidFill>
                  <a:srgbClr val="00B050"/>
                </a:solidFill>
                <a:latin typeface="Times New Roman" panose="02020603050405020304" pitchFamily="18" charset="0"/>
                <a:ea typeface="BiauKai" panose="02010601000101010101" pitchFamily="2" charset="-120"/>
                <a:cs typeface="Times New Roman" panose="02020603050405020304" pitchFamily="18" charset="0"/>
              </a:rPr>
              <a:t>update</a:t>
            </a:r>
            <a:r>
              <a:rPr lang="zh-Hant" alt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BiauKai" panose="02010601000101010101" pitchFamily="2" charset="-120"/>
                <a:cs typeface="Times New Roman" panose="02020603050405020304" pitchFamily="18" charset="0"/>
              </a:rPr>
              <a:t>入舊</a:t>
            </a:r>
            <a:r>
              <a:rPr lang="en-US" altLang="zh-Hant" sz="3200" b="1" dirty="0">
                <a:solidFill>
                  <a:srgbClr val="00B050"/>
                </a:solidFill>
                <a:latin typeface="Times New Roman" panose="02020603050405020304" pitchFamily="18" charset="0"/>
                <a:ea typeface="BiauKai" panose="02010601000101010101" pitchFamily="2" charset="-120"/>
                <a:cs typeface="Times New Roman" panose="02020603050405020304" pitchFamily="18" charset="0"/>
              </a:rPr>
              <a:t>elements</a:t>
            </a:r>
            <a:endParaRPr lang="en-US" altLang="zh-TW" sz="3200" b="1" dirty="0">
              <a:solidFill>
                <a:srgbClr val="00B050"/>
              </a:solidFill>
              <a:latin typeface="Times New Roman" panose="02020603050405020304" pitchFamily="18" charset="0"/>
              <a:ea typeface="BiauKai" panose="02010601000101010101" pitchFamily="2" charset="-120"/>
              <a:cs typeface="Times New Roman" panose="02020603050405020304" pitchFamily="18" charset="0"/>
            </a:endParaRPr>
          </a:p>
          <a:p>
            <a:r>
              <a:rPr lang="en-US" altLang="zh-TW" sz="3200" b="1" dirty="0">
                <a:latin typeface="Times New Roman" panose="02020603050405020304" pitchFamily="18" charset="0"/>
                <a:ea typeface="BiauKai" panose="02010601000101010101" pitchFamily="2" charset="-120"/>
                <a:cs typeface="Times New Roman" panose="02020603050405020304" pitchFamily="18" charset="0"/>
              </a:rPr>
              <a:t>.enter().append()</a:t>
            </a:r>
            <a:br>
              <a:rPr lang="en-US" altLang="zh-TW" sz="3200" b="1" dirty="0">
                <a:latin typeface="Times New Roman" panose="02020603050405020304" pitchFamily="18" charset="0"/>
                <a:ea typeface="BiauKai" panose="02010601000101010101" pitchFamily="2" charset="-120"/>
                <a:cs typeface="Times New Roman" panose="02020603050405020304" pitchFamily="18" charset="0"/>
              </a:rPr>
            </a:br>
            <a:r>
              <a:rPr lang="en-US" altLang="zh-TW" sz="3200" b="1" dirty="0">
                <a:solidFill>
                  <a:srgbClr val="00B050"/>
                </a:solidFill>
                <a:latin typeface="Times New Roman" panose="02020603050405020304" pitchFamily="18" charset="0"/>
                <a:ea typeface="BiauKai" panose="02010601000101010101" pitchFamily="2" charset="-120"/>
                <a:cs typeface="Times New Roman" panose="02020603050405020304" pitchFamily="18" charset="0"/>
              </a:rPr>
              <a:t>//</a:t>
            </a:r>
            <a:r>
              <a:rPr lang="zh-Hant" alt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BiauKai" panose="02010601000101010101" pitchFamily="2" charset="-120"/>
                <a:cs typeface="Times New Roman" panose="02020603050405020304" pitchFamily="18" charset="0"/>
              </a:rPr>
              <a:t>將沒有</a:t>
            </a:r>
            <a:r>
              <a:rPr lang="en-US" altLang="zh-Hant" sz="3200" b="1" dirty="0">
                <a:solidFill>
                  <a:srgbClr val="00B050"/>
                </a:solidFill>
                <a:latin typeface="Times New Roman" panose="02020603050405020304" pitchFamily="18" charset="0"/>
                <a:ea typeface="BiauKai" panose="02010601000101010101" pitchFamily="2" charset="-120"/>
                <a:cs typeface="Times New Roman" panose="02020603050405020304" pitchFamily="18" charset="0"/>
              </a:rPr>
              <a:t>bind</a:t>
            </a:r>
            <a:r>
              <a:rPr lang="zh-Hant" alt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BiauKai" panose="02010601000101010101" pitchFamily="2" charset="-120"/>
                <a:cs typeface="Times New Roman" panose="02020603050405020304" pitchFamily="18" charset="0"/>
              </a:rPr>
              <a:t>入舊</a:t>
            </a:r>
            <a:r>
              <a:rPr lang="en-US" altLang="zh-TW" sz="3200" b="1" dirty="0">
                <a:solidFill>
                  <a:srgbClr val="00B050"/>
                </a:solidFill>
                <a:latin typeface="Times New Roman" panose="02020603050405020304" pitchFamily="18" charset="0"/>
                <a:ea typeface="BiauKai" panose="02010601000101010101" pitchFamily="2" charset="-120"/>
                <a:cs typeface="Times New Roman" panose="02020603050405020304" pitchFamily="18" charset="0"/>
              </a:rPr>
              <a:t>elements</a:t>
            </a:r>
            <a:r>
              <a:rPr lang="zh-Hant" alt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BiauKai" panose="02010601000101010101" pitchFamily="2" charset="-120"/>
                <a:cs typeface="Times New Roman" panose="02020603050405020304" pitchFamily="18" charset="0"/>
              </a:rPr>
              <a:t>的</a:t>
            </a:r>
            <a:r>
              <a:rPr lang="en-US" altLang="zh-Hant" sz="3200" b="1" dirty="0">
                <a:solidFill>
                  <a:srgbClr val="00B050"/>
                </a:solidFill>
                <a:latin typeface="Times New Roman" panose="02020603050405020304" pitchFamily="18" charset="0"/>
                <a:ea typeface="BiauKai" panose="02010601000101010101" pitchFamily="2" charset="-120"/>
                <a:cs typeface="Times New Roman" panose="02020603050405020304" pitchFamily="18" charset="0"/>
              </a:rPr>
              <a:t>data</a:t>
            </a:r>
            <a:r>
              <a:rPr lang="zh-Hant" alt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BiauKai" panose="02010601000101010101" pitchFamily="2" charset="-120"/>
                <a:cs typeface="Times New Roman" panose="02020603050405020304" pitchFamily="18" charset="0"/>
              </a:rPr>
              <a:t>創造新</a:t>
            </a:r>
            <a:r>
              <a:rPr lang="en-US" altLang="zh-Hant" sz="3200" b="1" dirty="0">
                <a:solidFill>
                  <a:srgbClr val="00B050"/>
                </a:solidFill>
                <a:latin typeface="Times New Roman" panose="02020603050405020304" pitchFamily="18" charset="0"/>
                <a:ea typeface="BiauKai" panose="02010601000101010101" pitchFamily="2" charset="-120"/>
                <a:cs typeface="Times New Roman" panose="02020603050405020304" pitchFamily="18" charset="0"/>
              </a:rPr>
              <a:t>elements</a:t>
            </a:r>
          </a:p>
          <a:p>
            <a:r>
              <a:rPr lang="en-US" altLang="zh-TW" sz="3200" b="1" dirty="0">
                <a:latin typeface="Times New Roman" panose="02020603050405020304" pitchFamily="18" charset="0"/>
                <a:ea typeface="BiauKai" panose="02010601000101010101" pitchFamily="2" charset="-120"/>
                <a:cs typeface="Times New Roman" panose="02020603050405020304" pitchFamily="18" charset="0"/>
              </a:rPr>
              <a:t>.merge()</a:t>
            </a:r>
            <a:r>
              <a:rPr lang="zh-Hant" altLang="en-US" sz="3200" b="1" dirty="0">
                <a:latin typeface="Times New Roman" panose="02020603050405020304" pitchFamily="18" charset="0"/>
                <a:ea typeface="BiauKai" panose="02010601000101010101" pitchFamily="2" charset="-120"/>
                <a:cs typeface="Times New Roman" panose="02020603050405020304" pitchFamily="18" charset="0"/>
              </a:rPr>
              <a:t> </a:t>
            </a:r>
            <a:r>
              <a:rPr lang="en-US" altLang="zh-Hant" sz="3200" b="1" dirty="0">
                <a:solidFill>
                  <a:srgbClr val="00B050"/>
                </a:solidFill>
                <a:latin typeface="Times New Roman" panose="02020603050405020304" pitchFamily="18" charset="0"/>
                <a:ea typeface="BiauKai" panose="02010601000101010101" pitchFamily="2" charset="-120"/>
                <a:cs typeface="Times New Roman" panose="02020603050405020304" pitchFamily="18" charset="0"/>
              </a:rPr>
              <a:t>//</a:t>
            </a:r>
            <a:r>
              <a:rPr lang="zh-Hant" alt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BiauKai" panose="02010601000101010101" pitchFamily="2" charset="-120"/>
                <a:cs typeface="Times New Roman" panose="02020603050405020304" pitchFamily="18" charset="0"/>
              </a:rPr>
              <a:t>將舊</a:t>
            </a:r>
            <a:r>
              <a:rPr lang="en-US" altLang="zh-Hant" sz="3200" b="1" dirty="0">
                <a:solidFill>
                  <a:srgbClr val="00B050"/>
                </a:solidFill>
                <a:latin typeface="Times New Roman" panose="02020603050405020304" pitchFamily="18" charset="0"/>
                <a:ea typeface="BiauKai" panose="02010601000101010101" pitchFamily="2" charset="-120"/>
                <a:cs typeface="Times New Roman" panose="02020603050405020304" pitchFamily="18" charset="0"/>
              </a:rPr>
              <a:t>elements</a:t>
            </a:r>
            <a:r>
              <a:rPr lang="zh-Hant" alt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BiauKai" panose="02010601000101010101" pitchFamily="2" charset="-120"/>
                <a:cs typeface="Times New Roman" panose="02020603050405020304" pitchFamily="18" charset="0"/>
              </a:rPr>
              <a:t>和新創的</a:t>
            </a:r>
            <a:r>
              <a:rPr lang="en-US" altLang="zh-Hant" sz="3200" b="1" dirty="0">
                <a:solidFill>
                  <a:srgbClr val="00B050"/>
                </a:solidFill>
                <a:latin typeface="Times New Roman" panose="02020603050405020304" pitchFamily="18" charset="0"/>
                <a:ea typeface="BiauKai" panose="02010601000101010101" pitchFamily="2" charset="-120"/>
                <a:cs typeface="Times New Roman" panose="02020603050405020304" pitchFamily="18" charset="0"/>
              </a:rPr>
              <a:t>elements</a:t>
            </a:r>
            <a:r>
              <a:rPr lang="zh-Hant" alt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BiauKai" panose="02010601000101010101" pitchFamily="2" charset="-120"/>
                <a:cs typeface="Times New Roman" panose="02020603050405020304" pitchFamily="18" charset="0"/>
              </a:rPr>
              <a:t>合併處理</a:t>
            </a:r>
            <a:endParaRPr lang="en-US" altLang="zh-TW" sz="3200" b="1" dirty="0">
              <a:solidFill>
                <a:srgbClr val="00B050"/>
              </a:solidFill>
              <a:latin typeface="Times New Roman" panose="02020603050405020304" pitchFamily="18" charset="0"/>
              <a:ea typeface="BiauKai" panose="02010601000101010101" pitchFamily="2" charset="-120"/>
              <a:cs typeface="Times New Roman" panose="02020603050405020304" pitchFamily="18" charset="0"/>
            </a:endParaRPr>
          </a:p>
          <a:p>
            <a:r>
              <a:rPr lang="en-US" altLang="zh-TW" sz="3200" b="1" dirty="0">
                <a:latin typeface="Times New Roman" panose="02020603050405020304" pitchFamily="18" charset="0"/>
                <a:ea typeface="BiauKai" panose="02010601000101010101" pitchFamily="2" charset="-120"/>
                <a:cs typeface="Times New Roman" panose="02020603050405020304" pitchFamily="18" charset="0"/>
              </a:rPr>
              <a:t>.exit() </a:t>
            </a:r>
            <a:r>
              <a:rPr lang="en-US" altLang="zh-TW" sz="3200" b="1" dirty="0">
                <a:solidFill>
                  <a:srgbClr val="00B050"/>
                </a:solidFill>
                <a:latin typeface="Times New Roman" panose="02020603050405020304" pitchFamily="18" charset="0"/>
                <a:ea typeface="BiauKai" panose="02010601000101010101" pitchFamily="2" charset="-120"/>
                <a:cs typeface="Times New Roman" panose="02020603050405020304" pitchFamily="18" charset="0"/>
              </a:rPr>
              <a:t>//</a:t>
            </a:r>
            <a:r>
              <a:rPr lang="zh-TW" alt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BiauKai" panose="02010601000101010101" pitchFamily="2" charset="-120"/>
                <a:cs typeface="Times New Roman" panose="02020603050405020304" pitchFamily="18" charset="0"/>
              </a:rPr>
              <a:t>是列出多餘的</a:t>
            </a:r>
            <a:r>
              <a:rPr lang="zh-Hant" alt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BiauKai" panose="02010601000101010101" pitchFamily="2" charset="-120"/>
                <a:cs typeface="Times New Roman" panose="02020603050405020304" pitchFamily="18" charset="0"/>
              </a:rPr>
              <a:t>舊</a:t>
            </a:r>
            <a:r>
              <a:rPr lang="en-US" altLang="zh-TW" sz="3200" b="1" dirty="0">
                <a:solidFill>
                  <a:srgbClr val="00B050"/>
                </a:solidFill>
                <a:latin typeface="Times New Roman" panose="02020603050405020304" pitchFamily="18" charset="0"/>
                <a:ea typeface="BiauKai" panose="02010601000101010101" pitchFamily="2" charset="-120"/>
                <a:cs typeface="Times New Roman" panose="02020603050405020304" pitchFamily="18" charset="0"/>
              </a:rPr>
              <a:t>elements</a:t>
            </a:r>
          </a:p>
          <a:p>
            <a:r>
              <a:rPr lang="en-US" altLang="zh-TW" sz="3200" b="1" dirty="0">
                <a:latin typeface="Times New Roman" panose="02020603050405020304" pitchFamily="18" charset="0"/>
                <a:ea typeface="BiauKai" panose="02010601000101010101" pitchFamily="2" charset="-120"/>
                <a:cs typeface="Times New Roman" panose="02020603050405020304" pitchFamily="18" charset="0"/>
              </a:rPr>
              <a:t>.remove() </a:t>
            </a:r>
            <a:r>
              <a:rPr lang="en-US" altLang="zh-TW" sz="3200" b="1" dirty="0">
                <a:solidFill>
                  <a:srgbClr val="00B050"/>
                </a:solidFill>
                <a:latin typeface="Times New Roman" panose="02020603050405020304" pitchFamily="18" charset="0"/>
                <a:ea typeface="BiauKai" panose="02010601000101010101" pitchFamily="2" charset="-120"/>
                <a:cs typeface="Times New Roman" panose="02020603050405020304" pitchFamily="18" charset="0"/>
              </a:rPr>
              <a:t>//</a:t>
            </a:r>
            <a:r>
              <a:rPr lang="zh-TW" alt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BiauKai" panose="02010601000101010101" pitchFamily="2" charset="-120"/>
                <a:cs typeface="Times New Roman" panose="02020603050405020304" pitchFamily="18" charset="0"/>
              </a:rPr>
              <a:t>是將多餘的 </a:t>
            </a:r>
            <a:r>
              <a:rPr lang="en-US" altLang="zh-TW" sz="3200" b="1" dirty="0">
                <a:solidFill>
                  <a:srgbClr val="00B050"/>
                </a:solidFill>
                <a:latin typeface="Times New Roman" panose="02020603050405020304" pitchFamily="18" charset="0"/>
                <a:ea typeface="BiauKai" panose="02010601000101010101" pitchFamily="2" charset="-120"/>
                <a:cs typeface="Times New Roman" panose="02020603050405020304" pitchFamily="18" charset="0"/>
              </a:rPr>
              <a:t>element</a:t>
            </a:r>
            <a:r>
              <a:rPr lang="zh-TW" alt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BiauKai" panose="02010601000101010101" pitchFamily="2" charset="-120"/>
                <a:cs typeface="Times New Roman" panose="02020603050405020304" pitchFamily="18" charset="0"/>
              </a:rPr>
              <a:t>移除</a:t>
            </a:r>
            <a:endParaRPr lang="en-US" altLang="zh-TW" sz="3200" b="1" dirty="0">
              <a:solidFill>
                <a:srgbClr val="00B050"/>
              </a:solidFill>
              <a:latin typeface="Times New Roman" panose="02020603050405020304" pitchFamily="18" charset="0"/>
              <a:ea typeface="BiauKai" panose="02010601000101010101" pitchFamily="2" charset="-120"/>
              <a:cs typeface="Times New Roman" panose="02020603050405020304" pitchFamily="18" charset="0"/>
            </a:endParaRPr>
          </a:p>
          <a:p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09721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400" b="1" i="1" dirty="0"/>
              <a:t>Enter, Merge, Exit</a:t>
            </a:r>
          </a:p>
        </p:txBody>
      </p:sp>
      <p:sp>
        <p:nvSpPr>
          <p:cNvPr id="3" name="矩形 2"/>
          <p:cNvSpPr/>
          <p:nvPr/>
        </p:nvSpPr>
        <p:spPr>
          <a:xfrm>
            <a:off x="7830589" y="3059085"/>
            <a:ext cx="1529541" cy="3616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element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7830589" y="3693623"/>
            <a:ext cx="1529541" cy="3616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element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7830589" y="4328161"/>
            <a:ext cx="1529541" cy="3616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element</a:t>
            </a:r>
            <a:endParaRPr lang="zh-TW" altLang="en-US" dirty="0"/>
          </a:p>
        </p:txBody>
      </p:sp>
      <p:sp>
        <p:nvSpPr>
          <p:cNvPr id="7" name="橢圓 6"/>
          <p:cNvSpPr/>
          <p:nvPr/>
        </p:nvSpPr>
        <p:spPr>
          <a:xfrm>
            <a:off x="4829693" y="2972615"/>
            <a:ext cx="1398437" cy="448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data</a:t>
            </a:r>
            <a:endParaRPr lang="zh-TW" altLang="en-US" dirty="0"/>
          </a:p>
        </p:txBody>
      </p:sp>
      <p:sp>
        <p:nvSpPr>
          <p:cNvPr id="8" name="橢圓 7"/>
          <p:cNvSpPr/>
          <p:nvPr/>
        </p:nvSpPr>
        <p:spPr>
          <a:xfrm>
            <a:off x="4829693" y="3607153"/>
            <a:ext cx="1398437" cy="448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data</a:t>
            </a:r>
            <a:endParaRPr lang="zh-TW" altLang="en-US" dirty="0"/>
          </a:p>
        </p:txBody>
      </p:sp>
      <p:sp>
        <p:nvSpPr>
          <p:cNvPr id="9" name="橢圓 8"/>
          <p:cNvSpPr/>
          <p:nvPr/>
        </p:nvSpPr>
        <p:spPr>
          <a:xfrm>
            <a:off x="4829693" y="4241691"/>
            <a:ext cx="1398437" cy="448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data</a:t>
            </a:r>
            <a:endParaRPr lang="zh-TW" altLang="en-US" dirty="0"/>
          </a:p>
        </p:txBody>
      </p:sp>
      <p:sp>
        <p:nvSpPr>
          <p:cNvPr id="10" name="橢圓 9"/>
          <p:cNvSpPr/>
          <p:nvPr/>
        </p:nvSpPr>
        <p:spPr>
          <a:xfrm>
            <a:off x="4829692" y="4876229"/>
            <a:ext cx="1398437" cy="448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data</a:t>
            </a:r>
            <a:endParaRPr lang="zh-TW" altLang="en-US" dirty="0"/>
          </a:p>
        </p:txBody>
      </p:sp>
      <p:sp>
        <p:nvSpPr>
          <p:cNvPr id="11" name="橢圓 10"/>
          <p:cNvSpPr/>
          <p:nvPr/>
        </p:nvSpPr>
        <p:spPr>
          <a:xfrm>
            <a:off x="4829692" y="5510767"/>
            <a:ext cx="1398437" cy="448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data</a:t>
            </a:r>
            <a:endParaRPr lang="zh-TW" altLang="en-US" dirty="0"/>
          </a:p>
        </p:txBody>
      </p:sp>
      <p:cxnSp>
        <p:nvCxnSpPr>
          <p:cNvPr id="13" name="直線單箭頭接點 12"/>
          <p:cNvCxnSpPr>
            <a:stCxn id="7" idx="6"/>
            <a:endCxn id="3" idx="1"/>
          </p:cNvCxnSpPr>
          <p:nvPr/>
        </p:nvCxnSpPr>
        <p:spPr>
          <a:xfrm>
            <a:off x="6228130" y="3196652"/>
            <a:ext cx="1602459" cy="432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>
            <a:stCxn id="8" idx="6"/>
            <a:endCxn id="5" idx="1"/>
          </p:cNvCxnSpPr>
          <p:nvPr/>
        </p:nvCxnSpPr>
        <p:spPr>
          <a:xfrm>
            <a:off x="6228130" y="3831190"/>
            <a:ext cx="1602459" cy="432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>
            <a:stCxn id="9" idx="6"/>
            <a:endCxn id="6" idx="1"/>
          </p:cNvCxnSpPr>
          <p:nvPr/>
        </p:nvCxnSpPr>
        <p:spPr>
          <a:xfrm>
            <a:off x="6228130" y="4465728"/>
            <a:ext cx="1602459" cy="432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>
            <a:stCxn id="10" idx="6"/>
            <a:endCxn id="22" idx="1"/>
          </p:cNvCxnSpPr>
          <p:nvPr/>
        </p:nvCxnSpPr>
        <p:spPr>
          <a:xfrm>
            <a:off x="6228129" y="5100266"/>
            <a:ext cx="1978205" cy="379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>
            <a:stCxn id="11" idx="6"/>
            <a:endCxn id="22" idx="1"/>
          </p:cNvCxnSpPr>
          <p:nvPr/>
        </p:nvCxnSpPr>
        <p:spPr>
          <a:xfrm flipV="1">
            <a:off x="6228129" y="5479805"/>
            <a:ext cx="1978205" cy="2549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/>
        </p:nvSpPr>
        <p:spPr>
          <a:xfrm>
            <a:off x="8206334" y="5125862"/>
            <a:ext cx="541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TW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09575" y="2856696"/>
            <a:ext cx="40957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TW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selectAll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(“</a:t>
            </a:r>
            <a:r>
              <a:rPr lang="en-US" altLang="zh-TW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rect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”).data(data)</a:t>
            </a: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只找到三個方形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可是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data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有五個</a:t>
            </a:r>
          </a:p>
        </p:txBody>
      </p:sp>
    </p:spTree>
    <p:extLst>
      <p:ext uri="{BB962C8B-B14F-4D97-AF65-F5344CB8AC3E}">
        <p14:creationId xmlns:p14="http://schemas.microsoft.com/office/powerpoint/2010/main" val="2086097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400" b="1" i="1" dirty="0"/>
              <a:t>Enter, Merge, Exit</a:t>
            </a:r>
          </a:p>
        </p:txBody>
      </p:sp>
      <p:sp>
        <p:nvSpPr>
          <p:cNvPr id="3" name="矩形 2"/>
          <p:cNvSpPr/>
          <p:nvPr/>
        </p:nvSpPr>
        <p:spPr>
          <a:xfrm>
            <a:off x="6716683" y="2809703"/>
            <a:ext cx="1529541" cy="3616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element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6716683" y="3444241"/>
            <a:ext cx="1529541" cy="3616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element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6716683" y="4078779"/>
            <a:ext cx="1529541" cy="3616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element</a:t>
            </a:r>
            <a:endParaRPr lang="zh-TW" altLang="en-US" dirty="0"/>
          </a:p>
        </p:txBody>
      </p:sp>
      <p:sp>
        <p:nvSpPr>
          <p:cNvPr id="7" name="橢圓 6"/>
          <p:cNvSpPr/>
          <p:nvPr/>
        </p:nvSpPr>
        <p:spPr>
          <a:xfrm>
            <a:off x="3715787" y="2723233"/>
            <a:ext cx="1398437" cy="448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data</a:t>
            </a:r>
            <a:endParaRPr lang="zh-TW" altLang="en-US" dirty="0"/>
          </a:p>
        </p:txBody>
      </p:sp>
      <p:sp>
        <p:nvSpPr>
          <p:cNvPr id="8" name="橢圓 7"/>
          <p:cNvSpPr/>
          <p:nvPr/>
        </p:nvSpPr>
        <p:spPr>
          <a:xfrm>
            <a:off x="3715787" y="3357771"/>
            <a:ext cx="1398437" cy="448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data</a:t>
            </a:r>
            <a:endParaRPr lang="zh-TW" altLang="en-US" dirty="0"/>
          </a:p>
        </p:txBody>
      </p:sp>
      <p:sp>
        <p:nvSpPr>
          <p:cNvPr id="9" name="橢圓 8"/>
          <p:cNvSpPr/>
          <p:nvPr/>
        </p:nvSpPr>
        <p:spPr>
          <a:xfrm>
            <a:off x="3715787" y="3992309"/>
            <a:ext cx="1398437" cy="448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data</a:t>
            </a:r>
            <a:endParaRPr lang="zh-TW" altLang="en-US" dirty="0"/>
          </a:p>
        </p:txBody>
      </p:sp>
      <p:sp>
        <p:nvSpPr>
          <p:cNvPr id="10" name="橢圓 9"/>
          <p:cNvSpPr/>
          <p:nvPr/>
        </p:nvSpPr>
        <p:spPr>
          <a:xfrm>
            <a:off x="3715786" y="4626847"/>
            <a:ext cx="1398437" cy="448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data</a:t>
            </a:r>
            <a:endParaRPr lang="zh-TW" altLang="en-US" dirty="0"/>
          </a:p>
        </p:txBody>
      </p:sp>
      <p:sp>
        <p:nvSpPr>
          <p:cNvPr id="11" name="橢圓 10"/>
          <p:cNvSpPr/>
          <p:nvPr/>
        </p:nvSpPr>
        <p:spPr>
          <a:xfrm>
            <a:off x="3715786" y="5261385"/>
            <a:ext cx="1398437" cy="448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data</a:t>
            </a:r>
            <a:endParaRPr lang="zh-TW" altLang="en-US" dirty="0"/>
          </a:p>
        </p:txBody>
      </p:sp>
      <p:cxnSp>
        <p:nvCxnSpPr>
          <p:cNvPr id="13" name="直線單箭頭接點 12"/>
          <p:cNvCxnSpPr>
            <a:stCxn id="7" idx="6"/>
            <a:endCxn id="3" idx="1"/>
          </p:cNvCxnSpPr>
          <p:nvPr/>
        </p:nvCxnSpPr>
        <p:spPr>
          <a:xfrm>
            <a:off x="5114224" y="2947270"/>
            <a:ext cx="1602459" cy="432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>
            <a:stCxn id="8" idx="6"/>
            <a:endCxn id="5" idx="1"/>
          </p:cNvCxnSpPr>
          <p:nvPr/>
        </p:nvCxnSpPr>
        <p:spPr>
          <a:xfrm>
            <a:off x="5114224" y="3581808"/>
            <a:ext cx="1602459" cy="432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>
            <a:stCxn id="9" idx="6"/>
            <a:endCxn id="6" idx="1"/>
          </p:cNvCxnSpPr>
          <p:nvPr/>
        </p:nvCxnSpPr>
        <p:spPr>
          <a:xfrm>
            <a:off x="5114224" y="4216346"/>
            <a:ext cx="1602459" cy="432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>
            <a:stCxn id="10" idx="6"/>
            <a:endCxn id="27" idx="1"/>
          </p:cNvCxnSpPr>
          <p:nvPr/>
        </p:nvCxnSpPr>
        <p:spPr>
          <a:xfrm>
            <a:off x="5114223" y="4850884"/>
            <a:ext cx="1602459" cy="561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>
            <a:stCxn id="11" idx="6"/>
            <a:endCxn id="26" idx="1"/>
          </p:cNvCxnSpPr>
          <p:nvPr/>
        </p:nvCxnSpPr>
        <p:spPr>
          <a:xfrm>
            <a:off x="5114223" y="5485422"/>
            <a:ext cx="1602459" cy="1275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6716682" y="5298957"/>
            <a:ext cx="1928554" cy="62801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New element</a:t>
            </a:r>
            <a:endParaRPr lang="zh-TW" altLang="en-US" dirty="0"/>
          </a:p>
        </p:txBody>
      </p:sp>
      <p:sp>
        <p:nvSpPr>
          <p:cNvPr id="27" name="矩形 26"/>
          <p:cNvSpPr/>
          <p:nvPr/>
        </p:nvSpPr>
        <p:spPr>
          <a:xfrm>
            <a:off x="6716682" y="4592993"/>
            <a:ext cx="1928554" cy="62801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New element</a:t>
            </a:r>
            <a:endParaRPr lang="zh-TW" altLang="en-US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519286" y="3171307"/>
            <a:ext cx="2926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enter()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會產生相等於</a:t>
            </a:r>
            <a:r>
              <a:rPr lang="zh-Hant" altLang="en-US" sz="2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沒</a:t>
            </a:r>
            <a:r>
              <a:rPr lang="en-US" altLang="zh-Hant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bind</a:t>
            </a:r>
            <a:r>
              <a:rPr lang="zh-Hant" altLang="en-US" sz="2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data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數量的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element</a:t>
            </a:r>
            <a:endParaRPr lang="zh-TW" altLang="en-US" sz="2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010604AC-B64E-EA4E-8029-45D7AAD3968A}"/>
              </a:ext>
            </a:extLst>
          </p:cNvPr>
          <p:cNvSpPr txBox="1"/>
          <p:nvPr/>
        </p:nvSpPr>
        <p:spPr>
          <a:xfrm>
            <a:off x="8931965" y="2809703"/>
            <a:ext cx="276970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800" dirty="0">
                <a:latin typeface="Times New Roman" panose="02020603050405020304" pitchFamily="18" charset="0"/>
                <a:ea typeface="BiauKai" panose="02010601000101010101" pitchFamily="2" charset="-120"/>
                <a:cs typeface="Times New Roman" panose="02020603050405020304" pitchFamily="18" charset="0"/>
              </a:rPr>
              <a:t>Merge()</a:t>
            </a:r>
            <a:r>
              <a:rPr kumimoji="1" lang="zh-Hant" altLang="en-US" sz="2800" dirty="0">
                <a:latin typeface="Times New Roman" panose="02020603050405020304" pitchFamily="18" charset="0"/>
                <a:ea typeface="BiauKai" panose="02010601000101010101" pitchFamily="2" charset="-120"/>
                <a:cs typeface="Times New Roman" panose="02020603050405020304" pitchFamily="18" charset="0"/>
              </a:rPr>
              <a:t>會將舊的</a:t>
            </a:r>
            <a:r>
              <a:rPr kumimoji="1" lang="en-US" altLang="zh-Hant" sz="2800" dirty="0">
                <a:latin typeface="Times New Roman" panose="02020603050405020304" pitchFamily="18" charset="0"/>
                <a:ea typeface="BiauKai" panose="02010601000101010101" pitchFamily="2" charset="-120"/>
                <a:cs typeface="Times New Roman" panose="02020603050405020304" pitchFamily="18" charset="0"/>
              </a:rPr>
              <a:t>element</a:t>
            </a:r>
            <a:r>
              <a:rPr kumimoji="1" lang="zh-Hant" altLang="en-US" sz="2800" dirty="0">
                <a:latin typeface="Times New Roman" panose="02020603050405020304" pitchFamily="18" charset="0"/>
                <a:ea typeface="BiauKai" panose="02010601000101010101" pitchFamily="2" charset="-120"/>
                <a:cs typeface="Times New Roman" panose="02020603050405020304" pitchFamily="18" charset="0"/>
              </a:rPr>
              <a:t>和新創的</a:t>
            </a:r>
            <a:r>
              <a:rPr kumimoji="1" lang="en-US" altLang="zh-Hant" sz="2800" dirty="0">
                <a:latin typeface="Times New Roman" panose="02020603050405020304" pitchFamily="18" charset="0"/>
                <a:ea typeface="BiauKai" panose="02010601000101010101" pitchFamily="2" charset="-120"/>
                <a:cs typeface="Times New Roman" panose="02020603050405020304" pitchFamily="18" charset="0"/>
              </a:rPr>
              <a:t>element</a:t>
            </a:r>
            <a:r>
              <a:rPr kumimoji="1" lang="zh-Hant" altLang="en-US" sz="2800" dirty="0">
                <a:latin typeface="Times New Roman" panose="02020603050405020304" pitchFamily="18" charset="0"/>
                <a:ea typeface="BiauKai" panose="02010601000101010101" pitchFamily="2" charset="-120"/>
                <a:cs typeface="Times New Roman" panose="02020603050405020304" pitchFamily="18" charset="0"/>
              </a:rPr>
              <a:t>一起選取以利後續共同處理</a:t>
            </a:r>
            <a:endParaRPr kumimoji="1" lang="zh-TW" altLang="en-US" sz="2800" dirty="0">
              <a:latin typeface="Times New Roman" panose="02020603050405020304" pitchFamily="18" charset="0"/>
              <a:ea typeface="BiauKai" panose="02010601000101010101" pitchFamily="2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999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400" b="1" i="1" dirty="0"/>
              <a:t>Enter, Merge, Exit</a:t>
            </a:r>
          </a:p>
        </p:txBody>
      </p:sp>
      <p:sp>
        <p:nvSpPr>
          <p:cNvPr id="3" name="矩形 2"/>
          <p:cNvSpPr/>
          <p:nvPr/>
        </p:nvSpPr>
        <p:spPr>
          <a:xfrm>
            <a:off x="6716683" y="2809703"/>
            <a:ext cx="1529541" cy="3616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element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6716683" y="3444241"/>
            <a:ext cx="1529541" cy="3616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element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6716683" y="4078779"/>
            <a:ext cx="1529541" cy="3616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element</a:t>
            </a:r>
            <a:endParaRPr lang="zh-TW" altLang="en-US" dirty="0"/>
          </a:p>
        </p:txBody>
      </p:sp>
      <p:sp>
        <p:nvSpPr>
          <p:cNvPr id="7" name="橢圓 6"/>
          <p:cNvSpPr/>
          <p:nvPr/>
        </p:nvSpPr>
        <p:spPr>
          <a:xfrm>
            <a:off x="3715787" y="2723233"/>
            <a:ext cx="1398437" cy="448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data</a:t>
            </a:r>
            <a:endParaRPr lang="zh-TW" altLang="en-US" dirty="0"/>
          </a:p>
        </p:txBody>
      </p:sp>
      <p:sp>
        <p:nvSpPr>
          <p:cNvPr id="8" name="橢圓 7"/>
          <p:cNvSpPr/>
          <p:nvPr/>
        </p:nvSpPr>
        <p:spPr>
          <a:xfrm>
            <a:off x="3715787" y="3357771"/>
            <a:ext cx="1398437" cy="448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data</a:t>
            </a:r>
            <a:endParaRPr lang="zh-TW" altLang="en-US" dirty="0"/>
          </a:p>
        </p:txBody>
      </p:sp>
      <p:sp>
        <p:nvSpPr>
          <p:cNvPr id="9" name="橢圓 8"/>
          <p:cNvSpPr/>
          <p:nvPr/>
        </p:nvSpPr>
        <p:spPr>
          <a:xfrm>
            <a:off x="3715787" y="3992309"/>
            <a:ext cx="1398437" cy="448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data</a:t>
            </a:r>
            <a:endParaRPr lang="zh-TW" altLang="en-US" dirty="0"/>
          </a:p>
        </p:txBody>
      </p:sp>
      <p:sp>
        <p:nvSpPr>
          <p:cNvPr id="10" name="橢圓 9"/>
          <p:cNvSpPr/>
          <p:nvPr/>
        </p:nvSpPr>
        <p:spPr>
          <a:xfrm>
            <a:off x="3715786" y="4626847"/>
            <a:ext cx="1398437" cy="448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data</a:t>
            </a:r>
            <a:endParaRPr lang="zh-TW" altLang="en-US" dirty="0"/>
          </a:p>
        </p:txBody>
      </p:sp>
      <p:sp>
        <p:nvSpPr>
          <p:cNvPr id="11" name="橢圓 10"/>
          <p:cNvSpPr/>
          <p:nvPr/>
        </p:nvSpPr>
        <p:spPr>
          <a:xfrm>
            <a:off x="3715786" y="5261385"/>
            <a:ext cx="1398437" cy="448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data</a:t>
            </a:r>
            <a:endParaRPr lang="zh-TW" altLang="en-US" dirty="0"/>
          </a:p>
        </p:txBody>
      </p:sp>
      <p:cxnSp>
        <p:nvCxnSpPr>
          <p:cNvPr id="13" name="直線單箭頭接點 12"/>
          <p:cNvCxnSpPr>
            <a:stCxn id="7" idx="6"/>
            <a:endCxn id="3" idx="1"/>
          </p:cNvCxnSpPr>
          <p:nvPr/>
        </p:nvCxnSpPr>
        <p:spPr>
          <a:xfrm>
            <a:off x="5114224" y="2947270"/>
            <a:ext cx="1602459" cy="432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>
            <a:stCxn id="8" idx="6"/>
            <a:endCxn id="5" idx="1"/>
          </p:cNvCxnSpPr>
          <p:nvPr/>
        </p:nvCxnSpPr>
        <p:spPr>
          <a:xfrm>
            <a:off x="5114224" y="3581808"/>
            <a:ext cx="1602459" cy="432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>
            <a:stCxn id="9" idx="6"/>
            <a:endCxn id="6" idx="1"/>
          </p:cNvCxnSpPr>
          <p:nvPr/>
        </p:nvCxnSpPr>
        <p:spPr>
          <a:xfrm>
            <a:off x="5114224" y="4216346"/>
            <a:ext cx="1602459" cy="432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>
            <a:stCxn id="10" idx="6"/>
            <a:endCxn id="20" idx="1"/>
          </p:cNvCxnSpPr>
          <p:nvPr/>
        </p:nvCxnSpPr>
        <p:spPr>
          <a:xfrm>
            <a:off x="5114223" y="4850884"/>
            <a:ext cx="1602460" cy="280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>
            <a:stCxn id="11" idx="6"/>
            <a:endCxn id="22" idx="1"/>
          </p:cNvCxnSpPr>
          <p:nvPr/>
        </p:nvCxnSpPr>
        <p:spPr>
          <a:xfrm flipV="1">
            <a:off x="5114223" y="5393290"/>
            <a:ext cx="1602460" cy="921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字方塊 32"/>
          <p:cNvSpPr txBox="1"/>
          <p:nvPr/>
        </p:nvSpPr>
        <p:spPr>
          <a:xfrm>
            <a:off x="381865" y="3515255"/>
            <a:ext cx="33339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exit()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會列出多餘的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elements</a:t>
            </a:r>
            <a:endParaRPr lang="zh-TW" altLang="en-US" sz="2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716683" y="4698141"/>
            <a:ext cx="1529541" cy="3616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element</a:t>
            </a:r>
            <a:endParaRPr lang="zh-TW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6716683" y="5212488"/>
            <a:ext cx="1529541" cy="3616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element</a:t>
            </a:r>
            <a:endParaRPr lang="zh-TW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6716682" y="5756401"/>
            <a:ext cx="1529541" cy="3616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element</a:t>
            </a:r>
            <a:endParaRPr lang="zh-TW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6716682" y="6303843"/>
            <a:ext cx="1529541" cy="3616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element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8639174" y="3486276"/>
            <a:ext cx="33339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透過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remove()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移除多餘的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elements</a:t>
            </a:r>
            <a:endParaRPr lang="zh-TW" altLang="en-US" sz="2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4" name="乘號 13"/>
          <p:cNvSpPr/>
          <p:nvPr/>
        </p:nvSpPr>
        <p:spPr>
          <a:xfrm>
            <a:off x="6901639" y="5676046"/>
            <a:ext cx="1159626" cy="105826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270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baradd.html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8651" y="2876366"/>
            <a:ext cx="4105848" cy="2629267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725535" y="2371725"/>
            <a:ext cx="481012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        </a:t>
            </a:r>
            <a:r>
              <a:rPr lang="en-US" altLang="zh-TW" dirty="0" err="1"/>
              <a:t>var</a:t>
            </a:r>
            <a:r>
              <a:rPr lang="en-US" altLang="zh-TW" dirty="0"/>
              <a:t> dataset = [];</a:t>
            </a:r>
          </a:p>
          <a:p>
            <a:r>
              <a:rPr lang="en-US" altLang="zh-TW" dirty="0"/>
              <a:t>	 </a:t>
            </a:r>
            <a:r>
              <a:rPr lang="en-US" altLang="zh-TW" dirty="0" err="1"/>
              <a:t>var</a:t>
            </a:r>
            <a:r>
              <a:rPr lang="en-US" altLang="zh-TW" dirty="0"/>
              <a:t> x = 1;</a:t>
            </a:r>
          </a:p>
          <a:p>
            <a:r>
              <a:rPr lang="en-US" altLang="zh-TW" dirty="0"/>
              <a:t>        </a:t>
            </a:r>
            <a:r>
              <a:rPr lang="en-US" altLang="zh-TW" dirty="0" err="1"/>
              <a:t>dataset.push</a:t>
            </a:r>
            <a:r>
              <a:rPr lang="en-US" altLang="zh-TW" dirty="0"/>
              <a:t>(x);</a:t>
            </a:r>
          </a:p>
          <a:p>
            <a:br>
              <a:rPr lang="en-US" altLang="zh-TW" dirty="0"/>
            </a:br>
            <a:r>
              <a:rPr lang="en-US" altLang="zh-TW" dirty="0"/>
              <a:t>        </a:t>
            </a:r>
            <a:r>
              <a:rPr lang="en-US" altLang="zh-TW" dirty="0">
                <a:solidFill>
                  <a:srgbClr val="0070C0"/>
                </a:solidFill>
              </a:rPr>
              <a:t>update</a:t>
            </a:r>
            <a:r>
              <a:rPr lang="en-US" altLang="zh-TW" dirty="0"/>
              <a:t>(dataset); </a:t>
            </a:r>
            <a:r>
              <a:rPr lang="en-US" altLang="zh-TW" dirty="0">
                <a:solidFill>
                  <a:srgbClr val="00B050"/>
                </a:solidFill>
              </a:rPr>
              <a:t>// The initial display.</a:t>
            </a:r>
          </a:p>
          <a:p>
            <a:br>
              <a:rPr lang="en-US" altLang="zh-TW" dirty="0"/>
            </a:br>
            <a:r>
              <a:rPr lang="en-US" altLang="zh-TW" dirty="0"/>
              <a:t>        </a:t>
            </a:r>
            <a:r>
              <a:rPr lang="en-US" altLang="zh-TW" dirty="0" err="1">
                <a:solidFill>
                  <a:srgbClr val="FF0000"/>
                </a:solidFill>
              </a:rPr>
              <a:t>setInterval</a:t>
            </a:r>
            <a:r>
              <a:rPr lang="en-US" altLang="zh-TW" dirty="0"/>
              <a:t>(function () {</a:t>
            </a:r>
          </a:p>
          <a:p>
            <a:r>
              <a:rPr lang="en-US" altLang="zh-TW" dirty="0"/>
              <a:t>            if (</a:t>
            </a:r>
            <a:r>
              <a:rPr lang="en-US" altLang="zh-TW" dirty="0" err="1"/>
              <a:t>dataset.length</a:t>
            </a:r>
            <a:r>
              <a:rPr lang="en-US" altLang="zh-TW" dirty="0"/>
              <a:t> &gt; 10) {</a:t>
            </a:r>
          </a:p>
          <a:p>
            <a:r>
              <a:rPr lang="en-US" altLang="zh-TW" dirty="0"/>
              <a:t>                dataset = [];</a:t>
            </a:r>
          </a:p>
          <a:p>
            <a:r>
              <a:rPr lang="en-US" altLang="zh-TW" dirty="0"/>
              <a:t>                x = 0;</a:t>
            </a:r>
          </a:p>
          <a:p>
            <a:r>
              <a:rPr lang="en-US" altLang="zh-TW" dirty="0"/>
              <a:t>                remove(dataset);</a:t>
            </a:r>
          </a:p>
          <a:p>
            <a:r>
              <a:rPr lang="en-US" altLang="zh-TW" dirty="0"/>
              <a:t>            }</a:t>
            </a:r>
          </a:p>
          <a:p>
            <a:r>
              <a:rPr lang="en-US" altLang="zh-TW" dirty="0"/>
              <a:t>            x++;</a:t>
            </a:r>
          </a:p>
          <a:p>
            <a:r>
              <a:rPr lang="en-US" altLang="zh-TW" dirty="0"/>
              <a:t>            </a:t>
            </a:r>
            <a:r>
              <a:rPr lang="en-US" altLang="zh-TW" dirty="0" err="1"/>
              <a:t>dataset.push</a:t>
            </a:r>
            <a:r>
              <a:rPr lang="en-US" altLang="zh-TW" dirty="0"/>
              <a:t>(x);</a:t>
            </a:r>
          </a:p>
          <a:p>
            <a:r>
              <a:rPr lang="en-US" altLang="zh-TW" dirty="0"/>
              <a:t>            </a:t>
            </a:r>
            <a:r>
              <a:rPr lang="en-US" altLang="zh-TW" dirty="0">
                <a:solidFill>
                  <a:srgbClr val="0070C0"/>
                </a:solidFill>
              </a:rPr>
              <a:t>update</a:t>
            </a:r>
            <a:r>
              <a:rPr lang="en-US" altLang="zh-TW" dirty="0"/>
              <a:t>(dataset);</a:t>
            </a:r>
          </a:p>
          <a:p>
            <a:r>
              <a:rPr lang="en-US" altLang="zh-TW" dirty="0"/>
              <a:t>        }, 1500);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27626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771" y="956928"/>
            <a:ext cx="4001058" cy="479174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400" y="956928"/>
            <a:ext cx="3943900" cy="491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10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TW" sz="5400" b="1" i="1" dirty="0"/>
              <a:t>d3-transition</a:t>
            </a:r>
            <a:endParaRPr lang="zh-TW" altLang="en-US" sz="5400" b="1" i="1" dirty="0"/>
          </a:p>
        </p:txBody>
      </p:sp>
      <p:pic>
        <p:nvPicPr>
          <p:cNvPr id="4" name="chrome 錄影 - Google 搜尋 (1)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043" end="716"/>
                </p14:media>
              </p:ext>
            </p:extLst>
          </p:nvPr>
        </p:nvPicPr>
        <p:blipFill rotWithShape="1">
          <a:blip r:embed="rId7"/>
          <a:srcRect l="1" t="9827" r="71440" b="65677"/>
          <a:stretch/>
        </p:blipFill>
        <p:spPr>
          <a:xfrm>
            <a:off x="666280" y="2743200"/>
            <a:ext cx="4869380" cy="2434690"/>
          </a:xfrm>
          <a:prstGeom prst="rect">
            <a:avLst/>
          </a:prstGeom>
        </p:spPr>
      </p:pic>
      <p:pic>
        <p:nvPicPr>
          <p:cNvPr id="5" name="A Pen by sean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8"/>
          <a:srcRect l="24607" t="15879" r="45866" b="57874"/>
          <a:stretch/>
        </p:blipFill>
        <p:spPr>
          <a:xfrm>
            <a:off x="6808887" y="2743200"/>
            <a:ext cx="4869380" cy="243469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707124" y="5267360"/>
            <a:ext cx="2787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Without transition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8094916" y="5267360"/>
            <a:ext cx="2297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hlinkClick r:id="rId9"/>
              </a:rPr>
              <a:t>With transition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5995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508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7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20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video>
              <p:cMediaNode vol="80000">
                <p:cTn id="21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TW" sz="5400" b="1" i="1" dirty="0"/>
              <a:t>d3-transition</a:t>
            </a:r>
            <a:endParaRPr lang="zh-TW" altLang="en-US" sz="5400" b="1" i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b="1" i="1" dirty="0"/>
              <a:t>transition() :</a:t>
            </a:r>
          </a:p>
          <a:p>
            <a:pPr marL="0" indent="0">
              <a:buNone/>
            </a:pP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Makes it easy to animate transitions when </a:t>
            </a:r>
            <a:b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changing the DOM.</a:t>
            </a:r>
          </a:p>
          <a:p>
            <a:r>
              <a:rPr lang="en-US" altLang="zh-TW" sz="2800" b="1" i="1" dirty="0"/>
              <a:t>duration() :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animation time</a:t>
            </a:r>
          </a:p>
          <a:p>
            <a:r>
              <a:rPr lang="en-US" altLang="zh-TW" sz="2800" b="1" i="1" dirty="0"/>
              <a:t>delay() :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delay start time</a:t>
            </a:r>
          </a:p>
        </p:txBody>
      </p:sp>
      <p:pic>
        <p:nvPicPr>
          <p:cNvPr id="4" name="內容版面配置區 4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757" y="4600789"/>
            <a:ext cx="3352800" cy="202882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0706" y="1174624"/>
            <a:ext cx="3030902" cy="3426165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9048750" y="6488668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r1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10106025" y="6479143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r2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11163300" y="6479143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r3</a:t>
            </a:r>
            <a:endParaRPr lang="zh-TW" altLang="en-US" dirty="0"/>
          </a:p>
        </p:txBody>
      </p:sp>
      <p:cxnSp>
        <p:nvCxnSpPr>
          <p:cNvPr id="9" name="直線接點 8"/>
          <p:cNvCxnSpPr/>
          <p:nvPr/>
        </p:nvCxnSpPr>
        <p:spPr>
          <a:xfrm>
            <a:off x="9134475" y="4064025"/>
            <a:ext cx="780632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>
            <a:off x="9134475" y="3054375"/>
            <a:ext cx="97155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489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z="6000" b="1" i="1" dirty="0"/>
              <a:t>Outline</a:t>
            </a:r>
            <a:endParaRPr lang="zh-TW" altLang="en-US" sz="6000" b="1" i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3795" y="2576945"/>
            <a:ext cx="10353762" cy="4081549"/>
          </a:xfrm>
        </p:spPr>
        <p:txBody>
          <a:bodyPr>
            <a:noAutofit/>
          </a:bodyPr>
          <a:lstStyle/>
          <a:p>
            <a:r>
              <a:rPr lang="en-US" altLang="zh-TW" sz="3200" b="1" i="1" dirty="0"/>
              <a:t>Load data (csv and </a:t>
            </a:r>
            <a:r>
              <a:rPr lang="en-US" altLang="zh-TW" sz="3200" b="1" i="1" dirty="0" err="1"/>
              <a:t>json</a:t>
            </a:r>
            <a:r>
              <a:rPr lang="en-US" altLang="zh-TW" sz="3200" b="1" i="1" dirty="0"/>
              <a:t>)</a:t>
            </a:r>
          </a:p>
          <a:p>
            <a:r>
              <a:rPr lang="en-US" altLang="zh-TW" sz="3200" b="1" i="1" dirty="0"/>
              <a:t>d3-selection</a:t>
            </a:r>
          </a:p>
          <a:p>
            <a:pPr lvl="1"/>
            <a:r>
              <a:rPr lang="en-US" altLang="zh-TW" sz="3000" b="1" i="1" dirty="0"/>
              <a:t>Enter, Merge, Exit</a:t>
            </a:r>
            <a:endParaRPr lang="en-US" altLang="zh-TW" sz="3200" b="1" i="1" dirty="0"/>
          </a:p>
          <a:p>
            <a:r>
              <a:rPr lang="en-US" altLang="zh-TW" sz="3200" b="1" i="1" dirty="0"/>
              <a:t>d3-transition</a:t>
            </a:r>
          </a:p>
          <a:p>
            <a:pPr lvl="1"/>
            <a:r>
              <a:rPr lang="en-US" altLang="zh-TW" sz="3000" b="1" i="1" dirty="0"/>
              <a:t>Transition(), duration(),delay()</a:t>
            </a:r>
          </a:p>
          <a:p>
            <a:r>
              <a:rPr lang="en-US" altLang="zh-TW" sz="3000" b="1" i="1" dirty="0"/>
              <a:t>d3-scale</a:t>
            </a:r>
          </a:p>
          <a:p>
            <a:r>
              <a:rPr lang="en-US" altLang="zh-TW" sz="3200" b="1" i="1" dirty="0"/>
              <a:t>Resource &amp; Reference</a:t>
            </a:r>
          </a:p>
        </p:txBody>
      </p:sp>
    </p:spTree>
    <p:extLst>
      <p:ext uri="{BB962C8B-B14F-4D97-AF65-F5344CB8AC3E}">
        <p14:creationId xmlns:p14="http://schemas.microsoft.com/office/powerpoint/2010/main" val="851764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400" b="1" i="1" dirty="0"/>
              <a:t>Example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967A018-7F3D-654F-813A-77E4979864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hlinkClick r:id="rId2"/>
              </a:rPr>
              <a:t>General Update Pattern, III</a:t>
            </a:r>
            <a:endParaRPr lang="en-US" altLang="zh-TW" dirty="0"/>
          </a:p>
          <a:p>
            <a:endParaRPr lang="en-US" altLang="zh-TW" dirty="0">
              <a:hlinkClick r:id="rId3"/>
            </a:endParaRPr>
          </a:p>
          <a:p>
            <a:endParaRPr lang="en-US" altLang="zh-TW" dirty="0">
              <a:hlinkClick r:id="rId3"/>
            </a:endParaRPr>
          </a:p>
          <a:p>
            <a:pPr marL="0" indent="0">
              <a:buNone/>
            </a:pPr>
            <a:endParaRPr lang="en-US" altLang="zh-TW" dirty="0">
              <a:hlinkClick r:id="rId3"/>
            </a:endParaRPr>
          </a:p>
          <a:p>
            <a:r>
              <a:rPr lang="en-US" altLang="zh-TW" dirty="0">
                <a:hlinkClick r:id="rId3"/>
              </a:rPr>
              <a:t>https://bl.ocks.org/mbostock/3808234</a:t>
            </a:r>
            <a:endParaRPr lang="en-US" altLang="zh-TW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2513" y="2983434"/>
            <a:ext cx="6639462" cy="106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6526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B80CD5-414F-854D-8383-78007F6B8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sz="5400" b="1" i="1" dirty="0"/>
              <a:t>d3-scale</a:t>
            </a:r>
            <a:endParaRPr kumimoji="1" lang="zh-TW" altLang="en-US" sz="5400" b="1" i="1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50D068C-C48A-9E47-ACC1-07D447E50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4941046" cy="3416300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zh-TW" dirty="0"/>
              <a:t>a to b -&gt; x to y </a:t>
            </a:r>
            <a:r>
              <a:rPr kumimoji="1" lang="zh-Hant" altLang="en-US" dirty="0"/>
              <a:t>有</a:t>
            </a:r>
            <a:r>
              <a:rPr kumimoji="1" lang="zh-Hant" altLang="en-US" u="sng" dirty="0">
                <a:hlinkClick r:id="rId3"/>
              </a:rPr>
              <a:t>線性</a:t>
            </a:r>
            <a:r>
              <a:rPr kumimoji="1" lang="zh-Hant" altLang="en-US" dirty="0"/>
              <a:t>和</a:t>
            </a:r>
            <a:r>
              <a:rPr kumimoji="1" lang="zh-Hant" altLang="en-US" u="sng" dirty="0"/>
              <a:t>非線性</a:t>
            </a:r>
            <a:r>
              <a:rPr kumimoji="1" lang="zh-Hant" altLang="en-US" dirty="0"/>
              <a:t>的映射方式</a:t>
            </a:r>
            <a:endParaRPr kumimoji="1" lang="en-US" altLang="zh-TW" dirty="0"/>
          </a:p>
          <a:p>
            <a:pPr marL="0" indent="0">
              <a:buNone/>
            </a:pPr>
            <a:r>
              <a:rPr kumimoji="1" lang="en-US" altLang="zh-Hant" dirty="0"/>
              <a:t>let </a:t>
            </a:r>
            <a:r>
              <a:rPr kumimoji="1" lang="en-US" altLang="zh-Hant" dirty="0" err="1">
                <a:solidFill>
                  <a:srgbClr val="FF0000"/>
                </a:solidFill>
              </a:rPr>
              <a:t>ZScale</a:t>
            </a:r>
            <a:r>
              <a:rPr kumimoji="1" lang="en-US" altLang="zh-Hant" dirty="0"/>
              <a:t> = d3.</a:t>
            </a:r>
            <a:r>
              <a:rPr lang="en-US" altLang="zh-Hant" b="1" dirty="0"/>
              <a:t>scaleLinear()</a:t>
            </a:r>
            <a:br>
              <a:rPr kumimoji="1" lang="en-US" altLang="zh-Hant" dirty="0"/>
            </a:br>
            <a:r>
              <a:rPr kumimoji="1" lang="en-US" altLang="zh-Hant" dirty="0"/>
              <a:t>.domain([a, b])</a:t>
            </a:r>
            <a:br>
              <a:rPr kumimoji="1" lang="en-US" altLang="zh-Hant" dirty="0"/>
            </a:br>
            <a:r>
              <a:rPr kumimoji="1" lang="en-US" altLang="zh-Hant" dirty="0"/>
              <a:t>.range([x, y])</a:t>
            </a:r>
          </a:p>
          <a:p>
            <a:endParaRPr kumimoji="1" lang="en-US" altLang="zh-Hant" dirty="0"/>
          </a:p>
          <a:p>
            <a:r>
              <a:rPr kumimoji="1" lang="en-US" altLang="zh-Hant" dirty="0"/>
              <a:t>usage</a:t>
            </a:r>
          </a:p>
          <a:p>
            <a:pPr marL="0" indent="0">
              <a:buNone/>
            </a:pPr>
            <a:r>
              <a:rPr kumimoji="1" lang="en-US" altLang="zh-Hant" dirty="0"/>
              <a:t>.</a:t>
            </a:r>
            <a:r>
              <a:rPr kumimoji="1" lang="en-US" altLang="zh-Hant" dirty="0" err="1"/>
              <a:t>attr</a:t>
            </a:r>
            <a:r>
              <a:rPr kumimoji="1" lang="en-US" altLang="zh-Hant" dirty="0"/>
              <a:t>(“cx”, (d</a:t>
            </a:r>
            <a:r>
              <a:rPr kumimoji="1" lang="en-US" altLang="zh-TW" dirty="0"/>
              <a:t>) =&gt; </a:t>
            </a:r>
            <a:r>
              <a:rPr kumimoji="1" lang="en-US" altLang="zh-TW" dirty="0" err="1">
                <a:solidFill>
                  <a:srgbClr val="FF0000"/>
                </a:solidFill>
              </a:rPr>
              <a:t>ZScale</a:t>
            </a:r>
            <a:r>
              <a:rPr kumimoji="1" lang="en-US" altLang="zh-TW" dirty="0">
                <a:solidFill>
                  <a:srgbClr val="FF0000"/>
                </a:solidFill>
              </a:rPr>
              <a:t>(</a:t>
            </a:r>
            <a:r>
              <a:rPr kumimoji="1" lang="en-US" altLang="zh-TW" dirty="0"/>
              <a:t>d[0]</a:t>
            </a:r>
            <a:r>
              <a:rPr kumimoji="1" lang="en-US" altLang="zh-TW" dirty="0">
                <a:solidFill>
                  <a:srgbClr val="FF0000"/>
                </a:solidFill>
              </a:rPr>
              <a:t>)</a:t>
            </a:r>
            <a:r>
              <a:rPr kumimoji="1" lang="en-US" altLang="zh-TW" dirty="0"/>
              <a:t>)</a:t>
            </a:r>
            <a:endParaRPr kumimoji="1" lang="en-US" altLang="zh-Hant" dirty="0"/>
          </a:p>
          <a:p>
            <a:pPr marL="0" indent="0">
              <a:buNone/>
            </a:pPr>
            <a:endParaRPr kumimoji="1" lang="en-US" altLang="zh-Hant" dirty="0"/>
          </a:p>
          <a:p>
            <a:r>
              <a:rPr lang="en-US" altLang="zh-TW" dirty="0"/>
              <a:t>d3.</a:t>
            </a:r>
            <a:r>
              <a:rPr lang="en-US" altLang="zh-TW" b="1" dirty="0"/>
              <a:t>scaleLog()</a:t>
            </a:r>
          </a:p>
          <a:p>
            <a:r>
              <a:rPr lang="en-US" altLang="zh-TW" dirty="0"/>
              <a:t>d3.</a:t>
            </a:r>
            <a:r>
              <a:rPr lang="en-US" altLang="zh-TW" b="1" dirty="0"/>
              <a:t>scalePow()</a:t>
            </a:r>
            <a:endParaRPr kumimoji="1" lang="en-US" altLang="zh-TW" dirty="0"/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550D068C-C48A-9E47-ACC1-07D447E5080D}"/>
              </a:ext>
            </a:extLst>
          </p:cNvPr>
          <p:cNvSpPr txBox="1">
            <a:spLocks/>
          </p:cNvSpPr>
          <p:nvPr/>
        </p:nvSpPr>
        <p:spPr>
          <a:xfrm>
            <a:off x="6307980" y="2603500"/>
            <a:ext cx="4941046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Hant" altLang="en-US" dirty="0"/>
              <a:t>常用於</a:t>
            </a:r>
            <a:r>
              <a:rPr kumimoji="1" lang="zh-Hant" altLang="en-US" u="sng" dirty="0"/>
              <a:t>映射數值</a:t>
            </a:r>
            <a:r>
              <a:rPr kumimoji="1" lang="zh-Hant" altLang="en-US" dirty="0"/>
              <a:t>和</a:t>
            </a:r>
            <a:r>
              <a:rPr kumimoji="1" lang="zh-Hant" altLang="en-US" u="sng" dirty="0"/>
              <a:t>顏色</a:t>
            </a:r>
            <a:endParaRPr kumimoji="1" lang="en-US" altLang="zh-Hant" u="sng" dirty="0"/>
          </a:p>
          <a:p>
            <a:r>
              <a:rPr kumimoji="1" lang="en-US" altLang="zh-TW" dirty="0"/>
              <a:t>let </a:t>
            </a:r>
            <a:r>
              <a:rPr kumimoji="1" lang="en-US" altLang="zh-TW" dirty="0">
                <a:solidFill>
                  <a:srgbClr val="FF0000"/>
                </a:solidFill>
              </a:rPr>
              <a:t>color</a:t>
            </a:r>
            <a:r>
              <a:rPr kumimoji="1" lang="en-US" altLang="zh-TW" dirty="0"/>
              <a:t> = d3.scaleLinear()</a:t>
            </a:r>
            <a:br>
              <a:rPr kumimoji="1" lang="en-US" altLang="zh-TW" dirty="0"/>
            </a:br>
            <a:r>
              <a:rPr kumimoji="1" lang="en-US" altLang="zh-TW" dirty="0"/>
              <a:t>.domain([10, 100])</a:t>
            </a:r>
            <a:br>
              <a:rPr kumimoji="1" lang="en-US" altLang="zh-TW" dirty="0"/>
            </a:br>
            <a:r>
              <a:rPr kumimoji="1" lang="en-US" altLang="zh-TW" dirty="0"/>
              <a:t>.range([‘red’, ‘blue’])</a:t>
            </a:r>
          </a:p>
          <a:p>
            <a:endParaRPr kumimoji="1" lang="en-US" altLang="zh-TW" dirty="0"/>
          </a:p>
          <a:p>
            <a:endParaRPr kumimoji="1" lang="en-US" altLang="zh-TW" dirty="0"/>
          </a:p>
          <a:p>
            <a:pPr marL="0" indent="0">
              <a:buNone/>
            </a:pPr>
            <a:endParaRPr kumimoji="1" lang="en-US" altLang="zh-TW" dirty="0"/>
          </a:p>
          <a:p>
            <a:endParaRPr kumimoji="1" lang="en-US" altLang="zh-Hant" dirty="0"/>
          </a:p>
          <a:p>
            <a:endParaRPr kumimoji="1" lang="en-US" altLang="zh-Hant" dirty="0"/>
          </a:p>
        </p:txBody>
      </p:sp>
    </p:spTree>
    <p:extLst>
      <p:ext uri="{BB962C8B-B14F-4D97-AF65-F5344CB8AC3E}">
        <p14:creationId xmlns:p14="http://schemas.microsoft.com/office/powerpoint/2010/main" val="5155480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B80CD5-414F-854D-8383-78007F6B8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sz="5400" b="1" i="1" dirty="0"/>
              <a:t>d3-scale  clamp</a:t>
            </a:r>
            <a:endParaRPr kumimoji="1" lang="zh-TW" altLang="en-US" sz="5400" b="1" i="1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50D068C-C48A-9E47-ACC1-07D447E50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4941046" cy="3416300"/>
          </a:xfrm>
        </p:spPr>
        <p:txBody>
          <a:bodyPr>
            <a:normAutofit/>
          </a:bodyPr>
          <a:lstStyle/>
          <a:p>
            <a:r>
              <a:rPr kumimoji="1" lang="en-US" altLang="zh-TW" dirty="0">
                <a:hlinkClick r:id="rId3"/>
              </a:rPr>
              <a:t>clamp(false)</a:t>
            </a:r>
            <a:r>
              <a:rPr kumimoji="1" lang="en-US" altLang="zh-TW" dirty="0"/>
              <a:t>     //default</a:t>
            </a:r>
          </a:p>
          <a:p>
            <a:pPr marL="0" indent="0">
              <a:buNone/>
            </a:pPr>
            <a:r>
              <a:rPr lang="en-US" altLang="zh-TW" dirty="0" err="1"/>
              <a:t>var</a:t>
            </a:r>
            <a:r>
              <a:rPr lang="en-US" altLang="zh-TW" dirty="0"/>
              <a:t> </a:t>
            </a:r>
            <a:r>
              <a:rPr lang="en-US" altLang="zh-TW" dirty="0" err="1"/>
              <a:t>scaleX</a:t>
            </a:r>
            <a:r>
              <a:rPr lang="en-US" altLang="zh-TW" dirty="0"/>
              <a:t> = d3.scale.linear()</a:t>
            </a:r>
          </a:p>
          <a:p>
            <a:pPr marL="0" indent="0">
              <a:buNone/>
            </a:pPr>
            <a:r>
              <a:rPr lang="en-US" altLang="zh-TW" dirty="0"/>
              <a:t>.range([0, width])</a:t>
            </a:r>
          </a:p>
          <a:p>
            <a:pPr marL="0" indent="0">
              <a:buNone/>
            </a:pPr>
            <a:r>
              <a:rPr lang="en-US" altLang="zh-TW" dirty="0"/>
              <a:t>.domain([0, 9]);</a:t>
            </a:r>
          </a:p>
          <a:p>
            <a:pPr marL="0" indent="0">
              <a:buNone/>
            </a:pPr>
            <a:endParaRPr kumimoji="1" lang="en-US" altLang="zh-TW" dirty="0"/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550D068C-C48A-9E47-ACC1-07D447E5080D}"/>
              </a:ext>
            </a:extLst>
          </p:cNvPr>
          <p:cNvSpPr txBox="1">
            <a:spLocks/>
          </p:cNvSpPr>
          <p:nvPr/>
        </p:nvSpPr>
        <p:spPr>
          <a:xfrm>
            <a:off x="6307980" y="2603500"/>
            <a:ext cx="4941046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TW" dirty="0">
                <a:hlinkClick r:id="rId4"/>
              </a:rPr>
              <a:t>clamp(true)</a:t>
            </a:r>
            <a:endParaRPr kumimoji="1" lang="en-US" altLang="zh-TW" dirty="0"/>
          </a:p>
          <a:p>
            <a:pPr marL="0" indent="0">
              <a:buNone/>
            </a:pPr>
            <a:r>
              <a:rPr lang="en-US" altLang="zh-TW" dirty="0" err="1"/>
              <a:t>var</a:t>
            </a:r>
            <a:r>
              <a:rPr lang="en-US" altLang="zh-TW" dirty="0"/>
              <a:t> </a:t>
            </a:r>
            <a:r>
              <a:rPr lang="en-US" altLang="zh-TW" dirty="0" err="1"/>
              <a:t>scaleX</a:t>
            </a:r>
            <a:r>
              <a:rPr lang="en-US" altLang="zh-TW" dirty="0"/>
              <a:t> = d3.scale.linear()</a:t>
            </a:r>
          </a:p>
          <a:p>
            <a:pPr marL="0" indent="0">
              <a:buNone/>
            </a:pPr>
            <a:r>
              <a:rPr lang="en-US" altLang="zh-TW" dirty="0"/>
              <a:t>.range([0, width])</a:t>
            </a:r>
          </a:p>
          <a:p>
            <a:pPr marL="0" indent="0">
              <a:buNone/>
            </a:pPr>
            <a:r>
              <a:rPr lang="en-US" altLang="zh-TW" dirty="0"/>
              <a:t>.domain([0, 9])</a:t>
            </a:r>
          </a:p>
          <a:p>
            <a:pPr marL="0" indent="0">
              <a:buNone/>
            </a:pPr>
            <a:r>
              <a:rPr lang="en-US" altLang="zh-TW" dirty="0"/>
              <a:t>.clamp(true);</a:t>
            </a:r>
          </a:p>
          <a:p>
            <a:endParaRPr kumimoji="1" lang="en-US" altLang="zh-TW" dirty="0"/>
          </a:p>
          <a:p>
            <a:endParaRPr kumimoji="1" lang="en-US" altLang="zh-Hant" dirty="0"/>
          </a:p>
          <a:p>
            <a:endParaRPr kumimoji="1" lang="en-US" altLang="zh-Hant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3120" y="4609903"/>
            <a:ext cx="3505689" cy="140989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2979" y="4609902"/>
            <a:ext cx="3524742" cy="140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0325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Simple http server: python 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1154954" y="2603500"/>
            <a:ext cx="4941046" cy="3416300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安裝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python</a:t>
            </a:r>
          </a:p>
          <a:p>
            <a:pPr marL="0" indent="0"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切換到你要分享的目錄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buNone/>
            </a:pPr>
            <a:r>
              <a:rPr lang="en-US" altLang="zh-TW" dirty="0"/>
              <a:t>$cd home/public</a:t>
            </a: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啟動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 server</a:t>
            </a:r>
          </a:p>
          <a:p>
            <a:pPr marL="457200" lvl="1" indent="0">
              <a:buNone/>
            </a:pPr>
            <a:r>
              <a:rPr lang="en-US" altLang="zh-TW" dirty="0"/>
              <a:t>$ python -m </a:t>
            </a:r>
            <a:r>
              <a:rPr lang="en-US" altLang="zh-TW" dirty="0" err="1"/>
              <a:t>http.server</a:t>
            </a:r>
            <a:r>
              <a:rPr lang="en-US" altLang="zh-TW" dirty="0"/>
              <a:t> 8888</a:t>
            </a:r>
          </a:p>
          <a:p>
            <a:pPr marL="457200" lvl="1" indent="0">
              <a:buNone/>
            </a:pPr>
            <a:r>
              <a:rPr lang="en-US" altLang="zh-TW" dirty="0">
                <a:solidFill>
                  <a:srgbClr val="002060"/>
                </a:solidFill>
              </a:rPr>
              <a:t>Or Python2</a:t>
            </a:r>
            <a:r>
              <a:rPr lang="zh-TW" altLang="en-US" dirty="0">
                <a:solidFill>
                  <a:srgbClr val="002060"/>
                </a:solidFill>
              </a:rPr>
              <a:t>指令</a:t>
            </a:r>
            <a:r>
              <a:rPr lang="en-US" altLang="zh-TW" dirty="0">
                <a:solidFill>
                  <a:srgbClr val="002060"/>
                </a:solidFill>
              </a:rPr>
              <a:t>:</a:t>
            </a:r>
            <a:br>
              <a:rPr lang="en-US" altLang="zh-TW" dirty="0">
                <a:solidFill>
                  <a:srgbClr val="002060"/>
                </a:solidFill>
              </a:rPr>
            </a:br>
            <a:r>
              <a:rPr lang="en-US" altLang="zh-TW" dirty="0">
                <a:solidFill>
                  <a:srgbClr val="002060"/>
                </a:solidFill>
              </a:rPr>
              <a:t>$ python -m </a:t>
            </a:r>
            <a:r>
              <a:rPr lang="en-US" altLang="zh-TW" dirty="0" err="1">
                <a:solidFill>
                  <a:srgbClr val="002060"/>
                </a:solidFill>
              </a:rPr>
              <a:t>SimpleHTTPServer</a:t>
            </a:r>
            <a:r>
              <a:rPr lang="en-US" altLang="zh-TW" dirty="0">
                <a:solidFill>
                  <a:srgbClr val="002060"/>
                </a:solidFill>
              </a:rPr>
              <a:t> 8888</a:t>
            </a: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進入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buNone/>
            </a:pPr>
            <a:r>
              <a:rPr lang="en-US" altLang="zh-TW" dirty="0"/>
              <a:t>http://localhost:8888</a:t>
            </a:r>
          </a:p>
          <a:p>
            <a:pPr marL="457200" lvl="1" indent="0">
              <a:buNone/>
            </a:pPr>
            <a:endParaRPr lang="zh-TW" altLang="en-US" dirty="0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2CC3B887-C814-444B-87C6-E3262C09A71C}"/>
              </a:ext>
            </a:extLst>
          </p:cNvPr>
          <p:cNvSpPr txBox="1"/>
          <p:nvPr/>
        </p:nvSpPr>
        <p:spPr>
          <a:xfrm>
            <a:off x="6495143" y="2692400"/>
            <a:ext cx="4354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要讀</a:t>
            </a:r>
            <a:r>
              <a:rPr lang="en-US" altLang="zh-TW" dirty="0"/>
              <a:t>local </a:t>
            </a:r>
            <a:r>
              <a:rPr lang="zh-TW" altLang="en-US" dirty="0"/>
              <a:t>檔案如</a:t>
            </a:r>
            <a:r>
              <a:rPr lang="en-US" altLang="zh-TW" dirty="0"/>
              <a:t>csv</a:t>
            </a:r>
            <a:r>
              <a:rPr lang="zh-TW" altLang="en-US" dirty="0"/>
              <a:t>，需要架個</a:t>
            </a:r>
            <a:r>
              <a:rPr lang="en-US" altLang="zh-TW" dirty="0"/>
              <a:t>http server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426868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Simple http server: </a:t>
            </a:r>
            <a:r>
              <a:rPr lang="en-US" altLang="zh-TW" dirty="0" err="1"/>
              <a:t>nodejs</a:t>
            </a:r>
            <a:r>
              <a:rPr lang="en-US" altLang="zh-TW" dirty="0"/>
              <a:t> 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1154955" y="2603500"/>
            <a:ext cx="3712320" cy="3416300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安裝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nodejs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buNone/>
            </a:pPr>
            <a:r>
              <a:rPr lang="en-US" altLang="zh-TW" dirty="0">
                <a:hlinkClick r:id="rId3"/>
              </a:rPr>
              <a:t>https://nodejs.org/en/</a:t>
            </a:r>
            <a:endParaRPr lang="en-US" altLang="zh-TW" dirty="0"/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安裝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express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套件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buNone/>
            </a:pPr>
            <a:r>
              <a:rPr lang="en-US" altLang="zh-TW" dirty="0"/>
              <a:t>$ </a:t>
            </a:r>
            <a:r>
              <a:rPr lang="en-US" altLang="zh-TW" dirty="0" err="1"/>
              <a:t>npm</a:t>
            </a:r>
            <a:r>
              <a:rPr lang="en-US" altLang="zh-TW" dirty="0"/>
              <a:t> install express   </a:t>
            </a: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啟動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 server</a:t>
            </a:r>
          </a:p>
          <a:p>
            <a:pPr marL="457200" lvl="1" indent="0">
              <a:buNone/>
            </a:pPr>
            <a:r>
              <a:rPr lang="en-US" altLang="zh-TW" dirty="0"/>
              <a:t>$ node server.js </a:t>
            </a: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進入第一個範例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buNone/>
            </a:pPr>
            <a:r>
              <a:rPr lang="en-US" altLang="zh-TW" dirty="0"/>
              <a:t>http://localhost:3000</a:t>
            </a:r>
          </a:p>
          <a:p>
            <a:pPr marL="457200" lvl="1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35636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AB118F-A083-8340-A00E-B5389B5CE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400" b="1" i="1" dirty="0"/>
              <a:t>Resource &amp; </a:t>
            </a:r>
            <a:r>
              <a:rPr kumimoji="1" lang="en-US" altLang="zh-TW" sz="5400" b="1" i="1" dirty="0"/>
              <a:t>Reference</a:t>
            </a:r>
            <a:endParaRPr kumimoji="1" lang="zh-TW" altLang="en-US" sz="5400" b="1" i="1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21DB860-9407-4240-9EF7-2B2A755A6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>
                <a:hlinkClick r:id="rId2"/>
              </a:rPr>
              <a:t>http://devdocs.io/</a:t>
            </a:r>
            <a:endParaRPr kumimoji="1" lang="en-US" altLang="zh-TW" dirty="0"/>
          </a:p>
          <a:p>
            <a:endParaRPr kumimoji="1" lang="en-US" altLang="zh-TW" dirty="0"/>
          </a:p>
          <a:p>
            <a:r>
              <a:rPr kumimoji="1" lang="en-US" altLang="zh-TW" dirty="0">
                <a:hlinkClick r:id="rId3"/>
              </a:rPr>
              <a:t>http://blockbuilder.org/search</a:t>
            </a:r>
            <a:endParaRPr kumimoji="1" lang="en-US" altLang="zh-TW" dirty="0"/>
          </a:p>
          <a:p>
            <a:endParaRPr kumimoji="1" lang="en-US" altLang="zh-TW" dirty="0"/>
          </a:p>
          <a:p>
            <a:r>
              <a:rPr kumimoji="1" lang="en-US" altLang="zh-TW" dirty="0">
                <a:hlinkClick r:id="rId4"/>
              </a:rPr>
              <a:t>https://medium.com/@enjalot/the-hitchhikers-guide-to-d3-js-a8552174733a</a:t>
            </a:r>
            <a:endParaRPr kumimoji="1"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972984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09333" y="2603500"/>
            <a:ext cx="8825659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zh-TW" sz="13800" dirty="0">
                <a:latin typeface="Times New Roman" charset="0"/>
                <a:ea typeface="Times New Roman" charset="0"/>
                <a:cs typeface="Times New Roman" charset="0"/>
              </a:rPr>
              <a:t>					 END</a:t>
            </a:r>
            <a:endParaRPr kumimoji="1" lang="zh-TW" altLang="en-US" sz="13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316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400" b="1" i="1" dirty="0"/>
              <a:t>Load data - CSV</a:t>
            </a:r>
            <a:endParaRPr lang="zh-TW" altLang="en-US" sz="5400" b="1" i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TW" sz="2400" dirty="0">
                <a:latin typeface="Times New Roman" panose="02020603050405020304" pitchFamily="18" charset="0"/>
                <a:ea typeface="BiauKai" panose="02010601000101010101" pitchFamily="2" charset="-120"/>
                <a:cs typeface="Times New Roman" panose="02020603050405020304" pitchFamily="18" charset="0"/>
              </a:rPr>
              <a:t>CSV </a:t>
            </a:r>
            <a:r>
              <a:rPr kumimoji="1" lang="zh-TW" altLang="en-US" sz="2400" dirty="0">
                <a:latin typeface="Times New Roman" panose="02020603050405020304" pitchFamily="18" charset="0"/>
                <a:ea typeface="BiauKai" panose="02010601000101010101" pitchFamily="2" charset="-120"/>
                <a:cs typeface="Times New Roman" panose="02020603050405020304" pitchFamily="18" charset="0"/>
              </a:rPr>
              <a:t>為 </a:t>
            </a:r>
            <a:r>
              <a:rPr kumimoji="1" lang="en-US" altLang="zh-TW" sz="2400" dirty="0">
                <a:latin typeface="Times New Roman" panose="02020603050405020304" pitchFamily="18" charset="0"/>
                <a:ea typeface="BiauKai" panose="02010601000101010101" pitchFamily="2" charset="-120"/>
                <a:cs typeface="Times New Roman" panose="02020603050405020304" pitchFamily="18" charset="0"/>
              </a:rPr>
              <a:t>Comma Separated Values</a:t>
            </a:r>
            <a:r>
              <a:rPr kumimoji="1" lang="zh-TW" altLang="en-US" sz="2400" dirty="0">
                <a:latin typeface="Times New Roman" panose="02020603050405020304" pitchFamily="18" charset="0"/>
                <a:ea typeface="BiauKai" panose="02010601000101010101" pitchFamily="2" charset="-120"/>
                <a:cs typeface="Times New Roman" panose="02020603050405020304" pitchFamily="18" charset="0"/>
              </a:rPr>
              <a:t> 的縮寫</a:t>
            </a:r>
            <a:endParaRPr kumimoji="1" lang="en-US" altLang="zh-TW" sz="2400" dirty="0">
              <a:latin typeface="Times New Roman" panose="02020603050405020304" pitchFamily="18" charset="0"/>
              <a:ea typeface="BiauKai" panose="02010601000101010101" pitchFamily="2" charset="-120"/>
              <a:cs typeface="Times New Roman" panose="02020603050405020304" pitchFamily="18" charset="0"/>
            </a:endParaRPr>
          </a:p>
          <a:p>
            <a:r>
              <a:rPr kumimoji="1" lang="zh-TW" altLang="en-US" sz="2400" dirty="0">
                <a:latin typeface="Times New Roman" panose="02020603050405020304" pitchFamily="18" charset="0"/>
                <a:ea typeface="BiauKai" panose="02010601000101010101" pitchFamily="2" charset="-120"/>
                <a:cs typeface="Times New Roman" panose="02020603050405020304" pitchFamily="18" charset="0"/>
              </a:rPr>
              <a:t>以逗點分格資料的檔案格式，使用</a:t>
            </a:r>
            <a:r>
              <a:rPr kumimoji="1"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BiauKai" panose="02010601000101010101" pitchFamily="2" charset="-120"/>
                <a:cs typeface="Times New Roman" panose="02020603050405020304" pitchFamily="18" charset="0"/>
              </a:rPr>
              <a:t>純文字檔案</a:t>
            </a:r>
            <a:r>
              <a:rPr kumimoji="1" lang="zh-TW" altLang="en-US" sz="2400" dirty="0">
                <a:latin typeface="Times New Roman" panose="02020603050405020304" pitchFamily="18" charset="0"/>
                <a:ea typeface="BiauKai" panose="02010601000101010101" pitchFamily="2" charset="-120"/>
                <a:cs typeface="Times New Roman" panose="02020603050405020304" pitchFamily="18" charset="0"/>
              </a:rPr>
              <a:t>儲存資料，常用於試算表或資料庫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4" y="4674394"/>
            <a:ext cx="2432509" cy="70008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0819" y="4029075"/>
            <a:ext cx="4448175" cy="1990725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2095331" y="5374482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csv</a:t>
            </a:r>
            <a:endParaRPr lang="zh-TW" altLang="en-US" dirty="0"/>
          </a:p>
        </p:txBody>
      </p:sp>
      <p:sp>
        <p:nvSpPr>
          <p:cNvPr id="10" name="向右箭號 9"/>
          <p:cNvSpPr/>
          <p:nvPr/>
        </p:nvSpPr>
        <p:spPr>
          <a:xfrm>
            <a:off x="3834741" y="4900612"/>
            <a:ext cx="1828800" cy="247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4103772" y="4531280"/>
            <a:ext cx="1290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開啟</a:t>
            </a:r>
          </a:p>
        </p:txBody>
      </p:sp>
    </p:spTree>
    <p:extLst>
      <p:ext uri="{BB962C8B-B14F-4D97-AF65-F5344CB8AC3E}">
        <p14:creationId xmlns:p14="http://schemas.microsoft.com/office/powerpoint/2010/main" val="4085903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EC76B26-A93F-FF4A-ABAE-5E0340F14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400" b="1" i="1" dirty="0"/>
              <a:t>d3-csv</a:t>
            </a:r>
            <a:endParaRPr kumimoji="1" lang="zh-TW" altLang="en-US" sz="54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BB3F330-9FBE-4A4D-B9D1-A2554BCAA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76" y="2257425"/>
            <a:ext cx="10991396" cy="441959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en-US" altLang="zh-Hant" sz="3200" dirty="0">
                <a:latin typeface="Times New Roman" panose="02020603050405020304" pitchFamily="18" charset="0"/>
                <a:ea typeface="BiauKai" panose="02010601000101010101" pitchFamily="2" charset="-120"/>
                <a:cs typeface="Times New Roman" panose="02020603050405020304" pitchFamily="18" charset="0"/>
              </a:rPr>
              <a:t>d3.csv is an </a:t>
            </a:r>
            <a:r>
              <a:rPr kumimoji="1" lang="en-US" altLang="zh-Hant" sz="3200" dirty="0">
                <a:solidFill>
                  <a:srgbClr val="FF0000"/>
                </a:solidFill>
                <a:latin typeface="Times New Roman" panose="02020603050405020304" pitchFamily="18" charset="0"/>
                <a:ea typeface="BiauKai" panose="02010601000101010101" pitchFamily="2" charset="-120"/>
                <a:cs typeface="Times New Roman" panose="02020603050405020304" pitchFamily="18" charset="0"/>
              </a:rPr>
              <a:t>asynchronous</a:t>
            </a:r>
            <a:r>
              <a:rPr kumimoji="1" lang="en-US" altLang="zh-Hant" sz="3200" dirty="0">
                <a:latin typeface="Times New Roman" panose="02020603050405020304" pitchFamily="18" charset="0"/>
                <a:ea typeface="BiauKai" panose="02010601000101010101" pitchFamily="2" charset="-120"/>
                <a:cs typeface="Times New Roman" panose="02020603050405020304" pitchFamily="18" charset="0"/>
              </a:rPr>
              <a:t> method</a:t>
            </a:r>
          </a:p>
          <a:p>
            <a:endParaRPr kumimoji="1" lang="en-US" altLang="zh-Hant" sz="2000" dirty="0">
              <a:latin typeface="Times New Roman" panose="02020603050405020304" pitchFamily="18" charset="0"/>
              <a:ea typeface="BiauKai" panose="02010601000101010101" pitchFamily="2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kumimoji="1" lang="en-US" altLang="zh-Hant" sz="2000" dirty="0">
                <a:latin typeface="Consolas" panose="020B0609020204030204" pitchFamily="49" charset="0"/>
                <a:ea typeface="BiauKai" panose="02010601000101010101" pitchFamily="2" charset="-120"/>
                <a:cs typeface="Times New Roman" panose="02020603050405020304" pitchFamily="18" charset="0"/>
              </a:rPr>
              <a:t>first();</a:t>
            </a:r>
          </a:p>
          <a:p>
            <a:pPr marL="0" indent="0">
              <a:buNone/>
            </a:pPr>
            <a:r>
              <a:rPr kumimoji="1" lang="en-US" altLang="zh-Hant" sz="2000" dirty="0">
                <a:solidFill>
                  <a:srgbClr val="FF0000"/>
                </a:solidFill>
                <a:latin typeface="Consolas" panose="020B0609020204030204" pitchFamily="49" charset="0"/>
                <a:ea typeface="BiauKai" panose="02010601000101010101" pitchFamily="2" charset="-120"/>
                <a:cs typeface="Times New Roman" panose="02020603050405020304" pitchFamily="18" charset="0"/>
              </a:rPr>
              <a:t>d3.csv</a:t>
            </a:r>
            <a:r>
              <a:rPr kumimoji="1" lang="en-US" altLang="zh-Hant" sz="2000" dirty="0">
                <a:latin typeface="Consolas" panose="020B0609020204030204" pitchFamily="49" charset="0"/>
                <a:ea typeface="BiauKai" panose="02010601000101010101" pitchFamily="2" charset="-120"/>
                <a:cs typeface="Times New Roman" panose="02020603050405020304" pitchFamily="18" charset="0"/>
              </a:rPr>
              <a:t>("path/to/file.csv", </a:t>
            </a:r>
            <a:r>
              <a:rPr kumimoji="1" lang="en-US" altLang="zh-Hant" sz="2000" dirty="0">
                <a:solidFill>
                  <a:srgbClr val="0070C0"/>
                </a:solidFill>
                <a:latin typeface="Consolas" panose="020B0609020204030204" pitchFamily="49" charset="0"/>
                <a:ea typeface="BiauKai" panose="02010601000101010101" pitchFamily="2" charset="-120"/>
                <a:cs typeface="Times New Roman" panose="02020603050405020304" pitchFamily="18" charset="0"/>
              </a:rPr>
              <a:t>function(rows) {</a:t>
            </a:r>
          </a:p>
          <a:p>
            <a:pPr marL="0" indent="0">
              <a:buNone/>
            </a:pPr>
            <a:r>
              <a:rPr kumimoji="1" lang="en-US" altLang="zh-Hant" sz="2000" dirty="0">
                <a:solidFill>
                  <a:srgbClr val="0070C0"/>
                </a:solidFill>
                <a:latin typeface="Consolas" panose="020B0609020204030204" pitchFamily="49" charset="0"/>
                <a:ea typeface="BiauKai" panose="02010601000101010101" pitchFamily="2" charset="-120"/>
                <a:cs typeface="Times New Roman" panose="02020603050405020304" pitchFamily="18" charset="0"/>
              </a:rPr>
              <a:t>  third();</a:t>
            </a:r>
          </a:p>
          <a:p>
            <a:pPr marL="0" indent="0">
              <a:buNone/>
            </a:pPr>
            <a:r>
              <a:rPr kumimoji="1" lang="en-US" altLang="zh-Hant" sz="2000" dirty="0">
                <a:solidFill>
                  <a:srgbClr val="0070C0"/>
                </a:solidFill>
                <a:latin typeface="Consolas" panose="020B0609020204030204" pitchFamily="49" charset="0"/>
                <a:ea typeface="BiauKai" panose="02010601000101010101" pitchFamily="2" charset="-120"/>
                <a:cs typeface="Times New Roman" panose="02020603050405020304" pitchFamily="18" charset="0"/>
              </a:rPr>
              <a:t>}</a:t>
            </a:r>
            <a:r>
              <a:rPr kumimoji="1" lang="en-US" altLang="zh-Hant" sz="2000" dirty="0">
                <a:latin typeface="Consolas" panose="020B0609020204030204" pitchFamily="49" charset="0"/>
                <a:ea typeface="BiauKai" panose="02010601000101010101" pitchFamily="2" charset="-120"/>
                <a:cs typeface="Times New Roman" panose="02020603050405020304" pitchFamily="18" charset="0"/>
              </a:rPr>
              <a:t>);</a:t>
            </a:r>
          </a:p>
          <a:p>
            <a:pPr marL="0" indent="0">
              <a:buNone/>
            </a:pPr>
            <a:r>
              <a:rPr kumimoji="1" lang="en-US" altLang="zh-Hant" sz="2000" dirty="0">
                <a:latin typeface="Consolas" panose="020B0609020204030204" pitchFamily="49" charset="0"/>
                <a:ea typeface="BiauKai" panose="02010601000101010101" pitchFamily="2" charset="-120"/>
                <a:cs typeface="Times New Roman" panose="02020603050405020304" pitchFamily="18" charset="0"/>
              </a:rPr>
              <a:t>second();</a:t>
            </a:r>
          </a:p>
          <a:p>
            <a:endParaRPr kumimoji="1" lang="en-US" altLang="zh-Hant" sz="11200" dirty="0">
              <a:latin typeface="Times New Roman" panose="02020603050405020304" pitchFamily="18" charset="0"/>
              <a:ea typeface="BiauKai" panose="02010601000101010101" pitchFamily="2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E152DCF1-7214-4D7D-AD1D-9C6E233698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240096"/>
              </p:ext>
            </p:extLst>
          </p:nvPr>
        </p:nvGraphicFramePr>
        <p:xfrm>
          <a:off x="7881258" y="3233900"/>
          <a:ext cx="1465942" cy="2466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5942">
                  <a:extLst>
                    <a:ext uri="{9D8B030D-6E8A-4147-A177-3AD203B41FA5}">
                      <a16:colId xmlns:a16="http://schemas.microsoft.com/office/drawing/2014/main" val="2380226813"/>
                    </a:ext>
                  </a:extLst>
                </a:gridCol>
              </a:tblGrid>
              <a:tr h="61666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expect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8684783"/>
                  </a:ext>
                </a:extLst>
              </a:tr>
              <a:tr h="61666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Hant" sz="1800" dirty="0">
                          <a:latin typeface="Consolas" panose="020B0609020204030204" pitchFamily="49" charset="0"/>
                          <a:ea typeface="BiauKai" panose="02010601000101010101" pitchFamily="2" charset="-120"/>
                          <a:cs typeface="Times New Roman" panose="02020603050405020304" pitchFamily="18" charset="0"/>
                        </a:rPr>
                        <a:t>first();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8995950"/>
                  </a:ext>
                </a:extLst>
              </a:tr>
              <a:tr h="61666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Hant" sz="1800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  <a:ea typeface="BiauKai" panose="02010601000101010101" pitchFamily="2" charset="-120"/>
                          <a:cs typeface="Times New Roman" panose="02020603050405020304" pitchFamily="18" charset="0"/>
                        </a:rPr>
                        <a:t>third();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820946"/>
                  </a:ext>
                </a:extLst>
              </a:tr>
              <a:tr h="61666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Hant" sz="1800" dirty="0">
                          <a:latin typeface="Consolas" panose="020B0609020204030204" pitchFamily="49" charset="0"/>
                          <a:ea typeface="BiauKai" panose="02010601000101010101" pitchFamily="2" charset="-120"/>
                          <a:cs typeface="Times New Roman" panose="02020603050405020304" pitchFamily="18" charset="0"/>
                        </a:rPr>
                        <a:t>second();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763378"/>
                  </a:ext>
                </a:extLst>
              </a:tr>
            </a:tbl>
          </a:graphicData>
        </a:graphic>
      </p:graphicFrame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385B1265-299D-422A-A31D-BD3103CE6C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613164"/>
              </p:ext>
            </p:extLst>
          </p:nvPr>
        </p:nvGraphicFramePr>
        <p:xfrm>
          <a:off x="9826172" y="3252043"/>
          <a:ext cx="1465942" cy="2490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5942">
                  <a:extLst>
                    <a:ext uri="{9D8B030D-6E8A-4147-A177-3AD203B41FA5}">
                      <a16:colId xmlns:a16="http://schemas.microsoft.com/office/drawing/2014/main" val="2380226813"/>
                    </a:ext>
                  </a:extLst>
                </a:gridCol>
              </a:tblGrid>
              <a:tr h="61666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But maybe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8684783"/>
                  </a:ext>
                </a:extLst>
              </a:tr>
              <a:tr h="61666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Hant" sz="1800" dirty="0">
                          <a:latin typeface="Consolas" panose="020B0609020204030204" pitchFamily="49" charset="0"/>
                          <a:ea typeface="BiauKai" panose="02010601000101010101" pitchFamily="2" charset="-120"/>
                          <a:cs typeface="Times New Roman" panose="02020603050405020304" pitchFamily="18" charset="0"/>
                        </a:rPr>
                        <a:t>first();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8995950"/>
                  </a:ext>
                </a:extLst>
              </a:tr>
              <a:tr h="61666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Hant" sz="1800" dirty="0">
                          <a:latin typeface="Consolas" panose="020B0609020204030204" pitchFamily="49" charset="0"/>
                          <a:ea typeface="BiauKai" panose="02010601000101010101" pitchFamily="2" charset="-120"/>
                          <a:cs typeface="Times New Roman" panose="02020603050405020304" pitchFamily="18" charset="0"/>
                        </a:rPr>
                        <a:t>second();</a:t>
                      </a:r>
                      <a:r>
                        <a:rPr kumimoji="1" lang="en-US" altLang="zh-Hant" sz="1800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  <a:ea typeface="BiauKai" panose="02010601000101010101" pitchFamily="2" charset="-12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820946"/>
                  </a:ext>
                </a:extLst>
              </a:tr>
              <a:tr h="61666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Hant" sz="1800" dirty="0">
                          <a:solidFill>
                            <a:srgbClr val="0070C0"/>
                          </a:solidFill>
                          <a:latin typeface="Consolas" panose="020B0609020204030204" pitchFamily="49" charset="0"/>
                          <a:ea typeface="BiauKai" panose="02010601000101010101" pitchFamily="2" charset="-120"/>
                          <a:cs typeface="Times New Roman" panose="02020603050405020304" pitchFamily="18" charset="0"/>
                        </a:rPr>
                        <a:t>third();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zh-Hant" sz="1800" dirty="0">
                        <a:latin typeface="Consolas" panose="020B0609020204030204" pitchFamily="49" charset="0"/>
                        <a:ea typeface="BiauKai" panose="0201060100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7633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209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EC76B26-A93F-FF4A-ABAE-5E0340F14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400" b="1" i="1" dirty="0"/>
              <a:t>d3-fetch</a:t>
            </a:r>
            <a:endParaRPr kumimoji="1" lang="zh-TW" altLang="en-US" sz="54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BB3F330-9FBE-4A4D-B9D1-A2554BCAA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10398417" cy="34163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en-US" altLang="zh-TW" sz="3200" dirty="0">
                <a:latin typeface="Times New Roman" panose="02020603050405020304" pitchFamily="18" charset="0"/>
                <a:ea typeface="BiauKai" panose="02010601000101010101" pitchFamily="2" charset="-120"/>
                <a:cs typeface="Times New Roman" panose="02020603050405020304" pitchFamily="18" charset="0"/>
              </a:rPr>
              <a:t>d3-fetch(v5)</a:t>
            </a:r>
          </a:p>
          <a:p>
            <a:r>
              <a:rPr kumimoji="1" lang="zh-Hant" altLang="en-US" sz="3200" dirty="0">
                <a:latin typeface="Times New Roman" panose="02020603050405020304" pitchFamily="18" charset="0"/>
                <a:ea typeface="BiauKai" panose="02010601000101010101" pitchFamily="2" charset="-120"/>
                <a:cs typeface="Times New Roman" panose="02020603050405020304" pitchFamily="18" charset="0"/>
              </a:rPr>
              <a:t>以</a:t>
            </a:r>
            <a:r>
              <a:rPr kumimoji="1" lang="en-US" altLang="zh-Hant" sz="3200" dirty="0">
                <a:latin typeface="Times New Roman" panose="02020603050405020304" pitchFamily="18" charset="0"/>
                <a:ea typeface="BiauKai" panose="02010601000101010101" pitchFamily="2" charset="-120"/>
                <a:cs typeface="Times New Roman" panose="02020603050405020304" pitchFamily="18" charset="0"/>
              </a:rPr>
              <a:t>csv</a:t>
            </a:r>
            <a:r>
              <a:rPr kumimoji="1" lang="zh-Hant" altLang="en-US" sz="3200" dirty="0">
                <a:latin typeface="Times New Roman" panose="02020603050405020304" pitchFamily="18" charset="0"/>
                <a:ea typeface="BiauKai" panose="02010601000101010101" pitchFamily="2" charset="-120"/>
                <a:cs typeface="Times New Roman" panose="02020603050405020304" pitchFamily="18" charset="0"/>
              </a:rPr>
              <a:t>為例 使用</a:t>
            </a:r>
            <a:r>
              <a:rPr kumimoji="1" lang="en-US" altLang="zh-Hant" sz="3200" dirty="0">
                <a:latin typeface="Times New Roman" panose="02020603050405020304" pitchFamily="18" charset="0"/>
                <a:ea typeface="BiauKai" panose="02010601000101010101" pitchFamily="2" charset="-120"/>
                <a:cs typeface="Times New Roman" panose="02020603050405020304" pitchFamily="18" charset="0"/>
              </a:rPr>
              <a:t>d3.csv()</a:t>
            </a:r>
            <a:r>
              <a:rPr kumimoji="1" lang="zh-Hant" altLang="en-US" sz="3200" dirty="0">
                <a:latin typeface="Times New Roman" panose="02020603050405020304" pitchFamily="18" charset="0"/>
                <a:ea typeface="BiauKai" panose="02010601000101010101" pitchFamily="2" charset="-120"/>
                <a:cs typeface="Times New Roman" panose="02020603050405020304" pitchFamily="18" charset="0"/>
              </a:rPr>
              <a:t>讀</a:t>
            </a:r>
            <a:r>
              <a:rPr kumimoji="1" lang="en-US" altLang="zh-Hant" sz="3200" dirty="0">
                <a:latin typeface="Times New Roman" panose="02020603050405020304" pitchFamily="18" charset="0"/>
                <a:ea typeface="BiauKai" panose="02010601000101010101" pitchFamily="2" charset="-120"/>
                <a:cs typeface="Times New Roman" panose="02020603050405020304" pitchFamily="18" charset="0"/>
              </a:rPr>
              <a:t>csv</a:t>
            </a:r>
            <a:r>
              <a:rPr kumimoji="1" lang="zh-Hant" altLang="en-US" sz="3200" dirty="0">
                <a:latin typeface="Times New Roman" panose="02020603050405020304" pitchFamily="18" charset="0"/>
                <a:ea typeface="BiauKai" panose="02010601000101010101" pitchFamily="2" charset="-120"/>
                <a:cs typeface="Times New Roman" panose="02020603050405020304" pitchFamily="18" charset="0"/>
              </a:rPr>
              <a:t>檔</a:t>
            </a:r>
            <a:endParaRPr kumimoji="1" lang="en-US" altLang="zh-Hant" sz="3200" dirty="0">
              <a:latin typeface="Times New Roman" panose="02020603050405020304" pitchFamily="18" charset="0"/>
              <a:ea typeface="BiauKai" panose="02010601000101010101" pitchFamily="2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kumimoji="1" lang="en-US" altLang="zh-TW" sz="2000" dirty="0">
                <a:latin typeface="Consolas" panose="020B0609020204030204" pitchFamily="49" charset="0"/>
                <a:ea typeface="BiauKai" panose="02010601000101010101" pitchFamily="2" charset="-120"/>
                <a:cs typeface="Times New Roman" panose="02020603050405020304" pitchFamily="18" charset="0"/>
              </a:rPr>
              <a:t>d3.csv(“file.csv”, row)</a:t>
            </a:r>
            <a:r>
              <a:rPr kumimoji="1" lang="en-US" altLang="zh-TW" sz="2000" dirty="0">
                <a:solidFill>
                  <a:srgbClr val="FF0000"/>
                </a:solidFill>
                <a:latin typeface="Consolas" panose="020B0609020204030204" pitchFamily="49" charset="0"/>
                <a:ea typeface="BiauKai" panose="02010601000101010101" pitchFamily="2" charset="-120"/>
                <a:cs typeface="Times New Roman" panose="02020603050405020304" pitchFamily="18" charset="0"/>
              </a:rPr>
              <a:t>.then</a:t>
            </a:r>
            <a:r>
              <a:rPr kumimoji="1" lang="en-US" altLang="zh-TW" sz="2000" dirty="0">
                <a:latin typeface="Consolas" panose="020B0609020204030204" pitchFamily="49" charset="0"/>
                <a:ea typeface="BiauKai" panose="02010601000101010101" pitchFamily="2" charset="-120"/>
                <a:cs typeface="Times New Roman" panose="02020603050405020304" pitchFamily="18" charset="0"/>
              </a:rPr>
              <a:t>(function(data){ </a:t>
            </a:r>
          </a:p>
          <a:p>
            <a:pPr marL="0" indent="0">
              <a:buNone/>
            </a:pPr>
            <a:r>
              <a:rPr kumimoji="1" lang="en-US" altLang="zh-TW" sz="2000" dirty="0">
                <a:latin typeface="Consolas" panose="020B0609020204030204" pitchFamily="49" charset="0"/>
                <a:ea typeface="BiauKai" panose="02010601000101010101" pitchFamily="2" charset="-120"/>
                <a:cs typeface="Times New Roman" panose="02020603050405020304" pitchFamily="18" charset="0"/>
              </a:rPr>
              <a:t>   </a:t>
            </a:r>
            <a:r>
              <a:rPr kumimoji="1" lang="en-US" altLang="zh-TW" sz="2000" dirty="0" err="1">
                <a:latin typeface="Consolas" panose="020B0609020204030204" pitchFamily="49" charset="0"/>
                <a:ea typeface="BiauKai" panose="02010601000101010101" pitchFamily="2" charset="-120"/>
                <a:cs typeface="Times New Roman" panose="02020603050405020304" pitchFamily="18" charset="0"/>
              </a:rPr>
              <a:t>drawText</a:t>
            </a:r>
            <a:r>
              <a:rPr kumimoji="1" lang="en-US" altLang="zh-TW" sz="2000" dirty="0">
                <a:latin typeface="Consolas" panose="020B0609020204030204" pitchFamily="49" charset="0"/>
                <a:ea typeface="BiauKai" panose="02010601000101010101" pitchFamily="2" charset="-120"/>
                <a:cs typeface="Times New Roman" panose="02020603050405020304" pitchFamily="18" charset="0"/>
              </a:rPr>
              <a:t>("#</a:t>
            </a:r>
            <a:r>
              <a:rPr kumimoji="1" lang="en-US" altLang="zh-TW" sz="2000" dirty="0" err="1">
                <a:latin typeface="Consolas" panose="020B0609020204030204" pitchFamily="49" charset="0"/>
                <a:ea typeface="BiauKai" panose="02010601000101010101" pitchFamily="2" charset="-120"/>
                <a:cs typeface="Times New Roman" panose="02020603050405020304" pitchFamily="18" charset="0"/>
              </a:rPr>
              <a:t>csvDemo</a:t>
            </a:r>
            <a:r>
              <a:rPr kumimoji="1" lang="en-US" altLang="zh-TW" sz="2000" dirty="0">
                <a:latin typeface="Consolas" panose="020B0609020204030204" pitchFamily="49" charset="0"/>
                <a:ea typeface="BiauKai" panose="02010601000101010101" pitchFamily="2" charset="-120"/>
                <a:cs typeface="Times New Roman" panose="02020603050405020304" pitchFamily="18" charset="0"/>
              </a:rPr>
              <a:t>", data);</a:t>
            </a:r>
          </a:p>
          <a:p>
            <a:pPr marL="0" indent="0">
              <a:buNone/>
            </a:pPr>
            <a:r>
              <a:rPr kumimoji="1" lang="en-US" altLang="zh-TW" sz="2000" dirty="0">
                <a:latin typeface="Consolas" panose="020B0609020204030204" pitchFamily="49" charset="0"/>
                <a:ea typeface="BiauKai" panose="02010601000101010101" pitchFamily="2" charset="-120"/>
                <a:cs typeface="Times New Roman" panose="02020603050405020304" pitchFamily="18" charset="0"/>
              </a:rPr>
              <a:t>});</a:t>
            </a:r>
            <a:r>
              <a:rPr kumimoji="1" lang="zh-Hant" altLang="en-US" sz="2000" dirty="0">
                <a:latin typeface="Consolas" panose="020B0609020204030204" pitchFamily="49" charset="0"/>
                <a:ea typeface="BiauKai" panose="02010601000101010101" pitchFamily="2" charset="-120"/>
                <a:cs typeface="Times New Roman" panose="02020603050405020304" pitchFamily="18" charset="0"/>
              </a:rPr>
              <a:t> </a:t>
            </a:r>
            <a:r>
              <a:rPr kumimoji="1" lang="en-US" altLang="zh-Hant" sz="2000" dirty="0">
                <a:solidFill>
                  <a:srgbClr val="00B050"/>
                </a:solidFill>
                <a:latin typeface="Consolas" panose="020B0609020204030204" pitchFamily="49" charset="0"/>
                <a:ea typeface="BiauKai" panose="02010601000101010101" pitchFamily="2" charset="-120"/>
                <a:cs typeface="Times New Roman" panose="02020603050405020304" pitchFamily="18" charset="0"/>
              </a:rPr>
              <a:t>//fetch</a:t>
            </a:r>
            <a:endParaRPr kumimoji="1" lang="en-US" altLang="zh-TW" sz="2000" dirty="0">
              <a:solidFill>
                <a:srgbClr val="00B050"/>
              </a:solidFill>
              <a:latin typeface="Consolas" panose="020B0609020204030204" pitchFamily="49" charset="0"/>
              <a:ea typeface="BiauKai" panose="02010601000101010101" pitchFamily="2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kumimoji="1" lang="zh-TW" altLang="en-US" sz="3200" dirty="0">
              <a:latin typeface="Times New Roman" panose="02020603050405020304" pitchFamily="18" charset="0"/>
              <a:ea typeface="BiauKai" panose="02010601000101010101" pitchFamily="2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144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EC76B26-A93F-FF4A-ABAE-5E0340F14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400" b="1" i="1" dirty="0"/>
              <a:t>d3-fetch  </a:t>
            </a:r>
            <a:endParaRPr kumimoji="1" lang="zh-TW" altLang="en-US" sz="54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BB3F330-9FBE-4A4D-B9D1-A2554BCAA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76" y="2257425"/>
            <a:ext cx="10991396" cy="4419599"/>
          </a:xfr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r>
              <a:rPr kumimoji="1" lang="zh-Hant" altLang="en-US" sz="11200" dirty="0">
                <a:latin typeface="Times New Roman" panose="02020603050405020304" pitchFamily="18" charset="0"/>
                <a:ea typeface="BiauKai" panose="02010601000101010101" pitchFamily="2" charset="-120"/>
                <a:cs typeface="Times New Roman" panose="02020603050405020304" pitchFamily="18" charset="0"/>
              </a:rPr>
              <a:t>使用</a:t>
            </a:r>
            <a:r>
              <a:rPr kumimoji="1" lang="en-US" altLang="zh-Hant" sz="11200" dirty="0">
                <a:latin typeface="Times New Roman" panose="02020603050405020304" pitchFamily="18" charset="0"/>
                <a:ea typeface="BiauKai" panose="02010601000101010101" pitchFamily="2" charset="-120"/>
                <a:cs typeface="Times New Roman" panose="02020603050405020304" pitchFamily="18" charset="0"/>
              </a:rPr>
              <a:t>d3.csv()</a:t>
            </a:r>
            <a:r>
              <a:rPr kumimoji="1" lang="zh-Hant" altLang="en-US" sz="11200" dirty="0">
                <a:latin typeface="Times New Roman" panose="02020603050405020304" pitchFamily="18" charset="0"/>
                <a:ea typeface="BiauKai" panose="02010601000101010101" pitchFamily="2" charset="-120"/>
                <a:cs typeface="Times New Roman" panose="02020603050405020304" pitchFamily="18" charset="0"/>
              </a:rPr>
              <a:t>讀</a:t>
            </a:r>
            <a:r>
              <a:rPr kumimoji="1" lang="en-US" altLang="zh-Hant" sz="11200" dirty="0">
                <a:latin typeface="Times New Roman" panose="02020603050405020304" pitchFamily="18" charset="0"/>
                <a:ea typeface="BiauKai" panose="02010601000101010101" pitchFamily="2" charset="-120"/>
                <a:cs typeface="Times New Roman" panose="02020603050405020304" pitchFamily="18" charset="0"/>
              </a:rPr>
              <a:t>csv</a:t>
            </a:r>
            <a:r>
              <a:rPr kumimoji="1" lang="zh-Hant" altLang="en-US" sz="11200" dirty="0">
                <a:latin typeface="Times New Roman" panose="02020603050405020304" pitchFamily="18" charset="0"/>
                <a:ea typeface="BiauKai" panose="02010601000101010101" pitchFamily="2" charset="-120"/>
                <a:cs typeface="Times New Roman" panose="02020603050405020304" pitchFamily="18" charset="0"/>
              </a:rPr>
              <a:t>檔  </a:t>
            </a:r>
            <a:endParaRPr kumimoji="1" lang="en-US" altLang="zh-Hant" sz="11200" dirty="0">
              <a:latin typeface="Times New Roman" panose="02020603050405020304" pitchFamily="18" charset="0"/>
              <a:ea typeface="BiauKai" panose="02010601000101010101" pitchFamily="2" charset="-120"/>
              <a:cs typeface="Times New Roman" panose="02020603050405020304" pitchFamily="18" charset="0"/>
            </a:endParaRPr>
          </a:p>
          <a:p>
            <a:pPr marL="0" lvl="0" indent="0" fontAlgn="base">
              <a:lnSpc>
                <a:spcPct val="120000"/>
              </a:lnSpc>
              <a:buNone/>
            </a:pPr>
            <a:r>
              <a:rPr kumimoji="1" lang="en-US" altLang="zh-TW" sz="4300" dirty="0">
                <a:latin typeface="Consolas" panose="020B0609020204030204" pitchFamily="49" charset="0"/>
                <a:ea typeface="BiauKai" panose="02010601000101010101" pitchFamily="2" charset="-120"/>
                <a:cs typeface="Times New Roman" panose="02020603050405020304" pitchFamily="18" charset="0"/>
              </a:rPr>
              <a:t>function </a:t>
            </a:r>
            <a:r>
              <a:rPr kumimoji="1" lang="en-US" altLang="zh-TW" sz="4300" dirty="0">
                <a:solidFill>
                  <a:srgbClr val="FF0000"/>
                </a:solidFill>
                <a:latin typeface="Consolas" panose="020B0609020204030204" pitchFamily="49" charset="0"/>
                <a:ea typeface="BiauKai" panose="02010601000101010101" pitchFamily="2" charset="-120"/>
                <a:cs typeface="Times New Roman" panose="02020603050405020304" pitchFamily="18" charset="0"/>
              </a:rPr>
              <a:t>row(d)</a:t>
            </a:r>
            <a:r>
              <a:rPr kumimoji="1" lang="en-US" altLang="zh-TW" sz="4300" dirty="0">
                <a:latin typeface="Consolas" panose="020B0609020204030204" pitchFamily="49" charset="0"/>
                <a:ea typeface="BiauKai" panose="02010601000101010101" pitchFamily="2" charset="-120"/>
                <a:cs typeface="Times New Roman" panose="02020603050405020304" pitchFamily="18" charset="0"/>
              </a:rPr>
              <a:t> {</a:t>
            </a:r>
          </a:p>
          <a:p>
            <a:pPr marL="0" lvl="0" indent="0" fontAlgn="base">
              <a:lnSpc>
                <a:spcPct val="120000"/>
              </a:lnSpc>
              <a:buNone/>
            </a:pPr>
            <a:r>
              <a:rPr kumimoji="1" lang="en-US" altLang="zh-TW" sz="4300" dirty="0">
                <a:latin typeface="Consolas" panose="020B0609020204030204" pitchFamily="49" charset="0"/>
                <a:ea typeface="BiauKai" panose="02010601000101010101" pitchFamily="2" charset="-120"/>
                <a:cs typeface="Times New Roman" panose="02020603050405020304" pitchFamily="18" charset="0"/>
              </a:rPr>
              <a:t>  </a:t>
            </a:r>
            <a:r>
              <a:rPr kumimoji="1" lang="en-US" altLang="zh-TW" sz="4300" b="1" dirty="0">
                <a:latin typeface="Consolas" panose="020B0609020204030204" pitchFamily="49" charset="0"/>
                <a:ea typeface="BiauKai" panose="02010601000101010101" pitchFamily="2" charset="-120"/>
                <a:cs typeface="Times New Roman" panose="02020603050405020304" pitchFamily="18" charset="0"/>
              </a:rPr>
              <a:t>console.log(d);  </a:t>
            </a:r>
            <a:r>
              <a:rPr kumimoji="1" lang="en-US" altLang="zh-TW" sz="4300" dirty="0">
                <a:latin typeface="Consolas" panose="020B0609020204030204" pitchFamily="49" charset="0"/>
                <a:ea typeface="BiauKai" panose="02010601000101010101" pitchFamily="2" charset="-120"/>
                <a:cs typeface="Times New Roman" panose="02020603050405020304" pitchFamily="18" charset="0"/>
              </a:rPr>
              <a:t>1</a:t>
            </a:r>
            <a:r>
              <a:rPr kumimoji="1" lang="en-US" altLang="zh-TW" sz="4300" baseline="30000" dirty="0">
                <a:latin typeface="Consolas" panose="020B0609020204030204" pitchFamily="49" charset="0"/>
                <a:ea typeface="BiauKai" panose="02010601000101010101" pitchFamily="2" charset="-120"/>
                <a:cs typeface="Times New Roman" panose="02020603050405020304" pitchFamily="18" charset="0"/>
              </a:rPr>
              <a:t>st</a:t>
            </a:r>
            <a:r>
              <a:rPr kumimoji="1" lang="en-US" altLang="zh-TW" sz="4300" dirty="0">
                <a:latin typeface="Consolas" panose="020B0609020204030204" pitchFamily="49" charset="0"/>
                <a:ea typeface="BiauKai" panose="02010601000101010101" pitchFamily="2" charset="-120"/>
                <a:cs typeface="Times New Roman" panose="02020603050405020304" pitchFamily="18" charset="0"/>
              </a:rPr>
              <a:t>	                                                       2</a:t>
            </a:r>
            <a:r>
              <a:rPr kumimoji="1" lang="en-US" altLang="zh-TW" sz="4300" baseline="30000" dirty="0">
                <a:latin typeface="Consolas" panose="020B0609020204030204" pitchFamily="49" charset="0"/>
                <a:ea typeface="BiauKai" panose="02010601000101010101" pitchFamily="2" charset="-120"/>
                <a:cs typeface="Times New Roman" panose="02020603050405020304" pitchFamily="18" charset="0"/>
              </a:rPr>
              <a:t>nd</a:t>
            </a:r>
            <a:r>
              <a:rPr kumimoji="1" lang="en-US" altLang="zh-TW" sz="4300" dirty="0">
                <a:latin typeface="Consolas" panose="020B0609020204030204" pitchFamily="49" charset="0"/>
                <a:ea typeface="BiauKai" panose="02010601000101010101" pitchFamily="2" charset="-120"/>
                <a:cs typeface="Times New Roman" panose="02020603050405020304" pitchFamily="18" charset="0"/>
              </a:rPr>
              <a:t> </a:t>
            </a:r>
          </a:p>
          <a:p>
            <a:pPr marL="0" lvl="0" indent="0" fontAlgn="base">
              <a:lnSpc>
                <a:spcPct val="120000"/>
              </a:lnSpc>
              <a:buNone/>
            </a:pPr>
            <a:r>
              <a:rPr kumimoji="1" lang="en-US" altLang="zh-TW" sz="4300" dirty="0">
                <a:latin typeface="Consolas" panose="020B0609020204030204" pitchFamily="49" charset="0"/>
                <a:ea typeface="BiauKai" panose="02010601000101010101" pitchFamily="2" charset="-120"/>
                <a:cs typeface="Times New Roman" panose="02020603050405020304" pitchFamily="18" charset="0"/>
              </a:rPr>
              <a:t>  return {</a:t>
            </a:r>
          </a:p>
          <a:p>
            <a:pPr marL="0" lvl="0" indent="0" fontAlgn="base">
              <a:lnSpc>
                <a:spcPct val="120000"/>
              </a:lnSpc>
              <a:buNone/>
            </a:pPr>
            <a:r>
              <a:rPr kumimoji="1" lang="en-US" altLang="zh-TW" sz="4300" dirty="0">
                <a:latin typeface="Consolas" panose="020B0609020204030204" pitchFamily="49" charset="0"/>
                <a:ea typeface="BiauKai" panose="02010601000101010101" pitchFamily="2" charset="-120"/>
                <a:cs typeface="Times New Roman" panose="02020603050405020304" pitchFamily="18" charset="0"/>
              </a:rPr>
              <a:t>      year: new Date(+</a:t>
            </a:r>
            <a:r>
              <a:rPr kumimoji="1" lang="en-US" altLang="zh-TW" sz="4300" dirty="0" err="1">
                <a:latin typeface="Consolas" panose="020B0609020204030204" pitchFamily="49" charset="0"/>
                <a:ea typeface="BiauKai" panose="02010601000101010101" pitchFamily="2" charset="-120"/>
                <a:cs typeface="Times New Roman" panose="02020603050405020304" pitchFamily="18" charset="0"/>
              </a:rPr>
              <a:t>d.Year</a:t>
            </a:r>
            <a:r>
              <a:rPr kumimoji="1" lang="en-US" altLang="zh-TW" sz="4300" dirty="0">
                <a:latin typeface="Consolas" panose="020B0609020204030204" pitchFamily="49" charset="0"/>
                <a:ea typeface="BiauKai" panose="02010601000101010101" pitchFamily="2" charset="-120"/>
                <a:cs typeface="Times New Roman" panose="02020603050405020304" pitchFamily="18" charset="0"/>
              </a:rPr>
              <a:t>, 0, 1), // convert "Year" column to Date    	       </a:t>
            </a:r>
          </a:p>
          <a:p>
            <a:pPr marL="0" lvl="0" indent="0" fontAlgn="base">
              <a:lnSpc>
                <a:spcPct val="120000"/>
              </a:lnSpc>
              <a:buNone/>
            </a:pPr>
            <a:r>
              <a:rPr kumimoji="1" lang="en-US" altLang="zh-TW" sz="4300" dirty="0">
                <a:latin typeface="Consolas" panose="020B0609020204030204" pitchFamily="49" charset="0"/>
                <a:ea typeface="BiauKai" panose="02010601000101010101" pitchFamily="2" charset="-120"/>
                <a:cs typeface="Times New Roman" panose="02020603050405020304" pitchFamily="18" charset="0"/>
              </a:rPr>
              <a:t>      name: </a:t>
            </a:r>
            <a:r>
              <a:rPr kumimoji="1" lang="en-US" altLang="zh-TW" sz="4300" dirty="0" err="1">
                <a:latin typeface="Consolas" panose="020B0609020204030204" pitchFamily="49" charset="0"/>
                <a:ea typeface="BiauKai" panose="02010601000101010101" pitchFamily="2" charset="-120"/>
                <a:cs typeface="Times New Roman" panose="02020603050405020304" pitchFamily="18" charset="0"/>
              </a:rPr>
              <a:t>d.Name</a:t>
            </a:r>
            <a:r>
              <a:rPr kumimoji="1" lang="en-US" altLang="zh-TW" sz="4300" dirty="0">
                <a:latin typeface="Consolas" panose="020B0609020204030204" pitchFamily="49" charset="0"/>
                <a:ea typeface="BiauKai" panose="02010601000101010101" pitchFamily="2" charset="-120"/>
                <a:cs typeface="Times New Roman" panose="02020603050405020304" pitchFamily="18" charset="0"/>
              </a:rPr>
              <a:t>,</a:t>
            </a:r>
          </a:p>
          <a:p>
            <a:pPr marL="0" lvl="0" indent="0" fontAlgn="base">
              <a:lnSpc>
                <a:spcPct val="120000"/>
              </a:lnSpc>
              <a:buNone/>
            </a:pPr>
            <a:r>
              <a:rPr kumimoji="1" lang="en-US" altLang="zh-TW" sz="4300" dirty="0">
                <a:latin typeface="Consolas" panose="020B0609020204030204" pitchFamily="49" charset="0"/>
                <a:ea typeface="BiauKai" panose="02010601000101010101" pitchFamily="2" charset="-120"/>
                <a:cs typeface="Times New Roman" panose="02020603050405020304" pitchFamily="18" charset="0"/>
              </a:rPr>
              <a:t>      gender: </a:t>
            </a:r>
            <a:r>
              <a:rPr kumimoji="1" lang="en-US" altLang="zh-TW" sz="4300" dirty="0" err="1">
                <a:latin typeface="Consolas" panose="020B0609020204030204" pitchFamily="49" charset="0"/>
                <a:ea typeface="BiauKai" panose="02010601000101010101" pitchFamily="2" charset="-120"/>
                <a:cs typeface="Times New Roman" panose="02020603050405020304" pitchFamily="18" charset="0"/>
              </a:rPr>
              <a:t>d.Gender</a:t>
            </a:r>
            <a:r>
              <a:rPr kumimoji="1" lang="en-US" altLang="zh-TW" sz="4300" dirty="0">
                <a:latin typeface="Consolas" panose="020B0609020204030204" pitchFamily="49" charset="0"/>
                <a:ea typeface="BiauKai" panose="02010601000101010101" pitchFamily="2" charset="-120"/>
                <a:cs typeface="Times New Roman" panose="02020603050405020304" pitchFamily="18" charset="0"/>
              </a:rPr>
              <a:t>,</a:t>
            </a:r>
          </a:p>
          <a:p>
            <a:pPr marL="0" lvl="0" indent="0" fontAlgn="base">
              <a:lnSpc>
                <a:spcPct val="120000"/>
              </a:lnSpc>
              <a:buNone/>
            </a:pPr>
            <a:r>
              <a:rPr kumimoji="1" lang="en-US" altLang="zh-TW" sz="4300" dirty="0">
                <a:latin typeface="Consolas" panose="020B0609020204030204" pitchFamily="49" charset="0"/>
                <a:ea typeface="BiauKai" panose="02010601000101010101" pitchFamily="2" charset="-120"/>
                <a:cs typeface="Times New Roman" panose="02020603050405020304" pitchFamily="18" charset="0"/>
              </a:rPr>
              <a:t>      height: +</a:t>
            </a:r>
            <a:r>
              <a:rPr kumimoji="1" lang="en-US" altLang="zh-TW" sz="4300" dirty="0" err="1">
                <a:latin typeface="Consolas" panose="020B0609020204030204" pitchFamily="49" charset="0"/>
                <a:ea typeface="BiauKai" panose="02010601000101010101" pitchFamily="2" charset="-120"/>
                <a:cs typeface="Times New Roman" panose="02020603050405020304" pitchFamily="18" charset="0"/>
              </a:rPr>
              <a:t>d.Height</a:t>
            </a:r>
            <a:r>
              <a:rPr kumimoji="1" lang="en-US" altLang="zh-TW" sz="4300" dirty="0">
                <a:latin typeface="Consolas" panose="020B0609020204030204" pitchFamily="49" charset="0"/>
                <a:ea typeface="BiauKai" panose="02010601000101010101" pitchFamily="2" charset="-120"/>
                <a:cs typeface="Times New Roman" panose="02020603050405020304" pitchFamily="18" charset="0"/>
              </a:rPr>
              <a:t> // convert “Height" column to number</a:t>
            </a:r>
          </a:p>
          <a:p>
            <a:pPr marL="0" lvl="0" indent="0" fontAlgn="base">
              <a:lnSpc>
                <a:spcPct val="120000"/>
              </a:lnSpc>
              <a:buNone/>
            </a:pPr>
            <a:r>
              <a:rPr kumimoji="1" lang="en-US" altLang="zh-TW" sz="4300" dirty="0">
                <a:latin typeface="Consolas" panose="020B0609020204030204" pitchFamily="49" charset="0"/>
                <a:ea typeface="BiauKai" panose="02010601000101010101" pitchFamily="2" charset="-120"/>
                <a:cs typeface="Times New Roman" panose="02020603050405020304" pitchFamily="18" charset="0"/>
              </a:rPr>
              <a:t>  }</a:t>
            </a:r>
          </a:p>
          <a:p>
            <a:pPr marL="0" lvl="0" indent="0" fontAlgn="base">
              <a:lnSpc>
                <a:spcPct val="120000"/>
              </a:lnSpc>
              <a:buNone/>
            </a:pPr>
            <a:r>
              <a:rPr kumimoji="1" lang="en-US" altLang="zh-TW" sz="4300" dirty="0">
                <a:latin typeface="Consolas" panose="020B0609020204030204" pitchFamily="49" charset="0"/>
                <a:ea typeface="BiauKai" panose="02010601000101010101" pitchFamily="2" charset="-120"/>
                <a:cs typeface="Times New Roman" panose="02020603050405020304" pitchFamily="18" charset="0"/>
              </a:rPr>
              <a:t>};</a:t>
            </a:r>
            <a:endParaRPr kumimoji="1" lang="en-US" altLang="zh-Hant" sz="4300" dirty="0">
              <a:latin typeface="Consolas" panose="020B0609020204030204" pitchFamily="49" charset="0"/>
              <a:ea typeface="BiauKai" panose="02010601000101010101" pitchFamily="2" charset="-120"/>
              <a:cs typeface="Times New Roman" panose="02020603050405020304" pitchFamily="18" charset="0"/>
            </a:endParaRPr>
          </a:p>
          <a:p>
            <a:pPr marL="0" lvl="0" indent="0" fontAlgn="base">
              <a:lnSpc>
                <a:spcPct val="120000"/>
              </a:lnSpc>
              <a:buNone/>
            </a:pPr>
            <a:r>
              <a:rPr kumimoji="1" lang="zh-TW" altLang="zh-TW" sz="4300" dirty="0">
                <a:latin typeface="Consolas" panose="020B0609020204030204" pitchFamily="49" charset="0"/>
                <a:ea typeface="BiauKai" panose="02010601000101010101" pitchFamily="2" charset="-120"/>
                <a:cs typeface="Times New Roman" panose="02020603050405020304" pitchFamily="18" charset="0"/>
              </a:rPr>
              <a:t>d3.csv("path/to/file.csv“</a:t>
            </a:r>
            <a:r>
              <a:rPr kumimoji="1" lang="en-US" altLang="zh-TW" sz="4300" dirty="0">
                <a:latin typeface="Consolas" panose="020B0609020204030204" pitchFamily="49" charset="0"/>
                <a:ea typeface="BiauKai" panose="02010601000101010101" pitchFamily="2" charset="-120"/>
                <a:cs typeface="Times New Roman" panose="02020603050405020304" pitchFamily="18" charset="0"/>
              </a:rPr>
              <a:t>, </a:t>
            </a:r>
            <a:r>
              <a:rPr kumimoji="1" lang="en-US" altLang="zh-TW" sz="4300" dirty="0">
                <a:solidFill>
                  <a:srgbClr val="FF0000"/>
                </a:solidFill>
                <a:latin typeface="Consolas" panose="020B0609020204030204" pitchFamily="49" charset="0"/>
                <a:ea typeface="BiauKai" panose="02010601000101010101" pitchFamily="2" charset="-120"/>
                <a:cs typeface="Times New Roman" panose="02020603050405020304" pitchFamily="18" charset="0"/>
              </a:rPr>
              <a:t>row</a:t>
            </a:r>
            <a:r>
              <a:rPr kumimoji="1" lang="zh-TW" altLang="zh-TW" sz="4300" dirty="0">
                <a:latin typeface="Consolas" panose="020B0609020204030204" pitchFamily="49" charset="0"/>
                <a:ea typeface="BiauKai" panose="02010601000101010101" pitchFamily="2" charset="-120"/>
                <a:cs typeface="Times New Roman" panose="02020603050405020304" pitchFamily="18" charset="0"/>
              </a:rPr>
              <a:t>)</a:t>
            </a:r>
            <a:r>
              <a:rPr kumimoji="1" lang="en-US" altLang="zh-TW" sz="4300" dirty="0">
                <a:latin typeface="Consolas" panose="020B0609020204030204" pitchFamily="49" charset="0"/>
                <a:ea typeface="BiauKai" panose="02010601000101010101" pitchFamily="2" charset="-120"/>
                <a:cs typeface="Times New Roman" panose="02020603050405020304" pitchFamily="18" charset="0"/>
              </a:rPr>
              <a:t>.</a:t>
            </a:r>
            <a:r>
              <a:rPr kumimoji="1" lang="en-US" altLang="zh-TW" sz="4300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Consolas" panose="020B0609020204030204" pitchFamily="49" charset="0"/>
                <a:ea typeface="BiauKai" panose="02010601000101010101" pitchFamily="2" charset="-120"/>
                <a:cs typeface="Times New Roman" panose="02020603050405020304" pitchFamily="18" charset="0"/>
              </a:rPr>
              <a:t>then</a:t>
            </a:r>
            <a:r>
              <a:rPr kumimoji="1" lang="en-US" altLang="zh-TW" sz="4300" dirty="0">
                <a:highlight>
                  <a:srgbClr val="FFFF00"/>
                </a:highlight>
                <a:latin typeface="Consolas" panose="020B0609020204030204" pitchFamily="49" charset="0"/>
                <a:ea typeface="BiauKai" panose="02010601000101010101" pitchFamily="2" charset="-120"/>
                <a:cs typeface="Times New Roman" panose="02020603050405020304" pitchFamily="18" charset="0"/>
              </a:rPr>
              <a:t>(function(data){ </a:t>
            </a:r>
          </a:p>
          <a:p>
            <a:pPr marL="0" lvl="0" indent="0" fontAlgn="base">
              <a:lnSpc>
                <a:spcPct val="120000"/>
              </a:lnSpc>
              <a:buNone/>
            </a:pPr>
            <a:r>
              <a:rPr kumimoji="1" lang="en-US" altLang="zh-TW" sz="4300" dirty="0">
                <a:highlight>
                  <a:srgbClr val="FFFF00"/>
                </a:highlight>
                <a:latin typeface="Consolas" panose="020B0609020204030204" pitchFamily="49" charset="0"/>
                <a:ea typeface="BiauKai" panose="02010601000101010101" pitchFamily="2" charset="-120"/>
                <a:cs typeface="Times New Roman" panose="02020603050405020304" pitchFamily="18" charset="0"/>
              </a:rPr>
              <a:t>  </a:t>
            </a:r>
            <a:r>
              <a:rPr kumimoji="1" lang="en-US" altLang="zh-TW" sz="4300" b="1" dirty="0">
                <a:highlight>
                  <a:srgbClr val="FFFF00"/>
                </a:highlight>
                <a:latin typeface="Consolas" panose="020B0609020204030204" pitchFamily="49" charset="0"/>
                <a:ea typeface="BiauKai" panose="02010601000101010101" pitchFamily="2" charset="-120"/>
                <a:cs typeface="Times New Roman" panose="02020603050405020304" pitchFamily="18" charset="0"/>
              </a:rPr>
              <a:t>console.log(data);</a:t>
            </a:r>
          </a:p>
          <a:p>
            <a:pPr marL="0" lvl="0" indent="0" fontAlgn="base">
              <a:lnSpc>
                <a:spcPct val="120000"/>
              </a:lnSpc>
              <a:buNone/>
            </a:pPr>
            <a:r>
              <a:rPr kumimoji="1" lang="en-US" altLang="zh-TW" sz="4300" dirty="0">
                <a:highlight>
                  <a:srgbClr val="FFFF00"/>
                </a:highlight>
                <a:latin typeface="Consolas" panose="020B0609020204030204" pitchFamily="49" charset="0"/>
                <a:ea typeface="BiauKai" panose="02010601000101010101" pitchFamily="2" charset="-120"/>
                <a:cs typeface="Times New Roman" panose="02020603050405020304" pitchFamily="18" charset="0"/>
              </a:rPr>
              <a:t>}</a:t>
            </a:r>
            <a:r>
              <a:rPr kumimoji="1" lang="en-US" altLang="zh-TW" sz="4300" dirty="0">
                <a:latin typeface="Consolas" panose="020B0609020204030204" pitchFamily="49" charset="0"/>
                <a:ea typeface="BiauKai" panose="02010601000101010101" pitchFamily="2" charset="-120"/>
                <a:cs typeface="Times New Roman" panose="02020603050405020304" pitchFamily="18" charset="0"/>
              </a:rPr>
              <a:t>);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812" y="3043237"/>
            <a:ext cx="3895725" cy="18097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2542" y="3043237"/>
            <a:ext cx="3933825" cy="20002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2892" y="4202905"/>
            <a:ext cx="3933825" cy="2486025"/>
          </a:xfrm>
          <a:prstGeom prst="rect">
            <a:avLst/>
          </a:prstGeom>
        </p:spPr>
      </p:pic>
      <p:sp>
        <p:nvSpPr>
          <p:cNvPr id="10" name="向右箭號 9"/>
          <p:cNvSpPr/>
          <p:nvPr/>
        </p:nvSpPr>
        <p:spPr>
          <a:xfrm>
            <a:off x="2405062" y="5705475"/>
            <a:ext cx="2443163" cy="209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7562" y="1520043"/>
            <a:ext cx="2432509" cy="700088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6697983" y="2220131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file.csv</a:t>
            </a:r>
            <a:endParaRPr lang="zh-TW" altLang="en-US" dirty="0"/>
          </a:p>
        </p:txBody>
      </p:sp>
      <p:sp>
        <p:nvSpPr>
          <p:cNvPr id="13" name="橢圓 12"/>
          <p:cNvSpPr/>
          <p:nvPr/>
        </p:nvSpPr>
        <p:spPr>
          <a:xfrm>
            <a:off x="1552575" y="5200650"/>
            <a:ext cx="190500" cy="171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/>
              <a:t>1</a:t>
            </a:r>
            <a:endParaRPr lang="zh-TW" altLang="en-US" sz="1600" dirty="0"/>
          </a:p>
        </p:txBody>
      </p:sp>
      <p:sp>
        <p:nvSpPr>
          <p:cNvPr id="14" name="橢圓 13"/>
          <p:cNvSpPr/>
          <p:nvPr/>
        </p:nvSpPr>
        <p:spPr>
          <a:xfrm>
            <a:off x="2713659" y="5200650"/>
            <a:ext cx="190500" cy="171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/>
              <a:t>2</a:t>
            </a:r>
            <a:endParaRPr lang="zh-TW" altLang="en-US" sz="1600" dirty="0"/>
          </a:p>
        </p:txBody>
      </p:sp>
      <p:sp>
        <p:nvSpPr>
          <p:cNvPr id="15" name="橢圓 14"/>
          <p:cNvSpPr/>
          <p:nvPr/>
        </p:nvSpPr>
        <p:spPr>
          <a:xfrm>
            <a:off x="3143372" y="5198267"/>
            <a:ext cx="190500" cy="171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/>
              <a:t>3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249505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400" b="1" i="1" dirty="0"/>
              <a:t>d3-JSON</a:t>
            </a:r>
            <a:endParaRPr lang="zh-TW" altLang="en-US" sz="5400" b="1" i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TW" sz="2400" dirty="0">
                <a:latin typeface="Times New Roman" panose="02020603050405020304" pitchFamily="18" charset="0"/>
                <a:ea typeface="BiauKai" panose="02010601000101010101" pitchFamily="2" charset="-120"/>
                <a:cs typeface="Times New Roman" panose="02020603050405020304" pitchFamily="18" charset="0"/>
              </a:rPr>
              <a:t>JSON (JavaScript Object Notation, </a:t>
            </a:r>
            <a:r>
              <a:rPr kumimoji="1" lang="zh-TW" altLang="en-US" sz="2400" dirty="0">
                <a:latin typeface="Times New Roman" panose="02020603050405020304" pitchFamily="18" charset="0"/>
                <a:ea typeface="BiauKai" panose="02010601000101010101" pitchFamily="2" charset="-120"/>
                <a:cs typeface="Times New Roman" panose="02020603050405020304" pitchFamily="18" charset="0"/>
              </a:rPr>
              <a:t>物件表示法</a:t>
            </a:r>
            <a:r>
              <a:rPr kumimoji="1" lang="en-US" altLang="zh-TW" sz="2400" dirty="0">
                <a:latin typeface="Times New Roman" panose="02020603050405020304" pitchFamily="18" charset="0"/>
                <a:ea typeface="BiauKai" panose="02010601000101010101" pitchFamily="2" charset="-120"/>
                <a:cs typeface="Times New Roman" panose="02020603050405020304" pitchFamily="18" charset="0"/>
              </a:rPr>
              <a:t>)</a:t>
            </a:r>
          </a:p>
          <a:p>
            <a:r>
              <a:rPr kumimoji="1" lang="zh-TW" altLang="en-US" sz="2400" dirty="0">
                <a:latin typeface="Times New Roman" panose="02020603050405020304" pitchFamily="18" charset="0"/>
                <a:ea typeface="BiauKai" panose="02010601000101010101" pitchFamily="2" charset="-120"/>
                <a:cs typeface="Times New Roman" panose="02020603050405020304" pitchFamily="18" charset="0"/>
              </a:rPr>
              <a:t>一種以純文字為基礎，來儲存和交換簡單結構的輕量級</a:t>
            </a:r>
            <a:r>
              <a:rPr kumimoji="1" lang="en-US" altLang="zh-TW" sz="2400" dirty="0">
                <a:latin typeface="Times New Roman" panose="02020603050405020304" pitchFamily="18" charset="0"/>
                <a:ea typeface="BiauKai" panose="02010601000101010101" pitchFamily="2" charset="-120"/>
                <a:cs typeface="Times New Roman" panose="02020603050405020304" pitchFamily="18" charset="0"/>
              </a:rPr>
              <a:t>【</a:t>
            </a:r>
            <a:r>
              <a:rPr kumimoji="1" lang="zh-TW" altLang="en-US" sz="2400" dirty="0">
                <a:latin typeface="Times New Roman" panose="02020603050405020304" pitchFamily="18" charset="0"/>
                <a:ea typeface="BiauKai" panose="02010601000101010101" pitchFamily="2" charset="-120"/>
                <a:cs typeface="Times New Roman" panose="02020603050405020304" pitchFamily="18" charset="0"/>
              </a:rPr>
              <a:t>資料交換格式</a:t>
            </a:r>
            <a:r>
              <a:rPr kumimoji="1" lang="en-US" altLang="zh-TW" sz="2400" dirty="0">
                <a:latin typeface="Times New Roman" panose="02020603050405020304" pitchFamily="18" charset="0"/>
                <a:ea typeface="BiauKai" panose="02010601000101010101" pitchFamily="2" charset="-120"/>
                <a:cs typeface="Times New Roman" panose="02020603050405020304" pitchFamily="18" charset="0"/>
              </a:rPr>
              <a:t>】(</a:t>
            </a:r>
            <a:r>
              <a:rPr kumimoji="1" lang="zh-TW" altLang="en-US" sz="2400" dirty="0">
                <a:latin typeface="Times New Roman" panose="02020603050405020304" pitchFamily="18" charset="0"/>
                <a:ea typeface="BiauKai" panose="02010601000101010101" pitchFamily="2" charset="-120"/>
                <a:cs typeface="Times New Roman" panose="02020603050405020304" pitchFamily="18" charset="0"/>
              </a:rPr>
              <a:t>類似 </a:t>
            </a:r>
            <a:r>
              <a:rPr kumimoji="1" lang="en-US" altLang="zh-TW" sz="2400" dirty="0">
                <a:latin typeface="Times New Roman" panose="02020603050405020304" pitchFamily="18" charset="0"/>
                <a:ea typeface="BiauKai" panose="02010601000101010101" pitchFamily="2" charset="-120"/>
                <a:cs typeface="Times New Roman" panose="02020603050405020304" pitchFamily="18" charset="0"/>
              </a:rPr>
              <a:t>XML)</a:t>
            </a:r>
            <a:r>
              <a:rPr kumimoji="1" lang="zh-TW" altLang="en-US" sz="2400" dirty="0">
                <a:latin typeface="Times New Roman" panose="02020603050405020304" pitchFamily="18" charset="0"/>
                <a:ea typeface="BiauKai" panose="02010601000101010101" pitchFamily="2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1891008" y="6386512"/>
            <a:ext cx="1885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/>
              <a:t>Employees.json</a:t>
            </a:r>
            <a:endParaRPr lang="zh-TW" altLang="en-US" dirty="0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954" y="3892972"/>
            <a:ext cx="3357563" cy="2493540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487" y="3892972"/>
            <a:ext cx="4810125" cy="904875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5"/>
          <a:srcRect r="3098" b="1921"/>
          <a:stretch/>
        </p:blipFill>
        <p:spPr>
          <a:xfrm>
            <a:off x="6705600" y="4169197"/>
            <a:ext cx="5362576" cy="345654"/>
          </a:xfrm>
          <a:prstGeom prst="rect">
            <a:avLst/>
          </a:prstGeom>
        </p:spPr>
      </p:pic>
      <p:sp>
        <p:nvSpPr>
          <p:cNvPr id="15" name="文字方塊 14"/>
          <p:cNvSpPr txBox="1"/>
          <p:nvPr/>
        </p:nvSpPr>
        <p:spPr>
          <a:xfrm>
            <a:off x="6707514" y="4750223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read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0928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400" b="1" i="1" dirty="0"/>
              <a:t>d3-selection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154954" y="2603500"/>
            <a:ext cx="10000726" cy="3416300"/>
          </a:xfrm>
        </p:spPr>
        <p:txBody>
          <a:bodyPr>
            <a:normAutofit/>
          </a:bodyPr>
          <a:lstStyle/>
          <a:p>
            <a:r>
              <a:rPr lang="en-US" altLang="zh-TW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selectAll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(element tag)</a:t>
            </a:r>
            <a:r>
              <a:rPr lang="zh-TW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TW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選取所有 設定的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tag</a:t>
            </a:r>
            <a:r>
              <a:rPr lang="zh-TW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或是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</a:t>
            </a:r>
          </a:p>
          <a:p>
            <a:endParaRPr lang="en-US" altLang="zh-TW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select(element tag)</a:t>
            </a:r>
            <a:r>
              <a:rPr lang="zh-TW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TW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選取一個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tag</a:t>
            </a:r>
            <a:r>
              <a:rPr lang="zh-TW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或是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</a:t>
            </a:r>
          </a:p>
          <a:p>
            <a:endParaRPr lang="en-US" altLang="zh-TW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594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TW" sz="5400" b="1" i="1" dirty="0"/>
              <a:t>Select</a:t>
            </a:r>
            <a:endParaRPr lang="zh-TW" altLang="en-US" sz="5400" b="1" i="1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41" y="2283563"/>
            <a:ext cx="5390309" cy="2840607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550" y="2345178"/>
            <a:ext cx="6392450" cy="2717375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3930483" y="5185785"/>
            <a:ext cx="4447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只選擇在</a:t>
            </a:r>
            <a:r>
              <a:rPr lang="en-US" altLang="zh-TW" sz="4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svg1</a:t>
            </a:r>
            <a:r>
              <a:rPr lang="zh-TW" altLang="en-US" sz="4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裡的所有方形</a:t>
            </a:r>
            <a:r>
              <a:rPr lang="en-US" altLang="zh-TW" sz="4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4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rect</a:t>
            </a:r>
            <a:r>
              <a:rPr lang="en-US" altLang="zh-TW" sz="4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sz="4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1395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離子會議室">
  <a:themeElements>
    <a:clrScheme name="離子會議室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離子會議室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離子會議室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2075</TotalTime>
  <Words>1816</Words>
  <Application>Microsoft Office PowerPoint</Application>
  <PresentationFormat>寬螢幕</PresentationFormat>
  <Paragraphs>273</Paragraphs>
  <Slides>26</Slides>
  <Notes>12</Notes>
  <HiddenSlides>0</HiddenSlides>
  <MMClips>2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37" baseType="lpstr">
      <vt:lpstr>BiauKai</vt:lpstr>
      <vt:lpstr>微軟正黑體</vt:lpstr>
      <vt:lpstr>新細明體</vt:lpstr>
      <vt:lpstr>標楷體</vt:lpstr>
      <vt:lpstr>Arial</vt:lpstr>
      <vt:lpstr>Calibri</vt:lpstr>
      <vt:lpstr>Century Gothic</vt:lpstr>
      <vt:lpstr>Consolas</vt:lpstr>
      <vt:lpstr>Times New Roman</vt:lpstr>
      <vt:lpstr>Wingdings 3</vt:lpstr>
      <vt:lpstr>離子會議室</vt:lpstr>
      <vt:lpstr>D3.JS Guide 2</vt:lpstr>
      <vt:lpstr>Outline</vt:lpstr>
      <vt:lpstr>Load data - CSV</vt:lpstr>
      <vt:lpstr>d3-csv</vt:lpstr>
      <vt:lpstr>d3-fetch</vt:lpstr>
      <vt:lpstr>d3-fetch  </vt:lpstr>
      <vt:lpstr>d3-JSON</vt:lpstr>
      <vt:lpstr>d3-selection</vt:lpstr>
      <vt:lpstr>Select</vt:lpstr>
      <vt:lpstr>two_svg.html</vt:lpstr>
      <vt:lpstr>Select</vt:lpstr>
      <vt:lpstr>Enter, Merge, Exit</vt:lpstr>
      <vt:lpstr>Enter, Merge, Exit</vt:lpstr>
      <vt:lpstr>Enter, Merge, Exit</vt:lpstr>
      <vt:lpstr>Enter, Merge, Exit</vt:lpstr>
      <vt:lpstr>baradd.html</vt:lpstr>
      <vt:lpstr>PowerPoint 簡報</vt:lpstr>
      <vt:lpstr>d3-transition</vt:lpstr>
      <vt:lpstr>d3-transition</vt:lpstr>
      <vt:lpstr>Example</vt:lpstr>
      <vt:lpstr>d3-scale</vt:lpstr>
      <vt:lpstr>d3-scale  clamp</vt:lpstr>
      <vt:lpstr>Simple http server: python </vt:lpstr>
      <vt:lpstr>Simple http server: nodejs </vt:lpstr>
      <vt:lpstr>Resource &amp; Reference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D3.JS</dc:title>
  <dc:creator>tony14256@gmail.com</dc:creator>
  <cp:lastModifiedBy>Ming-Te Chi</cp:lastModifiedBy>
  <cp:revision>172</cp:revision>
  <cp:lastPrinted>2020-03-31T05:45:57Z</cp:lastPrinted>
  <dcterms:created xsi:type="dcterms:W3CDTF">2016-08-10T04:51:32Z</dcterms:created>
  <dcterms:modified xsi:type="dcterms:W3CDTF">2021-03-31T03:42:06Z</dcterms:modified>
</cp:coreProperties>
</file>