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67" r:id="rId4"/>
    <p:sldId id="271" r:id="rId5"/>
    <p:sldId id="270" r:id="rId6"/>
    <p:sldId id="268" r:id="rId7"/>
    <p:sldId id="269" r:id="rId8"/>
    <p:sldId id="288" r:id="rId9"/>
    <p:sldId id="257" r:id="rId10"/>
    <p:sldId id="260" r:id="rId11"/>
    <p:sldId id="261" r:id="rId12"/>
    <p:sldId id="262" r:id="rId13"/>
    <p:sldId id="272" r:id="rId14"/>
    <p:sldId id="273" r:id="rId15"/>
    <p:sldId id="276" r:id="rId16"/>
    <p:sldId id="284" r:id="rId17"/>
    <p:sldId id="266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83" r:id="rId26"/>
    <p:sldId id="278" r:id="rId27"/>
    <p:sldId id="277" r:id="rId28"/>
    <p:sldId id="279" r:id="rId29"/>
    <p:sldId id="280" r:id="rId30"/>
    <p:sldId id="281" r:id="rId31"/>
    <p:sldId id="282" r:id="rId32"/>
    <p:sldId id="285" r:id="rId33"/>
    <p:sldId id="286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2E8"/>
    <a:srgbClr val="FFAB25"/>
    <a:srgbClr val="3532AD"/>
    <a:srgbClr val="45E13A"/>
    <a:srgbClr val="23CE66"/>
    <a:srgbClr val="423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86198" autoAdjust="0"/>
  </p:normalViewPr>
  <p:slideViewPr>
    <p:cSldViewPr snapToGrid="0" snapToObjects="1">
      <p:cViewPr varScale="1">
        <p:scale>
          <a:sx n="84" d="100"/>
          <a:sy n="84" d="100"/>
        </p:scale>
        <p:origin x="214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42CF0-11DC-0847-B8E2-8D11FF773180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EB683-40A6-BB4B-B07B-CCA47531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95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3/d3-selection/blob/v1.4.1/README.md#modifying-elements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pen.io/sean721721721/pen/KKpZEYY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2020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EB683-40A6-BB4B-B07B-CCA4753163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3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同一個頁面上的兩個元素不能有相同的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屬性值（否則該值就不是唯一）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EB683-40A6-BB4B-B07B-CCA4753163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69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3"/>
              </a:rPr>
              <a:t>https://github.com/d3/d3-selection/blob/v1.4.1/README.md#modifying-elements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EB683-40A6-BB4B-B07B-CCA4753163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53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svg.append</a:t>
            </a:r>
            <a:r>
              <a:rPr lang="en-US" altLang="zh-TW" dirty="0" smtClean="0"/>
              <a:t>("</a:t>
            </a:r>
            <a:r>
              <a:rPr lang="en-US" altLang="zh-TW" dirty="0" err="1" smtClean="0"/>
              <a:t>rect</a:t>
            </a:r>
            <a:r>
              <a:rPr lang="en-US" altLang="zh-TW" dirty="0" smtClean="0"/>
              <a:t>")</a:t>
            </a:r>
          </a:p>
          <a:p>
            <a:r>
              <a:rPr lang="en-US" altLang="zh-TW" dirty="0" smtClean="0"/>
              <a:t>    .</a:t>
            </a:r>
            <a:r>
              <a:rPr lang="en-US" altLang="zh-TW" dirty="0" err="1" smtClean="0"/>
              <a:t>attr</a:t>
            </a:r>
            <a:r>
              <a:rPr lang="en-US" altLang="zh-TW" dirty="0" smtClean="0"/>
              <a:t>("x", 10)</a:t>
            </a:r>
          </a:p>
          <a:p>
            <a:r>
              <a:rPr lang="en-US" altLang="zh-TW" dirty="0" smtClean="0"/>
              <a:t>    .</a:t>
            </a:r>
            <a:r>
              <a:rPr lang="en-US" altLang="zh-TW" dirty="0" err="1" smtClean="0"/>
              <a:t>attr</a:t>
            </a:r>
            <a:r>
              <a:rPr lang="en-US" altLang="zh-TW" dirty="0" smtClean="0"/>
              <a:t>("y", 10)</a:t>
            </a:r>
          </a:p>
          <a:p>
            <a:r>
              <a:rPr lang="en-US" altLang="zh-TW" dirty="0" smtClean="0"/>
              <a:t>    .</a:t>
            </a:r>
            <a:r>
              <a:rPr lang="en-US" altLang="zh-TW" dirty="0" err="1" smtClean="0"/>
              <a:t>attr</a:t>
            </a:r>
            <a:r>
              <a:rPr lang="en-US" altLang="zh-TW" dirty="0" smtClean="0"/>
              <a:t>('width', 100).</a:t>
            </a:r>
            <a:r>
              <a:rPr lang="en-US" altLang="zh-TW" dirty="0" err="1" smtClean="0"/>
              <a:t>attr</a:t>
            </a:r>
            <a:r>
              <a:rPr lang="en-US" altLang="zh-TW" dirty="0" smtClean="0"/>
              <a:t>('height', 100)</a:t>
            </a:r>
          </a:p>
          <a:p>
            <a:r>
              <a:rPr lang="en-US" altLang="zh-TW" dirty="0" smtClean="0"/>
              <a:t>    .style("fill", "red");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EB683-40A6-BB4B-B07B-CCA4753163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85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var</a:t>
            </a:r>
            <a:r>
              <a:rPr lang="en-US" altLang="zh-TW" dirty="0" smtClean="0"/>
              <a:t> data = [1535, 3081, 2494, 9078, 9843, 6856, 234, 529, 6729, 2321];</a:t>
            </a:r>
          </a:p>
          <a:p>
            <a:endParaRPr lang="en-US" altLang="zh-TW" dirty="0" smtClean="0"/>
          </a:p>
          <a:p>
            <a:r>
              <a:rPr lang="en-US" altLang="zh-TW" dirty="0" err="1" smtClean="0"/>
              <a:t>svg.selectAll</a:t>
            </a:r>
            <a:r>
              <a:rPr lang="en-US" altLang="zh-TW" dirty="0" smtClean="0"/>
              <a:t>("</a:t>
            </a:r>
            <a:r>
              <a:rPr lang="en-US" altLang="zh-TW" dirty="0" err="1" smtClean="0"/>
              <a:t>rect</a:t>
            </a:r>
            <a:r>
              <a:rPr lang="en-US" altLang="zh-TW" dirty="0" smtClean="0"/>
              <a:t>")</a:t>
            </a:r>
          </a:p>
          <a:p>
            <a:r>
              <a:rPr lang="en-US" altLang="zh-TW" dirty="0" smtClean="0"/>
              <a:t>    .data(data)</a:t>
            </a:r>
          </a:p>
          <a:p>
            <a:r>
              <a:rPr lang="en-US" altLang="zh-TW" dirty="0" smtClean="0"/>
              <a:t>    .enter()</a:t>
            </a:r>
          </a:p>
          <a:p>
            <a:r>
              <a:rPr lang="en-US" altLang="zh-TW" dirty="0" smtClean="0"/>
              <a:t>    .append("</a:t>
            </a:r>
            <a:r>
              <a:rPr lang="en-US" altLang="zh-TW" dirty="0" err="1" smtClean="0"/>
              <a:t>rect</a:t>
            </a:r>
            <a:r>
              <a:rPr lang="en-US" altLang="zh-TW" dirty="0" smtClean="0"/>
              <a:t>")</a:t>
            </a:r>
          </a:p>
          <a:p>
            <a:r>
              <a:rPr lang="en-US" altLang="zh-TW" dirty="0" smtClean="0"/>
              <a:t>    .</a:t>
            </a:r>
            <a:r>
              <a:rPr lang="en-US" altLang="zh-TW" dirty="0" err="1" smtClean="0"/>
              <a:t>attr</a:t>
            </a:r>
            <a:r>
              <a:rPr lang="en-US" altLang="zh-TW" dirty="0" smtClean="0"/>
              <a:t>("x", function(d,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) {return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*10+10;})</a:t>
            </a:r>
          </a:p>
          <a:p>
            <a:r>
              <a:rPr lang="en-US" altLang="zh-TW" dirty="0" smtClean="0"/>
              <a:t>    .</a:t>
            </a:r>
            <a:r>
              <a:rPr lang="en-US" altLang="zh-TW" dirty="0" err="1" smtClean="0"/>
              <a:t>attr</a:t>
            </a:r>
            <a:r>
              <a:rPr lang="en-US" altLang="zh-TW" dirty="0" smtClean="0"/>
              <a:t>("y",10)</a:t>
            </a:r>
          </a:p>
          <a:p>
            <a:r>
              <a:rPr lang="en-US" altLang="zh-TW" dirty="0" smtClean="0"/>
              <a:t>    .</a:t>
            </a:r>
            <a:r>
              <a:rPr lang="en-US" altLang="zh-TW" dirty="0" err="1" smtClean="0"/>
              <a:t>attr</a:t>
            </a:r>
            <a:r>
              <a:rPr lang="en-US" altLang="zh-TW" dirty="0" smtClean="0"/>
              <a:t>('height', 20)</a:t>
            </a:r>
          </a:p>
          <a:p>
            <a:r>
              <a:rPr lang="en-US" altLang="zh-TW" dirty="0" smtClean="0"/>
              <a:t>    .</a:t>
            </a:r>
            <a:r>
              <a:rPr lang="en-US" altLang="zh-TW" dirty="0" err="1" smtClean="0"/>
              <a:t>attr</a:t>
            </a:r>
            <a:r>
              <a:rPr lang="en-US" altLang="zh-TW" dirty="0" smtClean="0"/>
              <a:t>('width', 5)</a:t>
            </a:r>
          </a:p>
          <a:p>
            <a:r>
              <a:rPr lang="en-US" altLang="zh-TW" dirty="0" smtClean="0"/>
              <a:t>    .style("fill", "red");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EB683-40A6-BB4B-B07B-CCA4753163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44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Source code : </a:t>
            </a:r>
            <a:r>
              <a:rPr lang="en-US" altLang="zh-TW" dirty="0">
                <a:hlinkClick r:id="rId3"/>
              </a:rPr>
              <a:t>https://codepen.io/sean721721721/pen/KKpZEYY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EB683-40A6-BB4B-B07B-CCA47531634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40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Quantile </a:t>
            </a:r>
            <a:r>
              <a:rPr lang="zh-TW" altLang="en-US" dirty="0" smtClean="0"/>
              <a:t>分位數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EB683-40A6-BB4B-B07B-CCA47531634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98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529-B97F-A840-863C-4DB9ABF2BBA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933-B444-CE4C-B706-DC93A8240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6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529-B97F-A840-863C-4DB9ABF2BBA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933-B444-CE4C-B706-DC93A8240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3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529-B97F-A840-863C-4DB9ABF2BBA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933-B444-CE4C-B706-DC93A8240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65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529-B97F-A840-863C-4DB9ABF2BBA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933-B444-CE4C-B706-DC93A8240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0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529-B97F-A840-863C-4DB9ABF2BBA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933-B444-CE4C-B706-DC93A8240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3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529-B97F-A840-863C-4DB9ABF2BBA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933-B444-CE4C-B706-DC93A8240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1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529-B97F-A840-863C-4DB9ABF2BBA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933-B444-CE4C-B706-DC93A8240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529-B97F-A840-863C-4DB9ABF2BBA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933-B444-CE4C-B706-DC93A8240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3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529-B97F-A840-863C-4DB9ABF2BBA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933-B444-CE4C-B706-DC93A8240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8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529-B97F-A840-863C-4DB9ABF2BBA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933-B444-CE4C-B706-DC93A8240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21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529-B97F-A840-863C-4DB9ABF2BBA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933-B444-CE4C-B706-DC93A8240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DD529-B97F-A840-863C-4DB9ABF2BBA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27933-B444-CE4C-B706-DC93A8240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5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3/d3/blob/master/API.md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3/d3/wiki/Gallery" TargetMode="External"/><Relationship Id="rId2" Type="http://schemas.openxmlformats.org/officeDocument/2006/relationships/hyperlink" Target="https://codepen.io/search/pens?q=d3&amp;limit=all&amp;type=type-pen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bservablehq.com/explor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decademy.com/catalog/subject/web-development" TargetMode="External"/><Relationship Id="rId2" Type="http://schemas.openxmlformats.org/officeDocument/2006/relationships/hyperlink" Target="https://codepen.io/hsfo3o/pen/BrNoO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mozilla.org/zh-TW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1503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Data</a:t>
            </a:r>
            <a:r>
              <a:rPr lang="zh-TW" altLang="en-US" dirty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  <a:r>
              <a:rPr lang="en-US" altLang="zh-TW" dirty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Visualization</a:t>
            </a:r>
            <a:br>
              <a:rPr lang="en-US" altLang="zh-TW" dirty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lang="en-US" altLang="zh-TW" dirty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lang="en-US" altLang="zh-TW" dirty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lang="en-US" altLang="zh-TW" dirty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use</a:t>
            </a:r>
            <a:r>
              <a:rPr lang="zh-TW" altLang="en-US" dirty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  <a:r>
              <a:rPr lang="en-US" altLang="zh-TW" dirty="0">
                <a:solidFill>
                  <a:schemeClr val="bg1">
                    <a:alpha val="0"/>
                  </a:schemeClr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D3</a:t>
            </a:r>
            <a:r>
              <a:rPr lang="zh-TW" altLang="en-US" dirty="0">
                <a:solidFill>
                  <a:schemeClr val="bg1">
                    <a:alpha val="0"/>
                  </a:schemeClr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    </a:t>
            </a:r>
            <a:r>
              <a:rPr lang="en-US" altLang="zh-TW" dirty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.</a:t>
            </a:r>
            <a:r>
              <a:rPr lang="zh-TW" altLang="en-US" dirty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  <a:r>
              <a:rPr lang="en-US" altLang="zh-TW" dirty="0" err="1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js</a:t>
            </a:r>
            <a:endParaRPr lang="en-US" dirty="0">
              <a:solidFill>
                <a:schemeClr val="bg1">
                  <a:alpha val="0"/>
                </a:schemeClr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91" y="2590486"/>
            <a:ext cx="1625600" cy="1625600"/>
          </a:xfrm>
          <a:prstGeom prst="rect">
            <a:avLst/>
          </a:prstGeom>
        </p:spPr>
      </p:pic>
      <p:sp>
        <p:nvSpPr>
          <p:cNvPr id="6" name="副標題 5">
            <a:extLst>
              <a:ext uri="{FF2B5EF4-FFF2-40B4-BE49-F238E27FC236}">
                <a16:creationId xmlns:a16="http://schemas.microsoft.com/office/drawing/2014/main" id="{D76FE25C-9FD5-4BD4-8A40-F1813B37C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0808"/>
            <a:ext cx="9144000" cy="1655762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598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What is D3.js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19129"/>
            <a:ext cx="10515600" cy="38578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smtClean="0">
                <a:solidFill>
                  <a:schemeClr val="bg1"/>
                </a:solidFill>
              </a:rPr>
              <a:t>JavaScript </a:t>
            </a:r>
            <a:r>
              <a:rPr lang="en-US" altLang="zh-TW" dirty="0">
                <a:solidFill>
                  <a:schemeClr val="bg1"/>
                </a:solidFill>
              </a:rPr>
              <a:t>L</a:t>
            </a:r>
            <a:r>
              <a:rPr lang="en-US" dirty="0">
                <a:solidFill>
                  <a:schemeClr val="bg1"/>
                </a:solidFill>
              </a:rPr>
              <a:t>ibrary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altLang="zh-TW" dirty="0">
                <a:solidFill>
                  <a:schemeClr val="bg1"/>
                </a:solidFill>
              </a:rPr>
              <a:t>Help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you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Making </a:t>
            </a:r>
            <a:r>
              <a:rPr lang="en-US" sz="3600" dirty="0">
                <a:solidFill>
                  <a:srgbClr val="FFFF00"/>
                </a:solidFill>
              </a:rPr>
              <a:t>D</a:t>
            </a:r>
            <a:r>
              <a:rPr lang="en-US" dirty="0">
                <a:solidFill>
                  <a:schemeClr val="bg1"/>
                </a:solidFill>
              </a:rPr>
              <a:t>ata-</a:t>
            </a:r>
            <a:r>
              <a:rPr lang="en-US" sz="3600" dirty="0">
                <a:solidFill>
                  <a:srgbClr val="FFFF00"/>
                </a:solidFill>
              </a:rPr>
              <a:t>D</a:t>
            </a:r>
            <a:r>
              <a:rPr lang="en-US" dirty="0">
                <a:solidFill>
                  <a:schemeClr val="bg1"/>
                </a:solidFill>
              </a:rPr>
              <a:t>riven </a:t>
            </a:r>
            <a:r>
              <a:rPr lang="en-US" sz="3600" dirty="0">
                <a:solidFill>
                  <a:srgbClr val="FFFF00"/>
                </a:solidFill>
              </a:rPr>
              <a:t>D</a:t>
            </a:r>
            <a:r>
              <a:rPr lang="en-US" dirty="0">
                <a:solidFill>
                  <a:schemeClr val="bg1"/>
                </a:solidFill>
              </a:rPr>
              <a:t>ocument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endParaRPr lang="en-US" altLang="zh-TW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/>
                </a:solidFill>
              </a:rPr>
              <a:t>-&gt;</a:t>
            </a:r>
            <a:r>
              <a:rPr lang="zh-TW" altLang="en-US" dirty="0">
                <a:solidFill>
                  <a:schemeClr val="bg1"/>
                </a:solidFill>
              </a:rPr>
              <a:t>  </a:t>
            </a:r>
            <a:r>
              <a:rPr lang="en-US" altLang="zh-TW" dirty="0">
                <a:solidFill>
                  <a:schemeClr val="bg1"/>
                </a:solidFill>
              </a:rPr>
              <a:t>Control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your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Document(HTML+CSS)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by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D3.js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226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altLang="zh-TW" sz="3000" dirty="0">
                <a:solidFill>
                  <a:schemeClr val="bg1"/>
                </a:solidFill>
              </a:rPr>
              <a:t>Selection</a:t>
            </a:r>
            <a:r>
              <a:rPr lang="zh-TW" altLang="en-US" sz="3000" dirty="0">
                <a:solidFill>
                  <a:schemeClr val="bg1"/>
                </a:solidFill>
              </a:rPr>
              <a:t> </a:t>
            </a:r>
            <a:r>
              <a:rPr lang="en-US" altLang="zh-TW" sz="3000" dirty="0">
                <a:solidFill>
                  <a:schemeClr val="bg1"/>
                </a:solidFill>
              </a:rPr>
              <a:t>+</a:t>
            </a:r>
            <a:r>
              <a:rPr lang="zh-TW" altLang="en-US" sz="3000" dirty="0">
                <a:solidFill>
                  <a:schemeClr val="bg1"/>
                </a:solidFill>
              </a:rPr>
              <a:t> </a:t>
            </a:r>
            <a:r>
              <a:rPr lang="en-US" altLang="zh-TW" sz="3000" dirty="0">
                <a:solidFill>
                  <a:schemeClr val="bg1"/>
                </a:solidFill>
              </a:rPr>
              <a:t>modifier</a:t>
            </a:r>
            <a:r>
              <a:rPr lang="zh-TW" altLang="en-US" sz="3000" dirty="0">
                <a:solidFill>
                  <a:schemeClr val="bg1"/>
                </a:solidFill>
              </a:rPr>
              <a:t> </a:t>
            </a:r>
            <a:r>
              <a:rPr lang="en-US" altLang="zh-TW" sz="3000" dirty="0">
                <a:solidFill>
                  <a:schemeClr val="bg1"/>
                </a:solidFill>
              </a:rPr>
              <a:t>function</a:t>
            </a:r>
          </a:p>
          <a:p>
            <a:pPr>
              <a:lnSpc>
                <a:spcPct val="200000"/>
              </a:lnSpc>
            </a:pPr>
            <a:r>
              <a:rPr lang="en-US" altLang="zh-TW" sz="3000" dirty="0">
                <a:solidFill>
                  <a:schemeClr val="bg1"/>
                </a:solidFill>
              </a:rPr>
              <a:t>SVG</a:t>
            </a:r>
            <a:r>
              <a:rPr lang="zh-TW" altLang="en-US" sz="3000" dirty="0">
                <a:solidFill>
                  <a:schemeClr val="bg1"/>
                </a:solidFill>
              </a:rPr>
              <a:t> </a:t>
            </a:r>
            <a:r>
              <a:rPr lang="en-US" altLang="zh-TW" sz="3000" dirty="0" smtClean="0">
                <a:solidFill>
                  <a:schemeClr val="bg1"/>
                </a:solidFill>
              </a:rPr>
              <a:t>to Bar Chart</a:t>
            </a:r>
            <a:endParaRPr lang="en-US" altLang="zh-TW" sz="3000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TW" sz="3000" dirty="0" smtClean="0">
                <a:solidFill>
                  <a:schemeClr val="bg1"/>
                </a:solidFill>
              </a:rPr>
              <a:t>Dealing</a:t>
            </a:r>
            <a:r>
              <a:rPr lang="zh-TW" altLang="en-US" sz="3000" dirty="0" smtClean="0">
                <a:solidFill>
                  <a:schemeClr val="bg1"/>
                </a:solidFill>
              </a:rPr>
              <a:t> </a:t>
            </a:r>
            <a:r>
              <a:rPr lang="en-US" altLang="zh-TW" sz="3000" dirty="0">
                <a:solidFill>
                  <a:schemeClr val="bg1"/>
                </a:solidFill>
              </a:rPr>
              <a:t>with</a:t>
            </a:r>
            <a:r>
              <a:rPr lang="zh-TW" altLang="en-US" sz="3000" dirty="0">
                <a:solidFill>
                  <a:schemeClr val="bg1"/>
                </a:solidFill>
              </a:rPr>
              <a:t> </a:t>
            </a:r>
            <a:r>
              <a:rPr lang="en-US" altLang="zh-TW" sz="3000" dirty="0">
                <a:solidFill>
                  <a:schemeClr val="bg1"/>
                </a:solidFill>
              </a:rPr>
              <a:t>Data</a:t>
            </a:r>
          </a:p>
          <a:p>
            <a:pPr>
              <a:lnSpc>
                <a:spcPct val="200000"/>
              </a:lnSpc>
            </a:pPr>
            <a:r>
              <a:rPr lang="en-US" altLang="zh-TW" sz="3000" dirty="0">
                <a:solidFill>
                  <a:schemeClr val="bg1"/>
                </a:solidFill>
              </a:rPr>
              <a:t>Many</a:t>
            </a:r>
            <a:r>
              <a:rPr lang="zh-TW" altLang="en-US" sz="3000" dirty="0">
                <a:solidFill>
                  <a:schemeClr val="bg1"/>
                </a:solidFill>
              </a:rPr>
              <a:t> </a:t>
            </a:r>
            <a:r>
              <a:rPr lang="en-US" altLang="zh-TW" sz="3000" dirty="0">
                <a:solidFill>
                  <a:schemeClr val="bg1"/>
                </a:solidFill>
              </a:rPr>
              <a:t>Useful</a:t>
            </a:r>
            <a:r>
              <a:rPr lang="zh-TW" altLang="en-US" sz="3000" dirty="0">
                <a:solidFill>
                  <a:schemeClr val="bg1"/>
                </a:solidFill>
              </a:rPr>
              <a:t> </a:t>
            </a:r>
            <a:r>
              <a:rPr lang="en-US" altLang="zh-TW" sz="3000" dirty="0">
                <a:solidFill>
                  <a:schemeClr val="bg1"/>
                </a:solidFill>
              </a:rPr>
              <a:t>Function</a:t>
            </a:r>
          </a:p>
          <a:p>
            <a:pPr>
              <a:lnSpc>
                <a:spcPct val="200000"/>
              </a:lnSpc>
            </a:pPr>
            <a:r>
              <a:rPr lang="en-US" altLang="zh-TW" sz="3000" dirty="0" smtClean="0">
                <a:solidFill>
                  <a:schemeClr val="bg1"/>
                </a:solidFill>
              </a:rPr>
              <a:t>Interaction</a:t>
            </a:r>
            <a:r>
              <a:rPr lang="zh-TW" altLang="en-US" sz="3000" dirty="0" smtClean="0">
                <a:solidFill>
                  <a:schemeClr val="bg1"/>
                </a:solidFill>
              </a:rPr>
              <a:t> </a:t>
            </a:r>
            <a:r>
              <a:rPr lang="en-US" altLang="zh-TW" sz="3000" dirty="0">
                <a:solidFill>
                  <a:schemeClr val="bg1"/>
                </a:solidFill>
              </a:rPr>
              <a:t>(To Be Continue </a:t>
            </a:r>
            <a:r>
              <a:rPr lang="mr-IN" altLang="zh-TW" sz="3000" dirty="0">
                <a:solidFill>
                  <a:schemeClr val="bg1"/>
                </a:solidFill>
              </a:rPr>
              <a:t>…</a:t>
            </a:r>
            <a:r>
              <a:rPr lang="en-US" altLang="zh-TW" sz="3000" dirty="0">
                <a:solidFill>
                  <a:schemeClr val="bg1"/>
                </a:solidFill>
              </a:rPr>
              <a:t>)</a:t>
            </a:r>
            <a:endParaRPr lang="en-US" sz="3000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endParaRPr lang="en-US" dirty="0">
              <a:solidFill>
                <a:srgbClr val="FFFF00"/>
              </a:solidFill>
            </a:endParaRPr>
          </a:p>
          <a:p>
            <a:pPr>
              <a:lnSpc>
                <a:spcPct val="20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6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D3.js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mr-IN" altLang="zh-TW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–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Selection</a:t>
            </a:r>
            <a:endParaRPr lang="en-US" sz="6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877733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</a:rPr>
              <a:t>Selecting a single element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</a:rPr>
              <a:t>Selecting multiple elements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</a:rPr>
              <a:t>Function chaining</a:t>
            </a:r>
          </a:p>
          <a:p>
            <a:pPr>
              <a:lnSpc>
                <a:spcPct val="200000"/>
              </a:lnSpc>
            </a:pPr>
            <a:r>
              <a:rPr lang="en-US" altLang="zh-TW" dirty="0">
                <a:solidFill>
                  <a:schemeClr val="bg1"/>
                </a:solidFill>
              </a:rPr>
              <a:t>Modifier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Function</a:t>
            </a:r>
            <a:endParaRPr lang="en-US" dirty="0">
              <a:solidFill>
                <a:srgbClr val="FFFF00"/>
              </a:solidFill>
            </a:endParaRPr>
          </a:p>
          <a:p>
            <a:pPr>
              <a:lnSpc>
                <a:spcPct val="20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D3.js</a:t>
            </a:r>
            <a:r>
              <a:rPr lang="zh-TW" altLang="en-US" sz="5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5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-</a:t>
            </a:r>
            <a:r>
              <a:rPr lang="zh-TW" altLang="en-US" sz="5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sz="5600" dirty="0">
                <a:solidFill>
                  <a:schemeClr val="bg1"/>
                </a:solidFill>
              </a:rPr>
              <a:t>Selecting a single element</a:t>
            </a:r>
            <a:endParaRPr lang="en-US" sz="5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2819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005537"/>
            <a:ext cx="5003800" cy="1033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032317"/>
            <a:ext cx="5777239" cy="1007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08079"/>
            <a:ext cx="5746837" cy="777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802061"/>
            <a:ext cx="5003802" cy="989124"/>
          </a:xfrm>
          <a:prstGeom prst="rect">
            <a:avLst/>
          </a:prstGeom>
        </p:spPr>
      </p:pic>
      <p:sp>
        <p:nvSpPr>
          <p:cNvPr id="9" name="Cloud 8"/>
          <p:cNvSpPr/>
          <p:nvPr/>
        </p:nvSpPr>
        <p:spPr>
          <a:xfrm>
            <a:off x="4081670" y="3039533"/>
            <a:ext cx="3670852" cy="17625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Keyword:</a:t>
            </a:r>
            <a:r>
              <a:rPr lang="zh-TW" altLang="en-US" sz="36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TW" sz="36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css</a:t>
            </a:r>
            <a:r>
              <a:rPr lang="zh-TW" altLang="en-US" sz="36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TW" sz="36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selector</a:t>
            </a:r>
            <a:endParaRPr lang="en-US" sz="36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52933" y="47074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6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D3.js</a:t>
            </a:r>
            <a:r>
              <a:rPr lang="zh-TW" altLang="en-US" sz="5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5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-</a:t>
            </a:r>
            <a:r>
              <a:rPr lang="zh-TW" altLang="en-US" sz="5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sz="5600" dirty="0">
                <a:solidFill>
                  <a:schemeClr val="bg1"/>
                </a:solidFill>
              </a:rPr>
              <a:t>Selecting multiple elements</a:t>
            </a:r>
            <a:endParaRPr lang="en-US" sz="5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2819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" y="1828800"/>
            <a:ext cx="4876397" cy="208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29" y="4470401"/>
            <a:ext cx="6175479" cy="102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5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D3.js</a:t>
            </a:r>
            <a:r>
              <a:rPr lang="zh-TW" altLang="en-US" sz="5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5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-</a:t>
            </a:r>
            <a:r>
              <a:rPr lang="zh-TW" altLang="en-US" sz="5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sz="5600" dirty="0">
                <a:solidFill>
                  <a:schemeClr val="bg1"/>
                </a:solidFill>
              </a:rPr>
              <a:t>Function chaining</a:t>
            </a:r>
            <a:endParaRPr lang="en-US" sz="5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2819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2200"/>
            <a:ext cx="4690462" cy="4798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732" y="3290300"/>
            <a:ext cx="2946400" cy="1358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697" y="2115379"/>
            <a:ext cx="3302000" cy="391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15403" y="1566656"/>
            <a:ext cx="782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chemeClr val="bg1"/>
                </a:solidFill>
              </a:rPr>
              <a:t>CSS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D3.js</a:t>
            </a:r>
            <a:r>
              <a:rPr lang="zh-TW" altLang="en-US" sz="5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mr-IN" altLang="zh-TW" sz="5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–</a:t>
            </a:r>
            <a:r>
              <a:rPr lang="zh-TW" altLang="en-US" sz="5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5600" dirty="0">
                <a:solidFill>
                  <a:schemeClr val="bg1"/>
                </a:solidFill>
              </a:rPr>
              <a:t>Modifier</a:t>
            </a:r>
            <a:r>
              <a:rPr lang="zh-TW" altLang="en-US" sz="5600" dirty="0">
                <a:solidFill>
                  <a:schemeClr val="bg1"/>
                </a:solidFill>
              </a:rPr>
              <a:t> </a:t>
            </a:r>
            <a:r>
              <a:rPr lang="en-US" altLang="zh-TW" sz="5600" dirty="0">
                <a:solidFill>
                  <a:schemeClr val="bg1"/>
                </a:solidFill>
              </a:rPr>
              <a:t>Function</a:t>
            </a:r>
            <a:endParaRPr lang="en-US" sz="5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28190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dirty="0">
                <a:solidFill>
                  <a:schemeClr val="bg1"/>
                </a:solidFill>
              </a:rPr>
              <a:t>After selecting elements, use the selection’s transformation methods to affect document content. 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dirty="0" err="1" smtClean="0">
                <a:solidFill>
                  <a:schemeClr val="bg1"/>
                </a:solidFill>
              </a:rPr>
              <a:t>Selection.</a:t>
            </a:r>
            <a:r>
              <a:rPr lang="en-US" altLang="zh-TW" dirty="0" err="1" smtClean="0">
                <a:solidFill>
                  <a:srgbClr val="FF0000"/>
                </a:solidFill>
              </a:rPr>
              <a:t>style</a:t>
            </a:r>
            <a:r>
              <a:rPr lang="en-US" altLang="zh-TW" dirty="0">
                <a:solidFill>
                  <a:srgbClr val="FF0000"/>
                </a:solidFill>
              </a:rPr>
              <a:t>()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/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 err="1">
                <a:solidFill>
                  <a:schemeClr val="bg1"/>
                </a:solidFill>
              </a:rPr>
              <a:t>Selection.</a:t>
            </a:r>
            <a:r>
              <a:rPr lang="en-US" altLang="zh-TW" dirty="0" err="1">
                <a:solidFill>
                  <a:srgbClr val="FF0000"/>
                </a:solidFill>
              </a:rPr>
              <a:t>text</a:t>
            </a:r>
            <a:r>
              <a:rPr lang="en-US" altLang="zh-TW" dirty="0">
                <a:solidFill>
                  <a:srgbClr val="FF0000"/>
                </a:solidFill>
              </a:rPr>
              <a:t>()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/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Selection.</a:t>
            </a:r>
            <a:r>
              <a:rPr lang="en-US" altLang="zh-TW" dirty="0" smtClean="0">
                <a:solidFill>
                  <a:srgbClr val="FF0000"/>
                </a:solidFill>
              </a:rPr>
              <a:t>html()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/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 err="1">
                <a:solidFill>
                  <a:schemeClr val="bg1"/>
                </a:solidFill>
              </a:rPr>
              <a:t>Selection.</a:t>
            </a:r>
            <a:r>
              <a:rPr lang="en-US" altLang="zh-TW" dirty="0" err="1">
                <a:solidFill>
                  <a:srgbClr val="FF0000"/>
                </a:solidFill>
              </a:rPr>
              <a:t>classed</a:t>
            </a:r>
            <a:r>
              <a:rPr lang="en-US" altLang="zh-TW" dirty="0">
                <a:solidFill>
                  <a:srgbClr val="FF0000"/>
                </a:solidFill>
              </a:rPr>
              <a:t>()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/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 err="1">
                <a:solidFill>
                  <a:schemeClr val="bg1"/>
                </a:solidFill>
              </a:rPr>
              <a:t>Selection.</a:t>
            </a:r>
            <a:r>
              <a:rPr lang="en-US" altLang="zh-TW" dirty="0" err="1">
                <a:solidFill>
                  <a:srgbClr val="FF0000"/>
                </a:solidFill>
              </a:rPr>
              <a:t>attr</a:t>
            </a:r>
            <a:r>
              <a:rPr lang="en-US" altLang="zh-TW" dirty="0" smtClean="0">
                <a:solidFill>
                  <a:srgbClr val="FF0000"/>
                </a:solidFill>
              </a:rPr>
              <a:t>()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39" y="4895592"/>
            <a:ext cx="3394381" cy="121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3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D3.js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mr-IN" altLang="zh-TW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–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Example</a:t>
            </a:r>
            <a:endParaRPr lang="en-US" sz="6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5061"/>
            <a:ext cx="10515600" cy="4281901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947" y="1375407"/>
            <a:ext cx="6204440" cy="53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53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D3.v5.min.js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5061"/>
            <a:ext cx="10515600" cy="4281901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文字方塊 7">
            <a:extLst>
              <a:ext uri="{FF2B5EF4-FFF2-40B4-BE49-F238E27FC236}">
                <a16:creationId xmlns:a16="http://schemas.microsoft.com/office/drawing/2014/main" id="{2D7CA945-DEC7-4C3F-BD87-C6D5BCA44DED}"/>
              </a:ext>
            </a:extLst>
          </p:cNvPr>
          <p:cNvSpPr txBox="1"/>
          <p:nvPr/>
        </p:nvSpPr>
        <p:spPr>
          <a:xfrm>
            <a:off x="3913351" y="4666514"/>
            <a:ext cx="45849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TW" altLang="en-US" sz="72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引用</a:t>
            </a:r>
            <a:r>
              <a:rPr kumimoji="1" lang="en-US" altLang="zh-TW" sz="72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 D3.JS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1D7628B-DA9A-4F32-87ED-1B2CA57B1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531" y="2032434"/>
            <a:ext cx="7896548" cy="242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92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086A82-CC5C-41C5-9B8F-3F619E000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600" dirty="0">
                <a:solidFill>
                  <a:srgbClr val="FFFF00"/>
                </a:solidFill>
                <a:latin typeface="Apple Braille" charset="0"/>
              </a:rPr>
              <a:t>Set SVG</a:t>
            </a:r>
            <a:endParaRPr lang="zh-TW" altLang="en-US" sz="6600" dirty="0">
              <a:solidFill>
                <a:srgbClr val="FFFF00"/>
              </a:solidFill>
              <a:latin typeface="Apple Braille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645ED1-B0E2-4FF4-B1EA-199B24202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B909832-F5B5-4739-8B5D-BDD36ABB1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05861"/>
            <a:ext cx="6769686" cy="1846278"/>
          </a:xfrm>
          <a:prstGeom prst="rect">
            <a:avLst/>
          </a:prstGeom>
        </p:spPr>
      </p:pic>
      <p:sp>
        <p:nvSpPr>
          <p:cNvPr id="5" name="文字方塊 5">
            <a:extLst>
              <a:ext uri="{FF2B5EF4-FFF2-40B4-BE49-F238E27FC236}">
                <a16:creationId xmlns:a16="http://schemas.microsoft.com/office/drawing/2014/main" id="{8D1E4CEE-6ACA-46BC-BFEE-CF95788523A1}"/>
              </a:ext>
            </a:extLst>
          </p:cNvPr>
          <p:cNvSpPr txBox="1"/>
          <p:nvPr/>
        </p:nvSpPr>
        <p:spPr>
          <a:xfrm>
            <a:off x="7607886" y="3547780"/>
            <a:ext cx="3853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TW" altLang="en-US" sz="32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設定</a:t>
            </a:r>
            <a:r>
              <a:rPr kumimoji="1" lang="en-US" altLang="zh-TW" sz="32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SVG</a:t>
            </a:r>
            <a:r>
              <a:rPr kumimoji="1" lang="zh-TW" altLang="en-US" sz="32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長度與寬度</a:t>
            </a:r>
          </a:p>
        </p:txBody>
      </p:sp>
      <p:sp>
        <p:nvSpPr>
          <p:cNvPr id="6" name="文字方塊 6">
            <a:extLst>
              <a:ext uri="{FF2B5EF4-FFF2-40B4-BE49-F238E27FC236}">
                <a16:creationId xmlns:a16="http://schemas.microsoft.com/office/drawing/2014/main" id="{A4FBBBCA-736E-47D1-AF07-8C7701E02E2F}"/>
              </a:ext>
            </a:extLst>
          </p:cNvPr>
          <p:cNvSpPr txBox="1"/>
          <p:nvPr/>
        </p:nvSpPr>
        <p:spPr>
          <a:xfrm>
            <a:off x="7607886" y="2647985"/>
            <a:ext cx="4264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TW" altLang="en-US" sz="32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選定元素，設定成</a:t>
            </a:r>
            <a:r>
              <a:rPr kumimoji="1" lang="en-US" altLang="zh-TW" sz="32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SVG</a:t>
            </a:r>
            <a:endParaRPr kumimoji="1" lang="zh-TW" altLang="en-US" sz="3200" dirty="0">
              <a:solidFill>
                <a:schemeClr val="bg1"/>
              </a:solidFill>
              <a:latin typeface="Kaiti TC" charset="-120"/>
              <a:ea typeface="Kaiti TC" charset="-120"/>
              <a:cs typeface="Kaiti TC" charset="-120"/>
            </a:endParaRPr>
          </a:p>
        </p:txBody>
      </p:sp>
      <p:pic>
        <p:nvPicPr>
          <p:cNvPr id="7" name="內容版面配置區 4">
            <a:extLst>
              <a:ext uri="{FF2B5EF4-FFF2-40B4-BE49-F238E27FC236}">
                <a16:creationId xmlns:a16="http://schemas.microsoft.com/office/drawing/2014/main" id="{5CC6E324-03E4-46AD-88F0-349F7830A319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89" y="5032375"/>
            <a:ext cx="8448232" cy="55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4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089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Browser-Based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UI</a:t>
            </a:r>
            <a:endParaRPr lang="en-US" sz="6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8200" y="1690688"/>
            <a:ext cx="10253133" cy="4828645"/>
            <a:chOff x="1563757" y="2080591"/>
            <a:chExt cx="8878956" cy="3869635"/>
          </a:xfrm>
          <a:solidFill>
            <a:schemeClr val="accent1">
              <a:lumMod val="75000"/>
            </a:schemeClr>
          </a:solidFill>
        </p:grpSpPr>
        <p:sp>
          <p:nvSpPr>
            <p:cNvPr id="4" name="Rectangle 3"/>
            <p:cNvSpPr/>
            <p:nvPr/>
          </p:nvSpPr>
          <p:spPr>
            <a:xfrm>
              <a:off x="1563757" y="2080591"/>
              <a:ext cx="8878956" cy="3869635"/>
            </a:xfrm>
            <a:prstGeom prst="rect">
              <a:avLst/>
            </a:prstGeom>
            <a:grpFill/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zh-TW" sz="2800" b="1" dirty="0">
                  <a:solidFill>
                    <a:schemeClr val="bg1"/>
                  </a:solidFill>
                </a:rPr>
                <a:t>Browser</a:t>
              </a:r>
            </a:p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186609" y="2544417"/>
              <a:ext cx="7633252" cy="3101009"/>
            </a:xfrm>
            <a:prstGeom prst="rect">
              <a:avLst/>
            </a:prstGeom>
            <a:grpFill/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zh-TW" sz="2800" b="1" dirty="0">
                  <a:solidFill>
                    <a:schemeClr val="bg1"/>
                  </a:solidFill>
                </a:rPr>
                <a:t>HTML</a:t>
              </a:r>
              <a:r>
                <a:rPr lang="zh-TW" alt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altLang="zh-TW" sz="2800" b="1" dirty="0">
                  <a:solidFill>
                    <a:schemeClr val="bg1"/>
                  </a:solidFill>
                </a:rPr>
                <a:t>-&gt;</a:t>
              </a:r>
              <a:r>
                <a:rPr lang="zh-TW" alt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altLang="zh-TW" sz="2800" b="1" dirty="0">
                  <a:solidFill>
                    <a:schemeClr val="bg1"/>
                  </a:solidFill>
                </a:rPr>
                <a:t>Structure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04661" y="3140765"/>
              <a:ext cx="3216968" cy="2186609"/>
            </a:xfrm>
            <a:prstGeom prst="rect">
              <a:avLst/>
            </a:prstGeom>
            <a:grpFill/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zh-TW" sz="2800" b="1" dirty="0">
                  <a:solidFill>
                    <a:schemeClr val="bg1"/>
                  </a:solidFill>
                </a:rPr>
                <a:t>CSS</a:t>
              </a:r>
              <a:r>
                <a:rPr lang="zh-TW" alt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altLang="zh-TW" sz="2800" b="1" dirty="0">
                  <a:solidFill>
                    <a:schemeClr val="bg1"/>
                  </a:solidFill>
                </a:rPr>
                <a:t>-&gt;</a:t>
              </a:r>
              <a:r>
                <a:rPr lang="zh-TW" alt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altLang="zh-TW" sz="2800" b="1" dirty="0">
                  <a:solidFill>
                    <a:schemeClr val="bg1"/>
                  </a:solidFill>
                </a:rPr>
                <a:t>Appearance</a:t>
              </a:r>
            </a:p>
            <a:p>
              <a:pPr marL="914400" lvl="1" indent="-457200">
                <a:buFont typeface="Arial" charset="0"/>
                <a:buChar char="•"/>
              </a:pPr>
              <a:r>
                <a:rPr lang="en-US" altLang="zh-TW" sz="2400" b="1" dirty="0">
                  <a:solidFill>
                    <a:schemeClr val="bg1"/>
                  </a:solidFill>
                </a:rPr>
                <a:t>Font</a:t>
              </a:r>
            </a:p>
            <a:p>
              <a:pPr marL="914400" lvl="1" indent="-457200">
                <a:buFont typeface="Arial" charset="0"/>
                <a:buChar char="•"/>
              </a:pPr>
              <a:r>
                <a:rPr lang="en-US" altLang="zh-TW" sz="2400" b="1" dirty="0">
                  <a:solidFill>
                    <a:schemeClr val="bg1"/>
                  </a:solidFill>
                </a:rPr>
                <a:t>Background</a:t>
              </a:r>
            </a:p>
            <a:p>
              <a:pPr marL="914400" lvl="1" indent="-457200">
                <a:buFont typeface="Arial" charset="0"/>
                <a:buChar char="•"/>
              </a:pPr>
              <a:r>
                <a:rPr lang="en-US" altLang="zh-TW" sz="2400" b="1" dirty="0">
                  <a:solidFill>
                    <a:schemeClr val="bg1"/>
                  </a:solidFill>
                </a:rPr>
                <a:t>Image</a:t>
              </a:r>
            </a:p>
            <a:p>
              <a:pPr marL="914400" lvl="1" indent="-457200">
                <a:buFont typeface="Arial" charset="0"/>
                <a:buChar char="•"/>
              </a:pPr>
              <a:r>
                <a:rPr lang="en-US" altLang="zh-TW" sz="2400" b="1" dirty="0">
                  <a:solidFill>
                    <a:srgbClr val="FFC000"/>
                  </a:solidFill>
                </a:rPr>
                <a:t>Color,</a:t>
              </a:r>
              <a:r>
                <a:rPr lang="zh-TW" altLang="en-US" sz="2400" b="1" dirty="0">
                  <a:solidFill>
                    <a:srgbClr val="FFC000"/>
                  </a:solidFill>
                </a:rPr>
                <a:t> </a:t>
              </a:r>
              <a:r>
                <a:rPr lang="en-US" altLang="zh-TW" sz="2400" b="1" dirty="0">
                  <a:solidFill>
                    <a:srgbClr val="FFC000"/>
                  </a:solidFill>
                </a:rPr>
                <a:t>Size,</a:t>
              </a:r>
              <a:r>
                <a:rPr lang="zh-TW" altLang="en-US" sz="2400" b="1" dirty="0">
                  <a:solidFill>
                    <a:srgbClr val="FFC000"/>
                  </a:solidFill>
                </a:rPr>
                <a:t> </a:t>
              </a:r>
              <a:r>
                <a:rPr lang="en-US" altLang="zh-TW" sz="2400" b="1" dirty="0">
                  <a:solidFill>
                    <a:srgbClr val="FFC000"/>
                  </a:solidFill>
                </a:rPr>
                <a:t>Position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0" y="3140765"/>
              <a:ext cx="3375992" cy="2186609"/>
            </a:xfrm>
            <a:prstGeom prst="rect">
              <a:avLst/>
            </a:prstGeom>
            <a:grpFill/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zh-TW" sz="2800" b="1" dirty="0" err="1">
                  <a:solidFill>
                    <a:schemeClr val="bg1"/>
                  </a:solidFill>
                </a:rPr>
                <a:t>javascript</a:t>
              </a:r>
              <a:r>
                <a:rPr lang="zh-TW" alt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altLang="zh-TW" sz="2800" b="1" dirty="0">
                  <a:solidFill>
                    <a:schemeClr val="bg1"/>
                  </a:solidFill>
                </a:rPr>
                <a:t>(JS)</a:t>
              </a:r>
              <a:r>
                <a:rPr lang="zh-TW" alt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altLang="zh-TW" sz="2800" b="1" dirty="0">
                  <a:solidFill>
                    <a:schemeClr val="bg1"/>
                  </a:solidFill>
                </a:rPr>
                <a:t>-&gt;</a:t>
              </a:r>
              <a:r>
                <a:rPr lang="zh-TW" alt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altLang="zh-TW" sz="2800" b="1" dirty="0">
                  <a:solidFill>
                    <a:schemeClr val="bg1"/>
                  </a:solidFill>
                </a:rPr>
                <a:t>Logic</a:t>
              </a:r>
            </a:p>
            <a:p>
              <a:pPr marL="914400" lvl="1" indent="-457200">
                <a:buFont typeface="Arial" charset="0"/>
                <a:buChar char="•"/>
              </a:pPr>
              <a:r>
                <a:rPr lang="en-US" altLang="zh-TW" sz="2800" b="1" dirty="0">
                  <a:solidFill>
                    <a:srgbClr val="FFC000"/>
                  </a:solidFill>
                </a:rPr>
                <a:t>Control</a:t>
              </a:r>
              <a:r>
                <a:rPr lang="zh-TW" altLang="en-US" sz="2800" b="1" dirty="0">
                  <a:solidFill>
                    <a:srgbClr val="FFC000"/>
                  </a:solidFill>
                </a:rPr>
                <a:t> </a:t>
              </a:r>
              <a:r>
                <a:rPr lang="en-US" altLang="zh-TW" sz="2800" b="1" dirty="0">
                  <a:solidFill>
                    <a:srgbClr val="FFC000"/>
                  </a:solidFill>
                </a:rPr>
                <a:t>Everything</a:t>
              </a:r>
            </a:p>
            <a:p>
              <a:pPr marL="914400" lvl="1" indent="-457200">
                <a:buFont typeface="Arial" charset="0"/>
                <a:buChar char="•"/>
              </a:pPr>
              <a:r>
                <a:rPr lang="en-US" altLang="zh-TW" sz="2800" b="1" dirty="0">
                  <a:solidFill>
                    <a:srgbClr val="FFC000"/>
                  </a:solidFill>
                </a:rPr>
                <a:t>in</a:t>
              </a:r>
              <a:r>
                <a:rPr lang="zh-TW" altLang="en-US" sz="2800" b="1" dirty="0">
                  <a:solidFill>
                    <a:srgbClr val="FFC000"/>
                  </a:solidFill>
                </a:rPr>
                <a:t> </a:t>
              </a:r>
              <a:r>
                <a:rPr lang="en-US" altLang="zh-TW" sz="2800" b="1" dirty="0">
                  <a:solidFill>
                    <a:srgbClr val="FFC000"/>
                  </a:solidFill>
                </a:rPr>
                <a:t>the</a:t>
              </a:r>
              <a:r>
                <a:rPr lang="zh-TW" altLang="en-US" sz="2800" b="1" dirty="0">
                  <a:solidFill>
                    <a:srgbClr val="FFC000"/>
                  </a:solidFill>
                </a:rPr>
                <a:t> </a:t>
              </a:r>
              <a:r>
                <a:rPr lang="en-US" altLang="zh-TW" sz="2800" b="1" dirty="0">
                  <a:solidFill>
                    <a:srgbClr val="FFC000"/>
                  </a:solidFill>
                </a:rPr>
                <a:t>Browser</a:t>
              </a:r>
            </a:p>
            <a:p>
              <a:pPr marL="914400" lvl="1" indent="-457200">
                <a:buFont typeface="Arial" charset="0"/>
                <a:buChar char="•"/>
              </a:pPr>
              <a:endParaRPr lang="en-US" altLang="zh-TW" sz="2800" b="1" dirty="0">
                <a:solidFill>
                  <a:srgbClr val="FFC000"/>
                </a:solidFill>
              </a:endParaRPr>
            </a:p>
            <a:p>
              <a:pPr marL="914400" lvl="1" indent="-457200">
                <a:buFont typeface="Arial" charset="0"/>
                <a:buChar char="•"/>
              </a:pPr>
              <a:r>
                <a:rPr lang="en-US" altLang="zh-TW" sz="2800" b="1" dirty="0">
                  <a:solidFill>
                    <a:schemeClr val="bg1"/>
                  </a:solidFill>
                </a:rPr>
                <a:t>Library,</a:t>
              </a:r>
              <a:r>
                <a:rPr lang="zh-TW" alt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altLang="zh-TW" sz="2800" b="1" dirty="0">
                  <a:solidFill>
                    <a:schemeClr val="bg1"/>
                  </a:solidFill>
                </a:rPr>
                <a:t>Ex:</a:t>
              </a:r>
              <a:r>
                <a:rPr lang="zh-TW" altLang="en-US" sz="2800" b="1" dirty="0">
                  <a:solidFill>
                    <a:schemeClr val="bg1"/>
                  </a:solidFill>
                </a:rPr>
                <a:t>  </a:t>
              </a:r>
              <a:endParaRPr lang="en-US" altLang="zh-TW" sz="2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866" y="4744376"/>
            <a:ext cx="451733" cy="4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74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3FF829-6DB7-4C34-9CA1-AEAB930AB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FF00"/>
                </a:solidFill>
                <a:latin typeface="Apple Braille" charset="0"/>
              </a:rPr>
              <a:t>SVG Rectangle - &lt;</a:t>
            </a:r>
            <a:r>
              <a:rPr lang="en-US" altLang="zh-TW" dirty="0" err="1">
                <a:solidFill>
                  <a:srgbClr val="FFFF00"/>
                </a:solidFill>
                <a:latin typeface="Apple Braille" charset="0"/>
              </a:rPr>
              <a:t>rect</a:t>
            </a:r>
            <a:r>
              <a:rPr lang="en-US" altLang="zh-TW" dirty="0">
                <a:solidFill>
                  <a:srgbClr val="FFFF00"/>
                </a:solidFill>
                <a:latin typeface="Apple Braille" charset="0"/>
              </a:rPr>
              <a:t>&gt;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7D73C93-056A-42DD-BE59-74DCED53B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FA36F4AB-66AF-4255-8914-09156DA709E0}"/>
              </a:ext>
            </a:extLst>
          </p:cNvPr>
          <p:cNvSpPr>
            <a:spLocks noGrp="1"/>
          </p:cNvSpPr>
          <p:nvPr/>
        </p:nvSpPr>
        <p:spPr>
          <a:xfrm>
            <a:off x="838200" y="2293144"/>
            <a:ext cx="8825659" cy="34163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dirty="0">
                <a:solidFill>
                  <a:schemeClr val="bg1"/>
                </a:solidFill>
              </a:rPr>
              <a:t>&lt;</a:t>
            </a:r>
            <a:r>
              <a:rPr lang="en-US" altLang="zh-TW" dirty="0" err="1">
                <a:solidFill>
                  <a:schemeClr val="bg1"/>
                </a:solidFill>
              </a:rPr>
              <a:t>svg</a:t>
            </a:r>
            <a:r>
              <a:rPr lang="en-US" altLang="zh-TW" dirty="0">
                <a:solidFill>
                  <a:schemeClr val="bg1"/>
                </a:solidFill>
              </a:rPr>
              <a:t> width="400" height="110"&gt;</a:t>
            </a:r>
            <a:br>
              <a:rPr lang="en-US" altLang="zh-TW" dirty="0">
                <a:solidFill>
                  <a:schemeClr val="bg1"/>
                </a:solidFill>
              </a:rPr>
            </a:br>
            <a:r>
              <a:rPr lang="en-US" altLang="zh-TW" dirty="0">
                <a:solidFill>
                  <a:schemeClr val="bg1"/>
                </a:solidFill>
              </a:rPr>
              <a:t>  &lt;</a:t>
            </a:r>
            <a:r>
              <a:rPr lang="en-US" altLang="zh-TW" dirty="0" err="1">
                <a:solidFill>
                  <a:schemeClr val="bg1"/>
                </a:solidFill>
              </a:rPr>
              <a:t>rect</a:t>
            </a:r>
            <a:r>
              <a:rPr lang="en-US" altLang="zh-TW" dirty="0">
                <a:solidFill>
                  <a:schemeClr val="bg1"/>
                </a:solidFill>
              </a:rPr>
              <a:t> </a:t>
            </a:r>
            <a:r>
              <a:rPr lang="en-US" altLang="zh-TW" dirty="0">
                <a:solidFill>
                  <a:srgbClr val="FFFF00"/>
                </a:solidFill>
              </a:rPr>
              <a:t>width</a:t>
            </a:r>
            <a:r>
              <a:rPr lang="en-US" altLang="zh-TW" dirty="0">
                <a:solidFill>
                  <a:schemeClr val="bg1"/>
                </a:solidFill>
              </a:rPr>
              <a:t>="300" </a:t>
            </a:r>
            <a:r>
              <a:rPr lang="en-US" altLang="zh-TW" dirty="0">
                <a:solidFill>
                  <a:srgbClr val="FFFF00"/>
                </a:solidFill>
              </a:rPr>
              <a:t>height</a:t>
            </a:r>
            <a:r>
              <a:rPr lang="en-US" altLang="zh-TW" dirty="0">
                <a:solidFill>
                  <a:schemeClr val="bg1"/>
                </a:solidFill>
              </a:rPr>
              <a:t>="100" </a:t>
            </a:r>
            <a:r>
              <a:rPr lang="en-US" altLang="zh-TW" dirty="0">
                <a:solidFill>
                  <a:srgbClr val="FFFF00"/>
                </a:solidFill>
              </a:rPr>
              <a:t>style</a:t>
            </a:r>
            <a:r>
              <a:rPr lang="en-US" altLang="zh-TW" dirty="0">
                <a:solidFill>
                  <a:schemeClr val="bg1"/>
                </a:solidFill>
              </a:rPr>
              <a:t>="fill: </a:t>
            </a:r>
            <a:r>
              <a:rPr lang="en-US" altLang="zh-TW" dirty="0" err="1">
                <a:solidFill>
                  <a:schemeClr val="bg1"/>
                </a:solidFill>
              </a:rPr>
              <a:t>rgb</a:t>
            </a:r>
            <a:r>
              <a:rPr lang="en-US" altLang="zh-TW" dirty="0">
                <a:solidFill>
                  <a:schemeClr val="bg1"/>
                </a:solidFill>
              </a:rPr>
              <a:t>(0,0,255); </a:t>
            </a:r>
            <a:br>
              <a:rPr lang="en-US" altLang="zh-TW" dirty="0">
                <a:solidFill>
                  <a:schemeClr val="bg1"/>
                </a:solidFill>
              </a:rPr>
            </a:br>
            <a:r>
              <a:rPr lang="en-US" altLang="zh-TW" dirty="0">
                <a:solidFill>
                  <a:schemeClr val="bg1"/>
                </a:solidFill>
              </a:rPr>
              <a:t>	stroke-width: 3;stroke: </a:t>
            </a:r>
            <a:r>
              <a:rPr lang="en-US" altLang="zh-TW" dirty="0" err="1">
                <a:solidFill>
                  <a:schemeClr val="bg1"/>
                </a:solidFill>
              </a:rPr>
              <a:t>rgb</a:t>
            </a:r>
            <a:r>
              <a:rPr lang="en-US" altLang="zh-TW" dirty="0">
                <a:solidFill>
                  <a:schemeClr val="bg1"/>
                </a:solidFill>
              </a:rPr>
              <a:t>(0,0,0)" /&gt;</a:t>
            </a:r>
            <a:br>
              <a:rPr lang="en-US" altLang="zh-TW" dirty="0">
                <a:solidFill>
                  <a:schemeClr val="bg1"/>
                </a:solidFill>
              </a:rPr>
            </a:br>
            <a:r>
              <a:rPr lang="en-US" altLang="zh-TW" dirty="0">
                <a:solidFill>
                  <a:schemeClr val="bg1"/>
                </a:solidFill>
              </a:rPr>
              <a:t>&lt;/</a:t>
            </a:r>
            <a:r>
              <a:rPr lang="en-US" altLang="zh-TW" dirty="0" err="1">
                <a:solidFill>
                  <a:schemeClr val="bg1"/>
                </a:solidFill>
              </a:rPr>
              <a:t>svg</a:t>
            </a:r>
            <a:r>
              <a:rPr lang="en-US" altLang="zh-TW" dirty="0">
                <a:solidFill>
                  <a:schemeClr val="bg1"/>
                </a:solidFill>
              </a:rPr>
              <a:t>&gt;</a:t>
            </a:r>
          </a:p>
          <a:p>
            <a:pPr marL="0" indent="0">
              <a:buNone/>
            </a:pPr>
            <a:endParaRPr lang="en-US" altLang="zh-TW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/>
                </a:solidFill>
              </a:rPr>
              <a:t>&lt;</a:t>
            </a:r>
            <a:r>
              <a:rPr lang="en-US" altLang="zh-TW" dirty="0" err="1">
                <a:solidFill>
                  <a:schemeClr val="bg1"/>
                </a:solidFill>
              </a:rPr>
              <a:t>svg</a:t>
            </a:r>
            <a:r>
              <a:rPr lang="en-US" altLang="zh-TW" dirty="0">
                <a:solidFill>
                  <a:schemeClr val="bg1"/>
                </a:solidFill>
              </a:rPr>
              <a:t> width="400" height="180"&gt;</a:t>
            </a:r>
            <a:br>
              <a:rPr lang="en-US" altLang="zh-TW" dirty="0">
                <a:solidFill>
                  <a:schemeClr val="bg1"/>
                </a:solidFill>
              </a:rPr>
            </a:br>
            <a:r>
              <a:rPr lang="en-US" altLang="zh-TW" dirty="0">
                <a:solidFill>
                  <a:schemeClr val="bg1"/>
                </a:solidFill>
              </a:rPr>
              <a:t>  &lt;</a:t>
            </a:r>
            <a:r>
              <a:rPr lang="en-US" altLang="zh-TW" dirty="0" err="1">
                <a:solidFill>
                  <a:schemeClr val="bg1"/>
                </a:solidFill>
              </a:rPr>
              <a:t>rect</a:t>
            </a:r>
            <a:r>
              <a:rPr lang="en-US" altLang="zh-TW" dirty="0">
                <a:solidFill>
                  <a:schemeClr val="bg1"/>
                </a:solidFill>
              </a:rPr>
              <a:t> </a:t>
            </a:r>
            <a:r>
              <a:rPr lang="en-US" altLang="zh-TW" dirty="0">
                <a:solidFill>
                  <a:srgbClr val="FFFF00"/>
                </a:solidFill>
              </a:rPr>
              <a:t>x</a:t>
            </a:r>
            <a:r>
              <a:rPr lang="en-US" altLang="zh-TW" dirty="0">
                <a:solidFill>
                  <a:schemeClr val="bg1"/>
                </a:solidFill>
              </a:rPr>
              <a:t>="50" </a:t>
            </a:r>
            <a:r>
              <a:rPr lang="en-US" altLang="zh-TW" dirty="0">
                <a:solidFill>
                  <a:srgbClr val="FFFF00"/>
                </a:solidFill>
              </a:rPr>
              <a:t>y</a:t>
            </a:r>
            <a:r>
              <a:rPr lang="en-US" altLang="zh-TW" dirty="0">
                <a:solidFill>
                  <a:schemeClr val="bg1"/>
                </a:solidFill>
              </a:rPr>
              <a:t>="20" </a:t>
            </a:r>
            <a:r>
              <a:rPr lang="en-US" altLang="zh-TW" dirty="0">
                <a:solidFill>
                  <a:srgbClr val="FFFF00"/>
                </a:solidFill>
              </a:rPr>
              <a:t>width</a:t>
            </a:r>
            <a:r>
              <a:rPr lang="en-US" altLang="zh-TW" dirty="0">
                <a:solidFill>
                  <a:schemeClr val="bg1"/>
                </a:solidFill>
              </a:rPr>
              <a:t>="150" </a:t>
            </a:r>
            <a:r>
              <a:rPr lang="en-US" altLang="zh-TW" dirty="0">
                <a:solidFill>
                  <a:srgbClr val="FFFF00"/>
                </a:solidFill>
              </a:rPr>
              <a:t>height</a:t>
            </a:r>
            <a:r>
              <a:rPr lang="en-US" altLang="zh-TW" dirty="0">
                <a:solidFill>
                  <a:schemeClr val="bg1"/>
                </a:solidFill>
              </a:rPr>
              <a:t>="150"</a:t>
            </a:r>
            <a:br>
              <a:rPr lang="en-US" altLang="zh-TW" dirty="0">
                <a:solidFill>
                  <a:schemeClr val="bg1"/>
                </a:solidFill>
              </a:rPr>
            </a:br>
            <a:r>
              <a:rPr lang="en-US" altLang="zh-TW" dirty="0">
                <a:solidFill>
                  <a:schemeClr val="bg1"/>
                </a:solidFill>
              </a:rPr>
              <a:t>  </a:t>
            </a:r>
            <a:r>
              <a:rPr lang="en-US" altLang="zh-TW" dirty="0">
                <a:solidFill>
                  <a:srgbClr val="FFFF00"/>
                </a:solidFill>
              </a:rPr>
              <a:t>style</a:t>
            </a:r>
            <a:r>
              <a:rPr lang="en-US" altLang="zh-TW" dirty="0">
                <a:solidFill>
                  <a:schemeClr val="bg1"/>
                </a:solidFill>
              </a:rPr>
              <a:t>="fill: blue; stroke: pink; stroke-width: 5; fill-opacity: 0.1; stroke-opacity: 0.9" /&gt;</a:t>
            </a:r>
            <a:br>
              <a:rPr lang="en-US" altLang="zh-TW" dirty="0">
                <a:solidFill>
                  <a:schemeClr val="bg1"/>
                </a:solidFill>
              </a:rPr>
            </a:br>
            <a:r>
              <a:rPr lang="en-US" altLang="zh-TW" dirty="0">
                <a:solidFill>
                  <a:schemeClr val="bg1"/>
                </a:solidFill>
              </a:rPr>
              <a:t>&lt;/</a:t>
            </a:r>
            <a:r>
              <a:rPr lang="en-US" altLang="zh-TW" dirty="0" err="1">
                <a:solidFill>
                  <a:schemeClr val="bg1"/>
                </a:solidFill>
              </a:rPr>
              <a:t>svg</a:t>
            </a:r>
            <a:r>
              <a:rPr lang="en-US" altLang="zh-TW" dirty="0">
                <a:solidFill>
                  <a:schemeClr val="bg1"/>
                </a:solidFill>
              </a:rPr>
              <a:t>&gt;</a:t>
            </a:r>
            <a:endParaRPr lang="zh-TW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29DE1602-5894-417A-8E0D-34A586D985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208220"/>
              </p:ext>
            </p:extLst>
          </p:nvPr>
        </p:nvGraphicFramePr>
        <p:xfrm>
          <a:off x="9402857" y="3858958"/>
          <a:ext cx="2046823" cy="1720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Image" r:id="rId3" imgW="2869560" imgH="2412360" progId="Photoshop.Image.16">
                  <p:embed/>
                </p:oleObj>
              </mc:Choice>
              <mc:Fallback>
                <p:oleObj name="Image" r:id="rId3" imgW="2869560" imgH="2412360" progId="Photoshop.Image.16">
                  <p:embed/>
                  <p:pic>
                    <p:nvPicPr>
                      <p:cNvPr id="4" name="物件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02857" y="3858958"/>
                        <a:ext cx="2046823" cy="1720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>
            <a:extLst>
              <a:ext uri="{FF2B5EF4-FFF2-40B4-BE49-F238E27FC236}">
                <a16:creationId xmlns:a16="http://schemas.microsoft.com/office/drawing/2014/main" id="{382986DF-68BF-4EB8-A6FD-F15CFB06BC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855002"/>
              </p:ext>
            </p:extLst>
          </p:nvPr>
        </p:nvGraphicFramePr>
        <p:xfrm>
          <a:off x="9291592" y="2386206"/>
          <a:ext cx="2062208" cy="765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Image" r:id="rId5" imgW="4241160" imgH="1574280" progId="Photoshop.Image.16">
                  <p:embed/>
                </p:oleObj>
              </mc:Choice>
              <mc:Fallback>
                <p:oleObj name="Image" r:id="rId5" imgW="4241160" imgH="1574280" progId="Photoshop.Image.16">
                  <p:embed/>
                  <p:pic>
                    <p:nvPicPr>
                      <p:cNvPr id="5" name="物件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91592" y="2386206"/>
                        <a:ext cx="2062208" cy="765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4990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3FF829-6DB7-4C34-9CA1-AEAB930AB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FF00"/>
                </a:solidFill>
                <a:latin typeface="Apple Braille" charset="0"/>
              </a:rPr>
              <a:t>Draw Rectangle</a:t>
            </a:r>
            <a:endParaRPr lang="zh-TW" altLang="en-US" dirty="0"/>
          </a:p>
        </p:txBody>
      </p:sp>
      <p:pic>
        <p:nvPicPr>
          <p:cNvPr id="10" name="內容版面配置區 3">
            <a:extLst>
              <a:ext uri="{FF2B5EF4-FFF2-40B4-BE49-F238E27FC236}">
                <a16:creationId xmlns:a16="http://schemas.microsoft.com/office/drawing/2014/main" id="{251CADF8-79A9-49A6-A46B-4A9F52D15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7321"/>
            <a:ext cx="4899119" cy="2472452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600DD003-40EF-4961-8FF5-B922232AD91A}"/>
              </a:ext>
            </a:extLst>
          </p:cNvPr>
          <p:cNvSpPr txBox="1"/>
          <p:nvPr/>
        </p:nvSpPr>
        <p:spPr>
          <a:xfrm>
            <a:off x="6924850" y="1819882"/>
            <a:ext cx="2910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2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設定</a:t>
            </a:r>
            <a:r>
              <a:rPr kumimoji="1" lang="en-US" altLang="zh-TW" sz="32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Rectangle</a:t>
            </a:r>
            <a:endParaRPr kumimoji="1" lang="zh-TW" altLang="en-US" sz="3200" dirty="0">
              <a:solidFill>
                <a:schemeClr val="bg1"/>
              </a:solidFill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CE4B5A0-F0AB-49CB-96D5-EBDB07AC7914}"/>
              </a:ext>
            </a:extLst>
          </p:cNvPr>
          <p:cNvSpPr txBox="1"/>
          <p:nvPr/>
        </p:nvSpPr>
        <p:spPr>
          <a:xfrm>
            <a:off x="6868707" y="2930024"/>
            <a:ext cx="455163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2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Rectangle</a:t>
            </a:r>
            <a:r>
              <a:rPr kumimoji="1" lang="zh-TW" altLang="en-US" sz="32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基本屬性包含</a:t>
            </a:r>
            <a:endParaRPr kumimoji="1" lang="en-US" altLang="zh-TW" sz="3200" dirty="0">
              <a:solidFill>
                <a:schemeClr val="bg1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en-US" altLang="zh-TW" sz="32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XY</a:t>
            </a:r>
            <a:r>
              <a:rPr kumimoji="1" lang="zh-TW" altLang="en-US" sz="32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座標</a:t>
            </a:r>
            <a:endParaRPr kumimoji="1" lang="en-US" altLang="zh-TW" sz="3200" dirty="0">
              <a:solidFill>
                <a:schemeClr val="bg1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zh-TW" altLang="en-US" sz="32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長度與寬度</a:t>
            </a:r>
            <a:endParaRPr kumimoji="1" lang="en-US" altLang="zh-TW" sz="3200" dirty="0">
              <a:solidFill>
                <a:schemeClr val="bg1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zh-TW" altLang="en-US" sz="32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顏色</a:t>
            </a:r>
            <a:endParaRPr kumimoji="1" lang="en-US" altLang="zh-TW" sz="3200" dirty="0">
              <a:solidFill>
                <a:schemeClr val="bg1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r>
              <a:rPr kumimoji="1" lang="zh-TW" altLang="en-US" sz="32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     等等。。。</a:t>
            </a:r>
            <a:endParaRPr kumimoji="1" lang="en-US" altLang="zh-TW" sz="3200" dirty="0">
              <a:solidFill>
                <a:schemeClr val="bg1"/>
              </a:solidFill>
              <a:latin typeface="Kaiti TC" charset="-120"/>
              <a:ea typeface="Kaiti TC" charset="-120"/>
              <a:cs typeface="Kaiti TC" charset="-120"/>
            </a:endParaRPr>
          </a:p>
        </p:txBody>
      </p:sp>
      <p:cxnSp>
        <p:nvCxnSpPr>
          <p:cNvPr id="13" name="直線箭頭接點 7">
            <a:extLst>
              <a:ext uri="{FF2B5EF4-FFF2-40B4-BE49-F238E27FC236}">
                <a16:creationId xmlns:a16="http://schemas.microsoft.com/office/drawing/2014/main" id="{3A8A99E6-E92C-41F5-A425-0D847DB1CA6A}"/>
              </a:ext>
            </a:extLst>
          </p:cNvPr>
          <p:cNvCxnSpPr>
            <a:endCxn id="11" idx="1"/>
          </p:cNvCxnSpPr>
          <p:nvPr/>
        </p:nvCxnSpPr>
        <p:spPr>
          <a:xfrm flipV="1">
            <a:off x="4407281" y="2112270"/>
            <a:ext cx="2517569" cy="2923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484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3FF829-6DB7-4C34-9CA1-AEAB930AB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FF00"/>
                </a:solidFill>
                <a:latin typeface="Apple Braille" charset="0"/>
              </a:rPr>
              <a:t>Data</a:t>
            </a:r>
            <a:endParaRPr lang="zh-TW" altLang="en-US" dirty="0"/>
          </a:p>
        </p:txBody>
      </p:sp>
      <p:pic>
        <p:nvPicPr>
          <p:cNvPr id="7" name="內容版面配置區 3">
            <a:extLst>
              <a:ext uri="{FF2B5EF4-FFF2-40B4-BE49-F238E27FC236}">
                <a16:creationId xmlns:a16="http://schemas.microsoft.com/office/drawing/2014/main" id="{70A64395-D3F4-4594-810E-B8FCF6134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724683"/>
            <a:ext cx="9239543" cy="1087005"/>
          </a:xfr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EB512F1-74E1-40C2-9FFC-21AD27292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11688"/>
            <a:ext cx="4557077" cy="3426778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E99B4502-A40C-4123-8F50-9B537C47184C}"/>
              </a:ext>
            </a:extLst>
          </p:cNvPr>
          <p:cNvSpPr txBox="1"/>
          <p:nvPr/>
        </p:nvSpPr>
        <p:spPr>
          <a:xfrm>
            <a:off x="5395277" y="2848925"/>
            <a:ext cx="62889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54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設定</a:t>
            </a:r>
            <a:r>
              <a:rPr kumimoji="1" lang="en-US" altLang="zh-TW" sz="54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data</a:t>
            </a:r>
          </a:p>
          <a:p>
            <a:r>
              <a:rPr kumimoji="1" lang="en-US" altLang="zh-TW" sz="54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10</a:t>
            </a:r>
            <a:r>
              <a:rPr kumimoji="1" lang="zh-TW" altLang="en-US" sz="54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筆資料 </a:t>
            </a:r>
            <a:r>
              <a:rPr kumimoji="1" lang="en-US" altLang="zh-TW" sz="54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10</a:t>
            </a:r>
            <a:r>
              <a:rPr kumimoji="1" lang="zh-TW" altLang="en-US" sz="54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個方形</a:t>
            </a:r>
            <a:r>
              <a:rPr kumimoji="1" lang="en-US" altLang="zh-TW" sz="54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4246055A-F154-44C4-BA02-375989A41A53}"/>
              </a:ext>
            </a:extLst>
          </p:cNvPr>
          <p:cNvSpPr/>
          <p:nvPr/>
        </p:nvSpPr>
        <p:spPr>
          <a:xfrm>
            <a:off x="1250790" y="2811688"/>
            <a:ext cx="3194462" cy="914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52DF6212-A89B-4DFC-AAA2-F6E75B12E1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8284" y="4640488"/>
            <a:ext cx="4942885" cy="160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01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3FF829-6DB7-4C34-9CA1-AEAB930AB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FF00"/>
                </a:solidFill>
                <a:latin typeface="Apple Braille" charset="0"/>
              </a:rPr>
              <a:t>Draw bar chart</a:t>
            </a:r>
            <a:endParaRPr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069FEC3-7015-494A-BD72-3E70C7BF911D}"/>
              </a:ext>
            </a:extLst>
          </p:cNvPr>
          <p:cNvSpPr txBox="1"/>
          <p:nvPr/>
        </p:nvSpPr>
        <p:spPr>
          <a:xfrm>
            <a:off x="769729" y="4335882"/>
            <a:ext cx="5716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透過設定</a:t>
            </a:r>
            <a:r>
              <a:rPr kumimoji="1" lang="en-US" altLang="zh-TW" sz="24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Scale</a:t>
            </a:r>
            <a:r>
              <a:rPr kumimoji="1" lang="zh-TW" altLang="en-US" sz="24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Function</a:t>
            </a:r>
          </a:p>
          <a:p>
            <a:r>
              <a:rPr kumimoji="1" lang="zh-TW" altLang="en-US" sz="24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輕鬆地將</a:t>
            </a:r>
            <a:r>
              <a:rPr kumimoji="1" lang="en-US" altLang="zh-TW" sz="24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bar</a:t>
            </a:r>
            <a:r>
              <a:rPr kumimoji="1" lang="zh-TW" altLang="en-US" sz="24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chart</a:t>
            </a:r>
            <a:r>
              <a:rPr kumimoji="1" lang="zh-TW" altLang="en-US" sz="24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的長度以及</a:t>
            </a:r>
            <a:r>
              <a:rPr kumimoji="1" lang="en-US" altLang="zh-TW" sz="24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XY</a:t>
            </a:r>
            <a:r>
              <a:rPr kumimoji="1" lang="zh-TW" altLang="en-US" sz="24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座標值找出來</a:t>
            </a:r>
            <a:endParaRPr kumimoji="1" lang="en-US" altLang="zh-TW" sz="2400" dirty="0">
              <a:solidFill>
                <a:schemeClr val="bg1"/>
              </a:solidFill>
              <a:latin typeface="Kaiti TC" charset="-120"/>
              <a:ea typeface="Kaiti TC" charset="-120"/>
              <a:cs typeface="Kaiti TC" charset="-120"/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91AD8F0D-87B2-4F59-9286-4E19B7157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358" y="1521992"/>
            <a:ext cx="4987472" cy="2842464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26680F50-C7BC-4F85-B7B9-EBECF35BE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21992"/>
            <a:ext cx="4222072" cy="2261824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BAFB7251-AD0C-4CE2-A25F-AD302F464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255" y="4598037"/>
            <a:ext cx="25717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67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3FF829-6DB7-4C34-9CA1-AEAB930AB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FF00"/>
                </a:solidFill>
                <a:latin typeface="Apple Braille" charset="0"/>
              </a:rPr>
              <a:t>Draw bar chart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2554F33-A83B-4DA4-A375-D2B922888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C0C321F-2A08-4A95-85EE-87B1BC992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5903408" cy="435133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D9D7D94-24D3-4E83-9B8E-C5691154D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694" y="2723140"/>
            <a:ext cx="4466019" cy="255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D3.js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mr-IN" altLang="zh-TW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–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Dealing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with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Data</a:t>
            </a:r>
            <a:endParaRPr lang="en-US" sz="6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5061"/>
            <a:ext cx="10515600" cy="4281901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enter()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altLang="zh-TW" dirty="0">
                <a:solidFill>
                  <a:schemeClr val="bg1"/>
                </a:solidFill>
              </a:rPr>
              <a:t>data()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altLang="zh-TW" dirty="0">
                <a:solidFill>
                  <a:schemeClr val="bg1"/>
                </a:solidFill>
              </a:rPr>
              <a:t>exit()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altLang="zh-TW" dirty="0">
                <a:solidFill>
                  <a:schemeClr val="bg1"/>
                </a:solidFill>
              </a:rPr>
              <a:t>merge()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6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D3.js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mr-IN" altLang="zh-TW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–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Dealing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with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Data</a:t>
            </a:r>
            <a:endParaRPr lang="en-US" sz="6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5061"/>
            <a:ext cx="10515600" cy="4281901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13" y="1721022"/>
            <a:ext cx="7486773" cy="462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D3.js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mr-IN" altLang="zh-TW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–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data()</a:t>
            </a:r>
            <a:endParaRPr lang="en-US" sz="6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8867"/>
            <a:ext cx="10515600" cy="1383816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H</a:t>
            </a:r>
            <a:r>
              <a:rPr lang="en-US" dirty="0">
                <a:solidFill>
                  <a:schemeClr val="bg1"/>
                </a:solidFill>
              </a:rPr>
              <a:t>ow can I find all visual elements that currently represent their corresponding data point</a:t>
            </a:r>
            <a:r>
              <a:rPr lang="en-US" altLang="zh-TW" dirty="0">
                <a:solidFill>
                  <a:schemeClr val="bg1"/>
                </a:solidFill>
              </a:rPr>
              <a:t>?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altLang="zh-TW" dirty="0">
                <a:solidFill>
                  <a:schemeClr val="bg1"/>
                </a:solidFill>
              </a:rPr>
              <a:t>-&gt;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 err="1">
                <a:solidFill>
                  <a:schemeClr val="bg1"/>
                </a:solidFill>
              </a:rPr>
              <a:t>selection.data</a:t>
            </a:r>
            <a:r>
              <a:rPr lang="en-US" altLang="zh-TW" dirty="0">
                <a:solidFill>
                  <a:schemeClr val="bg1"/>
                </a:solidFill>
              </a:rPr>
              <a:t>(data)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74504"/>
            <a:ext cx="5682532" cy="349857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966998" y="4134678"/>
            <a:ext cx="4535557" cy="2438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solidFill>
                  <a:schemeClr val="bg1"/>
                </a:solidFill>
              </a:rPr>
              <a:t>Return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new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selection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contains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all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data-bound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element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1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D3.js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mr-IN" altLang="zh-TW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–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enter()</a:t>
            </a:r>
            <a:endParaRPr lang="en-US" sz="6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5061"/>
            <a:ext cx="10515600" cy="1267031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H</a:t>
            </a:r>
            <a:r>
              <a:rPr lang="en-US" dirty="0">
                <a:solidFill>
                  <a:schemeClr val="bg1"/>
                </a:solidFill>
              </a:rPr>
              <a:t>ow can I target data points that have not yet been visualized</a:t>
            </a:r>
            <a:r>
              <a:rPr lang="en-US" altLang="zh-TW" dirty="0">
                <a:solidFill>
                  <a:schemeClr val="bg1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altLang="zh-TW" dirty="0">
                <a:solidFill>
                  <a:schemeClr val="bg1"/>
                </a:solidFill>
              </a:rPr>
              <a:t>-&gt;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 err="1">
                <a:solidFill>
                  <a:schemeClr val="bg1"/>
                </a:solidFill>
              </a:rPr>
              <a:t>selection.data</a:t>
            </a:r>
            <a:r>
              <a:rPr lang="en-US" altLang="zh-TW" dirty="0">
                <a:solidFill>
                  <a:schemeClr val="bg1"/>
                </a:solidFill>
              </a:rPr>
              <a:t>(data).enter()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56174" y="4065104"/>
            <a:ext cx="4535557" cy="2353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solidFill>
                  <a:schemeClr val="bg1"/>
                </a:solidFill>
              </a:rPr>
              <a:t>Return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new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selection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of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all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data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that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has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not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represented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62092"/>
            <a:ext cx="5618434" cy="340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7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D3.js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mr-IN" altLang="zh-TW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–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exit()</a:t>
            </a:r>
            <a:endParaRPr lang="en-US" sz="6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2874"/>
            <a:ext cx="10515600" cy="1267031"/>
          </a:xfrm>
        </p:spPr>
        <p:txBody>
          <a:bodyPr>
            <a:normAutofit lnSpcReduction="10000"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When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you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remove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some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data,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their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will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be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some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data-bound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element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need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to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be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removed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too.</a:t>
            </a:r>
          </a:p>
          <a:p>
            <a:r>
              <a:rPr lang="en-US" altLang="zh-TW" dirty="0">
                <a:solidFill>
                  <a:schemeClr val="bg1"/>
                </a:solidFill>
              </a:rPr>
              <a:t>-&gt;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 err="1">
                <a:solidFill>
                  <a:schemeClr val="bg1"/>
                </a:solidFill>
              </a:rPr>
              <a:t>selection.data</a:t>
            </a:r>
            <a:r>
              <a:rPr lang="en-US" altLang="zh-TW" dirty="0">
                <a:solidFill>
                  <a:schemeClr val="bg1"/>
                </a:solidFill>
              </a:rPr>
              <a:t>(data).exit()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970644" y="3671992"/>
            <a:ext cx="4535557" cy="2353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solidFill>
                  <a:schemeClr val="bg1"/>
                </a:solidFill>
              </a:rPr>
              <a:t>Return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new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selection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contains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all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visual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element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that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are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no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longer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bound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by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valid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data.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62091"/>
            <a:ext cx="5511800" cy="337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07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TW" sz="72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HTML5 Example</a:t>
            </a:r>
            <a:endParaRPr lang="en-US" sz="72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7565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D3.js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mr-IN" altLang="zh-TW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–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merge()</a:t>
            </a:r>
            <a:endParaRPr lang="en-US" sz="6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478" y="1893887"/>
            <a:ext cx="6338013" cy="244505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4674662"/>
            <a:ext cx="10337800" cy="1473200"/>
          </a:xfrm>
          <a:prstGeom prst="rect">
            <a:avLst/>
          </a:prstGeom>
        </p:spPr>
      </p:pic>
      <p:sp>
        <p:nvSpPr>
          <p:cNvPr id="11" name="Bent-Up Arrow 10"/>
          <p:cNvSpPr/>
          <p:nvPr/>
        </p:nvSpPr>
        <p:spPr>
          <a:xfrm rot="10800000">
            <a:off x="1948069" y="3116413"/>
            <a:ext cx="1457739" cy="122252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24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D3.js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mr-IN" altLang="zh-TW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–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Useful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Function</a:t>
            </a:r>
            <a:endParaRPr lang="en-US" sz="6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5061"/>
            <a:ext cx="10515600" cy="4281901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Working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with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Array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altLang="zh-TW" dirty="0">
                <a:solidFill>
                  <a:schemeClr val="bg1"/>
                </a:solidFill>
              </a:rPr>
              <a:t>Scale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altLang="zh-TW" dirty="0" err="1">
                <a:solidFill>
                  <a:schemeClr val="bg1"/>
                </a:solidFill>
              </a:rPr>
              <a:t>Interpolater</a:t>
            </a:r>
            <a:endParaRPr lang="en-US" altLang="zh-TW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altLang="zh-TW" dirty="0">
                <a:solidFill>
                  <a:schemeClr val="bg1"/>
                </a:solidFill>
              </a:rPr>
              <a:t>And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More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mr-IN" altLang="zh-TW" dirty="0">
                <a:solidFill>
                  <a:schemeClr val="bg1"/>
                </a:solidFill>
              </a:rPr>
              <a:t>…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  <a:hlinkClick r:id="rId2"/>
              </a:rPr>
              <a:t>https://github.com/d3/d3/blob/master/API.md</a:t>
            </a:r>
            <a:endParaRPr lang="en-US" altLang="zh-TW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85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D3.js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mr-IN" altLang="zh-TW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–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Working</a:t>
            </a:r>
            <a:r>
              <a:rPr lang="zh-TW" altLang="en-US" sz="6600" dirty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with</a:t>
            </a:r>
            <a:r>
              <a:rPr lang="zh-TW" altLang="en-US" sz="6600" dirty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Array</a:t>
            </a:r>
            <a:endParaRPr lang="en-US" sz="6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45D48B58-0444-4F91-902E-9CAC15C43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2E200D6-E233-469A-8B03-EB2D7233F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628" y="1690688"/>
            <a:ext cx="7590741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80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D3.js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mr-IN" altLang="zh-TW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–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Scale</a:t>
            </a:r>
            <a:endParaRPr lang="en-US" sz="6600" dirty="0">
              <a:solidFill>
                <a:schemeClr val="bg1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5061"/>
            <a:ext cx="10515600" cy="4281901"/>
          </a:xfrm>
        </p:spPr>
        <p:txBody>
          <a:bodyPr>
            <a:normAutofit/>
          </a:bodyPr>
          <a:lstStyle/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190" y="2028411"/>
            <a:ext cx="3429000" cy="158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190" y="4386470"/>
            <a:ext cx="5133716" cy="1616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028411"/>
            <a:ext cx="2838389" cy="1454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386470"/>
            <a:ext cx="2999153" cy="144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23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D3.js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mr-IN" altLang="zh-TW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–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More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Example</a:t>
            </a:r>
            <a:endParaRPr lang="en-US" sz="6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46852"/>
            <a:ext cx="10515600" cy="4281901"/>
          </a:xfrm>
        </p:spPr>
        <p:txBody>
          <a:bodyPr>
            <a:normAutofit/>
          </a:bodyPr>
          <a:lstStyle/>
          <a:p>
            <a:r>
              <a:rPr lang="en-US" altLang="zh-TW" dirty="0" err="1">
                <a:solidFill>
                  <a:schemeClr val="bg1"/>
                </a:solidFill>
              </a:rPr>
              <a:t>Codepen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search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d3</a:t>
            </a:r>
            <a:r>
              <a:rPr lang="en-US" altLang="zh-TW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  <a:hlinkClick r:id="rId2"/>
              </a:rPr>
              <a:t>https://codepen.io/search/pens?q=d3&amp;limit=all&amp;type=type-pens</a:t>
            </a:r>
            <a:endParaRPr lang="en-US" altLang="zh-TW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altLang="zh-TW" dirty="0">
                <a:solidFill>
                  <a:schemeClr val="bg1"/>
                </a:solidFill>
              </a:rPr>
              <a:t>D3js.org: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lvl="1"/>
            <a:r>
              <a:rPr lang="en-US" altLang="zh-TW" dirty="0" smtClean="0">
                <a:solidFill>
                  <a:schemeClr val="bg1"/>
                </a:solidFill>
                <a:hlinkClick r:id="rId3"/>
              </a:rPr>
              <a:t>https</a:t>
            </a:r>
            <a:r>
              <a:rPr lang="en-US" altLang="zh-TW" dirty="0">
                <a:solidFill>
                  <a:schemeClr val="bg1"/>
                </a:solidFill>
                <a:hlinkClick r:id="rId3"/>
              </a:rPr>
              <a:t>://github.com/d3/d3/wiki/Gallery</a:t>
            </a:r>
            <a:endParaRPr lang="en-US" altLang="zh-TW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altLang="zh-TW" dirty="0">
                <a:solidFill>
                  <a:schemeClr val="bg1"/>
                </a:solidFill>
              </a:rPr>
              <a:t>Observable</a:t>
            </a:r>
            <a:r>
              <a:rPr lang="en-US" altLang="zh-TW" dirty="0">
                <a:solidFill>
                  <a:srgbClr val="FFFF00"/>
                </a:solidFill>
              </a:rPr>
              <a:t>:</a:t>
            </a:r>
            <a:r>
              <a:rPr lang="zh-TW" altLang="en-US" dirty="0">
                <a:solidFill>
                  <a:srgbClr val="FFFF00"/>
                </a:solidFill>
              </a:rPr>
              <a:t> </a:t>
            </a:r>
            <a:endParaRPr lang="en-US" altLang="zh-TW" dirty="0" smtClean="0">
              <a:solidFill>
                <a:srgbClr val="FFFF00"/>
              </a:solidFill>
            </a:endParaRPr>
          </a:p>
          <a:p>
            <a:pPr lvl="1"/>
            <a:r>
              <a:rPr lang="en-US" altLang="zh-TW" dirty="0" smtClean="0">
                <a:hlinkClick r:id="rId4"/>
              </a:rPr>
              <a:t>https</a:t>
            </a:r>
            <a:r>
              <a:rPr lang="en-US" altLang="zh-TW" dirty="0">
                <a:hlinkClick r:id="rId4"/>
              </a:rPr>
              <a:t>://observablehq.com/explore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4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96" y="132522"/>
            <a:ext cx="10955407" cy="6626501"/>
          </a:xfrm>
        </p:spPr>
      </p:pic>
    </p:spTree>
    <p:extLst>
      <p:ext uri="{BB962C8B-B14F-4D97-AF65-F5344CB8AC3E}">
        <p14:creationId xmlns:p14="http://schemas.microsoft.com/office/powerpoint/2010/main" val="225121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Example</a:t>
            </a:r>
            <a:endParaRPr lang="en-US" sz="6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62397"/>
            <a:ext cx="3210576" cy="200101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14" y="251791"/>
            <a:ext cx="7712092" cy="63676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39714" y="2358887"/>
            <a:ext cx="7712091" cy="3419061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00133" y="2562397"/>
            <a:ext cx="6333066" cy="1041764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00132" y="3640668"/>
            <a:ext cx="6333067" cy="1845732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9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Example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-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 err="1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index.js</a:t>
            </a:r>
            <a:endParaRPr lang="en-US" sz="6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59" y="1690688"/>
            <a:ext cx="7226300" cy="19177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59" y="3792331"/>
            <a:ext cx="10058400" cy="285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69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Example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-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 err="1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index.js</a:t>
            </a:r>
            <a:endParaRPr lang="en-US" sz="6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97" y="1860238"/>
            <a:ext cx="9323006" cy="4447795"/>
          </a:xfrm>
        </p:spPr>
      </p:pic>
    </p:spTree>
    <p:extLst>
      <p:ext uri="{BB962C8B-B14F-4D97-AF65-F5344CB8AC3E}">
        <p14:creationId xmlns:p14="http://schemas.microsoft.com/office/powerpoint/2010/main" val="403390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Example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-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Debug</a:t>
            </a:r>
            <a:endParaRPr lang="en-US" sz="6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93" y="1497496"/>
            <a:ext cx="9257927" cy="5196302"/>
          </a:xfrm>
        </p:spPr>
      </p:pic>
      <p:sp>
        <p:nvSpPr>
          <p:cNvPr id="8" name="Right Arrow 7"/>
          <p:cNvSpPr/>
          <p:nvPr/>
        </p:nvSpPr>
        <p:spPr>
          <a:xfrm rot="20430501">
            <a:off x="4094922" y="5433391"/>
            <a:ext cx="1179443" cy="41081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Example</a:t>
            </a:r>
            <a:endParaRPr lang="en-US" sz="6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4512"/>
            <a:ext cx="10515600" cy="42126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/>
              </a:rPr>
              <a:t>https://codepen.io/hsfo3o/pen/BrNoOg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altLang="zh-TW" dirty="0">
                <a:solidFill>
                  <a:schemeClr val="bg1"/>
                </a:solidFill>
              </a:rPr>
              <a:t>Some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Resources:</a:t>
            </a:r>
          </a:p>
          <a:p>
            <a:pPr lvl="1"/>
            <a:r>
              <a:rPr lang="en-US" altLang="zh-TW" dirty="0" err="1">
                <a:solidFill>
                  <a:schemeClr val="bg1"/>
                </a:solidFill>
              </a:rPr>
              <a:t>Codecademy</a:t>
            </a:r>
            <a:r>
              <a:rPr lang="en-US" altLang="zh-TW" dirty="0">
                <a:solidFill>
                  <a:schemeClr val="bg1"/>
                </a:solidFill>
              </a:rPr>
              <a:t>: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  <a:hlinkClick r:id="rId3"/>
              </a:rPr>
              <a:t>https://www.codecademy.com/catalog/subject/web-development</a:t>
            </a:r>
            <a:endParaRPr lang="en-US" altLang="zh-TW" dirty="0">
              <a:solidFill>
                <a:schemeClr val="bg1"/>
              </a:solidFill>
            </a:endParaRPr>
          </a:p>
          <a:p>
            <a:pPr lvl="1"/>
            <a:endParaRPr lang="en-US" altLang="zh-TW" dirty="0">
              <a:solidFill>
                <a:schemeClr val="bg1"/>
              </a:solidFill>
            </a:endParaRPr>
          </a:p>
          <a:p>
            <a:pPr lvl="1"/>
            <a:r>
              <a:rPr lang="en-US" altLang="zh-TW" dirty="0">
                <a:solidFill>
                  <a:schemeClr val="bg1"/>
                </a:solidFill>
              </a:rPr>
              <a:t>MDN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: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  <a:hlinkClick r:id="rId4"/>
              </a:rPr>
              <a:t>https://developer.mozilla.org/zh-TW/</a:t>
            </a:r>
            <a:endParaRPr lang="en-US" altLang="zh-TW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0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4441</TotalTime>
  <Words>595</Words>
  <Application>Microsoft Office PowerPoint</Application>
  <PresentationFormat>寬螢幕</PresentationFormat>
  <Paragraphs>180</Paragraphs>
  <Slides>34</Slides>
  <Notes>7</Notes>
  <HiddenSlides>1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5" baseType="lpstr">
      <vt:lpstr>Apple Braille</vt:lpstr>
      <vt:lpstr>Kaiti TC</vt:lpstr>
      <vt:lpstr>Mangal</vt:lpstr>
      <vt:lpstr>Microsoft JhengHei</vt:lpstr>
      <vt:lpstr>新細明體</vt:lpstr>
      <vt:lpstr>Arial</vt:lpstr>
      <vt:lpstr>Calibri</vt:lpstr>
      <vt:lpstr>Calibri Light</vt:lpstr>
      <vt:lpstr>Wingdings 3</vt:lpstr>
      <vt:lpstr>Office Theme</vt:lpstr>
      <vt:lpstr>Image</vt:lpstr>
      <vt:lpstr>Data Visualization  use D3    . js</vt:lpstr>
      <vt:lpstr>Browser-Based UI</vt:lpstr>
      <vt:lpstr>HTML5 Example</vt:lpstr>
      <vt:lpstr>PowerPoint 簡報</vt:lpstr>
      <vt:lpstr>Example</vt:lpstr>
      <vt:lpstr>Example - index.js</vt:lpstr>
      <vt:lpstr>Example - index.js</vt:lpstr>
      <vt:lpstr>Example - Debug</vt:lpstr>
      <vt:lpstr>Example</vt:lpstr>
      <vt:lpstr>What is D3.js</vt:lpstr>
      <vt:lpstr>D3.js</vt:lpstr>
      <vt:lpstr>D3.js – Selection</vt:lpstr>
      <vt:lpstr>D3.js - Selecting a single element</vt:lpstr>
      <vt:lpstr>D3.js - Selecting multiple elements</vt:lpstr>
      <vt:lpstr>D3.js - Function chaining</vt:lpstr>
      <vt:lpstr>D3.js – Modifier Function</vt:lpstr>
      <vt:lpstr>D3.js – Example</vt:lpstr>
      <vt:lpstr>D3.v5.min.js</vt:lpstr>
      <vt:lpstr>Set SVG</vt:lpstr>
      <vt:lpstr>SVG Rectangle - &lt;rect&gt;</vt:lpstr>
      <vt:lpstr>Draw Rectangle</vt:lpstr>
      <vt:lpstr>Data</vt:lpstr>
      <vt:lpstr>Draw bar chart</vt:lpstr>
      <vt:lpstr>Draw bar chart</vt:lpstr>
      <vt:lpstr>D3.js – Dealing with Data</vt:lpstr>
      <vt:lpstr>D3.js – Dealing with Data</vt:lpstr>
      <vt:lpstr>D3.js – data()</vt:lpstr>
      <vt:lpstr>D3.js – enter()</vt:lpstr>
      <vt:lpstr>D3.js – exit()</vt:lpstr>
      <vt:lpstr>D3.js – merge()</vt:lpstr>
      <vt:lpstr>D3.js – Useful Function</vt:lpstr>
      <vt:lpstr>D3.js – Working with Array</vt:lpstr>
      <vt:lpstr>D3.js – Scale</vt:lpstr>
      <vt:lpstr>D3.js – More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Visualization use D3js</dc:title>
  <dc:creator>Microsoft Office User</dc:creator>
  <cp:lastModifiedBy>Ming-Te Chi</cp:lastModifiedBy>
  <cp:revision>118</cp:revision>
  <dcterms:created xsi:type="dcterms:W3CDTF">2018-03-05T08:41:00Z</dcterms:created>
  <dcterms:modified xsi:type="dcterms:W3CDTF">2020-03-11T03:35:43Z</dcterms:modified>
</cp:coreProperties>
</file>