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444" r:id="rId2"/>
    <p:sldId id="445" r:id="rId3"/>
    <p:sldId id="268" r:id="rId4"/>
    <p:sldId id="269" r:id="rId5"/>
    <p:sldId id="270" r:id="rId6"/>
    <p:sldId id="271" r:id="rId7"/>
    <p:sldId id="469" r:id="rId8"/>
    <p:sldId id="272" r:id="rId9"/>
    <p:sldId id="273" r:id="rId10"/>
    <p:sldId id="274" r:id="rId11"/>
    <p:sldId id="468" r:id="rId12"/>
    <p:sldId id="275" r:id="rId13"/>
    <p:sldId id="276" r:id="rId14"/>
    <p:sldId id="277" r:id="rId15"/>
    <p:sldId id="278" r:id="rId16"/>
    <p:sldId id="280" r:id="rId17"/>
    <p:sldId id="467" r:id="rId18"/>
    <p:sldId id="279" r:id="rId19"/>
    <p:sldId id="281" r:id="rId20"/>
    <p:sldId id="282" r:id="rId21"/>
    <p:sldId id="470" r:id="rId22"/>
    <p:sldId id="466" r:id="rId23"/>
    <p:sldId id="448" r:id="rId24"/>
    <p:sldId id="449" r:id="rId25"/>
    <p:sldId id="450" r:id="rId26"/>
    <p:sldId id="451" r:id="rId27"/>
    <p:sldId id="452" r:id="rId28"/>
    <p:sldId id="453" r:id="rId29"/>
    <p:sldId id="454" r:id="rId30"/>
    <p:sldId id="455" r:id="rId31"/>
    <p:sldId id="456" r:id="rId32"/>
    <p:sldId id="457" r:id="rId33"/>
    <p:sldId id="458" r:id="rId34"/>
    <p:sldId id="459" r:id="rId35"/>
    <p:sldId id="460" r:id="rId36"/>
    <p:sldId id="461" r:id="rId37"/>
    <p:sldId id="462" r:id="rId38"/>
    <p:sldId id="463" r:id="rId39"/>
    <p:sldId id="464" r:id="rId40"/>
    <p:sldId id="465" r:id="rId41"/>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Gill Sans"/>
      </a:defRPr>
    </a:lvl1pPr>
    <a:lvl2pPr marL="0" marR="0" indent="3429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Gill Sans"/>
      </a:defRPr>
    </a:lvl2pPr>
    <a:lvl3pPr marL="0" marR="0" indent="6858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Gill Sans"/>
      </a:defRPr>
    </a:lvl3pPr>
    <a:lvl4pPr marL="0" marR="0" indent="10287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Gill Sans"/>
      </a:defRPr>
    </a:lvl4pPr>
    <a:lvl5pPr marL="0" marR="0" indent="13716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Gill Sans"/>
      </a:defRPr>
    </a:lvl5pPr>
    <a:lvl6pPr marL="0" marR="0" indent="17145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Gill Sans"/>
      </a:defRPr>
    </a:lvl6pPr>
    <a:lvl7pPr marL="0" marR="0" indent="20574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Gill Sans"/>
      </a:defRPr>
    </a:lvl7pPr>
    <a:lvl8pPr marL="0" marR="0" indent="24003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Gill Sans"/>
      </a:defRPr>
    </a:lvl8pPr>
    <a:lvl9pPr marL="0" marR="0" indent="27432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Gill Sans"/>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FAFA"/>
          </a:solidFill>
        </a:fill>
      </a:tcStyle>
    </a:wholeTbl>
    <a:band2H>
      <a:tcTxStyle/>
      <a:tcStyle>
        <a:tcBdr/>
        <a:fill>
          <a:solidFill>
            <a:srgbClr val="FAFDF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firstRow>
  </a:tblStyle>
  <a:tblStyle styleId="{4A9BC294-FFE2-49D5-8D69-9E1BD2C41BD5}"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BBFC77FB-9ED0-4EC9-95AA-A1379042E64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FAFA"/>
          </a:solidFill>
        </a:fill>
      </a:tcStyle>
    </a:wholeTbl>
    <a:band2H>
      <a:tcTxStyle/>
      <a:tcStyle>
        <a:tcBdr/>
        <a:fill>
          <a:solidFill>
            <a:srgbClr val="FAFDF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firstRow>
  </a:tblStyle>
  <a:tblStyle styleId="{3DC5C2F9-1CAC-4260-A1DD-9FCDBB877499}"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2120" y="56"/>
      </p:cViewPr>
      <p:guideLst>
        <p:guide orient="horz" pos="2880"/>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1143000" y="685800"/>
            <a:ext cx="4572000" cy="3429000"/>
          </a:xfrm>
          <a:prstGeom prst="rect">
            <a:avLst/>
          </a:prstGeom>
        </p:spPr>
        <p:txBody>
          <a:bodyPr/>
          <a:lstStyle/>
          <a:p>
            <a:endParaRPr/>
          </a:p>
        </p:txBody>
      </p:sp>
      <p:sp>
        <p:nvSpPr>
          <p:cNvPr id="185" name="Shape 18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29685860"/>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381000" y="685800"/>
            <a:ext cx="6096000" cy="3429000"/>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
                  <a:solidFill>
                    <a:srgbClr val="000000"/>
                  </a:solidFill>
                </a:uFill>
                <a:latin typeface="Helvetica"/>
                <a:ea typeface="Helvetica"/>
                <a:cs typeface="Helvetica"/>
                <a:sym typeface="Helvetica"/>
              </a:defRPr>
            </a:lvl1pPr>
          </a:lstStyle>
          <a:p>
            <a:r>
              <a:t>How did we decide to use those particular visual channels? How many more visual channels are there? What kinds of information and how much information can each channel encode? Are some channels better than others? Can all of the channels be used independently or do they interfere with each other?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a:spLocks noGrp="1" noRot="1" noChangeAspect="1"/>
          </p:cNvSpPr>
          <p:nvPr>
            <p:ph type="sldImg"/>
          </p:nvPr>
        </p:nvSpPr>
        <p:spPr>
          <a:xfrm>
            <a:off x="381000" y="685800"/>
            <a:ext cx="6096000" cy="3429000"/>
          </a:xfrm>
          <a:prstGeom prst="rect">
            <a:avLst/>
          </a:prstGeom>
        </p:spPr>
        <p:txBody>
          <a:bodyPr/>
          <a:lstStyle/>
          <a:p>
            <a:endParaRPr/>
          </a:p>
        </p:txBody>
      </p:sp>
      <p:sp>
        <p:nvSpPr>
          <p:cNvPr id="524" name="Shape 524"/>
          <p:cNvSpPr>
            <a:spLocks noGrp="1"/>
          </p:cNvSpPr>
          <p:nvPr>
            <p:ph type="body" sz="quarter" idx="1"/>
          </p:nvPr>
        </p:nvSpPr>
        <p:spPr>
          <a:prstGeom prst="rect">
            <a:avLst/>
          </a:prstGeom>
        </p:spPr>
        <p:txBody>
          <a:bodyPr/>
          <a:lstStyle>
            <a:lvl1pPr defTabSz="1219200">
              <a:spcBef>
                <a:spcPts val="500"/>
              </a:spcBef>
              <a:defRPr sz="1400">
                <a:uFill>
                  <a:solidFill>
                    <a:srgbClr val="000000"/>
                  </a:solidFill>
                </a:uFill>
                <a:latin typeface="Arial"/>
                <a:ea typeface="Arial"/>
                <a:cs typeface="Arial"/>
                <a:sym typeface="Arial"/>
              </a:defRPr>
            </a:lvl1pPr>
          </a:lstStyle>
          <a:p>
            <a:r>
              <a:t>Fig 5.12</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cs.ubc.ca/~tmm/talks.html"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cs.ubc.ca/~tmm/talks.html"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First Slide">
    <p:spTree>
      <p:nvGrpSpPr>
        <p:cNvPr id="1" name=""/>
        <p:cNvGrpSpPr/>
        <p:nvPr/>
      </p:nvGrpSpPr>
      <p:grpSpPr>
        <a:xfrm>
          <a:off x="0" y="0"/>
          <a:ext cx="0" cy="0"/>
          <a:chOff x="0" y="0"/>
          <a:chExt cx="0" cy="0"/>
        </a:xfrm>
      </p:grpSpPr>
      <p:sp>
        <p:nvSpPr>
          <p:cNvPr id="11" name="Shape 11"/>
          <p:cNvSpPr/>
          <p:nvPr/>
        </p:nvSpPr>
        <p:spPr>
          <a:xfrm>
            <a:off x="11620500" y="8127999"/>
            <a:ext cx="3150270"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600" u="sng">
                <a:latin typeface="Gill Sans SemiBold"/>
                <a:ea typeface="Gill Sans SemiBold"/>
                <a:cs typeface="Gill Sans SemiBold"/>
                <a:sym typeface="Gill Sans SemiBold"/>
              </a:defRPr>
            </a:lvl1pPr>
          </a:lstStyle>
          <a:p>
            <a:pPr>
              <a:defRPr u="none"/>
            </a:pPr>
            <a:r>
              <a:rPr u="sng"/>
              <a:t>@tamaramunzner</a:t>
            </a:r>
          </a:p>
        </p:txBody>
      </p:sp>
      <p:sp>
        <p:nvSpPr>
          <p:cNvPr id="12" name="Shape 12"/>
          <p:cNvSpPr>
            <a:spLocks noGrp="1"/>
          </p:cNvSpPr>
          <p:nvPr>
            <p:ph type="body" sz="quarter" idx="13"/>
          </p:nvPr>
        </p:nvSpPr>
        <p:spPr>
          <a:xfrm>
            <a:off x="431800" y="8127999"/>
            <a:ext cx="11087100" cy="508001"/>
          </a:xfrm>
          <a:prstGeom prst="rect">
            <a:avLst/>
          </a:prstGeom>
        </p:spPr>
        <p:txBody>
          <a:bodyPr lIns="50800" tIns="50800" rIns="50800" bIns="50800" anchor="ctr">
            <a:spAutoFit/>
          </a:bodyPr>
          <a:lstStyle/>
          <a:p>
            <a:pPr marL="0" lvl="1" indent="0">
              <a:spcBef>
                <a:spcPts val="0"/>
              </a:spcBef>
              <a:buSzTx/>
              <a:buNone/>
              <a:defRPr sz="2600">
                <a:latin typeface="Gill Sans SemiBold"/>
                <a:ea typeface="Gill Sans SemiBold"/>
                <a:cs typeface="Gill Sans SemiBold"/>
                <a:sym typeface="Gill Sans SemiBold"/>
              </a:defRPr>
            </a:pPr>
            <a:r>
              <a:rPr u="sng">
                <a:hlinkClick r:id="rId2"/>
              </a:rPr>
              <a:t>http://www.cs.ubc.ca/~tmm/talks.html#chicago14</a:t>
            </a:r>
          </a:p>
        </p:txBody>
      </p:sp>
      <p:sp>
        <p:nvSpPr>
          <p:cNvPr id="13" name="Shape 13"/>
          <p:cNvSpPr>
            <a:spLocks noGrp="1"/>
          </p:cNvSpPr>
          <p:nvPr>
            <p:ph type="title"/>
          </p:nvPr>
        </p:nvSpPr>
        <p:spPr>
          <a:xfrm>
            <a:off x="457200" y="139700"/>
            <a:ext cx="15875000" cy="3962400"/>
          </a:xfrm>
          <a:prstGeom prst="rect">
            <a:avLst/>
          </a:prstGeom>
        </p:spPr>
        <p:txBody>
          <a:bodyPr anchor="b"/>
          <a:lstStyle>
            <a:lvl1pPr>
              <a:defRPr sz="7200">
                <a:solidFill>
                  <a:srgbClr val="011993"/>
                </a:solidFill>
                <a:latin typeface="+mn-lt"/>
                <a:ea typeface="+mn-ea"/>
                <a:cs typeface="+mn-cs"/>
                <a:sym typeface="Rockwell"/>
              </a:defRPr>
            </a:lvl1pPr>
          </a:lstStyle>
          <a:p>
            <a:r>
              <a:t>Title Text</a:t>
            </a:r>
          </a:p>
        </p:txBody>
      </p:sp>
      <p:sp>
        <p:nvSpPr>
          <p:cNvPr id="14" name="Shape 14"/>
          <p:cNvSpPr>
            <a:spLocks noGrp="1"/>
          </p:cNvSpPr>
          <p:nvPr>
            <p:ph type="body" sz="half" idx="1"/>
          </p:nvPr>
        </p:nvSpPr>
        <p:spPr>
          <a:xfrm>
            <a:off x="469900" y="4432300"/>
            <a:ext cx="14236700" cy="3530600"/>
          </a:xfrm>
          <a:prstGeom prst="rect">
            <a:avLst/>
          </a:prstGeom>
        </p:spPr>
        <p:txBody>
          <a:bodyPr lIns="50800" tIns="50800" rIns="50800" bIns="50800"/>
          <a:lstStyle>
            <a:lvl1pPr marL="0" indent="0">
              <a:spcBef>
                <a:spcPts val="0"/>
              </a:spcBef>
              <a:buSzTx/>
              <a:buNone/>
              <a:defRPr sz="4200">
                <a:latin typeface="Gill Sans SemiBold"/>
                <a:ea typeface="Gill Sans SemiBold"/>
                <a:cs typeface="Gill Sans SemiBold"/>
                <a:sym typeface="Gill Sans SemiBold"/>
              </a:defRPr>
            </a:lvl1pPr>
            <a:lvl2pPr marL="0" indent="0">
              <a:spcBef>
                <a:spcPts val="0"/>
              </a:spcBef>
              <a:buSzTx/>
              <a:buNone/>
              <a:defRPr sz="4200">
                <a:latin typeface="Gill Sans Light"/>
                <a:ea typeface="Gill Sans Light"/>
                <a:cs typeface="Gill Sans Light"/>
                <a:sym typeface="Gill Sans Light"/>
              </a:defRPr>
            </a:lvl2pPr>
            <a:lvl3pPr marL="0" indent="0">
              <a:spcBef>
                <a:spcPts val="0"/>
              </a:spcBef>
              <a:buSzTx/>
              <a:buNone/>
              <a:defRPr sz="4200"/>
            </a:lvl3pPr>
            <a:lvl4pPr marL="0" indent="0">
              <a:spcBef>
                <a:spcPts val="0"/>
              </a:spcBef>
              <a:buSzTx/>
              <a:buNone/>
              <a:defRPr sz="2600" i="1">
                <a:latin typeface="Gill Sans Light"/>
                <a:ea typeface="Gill Sans Light"/>
                <a:cs typeface="Gill Sans Light"/>
                <a:sym typeface="Gill Sans Light"/>
              </a:defRPr>
            </a:lvl4pPr>
            <a:lvl5pPr marL="0" indent="0">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7950200" y="86741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Bullets">
    <p:spTree>
      <p:nvGrpSpPr>
        <p:cNvPr id="1" name=""/>
        <p:cNvGrpSpPr/>
        <p:nvPr/>
      </p:nvGrpSpPr>
      <p:grpSpPr>
        <a:xfrm>
          <a:off x="0" y="0"/>
          <a:ext cx="0" cy="0"/>
          <a:chOff x="0" y="0"/>
          <a:chExt cx="0" cy="0"/>
        </a:xfrm>
      </p:grpSpPr>
      <p:sp>
        <p:nvSpPr>
          <p:cNvPr id="93" name="Shape 93"/>
          <p:cNvSpPr>
            <a:spLocks noGrp="1"/>
          </p:cNvSpPr>
          <p:nvPr>
            <p:ph type="title"/>
          </p:nvPr>
        </p:nvSpPr>
        <p:spPr>
          <a:xfrm>
            <a:off x="419100" y="0"/>
            <a:ext cx="15849600" cy="1054100"/>
          </a:xfrm>
          <a:prstGeom prst="rect">
            <a:avLst/>
          </a:prstGeom>
        </p:spPr>
        <p:txBody>
          <a:bodyPr lIns="38100" tIns="38100" rIns="38100" bIns="38100"/>
          <a:lstStyle>
            <a:lvl1pPr defTabSz="1219200">
              <a:defRPr sz="4600">
                <a:solidFill>
                  <a:srgbClr val="011993"/>
                </a:solidFill>
                <a:uFill>
                  <a:solidFill>
                    <a:srgbClr val="011993"/>
                  </a:solidFill>
                </a:uFill>
              </a:defRPr>
            </a:lvl1pPr>
          </a:lstStyle>
          <a:p>
            <a:r>
              <a:t>Title Text</a:t>
            </a:r>
          </a:p>
        </p:txBody>
      </p:sp>
      <p:sp>
        <p:nvSpPr>
          <p:cNvPr id="94" name="Shape 94"/>
          <p:cNvSpPr>
            <a:spLocks noGrp="1"/>
          </p:cNvSpPr>
          <p:nvPr>
            <p:ph type="body" idx="1"/>
          </p:nvPr>
        </p:nvSpPr>
        <p:spPr>
          <a:xfrm>
            <a:off x="419100" y="1104900"/>
            <a:ext cx="15849600" cy="8039100"/>
          </a:xfrm>
          <a:prstGeom prst="rect">
            <a:avLst/>
          </a:prstGeom>
        </p:spPr>
        <p:txBody>
          <a:bodyPr lIns="38100" tIns="38100" rIns="38100" bIns="38100"/>
          <a:lstStyle>
            <a:lvl1pPr marL="342900" indent="-342900" defTabSz="1219200">
              <a:spcBef>
                <a:spcPts val="1000"/>
              </a:spcBef>
              <a:buClr>
                <a:srgbClr val="000000"/>
              </a:buClr>
              <a:defRPr sz="4000">
                <a:uFill>
                  <a:solidFill>
                    <a:srgbClr val="000000"/>
                  </a:solidFill>
                </a:uFill>
              </a:defRPr>
            </a:lvl1pPr>
            <a:lvl2pPr marL="742950" indent="-285750" defTabSz="1219200">
              <a:spcBef>
                <a:spcPts val="800"/>
              </a:spcBef>
              <a:buClr>
                <a:srgbClr val="000000"/>
              </a:buClr>
              <a:buChar char="–"/>
              <a:defRPr sz="3400">
                <a:uFill>
                  <a:solidFill>
                    <a:srgbClr val="000000"/>
                  </a:solidFill>
                </a:uFill>
              </a:defRPr>
            </a:lvl2pPr>
            <a:lvl3pPr marL="1143000" indent="-228600" defTabSz="1219200">
              <a:spcBef>
                <a:spcPts val="700"/>
              </a:spcBef>
              <a:buClr>
                <a:srgbClr val="000000"/>
              </a:buClr>
              <a:defRPr sz="3000">
                <a:uFill>
                  <a:solidFill>
                    <a:srgbClr val="000000"/>
                  </a:solidFill>
                </a:uFill>
              </a:defRPr>
            </a:lvl3pPr>
            <a:lvl4pPr marL="1600200" indent="-228600" defTabSz="1219200">
              <a:spcBef>
                <a:spcPts val="600"/>
              </a:spcBef>
              <a:buClr>
                <a:srgbClr val="000000"/>
              </a:buClr>
              <a:buChar char="–"/>
              <a:defRPr sz="2600">
                <a:uFill>
                  <a:solidFill>
                    <a:srgbClr val="000000"/>
                  </a:solidFill>
                </a:uFill>
              </a:defRPr>
            </a:lvl4pPr>
            <a:lvl5pPr marL="2057400" indent="-228600" defTabSz="1219200">
              <a:spcBef>
                <a:spcPts val="600"/>
              </a:spcBef>
              <a:buClr>
                <a:srgbClr val="000000"/>
              </a:buClr>
              <a:buChar char="»"/>
              <a:defRPr>
                <a:uFill>
                  <a:solidFill>
                    <a:srgbClr val="000000"/>
                  </a:solidFill>
                </a:uFill>
              </a:defRPr>
            </a:lvl5pPr>
          </a:lstStyle>
          <a:p>
            <a:r>
              <a:t>Body Level One</a:t>
            </a:r>
          </a:p>
          <a:p>
            <a:pPr lvl="1"/>
            <a:r>
              <a:t>Body Level Two</a:t>
            </a:r>
          </a:p>
          <a:p>
            <a:pPr lvl="2"/>
            <a:r>
              <a:t>Body Level Three</a:t>
            </a:r>
          </a:p>
          <a:p>
            <a:pPr lvl="3"/>
            <a:r>
              <a:t>Body Level Four</a:t>
            </a:r>
          </a:p>
          <a:p>
            <a:pPr lvl="4"/>
            <a:r>
              <a:t>Body Level Five</a:t>
            </a:r>
          </a:p>
        </p:txBody>
      </p:sp>
      <p:sp>
        <p:nvSpPr>
          <p:cNvPr id="95" name="Shape 95"/>
          <p:cNvSpPr>
            <a:spLocks noGrp="1"/>
          </p:cNvSpPr>
          <p:nvPr>
            <p:ph type="sldNum" sz="quarter" idx="2"/>
          </p:nvPr>
        </p:nvSpPr>
        <p:spPr>
          <a:xfrm>
            <a:off x="15773400" y="8686800"/>
            <a:ext cx="266700" cy="279400"/>
          </a:xfrm>
          <a:prstGeom prst="rect">
            <a:avLst/>
          </a:prstGeom>
          <a:ln w="9525">
            <a:round/>
          </a:ln>
        </p:spPr>
        <p:txBody>
          <a:bodyPr lIns="38100" tIns="38100" rIns="38100" bIns="38100"/>
          <a:lstStyle>
            <a:lvl1pPr algn="r" defTabSz="1219200">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35" name="Shape 135"/>
          <p:cNvSpPr>
            <a:spLocks noGrp="1"/>
          </p:cNvSpPr>
          <p:nvPr>
            <p:ph type="title"/>
          </p:nvPr>
        </p:nvSpPr>
        <p:spPr>
          <a:prstGeom prst="rect">
            <a:avLst/>
          </a:prstGeom>
        </p:spPr>
        <p:txBody>
          <a:bodyPr/>
          <a:lstStyle/>
          <a:p>
            <a:r>
              <a:t>Title Text</a:t>
            </a:r>
          </a:p>
        </p:txBody>
      </p:sp>
      <p:sp>
        <p:nvSpPr>
          <p:cNvPr id="136" name="Shape 13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4" name="Shape 144"/>
          <p:cNvSpPr>
            <a:spLocks noGrp="1"/>
          </p:cNvSpPr>
          <p:nvPr>
            <p:ph type="sldNum" sz="quarter" idx="2"/>
          </p:nvPr>
        </p:nvSpPr>
        <p:spPr>
          <a:xfrm>
            <a:off x="13577329" y="8533130"/>
            <a:ext cx="384205" cy="401321"/>
          </a:xfrm>
          <a:prstGeom prst="rect">
            <a:avLst/>
          </a:prstGeom>
        </p:spPr>
        <p:txBody>
          <a:bodyPr lIns="60959" tIns="60959" rIns="60959" bIns="60959" anchor="b"/>
          <a:lstStyle>
            <a:lvl1pPr algn="r" defTabSz="609600">
              <a:defRPr sz="1800">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 header + image">
    <p:spTree>
      <p:nvGrpSpPr>
        <p:cNvPr id="1" name=""/>
        <p:cNvGrpSpPr/>
        <p:nvPr/>
      </p:nvGrpSpPr>
      <p:grpSpPr>
        <a:xfrm>
          <a:off x="0" y="0"/>
          <a:ext cx="0" cy="0"/>
          <a:chOff x="0" y="0"/>
          <a:chExt cx="0" cy="0"/>
        </a:xfrm>
      </p:grpSpPr>
      <p:sp>
        <p:nvSpPr>
          <p:cNvPr id="151" name="Shape 151"/>
          <p:cNvSpPr>
            <a:spLocks noGrp="1"/>
          </p:cNvSpPr>
          <p:nvPr>
            <p:ph type="title"/>
          </p:nvPr>
        </p:nvSpPr>
        <p:spPr>
          <a:xfrm>
            <a:off x="812800" y="344626"/>
            <a:ext cx="14630400" cy="1083932"/>
          </a:xfrm>
          <a:prstGeom prst="rect">
            <a:avLst/>
          </a:prstGeom>
          <a:ln w="9525">
            <a:round/>
          </a:ln>
        </p:spPr>
        <p:txBody>
          <a:bodyPr lIns="38100" tIns="38100" rIns="38100" bIns="38100" anchor="t"/>
          <a:lstStyle>
            <a:lvl1pPr defTabSz="609600">
              <a:defRPr sz="4200">
                <a:solidFill>
                  <a:srgbClr val="004C83"/>
                </a:solidFill>
                <a:uFill>
                  <a:solidFill>
                    <a:srgbClr val="004C83"/>
                  </a:solidFill>
                </a:uFill>
                <a:latin typeface="Arial"/>
                <a:ea typeface="Arial"/>
                <a:cs typeface="Arial"/>
                <a:sym typeface="Arial"/>
              </a:defRPr>
            </a:lvl1pPr>
          </a:lstStyle>
          <a:p>
            <a:r>
              <a:t>Title Text</a:t>
            </a:r>
          </a:p>
        </p:txBody>
      </p:sp>
      <p:sp>
        <p:nvSpPr>
          <p:cNvPr id="152" name="Shape 152"/>
          <p:cNvSpPr>
            <a:spLocks noGrp="1"/>
          </p:cNvSpPr>
          <p:nvPr>
            <p:ph type="body" idx="1"/>
          </p:nvPr>
        </p:nvSpPr>
        <p:spPr>
          <a:xfrm>
            <a:off x="812800" y="1428557"/>
            <a:ext cx="14630400" cy="7715444"/>
          </a:xfrm>
          <a:prstGeom prst="rect">
            <a:avLst/>
          </a:prstGeom>
          <a:ln w="9525">
            <a:round/>
          </a:ln>
        </p:spPr>
        <p:txBody>
          <a:bodyPr lIns="38100" tIns="38100" rIns="38100" bIns="38100"/>
          <a:lstStyle>
            <a:lvl1pPr marL="457200" indent="-457200" defTabSz="609600">
              <a:spcBef>
                <a:spcPts val="700"/>
              </a:spcBef>
              <a:buClr>
                <a:srgbClr val="004C83"/>
              </a:buClr>
              <a:buSzTx/>
              <a:buNone/>
              <a:defRPr>
                <a:solidFill>
                  <a:srgbClr val="004C83"/>
                </a:solidFill>
                <a:uFill>
                  <a:solidFill>
                    <a:srgbClr val="004C83"/>
                  </a:solidFill>
                </a:uFill>
                <a:latin typeface="Arial"/>
                <a:ea typeface="Arial"/>
                <a:cs typeface="Arial"/>
                <a:sym typeface="Arial"/>
              </a:defRPr>
            </a:lvl1pPr>
            <a:lvl2pPr marL="742950" indent="-285750" defTabSz="609600">
              <a:spcBef>
                <a:spcPts val="500"/>
              </a:spcBef>
              <a:buClr>
                <a:srgbClr val="919191"/>
              </a:buClr>
              <a:buChar char="–"/>
              <a:defRPr sz="2400">
                <a:solidFill>
                  <a:srgbClr val="919191"/>
                </a:solidFill>
                <a:uFill>
                  <a:solidFill>
                    <a:srgbClr val="919191"/>
                  </a:solidFill>
                </a:uFill>
                <a:latin typeface="Arial"/>
                <a:ea typeface="Arial"/>
                <a:cs typeface="Arial"/>
                <a:sym typeface="Arial"/>
              </a:defRPr>
            </a:lvl2pPr>
            <a:lvl3pPr marL="1143000" indent="-228600" defTabSz="609600">
              <a:spcBef>
                <a:spcPts val="500"/>
              </a:spcBef>
              <a:buClr>
                <a:srgbClr val="919191"/>
              </a:buClr>
              <a:buSzPct val="80000"/>
              <a:defRPr sz="2000">
                <a:solidFill>
                  <a:srgbClr val="919191"/>
                </a:solidFill>
                <a:uFill>
                  <a:solidFill>
                    <a:srgbClr val="919191"/>
                  </a:solidFill>
                </a:uFill>
                <a:latin typeface="Arial"/>
                <a:ea typeface="Arial"/>
                <a:cs typeface="Arial"/>
                <a:sym typeface="Arial"/>
              </a:defRPr>
            </a:lvl3pPr>
            <a:lvl4pPr marL="1600200" indent="-228600" defTabSz="609600">
              <a:spcBef>
                <a:spcPts val="500"/>
              </a:spcBef>
              <a:buClr>
                <a:srgbClr val="919191"/>
              </a:buClr>
              <a:buChar char="–"/>
              <a:defRPr sz="2000">
                <a:solidFill>
                  <a:srgbClr val="919191"/>
                </a:solidFill>
                <a:uFill>
                  <a:solidFill>
                    <a:srgbClr val="919191"/>
                  </a:solidFill>
                </a:uFill>
                <a:latin typeface="Arial"/>
                <a:ea typeface="Arial"/>
                <a:cs typeface="Arial"/>
                <a:sym typeface="Arial"/>
              </a:defRPr>
            </a:lvl4pPr>
            <a:lvl5pPr marL="2057400" indent="-228600" defTabSz="609600">
              <a:spcBef>
                <a:spcPts val="500"/>
              </a:spcBef>
              <a:buClr>
                <a:srgbClr val="919191"/>
              </a:buClr>
              <a:buChar char="»"/>
              <a:defRPr sz="2000">
                <a:solidFill>
                  <a:srgbClr val="919191"/>
                </a:solidFill>
                <a:uFill>
                  <a:solidFill>
                    <a:srgbClr val="919191"/>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3" name="Shape 153"/>
          <p:cNvSpPr>
            <a:spLocks noGrp="1"/>
          </p:cNvSpPr>
          <p:nvPr>
            <p:ph type="sldNum" sz="quarter" idx="2"/>
          </p:nvPr>
        </p:nvSpPr>
        <p:spPr>
          <a:xfrm>
            <a:off x="15125700" y="8614833"/>
            <a:ext cx="317500" cy="342901"/>
          </a:xfrm>
          <a:prstGeom prst="rect">
            <a:avLst/>
          </a:prstGeom>
        </p:spPr>
        <p:txBody>
          <a:bodyPr/>
          <a:lstStyle>
            <a:lvl1pPr algn="r" defTabSz="609600">
              <a:defRPr sz="1600">
                <a:solidFill>
                  <a:srgbClr val="919191"/>
                </a:solidFill>
                <a:uFill>
                  <a:solidFill>
                    <a:srgbClr val="919191"/>
                  </a:solidFill>
                </a:u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 1_Title Only">
    <p:spTree>
      <p:nvGrpSpPr>
        <p:cNvPr id="1" name=""/>
        <p:cNvGrpSpPr/>
        <p:nvPr/>
      </p:nvGrpSpPr>
      <p:grpSpPr>
        <a:xfrm>
          <a:off x="0" y="0"/>
          <a:ext cx="0" cy="0"/>
          <a:chOff x="0" y="0"/>
          <a:chExt cx="0" cy="0"/>
        </a:xfrm>
      </p:grpSpPr>
      <p:sp>
        <p:nvSpPr>
          <p:cNvPr id="160" name="Shape 160"/>
          <p:cNvSpPr>
            <a:spLocks noGrp="1"/>
          </p:cNvSpPr>
          <p:nvPr>
            <p:ph type="title"/>
          </p:nvPr>
        </p:nvSpPr>
        <p:spPr>
          <a:xfrm>
            <a:off x="558800" y="609600"/>
            <a:ext cx="14884400" cy="1524000"/>
          </a:xfrm>
          <a:prstGeom prst="rect">
            <a:avLst/>
          </a:prstGeom>
          <a:ln>
            <a:round/>
          </a:ln>
        </p:spPr>
        <p:txBody>
          <a:bodyPr lIns="38100" tIns="38100" rIns="38100" bIns="38100" anchor="t"/>
          <a:lstStyle>
            <a:lvl1pPr defTabSz="609600">
              <a:defRPr sz="4000">
                <a:solidFill>
                  <a:srgbClr val="005493"/>
                </a:solidFill>
                <a:uFill>
                  <a:solidFill>
                    <a:srgbClr val="005493"/>
                  </a:solidFill>
                </a:uFill>
                <a:latin typeface="Arial"/>
                <a:ea typeface="Arial"/>
                <a:cs typeface="Arial"/>
                <a:sym typeface="Arial"/>
              </a:defRPr>
            </a:lvl1pPr>
          </a:lstStyle>
          <a:p>
            <a:r>
              <a:t>Title Text</a:t>
            </a:r>
          </a:p>
        </p:txBody>
      </p:sp>
      <p:sp>
        <p:nvSpPr>
          <p:cNvPr id="161" name="Shape 161"/>
          <p:cNvSpPr>
            <a:spLocks noGrp="1"/>
          </p:cNvSpPr>
          <p:nvPr>
            <p:ph type="sldNum" sz="quarter" idx="2"/>
          </p:nvPr>
        </p:nvSpPr>
        <p:spPr>
          <a:xfrm>
            <a:off x="14902260" y="8428566"/>
            <a:ext cx="540942" cy="532806"/>
          </a:xfrm>
          <a:prstGeom prst="rect">
            <a:avLst/>
          </a:prstGeom>
          <a:ln w="9525">
            <a:round/>
          </a:ln>
        </p:spPr>
        <p:txBody>
          <a:bodyPr lIns="38100" tIns="38100" rIns="38100" bIns="38100"/>
          <a:lstStyle>
            <a:lvl1pPr algn="r" defTabSz="609600">
              <a:defRPr sz="3200">
                <a:solidFill>
                  <a:srgbClr val="797979"/>
                </a:solidFill>
                <a:uFill>
                  <a:solidFill>
                    <a:srgbClr val="797979"/>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sp>
        <p:nvSpPr>
          <p:cNvPr id="168" name="Shape 168"/>
          <p:cNvSpPr>
            <a:spLocks noGrp="1"/>
          </p:cNvSpPr>
          <p:nvPr>
            <p:ph type="title"/>
          </p:nvPr>
        </p:nvSpPr>
        <p:spPr>
          <a:xfrm>
            <a:off x="558800" y="609600"/>
            <a:ext cx="14884400" cy="1057552"/>
          </a:xfrm>
          <a:prstGeom prst="rect">
            <a:avLst/>
          </a:prstGeom>
          <a:ln>
            <a:round/>
          </a:ln>
        </p:spPr>
        <p:txBody>
          <a:bodyPr lIns="38100" tIns="38100" rIns="38100" bIns="38100" anchor="t"/>
          <a:lstStyle>
            <a:lvl1pPr defTabSz="609600">
              <a:defRPr sz="4000">
                <a:solidFill>
                  <a:srgbClr val="005493"/>
                </a:solidFill>
                <a:uFill>
                  <a:solidFill>
                    <a:srgbClr val="005493"/>
                  </a:solidFill>
                </a:uFill>
                <a:latin typeface="Arial"/>
                <a:ea typeface="Arial"/>
                <a:cs typeface="Arial"/>
                <a:sym typeface="Arial"/>
              </a:defRPr>
            </a:lvl1pPr>
          </a:lstStyle>
          <a:p>
            <a:r>
              <a:t>Title Text</a:t>
            </a:r>
          </a:p>
        </p:txBody>
      </p:sp>
      <p:sp>
        <p:nvSpPr>
          <p:cNvPr id="169" name="Shape 169"/>
          <p:cNvSpPr>
            <a:spLocks noGrp="1"/>
          </p:cNvSpPr>
          <p:nvPr>
            <p:ph type="body" idx="1"/>
          </p:nvPr>
        </p:nvSpPr>
        <p:spPr>
          <a:xfrm>
            <a:off x="1081677" y="1667151"/>
            <a:ext cx="14020801" cy="7476850"/>
          </a:xfrm>
          <a:prstGeom prst="rect">
            <a:avLst/>
          </a:prstGeom>
          <a:ln>
            <a:round/>
          </a:ln>
        </p:spPr>
        <p:txBody>
          <a:bodyPr lIns="38100" tIns="38100" rIns="38100" bIns="38100"/>
          <a:lstStyle>
            <a:lvl1pPr marL="342900" indent="-342900" defTabSz="609600">
              <a:spcBef>
                <a:spcPts val="700"/>
              </a:spcBef>
              <a:buClr>
                <a:srgbClr val="83A2C6"/>
              </a:buClr>
              <a:defRPr>
                <a:solidFill>
                  <a:srgbClr val="515151"/>
                </a:solidFill>
                <a:uFill>
                  <a:solidFill>
                    <a:srgbClr val="515151"/>
                  </a:solidFill>
                </a:uFill>
                <a:latin typeface="Arial"/>
                <a:ea typeface="Arial"/>
                <a:cs typeface="Arial"/>
                <a:sym typeface="Arial"/>
              </a:defRPr>
            </a:lvl1pPr>
            <a:lvl2pPr marL="742950" indent="-285750" defTabSz="609600">
              <a:spcBef>
                <a:spcPts val="700"/>
              </a:spcBef>
              <a:buClr>
                <a:srgbClr val="83A2C6"/>
              </a:buClr>
              <a:buChar char="•"/>
              <a:defRPr sz="2800">
                <a:solidFill>
                  <a:srgbClr val="515151"/>
                </a:solidFill>
                <a:uFill>
                  <a:solidFill>
                    <a:srgbClr val="515151"/>
                  </a:solidFill>
                </a:uFill>
                <a:latin typeface="Arial"/>
                <a:ea typeface="Arial"/>
                <a:cs typeface="Arial"/>
                <a:sym typeface="Arial"/>
              </a:defRPr>
            </a:lvl2pPr>
            <a:lvl3pPr marL="1143000" indent="-228600" defTabSz="609600">
              <a:spcBef>
                <a:spcPts val="600"/>
              </a:spcBef>
              <a:buClr>
                <a:srgbClr val="83A2C6"/>
              </a:buClr>
              <a:defRPr sz="2600">
                <a:solidFill>
                  <a:srgbClr val="515151"/>
                </a:solidFill>
                <a:uFill>
                  <a:solidFill>
                    <a:srgbClr val="515151"/>
                  </a:solidFill>
                </a:uFill>
                <a:latin typeface="Arial"/>
                <a:ea typeface="Arial"/>
                <a:cs typeface="Arial"/>
                <a:sym typeface="Arial"/>
              </a:defRPr>
            </a:lvl3pPr>
            <a:lvl4pPr marL="1600200" indent="-228600" defTabSz="609600">
              <a:spcBef>
                <a:spcPts val="500"/>
              </a:spcBef>
              <a:buClr>
                <a:srgbClr val="83A2C6"/>
              </a:buClr>
              <a:buChar char="•"/>
              <a:defRPr sz="2400">
                <a:solidFill>
                  <a:srgbClr val="515151"/>
                </a:solidFill>
                <a:uFill>
                  <a:solidFill>
                    <a:srgbClr val="515151"/>
                  </a:solidFill>
                </a:uFill>
                <a:latin typeface="Arial"/>
                <a:ea typeface="Arial"/>
                <a:cs typeface="Arial"/>
                <a:sym typeface="Arial"/>
              </a:defRPr>
            </a:lvl4pPr>
            <a:lvl5pPr marL="2057400" indent="-228600" defTabSz="609600">
              <a:spcBef>
                <a:spcPts val="500"/>
              </a:spcBef>
              <a:buClr>
                <a:srgbClr val="83A2C6"/>
              </a:buClr>
              <a:defRPr sz="2000">
                <a:solidFill>
                  <a:srgbClr val="515151"/>
                </a:solidFill>
                <a:uFill>
                  <a:solidFill>
                    <a:srgbClr val="515151"/>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70" name="Shape 170"/>
          <p:cNvSpPr>
            <a:spLocks noGrp="1"/>
          </p:cNvSpPr>
          <p:nvPr>
            <p:ph type="sldNum" sz="quarter" idx="2"/>
          </p:nvPr>
        </p:nvSpPr>
        <p:spPr>
          <a:xfrm>
            <a:off x="15125700" y="8614833"/>
            <a:ext cx="317500" cy="342901"/>
          </a:xfrm>
          <a:prstGeom prst="rect">
            <a:avLst/>
          </a:prstGeom>
        </p:spPr>
        <p:txBody>
          <a:bodyPr/>
          <a:lstStyle>
            <a:lvl1pPr algn="r" defTabSz="609600">
              <a:defRPr sz="1600">
                <a:solidFill>
                  <a:srgbClr val="797979"/>
                </a:solidFill>
                <a:uFill>
                  <a:solidFill>
                    <a:srgbClr val="797979"/>
                  </a:solidFill>
                </a:u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 header only">
    <p:spTree>
      <p:nvGrpSpPr>
        <p:cNvPr id="1" name=""/>
        <p:cNvGrpSpPr/>
        <p:nvPr/>
      </p:nvGrpSpPr>
      <p:grpSpPr>
        <a:xfrm>
          <a:off x="0" y="0"/>
          <a:ext cx="0" cy="0"/>
          <a:chOff x="0" y="0"/>
          <a:chExt cx="0" cy="0"/>
        </a:xfrm>
      </p:grpSpPr>
      <p:sp>
        <p:nvSpPr>
          <p:cNvPr id="177" name="Shape 177"/>
          <p:cNvSpPr>
            <a:spLocks noGrp="1"/>
          </p:cNvSpPr>
          <p:nvPr>
            <p:ph type="title"/>
          </p:nvPr>
        </p:nvSpPr>
        <p:spPr>
          <a:xfrm>
            <a:off x="812800" y="344626"/>
            <a:ext cx="14630400" cy="4074975"/>
          </a:xfrm>
          <a:prstGeom prst="rect">
            <a:avLst/>
          </a:prstGeom>
          <a:ln w="9525">
            <a:round/>
          </a:ln>
        </p:spPr>
        <p:txBody>
          <a:bodyPr lIns="38100" tIns="38100" rIns="38100" bIns="38100" anchor="t"/>
          <a:lstStyle>
            <a:lvl1pPr defTabSz="609600">
              <a:defRPr sz="4200">
                <a:solidFill>
                  <a:srgbClr val="004C83"/>
                </a:solidFill>
                <a:uFill>
                  <a:solidFill>
                    <a:srgbClr val="004C83"/>
                  </a:solidFill>
                </a:uFill>
                <a:latin typeface="Arial"/>
                <a:ea typeface="Arial"/>
                <a:cs typeface="Arial"/>
                <a:sym typeface="Arial"/>
              </a:defRPr>
            </a:lvl1pPr>
          </a:lstStyle>
          <a:p>
            <a:r>
              <a:t>Title Text</a:t>
            </a:r>
          </a:p>
        </p:txBody>
      </p:sp>
      <p:sp>
        <p:nvSpPr>
          <p:cNvPr id="178" name="Shape 178"/>
          <p:cNvSpPr>
            <a:spLocks noGrp="1"/>
          </p:cNvSpPr>
          <p:nvPr>
            <p:ph type="sldNum" sz="quarter" idx="2"/>
          </p:nvPr>
        </p:nvSpPr>
        <p:spPr>
          <a:xfrm>
            <a:off x="15125700" y="8614833"/>
            <a:ext cx="317500" cy="342901"/>
          </a:xfrm>
          <a:prstGeom prst="rect">
            <a:avLst/>
          </a:prstGeom>
        </p:spPr>
        <p:txBody>
          <a:bodyPr/>
          <a:lstStyle>
            <a:lvl1pPr algn="r" defTabSz="609600">
              <a:defRPr sz="1600">
                <a:solidFill>
                  <a:srgbClr val="919191"/>
                </a:solidFill>
                <a:uFill>
                  <a:solidFill>
                    <a:srgbClr val="919191"/>
                  </a:solidFill>
                </a:u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Bullets">
    <p:spTree>
      <p:nvGrpSpPr>
        <p:cNvPr id="1" name=""/>
        <p:cNvGrpSpPr/>
        <p:nvPr/>
      </p:nvGrpSpPr>
      <p:grpSpPr>
        <a:xfrm>
          <a:off x="0" y="0"/>
          <a:ext cx="0" cy="0"/>
          <a:chOff x="0" y="0"/>
          <a:chExt cx="0" cy="0"/>
        </a:xfrm>
      </p:grpSpPr>
      <p:sp>
        <p:nvSpPr>
          <p:cNvPr id="22" name="Shape 22"/>
          <p:cNvSpPr>
            <a:spLocks noGrp="1"/>
          </p:cNvSpPr>
          <p:nvPr>
            <p:ph type="title"/>
          </p:nvPr>
        </p:nvSpPr>
        <p:spPr>
          <a:xfrm>
            <a:off x="419100" y="0"/>
            <a:ext cx="15849600" cy="1054100"/>
          </a:xfrm>
          <a:prstGeom prst="rect">
            <a:avLst/>
          </a:prstGeom>
        </p:spPr>
        <p:txBody>
          <a:bodyPr lIns="38100" tIns="38100" rIns="38100" bIns="38100"/>
          <a:lstStyle>
            <a:lvl1pPr defTabSz="1219200">
              <a:defRPr sz="4600">
                <a:solidFill>
                  <a:srgbClr val="011993"/>
                </a:solidFill>
                <a:uFill>
                  <a:solidFill>
                    <a:srgbClr val="011993"/>
                  </a:solidFill>
                </a:uFill>
              </a:defRPr>
            </a:lvl1pPr>
          </a:lstStyle>
          <a:p>
            <a:r>
              <a:t>Title Text</a:t>
            </a:r>
          </a:p>
        </p:txBody>
      </p:sp>
      <p:sp>
        <p:nvSpPr>
          <p:cNvPr id="23" name="Shape 23"/>
          <p:cNvSpPr>
            <a:spLocks noGrp="1"/>
          </p:cNvSpPr>
          <p:nvPr>
            <p:ph type="body" idx="1"/>
          </p:nvPr>
        </p:nvSpPr>
        <p:spPr>
          <a:xfrm>
            <a:off x="419100" y="1104900"/>
            <a:ext cx="15849600" cy="8039100"/>
          </a:xfrm>
          <a:prstGeom prst="rect">
            <a:avLst/>
          </a:prstGeom>
        </p:spPr>
        <p:txBody>
          <a:bodyPr lIns="38100" tIns="38100" rIns="38100" bIns="38100"/>
          <a:lstStyle>
            <a:lvl1pPr marL="342900" indent="-342900" defTabSz="1219200">
              <a:spcBef>
                <a:spcPts val="1000"/>
              </a:spcBef>
              <a:defRPr sz="4000">
                <a:uFill>
                  <a:solidFill>
                    <a:srgbClr val="000000"/>
                  </a:solidFill>
                </a:uFill>
              </a:defRPr>
            </a:lvl1pPr>
            <a:lvl2pPr marL="742950" indent="-285750" defTabSz="1219200">
              <a:spcBef>
                <a:spcPts val="800"/>
              </a:spcBef>
              <a:buChar char="–"/>
              <a:defRPr sz="3400">
                <a:uFill>
                  <a:solidFill>
                    <a:srgbClr val="000000"/>
                  </a:solidFill>
                </a:uFill>
              </a:defRPr>
            </a:lvl2pPr>
            <a:lvl3pPr marL="1143000" indent="-228600" defTabSz="1219200">
              <a:spcBef>
                <a:spcPts val="700"/>
              </a:spcBef>
              <a:defRPr sz="3000">
                <a:uFill>
                  <a:solidFill>
                    <a:srgbClr val="000000"/>
                  </a:solidFill>
                </a:uFill>
              </a:defRPr>
            </a:lvl3pPr>
            <a:lvl4pPr marL="1600200" indent="-228600" defTabSz="1219200">
              <a:spcBef>
                <a:spcPts val="600"/>
              </a:spcBef>
              <a:buChar char="–"/>
              <a:defRPr sz="2600">
                <a:uFill>
                  <a:solidFill>
                    <a:srgbClr val="000000"/>
                  </a:solidFill>
                </a:uFill>
              </a:defRPr>
            </a:lvl4pPr>
            <a:lvl5pPr marL="2057400" indent="-228600" defTabSz="1219200">
              <a:spcBef>
                <a:spcPts val="600"/>
              </a:spcBef>
              <a:buChar char="»"/>
              <a:defRPr>
                <a:uFill>
                  <a:solidFill>
                    <a:srgbClr val="000000"/>
                  </a:solidFill>
                </a:uFill>
              </a:defRPr>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xfrm>
            <a:off x="15773400" y="8686800"/>
            <a:ext cx="266700" cy="279400"/>
          </a:xfrm>
          <a:prstGeom prst="rect">
            <a:avLst/>
          </a:prstGeom>
          <a:ln w="9525">
            <a:round/>
          </a:ln>
        </p:spPr>
        <p:txBody>
          <a:bodyPr lIns="38100" tIns="38100" rIns="38100" bIns="38100"/>
          <a:lstStyle>
            <a:lvl1pPr algn="r" defTabSz="1219200">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Column Bullets">
    <p:spTree>
      <p:nvGrpSpPr>
        <p:cNvPr id="1" name=""/>
        <p:cNvGrpSpPr/>
        <p:nvPr/>
      </p:nvGrpSpPr>
      <p:grpSpPr>
        <a:xfrm>
          <a:off x="0" y="0"/>
          <a:ext cx="0" cy="0"/>
          <a:chOff x="0" y="0"/>
          <a:chExt cx="0" cy="0"/>
        </a:xfrm>
      </p:grpSpPr>
      <p:sp>
        <p:nvSpPr>
          <p:cNvPr id="31" name="Shape 31"/>
          <p:cNvSpPr>
            <a:spLocks noGrp="1"/>
          </p:cNvSpPr>
          <p:nvPr>
            <p:ph type="title"/>
          </p:nvPr>
        </p:nvSpPr>
        <p:spPr>
          <a:xfrm>
            <a:off x="419100" y="0"/>
            <a:ext cx="15849600" cy="1054100"/>
          </a:xfrm>
          <a:prstGeom prst="rect">
            <a:avLst/>
          </a:prstGeom>
        </p:spPr>
        <p:txBody>
          <a:bodyPr lIns="38100" tIns="38100" rIns="38100" bIns="38100"/>
          <a:lstStyle>
            <a:lvl1pPr defTabSz="1219200">
              <a:defRPr sz="4600">
                <a:solidFill>
                  <a:srgbClr val="011993"/>
                </a:solidFill>
                <a:uFill>
                  <a:solidFill>
                    <a:srgbClr val="011993"/>
                  </a:solidFill>
                </a:uFill>
              </a:defRPr>
            </a:lvl1pPr>
          </a:lstStyle>
          <a:p>
            <a:r>
              <a:t>Title Text</a:t>
            </a:r>
          </a:p>
        </p:txBody>
      </p:sp>
      <p:sp>
        <p:nvSpPr>
          <p:cNvPr id="32" name="Shape 32"/>
          <p:cNvSpPr>
            <a:spLocks noGrp="1"/>
          </p:cNvSpPr>
          <p:nvPr>
            <p:ph type="body" idx="1"/>
          </p:nvPr>
        </p:nvSpPr>
        <p:spPr>
          <a:xfrm>
            <a:off x="419100" y="1104900"/>
            <a:ext cx="15849600" cy="8039100"/>
          </a:xfrm>
          <a:prstGeom prst="rect">
            <a:avLst/>
          </a:prstGeom>
        </p:spPr>
        <p:txBody>
          <a:bodyPr lIns="38100" tIns="38100" rIns="38100" bIns="38100" numCol="2" spcCol="792480"/>
          <a:lstStyle>
            <a:lvl1pPr marL="342900" indent="-342900" defTabSz="1219200">
              <a:spcBef>
                <a:spcPts val="1000"/>
              </a:spcBef>
              <a:defRPr sz="4000">
                <a:uFill>
                  <a:solidFill>
                    <a:srgbClr val="000000"/>
                  </a:solidFill>
                </a:uFill>
              </a:defRPr>
            </a:lvl1pPr>
            <a:lvl2pPr marL="742950" indent="-285750" defTabSz="1219200">
              <a:spcBef>
                <a:spcPts val="800"/>
              </a:spcBef>
              <a:buChar char="–"/>
              <a:defRPr sz="3400">
                <a:uFill>
                  <a:solidFill>
                    <a:srgbClr val="000000"/>
                  </a:solidFill>
                </a:uFill>
              </a:defRPr>
            </a:lvl2pPr>
            <a:lvl3pPr marL="1143000" indent="-228600" defTabSz="1219200">
              <a:spcBef>
                <a:spcPts val="700"/>
              </a:spcBef>
              <a:defRPr sz="3000">
                <a:uFill>
                  <a:solidFill>
                    <a:srgbClr val="000000"/>
                  </a:solidFill>
                </a:uFill>
              </a:defRPr>
            </a:lvl3pPr>
            <a:lvl4pPr marL="1600200" indent="-228600" defTabSz="1219200">
              <a:spcBef>
                <a:spcPts val="600"/>
              </a:spcBef>
              <a:buChar char="–"/>
              <a:defRPr sz="2600">
                <a:uFill>
                  <a:solidFill>
                    <a:srgbClr val="000000"/>
                  </a:solidFill>
                </a:uFill>
              </a:defRPr>
            </a:lvl4pPr>
            <a:lvl5pPr marL="2057400" indent="-228600" defTabSz="1219200">
              <a:spcBef>
                <a:spcPts val="600"/>
              </a:spcBef>
              <a:buChar char="»"/>
              <a:defRPr>
                <a:uFill>
                  <a:solidFill>
                    <a:srgbClr val="000000"/>
                  </a:solidFill>
                </a:uFill>
              </a:defRPr>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xfrm>
            <a:off x="15773400" y="8686800"/>
            <a:ext cx="266700" cy="279400"/>
          </a:xfrm>
          <a:prstGeom prst="rect">
            <a:avLst/>
          </a:prstGeom>
          <a:ln w="9525">
            <a:round/>
          </a:ln>
        </p:spPr>
        <p:txBody>
          <a:bodyPr lIns="38100" tIns="38100" rIns="38100" bIns="38100"/>
          <a:lstStyle>
            <a:lvl1pPr algn="r" defTabSz="1219200">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0" name="Shape 40"/>
          <p:cNvSpPr>
            <a:spLocks noGrp="1"/>
          </p:cNvSpPr>
          <p:nvPr>
            <p:ph type="title"/>
          </p:nvPr>
        </p:nvSpPr>
        <p:spPr>
          <a:xfrm>
            <a:off x="419100" y="0"/>
            <a:ext cx="15849600" cy="1054100"/>
          </a:xfrm>
          <a:prstGeom prst="rect">
            <a:avLst/>
          </a:prstGeom>
        </p:spPr>
        <p:txBody>
          <a:bodyPr lIns="38100" tIns="38100" rIns="38100" bIns="38100"/>
          <a:lstStyle>
            <a:lvl1pPr defTabSz="1219200">
              <a:defRPr sz="4600">
                <a:solidFill>
                  <a:srgbClr val="011993"/>
                </a:solidFill>
                <a:uFill>
                  <a:solidFill>
                    <a:srgbClr val="011993"/>
                  </a:solidFill>
                </a:uFill>
              </a:defRPr>
            </a:lvl1pPr>
          </a:lstStyle>
          <a:p>
            <a:r>
              <a:t>Title Text</a:t>
            </a:r>
          </a:p>
        </p:txBody>
      </p:sp>
      <p:sp>
        <p:nvSpPr>
          <p:cNvPr id="41" name="Shape 41"/>
          <p:cNvSpPr>
            <a:spLocks noGrp="1"/>
          </p:cNvSpPr>
          <p:nvPr>
            <p:ph type="sldNum" sz="quarter" idx="2"/>
          </p:nvPr>
        </p:nvSpPr>
        <p:spPr>
          <a:xfrm>
            <a:off x="15773400" y="8686800"/>
            <a:ext cx="266700" cy="279400"/>
          </a:xfrm>
          <a:prstGeom prst="rect">
            <a:avLst/>
          </a:prstGeom>
          <a:ln w="9525">
            <a:round/>
          </a:ln>
        </p:spPr>
        <p:txBody>
          <a:bodyPr lIns="38100" tIns="38100" rIns="38100" bIns="38100"/>
          <a:lstStyle>
            <a:lvl1pPr algn="r" defTabSz="1219200">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Middle">
    <p:spTree>
      <p:nvGrpSpPr>
        <p:cNvPr id="1" name=""/>
        <p:cNvGrpSpPr/>
        <p:nvPr/>
      </p:nvGrpSpPr>
      <p:grpSpPr>
        <a:xfrm>
          <a:off x="0" y="0"/>
          <a:ext cx="0" cy="0"/>
          <a:chOff x="0" y="0"/>
          <a:chExt cx="0" cy="0"/>
        </a:xfrm>
      </p:grpSpPr>
      <p:sp>
        <p:nvSpPr>
          <p:cNvPr id="48" name="Shape 48"/>
          <p:cNvSpPr>
            <a:spLocks noGrp="1"/>
          </p:cNvSpPr>
          <p:nvPr>
            <p:ph type="title"/>
          </p:nvPr>
        </p:nvSpPr>
        <p:spPr>
          <a:xfrm>
            <a:off x="203200" y="4038600"/>
            <a:ext cx="15849600" cy="1054100"/>
          </a:xfrm>
          <a:prstGeom prst="rect">
            <a:avLst/>
          </a:prstGeom>
        </p:spPr>
        <p:txBody>
          <a:bodyPr lIns="38100" tIns="38100" rIns="38100" bIns="38100"/>
          <a:lstStyle>
            <a:lvl1pPr algn="ctr" defTabSz="1219200">
              <a:defRPr sz="6400">
                <a:solidFill>
                  <a:srgbClr val="011993"/>
                </a:solidFill>
                <a:uFill>
                  <a:solidFill>
                    <a:srgbClr val="011993"/>
                  </a:solidFill>
                </a:uFill>
                <a:latin typeface="+mn-lt"/>
                <a:ea typeface="+mn-ea"/>
                <a:cs typeface="+mn-cs"/>
                <a:sym typeface="Rockwell"/>
              </a:defRPr>
            </a:lvl1pPr>
          </a:lstStyle>
          <a:p>
            <a:r>
              <a:t>Title Text</a:t>
            </a:r>
          </a:p>
        </p:txBody>
      </p:sp>
      <p:sp>
        <p:nvSpPr>
          <p:cNvPr id="49" name="Shape 49"/>
          <p:cNvSpPr>
            <a:spLocks noGrp="1"/>
          </p:cNvSpPr>
          <p:nvPr>
            <p:ph type="sldNum" sz="quarter" idx="2"/>
          </p:nvPr>
        </p:nvSpPr>
        <p:spPr>
          <a:xfrm>
            <a:off x="15773400" y="8686800"/>
            <a:ext cx="266700" cy="279400"/>
          </a:xfrm>
          <a:prstGeom prst="rect">
            <a:avLst/>
          </a:prstGeom>
          <a:ln w="9525">
            <a:round/>
          </a:ln>
        </p:spPr>
        <p:txBody>
          <a:bodyPr lIns="38100" tIns="38100" rIns="38100" bIns="38100"/>
          <a:lstStyle>
            <a:lvl1pPr algn="r" defTabSz="1219200">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Empty">
    <p:spTree>
      <p:nvGrpSpPr>
        <p:cNvPr id="1" name=""/>
        <p:cNvGrpSpPr/>
        <p:nvPr/>
      </p:nvGrpSpPr>
      <p:grpSpPr>
        <a:xfrm>
          <a:off x="0" y="0"/>
          <a:ext cx="0" cy="0"/>
          <a:chOff x="0" y="0"/>
          <a:chExt cx="0" cy="0"/>
        </a:xfrm>
      </p:grpSpPr>
      <p:sp>
        <p:nvSpPr>
          <p:cNvPr id="56" name="Shape 56"/>
          <p:cNvSpPr>
            <a:spLocks noGrp="1"/>
          </p:cNvSpPr>
          <p:nvPr>
            <p:ph type="sldNum" sz="quarter" idx="2"/>
          </p:nvPr>
        </p:nvSpPr>
        <p:spPr>
          <a:xfrm>
            <a:off x="15773400" y="8686800"/>
            <a:ext cx="266700" cy="279400"/>
          </a:xfrm>
          <a:prstGeom prst="rect">
            <a:avLst/>
          </a:prstGeom>
          <a:ln w="9525">
            <a:round/>
          </a:ln>
        </p:spPr>
        <p:txBody>
          <a:bodyPr lIns="38100" tIns="38100" rIns="38100" bIns="38100"/>
          <a:lstStyle>
            <a:lvl1pPr algn="r" defTabSz="1219200">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SubBold+Bullets">
    <p:spTree>
      <p:nvGrpSpPr>
        <p:cNvPr id="1" name=""/>
        <p:cNvGrpSpPr/>
        <p:nvPr/>
      </p:nvGrpSpPr>
      <p:grpSpPr>
        <a:xfrm>
          <a:off x="0" y="0"/>
          <a:ext cx="0" cy="0"/>
          <a:chOff x="0" y="0"/>
          <a:chExt cx="0" cy="0"/>
        </a:xfrm>
      </p:grpSpPr>
      <p:sp>
        <p:nvSpPr>
          <p:cNvPr id="63" name="Shape 63"/>
          <p:cNvSpPr>
            <a:spLocks noGrp="1"/>
          </p:cNvSpPr>
          <p:nvPr>
            <p:ph type="body" sz="quarter" idx="13"/>
          </p:nvPr>
        </p:nvSpPr>
        <p:spPr>
          <a:xfrm>
            <a:off x="431800" y="1041400"/>
            <a:ext cx="15849600" cy="1384300"/>
          </a:xfrm>
          <a:prstGeom prst="rect">
            <a:avLst/>
          </a:prstGeom>
        </p:spPr>
        <p:txBody>
          <a:bodyPr lIns="38100" tIns="38100" rIns="38100" bIns="38100">
            <a:spAutoFit/>
          </a:bodyPr>
          <a:lstStyle>
            <a:lvl1pPr marL="0" indent="0" defTabSz="1219200">
              <a:spcBef>
                <a:spcPts val="1000"/>
              </a:spcBef>
              <a:buSzTx/>
              <a:buNone/>
              <a:defRPr sz="4000" b="1">
                <a:uFill>
                  <a:solidFill>
                    <a:srgbClr val="000000"/>
                  </a:solidFill>
                </a:uFill>
              </a:defRPr>
            </a:lvl1pPr>
          </a:lstStyle>
          <a:p>
            <a:r>
              <a:t>Body Level One</a:t>
            </a:r>
          </a:p>
        </p:txBody>
      </p:sp>
      <p:sp>
        <p:nvSpPr>
          <p:cNvPr id="64" name="Shape 64"/>
          <p:cNvSpPr>
            <a:spLocks noGrp="1"/>
          </p:cNvSpPr>
          <p:nvPr>
            <p:ph type="title"/>
          </p:nvPr>
        </p:nvSpPr>
        <p:spPr>
          <a:xfrm>
            <a:off x="419100" y="0"/>
            <a:ext cx="15849600" cy="1054100"/>
          </a:xfrm>
          <a:prstGeom prst="rect">
            <a:avLst/>
          </a:prstGeom>
        </p:spPr>
        <p:txBody>
          <a:bodyPr lIns="38100" tIns="38100" rIns="38100" bIns="38100" anchor="t"/>
          <a:lstStyle>
            <a:lvl1pPr defTabSz="1219200">
              <a:defRPr sz="4600">
                <a:solidFill>
                  <a:srgbClr val="011993"/>
                </a:solidFill>
                <a:uFill>
                  <a:solidFill>
                    <a:srgbClr val="011993"/>
                  </a:solidFill>
                </a:uFill>
              </a:defRPr>
            </a:lvl1pPr>
          </a:lstStyle>
          <a:p>
            <a:r>
              <a:t>Title Text</a:t>
            </a:r>
          </a:p>
        </p:txBody>
      </p:sp>
      <p:sp>
        <p:nvSpPr>
          <p:cNvPr id="65" name="Shape 65"/>
          <p:cNvSpPr>
            <a:spLocks noGrp="1"/>
          </p:cNvSpPr>
          <p:nvPr>
            <p:ph type="body" idx="1"/>
          </p:nvPr>
        </p:nvSpPr>
        <p:spPr>
          <a:xfrm>
            <a:off x="419100" y="2133600"/>
            <a:ext cx="15849600" cy="7010400"/>
          </a:xfrm>
          <a:prstGeom prst="rect">
            <a:avLst/>
          </a:prstGeom>
        </p:spPr>
        <p:txBody>
          <a:bodyPr lIns="38100" tIns="38100" rIns="38100" bIns="38100"/>
          <a:lstStyle>
            <a:lvl1pPr marL="342900" indent="-342900" defTabSz="1219200">
              <a:spcBef>
                <a:spcPts val="1000"/>
              </a:spcBef>
              <a:defRPr sz="4000">
                <a:uFill>
                  <a:solidFill>
                    <a:srgbClr val="000000"/>
                  </a:solidFill>
                </a:uFill>
              </a:defRPr>
            </a:lvl1pPr>
            <a:lvl2pPr marL="742950" indent="-285750" defTabSz="1219200">
              <a:spcBef>
                <a:spcPts val="800"/>
              </a:spcBef>
              <a:buChar char="–"/>
              <a:defRPr sz="3400">
                <a:uFill>
                  <a:solidFill>
                    <a:srgbClr val="000000"/>
                  </a:solidFill>
                </a:uFill>
              </a:defRPr>
            </a:lvl2pPr>
            <a:lvl3pPr marL="1143000" indent="-228600" defTabSz="1219200">
              <a:spcBef>
                <a:spcPts val="700"/>
              </a:spcBef>
              <a:defRPr sz="3000">
                <a:uFill>
                  <a:solidFill>
                    <a:srgbClr val="000000"/>
                  </a:solidFill>
                </a:uFill>
              </a:defRPr>
            </a:lvl3pPr>
            <a:lvl4pPr marL="1600200" indent="-228600" defTabSz="1219200">
              <a:spcBef>
                <a:spcPts val="600"/>
              </a:spcBef>
              <a:buChar char="–"/>
              <a:defRPr sz="2600">
                <a:uFill>
                  <a:solidFill>
                    <a:srgbClr val="000000"/>
                  </a:solidFill>
                </a:uFill>
              </a:defRPr>
            </a:lvl4pPr>
            <a:lvl5pPr marL="2057400" indent="-228600" defTabSz="1219200">
              <a:spcBef>
                <a:spcPts val="600"/>
              </a:spcBef>
              <a:buChar char="»"/>
              <a:defRPr>
                <a:uFill>
                  <a:solidFill>
                    <a:srgbClr val="000000"/>
                  </a:solidFill>
                </a:uFill>
              </a:defRPr>
            </a:lvl5pPr>
          </a:lstStyle>
          <a:p>
            <a:r>
              <a:t>Body Level One</a:t>
            </a:r>
          </a:p>
          <a:p>
            <a:pPr lvl="1"/>
            <a:r>
              <a:t>Body Level Two</a:t>
            </a:r>
          </a:p>
          <a:p>
            <a:pPr lvl="2"/>
            <a:r>
              <a:t>Body Level Three</a:t>
            </a:r>
          </a:p>
          <a:p>
            <a:pPr lvl="3"/>
            <a:r>
              <a:t>Body Level Four</a:t>
            </a:r>
          </a:p>
          <a:p>
            <a:pPr lvl="4"/>
            <a:r>
              <a:t>Body Level Five</a:t>
            </a:r>
          </a:p>
        </p:txBody>
      </p:sp>
      <p:sp>
        <p:nvSpPr>
          <p:cNvPr id="66" name="Shape 66"/>
          <p:cNvSpPr>
            <a:spLocks noGrp="1"/>
          </p:cNvSpPr>
          <p:nvPr>
            <p:ph type="sldNum" sz="quarter" idx="2"/>
          </p:nvPr>
        </p:nvSpPr>
        <p:spPr>
          <a:xfrm>
            <a:off x="15773400" y="8686800"/>
            <a:ext cx="266700" cy="279400"/>
          </a:xfrm>
          <a:prstGeom prst="rect">
            <a:avLst/>
          </a:prstGeom>
          <a:ln w="9525">
            <a:round/>
          </a:ln>
        </p:spPr>
        <p:txBody>
          <a:bodyPr lIns="38100" tIns="38100" rIns="38100" bIns="38100"/>
          <a:lstStyle>
            <a:lvl1pPr algn="r" defTabSz="1219200">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Sub+Bullets+Pix">
    <p:spTree>
      <p:nvGrpSpPr>
        <p:cNvPr id="1" name=""/>
        <p:cNvGrpSpPr/>
        <p:nvPr/>
      </p:nvGrpSpPr>
      <p:grpSpPr>
        <a:xfrm>
          <a:off x="0" y="0"/>
          <a:ext cx="0" cy="0"/>
          <a:chOff x="0" y="0"/>
          <a:chExt cx="0" cy="0"/>
        </a:xfrm>
      </p:grpSpPr>
      <p:sp>
        <p:nvSpPr>
          <p:cNvPr id="73" name="Shape 73"/>
          <p:cNvSpPr>
            <a:spLocks noGrp="1"/>
          </p:cNvSpPr>
          <p:nvPr>
            <p:ph type="body" sz="quarter" idx="13"/>
          </p:nvPr>
        </p:nvSpPr>
        <p:spPr>
          <a:xfrm>
            <a:off x="431800" y="1041400"/>
            <a:ext cx="15849600" cy="1384300"/>
          </a:xfrm>
          <a:prstGeom prst="rect">
            <a:avLst/>
          </a:prstGeom>
        </p:spPr>
        <p:txBody>
          <a:bodyPr lIns="38100" tIns="38100" rIns="38100" bIns="38100">
            <a:spAutoFit/>
          </a:bodyPr>
          <a:lstStyle>
            <a:lvl1pPr marL="0" indent="0" defTabSz="1219200">
              <a:spcBef>
                <a:spcPts val="1000"/>
              </a:spcBef>
              <a:buSzTx/>
              <a:buNone/>
              <a:defRPr sz="4000" b="1">
                <a:uFill>
                  <a:solidFill>
                    <a:srgbClr val="000000"/>
                  </a:solidFill>
                </a:uFill>
              </a:defRPr>
            </a:lvl1pPr>
          </a:lstStyle>
          <a:p>
            <a:r>
              <a:t>Body Level One</a:t>
            </a:r>
          </a:p>
        </p:txBody>
      </p:sp>
      <p:sp>
        <p:nvSpPr>
          <p:cNvPr id="74" name="Shape 74"/>
          <p:cNvSpPr>
            <a:spLocks noGrp="1"/>
          </p:cNvSpPr>
          <p:nvPr>
            <p:ph type="title"/>
          </p:nvPr>
        </p:nvSpPr>
        <p:spPr>
          <a:xfrm>
            <a:off x="419100" y="0"/>
            <a:ext cx="15849600" cy="1054100"/>
          </a:xfrm>
          <a:prstGeom prst="rect">
            <a:avLst/>
          </a:prstGeom>
        </p:spPr>
        <p:txBody>
          <a:bodyPr lIns="38100" tIns="38100" rIns="38100" bIns="38100" anchor="t"/>
          <a:lstStyle>
            <a:lvl1pPr defTabSz="1219200">
              <a:defRPr sz="4600">
                <a:solidFill>
                  <a:srgbClr val="011993"/>
                </a:solidFill>
                <a:uFill>
                  <a:solidFill>
                    <a:srgbClr val="011993"/>
                  </a:solidFill>
                </a:uFill>
              </a:defRPr>
            </a:lvl1pPr>
          </a:lstStyle>
          <a:p>
            <a:r>
              <a:t>Title Text</a:t>
            </a:r>
          </a:p>
        </p:txBody>
      </p:sp>
      <p:sp>
        <p:nvSpPr>
          <p:cNvPr id="75" name="Shape 75"/>
          <p:cNvSpPr>
            <a:spLocks noGrp="1"/>
          </p:cNvSpPr>
          <p:nvPr>
            <p:ph type="body" sz="half" idx="1"/>
          </p:nvPr>
        </p:nvSpPr>
        <p:spPr>
          <a:xfrm>
            <a:off x="419100" y="2133600"/>
            <a:ext cx="7848600" cy="7010400"/>
          </a:xfrm>
          <a:prstGeom prst="rect">
            <a:avLst/>
          </a:prstGeom>
        </p:spPr>
        <p:txBody>
          <a:bodyPr lIns="38100" tIns="38100" rIns="38100" bIns="38100"/>
          <a:lstStyle>
            <a:lvl1pPr marL="342900" indent="-342900" defTabSz="1219200">
              <a:spcBef>
                <a:spcPts val="1000"/>
              </a:spcBef>
              <a:defRPr sz="4000">
                <a:uFill>
                  <a:solidFill>
                    <a:srgbClr val="000000"/>
                  </a:solidFill>
                </a:uFill>
              </a:defRPr>
            </a:lvl1pPr>
            <a:lvl2pPr marL="742950" indent="-285750" defTabSz="1219200">
              <a:spcBef>
                <a:spcPts val="800"/>
              </a:spcBef>
              <a:buChar char="–"/>
              <a:defRPr sz="3400">
                <a:uFill>
                  <a:solidFill>
                    <a:srgbClr val="000000"/>
                  </a:solidFill>
                </a:uFill>
              </a:defRPr>
            </a:lvl2pPr>
            <a:lvl3pPr marL="1143000" indent="-228600" defTabSz="1219200">
              <a:spcBef>
                <a:spcPts val="700"/>
              </a:spcBef>
              <a:defRPr sz="3000">
                <a:uFill>
                  <a:solidFill>
                    <a:srgbClr val="000000"/>
                  </a:solidFill>
                </a:uFill>
              </a:defRPr>
            </a:lvl3pPr>
            <a:lvl4pPr marL="1600200" indent="-228600" defTabSz="1219200">
              <a:spcBef>
                <a:spcPts val="600"/>
              </a:spcBef>
              <a:buChar char="–"/>
              <a:defRPr sz="2600">
                <a:uFill>
                  <a:solidFill>
                    <a:srgbClr val="000000"/>
                  </a:solidFill>
                </a:uFill>
              </a:defRPr>
            </a:lvl4pPr>
            <a:lvl5pPr marL="2057400" indent="-228600" defTabSz="1219200">
              <a:spcBef>
                <a:spcPts val="600"/>
              </a:spcBef>
              <a:buChar char="»"/>
              <a:defRPr>
                <a:uFill>
                  <a:solidFill>
                    <a:srgbClr val="000000"/>
                  </a:solidFill>
                </a:uFill>
              </a:defRPr>
            </a:lvl5p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xfrm>
            <a:off x="15773400" y="8686800"/>
            <a:ext cx="266700" cy="279400"/>
          </a:xfrm>
          <a:prstGeom prst="rect">
            <a:avLst/>
          </a:prstGeom>
          <a:ln w="9525">
            <a:round/>
          </a:ln>
        </p:spPr>
        <p:txBody>
          <a:bodyPr lIns="38100" tIns="38100" rIns="38100" bIns="38100"/>
          <a:lstStyle>
            <a:lvl1pPr algn="r" defTabSz="1219200">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irst Slide">
    <p:spTree>
      <p:nvGrpSpPr>
        <p:cNvPr id="1" name=""/>
        <p:cNvGrpSpPr/>
        <p:nvPr/>
      </p:nvGrpSpPr>
      <p:grpSpPr>
        <a:xfrm>
          <a:off x="0" y="0"/>
          <a:ext cx="0" cy="0"/>
          <a:chOff x="0" y="0"/>
          <a:chExt cx="0" cy="0"/>
        </a:xfrm>
      </p:grpSpPr>
      <p:sp>
        <p:nvSpPr>
          <p:cNvPr id="83" name="Shape 83"/>
          <p:cNvSpPr>
            <a:spLocks noGrp="1"/>
          </p:cNvSpPr>
          <p:nvPr>
            <p:ph type="body" sz="quarter" idx="13"/>
          </p:nvPr>
        </p:nvSpPr>
        <p:spPr>
          <a:xfrm>
            <a:off x="431800" y="8147050"/>
            <a:ext cx="7061200" cy="469900"/>
          </a:xfrm>
          <a:prstGeom prst="rect">
            <a:avLst/>
          </a:prstGeom>
        </p:spPr>
        <p:txBody>
          <a:bodyPr lIns="50800" tIns="50800" rIns="50800" bIns="50800" anchor="ctr">
            <a:spAutoFit/>
          </a:bodyPr>
          <a:lstStyle/>
          <a:p>
            <a:pPr marL="0" lvl="1" indent="0">
              <a:spcBef>
                <a:spcPts val="0"/>
              </a:spcBef>
              <a:buSzTx/>
              <a:buNone/>
              <a:defRPr sz="2600">
                <a:latin typeface="Gill Sans Light"/>
                <a:ea typeface="Gill Sans Light"/>
                <a:cs typeface="Gill Sans Light"/>
                <a:sym typeface="Gill Sans Light"/>
              </a:defRPr>
            </a:pPr>
            <a:r>
              <a:rPr u="sng">
                <a:hlinkClick r:id="rId2"/>
              </a:rPr>
              <a:t>http://www.cs.ubc.ca/~tmm/talks.html#chicago14</a:t>
            </a:r>
          </a:p>
        </p:txBody>
      </p:sp>
      <p:sp>
        <p:nvSpPr>
          <p:cNvPr id="84" name="Shape 84"/>
          <p:cNvSpPr>
            <a:spLocks noGrp="1"/>
          </p:cNvSpPr>
          <p:nvPr>
            <p:ph type="title"/>
          </p:nvPr>
        </p:nvSpPr>
        <p:spPr>
          <a:xfrm>
            <a:off x="457200" y="139700"/>
            <a:ext cx="15875000" cy="3962400"/>
          </a:xfrm>
          <a:prstGeom prst="rect">
            <a:avLst/>
          </a:prstGeom>
        </p:spPr>
        <p:txBody>
          <a:bodyPr anchor="b"/>
          <a:lstStyle>
            <a:lvl1pPr>
              <a:defRPr sz="7200">
                <a:solidFill>
                  <a:srgbClr val="011993"/>
                </a:solidFill>
                <a:latin typeface="+mn-lt"/>
                <a:ea typeface="+mn-ea"/>
                <a:cs typeface="+mn-cs"/>
                <a:sym typeface="Rockwell"/>
              </a:defRPr>
            </a:lvl1pPr>
          </a:lstStyle>
          <a:p>
            <a:r>
              <a:t>Title Text</a:t>
            </a:r>
          </a:p>
        </p:txBody>
      </p:sp>
      <p:sp>
        <p:nvSpPr>
          <p:cNvPr id="85" name="Shape 85"/>
          <p:cNvSpPr>
            <a:spLocks noGrp="1"/>
          </p:cNvSpPr>
          <p:nvPr>
            <p:ph type="body" sz="half" idx="1"/>
          </p:nvPr>
        </p:nvSpPr>
        <p:spPr>
          <a:xfrm>
            <a:off x="469900" y="4432300"/>
            <a:ext cx="14236700" cy="3530600"/>
          </a:xfrm>
          <a:prstGeom prst="rect">
            <a:avLst/>
          </a:prstGeom>
        </p:spPr>
        <p:txBody>
          <a:bodyPr lIns="50800" tIns="50800" rIns="50800" bIns="50800"/>
          <a:lstStyle>
            <a:lvl1pPr marL="0" indent="0">
              <a:spcBef>
                <a:spcPts val="0"/>
              </a:spcBef>
              <a:buSzTx/>
              <a:buNone/>
              <a:defRPr sz="4200">
                <a:latin typeface="Gill Sans SemiBold"/>
                <a:ea typeface="Gill Sans SemiBold"/>
                <a:cs typeface="Gill Sans SemiBold"/>
                <a:sym typeface="Gill Sans SemiBold"/>
              </a:defRPr>
            </a:lvl1pPr>
            <a:lvl2pPr marL="0" indent="0">
              <a:spcBef>
                <a:spcPts val="0"/>
              </a:spcBef>
              <a:buSzTx/>
              <a:buNone/>
              <a:defRPr sz="4200">
                <a:latin typeface="Gill Sans Light"/>
                <a:ea typeface="Gill Sans Light"/>
                <a:cs typeface="Gill Sans Light"/>
                <a:sym typeface="Gill Sans Light"/>
              </a:defRPr>
            </a:lvl2pPr>
            <a:lvl3pPr marL="0" indent="0">
              <a:spcBef>
                <a:spcPts val="0"/>
              </a:spcBef>
              <a:buSzTx/>
              <a:buNone/>
              <a:defRPr sz="4200"/>
            </a:lvl3pPr>
            <a:lvl4pPr marL="0" indent="0">
              <a:spcBef>
                <a:spcPts val="0"/>
              </a:spcBef>
              <a:buSzTx/>
              <a:buNone/>
              <a:defRPr sz="2600" i="1">
                <a:latin typeface="Gill Sans Light"/>
                <a:ea typeface="Gill Sans Light"/>
                <a:cs typeface="Gill Sans Light"/>
                <a:sym typeface="Gill Sans Light"/>
              </a:defRPr>
            </a:lvl4pPr>
            <a:lvl5pPr marL="0" indent="0">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xfrm>
            <a:off x="7950200" y="86741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35000" y="241300"/>
            <a:ext cx="15379700" cy="1155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3" name="Shape 3"/>
          <p:cNvSpPr>
            <a:spLocks noGrp="1"/>
          </p:cNvSpPr>
          <p:nvPr>
            <p:ph type="body" idx="1"/>
          </p:nvPr>
        </p:nvSpPr>
        <p:spPr>
          <a:xfrm>
            <a:off x="635000" y="1371600"/>
            <a:ext cx="15379700" cy="7696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2pPr marL="1143000" indent="-381000">
              <a:buChar char="-"/>
              <a:defRPr sz="3000"/>
            </a:lvl2pPr>
            <a:lvl3pPr marL="1587500" indent="-381000">
              <a:defRPr sz="2800"/>
            </a:lvl3pPr>
            <a:lvl4pPr marL="2032000" indent="-381000">
              <a:buChar char="-"/>
              <a:defRPr sz="2800"/>
            </a:lvl4pPr>
            <a:lvl5pPr marL="2476500" indent="-381000">
              <a:defRPr sz="2600"/>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5647987" y="8750300"/>
            <a:ext cx="292101" cy="304800"/>
          </a:xfrm>
          <a:prstGeom prst="rect">
            <a:avLst/>
          </a:prstGeom>
          <a:ln w="12700">
            <a:miter lim="400000"/>
          </a:ln>
        </p:spPr>
        <p:txBody>
          <a:bodyPr wrap="none" lIns="50800" tIns="50800" rIns="50800" bIns="50800">
            <a:spAutoFit/>
          </a:bodyPr>
          <a:lstStyle>
            <a:lvl1pP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3" r:id="rId11"/>
    <p:sldLayoutId id="2147483664" r:id="rId12"/>
    <p:sldLayoutId id="2147483665" r:id="rId13"/>
    <p:sldLayoutId id="2147483666" r:id="rId14"/>
    <p:sldLayoutId id="2147483667" r:id="rId15"/>
    <p:sldLayoutId id="2147483668" r:id="rId16"/>
  </p:sldLayoutIdLst>
  <p:transition spd="med"/>
  <p:txStyles>
    <p:titleStyle>
      <a:lvl1pPr marL="0" marR="0" indent="0" algn="l" defTabSz="5461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j-lt"/>
          <a:ea typeface="+mj-ea"/>
          <a:cs typeface="+mj-cs"/>
          <a:sym typeface="Gill Sans"/>
        </a:defRPr>
      </a:lvl1pPr>
      <a:lvl2pPr marL="0" marR="0" indent="228600" algn="l" defTabSz="5461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j-lt"/>
          <a:ea typeface="+mj-ea"/>
          <a:cs typeface="+mj-cs"/>
          <a:sym typeface="Gill Sans"/>
        </a:defRPr>
      </a:lvl2pPr>
      <a:lvl3pPr marL="0" marR="0" indent="457200" algn="l" defTabSz="5461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j-lt"/>
          <a:ea typeface="+mj-ea"/>
          <a:cs typeface="+mj-cs"/>
          <a:sym typeface="Gill Sans"/>
        </a:defRPr>
      </a:lvl3pPr>
      <a:lvl4pPr marL="0" marR="0" indent="685800" algn="l" defTabSz="5461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j-lt"/>
          <a:ea typeface="+mj-ea"/>
          <a:cs typeface="+mj-cs"/>
          <a:sym typeface="Gill Sans"/>
        </a:defRPr>
      </a:lvl4pPr>
      <a:lvl5pPr marL="0" marR="0" indent="914400" algn="l" defTabSz="5461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j-lt"/>
          <a:ea typeface="+mj-ea"/>
          <a:cs typeface="+mj-cs"/>
          <a:sym typeface="Gill Sans"/>
        </a:defRPr>
      </a:lvl5pPr>
      <a:lvl6pPr marL="0" marR="0" indent="1143000" algn="l" defTabSz="5461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j-lt"/>
          <a:ea typeface="+mj-ea"/>
          <a:cs typeface="+mj-cs"/>
          <a:sym typeface="Gill Sans"/>
        </a:defRPr>
      </a:lvl6pPr>
      <a:lvl7pPr marL="0" marR="0" indent="1371600" algn="l" defTabSz="5461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j-lt"/>
          <a:ea typeface="+mj-ea"/>
          <a:cs typeface="+mj-cs"/>
          <a:sym typeface="Gill Sans"/>
        </a:defRPr>
      </a:lvl7pPr>
      <a:lvl8pPr marL="0" marR="0" indent="1600200" algn="l" defTabSz="5461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j-lt"/>
          <a:ea typeface="+mj-ea"/>
          <a:cs typeface="+mj-cs"/>
          <a:sym typeface="Gill Sans"/>
        </a:defRPr>
      </a:lvl8pPr>
      <a:lvl9pPr marL="0" marR="0" indent="1828800" algn="l" defTabSz="5461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j-lt"/>
          <a:ea typeface="+mj-ea"/>
          <a:cs typeface="+mj-cs"/>
          <a:sym typeface="Gill Sans"/>
        </a:defRPr>
      </a:lvl9pPr>
    </p:titleStyle>
    <p:bodyStyle>
      <a:lvl1pPr marL="698500" marR="0" indent="-381000" algn="l" defTabSz="546100" rtl="0" latinLnBrk="0">
        <a:lnSpc>
          <a:spcPct val="100000"/>
        </a:lnSpc>
        <a:spcBef>
          <a:spcPts val="23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Gill Sans"/>
        </a:defRPr>
      </a:lvl1pPr>
      <a:lvl2pPr marL="1168400" marR="0" indent="-406400" algn="l" defTabSz="546100" rtl="0" latinLnBrk="0">
        <a:lnSpc>
          <a:spcPct val="100000"/>
        </a:lnSpc>
        <a:spcBef>
          <a:spcPts val="23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Gill Sans"/>
        </a:defRPr>
      </a:lvl2pPr>
      <a:lvl3pPr marL="1641928" marR="0" indent="-435428" algn="l" defTabSz="546100" rtl="0" latinLnBrk="0">
        <a:lnSpc>
          <a:spcPct val="100000"/>
        </a:lnSpc>
        <a:spcBef>
          <a:spcPts val="23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Gill Sans"/>
        </a:defRPr>
      </a:lvl3pPr>
      <a:lvl4pPr marL="2086428" marR="0" indent="-435428" algn="l" defTabSz="546100" rtl="0" latinLnBrk="0">
        <a:lnSpc>
          <a:spcPct val="100000"/>
        </a:lnSpc>
        <a:spcBef>
          <a:spcPts val="23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Gill Sans"/>
        </a:defRPr>
      </a:lvl4pPr>
      <a:lvl5pPr marL="2564423" marR="0" indent="-468923" algn="l" defTabSz="546100" rtl="0" latinLnBrk="0">
        <a:lnSpc>
          <a:spcPct val="100000"/>
        </a:lnSpc>
        <a:spcBef>
          <a:spcPts val="23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Gill Sans"/>
        </a:defRPr>
      </a:lvl5pPr>
      <a:lvl6pPr marL="2920023" marR="0" indent="-468923" algn="l" defTabSz="546100" rtl="0" latinLnBrk="0">
        <a:lnSpc>
          <a:spcPct val="100000"/>
        </a:lnSpc>
        <a:spcBef>
          <a:spcPts val="23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Gill Sans"/>
        </a:defRPr>
      </a:lvl6pPr>
      <a:lvl7pPr marL="3275622" marR="0" indent="-468922" algn="l" defTabSz="546100" rtl="0" latinLnBrk="0">
        <a:lnSpc>
          <a:spcPct val="100000"/>
        </a:lnSpc>
        <a:spcBef>
          <a:spcPts val="23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Gill Sans"/>
        </a:defRPr>
      </a:lvl7pPr>
      <a:lvl8pPr marL="3631222" marR="0" indent="-468922" algn="l" defTabSz="546100" rtl="0" latinLnBrk="0">
        <a:lnSpc>
          <a:spcPct val="100000"/>
        </a:lnSpc>
        <a:spcBef>
          <a:spcPts val="23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Gill Sans"/>
        </a:defRPr>
      </a:lvl8pPr>
      <a:lvl9pPr marL="3986822" marR="0" indent="-468922" algn="l" defTabSz="546100" rtl="0" latinLnBrk="0">
        <a:lnSpc>
          <a:spcPct val="100000"/>
        </a:lnSpc>
        <a:spcBef>
          <a:spcPts val="23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Gill Sans"/>
        </a:defRPr>
      </a:lvl9pPr>
    </p:bodyStyle>
    <p:otherStyle>
      <a:lvl1pPr marL="0" marR="0" indent="0" algn="ctr" defTabSz="5461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1pPr>
      <a:lvl2pPr marL="0" marR="0" indent="228600" algn="ctr" defTabSz="5461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2pPr>
      <a:lvl3pPr marL="0" marR="0" indent="457200" algn="ctr" defTabSz="5461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3pPr>
      <a:lvl4pPr marL="0" marR="0" indent="685800" algn="ctr" defTabSz="5461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4pPr>
      <a:lvl5pPr marL="0" marR="0" indent="914400" algn="ctr" defTabSz="5461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5pPr>
      <a:lvl6pPr marL="0" marR="0" indent="1143000" algn="ctr" defTabSz="5461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6pPr>
      <a:lvl7pPr marL="0" marR="0" indent="1371600" algn="ctr" defTabSz="5461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7pPr>
      <a:lvl8pPr marL="0" marR="0" indent="1600200" algn="ctr" defTabSz="5461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8pPr>
      <a:lvl9pPr marL="0" marR="0" indent="1828800" algn="ctr" defTabSz="5461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profs.etsmtl.ca/mmcguffin/"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in.vergari.com/acquariofilia/salmastro02.asp" TargetMode="External"/><Relationship Id="rId2" Type="http://schemas.openxmlformats.org/officeDocument/2006/relationships/image" Target="../media/image38.t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persci.mit.edu/gallery/checkershadow" TargetMode="External"/><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persci.mit.edu/gallery/checkershadow" TargetMode="Externa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sc.ncsu.edu/faculty/healey/P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dirty="0">
                <a:solidFill>
                  <a:schemeClr val="tx1"/>
                </a:solidFill>
                <a:latin typeface="Noto Sans CJK TC Black" pitchFamily="34" charset="-120"/>
                <a:ea typeface="Noto Sans CJK TC Black" pitchFamily="34" charset="-120"/>
              </a:rPr>
              <a:t>Information Visualization </a:t>
            </a:r>
            <a:endParaRPr lang="zh-TW" altLang="en-US" dirty="0">
              <a:solidFill>
                <a:schemeClr val="tx1"/>
              </a:solidFill>
              <a:latin typeface="Noto Sans CJK TC Black" pitchFamily="34" charset="-120"/>
              <a:ea typeface="Noto Sans CJK TC Black" pitchFamily="34" charset="-120"/>
            </a:endParaRPr>
          </a:p>
        </p:txBody>
      </p:sp>
      <p:sp>
        <p:nvSpPr>
          <p:cNvPr id="5" name="文字方塊 4"/>
          <p:cNvSpPr txBox="1"/>
          <p:nvPr/>
        </p:nvSpPr>
        <p:spPr>
          <a:xfrm>
            <a:off x="3869151" y="5497334"/>
            <a:ext cx="851769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altLang="zh-TW" sz="3600" b="0" i="0" u="none" strike="noStrike" cap="none" spc="0" normalizeH="0" baseline="0" dirty="0" smtClean="0">
                <a:ln>
                  <a:noFill/>
                </a:ln>
                <a:solidFill>
                  <a:srgbClr val="000000"/>
                </a:solidFill>
                <a:effectLst/>
                <a:uFillTx/>
                <a:latin typeface="Noto Sans CJK TC Black" pitchFamily="34" charset="-120"/>
                <a:ea typeface="Noto Sans CJK TC Black" pitchFamily="34" charset="-120"/>
                <a:sym typeface="Gill Sans"/>
              </a:rPr>
              <a:t>Analysis Framework</a:t>
            </a:r>
            <a:endParaRPr kumimoji="0" lang="zh-TW" altLang="en-US" sz="3600" b="0" i="0" u="none" strike="noStrike" cap="none" spc="0" normalizeH="0" baseline="0" dirty="0">
              <a:ln>
                <a:noFill/>
              </a:ln>
              <a:solidFill>
                <a:srgbClr val="000000"/>
              </a:solidFill>
              <a:effectLst/>
              <a:uFillTx/>
              <a:latin typeface="Noto Sans CJK TC Black" pitchFamily="34" charset="-120"/>
              <a:ea typeface="Noto Sans CJK TC Black" pitchFamily="34" charset="-120"/>
              <a:sym typeface="Gill Sans"/>
            </a:endParaRPr>
          </a:p>
        </p:txBody>
      </p:sp>
    </p:spTree>
    <p:extLst>
      <p:ext uri="{BB962C8B-B14F-4D97-AF65-F5344CB8AC3E}">
        <p14:creationId xmlns:p14="http://schemas.microsoft.com/office/powerpoint/2010/main" val="4475051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365" name="Shape 365"/>
          <p:cNvSpPr>
            <a:spLocks noGrp="1"/>
          </p:cNvSpPr>
          <p:nvPr>
            <p:ph type="title"/>
          </p:nvPr>
        </p:nvSpPr>
        <p:spPr>
          <a:xfrm>
            <a:off x="203200" y="0"/>
            <a:ext cx="15849600" cy="1054100"/>
          </a:xfrm>
          <a:prstGeom prst="rect">
            <a:avLst/>
          </a:prstGeom>
        </p:spPr>
        <p:txBody>
          <a:bodyPr/>
          <a:lstStyle/>
          <a:p>
            <a:r>
              <a:t>Attribute types</a:t>
            </a:r>
          </a:p>
        </p:txBody>
      </p:sp>
      <p:pic>
        <p:nvPicPr>
          <p:cNvPr id="366" name="fig2.4.pdf"/>
          <p:cNvPicPr>
            <a:picLocks noChangeAspect="1"/>
          </p:cNvPicPr>
          <p:nvPr/>
        </p:nvPicPr>
        <p:blipFill>
          <a:blip r:embed="rId2">
            <a:extLst/>
          </a:blip>
          <a:srcRect l="3289" t="16233" r="1906" b="1623"/>
          <a:stretch>
            <a:fillRect/>
          </a:stretch>
        </p:blipFill>
        <p:spPr>
          <a:xfrm>
            <a:off x="190500" y="1371600"/>
            <a:ext cx="13019407" cy="713740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latin typeface="Noto Sans CJK TC Black" pitchFamily="34" charset="-120"/>
                <a:ea typeface="Noto Sans CJK TC Black" pitchFamily="34" charset="-120"/>
              </a:rPr>
              <a:t>Why? </a:t>
            </a:r>
            <a:endParaRPr lang="zh-TW" altLang="en-US" dirty="0">
              <a:latin typeface="Noto Sans CJK TC Black" pitchFamily="34" charset="-120"/>
              <a:ea typeface="Noto Sans CJK TC Black" pitchFamily="34" charset="-120"/>
            </a:endParaRPr>
          </a:p>
        </p:txBody>
      </p:sp>
    </p:spTree>
    <p:extLst>
      <p:ext uri="{BB962C8B-B14F-4D97-AF65-F5344CB8AC3E}">
        <p14:creationId xmlns:p14="http://schemas.microsoft.com/office/powerpoint/2010/main" val="38937685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369" name="Shape 369"/>
          <p:cNvSpPr>
            <a:spLocks noGrp="1"/>
          </p:cNvSpPr>
          <p:nvPr>
            <p:ph type="body" sz="quarter" idx="1"/>
          </p:nvPr>
        </p:nvSpPr>
        <p:spPr>
          <a:xfrm>
            <a:off x="228600" y="5067300"/>
            <a:ext cx="4406900" cy="2971800"/>
          </a:xfrm>
          <a:prstGeom prst="rect">
            <a:avLst/>
          </a:prstGeom>
        </p:spPr>
        <p:txBody>
          <a:bodyPr/>
          <a:lstStyle/>
          <a:p>
            <a:pPr marL="717736" indent="-260536">
              <a:defRPr sz="3100"/>
            </a:pPr>
            <a:r>
              <a:rPr dirty="0"/>
              <a:t>{action, target} pairs</a:t>
            </a:r>
          </a:p>
          <a:p>
            <a:pPr marL="1104900" lvl="1" indent="-190500">
              <a:defRPr sz="2500"/>
            </a:pPr>
            <a:r>
              <a:rPr i="1" dirty="0"/>
              <a:t>discover distribution</a:t>
            </a:r>
          </a:p>
          <a:p>
            <a:pPr marL="1104900" lvl="1" indent="-190500">
              <a:defRPr sz="2500"/>
            </a:pPr>
            <a:r>
              <a:rPr i="1" dirty="0"/>
              <a:t>compare trends</a:t>
            </a:r>
          </a:p>
          <a:p>
            <a:pPr marL="1104900" lvl="1" indent="-190500">
              <a:defRPr sz="2500"/>
            </a:pPr>
            <a:r>
              <a:rPr i="1" dirty="0"/>
              <a:t>locate outliers</a:t>
            </a:r>
          </a:p>
          <a:p>
            <a:pPr marL="1104900" lvl="1" indent="-190500">
              <a:defRPr sz="2500"/>
            </a:pPr>
            <a:r>
              <a:rPr i="1" dirty="0"/>
              <a:t>browse topology</a:t>
            </a:r>
          </a:p>
        </p:txBody>
      </p:sp>
      <p:pic>
        <p:nvPicPr>
          <p:cNvPr id="2" name="圖片 1"/>
          <p:cNvPicPr>
            <a:picLocks noChangeAspect="1"/>
          </p:cNvPicPr>
          <p:nvPr/>
        </p:nvPicPr>
        <p:blipFill>
          <a:blip r:embed="rId2"/>
          <a:stretch>
            <a:fillRect/>
          </a:stretch>
        </p:blipFill>
        <p:spPr>
          <a:xfrm>
            <a:off x="1212780" y="1087422"/>
            <a:ext cx="2438540" cy="2814000"/>
          </a:xfrm>
          <a:prstGeom prst="rect">
            <a:avLst/>
          </a:prstGeom>
        </p:spPr>
      </p:pic>
      <p:pic>
        <p:nvPicPr>
          <p:cNvPr id="3" name="圖片 2"/>
          <p:cNvPicPr>
            <a:picLocks noChangeAspect="1"/>
          </p:cNvPicPr>
          <p:nvPr/>
        </p:nvPicPr>
        <p:blipFill>
          <a:blip r:embed="rId3"/>
          <a:stretch>
            <a:fillRect/>
          </a:stretch>
        </p:blipFill>
        <p:spPr>
          <a:xfrm>
            <a:off x="4838913" y="520128"/>
            <a:ext cx="10260718" cy="8166672"/>
          </a:xfrm>
          <a:prstGeom prst="rect">
            <a:avLst/>
          </a:prstGeom>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374" name="Shape 374"/>
          <p:cNvSpPr>
            <a:spLocks noGrp="1"/>
          </p:cNvSpPr>
          <p:nvPr>
            <p:ph type="title"/>
          </p:nvPr>
        </p:nvSpPr>
        <p:spPr>
          <a:prstGeom prst="rect">
            <a:avLst/>
          </a:prstGeom>
        </p:spPr>
        <p:txBody>
          <a:bodyPr/>
          <a:lstStyle/>
          <a:p>
            <a:r>
              <a:t>Actions: Analyze</a:t>
            </a:r>
          </a:p>
        </p:txBody>
      </p:sp>
      <p:sp>
        <p:nvSpPr>
          <p:cNvPr id="375" name="Shape 375"/>
          <p:cNvSpPr>
            <a:spLocks noGrp="1"/>
          </p:cNvSpPr>
          <p:nvPr>
            <p:ph type="body" sz="half" idx="1"/>
          </p:nvPr>
        </p:nvSpPr>
        <p:spPr>
          <a:xfrm>
            <a:off x="419100" y="1104900"/>
            <a:ext cx="5181600" cy="8039100"/>
          </a:xfrm>
          <a:prstGeom prst="rect">
            <a:avLst/>
          </a:prstGeom>
        </p:spPr>
        <p:txBody>
          <a:bodyPr/>
          <a:lstStyle/>
          <a:p>
            <a:pPr>
              <a:defRPr sz="3600"/>
            </a:pPr>
            <a:r>
              <a:t>consume</a:t>
            </a:r>
          </a:p>
          <a:p>
            <a:pPr lvl="1">
              <a:defRPr sz="3600"/>
            </a:pPr>
            <a:r>
              <a:t>discover vs present</a:t>
            </a:r>
          </a:p>
          <a:p>
            <a:pPr marL="1635369" lvl="2" indent="-263769"/>
            <a:r>
              <a:t>classic split</a:t>
            </a:r>
          </a:p>
          <a:p>
            <a:pPr lvl="2"/>
            <a:r>
              <a:t>aka explore vs explain</a:t>
            </a:r>
          </a:p>
          <a:p>
            <a:pPr lvl="1">
              <a:defRPr sz="3600"/>
            </a:pPr>
            <a:r>
              <a:t>enjoy</a:t>
            </a:r>
          </a:p>
          <a:p>
            <a:pPr marL="1635369" lvl="2" indent="-263769"/>
            <a:r>
              <a:t>newcomer</a:t>
            </a:r>
          </a:p>
          <a:p>
            <a:pPr marL="1635369" lvl="2" indent="-263769"/>
            <a:r>
              <a:t>aka casual, social </a:t>
            </a:r>
          </a:p>
          <a:p>
            <a:pPr marL="1143000" lvl="1" indent="-228600">
              <a:defRPr sz="3000"/>
            </a:pPr>
            <a:endParaRPr/>
          </a:p>
          <a:p>
            <a:pPr>
              <a:defRPr sz="3600"/>
            </a:pPr>
            <a:r>
              <a:t>produce</a:t>
            </a:r>
          </a:p>
          <a:p>
            <a:pPr lvl="1">
              <a:defRPr sz="3600"/>
            </a:pPr>
            <a:r>
              <a:t>annotate, record</a:t>
            </a:r>
          </a:p>
          <a:p>
            <a:pPr lvl="1">
              <a:defRPr sz="3600"/>
            </a:pPr>
            <a:r>
              <a:t>derive</a:t>
            </a:r>
          </a:p>
          <a:p>
            <a:pPr lvl="2"/>
            <a:r>
              <a:t>crucial design choice</a:t>
            </a:r>
          </a:p>
        </p:txBody>
      </p:sp>
      <p:pic>
        <p:nvPicPr>
          <p:cNvPr id="376" name="fig3.2.pdf"/>
          <p:cNvPicPr>
            <a:picLocks noChangeAspect="1"/>
          </p:cNvPicPr>
          <p:nvPr/>
        </p:nvPicPr>
        <p:blipFill>
          <a:blip r:embed="rId2">
            <a:extLst/>
          </a:blip>
          <a:srcRect t="5564" b="53073"/>
          <a:stretch>
            <a:fillRect/>
          </a:stretch>
        </p:blipFill>
        <p:spPr>
          <a:xfrm>
            <a:off x="6201584" y="876300"/>
            <a:ext cx="9724243" cy="601980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p:cNvSpPr>
          <p:nvPr>
            <p:ph type="title"/>
          </p:nvPr>
        </p:nvSpPr>
        <p:spPr>
          <a:prstGeom prst="rect">
            <a:avLst/>
          </a:prstGeom>
        </p:spPr>
        <p:txBody>
          <a:bodyPr/>
          <a:lstStyle/>
          <a:p>
            <a:r>
              <a:t>Derive</a:t>
            </a:r>
          </a:p>
        </p:txBody>
      </p:sp>
      <p:sp>
        <p:nvSpPr>
          <p:cNvPr id="379" name="Shape 379"/>
          <p:cNvSpPr>
            <a:spLocks noGrp="1"/>
          </p:cNvSpPr>
          <p:nvPr>
            <p:ph type="body" idx="1"/>
          </p:nvPr>
        </p:nvSpPr>
        <p:spPr>
          <a:prstGeom prst="rect">
            <a:avLst/>
          </a:prstGeom>
        </p:spPr>
        <p:txBody>
          <a:bodyPr/>
          <a:lstStyle/>
          <a:p>
            <a:pPr marL="793376" indent="-336176"/>
            <a:r>
              <a:rPr dirty="0">
                <a:latin typeface="+mn-ea"/>
                <a:ea typeface="+mn-ea"/>
              </a:rPr>
              <a:t>don’t just draw what you’re given!</a:t>
            </a:r>
          </a:p>
          <a:p>
            <a:pPr marL="1173480" lvl="1" indent="-259080"/>
            <a:r>
              <a:rPr dirty="0"/>
              <a:t>decide what the right thing to show is</a:t>
            </a:r>
          </a:p>
          <a:p>
            <a:pPr marL="1173480" lvl="1" indent="-259080"/>
            <a:r>
              <a:rPr dirty="0"/>
              <a:t>create it with a series of transformations from the original dataset</a:t>
            </a:r>
          </a:p>
          <a:p>
            <a:pPr marL="1173480" lvl="1" indent="-259080"/>
            <a:r>
              <a:rPr dirty="0"/>
              <a:t>draw that</a:t>
            </a:r>
          </a:p>
          <a:p>
            <a:pPr marL="793376" indent="-336176"/>
            <a:r>
              <a:rPr dirty="0">
                <a:latin typeface="+mn-ea"/>
                <a:ea typeface="+mn-ea"/>
              </a:rPr>
              <a:t>one of the four major strategies for handling complexity</a:t>
            </a:r>
          </a:p>
        </p:txBody>
      </p:sp>
      <p:sp>
        <p:nvSpPr>
          <p:cNvPr id="380" name="Shape 38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grpSp>
        <p:nvGrpSpPr>
          <p:cNvPr id="383" name="Group 383"/>
          <p:cNvGrpSpPr/>
          <p:nvPr/>
        </p:nvGrpSpPr>
        <p:grpSpPr>
          <a:xfrm>
            <a:off x="736600" y="4495800"/>
            <a:ext cx="13703300" cy="4656667"/>
            <a:chOff x="0" y="0"/>
            <a:chExt cx="13703300" cy="4656666"/>
          </a:xfrm>
        </p:grpSpPr>
        <p:pic>
          <p:nvPicPr>
            <p:cNvPr id="381" name="fig3.5a.pdf"/>
            <p:cNvPicPr>
              <a:picLocks noChangeAspect="1"/>
            </p:cNvPicPr>
            <p:nvPr/>
          </p:nvPicPr>
          <p:blipFill>
            <a:blip r:embed="rId2">
              <a:extLst/>
            </a:blip>
            <a:stretch>
              <a:fillRect/>
            </a:stretch>
          </p:blipFill>
          <p:spPr>
            <a:xfrm>
              <a:off x="0" y="406400"/>
              <a:ext cx="6350000" cy="4111511"/>
            </a:xfrm>
            <a:prstGeom prst="rect">
              <a:avLst/>
            </a:prstGeom>
            <a:ln w="12700" cap="flat">
              <a:noFill/>
              <a:miter lim="400000"/>
            </a:ln>
            <a:effectLst/>
          </p:spPr>
        </p:pic>
        <p:pic>
          <p:nvPicPr>
            <p:cNvPr id="382" name="fig3.5b.pdf"/>
            <p:cNvPicPr>
              <a:picLocks noChangeAspect="1"/>
            </p:cNvPicPr>
            <p:nvPr/>
          </p:nvPicPr>
          <p:blipFill>
            <a:blip r:embed="rId3">
              <a:extLst/>
            </a:blip>
            <a:stretch>
              <a:fillRect/>
            </a:stretch>
          </p:blipFill>
          <p:spPr>
            <a:xfrm>
              <a:off x="6718300" y="0"/>
              <a:ext cx="6985000" cy="4656667"/>
            </a:xfrm>
            <a:prstGeom prst="rect">
              <a:avLst/>
            </a:prstGeom>
            <a:ln w="12700" cap="flat">
              <a:noFill/>
              <a:miter lim="400000"/>
            </a:ln>
            <a:effectLst/>
          </p:spPr>
        </p:pic>
      </p:gr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
        <p:nvSpPr>
          <p:cNvPr id="386" name="Shape 386"/>
          <p:cNvSpPr>
            <a:spLocks noGrp="1"/>
          </p:cNvSpPr>
          <p:nvPr>
            <p:ph type="title"/>
          </p:nvPr>
        </p:nvSpPr>
        <p:spPr>
          <a:prstGeom prst="rect">
            <a:avLst/>
          </a:prstGeom>
        </p:spPr>
        <p:txBody>
          <a:bodyPr/>
          <a:lstStyle/>
          <a:p>
            <a:r>
              <a:t>Actions: Search, query</a:t>
            </a:r>
          </a:p>
        </p:txBody>
      </p:sp>
      <p:sp>
        <p:nvSpPr>
          <p:cNvPr id="387" name="Shape 387"/>
          <p:cNvSpPr>
            <a:spLocks noGrp="1"/>
          </p:cNvSpPr>
          <p:nvPr>
            <p:ph type="body" sz="half" idx="1"/>
          </p:nvPr>
        </p:nvSpPr>
        <p:spPr>
          <a:xfrm>
            <a:off x="419100" y="1104900"/>
            <a:ext cx="5765800" cy="8039100"/>
          </a:xfrm>
          <a:prstGeom prst="rect">
            <a:avLst/>
          </a:prstGeom>
        </p:spPr>
        <p:txBody>
          <a:bodyPr/>
          <a:lstStyle/>
          <a:p>
            <a:pPr marL="793376" indent="-336176"/>
            <a:r>
              <a:t>what does user know?</a:t>
            </a:r>
          </a:p>
          <a:p>
            <a:pPr marL="1173480" lvl="1" indent="-259080"/>
            <a:r>
              <a:t>target, location</a:t>
            </a:r>
          </a:p>
          <a:p>
            <a:pPr marL="1173480" lvl="1" indent="-259080"/>
            <a:endParaRPr/>
          </a:p>
          <a:p>
            <a:pPr marL="793376" indent="-336176"/>
            <a:r>
              <a:t>how much of the data matters?</a:t>
            </a:r>
          </a:p>
          <a:p>
            <a:pPr marL="1173480" lvl="1" indent="-259080"/>
            <a:r>
              <a:t>one, some, all</a:t>
            </a:r>
          </a:p>
          <a:p>
            <a:pPr marL="1173480" lvl="1" indent="-259080"/>
            <a:endParaRPr/>
          </a:p>
          <a:p>
            <a:pPr marL="1173480" lvl="1" indent="-259080"/>
            <a:endParaRPr/>
          </a:p>
          <a:p>
            <a:pPr marL="793376" indent="-336176"/>
            <a:r>
              <a:t>independent choices for each of these three levels</a:t>
            </a:r>
          </a:p>
          <a:p>
            <a:pPr marL="1173480" lvl="1" indent="-259080"/>
            <a:r>
              <a:t>analyze, search, query</a:t>
            </a:r>
          </a:p>
          <a:p>
            <a:pPr marL="1173480" lvl="1" indent="-259080"/>
            <a:r>
              <a:t>mix and match </a:t>
            </a:r>
          </a:p>
        </p:txBody>
      </p:sp>
      <p:pic>
        <p:nvPicPr>
          <p:cNvPr id="388" name="fig3.2.pdf"/>
          <p:cNvPicPr>
            <a:picLocks noChangeAspect="1"/>
          </p:cNvPicPr>
          <p:nvPr/>
        </p:nvPicPr>
        <p:blipFill>
          <a:blip r:embed="rId2">
            <a:extLst/>
          </a:blip>
          <a:srcRect l="4012" t="47844"/>
          <a:stretch>
            <a:fillRect/>
          </a:stretch>
        </p:blipFill>
        <p:spPr>
          <a:xfrm>
            <a:off x="5969000" y="1099819"/>
            <a:ext cx="10156405" cy="7903063"/>
          </a:xfrm>
          <a:prstGeom prst="rect">
            <a:avLst/>
          </a:prstGeom>
          <a:ln w="12700">
            <a:miter lim="400000"/>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p:cNvSpPr>
          <p:nvPr>
            <p:ph type="title"/>
          </p:nvPr>
        </p:nvSpPr>
        <p:spPr>
          <a:prstGeom prst="rect">
            <a:avLst/>
          </a:prstGeom>
        </p:spPr>
        <p:txBody>
          <a:bodyPr/>
          <a:lstStyle/>
          <a:p>
            <a:r>
              <a:t>Why: Targets </a:t>
            </a:r>
          </a:p>
        </p:txBody>
      </p:sp>
      <p:sp>
        <p:nvSpPr>
          <p:cNvPr id="400" name="Shape 40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pic>
        <p:nvPicPr>
          <p:cNvPr id="401" name="fig3.1.pdf"/>
          <p:cNvPicPr>
            <a:picLocks noChangeAspect="1"/>
          </p:cNvPicPr>
          <p:nvPr/>
        </p:nvPicPr>
        <p:blipFill>
          <a:blip r:embed="rId2">
            <a:extLst/>
          </a:blip>
          <a:srcRect l="45243" t="11902" b="40115"/>
          <a:stretch>
            <a:fillRect/>
          </a:stretch>
        </p:blipFill>
        <p:spPr>
          <a:xfrm>
            <a:off x="0" y="1369102"/>
            <a:ext cx="10230385" cy="7254199"/>
          </a:xfrm>
          <a:prstGeom prst="rect">
            <a:avLst/>
          </a:prstGeom>
          <a:ln w="12700">
            <a:miter lim="400000"/>
          </a:ln>
        </p:spPr>
      </p:pic>
      <p:pic>
        <p:nvPicPr>
          <p:cNvPr id="402" name="fig3.1.pdf"/>
          <p:cNvPicPr>
            <a:picLocks noChangeAspect="1"/>
          </p:cNvPicPr>
          <p:nvPr/>
        </p:nvPicPr>
        <p:blipFill>
          <a:blip r:embed="rId2">
            <a:extLst/>
          </a:blip>
          <a:srcRect l="46262" t="57608" r="24779"/>
          <a:stretch>
            <a:fillRect/>
          </a:stretch>
        </p:blipFill>
        <p:spPr>
          <a:xfrm>
            <a:off x="10731500" y="1243351"/>
            <a:ext cx="5410200" cy="6409095"/>
          </a:xfrm>
          <a:prstGeom prst="rect">
            <a:avLst/>
          </a:prstGeom>
          <a:ln w="12700">
            <a:miter lim="400000"/>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latin typeface="Noto Sans CJK TC Black" pitchFamily="34" charset="-120"/>
                <a:ea typeface="Noto Sans CJK TC Black" pitchFamily="34" charset="-120"/>
              </a:rPr>
              <a:t>A preview of How</a:t>
            </a:r>
            <a:endParaRPr lang="zh-TW" altLang="en-US" dirty="0">
              <a:latin typeface="Noto Sans CJK TC Black" pitchFamily="34" charset="-120"/>
              <a:ea typeface="Noto Sans CJK TC Black" pitchFamily="34" charset="-120"/>
            </a:endParaRPr>
          </a:p>
        </p:txBody>
      </p:sp>
    </p:spTree>
    <p:extLst>
      <p:ext uri="{BB962C8B-B14F-4D97-AF65-F5344CB8AC3E}">
        <p14:creationId xmlns:p14="http://schemas.microsoft.com/office/powerpoint/2010/main" val="175043434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a:spLocks noGrp="1"/>
          </p:cNvSpPr>
          <p:nvPr>
            <p:ph type="title"/>
          </p:nvPr>
        </p:nvSpPr>
        <p:spPr>
          <a:prstGeom prst="rect">
            <a:avLst/>
          </a:prstGeom>
        </p:spPr>
        <p:txBody>
          <a:bodyPr/>
          <a:lstStyle/>
          <a:p>
            <a:r>
              <a:t>Analysis example: Derive one attribute</a:t>
            </a:r>
          </a:p>
        </p:txBody>
      </p:sp>
      <p:sp>
        <p:nvSpPr>
          <p:cNvPr id="391" name="Shape 39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
        <p:nvSpPr>
          <p:cNvPr id="392" name="Shape 392"/>
          <p:cNvSpPr/>
          <p:nvPr/>
        </p:nvSpPr>
        <p:spPr>
          <a:xfrm>
            <a:off x="1079500" y="3228826"/>
            <a:ext cx="7442200" cy="526753"/>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spAutoFit/>
          </a:bodyPr>
          <a:lstStyle>
            <a:lvl1pPr algn="l" defTabSz="1219200">
              <a:defRPr sz="1600" i="1">
                <a:uFill>
                  <a:solidFill>
                    <a:srgbClr val="000000"/>
                  </a:solidFill>
                </a:uFill>
                <a:latin typeface="Arial"/>
                <a:ea typeface="Arial"/>
                <a:cs typeface="Arial"/>
                <a:sym typeface="Arial"/>
              </a:defRPr>
            </a:lvl1pPr>
          </a:lstStyle>
          <a:p>
            <a:r>
              <a:t>[Using Strahler numbers for real time visual exploration of huge graphs. Auber. Proc. Intl. Conf. Computer Vision and Graphics, pp. 56–69, 2002.]</a:t>
            </a:r>
          </a:p>
        </p:txBody>
      </p:sp>
      <p:grpSp>
        <p:nvGrpSpPr>
          <p:cNvPr id="395" name="Group 395"/>
          <p:cNvGrpSpPr/>
          <p:nvPr/>
        </p:nvGrpSpPr>
        <p:grpSpPr>
          <a:xfrm>
            <a:off x="8449369" y="1029099"/>
            <a:ext cx="6812744" cy="2995833"/>
            <a:chOff x="0" y="0"/>
            <a:chExt cx="6812743" cy="2995831"/>
          </a:xfrm>
        </p:grpSpPr>
        <p:pic>
          <p:nvPicPr>
            <p:cNvPr id="393" name="strahler-all.png"/>
            <p:cNvPicPr>
              <a:picLocks noChangeAspect="1"/>
            </p:cNvPicPr>
            <p:nvPr/>
          </p:nvPicPr>
          <p:blipFill>
            <a:blip r:embed="rId2">
              <a:extLst/>
            </a:blip>
            <a:stretch>
              <a:fillRect/>
            </a:stretch>
          </p:blipFill>
          <p:spPr>
            <a:xfrm>
              <a:off x="0" y="44382"/>
              <a:ext cx="3360469" cy="2951450"/>
            </a:xfrm>
            <a:prstGeom prst="rect">
              <a:avLst/>
            </a:prstGeom>
            <a:ln w="12700" cap="flat">
              <a:noFill/>
              <a:miter lim="400000"/>
            </a:ln>
            <a:effectLst/>
          </p:spPr>
        </p:pic>
        <p:pic>
          <p:nvPicPr>
            <p:cNvPr id="394" name="strahler-subset.png"/>
            <p:cNvPicPr>
              <a:picLocks noChangeAspect="1"/>
            </p:cNvPicPr>
            <p:nvPr/>
          </p:nvPicPr>
          <p:blipFill>
            <a:blip r:embed="rId3">
              <a:extLst/>
            </a:blip>
            <a:stretch>
              <a:fillRect/>
            </a:stretch>
          </p:blipFill>
          <p:spPr>
            <a:xfrm>
              <a:off x="3517328" y="0"/>
              <a:ext cx="3295416" cy="2519747"/>
            </a:xfrm>
            <a:prstGeom prst="rect">
              <a:avLst/>
            </a:prstGeom>
            <a:ln w="12700" cap="flat">
              <a:noFill/>
              <a:miter lim="400000"/>
            </a:ln>
            <a:effectLst/>
          </p:spPr>
        </p:pic>
      </p:grpSp>
      <p:sp>
        <p:nvSpPr>
          <p:cNvPr id="396" name="Shape 396"/>
          <p:cNvSpPr>
            <a:spLocks noGrp="1"/>
          </p:cNvSpPr>
          <p:nvPr>
            <p:ph type="body" sz="quarter" idx="1"/>
          </p:nvPr>
        </p:nvSpPr>
        <p:spPr>
          <a:xfrm>
            <a:off x="342900" y="1006971"/>
            <a:ext cx="7899400" cy="2743201"/>
          </a:xfrm>
          <a:prstGeom prst="rect">
            <a:avLst/>
          </a:prstGeom>
        </p:spPr>
        <p:txBody>
          <a:bodyPr/>
          <a:lstStyle/>
          <a:p>
            <a:pPr>
              <a:defRPr sz="3400"/>
            </a:pPr>
            <a:r>
              <a:t>Strahler number</a:t>
            </a:r>
          </a:p>
          <a:p>
            <a:pPr lvl="1">
              <a:defRPr sz="2800"/>
            </a:pPr>
            <a:r>
              <a:t>centrality metric for trees/networks</a:t>
            </a:r>
          </a:p>
          <a:p>
            <a:pPr lvl="1">
              <a:defRPr sz="2800"/>
            </a:pPr>
            <a:r>
              <a:t>derived quantitative attribute</a:t>
            </a:r>
          </a:p>
          <a:p>
            <a:pPr lvl="1">
              <a:defRPr sz="2800"/>
            </a:pPr>
            <a:r>
              <a:t>draw top 5K of 500K for good skeleton</a:t>
            </a:r>
          </a:p>
        </p:txBody>
      </p:sp>
      <p:pic>
        <p:nvPicPr>
          <p:cNvPr id="397" name="fig3.11.pdf"/>
          <p:cNvPicPr>
            <a:picLocks noChangeAspect="1"/>
          </p:cNvPicPr>
          <p:nvPr/>
        </p:nvPicPr>
        <p:blipFill>
          <a:blip r:embed="rId4">
            <a:extLst/>
          </a:blip>
          <a:stretch>
            <a:fillRect/>
          </a:stretch>
        </p:blipFill>
        <p:spPr>
          <a:xfrm>
            <a:off x="495300" y="4178300"/>
            <a:ext cx="13500100" cy="4942002"/>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
        <p:nvSpPr>
          <p:cNvPr id="405" name="Shape 405"/>
          <p:cNvSpPr/>
          <p:nvPr/>
        </p:nvSpPr>
        <p:spPr>
          <a:xfrm>
            <a:off x="4604477" y="1410229"/>
            <a:ext cx="3492744" cy="10247"/>
          </a:xfrm>
          <a:prstGeom prst="line">
            <a:avLst/>
          </a:prstGeom>
          <a:ln w="22225">
            <a:solidFill>
              <a:srgbClr val="12977B"/>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pic>
        <p:nvPicPr>
          <p:cNvPr id="406" name="pasted-image.pdf"/>
          <p:cNvPicPr>
            <a:picLocks noChangeAspect="1"/>
          </p:cNvPicPr>
          <p:nvPr/>
        </p:nvPicPr>
        <p:blipFill>
          <a:blip r:embed="rId2">
            <a:extLst/>
          </a:blip>
          <a:stretch>
            <a:fillRect/>
          </a:stretch>
        </p:blipFill>
        <p:spPr>
          <a:xfrm>
            <a:off x="822114" y="7076102"/>
            <a:ext cx="1541035" cy="1524001"/>
          </a:xfrm>
          <a:prstGeom prst="rect">
            <a:avLst/>
          </a:prstGeom>
          <a:ln w="12700">
            <a:miter lim="400000"/>
          </a:ln>
        </p:spPr>
      </p:pic>
      <p:pic>
        <p:nvPicPr>
          <p:cNvPr id="407" name="fig3.7.pdf"/>
          <p:cNvPicPr>
            <a:picLocks noChangeAspect="1"/>
          </p:cNvPicPr>
          <p:nvPr/>
        </p:nvPicPr>
        <p:blipFill>
          <a:blip r:embed="rId3">
            <a:extLst/>
          </a:blip>
          <a:srcRect t="4527" r="63679" b="51620"/>
          <a:stretch>
            <a:fillRect/>
          </a:stretch>
        </p:blipFill>
        <p:spPr>
          <a:xfrm>
            <a:off x="494543" y="990600"/>
            <a:ext cx="4102857" cy="4575225"/>
          </a:xfrm>
          <a:prstGeom prst="rect">
            <a:avLst/>
          </a:prstGeom>
          <a:ln w="12700">
            <a:miter lim="400000"/>
          </a:ln>
        </p:spPr>
      </p:pic>
      <p:pic>
        <p:nvPicPr>
          <p:cNvPr id="408" name="fig3.7.pdf"/>
          <p:cNvPicPr>
            <a:picLocks noChangeAspect="1"/>
          </p:cNvPicPr>
          <p:nvPr/>
        </p:nvPicPr>
        <p:blipFill>
          <a:blip r:embed="rId3">
            <a:extLst/>
          </a:blip>
          <a:srcRect l="39306" t="4268" b="35191"/>
          <a:stretch>
            <a:fillRect/>
          </a:stretch>
        </p:blipFill>
        <p:spPr>
          <a:xfrm>
            <a:off x="9042400" y="990600"/>
            <a:ext cx="6729620" cy="6199714"/>
          </a:xfrm>
          <a:prstGeom prst="rect">
            <a:avLst/>
          </a:prstGeom>
          <a:ln w="12700">
            <a:miter lim="400000"/>
          </a:ln>
        </p:spPr>
      </p:pic>
      <p:pic>
        <p:nvPicPr>
          <p:cNvPr id="409" name="fig3.7.pdf"/>
          <p:cNvPicPr>
            <a:picLocks noChangeAspect="1"/>
          </p:cNvPicPr>
          <p:nvPr/>
        </p:nvPicPr>
        <p:blipFill>
          <a:blip r:embed="rId3">
            <a:extLst/>
          </a:blip>
          <a:srcRect b="95107"/>
          <a:stretch>
            <a:fillRect/>
          </a:stretch>
        </p:blipFill>
        <p:spPr>
          <a:xfrm>
            <a:off x="521052" y="216690"/>
            <a:ext cx="15265721" cy="689838"/>
          </a:xfrm>
          <a:prstGeom prst="rect">
            <a:avLst/>
          </a:prstGeom>
          <a:ln w="12700">
            <a:miter lim="400000"/>
          </a:ln>
        </p:spPr>
      </p:pic>
      <p:grpSp>
        <p:nvGrpSpPr>
          <p:cNvPr id="412" name="Group 412"/>
          <p:cNvGrpSpPr/>
          <p:nvPr/>
        </p:nvGrpSpPr>
        <p:grpSpPr>
          <a:xfrm>
            <a:off x="228600" y="6096000"/>
            <a:ext cx="3435491" cy="2819401"/>
            <a:chOff x="0" y="0"/>
            <a:chExt cx="3435490" cy="2819400"/>
          </a:xfrm>
        </p:grpSpPr>
        <p:sp>
          <p:nvSpPr>
            <p:cNvPr id="410" name="Shape 410"/>
            <p:cNvSpPr/>
            <p:nvPr/>
          </p:nvSpPr>
          <p:spPr>
            <a:xfrm>
              <a:off x="0" y="0"/>
              <a:ext cx="3435491" cy="2819401"/>
            </a:xfrm>
            <a:prstGeom prst="rect">
              <a:avLst/>
            </a:prstGeom>
            <a:solidFill>
              <a:srgbClr val="FFFFFF"/>
            </a:solidFill>
            <a:ln w="12700" cap="flat">
              <a:noFill/>
              <a:miter lim="400000"/>
            </a:ln>
            <a:effectLst/>
          </p:spPr>
          <p:txBody>
            <a:bodyPr wrap="square" lIns="38100" tIns="38100" rIns="38100" bIns="38100" numCol="1" anchor="t">
              <a:noAutofit/>
            </a:bodyPr>
            <a:lstStyle/>
            <a:p>
              <a:pPr algn="l" defTabSz="1219200">
                <a:defRPr sz="3000">
                  <a:uFill>
                    <a:solidFill>
                      <a:srgbClr val="000000"/>
                    </a:solidFill>
                  </a:uFill>
                  <a:latin typeface="Arial"/>
                  <a:ea typeface="Arial"/>
                  <a:cs typeface="Arial"/>
                  <a:sym typeface="Arial"/>
                </a:defRPr>
              </a:pPr>
              <a:endParaRPr/>
            </a:p>
          </p:txBody>
        </p:sp>
        <p:pic>
          <p:nvPicPr>
            <p:cNvPr id="411" name="pasted-image.pdf"/>
            <p:cNvPicPr>
              <a:picLocks noChangeAspect="1"/>
            </p:cNvPicPr>
            <p:nvPr/>
          </p:nvPicPr>
          <p:blipFill>
            <a:blip r:embed="rId2">
              <a:extLst/>
            </a:blip>
            <a:stretch>
              <a:fillRect/>
            </a:stretch>
          </p:blipFill>
          <p:spPr>
            <a:xfrm>
              <a:off x="310483" y="95790"/>
              <a:ext cx="2720549" cy="2690477"/>
            </a:xfrm>
            <a:prstGeom prst="rect">
              <a:avLst/>
            </a:prstGeom>
            <a:ln w="12700" cap="flat">
              <a:noFill/>
              <a:miter lim="400000"/>
            </a:ln>
            <a:effectLst/>
          </p:spPr>
        </p:pic>
      </p:grpSp>
      <p:pic>
        <p:nvPicPr>
          <p:cNvPr id="413" name="fig3.7.pdf"/>
          <p:cNvPicPr>
            <a:picLocks noChangeAspect="1"/>
          </p:cNvPicPr>
          <p:nvPr/>
        </p:nvPicPr>
        <p:blipFill>
          <a:blip r:embed="rId4">
            <a:extLst/>
          </a:blip>
          <a:srcRect t="46171" r="59430"/>
          <a:stretch>
            <a:fillRect/>
          </a:stretch>
        </p:blipFill>
        <p:spPr>
          <a:xfrm>
            <a:off x="4370431" y="1218793"/>
            <a:ext cx="4849769" cy="5898495"/>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4" name="文字版面配置區 3"/>
          <p:cNvSpPr>
            <a:spLocks noGrp="1"/>
          </p:cNvSpPr>
          <p:nvPr>
            <p:ph type="body" idx="1"/>
          </p:nvPr>
        </p:nvSpPr>
        <p:spPr/>
        <p:txBody>
          <a:bodyPr/>
          <a:lstStyle/>
          <a:p>
            <a:r>
              <a:rPr lang="en-US" altLang="zh-TW" dirty="0" smtClean="0">
                <a:solidFill>
                  <a:srgbClr val="FF0000"/>
                </a:solidFill>
              </a:rPr>
              <a:t>What</a:t>
            </a:r>
            <a:r>
              <a:rPr lang="en-US" altLang="zh-TW" dirty="0" smtClean="0"/>
              <a:t> </a:t>
            </a:r>
            <a:r>
              <a:rPr lang="en-US" altLang="zh-TW" dirty="0"/>
              <a:t>is shown?</a:t>
            </a:r>
            <a:endParaRPr lang="en-US" altLang="zh-TW" dirty="0" smtClean="0"/>
          </a:p>
          <a:p>
            <a:pPr lvl="1"/>
            <a:r>
              <a:rPr lang="en-US" altLang="zh-TW" dirty="0" smtClean="0"/>
              <a:t>Data abstraction</a:t>
            </a:r>
            <a:endParaRPr lang="en-US" altLang="zh-TW" dirty="0"/>
          </a:p>
          <a:p>
            <a:r>
              <a:rPr lang="en-US" altLang="zh-TW" dirty="0" smtClean="0">
                <a:solidFill>
                  <a:srgbClr val="FFC000"/>
                </a:solidFill>
              </a:rPr>
              <a:t>Why</a:t>
            </a:r>
            <a:r>
              <a:rPr lang="en-US" altLang="zh-TW" dirty="0" smtClean="0"/>
              <a:t> </a:t>
            </a:r>
            <a:r>
              <a:rPr lang="en-US" altLang="zh-TW" dirty="0"/>
              <a:t>is the user looking at it?</a:t>
            </a:r>
            <a:endParaRPr lang="en-US" altLang="zh-TW" dirty="0" smtClean="0"/>
          </a:p>
          <a:p>
            <a:pPr lvl="1"/>
            <a:r>
              <a:rPr lang="en-US" altLang="zh-TW" dirty="0" smtClean="0"/>
              <a:t>Task abstraction</a:t>
            </a:r>
            <a:endParaRPr lang="en-US" altLang="zh-TW" dirty="0"/>
          </a:p>
          <a:p>
            <a:r>
              <a:rPr lang="en-US" altLang="zh-TW" dirty="0" smtClean="0">
                <a:solidFill>
                  <a:srgbClr val="00B050"/>
                </a:solidFill>
              </a:rPr>
              <a:t>How</a:t>
            </a:r>
            <a:r>
              <a:rPr lang="en-US" altLang="zh-TW" dirty="0" smtClean="0"/>
              <a:t> </a:t>
            </a:r>
            <a:r>
              <a:rPr lang="en-US" altLang="zh-TW" dirty="0"/>
              <a:t>is it shown</a:t>
            </a:r>
            <a:r>
              <a:rPr lang="en-US" altLang="zh-TW" dirty="0" smtClean="0"/>
              <a:t>?</a:t>
            </a:r>
          </a:p>
          <a:p>
            <a:pPr lvl="1"/>
            <a:r>
              <a:rPr lang="en-US" altLang="zh-TW" dirty="0" smtClean="0"/>
              <a:t>Idiom: visual encoding and interaction</a:t>
            </a:r>
            <a:endParaRPr lang="zh-TW" altLang="en-US" dirty="0"/>
          </a:p>
        </p:txBody>
      </p:sp>
      <p:pic>
        <p:nvPicPr>
          <p:cNvPr id="5" name="圖片 4"/>
          <p:cNvPicPr>
            <a:picLocks noChangeAspect="1"/>
          </p:cNvPicPr>
          <p:nvPr/>
        </p:nvPicPr>
        <p:blipFill>
          <a:blip r:embed="rId2"/>
          <a:stretch>
            <a:fillRect/>
          </a:stretch>
        </p:blipFill>
        <p:spPr>
          <a:xfrm>
            <a:off x="8878657" y="2017931"/>
            <a:ext cx="2805991" cy="2437125"/>
          </a:xfrm>
          <a:prstGeom prst="rect">
            <a:avLst/>
          </a:prstGeom>
        </p:spPr>
      </p:pic>
      <p:pic>
        <p:nvPicPr>
          <p:cNvPr id="2" name="圖片 1"/>
          <p:cNvPicPr>
            <a:picLocks noChangeAspect="1"/>
          </p:cNvPicPr>
          <p:nvPr/>
        </p:nvPicPr>
        <p:blipFill>
          <a:blip r:embed="rId3"/>
          <a:stretch>
            <a:fillRect/>
          </a:stretch>
        </p:blipFill>
        <p:spPr>
          <a:xfrm>
            <a:off x="893596" y="5223708"/>
            <a:ext cx="14073688" cy="3404924"/>
          </a:xfrm>
          <a:prstGeom prst="rect">
            <a:avLst/>
          </a:prstGeom>
        </p:spPr>
      </p:pic>
    </p:spTree>
    <p:extLst>
      <p:ext uri="{BB962C8B-B14F-4D97-AF65-F5344CB8AC3E}">
        <p14:creationId xmlns:p14="http://schemas.microsoft.com/office/powerpoint/2010/main" val="17076975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p:cNvSpPr>
          <p:nvPr>
            <p:ph type="title"/>
          </p:nvPr>
        </p:nvSpPr>
        <p:spPr>
          <a:prstGeom prst="rect">
            <a:avLst/>
          </a:prstGeom>
        </p:spPr>
        <p:txBody>
          <a:bodyPr/>
          <a:lstStyle/>
          <a:p>
            <a:r>
              <a:t>Further reading</a:t>
            </a:r>
          </a:p>
        </p:txBody>
      </p:sp>
      <p:sp>
        <p:nvSpPr>
          <p:cNvPr id="416" name="Shape 416"/>
          <p:cNvSpPr>
            <a:spLocks noGrp="1"/>
          </p:cNvSpPr>
          <p:nvPr>
            <p:ph type="body" idx="1"/>
          </p:nvPr>
        </p:nvSpPr>
        <p:spPr>
          <a:xfrm>
            <a:off x="419100" y="1079500"/>
            <a:ext cx="15849600" cy="7747000"/>
          </a:xfrm>
          <a:prstGeom prst="rect">
            <a:avLst/>
          </a:prstGeom>
        </p:spPr>
        <p:txBody>
          <a:bodyPr>
            <a:normAutofit lnSpcReduction="10000"/>
          </a:bodyPr>
          <a:lstStyle/>
          <a:p>
            <a:pPr marL="293179" indent="-293179" defTabSz="1097279">
              <a:spcBef>
                <a:spcPts val="900"/>
              </a:spcBef>
              <a:defRPr sz="3420"/>
            </a:pPr>
            <a:r>
              <a:t>Visualization Analysis and Design. Munzner.  AK Peters Visualization Series, CRC Press, 2014.</a:t>
            </a:r>
          </a:p>
          <a:p>
            <a:pPr marL="653527" lvl="1" indent="-242047" defTabSz="1097279">
              <a:defRPr sz="2880" i="1"/>
            </a:pPr>
            <a:r>
              <a:t>Chap 2: What: Data Abstraction</a:t>
            </a:r>
          </a:p>
          <a:p>
            <a:pPr marL="653527" lvl="1" indent="-242047" defTabSz="1097279">
              <a:defRPr sz="2880" i="1"/>
            </a:pPr>
            <a:r>
              <a:t>Chap 3: Why: Task Abstraction</a:t>
            </a:r>
          </a:p>
          <a:p>
            <a:pPr marL="293179" indent="-293179" defTabSz="1097279">
              <a:spcBef>
                <a:spcPts val="900"/>
              </a:spcBef>
              <a:defRPr sz="3420" i="1"/>
            </a:pPr>
            <a:r>
              <a:t>A Multi-Level Typology of Abstract Visualization Tasks. </a:t>
            </a:r>
            <a:r>
              <a:rPr i="0"/>
              <a:t>Brehmer and Munzner. IEEE Trans. Visualization and Computer Graphics (Proc. InfoVis) 19:12 (2013), 2376–2385.</a:t>
            </a:r>
          </a:p>
          <a:p>
            <a:pPr marL="293179" indent="-293179" defTabSz="1097279">
              <a:spcBef>
                <a:spcPts val="900"/>
              </a:spcBef>
              <a:defRPr sz="3420" i="1"/>
            </a:pPr>
            <a:r>
              <a:t>Low-Level Components of Analytic Activity in Information Visualization. </a:t>
            </a:r>
            <a:r>
              <a:rPr i="0"/>
              <a:t>Amar, Eagan, and Stasko. Proc. IEEE InfoVis 2005, p 111–117.</a:t>
            </a:r>
          </a:p>
          <a:p>
            <a:pPr marL="293179" indent="-293179" defTabSz="1097279">
              <a:spcBef>
                <a:spcPts val="900"/>
              </a:spcBef>
              <a:defRPr sz="3420" i="1"/>
            </a:pPr>
            <a:r>
              <a:t>A taxonomy of tools that support the fluent and flexible use of visualizations.</a:t>
            </a:r>
            <a:r>
              <a:rPr i="0"/>
              <a:t> Heer and Shneiderman. Communications of the ACM 55:4 (2012), 45–54.</a:t>
            </a:r>
          </a:p>
          <a:p>
            <a:pPr marL="293179" indent="-293179" defTabSz="1097279">
              <a:spcBef>
                <a:spcPts val="900"/>
              </a:spcBef>
              <a:defRPr sz="3420" i="1"/>
            </a:pPr>
            <a:r>
              <a:t>Rethinking Visualization: A High-Level Taxonomy.</a:t>
            </a:r>
            <a:r>
              <a:rPr i="0"/>
              <a:t> Tory and Möller. Proc. IEEE InfoVis 2004, p 151–158.</a:t>
            </a:r>
          </a:p>
          <a:p>
            <a:pPr marL="293179" indent="-293179" defTabSz="1097279">
              <a:spcBef>
                <a:spcPts val="900"/>
              </a:spcBef>
              <a:defRPr sz="3420" i="1"/>
            </a:pPr>
            <a:r>
              <a:rPr i="0"/>
              <a:t>Visualization of Time-Oriented Data.  Aigner, Miksch, Schumann, and Tominski. Springer, 2011.</a:t>
            </a:r>
          </a:p>
        </p:txBody>
      </p:sp>
      <p:sp>
        <p:nvSpPr>
          <p:cNvPr id="417" name="Shape 41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Reading visualization papers</a:t>
            </a:r>
            <a:endParaRPr lang="zh-TW" altLang="en-US" dirty="0"/>
          </a:p>
        </p:txBody>
      </p:sp>
      <p:sp>
        <p:nvSpPr>
          <p:cNvPr id="3" name="文字版面配置區 2"/>
          <p:cNvSpPr>
            <a:spLocks noGrp="1"/>
          </p:cNvSpPr>
          <p:nvPr>
            <p:ph type="body" idx="1"/>
          </p:nvPr>
        </p:nvSpPr>
        <p:spPr>
          <a:xfrm>
            <a:off x="419100" y="1104900"/>
            <a:ext cx="15849600" cy="7810500"/>
          </a:xfrm>
        </p:spPr>
        <p:txBody>
          <a:bodyPr/>
          <a:lstStyle/>
          <a:p>
            <a:r>
              <a:rPr lang="en-US" altLang="zh-TW" sz="3600" dirty="0" smtClean="0">
                <a:latin typeface="Times New Roman" panose="02020603050405020304" pitchFamily="18" charset="0"/>
                <a:cs typeface="Times New Roman" panose="02020603050405020304" pitchFamily="18" charset="0"/>
              </a:rPr>
              <a:t>one </a:t>
            </a:r>
            <a:r>
              <a:rPr lang="en-US" altLang="zh-TW" sz="3600" dirty="0">
                <a:latin typeface="Times New Roman" panose="02020603050405020304" pitchFamily="18" charset="0"/>
                <a:cs typeface="Times New Roman" panose="02020603050405020304" pitchFamily="18" charset="0"/>
              </a:rPr>
              <a:t>strategy: multiple passes</a:t>
            </a:r>
          </a:p>
          <a:p>
            <a:pPr lvl="1"/>
            <a:r>
              <a:rPr lang="en-US" altLang="zh-TW" sz="3200" dirty="0" smtClean="0">
                <a:latin typeface="Times New Roman" panose="02020603050405020304" pitchFamily="18" charset="0"/>
                <a:cs typeface="Times New Roman" panose="02020603050405020304" pitchFamily="18" charset="0"/>
              </a:rPr>
              <a:t>title</a:t>
            </a:r>
            <a:endParaRPr lang="en-US" altLang="zh-TW" sz="3200" dirty="0">
              <a:latin typeface="Times New Roman" panose="02020603050405020304" pitchFamily="18" charset="0"/>
              <a:cs typeface="Times New Roman" panose="02020603050405020304" pitchFamily="18" charset="0"/>
            </a:endParaRPr>
          </a:p>
          <a:p>
            <a:pPr lvl="1"/>
            <a:r>
              <a:rPr lang="en-US" altLang="zh-TW" sz="3200" dirty="0" smtClean="0">
                <a:latin typeface="Times New Roman" panose="02020603050405020304" pitchFamily="18" charset="0"/>
                <a:cs typeface="Times New Roman" panose="02020603050405020304" pitchFamily="18" charset="0"/>
              </a:rPr>
              <a:t>abstract</a:t>
            </a:r>
            <a:r>
              <a:rPr lang="en-US" altLang="zh-TW" sz="3200" dirty="0">
                <a:latin typeface="Times New Roman" panose="02020603050405020304" pitchFamily="18" charset="0"/>
                <a:cs typeface="Times New Roman" panose="02020603050405020304" pitchFamily="18" charset="0"/>
              </a:rPr>
              <a:t>, authors/affiliation</a:t>
            </a:r>
          </a:p>
          <a:p>
            <a:pPr lvl="1"/>
            <a:r>
              <a:rPr lang="en-US" altLang="zh-TW" sz="3200" dirty="0" smtClean="0">
                <a:latin typeface="Times New Roman" panose="02020603050405020304" pitchFamily="18" charset="0"/>
                <a:cs typeface="Times New Roman" panose="02020603050405020304" pitchFamily="18" charset="0"/>
              </a:rPr>
              <a:t>flip </a:t>
            </a:r>
            <a:r>
              <a:rPr lang="en-US" altLang="zh-TW" sz="3200" dirty="0">
                <a:latin typeface="Times New Roman" panose="02020603050405020304" pitchFamily="18" charset="0"/>
                <a:cs typeface="Times New Roman" panose="02020603050405020304" pitchFamily="18" charset="0"/>
              </a:rPr>
              <a:t>through, glance at figures, notice structure from section titles</a:t>
            </a:r>
          </a:p>
          <a:p>
            <a:pPr lvl="1"/>
            <a:r>
              <a:rPr lang="en-US" altLang="zh-TW" sz="3200" dirty="0" smtClean="0">
                <a:latin typeface="Times New Roman" panose="02020603050405020304" pitchFamily="18" charset="0"/>
                <a:cs typeface="Times New Roman" panose="02020603050405020304" pitchFamily="18" charset="0"/>
              </a:rPr>
              <a:t>skim </a:t>
            </a:r>
            <a:r>
              <a:rPr lang="en-US" altLang="zh-TW" sz="3200" dirty="0">
                <a:latin typeface="Times New Roman" panose="02020603050405020304" pitchFamily="18" charset="0"/>
                <a:cs typeface="Times New Roman" panose="02020603050405020304" pitchFamily="18" charset="0"/>
              </a:rPr>
              <a:t>intro, results/discussion (maybe conclusion)</a:t>
            </a:r>
          </a:p>
          <a:p>
            <a:pPr lvl="1"/>
            <a:r>
              <a:rPr lang="en-US" altLang="zh-TW" sz="3200" dirty="0" smtClean="0">
                <a:latin typeface="Times New Roman" panose="02020603050405020304" pitchFamily="18" charset="0"/>
                <a:cs typeface="Times New Roman" panose="02020603050405020304" pitchFamily="18" charset="0"/>
              </a:rPr>
              <a:t>fast </a:t>
            </a:r>
            <a:r>
              <a:rPr lang="en-US" altLang="zh-TW" sz="3200" dirty="0">
                <a:latin typeface="Times New Roman" panose="02020603050405020304" pitchFamily="18" charset="0"/>
                <a:cs typeface="Times New Roman" panose="02020603050405020304" pitchFamily="18" charset="0"/>
              </a:rPr>
              <a:t>read to get big ideas</a:t>
            </a:r>
          </a:p>
          <a:p>
            <a:pPr lvl="2"/>
            <a:r>
              <a:rPr lang="en-US" altLang="zh-TW" sz="2800" dirty="0" smtClean="0">
                <a:latin typeface="Times New Roman" panose="02020603050405020304" pitchFamily="18" charset="0"/>
                <a:cs typeface="Times New Roman" panose="02020603050405020304" pitchFamily="18" charset="0"/>
              </a:rPr>
              <a:t>if </a:t>
            </a:r>
            <a:r>
              <a:rPr lang="en-US" altLang="zh-TW" sz="2800" dirty="0">
                <a:latin typeface="Times New Roman" panose="02020603050405020304" pitchFamily="18" charset="0"/>
                <a:cs typeface="Times New Roman" panose="02020603050405020304" pitchFamily="18" charset="0"/>
              </a:rPr>
              <a:t>you don’t get something, just keep going</a:t>
            </a:r>
          </a:p>
          <a:p>
            <a:pPr lvl="1"/>
            <a:r>
              <a:rPr lang="en-US" altLang="zh-TW" sz="3200" dirty="0" smtClean="0">
                <a:latin typeface="Times New Roman" panose="02020603050405020304" pitchFamily="18" charset="0"/>
                <a:cs typeface="Times New Roman" panose="02020603050405020304" pitchFamily="18" charset="0"/>
              </a:rPr>
              <a:t>second </a:t>
            </a:r>
            <a:r>
              <a:rPr lang="en-US" altLang="zh-TW" sz="3200" dirty="0">
                <a:latin typeface="Times New Roman" panose="02020603050405020304" pitchFamily="18" charset="0"/>
                <a:cs typeface="Times New Roman" panose="02020603050405020304" pitchFamily="18" charset="0"/>
              </a:rPr>
              <a:t>pass to work through details</a:t>
            </a:r>
          </a:p>
          <a:p>
            <a:pPr lvl="2"/>
            <a:r>
              <a:rPr lang="en-US" altLang="zh-TW" sz="2800" dirty="0" smtClean="0">
                <a:latin typeface="Times New Roman" panose="02020603050405020304" pitchFamily="18" charset="0"/>
                <a:cs typeface="Times New Roman" panose="02020603050405020304" pitchFamily="18" charset="0"/>
              </a:rPr>
              <a:t>later </a:t>
            </a:r>
            <a:r>
              <a:rPr lang="en-US" altLang="zh-TW" sz="2800" dirty="0">
                <a:latin typeface="Times New Roman" panose="02020603050405020304" pitchFamily="18" charset="0"/>
                <a:cs typeface="Times New Roman" panose="02020603050405020304" pitchFamily="18" charset="0"/>
              </a:rPr>
              <a:t>parts may cast light on earlier parts for badly structured papers</a:t>
            </a:r>
          </a:p>
          <a:p>
            <a:pPr lvl="1"/>
            <a:r>
              <a:rPr lang="en-US" altLang="zh-TW" sz="3200" dirty="0" smtClean="0">
                <a:latin typeface="Times New Roman" panose="02020603050405020304" pitchFamily="18" charset="0"/>
                <a:cs typeface="Times New Roman" panose="02020603050405020304" pitchFamily="18" charset="0"/>
              </a:rPr>
              <a:t>third </a:t>
            </a:r>
            <a:r>
              <a:rPr lang="en-US" altLang="zh-TW" sz="3200" dirty="0">
                <a:latin typeface="Times New Roman" panose="02020603050405020304" pitchFamily="18" charset="0"/>
                <a:cs typeface="Times New Roman" panose="02020603050405020304" pitchFamily="18" charset="0"/>
              </a:rPr>
              <a:t>pass to dig deep</a:t>
            </a:r>
          </a:p>
          <a:p>
            <a:pPr lvl="2"/>
            <a:r>
              <a:rPr lang="en-US" altLang="zh-TW" sz="2800" dirty="0" smtClean="0">
                <a:latin typeface="Times New Roman" panose="02020603050405020304" pitchFamily="18" charset="0"/>
                <a:cs typeface="Times New Roman" panose="02020603050405020304" pitchFamily="18" charset="0"/>
              </a:rPr>
              <a:t>if </a:t>
            </a:r>
            <a:r>
              <a:rPr lang="en-US" altLang="zh-TW" sz="2800" dirty="0">
                <a:latin typeface="Times New Roman" panose="02020603050405020304" pitchFamily="18" charset="0"/>
                <a:cs typeface="Times New Roman" panose="02020603050405020304" pitchFamily="18" charset="0"/>
              </a:rPr>
              <a:t>it’s highly relevant, or you’re presenting it to class</a:t>
            </a:r>
          </a:p>
          <a:p>
            <a:r>
              <a:rPr lang="en-US" altLang="zh-TW" sz="3600" dirty="0" smtClean="0">
                <a:latin typeface="Times New Roman" panose="02020603050405020304" pitchFamily="18" charset="0"/>
                <a:cs typeface="Times New Roman" panose="02020603050405020304" pitchFamily="18" charset="0"/>
              </a:rPr>
              <a:t>literature </a:t>
            </a:r>
            <a:r>
              <a:rPr lang="en-US" altLang="zh-TW" sz="3600" dirty="0">
                <a:latin typeface="Times New Roman" panose="02020603050405020304" pitchFamily="18" charset="0"/>
                <a:cs typeface="Times New Roman" panose="02020603050405020304" pitchFamily="18" charset="0"/>
              </a:rPr>
              <a:t>search</a:t>
            </a:r>
          </a:p>
          <a:p>
            <a:pPr lvl="1"/>
            <a:r>
              <a:rPr lang="en-US" altLang="zh-TW" sz="3200" dirty="0" smtClean="0">
                <a:latin typeface="Times New Roman" panose="02020603050405020304" pitchFamily="18" charset="0"/>
                <a:cs typeface="Times New Roman" panose="02020603050405020304" pitchFamily="18" charset="0"/>
              </a:rPr>
              <a:t>decide </a:t>
            </a:r>
            <a:r>
              <a:rPr lang="en-US" altLang="zh-TW" sz="3200" dirty="0">
                <a:latin typeface="Times New Roman" panose="02020603050405020304" pitchFamily="18" charset="0"/>
                <a:cs typeface="Times New Roman" panose="02020603050405020304" pitchFamily="18" charset="0"/>
              </a:rPr>
              <a:t>when to stop reading: is this relevant to my current concerns?</a:t>
            </a:r>
            <a:endParaRPr lang="zh-TW"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15733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latin typeface="Noto Sans CJK TC Black" pitchFamily="34" charset="-120"/>
                <a:ea typeface="Noto Sans CJK TC Black" pitchFamily="34" charset="-120"/>
              </a:rPr>
              <a:t>Marks and </a:t>
            </a:r>
            <a:r>
              <a:rPr lang="en-US" altLang="zh-TW" dirty="0" smtClean="0">
                <a:latin typeface="Noto Sans CJK TC Black" pitchFamily="34" charset="-120"/>
                <a:ea typeface="Noto Sans CJK TC Black" pitchFamily="34" charset="-120"/>
              </a:rPr>
              <a:t>Channels</a:t>
            </a:r>
            <a:endParaRPr lang="zh-TW" altLang="en-US" dirty="0">
              <a:latin typeface="Noto Sans CJK TC Black" pitchFamily="34" charset="-120"/>
              <a:ea typeface="Noto Sans CJK TC Black" pitchFamily="34" charset="-120"/>
            </a:endParaRPr>
          </a:p>
        </p:txBody>
      </p:sp>
    </p:spTree>
    <p:extLst>
      <p:ext uri="{BB962C8B-B14F-4D97-AF65-F5344CB8AC3E}">
        <p14:creationId xmlns:p14="http://schemas.microsoft.com/office/powerpoint/2010/main" val="274588288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a:spLocks noGrp="1"/>
          </p:cNvSpPr>
          <p:nvPr>
            <p:ph type="title"/>
          </p:nvPr>
        </p:nvSpPr>
        <p:spPr>
          <a:prstGeom prst="rect">
            <a:avLst/>
          </a:prstGeom>
        </p:spPr>
        <p:txBody>
          <a:bodyPr/>
          <a:lstStyle/>
          <a:p>
            <a:r>
              <a:t>Visual encoding</a:t>
            </a:r>
          </a:p>
        </p:txBody>
      </p:sp>
      <p:sp>
        <p:nvSpPr>
          <p:cNvPr id="426" name="Shape 426"/>
          <p:cNvSpPr>
            <a:spLocks noGrp="1"/>
          </p:cNvSpPr>
          <p:nvPr>
            <p:ph type="body" idx="1"/>
          </p:nvPr>
        </p:nvSpPr>
        <p:spPr>
          <a:prstGeom prst="rect">
            <a:avLst/>
          </a:prstGeom>
        </p:spPr>
        <p:txBody>
          <a:bodyPr/>
          <a:lstStyle/>
          <a:p>
            <a:r>
              <a:t>analyze idiom structure</a:t>
            </a:r>
          </a:p>
        </p:txBody>
      </p:sp>
      <p:sp>
        <p:nvSpPr>
          <p:cNvPr id="427" name="Shape 42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pic>
        <p:nvPicPr>
          <p:cNvPr id="428" name="fig5.4.pdf"/>
          <p:cNvPicPr>
            <a:picLocks noChangeAspect="1"/>
          </p:cNvPicPr>
          <p:nvPr/>
        </p:nvPicPr>
        <p:blipFill>
          <a:blip r:embed="rId3">
            <a:extLst/>
          </a:blip>
          <a:stretch>
            <a:fillRect/>
          </a:stretch>
        </p:blipFill>
        <p:spPr>
          <a:xfrm>
            <a:off x="1485900" y="3162177"/>
            <a:ext cx="13296900" cy="1917823"/>
          </a:xfrm>
          <a:prstGeom prst="rect">
            <a:avLst/>
          </a:prstGeom>
          <a:ln w="12700">
            <a:miter lim="400000"/>
          </a:ln>
        </p:spPr>
      </p:pic>
    </p:spTree>
    <p:extLst>
      <p:ext uri="{BB962C8B-B14F-4D97-AF65-F5344CB8AC3E}">
        <p14:creationId xmlns:p14="http://schemas.microsoft.com/office/powerpoint/2010/main" val="49460132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sp>
        <p:nvSpPr>
          <p:cNvPr id="433" name="Shape 433"/>
          <p:cNvSpPr>
            <a:spLocks noGrp="1"/>
          </p:cNvSpPr>
          <p:nvPr>
            <p:ph type="title"/>
          </p:nvPr>
        </p:nvSpPr>
        <p:spPr>
          <a:prstGeom prst="rect">
            <a:avLst/>
          </a:prstGeom>
        </p:spPr>
        <p:txBody>
          <a:bodyPr/>
          <a:lstStyle/>
          <a:p>
            <a:r>
              <a:t>Definitions: Marks and channels</a:t>
            </a:r>
          </a:p>
        </p:txBody>
      </p:sp>
      <p:sp>
        <p:nvSpPr>
          <p:cNvPr id="434" name="Shape 434"/>
          <p:cNvSpPr>
            <a:spLocks noGrp="1"/>
          </p:cNvSpPr>
          <p:nvPr>
            <p:ph type="body" sz="half" idx="1"/>
          </p:nvPr>
        </p:nvSpPr>
        <p:spPr>
          <a:xfrm>
            <a:off x="419100" y="1104900"/>
            <a:ext cx="6311900" cy="8039100"/>
          </a:xfrm>
          <a:prstGeom prst="rect">
            <a:avLst/>
          </a:prstGeom>
        </p:spPr>
        <p:txBody>
          <a:bodyPr/>
          <a:lstStyle/>
          <a:p>
            <a:pPr marL="291465" indent="-291465">
              <a:defRPr sz="3400"/>
            </a:pPr>
            <a:r>
              <a:t>marks</a:t>
            </a:r>
          </a:p>
          <a:p>
            <a:pPr marL="692523" lvl="1" indent="-235323">
              <a:defRPr sz="2800"/>
            </a:pPr>
            <a:r>
              <a:t>geometric primitives</a:t>
            </a:r>
          </a:p>
          <a:p>
            <a:pPr marL="692523" lvl="1" indent="-235323">
              <a:defRPr sz="2800"/>
            </a:pPr>
            <a:endParaRPr/>
          </a:p>
          <a:p>
            <a:pPr marL="291465" indent="-291465">
              <a:defRPr sz="3400"/>
            </a:pPr>
            <a:r>
              <a:t>channels</a:t>
            </a:r>
          </a:p>
          <a:p>
            <a:pPr marL="692523" lvl="1" indent="-235323">
              <a:defRPr sz="2800"/>
            </a:pPr>
            <a:r>
              <a:t>control appearance of marks</a:t>
            </a:r>
          </a:p>
          <a:p>
            <a:pPr marL="692523" lvl="1" indent="-235323">
              <a:defRPr sz="2800"/>
            </a:pPr>
            <a:r>
              <a:t>can redundantly code with multiple channels</a:t>
            </a:r>
          </a:p>
        </p:txBody>
      </p:sp>
      <p:pic>
        <p:nvPicPr>
          <p:cNvPr id="435" name="fig5.3.pdf"/>
          <p:cNvPicPr>
            <a:picLocks noChangeAspect="1"/>
          </p:cNvPicPr>
          <p:nvPr/>
        </p:nvPicPr>
        <p:blipFill>
          <a:blip r:embed="rId2">
            <a:extLst/>
          </a:blip>
          <a:stretch>
            <a:fillRect/>
          </a:stretch>
        </p:blipFill>
        <p:spPr>
          <a:xfrm>
            <a:off x="6980787" y="2935904"/>
            <a:ext cx="8767213" cy="6057901"/>
          </a:xfrm>
          <a:prstGeom prst="rect">
            <a:avLst/>
          </a:prstGeom>
          <a:ln w="12700">
            <a:miter lim="400000"/>
          </a:ln>
        </p:spPr>
      </p:pic>
      <p:pic>
        <p:nvPicPr>
          <p:cNvPr id="436" name="fig5.2.pdf"/>
          <p:cNvPicPr>
            <a:picLocks noChangeAspect="1"/>
          </p:cNvPicPr>
          <p:nvPr/>
        </p:nvPicPr>
        <p:blipFill>
          <a:blip r:embed="rId3">
            <a:extLst/>
          </a:blip>
          <a:stretch>
            <a:fillRect/>
          </a:stretch>
        </p:blipFill>
        <p:spPr>
          <a:xfrm>
            <a:off x="6870700" y="1202752"/>
            <a:ext cx="8953501" cy="1321009"/>
          </a:xfrm>
          <a:prstGeom prst="rect">
            <a:avLst/>
          </a:prstGeom>
          <a:ln w="12700">
            <a:miter lim="400000"/>
          </a:ln>
        </p:spPr>
      </p:pic>
      <p:sp>
        <p:nvSpPr>
          <p:cNvPr id="437" name="Shape 437"/>
          <p:cNvSpPr/>
          <p:nvPr/>
        </p:nvSpPr>
        <p:spPr>
          <a:xfrm flipV="1">
            <a:off x="6660663" y="2683687"/>
            <a:ext cx="9489659" cy="179"/>
          </a:xfrm>
          <a:prstGeom prst="line">
            <a:avLst/>
          </a:prstGeom>
          <a:ln w="38100">
            <a:solidFill>
              <a:srgbClr val="A9A9A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Tree>
    <p:extLst>
      <p:ext uri="{BB962C8B-B14F-4D97-AF65-F5344CB8AC3E}">
        <p14:creationId xmlns:p14="http://schemas.microsoft.com/office/powerpoint/2010/main" val="202480636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43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43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43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43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3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43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434">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 grpId="0" build="p" animBg="1" advAuto="0"/>
      <p:bldP spid="435"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p:cNvSpPr>
          <p:nvPr>
            <p:ph type="title"/>
          </p:nvPr>
        </p:nvSpPr>
        <p:spPr>
          <a:prstGeom prst="rect">
            <a:avLst/>
          </a:prstGeom>
        </p:spPr>
        <p:txBody>
          <a:bodyPr/>
          <a:lstStyle/>
          <a:p>
            <a:r>
              <a:t>Visual encoding</a:t>
            </a:r>
          </a:p>
        </p:txBody>
      </p:sp>
      <p:sp>
        <p:nvSpPr>
          <p:cNvPr id="440" name="Shape 440"/>
          <p:cNvSpPr>
            <a:spLocks noGrp="1"/>
          </p:cNvSpPr>
          <p:nvPr>
            <p:ph type="body" idx="1"/>
          </p:nvPr>
        </p:nvSpPr>
        <p:spPr>
          <a:prstGeom prst="rect">
            <a:avLst/>
          </a:prstGeom>
        </p:spPr>
        <p:txBody>
          <a:bodyPr/>
          <a:lstStyle/>
          <a:p>
            <a:r>
              <a:t>analyze idiom structure</a:t>
            </a:r>
          </a:p>
          <a:p>
            <a:pPr lvl="1"/>
            <a:r>
              <a:t>as combination of marks and channels</a:t>
            </a:r>
          </a:p>
        </p:txBody>
      </p:sp>
      <p:sp>
        <p:nvSpPr>
          <p:cNvPr id="441" name="Shape 44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25</a:t>
            </a:fld>
            <a:endParaRPr/>
          </a:p>
        </p:txBody>
      </p:sp>
      <p:pic>
        <p:nvPicPr>
          <p:cNvPr id="442" name="fig5.4.pdf"/>
          <p:cNvPicPr>
            <a:picLocks noChangeAspect="1"/>
          </p:cNvPicPr>
          <p:nvPr/>
        </p:nvPicPr>
        <p:blipFill>
          <a:blip r:embed="rId2">
            <a:extLst/>
          </a:blip>
          <a:stretch>
            <a:fillRect/>
          </a:stretch>
        </p:blipFill>
        <p:spPr>
          <a:xfrm>
            <a:off x="1485900" y="2781177"/>
            <a:ext cx="13296900" cy="1917823"/>
          </a:xfrm>
          <a:prstGeom prst="rect">
            <a:avLst/>
          </a:prstGeom>
          <a:ln w="12700">
            <a:miter lim="400000"/>
          </a:ln>
        </p:spPr>
      </p:pic>
      <p:grpSp>
        <p:nvGrpSpPr>
          <p:cNvPr id="445" name="Group 445"/>
          <p:cNvGrpSpPr/>
          <p:nvPr/>
        </p:nvGrpSpPr>
        <p:grpSpPr>
          <a:xfrm>
            <a:off x="1435100" y="5473700"/>
            <a:ext cx="3002955" cy="3086100"/>
            <a:chOff x="0" y="0"/>
            <a:chExt cx="3002954" cy="3086100"/>
          </a:xfrm>
        </p:grpSpPr>
        <p:sp>
          <p:nvSpPr>
            <p:cNvPr id="443" name="Shape 443"/>
            <p:cNvSpPr/>
            <p:nvPr/>
          </p:nvSpPr>
          <p:spPr>
            <a:xfrm>
              <a:off x="0" y="0"/>
              <a:ext cx="3002955" cy="1854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t">
              <a:spAutoFit/>
            </a:bodyPr>
            <a:lstStyle/>
            <a:p>
              <a:pPr algn="l" defTabSz="1219200">
                <a:defRPr sz="3000">
                  <a:uFill>
                    <a:solidFill>
                      <a:srgbClr val="000000"/>
                    </a:solidFill>
                  </a:uFill>
                  <a:latin typeface="+mn-lt"/>
                  <a:ea typeface="+mn-ea"/>
                  <a:cs typeface="+mn-cs"/>
                  <a:sym typeface="Rockwell"/>
                </a:defRPr>
              </a:pPr>
              <a:r>
                <a:t>1: </a:t>
              </a:r>
              <a:br/>
              <a:r>
                <a:t>vertical position</a:t>
              </a:r>
            </a:p>
            <a:p>
              <a:pPr algn="l" defTabSz="1219200">
                <a:defRPr sz="3000">
                  <a:uFill>
                    <a:solidFill>
                      <a:srgbClr val="000000"/>
                    </a:solidFill>
                  </a:uFill>
                  <a:latin typeface="+mn-lt"/>
                  <a:ea typeface="+mn-ea"/>
                  <a:cs typeface="+mn-cs"/>
                  <a:sym typeface="Rockwell"/>
                </a:defRPr>
              </a:pPr>
              <a:endParaRPr/>
            </a:p>
          </p:txBody>
        </p:sp>
        <p:sp>
          <p:nvSpPr>
            <p:cNvPr id="444" name="Shape 444"/>
            <p:cNvSpPr/>
            <p:nvPr/>
          </p:nvSpPr>
          <p:spPr>
            <a:xfrm>
              <a:off x="0" y="2565400"/>
              <a:ext cx="1825725" cy="520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t">
              <a:spAutoFit/>
            </a:bodyPr>
            <a:lstStyle>
              <a:lvl1pPr algn="l" defTabSz="1219200">
                <a:defRPr sz="3000">
                  <a:uFill>
                    <a:solidFill>
                      <a:srgbClr val="000000"/>
                    </a:solidFill>
                  </a:uFill>
                  <a:latin typeface="+mn-lt"/>
                  <a:ea typeface="+mn-ea"/>
                  <a:cs typeface="+mn-cs"/>
                  <a:sym typeface="Rockwell"/>
                </a:defRPr>
              </a:lvl1pPr>
            </a:lstStyle>
            <a:p>
              <a:r>
                <a:t>mark: line</a:t>
              </a:r>
            </a:p>
          </p:txBody>
        </p:sp>
      </p:grpSp>
      <p:grpSp>
        <p:nvGrpSpPr>
          <p:cNvPr id="448" name="Group 448"/>
          <p:cNvGrpSpPr/>
          <p:nvPr/>
        </p:nvGrpSpPr>
        <p:grpSpPr>
          <a:xfrm>
            <a:off x="4902200" y="5473700"/>
            <a:ext cx="3493034" cy="3086100"/>
            <a:chOff x="0" y="0"/>
            <a:chExt cx="3493033" cy="3086100"/>
          </a:xfrm>
        </p:grpSpPr>
        <p:sp>
          <p:nvSpPr>
            <p:cNvPr id="446" name="Shape 446"/>
            <p:cNvSpPr/>
            <p:nvPr/>
          </p:nvSpPr>
          <p:spPr>
            <a:xfrm>
              <a:off x="63500" y="0"/>
              <a:ext cx="3429534" cy="1854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t">
              <a:spAutoFit/>
            </a:bodyPr>
            <a:lstStyle/>
            <a:p>
              <a:pPr algn="l" defTabSz="1219200">
                <a:defRPr sz="3000">
                  <a:uFill>
                    <a:solidFill>
                      <a:srgbClr val="000000"/>
                    </a:solidFill>
                  </a:uFill>
                  <a:latin typeface="+mn-lt"/>
                  <a:ea typeface="+mn-ea"/>
                  <a:cs typeface="+mn-cs"/>
                  <a:sym typeface="Rockwell"/>
                </a:defRPr>
              </a:pPr>
              <a:r>
                <a:t>2: </a:t>
              </a:r>
              <a:br/>
              <a:r>
                <a:t>vertical position</a:t>
              </a:r>
            </a:p>
            <a:p>
              <a:pPr algn="l" defTabSz="1219200">
                <a:defRPr sz="3000">
                  <a:uFill>
                    <a:solidFill>
                      <a:srgbClr val="000000"/>
                    </a:solidFill>
                  </a:uFill>
                  <a:latin typeface="+mn-lt"/>
                  <a:ea typeface="+mn-ea"/>
                  <a:cs typeface="+mn-cs"/>
                  <a:sym typeface="Rockwell"/>
                </a:defRPr>
              </a:pPr>
              <a:r>
                <a:t>horizontal position</a:t>
              </a:r>
            </a:p>
          </p:txBody>
        </p:sp>
        <p:sp>
          <p:nvSpPr>
            <p:cNvPr id="447" name="Shape 447"/>
            <p:cNvSpPr/>
            <p:nvPr/>
          </p:nvSpPr>
          <p:spPr>
            <a:xfrm>
              <a:off x="0" y="2565400"/>
              <a:ext cx="2067570" cy="520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t">
              <a:spAutoFit/>
            </a:bodyPr>
            <a:lstStyle>
              <a:lvl1pPr algn="l" defTabSz="1219200">
                <a:defRPr sz="3000">
                  <a:uFill>
                    <a:solidFill>
                      <a:srgbClr val="000000"/>
                    </a:solidFill>
                  </a:uFill>
                  <a:latin typeface="+mn-lt"/>
                  <a:ea typeface="+mn-ea"/>
                  <a:cs typeface="+mn-cs"/>
                  <a:sym typeface="Rockwell"/>
                </a:defRPr>
              </a:lvl1pPr>
            </a:lstStyle>
            <a:p>
              <a:r>
                <a:t>mark: point</a:t>
              </a:r>
            </a:p>
          </p:txBody>
        </p:sp>
      </p:grpSp>
      <p:grpSp>
        <p:nvGrpSpPr>
          <p:cNvPr id="451" name="Group 451"/>
          <p:cNvGrpSpPr/>
          <p:nvPr/>
        </p:nvGrpSpPr>
        <p:grpSpPr>
          <a:xfrm>
            <a:off x="8610600" y="5473700"/>
            <a:ext cx="3454934" cy="3086100"/>
            <a:chOff x="0" y="0"/>
            <a:chExt cx="3454933" cy="3086100"/>
          </a:xfrm>
        </p:grpSpPr>
        <p:sp>
          <p:nvSpPr>
            <p:cNvPr id="449" name="Shape 449"/>
            <p:cNvSpPr/>
            <p:nvPr/>
          </p:nvSpPr>
          <p:spPr>
            <a:xfrm>
              <a:off x="25400" y="0"/>
              <a:ext cx="3429534" cy="1854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t">
              <a:spAutoFit/>
            </a:bodyPr>
            <a:lstStyle/>
            <a:p>
              <a:pPr algn="l" defTabSz="1219200">
                <a:defRPr sz="3000">
                  <a:uFill>
                    <a:solidFill>
                      <a:srgbClr val="000000"/>
                    </a:solidFill>
                  </a:uFill>
                  <a:latin typeface="+mn-lt"/>
                  <a:ea typeface="+mn-ea"/>
                  <a:cs typeface="+mn-cs"/>
                  <a:sym typeface="Rockwell"/>
                </a:defRPr>
              </a:pPr>
              <a:r>
                <a:t>3: </a:t>
              </a:r>
              <a:br/>
              <a:r>
                <a:t>vertical position</a:t>
              </a:r>
            </a:p>
            <a:p>
              <a:pPr algn="l" defTabSz="1219200">
                <a:defRPr sz="3000">
                  <a:uFill>
                    <a:solidFill>
                      <a:srgbClr val="000000"/>
                    </a:solidFill>
                  </a:uFill>
                  <a:latin typeface="+mn-lt"/>
                  <a:ea typeface="+mn-ea"/>
                  <a:cs typeface="+mn-cs"/>
                  <a:sym typeface="Rockwell"/>
                </a:defRPr>
              </a:pPr>
              <a:r>
                <a:t>horizontal position</a:t>
              </a:r>
            </a:p>
            <a:p>
              <a:pPr algn="l" defTabSz="1219200">
                <a:defRPr sz="3000">
                  <a:uFill>
                    <a:solidFill>
                      <a:srgbClr val="000000"/>
                    </a:solidFill>
                  </a:uFill>
                  <a:latin typeface="+mn-lt"/>
                  <a:ea typeface="+mn-ea"/>
                  <a:cs typeface="+mn-cs"/>
                  <a:sym typeface="Rockwell"/>
                </a:defRPr>
              </a:pPr>
              <a:r>
                <a:t>color hue</a:t>
              </a:r>
            </a:p>
          </p:txBody>
        </p:sp>
        <p:sp>
          <p:nvSpPr>
            <p:cNvPr id="450" name="Shape 450"/>
            <p:cNvSpPr/>
            <p:nvPr/>
          </p:nvSpPr>
          <p:spPr>
            <a:xfrm>
              <a:off x="0" y="2565400"/>
              <a:ext cx="2067570" cy="520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t">
              <a:spAutoFit/>
            </a:bodyPr>
            <a:lstStyle>
              <a:lvl1pPr algn="l" defTabSz="1219200">
                <a:defRPr sz="3000">
                  <a:uFill>
                    <a:solidFill>
                      <a:srgbClr val="000000"/>
                    </a:solidFill>
                  </a:uFill>
                  <a:latin typeface="+mn-lt"/>
                  <a:ea typeface="+mn-ea"/>
                  <a:cs typeface="+mn-cs"/>
                  <a:sym typeface="Rockwell"/>
                </a:defRPr>
              </a:lvl1pPr>
            </a:lstStyle>
            <a:p>
              <a:r>
                <a:t>mark: point</a:t>
              </a:r>
            </a:p>
          </p:txBody>
        </p:sp>
      </p:grpSp>
      <p:grpSp>
        <p:nvGrpSpPr>
          <p:cNvPr id="454" name="Group 454"/>
          <p:cNvGrpSpPr/>
          <p:nvPr/>
        </p:nvGrpSpPr>
        <p:grpSpPr>
          <a:xfrm>
            <a:off x="12306300" y="5473700"/>
            <a:ext cx="3429534" cy="3086100"/>
            <a:chOff x="0" y="0"/>
            <a:chExt cx="3429533" cy="3086100"/>
          </a:xfrm>
        </p:grpSpPr>
        <p:sp>
          <p:nvSpPr>
            <p:cNvPr id="452" name="Shape 452"/>
            <p:cNvSpPr/>
            <p:nvPr/>
          </p:nvSpPr>
          <p:spPr>
            <a:xfrm>
              <a:off x="0" y="0"/>
              <a:ext cx="3429534" cy="2298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t">
              <a:spAutoFit/>
            </a:bodyPr>
            <a:lstStyle/>
            <a:p>
              <a:pPr algn="l" defTabSz="1219200">
                <a:defRPr sz="3000">
                  <a:uFill>
                    <a:solidFill>
                      <a:srgbClr val="000000"/>
                    </a:solidFill>
                  </a:uFill>
                  <a:latin typeface="+mn-lt"/>
                  <a:ea typeface="+mn-ea"/>
                  <a:cs typeface="+mn-cs"/>
                  <a:sym typeface="Rockwell"/>
                </a:defRPr>
              </a:pPr>
              <a:r>
                <a:t>4: </a:t>
              </a:r>
              <a:br/>
              <a:r>
                <a:t>vertical position</a:t>
              </a:r>
            </a:p>
            <a:p>
              <a:pPr algn="l" defTabSz="1219200">
                <a:defRPr sz="3000">
                  <a:uFill>
                    <a:solidFill>
                      <a:srgbClr val="000000"/>
                    </a:solidFill>
                  </a:uFill>
                  <a:latin typeface="+mn-lt"/>
                  <a:ea typeface="+mn-ea"/>
                  <a:cs typeface="+mn-cs"/>
                  <a:sym typeface="Rockwell"/>
                </a:defRPr>
              </a:pPr>
              <a:r>
                <a:t>horizontal position</a:t>
              </a:r>
            </a:p>
            <a:p>
              <a:pPr algn="l" defTabSz="1219200">
                <a:defRPr sz="3000">
                  <a:uFill>
                    <a:solidFill>
                      <a:srgbClr val="000000"/>
                    </a:solidFill>
                  </a:uFill>
                  <a:latin typeface="+mn-lt"/>
                  <a:ea typeface="+mn-ea"/>
                  <a:cs typeface="+mn-cs"/>
                  <a:sym typeface="Rockwell"/>
                </a:defRPr>
              </a:pPr>
              <a:r>
                <a:t>color hue</a:t>
              </a:r>
            </a:p>
            <a:p>
              <a:pPr algn="l" defTabSz="1219200">
                <a:defRPr sz="3000">
                  <a:uFill>
                    <a:solidFill>
                      <a:srgbClr val="000000"/>
                    </a:solidFill>
                  </a:uFill>
                  <a:latin typeface="+mn-lt"/>
                  <a:ea typeface="+mn-ea"/>
                  <a:cs typeface="+mn-cs"/>
                  <a:sym typeface="Rockwell"/>
                </a:defRPr>
              </a:pPr>
              <a:r>
                <a:t>size (area)</a:t>
              </a:r>
            </a:p>
          </p:txBody>
        </p:sp>
        <p:sp>
          <p:nvSpPr>
            <p:cNvPr id="453" name="Shape 453"/>
            <p:cNvSpPr/>
            <p:nvPr/>
          </p:nvSpPr>
          <p:spPr>
            <a:xfrm>
              <a:off x="0" y="2565400"/>
              <a:ext cx="2067570" cy="520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t">
              <a:spAutoFit/>
            </a:bodyPr>
            <a:lstStyle>
              <a:lvl1pPr algn="l" defTabSz="1219200">
                <a:defRPr sz="3000">
                  <a:uFill>
                    <a:solidFill>
                      <a:srgbClr val="000000"/>
                    </a:solidFill>
                  </a:uFill>
                  <a:latin typeface="+mn-lt"/>
                  <a:ea typeface="+mn-ea"/>
                  <a:cs typeface="+mn-cs"/>
                  <a:sym typeface="Rockwell"/>
                </a:defRPr>
              </a:lvl1pPr>
            </a:lstStyle>
            <a:p>
              <a:r>
                <a:t>mark: point</a:t>
              </a:r>
            </a:p>
          </p:txBody>
        </p:sp>
      </p:grpSp>
    </p:spTree>
    <p:extLst>
      <p:ext uri="{BB962C8B-B14F-4D97-AF65-F5344CB8AC3E}">
        <p14:creationId xmlns:p14="http://schemas.microsoft.com/office/powerpoint/2010/main" val="355283152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4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animBg="1" advAuto="0"/>
      <p:bldP spid="448" grpId="0" animBg="1" advAuto="0"/>
      <p:bldP spid="451" grpId="0" animBg="1" advAuto="0"/>
      <p:bldP spid="454"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26</a:t>
            </a:fld>
            <a:endParaRPr/>
          </a:p>
        </p:txBody>
      </p:sp>
      <p:sp>
        <p:nvSpPr>
          <p:cNvPr id="457" name="Shape 457"/>
          <p:cNvSpPr>
            <a:spLocks noGrp="1"/>
          </p:cNvSpPr>
          <p:nvPr>
            <p:ph type="title"/>
          </p:nvPr>
        </p:nvSpPr>
        <p:spPr>
          <a:prstGeom prst="rect">
            <a:avLst/>
          </a:prstGeom>
        </p:spPr>
        <p:txBody>
          <a:bodyPr/>
          <a:lstStyle>
            <a:lvl1pPr>
              <a:defRPr>
                <a:solidFill>
                  <a:srgbClr val="C0522D"/>
                </a:solidFill>
                <a:uFill>
                  <a:solidFill>
                    <a:srgbClr val="C0522D"/>
                  </a:solidFill>
                </a:uFill>
              </a:defRPr>
            </a:lvl1pPr>
          </a:lstStyle>
          <a:p>
            <a:r>
              <a:t>Channels: Expressiveness types and effectiveness rankings</a:t>
            </a:r>
          </a:p>
        </p:txBody>
      </p:sp>
      <p:sp>
        <p:nvSpPr>
          <p:cNvPr id="459" name="Shape 459"/>
          <p:cNvSpPr/>
          <p:nvPr/>
        </p:nvSpPr>
        <p:spPr>
          <a:xfrm>
            <a:off x="2641600" y="292100"/>
            <a:ext cx="11607800" cy="1130300"/>
          </a:xfrm>
          <a:prstGeom prst="rect">
            <a:avLst/>
          </a:prstGeom>
          <a:solidFill>
            <a:srgbClr val="FFFFFF"/>
          </a:solidFill>
          <a:ln w="12700">
            <a:miter lim="400000"/>
          </a:ln>
        </p:spPr>
        <p:txBody>
          <a:bodyPr lIns="38100" tIns="38100" rIns="38100" bIns="38100"/>
          <a:lstStyle/>
          <a:p>
            <a:pPr algn="l" defTabSz="1219200">
              <a:defRPr sz="3000">
                <a:uFill>
                  <a:solidFill>
                    <a:srgbClr val="000000"/>
                  </a:solidFill>
                </a:uFill>
                <a:latin typeface="Arial"/>
                <a:ea typeface="Arial"/>
                <a:cs typeface="Arial"/>
                <a:sym typeface="Arial"/>
              </a:defRPr>
            </a:pPr>
            <a:endParaRPr/>
          </a:p>
        </p:txBody>
      </p:sp>
      <p:sp>
        <p:nvSpPr>
          <p:cNvPr id="460" name="Shape 460"/>
          <p:cNvSpPr/>
          <p:nvPr/>
        </p:nvSpPr>
        <p:spPr>
          <a:xfrm>
            <a:off x="241300" y="901700"/>
            <a:ext cx="3759200" cy="546100"/>
          </a:xfrm>
          <a:prstGeom prst="rect">
            <a:avLst/>
          </a:prstGeom>
          <a:solidFill>
            <a:srgbClr val="FFFFFF"/>
          </a:solidFill>
          <a:ln w="12700">
            <a:miter lim="400000"/>
          </a:ln>
        </p:spPr>
        <p:txBody>
          <a:bodyPr lIns="38100" tIns="38100" rIns="38100" bIns="38100"/>
          <a:lstStyle/>
          <a:p>
            <a:pPr algn="l" defTabSz="1219200">
              <a:defRPr sz="3000">
                <a:uFill>
                  <a:solidFill>
                    <a:srgbClr val="000000"/>
                  </a:solidFill>
                </a:uFill>
                <a:latin typeface="Arial"/>
                <a:ea typeface="Arial"/>
                <a:cs typeface="Arial"/>
                <a:sym typeface="Arial"/>
              </a:defRPr>
            </a:pPr>
            <a:endParaRPr/>
          </a:p>
        </p:txBody>
      </p:sp>
      <p:sp>
        <p:nvSpPr>
          <p:cNvPr id="461" name="Shape 461"/>
          <p:cNvSpPr/>
          <p:nvPr/>
        </p:nvSpPr>
        <p:spPr>
          <a:xfrm>
            <a:off x="6769100" y="1524000"/>
            <a:ext cx="609600" cy="7658100"/>
          </a:xfrm>
          <a:prstGeom prst="rect">
            <a:avLst/>
          </a:prstGeom>
          <a:solidFill>
            <a:srgbClr val="FFFFFF"/>
          </a:solidFill>
          <a:ln w="12700">
            <a:miter lim="400000"/>
          </a:ln>
        </p:spPr>
        <p:txBody>
          <a:bodyPr lIns="38100" tIns="38100" rIns="38100" bIns="38100"/>
          <a:lstStyle/>
          <a:p>
            <a:pPr algn="l" defTabSz="1219200">
              <a:defRPr sz="3000">
                <a:uFill>
                  <a:solidFill>
                    <a:srgbClr val="000000"/>
                  </a:solidFill>
                </a:uFill>
                <a:latin typeface="Arial"/>
                <a:ea typeface="Arial"/>
                <a:cs typeface="Arial"/>
                <a:sym typeface="Arial"/>
              </a:defRPr>
            </a:pPr>
            <a:endParaRPr/>
          </a:p>
        </p:txBody>
      </p:sp>
      <p:pic>
        <p:nvPicPr>
          <p:cNvPr id="2" name="圖片 1"/>
          <p:cNvPicPr>
            <a:picLocks noChangeAspect="1"/>
          </p:cNvPicPr>
          <p:nvPr/>
        </p:nvPicPr>
        <p:blipFill>
          <a:blip r:embed="rId2"/>
          <a:stretch>
            <a:fillRect/>
          </a:stretch>
        </p:blipFill>
        <p:spPr>
          <a:xfrm>
            <a:off x="419100" y="1346200"/>
            <a:ext cx="12418595" cy="7667783"/>
          </a:xfrm>
          <a:prstGeom prst="rect">
            <a:avLst/>
          </a:prstGeom>
        </p:spPr>
      </p:pic>
    </p:spTree>
    <p:extLst>
      <p:ext uri="{BB962C8B-B14F-4D97-AF65-F5344CB8AC3E}">
        <p14:creationId xmlns:p14="http://schemas.microsoft.com/office/powerpoint/2010/main" val="262453232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27</a:t>
            </a:fld>
            <a:endParaRPr/>
          </a:p>
        </p:txBody>
      </p:sp>
      <p:sp>
        <p:nvSpPr>
          <p:cNvPr id="464" name="Shape 464"/>
          <p:cNvSpPr>
            <a:spLocks noGrp="1"/>
          </p:cNvSpPr>
          <p:nvPr>
            <p:ph type="title"/>
          </p:nvPr>
        </p:nvSpPr>
        <p:spPr>
          <a:prstGeom prst="rect">
            <a:avLst/>
          </a:prstGeom>
        </p:spPr>
        <p:txBody>
          <a:bodyPr/>
          <a:lstStyle>
            <a:lvl1pPr>
              <a:defRPr>
                <a:solidFill>
                  <a:srgbClr val="C0522D"/>
                </a:solidFill>
                <a:uFill>
                  <a:solidFill>
                    <a:srgbClr val="C0522D"/>
                  </a:solidFill>
                </a:uFill>
              </a:defRPr>
            </a:lvl1pPr>
          </a:lstStyle>
          <a:p>
            <a:r>
              <a:t>Channels: Matching Types</a:t>
            </a:r>
          </a:p>
        </p:txBody>
      </p:sp>
      <p:pic>
        <p:nvPicPr>
          <p:cNvPr id="465" name="fig5.1.pdf"/>
          <p:cNvPicPr>
            <a:picLocks noChangeAspect="1"/>
          </p:cNvPicPr>
          <p:nvPr/>
        </p:nvPicPr>
        <p:blipFill>
          <a:blip r:embed="rId2">
            <a:extLst/>
          </a:blip>
          <a:srcRect t="6515"/>
          <a:stretch>
            <a:fillRect/>
          </a:stretch>
        </p:blipFill>
        <p:spPr>
          <a:xfrm>
            <a:off x="447745" y="1104900"/>
            <a:ext cx="12607382" cy="7910059"/>
          </a:xfrm>
          <a:prstGeom prst="rect">
            <a:avLst/>
          </a:prstGeom>
          <a:ln w="12700">
            <a:miter lim="400000"/>
          </a:ln>
        </p:spPr>
      </p:pic>
      <p:sp>
        <p:nvSpPr>
          <p:cNvPr id="466" name="Shape 466"/>
          <p:cNvSpPr/>
          <p:nvPr/>
        </p:nvSpPr>
        <p:spPr>
          <a:xfrm>
            <a:off x="8318500" y="4953000"/>
            <a:ext cx="7454900" cy="33147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lstStyle>
            <a:lvl1pPr marL="342900" indent="-342900" algn="l" defTabSz="1219200">
              <a:spcBef>
                <a:spcPts val="1000"/>
              </a:spcBef>
              <a:buSzPct val="100000"/>
              <a:buChar char="•"/>
              <a:defRPr sz="4000">
                <a:uFill>
                  <a:solidFill>
                    <a:srgbClr val="000000"/>
                  </a:solidFill>
                </a:uFill>
              </a:defRPr>
            </a:lvl1pPr>
            <a:lvl2pPr marL="603250" indent="-285750" algn="l" defTabSz="1219200">
              <a:spcBef>
                <a:spcPts val="800"/>
              </a:spcBef>
              <a:buSzPct val="100000"/>
              <a:buChar char="–"/>
              <a:defRPr sz="3400">
                <a:uFill>
                  <a:solidFill>
                    <a:srgbClr val="000000"/>
                  </a:solidFill>
                </a:uFill>
              </a:defRPr>
            </a:lvl2pPr>
          </a:lstStyle>
          <a:p>
            <a:r>
              <a:rPr dirty="0" smtClean="0"/>
              <a:t>expressiveness </a:t>
            </a:r>
            <a:r>
              <a:rPr dirty="0"/>
              <a:t>principle</a:t>
            </a:r>
          </a:p>
          <a:p>
            <a:pPr lvl="1"/>
            <a:r>
              <a:rPr dirty="0"/>
              <a:t>match channel and data characteristics</a:t>
            </a:r>
          </a:p>
        </p:txBody>
      </p:sp>
      <p:sp>
        <p:nvSpPr>
          <p:cNvPr id="467" name="Shape 467"/>
          <p:cNvSpPr/>
          <p:nvPr/>
        </p:nvSpPr>
        <p:spPr>
          <a:xfrm>
            <a:off x="6667500" y="1397000"/>
            <a:ext cx="723900" cy="7721600"/>
          </a:xfrm>
          <a:prstGeom prst="rect">
            <a:avLst/>
          </a:prstGeom>
          <a:solidFill>
            <a:srgbClr val="FFFFFF"/>
          </a:solidFill>
          <a:ln w="12700">
            <a:miter lim="400000"/>
          </a:ln>
        </p:spPr>
        <p:txBody>
          <a:bodyPr lIns="38100" tIns="38100" rIns="38100" bIns="38100"/>
          <a:lstStyle/>
          <a:p>
            <a:pPr algn="l" defTabSz="1219200">
              <a:defRPr sz="3000">
                <a:uFill>
                  <a:solidFill>
                    <a:srgbClr val="000000"/>
                  </a:solidFill>
                </a:uFill>
                <a:latin typeface="Arial"/>
                <a:ea typeface="Arial"/>
                <a:cs typeface="Arial"/>
                <a:sym typeface="Arial"/>
              </a:defRPr>
            </a:pPr>
            <a:endParaRPr/>
          </a:p>
        </p:txBody>
      </p:sp>
    </p:spTree>
    <p:extLst>
      <p:ext uri="{BB962C8B-B14F-4D97-AF65-F5344CB8AC3E}">
        <p14:creationId xmlns:p14="http://schemas.microsoft.com/office/powerpoint/2010/main" val="251583592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Shape 46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28</a:t>
            </a:fld>
            <a:endParaRPr/>
          </a:p>
        </p:txBody>
      </p:sp>
      <p:sp>
        <p:nvSpPr>
          <p:cNvPr id="470" name="Shape 470"/>
          <p:cNvSpPr>
            <a:spLocks noGrp="1"/>
          </p:cNvSpPr>
          <p:nvPr>
            <p:ph type="title"/>
          </p:nvPr>
        </p:nvSpPr>
        <p:spPr>
          <a:prstGeom prst="rect">
            <a:avLst/>
          </a:prstGeom>
        </p:spPr>
        <p:txBody>
          <a:bodyPr/>
          <a:lstStyle>
            <a:lvl1pPr>
              <a:defRPr>
                <a:solidFill>
                  <a:srgbClr val="C0522D"/>
                </a:solidFill>
                <a:uFill>
                  <a:solidFill>
                    <a:srgbClr val="C0522D"/>
                  </a:solidFill>
                </a:uFill>
              </a:defRPr>
            </a:lvl1pPr>
          </a:lstStyle>
          <a:p>
            <a:r>
              <a:t>Channels: Rankings</a:t>
            </a:r>
          </a:p>
        </p:txBody>
      </p:sp>
      <p:pic>
        <p:nvPicPr>
          <p:cNvPr id="471" name="fig5.1.pdf"/>
          <p:cNvPicPr>
            <a:picLocks noChangeAspect="1"/>
          </p:cNvPicPr>
          <p:nvPr/>
        </p:nvPicPr>
        <p:blipFill>
          <a:blip r:embed="rId2">
            <a:extLst/>
          </a:blip>
          <a:srcRect t="6515"/>
          <a:stretch>
            <a:fillRect/>
          </a:stretch>
        </p:blipFill>
        <p:spPr>
          <a:xfrm>
            <a:off x="447745" y="1104900"/>
            <a:ext cx="12607382" cy="7910059"/>
          </a:xfrm>
          <a:prstGeom prst="rect">
            <a:avLst/>
          </a:prstGeom>
          <a:ln w="12700">
            <a:miter lim="400000"/>
          </a:ln>
        </p:spPr>
      </p:pic>
      <p:sp>
        <p:nvSpPr>
          <p:cNvPr id="472" name="Shape 472"/>
          <p:cNvSpPr/>
          <p:nvPr/>
        </p:nvSpPr>
        <p:spPr>
          <a:xfrm>
            <a:off x="8318500" y="4953000"/>
            <a:ext cx="8039100" cy="77470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lstStyle/>
          <a:p>
            <a:pPr marL="342900" indent="-342900" algn="l" defTabSz="1219200">
              <a:spcBef>
                <a:spcPts val="1000"/>
              </a:spcBef>
              <a:buSzPct val="100000"/>
              <a:buChar char="•"/>
              <a:defRPr sz="4000">
                <a:uFill>
                  <a:solidFill>
                    <a:srgbClr val="000000"/>
                  </a:solidFill>
                </a:uFill>
              </a:defRPr>
            </a:pPr>
            <a:r>
              <a:t>expressiveness principle</a:t>
            </a:r>
          </a:p>
          <a:p>
            <a:pPr marL="603250" lvl="1" indent="-285750" algn="l" defTabSz="1219200">
              <a:spcBef>
                <a:spcPts val="800"/>
              </a:spcBef>
              <a:buSzPct val="100000"/>
              <a:buChar char="–"/>
              <a:defRPr sz="3400">
                <a:uFill>
                  <a:solidFill>
                    <a:srgbClr val="000000"/>
                  </a:solidFill>
                </a:uFill>
              </a:defRPr>
            </a:pPr>
            <a:r>
              <a:t>match channel and data characteristics</a:t>
            </a:r>
          </a:p>
          <a:p>
            <a:pPr marL="342900" indent="-342900" algn="l" defTabSz="1219200">
              <a:spcBef>
                <a:spcPts val="1000"/>
              </a:spcBef>
              <a:buSzPct val="100000"/>
              <a:buChar char="•"/>
              <a:defRPr sz="4000">
                <a:uFill>
                  <a:solidFill>
                    <a:srgbClr val="000000"/>
                  </a:solidFill>
                </a:uFill>
              </a:defRPr>
            </a:pPr>
            <a:r>
              <a:t>effectiveness principle</a:t>
            </a:r>
          </a:p>
          <a:p>
            <a:pPr marL="603250" lvl="1" indent="-285750" algn="l" defTabSz="1219200">
              <a:spcBef>
                <a:spcPts val="800"/>
              </a:spcBef>
              <a:buSzPct val="100000"/>
              <a:buChar char="–"/>
              <a:defRPr sz="3400">
                <a:uFill>
                  <a:solidFill>
                    <a:srgbClr val="000000"/>
                  </a:solidFill>
                </a:uFill>
              </a:defRPr>
            </a:pPr>
            <a:r>
              <a:t>encode most important attributes with highest ranked channels</a:t>
            </a:r>
          </a:p>
        </p:txBody>
      </p:sp>
    </p:spTree>
    <p:extLst>
      <p:ext uri="{BB962C8B-B14F-4D97-AF65-F5344CB8AC3E}">
        <p14:creationId xmlns:p14="http://schemas.microsoft.com/office/powerpoint/2010/main" val="151220121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a:p>
        </p:txBody>
      </p:sp>
      <p:sp>
        <p:nvSpPr>
          <p:cNvPr id="475" name="Shape 475"/>
          <p:cNvSpPr>
            <a:spLocks noGrp="1"/>
          </p:cNvSpPr>
          <p:nvPr>
            <p:ph type="title"/>
          </p:nvPr>
        </p:nvSpPr>
        <p:spPr>
          <a:prstGeom prst="rect">
            <a:avLst/>
          </a:prstGeom>
        </p:spPr>
        <p:txBody>
          <a:bodyPr/>
          <a:lstStyle>
            <a:lvl1pPr>
              <a:defRPr>
                <a:solidFill>
                  <a:srgbClr val="C0522D"/>
                </a:solidFill>
                <a:uFill>
                  <a:solidFill>
                    <a:srgbClr val="C0522D"/>
                  </a:solidFill>
                </a:uFill>
              </a:defRPr>
            </a:lvl1pPr>
          </a:lstStyle>
          <a:p>
            <a:r>
              <a:t>Channels: Expressiveness types and effectiveness rankings</a:t>
            </a:r>
          </a:p>
        </p:txBody>
      </p:sp>
      <p:pic>
        <p:nvPicPr>
          <p:cNvPr id="476" name="圖片 475"/>
          <p:cNvPicPr>
            <a:picLocks/>
          </p:cNvPicPr>
          <p:nvPr/>
        </p:nvPicPr>
        <p:blipFill>
          <a:blip r:embed="rId2">
            <a:extLst/>
          </a:blip>
          <a:stretch>
            <a:fillRect/>
          </a:stretch>
        </p:blipFill>
        <p:spPr>
          <a:xfrm>
            <a:off x="228600" y="825500"/>
            <a:ext cx="6388100" cy="2298700"/>
          </a:xfrm>
          <a:prstGeom prst="rect">
            <a:avLst/>
          </a:prstGeom>
        </p:spPr>
      </p:pic>
      <p:pic>
        <p:nvPicPr>
          <p:cNvPr id="478" name="圖片 477"/>
          <p:cNvPicPr>
            <a:picLocks/>
          </p:cNvPicPr>
          <p:nvPr/>
        </p:nvPicPr>
        <p:blipFill>
          <a:blip r:embed="rId3">
            <a:extLst/>
          </a:blip>
          <a:stretch>
            <a:fillRect/>
          </a:stretch>
        </p:blipFill>
        <p:spPr>
          <a:xfrm>
            <a:off x="6845300" y="825500"/>
            <a:ext cx="6769100" cy="1511300"/>
          </a:xfrm>
          <a:prstGeom prst="rect">
            <a:avLst/>
          </a:prstGeom>
        </p:spPr>
      </p:pic>
      <p:pic>
        <p:nvPicPr>
          <p:cNvPr id="480" name="fig5.1.pdf"/>
          <p:cNvPicPr>
            <a:picLocks noChangeAspect="1"/>
          </p:cNvPicPr>
          <p:nvPr/>
        </p:nvPicPr>
        <p:blipFill>
          <a:blip r:embed="rId4">
            <a:extLst/>
          </a:blip>
          <a:srcRect t="6515"/>
          <a:stretch>
            <a:fillRect/>
          </a:stretch>
        </p:blipFill>
        <p:spPr>
          <a:xfrm>
            <a:off x="498545" y="1117600"/>
            <a:ext cx="12607382" cy="7910059"/>
          </a:xfrm>
          <a:prstGeom prst="rect">
            <a:avLst/>
          </a:prstGeom>
          <a:ln w="12700">
            <a:miter lim="400000"/>
          </a:ln>
        </p:spPr>
      </p:pic>
      <p:sp>
        <p:nvSpPr>
          <p:cNvPr id="481" name="Shape 481"/>
          <p:cNvSpPr/>
          <p:nvPr/>
        </p:nvSpPr>
        <p:spPr>
          <a:xfrm>
            <a:off x="8318500" y="4953000"/>
            <a:ext cx="8039100" cy="77470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lstStyle/>
          <a:p>
            <a:pPr marL="342900" indent="-342900" algn="l" defTabSz="1219200">
              <a:spcBef>
                <a:spcPts val="1000"/>
              </a:spcBef>
              <a:buSzPct val="100000"/>
              <a:buChar char="•"/>
              <a:defRPr sz="4000">
                <a:uFill>
                  <a:solidFill>
                    <a:srgbClr val="000000"/>
                  </a:solidFill>
                </a:uFill>
              </a:defRPr>
            </a:pPr>
            <a:r>
              <a:t>expressiveness principle</a:t>
            </a:r>
          </a:p>
          <a:p>
            <a:pPr marL="603250" lvl="1" indent="-285750" algn="l" defTabSz="1219200">
              <a:spcBef>
                <a:spcPts val="800"/>
              </a:spcBef>
              <a:buSzPct val="100000"/>
              <a:buChar char="–"/>
              <a:defRPr sz="3400">
                <a:uFill>
                  <a:solidFill>
                    <a:srgbClr val="000000"/>
                  </a:solidFill>
                </a:uFill>
              </a:defRPr>
            </a:pPr>
            <a:r>
              <a:t>match channel and data characteristics</a:t>
            </a:r>
          </a:p>
          <a:p>
            <a:pPr marL="342900" indent="-342900" algn="l" defTabSz="1219200">
              <a:spcBef>
                <a:spcPts val="1000"/>
              </a:spcBef>
              <a:buSzPct val="100000"/>
              <a:buChar char="•"/>
              <a:defRPr sz="4000">
                <a:uFill>
                  <a:solidFill>
                    <a:srgbClr val="000000"/>
                  </a:solidFill>
                </a:uFill>
              </a:defRPr>
            </a:pPr>
            <a:r>
              <a:t>effectiveness principle</a:t>
            </a:r>
          </a:p>
          <a:p>
            <a:pPr marL="603250" lvl="1" indent="-285750" algn="l" defTabSz="1219200">
              <a:spcBef>
                <a:spcPts val="800"/>
              </a:spcBef>
              <a:buSzPct val="100000"/>
              <a:buChar char="–"/>
              <a:defRPr sz="3400">
                <a:uFill>
                  <a:solidFill>
                    <a:srgbClr val="000000"/>
                  </a:solidFill>
                </a:uFill>
              </a:defRPr>
            </a:pPr>
            <a:r>
              <a:t>encode most important attributes with highest ranked channels</a:t>
            </a:r>
          </a:p>
          <a:p>
            <a:pPr marL="603250" lvl="1" indent="-285750" algn="l" defTabSz="1219200">
              <a:spcBef>
                <a:spcPts val="800"/>
              </a:spcBef>
              <a:buSzPct val="100000"/>
              <a:buChar char="–"/>
              <a:defRPr sz="3400">
                <a:uFill>
                  <a:solidFill>
                    <a:srgbClr val="000000"/>
                  </a:solidFill>
                </a:uFill>
              </a:defRPr>
            </a:pPr>
            <a:r>
              <a:t>spatial position ranks high for both</a:t>
            </a:r>
          </a:p>
        </p:txBody>
      </p:sp>
    </p:spTree>
    <p:extLst>
      <p:ext uri="{BB962C8B-B14F-4D97-AF65-F5344CB8AC3E}">
        <p14:creationId xmlns:p14="http://schemas.microsoft.com/office/powerpoint/2010/main" val="4952139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7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animBg="1" advAuto="0"/>
      <p:bldP spid="478"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a:prstGeom prst="rect">
            <a:avLst/>
          </a:prstGeom>
        </p:spPr>
        <p:txBody>
          <a:bodyPr/>
          <a:lstStyle/>
          <a:p>
            <a:r>
              <a:t>Analysis framework: Four levels, three questions</a:t>
            </a:r>
          </a:p>
        </p:txBody>
      </p:sp>
      <p:sp>
        <p:nvSpPr>
          <p:cNvPr id="285" name="Shape 285"/>
          <p:cNvSpPr>
            <a:spLocks noGrp="1"/>
          </p:cNvSpPr>
          <p:nvPr>
            <p:ph type="body" idx="1"/>
          </p:nvPr>
        </p:nvSpPr>
        <p:spPr>
          <a:xfrm>
            <a:off x="419100" y="1104900"/>
            <a:ext cx="11861800" cy="8064500"/>
          </a:xfrm>
          <a:prstGeom prst="rect">
            <a:avLst/>
          </a:prstGeom>
        </p:spPr>
        <p:txBody>
          <a:bodyPr/>
          <a:lstStyle/>
          <a:p>
            <a:pPr marL="776567" indent="-319367">
              <a:defRPr sz="3800" i="1"/>
            </a:pPr>
            <a:r>
              <a:t>domain </a:t>
            </a:r>
            <a:r>
              <a:rPr i="0"/>
              <a:t>situation</a:t>
            </a:r>
          </a:p>
          <a:p>
            <a:pPr marL="1158239" lvl="1" indent="-243839">
              <a:defRPr sz="3200"/>
            </a:pPr>
            <a:r>
              <a:t>who are the target users?</a:t>
            </a:r>
          </a:p>
          <a:p>
            <a:pPr marL="776567" indent="-319367">
              <a:defRPr sz="3800" i="1"/>
            </a:pPr>
            <a:r>
              <a:t>abstraction</a:t>
            </a:r>
          </a:p>
          <a:p>
            <a:pPr marL="1158239" lvl="1" indent="-243839">
              <a:defRPr sz="3200"/>
            </a:pPr>
            <a:r>
              <a:t>translate from specifics of domain to vocabulary of vis</a:t>
            </a:r>
          </a:p>
          <a:p>
            <a:pPr lvl="1">
              <a:buClrTx/>
              <a:buChar char="•"/>
              <a:defRPr sz="3200"/>
            </a:pPr>
            <a:r>
              <a:rPr>
                <a:solidFill>
                  <a:srgbClr val="AB5601"/>
                </a:solidFill>
                <a:uFill>
                  <a:solidFill>
                    <a:srgbClr val="AB5601"/>
                  </a:solidFill>
                </a:uFill>
                <a:latin typeface="Gill Sans SemiBold"/>
                <a:ea typeface="Gill Sans SemiBold"/>
                <a:cs typeface="Gill Sans SemiBold"/>
                <a:sym typeface="Gill Sans SemiBold"/>
              </a:rPr>
              <a:t>what</a:t>
            </a:r>
            <a:r>
              <a:t> is shown? </a:t>
            </a:r>
            <a:r>
              <a:rPr>
                <a:latin typeface="Gill Sans SemiBold"/>
                <a:ea typeface="Gill Sans SemiBold"/>
                <a:cs typeface="Gill Sans SemiBold"/>
                <a:sym typeface="Gill Sans SemiBold"/>
              </a:rPr>
              <a:t>data abstraction</a:t>
            </a:r>
          </a:p>
          <a:p>
            <a:pPr lvl="2">
              <a:buClrTx/>
              <a:defRPr sz="3200"/>
            </a:pPr>
            <a:r>
              <a:t>often don’t just draw what you’re given: transform to new form</a:t>
            </a:r>
            <a:endParaRPr>
              <a:latin typeface="Gill Sans SemiBold"/>
              <a:ea typeface="Gill Sans SemiBold"/>
              <a:cs typeface="Gill Sans SemiBold"/>
              <a:sym typeface="Gill Sans SemiBold"/>
            </a:endParaRPr>
          </a:p>
          <a:p>
            <a:pPr lvl="1">
              <a:buClrTx/>
              <a:buChar char="•"/>
              <a:defRPr sz="3200"/>
            </a:pPr>
            <a:r>
              <a:rPr>
                <a:solidFill>
                  <a:srgbClr val="9C8701"/>
                </a:solidFill>
                <a:uFill>
                  <a:solidFill>
                    <a:srgbClr val="9C8701"/>
                  </a:solidFill>
                </a:uFill>
                <a:latin typeface="Gill Sans SemiBold"/>
                <a:ea typeface="Gill Sans SemiBold"/>
                <a:cs typeface="Gill Sans SemiBold"/>
                <a:sym typeface="Gill Sans SemiBold"/>
              </a:rPr>
              <a:t>why</a:t>
            </a:r>
            <a:r>
              <a:t> is the user looking at it? </a:t>
            </a:r>
            <a:r>
              <a:rPr>
                <a:latin typeface="Gill Sans SemiBold"/>
                <a:ea typeface="Gill Sans SemiBold"/>
                <a:cs typeface="Gill Sans SemiBold"/>
                <a:sym typeface="Gill Sans SemiBold"/>
              </a:rPr>
              <a:t>task abstraction</a:t>
            </a:r>
          </a:p>
          <a:p>
            <a:pPr marL="776567" indent="-319367">
              <a:defRPr sz="3800" i="1"/>
            </a:pPr>
            <a:r>
              <a:t>idiom</a:t>
            </a:r>
          </a:p>
          <a:p>
            <a:pPr lvl="1">
              <a:buClrTx/>
              <a:buChar char="•"/>
              <a:defRPr sz="3200"/>
            </a:pPr>
            <a:r>
              <a:rPr>
                <a:solidFill>
                  <a:srgbClr val="009051"/>
                </a:solidFill>
                <a:uFill>
                  <a:solidFill>
                    <a:srgbClr val="009051"/>
                  </a:solidFill>
                </a:uFill>
                <a:latin typeface="Gill Sans SemiBold"/>
                <a:ea typeface="Gill Sans SemiBold"/>
                <a:cs typeface="Gill Sans SemiBold"/>
                <a:sym typeface="Gill Sans SemiBold"/>
              </a:rPr>
              <a:t>how</a:t>
            </a:r>
            <a:r>
              <a:t> is it shown?</a:t>
            </a:r>
          </a:p>
          <a:p>
            <a:pPr marL="1617784" lvl="2" indent="-246184">
              <a:defRPr sz="2800"/>
            </a:pPr>
            <a:r>
              <a:rPr>
                <a:latin typeface="Gill Sans SemiBold"/>
                <a:ea typeface="Gill Sans SemiBold"/>
                <a:cs typeface="Gill Sans SemiBold"/>
                <a:sym typeface="Gill Sans SemiBold"/>
              </a:rPr>
              <a:t>visual encoding idiom</a:t>
            </a:r>
            <a:r>
              <a:t>: how to draw</a:t>
            </a:r>
          </a:p>
          <a:p>
            <a:pPr marL="1617784" lvl="2" indent="-246184">
              <a:defRPr sz="2800"/>
            </a:pPr>
            <a:r>
              <a:rPr>
                <a:latin typeface="Gill Sans SemiBold"/>
                <a:ea typeface="Gill Sans SemiBold"/>
                <a:cs typeface="Gill Sans SemiBold"/>
                <a:sym typeface="Gill Sans SemiBold"/>
              </a:rPr>
              <a:t>interaction idiom</a:t>
            </a:r>
            <a:r>
              <a:t>: how to manipulate</a:t>
            </a:r>
          </a:p>
          <a:p>
            <a:pPr marL="776567" indent="-319367">
              <a:defRPr sz="3800" i="1"/>
            </a:pPr>
            <a:r>
              <a:t>algorithm</a:t>
            </a:r>
          </a:p>
          <a:p>
            <a:pPr marL="1158239" lvl="1" indent="-243839">
              <a:defRPr sz="3200"/>
            </a:pPr>
            <a:r>
              <a:t>efficient computation</a:t>
            </a:r>
          </a:p>
        </p:txBody>
      </p:sp>
      <p:sp>
        <p:nvSpPr>
          <p:cNvPr id="286" name="Shape 28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grpSp>
        <p:nvGrpSpPr>
          <p:cNvPr id="295" name="Group 295"/>
          <p:cNvGrpSpPr/>
          <p:nvPr/>
        </p:nvGrpSpPr>
        <p:grpSpPr>
          <a:xfrm>
            <a:off x="13716000" y="825500"/>
            <a:ext cx="1917700" cy="2171700"/>
            <a:chOff x="0" y="0"/>
            <a:chExt cx="1917700" cy="2171700"/>
          </a:xfrm>
        </p:grpSpPr>
        <p:sp>
          <p:nvSpPr>
            <p:cNvPr id="287" name="Shape 287"/>
            <p:cNvSpPr/>
            <p:nvPr/>
          </p:nvSpPr>
          <p:spPr>
            <a:xfrm>
              <a:off x="0" y="0"/>
              <a:ext cx="1917700" cy="2171700"/>
            </a:xfrm>
            <a:prstGeom prst="rect">
              <a:avLst/>
            </a:prstGeom>
            <a:solidFill>
              <a:srgbClr val="FCCFA1"/>
            </a:solidFill>
            <a:ln w="25400" cap="flat">
              <a:solidFill>
                <a:srgbClr val="000000"/>
              </a:solidFill>
              <a:prstDash val="solid"/>
              <a:miter lim="400000"/>
            </a:ln>
            <a:effectLst/>
          </p:spPr>
          <p:txBody>
            <a:bodyPr wrap="square" lIns="38100" tIns="38100" rIns="38100" bIns="38100" numCol="1" anchor="t">
              <a:noAutofit/>
            </a:bodyPr>
            <a:lstStyle/>
            <a:p>
              <a:pPr algn="l" defTabSz="1219200">
                <a:buClr>
                  <a:srgbClr val="000000"/>
                </a:buClr>
                <a:defRPr sz="3000">
                  <a:uFill>
                    <a:solidFill>
                      <a:srgbClr val="000000"/>
                    </a:solidFill>
                  </a:uFill>
                  <a:latin typeface="Arial"/>
                  <a:ea typeface="Arial"/>
                  <a:cs typeface="Arial"/>
                  <a:sym typeface="Arial"/>
                </a:defRPr>
              </a:pPr>
              <a:endParaRPr/>
            </a:p>
          </p:txBody>
        </p:sp>
        <p:sp>
          <p:nvSpPr>
            <p:cNvPr id="288" name="Shape 288"/>
            <p:cNvSpPr/>
            <p:nvPr/>
          </p:nvSpPr>
          <p:spPr>
            <a:xfrm>
              <a:off x="101600" y="482600"/>
              <a:ext cx="1689100" cy="1625600"/>
            </a:xfrm>
            <a:prstGeom prst="rect">
              <a:avLst/>
            </a:prstGeom>
            <a:solidFill>
              <a:srgbClr val="EFE5B1"/>
            </a:solidFill>
            <a:ln w="25400" cap="flat">
              <a:solidFill>
                <a:srgbClr val="000000"/>
              </a:solidFill>
              <a:prstDash val="solid"/>
              <a:miter lim="400000"/>
            </a:ln>
            <a:effectLst/>
          </p:spPr>
          <p:txBody>
            <a:bodyPr wrap="square" lIns="38100" tIns="38100" rIns="38100" bIns="38100" numCol="1" anchor="t">
              <a:noAutofit/>
            </a:bodyPr>
            <a:lstStyle/>
            <a:p>
              <a:pPr algn="l" defTabSz="1219200">
                <a:buClr>
                  <a:srgbClr val="000000"/>
                </a:buClr>
                <a:defRPr sz="3000">
                  <a:uFill>
                    <a:solidFill>
                      <a:srgbClr val="000000"/>
                    </a:solidFill>
                  </a:uFill>
                  <a:latin typeface="Arial"/>
                  <a:ea typeface="Arial"/>
                  <a:cs typeface="Arial"/>
                  <a:sym typeface="Arial"/>
                </a:defRPr>
              </a:pPr>
              <a:endParaRPr/>
            </a:p>
          </p:txBody>
        </p:sp>
        <p:sp>
          <p:nvSpPr>
            <p:cNvPr id="289" name="Shape 289"/>
            <p:cNvSpPr/>
            <p:nvPr/>
          </p:nvSpPr>
          <p:spPr>
            <a:xfrm>
              <a:off x="203200" y="1016000"/>
              <a:ext cx="1473200" cy="1028700"/>
            </a:xfrm>
            <a:prstGeom prst="rect">
              <a:avLst/>
            </a:prstGeom>
            <a:solidFill>
              <a:srgbClr val="B6E0C5"/>
            </a:solidFill>
            <a:ln w="25400" cap="flat">
              <a:solidFill>
                <a:srgbClr val="000000"/>
              </a:solidFill>
              <a:prstDash val="solid"/>
              <a:miter lim="400000"/>
            </a:ln>
            <a:effectLst/>
          </p:spPr>
          <p:txBody>
            <a:bodyPr wrap="square" lIns="38100" tIns="38100" rIns="38100" bIns="38100" numCol="1" anchor="t">
              <a:noAutofit/>
            </a:bodyPr>
            <a:lstStyle/>
            <a:p>
              <a:pPr algn="l" defTabSz="1219200">
                <a:buClr>
                  <a:srgbClr val="000000"/>
                </a:buClr>
                <a:defRPr sz="3000">
                  <a:uFill>
                    <a:solidFill>
                      <a:srgbClr val="000000"/>
                    </a:solidFill>
                  </a:uFill>
                  <a:latin typeface="Arial"/>
                  <a:ea typeface="Arial"/>
                  <a:cs typeface="Arial"/>
                  <a:sym typeface="Arial"/>
                </a:defRPr>
              </a:pPr>
              <a:endParaRPr/>
            </a:p>
          </p:txBody>
        </p:sp>
        <p:sp>
          <p:nvSpPr>
            <p:cNvPr id="290" name="Shape 290"/>
            <p:cNvSpPr/>
            <p:nvPr/>
          </p:nvSpPr>
          <p:spPr>
            <a:xfrm>
              <a:off x="279400" y="1473200"/>
              <a:ext cx="1282700" cy="495300"/>
            </a:xfrm>
            <a:prstGeom prst="rect">
              <a:avLst/>
            </a:prstGeom>
            <a:solidFill>
              <a:srgbClr val="DBB0CB"/>
            </a:solidFill>
            <a:ln w="25400" cap="flat">
              <a:solidFill>
                <a:srgbClr val="000000"/>
              </a:solidFill>
              <a:prstDash val="solid"/>
              <a:miter lim="400000"/>
            </a:ln>
            <a:effectLst/>
          </p:spPr>
          <p:txBody>
            <a:bodyPr wrap="square" lIns="38100" tIns="38100" rIns="38100" bIns="38100" numCol="1" anchor="t">
              <a:noAutofit/>
            </a:bodyPr>
            <a:lstStyle/>
            <a:p>
              <a:pPr algn="l" defTabSz="1219200">
                <a:buClr>
                  <a:srgbClr val="000000"/>
                </a:buClr>
                <a:defRPr sz="3000">
                  <a:uFill>
                    <a:solidFill>
                      <a:srgbClr val="000000"/>
                    </a:solidFill>
                  </a:uFill>
                  <a:latin typeface="Arial"/>
                  <a:ea typeface="Arial"/>
                  <a:cs typeface="Arial"/>
                  <a:sym typeface="Arial"/>
                </a:defRPr>
              </a:pPr>
              <a:endParaRPr/>
            </a:p>
          </p:txBody>
        </p:sp>
        <p:sp>
          <p:nvSpPr>
            <p:cNvPr id="291" name="Shape 291"/>
            <p:cNvSpPr/>
            <p:nvPr/>
          </p:nvSpPr>
          <p:spPr>
            <a:xfrm>
              <a:off x="292100" y="1511300"/>
              <a:ext cx="1308100" cy="3972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algn="l" defTabSz="1219200">
                <a:buClr>
                  <a:srgbClr val="000000"/>
                </a:buClr>
                <a:defRPr sz="2200">
                  <a:uFill>
                    <a:solidFill>
                      <a:srgbClr val="000000"/>
                    </a:solidFill>
                  </a:uFill>
                  <a:latin typeface="Arial"/>
                  <a:ea typeface="Arial"/>
                  <a:cs typeface="Arial"/>
                  <a:sym typeface="Arial"/>
                </a:defRPr>
              </a:lvl1pPr>
            </a:lstStyle>
            <a:p>
              <a:r>
                <a:t>algorithm</a:t>
              </a:r>
            </a:p>
          </p:txBody>
        </p:sp>
        <p:sp>
          <p:nvSpPr>
            <p:cNvPr id="292" name="Shape 292"/>
            <p:cNvSpPr/>
            <p:nvPr/>
          </p:nvSpPr>
          <p:spPr>
            <a:xfrm>
              <a:off x="266700" y="1054100"/>
              <a:ext cx="1308100" cy="3972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algn="l" defTabSz="1219200">
                <a:buClr>
                  <a:srgbClr val="000000"/>
                </a:buClr>
                <a:defRPr sz="2200">
                  <a:uFill>
                    <a:solidFill>
                      <a:srgbClr val="000000"/>
                    </a:solidFill>
                  </a:uFill>
                  <a:latin typeface="Arial"/>
                  <a:ea typeface="Arial"/>
                  <a:cs typeface="Arial"/>
                  <a:sym typeface="Arial"/>
                </a:defRPr>
              </a:lvl1pPr>
            </a:lstStyle>
            <a:p>
              <a:r>
                <a:t>idiom</a:t>
              </a:r>
            </a:p>
          </p:txBody>
        </p:sp>
        <p:sp>
          <p:nvSpPr>
            <p:cNvPr id="293" name="Shape 293"/>
            <p:cNvSpPr/>
            <p:nvPr/>
          </p:nvSpPr>
          <p:spPr>
            <a:xfrm>
              <a:off x="114300" y="558800"/>
              <a:ext cx="1600200" cy="3972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algn="l" defTabSz="1219200">
                <a:buClr>
                  <a:srgbClr val="000000"/>
                </a:buClr>
                <a:defRPr sz="2200">
                  <a:uFill>
                    <a:solidFill>
                      <a:srgbClr val="000000"/>
                    </a:solidFill>
                  </a:uFill>
                  <a:latin typeface="Arial"/>
                  <a:ea typeface="Arial"/>
                  <a:cs typeface="Arial"/>
                  <a:sym typeface="Arial"/>
                </a:defRPr>
              </a:lvl1pPr>
            </a:lstStyle>
            <a:p>
              <a:r>
                <a:t>abstraction</a:t>
              </a:r>
            </a:p>
          </p:txBody>
        </p:sp>
        <p:sp>
          <p:nvSpPr>
            <p:cNvPr id="294" name="Shape 294"/>
            <p:cNvSpPr/>
            <p:nvPr/>
          </p:nvSpPr>
          <p:spPr>
            <a:xfrm>
              <a:off x="38100" y="50800"/>
              <a:ext cx="1803400" cy="3972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algn="l" defTabSz="1219200">
                <a:buClr>
                  <a:srgbClr val="000000"/>
                </a:buClr>
                <a:defRPr sz="2200">
                  <a:uFill>
                    <a:solidFill>
                      <a:srgbClr val="000000"/>
                    </a:solidFill>
                  </a:uFill>
                  <a:latin typeface="Arial"/>
                  <a:ea typeface="Arial"/>
                  <a:cs typeface="Arial"/>
                  <a:sym typeface="Arial"/>
                </a:defRPr>
              </a:lvl1pPr>
            </a:lstStyle>
            <a:p>
              <a:r>
                <a:t>domain</a:t>
              </a:r>
            </a:p>
          </p:txBody>
        </p:sp>
      </p:grpSp>
      <p:sp>
        <p:nvSpPr>
          <p:cNvPr id="296" name="Shape 296"/>
          <p:cNvSpPr/>
          <p:nvPr/>
        </p:nvSpPr>
        <p:spPr>
          <a:xfrm>
            <a:off x="8318500" y="3062420"/>
            <a:ext cx="8229600" cy="609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marR="419100" algn="r" defTabSz="419100">
              <a:lnSpc>
                <a:spcPts val="2100"/>
              </a:lnSpc>
              <a:spcBef>
                <a:spcPts val="600"/>
              </a:spcBef>
              <a:defRPr sz="1700"/>
            </a:pPr>
            <a:r>
              <a:t>[A Nested Model of Visualization Design and Validation.</a:t>
            </a:r>
          </a:p>
          <a:p>
            <a:pPr marR="419100" algn="r" defTabSz="419100">
              <a:lnSpc>
                <a:spcPts val="2100"/>
              </a:lnSpc>
              <a:spcBef>
                <a:spcPts val="600"/>
              </a:spcBef>
              <a:defRPr sz="1700" i="1"/>
            </a:pPr>
            <a:r>
              <a:t>Munzner.  IEEE TVCG 15(6):921-928, 2009 (Proc. InfoVis 2009). ]</a:t>
            </a:r>
          </a:p>
        </p:txBody>
      </p:sp>
      <p:grpSp>
        <p:nvGrpSpPr>
          <p:cNvPr id="306" name="Group 306"/>
          <p:cNvGrpSpPr/>
          <p:nvPr/>
        </p:nvGrpSpPr>
        <p:grpSpPr>
          <a:xfrm>
            <a:off x="12700000" y="4013200"/>
            <a:ext cx="3390900" cy="3378200"/>
            <a:chOff x="0" y="0"/>
            <a:chExt cx="3390900" cy="3378200"/>
          </a:xfrm>
        </p:grpSpPr>
        <p:sp>
          <p:nvSpPr>
            <p:cNvPr id="297" name="Shape 297"/>
            <p:cNvSpPr/>
            <p:nvPr/>
          </p:nvSpPr>
          <p:spPr>
            <a:xfrm>
              <a:off x="0" y="0"/>
              <a:ext cx="3390900" cy="3378200"/>
            </a:xfrm>
            <a:prstGeom prst="rect">
              <a:avLst/>
            </a:prstGeom>
            <a:solidFill>
              <a:srgbClr val="FCCFA1"/>
            </a:solidFill>
            <a:ln w="25400" cap="flat">
              <a:solidFill>
                <a:srgbClr val="000000"/>
              </a:solidFill>
              <a:prstDash val="solid"/>
              <a:miter lim="400000"/>
            </a:ln>
            <a:effectLst/>
          </p:spPr>
          <p:txBody>
            <a:bodyPr wrap="square" lIns="38100" tIns="38100" rIns="38100" bIns="38100" numCol="1" anchor="t">
              <a:noAutofit/>
            </a:bodyPr>
            <a:lstStyle/>
            <a:p>
              <a:pPr algn="l" defTabSz="1219200">
                <a:buClr>
                  <a:srgbClr val="000000"/>
                </a:buClr>
                <a:defRPr sz="3000">
                  <a:uFill>
                    <a:solidFill>
                      <a:srgbClr val="000000"/>
                    </a:solidFill>
                  </a:uFill>
                  <a:latin typeface="Arial"/>
                  <a:ea typeface="Arial"/>
                  <a:cs typeface="Arial"/>
                  <a:sym typeface="Arial"/>
                </a:defRPr>
              </a:pPr>
              <a:endParaRPr/>
            </a:p>
          </p:txBody>
        </p:sp>
        <p:sp>
          <p:nvSpPr>
            <p:cNvPr id="298" name="Shape 298"/>
            <p:cNvSpPr/>
            <p:nvPr/>
          </p:nvSpPr>
          <p:spPr>
            <a:xfrm>
              <a:off x="141382" y="482600"/>
              <a:ext cx="3098801" cy="2730500"/>
            </a:xfrm>
            <a:prstGeom prst="rect">
              <a:avLst/>
            </a:prstGeom>
            <a:solidFill>
              <a:srgbClr val="EFE5B1"/>
            </a:solidFill>
            <a:ln w="25400" cap="flat">
              <a:solidFill>
                <a:srgbClr val="000000"/>
              </a:solidFill>
              <a:prstDash val="solid"/>
              <a:miter lim="400000"/>
            </a:ln>
            <a:effectLst/>
          </p:spPr>
          <p:txBody>
            <a:bodyPr wrap="square" lIns="38100" tIns="38100" rIns="38100" bIns="38100" numCol="1" anchor="t">
              <a:noAutofit/>
            </a:bodyPr>
            <a:lstStyle/>
            <a:p>
              <a:pPr algn="l" defTabSz="1219200">
                <a:buClr>
                  <a:srgbClr val="000000"/>
                </a:buClr>
                <a:defRPr sz="3000">
                  <a:uFill>
                    <a:solidFill>
                      <a:srgbClr val="000000"/>
                    </a:solidFill>
                  </a:uFill>
                  <a:latin typeface="Arial"/>
                  <a:ea typeface="Arial"/>
                  <a:cs typeface="Arial"/>
                  <a:sym typeface="Arial"/>
                </a:defRPr>
              </a:pPr>
              <a:endParaRPr/>
            </a:p>
          </p:txBody>
        </p:sp>
        <p:sp>
          <p:nvSpPr>
            <p:cNvPr id="299" name="Shape 299"/>
            <p:cNvSpPr/>
            <p:nvPr/>
          </p:nvSpPr>
          <p:spPr>
            <a:xfrm>
              <a:off x="295296" y="1778000"/>
              <a:ext cx="2705101" cy="1193800"/>
            </a:xfrm>
            <a:prstGeom prst="rect">
              <a:avLst/>
            </a:prstGeom>
            <a:solidFill>
              <a:srgbClr val="B6E0C5"/>
            </a:solidFill>
            <a:ln w="25400" cap="flat">
              <a:solidFill>
                <a:srgbClr val="000000"/>
              </a:solidFill>
              <a:prstDash val="solid"/>
              <a:miter lim="400000"/>
            </a:ln>
            <a:effectLst/>
          </p:spPr>
          <p:txBody>
            <a:bodyPr wrap="square" lIns="38100" tIns="38100" rIns="38100" bIns="38100" numCol="1" anchor="t">
              <a:noAutofit/>
            </a:bodyPr>
            <a:lstStyle/>
            <a:p>
              <a:pPr algn="l" defTabSz="1219200">
                <a:buClr>
                  <a:srgbClr val="000000"/>
                </a:buClr>
                <a:defRPr sz="3000">
                  <a:uFill>
                    <a:solidFill>
                      <a:srgbClr val="000000"/>
                    </a:solidFill>
                  </a:uFill>
                  <a:latin typeface="Arial"/>
                  <a:ea typeface="Arial"/>
                  <a:cs typeface="Arial"/>
                  <a:sym typeface="Arial"/>
                </a:defRPr>
              </a:pPr>
              <a:endParaRPr/>
            </a:p>
          </p:txBody>
        </p:sp>
        <p:sp>
          <p:nvSpPr>
            <p:cNvPr id="300" name="Shape 300"/>
            <p:cNvSpPr/>
            <p:nvPr/>
          </p:nvSpPr>
          <p:spPr>
            <a:xfrm>
              <a:off x="428099" y="2362200"/>
              <a:ext cx="1265712" cy="495300"/>
            </a:xfrm>
            <a:prstGeom prst="rect">
              <a:avLst/>
            </a:prstGeom>
            <a:solidFill>
              <a:srgbClr val="DBB0CB"/>
            </a:solidFill>
            <a:ln w="25400" cap="flat">
              <a:solidFill>
                <a:srgbClr val="000000"/>
              </a:solidFill>
              <a:prstDash val="solid"/>
              <a:miter lim="400000"/>
            </a:ln>
            <a:effectLst/>
          </p:spPr>
          <p:txBody>
            <a:bodyPr wrap="square" lIns="38100" tIns="38100" rIns="38100" bIns="38100" numCol="1" anchor="t">
              <a:noAutofit/>
            </a:bodyPr>
            <a:lstStyle/>
            <a:p>
              <a:pPr algn="l" defTabSz="1219200">
                <a:buClr>
                  <a:srgbClr val="000000"/>
                </a:buClr>
                <a:defRPr sz="3000">
                  <a:uFill>
                    <a:solidFill>
                      <a:srgbClr val="000000"/>
                    </a:solidFill>
                  </a:uFill>
                  <a:latin typeface="Arial"/>
                  <a:ea typeface="Arial"/>
                  <a:cs typeface="Arial"/>
                  <a:sym typeface="Arial"/>
                </a:defRPr>
              </a:pPr>
              <a:endParaRPr/>
            </a:p>
          </p:txBody>
        </p:sp>
        <p:sp>
          <p:nvSpPr>
            <p:cNvPr id="301" name="Shape 301"/>
            <p:cNvSpPr/>
            <p:nvPr/>
          </p:nvSpPr>
          <p:spPr>
            <a:xfrm>
              <a:off x="440630" y="2400300"/>
              <a:ext cx="1290775" cy="393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lvl1pPr algn="l" defTabSz="1219200">
                <a:buClr>
                  <a:srgbClr val="000000"/>
                </a:buClr>
                <a:defRPr sz="2200">
                  <a:uFill>
                    <a:solidFill>
                      <a:srgbClr val="000000"/>
                    </a:solidFill>
                  </a:uFill>
                  <a:latin typeface="Arial"/>
                  <a:ea typeface="Arial"/>
                  <a:cs typeface="Arial"/>
                  <a:sym typeface="Arial"/>
                </a:defRPr>
              </a:lvl1pPr>
            </a:lstStyle>
            <a:p>
              <a:r>
                <a:t>algorithm</a:t>
              </a:r>
            </a:p>
          </p:txBody>
        </p:sp>
        <p:sp>
          <p:nvSpPr>
            <p:cNvPr id="302" name="Shape 302"/>
            <p:cNvSpPr/>
            <p:nvPr/>
          </p:nvSpPr>
          <p:spPr>
            <a:xfrm>
              <a:off x="364766" y="1828800"/>
              <a:ext cx="1290776" cy="393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lvl1pPr algn="l" defTabSz="1219200">
                <a:buClr>
                  <a:srgbClr val="000000"/>
                </a:buClr>
                <a:defRPr sz="2200">
                  <a:uFill>
                    <a:solidFill>
                      <a:srgbClr val="000000"/>
                    </a:solidFill>
                  </a:uFill>
                  <a:latin typeface="Arial"/>
                  <a:ea typeface="Arial"/>
                  <a:cs typeface="Arial"/>
                  <a:sym typeface="Arial"/>
                </a:defRPr>
              </a:lvl1pPr>
            </a:lstStyle>
            <a:p>
              <a:r>
                <a:t>idiom</a:t>
              </a:r>
            </a:p>
          </p:txBody>
        </p:sp>
        <p:sp>
          <p:nvSpPr>
            <p:cNvPr id="303" name="Shape 303"/>
            <p:cNvSpPr/>
            <p:nvPr/>
          </p:nvSpPr>
          <p:spPr>
            <a:xfrm>
              <a:off x="188985" y="533400"/>
              <a:ext cx="1579006" cy="393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lvl1pPr algn="l" defTabSz="1219200">
                <a:buClr>
                  <a:srgbClr val="000000"/>
                </a:buClr>
                <a:defRPr sz="2200">
                  <a:uFill>
                    <a:solidFill>
                      <a:srgbClr val="000000"/>
                    </a:solidFill>
                  </a:uFill>
                  <a:latin typeface="Arial"/>
                  <a:ea typeface="Arial"/>
                  <a:cs typeface="Arial"/>
                  <a:sym typeface="Arial"/>
                </a:defRPr>
              </a:lvl1pPr>
            </a:lstStyle>
            <a:p>
              <a:r>
                <a:t>abstraction</a:t>
              </a:r>
            </a:p>
          </p:txBody>
        </p:sp>
        <p:sp>
          <p:nvSpPr>
            <p:cNvPr id="304" name="Shape 304"/>
            <p:cNvSpPr/>
            <p:nvPr/>
          </p:nvSpPr>
          <p:spPr>
            <a:xfrm>
              <a:off x="62994" y="50800"/>
              <a:ext cx="1779515" cy="393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lvl1pPr algn="l" defTabSz="1219200">
                <a:buClr>
                  <a:srgbClr val="000000"/>
                </a:buClr>
                <a:defRPr sz="2200">
                  <a:uFill>
                    <a:solidFill>
                      <a:srgbClr val="000000"/>
                    </a:solidFill>
                  </a:uFill>
                  <a:latin typeface="Arial"/>
                  <a:ea typeface="Arial"/>
                  <a:cs typeface="Arial"/>
                  <a:sym typeface="Arial"/>
                </a:defRPr>
              </a:lvl1pPr>
            </a:lstStyle>
            <a:p>
              <a:r>
                <a:t>domain</a:t>
              </a:r>
            </a:p>
          </p:txBody>
        </p:sp>
        <p:pic>
          <p:nvPicPr>
            <p:cNvPr id="305" name="pasted-image.pdf"/>
            <p:cNvPicPr>
              <a:picLocks noChangeAspect="1"/>
            </p:cNvPicPr>
            <p:nvPr/>
          </p:nvPicPr>
          <p:blipFill>
            <a:blip r:embed="rId2">
              <a:extLst/>
            </a:blip>
            <a:stretch>
              <a:fillRect/>
            </a:stretch>
          </p:blipFill>
          <p:spPr>
            <a:xfrm>
              <a:off x="1452599" y="664970"/>
              <a:ext cx="1663701" cy="1653709"/>
            </a:xfrm>
            <a:prstGeom prst="rect">
              <a:avLst/>
            </a:prstGeom>
            <a:ln w="12700" cap="flat">
              <a:noFill/>
              <a:miter lim="400000"/>
            </a:ln>
            <a:effectLst/>
          </p:spPr>
        </p:pic>
      </p:grpSp>
      <p:sp>
        <p:nvSpPr>
          <p:cNvPr id="307" name="Shape 307"/>
          <p:cNvSpPr/>
          <p:nvPr/>
        </p:nvSpPr>
        <p:spPr>
          <a:xfrm>
            <a:off x="6400800" y="7647120"/>
            <a:ext cx="10198100" cy="609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marR="419100" algn="r" defTabSz="419100">
              <a:lnSpc>
                <a:spcPts val="2100"/>
              </a:lnSpc>
              <a:spcBef>
                <a:spcPts val="600"/>
              </a:spcBef>
              <a:defRPr sz="1700"/>
            </a:pPr>
            <a:r>
              <a:t>[A Multi-Level Typology of Abstract Visualization Tasks</a:t>
            </a:r>
          </a:p>
          <a:p>
            <a:pPr marR="419100" algn="r" defTabSz="419100">
              <a:lnSpc>
                <a:spcPts val="2100"/>
              </a:lnSpc>
              <a:spcBef>
                <a:spcPts val="600"/>
              </a:spcBef>
              <a:defRPr sz="1700" i="1"/>
            </a:pPr>
            <a:r>
              <a:t>Brehmer and Munzner.  IEEE TVCG 19(12):2376-2385, 2013 (Proc. InfoVis 2013).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8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8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8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85">
                                            <p:txEl>
                                              <p:pRg st="4" end="4"/>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2" nodeType="afterEffect">
                                  <p:stCondLst>
                                    <p:cond delay="0"/>
                                  </p:stCondLst>
                                  <p:iterate>
                                    <p:tmAbs val="0"/>
                                  </p:iterate>
                                  <p:childTnLst>
                                    <p:set>
                                      <p:cBhvr>
                                        <p:cTn id="27" fill="hold"/>
                                        <p:tgtEl>
                                          <p:spTgt spid="30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3" nodeType="afterEffect">
                                  <p:stCondLst>
                                    <p:cond delay="0"/>
                                  </p:stCondLst>
                                  <p:iterate>
                                    <p:tmAbs val="0"/>
                                  </p:iterate>
                                  <p:childTnLst>
                                    <p:set>
                                      <p:cBhvr>
                                        <p:cTn id="30" fill="hold"/>
                                        <p:tgtEl>
                                          <p:spTgt spid="3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28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iterate>
                                    <p:tmAbs val="0"/>
                                  </p:iterate>
                                  <p:childTnLst>
                                    <p:set>
                                      <p:cBhvr>
                                        <p:cTn id="38" fill="hold"/>
                                        <p:tgtEl>
                                          <p:spTgt spid="28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iterate>
                                    <p:tmAbs val="0"/>
                                  </p:iterate>
                                  <p:childTnLst>
                                    <p:set>
                                      <p:cBhvr>
                                        <p:cTn id="42" fill="hold"/>
                                        <p:tgtEl>
                                          <p:spTgt spid="28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iterate>
                                    <p:tmAbs val="0"/>
                                  </p:iterate>
                                  <p:childTnLst>
                                    <p:set>
                                      <p:cBhvr>
                                        <p:cTn id="46" fill="hold"/>
                                        <p:tgtEl>
                                          <p:spTgt spid="28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iterate>
                                    <p:tmAbs val="0"/>
                                  </p:iterate>
                                  <p:childTnLst>
                                    <p:set>
                                      <p:cBhvr>
                                        <p:cTn id="50" fill="hold"/>
                                        <p:tgtEl>
                                          <p:spTgt spid="285">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iterate>
                                    <p:tmAbs val="0"/>
                                  </p:iterate>
                                  <p:childTnLst>
                                    <p:set>
                                      <p:cBhvr>
                                        <p:cTn id="54" fill="hold"/>
                                        <p:tgtEl>
                                          <p:spTgt spid="285">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iterate>
                                    <p:tmAbs val="0"/>
                                  </p:iterate>
                                  <p:childTnLst>
                                    <p:set>
                                      <p:cBhvr>
                                        <p:cTn id="58" fill="hold"/>
                                        <p:tgtEl>
                                          <p:spTgt spid="285">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iterate>
                                    <p:tmAbs val="0"/>
                                  </p:iterate>
                                  <p:childTnLst>
                                    <p:set>
                                      <p:cBhvr>
                                        <p:cTn id="62" fill="hold"/>
                                        <p:tgtEl>
                                          <p:spTgt spid="28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1" build="p" bldLvl="5" animBg="1" advAuto="0"/>
      <p:bldP spid="306" grpId="2" animBg="1" advAuto="0"/>
      <p:bldP spid="307" grpId="3"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p:cNvSpPr>
          <p:nvPr>
            <p:ph type="title"/>
          </p:nvPr>
        </p:nvSpPr>
        <p:spPr>
          <a:prstGeom prst="rect">
            <a:avLst/>
          </a:prstGeom>
        </p:spPr>
        <p:txBody>
          <a:bodyPr/>
          <a:lstStyle/>
          <a:p>
            <a:r>
              <a:t>Accuracy: Fundamental Theory</a:t>
            </a:r>
          </a:p>
        </p:txBody>
      </p:sp>
      <p:sp>
        <p:nvSpPr>
          <p:cNvPr id="484" name="Shape 4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30</a:t>
            </a:fld>
            <a:endParaRPr/>
          </a:p>
        </p:txBody>
      </p:sp>
      <p:pic>
        <p:nvPicPr>
          <p:cNvPr id="2" name="圖片 1"/>
          <p:cNvPicPr>
            <a:picLocks noChangeAspect="1"/>
          </p:cNvPicPr>
          <p:nvPr/>
        </p:nvPicPr>
        <p:blipFill>
          <a:blip r:embed="rId2"/>
          <a:stretch>
            <a:fillRect/>
          </a:stretch>
        </p:blipFill>
        <p:spPr>
          <a:xfrm>
            <a:off x="4554678" y="1437272"/>
            <a:ext cx="7320491" cy="6866356"/>
          </a:xfrm>
          <a:prstGeom prst="rect">
            <a:avLst/>
          </a:prstGeom>
        </p:spPr>
      </p:pic>
    </p:spTree>
    <p:extLst>
      <p:ext uri="{BB962C8B-B14F-4D97-AF65-F5344CB8AC3E}">
        <p14:creationId xmlns:p14="http://schemas.microsoft.com/office/powerpoint/2010/main" val="234398685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p:cNvSpPr>
          <p:nvPr>
            <p:ph type="title"/>
          </p:nvPr>
        </p:nvSpPr>
        <p:spPr>
          <a:prstGeom prst="rect">
            <a:avLst/>
          </a:prstGeom>
        </p:spPr>
        <p:txBody>
          <a:bodyPr/>
          <a:lstStyle/>
          <a:p>
            <a:r>
              <a:t>Accuracy: Vis experiments</a:t>
            </a:r>
          </a:p>
        </p:txBody>
      </p:sp>
      <p:sp>
        <p:nvSpPr>
          <p:cNvPr id="488" name="Shape 48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31</a:t>
            </a:fld>
            <a:endParaRPr/>
          </a:p>
        </p:txBody>
      </p:sp>
      <p:sp>
        <p:nvSpPr>
          <p:cNvPr id="489" name="Shape 489"/>
          <p:cNvSpPr/>
          <p:nvPr/>
        </p:nvSpPr>
        <p:spPr>
          <a:xfrm>
            <a:off x="228600" y="8686800"/>
            <a:ext cx="5969000" cy="2794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spAutoFit/>
          </a:bodyPr>
          <a:lstStyle/>
          <a:p>
            <a:pPr algn="l" defTabSz="1295400">
              <a:spcBef>
                <a:spcPts val="900"/>
              </a:spcBef>
              <a:defRPr sz="1400" i="1">
                <a:uFill>
                  <a:solidFill>
                    <a:srgbClr val="000000"/>
                  </a:solidFill>
                </a:uFill>
              </a:defRPr>
            </a:pPr>
            <a:r>
              <a:t>after Michael McGuffin course slides, </a:t>
            </a:r>
            <a:r>
              <a:rPr u="sng">
                <a:hlinkClick r:id="rId2"/>
              </a:rPr>
              <a:t>http://profs.etsmtl.ca/mmcguffin/</a:t>
            </a:r>
          </a:p>
        </p:txBody>
      </p:sp>
      <p:sp>
        <p:nvSpPr>
          <p:cNvPr id="490" name="Shape 490"/>
          <p:cNvSpPr/>
          <p:nvPr/>
        </p:nvSpPr>
        <p:spPr>
          <a:xfrm>
            <a:off x="11506200" y="6286500"/>
            <a:ext cx="4013200" cy="25654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spAutoFit/>
          </a:bodyPr>
          <a:lstStyle>
            <a:lvl1pPr algn="l" defTabSz="1295400">
              <a:spcBef>
                <a:spcPts val="900"/>
              </a:spcBef>
              <a:defRPr sz="2400" i="1">
                <a:uFill>
                  <a:solidFill>
                    <a:srgbClr val="000000"/>
                  </a:solidFill>
                </a:uFill>
              </a:defRPr>
            </a:lvl1pPr>
          </a:lstStyle>
          <a:p>
            <a:r>
              <a:t>[Crowdsourcing Graphical Perception: Using Mechanical Turk to Assess Visualization Design. Heer and Bostock. Proc ACM Conf. Human Factors in Computing Systems (CHI) 2010, p. 203–212.]</a:t>
            </a:r>
          </a:p>
        </p:txBody>
      </p:sp>
      <p:pic>
        <p:nvPicPr>
          <p:cNvPr id="491" name="fig5.8.pdf"/>
          <p:cNvPicPr>
            <a:picLocks noChangeAspect="1"/>
          </p:cNvPicPr>
          <p:nvPr/>
        </p:nvPicPr>
        <p:blipFill>
          <a:blip r:embed="rId3">
            <a:extLst/>
          </a:blip>
          <a:stretch>
            <a:fillRect/>
          </a:stretch>
        </p:blipFill>
        <p:spPr>
          <a:xfrm>
            <a:off x="431800" y="838200"/>
            <a:ext cx="10033000" cy="8140812"/>
          </a:xfrm>
          <a:prstGeom prst="rect">
            <a:avLst/>
          </a:prstGeom>
          <a:ln w="12700">
            <a:miter lim="400000"/>
          </a:ln>
        </p:spPr>
      </p:pic>
    </p:spTree>
    <p:extLst>
      <p:ext uri="{BB962C8B-B14F-4D97-AF65-F5344CB8AC3E}">
        <p14:creationId xmlns:p14="http://schemas.microsoft.com/office/powerpoint/2010/main" val="385965054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p:cNvSpPr>
          <p:nvPr>
            <p:ph type="title"/>
          </p:nvPr>
        </p:nvSpPr>
        <p:spPr>
          <a:prstGeom prst="rect">
            <a:avLst/>
          </a:prstGeom>
        </p:spPr>
        <p:txBody>
          <a:bodyPr/>
          <a:lstStyle/>
          <a:p>
            <a:r>
              <a:t>Discriminability: How many usable steps?</a:t>
            </a:r>
          </a:p>
        </p:txBody>
      </p:sp>
      <p:sp>
        <p:nvSpPr>
          <p:cNvPr id="494" name="Shape 494"/>
          <p:cNvSpPr>
            <a:spLocks noGrp="1"/>
          </p:cNvSpPr>
          <p:nvPr>
            <p:ph type="body" sz="half" idx="1"/>
          </p:nvPr>
        </p:nvSpPr>
        <p:spPr>
          <a:xfrm>
            <a:off x="419100" y="1104900"/>
            <a:ext cx="7518400" cy="6997700"/>
          </a:xfrm>
          <a:prstGeom prst="rect">
            <a:avLst/>
          </a:prstGeom>
        </p:spPr>
        <p:txBody>
          <a:bodyPr/>
          <a:lstStyle/>
          <a:p>
            <a:r>
              <a:t>must be sufficient for number of attribute levels to show</a:t>
            </a:r>
          </a:p>
          <a:p>
            <a:pPr lvl="1"/>
            <a:r>
              <a:t>linewidth: few bins</a:t>
            </a:r>
          </a:p>
        </p:txBody>
      </p:sp>
      <p:sp>
        <p:nvSpPr>
          <p:cNvPr id="495" name="Shape 49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32</a:t>
            </a:fld>
            <a:endParaRPr/>
          </a:p>
        </p:txBody>
      </p:sp>
      <p:pic>
        <p:nvPicPr>
          <p:cNvPr id="496" name="droppedImage.tiff"/>
          <p:cNvPicPr>
            <a:picLocks noChangeAspect="1"/>
          </p:cNvPicPr>
          <p:nvPr/>
        </p:nvPicPr>
        <p:blipFill>
          <a:blip r:embed="rId2">
            <a:extLst/>
          </a:blip>
          <a:stretch>
            <a:fillRect/>
          </a:stretch>
        </p:blipFill>
        <p:spPr>
          <a:xfrm>
            <a:off x="8039100" y="1283075"/>
            <a:ext cx="7429500" cy="6766870"/>
          </a:xfrm>
          <a:prstGeom prst="rect">
            <a:avLst/>
          </a:prstGeom>
          <a:ln w="12700">
            <a:miter lim="400000"/>
          </a:ln>
        </p:spPr>
      </p:pic>
      <p:sp>
        <p:nvSpPr>
          <p:cNvPr id="497" name="Shape 497"/>
          <p:cNvSpPr/>
          <p:nvPr/>
        </p:nvSpPr>
        <p:spPr>
          <a:xfrm>
            <a:off x="6720830" y="8101153"/>
            <a:ext cx="7404101" cy="444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1800" i="1">
                <a:hlinkClick r:id=""/>
              </a:defRPr>
            </a:lvl1pPr>
          </a:lstStyle>
          <a:p>
            <a:pPr>
              <a:defRPr i="0"/>
            </a:pPr>
            <a:r>
              <a:rPr i="1">
                <a:hlinkClick r:id="rId3"/>
              </a:rPr>
              <a:t>[mappa.mundi.net/maps/maps 014/telegeography.html]</a:t>
            </a:r>
          </a:p>
        </p:txBody>
      </p:sp>
    </p:spTree>
    <p:extLst>
      <p:ext uri="{BB962C8B-B14F-4D97-AF65-F5344CB8AC3E}">
        <p14:creationId xmlns:p14="http://schemas.microsoft.com/office/powerpoint/2010/main" val="387141594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p:cNvSpPr>
          <p:nvPr>
            <p:ph type="title"/>
          </p:nvPr>
        </p:nvSpPr>
        <p:spPr>
          <a:prstGeom prst="rect">
            <a:avLst/>
          </a:prstGeom>
        </p:spPr>
        <p:txBody>
          <a:bodyPr/>
          <a:lstStyle/>
          <a:p>
            <a:r>
              <a:t>Separability vs. Integrality</a:t>
            </a:r>
          </a:p>
        </p:txBody>
      </p:sp>
      <p:sp>
        <p:nvSpPr>
          <p:cNvPr id="500" name="Shape 50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33</a:t>
            </a:fld>
            <a:endParaRPr/>
          </a:p>
        </p:txBody>
      </p:sp>
      <p:sp>
        <p:nvSpPr>
          <p:cNvPr id="501" name="Shape 501"/>
          <p:cNvSpPr/>
          <p:nvPr/>
        </p:nvSpPr>
        <p:spPr>
          <a:xfrm>
            <a:off x="952500" y="7327900"/>
            <a:ext cx="2550704" cy="5207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spAutoFit/>
          </a:bodyPr>
          <a:lstStyle>
            <a:lvl1pPr algn="l" defTabSz="1219200">
              <a:defRPr sz="3000">
                <a:uFill>
                  <a:solidFill>
                    <a:srgbClr val="000000"/>
                  </a:solidFill>
                </a:uFill>
                <a:latin typeface="+mn-lt"/>
                <a:ea typeface="+mn-ea"/>
                <a:cs typeface="+mn-cs"/>
                <a:sym typeface="Rockwell"/>
              </a:defRPr>
            </a:lvl1pPr>
          </a:lstStyle>
          <a:p>
            <a:r>
              <a:rPr dirty="0"/>
              <a:t>2 groups each</a:t>
            </a:r>
          </a:p>
        </p:txBody>
      </p:sp>
      <p:sp>
        <p:nvSpPr>
          <p:cNvPr id="502" name="Shape 502"/>
          <p:cNvSpPr/>
          <p:nvPr/>
        </p:nvSpPr>
        <p:spPr>
          <a:xfrm>
            <a:off x="4806950" y="7327900"/>
            <a:ext cx="2550704" cy="5207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spAutoFit/>
          </a:bodyPr>
          <a:lstStyle>
            <a:lvl1pPr algn="l" defTabSz="1219200">
              <a:defRPr sz="3000">
                <a:uFill>
                  <a:solidFill>
                    <a:srgbClr val="000000"/>
                  </a:solidFill>
                </a:uFill>
                <a:latin typeface="+mn-lt"/>
                <a:ea typeface="+mn-ea"/>
                <a:cs typeface="+mn-cs"/>
                <a:sym typeface="Rockwell"/>
              </a:defRPr>
            </a:lvl1pPr>
          </a:lstStyle>
          <a:p>
            <a:r>
              <a:rPr dirty="0"/>
              <a:t>2 groups each</a:t>
            </a:r>
          </a:p>
        </p:txBody>
      </p:sp>
      <p:sp>
        <p:nvSpPr>
          <p:cNvPr id="503" name="Shape 503"/>
          <p:cNvSpPr/>
          <p:nvPr/>
        </p:nvSpPr>
        <p:spPr>
          <a:xfrm>
            <a:off x="8661400" y="7327900"/>
            <a:ext cx="2650977" cy="9652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spAutoFit/>
          </a:bodyPr>
          <a:lstStyle/>
          <a:p>
            <a:pPr algn="l" defTabSz="1219200">
              <a:defRPr sz="3000">
                <a:uFill>
                  <a:solidFill>
                    <a:srgbClr val="000000"/>
                  </a:solidFill>
                </a:uFill>
                <a:latin typeface="+mn-lt"/>
                <a:ea typeface="+mn-ea"/>
                <a:cs typeface="+mn-cs"/>
                <a:sym typeface="Rockwell"/>
              </a:defRPr>
            </a:pPr>
            <a:r>
              <a:t>3 groups total:</a:t>
            </a:r>
          </a:p>
          <a:p>
            <a:pPr algn="l" defTabSz="1219200">
              <a:defRPr sz="3000">
                <a:uFill>
                  <a:solidFill>
                    <a:srgbClr val="000000"/>
                  </a:solidFill>
                </a:uFill>
                <a:latin typeface="+mn-lt"/>
                <a:ea typeface="+mn-ea"/>
                <a:cs typeface="+mn-cs"/>
                <a:sym typeface="Rockwell"/>
              </a:defRPr>
            </a:pPr>
            <a:r>
              <a:t>integral area</a:t>
            </a:r>
          </a:p>
        </p:txBody>
      </p:sp>
      <p:sp>
        <p:nvSpPr>
          <p:cNvPr id="504" name="Shape 504"/>
          <p:cNvSpPr/>
          <p:nvPr/>
        </p:nvSpPr>
        <p:spPr>
          <a:xfrm>
            <a:off x="12711372" y="7327900"/>
            <a:ext cx="2650978" cy="9652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spAutoFit/>
          </a:bodyPr>
          <a:lstStyle/>
          <a:p>
            <a:pPr algn="l" defTabSz="1219200">
              <a:defRPr sz="3000">
                <a:uFill>
                  <a:solidFill>
                    <a:srgbClr val="000000"/>
                  </a:solidFill>
                </a:uFill>
                <a:latin typeface="+mn-lt"/>
                <a:ea typeface="+mn-ea"/>
                <a:cs typeface="+mn-cs"/>
                <a:sym typeface="Rockwell"/>
              </a:defRPr>
            </a:pPr>
            <a:r>
              <a:t>4 groups total:</a:t>
            </a:r>
          </a:p>
          <a:p>
            <a:pPr algn="l" defTabSz="1219200">
              <a:defRPr sz="3000">
                <a:uFill>
                  <a:solidFill>
                    <a:srgbClr val="000000"/>
                  </a:solidFill>
                </a:uFill>
                <a:latin typeface="+mn-lt"/>
                <a:ea typeface="+mn-ea"/>
                <a:cs typeface="+mn-cs"/>
                <a:sym typeface="Rockwell"/>
              </a:defRPr>
            </a:pPr>
            <a:r>
              <a:t>integral hue</a:t>
            </a:r>
          </a:p>
        </p:txBody>
      </p:sp>
      <p:pic>
        <p:nvPicPr>
          <p:cNvPr id="2" name="圖片 1"/>
          <p:cNvPicPr>
            <a:picLocks noChangeAspect="1"/>
          </p:cNvPicPr>
          <p:nvPr/>
        </p:nvPicPr>
        <p:blipFill>
          <a:blip r:embed="rId2"/>
          <a:stretch>
            <a:fillRect/>
          </a:stretch>
        </p:blipFill>
        <p:spPr>
          <a:xfrm>
            <a:off x="657833" y="2581874"/>
            <a:ext cx="3140038" cy="4170751"/>
          </a:xfrm>
          <a:prstGeom prst="rect">
            <a:avLst/>
          </a:prstGeom>
        </p:spPr>
      </p:pic>
      <p:pic>
        <p:nvPicPr>
          <p:cNvPr id="3" name="圖片 2"/>
          <p:cNvPicPr>
            <a:picLocks noChangeAspect="1"/>
          </p:cNvPicPr>
          <p:nvPr/>
        </p:nvPicPr>
        <p:blipFill>
          <a:blip r:embed="rId3"/>
          <a:stretch>
            <a:fillRect/>
          </a:stretch>
        </p:blipFill>
        <p:spPr>
          <a:xfrm>
            <a:off x="4562390" y="2581874"/>
            <a:ext cx="3039824" cy="4179126"/>
          </a:xfrm>
          <a:prstGeom prst="rect">
            <a:avLst/>
          </a:prstGeom>
        </p:spPr>
      </p:pic>
      <p:pic>
        <p:nvPicPr>
          <p:cNvPr id="4" name="圖片 3"/>
          <p:cNvPicPr>
            <a:picLocks noChangeAspect="1"/>
          </p:cNvPicPr>
          <p:nvPr/>
        </p:nvPicPr>
        <p:blipFill>
          <a:blip r:embed="rId4"/>
          <a:stretch>
            <a:fillRect/>
          </a:stretch>
        </p:blipFill>
        <p:spPr>
          <a:xfrm>
            <a:off x="8466976" y="2581874"/>
            <a:ext cx="3039824" cy="4137251"/>
          </a:xfrm>
          <a:prstGeom prst="rect">
            <a:avLst/>
          </a:prstGeom>
        </p:spPr>
      </p:pic>
      <p:pic>
        <p:nvPicPr>
          <p:cNvPr id="5" name="圖片 4"/>
          <p:cNvPicPr>
            <a:picLocks noChangeAspect="1"/>
          </p:cNvPicPr>
          <p:nvPr/>
        </p:nvPicPr>
        <p:blipFill>
          <a:blip r:embed="rId5"/>
          <a:stretch>
            <a:fillRect/>
          </a:stretch>
        </p:blipFill>
        <p:spPr>
          <a:xfrm>
            <a:off x="12222312" y="2698198"/>
            <a:ext cx="3140038" cy="4154001"/>
          </a:xfrm>
          <a:prstGeom prst="rect">
            <a:avLst/>
          </a:prstGeom>
        </p:spPr>
      </p:pic>
    </p:spTree>
    <p:extLst>
      <p:ext uri="{BB962C8B-B14F-4D97-AF65-F5344CB8AC3E}">
        <p14:creationId xmlns:p14="http://schemas.microsoft.com/office/powerpoint/2010/main" val="167981748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hape 507"/>
          <p:cNvSpPr>
            <a:spLocks noGrp="1"/>
          </p:cNvSpPr>
          <p:nvPr>
            <p:ph type="title"/>
          </p:nvPr>
        </p:nvSpPr>
        <p:spPr>
          <a:prstGeom prst="rect">
            <a:avLst/>
          </a:prstGeom>
        </p:spPr>
        <p:txBody>
          <a:bodyPr/>
          <a:lstStyle/>
          <a:p>
            <a:r>
              <a:t>Popout</a:t>
            </a:r>
          </a:p>
        </p:txBody>
      </p:sp>
      <p:sp>
        <p:nvSpPr>
          <p:cNvPr id="508" name="Shape 508"/>
          <p:cNvSpPr>
            <a:spLocks noGrp="1"/>
          </p:cNvSpPr>
          <p:nvPr>
            <p:ph type="body" idx="1"/>
          </p:nvPr>
        </p:nvSpPr>
        <p:spPr>
          <a:xfrm>
            <a:off x="419100" y="1104900"/>
            <a:ext cx="9144000" cy="7886700"/>
          </a:xfrm>
          <a:prstGeom prst="rect">
            <a:avLst/>
          </a:prstGeom>
        </p:spPr>
        <p:txBody>
          <a:bodyPr/>
          <a:lstStyle/>
          <a:p>
            <a:r>
              <a:rPr dirty="0"/>
              <a:t>find the red dot</a:t>
            </a:r>
          </a:p>
          <a:p>
            <a:pPr lvl="1"/>
            <a:r>
              <a:rPr dirty="0"/>
              <a:t>how long does it take?</a:t>
            </a:r>
          </a:p>
          <a:p>
            <a:r>
              <a:rPr dirty="0"/>
              <a:t>parallel processing on many individual channels</a:t>
            </a:r>
          </a:p>
          <a:p>
            <a:pPr lvl="1"/>
            <a:r>
              <a:rPr dirty="0"/>
              <a:t>speed independent of distractor count</a:t>
            </a:r>
          </a:p>
          <a:p>
            <a:pPr lvl="1"/>
            <a:r>
              <a:rPr dirty="0"/>
              <a:t>speed depends on channel and amount of difference from distractors</a:t>
            </a:r>
          </a:p>
          <a:p>
            <a:r>
              <a:rPr dirty="0"/>
              <a:t>serial search for (almost all) combinations</a:t>
            </a:r>
          </a:p>
          <a:p>
            <a:pPr lvl="1"/>
            <a:r>
              <a:rPr dirty="0"/>
              <a:t>speed depends on number of distractors</a:t>
            </a:r>
          </a:p>
        </p:txBody>
      </p:sp>
      <p:sp>
        <p:nvSpPr>
          <p:cNvPr id="509" name="Shape 50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34</a:t>
            </a:fld>
            <a:endParaRPr/>
          </a:p>
        </p:txBody>
      </p:sp>
      <p:pic>
        <p:nvPicPr>
          <p:cNvPr id="510" name="fig5.11a.pdf"/>
          <p:cNvPicPr>
            <a:picLocks noChangeAspect="1"/>
          </p:cNvPicPr>
          <p:nvPr/>
        </p:nvPicPr>
        <p:blipFill>
          <a:blip r:embed="rId2">
            <a:extLst/>
          </a:blip>
          <a:stretch>
            <a:fillRect/>
          </a:stretch>
        </p:blipFill>
        <p:spPr>
          <a:xfrm>
            <a:off x="9918700" y="1054100"/>
            <a:ext cx="2540000" cy="2237065"/>
          </a:xfrm>
          <a:prstGeom prst="rect">
            <a:avLst/>
          </a:prstGeom>
          <a:ln w="12700">
            <a:miter lim="400000"/>
          </a:ln>
        </p:spPr>
      </p:pic>
      <p:pic>
        <p:nvPicPr>
          <p:cNvPr id="511" name="fig5.11b.pdf"/>
          <p:cNvPicPr>
            <a:picLocks noChangeAspect="1"/>
          </p:cNvPicPr>
          <p:nvPr/>
        </p:nvPicPr>
        <p:blipFill>
          <a:blip r:embed="rId3">
            <a:extLst/>
          </a:blip>
          <a:stretch>
            <a:fillRect/>
          </a:stretch>
        </p:blipFill>
        <p:spPr>
          <a:xfrm>
            <a:off x="12661900" y="1054100"/>
            <a:ext cx="2540000" cy="2237065"/>
          </a:xfrm>
          <a:prstGeom prst="rect">
            <a:avLst/>
          </a:prstGeom>
          <a:ln w="12700">
            <a:miter lim="400000"/>
          </a:ln>
        </p:spPr>
      </p:pic>
      <p:pic>
        <p:nvPicPr>
          <p:cNvPr id="512" name="fig5.11c.pdf"/>
          <p:cNvPicPr>
            <a:picLocks noChangeAspect="1"/>
          </p:cNvPicPr>
          <p:nvPr/>
        </p:nvPicPr>
        <p:blipFill>
          <a:blip r:embed="rId4">
            <a:extLst/>
          </a:blip>
          <a:stretch>
            <a:fillRect/>
          </a:stretch>
        </p:blipFill>
        <p:spPr>
          <a:xfrm>
            <a:off x="9918700" y="3581400"/>
            <a:ext cx="2540000" cy="2237065"/>
          </a:xfrm>
          <a:prstGeom prst="rect">
            <a:avLst/>
          </a:prstGeom>
          <a:ln w="12700">
            <a:miter lim="400000"/>
          </a:ln>
        </p:spPr>
      </p:pic>
      <p:pic>
        <p:nvPicPr>
          <p:cNvPr id="513" name="fig5.11d.pdf"/>
          <p:cNvPicPr>
            <a:picLocks noChangeAspect="1"/>
          </p:cNvPicPr>
          <p:nvPr/>
        </p:nvPicPr>
        <p:blipFill>
          <a:blip r:embed="rId5">
            <a:extLst/>
          </a:blip>
          <a:stretch>
            <a:fillRect/>
          </a:stretch>
        </p:blipFill>
        <p:spPr>
          <a:xfrm>
            <a:off x="12661900" y="3581400"/>
            <a:ext cx="2540000" cy="2237065"/>
          </a:xfrm>
          <a:prstGeom prst="rect">
            <a:avLst/>
          </a:prstGeom>
          <a:ln w="12700">
            <a:miter lim="400000"/>
          </a:ln>
        </p:spPr>
      </p:pic>
      <p:pic>
        <p:nvPicPr>
          <p:cNvPr id="514" name="fig5.11e.pdf"/>
          <p:cNvPicPr>
            <a:picLocks noChangeAspect="1"/>
          </p:cNvPicPr>
          <p:nvPr/>
        </p:nvPicPr>
        <p:blipFill>
          <a:blip r:embed="rId6">
            <a:extLst/>
          </a:blip>
          <a:stretch>
            <a:fillRect/>
          </a:stretch>
        </p:blipFill>
        <p:spPr>
          <a:xfrm>
            <a:off x="9918700" y="6108700"/>
            <a:ext cx="2540000" cy="2237065"/>
          </a:xfrm>
          <a:prstGeom prst="rect">
            <a:avLst/>
          </a:prstGeom>
          <a:ln w="12700">
            <a:miter lim="400000"/>
          </a:ln>
        </p:spPr>
      </p:pic>
      <p:pic>
        <p:nvPicPr>
          <p:cNvPr id="515" name="fig5.11f.pdf"/>
          <p:cNvPicPr>
            <a:picLocks noChangeAspect="1"/>
          </p:cNvPicPr>
          <p:nvPr/>
        </p:nvPicPr>
        <p:blipFill>
          <a:blip r:embed="rId7">
            <a:extLst/>
          </a:blip>
          <a:stretch>
            <a:fillRect/>
          </a:stretch>
        </p:blipFill>
        <p:spPr>
          <a:xfrm>
            <a:off x="12661900" y="6108700"/>
            <a:ext cx="2540000" cy="2237065"/>
          </a:xfrm>
          <a:prstGeom prst="rect">
            <a:avLst/>
          </a:prstGeom>
          <a:ln w="12700">
            <a:miter lim="400000"/>
          </a:ln>
        </p:spPr>
      </p:pic>
    </p:spTree>
    <p:extLst>
      <p:ext uri="{BB962C8B-B14F-4D97-AF65-F5344CB8AC3E}">
        <p14:creationId xmlns:p14="http://schemas.microsoft.com/office/powerpoint/2010/main" val="1443509750"/>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0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50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5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5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5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5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5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5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5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508">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iterate>
                                    <p:tmAbs val="0"/>
                                  </p:iterate>
                                  <p:childTnLst>
                                    <p:set>
                                      <p:cBhvr>
                                        <p:cTn id="40" fill="hold"/>
                                        <p:tgtEl>
                                          <p:spTgt spid="508">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iterate>
                                    <p:tmAbs val="0"/>
                                  </p:iterate>
                                  <p:childTnLst>
                                    <p:set>
                                      <p:cBhvr>
                                        <p:cTn id="42" fill="hold"/>
                                        <p:tgtEl>
                                          <p:spTgt spid="508">
                                            <p:txEl>
                                              <p:pRg st="4" end="4"/>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508">
                                            <p:txEl>
                                              <p:pRg st="5" end="5"/>
                                            </p:txEl>
                                          </p:spTgt>
                                        </p:tgtEl>
                                        <p:attrNameLst>
                                          <p:attrName>style.visibility</p:attrName>
                                        </p:attrNameLst>
                                      </p:cBhvr>
                                      <p:to>
                                        <p:strVal val="visible"/>
                                      </p:to>
                                    </p:set>
                                  </p:childTnLst>
                                </p:cTn>
                              </p:par>
                              <p:par>
                                <p:cTn id="46" presetID="1" presetClass="entr" presetSubtype="0" fill="hold" grpId="0" nodeType="withEffect">
                                  <p:stCondLst>
                                    <p:cond delay="0"/>
                                  </p:stCondLst>
                                  <p:iterate>
                                    <p:tmAbs val="0"/>
                                  </p:iterate>
                                  <p:childTnLst>
                                    <p:set>
                                      <p:cBhvr>
                                        <p:cTn id="47" fill="hold"/>
                                        <p:tgtEl>
                                          <p:spTgt spid="5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 grpId="0" build="p" animBg="1" advAuto="0"/>
      <p:bldP spid="510" grpId="0" animBg="1" advAuto="0"/>
      <p:bldP spid="511" grpId="0" animBg="1" advAuto="0"/>
      <p:bldP spid="512" grpId="0" animBg="1" advAuto="0"/>
      <p:bldP spid="513" grpId="0" animBg="1" advAuto="0"/>
      <p:bldP spid="514" grpId="0" animBg="1" advAuto="0"/>
      <p:bldP spid="515"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Shape 517"/>
          <p:cNvSpPr>
            <a:spLocks noGrp="1"/>
          </p:cNvSpPr>
          <p:nvPr>
            <p:ph type="title"/>
          </p:nvPr>
        </p:nvSpPr>
        <p:spPr>
          <a:prstGeom prst="rect">
            <a:avLst/>
          </a:prstGeom>
        </p:spPr>
        <p:txBody>
          <a:bodyPr/>
          <a:lstStyle/>
          <a:p>
            <a:r>
              <a:t>Popout</a:t>
            </a:r>
          </a:p>
        </p:txBody>
      </p:sp>
      <p:sp>
        <p:nvSpPr>
          <p:cNvPr id="518" name="Shape 518"/>
          <p:cNvSpPr>
            <a:spLocks noGrp="1"/>
          </p:cNvSpPr>
          <p:nvPr>
            <p:ph type="body" sz="quarter" idx="1"/>
          </p:nvPr>
        </p:nvSpPr>
        <p:spPr>
          <a:xfrm>
            <a:off x="419100" y="7289800"/>
            <a:ext cx="15849600" cy="1854200"/>
          </a:xfrm>
          <a:prstGeom prst="rect">
            <a:avLst/>
          </a:prstGeom>
        </p:spPr>
        <p:txBody>
          <a:bodyPr/>
          <a:lstStyle/>
          <a:p>
            <a:r>
              <a:rPr dirty="0"/>
              <a:t>many channels: tilt, size, shape, proximity, shadow direction, ...</a:t>
            </a:r>
          </a:p>
          <a:p>
            <a:r>
              <a:rPr dirty="0"/>
              <a:t>but not all! parallel line pairs do not pop out from tilted pairs</a:t>
            </a:r>
          </a:p>
        </p:txBody>
      </p:sp>
      <p:sp>
        <p:nvSpPr>
          <p:cNvPr id="519" name="Shape 51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35</a:t>
            </a:fld>
            <a:endParaRPr/>
          </a:p>
        </p:txBody>
      </p:sp>
      <p:pic>
        <p:nvPicPr>
          <p:cNvPr id="520" name="fig5.12.pdf"/>
          <p:cNvPicPr>
            <a:picLocks noChangeAspect="1"/>
          </p:cNvPicPr>
          <p:nvPr/>
        </p:nvPicPr>
        <p:blipFill>
          <a:blip r:embed="rId3">
            <a:extLst/>
          </a:blip>
          <a:stretch>
            <a:fillRect/>
          </a:stretch>
        </p:blipFill>
        <p:spPr>
          <a:xfrm>
            <a:off x="444500" y="1207847"/>
            <a:ext cx="10404276" cy="6057901"/>
          </a:xfrm>
          <a:prstGeom prst="rect">
            <a:avLst/>
          </a:prstGeom>
          <a:ln w="12700">
            <a:miter lim="400000"/>
          </a:ln>
        </p:spPr>
      </p:pic>
      <p:pic>
        <p:nvPicPr>
          <p:cNvPr id="521" name="圖片 520"/>
          <p:cNvPicPr>
            <a:picLocks/>
          </p:cNvPicPr>
          <p:nvPr/>
        </p:nvPicPr>
        <p:blipFill>
          <a:blip r:embed="rId4">
            <a:extLst/>
          </a:blip>
          <a:stretch>
            <a:fillRect/>
          </a:stretch>
        </p:blipFill>
        <p:spPr>
          <a:xfrm>
            <a:off x="7315200" y="4064000"/>
            <a:ext cx="3708400" cy="3327400"/>
          </a:xfrm>
          <a:prstGeom prst="rect">
            <a:avLst/>
          </a:prstGeom>
        </p:spPr>
      </p:pic>
    </p:spTree>
    <p:extLst>
      <p:ext uri="{BB962C8B-B14F-4D97-AF65-F5344CB8AC3E}">
        <p14:creationId xmlns:p14="http://schemas.microsoft.com/office/powerpoint/2010/main" val="2011218505"/>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1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51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51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1"/>
                                        </p:tgtEl>
                                        <p:attrNameLst>
                                          <p:attrName>style.visibility</p:attrName>
                                        </p:attrNameLst>
                                      </p:cBhvr>
                                      <p:to>
                                        <p:strVal val="visible"/>
                                      </p:to>
                                    </p:set>
                                    <p:animEffect transition="in" filter="fade">
                                      <p:cBhvr>
                                        <p:cTn id="17" dur="5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 grpId="0" build="p" bldLvl="5"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hape 52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36</a:t>
            </a:fld>
            <a:endParaRPr/>
          </a:p>
        </p:txBody>
      </p:sp>
      <p:sp>
        <p:nvSpPr>
          <p:cNvPr id="527" name="Shape 527"/>
          <p:cNvSpPr>
            <a:spLocks noGrp="1"/>
          </p:cNvSpPr>
          <p:nvPr>
            <p:ph type="title"/>
          </p:nvPr>
        </p:nvSpPr>
        <p:spPr>
          <a:prstGeom prst="rect">
            <a:avLst/>
          </a:prstGeom>
        </p:spPr>
        <p:txBody>
          <a:bodyPr/>
          <a:lstStyle/>
          <a:p>
            <a:r>
              <a:t>Grouping</a:t>
            </a:r>
          </a:p>
        </p:txBody>
      </p:sp>
      <p:sp>
        <p:nvSpPr>
          <p:cNvPr id="528" name="Shape 528"/>
          <p:cNvSpPr>
            <a:spLocks noGrp="1"/>
          </p:cNvSpPr>
          <p:nvPr>
            <p:ph type="body" sz="half" idx="1"/>
          </p:nvPr>
        </p:nvSpPr>
        <p:spPr>
          <a:xfrm>
            <a:off x="419100" y="1104900"/>
            <a:ext cx="6172200" cy="8039100"/>
          </a:xfrm>
          <a:prstGeom prst="rect">
            <a:avLst/>
          </a:prstGeom>
        </p:spPr>
        <p:txBody>
          <a:bodyPr/>
          <a:lstStyle/>
          <a:p>
            <a:endParaRPr/>
          </a:p>
          <a:p>
            <a:r>
              <a:t>containment</a:t>
            </a:r>
          </a:p>
          <a:p>
            <a:r>
              <a:t>connection</a:t>
            </a:r>
          </a:p>
          <a:p>
            <a:endParaRPr/>
          </a:p>
          <a:p>
            <a:endParaRPr/>
          </a:p>
          <a:p>
            <a:r>
              <a:t>proximity</a:t>
            </a:r>
          </a:p>
          <a:p>
            <a:pPr lvl="1"/>
            <a:r>
              <a:t>same spatial region</a:t>
            </a:r>
          </a:p>
          <a:p>
            <a:r>
              <a:t>similarity</a:t>
            </a:r>
          </a:p>
          <a:p>
            <a:pPr lvl="1"/>
            <a:r>
              <a:t>same values as other categorical channels</a:t>
            </a:r>
          </a:p>
        </p:txBody>
      </p:sp>
      <p:pic>
        <p:nvPicPr>
          <p:cNvPr id="529" name="fig5.1.pdf"/>
          <p:cNvPicPr>
            <a:picLocks noChangeAspect="1"/>
          </p:cNvPicPr>
          <p:nvPr/>
        </p:nvPicPr>
        <p:blipFill>
          <a:blip r:embed="rId2">
            <a:extLst/>
          </a:blip>
          <a:srcRect l="55257" t="3999" b="42000"/>
          <a:stretch>
            <a:fillRect/>
          </a:stretch>
        </p:blipFill>
        <p:spPr>
          <a:xfrm>
            <a:off x="6108700" y="3670300"/>
            <a:ext cx="8247235" cy="6680200"/>
          </a:xfrm>
          <a:prstGeom prst="rect">
            <a:avLst/>
          </a:prstGeom>
          <a:ln w="12700">
            <a:miter lim="400000"/>
          </a:ln>
        </p:spPr>
      </p:pic>
      <p:pic>
        <p:nvPicPr>
          <p:cNvPr id="530" name="fig5.5.pdf"/>
          <p:cNvPicPr>
            <a:picLocks noChangeAspect="1"/>
          </p:cNvPicPr>
          <p:nvPr/>
        </p:nvPicPr>
        <p:blipFill>
          <a:blip r:embed="rId3">
            <a:extLst/>
          </a:blip>
          <a:srcRect t="58611" r="45134"/>
          <a:stretch>
            <a:fillRect/>
          </a:stretch>
        </p:blipFill>
        <p:spPr>
          <a:xfrm>
            <a:off x="5830320" y="673100"/>
            <a:ext cx="7201542" cy="2598912"/>
          </a:xfrm>
          <a:prstGeom prst="rect">
            <a:avLst/>
          </a:prstGeom>
          <a:ln w="12700">
            <a:miter lim="400000"/>
          </a:ln>
        </p:spPr>
      </p:pic>
    </p:spTree>
    <p:extLst>
      <p:ext uri="{BB962C8B-B14F-4D97-AF65-F5344CB8AC3E}">
        <p14:creationId xmlns:p14="http://schemas.microsoft.com/office/powerpoint/2010/main" val="351138988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hape 532"/>
          <p:cNvSpPr>
            <a:spLocks noGrp="1"/>
          </p:cNvSpPr>
          <p:nvPr>
            <p:ph type="title"/>
          </p:nvPr>
        </p:nvSpPr>
        <p:spPr>
          <a:prstGeom prst="rect">
            <a:avLst/>
          </a:prstGeom>
        </p:spPr>
        <p:txBody>
          <a:bodyPr/>
          <a:lstStyle/>
          <a:p>
            <a:r>
              <a:t>Relative vs. absolute judgements</a:t>
            </a:r>
          </a:p>
        </p:txBody>
      </p:sp>
      <p:sp>
        <p:nvSpPr>
          <p:cNvPr id="533" name="Shape 533"/>
          <p:cNvSpPr>
            <a:spLocks noGrp="1"/>
          </p:cNvSpPr>
          <p:nvPr>
            <p:ph type="body" idx="1"/>
          </p:nvPr>
        </p:nvSpPr>
        <p:spPr>
          <a:prstGeom prst="rect">
            <a:avLst/>
          </a:prstGeom>
        </p:spPr>
        <p:txBody>
          <a:bodyPr/>
          <a:lstStyle/>
          <a:p>
            <a:r>
              <a:rPr sz="3200" dirty="0">
                <a:latin typeface="+mn-lt"/>
              </a:rPr>
              <a:t>perceptual system mostly operates with relative judgements, not absolute </a:t>
            </a:r>
          </a:p>
          <a:p>
            <a:pPr lvl="1"/>
            <a:r>
              <a:rPr sz="2800" dirty="0">
                <a:latin typeface="+mn-lt"/>
              </a:rPr>
              <a:t>that’s why accuracy increases with common frame/scale and alignment</a:t>
            </a:r>
          </a:p>
          <a:p>
            <a:pPr lvl="1"/>
            <a:r>
              <a:rPr sz="2800" dirty="0">
                <a:latin typeface="+mn-lt"/>
              </a:rPr>
              <a:t>Weber’s Law: ratio of increment to background is constant</a:t>
            </a:r>
          </a:p>
          <a:p>
            <a:pPr lvl="2"/>
            <a:r>
              <a:rPr sz="2400" dirty="0">
                <a:latin typeface="+mn-lt"/>
              </a:rPr>
              <a:t>filled rectangles differ in length by 1:9, difficult judgement</a:t>
            </a:r>
          </a:p>
          <a:p>
            <a:pPr lvl="2"/>
            <a:r>
              <a:rPr sz="2400" dirty="0">
                <a:latin typeface="+mn-lt"/>
              </a:rPr>
              <a:t>white rectangles differ in length by 1:2, easy judgement</a:t>
            </a:r>
          </a:p>
        </p:txBody>
      </p:sp>
      <p:sp>
        <p:nvSpPr>
          <p:cNvPr id="534" name="Shape 53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37</a:t>
            </a:fld>
            <a:endParaRPr/>
          </a:p>
        </p:txBody>
      </p:sp>
      <p:grpSp>
        <p:nvGrpSpPr>
          <p:cNvPr id="537" name="Group 537"/>
          <p:cNvGrpSpPr/>
          <p:nvPr/>
        </p:nvGrpSpPr>
        <p:grpSpPr>
          <a:xfrm>
            <a:off x="2222500" y="4330700"/>
            <a:ext cx="2705100" cy="3644900"/>
            <a:chOff x="0" y="165100"/>
            <a:chExt cx="2705100" cy="3644900"/>
          </a:xfrm>
        </p:grpSpPr>
        <p:pic>
          <p:nvPicPr>
            <p:cNvPr id="535" name="fig5.13.pdf"/>
            <p:cNvPicPr>
              <a:picLocks/>
            </p:cNvPicPr>
            <p:nvPr/>
          </p:nvPicPr>
          <p:blipFill>
            <a:blip r:embed="rId2">
              <a:extLst/>
            </a:blip>
            <a:srcRect l="2562" r="71650" b="22944"/>
            <a:stretch>
              <a:fillRect/>
            </a:stretch>
          </p:blipFill>
          <p:spPr>
            <a:xfrm>
              <a:off x="0" y="165100"/>
              <a:ext cx="2705100" cy="3263900"/>
            </a:xfrm>
            <a:prstGeom prst="rect">
              <a:avLst/>
            </a:prstGeom>
            <a:ln w="12700" cap="flat">
              <a:noFill/>
              <a:miter lim="400000"/>
            </a:ln>
            <a:effectLst/>
          </p:spPr>
        </p:pic>
        <p:sp>
          <p:nvSpPr>
            <p:cNvPr id="536" name="Shape 536"/>
            <p:cNvSpPr/>
            <p:nvPr/>
          </p:nvSpPr>
          <p:spPr>
            <a:xfrm>
              <a:off x="609600" y="3289300"/>
              <a:ext cx="1208460" cy="520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t">
              <a:spAutoFit/>
            </a:bodyPr>
            <a:lstStyle>
              <a:lvl1pPr algn="l" defTabSz="1219200">
                <a:defRPr sz="3000">
                  <a:uFill>
                    <a:solidFill>
                      <a:srgbClr val="000000"/>
                    </a:solidFill>
                  </a:uFill>
                  <a:latin typeface="+mn-lt"/>
                  <a:ea typeface="+mn-ea"/>
                  <a:cs typeface="+mn-cs"/>
                  <a:sym typeface="Rockwell"/>
                </a:defRPr>
              </a:lvl1pPr>
            </a:lstStyle>
            <a:p>
              <a:r>
                <a:t>length</a:t>
              </a:r>
            </a:p>
          </p:txBody>
        </p:sp>
      </p:grpSp>
      <p:sp>
        <p:nvSpPr>
          <p:cNvPr id="538" name="Shape 538"/>
          <p:cNvSpPr/>
          <p:nvPr/>
        </p:nvSpPr>
        <p:spPr>
          <a:xfrm>
            <a:off x="419100" y="8813800"/>
            <a:ext cx="15849600" cy="3175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spAutoFit/>
          </a:bodyPr>
          <a:lstStyle>
            <a:lvl1pPr algn="l" defTabSz="1295400">
              <a:spcBef>
                <a:spcPts val="900"/>
              </a:spcBef>
              <a:defRPr sz="1600" i="1">
                <a:uFill>
                  <a:solidFill>
                    <a:srgbClr val="000000"/>
                  </a:solidFill>
                </a:uFill>
              </a:defRPr>
            </a:lvl1pPr>
          </a:lstStyle>
          <a:p>
            <a:r>
              <a:rPr dirty="0"/>
              <a:t>after [Graphical Perception: Theory, Experimentation, and Application to the Development of Graphical Methods. Cleveland and McGill. </a:t>
            </a:r>
            <a:r>
              <a:rPr dirty="0" err="1"/>
              <a:t>Journ</a:t>
            </a:r>
            <a:r>
              <a:rPr dirty="0"/>
              <a:t>.  American Statistical Association 79:387 (1984), 531–554.]</a:t>
            </a:r>
          </a:p>
        </p:txBody>
      </p:sp>
      <p:grpSp>
        <p:nvGrpSpPr>
          <p:cNvPr id="541" name="Group 541"/>
          <p:cNvGrpSpPr/>
          <p:nvPr/>
        </p:nvGrpSpPr>
        <p:grpSpPr>
          <a:xfrm>
            <a:off x="4940300" y="4279900"/>
            <a:ext cx="4521200" cy="4584700"/>
            <a:chOff x="0" y="0"/>
            <a:chExt cx="4521200" cy="4584700"/>
          </a:xfrm>
        </p:grpSpPr>
        <p:sp>
          <p:nvSpPr>
            <p:cNvPr id="539" name="Shape 539"/>
            <p:cNvSpPr/>
            <p:nvPr/>
          </p:nvSpPr>
          <p:spPr>
            <a:xfrm>
              <a:off x="889000" y="3175000"/>
              <a:ext cx="2997200" cy="1409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algn="l" defTabSz="1219200">
                <a:defRPr sz="3000">
                  <a:uFill>
                    <a:solidFill>
                      <a:srgbClr val="000000"/>
                    </a:solidFill>
                  </a:uFill>
                  <a:latin typeface="+mn-lt"/>
                  <a:ea typeface="+mn-ea"/>
                  <a:cs typeface="+mn-cs"/>
                  <a:sym typeface="Rockwell"/>
                </a:defRPr>
              </a:lvl1pPr>
            </a:lstStyle>
            <a:p>
              <a:r>
                <a:t>position along unaligned common scale</a:t>
              </a:r>
            </a:p>
          </p:txBody>
        </p:sp>
        <p:pic>
          <p:nvPicPr>
            <p:cNvPr id="540" name="fig5.13.pdf"/>
            <p:cNvPicPr>
              <a:picLocks/>
            </p:cNvPicPr>
            <p:nvPr/>
          </p:nvPicPr>
          <p:blipFill>
            <a:blip r:embed="rId2">
              <a:extLst/>
            </a:blip>
            <a:srcRect l="28470" t="299" r="28430" b="19946"/>
            <a:stretch>
              <a:fillRect/>
            </a:stretch>
          </p:blipFill>
          <p:spPr>
            <a:xfrm>
              <a:off x="0" y="0"/>
              <a:ext cx="4521200" cy="3378200"/>
            </a:xfrm>
            <a:prstGeom prst="rect">
              <a:avLst/>
            </a:prstGeom>
            <a:ln w="12700" cap="flat">
              <a:noFill/>
              <a:miter lim="400000"/>
            </a:ln>
            <a:effectLst/>
          </p:spPr>
        </p:pic>
      </p:grpSp>
      <p:grpSp>
        <p:nvGrpSpPr>
          <p:cNvPr id="544" name="Group 544"/>
          <p:cNvGrpSpPr/>
          <p:nvPr/>
        </p:nvGrpSpPr>
        <p:grpSpPr>
          <a:xfrm>
            <a:off x="9144000" y="4381500"/>
            <a:ext cx="3530600" cy="4038600"/>
            <a:chOff x="0" y="101600"/>
            <a:chExt cx="3530600" cy="4038600"/>
          </a:xfrm>
        </p:grpSpPr>
        <p:sp>
          <p:nvSpPr>
            <p:cNvPr id="542" name="Shape 542"/>
            <p:cNvSpPr/>
            <p:nvPr/>
          </p:nvSpPr>
          <p:spPr>
            <a:xfrm>
              <a:off x="533400" y="3175000"/>
              <a:ext cx="2997200" cy="965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algn="l" defTabSz="1219200">
                <a:defRPr sz="3000">
                  <a:uFill>
                    <a:solidFill>
                      <a:srgbClr val="000000"/>
                    </a:solidFill>
                  </a:uFill>
                  <a:latin typeface="+mn-lt"/>
                  <a:ea typeface="+mn-ea"/>
                  <a:cs typeface="+mn-cs"/>
                  <a:sym typeface="Rockwell"/>
                </a:defRPr>
              </a:lvl1pPr>
            </a:lstStyle>
            <a:p>
              <a:r>
                <a:t>position along aligned scale</a:t>
              </a:r>
            </a:p>
          </p:txBody>
        </p:sp>
        <p:pic>
          <p:nvPicPr>
            <p:cNvPr id="543" name="fig5.13.pdf"/>
            <p:cNvPicPr>
              <a:picLocks/>
            </p:cNvPicPr>
            <p:nvPr/>
          </p:nvPicPr>
          <p:blipFill>
            <a:blip r:embed="rId2">
              <a:extLst/>
            </a:blip>
            <a:srcRect l="68542" b="25343"/>
            <a:stretch>
              <a:fillRect/>
            </a:stretch>
          </p:blipFill>
          <p:spPr>
            <a:xfrm>
              <a:off x="0" y="101600"/>
              <a:ext cx="3299916" cy="3162300"/>
            </a:xfrm>
            <a:prstGeom prst="rect">
              <a:avLst/>
            </a:prstGeom>
            <a:ln w="12700" cap="flat">
              <a:noFill/>
              <a:miter lim="400000"/>
            </a:ln>
            <a:effectLst/>
          </p:spPr>
        </p:pic>
      </p:grpSp>
    </p:spTree>
    <p:extLst>
      <p:ext uri="{BB962C8B-B14F-4D97-AF65-F5344CB8AC3E}">
        <p14:creationId xmlns:p14="http://schemas.microsoft.com/office/powerpoint/2010/main" val="3948235672"/>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3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5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53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5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5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5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53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53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5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 grpId="0" build="p" bldLvl="5" animBg="1" advAuto="0"/>
      <p:bldP spid="537" grpId="0" animBg="1" advAuto="0"/>
      <p:bldP spid="541" grpId="0" animBg="1" advAuto="0"/>
      <p:bldP spid="544" grpId="0"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hape 549"/>
          <p:cNvSpPr>
            <a:spLocks noGrp="1"/>
          </p:cNvSpPr>
          <p:nvPr>
            <p:ph type="title"/>
          </p:nvPr>
        </p:nvSpPr>
        <p:spPr>
          <a:prstGeom prst="rect">
            <a:avLst/>
          </a:prstGeom>
        </p:spPr>
        <p:txBody>
          <a:bodyPr/>
          <a:lstStyle/>
          <a:p>
            <a:r>
              <a:t>Relative luminance judgements</a:t>
            </a:r>
          </a:p>
        </p:txBody>
      </p:sp>
      <p:sp>
        <p:nvSpPr>
          <p:cNvPr id="550" name="Shape 550"/>
          <p:cNvSpPr>
            <a:spLocks noGrp="1"/>
          </p:cNvSpPr>
          <p:nvPr>
            <p:ph type="body" idx="1"/>
          </p:nvPr>
        </p:nvSpPr>
        <p:spPr>
          <a:prstGeom prst="rect">
            <a:avLst/>
          </a:prstGeom>
        </p:spPr>
        <p:txBody>
          <a:bodyPr/>
          <a:lstStyle>
            <a:lvl1pPr marL="793376" indent="-336176"/>
          </a:lstStyle>
          <a:p>
            <a:r>
              <a:t>perception of luminance is contextual based on contrast with surroundings</a:t>
            </a:r>
          </a:p>
        </p:txBody>
      </p:sp>
      <p:sp>
        <p:nvSpPr>
          <p:cNvPr id="551" name="Shape 55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pic>
        <p:nvPicPr>
          <p:cNvPr id="552" name="checkershadow_double_full.jpg"/>
          <p:cNvPicPr>
            <a:picLocks noChangeAspect="1"/>
          </p:cNvPicPr>
          <p:nvPr/>
        </p:nvPicPr>
        <p:blipFill>
          <a:blip r:embed="rId2">
            <a:extLst/>
          </a:blip>
          <a:srcRect t="2143" r="50416"/>
          <a:stretch>
            <a:fillRect/>
          </a:stretch>
        </p:blipFill>
        <p:spPr>
          <a:xfrm>
            <a:off x="723900" y="2298700"/>
            <a:ext cx="7556500" cy="5797838"/>
          </a:xfrm>
          <a:prstGeom prst="rect">
            <a:avLst/>
          </a:prstGeom>
          <a:ln w="12700">
            <a:miter lim="400000"/>
          </a:ln>
        </p:spPr>
      </p:pic>
      <p:pic>
        <p:nvPicPr>
          <p:cNvPr id="553" name="checkershadow_double_full.jpg"/>
          <p:cNvPicPr>
            <a:picLocks noChangeAspect="1"/>
          </p:cNvPicPr>
          <p:nvPr/>
        </p:nvPicPr>
        <p:blipFill>
          <a:blip r:embed="rId2">
            <a:extLst/>
          </a:blip>
          <a:srcRect l="50250"/>
          <a:stretch>
            <a:fillRect/>
          </a:stretch>
        </p:blipFill>
        <p:spPr>
          <a:xfrm>
            <a:off x="8166100" y="2286000"/>
            <a:ext cx="7581900" cy="5924838"/>
          </a:xfrm>
          <a:prstGeom prst="rect">
            <a:avLst/>
          </a:prstGeom>
          <a:ln w="12700">
            <a:miter lim="400000"/>
          </a:ln>
        </p:spPr>
      </p:pic>
      <p:sp>
        <p:nvSpPr>
          <p:cNvPr id="554" name="Shape 554"/>
          <p:cNvSpPr/>
          <p:nvPr/>
        </p:nvSpPr>
        <p:spPr>
          <a:xfrm>
            <a:off x="419100" y="8813800"/>
            <a:ext cx="15849600" cy="3175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spAutoFit/>
          </a:bodyPr>
          <a:lstStyle>
            <a:lvl1pPr algn="l" defTabSz="1295400">
              <a:spcBef>
                <a:spcPts val="900"/>
              </a:spcBef>
              <a:defRPr sz="1600" i="1" u="sng">
                <a:uFill>
                  <a:solidFill>
                    <a:srgbClr val="000000"/>
                  </a:solidFill>
                </a:uFill>
                <a:hlinkClick r:id=""/>
              </a:defRPr>
            </a:lvl1pPr>
          </a:lstStyle>
          <a:p>
            <a:pPr>
              <a:defRPr u="none"/>
            </a:pPr>
            <a:r>
              <a:rPr u="sng">
                <a:hlinkClick r:id="rId3"/>
              </a:rPr>
              <a:t>http://persci.mit.edu/gallery/checkershadow</a:t>
            </a:r>
          </a:p>
        </p:txBody>
      </p:sp>
    </p:spTree>
    <p:extLst>
      <p:ext uri="{BB962C8B-B14F-4D97-AF65-F5344CB8AC3E}">
        <p14:creationId xmlns:p14="http://schemas.microsoft.com/office/powerpoint/2010/main" val="1666255290"/>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 grpId="0" animBg="1" advAuto="0"/>
      <p:bldP spid="553"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Shape 556"/>
          <p:cNvSpPr>
            <a:spLocks noGrp="1"/>
          </p:cNvSpPr>
          <p:nvPr>
            <p:ph type="title"/>
          </p:nvPr>
        </p:nvSpPr>
        <p:spPr>
          <a:prstGeom prst="rect">
            <a:avLst/>
          </a:prstGeom>
        </p:spPr>
        <p:txBody>
          <a:bodyPr/>
          <a:lstStyle/>
          <a:p>
            <a:r>
              <a:t>Relative color judgements</a:t>
            </a:r>
          </a:p>
        </p:txBody>
      </p:sp>
      <p:sp>
        <p:nvSpPr>
          <p:cNvPr id="557" name="Shape 557"/>
          <p:cNvSpPr>
            <a:spLocks noGrp="1"/>
          </p:cNvSpPr>
          <p:nvPr>
            <p:ph type="body" idx="1"/>
          </p:nvPr>
        </p:nvSpPr>
        <p:spPr>
          <a:prstGeom prst="rect">
            <a:avLst/>
          </a:prstGeom>
        </p:spPr>
        <p:txBody>
          <a:bodyPr/>
          <a:lstStyle>
            <a:lvl1pPr marL="793376" indent="-336176"/>
          </a:lstStyle>
          <a:p>
            <a:r>
              <a:rPr dirty="0"/>
              <a:t>color constancy across broad range of illumination conditions</a:t>
            </a:r>
          </a:p>
        </p:txBody>
      </p:sp>
      <p:sp>
        <p:nvSpPr>
          <p:cNvPr id="558" name="Shape 55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39</a:t>
            </a:fld>
            <a:endParaRPr/>
          </a:p>
        </p:txBody>
      </p:sp>
      <p:sp>
        <p:nvSpPr>
          <p:cNvPr id="559" name="Shape 559"/>
          <p:cNvSpPr/>
          <p:nvPr/>
        </p:nvSpPr>
        <p:spPr>
          <a:xfrm>
            <a:off x="419100" y="8813800"/>
            <a:ext cx="15849600" cy="3175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spAutoFit/>
          </a:bodyPr>
          <a:lstStyle>
            <a:lvl1pPr algn="l" defTabSz="1295400">
              <a:spcBef>
                <a:spcPts val="900"/>
              </a:spcBef>
              <a:defRPr sz="1600" i="1" u="sng">
                <a:uFill>
                  <a:solidFill>
                    <a:srgbClr val="000000"/>
                  </a:solidFill>
                </a:uFill>
                <a:hlinkClick r:id=""/>
              </a:defRPr>
            </a:lvl1pPr>
          </a:lstStyle>
          <a:p>
            <a:pPr>
              <a:defRPr u="none"/>
            </a:pPr>
            <a:r>
              <a:rPr u="sng" dirty="0">
                <a:hlinkClick r:id="rId2"/>
              </a:rPr>
              <a:t>http://www.purveslab.net/seeforyourself/</a:t>
            </a:r>
          </a:p>
        </p:txBody>
      </p:sp>
      <p:pic>
        <p:nvPicPr>
          <p:cNvPr id="560" name="purvescube_masked.png"/>
          <p:cNvPicPr>
            <a:picLocks noChangeAspect="1"/>
          </p:cNvPicPr>
          <p:nvPr/>
        </p:nvPicPr>
        <p:blipFill>
          <a:blip r:embed="rId3">
            <a:extLst/>
          </a:blip>
          <a:stretch>
            <a:fillRect/>
          </a:stretch>
        </p:blipFill>
        <p:spPr>
          <a:xfrm>
            <a:off x="8166100" y="2501900"/>
            <a:ext cx="5626100" cy="4127500"/>
          </a:xfrm>
          <a:prstGeom prst="rect">
            <a:avLst/>
          </a:prstGeom>
          <a:ln w="12700">
            <a:miter lim="400000"/>
          </a:ln>
        </p:spPr>
      </p:pic>
      <p:pic>
        <p:nvPicPr>
          <p:cNvPr id="561" name="purvescube_unmasked.png"/>
          <p:cNvPicPr>
            <a:picLocks noChangeAspect="1"/>
          </p:cNvPicPr>
          <p:nvPr/>
        </p:nvPicPr>
        <p:blipFill>
          <a:blip r:embed="rId4">
            <a:extLst/>
          </a:blip>
          <a:stretch>
            <a:fillRect/>
          </a:stretch>
        </p:blipFill>
        <p:spPr>
          <a:xfrm>
            <a:off x="1219200" y="2501900"/>
            <a:ext cx="5626100" cy="4127500"/>
          </a:xfrm>
          <a:prstGeom prst="rect">
            <a:avLst/>
          </a:prstGeom>
          <a:ln w="12700">
            <a:miter lim="400000"/>
          </a:ln>
        </p:spPr>
      </p:pic>
    </p:spTree>
    <p:extLst>
      <p:ext uri="{BB962C8B-B14F-4D97-AF65-F5344CB8AC3E}">
        <p14:creationId xmlns:p14="http://schemas.microsoft.com/office/powerpoint/2010/main" val="604751872"/>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0" animBg="1" advAuto="0"/>
      <p:bldP spid="561"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a:prstGeom prst="rect">
            <a:avLst/>
          </a:prstGeom>
        </p:spPr>
        <p:txBody>
          <a:bodyPr/>
          <a:lstStyle/>
          <a:p>
            <a:r>
              <a:t>Why is validation difficult?</a:t>
            </a:r>
          </a:p>
        </p:txBody>
      </p:sp>
      <p:sp>
        <p:nvSpPr>
          <p:cNvPr id="310" name="Shape 310"/>
          <p:cNvSpPr>
            <a:spLocks noGrp="1"/>
          </p:cNvSpPr>
          <p:nvPr>
            <p:ph type="body" idx="1"/>
          </p:nvPr>
        </p:nvSpPr>
        <p:spPr>
          <a:prstGeom prst="rect">
            <a:avLst/>
          </a:prstGeom>
        </p:spPr>
        <p:txBody>
          <a:bodyPr/>
          <a:lstStyle>
            <a:lvl1pPr marL="793376" indent="-336176"/>
          </a:lstStyle>
          <a:p>
            <a:r>
              <a:t>different ways to get it wrong at each level</a:t>
            </a:r>
          </a:p>
        </p:txBody>
      </p:sp>
      <p:sp>
        <p:nvSpPr>
          <p:cNvPr id="311" name="Shape 31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pic>
        <p:nvPicPr>
          <p:cNvPr id="312" name="fig4.1a.pdf"/>
          <p:cNvPicPr>
            <a:picLocks noChangeAspect="1"/>
          </p:cNvPicPr>
          <p:nvPr/>
        </p:nvPicPr>
        <p:blipFill>
          <a:blip r:embed="rId2">
            <a:extLst/>
          </a:blip>
          <a:stretch>
            <a:fillRect/>
          </a:stretch>
        </p:blipFill>
        <p:spPr>
          <a:xfrm>
            <a:off x="3527753" y="2590800"/>
            <a:ext cx="8956347" cy="553720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Shape 563"/>
          <p:cNvSpPr>
            <a:spLocks noGrp="1"/>
          </p:cNvSpPr>
          <p:nvPr>
            <p:ph type="title"/>
          </p:nvPr>
        </p:nvSpPr>
        <p:spPr>
          <a:prstGeom prst="rect">
            <a:avLst/>
          </a:prstGeom>
        </p:spPr>
        <p:txBody>
          <a:bodyPr/>
          <a:lstStyle/>
          <a:p>
            <a:r>
              <a:t>Further reading</a:t>
            </a:r>
          </a:p>
        </p:txBody>
      </p:sp>
      <p:sp>
        <p:nvSpPr>
          <p:cNvPr id="564" name="Shape 564"/>
          <p:cNvSpPr>
            <a:spLocks noGrp="1"/>
          </p:cNvSpPr>
          <p:nvPr>
            <p:ph type="body" idx="1"/>
          </p:nvPr>
        </p:nvSpPr>
        <p:spPr>
          <a:xfrm>
            <a:off x="419100" y="1079500"/>
            <a:ext cx="15849600" cy="7747000"/>
          </a:xfrm>
          <a:prstGeom prst="rect">
            <a:avLst/>
          </a:prstGeom>
        </p:spPr>
        <p:txBody>
          <a:bodyPr>
            <a:normAutofit fontScale="92500" lnSpcReduction="10000"/>
          </a:bodyPr>
          <a:lstStyle/>
          <a:p>
            <a:pPr marL="312724" indent="-312724" defTabSz="1170431">
              <a:spcBef>
                <a:spcPts val="900"/>
              </a:spcBef>
              <a:defRPr sz="3648"/>
            </a:pPr>
            <a:r>
              <a:rPr dirty="0">
                <a:latin typeface="+mn-lt"/>
              </a:rPr>
              <a:t>Visualization Analysis and Design. </a:t>
            </a:r>
            <a:r>
              <a:rPr dirty="0" err="1">
                <a:latin typeface="+mn-lt"/>
              </a:rPr>
              <a:t>Munzner</a:t>
            </a:r>
            <a:r>
              <a:rPr dirty="0">
                <a:latin typeface="+mn-lt"/>
              </a:rPr>
              <a:t>.  AK Peters Visualization Series, CRC Press, 2014.</a:t>
            </a:r>
          </a:p>
          <a:p>
            <a:pPr marL="697095" lvl="1" indent="-258183" defTabSz="1170431">
              <a:defRPr sz="3072" i="1"/>
            </a:pPr>
            <a:r>
              <a:rPr dirty="0">
                <a:latin typeface="+mn-lt"/>
              </a:rPr>
              <a:t>Chap 5: Marks and Channels</a:t>
            </a:r>
            <a:endParaRPr i="0" dirty="0">
              <a:latin typeface="+mn-lt"/>
            </a:endParaRPr>
          </a:p>
          <a:p>
            <a:pPr marL="312724" indent="-312724" defTabSz="1170431">
              <a:spcBef>
                <a:spcPts val="900"/>
              </a:spcBef>
              <a:defRPr sz="3648"/>
            </a:pPr>
            <a:r>
              <a:rPr i="1" dirty="0">
                <a:latin typeface="+mn-lt"/>
              </a:rPr>
              <a:t>On the Theory of Scales of Measurement. </a:t>
            </a:r>
            <a:r>
              <a:rPr dirty="0">
                <a:latin typeface="+mn-lt"/>
              </a:rPr>
              <a:t>Stevens. Science 103:2684 (1946), 677–680.</a:t>
            </a:r>
          </a:p>
          <a:p>
            <a:pPr marL="312724" indent="-312724" defTabSz="1170431">
              <a:spcBef>
                <a:spcPts val="900"/>
              </a:spcBef>
              <a:defRPr sz="3648"/>
            </a:pPr>
            <a:r>
              <a:rPr dirty="0">
                <a:latin typeface="+mn-lt"/>
              </a:rPr>
              <a:t>Psychophysics: Introduction to its Perceptual, Neural, and Social Prospects. Stevens. Wiley, 1975.</a:t>
            </a:r>
          </a:p>
          <a:p>
            <a:pPr marL="312724" indent="-312724" defTabSz="1170431">
              <a:spcBef>
                <a:spcPts val="900"/>
              </a:spcBef>
              <a:defRPr sz="3648" i="1"/>
            </a:pPr>
            <a:r>
              <a:rPr dirty="0">
                <a:latin typeface="+mn-lt"/>
              </a:rPr>
              <a:t>Graphical Perception: Theory, Experimentation, and Application to the Development of Graphical Methods.</a:t>
            </a:r>
            <a:r>
              <a:rPr i="0" dirty="0">
                <a:latin typeface="+mn-lt"/>
              </a:rPr>
              <a:t> Cleveland and McGill. </a:t>
            </a:r>
            <a:r>
              <a:rPr i="0" dirty="0" err="1">
                <a:latin typeface="+mn-lt"/>
              </a:rPr>
              <a:t>Journ</a:t>
            </a:r>
            <a:r>
              <a:rPr i="0" dirty="0">
                <a:latin typeface="+mn-lt"/>
              </a:rPr>
              <a:t>.  American Statistical Association 79:387 (1984), 531–554.</a:t>
            </a:r>
          </a:p>
          <a:p>
            <a:pPr marL="312724" indent="-312724" defTabSz="1170431">
              <a:spcBef>
                <a:spcPts val="900"/>
              </a:spcBef>
              <a:defRPr sz="3648" i="1"/>
            </a:pPr>
            <a:r>
              <a:rPr dirty="0">
                <a:latin typeface="+mn-lt"/>
              </a:rPr>
              <a:t>Perception in Vision</a:t>
            </a:r>
            <a:r>
              <a:rPr i="0" dirty="0">
                <a:latin typeface="+mn-lt"/>
              </a:rPr>
              <a:t>. Healey. </a:t>
            </a:r>
            <a:r>
              <a:rPr i="0" u="sng" dirty="0">
                <a:latin typeface="+mn-lt"/>
                <a:hlinkClick r:id="rId2"/>
              </a:rPr>
              <a:t>http://www.csc.ncsu.edu/faculty/healey/PP</a:t>
            </a:r>
            <a:r>
              <a:rPr dirty="0">
                <a:latin typeface="+mn-lt"/>
              </a:rPr>
              <a:t> </a:t>
            </a:r>
          </a:p>
          <a:p>
            <a:pPr marL="312724" indent="-312724" defTabSz="1170431">
              <a:spcBef>
                <a:spcPts val="900"/>
              </a:spcBef>
              <a:defRPr sz="3648" i="1"/>
            </a:pPr>
            <a:r>
              <a:rPr i="0" dirty="0">
                <a:latin typeface="+mn-lt"/>
              </a:rPr>
              <a:t>Visual Thinking for Design. Ware. Morgan Kaufmann, 2008.</a:t>
            </a:r>
          </a:p>
          <a:p>
            <a:pPr marL="312724" indent="-312724" defTabSz="1170431">
              <a:spcBef>
                <a:spcPts val="900"/>
              </a:spcBef>
              <a:defRPr sz="3648" i="1"/>
            </a:pPr>
            <a:r>
              <a:rPr i="0" dirty="0">
                <a:latin typeface="+mn-lt"/>
              </a:rPr>
              <a:t>Information Visualization: Perception for Design, 3rd edition. Ware. Morgan Kaufmann /Academic Press, 2004.</a:t>
            </a:r>
          </a:p>
        </p:txBody>
      </p:sp>
      <p:sp>
        <p:nvSpPr>
          <p:cNvPr id="565" name="Shape 56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40</a:t>
            </a:fld>
            <a:endParaRPr/>
          </a:p>
        </p:txBody>
      </p:sp>
    </p:spTree>
    <p:extLst>
      <p:ext uri="{BB962C8B-B14F-4D97-AF65-F5344CB8AC3E}">
        <p14:creationId xmlns:p14="http://schemas.microsoft.com/office/powerpoint/2010/main" val="21109878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38100" tIns="38100" rIns="38100" bIns="38100"/>
          <a:lstStyle>
            <a:lvl1pPr algn="r"/>
          </a:lstStyle>
          <a:p>
            <a:fld id="{86CB4B4D-7CA3-9044-876B-883B54F8677D}" type="slidenum">
              <a:t>5</a:t>
            </a:fld>
            <a:endParaRPr/>
          </a:p>
        </p:txBody>
      </p:sp>
      <p:sp>
        <p:nvSpPr>
          <p:cNvPr id="315" name="Shape 315"/>
          <p:cNvSpPr/>
          <p:nvPr/>
        </p:nvSpPr>
        <p:spPr>
          <a:xfrm>
            <a:off x="419100" y="0"/>
            <a:ext cx="15849600" cy="10541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lvl1pPr algn="l" defTabSz="1219200">
              <a:buClr>
                <a:srgbClr val="1D2157"/>
              </a:buClr>
              <a:defRPr sz="4400">
                <a:solidFill>
                  <a:srgbClr val="011993"/>
                </a:solidFill>
                <a:uFill>
                  <a:solidFill>
                    <a:srgbClr val="011993"/>
                  </a:solidFill>
                </a:uFill>
              </a:defRPr>
            </a:lvl1pPr>
          </a:lstStyle>
          <a:p>
            <a:r>
              <a:t>Why is validation difficult?</a:t>
            </a:r>
          </a:p>
        </p:txBody>
      </p:sp>
      <p:pic>
        <p:nvPicPr>
          <p:cNvPr id="316" name="fig4.1b.pdf"/>
          <p:cNvPicPr>
            <a:picLocks noChangeAspect="1"/>
          </p:cNvPicPr>
          <p:nvPr/>
        </p:nvPicPr>
        <p:blipFill>
          <a:blip r:embed="rId2">
            <a:extLst/>
          </a:blip>
          <a:stretch>
            <a:fillRect/>
          </a:stretch>
        </p:blipFill>
        <p:spPr>
          <a:xfrm>
            <a:off x="3499287" y="1866900"/>
            <a:ext cx="8737601" cy="6661072"/>
          </a:xfrm>
          <a:prstGeom prst="rect">
            <a:avLst/>
          </a:prstGeom>
          <a:ln w="12700">
            <a:miter lim="400000"/>
          </a:ln>
        </p:spPr>
      </p:pic>
      <p:sp>
        <p:nvSpPr>
          <p:cNvPr id="317" name="Shape 317"/>
          <p:cNvSpPr/>
          <p:nvPr/>
        </p:nvSpPr>
        <p:spPr>
          <a:xfrm>
            <a:off x="1752600" y="5321300"/>
            <a:ext cx="2641600" cy="914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1" indent="0" algn="l">
              <a:spcBef>
                <a:spcPts val="2300"/>
              </a:spcBef>
              <a:defRPr sz="2800"/>
            </a:pPr>
            <a:r>
              <a:t>computer science</a:t>
            </a:r>
          </a:p>
        </p:txBody>
      </p:sp>
      <p:grpSp>
        <p:nvGrpSpPr>
          <p:cNvPr id="320" name="Group 320"/>
          <p:cNvGrpSpPr/>
          <p:nvPr/>
        </p:nvGrpSpPr>
        <p:grpSpPr>
          <a:xfrm>
            <a:off x="1752600" y="4470400"/>
            <a:ext cx="2641600" cy="2832100"/>
            <a:chOff x="0" y="0"/>
            <a:chExt cx="2641600" cy="2832100"/>
          </a:xfrm>
        </p:grpSpPr>
        <p:sp>
          <p:nvSpPr>
            <p:cNvPr id="318" name="Shape 318"/>
            <p:cNvSpPr/>
            <p:nvPr/>
          </p:nvSpPr>
          <p:spPr>
            <a:xfrm>
              <a:off x="0" y="0"/>
              <a:ext cx="2641600" cy="508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1" indent="0" algn="l">
                <a:spcBef>
                  <a:spcPts val="2300"/>
                </a:spcBef>
                <a:defRPr sz="2800"/>
              </a:pPr>
              <a:r>
                <a:t>design</a:t>
              </a:r>
            </a:p>
          </p:txBody>
        </p:sp>
        <p:sp>
          <p:nvSpPr>
            <p:cNvPr id="319" name="Shape 319"/>
            <p:cNvSpPr/>
            <p:nvPr/>
          </p:nvSpPr>
          <p:spPr>
            <a:xfrm>
              <a:off x="0" y="1917700"/>
              <a:ext cx="2641600"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1" indent="0" algn="l">
                <a:spcBef>
                  <a:spcPts val="2300"/>
                </a:spcBef>
                <a:defRPr sz="2800"/>
              </a:pPr>
              <a:r>
                <a:t>cognitive psychology</a:t>
              </a:r>
            </a:p>
          </p:txBody>
        </p:sp>
      </p:grpSp>
      <p:grpSp>
        <p:nvGrpSpPr>
          <p:cNvPr id="323" name="Group 323"/>
          <p:cNvGrpSpPr/>
          <p:nvPr/>
        </p:nvGrpSpPr>
        <p:grpSpPr>
          <a:xfrm>
            <a:off x="1587500" y="2565400"/>
            <a:ext cx="2743200" cy="5778499"/>
            <a:chOff x="0" y="0"/>
            <a:chExt cx="2743200" cy="5778498"/>
          </a:xfrm>
        </p:grpSpPr>
        <p:sp>
          <p:nvSpPr>
            <p:cNvPr id="321" name="Shape 321"/>
            <p:cNvSpPr/>
            <p:nvPr/>
          </p:nvSpPr>
          <p:spPr>
            <a:xfrm>
              <a:off x="101600" y="4855987"/>
              <a:ext cx="2641600" cy="9225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lvl="1" indent="0" algn="l">
                <a:spcBef>
                  <a:spcPts val="2300"/>
                </a:spcBef>
                <a:defRPr sz="2800"/>
              </a:pPr>
              <a:r>
                <a:t>anthropology/</a:t>
              </a:r>
              <a:br/>
              <a:r>
                <a:t>ethnography</a:t>
              </a:r>
            </a:p>
          </p:txBody>
        </p:sp>
        <p:sp>
          <p:nvSpPr>
            <p:cNvPr id="322" name="Shape 322"/>
            <p:cNvSpPr/>
            <p:nvPr/>
          </p:nvSpPr>
          <p:spPr>
            <a:xfrm>
              <a:off x="0" y="0"/>
              <a:ext cx="2641600" cy="9225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lvl="1" indent="0" algn="l">
                <a:spcBef>
                  <a:spcPts val="2300"/>
                </a:spcBef>
                <a:defRPr sz="2800"/>
              </a:pPr>
              <a:r>
                <a:t>anthropology/</a:t>
              </a:r>
              <a:br/>
              <a:r>
                <a:t>ethnography</a:t>
              </a:r>
            </a:p>
          </p:txBody>
        </p:sp>
      </p:grpSp>
      <p:pic>
        <p:nvPicPr>
          <p:cNvPr id="324" name="圖片 323"/>
          <p:cNvPicPr>
            <a:picLocks/>
          </p:cNvPicPr>
          <p:nvPr/>
        </p:nvPicPr>
        <p:blipFill>
          <a:blip r:embed="rId3">
            <a:extLst/>
          </a:blip>
          <a:stretch>
            <a:fillRect/>
          </a:stretch>
        </p:blipFill>
        <p:spPr>
          <a:xfrm>
            <a:off x="12066134" y="2031074"/>
            <a:ext cx="587008" cy="3263371"/>
          </a:xfrm>
          <a:prstGeom prst="rect">
            <a:avLst/>
          </a:prstGeom>
        </p:spPr>
      </p:pic>
      <p:sp>
        <p:nvSpPr>
          <p:cNvPr id="326" name="Shape 326"/>
          <p:cNvSpPr/>
          <p:nvPr/>
        </p:nvSpPr>
        <p:spPr>
          <a:xfrm>
            <a:off x="12623800" y="2362200"/>
            <a:ext cx="2641600" cy="914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1" indent="0" algn="l">
              <a:spcBef>
                <a:spcPts val="2300"/>
              </a:spcBef>
              <a:defRPr sz="2800">
                <a:solidFill>
                  <a:srgbClr val="FF2600"/>
                </a:solidFill>
              </a:defRPr>
            </a:pPr>
            <a:r>
              <a:t>problem-driven work</a:t>
            </a:r>
          </a:p>
        </p:txBody>
      </p:sp>
      <p:pic>
        <p:nvPicPr>
          <p:cNvPr id="327" name="圖片 326"/>
          <p:cNvPicPr>
            <a:picLocks/>
          </p:cNvPicPr>
          <p:nvPr/>
        </p:nvPicPr>
        <p:blipFill>
          <a:blip r:embed="rId4">
            <a:extLst/>
          </a:blip>
          <a:stretch>
            <a:fillRect/>
          </a:stretch>
        </p:blipFill>
        <p:spPr>
          <a:xfrm>
            <a:off x="4178300" y="5168900"/>
            <a:ext cx="7239000" cy="1346200"/>
          </a:xfrm>
          <a:prstGeom prst="rect">
            <a:avLst/>
          </a:prstGeom>
        </p:spPr>
      </p:pic>
      <p:sp>
        <p:nvSpPr>
          <p:cNvPr id="329" name="Shape 329"/>
          <p:cNvSpPr/>
          <p:nvPr/>
        </p:nvSpPr>
        <p:spPr>
          <a:xfrm>
            <a:off x="11849100" y="5435600"/>
            <a:ext cx="2641600" cy="914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1" indent="0" algn="l">
              <a:spcBef>
                <a:spcPts val="2300"/>
              </a:spcBef>
              <a:defRPr sz="2800">
                <a:solidFill>
                  <a:srgbClr val="FF2600"/>
                </a:solidFill>
              </a:defRPr>
            </a:pPr>
            <a:r>
              <a:t>technique-driven work</a:t>
            </a:r>
          </a:p>
        </p:txBody>
      </p:sp>
      <p:sp>
        <p:nvSpPr>
          <p:cNvPr id="330" name="Shape 330"/>
          <p:cNvSpPr/>
          <p:nvPr/>
        </p:nvSpPr>
        <p:spPr>
          <a:xfrm>
            <a:off x="457200" y="8694870"/>
            <a:ext cx="13004800" cy="266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marR="419100" algn="r" defTabSz="419100">
              <a:lnSpc>
                <a:spcPts val="2100"/>
              </a:lnSpc>
              <a:spcBef>
                <a:spcPts val="600"/>
              </a:spcBef>
              <a:defRPr sz="1700"/>
            </a:lvl1pPr>
          </a:lstStyle>
          <a:p>
            <a:r>
              <a:t>[A Nested Model of Visualization Design and Validation. Munzner.  IEEE TVCG 15(6):921-928, 2009 (Proc. InfoVis 2009). ]</a:t>
            </a:r>
          </a:p>
        </p:txBody>
      </p:sp>
      <p:sp>
        <p:nvSpPr>
          <p:cNvPr id="331" name="Shape 331"/>
          <p:cNvSpPr/>
          <p:nvPr/>
        </p:nvSpPr>
        <p:spPr>
          <a:xfrm>
            <a:off x="419100" y="1104900"/>
            <a:ext cx="15849600" cy="80391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lstStyle>
            <a:lvl1pPr marL="342900" indent="-342900" algn="l" defTabSz="1219200">
              <a:spcBef>
                <a:spcPts val="1000"/>
              </a:spcBef>
              <a:buSzPct val="100000"/>
              <a:buChar char="•"/>
              <a:defRPr sz="4000">
                <a:uFill>
                  <a:solidFill>
                    <a:srgbClr val="000000"/>
                  </a:solidFill>
                </a:uFill>
              </a:defRPr>
            </a:lvl1pPr>
          </a:lstStyle>
          <a:p>
            <a:r>
              <a:t>solution: use methods from different fields at each level</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2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4" nodeType="afterEffect">
                                  <p:stCondLst>
                                    <p:cond delay="0"/>
                                  </p:stCondLst>
                                  <p:iterate>
                                    <p:tmAbs val="0"/>
                                  </p:iterate>
                                  <p:childTnLst>
                                    <p:set>
                                      <p:cBhvr>
                                        <p:cTn id="17" fill="hold"/>
                                        <p:tgtEl>
                                          <p:spTgt spid="3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5" nodeType="clickEffect">
                                  <p:stCondLst>
                                    <p:cond delay="0"/>
                                  </p:stCondLst>
                                  <p:iterate>
                                    <p:tmAbs val="0"/>
                                  </p:iterate>
                                  <p:childTnLst>
                                    <p:set>
                                      <p:cBhvr>
                                        <p:cTn id="21" fill="hold"/>
                                        <p:tgtEl>
                                          <p:spTgt spid="3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6" nodeType="clickEffect">
                                  <p:stCondLst>
                                    <p:cond delay="0"/>
                                  </p:stCondLst>
                                  <p:iterate>
                                    <p:tmAbs val="0"/>
                                  </p:iterate>
                                  <p:childTnLst>
                                    <p:set>
                                      <p:cBhvr>
                                        <p:cTn id="25" fill="hold"/>
                                        <p:tgtEl>
                                          <p:spTgt spid="3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7" nodeType="clickEffect">
                                  <p:stCondLst>
                                    <p:cond delay="0"/>
                                  </p:stCondLst>
                                  <p:iterate>
                                    <p:tmAbs val="0"/>
                                  </p:iterate>
                                  <p:childTnLst>
                                    <p:set>
                                      <p:cBhvr>
                                        <p:cTn id="29" fill="hold"/>
                                        <p:tgtEl>
                                          <p:spTgt spid="324"/>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8" nodeType="afterEffect">
                                  <p:stCondLst>
                                    <p:cond delay="0"/>
                                  </p:stCondLst>
                                  <p:iterate>
                                    <p:tmAbs val="0"/>
                                  </p:iterate>
                                  <p:childTnLst>
                                    <p:set>
                                      <p:cBhvr>
                                        <p:cTn id="32" fill="hold"/>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1" animBg="1" advAuto="0"/>
      <p:bldP spid="317" grpId="2" animBg="1" advAuto="0"/>
      <p:bldP spid="320" grpId="5" animBg="1" advAuto="0"/>
      <p:bldP spid="323" grpId="6" animBg="1" advAuto="0"/>
      <p:bldP spid="324" grpId="7" animBg="1" advAuto="0"/>
      <p:bldP spid="326" grpId="8" animBg="1" advAuto="0"/>
      <p:bldP spid="327" grpId="3" animBg="1" advAuto="0"/>
      <p:bldP spid="329" grpId="4"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fig2.1.pdf"/>
          <p:cNvPicPr>
            <a:picLocks noChangeAspect="1"/>
          </p:cNvPicPr>
          <p:nvPr/>
        </p:nvPicPr>
        <p:blipFill>
          <a:blip r:embed="rId2">
            <a:extLst/>
          </a:blip>
          <a:srcRect b="15795"/>
          <a:stretch>
            <a:fillRect/>
          </a:stretch>
        </p:blipFill>
        <p:spPr>
          <a:xfrm>
            <a:off x="4289476" y="9107"/>
            <a:ext cx="9005103" cy="9045993"/>
          </a:xfrm>
          <a:prstGeom prst="rect">
            <a:avLst/>
          </a:prstGeom>
          <a:ln w="12700">
            <a:miter lim="400000"/>
          </a:ln>
        </p:spPr>
      </p:pic>
      <p:sp>
        <p:nvSpPr>
          <p:cNvPr id="334" name="Shape 33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pic>
        <p:nvPicPr>
          <p:cNvPr id="335" name="fig2.1.pdf"/>
          <p:cNvPicPr>
            <a:picLocks noChangeAspect="1"/>
          </p:cNvPicPr>
          <p:nvPr/>
        </p:nvPicPr>
        <p:blipFill>
          <a:blip r:embed="rId3">
            <a:extLst/>
          </a:blip>
          <a:srcRect l="79577" t="85878"/>
          <a:stretch>
            <a:fillRect/>
          </a:stretch>
        </p:blipFill>
        <p:spPr>
          <a:xfrm>
            <a:off x="-241300" y="643004"/>
            <a:ext cx="4164441" cy="3461887"/>
          </a:xfrm>
          <a:prstGeom prst="rect">
            <a:avLst/>
          </a:prstGeom>
          <a:ln w="12700">
            <a:miter lim="400000"/>
          </a:ln>
        </p:spPr>
      </p:pic>
      <p:pic>
        <p:nvPicPr>
          <p:cNvPr id="336" name="fig2.1.pdf"/>
          <p:cNvPicPr>
            <a:picLocks noChangeAspect="1"/>
          </p:cNvPicPr>
          <p:nvPr/>
        </p:nvPicPr>
        <p:blipFill>
          <a:blip r:embed="rId3">
            <a:extLst/>
          </a:blip>
          <a:srcRect t="87319" r="51604"/>
          <a:stretch>
            <a:fillRect/>
          </a:stretch>
        </p:blipFill>
        <p:spPr>
          <a:xfrm>
            <a:off x="8230869" y="7785100"/>
            <a:ext cx="4043886" cy="1273872"/>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latin typeface="Noto Sans CJK TC Black" pitchFamily="34" charset="-120"/>
                <a:ea typeface="Noto Sans CJK TC Black" pitchFamily="34" charset="-120"/>
              </a:rPr>
              <a:t>What? </a:t>
            </a:r>
            <a:endParaRPr lang="zh-TW" altLang="en-US" dirty="0">
              <a:latin typeface="Noto Sans CJK TC Black" pitchFamily="34" charset="-120"/>
              <a:ea typeface="Noto Sans CJK TC Black" pitchFamily="34" charset="-120"/>
            </a:endParaRPr>
          </a:p>
        </p:txBody>
      </p:sp>
    </p:spTree>
    <p:extLst>
      <p:ext uri="{BB962C8B-B14F-4D97-AF65-F5344CB8AC3E}">
        <p14:creationId xmlns:p14="http://schemas.microsoft.com/office/powerpoint/2010/main" val="11281022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xfrm>
            <a:off x="203200" y="0"/>
            <a:ext cx="15849600" cy="1054100"/>
          </a:xfrm>
          <a:prstGeom prst="rect">
            <a:avLst/>
          </a:prstGeom>
        </p:spPr>
        <p:txBody>
          <a:bodyPr/>
          <a:lstStyle/>
          <a:p>
            <a:r>
              <a:rPr dirty="0"/>
              <a:t>Three major </a:t>
            </a:r>
            <a:r>
              <a:rPr dirty="0" smtClean="0"/>
              <a:t>data</a:t>
            </a:r>
            <a:r>
              <a:rPr lang="en-US" dirty="0" smtClean="0"/>
              <a:t>set </a:t>
            </a:r>
            <a:r>
              <a:rPr dirty="0" smtClean="0"/>
              <a:t>types</a:t>
            </a:r>
            <a:endParaRPr dirty="0"/>
          </a:p>
        </p:txBody>
      </p:sp>
      <p:sp>
        <p:nvSpPr>
          <p:cNvPr id="339" name="Shape 339"/>
          <p:cNvSpPr>
            <a:spLocks noGrp="1"/>
          </p:cNvSpPr>
          <p:nvPr>
            <p:ph type="sldNum" sz="quarter" idx="2"/>
          </p:nvPr>
        </p:nvSpPr>
        <p:spPr>
          <a:xfrm>
            <a:off x="15646400" y="8686800"/>
            <a:ext cx="266700" cy="279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340" name="Shape 340"/>
          <p:cNvSpPr/>
          <p:nvPr/>
        </p:nvSpPr>
        <p:spPr>
          <a:xfrm>
            <a:off x="14770100" y="2730500"/>
            <a:ext cx="1155700" cy="571500"/>
          </a:xfrm>
          <a:prstGeom prst="rect">
            <a:avLst/>
          </a:prstGeom>
          <a:solidFill>
            <a:srgbClr val="FFFFFF"/>
          </a:solidFill>
          <a:ln w="12700">
            <a:miter lim="400000"/>
          </a:ln>
        </p:spPr>
        <p:txBody>
          <a:bodyPr lIns="38100" tIns="38100" rIns="38100" bIns="38100"/>
          <a:lstStyle/>
          <a:p>
            <a:pPr algn="l" defTabSz="1219200">
              <a:defRPr sz="3000">
                <a:uFill>
                  <a:solidFill>
                    <a:srgbClr val="000000"/>
                  </a:solidFill>
                </a:uFill>
                <a:latin typeface="Arial"/>
                <a:ea typeface="Arial"/>
                <a:cs typeface="Arial"/>
                <a:sym typeface="Arial"/>
              </a:defRPr>
            </a:pPr>
            <a:endParaRPr/>
          </a:p>
        </p:txBody>
      </p:sp>
      <p:grpSp>
        <p:nvGrpSpPr>
          <p:cNvPr id="347" name="Group 347"/>
          <p:cNvGrpSpPr/>
          <p:nvPr/>
        </p:nvGrpSpPr>
        <p:grpSpPr>
          <a:xfrm>
            <a:off x="8255000" y="1968500"/>
            <a:ext cx="7823200" cy="4711700"/>
            <a:chOff x="0" y="0"/>
            <a:chExt cx="7823200" cy="4711700"/>
          </a:xfrm>
        </p:grpSpPr>
        <p:grpSp>
          <p:nvGrpSpPr>
            <p:cNvPr id="343" name="Group 343"/>
            <p:cNvGrpSpPr/>
            <p:nvPr/>
          </p:nvGrpSpPr>
          <p:grpSpPr>
            <a:xfrm>
              <a:off x="0" y="0"/>
              <a:ext cx="7823200" cy="4711700"/>
              <a:chOff x="0" y="0"/>
              <a:chExt cx="7823200" cy="4711700"/>
            </a:xfrm>
          </p:grpSpPr>
          <p:pic>
            <p:nvPicPr>
              <p:cNvPr id="341" name="fig2.1c_alt.pdf"/>
              <p:cNvPicPr>
                <a:picLocks noChangeAspect="1"/>
              </p:cNvPicPr>
              <p:nvPr/>
            </p:nvPicPr>
            <p:blipFill>
              <a:blip r:embed="rId2">
                <a:extLst/>
              </a:blip>
              <a:srcRect l="50770" t="6979" b="31041"/>
              <a:stretch>
                <a:fillRect/>
              </a:stretch>
            </p:blipFill>
            <p:spPr>
              <a:xfrm>
                <a:off x="114300" y="520700"/>
                <a:ext cx="7708900" cy="4191000"/>
              </a:xfrm>
              <a:prstGeom prst="rect">
                <a:avLst/>
              </a:prstGeom>
              <a:ln w="12700" cap="flat">
                <a:noFill/>
                <a:miter lim="400000"/>
              </a:ln>
              <a:effectLst/>
            </p:spPr>
          </p:pic>
          <p:sp>
            <p:nvSpPr>
              <p:cNvPr id="342" name="Shape 342"/>
              <p:cNvSpPr/>
              <p:nvPr/>
            </p:nvSpPr>
            <p:spPr>
              <a:xfrm>
                <a:off x="0" y="0"/>
                <a:ext cx="7810500" cy="4419600"/>
              </a:xfrm>
              <a:prstGeom prst="rect">
                <a:avLst/>
              </a:prstGeom>
              <a:noFill/>
              <a:ln w="25400" cap="flat">
                <a:solidFill>
                  <a:srgbClr val="000000"/>
                </a:solidFill>
                <a:prstDash val="solid"/>
                <a:miter lim="400000"/>
              </a:ln>
              <a:effectLst/>
            </p:spPr>
            <p:txBody>
              <a:bodyPr wrap="square" lIns="38100" tIns="38100" rIns="38100" bIns="38100" numCol="1" anchor="t">
                <a:noAutofit/>
              </a:bodyPr>
              <a:lstStyle/>
              <a:p>
                <a:pPr algn="l" defTabSz="1219200">
                  <a:defRPr sz="3000">
                    <a:uFill>
                      <a:solidFill>
                        <a:srgbClr val="000000"/>
                      </a:solidFill>
                    </a:uFill>
                    <a:latin typeface="Arial"/>
                    <a:ea typeface="Arial"/>
                    <a:cs typeface="Arial"/>
                    <a:sym typeface="Arial"/>
                  </a:defRPr>
                </a:pPr>
                <a:endParaRPr/>
              </a:p>
            </p:txBody>
          </p:sp>
        </p:grpSp>
        <p:grpSp>
          <p:nvGrpSpPr>
            <p:cNvPr id="346" name="Group 346"/>
            <p:cNvGrpSpPr/>
            <p:nvPr/>
          </p:nvGrpSpPr>
          <p:grpSpPr>
            <a:xfrm>
              <a:off x="50800" y="50800"/>
              <a:ext cx="1876153" cy="546100"/>
              <a:chOff x="0" y="0"/>
              <a:chExt cx="1876152" cy="546100"/>
            </a:xfrm>
          </p:grpSpPr>
          <p:sp>
            <p:nvSpPr>
              <p:cNvPr id="344" name="Shape 344"/>
              <p:cNvSpPr/>
              <p:nvPr/>
            </p:nvSpPr>
            <p:spPr>
              <a:xfrm>
                <a:off x="622300" y="0"/>
                <a:ext cx="1253853" cy="4955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t">
                <a:spAutoFit/>
              </a:bodyPr>
              <a:lstStyle>
                <a:lvl1pPr algn="l" defTabSz="1219200">
                  <a:defRPr sz="3000">
                    <a:uFill>
                      <a:solidFill>
                        <a:srgbClr val="000000"/>
                      </a:solidFill>
                    </a:uFill>
                    <a:latin typeface="Arial"/>
                    <a:ea typeface="Arial"/>
                    <a:cs typeface="Arial"/>
                    <a:sym typeface="Arial"/>
                  </a:defRPr>
                </a:lvl1pPr>
              </a:lstStyle>
              <a:p>
                <a:r>
                  <a:rPr dirty="0"/>
                  <a:t>Spatial</a:t>
                </a:r>
              </a:p>
            </p:txBody>
          </p:sp>
          <p:pic>
            <p:nvPicPr>
              <p:cNvPr id="345" name="fig2.1c_alt.pdf"/>
              <p:cNvPicPr>
                <a:picLocks noChangeAspect="1"/>
              </p:cNvPicPr>
              <p:nvPr/>
            </p:nvPicPr>
            <p:blipFill>
              <a:blip r:embed="rId2">
                <a:extLst/>
              </a:blip>
              <a:srcRect l="28872" t="11298" r="67477" b="81564"/>
              <a:stretch>
                <a:fillRect/>
              </a:stretch>
            </p:blipFill>
            <p:spPr>
              <a:xfrm>
                <a:off x="0" y="63500"/>
                <a:ext cx="571500" cy="482600"/>
              </a:xfrm>
              <a:prstGeom prst="rect">
                <a:avLst/>
              </a:prstGeom>
              <a:ln w="12700" cap="flat">
                <a:noFill/>
                <a:miter lim="400000"/>
              </a:ln>
              <a:effectLst/>
            </p:spPr>
          </p:pic>
        </p:grpSp>
      </p:grpSp>
      <p:grpSp>
        <p:nvGrpSpPr>
          <p:cNvPr id="351" name="Group 351"/>
          <p:cNvGrpSpPr/>
          <p:nvPr/>
        </p:nvGrpSpPr>
        <p:grpSpPr>
          <a:xfrm>
            <a:off x="215900" y="1331479"/>
            <a:ext cx="4584591" cy="6580621"/>
            <a:chOff x="215900" y="48779"/>
            <a:chExt cx="4584590" cy="6580620"/>
          </a:xfrm>
        </p:grpSpPr>
        <p:pic>
          <p:nvPicPr>
            <p:cNvPr id="348" name="fig2.1c_alt.pdf"/>
            <p:cNvPicPr>
              <a:picLocks noChangeAspect="1"/>
            </p:cNvPicPr>
            <p:nvPr/>
          </p:nvPicPr>
          <p:blipFill>
            <a:blip r:embed="rId2">
              <a:extLst/>
            </a:blip>
            <a:srcRect r="71613" b="38741"/>
            <a:stretch>
              <a:fillRect/>
            </a:stretch>
          </p:blipFill>
          <p:spPr>
            <a:xfrm>
              <a:off x="215900" y="48779"/>
              <a:ext cx="4445000" cy="4142221"/>
            </a:xfrm>
            <a:prstGeom prst="rect">
              <a:avLst/>
            </a:prstGeom>
            <a:ln w="12700" cap="flat">
              <a:noFill/>
              <a:miter lim="400000"/>
            </a:ln>
            <a:effectLst/>
          </p:spPr>
        </p:pic>
        <p:sp>
          <p:nvSpPr>
            <p:cNvPr id="349" name="Shape 349"/>
            <p:cNvSpPr/>
            <p:nvPr/>
          </p:nvSpPr>
          <p:spPr>
            <a:xfrm>
              <a:off x="685800" y="685800"/>
              <a:ext cx="3962400" cy="5943600"/>
            </a:xfrm>
            <a:prstGeom prst="rect">
              <a:avLst/>
            </a:prstGeom>
            <a:noFill/>
            <a:ln w="25400" cap="flat">
              <a:solidFill>
                <a:srgbClr val="000000"/>
              </a:solidFill>
              <a:prstDash val="solid"/>
              <a:miter lim="400000"/>
            </a:ln>
            <a:effectLst/>
          </p:spPr>
          <p:txBody>
            <a:bodyPr wrap="square" lIns="38100" tIns="38100" rIns="38100" bIns="38100" numCol="1" anchor="t">
              <a:noAutofit/>
            </a:bodyPr>
            <a:lstStyle/>
            <a:p>
              <a:pPr algn="l" defTabSz="1219200">
                <a:defRPr sz="3000">
                  <a:uFill>
                    <a:solidFill>
                      <a:srgbClr val="000000"/>
                    </a:solidFill>
                  </a:uFill>
                  <a:latin typeface="Arial"/>
                  <a:ea typeface="Arial"/>
                  <a:cs typeface="Arial"/>
                  <a:sym typeface="Arial"/>
                </a:defRPr>
              </a:pPr>
              <a:endParaRPr/>
            </a:p>
          </p:txBody>
        </p:sp>
        <p:pic>
          <p:nvPicPr>
            <p:cNvPr id="350" name="fig2.1c_alt.pdf"/>
            <p:cNvPicPr>
              <a:picLocks noChangeAspect="1"/>
            </p:cNvPicPr>
            <p:nvPr/>
          </p:nvPicPr>
          <p:blipFill>
            <a:blip r:embed="rId2">
              <a:extLst/>
            </a:blip>
            <a:srcRect l="5026" t="55915" r="67281"/>
            <a:stretch>
              <a:fillRect/>
            </a:stretch>
          </p:blipFill>
          <p:spPr>
            <a:xfrm>
              <a:off x="685006" y="3641406"/>
              <a:ext cx="4115485" cy="2829134"/>
            </a:xfrm>
            <a:prstGeom prst="rect">
              <a:avLst/>
            </a:prstGeom>
            <a:ln w="12700" cap="flat">
              <a:noFill/>
              <a:miter lim="400000"/>
            </a:ln>
            <a:effectLst/>
          </p:spPr>
        </p:pic>
      </p:grpSp>
      <p:grpSp>
        <p:nvGrpSpPr>
          <p:cNvPr id="355" name="Group 355"/>
          <p:cNvGrpSpPr/>
          <p:nvPr/>
        </p:nvGrpSpPr>
        <p:grpSpPr>
          <a:xfrm>
            <a:off x="4546600" y="1331479"/>
            <a:ext cx="3556000" cy="6580621"/>
            <a:chOff x="0" y="61479"/>
            <a:chExt cx="3556000" cy="6580619"/>
          </a:xfrm>
        </p:grpSpPr>
        <p:pic>
          <p:nvPicPr>
            <p:cNvPr id="352" name="fig2.1c_alt.pdf"/>
            <p:cNvPicPr>
              <a:picLocks noChangeAspect="1"/>
            </p:cNvPicPr>
            <p:nvPr/>
          </p:nvPicPr>
          <p:blipFill>
            <a:blip r:embed="rId2">
              <a:extLst/>
            </a:blip>
            <a:srcRect l="28142" r="49148" b="38929"/>
            <a:stretch>
              <a:fillRect/>
            </a:stretch>
          </p:blipFill>
          <p:spPr>
            <a:xfrm>
              <a:off x="0" y="61479"/>
              <a:ext cx="3556000" cy="4129521"/>
            </a:xfrm>
            <a:prstGeom prst="rect">
              <a:avLst/>
            </a:prstGeom>
            <a:ln w="12700" cap="flat">
              <a:noFill/>
              <a:miter lim="400000"/>
            </a:ln>
            <a:effectLst/>
          </p:spPr>
        </p:pic>
        <p:sp>
          <p:nvSpPr>
            <p:cNvPr id="353" name="Shape 353"/>
            <p:cNvSpPr/>
            <p:nvPr/>
          </p:nvSpPr>
          <p:spPr>
            <a:xfrm>
              <a:off x="266700" y="698500"/>
              <a:ext cx="3276600" cy="5930900"/>
            </a:xfrm>
            <a:prstGeom prst="rect">
              <a:avLst/>
            </a:prstGeom>
            <a:noFill/>
            <a:ln w="25400" cap="flat">
              <a:solidFill>
                <a:srgbClr val="000000"/>
              </a:solidFill>
              <a:prstDash val="solid"/>
              <a:miter lim="400000"/>
            </a:ln>
            <a:effectLst/>
          </p:spPr>
          <p:txBody>
            <a:bodyPr wrap="square" lIns="38100" tIns="38100" rIns="38100" bIns="38100" numCol="1" anchor="t">
              <a:noAutofit/>
            </a:bodyPr>
            <a:lstStyle/>
            <a:p>
              <a:pPr algn="l" defTabSz="1219200">
                <a:defRPr sz="3000">
                  <a:uFill>
                    <a:solidFill>
                      <a:srgbClr val="000000"/>
                    </a:solidFill>
                  </a:uFill>
                  <a:latin typeface="Arial"/>
                  <a:ea typeface="Arial"/>
                  <a:cs typeface="Arial"/>
                  <a:sym typeface="Arial"/>
                </a:defRPr>
              </a:pPr>
              <a:endParaRPr/>
            </a:p>
          </p:txBody>
        </p:sp>
        <p:pic>
          <p:nvPicPr>
            <p:cNvPr id="354" name="fig2.1c_alt.pdf"/>
            <p:cNvPicPr>
              <a:picLocks noChangeAspect="1"/>
            </p:cNvPicPr>
            <p:nvPr/>
          </p:nvPicPr>
          <p:blipFill>
            <a:blip r:embed="rId2">
              <a:extLst/>
            </a:blip>
            <a:srcRect l="32371" t="59807" r="54090"/>
            <a:stretch>
              <a:fillRect/>
            </a:stretch>
          </p:blipFill>
          <p:spPr>
            <a:xfrm>
              <a:off x="921290" y="3924299"/>
              <a:ext cx="2119873" cy="2717801"/>
            </a:xfrm>
            <a:prstGeom prst="rect">
              <a:avLst/>
            </a:prstGeom>
            <a:ln w="12700" cap="flat">
              <a:noFill/>
              <a:miter lim="400000"/>
            </a:ln>
            <a:effectLst/>
          </p:spPr>
        </p:pic>
      </p:grpSp>
      <p:sp>
        <p:nvSpPr>
          <p:cNvPr id="356" name="Shape 356"/>
          <p:cNvSpPr>
            <a:spLocks noGrp="1"/>
          </p:cNvSpPr>
          <p:nvPr>
            <p:ph type="body" sz="quarter" idx="1"/>
          </p:nvPr>
        </p:nvSpPr>
        <p:spPr>
          <a:xfrm>
            <a:off x="8367943" y="6680200"/>
            <a:ext cx="7700063" cy="1384258"/>
          </a:xfrm>
          <a:prstGeom prst="rect">
            <a:avLst/>
          </a:prstGeom>
        </p:spPr>
        <p:txBody>
          <a:bodyPr numCol="1" spcCol="38100"/>
          <a:lstStyle>
            <a:lvl2pPr marL="700087" indent="-242887"/>
          </a:lstStyle>
          <a:p>
            <a:r>
              <a:t>visualization vs computer graphics</a:t>
            </a:r>
          </a:p>
          <a:p>
            <a:pPr lvl="1"/>
            <a:r>
              <a:t>geometry is design decision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3" animBg="1" advAuto="0"/>
      <p:bldP spid="351" grpId="1" animBg="1" advAuto="0"/>
      <p:bldP spid="355" grpId="2" animBg="1" advAuto="0"/>
      <p:bldP spid="356" grpId="4"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prstGeom prst="rect">
            <a:avLst/>
          </a:prstGeom>
        </p:spPr>
        <p:txBody>
          <a:bodyPr/>
          <a:lstStyle/>
          <a:p>
            <a:r>
              <a:t>Dataset and data types</a:t>
            </a:r>
          </a:p>
        </p:txBody>
      </p:sp>
      <p:sp>
        <p:nvSpPr>
          <p:cNvPr id="359" name="Shape 35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pic>
        <p:nvPicPr>
          <p:cNvPr id="360" name="fig2.1d.pdf"/>
          <p:cNvPicPr>
            <a:picLocks noChangeAspect="1"/>
          </p:cNvPicPr>
          <p:nvPr/>
        </p:nvPicPr>
        <p:blipFill>
          <a:blip r:embed="rId2">
            <a:extLst/>
          </a:blip>
          <a:stretch>
            <a:fillRect/>
          </a:stretch>
        </p:blipFill>
        <p:spPr>
          <a:xfrm>
            <a:off x="520700" y="6511565"/>
            <a:ext cx="7516678" cy="2286001"/>
          </a:xfrm>
          <a:prstGeom prst="rect">
            <a:avLst/>
          </a:prstGeom>
          <a:ln w="12700">
            <a:miter lim="400000"/>
          </a:ln>
        </p:spPr>
      </p:pic>
      <p:pic>
        <p:nvPicPr>
          <p:cNvPr id="361" name="fig2.1a.pdf"/>
          <p:cNvPicPr>
            <a:picLocks noChangeAspect="1"/>
          </p:cNvPicPr>
          <p:nvPr/>
        </p:nvPicPr>
        <p:blipFill>
          <a:blip r:embed="rId3">
            <a:extLst/>
          </a:blip>
          <a:stretch>
            <a:fillRect/>
          </a:stretch>
        </p:blipFill>
        <p:spPr>
          <a:xfrm>
            <a:off x="482600" y="5118100"/>
            <a:ext cx="11468100" cy="1135068"/>
          </a:xfrm>
          <a:prstGeom prst="rect">
            <a:avLst/>
          </a:prstGeom>
          <a:ln w="12700">
            <a:miter lim="400000"/>
          </a:ln>
        </p:spPr>
      </p:pic>
      <p:pic>
        <p:nvPicPr>
          <p:cNvPr id="362" name="fig2.1b.pdf"/>
          <p:cNvPicPr>
            <a:picLocks noChangeAspect="1"/>
          </p:cNvPicPr>
          <p:nvPr/>
        </p:nvPicPr>
        <p:blipFill>
          <a:blip r:embed="rId4">
            <a:extLst/>
          </a:blip>
          <a:stretch>
            <a:fillRect/>
          </a:stretch>
        </p:blipFill>
        <p:spPr>
          <a:xfrm>
            <a:off x="228600" y="1054100"/>
            <a:ext cx="12242800" cy="4080934"/>
          </a:xfrm>
          <a:prstGeom prst="rect">
            <a:avLst/>
          </a:prstGeom>
          <a:ln w="12700">
            <a:miter lim="400000"/>
          </a:ln>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Rockwell"/>
        <a:ea typeface="Rockwell"/>
        <a:cs typeface="Rockwel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Rockwell"/>
        <a:ea typeface="Rockwell"/>
        <a:cs typeface="Rockwel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1743</TotalTime>
  <Words>1359</Words>
  <Application>Microsoft Office PowerPoint</Application>
  <PresentationFormat>自訂</PresentationFormat>
  <Paragraphs>258</Paragraphs>
  <Slides>40</Slides>
  <Notes>2</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40</vt:i4>
      </vt:variant>
    </vt:vector>
  </HeadingPairs>
  <TitlesOfParts>
    <vt:vector size="52" baseType="lpstr">
      <vt:lpstr>Gill Sans</vt:lpstr>
      <vt:lpstr>Gill Sans Light</vt:lpstr>
      <vt:lpstr>Gill Sans SemiBold</vt:lpstr>
      <vt:lpstr>Lucida Grande</vt:lpstr>
      <vt:lpstr>Noto Sans CJK TC Black</vt:lpstr>
      <vt:lpstr>Arial</vt:lpstr>
      <vt:lpstr>Gill Sans MT</vt:lpstr>
      <vt:lpstr>Helvetica</vt:lpstr>
      <vt:lpstr>Rockwell</vt:lpstr>
      <vt:lpstr>Tahoma</vt:lpstr>
      <vt:lpstr>Times New Roman</vt:lpstr>
      <vt:lpstr>White</vt:lpstr>
      <vt:lpstr>Information Visualization </vt:lpstr>
      <vt:lpstr>PowerPoint 簡報</vt:lpstr>
      <vt:lpstr>Analysis framework: Four levels, three questions</vt:lpstr>
      <vt:lpstr>Why is validation difficult?</vt:lpstr>
      <vt:lpstr>PowerPoint 簡報</vt:lpstr>
      <vt:lpstr>PowerPoint 簡報</vt:lpstr>
      <vt:lpstr>What? </vt:lpstr>
      <vt:lpstr>Three major dataset types</vt:lpstr>
      <vt:lpstr>Dataset and data types</vt:lpstr>
      <vt:lpstr>Attribute types</vt:lpstr>
      <vt:lpstr>Why? </vt:lpstr>
      <vt:lpstr>PowerPoint 簡報</vt:lpstr>
      <vt:lpstr>Actions: Analyze</vt:lpstr>
      <vt:lpstr>Derive</vt:lpstr>
      <vt:lpstr>Actions: Search, query</vt:lpstr>
      <vt:lpstr>Why: Targets </vt:lpstr>
      <vt:lpstr>A preview of How</vt:lpstr>
      <vt:lpstr>Analysis example: Derive one attribute</vt:lpstr>
      <vt:lpstr>PowerPoint 簡報</vt:lpstr>
      <vt:lpstr>Further reading</vt:lpstr>
      <vt:lpstr>Reading visualization papers</vt:lpstr>
      <vt:lpstr>Marks and Channels</vt:lpstr>
      <vt:lpstr>Visual encoding</vt:lpstr>
      <vt:lpstr>Definitions: Marks and channels</vt:lpstr>
      <vt:lpstr>Visual encoding</vt:lpstr>
      <vt:lpstr>Channels: Expressiveness types and effectiveness rankings</vt:lpstr>
      <vt:lpstr>Channels: Matching Types</vt:lpstr>
      <vt:lpstr>Channels: Rankings</vt:lpstr>
      <vt:lpstr>Channels: Expressiveness types and effectiveness rankings</vt:lpstr>
      <vt:lpstr>Accuracy: Fundamental Theory</vt:lpstr>
      <vt:lpstr>Accuracy: Vis experiments</vt:lpstr>
      <vt:lpstr>Discriminability: How many usable steps?</vt:lpstr>
      <vt:lpstr>Separability vs. Integrality</vt:lpstr>
      <vt:lpstr>Popout</vt:lpstr>
      <vt:lpstr>Popout</vt:lpstr>
      <vt:lpstr>Grouping</vt:lpstr>
      <vt:lpstr>Relative vs. absolute judgements</vt:lpstr>
      <vt:lpstr>Relative luminance judgements</vt:lpstr>
      <vt:lpstr>Relative color judgements</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Visualization </dc:title>
  <cp:lastModifiedBy>Ming-Te Chi</cp:lastModifiedBy>
  <cp:revision>17</cp:revision>
  <dcterms:modified xsi:type="dcterms:W3CDTF">2017-03-22T04:55:36Z</dcterms:modified>
</cp:coreProperties>
</file>