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43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44" r:id="rId13"/>
    <p:sldId id="445" r:id="rId14"/>
    <p:sldId id="446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</p:sldIdLst>
  <p:sldSz cx="16256000" cy="9144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3DC5C2F9-1CAC-4260-A1DD-9FCDBB87749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61" autoAdjust="0"/>
  </p:normalViewPr>
  <p:slideViewPr>
    <p:cSldViewPr snapToGrid="0">
      <p:cViewPr varScale="1">
        <p:scale>
          <a:sx n="62" d="100"/>
          <a:sy n="62" d="100"/>
        </p:scale>
        <p:origin x="2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3F66-5D5E-4DA4-A81E-510473C16397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61B20-13CA-411C-B541-42A0BF263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04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8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2" name="Shape 15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219200">
              <a:spcBef>
                <a:spcPts val="800"/>
              </a:spcBef>
              <a:defRPr sz="17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t>up/down and sideways: image plane: acquire more info quickly from eye movements</a:t>
            </a:r>
          </a:p>
          <a:p>
            <a:pPr defTabSz="1219200">
              <a:spcBef>
                <a:spcPts val="800"/>
              </a:spcBef>
              <a:defRPr sz="17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t>away: depth into scene: only acquire more info from head/body motion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4" name="Shape 15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219200">
              <a:spcBef>
                <a:spcPts val="500"/>
              </a:spcBef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start with axes explain: power, time of day, day of year</a:t>
            </a:r>
          </a:p>
          <a:p>
            <a:pPr defTabSz="1219200">
              <a:spcBef>
                <a:spcPts val="500"/>
              </a:spcBef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then explain problems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tmm/talks.html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15849600" cy="8039100"/>
          </a:xfrm>
          <a:prstGeom prst="rect">
            <a:avLst/>
          </a:prstGeom>
        </p:spPr>
        <p:txBody>
          <a:bodyPr lIns="38100" tIns="38100" rIns="38100" bIns="38100"/>
          <a:lstStyle>
            <a:lvl1pPr marL="342900" indent="-342900" defTabSz="1219200">
              <a:spcBef>
                <a:spcPts val="1000"/>
              </a:spcBef>
              <a:defRPr sz="4000">
                <a:uFill>
                  <a:solidFill>
                    <a:srgbClr val="000000"/>
                  </a:solidFill>
                </a:uFill>
              </a:defRPr>
            </a:lvl1pPr>
            <a:lvl2pPr marL="742950" indent="-285750" defTabSz="1219200">
              <a:spcBef>
                <a:spcPts val="800"/>
              </a:spcBef>
              <a:buChar char="–"/>
              <a:defRPr sz="3400">
                <a:uFill>
                  <a:solidFill>
                    <a:srgbClr val="000000"/>
                  </a:solidFill>
                </a:uFill>
              </a:defRPr>
            </a:lvl2pPr>
            <a:lvl3pPr marL="1143000" indent="-228600" defTabSz="1219200">
              <a:spcBef>
                <a:spcPts val="700"/>
              </a:spcBef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600200" indent="-228600" defTabSz="1219200">
              <a:spcBef>
                <a:spcPts val="600"/>
              </a:spcBef>
              <a:buChar char="–"/>
              <a:defRPr sz="2600">
                <a:uFill>
                  <a:solidFill>
                    <a:srgbClr val="000000"/>
                  </a:solidFill>
                </a:uFill>
              </a:defRPr>
            </a:lvl4pPr>
            <a:lvl5pPr marL="2057400" indent="-228600" defTabSz="1219200">
              <a:spcBef>
                <a:spcPts val="600"/>
              </a:spcBef>
              <a:buChar char="»"/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558800" y="609600"/>
            <a:ext cx="14884400" cy="1057552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 defTabSz="609600">
              <a:defRPr sz="4000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81677" y="1667151"/>
            <a:ext cx="14020801" cy="7476850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342900" indent="-342900" defTabSz="609600">
              <a:spcBef>
                <a:spcPts val="700"/>
              </a:spcBef>
              <a:buClr>
                <a:srgbClr val="83A2C6"/>
              </a:buClr>
              <a:defRPr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50" indent="-285750" defTabSz="609600">
              <a:spcBef>
                <a:spcPts val="700"/>
              </a:spcBef>
              <a:buClr>
                <a:srgbClr val="83A2C6"/>
              </a:buClr>
              <a:buChar char="•"/>
              <a:defRPr sz="28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609600">
              <a:spcBef>
                <a:spcPts val="600"/>
              </a:spcBef>
              <a:buClr>
                <a:srgbClr val="83A2C6"/>
              </a:buClr>
              <a:defRPr sz="26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defTabSz="609600">
              <a:spcBef>
                <a:spcPts val="500"/>
              </a:spcBef>
              <a:buClr>
                <a:srgbClr val="83A2C6"/>
              </a:buClr>
              <a:buChar char="•"/>
              <a:defRPr sz="2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defTabSz="609600">
              <a:spcBef>
                <a:spcPts val="500"/>
              </a:spcBef>
              <a:buClr>
                <a:srgbClr val="83A2C6"/>
              </a:buClr>
              <a:defRPr sz="20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5125700" y="8614833"/>
            <a:ext cx="317500" cy="342901"/>
          </a:xfrm>
          <a:prstGeom prst="rect">
            <a:avLst/>
          </a:prstGeom>
        </p:spPr>
        <p:txBody>
          <a:bodyPr/>
          <a:lstStyle>
            <a:lvl1pPr algn="r" defTabSz="609600">
              <a:defRPr sz="160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12800" y="344626"/>
            <a:ext cx="14630400" cy="4074975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t"/>
          <a:lstStyle>
            <a:lvl1pPr defTabSz="609600">
              <a:defRPr sz="4200">
                <a:solidFill>
                  <a:srgbClr val="004C83"/>
                </a:solidFill>
                <a:uFill>
                  <a:solidFill>
                    <a:srgbClr val="004C8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15125700" y="8614833"/>
            <a:ext cx="317500" cy="342901"/>
          </a:xfrm>
          <a:prstGeom prst="rect">
            <a:avLst/>
          </a:prstGeom>
        </p:spPr>
        <p:txBody>
          <a:bodyPr/>
          <a:lstStyle>
            <a:lvl1pPr algn="r" defTabSz="609600">
              <a:defRPr sz="16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07264"/>
            <a:ext cx="14630400" cy="16703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FCC4-E49D-4076-9000-6CCEB87679C9}" type="datetimeFigureOut">
              <a:rPr lang="zh-TW" altLang="en-US"/>
              <a:pPr>
                <a:defRPr/>
              </a:pPr>
              <a:t>2018/4/1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5632936" y="8750300"/>
            <a:ext cx="322204" cy="318036"/>
          </a:xfrm>
        </p:spPr>
        <p:txBody>
          <a:bodyPr/>
          <a:lstStyle>
            <a:lvl1pPr>
              <a:defRPr/>
            </a:lvl1pPr>
          </a:lstStyle>
          <a:p>
            <a:fld id="{FCBF4038-67DA-4DAB-980E-7E6520CF7F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7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3200" y="4038600"/>
            <a:ext cx="15849600" cy="1054100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1219200">
              <a:defRPr sz="64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+SubBold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sz="quarter" idx="13"/>
          </p:nvPr>
        </p:nvSpPr>
        <p:spPr>
          <a:xfrm>
            <a:off x="431800" y="1041400"/>
            <a:ext cx="15849600" cy="1384300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 defTabSz="1219200">
              <a:spcBef>
                <a:spcPts val="1000"/>
              </a:spcBef>
              <a:buSzTx/>
              <a:buNone/>
              <a:defRPr sz="4000" b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Body Level One</a:t>
            </a: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19100" y="2133600"/>
            <a:ext cx="15849600" cy="7010400"/>
          </a:xfrm>
          <a:prstGeom prst="rect">
            <a:avLst/>
          </a:prstGeom>
        </p:spPr>
        <p:txBody>
          <a:bodyPr lIns="38100" tIns="38100" rIns="38100" bIns="38100"/>
          <a:lstStyle>
            <a:lvl1pPr marL="342900" indent="-342900" defTabSz="1219200">
              <a:spcBef>
                <a:spcPts val="1000"/>
              </a:spcBef>
              <a:defRPr sz="4000">
                <a:uFill>
                  <a:solidFill>
                    <a:srgbClr val="000000"/>
                  </a:solidFill>
                </a:uFill>
              </a:defRPr>
            </a:lvl1pPr>
            <a:lvl2pPr marL="742950" indent="-285750" defTabSz="1219200">
              <a:spcBef>
                <a:spcPts val="800"/>
              </a:spcBef>
              <a:buChar char="–"/>
              <a:defRPr sz="3400">
                <a:uFill>
                  <a:solidFill>
                    <a:srgbClr val="000000"/>
                  </a:solidFill>
                </a:uFill>
              </a:defRPr>
            </a:lvl2pPr>
            <a:lvl3pPr marL="1143000" indent="-228600" defTabSz="1219200">
              <a:spcBef>
                <a:spcPts val="700"/>
              </a:spcBef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600200" indent="-228600" defTabSz="1219200">
              <a:spcBef>
                <a:spcPts val="600"/>
              </a:spcBef>
              <a:buChar char="–"/>
              <a:defRPr sz="2600">
                <a:uFill>
                  <a:solidFill>
                    <a:srgbClr val="000000"/>
                  </a:solidFill>
                </a:uFill>
              </a:defRPr>
            </a:lvl4pPr>
            <a:lvl5pPr marL="2057400" indent="-228600" defTabSz="1219200">
              <a:spcBef>
                <a:spcPts val="600"/>
              </a:spcBef>
              <a:buChar char="»"/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+Sub+Bullets+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31800" y="1041400"/>
            <a:ext cx="15849600" cy="1384300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 defTabSz="1219200">
              <a:spcBef>
                <a:spcPts val="1000"/>
              </a:spcBef>
              <a:buSzTx/>
              <a:buNone/>
              <a:defRPr sz="4000" b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Body Level One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419100" y="2133600"/>
            <a:ext cx="7848600" cy="7010400"/>
          </a:xfrm>
          <a:prstGeom prst="rect">
            <a:avLst/>
          </a:prstGeom>
        </p:spPr>
        <p:txBody>
          <a:bodyPr lIns="38100" tIns="38100" rIns="38100" bIns="38100"/>
          <a:lstStyle>
            <a:lvl1pPr marL="342900" indent="-342900" defTabSz="1219200">
              <a:spcBef>
                <a:spcPts val="1000"/>
              </a:spcBef>
              <a:defRPr sz="4000">
                <a:uFill>
                  <a:solidFill>
                    <a:srgbClr val="000000"/>
                  </a:solidFill>
                </a:uFill>
              </a:defRPr>
            </a:lvl1pPr>
            <a:lvl2pPr marL="742950" indent="-285750" defTabSz="1219200">
              <a:spcBef>
                <a:spcPts val="800"/>
              </a:spcBef>
              <a:buChar char="–"/>
              <a:defRPr sz="3400">
                <a:uFill>
                  <a:solidFill>
                    <a:srgbClr val="000000"/>
                  </a:solidFill>
                </a:uFill>
              </a:defRPr>
            </a:lvl2pPr>
            <a:lvl3pPr marL="1143000" indent="-228600" defTabSz="1219200">
              <a:spcBef>
                <a:spcPts val="700"/>
              </a:spcBef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600200" indent="-228600" defTabSz="1219200">
              <a:spcBef>
                <a:spcPts val="600"/>
              </a:spcBef>
              <a:buChar char="–"/>
              <a:defRPr sz="2600">
                <a:uFill>
                  <a:solidFill>
                    <a:srgbClr val="000000"/>
                  </a:solidFill>
                </a:uFill>
              </a:defRPr>
            </a:lvl4pPr>
            <a:lvl5pPr marL="2057400" indent="-228600" defTabSz="1219200">
              <a:spcBef>
                <a:spcPts val="600"/>
              </a:spcBef>
              <a:buChar char="»"/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431800" y="8147050"/>
            <a:ext cx="7061200" cy="469900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/>
          <a:p>
            <a:pPr marL="0" lvl="1" indent="0">
              <a:spcBef>
                <a:spcPts val="0"/>
              </a:spcBef>
              <a:buSzTx/>
              <a:buNone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u="sng">
                <a:hlinkClick r:id="rId2"/>
              </a:rPr>
              <a:t>http://www.cs.ubc.ca/~tmm/talks.html#chicago14</a:t>
            </a:r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139700"/>
            <a:ext cx="15875000" cy="3962400"/>
          </a:xfrm>
          <a:prstGeom prst="rect">
            <a:avLst/>
          </a:prstGeom>
        </p:spPr>
        <p:txBody>
          <a:bodyPr anchor="b"/>
          <a:lstStyle>
            <a:lvl1pPr>
              <a:defRPr sz="7200">
                <a:solidFill>
                  <a:srgbClr val="011993"/>
                </a:solidFill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half" idx="1"/>
          </p:nvPr>
        </p:nvSpPr>
        <p:spPr>
          <a:xfrm>
            <a:off x="469900" y="4432300"/>
            <a:ext cx="14236700" cy="35306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SzTx/>
              <a:buNone/>
              <a:defRPr sz="4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2600" i="1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0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7950200" y="8674100"/>
            <a:ext cx="31750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15849600" cy="8039100"/>
          </a:xfrm>
          <a:prstGeom prst="rect">
            <a:avLst/>
          </a:prstGeom>
        </p:spPr>
        <p:txBody>
          <a:bodyPr lIns="38100" tIns="38100" rIns="38100" bIns="38100"/>
          <a:lstStyle>
            <a:lvl1pPr marL="342900" indent="-342900" defTabSz="1219200">
              <a:spcBef>
                <a:spcPts val="1000"/>
              </a:spcBef>
              <a:buClr>
                <a:srgbClr val="000000"/>
              </a:buClr>
              <a:defRPr sz="4000">
                <a:uFill>
                  <a:solidFill>
                    <a:srgbClr val="000000"/>
                  </a:solidFill>
                </a:uFill>
              </a:defRPr>
            </a:lvl1pPr>
            <a:lvl2pPr marL="742950" indent="-285750" defTabSz="1219200">
              <a:spcBef>
                <a:spcPts val="800"/>
              </a:spcBef>
              <a:buClr>
                <a:srgbClr val="000000"/>
              </a:buClr>
              <a:buChar char="–"/>
              <a:defRPr sz="3400">
                <a:uFill>
                  <a:solidFill>
                    <a:srgbClr val="000000"/>
                  </a:solidFill>
                </a:uFill>
              </a:defRPr>
            </a:lvl2pPr>
            <a:lvl3pPr marL="1143000" indent="-228600" defTabSz="1219200">
              <a:spcBef>
                <a:spcPts val="700"/>
              </a:spcBef>
              <a:buClr>
                <a:srgbClr val="000000"/>
              </a:buClr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600200" indent="-228600" defTabSz="1219200">
              <a:spcBef>
                <a:spcPts val="600"/>
              </a:spcBef>
              <a:buClr>
                <a:srgbClr val="000000"/>
              </a:buClr>
              <a:buChar char="–"/>
              <a:defRPr sz="2600">
                <a:uFill>
                  <a:solidFill>
                    <a:srgbClr val="000000"/>
                  </a:solidFill>
                </a:uFill>
              </a:defRPr>
            </a:lvl4pPr>
            <a:lvl5pPr marL="2057400" indent="-228600" defTabSz="1219200">
              <a:spcBef>
                <a:spcPts val="600"/>
              </a:spcBef>
              <a:buClr>
                <a:srgbClr val="000000"/>
              </a:buClr>
              <a:buChar char="»"/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13577329" y="8533130"/>
            <a:ext cx="384205" cy="401321"/>
          </a:xfrm>
          <a:prstGeom prst="rect">
            <a:avLst/>
          </a:prstGeom>
        </p:spPr>
        <p:txBody>
          <a:bodyPr lIns="60959" tIns="60959" rIns="60959" bIns="60959" anchor="b"/>
          <a:lstStyle>
            <a:lvl1pPr algn="r" defTabSz="609600"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hea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812800" y="344626"/>
            <a:ext cx="14630400" cy="108393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t"/>
          <a:lstStyle>
            <a:lvl1pPr defTabSz="609600">
              <a:defRPr sz="4200">
                <a:solidFill>
                  <a:srgbClr val="004C83"/>
                </a:solidFill>
                <a:uFill>
                  <a:solidFill>
                    <a:srgbClr val="004C8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812800" y="1428557"/>
            <a:ext cx="14630400" cy="7715444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457200" indent="-457200" defTabSz="609600">
              <a:spcBef>
                <a:spcPts val="700"/>
              </a:spcBef>
              <a:buClr>
                <a:srgbClr val="004C83"/>
              </a:buClr>
              <a:buSzTx/>
              <a:buNone/>
              <a:defRPr>
                <a:solidFill>
                  <a:srgbClr val="004C83"/>
                </a:solidFill>
                <a:uFill>
                  <a:solidFill>
                    <a:srgbClr val="004C8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50" indent="-285750" defTabSz="609600">
              <a:spcBef>
                <a:spcPts val="500"/>
              </a:spcBef>
              <a:buClr>
                <a:srgbClr val="919191"/>
              </a:buClr>
              <a:buChar char="–"/>
              <a:defRPr sz="24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609600">
              <a:spcBef>
                <a:spcPts val="500"/>
              </a:spcBef>
              <a:buClr>
                <a:srgbClr val="919191"/>
              </a:buClr>
              <a:buSzPct val="80000"/>
              <a:defRPr sz="2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defTabSz="609600">
              <a:spcBef>
                <a:spcPts val="500"/>
              </a:spcBef>
              <a:buClr>
                <a:srgbClr val="919191"/>
              </a:buClr>
              <a:buChar char="–"/>
              <a:defRPr sz="2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defTabSz="609600">
              <a:spcBef>
                <a:spcPts val="500"/>
              </a:spcBef>
              <a:buClr>
                <a:srgbClr val="919191"/>
              </a:buClr>
              <a:buChar char="»"/>
              <a:defRPr sz="2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15125700" y="8614833"/>
            <a:ext cx="317500" cy="342901"/>
          </a:xfrm>
          <a:prstGeom prst="rect">
            <a:avLst/>
          </a:prstGeom>
        </p:spPr>
        <p:txBody>
          <a:bodyPr/>
          <a:lstStyle>
            <a:lvl1pPr algn="r" defTabSz="609600">
              <a:defRPr sz="16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558800" y="609600"/>
            <a:ext cx="14884400" cy="152400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 defTabSz="609600">
              <a:defRPr sz="4000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14902260" y="8428566"/>
            <a:ext cx="540942" cy="532806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609600">
              <a:defRPr sz="320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5000" y="241300"/>
            <a:ext cx="153797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5000" y="1371600"/>
            <a:ext cx="153797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 marL="1143000" indent="-381000">
              <a:buChar char="-"/>
              <a:defRPr sz="3000"/>
            </a:lvl2pPr>
            <a:lvl3pPr marL="1587500" indent="-381000">
              <a:defRPr sz="2800"/>
            </a:lvl3pPr>
            <a:lvl4pPr marL="2032000" indent="-381000">
              <a:buChar char="-"/>
              <a:defRPr sz="2800"/>
            </a:lvl4pPr>
            <a:lvl5pPr marL="2476500" indent="-381000"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5647987" y="8750300"/>
            <a:ext cx="292101" cy="304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 spd="med"/>
  <p:txStyles>
    <p:titleStyle>
      <a:lvl1pPr marL="0" marR="0" indent="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698500" marR="0" indent="-381000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168400" marR="0" indent="-406400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641928" marR="0" indent="-435428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086428" marR="0" indent="-435428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564423" marR="0" indent="-468923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2920023" marR="0" indent="-468923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275622" marR="0" indent="-468922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631222" marR="0" indent="-468922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3986822" marR="0" indent="-468922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s.ubc.ca/~tmm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in.vergari.com/acquariofilia/salmastro02.asp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5/03/19/upshot/3d-yield-curve-economic-growth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in.vergari.com/acquariofilia/salmastro02.as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in.vergari.com/acquariofilia/salmastro02.a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in.vergari.com/acquariofilia/salmastro02.asp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n.vergari.com/acquariofilia/salmastro02.as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n.vergari.com/acquariofilia/salmastro02.as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n.vergari.com/acquariofilia/salmastro02.as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n.vergari.com/acquariofilia/salmastro02.as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in.vergari.com/acquariofilia/salmastro02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431800" y="8084482"/>
            <a:ext cx="11087100" cy="595035"/>
          </a:xfrm>
        </p:spPr>
        <p:txBody>
          <a:bodyPr/>
          <a:lstStyle/>
          <a:p>
            <a:r>
              <a:rPr lang="en-US" altLang="zh-TW" dirty="0" smtClean="0"/>
              <a:t>Slides refer to  </a:t>
            </a:r>
            <a:r>
              <a:rPr lang="en-US" altLang="zh-TW" dirty="0">
                <a:hlinkClick r:id="rId2"/>
              </a:rPr>
              <a:t>https://www.cs.ubc.ca/~tmm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Information Visualization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sym typeface="Rockwell"/>
              </a:rPr>
              <a:t>Rules of Thumb</a:t>
            </a:r>
            <a:endParaRPr lang="zh-TW" altLang="en-US" dirty="0"/>
          </a:p>
        </p:txBody>
      </p:sp>
      <p:pic>
        <p:nvPicPr>
          <p:cNvPr id="7" name="frontcover-final.m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0188" y="4119560"/>
            <a:ext cx="3750564" cy="4559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11503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Shape 15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 unjustified 3D example: Transform for new data abstraction</a:t>
            </a:r>
          </a:p>
        </p:txBody>
      </p:sp>
      <p:sp>
        <p:nvSpPr>
          <p:cNvPr id="1567" name="Shape 15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t>derived data: cluster hierarchy </a:t>
            </a:r>
          </a:p>
          <a:p>
            <a:pPr marL="793376" indent="-336176"/>
            <a:r>
              <a:t>juxtapose multiple views: calendar, superimposed 2D curves</a:t>
            </a:r>
          </a:p>
        </p:txBody>
      </p:sp>
      <p:sp>
        <p:nvSpPr>
          <p:cNvPr id="1568" name="Shape 1568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569" name="Shape 1569"/>
          <p:cNvSpPr/>
          <p:nvPr/>
        </p:nvSpPr>
        <p:spPr>
          <a:xfrm>
            <a:off x="407269" y="8314156"/>
            <a:ext cx="150622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800" i="1">
                <a:hlinkClick r:id="rId2"/>
              </a:defRPr>
            </a:lvl1pPr>
          </a:lstStyle>
          <a:p>
            <a:pPr>
              <a:defRPr i="0"/>
            </a:pPr>
            <a:r>
              <a:rPr i="1">
                <a:hlinkClick r:id="rId2"/>
              </a:rPr>
              <a:t>[Cluster and Calendar based Visualization of Time Series Data. van Wijk and van Selow, Proc. InfoVis 99.]</a:t>
            </a:r>
            <a:endParaRPr i="1"/>
          </a:p>
        </p:txBody>
      </p:sp>
      <p:pic>
        <p:nvPicPr>
          <p:cNvPr id="1570" name="clustcalendar-2d-peop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7800" y="2565400"/>
            <a:ext cx="9169400" cy="5580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Shape 15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Justified 3D: shape perception</a:t>
            </a:r>
          </a:p>
        </p:txBody>
      </p:sp>
      <p:sp>
        <p:nvSpPr>
          <p:cNvPr id="1573" name="Shape 1573"/>
          <p:cNvSpPr>
            <a:spLocks noGrp="1"/>
          </p:cNvSpPr>
          <p:nvPr>
            <p:ph type="body" sz="half" idx="1"/>
          </p:nvPr>
        </p:nvSpPr>
        <p:spPr>
          <a:xfrm>
            <a:off x="419100" y="1104900"/>
            <a:ext cx="6718300" cy="8039100"/>
          </a:xfrm>
          <a:prstGeom prst="rect">
            <a:avLst/>
          </a:prstGeom>
        </p:spPr>
        <p:txBody>
          <a:bodyPr/>
          <a:lstStyle>
            <a:lvl1pPr marL="793376" indent="-336176"/>
            <a:lvl2pPr marL="1173480" indent="-259080"/>
          </a:lstStyle>
          <a:p>
            <a:r>
              <a:t>benefits outweigh costs when task is shape perception for 3D spatial data</a:t>
            </a:r>
          </a:p>
          <a:p>
            <a:pPr lvl="1"/>
            <a:r>
              <a:t>interactive navigation supports synthesis across many viewpoints </a:t>
            </a:r>
          </a:p>
        </p:txBody>
      </p:sp>
      <p:sp>
        <p:nvSpPr>
          <p:cNvPr id="1574" name="Shape 1574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575" name="Li2007-fig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3011" y="4013200"/>
            <a:ext cx="7344789" cy="4343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8" name="Group 1578"/>
          <p:cNvGrpSpPr/>
          <p:nvPr/>
        </p:nvGrpSpPr>
        <p:grpSpPr>
          <a:xfrm>
            <a:off x="9436100" y="1113589"/>
            <a:ext cx="2806700" cy="2952199"/>
            <a:chOff x="0" y="0"/>
            <a:chExt cx="2806700" cy="2952197"/>
          </a:xfrm>
        </p:grpSpPr>
        <p:pic>
          <p:nvPicPr>
            <p:cNvPr id="1576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0859" t="73149" r="3593" b="4903"/>
            <a:stretch>
              <a:fillRect/>
            </a:stretch>
          </p:blipFill>
          <p:spPr>
            <a:xfrm>
              <a:off x="0" y="893010"/>
              <a:ext cx="2806700" cy="2059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7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9" t="6255" r="15000" b="87430"/>
            <a:stretch>
              <a:fillRect/>
            </a:stretch>
          </p:blipFill>
          <p:spPr>
            <a:xfrm>
              <a:off x="25400" y="0"/>
              <a:ext cx="2667000" cy="842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9" name="Shape 1579"/>
          <p:cNvSpPr/>
          <p:nvPr/>
        </p:nvSpPr>
        <p:spPr>
          <a:xfrm>
            <a:off x="7823200" y="8382000"/>
            <a:ext cx="85090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22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[Image-Based Streamline Generation and Rendering. Li and Shen. IEEE Trans. Visualization and Computer Graphics (TVCG) 13:3 (2007), 630–640.]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z="4267" dirty="0"/>
              <a:t>Suggestive Contours for Conveying Shape</a:t>
            </a:r>
            <a:br>
              <a:rPr lang="en-US" altLang="zh-TW" sz="4267" dirty="0"/>
            </a:br>
            <a:r>
              <a:rPr lang="en-US" altLang="zh-TW" sz="4267" dirty="0"/>
              <a:t>[Doug </a:t>
            </a:r>
            <a:r>
              <a:rPr lang="en-US" altLang="zh-TW" sz="4267" dirty="0" err="1"/>
              <a:t>DeCarlo</a:t>
            </a:r>
            <a:r>
              <a:rPr lang="en-US" altLang="zh-TW" sz="4267" dirty="0"/>
              <a:t> et al. 2003]</a:t>
            </a:r>
            <a:endParaRPr lang="zh-TW" altLang="en-US" sz="4267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36868" name="Picture 2" descr="http://www.cs.rutgers.edu/~decarlo/img/silcons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415117"/>
            <a:ext cx="762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1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z="4267" dirty="0"/>
              <a:t>Apparent Ridges for Line Drawing</a:t>
            </a:r>
            <a:br>
              <a:rPr lang="en-US" altLang="zh-TW" sz="4267" dirty="0"/>
            </a:br>
            <a:r>
              <a:rPr lang="en-US" altLang="zh-TW" sz="4267" dirty="0"/>
              <a:t>[</a:t>
            </a:r>
            <a:r>
              <a:rPr lang="en-US" altLang="zh-TW" sz="4267" dirty="0" err="1"/>
              <a:t>Tilke</a:t>
            </a:r>
            <a:r>
              <a:rPr lang="en-US" altLang="zh-TW" sz="4267" dirty="0"/>
              <a:t> Judd et al. 2007]</a:t>
            </a:r>
            <a:endParaRPr lang="zh-TW" altLang="en-US" sz="4267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18" y="2459567"/>
            <a:ext cx="11730567" cy="47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字方塊 4"/>
          <p:cNvSpPr txBox="1">
            <a:spLocks noChangeArrowheads="1"/>
          </p:cNvSpPr>
          <p:nvPr/>
        </p:nvSpPr>
        <p:spPr bwMode="auto">
          <a:xfrm>
            <a:off x="2984500" y="7498140"/>
            <a:ext cx="1028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800" dirty="0"/>
              <a:t>The maxima of the normal variation with respect to the viewing plane.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8566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zh-TW" sz="4267" dirty="0"/>
              <a:t>How Well Do Line Drawings Depict Shape? </a:t>
            </a:r>
            <a:br>
              <a:rPr lang="en-US" altLang="zh-TW" sz="4267" dirty="0"/>
            </a:br>
            <a:r>
              <a:rPr lang="en-US" altLang="zh-TW" sz="4267" dirty="0"/>
              <a:t>[Forrester Cole et al. 2009]</a:t>
            </a:r>
            <a:endParaRPr lang="zh-TW" altLang="en-US" sz="4267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2857501"/>
            <a:ext cx="1197821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0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Shape 15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Justified 3D: Economic growth curve</a:t>
            </a:r>
          </a:p>
        </p:txBody>
      </p:sp>
      <p:sp>
        <p:nvSpPr>
          <p:cNvPr id="1582" name="Shape 1582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1583" name="Screen Shot 2016-08-30 at 12.44.4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5663" y="1054100"/>
            <a:ext cx="10959666" cy="7219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4" name="Shape 1584"/>
          <p:cNvSpPr/>
          <p:nvPr/>
        </p:nvSpPr>
        <p:spPr>
          <a:xfrm>
            <a:off x="227499" y="8382000"/>
            <a:ext cx="16104701" cy="11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3400" i="1" u="sng">
                <a:uFill>
                  <a:solidFill>
                    <a:srgbClr val="000000"/>
                  </a:solidFill>
                </a:uFill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hlinkClick r:id="rId3"/>
              </a:rPr>
              <a:t>http://www.nytimes.com/interactive/2015/03/19/upshot/3d-yield-curve-economic-growth.html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rPr dirty="0"/>
              <a:t>No unjustified 3D</a:t>
            </a:r>
          </a:p>
        </p:txBody>
      </p:sp>
      <p:sp>
        <p:nvSpPr>
          <p:cNvPr id="1587" name="Shape 15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3D legitimate for true 3D spatial data</a:t>
            </a:r>
          </a:p>
          <a:p>
            <a:pPr marL="793376" indent="-336176"/>
            <a:r>
              <a:rPr dirty="0">
                <a:latin typeface="+mn-ea"/>
                <a:ea typeface="+mn-ea"/>
              </a:rPr>
              <a:t>3D needs very careful justification </a:t>
            </a: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ea"/>
                <a:ea typeface="+mn-ea"/>
              </a:rPr>
              <a:t>for abstract data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 enthusiasm in 1990s, but now skepticism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 be especially careful with 3D for point clouds or networks</a:t>
            </a:r>
          </a:p>
        </p:txBody>
      </p:sp>
      <p:sp>
        <p:nvSpPr>
          <p:cNvPr id="1588" name="Shape 1588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1589" name="droppedImage.png"/>
          <p:cNvPicPr>
            <a:picLocks noChangeAspect="1"/>
          </p:cNvPicPr>
          <p:nvPr/>
        </p:nvPicPr>
        <p:blipFill>
          <a:blip r:embed="rId2">
            <a:extLst/>
          </a:blip>
          <a:srcRect l="44" b="10501"/>
          <a:stretch>
            <a:fillRect/>
          </a:stretch>
        </p:blipFill>
        <p:spPr>
          <a:xfrm>
            <a:off x="5765800" y="4102100"/>
            <a:ext cx="5011634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0" name="Shape 1590"/>
          <p:cNvSpPr/>
          <p:nvPr/>
        </p:nvSpPr>
        <p:spPr>
          <a:xfrm>
            <a:off x="407269" y="8191125"/>
            <a:ext cx="191262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800" i="1">
                <a:hlinkClick r:id="rId3"/>
              </a:defRPr>
            </a:lvl1pPr>
          </a:lstStyle>
          <a:p>
            <a:pPr>
              <a:defRPr i="0"/>
            </a:pPr>
            <a:r>
              <a:rPr i="1">
                <a:hlinkClick r:id="rId3"/>
              </a:rPr>
              <a:t>[WEBPATH-a three dimensional Web history. Frecon and Smith. Proc. InfoVis 1999]</a:t>
            </a:r>
            <a:endParaRPr i="1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No unjustified 2D</a:t>
            </a:r>
          </a:p>
        </p:txBody>
      </p:sp>
      <p:sp>
        <p:nvSpPr>
          <p:cNvPr id="1593" name="Shape 1593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10591800" cy="80391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consider whether network data requires 2D spatial layout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especially if reading text is central to task!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arranging as network means lower information density and harder label lookup compared to text lists</a:t>
            </a:r>
          </a:p>
          <a:p>
            <a:pPr marL="793376" indent="-336176"/>
            <a:r>
              <a:rPr dirty="0">
                <a:latin typeface="+mn-ea"/>
                <a:ea typeface="+mn-ea"/>
              </a:rPr>
              <a:t>benefits outweigh costs when topological structure/context important for task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be especially careful for search results, document collections, ontologies</a:t>
            </a:r>
          </a:p>
        </p:txBody>
      </p:sp>
      <p:sp>
        <p:nvSpPr>
          <p:cNvPr id="1594" name="Shape 1594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595" name="fig3.6.pdf"/>
          <p:cNvPicPr>
            <a:picLocks noChangeAspect="1"/>
          </p:cNvPicPr>
          <p:nvPr/>
        </p:nvPicPr>
        <p:blipFill>
          <a:blip r:embed="rId2">
            <a:extLst/>
          </a:blip>
          <a:srcRect l="28883" r="25685" b="92558"/>
          <a:stretch>
            <a:fillRect/>
          </a:stretch>
        </p:blipFill>
        <p:spPr>
          <a:xfrm>
            <a:off x="10971796" y="976561"/>
            <a:ext cx="5003801" cy="1144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6" name="fig3.6.pdf"/>
          <p:cNvPicPr>
            <a:picLocks noChangeAspect="1"/>
          </p:cNvPicPr>
          <p:nvPr/>
        </p:nvPicPr>
        <p:blipFill>
          <a:blip r:embed="rId2">
            <a:extLst/>
          </a:blip>
          <a:srcRect l="1095" t="54105" r="44595" b="16492"/>
          <a:stretch>
            <a:fillRect/>
          </a:stretch>
        </p:blipFill>
        <p:spPr>
          <a:xfrm>
            <a:off x="11378196" y="1928943"/>
            <a:ext cx="5143501" cy="3887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Shape 15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Eyes beat memory</a:t>
            </a:r>
          </a:p>
        </p:txBody>
      </p:sp>
      <p:sp>
        <p:nvSpPr>
          <p:cNvPr id="1599" name="Shape 15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principle: external cognition vs. internal memory 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easy to compare by moving eyes between side-by-side views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harder to compare visible item to memory of what you saw</a:t>
            </a:r>
          </a:p>
          <a:p>
            <a:pPr marL="793376" indent="-336176"/>
            <a:r>
              <a:rPr dirty="0">
                <a:latin typeface="+mn-ea"/>
                <a:ea typeface="+mn-ea"/>
              </a:rPr>
              <a:t>implications for animation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great for choreographed storytelling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great for transitions between two states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poor for many states with changes everywhere</a:t>
            </a:r>
          </a:p>
          <a:p>
            <a:pPr marL="1635369" lvl="2" indent="-263769"/>
            <a:r>
              <a:rPr dirty="0">
                <a:latin typeface="+mn-ea"/>
                <a:ea typeface="+mn-ea"/>
              </a:rPr>
              <a:t>consider small multiples instead</a:t>
            </a:r>
          </a:p>
        </p:txBody>
      </p:sp>
      <p:sp>
        <p:nvSpPr>
          <p:cNvPr id="1600" name="Shape 1600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1603" name="Group 1603"/>
          <p:cNvGrpSpPr/>
          <p:nvPr/>
        </p:nvGrpSpPr>
        <p:grpSpPr>
          <a:xfrm>
            <a:off x="3009900" y="6388100"/>
            <a:ext cx="9742190" cy="571500"/>
            <a:chOff x="0" y="0"/>
            <a:chExt cx="9742189" cy="571500"/>
          </a:xfrm>
        </p:grpSpPr>
        <p:sp>
          <p:nvSpPr>
            <p:cNvPr id="1601" name="Shape 1601"/>
            <p:cNvSpPr/>
            <p:nvPr/>
          </p:nvSpPr>
          <p:spPr>
            <a:xfrm>
              <a:off x="0" y="0"/>
              <a:ext cx="1078794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19200">
                <a:spcBef>
                  <a:spcPts val="800"/>
                </a:spcBef>
                <a:defRPr sz="3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t>literal</a:t>
              </a:r>
            </a:p>
          </p:txBody>
        </p:sp>
        <p:sp>
          <p:nvSpPr>
            <p:cNvPr id="1602" name="Shape 1602"/>
            <p:cNvSpPr/>
            <p:nvPr/>
          </p:nvSpPr>
          <p:spPr>
            <a:xfrm>
              <a:off x="8255000" y="0"/>
              <a:ext cx="1487190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19200">
                <a:spcBef>
                  <a:spcPts val="800"/>
                </a:spcBef>
                <a:defRPr sz="34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t>abstract</a:t>
              </a:r>
            </a:p>
          </p:txBody>
        </p:sp>
      </p:grpSp>
      <p:grpSp>
        <p:nvGrpSpPr>
          <p:cNvPr id="1609" name="Group 1609"/>
          <p:cNvGrpSpPr/>
          <p:nvPr/>
        </p:nvGrpSpPr>
        <p:grpSpPr>
          <a:xfrm>
            <a:off x="2895600" y="7150100"/>
            <a:ext cx="10236200" cy="1219200"/>
            <a:chOff x="0" y="0"/>
            <a:chExt cx="10236200" cy="1219200"/>
          </a:xfrm>
        </p:grpSpPr>
        <p:sp>
          <p:nvSpPr>
            <p:cNvPr id="1604" name="Shape 1604"/>
            <p:cNvSpPr/>
            <p:nvPr/>
          </p:nvSpPr>
          <p:spPr>
            <a:xfrm>
              <a:off x="0" y="736600"/>
              <a:ext cx="10236200" cy="0"/>
            </a:xfrm>
            <a:prstGeom prst="line">
              <a:avLst/>
            </a:prstGeom>
            <a:noFill/>
            <a:ln w="38100" cap="flat">
              <a:solidFill>
                <a:srgbClr val="009193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8600" y="647700"/>
              <a:ext cx="3696792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19200">
                <a:spcBef>
                  <a:spcPts val="800"/>
                </a:spcBef>
                <a:defRPr sz="34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</a:defRPr>
              </a:lvl1pPr>
            </a:lstStyle>
            <a:p>
              <a:r>
                <a:t>show time with time</a:t>
              </a:r>
            </a:p>
          </p:txBody>
        </p:sp>
        <p:sp>
          <p:nvSpPr>
            <p:cNvPr id="1606" name="Shape 1606"/>
            <p:cNvSpPr/>
            <p:nvPr/>
          </p:nvSpPr>
          <p:spPr>
            <a:xfrm>
              <a:off x="5969000" y="647700"/>
              <a:ext cx="3880855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19200">
                <a:spcBef>
                  <a:spcPts val="800"/>
                </a:spcBef>
                <a:defRPr sz="34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</a:defRPr>
              </a:lvl1pPr>
            </a:lstStyle>
            <a:p>
              <a:r>
                <a:t>show time with space</a:t>
              </a:r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28600" y="0"/>
              <a:ext cx="1793541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19200">
                <a:spcBef>
                  <a:spcPts val="800"/>
                </a:spcBef>
                <a:defRPr sz="34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</a:defRPr>
              </a:lvl1pPr>
            </a:lstStyle>
            <a:p>
              <a:r>
                <a:t>animation</a:t>
              </a:r>
            </a:p>
          </p:txBody>
        </p:sp>
        <p:sp>
          <p:nvSpPr>
            <p:cNvPr id="1608" name="Shape 1608"/>
            <p:cNvSpPr/>
            <p:nvPr/>
          </p:nvSpPr>
          <p:spPr>
            <a:xfrm>
              <a:off x="7264400" y="50800"/>
              <a:ext cx="2642804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l" defTabSz="1219200">
                <a:spcBef>
                  <a:spcPts val="800"/>
                </a:spcBef>
                <a:defRPr sz="34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</a:defRPr>
              </a:lvl1pPr>
            </a:lstStyle>
            <a:p>
              <a:r>
                <a:t>small multiples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Shape 1611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612" name="Shape 16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Eyes beat memory example: Cerebral</a:t>
            </a:r>
          </a:p>
        </p:txBody>
      </p:sp>
      <p:sp>
        <p:nvSpPr>
          <p:cNvPr id="1613" name="Shape 1613"/>
          <p:cNvSpPr>
            <a:spLocks noGrp="1"/>
          </p:cNvSpPr>
          <p:nvPr>
            <p:ph type="body" idx="1"/>
          </p:nvPr>
        </p:nvSpPr>
        <p:spPr>
          <a:xfrm>
            <a:off x="419100" y="1193800"/>
            <a:ext cx="15849600" cy="4318000"/>
          </a:xfrm>
          <a:prstGeom prst="rect">
            <a:avLst/>
          </a:prstGeom>
        </p:spPr>
        <p:txBody>
          <a:bodyPr/>
          <a:lstStyle/>
          <a:p>
            <a:pPr marL="742950" indent="-285750">
              <a:defRPr sz="3400"/>
            </a:pPr>
            <a:r>
              <a:rPr dirty="0">
                <a:latin typeface="+mn-ea"/>
                <a:ea typeface="+mn-ea"/>
              </a:rPr>
              <a:t>small multiples: one graph instance per experimental condition</a:t>
            </a:r>
          </a:p>
          <a:p>
            <a:pPr marL="1143000" lvl="1" indent="-228600">
              <a:defRPr sz="3000"/>
            </a:pPr>
            <a:r>
              <a:rPr dirty="0">
                <a:latin typeface="+mn-ea"/>
                <a:ea typeface="+mn-ea"/>
              </a:rPr>
              <a:t>same spatial layout</a:t>
            </a:r>
          </a:p>
          <a:p>
            <a:pPr marL="1143000" lvl="1" indent="-228600">
              <a:defRPr sz="3000"/>
            </a:pPr>
            <a:r>
              <a:rPr dirty="0">
                <a:latin typeface="+mn-ea"/>
                <a:ea typeface="+mn-ea"/>
              </a:rPr>
              <a:t>color differently, by condition</a:t>
            </a:r>
          </a:p>
        </p:txBody>
      </p:sp>
      <p:pic>
        <p:nvPicPr>
          <p:cNvPr id="161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3225800"/>
            <a:ext cx="8737600" cy="444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5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0100" y="2120900"/>
            <a:ext cx="3975100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6" name="Shape 1616"/>
          <p:cNvSpPr/>
          <p:nvPr/>
        </p:nvSpPr>
        <p:spPr>
          <a:xfrm>
            <a:off x="254000" y="8293100"/>
            <a:ext cx="155829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23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[Cerebral: Visualizing Multiple Experimental Conditions on a Graph with Biological Context. Barsky, Munzner, Gardy, and Kincaid. IEEE Trans. Visualization and Computer Graphics (Proc. InfoVis 2008) 14:6 (2008), 1253–1260.]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Shape 15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Rules of Thumb</a:t>
            </a:r>
          </a:p>
        </p:txBody>
      </p:sp>
      <p:sp>
        <p:nvSpPr>
          <p:cNvPr id="1518" name="Shape 15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68163" indent="-310963">
              <a:defRPr sz="3700">
                <a:latin typeface="+mn-lt"/>
                <a:ea typeface="+mn-ea"/>
                <a:cs typeface="+mn-cs"/>
                <a:sym typeface="Rockwell"/>
              </a:defRPr>
            </a:pPr>
            <a:r>
              <a:t>No unjustified 3D</a:t>
            </a:r>
          </a:p>
          <a:p>
            <a:pPr marL="1150619" lvl="1" indent="-236219">
              <a:defRPr sz="3100">
                <a:latin typeface="+mn-lt"/>
                <a:ea typeface="+mn-ea"/>
                <a:cs typeface="+mn-cs"/>
                <a:sym typeface="Rockwell"/>
              </a:defRPr>
            </a:pPr>
            <a:r>
              <a:t>Power of the plane</a:t>
            </a:r>
          </a:p>
          <a:p>
            <a:pPr marL="1150619" lvl="1" indent="-236219">
              <a:defRPr sz="3100">
                <a:latin typeface="+mn-lt"/>
                <a:ea typeface="+mn-ea"/>
                <a:cs typeface="+mn-cs"/>
                <a:sym typeface="Rockwell"/>
              </a:defRPr>
            </a:pPr>
            <a:r>
              <a:t>Disparity of depth</a:t>
            </a:r>
          </a:p>
          <a:p>
            <a:pPr marL="1150619" lvl="1" indent="-236219">
              <a:defRPr sz="3100">
                <a:latin typeface="+mn-lt"/>
                <a:ea typeface="+mn-ea"/>
                <a:cs typeface="+mn-cs"/>
                <a:sym typeface="Rockwell"/>
              </a:defRPr>
            </a:pPr>
            <a:r>
              <a:t>Occlusion hides information</a:t>
            </a:r>
          </a:p>
          <a:p>
            <a:pPr marL="1150619" lvl="1" indent="-236219">
              <a:defRPr sz="3100">
                <a:latin typeface="+mn-lt"/>
                <a:ea typeface="+mn-ea"/>
                <a:cs typeface="+mn-cs"/>
                <a:sym typeface="Rockwell"/>
              </a:defRPr>
            </a:pPr>
            <a:r>
              <a:t>Perspective distortion dangers</a:t>
            </a:r>
          </a:p>
          <a:p>
            <a:pPr marL="1150619" lvl="1" indent="-236219">
              <a:defRPr sz="3100">
                <a:latin typeface="+mn-lt"/>
                <a:ea typeface="+mn-ea"/>
                <a:cs typeface="+mn-cs"/>
                <a:sym typeface="Rockwell"/>
              </a:defRPr>
            </a:pPr>
            <a:r>
              <a:t>Tilted text isn’t legible</a:t>
            </a:r>
          </a:p>
          <a:p>
            <a:pPr marL="768163" indent="-310963">
              <a:defRPr sz="3700">
                <a:latin typeface="+mn-lt"/>
                <a:ea typeface="+mn-ea"/>
                <a:cs typeface="+mn-cs"/>
                <a:sym typeface="Rockwell"/>
              </a:defRPr>
            </a:pPr>
            <a:r>
              <a:t>No unjustified 2D</a:t>
            </a:r>
          </a:p>
          <a:p>
            <a:pPr marL="768163" indent="-310963">
              <a:defRPr sz="3700">
                <a:latin typeface="+mn-lt"/>
                <a:ea typeface="+mn-ea"/>
                <a:cs typeface="+mn-cs"/>
                <a:sym typeface="Rockwell"/>
              </a:defRPr>
            </a:pPr>
            <a:r>
              <a:t>Eyes beat memory</a:t>
            </a:r>
          </a:p>
          <a:p>
            <a:pPr marL="768163" indent="-310963">
              <a:defRPr sz="3700">
                <a:latin typeface="+mn-lt"/>
                <a:ea typeface="+mn-ea"/>
                <a:cs typeface="+mn-cs"/>
                <a:sym typeface="Rockwell"/>
              </a:defRPr>
            </a:pPr>
            <a:r>
              <a:t>Resolution over immersion</a:t>
            </a:r>
          </a:p>
          <a:p>
            <a:pPr marL="768163" indent="-310963">
              <a:defRPr sz="3700">
                <a:latin typeface="+mn-lt"/>
                <a:ea typeface="+mn-ea"/>
                <a:cs typeface="+mn-cs"/>
                <a:sym typeface="Rockwell"/>
              </a:defRPr>
            </a:pPr>
            <a:r>
              <a:t>Overview first, zoom and filter, details on demand</a:t>
            </a:r>
          </a:p>
          <a:p>
            <a:pPr marL="768163" indent="-310963">
              <a:defRPr sz="3700">
                <a:latin typeface="+mn-lt"/>
                <a:ea typeface="+mn-ea"/>
                <a:cs typeface="+mn-cs"/>
                <a:sym typeface="Rockwell"/>
              </a:defRPr>
            </a:pPr>
            <a:r>
              <a:t>Responsiveness is required</a:t>
            </a:r>
          </a:p>
          <a:p>
            <a:pPr marL="768163" indent="-310963">
              <a:defRPr sz="3700">
                <a:latin typeface="+mn-lt"/>
                <a:ea typeface="+mn-ea"/>
                <a:cs typeface="+mn-cs"/>
                <a:sym typeface="Rockwell"/>
              </a:defRPr>
            </a:pPr>
            <a:r>
              <a:t>Function first, form next</a:t>
            </a:r>
          </a:p>
        </p:txBody>
      </p:sp>
      <p:sp>
        <p:nvSpPr>
          <p:cNvPr id="1519" name="Shape 1519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619" name="Shape 16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not animation?</a:t>
            </a:r>
          </a:p>
        </p:txBody>
      </p:sp>
      <p:sp>
        <p:nvSpPr>
          <p:cNvPr id="1620" name="Shape 1620"/>
          <p:cNvSpPr>
            <a:spLocks noGrp="1"/>
          </p:cNvSpPr>
          <p:nvPr>
            <p:ph type="body" sz="half" idx="1"/>
          </p:nvPr>
        </p:nvSpPr>
        <p:spPr>
          <a:xfrm>
            <a:off x="419100" y="1104900"/>
            <a:ext cx="6477000" cy="80391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disparate frames and regions: comparison difficult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vs contiguous frames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vs small region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vs coherent motion of group</a:t>
            </a:r>
          </a:p>
          <a:p>
            <a:pPr marL="793376" indent="-336176"/>
            <a:endParaRPr dirty="0">
              <a:latin typeface="+mn-ea"/>
              <a:ea typeface="+mn-ea"/>
            </a:endParaRPr>
          </a:p>
          <a:p>
            <a:pPr marL="793376" indent="-336176"/>
            <a:r>
              <a:rPr dirty="0">
                <a:latin typeface="+mn-ea"/>
                <a:ea typeface="+mn-ea"/>
              </a:rPr>
              <a:t>safe special case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animated transitions</a:t>
            </a:r>
          </a:p>
        </p:txBody>
      </p:sp>
      <p:pic>
        <p:nvPicPr>
          <p:cNvPr id="1621" name="cerebral-combo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556500" y="1257300"/>
            <a:ext cx="8267700" cy="6635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62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Shape 16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Change blindness</a:t>
            </a:r>
          </a:p>
        </p:txBody>
      </p:sp>
      <p:sp>
        <p:nvSpPr>
          <p:cNvPr id="1624" name="Shape 16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if attention is directed elsewhere, even drastic changes not noticeable 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door experiment</a:t>
            </a:r>
          </a:p>
          <a:p>
            <a:pPr marL="793376" indent="-336176"/>
            <a:r>
              <a:rPr dirty="0">
                <a:latin typeface="+mn-ea"/>
                <a:ea typeface="+mn-ea"/>
              </a:rPr>
              <a:t>change blindness demos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mask in between images</a:t>
            </a:r>
          </a:p>
        </p:txBody>
      </p:sp>
      <p:sp>
        <p:nvSpPr>
          <p:cNvPr id="1625" name="Shape 1625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Shape 16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Resolution beats immersion</a:t>
            </a:r>
          </a:p>
        </p:txBody>
      </p:sp>
      <p:sp>
        <p:nvSpPr>
          <p:cNvPr id="1628" name="Shape 16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immersion typically not helpful </a:t>
            </a: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ea"/>
                <a:ea typeface="+mn-ea"/>
              </a:rPr>
              <a:t>for abstract data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do not need sense of presence or stereoscopic 3D</a:t>
            </a:r>
          </a:p>
          <a:p>
            <a:pPr marL="793376" indent="-336176"/>
            <a:r>
              <a:rPr dirty="0">
                <a:latin typeface="+mn-ea"/>
                <a:ea typeface="+mn-ea"/>
              </a:rPr>
              <a:t>resolution much more important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pixels are the scarcest resource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desktop also better for workflow integration</a:t>
            </a:r>
          </a:p>
          <a:p>
            <a:pPr marL="793376" indent="-336176"/>
            <a:r>
              <a:rPr dirty="0">
                <a:latin typeface="+mn-ea"/>
                <a:ea typeface="+mn-ea"/>
              </a:rPr>
              <a:t>virtual reality for abstract data very difficult to justify</a:t>
            </a:r>
          </a:p>
        </p:txBody>
      </p:sp>
      <p:sp>
        <p:nvSpPr>
          <p:cNvPr id="1629" name="Shape 1629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630" name="p604-kirner_Page_2_Image_0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2700" y="5156200"/>
            <a:ext cx="4509090" cy="309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1" name="p604-kirner_Page_2_Image_00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2500" y="5156200"/>
            <a:ext cx="4179094" cy="3098905"/>
          </a:xfrm>
          <a:prstGeom prst="rect">
            <a:avLst/>
          </a:prstGeom>
          <a:ln w="12700">
            <a:miter lim="400000"/>
          </a:ln>
        </p:spPr>
      </p:pic>
      <p:sp>
        <p:nvSpPr>
          <p:cNvPr id="1632" name="Shape 1632"/>
          <p:cNvSpPr/>
          <p:nvPr/>
        </p:nvSpPr>
        <p:spPr>
          <a:xfrm>
            <a:off x="356469" y="8187156"/>
            <a:ext cx="1591223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2800"/>
            </a:pPr>
            <a:r>
              <a:rPr i="1" dirty="0">
                <a:hlinkClick r:id="rId4"/>
              </a:rPr>
              <a:t>[Development of an information visualization tool using virtual reality. </a:t>
            </a:r>
            <a:r>
              <a:rPr i="1" dirty="0" err="1">
                <a:hlinkClick r:id="rId4"/>
              </a:rPr>
              <a:t>Kirner</a:t>
            </a:r>
            <a:r>
              <a:rPr i="1" dirty="0">
                <a:hlinkClick r:id="rId4"/>
              </a:rPr>
              <a:t> and Martins. Proc. </a:t>
            </a:r>
            <a:r>
              <a:rPr i="1" dirty="0" err="1">
                <a:hlinkClick r:id="rId4"/>
              </a:rPr>
              <a:t>Symp</a:t>
            </a:r>
            <a:r>
              <a:rPr i="1" dirty="0">
                <a:hlinkClick r:id="rId4"/>
              </a:rPr>
              <a:t>. Applied Computing 2000</a:t>
            </a:r>
            <a:r>
              <a:rPr i="1" dirty="0" smtClean="0">
                <a:hlinkClick r:id="rId4"/>
              </a:rPr>
              <a:t>]</a:t>
            </a:r>
            <a:endParaRPr i="1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Overview first, zoom and filter, details on demand</a:t>
            </a:r>
          </a:p>
        </p:txBody>
      </p:sp>
      <p:sp>
        <p:nvSpPr>
          <p:cNvPr id="1635" name="Shape 1635"/>
          <p:cNvSpPr>
            <a:spLocks noGrp="1"/>
          </p:cNvSpPr>
          <p:nvPr>
            <p:ph type="body" idx="1"/>
          </p:nvPr>
        </p:nvSpPr>
        <p:spPr>
          <a:xfrm>
            <a:off x="317500" y="1054100"/>
            <a:ext cx="15849600" cy="80391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influential mantra from </a:t>
            </a:r>
            <a:r>
              <a:rPr dirty="0" err="1">
                <a:latin typeface="+mn-ea"/>
                <a:ea typeface="+mn-ea"/>
              </a:rPr>
              <a:t>Shneiderman</a:t>
            </a:r>
            <a:endParaRPr dirty="0">
              <a:latin typeface="+mn-ea"/>
              <a:ea typeface="+mn-ea"/>
            </a:endParaRPr>
          </a:p>
          <a:p>
            <a:pPr marL="793376" indent="-336176"/>
            <a:endParaRPr dirty="0">
              <a:latin typeface="+mn-ea"/>
              <a:ea typeface="+mn-ea"/>
            </a:endParaRPr>
          </a:p>
          <a:p>
            <a:pPr marL="793376" indent="-336176"/>
            <a:endParaRPr dirty="0">
              <a:latin typeface="+mn-ea"/>
              <a:ea typeface="+mn-ea"/>
            </a:endParaRPr>
          </a:p>
          <a:p>
            <a:pPr marL="2057400" lvl="3"/>
            <a:endParaRPr dirty="0">
              <a:latin typeface="+mn-ea"/>
              <a:ea typeface="+mn-ea"/>
            </a:endParaRPr>
          </a:p>
          <a:p>
            <a:pPr marL="793376" indent="-336176"/>
            <a:r>
              <a:rPr dirty="0">
                <a:latin typeface="+mn-ea"/>
                <a:ea typeface="+mn-ea"/>
              </a:rPr>
              <a:t>overview = summary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microcosm of full vis design problem </a:t>
            </a:r>
          </a:p>
        </p:txBody>
      </p:sp>
      <p:sp>
        <p:nvSpPr>
          <p:cNvPr id="1636" name="Shape 1636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637" name="Shape 1637"/>
          <p:cNvSpPr/>
          <p:nvPr/>
        </p:nvSpPr>
        <p:spPr>
          <a:xfrm>
            <a:off x="585069" y="1837156"/>
            <a:ext cx="150622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3400" i="1">
                <a:hlinkClick r:id="rId2"/>
              </a:defRPr>
            </a:lvl1pPr>
          </a:lstStyle>
          <a:p>
            <a:pPr>
              <a:defRPr i="0"/>
            </a:pPr>
            <a:r>
              <a:rPr i="1">
                <a:hlinkClick r:id="rId2"/>
              </a:rPr>
              <a:t>[The Eyes Have It: A Task by Data Type Taxonomy for Information Visualizations. Shneiderman. Proc. IEEE Visual Languages, pp. 336–343, 1996.]</a:t>
            </a:r>
          </a:p>
        </p:txBody>
      </p:sp>
      <p:pic>
        <p:nvPicPr>
          <p:cNvPr id="1638" name="fig3.2.pdf"/>
          <p:cNvPicPr>
            <a:picLocks noChangeAspect="1"/>
          </p:cNvPicPr>
          <p:nvPr/>
        </p:nvPicPr>
        <p:blipFill>
          <a:blip r:embed="rId3">
            <a:extLst/>
          </a:blip>
          <a:srcRect l="3333" t="77282" r="5666"/>
          <a:stretch>
            <a:fillRect/>
          </a:stretch>
        </p:blipFill>
        <p:spPr>
          <a:xfrm>
            <a:off x="8336677" y="3302000"/>
            <a:ext cx="7952065" cy="2971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Shape 16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Responsiveness is required</a:t>
            </a:r>
          </a:p>
        </p:txBody>
      </p:sp>
      <p:sp>
        <p:nvSpPr>
          <p:cNvPr id="1641" name="Shape 16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three major categories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0.1 seconds: perceptual processing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   1 second: immediate response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 10 seconds: brief tasks</a:t>
            </a:r>
          </a:p>
          <a:p>
            <a:pPr marL="793376" indent="-336176"/>
            <a:r>
              <a:rPr dirty="0">
                <a:latin typeface="+mn-ea"/>
                <a:ea typeface="+mn-ea"/>
              </a:rPr>
              <a:t>importance of visual feedback</a:t>
            </a:r>
          </a:p>
        </p:txBody>
      </p:sp>
      <p:sp>
        <p:nvSpPr>
          <p:cNvPr id="1642" name="Shape 1642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Shape 16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Function first, form next</a:t>
            </a:r>
          </a:p>
        </p:txBody>
      </p:sp>
      <p:sp>
        <p:nvSpPr>
          <p:cNvPr id="1645" name="Shape 16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>
                <a:latin typeface="+mn-ea"/>
                <a:ea typeface="+mn-ea"/>
              </a:rPr>
              <a:t>start with focus on functionality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straightforward to improve aesthetics later on, as refinement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if no expertise in-house, find good graphic designer to work with</a:t>
            </a:r>
          </a:p>
          <a:p>
            <a:pPr marL="1173480" lvl="1" indent="-259080"/>
            <a:endParaRPr dirty="0">
              <a:latin typeface="+mn-ea"/>
              <a:ea typeface="+mn-ea"/>
            </a:endParaRPr>
          </a:p>
          <a:p>
            <a:pPr marL="793376" indent="-336176"/>
            <a:r>
              <a:rPr dirty="0">
                <a:latin typeface="+mn-ea"/>
                <a:ea typeface="+mn-ea"/>
              </a:rPr>
              <a:t>dangerous to start with aesthetics</a:t>
            </a:r>
          </a:p>
          <a:p>
            <a:pPr marL="1173480" lvl="1" indent="-259080"/>
            <a:r>
              <a:rPr dirty="0">
                <a:latin typeface="+mn-ea"/>
                <a:ea typeface="+mn-ea"/>
              </a:rPr>
              <a:t>usually impossible to add function retroactively</a:t>
            </a:r>
          </a:p>
        </p:txBody>
      </p:sp>
      <p:sp>
        <p:nvSpPr>
          <p:cNvPr id="1646" name="Shape 1646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Shape 16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Further reading</a:t>
            </a:r>
          </a:p>
        </p:txBody>
      </p:sp>
      <p:sp>
        <p:nvSpPr>
          <p:cNvPr id="1649" name="Shape 1649"/>
          <p:cNvSpPr>
            <a:spLocks noGrp="1"/>
          </p:cNvSpPr>
          <p:nvPr>
            <p:ph type="body" idx="1"/>
          </p:nvPr>
        </p:nvSpPr>
        <p:spPr>
          <a:xfrm>
            <a:off x="419100" y="1079500"/>
            <a:ext cx="15849600" cy="774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5754" indent="-325754">
              <a:defRPr sz="3800"/>
            </a:pPr>
            <a:r>
              <a:rPr dirty="0"/>
              <a:t>Visualization Analysis and Design. Tamara </a:t>
            </a:r>
            <a:r>
              <a:rPr dirty="0" err="1"/>
              <a:t>Munzner</a:t>
            </a:r>
            <a:r>
              <a:rPr dirty="0"/>
              <a:t>. CRC Press, 2014.</a:t>
            </a:r>
          </a:p>
          <a:p>
            <a:pPr marL="726141" lvl="1" indent="-268941">
              <a:defRPr sz="3200" i="1"/>
            </a:pPr>
            <a:r>
              <a:rPr dirty="0"/>
              <a:t>Chap 6: Rules of Thumb</a:t>
            </a:r>
          </a:p>
          <a:p>
            <a:pPr marL="726141" lvl="1" indent="-268941">
              <a:defRPr sz="3200" i="1"/>
            </a:pPr>
            <a:endParaRPr dirty="0"/>
          </a:p>
        </p:txBody>
      </p:sp>
      <p:sp>
        <p:nvSpPr>
          <p:cNvPr id="1650" name="Shape 1650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hape 15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cs"/>
                <a:sym typeface="Rockwell"/>
              </a:rPr>
              <a:t>No unjustified 3D</a:t>
            </a:r>
            <a:r>
              <a:t>: Power of the plane</a:t>
            </a:r>
          </a:p>
        </p:txBody>
      </p:sp>
      <p:sp>
        <p:nvSpPr>
          <p:cNvPr id="1522" name="Shape 1522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23" name="Shape 1523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7835900" cy="8039100"/>
          </a:xfrm>
          <a:prstGeom prst="rect">
            <a:avLst/>
          </a:prstGeom>
        </p:spPr>
        <p:txBody>
          <a:bodyPr/>
          <a:lstStyle/>
          <a:p>
            <a:r>
              <a:t>high-ranked spatial position channels: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planar</a:t>
            </a:r>
            <a:r>
              <a:t> spatial position</a:t>
            </a:r>
          </a:p>
          <a:p>
            <a:pPr lvl="1"/>
            <a:r>
              <a:t>not depth!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097" y="1830324"/>
            <a:ext cx="6310375" cy="66393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73" y="3701406"/>
            <a:ext cx="5545173" cy="45392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cs"/>
                <a:sym typeface="Rockwell"/>
              </a:rPr>
              <a:t>No unjustified 3D</a:t>
            </a:r>
            <a:r>
              <a:t>: Danger of depth</a:t>
            </a:r>
          </a:p>
        </p:txBody>
      </p:sp>
      <p:sp>
        <p:nvSpPr>
          <p:cNvPr id="1528" name="Shape 1528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15938500" cy="47498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t>we don’t really live in 3D: we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see</a:t>
            </a:r>
            <a:r>
              <a:t> in 2.05D</a:t>
            </a:r>
          </a:p>
          <a:p>
            <a:pPr marL="1173480" lvl="1" indent="-259080"/>
            <a:r>
              <a:t>acquire more info on image plane quickly from eye movements</a:t>
            </a:r>
          </a:p>
          <a:p>
            <a:pPr marL="1173480" lvl="1" indent="-259080"/>
            <a:r>
              <a:t>acquire more info for depth slower, from head/body motion</a:t>
            </a:r>
          </a:p>
        </p:txBody>
      </p:sp>
      <p:sp>
        <p:nvSpPr>
          <p:cNvPr id="1529" name="Shape 1529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530" name="fig6.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142" y="3543300"/>
            <a:ext cx="15392401" cy="5312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Occlusion hides information</a:t>
            </a:r>
          </a:p>
        </p:txBody>
      </p:sp>
      <p:sp>
        <p:nvSpPr>
          <p:cNvPr id="1535" name="Shape 15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t>occlusion</a:t>
            </a:r>
          </a:p>
          <a:p>
            <a:pPr marL="793376" indent="-336176"/>
            <a:r>
              <a:t>interaction complexity</a:t>
            </a:r>
          </a:p>
        </p:txBody>
      </p:sp>
      <p:sp>
        <p:nvSpPr>
          <p:cNvPr id="1536" name="Shape 1536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537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2946400"/>
            <a:ext cx="5727788" cy="515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8" name="Shape 1538"/>
          <p:cNvSpPr/>
          <p:nvPr/>
        </p:nvSpPr>
        <p:spPr>
          <a:xfrm>
            <a:off x="613644" y="8155406"/>
            <a:ext cx="146812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800" i="1">
                <a:hlinkClick r:id="rId3"/>
              </a:defRPr>
            </a:lvl1pPr>
          </a:lstStyle>
          <a:p>
            <a:pPr>
              <a:defRPr i="0"/>
            </a:pPr>
            <a:r>
              <a:rPr i="1">
                <a:hlinkClick r:id="rId3"/>
              </a:rPr>
              <a:t>[Distortion Viewing Techniques for 3D Data. Carpendale et al. InfoVis1996.]</a:t>
            </a:r>
            <a:endParaRPr i="1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Shape 15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Perspective distortion loses information</a:t>
            </a:r>
          </a:p>
        </p:txBody>
      </p:sp>
      <p:sp>
        <p:nvSpPr>
          <p:cNvPr id="1541" name="Shape 15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t>perspective distortion</a:t>
            </a:r>
          </a:p>
          <a:p>
            <a:pPr marL="1173480" lvl="1" indent="-259080"/>
            <a:r>
              <a:t>interferes with all size channel encodings</a:t>
            </a:r>
          </a:p>
          <a:p>
            <a:pPr marL="1173480" lvl="1" indent="-259080"/>
            <a:r>
              <a:t>power of the plane is lost!</a:t>
            </a:r>
          </a:p>
        </p:txBody>
      </p:sp>
      <p:sp>
        <p:nvSpPr>
          <p:cNvPr id="1542" name="Shape 1542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43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1746" y="4000500"/>
            <a:ext cx="11763376" cy="2262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44" name="Shape 1544"/>
          <p:cNvSpPr/>
          <p:nvPr/>
        </p:nvSpPr>
        <p:spPr>
          <a:xfrm>
            <a:off x="375519" y="6940969"/>
            <a:ext cx="15481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2800"/>
            </a:pPr>
            <a:r>
              <a:rPr i="1">
                <a:hlinkClick r:id="rId3"/>
              </a:rPr>
              <a:t>[Visualizing the Results of Multimedia Web Search Engines. </a:t>
            </a:r>
            <a:endParaRPr i="1"/>
          </a:p>
          <a:p>
            <a:pPr algn="l">
              <a:defRPr sz="2800"/>
            </a:pPr>
            <a:r>
              <a:rPr i="1">
                <a:hlinkClick r:id="rId3"/>
              </a:rPr>
              <a:t>Mukherjea, Hirata, and Hara. InfoVis 96] </a:t>
            </a:r>
            <a:endParaRPr i="1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Shape 15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3D vs 2D bar charts</a:t>
            </a:r>
          </a:p>
        </p:txBody>
      </p:sp>
      <p:sp>
        <p:nvSpPr>
          <p:cNvPr id="1547" name="Shape 1547"/>
          <p:cNvSpPr>
            <a:spLocks noGrp="1"/>
          </p:cNvSpPr>
          <p:nvPr>
            <p:ph type="body" sz="half" idx="1"/>
          </p:nvPr>
        </p:nvSpPr>
        <p:spPr>
          <a:xfrm>
            <a:off x="419100" y="1104900"/>
            <a:ext cx="5892800" cy="8039100"/>
          </a:xfrm>
          <a:prstGeom prst="rect">
            <a:avLst/>
          </a:prstGeom>
        </p:spPr>
        <p:txBody>
          <a:bodyPr/>
          <a:lstStyle>
            <a:lvl1pPr marL="793376" indent="-336176"/>
          </a:lstStyle>
          <a:p>
            <a:r>
              <a:t>3D bars never a good idea!</a:t>
            </a:r>
          </a:p>
        </p:txBody>
      </p:sp>
      <p:sp>
        <p:nvSpPr>
          <p:cNvPr id="1548" name="Shape 1548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549" name="2d3dbarchart-graphdesigniq-q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5400" y="1308100"/>
            <a:ext cx="92710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0" name="Shape 1550"/>
          <p:cNvSpPr/>
          <p:nvPr/>
        </p:nvSpPr>
        <p:spPr>
          <a:xfrm>
            <a:off x="8198719" y="8287169"/>
            <a:ext cx="15481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800" i="1">
                <a:hlinkClick r:id="rId3"/>
              </a:defRPr>
            </a:lvl1pPr>
          </a:lstStyle>
          <a:p>
            <a:pPr>
              <a:defRPr i="0"/>
            </a:pPr>
            <a:r>
              <a:rPr i="1">
                <a:hlinkClick r:id="rId3"/>
              </a:rPr>
              <a:t>[http://perceptualedge.com/files/GraphDesignIQ.html] </a:t>
            </a:r>
            <a:endParaRPr i="1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7800" y="1752600"/>
            <a:ext cx="6429376" cy="5037449"/>
          </a:xfrm>
          <a:prstGeom prst="rect">
            <a:avLst/>
          </a:prstGeom>
          <a:ln w="12700">
            <a:miter lim="400000"/>
          </a:ln>
        </p:spPr>
      </p:pic>
      <p:sp>
        <p:nvSpPr>
          <p:cNvPr id="1553" name="Shape 1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Tilted text isn’t legible </a:t>
            </a:r>
          </a:p>
        </p:txBody>
      </p:sp>
      <p:sp>
        <p:nvSpPr>
          <p:cNvPr id="1554" name="Shape 1554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8166100" cy="80391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/>
              <a:t>text legibility</a:t>
            </a:r>
          </a:p>
          <a:p>
            <a:pPr marL="1173480" lvl="1" indent="-259080"/>
            <a:r>
              <a:rPr dirty="0"/>
              <a:t>far worse when tilted from image plane</a:t>
            </a:r>
          </a:p>
          <a:p>
            <a:pPr marL="1173480" lvl="1" indent="-259080"/>
            <a:endParaRPr dirty="0"/>
          </a:p>
          <a:p>
            <a:pPr marL="1173480" lvl="1" indent="-259080"/>
            <a:endParaRPr dirty="0"/>
          </a:p>
          <a:p>
            <a:pPr marL="793376" indent="-336176"/>
            <a:r>
              <a:rPr dirty="0"/>
              <a:t>further reading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3200" i="1" dirty="0"/>
              <a:t>[Exploring and Reducing the Effects of Orientation on Text Readability in Volumetric Displays.</a:t>
            </a:r>
            <a:br>
              <a:rPr sz="3200" i="1" dirty="0"/>
            </a:br>
            <a:r>
              <a:rPr sz="3200" i="1" dirty="0"/>
              <a:t>Grossman et al. CHI 2007]</a:t>
            </a:r>
          </a:p>
        </p:txBody>
      </p:sp>
      <p:sp>
        <p:nvSpPr>
          <p:cNvPr id="1555" name="Shape 1555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56" name="Shape 1556"/>
          <p:cNvSpPr/>
          <p:nvPr/>
        </p:nvSpPr>
        <p:spPr>
          <a:xfrm>
            <a:off x="5650787" y="6667125"/>
            <a:ext cx="1059973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2800"/>
            </a:pPr>
            <a:r>
              <a:rPr dirty="0"/>
              <a:t>[</a:t>
            </a:r>
            <a:r>
              <a:rPr i="1" dirty="0">
                <a:hlinkClick r:id="rId3"/>
              </a:rPr>
              <a:t>Visualizing the World-Wide Web with the Navigational View Builder.</a:t>
            </a:r>
            <a:endParaRPr i="1" dirty="0"/>
          </a:p>
          <a:p>
            <a:pPr algn="l">
              <a:defRPr sz="2800"/>
            </a:pPr>
            <a:r>
              <a:rPr i="1" dirty="0" err="1">
                <a:hlinkClick r:id="rId3"/>
              </a:rPr>
              <a:t>Mukherjea</a:t>
            </a:r>
            <a:r>
              <a:rPr i="1" dirty="0">
                <a:hlinkClick r:id="rId3"/>
              </a:rPr>
              <a:t> and Foley. Computer Networks and ISDN Systems, 1995</a:t>
            </a:r>
            <a:r>
              <a:rPr i="1" dirty="0" smtClean="0">
                <a:hlinkClick r:id="rId3"/>
              </a:rPr>
              <a:t>.]</a:t>
            </a:r>
            <a:endParaRPr i="1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 unjustified 3D example: Time-series data</a:t>
            </a:r>
          </a:p>
        </p:txBody>
      </p:sp>
      <p:sp>
        <p:nvSpPr>
          <p:cNvPr id="1559" name="Shape 15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93376" indent="-336176"/>
          </a:lstStyle>
          <a:p>
            <a:r>
              <a:t>extruded curves: detailed comparisons impossible</a:t>
            </a:r>
          </a:p>
        </p:txBody>
      </p:sp>
      <p:sp>
        <p:nvSpPr>
          <p:cNvPr id="1560" name="Shape 1560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561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0100" y="2120900"/>
            <a:ext cx="7340600" cy="58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62" name="Shape 1562"/>
          <p:cNvSpPr/>
          <p:nvPr/>
        </p:nvSpPr>
        <p:spPr>
          <a:xfrm>
            <a:off x="407269" y="8314156"/>
            <a:ext cx="150622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800" i="1">
                <a:hlinkClick r:id="rId4"/>
              </a:defRPr>
            </a:lvl1pPr>
          </a:lstStyle>
          <a:p>
            <a:pPr>
              <a:defRPr i="0"/>
            </a:pPr>
            <a:r>
              <a:rPr i="1">
                <a:hlinkClick r:id="rId4"/>
              </a:rPr>
              <a:t>[Cluster and Calendar based Visualization of Time Series Data. van Wijk and van Selow, Proc. InfoVis 99.]</a:t>
            </a:r>
            <a:endParaRPr i="1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Rockwell"/>
        <a:ea typeface="Rockwell"/>
        <a:cs typeface="Rockwel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Rockwell"/>
        <a:ea typeface="Rockwell"/>
        <a:cs typeface="Rockwel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972</Words>
  <Application>Microsoft Office PowerPoint</Application>
  <PresentationFormat>自訂</PresentationFormat>
  <Paragraphs>164</Paragraphs>
  <Slides>26</Slides>
  <Notes>2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9" baseType="lpstr">
      <vt:lpstr>Gill Sans</vt:lpstr>
      <vt:lpstr>Gill Sans Light</vt:lpstr>
      <vt:lpstr>Gill Sans SemiBold</vt:lpstr>
      <vt:lpstr>Lucida Grande</vt:lpstr>
      <vt:lpstr>新細明體</vt:lpstr>
      <vt:lpstr>Arial</vt:lpstr>
      <vt:lpstr>Calibri</vt:lpstr>
      <vt:lpstr>Calibri Light</vt:lpstr>
      <vt:lpstr>Gill Sans MT</vt:lpstr>
      <vt:lpstr>Helvetica</vt:lpstr>
      <vt:lpstr>Rockwell</vt:lpstr>
      <vt:lpstr>Tahoma</vt:lpstr>
      <vt:lpstr>White</vt:lpstr>
      <vt:lpstr>Information Visualization</vt:lpstr>
      <vt:lpstr>Rules of Thumb</vt:lpstr>
      <vt:lpstr>No unjustified 3D: Power of the plane</vt:lpstr>
      <vt:lpstr>No unjustified 3D: Danger of depth</vt:lpstr>
      <vt:lpstr>Occlusion hides information</vt:lpstr>
      <vt:lpstr>Perspective distortion loses information</vt:lpstr>
      <vt:lpstr>3D vs 2D bar charts</vt:lpstr>
      <vt:lpstr>Tilted text isn’t legible </vt:lpstr>
      <vt:lpstr>No unjustified 3D example: Time-series data</vt:lpstr>
      <vt:lpstr>No unjustified 3D example: Transform for new data abstraction</vt:lpstr>
      <vt:lpstr>Justified 3D: shape perception</vt:lpstr>
      <vt:lpstr>Suggestive Contours for Conveying Shape [Doug DeCarlo et al. 2003]</vt:lpstr>
      <vt:lpstr>Apparent Ridges for Line Drawing [Tilke Judd et al. 2007]</vt:lpstr>
      <vt:lpstr>How Well Do Line Drawings Depict Shape?  [Forrester Cole et al. 2009]</vt:lpstr>
      <vt:lpstr>Justified 3D: Economic growth curve</vt:lpstr>
      <vt:lpstr>No unjustified 3D</vt:lpstr>
      <vt:lpstr>No unjustified 2D</vt:lpstr>
      <vt:lpstr>Eyes beat memory</vt:lpstr>
      <vt:lpstr>Eyes beat memory example: Cerebral</vt:lpstr>
      <vt:lpstr>Why not animation?</vt:lpstr>
      <vt:lpstr>Change blindness</vt:lpstr>
      <vt:lpstr>Resolution beats immersion</vt:lpstr>
      <vt:lpstr>Overview first, zoom and filter, details on demand</vt:lpstr>
      <vt:lpstr>Responsiveness is required</vt:lpstr>
      <vt:lpstr>Function first, form next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Analysis &amp; Design Full-Day Tutorial</dc:title>
  <dc:creator>Ming-Te Chi</dc:creator>
  <cp:lastModifiedBy>Ming-Te Chi</cp:lastModifiedBy>
  <cp:revision>6</cp:revision>
  <cp:lastPrinted>2017-03-29T02:30:49Z</cp:lastPrinted>
  <dcterms:modified xsi:type="dcterms:W3CDTF">2018-04-01T14:42:54Z</dcterms:modified>
</cp:coreProperties>
</file>