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7" r:id="rId4"/>
    <p:sldId id="271" r:id="rId5"/>
    <p:sldId id="270" r:id="rId6"/>
    <p:sldId id="268" r:id="rId7"/>
    <p:sldId id="269" r:id="rId8"/>
    <p:sldId id="288" r:id="rId9"/>
    <p:sldId id="257" r:id="rId10"/>
    <p:sldId id="260" r:id="rId11"/>
    <p:sldId id="261" r:id="rId12"/>
    <p:sldId id="262" r:id="rId13"/>
    <p:sldId id="272" r:id="rId14"/>
    <p:sldId id="273" r:id="rId15"/>
    <p:sldId id="276" r:id="rId16"/>
    <p:sldId id="284" r:id="rId17"/>
    <p:sldId id="283" r:id="rId18"/>
    <p:sldId id="278" r:id="rId19"/>
    <p:sldId id="277" r:id="rId20"/>
    <p:sldId id="279" r:id="rId21"/>
    <p:sldId id="280" r:id="rId22"/>
    <p:sldId id="281" r:id="rId23"/>
    <p:sldId id="282" r:id="rId24"/>
    <p:sldId id="285" r:id="rId25"/>
    <p:sldId id="286" r:id="rId26"/>
    <p:sldId id="266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2E8"/>
    <a:srgbClr val="FFAB25"/>
    <a:srgbClr val="3532AD"/>
    <a:srgbClr val="45E13A"/>
    <a:srgbClr val="23CE66"/>
    <a:srgbClr val="423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9"/>
  </p:normalViewPr>
  <p:slideViewPr>
    <p:cSldViewPr snapToGrid="0" snapToObjects="1">
      <p:cViewPr varScale="1">
        <p:scale>
          <a:sx n="76" d="100"/>
          <a:sy n="76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2CF0-11DC-0847-B8E2-8D11FF773180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EB683-40A6-BB4B-B07B-CCA47531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9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EB683-40A6-BB4B-B07B-CCA475316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D529-B97F-A840-863C-4DB9ABF2BBA9}" type="datetimeFigureOut">
              <a:rPr lang="en-US" smtClean="0"/>
              <a:t>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7933-B444-CE4C-B706-DC93A8240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5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3/d3/blob/master/API.m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3/d3/wiki/Gallery" TargetMode="External"/><Relationship Id="rId4" Type="http://schemas.openxmlformats.org/officeDocument/2006/relationships/hyperlink" Target="https://beta.observablehq.com/collection/visualiz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pen.io/search/pens?q=d3&amp;limit=all&amp;type=type-pe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catalog/subject/web-development" TargetMode="External"/><Relationship Id="rId4" Type="http://schemas.openxmlformats.org/officeDocument/2006/relationships/hyperlink" Target="https://developer.mozilla.org/zh-TW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pen.io/hsfo3o/pen/BrNo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50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Data</a:t>
            </a:r>
            <a:r>
              <a:rPr lang="zh-TW" altLang="en-US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Visualization</a:t>
            </a:r>
            <a:br>
              <a:rPr lang="en-US" altLang="zh-TW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use</a:t>
            </a:r>
            <a:r>
              <a:rPr lang="zh-TW" altLang="en-US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dirty="0" smtClean="0">
                <a:solidFill>
                  <a:schemeClr val="bg1">
                    <a:alpha val="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D3</a:t>
            </a:r>
            <a:r>
              <a:rPr lang="zh-TW" altLang="en-US" dirty="0">
                <a:solidFill>
                  <a:schemeClr val="bg1">
                    <a:alpha val="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en-US" dirty="0" smtClean="0">
                <a:solidFill>
                  <a:schemeClr val="bg1">
                    <a:alpha val="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 </a:t>
            </a:r>
            <a:r>
              <a:rPr lang="en-US" altLang="zh-TW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.</a:t>
            </a:r>
            <a:r>
              <a:rPr lang="zh-TW" altLang="en-US" dirty="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js</a:t>
            </a:r>
            <a:endParaRPr lang="en-US" dirty="0">
              <a:solidFill>
                <a:schemeClr val="bg1">
                  <a:alpha val="0"/>
                </a:schemeClr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10812"/>
            <a:ext cx="9144000" cy="585649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FFFF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Speaker:</a:t>
            </a:r>
            <a:r>
              <a:rPr lang="zh-TW" altLang="en-US" sz="2000" dirty="0" smtClean="0">
                <a:solidFill>
                  <a:srgbClr val="FFFF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徐瑄甫</a:t>
            </a:r>
            <a:endParaRPr lang="en-US" sz="2000" dirty="0">
              <a:solidFill>
                <a:srgbClr val="FFFF0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91" y="2590486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What is D3.js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9129"/>
            <a:ext cx="10515600" cy="38578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Javascript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ibrary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Help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you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Making </a:t>
            </a:r>
            <a:r>
              <a:rPr lang="en-US" sz="3600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ata-</a:t>
            </a:r>
            <a:r>
              <a:rPr lang="en-US" sz="3600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riven </a:t>
            </a:r>
            <a:r>
              <a:rPr lang="en-US" sz="3600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ocument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-&gt;</a:t>
            </a:r>
            <a:r>
              <a:rPr lang="zh-TW" altLang="en-US" dirty="0" smtClean="0">
                <a:solidFill>
                  <a:schemeClr val="bg1"/>
                </a:solidFill>
              </a:rPr>
              <a:t>  </a:t>
            </a:r>
            <a:r>
              <a:rPr lang="en-US" altLang="zh-TW" dirty="0" smtClean="0">
                <a:solidFill>
                  <a:schemeClr val="bg1"/>
                </a:solidFill>
              </a:rPr>
              <a:t>Control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your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Document(HTML+CSS)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by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Data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26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Selection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</a:rPr>
              <a:t>+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m</a:t>
            </a:r>
            <a:r>
              <a:rPr lang="en-US" altLang="zh-TW" sz="3000" dirty="0" smtClean="0">
                <a:solidFill>
                  <a:schemeClr val="bg1"/>
                </a:solidFill>
              </a:rPr>
              <a:t>odifier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f</a:t>
            </a:r>
            <a:r>
              <a:rPr lang="en-US" altLang="zh-TW" sz="3000" dirty="0" smtClean="0">
                <a:solidFill>
                  <a:schemeClr val="bg1"/>
                </a:solidFill>
              </a:rPr>
              <a:t>unction</a:t>
            </a:r>
            <a:endParaRPr lang="en-US" altLang="zh-TW" sz="3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Dealing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</a:rPr>
              <a:t>with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</a:rPr>
              <a:t>Data</a:t>
            </a:r>
            <a:endParaRPr lang="en-US" altLang="zh-TW" sz="3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Many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</a:rPr>
              <a:t>Useful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 smtClean="0">
                <a:solidFill>
                  <a:schemeClr val="bg1"/>
                </a:solidFill>
              </a:rPr>
              <a:t>Function</a:t>
            </a:r>
          </a:p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SVG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(To Be Continue </a:t>
            </a:r>
            <a:r>
              <a:rPr lang="mr-IN" altLang="zh-TW" sz="3000" dirty="0">
                <a:solidFill>
                  <a:schemeClr val="bg1"/>
                </a:solidFill>
              </a:rPr>
              <a:t>…</a:t>
            </a:r>
            <a:r>
              <a:rPr lang="en-US" altLang="zh-TW" sz="30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TW" sz="3000" dirty="0" smtClean="0">
                <a:solidFill>
                  <a:schemeClr val="bg1"/>
                </a:solidFill>
              </a:rPr>
              <a:t>Interaction</a:t>
            </a:r>
            <a:r>
              <a:rPr lang="zh-TW" altLang="en-US" sz="3000" dirty="0" smtClean="0">
                <a:solidFill>
                  <a:schemeClr val="bg1"/>
                </a:solidFill>
              </a:rPr>
              <a:t> </a:t>
            </a:r>
            <a:r>
              <a:rPr lang="en-US" altLang="zh-TW" sz="3000" dirty="0">
                <a:solidFill>
                  <a:schemeClr val="bg1"/>
                </a:solidFill>
              </a:rPr>
              <a:t>(To Be Continue </a:t>
            </a:r>
            <a:r>
              <a:rPr lang="mr-IN" altLang="zh-TW" sz="3000" dirty="0">
                <a:solidFill>
                  <a:schemeClr val="bg1"/>
                </a:solidFill>
              </a:rPr>
              <a:t>…</a:t>
            </a:r>
            <a:r>
              <a:rPr lang="en-US" altLang="zh-TW" sz="3000" dirty="0" smtClean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Selection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77733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Selecting </a:t>
            </a:r>
            <a:r>
              <a:rPr lang="en-US" dirty="0">
                <a:solidFill>
                  <a:schemeClr val="bg1"/>
                </a:solidFill>
              </a:rPr>
              <a:t>a single </a:t>
            </a:r>
            <a:r>
              <a:rPr lang="en-US" dirty="0" smtClean="0">
                <a:solidFill>
                  <a:schemeClr val="bg1"/>
                </a:solidFill>
              </a:rPr>
              <a:t>element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Selecting </a:t>
            </a:r>
            <a:r>
              <a:rPr lang="en-US" dirty="0">
                <a:solidFill>
                  <a:schemeClr val="bg1"/>
                </a:solidFill>
              </a:rPr>
              <a:t>multiple </a:t>
            </a:r>
            <a:r>
              <a:rPr lang="en-US" dirty="0" smtClean="0">
                <a:solidFill>
                  <a:schemeClr val="bg1"/>
                </a:solidFill>
              </a:rPr>
              <a:t>elements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Function chaining</a:t>
            </a:r>
          </a:p>
          <a:p>
            <a:pPr>
              <a:lnSpc>
                <a:spcPct val="200000"/>
              </a:lnSpc>
            </a:pPr>
            <a:r>
              <a:rPr lang="en-US" altLang="zh-TW" dirty="0" smtClean="0">
                <a:solidFill>
                  <a:schemeClr val="bg1"/>
                </a:solidFill>
              </a:rPr>
              <a:t>Modifier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Function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5600" dirty="0">
                <a:solidFill>
                  <a:schemeClr val="bg1"/>
                </a:solidFill>
              </a:rPr>
              <a:t>Selecting a single </a:t>
            </a:r>
            <a:r>
              <a:rPr lang="en-US" sz="5600" dirty="0" smtClean="0">
                <a:solidFill>
                  <a:schemeClr val="bg1"/>
                </a:solidFill>
              </a:rPr>
              <a:t>element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05537"/>
            <a:ext cx="5003800" cy="1033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32317"/>
            <a:ext cx="5777239" cy="100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08079"/>
            <a:ext cx="5746837" cy="77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802061"/>
            <a:ext cx="5003802" cy="989124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4081670" y="3039533"/>
            <a:ext cx="3670852" cy="17625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Keyword:</a:t>
            </a:r>
            <a:r>
              <a:rPr lang="zh-TW" alt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6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css</a:t>
            </a:r>
            <a:r>
              <a:rPr lang="zh-TW" altLang="en-US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6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selector</a:t>
            </a:r>
            <a:endParaRPr lang="en-US" sz="36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2933" y="4707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5600" dirty="0">
                <a:solidFill>
                  <a:schemeClr val="bg1"/>
                </a:solidFill>
              </a:rPr>
              <a:t>Selecting multiple </a:t>
            </a:r>
            <a:r>
              <a:rPr lang="en-US" sz="5600" dirty="0" smtClean="0">
                <a:solidFill>
                  <a:schemeClr val="bg1"/>
                </a:solidFill>
              </a:rPr>
              <a:t>elements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828800"/>
            <a:ext cx="4876397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9" y="4470401"/>
            <a:ext cx="6175479" cy="10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5600" dirty="0">
                <a:solidFill>
                  <a:schemeClr val="bg1"/>
                </a:solidFill>
              </a:rPr>
              <a:t>Function </a:t>
            </a:r>
            <a:r>
              <a:rPr lang="en-US" sz="5600" dirty="0" smtClean="0">
                <a:solidFill>
                  <a:schemeClr val="bg1"/>
                </a:solidFill>
              </a:rPr>
              <a:t>chaining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2200"/>
            <a:ext cx="4690462" cy="479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2" y="3290300"/>
            <a:ext cx="2946400" cy="135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97" y="2115379"/>
            <a:ext cx="3302000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5403" y="1566656"/>
            <a:ext cx="782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CSS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5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5600" dirty="0" smtClean="0">
                <a:solidFill>
                  <a:schemeClr val="bg1"/>
                </a:solidFill>
              </a:rPr>
              <a:t>Modifier</a:t>
            </a:r>
            <a:r>
              <a:rPr lang="zh-TW" altLang="en-US" sz="5600" dirty="0" smtClean="0">
                <a:solidFill>
                  <a:schemeClr val="bg1"/>
                </a:solidFill>
              </a:rPr>
              <a:t> </a:t>
            </a:r>
            <a:r>
              <a:rPr lang="en-US" altLang="zh-TW" sz="5600" dirty="0" smtClean="0">
                <a:solidFill>
                  <a:schemeClr val="bg1"/>
                </a:solidFill>
              </a:rPr>
              <a:t>Function</a:t>
            </a:r>
            <a:endParaRPr lang="en-US" sz="5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28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err="1" smtClean="0">
                <a:solidFill>
                  <a:schemeClr val="bg1"/>
                </a:solidFill>
              </a:rPr>
              <a:t>Selection.style</a:t>
            </a:r>
            <a:r>
              <a:rPr lang="en-US" altLang="zh-TW" dirty="0" smtClean="0">
                <a:solidFill>
                  <a:schemeClr val="bg1"/>
                </a:solidFill>
              </a:rPr>
              <a:t>()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Selection.text</a:t>
            </a:r>
            <a:r>
              <a:rPr lang="en-US" altLang="zh-TW" dirty="0" smtClean="0">
                <a:solidFill>
                  <a:schemeClr val="bg1"/>
                </a:solidFill>
              </a:rPr>
              <a:t>()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Selection.html</a:t>
            </a:r>
            <a:r>
              <a:rPr lang="en-US" altLang="zh-TW" dirty="0" smtClean="0">
                <a:solidFill>
                  <a:schemeClr val="bg1"/>
                </a:solidFill>
              </a:rPr>
              <a:t>()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Selection.classed</a:t>
            </a:r>
            <a:r>
              <a:rPr lang="en-US" altLang="zh-TW" dirty="0" smtClean="0">
                <a:solidFill>
                  <a:schemeClr val="bg1"/>
                </a:solidFill>
              </a:rPr>
              <a:t>()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Selection.attr</a:t>
            </a:r>
            <a:r>
              <a:rPr lang="en-US" altLang="zh-TW" dirty="0" smtClean="0">
                <a:solidFill>
                  <a:schemeClr val="bg1"/>
                </a:solidFill>
              </a:rPr>
              <a:t>()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Dealing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with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Data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</a:t>
            </a:r>
            <a:r>
              <a:rPr lang="en-US" altLang="zh-TW" dirty="0" smtClean="0">
                <a:solidFill>
                  <a:schemeClr val="bg1"/>
                </a:solidFill>
              </a:rPr>
              <a:t>nter()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data()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e</a:t>
            </a:r>
            <a:r>
              <a:rPr lang="en-US" altLang="zh-TW" dirty="0" smtClean="0">
                <a:solidFill>
                  <a:schemeClr val="bg1"/>
                </a:solidFill>
              </a:rPr>
              <a:t>xit()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m</a:t>
            </a:r>
            <a:r>
              <a:rPr lang="en-US" altLang="zh-TW" dirty="0" smtClean="0">
                <a:solidFill>
                  <a:schemeClr val="bg1"/>
                </a:solidFill>
              </a:rPr>
              <a:t>erge()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Dealing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with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Data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13" y="1721022"/>
            <a:ext cx="7486773" cy="46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data()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867"/>
            <a:ext cx="10515600" cy="1383816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ow </a:t>
            </a:r>
            <a:r>
              <a:rPr lang="en-US" dirty="0">
                <a:solidFill>
                  <a:schemeClr val="bg1"/>
                </a:solidFill>
              </a:rPr>
              <a:t>can I find all visual elements that currently represent their corresponding data </a:t>
            </a:r>
            <a:r>
              <a:rPr lang="en-US" dirty="0" smtClean="0">
                <a:solidFill>
                  <a:schemeClr val="bg1"/>
                </a:solidFill>
              </a:rPr>
              <a:t>point</a:t>
            </a:r>
            <a:r>
              <a:rPr lang="en-US" altLang="zh-TW" dirty="0" smtClean="0">
                <a:solidFill>
                  <a:schemeClr val="bg1"/>
                </a:solidFill>
              </a:rPr>
              <a:t>?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-&gt;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selection.data</a:t>
            </a:r>
            <a:r>
              <a:rPr lang="en-US" altLang="zh-TW" dirty="0" smtClean="0">
                <a:solidFill>
                  <a:schemeClr val="bg1"/>
                </a:solidFill>
              </a:rPr>
              <a:t>(data)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74504"/>
            <a:ext cx="5682532" cy="34985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66998" y="4134678"/>
            <a:ext cx="4535557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chemeClr val="bg1"/>
                </a:solidFill>
              </a:rPr>
              <a:t>Return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new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selection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contains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all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data-bound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element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8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Browser-Based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UI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1690688"/>
            <a:ext cx="10253133" cy="4828645"/>
            <a:chOff x="1563757" y="2080591"/>
            <a:chExt cx="8878956" cy="3869635"/>
          </a:xfrm>
          <a:solidFill>
            <a:schemeClr val="accent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563757" y="2080591"/>
              <a:ext cx="8878956" cy="3869635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 smtClean="0">
                  <a:solidFill>
                    <a:schemeClr val="bg1"/>
                  </a:solidFill>
                </a:rPr>
                <a:t>Browser</a:t>
              </a:r>
            </a:p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86609" y="2544417"/>
              <a:ext cx="7633252" cy="3101009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 smtClean="0">
                  <a:solidFill>
                    <a:schemeClr val="bg1"/>
                  </a:solidFill>
                </a:rPr>
                <a:t>HTML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-&gt;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Structure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04661" y="3140765"/>
              <a:ext cx="3216968" cy="2186609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 smtClean="0">
                  <a:solidFill>
                    <a:schemeClr val="bg1"/>
                  </a:solidFill>
                </a:rPr>
                <a:t>CSS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-&gt;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Appearance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 smtClean="0">
                  <a:solidFill>
                    <a:schemeClr val="bg1"/>
                  </a:solidFill>
                </a:rPr>
                <a:t>Font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 smtClean="0">
                  <a:solidFill>
                    <a:schemeClr val="bg1"/>
                  </a:solidFill>
                </a:rPr>
                <a:t>Background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 smtClean="0">
                  <a:solidFill>
                    <a:schemeClr val="bg1"/>
                  </a:solidFill>
                </a:rPr>
                <a:t>Image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400" b="1" dirty="0" smtClean="0">
                  <a:solidFill>
                    <a:srgbClr val="FFC000"/>
                  </a:solidFill>
                </a:rPr>
                <a:t>Color,</a:t>
              </a:r>
              <a:r>
                <a:rPr lang="zh-TW" altLang="en-US" sz="2400" b="1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TW" sz="2400" b="1" dirty="0" smtClean="0">
                  <a:solidFill>
                    <a:srgbClr val="FFC000"/>
                  </a:solidFill>
                </a:rPr>
                <a:t>Size,</a:t>
              </a:r>
              <a:r>
                <a:rPr lang="zh-TW" altLang="en-US" sz="2400" b="1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TW" sz="2400" b="1" dirty="0" smtClean="0">
                  <a:solidFill>
                    <a:srgbClr val="FFC000"/>
                  </a:solidFill>
                </a:rPr>
                <a:t>Position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3140765"/>
              <a:ext cx="3375992" cy="2186609"/>
            </a:xfrm>
            <a:prstGeom prst="rect">
              <a:avLst/>
            </a:prstGeom>
            <a:grpFill/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800" b="1" dirty="0" err="1">
                  <a:solidFill>
                    <a:schemeClr val="bg1"/>
                  </a:solidFill>
                </a:rPr>
                <a:t>j</a:t>
              </a:r>
              <a:r>
                <a:rPr lang="en-US" altLang="zh-TW" sz="2800" b="1" dirty="0" err="1" smtClean="0">
                  <a:solidFill>
                    <a:schemeClr val="bg1"/>
                  </a:solidFill>
                </a:rPr>
                <a:t>avascript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(JS)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-&gt;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Logic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800" b="1" dirty="0" smtClean="0">
                  <a:solidFill>
                    <a:srgbClr val="FFC000"/>
                  </a:solidFill>
                </a:rPr>
                <a:t>Control</a:t>
              </a:r>
              <a:r>
                <a:rPr lang="zh-TW" altLang="en-US" sz="2800" b="1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rgbClr val="FFC000"/>
                  </a:solidFill>
                </a:rPr>
                <a:t>Everything</a:t>
              </a: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800" b="1" dirty="0">
                  <a:solidFill>
                    <a:srgbClr val="FFC000"/>
                  </a:solidFill>
                </a:rPr>
                <a:t>i</a:t>
              </a:r>
              <a:r>
                <a:rPr lang="en-US" altLang="zh-TW" sz="2800" b="1" dirty="0" smtClean="0">
                  <a:solidFill>
                    <a:srgbClr val="FFC000"/>
                  </a:solidFill>
                </a:rPr>
                <a:t>n</a:t>
              </a:r>
              <a:r>
                <a:rPr lang="zh-TW" altLang="en-US" sz="2800" b="1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rgbClr val="FFC000"/>
                  </a:solidFill>
                </a:rPr>
                <a:t>the</a:t>
              </a:r>
              <a:r>
                <a:rPr lang="zh-TW" altLang="en-US" sz="2800" b="1" dirty="0" smtClean="0">
                  <a:solidFill>
                    <a:srgbClr val="FFC000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rgbClr val="FFC000"/>
                  </a:solidFill>
                </a:rPr>
                <a:t>Browser</a:t>
              </a:r>
            </a:p>
            <a:p>
              <a:pPr marL="914400" lvl="1" indent="-457200">
                <a:buFont typeface="Arial" charset="0"/>
                <a:buChar char="•"/>
              </a:pPr>
              <a:endParaRPr lang="en-US" altLang="zh-TW" sz="2800" b="1" dirty="0">
                <a:solidFill>
                  <a:srgbClr val="FFC000"/>
                </a:solidFill>
              </a:endParaRPr>
            </a:p>
            <a:p>
              <a:pPr marL="914400" lvl="1" indent="-457200">
                <a:buFont typeface="Arial" charset="0"/>
                <a:buChar char="•"/>
              </a:pPr>
              <a:r>
                <a:rPr lang="en-US" altLang="zh-TW" sz="2800" b="1" dirty="0" smtClean="0">
                  <a:solidFill>
                    <a:schemeClr val="bg1"/>
                  </a:solidFill>
                </a:rPr>
                <a:t>Library,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b="1" dirty="0" smtClean="0">
                  <a:solidFill>
                    <a:schemeClr val="bg1"/>
                  </a:solidFill>
                </a:rPr>
                <a:t>Ex:</a:t>
              </a:r>
              <a:r>
                <a:rPr lang="zh-TW" altLang="en-US" sz="2800" b="1" dirty="0" smtClean="0">
                  <a:solidFill>
                    <a:schemeClr val="bg1"/>
                  </a:solidFill>
                </a:rPr>
                <a:t>  </a:t>
              </a:r>
              <a:endParaRPr lang="en-US" altLang="zh-TW" sz="28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66" y="4744376"/>
            <a:ext cx="451733" cy="4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enter()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1267031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ow </a:t>
            </a:r>
            <a:r>
              <a:rPr lang="en-US" dirty="0">
                <a:solidFill>
                  <a:schemeClr val="bg1"/>
                </a:solidFill>
              </a:rPr>
              <a:t>can I target data points that have not yet been </a:t>
            </a:r>
            <a:r>
              <a:rPr lang="en-US" dirty="0" smtClean="0">
                <a:solidFill>
                  <a:schemeClr val="bg1"/>
                </a:solidFill>
              </a:rPr>
              <a:t>visualized</a:t>
            </a:r>
            <a:r>
              <a:rPr lang="en-US" altLang="zh-TW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-&gt;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selection.data</a:t>
            </a:r>
            <a:r>
              <a:rPr lang="en-US" altLang="zh-TW" dirty="0" smtClean="0">
                <a:solidFill>
                  <a:schemeClr val="bg1"/>
                </a:solidFill>
              </a:rPr>
              <a:t>(data).enter()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6174" y="4065104"/>
            <a:ext cx="4535557" cy="2353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chemeClr val="bg1"/>
                </a:solidFill>
              </a:rPr>
              <a:t>Return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new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selection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of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all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data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that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has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not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represented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2092"/>
            <a:ext cx="5618434" cy="34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exit()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2874"/>
            <a:ext cx="10515600" cy="1267031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When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you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remove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some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data,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their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will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be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some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data-bound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element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need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to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be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removed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too.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-&gt;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err="1" smtClean="0">
                <a:solidFill>
                  <a:schemeClr val="bg1"/>
                </a:solidFill>
              </a:rPr>
              <a:t>selection.data</a:t>
            </a:r>
            <a:r>
              <a:rPr lang="en-US" altLang="zh-TW" dirty="0" smtClean="0">
                <a:solidFill>
                  <a:schemeClr val="bg1"/>
                </a:solidFill>
              </a:rPr>
              <a:t>(data).exit()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70644" y="3671992"/>
            <a:ext cx="4535557" cy="2353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chemeClr val="bg1"/>
                </a:solidFill>
              </a:rPr>
              <a:t>Return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new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selection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contains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all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visual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element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that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are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no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longer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bound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by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valid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data.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2091"/>
            <a:ext cx="5511800" cy="33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merge()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78" y="1893887"/>
            <a:ext cx="6338013" cy="24450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674662"/>
            <a:ext cx="10337800" cy="1473200"/>
          </a:xfrm>
          <a:prstGeom prst="rect">
            <a:avLst/>
          </a:prstGeom>
        </p:spPr>
      </p:pic>
      <p:sp>
        <p:nvSpPr>
          <p:cNvPr id="11" name="Bent-Up Arrow 10"/>
          <p:cNvSpPr/>
          <p:nvPr/>
        </p:nvSpPr>
        <p:spPr>
          <a:xfrm rot="10800000">
            <a:off x="1948069" y="3116413"/>
            <a:ext cx="1457739" cy="122252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Useful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Function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Working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with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Array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Scale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err="1" smtClean="0">
                <a:solidFill>
                  <a:schemeClr val="bg1"/>
                </a:solidFill>
              </a:rPr>
              <a:t>Interpolater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And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More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mr-IN" altLang="zh-TW" dirty="0" smtClean="0">
                <a:solidFill>
                  <a:schemeClr val="bg1"/>
                </a:solidFill>
              </a:rPr>
              <a:t>…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github.com/d3/d3/blob/master/API.md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Working</a:t>
            </a:r>
            <a:r>
              <a:rPr lang="zh-TW" altLang="en-US" sz="6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with</a:t>
            </a:r>
            <a:r>
              <a:rPr lang="zh-TW" altLang="en-US" sz="6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Array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29" y="1690688"/>
            <a:ext cx="7590741" cy="4551086"/>
          </a:xfrm>
        </p:spPr>
      </p:pic>
    </p:spTree>
    <p:extLst>
      <p:ext uri="{BB962C8B-B14F-4D97-AF65-F5344CB8AC3E}">
        <p14:creationId xmlns:p14="http://schemas.microsoft.com/office/powerpoint/2010/main" val="1330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Scale</a:t>
            </a:r>
            <a:endParaRPr lang="en-US" sz="660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1895061"/>
            <a:ext cx="3429000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6470"/>
            <a:ext cx="5133716" cy="161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8411"/>
            <a:ext cx="2838389" cy="145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00" y="4560647"/>
            <a:ext cx="2999153" cy="14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7" y="1375407"/>
            <a:ext cx="6204440" cy="53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D3.js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mr-IN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–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More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6852"/>
            <a:ext cx="10515600" cy="4281901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solidFill>
                  <a:schemeClr val="bg1"/>
                </a:solidFill>
              </a:rPr>
              <a:t>Codepen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search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d3: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altLang="zh-TW" dirty="0" smtClean="0">
                <a:solidFill>
                  <a:schemeClr val="bg1"/>
                </a:solidFill>
                <a:hlinkClick r:id="rId2"/>
              </a:rPr>
              <a:t>codepen.io/search/pens?q=d3&amp;limit=all&amp;type=type-pens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D3js.org: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github.com/d3/d3/wiki/Gallery</a:t>
            </a:r>
            <a:endParaRPr lang="en-US" altLang="zh-TW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Observable</a:t>
            </a:r>
            <a:r>
              <a:rPr lang="en-US" altLang="zh-TW" dirty="0" smtClean="0">
                <a:solidFill>
                  <a:srgbClr val="FFFF00"/>
                </a:solidFill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  <a:hlinkClick r:id="rId4"/>
              </a:rPr>
              <a:t>https://</a:t>
            </a:r>
            <a:r>
              <a:rPr lang="en-US" altLang="zh-TW" dirty="0" smtClean="0">
                <a:solidFill>
                  <a:srgbClr val="FFFF00"/>
                </a:solidFill>
                <a:hlinkClick r:id="rId4"/>
              </a:rPr>
              <a:t>beta.observablehq.com/collection/visualization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72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6" y="132522"/>
            <a:ext cx="10955407" cy="6626501"/>
          </a:xfrm>
        </p:spPr>
      </p:pic>
    </p:spTree>
    <p:extLst>
      <p:ext uri="{BB962C8B-B14F-4D97-AF65-F5344CB8AC3E}">
        <p14:creationId xmlns:p14="http://schemas.microsoft.com/office/powerpoint/2010/main" val="2251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2397"/>
            <a:ext cx="3210576" cy="20010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14" y="251791"/>
            <a:ext cx="7712092" cy="6367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9714" y="2358887"/>
            <a:ext cx="7712091" cy="3419061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0133" y="2562397"/>
            <a:ext cx="6333066" cy="1041764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0132" y="3640668"/>
            <a:ext cx="6333067" cy="184573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err="1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index.js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9" y="1690688"/>
            <a:ext cx="7226300" cy="19177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9" y="3792331"/>
            <a:ext cx="10058400" cy="28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err="1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index.js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97" y="1860238"/>
            <a:ext cx="9323006" cy="4447795"/>
          </a:xfrm>
        </p:spPr>
      </p:pic>
    </p:spTree>
    <p:extLst>
      <p:ext uri="{BB962C8B-B14F-4D97-AF65-F5344CB8AC3E}">
        <p14:creationId xmlns:p14="http://schemas.microsoft.com/office/powerpoint/2010/main" val="4033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r>
              <a:rPr lang="zh-TW" altLang="en-US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-</a:t>
            </a:r>
            <a:r>
              <a:rPr lang="zh-TW" altLang="en-US" sz="6600" dirty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Debug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93" y="1497496"/>
            <a:ext cx="9257927" cy="5196302"/>
          </a:xfrm>
        </p:spPr>
      </p:pic>
      <p:sp>
        <p:nvSpPr>
          <p:cNvPr id="8" name="Right Arrow 7"/>
          <p:cNvSpPr/>
          <p:nvPr/>
        </p:nvSpPr>
        <p:spPr>
          <a:xfrm rot="20430501">
            <a:off x="4094922" y="5433391"/>
            <a:ext cx="1179443" cy="41081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>
                <a:solidFill>
                  <a:srgbClr val="FFFF00"/>
                </a:solidFill>
                <a:latin typeface="Apple Braille" charset="0"/>
                <a:ea typeface="Apple Braille" charset="0"/>
                <a:cs typeface="Apple Braille" charset="0"/>
              </a:rPr>
              <a:t>Example</a:t>
            </a:r>
            <a:endParaRPr lang="en-US" sz="6600" dirty="0">
              <a:solidFill>
                <a:srgbClr val="FFFF00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512"/>
            <a:ext cx="10515600" cy="42126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codepen.io/hsfo3o/pen/BrNoOg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Some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Resources:</a:t>
            </a:r>
          </a:p>
          <a:p>
            <a:pPr lvl="1"/>
            <a:r>
              <a:rPr lang="en-US" altLang="zh-TW" dirty="0" err="1">
                <a:solidFill>
                  <a:schemeClr val="bg1"/>
                </a:solidFill>
              </a:rPr>
              <a:t>Codecademy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www.codecademy.com/catalog/subject/web-development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MDN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</a:rPr>
              <a:t> </a:t>
            </a:r>
            <a:r>
              <a:rPr lang="en-US" altLang="zh-TW" dirty="0">
                <a:solidFill>
                  <a:schemeClr val="bg1"/>
                </a:solidFill>
                <a:hlinkClick r:id="rId4"/>
              </a:rPr>
              <a:t>https://developer.mozilla.org/zh-TW</a:t>
            </a:r>
            <a:r>
              <a:rPr lang="en-US" altLang="zh-TW" dirty="0" smtClean="0">
                <a:solidFill>
                  <a:schemeClr val="bg1"/>
                </a:solidFill>
                <a:hlinkClick r:id="rId4"/>
              </a:rPr>
              <a:t>/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335</Words>
  <Application>Microsoft Macintosh PowerPoint</Application>
  <PresentationFormat>Widescreen</PresentationFormat>
  <Paragraphs>124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Apple Braille</vt:lpstr>
      <vt:lpstr>Calibri</vt:lpstr>
      <vt:lpstr>Calibri Light</vt:lpstr>
      <vt:lpstr>Mangal</vt:lpstr>
      <vt:lpstr>Microsoft JhengHei</vt:lpstr>
      <vt:lpstr>新細明體</vt:lpstr>
      <vt:lpstr>Arial</vt:lpstr>
      <vt:lpstr>Office Theme</vt:lpstr>
      <vt:lpstr>Data Visualization  use D3    . js</vt:lpstr>
      <vt:lpstr>Browser-Based UI</vt:lpstr>
      <vt:lpstr>Example</vt:lpstr>
      <vt:lpstr>PowerPoint Presentation</vt:lpstr>
      <vt:lpstr>Example</vt:lpstr>
      <vt:lpstr>Example - index.js</vt:lpstr>
      <vt:lpstr>Example - index.js</vt:lpstr>
      <vt:lpstr>Example - Debug</vt:lpstr>
      <vt:lpstr>Example</vt:lpstr>
      <vt:lpstr>What is D3.js</vt:lpstr>
      <vt:lpstr>D3.js</vt:lpstr>
      <vt:lpstr>D3.js – Selection</vt:lpstr>
      <vt:lpstr>D3.js - Selecting a single element</vt:lpstr>
      <vt:lpstr>D3.js - Selecting multiple elements</vt:lpstr>
      <vt:lpstr>D3.js - Function chaining</vt:lpstr>
      <vt:lpstr>D3.js – Modifier Function</vt:lpstr>
      <vt:lpstr>D3.js – Dealing with Data</vt:lpstr>
      <vt:lpstr>D3.js – Dealing with Data</vt:lpstr>
      <vt:lpstr>D3.js – data()</vt:lpstr>
      <vt:lpstr>D3.js – enter()</vt:lpstr>
      <vt:lpstr>D3.js – exit()</vt:lpstr>
      <vt:lpstr>D3.js – merge()</vt:lpstr>
      <vt:lpstr>D3.js – Useful Function</vt:lpstr>
      <vt:lpstr>D3.js – Working with Array</vt:lpstr>
      <vt:lpstr>D3.js – Scale</vt:lpstr>
      <vt:lpstr>D3.js – Example</vt:lpstr>
      <vt:lpstr>D3.js – More Example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use D3js</dc:title>
  <dc:creator>Microsoft Office User</dc:creator>
  <cp:lastModifiedBy>Microsoft Office User</cp:lastModifiedBy>
  <cp:revision>71</cp:revision>
  <dcterms:created xsi:type="dcterms:W3CDTF">2018-03-05T08:41:00Z</dcterms:created>
  <dcterms:modified xsi:type="dcterms:W3CDTF">2018-03-12T03:39:33Z</dcterms:modified>
</cp:coreProperties>
</file>