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44" r:id="rId2"/>
    <p:sldId id="445" r:id="rId3"/>
    <p:sldId id="447" r:id="rId4"/>
    <p:sldId id="446" r:id="rId5"/>
    <p:sldId id="408" r:id="rId6"/>
    <p:sldId id="409" r:id="rId7"/>
    <p:sldId id="410" r:id="rId8"/>
    <p:sldId id="411" r:id="rId9"/>
    <p:sldId id="412" r:id="rId10"/>
    <p:sldId id="413" r:id="rId11"/>
    <p:sldId id="450" r:id="rId12"/>
    <p:sldId id="451" r:id="rId13"/>
    <p:sldId id="414" r:id="rId14"/>
    <p:sldId id="449" r:id="rId15"/>
    <p:sldId id="415" r:id="rId16"/>
    <p:sldId id="416" r:id="rId17"/>
    <p:sldId id="456" r:id="rId18"/>
    <p:sldId id="417" r:id="rId19"/>
    <p:sldId id="452" r:id="rId20"/>
    <p:sldId id="453" r:id="rId21"/>
    <p:sldId id="418" r:id="rId22"/>
    <p:sldId id="454" r:id="rId23"/>
    <p:sldId id="455" r:id="rId24"/>
    <p:sldId id="457" r:id="rId25"/>
    <p:sldId id="458" r:id="rId26"/>
    <p:sldId id="448" r:id="rId27"/>
    <p:sldId id="419" r:id="rId28"/>
    <p:sldId id="459" r:id="rId29"/>
    <p:sldId id="467" r:id="rId30"/>
    <p:sldId id="468" r:id="rId31"/>
    <p:sldId id="469" r:id="rId32"/>
    <p:sldId id="470" r:id="rId33"/>
    <p:sldId id="471" r:id="rId34"/>
    <p:sldId id="472" r:id="rId3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3DC5C2F9-1CAC-4260-A1DD-9FCDBB87749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052" autoAdjust="0"/>
  </p:normalViewPr>
  <p:slideViewPr>
    <p:cSldViewPr snapToGrid="0">
      <p:cViewPr varScale="1">
        <p:scale>
          <a:sx n="82" d="100"/>
          <a:sy n="82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8" name="Shape 1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t>215 attributes representing word counts and 298 points representing documents in a collection of medical abstracts.</a:t>
            </a:r>
            <a:endParaRPr sz="2000"/>
          </a:p>
          <a:p>
            <a:pPr>
              <a:spcBef>
                <a:spcPts val="1200"/>
              </a:spcBef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t>plots after the dimensions are ordered by similarity and filtered by both similarity and importance thresholds. The filtered display does show clear visual patterns.</a:t>
            </a:r>
            <a:endParaRPr sz="2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 pages pdf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44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</a:t>
            </a:r>
            <a:r>
              <a:rPr lang="en-US" altLang="zh-TW" dirty="0" err="1" smtClean="0"/>
              <a:t>www.saigesp.es</a:t>
            </a:r>
            <a:r>
              <a:rPr lang="en-US" altLang="zh-TW" dirty="0" smtClean="0"/>
              <a:t>/d3js-graficos-boxplots/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32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3" name="Shape 14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1219200">
              <a:spcBef>
                <a:spcPts val="500"/>
              </a:spcBef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8 attribs, 230K items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02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http://utopia1234.blogspot.tw/2009/11/maup.html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580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s.ubc.ca/~tmm/talks.html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15849600" cy="8039100"/>
          </a:xfrm>
          <a:prstGeom prst="rect">
            <a:avLst/>
          </a:prstGeom>
        </p:spPr>
        <p:txBody>
          <a:bodyPr lIns="38100" tIns="38100" rIns="38100" bIns="38100" numCol="2" spcCol="792480"/>
          <a:lstStyle>
            <a:lvl1pPr marL="342900" indent="-342900" defTabSz="1219200">
              <a:spcBef>
                <a:spcPts val="1000"/>
              </a:spcBef>
              <a:defRPr sz="4000">
                <a:uFill>
                  <a:solidFill>
                    <a:srgbClr val="000000"/>
                  </a:solidFill>
                </a:uFill>
              </a:defRPr>
            </a:lvl1pPr>
            <a:lvl2pPr marL="742950" indent="-285750" defTabSz="1219200">
              <a:spcBef>
                <a:spcPts val="800"/>
              </a:spcBef>
              <a:buChar char="–"/>
              <a:defRPr sz="3400">
                <a:uFill>
                  <a:solidFill>
                    <a:srgbClr val="000000"/>
                  </a:solidFill>
                </a:uFill>
              </a:defRPr>
            </a:lvl2pPr>
            <a:lvl3pPr marL="1143000" indent="-228600" defTabSz="1219200">
              <a:spcBef>
                <a:spcPts val="700"/>
              </a:spcBef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600200" indent="-228600" defTabSz="1219200">
              <a:spcBef>
                <a:spcPts val="600"/>
              </a:spcBef>
              <a:buChar char="–"/>
              <a:defRPr sz="2600">
                <a:uFill>
                  <a:solidFill>
                    <a:srgbClr val="000000"/>
                  </a:solidFill>
                </a:uFill>
              </a:defRPr>
            </a:lvl4pPr>
            <a:lvl5pPr marL="2057400" indent="-228600" defTabSz="1219200">
              <a:spcBef>
                <a:spcPts val="600"/>
              </a:spcBef>
              <a:buChar char="»"/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558800" y="609600"/>
            <a:ext cx="14884400" cy="152400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defTabSz="609600">
              <a:defRPr sz="4000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14902260" y="8428566"/>
            <a:ext cx="540942" cy="532806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609600">
              <a:defRPr sz="320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558800" y="609600"/>
            <a:ext cx="14884400" cy="1057552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t"/>
          <a:lstStyle>
            <a:lvl1pPr defTabSz="609600">
              <a:defRPr sz="4000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81677" y="1667151"/>
            <a:ext cx="14020801" cy="7476850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342900" indent="-342900" defTabSz="609600">
              <a:spcBef>
                <a:spcPts val="700"/>
              </a:spcBef>
              <a:buClr>
                <a:srgbClr val="83A2C6"/>
              </a:buClr>
              <a:defRPr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50" indent="-285750" defTabSz="609600">
              <a:spcBef>
                <a:spcPts val="700"/>
              </a:spcBef>
              <a:buClr>
                <a:srgbClr val="83A2C6"/>
              </a:buClr>
              <a:buChar char="•"/>
              <a:defRPr sz="28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609600">
              <a:spcBef>
                <a:spcPts val="600"/>
              </a:spcBef>
              <a:buClr>
                <a:srgbClr val="83A2C6"/>
              </a:buClr>
              <a:defRPr sz="26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defTabSz="609600">
              <a:spcBef>
                <a:spcPts val="500"/>
              </a:spcBef>
              <a:buClr>
                <a:srgbClr val="83A2C6"/>
              </a:buClr>
              <a:buChar char="•"/>
              <a:defRPr sz="2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defTabSz="609600">
              <a:spcBef>
                <a:spcPts val="500"/>
              </a:spcBef>
              <a:buClr>
                <a:srgbClr val="83A2C6"/>
              </a:buClr>
              <a:defRPr sz="20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5125700" y="8614833"/>
            <a:ext cx="317500" cy="342901"/>
          </a:xfrm>
          <a:prstGeom prst="rect">
            <a:avLst/>
          </a:prstGeom>
        </p:spPr>
        <p:txBody>
          <a:bodyPr/>
          <a:lstStyle>
            <a:lvl1pPr algn="r" defTabSz="609600">
              <a:defRPr sz="1600">
                <a:solidFill>
                  <a:srgbClr val="797979"/>
                </a:solidFill>
                <a:uFill>
                  <a:solidFill>
                    <a:srgbClr val="797979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12800" y="344626"/>
            <a:ext cx="14630400" cy="4074975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t"/>
          <a:lstStyle>
            <a:lvl1pPr defTabSz="609600">
              <a:defRPr sz="4200">
                <a:solidFill>
                  <a:srgbClr val="004C83"/>
                </a:solidFill>
                <a:uFill>
                  <a:solidFill>
                    <a:srgbClr val="004C8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15125700" y="8614833"/>
            <a:ext cx="317500" cy="342901"/>
          </a:xfrm>
          <a:prstGeom prst="rect">
            <a:avLst/>
          </a:prstGeom>
        </p:spPr>
        <p:txBody>
          <a:bodyPr/>
          <a:lstStyle>
            <a:lvl1pPr algn="r" defTabSz="609600">
              <a:defRPr sz="16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E3A3-BC58-49C5-947B-02E5C4CE08D5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5632936" y="8750300"/>
            <a:ext cx="322204" cy="318036"/>
          </a:xfrm>
        </p:spPr>
        <p:txBody>
          <a:bodyPr/>
          <a:lstStyle/>
          <a:p>
            <a:fld id="{90589B0B-4553-4ED7-8DE0-978DF4521D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37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1199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39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19" cy="457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55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3200" y="403860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1219200">
              <a:defRPr sz="64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+SubBold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sz="quarter" idx="13"/>
          </p:nvPr>
        </p:nvSpPr>
        <p:spPr>
          <a:xfrm>
            <a:off x="431800" y="1041400"/>
            <a:ext cx="15849600" cy="1384300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 defTabSz="1219200">
              <a:spcBef>
                <a:spcPts val="1000"/>
              </a:spcBef>
              <a:buSzTx/>
              <a:buNone/>
              <a:defRPr sz="4000" b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Body Level One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19100" y="2133600"/>
            <a:ext cx="15849600" cy="70104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defRPr sz="4000">
                <a:uFill>
                  <a:solidFill>
                    <a:srgbClr val="000000"/>
                  </a:solidFill>
                </a:uFill>
              </a:defRPr>
            </a:lvl1pPr>
            <a:lvl2pPr marL="742950" indent="-285750" defTabSz="1219200">
              <a:spcBef>
                <a:spcPts val="800"/>
              </a:spcBef>
              <a:buChar char="–"/>
              <a:defRPr sz="3400">
                <a:uFill>
                  <a:solidFill>
                    <a:srgbClr val="000000"/>
                  </a:solidFill>
                </a:uFill>
              </a:defRPr>
            </a:lvl2pPr>
            <a:lvl3pPr marL="1143000" indent="-228600" defTabSz="1219200">
              <a:spcBef>
                <a:spcPts val="700"/>
              </a:spcBef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600200" indent="-228600" defTabSz="1219200">
              <a:spcBef>
                <a:spcPts val="600"/>
              </a:spcBef>
              <a:buChar char="–"/>
              <a:defRPr sz="2600">
                <a:uFill>
                  <a:solidFill>
                    <a:srgbClr val="000000"/>
                  </a:solidFill>
                </a:uFill>
              </a:defRPr>
            </a:lvl4pPr>
            <a:lvl5pPr marL="2057400" indent="-228600" defTabSz="1219200">
              <a:spcBef>
                <a:spcPts val="600"/>
              </a:spcBef>
              <a:buChar char="»"/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+Sub+Bullets+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sz="quarter" idx="13"/>
          </p:nvPr>
        </p:nvSpPr>
        <p:spPr>
          <a:xfrm>
            <a:off x="431800" y="1041400"/>
            <a:ext cx="15849600" cy="692497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 defTabSz="1219200">
              <a:spcBef>
                <a:spcPts val="1000"/>
              </a:spcBef>
              <a:buSzTx/>
              <a:buNone/>
              <a:defRPr sz="4000" b="1">
                <a:uFill>
                  <a:solidFill>
                    <a:srgbClr val="000000"/>
                  </a:solidFill>
                </a:uFill>
                <a:latin typeface="+mn-lt"/>
              </a:defRPr>
            </a:lvl1pPr>
          </a:lstStyle>
          <a:p>
            <a:r>
              <a:rPr dirty="0"/>
              <a:t>Body Level One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419100" y="2133600"/>
            <a:ext cx="7848600" cy="70104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defRPr sz="4000">
                <a:uFill>
                  <a:solidFill>
                    <a:srgbClr val="000000"/>
                  </a:solidFill>
                </a:uFill>
                <a:latin typeface="+mn-lt"/>
              </a:defRPr>
            </a:lvl1pPr>
            <a:lvl2pPr marL="742950" indent="-285750" defTabSz="1219200">
              <a:spcBef>
                <a:spcPts val="800"/>
              </a:spcBef>
              <a:buChar char="–"/>
              <a:defRPr sz="3400">
                <a:uFill>
                  <a:solidFill>
                    <a:srgbClr val="000000"/>
                  </a:solidFill>
                </a:uFill>
                <a:latin typeface="+mn-lt"/>
              </a:defRPr>
            </a:lvl2pPr>
            <a:lvl3pPr marL="1143000" indent="-228600" defTabSz="1219200">
              <a:spcBef>
                <a:spcPts val="700"/>
              </a:spcBef>
              <a:defRPr sz="3000">
                <a:uFill>
                  <a:solidFill>
                    <a:srgbClr val="000000"/>
                  </a:solidFill>
                </a:uFill>
                <a:latin typeface="+mn-lt"/>
              </a:defRPr>
            </a:lvl3pPr>
            <a:lvl4pPr marL="1600200" indent="-228600" defTabSz="1219200">
              <a:spcBef>
                <a:spcPts val="600"/>
              </a:spcBef>
              <a:buChar char="–"/>
              <a:defRPr sz="2600">
                <a:uFill>
                  <a:solidFill>
                    <a:srgbClr val="000000"/>
                  </a:solidFill>
                </a:uFill>
                <a:latin typeface="+mn-lt"/>
              </a:defRPr>
            </a:lvl4pPr>
            <a:lvl5pPr marL="2057400" indent="-228600" defTabSz="1219200">
              <a:spcBef>
                <a:spcPts val="600"/>
              </a:spcBef>
              <a:buChar char="»"/>
              <a:defRPr>
                <a:uFill>
                  <a:solidFill>
                    <a:srgbClr val="000000"/>
                  </a:solidFill>
                </a:u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431800" y="8147050"/>
            <a:ext cx="7061200" cy="469900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/>
          <a:p>
            <a:pPr marL="0" lvl="1" indent="0">
              <a:spcBef>
                <a:spcPts val="0"/>
              </a:spcBef>
              <a:buSzTx/>
              <a:buNone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sng">
                <a:hlinkClick r:id="rId2"/>
              </a:rPr>
              <a:t>http://www.cs.ubc.ca/~tmm/talks.html#chicago14</a:t>
            </a:r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139700"/>
            <a:ext cx="15875000" cy="3962400"/>
          </a:xfrm>
          <a:prstGeom prst="rect">
            <a:avLst/>
          </a:prstGeom>
        </p:spPr>
        <p:txBody>
          <a:bodyPr anchor="b"/>
          <a:lstStyle>
            <a:lvl1pPr>
              <a:defRPr sz="7200">
                <a:solidFill>
                  <a:srgbClr val="011993"/>
                </a:solidFill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half" idx="1"/>
          </p:nvPr>
        </p:nvSpPr>
        <p:spPr>
          <a:xfrm>
            <a:off x="469900" y="4432300"/>
            <a:ext cx="14236700" cy="35306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SzTx/>
              <a:buNone/>
              <a:defRPr sz="4200">
                <a:latin typeface="+mn-lt"/>
                <a:ea typeface="Gill Sans SemiBold"/>
                <a:cs typeface="Gill Sans SemiBold"/>
                <a:sym typeface="Gill Sans SemiBold"/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latin typeface="+mn-lt"/>
                <a:ea typeface="Gill Sans Light"/>
                <a:cs typeface="Gill Sans Light"/>
                <a:sym typeface="Gill Sans Light"/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latin typeface="+mn-lt"/>
              </a:defRPr>
            </a:lvl3pPr>
            <a:lvl4pPr marL="0" indent="0">
              <a:spcBef>
                <a:spcPts val="0"/>
              </a:spcBef>
              <a:buSzTx/>
              <a:buNone/>
              <a:defRPr sz="2600" i="1">
                <a:latin typeface="+mn-lt"/>
                <a:ea typeface="Gill Sans Light"/>
                <a:cs typeface="Gill Sans Light"/>
                <a:sym typeface="Gill Sans Light"/>
              </a:defRPr>
            </a:lvl4pPr>
            <a:lvl5pPr marL="0" indent="0">
              <a:spcBef>
                <a:spcPts val="0"/>
              </a:spcBef>
              <a:buSzTx/>
              <a:buNone/>
              <a:defRPr sz="3200"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950200" y="8674100"/>
            <a:ext cx="31750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15849600" cy="8039100"/>
          </a:xfrm>
          <a:prstGeom prst="rect">
            <a:avLst/>
          </a:prstGeom>
        </p:spPr>
        <p:txBody>
          <a:bodyPr lIns="38100" tIns="38100" rIns="38100" bIns="38100"/>
          <a:lstStyle>
            <a:lvl1pPr marL="342900" indent="-342900" defTabSz="1219200">
              <a:spcBef>
                <a:spcPts val="1000"/>
              </a:spcBef>
              <a:buClr>
                <a:srgbClr val="000000"/>
              </a:buClr>
              <a:defRPr sz="4000">
                <a:uFill>
                  <a:solidFill>
                    <a:srgbClr val="000000"/>
                  </a:solidFill>
                </a:uFill>
                <a:latin typeface="+mn-lt"/>
              </a:defRPr>
            </a:lvl1pPr>
            <a:lvl2pPr marL="742950" indent="-285750" defTabSz="1219200">
              <a:spcBef>
                <a:spcPts val="800"/>
              </a:spcBef>
              <a:buClr>
                <a:srgbClr val="000000"/>
              </a:buClr>
              <a:buChar char="–"/>
              <a:defRPr sz="3400">
                <a:uFill>
                  <a:solidFill>
                    <a:srgbClr val="000000"/>
                  </a:solidFill>
                </a:uFill>
                <a:latin typeface="+mn-lt"/>
              </a:defRPr>
            </a:lvl2pPr>
            <a:lvl3pPr marL="1143000" indent="-228600" defTabSz="1219200">
              <a:spcBef>
                <a:spcPts val="700"/>
              </a:spcBef>
              <a:buClr>
                <a:srgbClr val="000000"/>
              </a:buClr>
              <a:defRPr sz="3000">
                <a:uFill>
                  <a:solidFill>
                    <a:srgbClr val="000000"/>
                  </a:solidFill>
                </a:uFill>
                <a:latin typeface="+mn-lt"/>
              </a:defRPr>
            </a:lvl3pPr>
            <a:lvl4pPr marL="1600200" indent="-228600" defTabSz="1219200">
              <a:spcBef>
                <a:spcPts val="600"/>
              </a:spcBef>
              <a:buClr>
                <a:srgbClr val="000000"/>
              </a:buClr>
              <a:buChar char="–"/>
              <a:defRPr sz="2600">
                <a:uFill>
                  <a:solidFill>
                    <a:srgbClr val="000000"/>
                  </a:solidFill>
                </a:uFill>
                <a:latin typeface="+mn-lt"/>
              </a:defRPr>
            </a:lvl4pPr>
            <a:lvl5pPr marL="2057400" indent="-228600" defTabSz="1219200">
              <a:spcBef>
                <a:spcPts val="600"/>
              </a:spcBef>
              <a:buClr>
                <a:srgbClr val="000000"/>
              </a:buClr>
              <a:buChar char="»"/>
              <a:defRPr>
                <a:uFill>
                  <a:solidFill>
                    <a:srgbClr val="000000"/>
                  </a:solidFill>
                </a:u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419100" y="0"/>
            <a:ext cx="15849600" cy="1054100"/>
          </a:xfrm>
          <a:prstGeom prst="rect">
            <a:avLst/>
          </a:prstGeom>
        </p:spPr>
        <p:txBody>
          <a:bodyPr lIns="38100" tIns="38100" rIns="38100" bIns="38100"/>
          <a:lstStyle>
            <a:lvl1pPr defTabSz="1219200"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5773400" y="8686800"/>
            <a:ext cx="266700" cy="279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algn="r" defTabSz="1219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13577329" y="8533130"/>
            <a:ext cx="384205" cy="401321"/>
          </a:xfrm>
          <a:prstGeom prst="rect">
            <a:avLst/>
          </a:prstGeom>
        </p:spPr>
        <p:txBody>
          <a:bodyPr lIns="60959" tIns="60959" rIns="60959" bIns="60959" anchor="b"/>
          <a:lstStyle>
            <a:lvl1pPr algn="r" defTabSz="609600"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812800" y="344626"/>
            <a:ext cx="14630400" cy="108393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t"/>
          <a:lstStyle>
            <a:lvl1pPr defTabSz="609600">
              <a:defRPr sz="4200">
                <a:solidFill>
                  <a:srgbClr val="004C83"/>
                </a:solidFill>
                <a:uFill>
                  <a:solidFill>
                    <a:srgbClr val="004C8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812800" y="1428557"/>
            <a:ext cx="14630400" cy="7715444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457200" indent="-457200" defTabSz="609600">
              <a:spcBef>
                <a:spcPts val="700"/>
              </a:spcBef>
              <a:buClr>
                <a:srgbClr val="004C83"/>
              </a:buClr>
              <a:buSzTx/>
              <a:buNone/>
              <a:defRPr>
                <a:solidFill>
                  <a:srgbClr val="004C83"/>
                </a:solidFill>
                <a:uFill>
                  <a:solidFill>
                    <a:srgbClr val="004C8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42950" indent="-285750" defTabSz="609600">
              <a:spcBef>
                <a:spcPts val="500"/>
              </a:spcBef>
              <a:buClr>
                <a:srgbClr val="919191"/>
              </a:buClr>
              <a:buChar char="–"/>
              <a:defRPr sz="24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609600">
              <a:spcBef>
                <a:spcPts val="500"/>
              </a:spcBef>
              <a:buClr>
                <a:srgbClr val="919191"/>
              </a:buClr>
              <a:buSzPct val="80000"/>
              <a:defRPr sz="2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defTabSz="609600">
              <a:spcBef>
                <a:spcPts val="500"/>
              </a:spcBef>
              <a:buClr>
                <a:srgbClr val="919191"/>
              </a:buClr>
              <a:buChar char="–"/>
              <a:defRPr sz="2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defTabSz="609600">
              <a:spcBef>
                <a:spcPts val="500"/>
              </a:spcBef>
              <a:buClr>
                <a:srgbClr val="919191"/>
              </a:buClr>
              <a:buChar char="»"/>
              <a:defRPr sz="2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15125700" y="8614833"/>
            <a:ext cx="317500" cy="342901"/>
          </a:xfrm>
          <a:prstGeom prst="rect">
            <a:avLst/>
          </a:prstGeom>
        </p:spPr>
        <p:txBody>
          <a:bodyPr/>
          <a:lstStyle>
            <a:lvl1pPr algn="r" defTabSz="609600">
              <a:defRPr sz="16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5000" y="241300"/>
            <a:ext cx="153797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5000" y="1371600"/>
            <a:ext cx="153797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143000" indent="-381000">
              <a:buChar char="-"/>
              <a:defRPr sz="3000"/>
            </a:lvl2pPr>
            <a:lvl3pPr marL="1587500" indent="-381000">
              <a:defRPr sz="2800"/>
            </a:lvl3pPr>
            <a:lvl4pPr marL="2032000" indent="-381000">
              <a:buChar char="-"/>
              <a:defRPr sz="2800"/>
            </a:lvl4pPr>
            <a:lvl5pPr marL="2476500" indent="-381000"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5647987" y="8750300"/>
            <a:ext cx="292101" cy="304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ransition spd="med"/>
  <p:txStyles>
    <p:titleStyle>
      <a:lvl1pPr marL="0" marR="0" indent="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l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98500" marR="0" indent="-381000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168400" marR="0" indent="-406400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641928" marR="0" indent="-435428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086428" marR="0" indent="-435428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564423" marR="0" indent="-468923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2920023" marR="0" indent="-468923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275622" marR="0" indent="-468922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631222" marR="0" indent="-468922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3986822" marR="0" indent="-468922" algn="l" defTabSz="5461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s.ubc.ca/~tmm/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hyperlink" Target="http://www.e-education.psu/edu/geog486/l4_p7.html" TargetMode="External"/><Relationship Id="rId7" Type="http://schemas.openxmlformats.org/officeDocument/2006/relationships/image" Target="../media/image26.emf"/><Relationship Id="rId8" Type="http://schemas.openxmlformats.org/officeDocument/2006/relationships/hyperlink" Target="https://blog.cartographica.com/blog/2011/5/19/the-modi&#64257;able-areal-unit-problem-in-gis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bost.ocks.org/mike/fisheye/" TargetMode="External"/><Relationship Id="rId3" Type="http://schemas.openxmlformats.org/officeDocument/2006/relationships/image" Target="../media/image4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431800" y="8084482"/>
            <a:ext cx="11087100" cy="595035"/>
          </a:xfrm>
        </p:spPr>
        <p:txBody>
          <a:bodyPr/>
          <a:lstStyle/>
          <a:p>
            <a:r>
              <a:rPr lang="en-US" altLang="zh-TW" dirty="0" smtClean="0"/>
              <a:t>Slides refer to  </a:t>
            </a:r>
            <a:r>
              <a:rPr lang="en-US" altLang="zh-TW" dirty="0">
                <a:hlinkClick r:id="rId2"/>
              </a:rPr>
              <a:t>https://www.cs.ubc.ca/~tmm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Information Visualization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sym typeface="Rockwell"/>
              </a:rPr>
              <a:t>Reduce</a:t>
            </a:r>
            <a:endParaRPr lang="zh-TW" altLang="en-US" dirty="0"/>
          </a:p>
        </p:txBody>
      </p:sp>
      <p:pic>
        <p:nvPicPr>
          <p:cNvPr id="7" name="frontcover-final.m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0188" y="4119560"/>
            <a:ext cx="3750564" cy="4559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3349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Shape 1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Idiom: </a:t>
            </a:r>
            <a:r>
              <a:rPr b="1" dirty="0">
                <a:latin typeface="+mn-lt"/>
                <a:ea typeface="+mn-ea"/>
                <a:cs typeface="+mn-cs"/>
                <a:sym typeface="Rockwell"/>
              </a:rPr>
              <a:t>scented widgets</a:t>
            </a:r>
          </a:p>
        </p:txBody>
      </p:sp>
      <p:sp>
        <p:nvSpPr>
          <p:cNvPr id="1452" name="Shape 14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/>
              <a:t>augment widgets for filtering to show </a:t>
            </a:r>
            <a:r>
              <a:rPr b="1" i="1" u="sng" dirty="0">
                <a:latin typeface="Gill Sans SemiBold"/>
                <a:ea typeface="Gill Sans SemiBold"/>
                <a:cs typeface="Gill Sans SemiBold"/>
                <a:sym typeface="Gill Sans SemiBold"/>
              </a:rPr>
              <a:t>information scent</a:t>
            </a:r>
          </a:p>
          <a:p>
            <a:pPr marL="1173480" lvl="1" indent="-259080"/>
            <a:r>
              <a:rPr dirty="0"/>
              <a:t>cues to show whether value in drilling down further vs looking elsewhere</a:t>
            </a:r>
          </a:p>
          <a:p>
            <a:pPr marL="793376" indent="-336176"/>
            <a:r>
              <a:rPr dirty="0"/>
              <a:t>concise, in part of screen normally considered control panel</a:t>
            </a:r>
          </a:p>
        </p:txBody>
      </p:sp>
      <p:sp>
        <p:nvSpPr>
          <p:cNvPr id="1453" name="Shape 1453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454" name="scen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5074" y="3648619"/>
            <a:ext cx="16444548" cy="354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5" name="Shape 1455"/>
          <p:cNvSpPr/>
          <p:nvPr/>
        </p:nvSpPr>
        <p:spPr>
          <a:xfrm>
            <a:off x="381000" y="7277100"/>
            <a:ext cx="131953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3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[Scented Widgets: Improving Navigation Cues with Embedded Visualizations. Willett, Heer, and Agrawala. IEEE Trans. Visualization and Computer Graphics (Proc. InfoVis 2007) 13:6 (2007), 1129–1136.]</a:t>
            </a:r>
          </a:p>
        </p:txBody>
      </p:sp>
      <p:pic>
        <p:nvPicPr>
          <p:cNvPr id="1456" name="圖片 1455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" y="4686300"/>
            <a:ext cx="4851400" cy="2501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Shape 1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scented widgets</a:t>
            </a:r>
          </a:p>
        </p:txBody>
      </p:sp>
      <p:sp>
        <p:nvSpPr>
          <p:cNvPr id="1452" name="Shape 14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augmented widgets show information scent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/>
              <a:t>cues to show whether value in drilling down</a:t>
            </a:r>
          </a:p>
          <a:p>
            <a:pPr marL="457200" lvl="1" indent="0">
              <a:buNone/>
            </a:pPr>
            <a:r>
              <a:rPr lang="en-US" altLang="zh-TW" dirty="0"/>
              <a:t>further vs looking elsewhere</a:t>
            </a:r>
          </a:p>
          <a:p>
            <a:pPr marL="0" indent="0">
              <a:buNone/>
            </a:pPr>
            <a:r>
              <a:rPr lang="en-US" altLang="zh-TW" dirty="0"/>
              <a:t>• concise use of space: histogram on slider</a:t>
            </a:r>
            <a:endParaRPr dirty="0"/>
          </a:p>
        </p:txBody>
      </p:sp>
      <p:sp>
        <p:nvSpPr>
          <p:cNvPr id="1453" name="Shape 1453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60" y="3818248"/>
            <a:ext cx="7640734" cy="44540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396" y="1190459"/>
            <a:ext cx="4847704" cy="694288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19100" y="8264332"/>
            <a:ext cx="122240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TW" sz="2400" i="1" dirty="0">
                <a:latin typeface="+mn-lt"/>
              </a:rPr>
              <a:t>[Multivariate Network Exploration and Presentation: From Detail to Overview via Selections and Aggregations. van den </a:t>
            </a:r>
            <a:r>
              <a:rPr lang="en-US" altLang="zh-TW" sz="2400" i="1" dirty="0" err="1">
                <a:latin typeface="+mn-lt"/>
              </a:rPr>
              <a:t>Elzen</a:t>
            </a:r>
            <a:r>
              <a:rPr lang="en-US" altLang="zh-TW" sz="2400" i="1" dirty="0">
                <a:latin typeface="+mn-lt"/>
              </a:rPr>
              <a:t> and van </a:t>
            </a:r>
            <a:r>
              <a:rPr lang="en-US" altLang="zh-TW" sz="2400" i="1" dirty="0" err="1">
                <a:latin typeface="+mn-lt"/>
              </a:rPr>
              <a:t>Wijk</a:t>
            </a:r>
            <a:r>
              <a:rPr lang="en-US" altLang="zh-TW" sz="2400" i="1" dirty="0">
                <a:latin typeface="+mn-lt"/>
              </a:rPr>
              <a:t>, TVCG 20(12) 2014</a:t>
            </a:r>
            <a:r>
              <a:rPr lang="en-US" altLang="zh-TW" sz="2400" i="1" dirty="0" smtClean="0">
                <a:latin typeface="+mn-lt"/>
              </a:rPr>
              <a:t>.]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0940545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14379742" cy="91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83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Shape 14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boxplot</a:t>
            </a:r>
          </a:p>
        </p:txBody>
      </p:sp>
      <p:sp>
        <p:nvSpPr>
          <p:cNvPr id="1460" name="Shape 14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static item aggregation</a:t>
            </a:r>
          </a:p>
          <a:p>
            <a:pPr marL="793376" indent="-336176"/>
            <a:r>
              <a:t>task: find distribution</a:t>
            </a:r>
          </a:p>
          <a:p>
            <a:pPr marL="793376" indent="-336176"/>
            <a:r>
              <a:t>data: table</a:t>
            </a:r>
          </a:p>
          <a:p>
            <a:pPr marL="793376" indent="-336176"/>
            <a:r>
              <a:t>derived data</a:t>
            </a:r>
          </a:p>
          <a:p>
            <a:pPr marL="1173480" lvl="1" indent="-259080"/>
            <a:r>
              <a:t>5 quant attribs</a:t>
            </a:r>
          </a:p>
          <a:p>
            <a:pPr marL="1635369" lvl="2" indent="-263769"/>
            <a:r>
              <a:t>median: central line</a:t>
            </a:r>
          </a:p>
          <a:p>
            <a:pPr marL="1635369" lvl="2" indent="-263769"/>
            <a:r>
              <a:t>lower and upper quartile: boxes</a:t>
            </a:r>
          </a:p>
          <a:p>
            <a:pPr marL="1635369" lvl="2" indent="-263769"/>
            <a:r>
              <a:t>lower upper fences: whiskers</a:t>
            </a:r>
          </a:p>
          <a:p>
            <a:pPr marL="2057400" lvl="3"/>
            <a:r>
              <a:t>values beyond which items are outliers</a:t>
            </a:r>
          </a:p>
          <a:p>
            <a:pPr marL="1173480" lvl="1" indent="-259080"/>
            <a:r>
              <a:t>outliers beyond fence cutoffs explicitly shown</a:t>
            </a:r>
          </a:p>
        </p:txBody>
      </p:sp>
      <p:sp>
        <p:nvSpPr>
          <p:cNvPr id="1461" name="Shape 1461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462" name="boxplots-fig5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1371600"/>
            <a:ext cx="5080000" cy="5105919"/>
          </a:xfrm>
          <a:prstGeom prst="rect">
            <a:avLst/>
          </a:prstGeom>
          <a:ln w="12700">
            <a:miter lim="400000"/>
          </a:ln>
        </p:spPr>
      </p:pic>
      <p:sp>
        <p:nvSpPr>
          <p:cNvPr id="1463" name="Shape 1463"/>
          <p:cNvSpPr/>
          <p:nvPr/>
        </p:nvSpPr>
        <p:spPr>
          <a:xfrm>
            <a:off x="2159000" y="7785100"/>
            <a:ext cx="131953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r" defTabSz="1295400">
              <a:spcBef>
                <a:spcPts val="900"/>
              </a:spcBef>
              <a:defRPr sz="28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[40 years of boxplots. Wickham and </a:t>
            </a:r>
            <a:r>
              <a:rPr dirty="0" err="1"/>
              <a:t>Stryjewski</a:t>
            </a:r>
            <a:r>
              <a:rPr dirty="0"/>
              <a:t>. 2012. had.co.nz]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00" y="1555414"/>
            <a:ext cx="3841750" cy="413619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normal (n), right-skewed (s), </a:t>
            </a:r>
            <a:r>
              <a:rPr lang="en-US" dirty="0" err="1"/>
              <a:t>leptikurtic</a:t>
            </a:r>
            <a:r>
              <a:rPr lang="en-US" dirty="0"/>
              <a:t> (k), and bimodal (mm)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2838450"/>
            <a:ext cx="13004800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600" y="6510655"/>
            <a:ext cx="131635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box plot, </a:t>
            </a:r>
            <a:r>
              <a:rPr lang="en-US" dirty="0" smtClean="0"/>
              <a:t>     vase </a:t>
            </a:r>
            <a:r>
              <a:rPr lang="en-US" dirty="0"/>
              <a:t>plot, </a:t>
            </a:r>
            <a:r>
              <a:rPr lang="en-US" dirty="0" smtClean="0"/>
              <a:t>          violin plot,          bean </a:t>
            </a:r>
            <a:r>
              <a:rPr lang="en-US" dirty="0"/>
              <a:t>plot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162408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Hierarchical parallel coordinates</a:t>
            </a:r>
          </a:p>
        </p:txBody>
      </p:sp>
      <p:sp>
        <p:nvSpPr>
          <p:cNvPr id="1466" name="Shape 1466"/>
          <p:cNvSpPr>
            <a:spLocks noGrp="1"/>
          </p:cNvSpPr>
          <p:nvPr>
            <p:ph type="body" sz="half" idx="1"/>
          </p:nvPr>
        </p:nvSpPr>
        <p:spPr>
          <a:xfrm>
            <a:off x="419100" y="1104900"/>
            <a:ext cx="15684500" cy="37719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sz="3200" dirty="0"/>
              <a:t>dynamic item aggregation</a:t>
            </a:r>
          </a:p>
          <a:p>
            <a:pPr marL="793376" indent="-336176"/>
            <a:r>
              <a:rPr sz="3200" dirty="0"/>
              <a:t>derived data: </a:t>
            </a:r>
            <a:r>
              <a:rPr sz="3200" b="1" i="1" u="sng" dirty="0">
                <a:latin typeface="Gill Sans SemiBold"/>
                <a:ea typeface="Gill Sans SemiBold"/>
                <a:cs typeface="Gill Sans SemiBold"/>
                <a:sym typeface="Gill Sans SemiBold"/>
              </a:rPr>
              <a:t>hierarchical clustering</a:t>
            </a:r>
          </a:p>
          <a:p>
            <a:pPr marL="793376" indent="-336176"/>
            <a:r>
              <a:rPr sz="3200" dirty="0"/>
              <a:t>encoding: </a:t>
            </a:r>
          </a:p>
          <a:p>
            <a:pPr marL="1173480" lvl="1" indent="-259080"/>
            <a:r>
              <a:rPr sz="2800" dirty="0"/>
              <a:t>cluster band with variable transparency, line at mean, width by min/max values</a:t>
            </a:r>
          </a:p>
          <a:p>
            <a:pPr marL="1173480" lvl="1" indent="-259080"/>
            <a:r>
              <a:rPr sz="2800" dirty="0"/>
              <a:t>color by proximity in hierarchy</a:t>
            </a:r>
          </a:p>
        </p:txBody>
      </p:sp>
      <p:sp>
        <p:nvSpPr>
          <p:cNvPr id="1467" name="Shape 1467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468" name="Shape 1468"/>
          <p:cNvSpPr/>
          <p:nvPr/>
        </p:nvSpPr>
        <p:spPr>
          <a:xfrm>
            <a:off x="508000" y="8124652"/>
            <a:ext cx="13868400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8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[Hierarchical Parallel Coordinates for Exploration of Large Datasets. </a:t>
            </a:r>
            <a:r>
              <a:rPr dirty="0" err="1"/>
              <a:t>Fua</a:t>
            </a:r>
            <a:r>
              <a:rPr dirty="0"/>
              <a:t>, Ward, and </a:t>
            </a:r>
            <a:r>
              <a:rPr dirty="0" err="1"/>
              <a:t>Rundensteiner</a:t>
            </a:r>
            <a:r>
              <a:rPr dirty="0"/>
              <a:t>. Proc. IEEE Visualization Conference (Vis ’99), pp. 43– 50, 1999.]</a:t>
            </a:r>
          </a:p>
        </p:txBody>
      </p:sp>
      <p:pic>
        <p:nvPicPr>
          <p:cNvPr id="1469" name="hierpar-fig4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4276552"/>
            <a:ext cx="3810000" cy="3767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0" name="hierpar-fig4-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3000" y="4263852"/>
            <a:ext cx="3810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1" name="hierpar-fig4-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8500" y="4263852"/>
            <a:ext cx="38100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Shape 14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Spatial aggregation </a:t>
            </a:r>
          </a:p>
        </p:txBody>
      </p:sp>
      <p:sp>
        <p:nvSpPr>
          <p:cNvPr id="1476" name="Shape 14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93376" indent="-336176"/>
            <a:lvl2pPr marL="1173480" indent="-259080"/>
          </a:lstStyle>
          <a:p>
            <a:r>
              <a:rPr sz="3600" b="1" dirty="0"/>
              <a:t>MAUP</a:t>
            </a:r>
            <a:r>
              <a:rPr sz="3600" dirty="0"/>
              <a:t>: </a:t>
            </a:r>
            <a:r>
              <a:rPr sz="3600" dirty="0" smtClean="0"/>
              <a:t>Modifiable Areal Unit Problem</a:t>
            </a:r>
            <a:endParaRPr sz="3600" dirty="0"/>
          </a:p>
          <a:p>
            <a:pPr lvl="1"/>
            <a:r>
              <a:rPr sz="3200" dirty="0"/>
              <a:t>gerrymandering (manipulating voting district boundaries) is one example</a:t>
            </a:r>
            <a:r>
              <a:rPr sz="3200" dirty="0" smtClean="0"/>
              <a:t>!</a:t>
            </a:r>
            <a:endParaRPr lang="en-US" sz="3200" dirty="0" smtClean="0"/>
          </a:p>
          <a:p>
            <a:pPr lvl="1"/>
            <a:r>
              <a:rPr lang="en-US" sz="3200" dirty="0" smtClean="0"/>
              <a:t>Zone effects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Scale effects</a:t>
            </a:r>
            <a:endParaRPr sz="3200" dirty="0"/>
          </a:p>
        </p:txBody>
      </p:sp>
      <p:sp>
        <p:nvSpPr>
          <p:cNvPr id="1477" name="Shape 1477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478" name="maup-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900" y="2966440"/>
            <a:ext cx="29210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9" name="maup-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1700" y="2966440"/>
            <a:ext cx="29210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0" name="maup-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18500" y="2966440"/>
            <a:ext cx="2921000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1" name="Shape 1481"/>
          <p:cNvSpPr/>
          <p:nvPr/>
        </p:nvSpPr>
        <p:spPr>
          <a:xfrm>
            <a:off x="5176252" y="5188940"/>
            <a:ext cx="13868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1295400">
              <a:spcBef>
                <a:spcPts val="900"/>
              </a:spcBef>
              <a:defRPr sz="2800" i="1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[</a:t>
            </a:r>
            <a:r>
              <a:rPr u="sng" dirty="0">
                <a:hlinkClick r:id="rId6"/>
              </a:rPr>
              <a:t>http://www.e-education.psu/edu/geog486/l4_p7.html</a:t>
            </a:r>
            <a:r>
              <a:rPr dirty="0"/>
              <a:t>, Fig 4.cg.6]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694" y="6022032"/>
            <a:ext cx="3699005" cy="230769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04900" y="8488967"/>
            <a:ext cx="96393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TW" sz="2000" dirty="0">
                <a:hlinkClick r:id="rId8"/>
              </a:rPr>
              <a:t>https://</a:t>
            </a:r>
            <a:r>
              <a:rPr lang="en-US" altLang="zh-TW" sz="2000" dirty="0" smtClean="0">
                <a:hlinkClick r:id="rId8"/>
              </a:rPr>
              <a:t>blog.cartographica.com/blog/2011/5/19/the-modiﬁable-areal-unit-problem-in-gis.html</a:t>
            </a:r>
            <a:endParaRPr lang="en-US" altLang="zh-TW" sz="2000" dirty="0" smtClean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Shape 14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Spatial aggregation </a:t>
            </a:r>
          </a:p>
        </p:txBody>
      </p:sp>
      <p:sp>
        <p:nvSpPr>
          <p:cNvPr id="1476" name="Shape 1476"/>
          <p:cNvSpPr>
            <a:spLocks noGrp="1"/>
          </p:cNvSpPr>
          <p:nvPr>
            <p:ph type="body" idx="1"/>
          </p:nvPr>
        </p:nvSpPr>
        <p:spPr>
          <a:xfrm>
            <a:off x="419100" y="1104900"/>
            <a:ext cx="7377363" cy="8039100"/>
          </a:xfrm>
          <a:prstGeom prst="rect">
            <a:avLst/>
          </a:prstGeom>
        </p:spPr>
        <p:txBody>
          <a:bodyPr/>
          <a:lstStyle>
            <a:lvl1pPr marL="793376" indent="-336176"/>
            <a:lvl2pPr marL="1173480" indent="-259080"/>
          </a:lstStyle>
          <a:p>
            <a:pPr lvl="1"/>
            <a:r>
              <a:rPr lang="en-US" sz="3200" dirty="0" smtClean="0"/>
              <a:t>Zone effects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914400" lvl="1" indent="0">
              <a:buNone/>
            </a:pPr>
            <a:endParaRPr lang="en-US" sz="3200" dirty="0"/>
          </a:p>
        </p:txBody>
      </p:sp>
      <p:sp>
        <p:nvSpPr>
          <p:cNvPr id="1477" name="Shape 1477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026" name="Picture 2" descr="http://4.bp.blogspot.com/_sKjdA2jeZIE/SwJJuY2ekAI/AAAAAAAAAS4/plJcjziXKMQ/s400/F1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75" y="2389563"/>
            <a:ext cx="7602224" cy="4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476"/>
          <p:cNvSpPr txBox="1">
            <a:spLocks/>
          </p:cNvSpPr>
          <p:nvPr/>
        </p:nvSpPr>
        <p:spPr>
          <a:xfrm>
            <a:off x="7670131" y="1104900"/>
            <a:ext cx="7377363" cy="80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793376" marR="0" indent="-336176" algn="l" defTabSz="12192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j-ea"/>
                <a:cs typeface="+mj-cs"/>
                <a:sym typeface="Gill Sans"/>
              </a:defRPr>
            </a:lvl1pPr>
            <a:lvl2pPr marL="1173480" marR="0" indent="-259080" algn="l" defTabSz="12192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–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j-ea"/>
                <a:cs typeface="+mj-cs"/>
                <a:sym typeface="Gill Sans"/>
              </a:defRPr>
            </a:lvl2pPr>
            <a:lvl3pPr marL="1143000" marR="0" indent="-228600" algn="l" defTabSz="1219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j-ea"/>
                <a:cs typeface="+mj-cs"/>
                <a:sym typeface="Gill Sans"/>
              </a:defRPr>
            </a:lvl3pPr>
            <a:lvl4pPr marL="1600200" marR="0" indent="-228600" algn="l" defTabSz="1219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–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j-ea"/>
                <a:cs typeface="+mj-cs"/>
                <a:sym typeface="Gill Sans"/>
              </a:defRPr>
            </a:lvl4pPr>
            <a:lvl5pPr marL="2057400" marR="0" indent="-228600" algn="l" defTabSz="1219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j-ea"/>
                <a:cs typeface="+mj-cs"/>
                <a:sym typeface="Gill Sans"/>
              </a:defRPr>
            </a:lvl5pPr>
            <a:lvl6pPr marL="2920023" marR="0" indent="-468923" algn="l" defTabSz="5461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6pPr>
            <a:lvl7pPr marL="3275622" marR="0" indent="-468922" algn="l" defTabSz="5461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7pPr>
            <a:lvl8pPr marL="3631222" marR="0" indent="-468922" algn="l" defTabSz="5461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8pPr>
            <a:lvl9pPr marL="3986822" marR="0" indent="-468922" algn="l" defTabSz="5461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9pPr>
          </a:lstStyle>
          <a:p>
            <a:pPr lvl="1" hangingPunct="1"/>
            <a:r>
              <a:rPr lang="en-US" sz="3200" dirty="0" smtClean="0"/>
              <a:t>Scale effects</a:t>
            </a:r>
            <a:endParaRPr lang="en-US" sz="3200" dirty="0"/>
          </a:p>
        </p:txBody>
      </p:sp>
      <p:pic>
        <p:nvPicPr>
          <p:cNvPr id="1028" name="Picture 4" descr="http://4.bp.blogspot.com/_sKjdA2jeZIE/SwJJu_7Ma1I/AAAAAAAAATA/knRfdvwwbtk/s400/ArcView+Print+Jo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8" y="2097726"/>
            <a:ext cx="6943291" cy="42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06210" y="7325961"/>
            <a:ext cx="1144203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TW" dirty="0"/>
              <a:t>http://utopia1234.blogspot.tw/2009/11/maup.html</a:t>
            </a:r>
            <a:endParaRPr lang="zh-TW" altLang="en-US" dirty="0"/>
          </a:p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6513850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Shape 14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Dimensionality reduction</a:t>
            </a:r>
          </a:p>
        </p:txBody>
      </p:sp>
      <p:sp>
        <p:nvSpPr>
          <p:cNvPr id="1484" name="Shape 1484"/>
          <p:cNvSpPr>
            <a:spLocks noGrp="1"/>
          </p:cNvSpPr>
          <p:nvPr>
            <p:ph type="body" idx="1"/>
          </p:nvPr>
        </p:nvSpPr>
        <p:spPr>
          <a:xfrm>
            <a:off x="419100" y="1066800"/>
            <a:ext cx="158496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t>attribute aggregation</a:t>
            </a:r>
          </a:p>
          <a:p>
            <a:pPr marL="1173480" lvl="1" indent="-259080"/>
            <a:r>
              <a:t>derive low-dimensional target space from high-dimensional measured space </a:t>
            </a:r>
          </a:p>
          <a:p>
            <a:pPr marL="1173480" lvl="1" indent="-259080"/>
            <a:r>
              <a:t>use when you can’t directly measure what you care about</a:t>
            </a:r>
          </a:p>
          <a:p>
            <a:pPr marL="1635369" lvl="2" indent="-263769"/>
            <a:r>
              <a:t>true dimensionality of dataset conjectured to be smaller than dimensionality of measurements</a:t>
            </a:r>
          </a:p>
          <a:p>
            <a:pPr marL="1635369" lvl="2" indent="-263769"/>
            <a:r>
              <a:t>latent factors, hidden variables</a:t>
            </a:r>
          </a:p>
        </p:txBody>
      </p:sp>
      <p:sp>
        <p:nvSpPr>
          <p:cNvPr id="1485" name="Shape 1485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15773400" y="8686800"/>
            <a:ext cx="266700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r" defTabSz="1219200"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46</a:t>
            </a:r>
          </a:p>
        </p:txBody>
      </p:sp>
      <p:grpSp>
        <p:nvGrpSpPr>
          <p:cNvPr id="1489" name="Group 1489"/>
          <p:cNvGrpSpPr/>
          <p:nvPr/>
        </p:nvGrpSpPr>
        <p:grpSpPr>
          <a:xfrm>
            <a:off x="531569" y="5245100"/>
            <a:ext cx="5283201" cy="1498600"/>
            <a:chOff x="0" y="0"/>
            <a:chExt cx="5283200" cy="1498600"/>
          </a:xfrm>
        </p:grpSpPr>
        <p:sp>
          <p:nvSpPr>
            <p:cNvPr id="1488" name="Shape 1488"/>
            <p:cNvSpPr/>
            <p:nvPr/>
          </p:nvSpPr>
          <p:spPr>
            <a:xfrm>
              <a:off x="139700" y="139700"/>
              <a:ext cx="50038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algn="l" defTabSz="1219200">
                <a:buClr>
                  <a:srgbClr val="000000"/>
                </a:buClr>
                <a:defRPr sz="3800">
                  <a:uFill>
                    <a:solidFill>
                      <a:srgbClr val="000000"/>
                    </a:solidFill>
                  </a:uFill>
                </a:defRPr>
              </a:pPr>
              <a:r>
                <a:t>Tumor </a:t>
              </a:r>
            </a:p>
            <a:p>
              <a:pPr algn="l" defTabSz="1219200">
                <a:buClr>
                  <a:srgbClr val="000000"/>
                </a:buClr>
                <a:defRPr sz="3800">
                  <a:uFill>
                    <a:solidFill>
                      <a:srgbClr val="000000"/>
                    </a:solidFill>
                  </a:uFill>
                </a:defRPr>
              </a:pPr>
              <a:r>
                <a:t>Measurement Data</a:t>
              </a:r>
            </a:p>
          </p:txBody>
        </p:sp>
        <p:pic>
          <p:nvPicPr>
            <p:cNvPr id="1487" name="圖片 1486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83200" cy="1498600"/>
            </a:xfrm>
            <a:prstGeom prst="rect">
              <a:avLst/>
            </a:prstGeom>
            <a:effectLst/>
          </p:spPr>
        </p:pic>
      </p:grpSp>
      <p:sp>
        <p:nvSpPr>
          <p:cNvPr id="1490" name="Shape 1490"/>
          <p:cNvSpPr/>
          <p:nvPr/>
        </p:nvSpPr>
        <p:spPr>
          <a:xfrm>
            <a:off x="7662136" y="5981700"/>
            <a:ext cx="83378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19200">
              <a:buClr>
                <a:srgbClr val="000000"/>
              </a:buClr>
              <a:defRPr sz="44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+mn-lt"/>
                <a:ea typeface="+mn-ea"/>
                <a:cs typeface="+mn-cs"/>
                <a:sym typeface="Rockwell"/>
              </a:defRPr>
            </a:lvl1pPr>
          </a:lstStyle>
          <a:p>
            <a:r>
              <a:t>DR</a:t>
            </a:r>
          </a:p>
        </p:txBody>
      </p:sp>
      <p:sp>
        <p:nvSpPr>
          <p:cNvPr id="1491" name="Shape 1491"/>
          <p:cNvSpPr/>
          <p:nvPr/>
        </p:nvSpPr>
        <p:spPr>
          <a:xfrm flipH="1" flipV="1">
            <a:off x="8905344" y="6333135"/>
            <a:ext cx="97472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92" name="Shape 1492"/>
          <p:cNvSpPr/>
          <p:nvPr/>
        </p:nvSpPr>
        <p:spPr>
          <a:xfrm flipH="1" flipV="1">
            <a:off x="6475212" y="6332015"/>
            <a:ext cx="86548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495" name="Group 1495"/>
          <p:cNvGrpSpPr/>
          <p:nvPr/>
        </p:nvGrpSpPr>
        <p:grpSpPr>
          <a:xfrm>
            <a:off x="10337800" y="4751988"/>
            <a:ext cx="3568700" cy="3046102"/>
            <a:chOff x="0" y="0"/>
            <a:chExt cx="3568700" cy="3046101"/>
          </a:xfrm>
        </p:grpSpPr>
        <p:pic>
          <p:nvPicPr>
            <p:cNvPr id="1494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9700" y="139700"/>
              <a:ext cx="3289300" cy="27667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93" name="圖片 149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68700" cy="3046102"/>
            </a:xfrm>
            <a:prstGeom prst="rect">
              <a:avLst/>
            </a:prstGeom>
            <a:effectLst/>
          </p:spPr>
        </p:pic>
      </p:grpSp>
      <p:sp>
        <p:nvSpPr>
          <p:cNvPr id="1496" name="Shape 1496"/>
          <p:cNvSpPr/>
          <p:nvPr/>
        </p:nvSpPr>
        <p:spPr>
          <a:xfrm>
            <a:off x="8010611" y="4000500"/>
            <a:ext cx="193847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19200">
              <a:buClr>
                <a:srgbClr val="000000"/>
              </a:buClr>
              <a:defRPr sz="3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Malignant</a:t>
            </a:r>
          </a:p>
        </p:txBody>
      </p:sp>
      <p:sp>
        <p:nvSpPr>
          <p:cNvPr id="1497" name="Shape 1497"/>
          <p:cNvSpPr/>
          <p:nvPr/>
        </p:nvSpPr>
        <p:spPr>
          <a:xfrm>
            <a:off x="12303683" y="4000500"/>
            <a:ext cx="138612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19200">
              <a:buClr>
                <a:srgbClr val="000000"/>
              </a:buClr>
              <a:defRPr sz="3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Benign</a:t>
            </a:r>
          </a:p>
        </p:txBody>
      </p:sp>
      <p:sp>
        <p:nvSpPr>
          <p:cNvPr id="1498" name="Shape 1498"/>
          <p:cNvSpPr/>
          <p:nvPr/>
        </p:nvSpPr>
        <p:spPr>
          <a:xfrm flipH="1" flipV="1">
            <a:off x="9813353" y="4641282"/>
            <a:ext cx="1782479" cy="178544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 flipV="1">
            <a:off x="13236618" y="4649669"/>
            <a:ext cx="160888" cy="69858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553853" y="7100490"/>
            <a:ext cx="67564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19200">
              <a:buClr>
                <a:srgbClr val="000000"/>
              </a:buClr>
              <a:defRPr sz="3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data: 9D measured space</a:t>
            </a:r>
          </a:p>
        </p:txBody>
      </p:sp>
      <p:sp>
        <p:nvSpPr>
          <p:cNvPr id="1501" name="Shape 1501"/>
          <p:cNvSpPr/>
          <p:nvPr/>
        </p:nvSpPr>
        <p:spPr>
          <a:xfrm>
            <a:off x="9374003" y="8035528"/>
            <a:ext cx="58547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19200">
              <a:buClr>
                <a:srgbClr val="000000"/>
              </a:buClr>
              <a:defRPr sz="3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derived data: 2D target space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Shape 14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Dimensionality </a:t>
            </a:r>
            <a:r>
              <a:rPr dirty="0" smtClean="0"/>
              <a:t>reduction</a:t>
            </a:r>
            <a:r>
              <a:rPr lang="en-US" dirty="0" smtClean="0"/>
              <a:t> &amp; </a:t>
            </a:r>
            <a:r>
              <a:rPr lang="en-US" dirty="0"/>
              <a:t>visualization </a:t>
            </a:r>
            <a:endParaRPr dirty="0"/>
          </a:p>
        </p:txBody>
      </p:sp>
      <p:sp>
        <p:nvSpPr>
          <p:cNvPr id="1484" name="Shape 1484"/>
          <p:cNvSpPr>
            <a:spLocks noGrp="1"/>
          </p:cNvSpPr>
          <p:nvPr>
            <p:ph type="body" idx="1"/>
          </p:nvPr>
        </p:nvSpPr>
        <p:spPr>
          <a:xfrm>
            <a:off x="419100" y="1066800"/>
            <a:ext cx="158496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lang="en-US" sz="3600" dirty="0" smtClean="0"/>
              <a:t>why </a:t>
            </a:r>
            <a:r>
              <a:rPr lang="en-US" sz="3600" dirty="0"/>
              <a:t>do people do DR?</a:t>
            </a:r>
          </a:p>
          <a:p>
            <a:pPr marL="1193426" lvl="1" indent="-336176"/>
            <a:r>
              <a:rPr lang="en-US" sz="3200" dirty="0" smtClean="0"/>
              <a:t>improve </a:t>
            </a:r>
            <a:r>
              <a:rPr lang="en-US" sz="3200" dirty="0"/>
              <a:t>performance of downstream algorithm</a:t>
            </a:r>
          </a:p>
          <a:p>
            <a:pPr marL="793376" indent="-336176"/>
            <a:r>
              <a:rPr lang="en-US" sz="3600" dirty="0" smtClean="0"/>
              <a:t>avoid </a:t>
            </a:r>
            <a:r>
              <a:rPr lang="en-US" sz="3600" dirty="0"/>
              <a:t>curse of dimensionality</a:t>
            </a:r>
          </a:p>
          <a:p>
            <a:pPr marL="1193426" lvl="1" indent="-336176"/>
            <a:r>
              <a:rPr lang="en-US" sz="3200" dirty="0" smtClean="0"/>
              <a:t>data </a:t>
            </a:r>
            <a:r>
              <a:rPr lang="en-US" sz="3200" dirty="0"/>
              <a:t>analysis</a:t>
            </a:r>
          </a:p>
          <a:p>
            <a:pPr marL="793376" indent="-336176"/>
            <a:r>
              <a:rPr lang="en-US" sz="3600" dirty="0" smtClean="0"/>
              <a:t>if </a:t>
            </a:r>
            <a:r>
              <a:rPr lang="en-US" sz="3600" dirty="0"/>
              <a:t>look at the output: visual data analysis</a:t>
            </a:r>
          </a:p>
          <a:p>
            <a:pPr marL="793376" indent="-336176"/>
            <a:r>
              <a:rPr lang="en-US" sz="3600" dirty="0" smtClean="0"/>
              <a:t>abstract </a:t>
            </a:r>
            <a:r>
              <a:rPr lang="en-US" sz="3600" dirty="0"/>
              <a:t>tasks when visualizing DR data</a:t>
            </a:r>
          </a:p>
          <a:p>
            <a:pPr marL="1193426" lvl="1" indent="-336176"/>
            <a:r>
              <a:rPr lang="en-US" sz="3200" dirty="0" smtClean="0"/>
              <a:t>dimension-oriented </a:t>
            </a:r>
            <a:r>
              <a:rPr lang="en-US" sz="3200" dirty="0"/>
              <a:t>tasks</a:t>
            </a:r>
          </a:p>
          <a:p>
            <a:pPr marL="793376" indent="-336176"/>
            <a:r>
              <a:rPr lang="en-US" sz="3600" dirty="0" smtClean="0"/>
              <a:t>naming </a:t>
            </a:r>
            <a:r>
              <a:rPr lang="en-US" sz="3600" dirty="0"/>
              <a:t>synthesized dims, mapping synthesized dims to original dims</a:t>
            </a:r>
          </a:p>
          <a:p>
            <a:pPr marL="1193426" lvl="1" indent="-336176"/>
            <a:r>
              <a:rPr lang="en-US" sz="3200" dirty="0" smtClean="0"/>
              <a:t>cluster-oriented </a:t>
            </a:r>
            <a:r>
              <a:rPr lang="en-US" sz="3200" dirty="0"/>
              <a:t>tasks</a:t>
            </a:r>
          </a:p>
          <a:p>
            <a:pPr marL="793376" indent="-336176"/>
            <a:r>
              <a:rPr lang="en-US" sz="3600" dirty="0" smtClean="0"/>
              <a:t>verifying </a:t>
            </a:r>
            <a:r>
              <a:rPr lang="en-US" sz="3600" dirty="0"/>
              <a:t>clusters, naming clusters, matching clusters and classes</a:t>
            </a:r>
            <a:endParaRPr sz="3600" dirty="0"/>
          </a:p>
        </p:txBody>
      </p:sp>
      <p:sp>
        <p:nvSpPr>
          <p:cNvPr id="1485" name="Shape 1485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15773400" y="8686800"/>
            <a:ext cx="266700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r" defTabSz="1219200"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42542290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Guidelines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r>
              <a:rPr lang="en-US" altLang="zh-TW" dirty="0">
                <a:latin typeface="+mn-ea"/>
                <a:ea typeface="+mn-ea"/>
              </a:rPr>
              <a:t>Reduce: Filter, </a:t>
            </a:r>
            <a:r>
              <a:rPr lang="en-US" altLang="zh-TW" dirty="0" smtClean="0">
                <a:latin typeface="+mn-ea"/>
                <a:ea typeface="+mn-ea"/>
              </a:rPr>
              <a:t>Aggregate</a:t>
            </a: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 smtClean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 smtClean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 smtClean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r>
              <a:rPr lang="en-US" altLang="zh-TW" dirty="0" smtClean="0">
                <a:latin typeface="+mn-ea"/>
                <a:ea typeface="+mn-ea"/>
              </a:rPr>
              <a:t>Embed</a:t>
            </a:r>
            <a:r>
              <a:rPr lang="en-US" altLang="zh-TW" dirty="0" smtClean="0">
                <a:latin typeface="+mn-ea"/>
                <a:ea typeface="+mn-ea"/>
              </a:rPr>
              <a:t>: Focus + Context</a:t>
            </a: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>
              <a:latin typeface="+mn-ea"/>
              <a:ea typeface="+mn-ea"/>
            </a:endParaRPr>
          </a:p>
          <a:p>
            <a:pPr marL="0" indent="0">
              <a:buClr>
                <a:srgbClr val="000000"/>
              </a:buClr>
              <a:buNone/>
              <a:defRPr sz="3000">
                <a:solidFill>
                  <a:schemeClr val="accent5"/>
                </a:solidFill>
              </a:defRPr>
            </a:pPr>
            <a:endParaRPr lang="en-US" altLang="zh-TW" b="1" dirty="0" smtClean="0">
              <a:latin typeface="+mn-ea"/>
              <a:ea typeface="+mn-ea"/>
            </a:endParaRPr>
          </a:p>
          <a:p>
            <a:pPr>
              <a:buClr>
                <a:srgbClr val="000000"/>
              </a:buClr>
              <a:defRPr sz="3000">
                <a:solidFill>
                  <a:schemeClr val="accent5"/>
                </a:solidFill>
              </a:defRPr>
            </a:pPr>
            <a:endParaRPr lang="en-US" altLang="zh-TW" dirty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7352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Dimension-oriented tasks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naming synthesized dims: inspect data represented by </a:t>
            </a:r>
            <a:r>
              <a:rPr lang="en-US" altLang="zh-TW" dirty="0" err="1"/>
              <a:t>lowD</a:t>
            </a:r>
            <a:r>
              <a:rPr lang="en-US" altLang="zh-TW" dirty="0"/>
              <a:t> points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28" y="2457430"/>
            <a:ext cx="6308714" cy="50416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899" y="2349146"/>
            <a:ext cx="6558523" cy="51498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7989" y="7643751"/>
            <a:ext cx="1443789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TW" sz="3200" dirty="0"/>
              <a:t>[A global geometric framework for nonlinear dimensionality reduction. </a:t>
            </a:r>
            <a:r>
              <a:rPr lang="en-US" altLang="zh-TW" sz="3200" dirty="0" err="1"/>
              <a:t>Tenenbaum</a:t>
            </a:r>
            <a:r>
              <a:rPr lang="en-US" altLang="zh-TW" sz="3200" dirty="0"/>
              <a:t>, de Silva, and Langford. Science, 290(5500):2319–2323, 2000.]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13336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Dimensionality reduction for documents</a:t>
            </a:r>
          </a:p>
        </p:txBody>
      </p:sp>
      <p:sp>
        <p:nvSpPr>
          <p:cNvPr id="1504" name="Shape 1504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1505" name="fig13.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" y="1100415"/>
            <a:ext cx="15710781" cy="695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dimensionality reduction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principal </a:t>
            </a:r>
            <a:r>
              <a:rPr lang="en-US" altLang="zh-TW" dirty="0"/>
              <a:t>components analysis (PCA)</a:t>
            </a:r>
          </a:p>
          <a:p>
            <a:pPr lvl="1"/>
            <a:r>
              <a:rPr lang="en-US" altLang="zh-TW" dirty="0" smtClean="0"/>
              <a:t>ﬁnding </a:t>
            </a:r>
            <a:r>
              <a:rPr lang="en-US" altLang="zh-TW" dirty="0"/>
              <a:t>axes: ﬁrst with most variance, second with next most, …</a:t>
            </a:r>
          </a:p>
          <a:p>
            <a:pPr lvl="1"/>
            <a:r>
              <a:rPr lang="en-US" altLang="zh-TW" dirty="0" smtClean="0"/>
              <a:t>describe </a:t>
            </a:r>
            <a:r>
              <a:rPr lang="en-US" altLang="zh-TW" dirty="0"/>
              <a:t>location of each point as linear combination of weights for each axis</a:t>
            </a:r>
          </a:p>
          <a:p>
            <a:r>
              <a:rPr lang="en-US" altLang="zh-TW" dirty="0" smtClean="0"/>
              <a:t>mapping </a:t>
            </a:r>
            <a:r>
              <a:rPr lang="en-US" altLang="zh-TW" dirty="0"/>
              <a:t>synthesized dims to original dims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7989" y="7889972"/>
            <a:ext cx="144378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TW" sz="3200" dirty="0"/>
              <a:t>[http://en.wikipedia.org/wiki/File:GaussianScatterPCA.png]</a:t>
            </a:r>
            <a:endParaRPr kumimoji="0" lang="zh-TW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95" y="4472666"/>
            <a:ext cx="3240252" cy="31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47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Nonlinear dimensionality reduction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pro</a:t>
            </a:r>
            <a:r>
              <a:rPr lang="en-US" altLang="zh-TW" dirty="0"/>
              <a:t>: can handle curved rather than linear structure</a:t>
            </a:r>
          </a:p>
          <a:p>
            <a:r>
              <a:rPr lang="en-US" altLang="zh-TW" dirty="0" smtClean="0"/>
              <a:t>cons</a:t>
            </a:r>
            <a:r>
              <a:rPr lang="en-US" altLang="zh-TW" dirty="0"/>
              <a:t>: lose all ties to original dims/</a:t>
            </a:r>
            <a:r>
              <a:rPr lang="en-US" altLang="zh-TW" dirty="0" err="1"/>
              <a:t>attribs</a:t>
            </a:r>
            <a:endParaRPr lang="en-US" altLang="zh-TW" dirty="0"/>
          </a:p>
          <a:p>
            <a:pPr lvl="1"/>
            <a:r>
              <a:rPr lang="en-US" altLang="zh-TW" sz="3200" dirty="0" smtClean="0"/>
              <a:t>new </a:t>
            </a:r>
            <a:r>
              <a:rPr lang="en-US" altLang="zh-TW" sz="3200" dirty="0"/>
              <a:t>dimensions often cannot be easily related to originals</a:t>
            </a:r>
          </a:p>
          <a:p>
            <a:pPr lvl="1"/>
            <a:r>
              <a:rPr lang="en-US" altLang="zh-TW" sz="3200" dirty="0" smtClean="0"/>
              <a:t>mapping </a:t>
            </a:r>
            <a:r>
              <a:rPr lang="en-US" altLang="zh-TW" sz="3200" dirty="0"/>
              <a:t>synthesized dims to original dims task is difﬁcult</a:t>
            </a:r>
          </a:p>
          <a:p>
            <a:r>
              <a:rPr lang="en-US" altLang="zh-TW" dirty="0" smtClean="0"/>
              <a:t>many </a:t>
            </a:r>
            <a:r>
              <a:rPr lang="en-US" altLang="zh-TW" dirty="0"/>
              <a:t>techniques proposed</a:t>
            </a:r>
          </a:p>
          <a:p>
            <a:pPr lvl="1"/>
            <a:r>
              <a:rPr lang="en-US" altLang="zh-TW" sz="3200" dirty="0" smtClean="0"/>
              <a:t>many </a:t>
            </a:r>
            <a:r>
              <a:rPr lang="en-US" altLang="zh-TW" sz="3200" dirty="0"/>
              <a:t>literatures: visualization, machine learning, optimization, psychology, ...</a:t>
            </a:r>
          </a:p>
          <a:p>
            <a:pPr lvl="1"/>
            <a:r>
              <a:rPr lang="en-US" altLang="zh-TW" sz="3200" dirty="0" smtClean="0"/>
              <a:t>techniques</a:t>
            </a:r>
            <a:r>
              <a:rPr lang="en-US" altLang="zh-TW" sz="3200" dirty="0"/>
              <a:t>: t-SNE, MDS (multidimensional scaling), charting, </a:t>
            </a:r>
            <a:r>
              <a:rPr lang="en-US" altLang="zh-TW" sz="3200" dirty="0" err="1"/>
              <a:t>isomap</a:t>
            </a:r>
            <a:r>
              <a:rPr lang="en-US" altLang="zh-TW" sz="3200" dirty="0"/>
              <a:t>, LLE,…</a:t>
            </a:r>
          </a:p>
          <a:p>
            <a:pPr lvl="2"/>
            <a:r>
              <a:rPr lang="en-US" altLang="zh-TW" sz="2800" dirty="0" smtClean="0"/>
              <a:t>t-SNE</a:t>
            </a:r>
            <a:r>
              <a:rPr lang="en-US" altLang="zh-TW" sz="2800" dirty="0"/>
              <a:t>: excellent for clusters</a:t>
            </a:r>
          </a:p>
          <a:p>
            <a:pPr lvl="3"/>
            <a:r>
              <a:rPr lang="en-US" altLang="zh-TW" sz="2400" dirty="0" smtClean="0"/>
              <a:t>but </a:t>
            </a:r>
            <a:r>
              <a:rPr lang="en-US" altLang="zh-TW" sz="2400" dirty="0"/>
              <a:t>some trickiness remains: http://distill.pub/2016/misread-tsne/</a:t>
            </a:r>
          </a:p>
          <a:p>
            <a:pPr lvl="2"/>
            <a:r>
              <a:rPr lang="en-US" altLang="zh-TW" sz="2800" dirty="0" smtClean="0"/>
              <a:t>MDS</a:t>
            </a:r>
            <a:r>
              <a:rPr lang="en-US" altLang="zh-TW" sz="2800" dirty="0"/>
              <a:t>: confusingly, entire family of techniques, both linear and nonlinear</a:t>
            </a:r>
          </a:p>
          <a:p>
            <a:pPr lvl="3"/>
            <a:r>
              <a:rPr lang="en-US" altLang="zh-TW" sz="2400" dirty="0" smtClean="0"/>
              <a:t>minimize </a:t>
            </a:r>
            <a:r>
              <a:rPr lang="en-US" altLang="zh-TW" sz="2400" dirty="0"/>
              <a:t>stress or strain metrics</a:t>
            </a:r>
          </a:p>
          <a:p>
            <a:pPr lvl="3"/>
            <a:r>
              <a:rPr lang="en-US" altLang="zh-TW" sz="2400" dirty="0" smtClean="0"/>
              <a:t>early </a:t>
            </a:r>
            <a:r>
              <a:rPr lang="en-US" altLang="zh-TW" sz="2400" dirty="0"/>
              <a:t>formulations equivalent to PCA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632212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t-</a:t>
            </a:r>
            <a:r>
              <a:rPr lang="en-US" altLang="zh-TW" dirty="0" err="1" smtClean="0"/>
              <a:t>sne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151763"/>
            <a:ext cx="6477000" cy="563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810" y="3196213"/>
            <a:ext cx="6438900" cy="5549900"/>
          </a:xfrm>
          <a:prstGeom prst="rect">
            <a:avLst/>
          </a:prstGeom>
        </p:spPr>
      </p:pic>
      <p:sp>
        <p:nvSpPr>
          <p:cNvPr id="7" name="AutoShape 2" descr="「MNIST」的圖片搜尋結果"/>
          <p:cNvSpPr>
            <a:spLocks noChangeAspect="1" noChangeArrowheads="1"/>
          </p:cNvSpPr>
          <p:nvPr/>
        </p:nvSpPr>
        <p:spPr bwMode="auto">
          <a:xfrm>
            <a:off x="1308100" y="-116787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4800"/>
          </a:p>
        </p:txBody>
      </p:sp>
      <p:sp>
        <p:nvSpPr>
          <p:cNvPr id="8" name="AutoShape 4" descr="「MNIST」的圖片搜尋結果"/>
          <p:cNvSpPr>
            <a:spLocks noChangeAspect="1" noChangeArrowheads="1"/>
          </p:cNvSpPr>
          <p:nvPr/>
        </p:nvSpPr>
        <p:spPr bwMode="auto">
          <a:xfrm>
            <a:off x="410633" y="-125941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480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17" y="486833"/>
            <a:ext cx="3048000" cy="3048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941822" y="1518391"/>
            <a:ext cx="2197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MNIST data set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75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171700"/>
            <a:ext cx="6096000" cy="6096000"/>
          </a:xfrm>
        </p:spPr>
      </p:pic>
    </p:spTree>
    <p:extLst>
      <p:ext uri="{BB962C8B-B14F-4D97-AF65-F5344CB8AC3E}">
        <p14:creationId xmlns:p14="http://schemas.microsoft.com/office/powerpoint/2010/main" val="30502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Reduce items and attributes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20" y="2637129"/>
            <a:ext cx="5274224" cy="38185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866" y="2737034"/>
            <a:ext cx="3887638" cy="37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3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Further reading</a:t>
            </a:r>
          </a:p>
        </p:txBody>
      </p:sp>
      <p:sp>
        <p:nvSpPr>
          <p:cNvPr id="1508" name="Shape 1508"/>
          <p:cNvSpPr>
            <a:spLocks noGrp="1"/>
          </p:cNvSpPr>
          <p:nvPr>
            <p:ph type="body" idx="1"/>
          </p:nvPr>
        </p:nvSpPr>
        <p:spPr>
          <a:xfrm>
            <a:off x="419100" y="1079500"/>
            <a:ext cx="15849600" cy="774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76567" indent="-319367">
              <a:defRPr sz="3800"/>
            </a:pPr>
            <a:r>
              <a:t>Visualization Analysis and Design. Munzner.  AK Peters Visualization Series, CRC Press, 2014.</a:t>
            </a:r>
          </a:p>
          <a:p>
            <a:pPr marL="1158239" lvl="1" indent="-243839">
              <a:defRPr sz="3200" i="1"/>
            </a:pPr>
            <a:r>
              <a:t>Chap 13: Reduce Items and Attributes</a:t>
            </a:r>
          </a:p>
          <a:p>
            <a:pPr marL="325754" indent="-325754">
              <a:buClrTx/>
              <a:defRPr sz="3800" i="1"/>
            </a:pPr>
            <a:r>
              <a:t>Hierarchical Aggregation for Information Visualization: Overview, Techniques and Design Guidelines.</a:t>
            </a:r>
            <a:r>
              <a:rPr i="0"/>
              <a:t> Elmqvist and Fekete. IEEE Transactions on Visualization and Computer Graphics 16:3 (2010), 439–454. </a:t>
            </a:r>
          </a:p>
          <a:p>
            <a:pPr marL="325754" indent="-325754">
              <a:buClrTx/>
              <a:defRPr sz="3800" i="1"/>
            </a:pPr>
            <a:r>
              <a:t>A Review of Overview+Detail, Zooming, and Focus+Context Interfaces. </a:t>
            </a:r>
            <a:r>
              <a:rPr i="0"/>
              <a:t>Cockburn, Karlson, and Bederson.  ACM Computing Surveys 41:1 (2008), 1–31.</a:t>
            </a:r>
          </a:p>
          <a:p>
            <a:pPr marL="325754" indent="-325754">
              <a:buClrTx/>
              <a:defRPr sz="3800" i="1"/>
            </a:pPr>
            <a:r>
              <a:t>A Guide to Visual Multi-Level Interface Design From Synthesis of Empirical Study Evidence.</a:t>
            </a:r>
            <a:r>
              <a:rPr i="0"/>
              <a:t> Lam and Munzner. Synthesis Lectures on Visualization Series, Morgan Claypool, 2010.</a:t>
            </a:r>
          </a:p>
        </p:txBody>
      </p:sp>
      <p:sp>
        <p:nvSpPr>
          <p:cNvPr id="1509" name="Shape 1509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1916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Embed</a:t>
            </a:r>
            <a:r>
              <a:rPr dirty="0"/>
              <a:t>:</a:t>
            </a:r>
            <a:r>
              <a:rPr spc="-465" dirty="0"/>
              <a:t> </a:t>
            </a:r>
            <a:r>
              <a:rPr spc="-70" dirty="0"/>
              <a:t>F</a:t>
            </a:r>
            <a:r>
              <a:rPr spc="-5" dirty="0"/>
              <a:t>ocus+Co</a:t>
            </a:r>
            <a:r>
              <a:rPr dirty="0"/>
              <a:t>ntext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11500" y="8732303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31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204066"/>
            <a:ext cx="6051550" cy="7514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1409700" indent="-330200" algn="l">
              <a:lnSpc>
                <a:spcPts val="4600"/>
              </a:lnSpc>
              <a:buChar char="•"/>
              <a:tabLst>
                <a:tab pos="342900" algn="l"/>
              </a:tabLst>
            </a:pPr>
            <a:r>
              <a:rPr sz="4000" spc="-5" dirty="0">
                <a:latin typeface="Gill Sans MT"/>
                <a:cs typeface="Gill Sans MT"/>
              </a:rPr>
              <a:t>co</a:t>
            </a:r>
            <a:r>
              <a:rPr sz="4000" dirty="0">
                <a:latin typeface="Gill Sans MT"/>
                <a:cs typeface="Gill Sans MT"/>
              </a:rPr>
              <a:t>mb</a:t>
            </a:r>
            <a:r>
              <a:rPr sz="4000" spc="-5" dirty="0">
                <a:latin typeface="Gill Sans MT"/>
                <a:cs typeface="Gill Sans MT"/>
              </a:rPr>
              <a:t>i</a:t>
            </a:r>
            <a:r>
              <a:rPr sz="4000" dirty="0">
                <a:latin typeface="Gill Sans MT"/>
                <a:cs typeface="Gill Sans MT"/>
              </a:rPr>
              <a:t>ne</a:t>
            </a:r>
            <a:r>
              <a:rPr sz="4000" spc="-5" dirty="0">
                <a:latin typeface="Gill Sans MT"/>
                <a:cs typeface="Gill Sans MT"/>
              </a:rPr>
              <a:t> i</a:t>
            </a:r>
            <a:r>
              <a:rPr sz="4000" dirty="0">
                <a:latin typeface="Gill Sans MT"/>
                <a:cs typeface="Gill Sans MT"/>
              </a:rPr>
              <a:t>n</a:t>
            </a:r>
            <a:r>
              <a:rPr sz="4000" spc="-40" dirty="0">
                <a:latin typeface="Gill Sans MT"/>
                <a:cs typeface="Gill Sans MT"/>
              </a:rPr>
              <a:t>f</a:t>
            </a:r>
            <a:r>
              <a:rPr sz="4000" spc="-5" dirty="0">
                <a:latin typeface="Gill Sans MT"/>
                <a:cs typeface="Gill Sans MT"/>
              </a:rPr>
              <a:t>orma</a:t>
            </a:r>
            <a:r>
              <a:rPr sz="4000" dirty="0">
                <a:latin typeface="Gill Sans MT"/>
                <a:cs typeface="Gill Sans MT"/>
              </a:rPr>
              <a:t>t</a:t>
            </a:r>
            <a:r>
              <a:rPr sz="4000" spc="-5" dirty="0">
                <a:latin typeface="Gill Sans MT"/>
                <a:cs typeface="Gill Sans MT"/>
              </a:rPr>
              <a:t>io</a:t>
            </a:r>
            <a:r>
              <a:rPr sz="4000" dirty="0">
                <a:latin typeface="Gill Sans MT"/>
                <a:cs typeface="Gill Sans MT"/>
              </a:rPr>
              <a:t>n </a:t>
            </a:r>
            <a:r>
              <a:rPr sz="4000" spc="-5" dirty="0">
                <a:latin typeface="Gill Sans MT"/>
                <a:cs typeface="Gill Sans MT"/>
              </a:rPr>
              <a:t>wi</a:t>
            </a:r>
            <a:r>
              <a:rPr sz="4000" dirty="0">
                <a:latin typeface="Gill Sans MT"/>
                <a:cs typeface="Gill Sans MT"/>
              </a:rPr>
              <a:t>th</a:t>
            </a:r>
            <a:r>
              <a:rPr sz="4000" spc="-5" dirty="0">
                <a:latin typeface="Gill Sans MT"/>
                <a:cs typeface="Gill Sans MT"/>
              </a:rPr>
              <a:t>i</a:t>
            </a:r>
            <a:r>
              <a:rPr sz="4000" dirty="0">
                <a:latin typeface="Gill Sans MT"/>
                <a:cs typeface="Gill Sans MT"/>
              </a:rPr>
              <a:t>n</a:t>
            </a:r>
            <a:r>
              <a:rPr sz="4000" spc="-5" dirty="0">
                <a:latin typeface="Gill Sans MT"/>
                <a:cs typeface="Gill Sans MT"/>
              </a:rPr>
              <a:t> singl</a:t>
            </a:r>
            <a:r>
              <a:rPr sz="4000" dirty="0">
                <a:latin typeface="Gill Sans MT"/>
                <a:cs typeface="Gill Sans MT"/>
              </a:rPr>
              <a:t>e</a:t>
            </a:r>
            <a:r>
              <a:rPr sz="4000" spc="-5" dirty="0">
                <a:latin typeface="Gill Sans MT"/>
                <a:cs typeface="Gill Sans MT"/>
              </a:rPr>
              <a:t> </a:t>
            </a:r>
            <a:r>
              <a:rPr sz="4000" dirty="0">
                <a:latin typeface="Gill Sans MT"/>
                <a:cs typeface="Gill Sans MT"/>
              </a:rPr>
              <a:t>v</a:t>
            </a:r>
            <a:r>
              <a:rPr sz="4000" spc="-5" dirty="0">
                <a:latin typeface="Gill Sans MT"/>
                <a:cs typeface="Gill Sans MT"/>
              </a:rPr>
              <a:t>i</a:t>
            </a:r>
            <a:r>
              <a:rPr sz="4000" spc="-65" dirty="0">
                <a:latin typeface="Gill Sans MT"/>
                <a:cs typeface="Gill Sans MT"/>
              </a:rPr>
              <a:t>e</a:t>
            </a:r>
            <a:r>
              <a:rPr sz="4000" dirty="0">
                <a:latin typeface="Gill Sans MT"/>
                <a:cs typeface="Gill Sans MT"/>
              </a:rPr>
              <a:t>w</a:t>
            </a:r>
          </a:p>
          <a:p>
            <a:pPr marL="342900" indent="-330200" algn="l">
              <a:lnSpc>
                <a:spcPct val="100000"/>
              </a:lnSpc>
              <a:spcBef>
                <a:spcPts val="680"/>
              </a:spcBef>
              <a:buChar char="•"/>
              <a:tabLst>
                <a:tab pos="342900" algn="l"/>
              </a:tabLst>
            </a:pPr>
            <a:r>
              <a:rPr sz="4000" dirty="0">
                <a:latin typeface="Gill Sans MT"/>
                <a:cs typeface="Gill Sans MT"/>
              </a:rPr>
              <a:t>e</a:t>
            </a:r>
            <a:r>
              <a:rPr sz="4000" spc="-5" dirty="0">
                <a:latin typeface="Gill Sans MT"/>
                <a:cs typeface="Gill Sans MT"/>
              </a:rPr>
              <a:t>lid</a:t>
            </a:r>
            <a:r>
              <a:rPr sz="4000" dirty="0">
                <a:latin typeface="Gill Sans MT"/>
                <a:cs typeface="Gill Sans MT"/>
              </a:rPr>
              <a:t>e</a:t>
            </a:r>
          </a:p>
          <a:p>
            <a:pPr marL="469900" algn="l">
              <a:lnSpc>
                <a:spcPct val="100000"/>
              </a:lnSpc>
              <a:spcBef>
                <a:spcPts val="73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</a:t>
            </a:r>
            <a:r>
              <a:rPr sz="3400" dirty="0">
                <a:latin typeface="Gill Sans MT"/>
                <a:cs typeface="Gill Sans MT"/>
              </a:rPr>
              <a:t>e</a:t>
            </a:r>
            <a:r>
              <a:rPr sz="3400" spc="-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ecti</a:t>
            </a:r>
            <a:r>
              <a:rPr sz="3400" spc="-70" dirty="0">
                <a:latin typeface="Gill Sans MT"/>
                <a:cs typeface="Gill Sans MT"/>
              </a:rPr>
              <a:t>v</a:t>
            </a:r>
            <a:r>
              <a:rPr sz="3400" dirty="0">
                <a:latin typeface="Gill Sans MT"/>
                <a:cs typeface="Gill Sans MT"/>
              </a:rPr>
              <a:t>e</a:t>
            </a:r>
            <a:r>
              <a:rPr sz="3400" spc="-3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y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spc="35" dirty="0">
                <a:latin typeface="Gill Sans MT"/>
                <a:cs typeface="Gill Sans MT"/>
              </a:rPr>
              <a:t>fi</a:t>
            </a:r>
            <a:r>
              <a:rPr sz="3400" spc="2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ter</a:t>
            </a:r>
            <a:r>
              <a:rPr sz="3400" spc="-5" dirty="0">
                <a:latin typeface="Gill Sans MT"/>
                <a:cs typeface="Gill Sans MT"/>
              </a:rPr>
              <a:t> and agg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ega</a:t>
            </a:r>
            <a:r>
              <a:rPr sz="3400" dirty="0">
                <a:latin typeface="Gill Sans MT"/>
                <a:cs typeface="Gill Sans MT"/>
              </a:rPr>
              <a:t>te</a:t>
            </a:r>
          </a:p>
          <a:p>
            <a:pPr marL="342900" indent="-330200" algn="l">
              <a:lnSpc>
                <a:spcPct val="100000"/>
              </a:lnSpc>
              <a:spcBef>
                <a:spcPts val="805"/>
              </a:spcBef>
              <a:buChar char="•"/>
              <a:tabLst>
                <a:tab pos="342900" algn="l"/>
              </a:tabLst>
            </a:pPr>
            <a:r>
              <a:rPr sz="4000" spc="-5" dirty="0">
                <a:latin typeface="Gill Sans MT"/>
                <a:cs typeface="Gill Sans MT"/>
              </a:rPr>
              <a:t>s</a:t>
            </a:r>
            <a:r>
              <a:rPr sz="4000" dirty="0">
                <a:latin typeface="Gill Sans MT"/>
                <a:cs typeface="Gill Sans MT"/>
              </a:rPr>
              <a:t>uper</a:t>
            </a:r>
            <a:r>
              <a:rPr sz="4000" spc="-5" dirty="0">
                <a:latin typeface="Gill Sans MT"/>
                <a:cs typeface="Gill Sans MT"/>
              </a:rPr>
              <a:t>impos</a:t>
            </a:r>
            <a:r>
              <a:rPr sz="4000" dirty="0">
                <a:latin typeface="Gill Sans MT"/>
                <a:cs typeface="Gill Sans MT"/>
              </a:rPr>
              <a:t>e</a:t>
            </a:r>
            <a:r>
              <a:rPr sz="4000" spc="-5" dirty="0">
                <a:latin typeface="Gill Sans MT"/>
                <a:cs typeface="Gill Sans MT"/>
              </a:rPr>
              <a:t> l</a:t>
            </a:r>
            <a:r>
              <a:rPr sz="4000" spc="-170" dirty="0">
                <a:latin typeface="Gill Sans MT"/>
                <a:cs typeface="Gill Sans MT"/>
              </a:rPr>
              <a:t>a</a:t>
            </a:r>
            <a:r>
              <a:rPr sz="4000" spc="-80" dirty="0">
                <a:latin typeface="Gill Sans MT"/>
                <a:cs typeface="Gill Sans MT"/>
              </a:rPr>
              <a:t>y</a:t>
            </a:r>
            <a:r>
              <a:rPr sz="4000" dirty="0">
                <a:latin typeface="Gill Sans MT"/>
                <a:cs typeface="Gill Sans MT"/>
              </a:rPr>
              <a:t>er</a:t>
            </a:r>
          </a:p>
          <a:p>
            <a:pPr marL="469900" algn="l">
              <a:lnSpc>
                <a:spcPct val="100000"/>
              </a:lnSpc>
              <a:spcBef>
                <a:spcPts val="77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loca</a:t>
            </a:r>
            <a:r>
              <a:rPr sz="3400" dirty="0">
                <a:latin typeface="Gill Sans MT"/>
                <a:cs typeface="Gill Sans MT"/>
              </a:rPr>
              <a:t>l</a:t>
            </a:r>
            <a:r>
              <a:rPr sz="3400" spc="-5" dirty="0">
                <a:latin typeface="Gill Sans MT"/>
                <a:cs typeface="Gill Sans MT"/>
              </a:rPr>
              <a:t> lens</a:t>
            </a:r>
            <a:endParaRPr sz="3400" dirty="0">
              <a:latin typeface="Gill Sans MT"/>
              <a:cs typeface="Gill Sans MT"/>
            </a:endParaRPr>
          </a:p>
          <a:p>
            <a:pPr marL="342900" indent="-330200" algn="l">
              <a:lnSpc>
                <a:spcPct val="100000"/>
              </a:lnSpc>
              <a:spcBef>
                <a:spcPts val="760"/>
              </a:spcBef>
              <a:buChar char="•"/>
              <a:tabLst>
                <a:tab pos="342900" algn="l"/>
              </a:tabLst>
            </a:pPr>
            <a:r>
              <a:rPr sz="4000" spc="-5" dirty="0">
                <a:latin typeface="Gill Sans MT"/>
                <a:cs typeface="Gill Sans MT"/>
              </a:rPr>
              <a:t>disto</a:t>
            </a:r>
            <a:r>
              <a:rPr sz="4000" spc="80" dirty="0">
                <a:latin typeface="Gill Sans MT"/>
                <a:cs typeface="Gill Sans MT"/>
              </a:rPr>
              <a:t>r</a:t>
            </a:r>
            <a:r>
              <a:rPr sz="4000" dirty="0">
                <a:latin typeface="Gill Sans MT"/>
                <a:cs typeface="Gill Sans MT"/>
              </a:rPr>
              <a:t>t</a:t>
            </a:r>
            <a:r>
              <a:rPr sz="4000" spc="-5" dirty="0">
                <a:latin typeface="Gill Sans MT"/>
                <a:cs typeface="Gill Sans MT"/>
              </a:rPr>
              <a:t>io</a:t>
            </a:r>
            <a:r>
              <a:rPr sz="4000" dirty="0">
                <a:latin typeface="Gill Sans MT"/>
                <a:cs typeface="Gill Sans MT"/>
              </a:rPr>
              <a:t>n</a:t>
            </a:r>
            <a:r>
              <a:rPr sz="4000" spc="-5" dirty="0">
                <a:latin typeface="Gill Sans MT"/>
                <a:cs typeface="Gill Sans MT"/>
              </a:rPr>
              <a:t> desig</a:t>
            </a:r>
            <a:r>
              <a:rPr sz="4000" dirty="0">
                <a:latin typeface="Gill Sans MT"/>
                <a:cs typeface="Gill Sans MT"/>
              </a:rPr>
              <a:t>n</a:t>
            </a:r>
            <a:r>
              <a:rPr sz="4000" spc="-5" dirty="0">
                <a:latin typeface="Gill Sans MT"/>
                <a:cs typeface="Gill Sans MT"/>
              </a:rPr>
              <a:t> choices</a:t>
            </a:r>
            <a:endParaRPr sz="4000" dirty="0">
              <a:latin typeface="Gill Sans MT"/>
              <a:cs typeface="Gill Sans MT"/>
            </a:endParaRPr>
          </a:p>
          <a:p>
            <a:pPr marL="723900" marR="5080" indent="-254000" algn="l">
              <a:lnSpc>
                <a:spcPts val="3900"/>
              </a:lnSpc>
              <a:spcBef>
                <a:spcPts val="103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egio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sh</a:t>
            </a:r>
            <a:r>
              <a:rPr sz="3400" spc="-40" dirty="0">
                <a:latin typeface="Gill Sans MT"/>
                <a:cs typeface="Gill Sans MT"/>
              </a:rPr>
              <a:t>a</a:t>
            </a:r>
            <a:r>
              <a:rPr sz="3400" dirty="0">
                <a:latin typeface="Gill Sans MT"/>
                <a:cs typeface="Gill Sans MT"/>
              </a:rPr>
              <a:t>pe: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radial</a:t>
            </a:r>
            <a:r>
              <a:rPr sz="3400" dirty="0">
                <a:latin typeface="Gill Sans MT"/>
                <a:cs typeface="Gill Sans MT"/>
              </a:rPr>
              <a:t>,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ecti</a:t>
            </a:r>
            <a:r>
              <a:rPr sz="3400" spc="-5" dirty="0">
                <a:latin typeface="Gill Sans MT"/>
                <a:cs typeface="Gill Sans MT"/>
              </a:rPr>
              <a:t>linea</a:t>
            </a:r>
            <a:r>
              <a:rPr sz="3400" spc="-345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, </a:t>
            </a:r>
            <a:r>
              <a:rPr sz="3400" spc="-5" dirty="0">
                <a:latin typeface="Gill Sans MT"/>
                <a:cs typeface="Gill Sans MT"/>
              </a:rPr>
              <a:t>co</a:t>
            </a:r>
            <a:r>
              <a:rPr sz="3400" dirty="0">
                <a:latin typeface="Gill Sans MT"/>
                <a:cs typeface="Gill Sans MT"/>
              </a:rPr>
              <a:t>mp</a:t>
            </a:r>
            <a:r>
              <a:rPr sz="3400" spc="-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ex</a:t>
            </a:r>
          </a:p>
          <a:p>
            <a:pPr marL="469900" algn="l">
              <a:lnSpc>
                <a:spcPct val="100000"/>
              </a:lnSpc>
              <a:spcBef>
                <a:spcPts val="62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h</a:t>
            </a:r>
            <a:r>
              <a:rPr sz="3400" spc="-40" dirty="0">
                <a:latin typeface="Gill Sans MT"/>
                <a:cs typeface="Gill Sans MT"/>
              </a:rPr>
              <a:t>o</a:t>
            </a:r>
            <a:r>
              <a:rPr sz="3400" dirty="0">
                <a:latin typeface="Gill Sans MT"/>
                <a:cs typeface="Gill Sans MT"/>
              </a:rPr>
              <a:t>w</a:t>
            </a:r>
            <a:r>
              <a:rPr sz="3400" spc="-5" dirty="0">
                <a:latin typeface="Gill Sans MT"/>
                <a:cs typeface="Gill Sans MT"/>
              </a:rPr>
              <a:t> ma</a:t>
            </a:r>
            <a:r>
              <a:rPr sz="3400" spc="-70" dirty="0">
                <a:latin typeface="Gill Sans MT"/>
                <a:cs typeface="Gill Sans MT"/>
              </a:rPr>
              <a:t>n</a:t>
            </a:r>
            <a:r>
              <a:rPr sz="3400" dirty="0">
                <a:latin typeface="Gill Sans MT"/>
                <a:cs typeface="Gill Sans MT"/>
              </a:rPr>
              <a:t>y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egions</a:t>
            </a:r>
            <a:r>
              <a:rPr sz="3400" dirty="0">
                <a:latin typeface="Gill Sans MT"/>
                <a:cs typeface="Gill Sans MT"/>
              </a:rPr>
              <a:t>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o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65" dirty="0">
                <a:latin typeface="Gill Sans MT"/>
                <a:cs typeface="Gill Sans MT"/>
              </a:rPr>
              <a:t>e</a:t>
            </a:r>
            <a:r>
              <a:rPr sz="3400" dirty="0">
                <a:latin typeface="Gill Sans MT"/>
                <a:cs typeface="Gill Sans MT"/>
              </a:rPr>
              <a:t>,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ma</a:t>
            </a:r>
            <a:r>
              <a:rPr sz="3400" spc="-70" dirty="0">
                <a:latin typeface="Gill Sans MT"/>
                <a:cs typeface="Gill Sans MT"/>
              </a:rPr>
              <a:t>n</a:t>
            </a:r>
            <a:r>
              <a:rPr sz="3400" dirty="0">
                <a:latin typeface="Gill Sans MT"/>
                <a:cs typeface="Gill Sans MT"/>
              </a:rPr>
              <a:t>y</a:t>
            </a:r>
          </a:p>
          <a:p>
            <a:pPr marL="469900" algn="l">
              <a:lnSpc>
                <a:spcPct val="100000"/>
              </a:lnSpc>
              <a:spcBef>
                <a:spcPts val="72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egio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extent: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local</a:t>
            </a:r>
            <a:r>
              <a:rPr sz="3400" dirty="0">
                <a:latin typeface="Gill Sans MT"/>
                <a:cs typeface="Gill Sans MT"/>
              </a:rPr>
              <a:t>,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globa</a:t>
            </a:r>
            <a:r>
              <a:rPr sz="3400" dirty="0">
                <a:latin typeface="Gill Sans MT"/>
                <a:cs typeface="Gill Sans MT"/>
              </a:rPr>
              <a:t>l</a:t>
            </a:r>
          </a:p>
          <a:p>
            <a:pPr marL="469900" algn="l">
              <a:lnSpc>
                <a:spcPct val="100000"/>
              </a:lnSpc>
              <a:spcBef>
                <a:spcPts val="72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intera</a:t>
            </a:r>
            <a:r>
              <a:rPr sz="3400" dirty="0">
                <a:latin typeface="Gill Sans MT"/>
                <a:cs typeface="Gill Sans MT"/>
              </a:rPr>
              <a:t>ct</a:t>
            </a:r>
            <a:r>
              <a:rPr sz="3400" spc="-5" dirty="0">
                <a:latin typeface="Gill Sans MT"/>
                <a:cs typeface="Gill Sans MT"/>
              </a:rPr>
              <a:t>io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met</a:t>
            </a:r>
            <a:r>
              <a:rPr sz="3400" spc="-40" dirty="0">
                <a:latin typeface="Gill Sans MT"/>
                <a:cs typeface="Gill Sans MT"/>
              </a:rPr>
              <a:t>a</a:t>
            </a:r>
            <a:r>
              <a:rPr sz="3400" spc="-5" dirty="0">
                <a:latin typeface="Gill Sans MT"/>
                <a:cs typeface="Gill Sans MT"/>
              </a:rPr>
              <a:t>pho</a:t>
            </a:r>
            <a:r>
              <a:rPr sz="3400" dirty="0">
                <a:latin typeface="Gill Sans MT"/>
                <a:cs typeface="Gill Sans MT"/>
              </a:rPr>
              <a:t>r</a:t>
            </a:r>
          </a:p>
        </p:txBody>
      </p:sp>
      <p:sp>
        <p:nvSpPr>
          <p:cNvPr id="5" name="object 5"/>
          <p:cNvSpPr/>
          <p:nvPr/>
        </p:nvSpPr>
        <p:spPr>
          <a:xfrm>
            <a:off x="8521196" y="2172646"/>
            <a:ext cx="1819275" cy="582930"/>
          </a:xfrm>
          <a:custGeom>
            <a:avLst/>
            <a:gdLst/>
            <a:ahLst/>
            <a:cxnLst/>
            <a:rect l="l" t="t" r="r" b="b"/>
            <a:pathLst>
              <a:path w="1819275" h="582930">
                <a:moveTo>
                  <a:pt x="1819060" y="0"/>
                </a:moveTo>
                <a:lnTo>
                  <a:pt x="484344" y="0"/>
                </a:lnTo>
                <a:lnTo>
                  <a:pt x="189337" y="255366"/>
                </a:lnTo>
                <a:lnTo>
                  <a:pt x="0" y="255366"/>
                </a:lnTo>
                <a:lnTo>
                  <a:pt x="0" y="327031"/>
                </a:lnTo>
                <a:lnTo>
                  <a:pt x="189337" y="327031"/>
                </a:lnTo>
                <a:lnTo>
                  <a:pt x="484344" y="582399"/>
                </a:lnTo>
                <a:lnTo>
                  <a:pt x="1819060" y="582399"/>
                </a:lnTo>
                <a:lnTo>
                  <a:pt x="1819060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1227" y="2542659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897"/>
                </a:moveTo>
                <a:lnTo>
                  <a:pt x="0" y="70897"/>
                </a:lnTo>
                <a:lnTo>
                  <a:pt x="0" y="0"/>
                </a:lnTo>
                <a:lnTo>
                  <a:pt x="189293" y="0"/>
                </a:lnTo>
                <a:lnTo>
                  <a:pt x="189293" y="7089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227" y="2657269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897"/>
                </a:moveTo>
                <a:lnTo>
                  <a:pt x="0" y="70897"/>
                </a:lnTo>
                <a:lnTo>
                  <a:pt x="0" y="0"/>
                </a:lnTo>
                <a:lnTo>
                  <a:pt x="189293" y="0"/>
                </a:lnTo>
                <a:lnTo>
                  <a:pt x="189293" y="7089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1227" y="2198828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987"/>
                </a:moveTo>
                <a:lnTo>
                  <a:pt x="0" y="70987"/>
                </a:lnTo>
                <a:lnTo>
                  <a:pt x="0" y="0"/>
                </a:lnTo>
                <a:lnTo>
                  <a:pt x="189293" y="0"/>
                </a:lnTo>
                <a:lnTo>
                  <a:pt x="189293" y="7098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1227" y="2313438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897"/>
                </a:moveTo>
                <a:lnTo>
                  <a:pt x="0" y="70897"/>
                </a:lnTo>
                <a:lnTo>
                  <a:pt x="0" y="0"/>
                </a:lnTo>
                <a:lnTo>
                  <a:pt x="189293" y="0"/>
                </a:lnTo>
                <a:lnTo>
                  <a:pt x="189293" y="7089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1227" y="3002681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897"/>
                </a:moveTo>
                <a:lnTo>
                  <a:pt x="0" y="70897"/>
                </a:lnTo>
                <a:lnTo>
                  <a:pt x="0" y="0"/>
                </a:lnTo>
                <a:lnTo>
                  <a:pt x="189293" y="0"/>
                </a:lnTo>
                <a:lnTo>
                  <a:pt x="189293" y="7089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1227" y="3230321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20">
                <a:moveTo>
                  <a:pt x="189293" y="70897"/>
                </a:moveTo>
                <a:lnTo>
                  <a:pt x="0" y="70897"/>
                </a:lnTo>
                <a:lnTo>
                  <a:pt x="0" y="0"/>
                </a:lnTo>
                <a:lnTo>
                  <a:pt x="189293" y="0"/>
                </a:lnTo>
                <a:lnTo>
                  <a:pt x="189293" y="7089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1227" y="2771880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987"/>
                </a:moveTo>
                <a:lnTo>
                  <a:pt x="0" y="70987"/>
                </a:lnTo>
                <a:lnTo>
                  <a:pt x="0" y="0"/>
                </a:lnTo>
                <a:lnTo>
                  <a:pt x="189293" y="0"/>
                </a:lnTo>
                <a:lnTo>
                  <a:pt x="189293" y="7098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1227" y="2886490"/>
            <a:ext cx="189865" cy="71120"/>
          </a:xfrm>
          <a:custGeom>
            <a:avLst/>
            <a:gdLst/>
            <a:ahLst/>
            <a:cxnLst/>
            <a:rect l="l" t="t" r="r" b="b"/>
            <a:pathLst>
              <a:path w="189865" h="71119">
                <a:moveTo>
                  <a:pt x="189293" y="70897"/>
                </a:moveTo>
                <a:lnTo>
                  <a:pt x="0" y="70897"/>
                </a:lnTo>
                <a:lnTo>
                  <a:pt x="0" y="0"/>
                </a:lnTo>
                <a:lnTo>
                  <a:pt x="189293" y="0"/>
                </a:lnTo>
                <a:lnTo>
                  <a:pt x="189293" y="70897"/>
                </a:lnTo>
                <a:close/>
              </a:path>
            </a:pathLst>
          </a:custGeom>
          <a:solidFill>
            <a:srgbClr val="9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95069" y="2585830"/>
            <a:ext cx="67945" cy="60960"/>
          </a:xfrm>
          <a:custGeom>
            <a:avLst/>
            <a:gdLst/>
            <a:ahLst/>
            <a:cxnLst/>
            <a:rect l="l" t="t" r="r" b="b"/>
            <a:pathLst>
              <a:path w="67945" h="60960">
                <a:moveTo>
                  <a:pt x="67900" y="60782"/>
                </a:moveTo>
                <a:lnTo>
                  <a:pt x="0" y="60782"/>
                </a:lnTo>
                <a:lnTo>
                  <a:pt x="0" y="0"/>
                </a:lnTo>
                <a:lnTo>
                  <a:pt x="67900" y="0"/>
                </a:lnTo>
                <a:lnTo>
                  <a:pt x="67900" y="60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02952" y="2631417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01" y="0"/>
                </a:lnTo>
              </a:path>
            </a:pathLst>
          </a:custGeom>
          <a:ln w="30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0924" y="2438660"/>
            <a:ext cx="67945" cy="208279"/>
          </a:xfrm>
          <a:custGeom>
            <a:avLst/>
            <a:gdLst/>
            <a:ahLst/>
            <a:cxnLst/>
            <a:rect l="l" t="t" r="r" b="b"/>
            <a:pathLst>
              <a:path w="67945" h="208280">
                <a:moveTo>
                  <a:pt x="67856" y="207952"/>
                </a:moveTo>
                <a:lnTo>
                  <a:pt x="0" y="207952"/>
                </a:lnTo>
                <a:lnTo>
                  <a:pt x="0" y="0"/>
                </a:lnTo>
                <a:lnTo>
                  <a:pt x="67856" y="0"/>
                </a:lnTo>
                <a:lnTo>
                  <a:pt x="67856" y="207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8853" y="261818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6" y="0"/>
                </a:lnTo>
              </a:path>
            </a:pathLst>
          </a:custGeom>
          <a:ln w="56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26737" y="2252882"/>
            <a:ext cx="67945" cy="394335"/>
          </a:xfrm>
          <a:custGeom>
            <a:avLst/>
            <a:gdLst/>
            <a:ahLst/>
            <a:cxnLst/>
            <a:rect l="l" t="t" r="r" b="b"/>
            <a:pathLst>
              <a:path w="67945" h="394335">
                <a:moveTo>
                  <a:pt x="67900" y="393730"/>
                </a:moveTo>
                <a:lnTo>
                  <a:pt x="0" y="393730"/>
                </a:lnTo>
                <a:lnTo>
                  <a:pt x="0" y="0"/>
                </a:lnTo>
                <a:lnTo>
                  <a:pt x="67900" y="0"/>
                </a:lnTo>
                <a:lnTo>
                  <a:pt x="67900" y="393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34665" y="2588945"/>
            <a:ext cx="67945" cy="57785"/>
          </a:xfrm>
          <a:custGeom>
            <a:avLst/>
            <a:gdLst/>
            <a:ahLst/>
            <a:cxnLst/>
            <a:rect l="l" t="t" r="r" b="b"/>
            <a:pathLst>
              <a:path w="67945" h="57785">
                <a:moveTo>
                  <a:pt x="67900" y="57666"/>
                </a:moveTo>
                <a:lnTo>
                  <a:pt x="0" y="57666"/>
                </a:lnTo>
                <a:lnTo>
                  <a:pt x="0" y="0"/>
                </a:lnTo>
                <a:lnTo>
                  <a:pt x="67900" y="0"/>
                </a:lnTo>
                <a:lnTo>
                  <a:pt x="67900" y="57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42594" y="2525092"/>
            <a:ext cx="67945" cy="121920"/>
          </a:xfrm>
          <a:custGeom>
            <a:avLst/>
            <a:gdLst/>
            <a:ahLst/>
            <a:cxnLst/>
            <a:rect l="l" t="t" r="r" b="b"/>
            <a:pathLst>
              <a:path w="67945" h="121919">
                <a:moveTo>
                  <a:pt x="67900" y="121519"/>
                </a:moveTo>
                <a:lnTo>
                  <a:pt x="0" y="121519"/>
                </a:lnTo>
                <a:lnTo>
                  <a:pt x="0" y="0"/>
                </a:lnTo>
                <a:lnTo>
                  <a:pt x="67900" y="0"/>
                </a:lnTo>
                <a:lnTo>
                  <a:pt x="67900" y="12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0477" y="2532905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67946" y="113706"/>
                </a:moveTo>
                <a:lnTo>
                  <a:pt x="0" y="113706"/>
                </a:lnTo>
                <a:lnTo>
                  <a:pt x="0" y="0"/>
                </a:lnTo>
                <a:lnTo>
                  <a:pt x="67946" y="0"/>
                </a:lnTo>
                <a:lnTo>
                  <a:pt x="67946" y="113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58405" y="261818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6" y="0"/>
                </a:lnTo>
              </a:path>
            </a:pathLst>
          </a:custGeom>
          <a:ln w="56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66377" y="2525092"/>
            <a:ext cx="67945" cy="121920"/>
          </a:xfrm>
          <a:custGeom>
            <a:avLst/>
            <a:gdLst/>
            <a:ahLst/>
            <a:cxnLst/>
            <a:rect l="l" t="t" r="r" b="b"/>
            <a:pathLst>
              <a:path w="67945" h="121919">
                <a:moveTo>
                  <a:pt x="67901" y="121519"/>
                </a:moveTo>
                <a:lnTo>
                  <a:pt x="0" y="121519"/>
                </a:lnTo>
                <a:lnTo>
                  <a:pt x="0" y="0"/>
                </a:lnTo>
                <a:lnTo>
                  <a:pt x="67901" y="0"/>
                </a:lnTo>
                <a:lnTo>
                  <a:pt x="67901" y="12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74261" y="2522157"/>
            <a:ext cx="67945" cy="124460"/>
          </a:xfrm>
          <a:custGeom>
            <a:avLst/>
            <a:gdLst/>
            <a:ahLst/>
            <a:cxnLst/>
            <a:rect l="l" t="t" r="r" b="b"/>
            <a:pathLst>
              <a:path w="67945" h="124460">
                <a:moveTo>
                  <a:pt x="67900" y="124454"/>
                </a:moveTo>
                <a:lnTo>
                  <a:pt x="0" y="124454"/>
                </a:lnTo>
                <a:lnTo>
                  <a:pt x="0" y="0"/>
                </a:lnTo>
                <a:lnTo>
                  <a:pt x="67900" y="0"/>
                </a:lnTo>
                <a:lnTo>
                  <a:pt x="67900" y="124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8913" y="2214317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1983"/>
                </a:lnTo>
              </a:path>
            </a:pathLst>
          </a:custGeom>
          <a:ln w="18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33040" y="2657269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177" y="0"/>
                </a:lnTo>
              </a:path>
            </a:pathLst>
          </a:custGeom>
          <a:ln w="180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21196" y="2860244"/>
            <a:ext cx="1819275" cy="582930"/>
          </a:xfrm>
          <a:custGeom>
            <a:avLst/>
            <a:gdLst/>
            <a:ahLst/>
            <a:cxnLst/>
            <a:rect l="l" t="t" r="r" b="b"/>
            <a:pathLst>
              <a:path w="1819275" h="582929">
                <a:moveTo>
                  <a:pt x="1819060" y="0"/>
                </a:moveTo>
                <a:lnTo>
                  <a:pt x="484344" y="0"/>
                </a:lnTo>
                <a:lnTo>
                  <a:pt x="189337" y="255367"/>
                </a:lnTo>
                <a:lnTo>
                  <a:pt x="0" y="255367"/>
                </a:lnTo>
                <a:lnTo>
                  <a:pt x="0" y="327032"/>
                </a:lnTo>
                <a:lnTo>
                  <a:pt x="189337" y="327032"/>
                </a:lnTo>
                <a:lnTo>
                  <a:pt x="484344" y="582399"/>
                </a:lnTo>
                <a:lnTo>
                  <a:pt x="1819060" y="582399"/>
                </a:lnTo>
                <a:lnTo>
                  <a:pt x="1819060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96650" y="3002725"/>
            <a:ext cx="67945" cy="367030"/>
          </a:xfrm>
          <a:custGeom>
            <a:avLst/>
            <a:gdLst/>
            <a:ahLst/>
            <a:cxnLst/>
            <a:rect l="l" t="t" r="r" b="b"/>
            <a:pathLst>
              <a:path w="67945" h="367029">
                <a:moveTo>
                  <a:pt x="67900" y="366636"/>
                </a:moveTo>
                <a:lnTo>
                  <a:pt x="0" y="366636"/>
                </a:lnTo>
                <a:lnTo>
                  <a:pt x="0" y="0"/>
                </a:lnTo>
                <a:lnTo>
                  <a:pt x="67900" y="0"/>
                </a:lnTo>
                <a:lnTo>
                  <a:pt x="67900" y="366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04579" y="3261797"/>
            <a:ext cx="67945" cy="107950"/>
          </a:xfrm>
          <a:custGeom>
            <a:avLst/>
            <a:gdLst/>
            <a:ahLst/>
            <a:cxnLst/>
            <a:rect l="l" t="t" r="r" b="b"/>
            <a:pathLst>
              <a:path w="67945" h="107950">
                <a:moveTo>
                  <a:pt x="67900" y="107565"/>
                </a:moveTo>
                <a:lnTo>
                  <a:pt x="0" y="107565"/>
                </a:lnTo>
                <a:lnTo>
                  <a:pt x="0" y="0"/>
                </a:lnTo>
                <a:lnTo>
                  <a:pt x="67900" y="0"/>
                </a:lnTo>
                <a:lnTo>
                  <a:pt x="67900" y="107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12505" y="3285910"/>
            <a:ext cx="67945" cy="83820"/>
          </a:xfrm>
          <a:custGeom>
            <a:avLst/>
            <a:gdLst/>
            <a:ahLst/>
            <a:cxnLst/>
            <a:rect l="l" t="t" r="r" b="b"/>
            <a:pathLst>
              <a:path w="67945" h="83820">
                <a:moveTo>
                  <a:pt x="67856" y="83451"/>
                </a:moveTo>
                <a:lnTo>
                  <a:pt x="0" y="83451"/>
                </a:lnTo>
                <a:lnTo>
                  <a:pt x="0" y="0"/>
                </a:lnTo>
                <a:lnTo>
                  <a:pt x="67856" y="0"/>
                </a:lnTo>
                <a:lnTo>
                  <a:pt x="67856" y="83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20434" y="335515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6" y="0"/>
                </a:lnTo>
              </a:path>
            </a:pathLst>
          </a:custGeom>
          <a:ln w="300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28362" y="2975631"/>
            <a:ext cx="67945" cy="394335"/>
          </a:xfrm>
          <a:custGeom>
            <a:avLst/>
            <a:gdLst/>
            <a:ahLst/>
            <a:cxnLst/>
            <a:rect l="l" t="t" r="r" b="b"/>
            <a:pathLst>
              <a:path w="67945" h="394335">
                <a:moveTo>
                  <a:pt x="67901" y="393730"/>
                </a:moveTo>
                <a:lnTo>
                  <a:pt x="0" y="393730"/>
                </a:lnTo>
                <a:lnTo>
                  <a:pt x="0" y="0"/>
                </a:lnTo>
                <a:lnTo>
                  <a:pt x="67901" y="0"/>
                </a:lnTo>
                <a:lnTo>
                  <a:pt x="67901" y="393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36246" y="3169268"/>
            <a:ext cx="67945" cy="200660"/>
          </a:xfrm>
          <a:custGeom>
            <a:avLst/>
            <a:gdLst/>
            <a:ahLst/>
            <a:cxnLst/>
            <a:rect l="l" t="t" r="r" b="b"/>
            <a:pathLst>
              <a:path w="67945" h="200660">
                <a:moveTo>
                  <a:pt x="67900" y="200093"/>
                </a:moveTo>
                <a:lnTo>
                  <a:pt x="0" y="200093"/>
                </a:lnTo>
                <a:lnTo>
                  <a:pt x="0" y="0"/>
                </a:lnTo>
                <a:lnTo>
                  <a:pt x="67900" y="0"/>
                </a:lnTo>
                <a:lnTo>
                  <a:pt x="67900" y="200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44174" y="3038175"/>
            <a:ext cx="67945" cy="331470"/>
          </a:xfrm>
          <a:custGeom>
            <a:avLst/>
            <a:gdLst/>
            <a:ahLst/>
            <a:cxnLst/>
            <a:rect l="l" t="t" r="r" b="b"/>
            <a:pathLst>
              <a:path w="67945" h="331470">
                <a:moveTo>
                  <a:pt x="67900" y="331186"/>
                </a:moveTo>
                <a:lnTo>
                  <a:pt x="0" y="331186"/>
                </a:lnTo>
                <a:lnTo>
                  <a:pt x="0" y="0"/>
                </a:lnTo>
                <a:lnTo>
                  <a:pt x="67900" y="0"/>
                </a:lnTo>
                <a:lnTo>
                  <a:pt x="67900" y="331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52104" y="3255655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67946" y="113706"/>
                </a:moveTo>
                <a:lnTo>
                  <a:pt x="0" y="113706"/>
                </a:lnTo>
                <a:lnTo>
                  <a:pt x="0" y="0"/>
                </a:lnTo>
                <a:lnTo>
                  <a:pt x="67946" y="0"/>
                </a:lnTo>
                <a:lnTo>
                  <a:pt x="67946" y="113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59986" y="3086990"/>
            <a:ext cx="67945" cy="282575"/>
          </a:xfrm>
          <a:custGeom>
            <a:avLst/>
            <a:gdLst/>
            <a:ahLst/>
            <a:cxnLst/>
            <a:rect l="l" t="t" r="r" b="b"/>
            <a:pathLst>
              <a:path w="67945" h="282575">
                <a:moveTo>
                  <a:pt x="67946" y="282371"/>
                </a:moveTo>
                <a:lnTo>
                  <a:pt x="0" y="282371"/>
                </a:lnTo>
                <a:lnTo>
                  <a:pt x="0" y="0"/>
                </a:lnTo>
                <a:lnTo>
                  <a:pt x="67946" y="0"/>
                </a:lnTo>
                <a:lnTo>
                  <a:pt x="67946" y="282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67959" y="3247842"/>
            <a:ext cx="67945" cy="121920"/>
          </a:xfrm>
          <a:custGeom>
            <a:avLst/>
            <a:gdLst/>
            <a:ahLst/>
            <a:cxnLst/>
            <a:rect l="l" t="t" r="r" b="b"/>
            <a:pathLst>
              <a:path w="67945" h="121920">
                <a:moveTo>
                  <a:pt x="67901" y="121519"/>
                </a:moveTo>
                <a:lnTo>
                  <a:pt x="0" y="121519"/>
                </a:lnTo>
                <a:lnTo>
                  <a:pt x="0" y="0"/>
                </a:lnTo>
                <a:lnTo>
                  <a:pt x="67901" y="0"/>
                </a:lnTo>
                <a:lnTo>
                  <a:pt x="67901" y="121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75887" y="3244907"/>
            <a:ext cx="67945" cy="124460"/>
          </a:xfrm>
          <a:custGeom>
            <a:avLst/>
            <a:gdLst/>
            <a:ahLst/>
            <a:cxnLst/>
            <a:rect l="l" t="t" r="r" b="b"/>
            <a:pathLst>
              <a:path w="67945" h="124460">
                <a:moveTo>
                  <a:pt x="67901" y="124454"/>
                </a:moveTo>
                <a:lnTo>
                  <a:pt x="0" y="124454"/>
                </a:lnTo>
                <a:lnTo>
                  <a:pt x="0" y="0"/>
                </a:lnTo>
                <a:lnTo>
                  <a:pt x="67901" y="0"/>
                </a:lnTo>
                <a:lnTo>
                  <a:pt x="67901" y="124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40494" y="2937067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1983"/>
                </a:lnTo>
              </a:path>
            </a:pathLst>
          </a:custGeom>
          <a:ln w="18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4621" y="3380019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177" y="0"/>
                </a:lnTo>
              </a:path>
            </a:pathLst>
          </a:custGeom>
          <a:ln w="180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5090" y="696740"/>
            <a:ext cx="414020" cy="414655"/>
          </a:xfrm>
          <a:custGeom>
            <a:avLst/>
            <a:gdLst/>
            <a:ahLst/>
            <a:cxnLst/>
            <a:rect l="l" t="t" r="r" b="b"/>
            <a:pathLst>
              <a:path w="414020" h="414655">
                <a:moveTo>
                  <a:pt x="205228" y="0"/>
                </a:moveTo>
                <a:lnTo>
                  <a:pt x="157432" y="6507"/>
                </a:lnTo>
                <a:lnTo>
                  <a:pt x="120497" y="19569"/>
                </a:lnTo>
                <a:lnTo>
                  <a:pt x="85645" y="39915"/>
                </a:lnTo>
                <a:lnTo>
                  <a:pt x="54951" y="67174"/>
                </a:lnTo>
                <a:lnTo>
                  <a:pt x="24667" y="109545"/>
                </a:lnTo>
                <a:lnTo>
                  <a:pt x="5868" y="157761"/>
                </a:lnTo>
                <a:lnTo>
                  <a:pt x="38" y="205048"/>
                </a:lnTo>
                <a:lnTo>
                  <a:pt x="0" y="210022"/>
                </a:lnTo>
                <a:lnTo>
                  <a:pt x="363" y="219575"/>
                </a:lnTo>
                <a:lnTo>
                  <a:pt x="10653" y="271478"/>
                </a:lnTo>
                <a:lnTo>
                  <a:pt x="33667" y="318730"/>
                </a:lnTo>
                <a:lnTo>
                  <a:pt x="67543" y="358704"/>
                </a:lnTo>
                <a:lnTo>
                  <a:pt x="109927" y="388972"/>
                </a:lnTo>
                <a:lnTo>
                  <a:pt x="157989" y="407915"/>
                </a:lnTo>
                <a:lnTo>
                  <a:pt x="208655" y="414037"/>
                </a:lnTo>
                <a:lnTo>
                  <a:pt x="219629" y="413630"/>
                </a:lnTo>
                <a:lnTo>
                  <a:pt x="271522" y="403354"/>
                </a:lnTo>
                <a:lnTo>
                  <a:pt x="292005" y="394950"/>
                </a:lnTo>
                <a:lnTo>
                  <a:pt x="203751" y="394950"/>
                </a:lnTo>
                <a:lnTo>
                  <a:pt x="191924" y="394304"/>
                </a:lnTo>
                <a:lnTo>
                  <a:pt x="153296" y="386776"/>
                </a:lnTo>
                <a:lnTo>
                  <a:pt x="106602" y="365053"/>
                </a:lnTo>
                <a:lnTo>
                  <a:pt x="66566" y="330823"/>
                </a:lnTo>
                <a:lnTo>
                  <a:pt x="44019" y="299459"/>
                </a:lnTo>
                <a:lnTo>
                  <a:pt x="24837" y="252161"/>
                </a:lnTo>
                <a:lnTo>
                  <a:pt x="19234" y="201076"/>
                </a:lnTo>
                <a:lnTo>
                  <a:pt x="20016" y="189628"/>
                </a:lnTo>
                <a:lnTo>
                  <a:pt x="28245" y="150279"/>
                </a:lnTo>
                <a:lnTo>
                  <a:pt x="51195" y="103175"/>
                </a:lnTo>
                <a:lnTo>
                  <a:pt x="75744" y="73567"/>
                </a:lnTo>
                <a:lnTo>
                  <a:pt x="116593" y="43138"/>
                </a:lnTo>
                <a:lnTo>
                  <a:pt x="164546" y="24525"/>
                </a:lnTo>
                <a:lnTo>
                  <a:pt x="216475" y="19817"/>
                </a:lnTo>
                <a:lnTo>
                  <a:pt x="294257" y="19817"/>
                </a:lnTo>
                <a:lnTo>
                  <a:pt x="293758" y="19568"/>
                </a:lnTo>
                <a:lnTo>
                  <a:pt x="255969" y="6022"/>
                </a:lnTo>
                <a:lnTo>
                  <a:pt x="218714" y="378"/>
                </a:lnTo>
                <a:lnTo>
                  <a:pt x="205228" y="0"/>
                </a:lnTo>
                <a:close/>
              </a:path>
              <a:path w="414020" h="414655">
                <a:moveTo>
                  <a:pt x="294257" y="19817"/>
                </a:moveTo>
                <a:lnTo>
                  <a:pt x="216475" y="19817"/>
                </a:lnTo>
                <a:lnTo>
                  <a:pt x="227422" y="20759"/>
                </a:lnTo>
                <a:lnTo>
                  <a:pt x="239312" y="22607"/>
                </a:lnTo>
                <a:lnTo>
                  <a:pt x="279933" y="34269"/>
                </a:lnTo>
                <a:lnTo>
                  <a:pt x="322675" y="59595"/>
                </a:lnTo>
                <a:lnTo>
                  <a:pt x="350360" y="86011"/>
                </a:lnTo>
                <a:lnTo>
                  <a:pt x="373112" y="119385"/>
                </a:lnTo>
                <a:lnTo>
                  <a:pt x="391172" y="168938"/>
                </a:lnTo>
                <a:lnTo>
                  <a:pt x="395033" y="210022"/>
                </a:lnTo>
                <a:lnTo>
                  <a:pt x="394448" y="222225"/>
                </a:lnTo>
                <a:lnTo>
                  <a:pt x="383313" y="271478"/>
                </a:lnTo>
                <a:lnTo>
                  <a:pt x="360161" y="314932"/>
                </a:lnTo>
                <a:lnTo>
                  <a:pt x="332570" y="346395"/>
                </a:lnTo>
                <a:lnTo>
                  <a:pt x="290786" y="374915"/>
                </a:lnTo>
                <a:lnTo>
                  <a:pt x="243677" y="391413"/>
                </a:lnTo>
                <a:lnTo>
                  <a:pt x="203751" y="394950"/>
                </a:lnTo>
                <a:lnTo>
                  <a:pt x="292005" y="394950"/>
                </a:lnTo>
                <a:lnTo>
                  <a:pt x="328069" y="374056"/>
                </a:lnTo>
                <a:lnTo>
                  <a:pt x="358496" y="347006"/>
                </a:lnTo>
                <a:lnTo>
                  <a:pt x="388665" y="304871"/>
                </a:lnTo>
                <a:lnTo>
                  <a:pt x="407671" y="257100"/>
                </a:lnTo>
                <a:lnTo>
                  <a:pt x="413925" y="210022"/>
                </a:lnTo>
                <a:lnTo>
                  <a:pt x="414024" y="205048"/>
                </a:lnTo>
                <a:lnTo>
                  <a:pt x="413620" y="194097"/>
                </a:lnTo>
                <a:lnTo>
                  <a:pt x="403341" y="142170"/>
                </a:lnTo>
                <a:lnTo>
                  <a:pt x="380312" y="95034"/>
                </a:lnTo>
                <a:lnTo>
                  <a:pt x="346584" y="54993"/>
                </a:lnTo>
                <a:lnTo>
                  <a:pt x="304189" y="24769"/>
                </a:lnTo>
                <a:lnTo>
                  <a:pt x="294257" y="19817"/>
                </a:lnTo>
                <a:close/>
              </a:path>
              <a:path w="414020" h="414655">
                <a:moveTo>
                  <a:pt x="237297" y="115415"/>
                </a:moveTo>
                <a:lnTo>
                  <a:pt x="173552" y="115415"/>
                </a:lnTo>
                <a:lnTo>
                  <a:pt x="240640" y="183784"/>
                </a:lnTo>
                <a:lnTo>
                  <a:pt x="95215" y="183784"/>
                </a:lnTo>
                <a:lnTo>
                  <a:pt x="95215" y="230974"/>
                </a:lnTo>
                <a:lnTo>
                  <a:pt x="240640" y="230974"/>
                </a:lnTo>
                <a:lnTo>
                  <a:pt x="173552" y="299161"/>
                </a:lnTo>
                <a:lnTo>
                  <a:pt x="237297" y="299161"/>
                </a:lnTo>
                <a:lnTo>
                  <a:pt x="324850" y="207808"/>
                </a:lnTo>
                <a:lnTo>
                  <a:pt x="324850" y="207040"/>
                </a:lnTo>
                <a:lnTo>
                  <a:pt x="237297" y="11541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9506" y="1665813"/>
            <a:ext cx="282575" cy="226060"/>
          </a:xfrm>
          <a:custGeom>
            <a:avLst/>
            <a:gdLst/>
            <a:ahLst/>
            <a:cxnLst/>
            <a:rect l="l" t="t" r="r" b="b"/>
            <a:pathLst>
              <a:path w="282575" h="226060">
                <a:moveTo>
                  <a:pt x="174519" y="0"/>
                </a:moveTo>
                <a:lnTo>
                  <a:pt x="96272" y="0"/>
                </a:lnTo>
                <a:lnTo>
                  <a:pt x="178630" y="84084"/>
                </a:lnTo>
                <a:lnTo>
                  <a:pt x="0" y="84084"/>
                </a:lnTo>
                <a:lnTo>
                  <a:pt x="0" y="142066"/>
                </a:lnTo>
                <a:lnTo>
                  <a:pt x="178630" y="142066"/>
                </a:lnTo>
                <a:lnTo>
                  <a:pt x="96272" y="225788"/>
                </a:lnTo>
                <a:lnTo>
                  <a:pt x="174519" y="225788"/>
                </a:lnTo>
                <a:lnTo>
                  <a:pt x="282040" y="113572"/>
                </a:lnTo>
                <a:lnTo>
                  <a:pt x="282040" y="112577"/>
                </a:lnTo>
                <a:lnTo>
                  <a:pt x="17451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942914" y="696681"/>
            <a:ext cx="2376805" cy="130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204" dirty="0">
                <a:solidFill>
                  <a:srgbClr val="414042"/>
                </a:solidFill>
                <a:latin typeface="Arial"/>
                <a:cs typeface="Arial"/>
              </a:rPr>
              <a:t>Embed</a:t>
            </a:r>
            <a:endParaRPr sz="3550">
              <a:latin typeface="Arial"/>
              <a:cs typeface="Arial"/>
            </a:endParaRPr>
          </a:p>
          <a:p>
            <a:pPr marL="467359">
              <a:lnSpc>
                <a:spcPct val="100000"/>
              </a:lnSpc>
              <a:spcBef>
                <a:spcPts val="2280"/>
              </a:spcBef>
            </a:pPr>
            <a:r>
              <a:rPr sz="3550" spc="-140" dirty="0">
                <a:solidFill>
                  <a:srgbClr val="414042"/>
                </a:solidFill>
                <a:latin typeface="Arial"/>
                <a:cs typeface="Arial"/>
              </a:rPr>
              <a:t>Elide</a:t>
            </a:r>
            <a:r>
              <a:rPr sz="3550" spc="-2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3550" spc="-260" dirty="0">
                <a:solidFill>
                  <a:srgbClr val="414042"/>
                </a:solidFill>
                <a:latin typeface="Arial"/>
                <a:cs typeface="Arial"/>
              </a:rPr>
              <a:t>D</a:t>
            </a:r>
            <a:r>
              <a:rPr sz="3550" spc="-215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r>
              <a:rPr sz="3550" spc="-35" dirty="0">
                <a:solidFill>
                  <a:srgbClr val="414042"/>
                </a:solidFill>
                <a:latin typeface="Arial"/>
                <a:cs typeface="Arial"/>
              </a:rPr>
              <a:t>ta</a:t>
            </a:r>
            <a:endParaRPr sz="35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929506" y="3922774"/>
            <a:ext cx="282575" cy="226060"/>
          </a:xfrm>
          <a:custGeom>
            <a:avLst/>
            <a:gdLst/>
            <a:ahLst/>
            <a:cxnLst/>
            <a:rect l="l" t="t" r="r" b="b"/>
            <a:pathLst>
              <a:path w="282575" h="226060">
                <a:moveTo>
                  <a:pt x="174519" y="0"/>
                </a:moveTo>
                <a:lnTo>
                  <a:pt x="96272" y="0"/>
                </a:lnTo>
                <a:lnTo>
                  <a:pt x="178630" y="84038"/>
                </a:lnTo>
                <a:lnTo>
                  <a:pt x="0" y="84038"/>
                </a:lnTo>
                <a:lnTo>
                  <a:pt x="0" y="142066"/>
                </a:lnTo>
                <a:lnTo>
                  <a:pt x="178630" y="142066"/>
                </a:lnTo>
                <a:lnTo>
                  <a:pt x="96272" y="225788"/>
                </a:lnTo>
                <a:lnTo>
                  <a:pt x="174519" y="225788"/>
                </a:lnTo>
                <a:lnTo>
                  <a:pt x="282040" y="113572"/>
                </a:lnTo>
                <a:lnTo>
                  <a:pt x="282040" y="112577"/>
                </a:lnTo>
                <a:lnTo>
                  <a:pt x="17451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398128" y="3810531"/>
            <a:ext cx="362839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-175" dirty="0">
                <a:solidFill>
                  <a:srgbClr val="414042"/>
                </a:solidFill>
                <a:latin typeface="Arial"/>
                <a:cs typeface="Arial"/>
              </a:rPr>
              <a:t>Supe</a:t>
            </a:r>
            <a:r>
              <a:rPr sz="3550" spc="-90" dirty="0">
                <a:solidFill>
                  <a:srgbClr val="414042"/>
                </a:solidFill>
                <a:latin typeface="Arial"/>
                <a:cs typeface="Arial"/>
              </a:rPr>
              <a:t>r</a:t>
            </a:r>
            <a:r>
              <a:rPr sz="3550" spc="-80" dirty="0">
                <a:solidFill>
                  <a:srgbClr val="414042"/>
                </a:solidFill>
                <a:latin typeface="Arial"/>
                <a:cs typeface="Arial"/>
              </a:rPr>
              <a:t>impose</a:t>
            </a:r>
            <a:r>
              <a:rPr sz="3550" spc="-2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3550" spc="-28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3550" spc="-310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r>
              <a:rPr sz="3550" spc="-140" dirty="0">
                <a:solidFill>
                  <a:srgbClr val="414042"/>
                </a:solidFill>
                <a:latin typeface="Arial"/>
                <a:cs typeface="Arial"/>
              </a:rPr>
              <a:t>y</a:t>
            </a:r>
            <a:r>
              <a:rPr sz="3550" spc="-110" dirty="0">
                <a:solidFill>
                  <a:srgbClr val="414042"/>
                </a:solidFill>
                <a:latin typeface="Arial"/>
                <a:cs typeface="Arial"/>
              </a:rPr>
              <a:t>er</a:t>
            </a:r>
            <a:endParaRPr sz="35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29506" y="6349650"/>
            <a:ext cx="282575" cy="226060"/>
          </a:xfrm>
          <a:custGeom>
            <a:avLst/>
            <a:gdLst/>
            <a:ahLst/>
            <a:cxnLst/>
            <a:rect l="l" t="t" r="r" b="b"/>
            <a:pathLst>
              <a:path w="282575" h="226059">
                <a:moveTo>
                  <a:pt x="174519" y="0"/>
                </a:moveTo>
                <a:lnTo>
                  <a:pt x="96272" y="0"/>
                </a:lnTo>
                <a:lnTo>
                  <a:pt x="178630" y="84038"/>
                </a:lnTo>
                <a:lnTo>
                  <a:pt x="0" y="84038"/>
                </a:lnTo>
                <a:lnTo>
                  <a:pt x="0" y="142066"/>
                </a:lnTo>
                <a:lnTo>
                  <a:pt x="178630" y="142066"/>
                </a:lnTo>
                <a:lnTo>
                  <a:pt x="96272" y="225789"/>
                </a:lnTo>
                <a:lnTo>
                  <a:pt x="174519" y="225789"/>
                </a:lnTo>
                <a:lnTo>
                  <a:pt x="282040" y="113572"/>
                </a:lnTo>
                <a:lnTo>
                  <a:pt x="282040" y="112579"/>
                </a:lnTo>
                <a:lnTo>
                  <a:pt x="17451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98214" y="6237408"/>
            <a:ext cx="330263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-95" dirty="0">
                <a:solidFill>
                  <a:srgbClr val="414042"/>
                </a:solidFill>
                <a:latin typeface="Arial"/>
                <a:cs typeface="Arial"/>
              </a:rPr>
              <a:t>Dis</a:t>
            </a:r>
            <a:r>
              <a:rPr sz="3550" spc="-80" dirty="0">
                <a:solidFill>
                  <a:srgbClr val="414042"/>
                </a:solidFill>
                <a:latin typeface="Arial"/>
                <a:cs typeface="Arial"/>
              </a:rPr>
              <a:t>t</a:t>
            </a:r>
            <a:r>
              <a:rPr sz="3550" spc="-25" dirty="0">
                <a:solidFill>
                  <a:srgbClr val="414042"/>
                </a:solidFill>
                <a:latin typeface="Arial"/>
                <a:cs typeface="Arial"/>
              </a:rPr>
              <a:t>o</a:t>
            </a:r>
            <a:r>
              <a:rPr sz="3550" spc="70" dirty="0">
                <a:solidFill>
                  <a:srgbClr val="414042"/>
                </a:solidFill>
                <a:latin typeface="Arial"/>
                <a:cs typeface="Arial"/>
              </a:rPr>
              <a:t>r</a:t>
            </a:r>
            <a:r>
              <a:rPr sz="3550" spc="190" dirty="0">
                <a:solidFill>
                  <a:srgbClr val="414042"/>
                </a:solidFill>
                <a:latin typeface="Arial"/>
                <a:cs typeface="Arial"/>
              </a:rPr>
              <a:t>t</a:t>
            </a:r>
            <a:r>
              <a:rPr sz="3550" spc="-2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3550" spc="-450" dirty="0">
                <a:solidFill>
                  <a:srgbClr val="414042"/>
                </a:solidFill>
                <a:latin typeface="Arial"/>
                <a:cs typeface="Arial"/>
              </a:rPr>
              <a:t>G</a:t>
            </a:r>
            <a:r>
              <a:rPr sz="3550" spc="-40" dirty="0">
                <a:solidFill>
                  <a:srgbClr val="414042"/>
                </a:solidFill>
                <a:latin typeface="Arial"/>
                <a:cs typeface="Arial"/>
              </a:rPr>
              <a:t>eomet</a:t>
            </a:r>
            <a:r>
              <a:rPr sz="3550" spc="60" dirty="0">
                <a:solidFill>
                  <a:srgbClr val="414042"/>
                </a:solidFill>
                <a:latin typeface="Arial"/>
                <a:cs typeface="Arial"/>
              </a:rPr>
              <a:t>r</a:t>
            </a:r>
            <a:r>
              <a:rPr sz="3550" spc="-100" dirty="0">
                <a:solidFill>
                  <a:srgbClr val="414042"/>
                </a:solidFill>
                <a:latin typeface="Arial"/>
                <a:cs typeface="Arial"/>
              </a:rPr>
              <a:t>y</a:t>
            </a:r>
            <a:endParaRPr sz="35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711508" y="4525400"/>
            <a:ext cx="2046605" cy="1221105"/>
          </a:xfrm>
          <a:custGeom>
            <a:avLst/>
            <a:gdLst/>
            <a:ahLst/>
            <a:cxnLst/>
            <a:rect l="l" t="t" r="r" b="b"/>
            <a:pathLst>
              <a:path w="2046604" h="1221104">
                <a:moveTo>
                  <a:pt x="2046572" y="1220794"/>
                </a:moveTo>
                <a:lnTo>
                  <a:pt x="0" y="1220794"/>
                </a:lnTo>
                <a:lnTo>
                  <a:pt x="0" y="0"/>
                </a:lnTo>
                <a:lnTo>
                  <a:pt x="2046572" y="0"/>
                </a:lnTo>
                <a:lnTo>
                  <a:pt x="2046572" y="1220794"/>
                </a:lnTo>
                <a:close/>
              </a:path>
            </a:pathLst>
          </a:custGeom>
          <a:ln w="2258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82352" y="4939672"/>
            <a:ext cx="351155" cy="257810"/>
          </a:xfrm>
          <a:custGeom>
            <a:avLst/>
            <a:gdLst/>
            <a:ahLst/>
            <a:cxnLst/>
            <a:rect l="l" t="t" r="r" b="b"/>
            <a:pathLst>
              <a:path w="351155" h="257810">
                <a:moveTo>
                  <a:pt x="291311" y="174787"/>
                </a:moveTo>
                <a:lnTo>
                  <a:pt x="155746" y="174787"/>
                </a:lnTo>
                <a:lnTo>
                  <a:pt x="176853" y="174851"/>
                </a:lnTo>
                <a:lnTo>
                  <a:pt x="176853" y="256090"/>
                </a:lnTo>
                <a:lnTo>
                  <a:pt x="179609" y="257534"/>
                </a:lnTo>
                <a:lnTo>
                  <a:pt x="291311" y="174787"/>
                </a:lnTo>
                <a:close/>
              </a:path>
              <a:path w="351155" h="257810">
                <a:moveTo>
                  <a:pt x="179342" y="0"/>
                </a:moveTo>
                <a:lnTo>
                  <a:pt x="176675" y="1264"/>
                </a:lnTo>
                <a:lnTo>
                  <a:pt x="176675" y="5554"/>
                </a:lnTo>
                <a:lnTo>
                  <a:pt x="175737" y="75226"/>
                </a:lnTo>
                <a:lnTo>
                  <a:pt x="130237" y="83244"/>
                </a:lnTo>
                <a:lnTo>
                  <a:pt x="93508" y="96396"/>
                </a:lnTo>
                <a:lnTo>
                  <a:pt x="56587" y="118825"/>
                </a:lnTo>
                <a:lnTo>
                  <a:pt x="25103" y="153007"/>
                </a:lnTo>
                <a:lnTo>
                  <a:pt x="4684" y="201413"/>
                </a:lnTo>
                <a:lnTo>
                  <a:pt x="0" y="242807"/>
                </a:lnTo>
                <a:lnTo>
                  <a:pt x="6999" y="229807"/>
                </a:lnTo>
                <a:lnTo>
                  <a:pt x="15631" y="218568"/>
                </a:lnTo>
                <a:lnTo>
                  <a:pt x="49130" y="194140"/>
                </a:lnTo>
                <a:lnTo>
                  <a:pt x="89445" y="180984"/>
                </a:lnTo>
                <a:lnTo>
                  <a:pt x="130671" y="175668"/>
                </a:lnTo>
                <a:lnTo>
                  <a:pt x="155746" y="174787"/>
                </a:lnTo>
                <a:lnTo>
                  <a:pt x="291311" y="174787"/>
                </a:lnTo>
                <a:lnTo>
                  <a:pt x="347630" y="133079"/>
                </a:lnTo>
                <a:lnTo>
                  <a:pt x="351110" y="130686"/>
                </a:lnTo>
                <a:lnTo>
                  <a:pt x="350919" y="126532"/>
                </a:lnTo>
                <a:lnTo>
                  <a:pt x="347630" y="124002"/>
                </a:lnTo>
                <a:lnTo>
                  <a:pt x="182771" y="2303"/>
                </a:lnTo>
                <a:lnTo>
                  <a:pt x="17934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90184" y="5459397"/>
            <a:ext cx="169545" cy="287020"/>
          </a:xfrm>
          <a:custGeom>
            <a:avLst/>
            <a:gdLst/>
            <a:ahLst/>
            <a:cxnLst/>
            <a:rect l="l" t="t" r="r" b="b"/>
            <a:pathLst>
              <a:path w="169545" h="287020">
                <a:moveTo>
                  <a:pt x="169414" y="286797"/>
                </a:moveTo>
                <a:lnTo>
                  <a:pt x="0" y="286797"/>
                </a:lnTo>
                <a:lnTo>
                  <a:pt x="0" y="0"/>
                </a:lnTo>
                <a:lnTo>
                  <a:pt x="169414" y="0"/>
                </a:lnTo>
                <a:lnTo>
                  <a:pt x="169414" y="28679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79364" y="5602818"/>
            <a:ext cx="169545" cy="143510"/>
          </a:xfrm>
          <a:custGeom>
            <a:avLst/>
            <a:gdLst/>
            <a:ahLst/>
            <a:cxnLst/>
            <a:rect l="l" t="t" r="r" b="b"/>
            <a:pathLst>
              <a:path w="169545" h="143510">
                <a:moveTo>
                  <a:pt x="169414" y="143376"/>
                </a:moveTo>
                <a:lnTo>
                  <a:pt x="0" y="143376"/>
                </a:lnTo>
                <a:lnTo>
                  <a:pt x="0" y="0"/>
                </a:lnTo>
                <a:lnTo>
                  <a:pt x="169414" y="0"/>
                </a:lnTo>
                <a:lnTo>
                  <a:pt x="169414" y="14337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68452" y="5161085"/>
            <a:ext cx="169545" cy="585470"/>
          </a:xfrm>
          <a:custGeom>
            <a:avLst/>
            <a:gdLst/>
            <a:ahLst/>
            <a:cxnLst/>
            <a:rect l="l" t="t" r="r" b="b"/>
            <a:pathLst>
              <a:path w="169545" h="585470">
                <a:moveTo>
                  <a:pt x="169414" y="585109"/>
                </a:moveTo>
                <a:lnTo>
                  <a:pt x="0" y="585109"/>
                </a:lnTo>
                <a:lnTo>
                  <a:pt x="0" y="0"/>
                </a:lnTo>
                <a:lnTo>
                  <a:pt x="169414" y="0"/>
                </a:lnTo>
                <a:lnTo>
                  <a:pt x="169414" y="58510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757587" y="5394731"/>
            <a:ext cx="169545" cy="351790"/>
          </a:xfrm>
          <a:custGeom>
            <a:avLst/>
            <a:gdLst/>
            <a:ahLst/>
            <a:cxnLst/>
            <a:rect l="l" t="t" r="r" b="b"/>
            <a:pathLst>
              <a:path w="169545" h="351789">
                <a:moveTo>
                  <a:pt x="169414" y="351463"/>
                </a:moveTo>
                <a:lnTo>
                  <a:pt x="0" y="351463"/>
                </a:lnTo>
                <a:lnTo>
                  <a:pt x="0" y="0"/>
                </a:lnTo>
                <a:lnTo>
                  <a:pt x="169414" y="0"/>
                </a:lnTo>
                <a:lnTo>
                  <a:pt x="169414" y="35146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046721" y="5133855"/>
            <a:ext cx="169545" cy="612775"/>
          </a:xfrm>
          <a:custGeom>
            <a:avLst/>
            <a:gdLst/>
            <a:ahLst/>
            <a:cxnLst/>
            <a:rect l="l" t="t" r="r" b="b"/>
            <a:pathLst>
              <a:path w="169545" h="612775">
                <a:moveTo>
                  <a:pt x="169415" y="612339"/>
                </a:moveTo>
                <a:lnTo>
                  <a:pt x="0" y="612339"/>
                </a:lnTo>
                <a:lnTo>
                  <a:pt x="0" y="0"/>
                </a:lnTo>
                <a:lnTo>
                  <a:pt x="169415" y="0"/>
                </a:lnTo>
                <a:lnTo>
                  <a:pt x="169415" y="61233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335855" y="5313989"/>
            <a:ext cx="169545" cy="432434"/>
          </a:xfrm>
          <a:custGeom>
            <a:avLst/>
            <a:gdLst/>
            <a:ahLst/>
            <a:cxnLst/>
            <a:rect l="l" t="t" r="r" b="b"/>
            <a:pathLst>
              <a:path w="169545" h="432435">
                <a:moveTo>
                  <a:pt x="169414" y="432205"/>
                </a:moveTo>
                <a:lnTo>
                  <a:pt x="0" y="432205"/>
                </a:lnTo>
                <a:lnTo>
                  <a:pt x="0" y="0"/>
                </a:lnTo>
                <a:lnTo>
                  <a:pt x="169414" y="0"/>
                </a:lnTo>
                <a:lnTo>
                  <a:pt x="169414" y="43220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566753" y="4570512"/>
            <a:ext cx="1976755" cy="1146810"/>
          </a:xfrm>
          <a:custGeom>
            <a:avLst/>
            <a:gdLst/>
            <a:ahLst/>
            <a:cxnLst/>
            <a:rect l="l" t="t" r="r" b="b"/>
            <a:pathLst>
              <a:path w="1976755" h="1146810">
                <a:moveTo>
                  <a:pt x="1976502" y="1146329"/>
                </a:moveTo>
                <a:lnTo>
                  <a:pt x="0" y="1146329"/>
                </a:lnTo>
                <a:lnTo>
                  <a:pt x="0" y="0"/>
                </a:lnTo>
                <a:lnTo>
                  <a:pt x="1976502" y="0"/>
                </a:lnTo>
                <a:lnTo>
                  <a:pt x="1976502" y="1146329"/>
                </a:lnTo>
                <a:close/>
              </a:path>
            </a:pathLst>
          </a:custGeom>
          <a:ln w="2258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761694" y="5447565"/>
            <a:ext cx="159385" cy="269875"/>
          </a:xfrm>
          <a:custGeom>
            <a:avLst/>
            <a:gdLst/>
            <a:ahLst/>
            <a:cxnLst/>
            <a:rect l="l" t="t" r="r" b="b"/>
            <a:pathLst>
              <a:path w="159384" h="269875">
                <a:moveTo>
                  <a:pt x="159067" y="269275"/>
                </a:moveTo>
                <a:lnTo>
                  <a:pt x="0" y="269275"/>
                </a:lnTo>
                <a:lnTo>
                  <a:pt x="0" y="0"/>
                </a:lnTo>
                <a:lnTo>
                  <a:pt x="159067" y="0"/>
                </a:lnTo>
                <a:lnTo>
                  <a:pt x="159067" y="26927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033208" y="5582182"/>
            <a:ext cx="159385" cy="135255"/>
          </a:xfrm>
          <a:custGeom>
            <a:avLst/>
            <a:gdLst/>
            <a:ahLst/>
            <a:cxnLst/>
            <a:rect l="l" t="t" r="r" b="b"/>
            <a:pathLst>
              <a:path w="159384" h="135254">
                <a:moveTo>
                  <a:pt x="159067" y="134659"/>
                </a:moveTo>
                <a:lnTo>
                  <a:pt x="0" y="134659"/>
                </a:lnTo>
                <a:lnTo>
                  <a:pt x="0" y="0"/>
                </a:lnTo>
                <a:lnTo>
                  <a:pt x="159067" y="0"/>
                </a:lnTo>
                <a:lnTo>
                  <a:pt x="159067" y="13465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04720" y="5167363"/>
            <a:ext cx="159385" cy="549910"/>
          </a:xfrm>
          <a:custGeom>
            <a:avLst/>
            <a:gdLst/>
            <a:ahLst/>
            <a:cxnLst/>
            <a:rect l="l" t="t" r="r" b="b"/>
            <a:pathLst>
              <a:path w="159384" h="549910">
                <a:moveTo>
                  <a:pt x="159067" y="549478"/>
                </a:moveTo>
                <a:lnTo>
                  <a:pt x="0" y="549478"/>
                </a:lnTo>
                <a:lnTo>
                  <a:pt x="0" y="0"/>
                </a:lnTo>
                <a:lnTo>
                  <a:pt x="159067" y="0"/>
                </a:lnTo>
                <a:lnTo>
                  <a:pt x="159067" y="54947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76197" y="5386783"/>
            <a:ext cx="159385" cy="330200"/>
          </a:xfrm>
          <a:custGeom>
            <a:avLst/>
            <a:gdLst/>
            <a:ahLst/>
            <a:cxnLst/>
            <a:rect l="l" t="t" r="r" b="b"/>
            <a:pathLst>
              <a:path w="159384" h="330200">
                <a:moveTo>
                  <a:pt x="159067" y="330057"/>
                </a:moveTo>
                <a:lnTo>
                  <a:pt x="0" y="330057"/>
                </a:lnTo>
                <a:lnTo>
                  <a:pt x="0" y="0"/>
                </a:lnTo>
                <a:lnTo>
                  <a:pt x="159067" y="0"/>
                </a:lnTo>
                <a:lnTo>
                  <a:pt x="159067" y="33005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47659" y="5141893"/>
            <a:ext cx="159385" cy="575310"/>
          </a:xfrm>
          <a:custGeom>
            <a:avLst/>
            <a:gdLst/>
            <a:ahLst/>
            <a:cxnLst/>
            <a:rect l="l" t="t" r="r" b="b"/>
            <a:pathLst>
              <a:path w="159384" h="575310">
                <a:moveTo>
                  <a:pt x="159067" y="574948"/>
                </a:moveTo>
                <a:lnTo>
                  <a:pt x="0" y="574948"/>
                </a:lnTo>
                <a:lnTo>
                  <a:pt x="0" y="0"/>
                </a:lnTo>
                <a:lnTo>
                  <a:pt x="159067" y="0"/>
                </a:lnTo>
                <a:lnTo>
                  <a:pt x="159067" y="57494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119171" y="5310964"/>
            <a:ext cx="159385" cy="406400"/>
          </a:xfrm>
          <a:custGeom>
            <a:avLst/>
            <a:gdLst/>
            <a:ahLst/>
            <a:cxnLst/>
            <a:rect l="l" t="t" r="r" b="b"/>
            <a:pathLst>
              <a:path w="159384" h="406400">
                <a:moveTo>
                  <a:pt x="159080" y="405876"/>
                </a:moveTo>
                <a:lnTo>
                  <a:pt x="0" y="405876"/>
                </a:lnTo>
                <a:lnTo>
                  <a:pt x="0" y="0"/>
                </a:lnTo>
                <a:lnTo>
                  <a:pt x="159080" y="0"/>
                </a:lnTo>
                <a:lnTo>
                  <a:pt x="159080" y="40587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31470" y="4533257"/>
            <a:ext cx="2046605" cy="1221105"/>
          </a:xfrm>
          <a:custGeom>
            <a:avLst/>
            <a:gdLst/>
            <a:ahLst/>
            <a:cxnLst/>
            <a:rect l="l" t="t" r="r" b="b"/>
            <a:pathLst>
              <a:path w="2046605" h="1221104">
                <a:moveTo>
                  <a:pt x="2046572" y="1220794"/>
                </a:moveTo>
                <a:lnTo>
                  <a:pt x="0" y="1220794"/>
                </a:lnTo>
                <a:lnTo>
                  <a:pt x="0" y="0"/>
                </a:lnTo>
                <a:lnTo>
                  <a:pt x="2046572" y="0"/>
                </a:lnTo>
                <a:lnTo>
                  <a:pt x="2046572" y="1220794"/>
                </a:lnTo>
                <a:close/>
              </a:path>
            </a:pathLst>
          </a:custGeom>
          <a:ln w="22581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138851" y="4702893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4">
                <a:moveTo>
                  <a:pt x="62402" y="0"/>
                </a:moveTo>
                <a:lnTo>
                  <a:pt x="18596" y="17753"/>
                </a:lnTo>
                <a:lnTo>
                  <a:pt x="0" y="54971"/>
                </a:lnTo>
                <a:lnTo>
                  <a:pt x="338" y="67452"/>
                </a:lnTo>
                <a:lnTo>
                  <a:pt x="26228" y="108570"/>
                </a:lnTo>
                <a:lnTo>
                  <a:pt x="64656" y="119627"/>
                </a:lnTo>
                <a:lnTo>
                  <a:pt x="77138" y="117260"/>
                </a:lnTo>
                <a:lnTo>
                  <a:pt x="114251" y="85087"/>
                </a:lnTo>
                <a:lnTo>
                  <a:pt x="119847" y="60990"/>
                </a:lnTo>
                <a:lnTo>
                  <a:pt x="118773" y="49136"/>
                </a:lnTo>
                <a:lnTo>
                  <a:pt x="90239" y="10324"/>
                </a:lnTo>
                <a:lnTo>
                  <a:pt x="62402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31382" y="5300914"/>
            <a:ext cx="119380" cy="118745"/>
          </a:xfrm>
          <a:custGeom>
            <a:avLst/>
            <a:gdLst/>
            <a:ahLst/>
            <a:cxnLst/>
            <a:rect l="l" t="t" r="r" b="b"/>
            <a:pathLst>
              <a:path w="119380" h="118745">
                <a:moveTo>
                  <a:pt x="54052" y="0"/>
                </a:moveTo>
                <a:lnTo>
                  <a:pt x="11708" y="22988"/>
                </a:lnTo>
                <a:lnTo>
                  <a:pt x="0" y="54957"/>
                </a:lnTo>
                <a:lnTo>
                  <a:pt x="524" y="66715"/>
                </a:lnTo>
                <a:lnTo>
                  <a:pt x="16333" y="101595"/>
                </a:lnTo>
                <a:lnTo>
                  <a:pt x="56657" y="118510"/>
                </a:lnTo>
                <a:lnTo>
                  <a:pt x="68379" y="117360"/>
                </a:lnTo>
                <a:lnTo>
                  <a:pt x="104031" y="99569"/>
                </a:lnTo>
                <a:lnTo>
                  <a:pt x="119162" y="55286"/>
                </a:lnTo>
                <a:lnTo>
                  <a:pt x="117138" y="43471"/>
                </a:lnTo>
                <a:lnTo>
                  <a:pt x="88212" y="6852"/>
                </a:lnTo>
                <a:lnTo>
                  <a:pt x="54052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00173" y="4994205"/>
            <a:ext cx="120650" cy="120014"/>
          </a:xfrm>
          <a:custGeom>
            <a:avLst/>
            <a:gdLst/>
            <a:ahLst/>
            <a:cxnLst/>
            <a:rect l="l" t="t" r="r" b="b"/>
            <a:pathLst>
              <a:path w="120650" h="120014">
                <a:moveTo>
                  <a:pt x="62457" y="0"/>
                </a:moveTo>
                <a:lnTo>
                  <a:pt x="18714" y="17816"/>
                </a:lnTo>
                <a:lnTo>
                  <a:pt x="0" y="54935"/>
                </a:lnTo>
                <a:lnTo>
                  <a:pt x="392" y="67504"/>
                </a:lnTo>
                <a:lnTo>
                  <a:pt x="26396" y="108586"/>
                </a:lnTo>
                <a:lnTo>
                  <a:pt x="65133" y="119591"/>
                </a:lnTo>
                <a:lnTo>
                  <a:pt x="77615" y="117253"/>
                </a:lnTo>
                <a:lnTo>
                  <a:pt x="114537" y="85107"/>
                </a:lnTo>
                <a:lnTo>
                  <a:pt x="120100" y="60729"/>
                </a:lnTo>
                <a:lnTo>
                  <a:pt x="118996" y="48913"/>
                </a:lnTo>
                <a:lnTo>
                  <a:pt x="90332" y="10280"/>
                </a:lnTo>
                <a:lnTo>
                  <a:pt x="62457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062045" y="5463446"/>
            <a:ext cx="119380" cy="118745"/>
          </a:xfrm>
          <a:custGeom>
            <a:avLst/>
            <a:gdLst/>
            <a:ahLst/>
            <a:cxnLst/>
            <a:rect l="l" t="t" r="r" b="b"/>
            <a:pathLst>
              <a:path w="119380" h="118745">
                <a:moveTo>
                  <a:pt x="54008" y="0"/>
                </a:moveTo>
                <a:lnTo>
                  <a:pt x="11775" y="22811"/>
                </a:lnTo>
                <a:lnTo>
                  <a:pt x="0" y="54810"/>
                </a:lnTo>
                <a:lnTo>
                  <a:pt x="509" y="66568"/>
                </a:lnTo>
                <a:lnTo>
                  <a:pt x="16311" y="101371"/>
                </a:lnTo>
                <a:lnTo>
                  <a:pt x="56513" y="118469"/>
                </a:lnTo>
                <a:lnTo>
                  <a:pt x="68234" y="117372"/>
                </a:lnTo>
                <a:lnTo>
                  <a:pt x="103904" y="99679"/>
                </a:lnTo>
                <a:lnTo>
                  <a:pt x="119236" y="55377"/>
                </a:lnTo>
                <a:lnTo>
                  <a:pt x="117254" y="43571"/>
                </a:lnTo>
                <a:lnTo>
                  <a:pt x="88258" y="6936"/>
                </a:lnTo>
                <a:lnTo>
                  <a:pt x="54008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792730" y="5503302"/>
            <a:ext cx="119380" cy="118745"/>
          </a:xfrm>
          <a:custGeom>
            <a:avLst/>
            <a:gdLst/>
            <a:ahLst/>
            <a:cxnLst/>
            <a:rect l="l" t="t" r="r" b="b"/>
            <a:pathLst>
              <a:path w="119380" h="118745">
                <a:moveTo>
                  <a:pt x="54118" y="0"/>
                </a:moveTo>
                <a:lnTo>
                  <a:pt x="11926" y="22778"/>
                </a:lnTo>
                <a:lnTo>
                  <a:pt x="0" y="54601"/>
                </a:lnTo>
                <a:lnTo>
                  <a:pt x="467" y="66344"/>
                </a:lnTo>
                <a:lnTo>
                  <a:pt x="16271" y="101208"/>
                </a:lnTo>
                <a:lnTo>
                  <a:pt x="56603" y="118263"/>
                </a:lnTo>
                <a:lnTo>
                  <a:pt x="68323" y="117166"/>
                </a:lnTo>
                <a:lnTo>
                  <a:pt x="103909" y="99508"/>
                </a:lnTo>
                <a:lnTo>
                  <a:pt x="119140" y="55150"/>
                </a:lnTo>
                <a:lnTo>
                  <a:pt x="117126" y="43373"/>
                </a:lnTo>
                <a:lnTo>
                  <a:pt x="88337" y="6998"/>
                </a:lnTo>
                <a:lnTo>
                  <a:pt x="54118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869524" y="4934583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4">
                <a:moveTo>
                  <a:pt x="62613" y="0"/>
                </a:moveTo>
                <a:lnTo>
                  <a:pt x="18655" y="17939"/>
                </a:lnTo>
                <a:lnTo>
                  <a:pt x="0" y="55026"/>
                </a:lnTo>
                <a:lnTo>
                  <a:pt x="312" y="67476"/>
                </a:lnTo>
                <a:lnTo>
                  <a:pt x="26143" y="108574"/>
                </a:lnTo>
                <a:lnTo>
                  <a:pt x="64730" y="119731"/>
                </a:lnTo>
                <a:lnTo>
                  <a:pt x="77242" y="117407"/>
                </a:lnTo>
                <a:lnTo>
                  <a:pt x="114361" y="85309"/>
                </a:lnTo>
                <a:lnTo>
                  <a:pt x="119904" y="61019"/>
                </a:lnTo>
                <a:lnTo>
                  <a:pt x="118833" y="49169"/>
                </a:lnTo>
                <a:lnTo>
                  <a:pt x="90359" y="10412"/>
                </a:lnTo>
                <a:lnTo>
                  <a:pt x="62613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4982" y="4523503"/>
            <a:ext cx="2046605" cy="1221105"/>
          </a:xfrm>
          <a:custGeom>
            <a:avLst/>
            <a:gdLst/>
            <a:ahLst/>
            <a:cxnLst/>
            <a:rect l="l" t="t" r="r" b="b"/>
            <a:pathLst>
              <a:path w="2046604" h="1221104">
                <a:moveTo>
                  <a:pt x="2046572" y="1220794"/>
                </a:moveTo>
                <a:lnTo>
                  <a:pt x="0" y="1220794"/>
                </a:lnTo>
                <a:lnTo>
                  <a:pt x="0" y="0"/>
                </a:lnTo>
                <a:lnTo>
                  <a:pt x="2046572" y="0"/>
                </a:lnTo>
                <a:lnTo>
                  <a:pt x="2046572" y="1220794"/>
                </a:lnTo>
                <a:close/>
              </a:path>
            </a:pathLst>
          </a:custGeom>
          <a:ln w="22581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72384" y="4693147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4">
                <a:moveTo>
                  <a:pt x="62408" y="0"/>
                </a:moveTo>
                <a:lnTo>
                  <a:pt x="18597" y="17752"/>
                </a:lnTo>
                <a:lnTo>
                  <a:pt x="0" y="54965"/>
                </a:lnTo>
                <a:lnTo>
                  <a:pt x="338" y="67446"/>
                </a:lnTo>
                <a:lnTo>
                  <a:pt x="26227" y="108569"/>
                </a:lnTo>
                <a:lnTo>
                  <a:pt x="64659" y="119627"/>
                </a:lnTo>
                <a:lnTo>
                  <a:pt x="77141" y="117261"/>
                </a:lnTo>
                <a:lnTo>
                  <a:pt x="114251" y="85089"/>
                </a:lnTo>
                <a:lnTo>
                  <a:pt x="119849" y="60987"/>
                </a:lnTo>
                <a:lnTo>
                  <a:pt x="118775" y="49133"/>
                </a:lnTo>
                <a:lnTo>
                  <a:pt x="90240" y="10324"/>
                </a:lnTo>
                <a:lnTo>
                  <a:pt x="62408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64918" y="5291169"/>
            <a:ext cx="119380" cy="118745"/>
          </a:xfrm>
          <a:custGeom>
            <a:avLst/>
            <a:gdLst/>
            <a:ahLst/>
            <a:cxnLst/>
            <a:rect l="l" t="t" r="r" b="b"/>
            <a:pathLst>
              <a:path w="119379" h="118745">
                <a:moveTo>
                  <a:pt x="54053" y="0"/>
                </a:moveTo>
                <a:lnTo>
                  <a:pt x="11708" y="22985"/>
                </a:lnTo>
                <a:lnTo>
                  <a:pt x="0" y="54955"/>
                </a:lnTo>
                <a:lnTo>
                  <a:pt x="523" y="66713"/>
                </a:lnTo>
                <a:lnTo>
                  <a:pt x="16333" y="101593"/>
                </a:lnTo>
                <a:lnTo>
                  <a:pt x="56656" y="118510"/>
                </a:lnTo>
                <a:lnTo>
                  <a:pt x="68378" y="117361"/>
                </a:lnTo>
                <a:lnTo>
                  <a:pt x="104027" y="99569"/>
                </a:lnTo>
                <a:lnTo>
                  <a:pt x="119160" y="55286"/>
                </a:lnTo>
                <a:lnTo>
                  <a:pt x="117135" y="43471"/>
                </a:lnTo>
                <a:lnTo>
                  <a:pt x="88213" y="6854"/>
                </a:lnTo>
                <a:lnTo>
                  <a:pt x="54053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33705" y="4984460"/>
            <a:ext cx="120650" cy="120014"/>
          </a:xfrm>
          <a:custGeom>
            <a:avLst/>
            <a:gdLst/>
            <a:ahLst/>
            <a:cxnLst/>
            <a:rect l="l" t="t" r="r" b="b"/>
            <a:pathLst>
              <a:path w="120650" h="120014">
                <a:moveTo>
                  <a:pt x="62455" y="0"/>
                </a:moveTo>
                <a:lnTo>
                  <a:pt x="18713" y="17818"/>
                </a:lnTo>
                <a:lnTo>
                  <a:pt x="0" y="54941"/>
                </a:lnTo>
                <a:lnTo>
                  <a:pt x="394" y="67509"/>
                </a:lnTo>
                <a:lnTo>
                  <a:pt x="26402" y="108587"/>
                </a:lnTo>
                <a:lnTo>
                  <a:pt x="65137" y="119592"/>
                </a:lnTo>
                <a:lnTo>
                  <a:pt x="77619" y="117254"/>
                </a:lnTo>
                <a:lnTo>
                  <a:pt x="114544" y="85108"/>
                </a:lnTo>
                <a:lnTo>
                  <a:pt x="120108" y="60722"/>
                </a:lnTo>
                <a:lnTo>
                  <a:pt x="119002" y="48907"/>
                </a:lnTo>
                <a:lnTo>
                  <a:pt x="90332" y="10279"/>
                </a:lnTo>
                <a:lnTo>
                  <a:pt x="62455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95578" y="5453700"/>
            <a:ext cx="119380" cy="118745"/>
          </a:xfrm>
          <a:custGeom>
            <a:avLst/>
            <a:gdLst/>
            <a:ahLst/>
            <a:cxnLst/>
            <a:rect l="l" t="t" r="r" b="b"/>
            <a:pathLst>
              <a:path w="119379" h="118745">
                <a:moveTo>
                  <a:pt x="54009" y="0"/>
                </a:moveTo>
                <a:lnTo>
                  <a:pt x="11774" y="22808"/>
                </a:lnTo>
                <a:lnTo>
                  <a:pt x="0" y="54808"/>
                </a:lnTo>
                <a:lnTo>
                  <a:pt x="510" y="66567"/>
                </a:lnTo>
                <a:lnTo>
                  <a:pt x="16311" y="101370"/>
                </a:lnTo>
                <a:lnTo>
                  <a:pt x="56513" y="118469"/>
                </a:lnTo>
                <a:lnTo>
                  <a:pt x="68234" y="117372"/>
                </a:lnTo>
                <a:lnTo>
                  <a:pt x="103903" y="99679"/>
                </a:lnTo>
                <a:lnTo>
                  <a:pt x="119239" y="55377"/>
                </a:lnTo>
                <a:lnTo>
                  <a:pt x="117256" y="43571"/>
                </a:lnTo>
                <a:lnTo>
                  <a:pt x="88260" y="6936"/>
                </a:lnTo>
                <a:lnTo>
                  <a:pt x="54009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26262" y="5493557"/>
            <a:ext cx="119380" cy="118745"/>
          </a:xfrm>
          <a:custGeom>
            <a:avLst/>
            <a:gdLst/>
            <a:ahLst/>
            <a:cxnLst/>
            <a:rect l="l" t="t" r="r" b="b"/>
            <a:pathLst>
              <a:path w="119379" h="118745">
                <a:moveTo>
                  <a:pt x="54122" y="0"/>
                </a:moveTo>
                <a:lnTo>
                  <a:pt x="11927" y="22778"/>
                </a:lnTo>
                <a:lnTo>
                  <a:pt x="0" y="54601"/>
                </a:lnTo>
                <a:lnTo>
                  <a:pt x="468" y="66344"/>
                </a:lnTo>
                <a:lnTo>
                  <a:pt x="16273" y="101207"/>
                </a:lnTo>
                <a:lnTo>
                  <a:pt x="56605" y="118263"/>
                </a:lnTo>
                <a:lnTo>
                  <a:pt x="68324" y="117166"/>
                </a:lnTo>
                <a:lnTo>
                  <a:pt x="103912" y="99510"/>
                </a:lnTo>
                <a:lnTo>
                  <a:pt x="119142" y="55151"/>
                </a:lnTo>
                <a:lnTo>
                  <a:pt x="117128" y="43373"/>
                </a:lnTo>
                <a:lnTo>
                  <a:pt x="88342" y="6998"/>
                </a:lnTo>
                <a:lnTo>
                  <a:pt x="54122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03056" y="4924836"/>
            <a:ext cx="120014" cy="120014"/>
          </a:xfrm>
          <a:custGeom>
            <a:avLst/>
            <a:gdLst/>
            <a:ahLst/>
            <a:cxnLst/>
            <a:rect l="l" t="t" r="r" b="b"/>
            <a:pathLst>
              <a:path w="120015" h="120014">
                <a:moveTo>
                  <a:pt x="62614" y="0"/>
                </a:moveTo>
                <a:lnTo>
                  <a:pt x="18658" y="17942"/>
                </a:lnTo>
                <a:lnTo>
                  <a:pt x="0" y="55030"/>
                </a:lnTo>
                <a:lnTo>
                  <a:pt x="314" y="67480"/>
                </a:lnTo>
                <a:lnTo>
                  <a:pt x="26151" y="108575"/>
                </a:lnTo>
                <a:lnTo>
                  <a:pt x="64738" y="119732"/>
                </a:lnTo>
                <a:lnTo>
                  <a:pt x="77248" y="117407"/>
                </a:lnTo>
                <a:lnTo>
                  <a:pt x="114368" y="85310"/>
                </a:lnTo>
                <a:lnTo>
                  <a:pt x="119912" y="61021"/>
                </a:lnTo>
                <a:lnTo>
                  <a:pt x="118841" y="49170"/>
                </a:lnTo>
                <a:lnTo>
                  <a:pt x="90364" y="10413"/>
                </a:lnTo>
                <a:lnTo>
                  <a:pt x="62614" y="0"/>
                </a:lnTo>
                <a:close/>
              </a:path>
            </a:pathLst>
          </a:custGeom>
          <a:solidFill>
            <a:srgbClr val="13A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762687" y="7349421"/>
            <a:ext cx="272415" cy="204470"/>
          </a:xfrm>
          <a:custGeom>
            <a:avLst/>
            <a:gdLst/>
            <a:ahLst/>
            <a:cxnLst/>
            <a:rect l="l" t="t" r="r" b="b"/>
            <a:pathLst>
              <a:path w="272415" h="204470">
                <a:moveTo>
                  <a:pt x="224717" y="138724"/>
                </a:moveTo>
                <a:lnTo>
                  <a:pt x="133915" y="138724"/>
                </a:lnTo>
                <a:lnTo>
                  <a:pt x="133915" y="203208"/>
                </a:lnTo>
                <a:lnTo>
                  <a:pt x="136174" y="204383"/>
                </a:lnTo>
                <a:lnTo>
                  <a:pt x="138885" y="202305"/>
                </a:lnTo>
                <a:lnTo>
                  <a:pt x="224717" y="138724"/>
                </a:lnTo>
                <a:close/>
              </a:path>
              <a:path w="272415" h="204470">
                <a:moveTo>
                  <a:pt x="135947" y="0"/>
                </a:moveTo>
                <a:lnTo>
                  <a:pt x="133780" y="1037"/>
                </a:lnTo>
                <a:lnTo>
                  <a:pt x="133780" y="4380"/>
                </a:lnTo>
                <a:lnTo>
                  <a:pt x="128293" y="60123"/>
                </a:lnTo>
                <a:lnTo>
                  <a:pt x="86953" y="68672"/>
                </a:lnTo>
                <a:lnTo>
                  <a:pt x="49388" y="85423"/>
                </a:lnTo>
                <a:lnTo>
                  <a:pt x="17245" y="115085"/>
                </a:lnTo>
                <a:lnTo>
                  <a:pt x="462" y="161303"/>
                </a:lnTo>
                <a:lnTo>
                  <a:pt x="0" y="181019"/>
                </a:lnTo>
                <a:lnTo>
                  <a:pt x="9035" y="170229"/>
                </a:lnTo>
                <a:lnTo>
                  <a:pt x="19741" y="161433"/>
                </a:lnTo>
                <a:lnTo>
                  <a:pt x="58407" y="144989"/>
                </a:lnTo>
                <a:lnTo>
                  <a:pt x="99593" y="139231"/>
                </a:lnTo>
                <a:lnTo>
                  <a:pt x="224717" y="138724"/>
                </a:lnTo>
                <a:lnTo>
                  <a:pt x="269402" y="105623"/>
                </a:lnTo>
                <a:lnTo>
                  <a:pt x="272158" y="103727"/>
                </a:lnTo>
                <a:lnTo>
                  <a:pt x="272067" y="100384"/>
                </a:lnTo>
                <a:lnTo>
                  <a:pt x="269402" y="98352"/>
                </a:lnTo>
                <a:lnTo>
                  <a:pt x="138569" y="1850"/>
                </a:lnTo>
                <a:lnTo>
                  <a:pt x="13594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124526" y="6942829"/>
            <a:ext cx="1259531" cy="107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97940" y="8004036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45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97940" y="6942197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4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04648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99091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53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93489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87909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9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82374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76772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53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71215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65659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53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0101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9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54431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348896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443317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37782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50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632225" y="6942153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4">
                <a:moveTo>
                  <a:pt x="0" y="0"/>
                </a:moveTo>
                <a:lnTo>
                  <a:pt x="0" y="1061838"/>
                </a:lnTo>
              </a:path>
            </a:pathLst>
          </a:custGeom>
          <a:ln w="13463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97940" y="7001185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46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97940" y="7095589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02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97940" y="7189382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80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97940" y="7284312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4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97940" y="7378705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01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97940" y="7477700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5438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97940" y="7567501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4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97940" y="7661976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94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97940" y="7756242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456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97940" y="7850599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501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97940" y="7945019"/>
            <a:ext cx="1241425" cy="0"/>
          </a:xfrm>
          <a:custGeom>
            <a:avLst/>
            <a:gdLst/>
            <a:ahLst/>
            <a:cxnLst/>
            <a:rect l="l" t="t" r="r" b="b"/>
            <a:pathLst>
              <a:path w="1241425">
                <a:moveTo>
                  <a:pt x="0" y="0"/>
                </a:moveTo>
                <a:lnTo>
                  <a:pt x="1241333" y="0"/>
                </a:lnTo>
              </a:path>
            </a:pathLst>
          </a:custGeom>
          <a:ln w="13457">
            <a:solidFill>
              <a:srgbClr val="13A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19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handle </a:t>
            </a:r>
            <a:r>
              <a:rPr dirty="0" smtClean="0"/>
              <a:t>complexity</a:t>
            </a:r>
            <a:endParaRPr dirty="0"/>
          </a:p>
        </p:txBody>
      </p:sp>
      <p:sp>
        <p:nvSpPr>
          <p:cNvPr id="1184" name="Shape 1184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185" name="fig3.7.pdf"/>
          <p:cNvPicPr>
            <a:picLocks noChangeAspect="1"/>
          </p:cNvPicPr>
          <p:nvPr/>
        </p:nvPicPr>
        <p:blipFill>
          <a:blip r:embed="rId2">
            <a:extLst/>
          </a:blip>
          <a:srcRect l="39438" t="4891" b="43682"/>
          <a:stretch>
            <a:fillRect/>
          </a:stretch>
        </p:blipFill>
        <p:spPr>
          <a:xfrm>
            <a:off x="6067432" y="1447800"/>
            <a:ext cx="9780792" cy="767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fig3.2.pdf"/>
          <p:cNvPicPr>
            <a:picLocks noChangeAspect="1"/>
          </p:cNvPicPr>
          <p:nvPr/>
        </p:nvPicPr>
        <p:blipFill>
          <a:blip r:embed="rId3">
            <a:extLst/>
          </a:blip>
          <a:srcRect l="61211" t="31568" r="7183" b="57000"/>
          <a:stretch>
            <a:fillRect/>
          </a:stretch>
        </p:blipFill>
        <p:spPr>
          <a:xfrm>
            <a:off x="774700" y="1460500"/>
            <a:ext cx="4013200" cy="2172435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Shape 1187"/>
          <p:cNvSpPr/>
          <p:nvPr/>
        </p:nvSpPr>
        <p:spPr>
          <a:xfrm>
            <a:off x="617756" y="3435564"/>
            <a:ext cx="5449676" cy="6089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marL="342900" indent="-342900" algn="l" defTabSz="1219200">
              <a:spcBef>
                <a:spcPts val="1000"/>
              </a:spcBef>
              <a:buSzPct val="100000"/>
              <a:buChar char="•"/>
              <a:defRPr sz="4000">
                <a:uFill>
                  <a:solidFill>
                    <a:srgbClr val="000000"/>
                  </a:solidFill>
                </a:uFill>
              </a:defRPr>
            </a:pPr>
            <a:r>
              <a:rPr sz="3200" dirty="0">
                <a:latin typeface="+mn-ea"/>
                <a:ea typeface="+mn-ea"/>
              </a:rPr>
              <a:t>derive new data to show within view </a:t>
            </a:r>
          </a:p>
          <a:p>
            <a:pPr marL="342900" indent="-342900" algn="l" defTabSz="1219200">
              <a:spcBef>
                <a:spcPts val="1000"/>
              </a:spcBef>
              <a:buSzPct val="100000"/>
              <a:buChar char="•"/>
              <a:defRPr sz="4000">
                <a:uFill>
                  <a:solidFill>
                    <a:srgbClr val="000000"/>
                  </a:solidFill>
                </a:uFill>
              </a:defRPr>
            </a:pPr>
            <a:r>
              <a:rPr sz="3200" dirty="0">
                <a:latin typeface="+mn-ea"/>
                <a:ea typeface="+mn-ea"/>
              </a:rPr>
              <a:t>change view over time</a:t>
            </a:r>
          </a:p>
          <a:p>
            <a:pPr marL="342900" indent="-342900" algn="l" defTabSz="1219200">
              <a:spcBef>
                <a:spcPts val="1000"/>
              </a:spcBef>
              <a:buSzPct val="100000"/>
              <a:buChar char="•"/>
              <a:defRPr sz="4000">
                <a:uFill>
                  <a:solidFill>
                    <a:srgbClr val="000000"/>
                  </a:solidFill>
                </a:uFill>
              </a:defRPr>
            </a:pPr>
            <a:r>
              <a:rPr sz="3200" dirty="0">
                <a:latin typeface="+mn-ea"/>
                <a:ea typeface="+mn-ea"/>
              </a:rPr>
              <a:t>facet across multiple views</a:t>
            </a:r>
          </a:p>
          <a:p>
            <a:pPr marL="342900" indent="-342900" algn="l" defTabSz="1219200">
              <a:spcBef>
                <a:spcPts val="1000"/>
              </a:spcBef>
              <a:buSzPct val="100000"/>
              <a:buChar char="•"/>
              <a:defRPr sz="4000">
                <a:uFill>
                  <a:solidFill>
                    <a:srgbClr val="000000"/>
                  </a:solidFill>
                </a:uFill>
              </a:defRPr>
            </a:pPr>
            <a:r>
              <a:rPr sz="3200" dirty="0">
                <a:solidFill>
                  <a:srgbClr val="FF0000"/>
                </a:solidFill>
                <a:latin typeface="+mn-ea"/>
                <a:ea typeface="+mn-ea"/>
              </a:rPr>
              <a:t>reduce items/attributes within single </a:t>
            </a:r>
            <a:r>
              <a:rPr sz="3200" dirty="0" smtClean="0">
                <a:solidFill>
                  <a:srgbClr val="FF0000"/>
                </a:solidFill>
                <a:latin typeface="+mn-ea"/>
                <a:ea typeface="+mn-ea"/>
              </a:rPr>
              <a:t>view</a:t>
            </a:r>
            <a:endParaRPr lang="en-US" sz="3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342900" indent="-342900" algn="l" defTabSz="1219200">
              <a:spcBef>
                <a:spcPts val="1000"/>
              </a:spcBef>
              <a:buSzPct val="100000"/>
              <a:buChar char="•"/>
              <a:defRPr sz="4000">
                <a:uFill>
                  <a:solidFill>
                    <a:srgbClr val="000000"/>
                  </a:solidFill>
                </a:uFill>
              </a:defRPr>
            </a:pPr>
            <a:r>
              <a:rPr lang="en-US" sz="3200" dirty="0" smtClean="0">
                <a:latin typeface="+mn-ea"/>
                <a:ea typeface="+mn-ea"/>
              </a:rPr>
              <a:t>embed focus and context</a:t>
            </a:r>
            <a:endParaRPr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8475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Idio</a:t>
            </a:r>
            <a:r>
              <a:rPr dirty="0"/>
              <a:t>m:</a:t>
            </a:r>
            <a:r>
              <a:rPr spc="-465" dirty="0"/>
              <a:t> </a:t>
            </a:r>
            <a:r>
              <a:rPr b="1" spc="-5" dirty="0">
                <a:latin typeface="Rockwell"/>
                <a:cs typeface="Rockwell"/>
              </a:rPr>
              <a:t>DOITrees</a:t>
            </a:r>
            <a:r>
              <a:rPr b="1" dirty="0">
                <a:latin typeface="Rockwell"/>
                <a:cs typeface="Rockwell"/>
              </a:rPr>
              <a:t> R</a:t>
            </a:r>
            <a:r>
              <a:rPr b="1" spc="-5" dirty="0">
                <a:latin typeface="Rockwell"/>
                <a:cs typeface="Rockwell"/>
              </a:rPr>
              <a:t>evis</a:t>
            </a:r>
            <a:r>
              <a:rPr b="1" dirty="0">
                <a:latin typeface="Rockwell"/>
                <a:cs typeface="Rockwell"/>
              </a:rPr>
              <a:t>i</a:t>
            </a:r>
            <a:r>
              <a:rPr b="1" spc="-5" dirty="0">
                <a:latin typeface="Rockwell"/>
                <a:cs typeface="Rockwell"/>
              </a:rPr>
              <a:t>te</a:t>
            </a:r>
            <a:r>
              <a:rPr b="1" dirty="0">
                <a:latin typeface="Rockwell"/>
                <a:cs typeface="Rockwell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11500" y="8732303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32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9700" y="3289300"/>
            <a:ext cx="13347700" cy="523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700" y="1204066"/>
            <a:ext cx="8462010" cy="245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30200" algn="l">
              <a:lnSpc>
                <a:spcPct val="100000"/>
              </a:lnSpc>
              <a:buChar char="•"/>
              <a:tabLst>
                <a:tab pos="342900" algn="l"/>
              </a:tabLst>
            </a:pPr>
            <a:r>
              <a:rPr sz="4000" dirty="0">
                <a:latin typeface="Gill Sans MT"/>
                <a:cs typeface="Gill Sans MT"/>
              </a:rPr>
              <a:t>e</a:t>
            </a:r>
            <a:r>
              <a:rPr sz="4000" spc="-5" dirty="0">
                <a:latin typeface="Gill Sans MT"/>
                <a:cs typeface="Gill Sans MT"/>
              </a:rPr>
              <a:t>lid</a:t>
            </a:r>
            <a:r>
              <a:rPr sz="4000" dirty="0">
                <a:latin typeface="Gill Sans MT"/>
                <a:cs typeface="Gill Sans MT"/>
              </a:rPr>
              <a:t>e</a:t>
            </a:r>
          </a:p>
          <a:p>
            <a:pPr marL="469900" algn="l">
              <a:lnSpc>
                <a:spcPct val="100000"/>
              </a:lnSpc>
              <a:spcBef>
                <a:spcPts val="71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so</a:t>
            </a:r>
            <a:r>
              <a:rPr sz="3400" dirty="0">
                <a:latin typeface="Gill Sans MT"/>
                <a:cs typeface="Gill Sans MT"/>
              </a:rPr>
              <a:t>me</a:t>
            </a:r>
            <a:r>
              <a:rPr sz="3400" spc="-5" dirty="0">
                <a:latin typeface="Gill Sans MT"/>
                <a:cs typeface="Gill Sans MT"/>
              </a:rPr>
              <a:t> items dyna</a:t>
            </a:r>
            <a:r>
              <a:rPr sz="3400" dirty="0">
                <a:latin typeface="Gill Sans MT"/>
                <a:cs typeface="Gill Sans MT"/>
              </a:rPr>
              <a:t>m</a:t>
            </a:r>
            <a:r>
              <a:rPr sz="3400" spc="-5" dirty="0">
                <a:latin typeface="Gill Sans MT"/>
                <a:cs typeface="Gill Sans MT"/>
              </a:rPr>
              <a:t>ical</a:t>
            </a:r>
            <a:r>
              <a:rPr sz="3400" spc="-3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y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spc="35" dirty="0">
                <a:latin typeface="Gill Sans MT"/>
                <a:cs typeface="Gill Sans MT"/>
              </a:rPr>
              <a:t>fi</a:t>
            </a:r>
            <a:r>
              <a:rPr sz="3400" spc="2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te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ed o</a:t>
            </a:r>
            <a:r>
              <a:rPr sz="3400" dirty="0">
                <a:latin typeface="Gill Sans MT"/>
                <a:cs typeface="Gill Sans MT"/>
              </a:rPr>
              <a:t>ut</a:t>
            </a:r>
          </a:p>
          <a:p>
            <a:pPr marL="469900" algn="l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so</a:t>
            </a:r>
            <a:r>
              <a:rPr sz="3400" dirty="0">
                <a:latin typeface="Gill Sans MT"/>
                <a:cs typeface="Gill Sans MT"/>
              </a:rPr>
              <a:t>me</a:t>
            </a:r>
            <a:r>
              <a:rPr sz="3400" spc="-5" dirty="0">
                <a:latin typeface="Gill Sans MT"/>
                <a:cs typeface="Gill Sans MT"/>
              </a:rPr>
              <a:t> items dyna</a:t>
            </a:r>
            <a:r>
              <a:rPr sz="3400" dirty="0">
                <a:latin typeface="Gill Sans MT"/>
                <a:cs typeface="Gill Sans MT"/>
              </a:rPr>
              <a:t>m</a:t>
            </a:r>
            <a:r>
              <a:rPr sz="3400" spc="-5" dirty="0">
                <a:latin typeface="Gill Sans MT"/>
                <a:cs typeface="Gill Sans MT"/>
              </a:rPr>
              <a:t>ical</a:t>
            </a:r>
            <a:r>
              <a:rPr sz="3400" spc="-3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y</a:t>
            </a:r>
            <a:r>
              <a:rPr sz="3400" spc="-5" dirty="0">
                <a:latin typeface="Gill Sans MT"/>
                <a:cs typeface="Gill Sans MT"/>
              </a:rPr>
              <a:t> agg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egated tog</a:t>
            </a:r>
            <a:r>
              <a:rPr sz="3400" dirty="0">
                <a:latin typeface="Gill Sans MT"/>
                <a:cs typeface="Gill Sans MT"/>
              </a:rPr>
              <a:t>ether</a:t>
            </a:r>
          </a:p>
          <a:p>
            <a:pPr marL="469900" algn="l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so</a:t>
            </a:r>
            <a:r>
              <a:rPr sz="3400" dirty="0">
                <a:latin typeface="Gill Sans MT"/>
                <a:cs typeface="Gill Sans MT"/>
              </a:rPr>
              <a:t>me</a:t>
            </a:r>
            <a:r>
              <a:rPr sz="3400" spc="-5" dirty="0">
                <a:latin typeface="Gill Sans MT"/>
                <a:cs typeface="Gill Sans MT"/>
              </a:rPr>
              <a:t> items sh</a:t>
            </a:r>
            <a:r>
              <a:rPr sz="3400" spc="-40" dirty="0">
                <a:latin typeface="Gill Sans MT"/>
                <a:cs typeface="Gill Sans MT"/>
              </a:rPr>
              <a:t>o</a:t>
            </a:r>
            <a:r>
              <a:rPr sz="3400" spc="-5" dirty="0">
                <a:latin typeface="Gill Sans MT"/>
                <a:cs typeface="Gill Sans MT"/>
              </a:rPr>
              <a:t>w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i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detai</a:t>
            </a:r>
            <a:r>
              <a:rPr sz="3400" dirty="0">
                <a:latin typeface="Gill Sans MT"/>
                <a:cs typeface="Gill Sans MT"/>
              </a:rPr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8725379"/>
            <a:ext cx="151180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5" dirty="0">
                <a:latin typeface="Gill Sans MT"/>
                <a:cs typeface="Gill Sans MT"/>
              </a:rPr>
              <a:t>[DO</a:t>
            </a:r>
            <a:r>
              <a:rPr sz="2000" i="1" dirty="0">
                <a:latin typeface="Gill Sans MT"/>
                <a:cs typeface="Gill Sans MT"/>
              </a:rPr>
              <a:t>I</a:t>
            </a:r>
            <a:r>
              <a:rPr sz="2000" i="1" spc="-210" dirty="0">
                <a:latin typeface="Gill Sans MT"/>
                <a:cs typeface="Gill Sans MT"/>
              </a:rPr>
              <a:t>T</a:t>
            </a:r>
            <a:r>
              <a:rPr sz="2000" i="1" spc="-2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ees</a:t>
            </a:r>
            <a:r>
              <a:rPr sz="2000" i="1" spc="-5" dirty="0">
                <a:latin typeface="Gill Sans MT"/>
                <a:cs typeface="Gill Sans MT"/>
              </a:rPr>
              <a:t> R</a:t>
            </a:r>
            <a:r>
              <a:rPr sz="2000" i="1" spc="-35" dirty="0">
                <a:latin typeface="Gill Sans MT"/>
                <a:cs typeface="Gill Sans MT"/>
              </a:rPr>
              <a:t>e</a:t>
            </a:r>
            <a:r>
              <a:rPr sz="2000" i="1" spc="-5" dirty="0">
                <a:latin typeface="Gill Sans MT"/>
                <a:cs typeface="Gill Sans MT"/>
              </a:rPr>
              <a:t>visit</a:t>
            </a:r>
            <a:r>
              <a:rPr sz="2000" i="1" dirty="0">
                <a:latin typeface="Gill Sans MT"/>
                <a:cs typeface="Gill Sans MT"/>
              </a:rPr>
              <a:t>ed: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Sc</a:t>
            </a:r>
            <a:r>
              <a:rPr sz="2000" i="1" dirty="0">
                <a:latin typeface="Gill Sans MT"/>
                <a:cs typeface="Gill Sans MT"/>
              </a:rPr>
              <a:t>alabl</a:t>
            </a:r>
            <a:r>
              <a:rPr sz="2000" i="1" spc="55" dirty="0">
                <a:latin typeface="Gill Sans MT"/>
                <a:cs typeface="Gill Sans MT"/>
              </a:rPr>
              <a:t>e</a:t>
            </a:r>
            <a:r>
              <a:rPr sz="2000" i="1" dirty="0">
                <a:latin typeface="Gill Sans MT"/>
                <a:cs typeface="Gill Sans MT"/>
              </a:rPr>
              <a:t>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Spa</a:t>
            </a:r>
            <a:r>
              <a:rPr sz="2000" i="1" spc="-5" dirty="0">
                <a:latin typeface="Gill Sans MT"/>
                <a:cs typeface="Gill Sans MT"/>
              </a:rPr>
              <a:t>ce-C</a:t>
            </a:r>
            <a:r>
              <a:rPr sz="2000" i="1" dirty="0">
                <a:latin typeface="Gill Sans MT"/>
                <a:cs typeface="Gill Sans MT"/>
              </a:rPr>
              <a:t>on</a:t>
            </a:r>
            <a:r>
              <a:rPr sz="2000" i="1" spc="-5" dirty="0">
                <a:latin typeface="Gill Sans MT"/>
                <a:cs typeface="Gill Sans MT"/>
              </a:rPr>
              <a:t>st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ained</a:t>
            </a:r>
            <a:r>
              <a:rPr sz="2000" i="1" spc="-305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V</a:t>
            </a:r>
            <a:r>
              <a:rPr sz="2000" i="1" dirty="0">
                <a:latin typeface="Gill Sans MT"/>
                <a:cs typeface="Gill Sans MT"/>
              </a:rPr>
              <a:t>is</a:t>
            </a:r>
            <a:r>
              <a:rPr sz="2000" i="1" spc="-5" dirty="0">
                <a:latin typeface="Gill Sans MT"/>
                <a:cs typeface="Gill Sans MT"/>
              </a:rPr>
              <a:t>u</a:t>
            </a:r>
            <a:r>
              <a:rPr sz="2000" i="1" dirty="0">
                <a:latin typeface="Gill Sans MT"/>
                <a:cs typeface="Gill Sans MT"/>
              </a:rPr>
              <a:t>aliz</a:t>
            </a:r>
            <a:r>
              <a:rPr sz="2000" i="1" spc="-5" dirty="0">
                <a:latin typeface="Gill Sans MT"/>
                <a:cs typeface="Gill Sans MT"/>
              </a:rPr>
              <a:t>at</a:t>
            </a:r>
            <a:r>
              <a:rPr sz="2000" i="1" dirty="0">
                <a:latin typeface="Gill Sans MT"/>
                <a:cs typeface="Gill Sans MT"/>
              </a:rPr>
              <a:t>ion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of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Hie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a</a:t>
            </a:r>
            <a:r>
              <a:rPr sz="2000" i="1" spc="-5" dirty="0">
                <a:latin typeface="Gill Sans MT"/>
                <a:cs typeface="Gill Sans MT"/>
              </a:rPr>
              <a:t>r</a:t>
            </a:r>
            <a:r>
              <a:rPr sz="2000" i="1" spc="30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h</a:t>
            </a:r>
            <a:r>
              <a:rPr sz="2000" i="1" spc="-5" dirty="0">
                <a:latin typeface="Gill Sans MT"/>
                <a:cs typeface="Gill Sans MT"/>
              </a:rPr>
              <a:t>ic</a:t>
            </a:r>
            <a:r>
              <a:rPr sz="2000" i="1" dirty="0">
                <a:latin typeface="Gill Sans MT"/>
                <a:cs typeface="Gill Sans MT"/>
              </a:rPr>
              <a:t>al</a:t>
            </a:r>
            <a:r>
              <a:rPr sz="2000" i="1" spc="-5" dirty="0">
                <a:latin typeface="Gill Sans MT"/>
                <a:cs typeface="Gill Sans MT"/>
              </a:rPr>
              <a:t> D</a:t>
            </a:r>
            <a:r>
              <a:rPr sz="2000" i="1" dirty="0">
                <a:latin typeface="Gill Sans MT"/>
                <a:cs typeface="Gill Sans MT"/>
              </a:rPr>
              <a:t>a</a:t>
            </a:r>
            <a:r>
              <a:rPr sz="2000" i="1" spc="-5" dirty="0">
                <a:latin typeface="Gill Sans MT"/>
                <a:cs typeface="Gill Sans MT"/>
              </a:rPr>
              <a:t>t</a:t>
            </a:r>
            <a:r>
              <a:rPr sz="2000" i="1" dirty="0">
                <a:latin typeface="Gill Sans MT"/>
                <a:cs typeface="Gill Sans MT"/>
              </a:rPr>
              <a:t>a.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Heer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and</a:t>
            </a:r>
            <a:r>
              <a:rPr sz="2000" i="1" spc="-5" dirty="0">
                <a:latin typeface="Gill Sans MT"/>
                <a:cs typeface="Gill Sans MT"/>
              </a:rPr>
              <a:t> C</a:t>
            </a:r>
            <a:r>
              <a:rPr sz="2000" i="1" dirty="0">
                <a:latin typeface="Gill Sans MT"/>
                <a:cs typeface="Gill Sans MT"/>
              </a:rPr>
              <a:t>a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d.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P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o</a:t>
            </a:r>
            <a:r>
              <a:rPr sz="2000" i="1" spc="110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.</a:t>
            </a:r>
            <a:r>
              <a:rPr sz="2000" i="1" spc="-36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Advan</a:t>
            </a:r>
            <a:r>
              <a:rPr sz="2000" i="1" spc="-5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ed</a:t>
            </a:r>
            <a:r>
              <a:rPr sz="2000" i="1" spc="-305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V</a:t>
            </a:r>
            <a:r>
              <a:rPr sz="2000" i="1" dirty="0">
                <a:latin typeface="Gill Sans MT"/>
                <a:cs typeface="Gill Sans MT"/>
              </a:rPr>
              <a:t>is</a:t>
            </a:r>
            <a:r>
              <a:rPr sz="2000" i="1" spc="-5" dirty="0">
                <a:latin typeface="Gill Sans MT"/>
                <a:cs typeface="Gill Sans MT"/>
              </a:rPr>
              <a:t>u</a:t>
            </a:r>
            <a:r>
              <a:rPr sz="2000" i="1" dirty="0">
                <a:latin typeface="Gill Sans MT"/>
                <a:cs typeface="Gill Sans MT"/>
              </a:rPr>
              <a:t>al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In</a:t>
            </a:r>
            <a:r>
              <a:rPr sz="2000" i="1" spc="-5" dirty="0">
                <a:latin typeface="Gill Sans MT"/>
                <a:cs typeface="Gill Sans MT"/>
              </a:rPr>
              <a:t>t</a:t>
            </a:r>
            <a:r>
              <a:rPr sz="2000" i="1" dirty="0">
                <a:latin typeface="Gill Sans MT"/>
                <a:cs typeface="Gill Sans MT"/>
              </a:rPr>
              <a:t>er</a:t>
            </a:r>
            <a:r>
              <a:rPr sz="2000" i="1" spc="-35" dirty="0">
                <a:latin typeface="Gill Sans MT"/>
                <a:cs typeface="Gill Sans MT"/>
              </a:rPr>
              <a:t>f</a:t>
            </a:r>
            <a:r>
              <a:rPr sz="2000" i="1" dirty="0">
                <a:latin typeface="Gill Sans MT"/>
                <a:cs typeface="Gill Sans MT"/>
              </a:rPr>
              <a:t>a</a:t>
            </a:r>
            <a:r>
              <a:rPr sz="2000" i="1" spc="-5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es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(</a:t>
            </a:r>
            <a:r>
              <a:rPr sz="2000" i="1" spc="-125" dirty="0">
                <a:latin typeface="Gill Sans MT"/>
                <a:cs typeface="Gill Sans MT"/>
              </a:rPr>
              <a:t>A</a:t>
            </a:r>
            <a:r>
              <a:rPr sz="2000" i="1" spc="-5" dirty="0">
                <a:latin typeface="Gill Sans MT"/>
                <a:cs typeface="Gill Sans MT"/>
              </a:rPr>
              <a:t>V</a:t>
            </a:r>
            <a:r>
              <a:rPr sz="2000" i="1" dirty="0">
                <a:latin typeface="Gill Sans MT"/>
                <a:cs typeface="Gill Sans MT"/>
              </a:rPr>
              <a:t>I),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pp.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421–424,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2004.]</a:t>
            </a:r>
            <a:endParaRPr sz="20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7122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Idio</a:t>
            </a:r>
            <a:r>
              <a:rPr dirty="0"/>
              <a:t>m:</a:t>
            </a:r>
            <a:r>
              <a:rPr spc="-465" dirty="0"/>
              <a:t> </a:t>
            </a:r>
            <a:r>
              <a:rPr b="1" spc="-5" dirty="0">
                <a:latin typeface="Rockwell"/>
                <a:cs typeface="Rockwell"/>
              </a:rPr>
              <a:t>Fis</a:t>
            </a:r>
            <a:r>
              <a:rPr b="1" dirty="0">
                <a:latin typeface="Rockwell"/>
                <a:cs typeface="Rockwell"/>
              </a:rPr>
              <a:t>h</a:t>
            </a:r>
            <a:r>
              <a:rPr b="1" spc="-95" dirty="0">
                <a:latin typeface="Rockwell"/>
                <a:cs typeface="Rockwell"/>
              </a:rPr>
              <a:t>e</a:t>
            </a:r>
            <a:r>
              <a:rPr b="1" spc="-185" dirty="0">
                <a:latin typeface="Rockwell"/>
                <a:cs typeface="Rockwell"/>
              </a:rPr>
              <a:t>y</a:t>
            </a:r>
            <a:r>
              <a:rPr b="1" dirty="0">
                <a:latin typeface="Rockwell"/>
                <a:cs typeface="Rockwell"/>
              </a:rPr>
              <a:t>e</a:t>
            </a:r>
            <a:r>
              <a:rPr b="1" spc="-5" dirty="0">
                <a:latin typeface="Rockwell"/>
                <a:cs typeface="Rockwell"/>
              </a:rPr>
              <a:t> </a:t>
            </a:r>
            <a:r>
              <a:rPr b="1" dirty="0">
                <a:latin typeface="Rockwell"/>
                <a:cs typeface="Rockwell"/>
              </a:rPr>
              <a:t>L</a:t>
            </a:r>
            <a:r>
              <a:rPr b="1" spc="-5" dirty="0">
                <a:latin typeface="Rockwell"/>
                <a:cs typeface="Rockwell"/>
              </a:rPr>
              <a:t>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11500" y="8732303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33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204066"/>
            <a:ext cx="5079365" cy="3067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30200" algn="l">
              <a:lnSpc>
                <a:spcPct val="100000"/>
              </a:lnSpc>
              <a:buChar char="•"/>
              <a:tabLst>
                <a:tab pos="342900" algn="l"/>
              </a:tabLst>
            </a:pPr>
            <a:r>
              <a:rPr sz="4000" spc="-5" dirty="0">
                <a:latin typeface="Gill Sans MT"/>
                <a:cs typeface="Gill Sans MT"/>
              </a:rPr>
              <a:t>disto</a:t>
            </a:r>
            <a:r>
              <a:rPr sz="4000" spc="80" dirty="0">
                <a:latin typeface="Gill Sans MT"/>
                <a:cs typeface="Gill Sans MT"/>
              </a:rPr>
              <a:t>r</a:t>
            </a:r>
            <a:r>
              <a:rPr sz="4000" dirty="0">
                <a:latin typeface="Gill Sans MT"/>
                <a:cs typeface="Gill Sans MT"/>
              </a:rPr>
              <a:t>t</a:t>
            </a:r>
            <a:r>
              <a:rPr sz="4000" spc="-5" dirty="0">
                <a:latin typeface="Gill Sans MT"/>
                <a:cs typeface="Gill Sans MT"/>
              </a:rPr>
              <a:t> geo</a:t>
            </a:r>
            <a:r>
              <a:rPr sz="4000" dirty="0">
                <a:latin typeface="Gill Sans MT"/>
                <a:cs typeface="Gill Sans MT"/>
              </a:rPr>
              <a:t>met</a:t>
            </a:r>
            <a:r>
              <a:rPr sz="4000" spc="114" dirty="0">
                <a:latin typeface="Gill Sans MT"/>
                <a:cs typeface="Gill Sans MT"/>
              </a:rPr>
              <a:t>r</a:t>
            </a:r>
            <a:r>
              <a:rPr sz="4000" dirty="0">
                <a:latin typeface="Gill Sans MT"/>
                <a:cs typeface="Gill Sans MT"/>
              </a:rPr>
              <a:t>y</a:t>
            </a:r>
          </a:p>
          <a:p>
            <a:pPr marL="469900" algn="l">
              <a:lnSpc>
                <a:spcPct val="100000"/>
              </a:lnSpc>
              <a:spcBef>
                <a:spcPts val="71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sh</a:t>
            </a:r>
            <a:r>
              <a:rPr sz="3400" spc="-40" dirty="0">
                <a:latin typeface="Gill Sans MT"/>
                <a:cs typeface="Gill Sans MT"/>
              </a:rPr>
              <a:t>a</a:t>
            </a:r>
            <a:r>
              <a:rPr sz="3400" dirty="0">
                <a:latin typeface="Gill Sans MT"/>
                <a:cs typeface="Gill Sans MT"/>
              </a:rPr>
              <a:t>pe: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radia</a:t>
            </a:r>
            <a:r>
              <a:rPr sz="3400" dirty="0">
                <a:latin typeface="Gill Sans MT"/>
                <a:cs typeface="Gill Sans MT"/>
              </a:rPr>
              <a:t>l</a:t>
            </a:r>
          </a:p>
          <a:p>
            <a:pPr marL="469900" algn="l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35" dirty="0">
                <a:latin typeface="Gill Sans MT"/>
                <a:cs typeface="Gill Sans MT"/>
              </a:rPr>
              <a:t>f</a:t>
            </a:r>
            <a:r>
              <a:rPr sz="3400" spc="-5" dirty="0">
                <a:latin typeface="Gill Sans MT"/>
                <a:cs typeface="Gill Sans MT"/>
              </a:rPr>
              <a:t>ocus</a:t>
            </a:r>
            <a:r>
              <a:rPr sz="3400" dirty="0">
                <a:latin typeface="Gill Sans MT"/>
                <a:cs typeface="Gill Sans MT"/>
              </a:rPr>
              <a:t>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singl</a:t>
            </a:r>
            <a:r>
              <a:rPr sz="3400" dirty="0">
                <a:latin typeface="Gill Sans MT"/>
                <a:cs typeface="Gill Sans MT"/>
              </a:rPr>
              <a:t>e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extent</a:t>
            </a:r>
          </a:p>
          <a:p>
            <a:pPr marL="469900" algn="l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extent: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loca</a:t>
            </a:r>
            <a:r>
              <a:rPr sz="3400" dirty="0">
                <a:latin typeface="Gill Sans MT"/>
                <a:cs typeface="Gill Sans MT"/>
              </a:rPr>
              <a:t>l</a:t>
            </a:r>
          </a:p>
          <a:p>
            <a:pPr marL="469900" algn="l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met</a:t>
            </a:r>
            <a:r>
              <a:rPr sz="3400" spc="-40" dirty="0">
                <a:latin typeface="Gill Sans MT"/>
                <a:cs typeface="Gill Sans MT"/>
              </a:rPr>
              <a:t>a</a:t>
            </a:r>
            <a:r>
              <a:rPr sz="3400" spc="-5" dirty="0">
                <a:latin typeface="Gill Sans MT"/>
                <a:cs typeface="Gill Sans MT"/>
              </a:rPr>
              <a:t>pho</a:t>
            </a:r>
            <a:r>
              <a:rPr sz="3400" spc="135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dragga</a:t>
            </a:r>
            <a:r>
              <a:rPr sz="3400" dirty="0">
                <a:latin typeface="Gill Sans MT"/>
                <a:cs typeface="Gill Sans MT"/>
              </a:rPr>
              <a:t>b</a:t>
            </a:r>
            <a:r>
              <a:rPr sz="3400" spc="-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e</a:t>
            </a:r>
            <a:r>
              <a:rPr sz="3400" spc="-5" dirty="0">
                <a:latin typeface="Gill Sans MT"/>
                <a:cs typeface="Gill Sans MT"/>
              </a:rPr>
              <a:t> lens</a:t>
            </a:r>
            <a:endParaRPr sz="34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400" y="8463687"/>
            <a:ext cx="35864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700" i="1" u="sng" dirty="0">
                <a:latin typeface="Gill Sans MT"/>
                <a:cs typeface="Gill Sans MT"/>
              </a:rPr>
              <a:t>h</a:t>
            </a:r>
            <a:r>
              <a:rPr sz="1700" i="1" u="sng" spc="-5" dirty="0">
                <a:latin typeface="Gill Sans MT"/>
                <a:cs typeface="Gill Sans MT"/>
              </a:rPr>
              <a:t>tt</a:t>
            </a:r>
            <a:r>
              <a:rPr sz="1700" i="1" u="sng" dirty="0">
                <a:latin typeface="Gill Sans MT"/>
                <a:cs typeface="Gill Sans MT"/>
              </a:rPr>
              <a:t>p:</a:t>
            </a:r>
            <a:r>
              <a:rPr sz="1700" i="1" u="sng" spc="-5" dirty="0">
                <a:latin typeface="Gill Sans MT"/>
                <a:cs typeface="Gill Sans MT"/>
              </a:rPr>
              <a:t>//t</a:t>
            </a:r>
            <a:r>
              <a:rPr sz="1700" i="1" u="sng" dirty="0">
                <a:latin typeface="Gill Sans MT"/>
                <a:cs typeface="Gill Sans MT"/>
              </a:rPr>
              <a:t>ulip.lab</a:t>
            </a:r>
            <a:r>
              <a:rPr sz="1700" i="1" u="sng" spc="30" dirty="0">
                <a:latin typeface="Gill Sans MT"/>
                <a:cs typeface="Gill Sans MT"/>
              </a:rPr>
              <a:t>r</a:t>
            </a:r>
            <a:r>
              <a:rPr sz="1700" i="1" u="sng" dirty="0">
                <a:latin typeface="Gill Sans MT"/>
                <a:cs typeface="Gill Sans MT"/>
              </a:rPr>
              <a:t>i.</a:t>
            </a:r>
            <a:r>
              <a:rPr sz="1700" i="1" u="sng" spc="-5" dirty="0">
                <a:latin typeface="Gill Sans MT"/>
                <a:cs typeface="Gill Sans MT"/>
              </a:rPr>
              <a:t>fr/</a:t>
            </a:r>
            <a:r>
              <a:rPr sz="1700" i="1" u="sng" spc="-180" dirty="0">
                <a:latin typeface="Gill Sans MT"/>
                <a:cs typeface="Gill Sans MT"/>
              </a:rPr>
              <a:t>T</a:t>
            </a:r>
            <a:r>
              <a:rPr sz="1700" i="1" u="sng" dirty="0">
                <a:latin typeface="Gill Sans MT"/>
                <a:cs typeface="Gill Sans MT"/>
              </a:rPr>
              <a:t>ulip</a:t>
            </a:r>
            <a:r>
              <a:rPr sz="1700" i="1" u="sng" spc="-5" dirty="0">
                <a:latin typeface="Gill Sans MT"/>
                <a:cs typeface="Gill Sans MT"/>
              </a:rPr>
              <a:t>D</a:t>
            </a:r>
            <a:r>
              <a:rPr sz="1700" i="1" u="sng" dirty="0">
                <a:latin typeface="Gill Sans MT"/>
                <a:cs typeface="Gill Sans MT"/>
              </a:rPr>
              <a:t>rupa</a:t>
            </a:r>
            <a:r>
              <a:rPr sz="1700" i="1" u="sng" spc="-5" dirty="0">
                <a:latin typeface="Gill Sans MT"/>
                <a:cs typeface="Gill Sans MT"/>
              </a:rPr>
              <a:t>l/</a:t>
            </a:r>
            <a:r>
              <a:rPr sz="1700" i="1" u="sng" dirty="0">
                <a:latin typeface="Gill Sans MT"/>
                <a:cs typeface="Gill Sans MT"/>
              </a:rPr>
              <a:t>?q=nod</a:t>
            </a:r>
            <a:r>
              <a:rPr sz="1700" i="1" u="sng" spc="-5" dirty="0">
                <a:latin typeface="Gill Sans MT"/>
                <a:cs typeface="Gill Sans MT"/>
              </a:rPr>
              <a:t>e/</a:t>
            </a:r>
            <a:r>
              <a:rPr sz="1700" i="1" u="sng" dirty="0">
                <a:latin typeface="Gill Sans MT"/>
                <a:cs typeface="Gill Sans MT"/>
              </a:rPr>
              <a:t>351</a:t>
            </a:r>
            <a:r>
              <a:rPr sz="1700" i="1" dirty="0">
                <a:latin typeface="Gill Sans MT"/>
                <a:cs typeface="Gill Sans MT"/>
              </a:rPr>
              <a:t> </a:t>
            </a:r>
            <a:r>
              <a:rPr sz="1700" i="1" u="sng" dirty="0">
                <a:latin typeface="Gill Sans MT"/>
                <a:cs typeface="Gill Sans MT"/>
              </a:rPr>
              <a:t>h</a:t>
            </a:r>
            <a:r>
              <a:rPr sz="1700" i="1" u="sng" spc="-5" dirty="0">
                <a:latin typeface="Gill Sans MT"/>
                <a:cs typeface="Gill Sans MT"/>
              </a:rPr>
              <a:t>tt</a:t>
            </a:r>
            <a:r>
              <a:rPr sz="1700" i="1" u="sng" dirty="0">
                <a:latin typeface="Gill Sans MT"/>
                <a:cs typeface="Gill Sans MT"/>
              </a:rPr>
              <a:t>p:</a:t>
            </a:r>
            <a:r>
              <a:rPr sz="1700" i="1" u="sng" spc="-5" dirty="0">
                <a:latin typeface="Gill Sans MT"/>
                <a:cs typeface="Gill Sans MT"/>
              </a:rPr>
              <a:t>//t</a:t>
            </a:r>
            <a:r>
              <a:rPr sz="1700" i="1" u="sng" dirty="0">
                <a:latin typeface="Gill Sans MT"/>
                <a:cs typeface="Gill Sans MT"/>
              </a:rPr>
              <a:t>ulip.lab</a:t>
            </a:r>
            <a:r>
              <a:rPr sz="1700" i="1" u="sng" spc="30" dirty="0">
                <a:latin typeface="Gill Sans MT"/>
                <a:cs typeface="Gill Sans MT"/>
              </a:rPr>
              <a:t>r</a:t>
            </a:r>
            <a:r>
              <a:rPr sz="1700" i="1" u="sng" dirty="0">
                <a:latin typeface="Gill Sans MT"/>
                <a:cs typeface="Gill Sans MT"/>
              </a:rPr>
              <a:t>i.</a:t>
            </a:r>
            <a:r>
              <a:rPr sz="1700" i="1" u="sng" spc="-5" dirty="0">
                <a:latin typeface="Gill Sans MT"/>
                <a:cs typeface="Gill Sans MT"/>
              </a:rPr>
              <a:t>fr/</a:t>
            </a:r>
            <a:r>
              <a:rPr sz="1700" i="1" u="sng" spc="-180" dirty="0">
                <a:latin typeface="Gill Sans MT"/>
                <a:cs typeface="Gill Sans MT"/>
              </a:rPr>
              <a:t>T</a:t>
            </a:r>
            <a:r>
              <a:rPr sz="1700" i="1" u="sng" dirty="0">
                <a:latin typeface="Gill Sans MT"/>
                <a:cs typeface="Gill Sans MT"/>
              </a:rPr>
              <a:t>ulip</a:t>
            </a:r>
            <a:r>
              <a:rPr sz="1700" i="1" u="sng" spc="-5" dirty="0">
                <a:latin typeface="Gill Sans MT"/>
                <a:cs typeface="Gill Sans MT"/>
              </a:rPr>
              <a:t>D</a:t>
            </a:r>
            <a:r>
              <a:rPr sz="1700" i="1" u="sng" dirty="0">
                <a:latin typeface="Gill Sans MT"/>
                <a:cs typeface="Gill Sans MT"/>
              </a:rPr>
              <a:t>rupa</a:t>
            </a:r>
            <a:r>
              <a:rPr sz="1700" i="1" u="sng" spc="-5" dirty="0">
                <a:latin typeface="Gill Sans MT"/>
                <a:cs typeface="Gill Sans MT"/>
              </a:rPr>
              <a:t>l/</a:t>
            </a:r>
            <a:r>
              <a:rPr sz="1700" i="1" u="sng" dirty="0">
                <a:latin typeface="Gill Sans MT"/>
                <a:cs typeface="Gill Sans MT"/>
              </a:rPr>
              <a:t>?q=nod</a:t>
            </a:r>
            <a:r>
              <a:rPr sz="1700" i="1" u="sng" spc="-5" dirty="0">
                <a:latin typeface="Gill Sans MT"/>
                <a:cs typeface="Gill Sans MT"/>
              </a:rPr>
              <a:t>e/</a:t>
            </a:r>
            <a:r>
              <a:rPr sz="1700" i="1" u="sng" dirty="0">
                <a:latin typeface="Gill Sans MT"/>
                <a:cs typeface="Gill Sans MT"/>
              </a:rPr>
              <a:t>371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6300" y="4394200"/>
            <a:ext cx="4699000" cy="401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6000" y="736600"/>
            <a:ext cx="7975600" cy="759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2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Idio</a:t>
            </a:r>
            <a:r>
              <a:rPr dirty="0"/>
              <a:t>m:</a:t>
            </a:r>
            <a:r>
              <a:rPr spc="-465" dirty="0"/>
              <a:t> </a:t>
            </a:r>
            <a:r>
              <a:rPr b="1" spc="-5" dirty="0">
                <a:latin typeface="Rockwell"/>
                <a:cs typeface="Rockwell"/>
              </a:rPr>
              <a:t>Fis</a:t>
            </a:r>
            <a:r>
              <a:rPr b="1" dirty="0">
                <a:latin typeface="Rockwell"/>
                <a:cs typeface="Rockwell"/>
              </a:rPr>
              <a:t>h</a:t>
            </a:r>
            <a:r>
              <a:rPr b="1" spc="-95" dirty="0">
                <a:latin typeface="Rockwell"/>
                <a:cs typeface="Rockwell"/>
              </a:rPr>
              <a:t>e</a:t>
            </a:r>
            <a:r>
              <a:rPr b="1" spc="-185" dirty="0">
                <a:latin typeface="Rockwell"/>
                <a:cs typeface="Rockwell"/>
              </a:rPr>
              <a:t>y</a:t>
            </a:r>
            <a:r>
              <a:rPr b="1" dirty="0">
                <a:latin typeface="Rockwell"/>
                <a:cs typeface="Rockwell"/>
              </a:rPr>
              <a:t>e</a:t>
            </a:r>
            <a:r>
              <a:rPr b="1" spc="-5" dirty="0">
                <a:latin typeface="Rockwell"/>
                <a:cs typeface="Rockwell"/>
              </a:rPr>
              <a:t> </a:t>
            </a:r>
            <a:r>
              <a:rPr b="1" dirty="0">
                <a:latin typeface="Rockwell"/>
                <a:cs typeface="Rockwell"/>
              </a:rPr>
              <a:t>L</a:t>
            </a:r>
            <a:r>
              <a:rPr b="1" spc="-5" dirty="0">
                <a:latin typeface="Rockwell"/>
                <a:cs typeface="Rockwell"/>
              </a:rPr>
              <a:t>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11500" y="8732303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34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425" y="7624307"/>
            <a:ext cx="70312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heavy" dirty="0">
                <a:latin typeface="Gill Sans MT"/>
                <a:cs typeface="Gill Sans MT"/>
              </a:rPr>
              <a:t>[D3</a:t>
            </a:r>
            <a:r>
              <a:rPr sz="3600" u="heavy" spc="-5" dirty="0">
                <a:latin typeface="Gill Sans MT"/>
                <a:cs typeface="Gill Sans MT"/>
              </a:rPr>
              <a:t> Fis</a:t>
            </a:r>
            <a:r>
              <a:rPr sz="3600" u="heavy" dirty="0">
                <a:latin typeface="Gill Sans MT"/>
                <a:cs typeface="Gill Sans MT"/>
              </a:rPr>
              <a:t>h</a:t>
            </a:r>
            <a:r>
              <a:rPr sz="3600" u="heavy" spc="-55" dirty="0">
                <a:latin typeface="Gill Sans MT"/>
                <a:cs typeface="Gill Sans MT"/>
              </a:rPr>
              <a:t>e</a:t>
            </a:r>
            <a:r>
              <a:rPr sz="3600" u="heavy" spc="-75" dirty="0">
                <a:latin typeface="Gill Sans MT"/>
                <a:cs typeface="Gill Sans MT"/>
              </a:rPr>
              <a:t>y</a:t>
            </a:r>
            <a:r>
              <a:rPr sz="3600" u="heavy" dirty="0">
                <a:latin typeface="Gill Sans MT"/>
                <a:cs typeface="Gill Sans MT"/>
              </a:rPr>
              <a:t>e</a:t>
            </a:r>
            <a:r>
              <a:rPr sz="3600" u="heavy" spc="-10" dirty="0">
                <a:latin typeface="Gill Sans MT"/>
                <a:cs typeface="Gill Sans MT"/>
              </a:rPr>
              <a:t> </a:t>
            </a:r>
            <a:r>
              <a:rPr sz="3600" u="heavy" spc="-5" dirty="0">
                <a:latin typeface="Gill Sans MT"/>
                <a:cs typeface="Gill Sans MT"/>
              </a:rPr>
              <a:t>Lens</a:t>
            </a:r>
            <a:r>
              <a:rPr sz="3600" u="heavy" dirty="0" smtClean="0">
                <a:latin typeface="Gill Sans MT"/>
                <a:cs typeface="Gill Sans MT"/>
              </a:rPr>
              <a:t>]</a:t>
            </a:r>
            <a:endParaRPr lang="en-US" sz="3600" u="heavy" dirty="0" smtClean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3600" u="heavy" spc="-5" dirty="0" smtClean="0">
                <a:latin typeface="Gill Sans MT"/>
                <a:cs typeface="Gill Sans MT"/>
              </a:rPr>
              <a:t>(</a:t>
            </a:r>
            <a:r>
              <a:rPr lang="en-US" sz="3600" u="heavy" spc="-5" dirty="0" smtClean="0">
                <a:latin typeface="Gill Sans MT"/>
                <a:cs typeface="Gill Sans MT"/>
              </a:rPr>
              <a:t> </a:t>
            </a:r>
            <a:r>
              <a:rPr sz="3600" u="heavy" spc="-5" dirty="0" smtClean="0">
                <a:latin typeface="Gill Sans MT"/>
                <a:cs typeface="Gill Sans MT"/>
                <a:hlinkClick r:id="rId2"/>
              </a:rPr>
              <a:t>https</a:t>
            </a:r>
            <a:r>
              <a:rPr sz="3600" u="heavy" spc="-5" dirty="0">
                <a:latin typeface="Gill Sans MT"/>
                <a:cs typeface="Gill Sans MT"/>
                <a:hlinkClick r:id="rId2"/>
              </a:rPr>
              <a:t>://bos</a:t>
            </a:r>
            <a:r>
              <a:rPr sz="3600" u="heavy" dirty="0">
                <a:latin typeface="Gill Sans MT"/>
                <a:cs typeface="Gill Sans MT"/>
                <a:hlinkClick r:id="rId2"/>
              </a:rPr>
              <a:t>t</a:t>
            </a:r>
            <a:r>
              <a:rPr sz="3600" u="heavy" spc="-5" dirty="0">
                <a:latin typeface="Gill Sans MT"/>
                <a:cs typeface="Gill Sans MT"/>
                <a:hlinkClick r:id="rId2"/>
              </a:rPr>
              <a:t>.ocks.org/</a:t>
            </a:r>
            <a:r>
              <a:rPr sz="3600" u="heavy" dirty="0">
                <a:latin typeface="Gill Sans MT"/>
                <a:cs typeface="Gill Sans MT"/>
                <a:hlinkClick r:id="rId2"/>
              </a:rPr>
              <a:t>m</a:t>
            </a:r>
            <a:r>
              <a:rPr sz="3600" u="heavy" spc="-5" dirty="0">
                <a:latin typeface="Gill Sans MT"/>
                <a:cs typeface="Gill Sans MT"/>
                <a:hlinkClick r:id="rId2"/>
              </a:rPr>
              <a:t>i</a:t>
            </a:r>
            <a:r>
              <a:rPr sz="3600" u="heavy" spc="-110" dirty="0">
                <a:latin typeface="Gill Sans MT"/>
                <a:cs typeface="Gill Sans MT"/>
                <a:hlinkClick r:id="rId2"/>
              </a:rPr>
              <a:t>k</a:t>
            </a:r>
            <a:r>
              <a:rPr sz="3600" u="heavy" spc="-5" dirty="0">
                <a:latin typeface="Gill Sans MT"/>
                <a:cs typeface="Gill Sans MT"/>
                <a:hlinkClick r:id="rId2"/>
              </a:rPr>
              <a:t>e/</a:t>
            </a:r>
            <a:r>
              <a:rPr sz="3600" u="heavy" spc="35" dirty="0">
                <a:latin typeface="Gill Sans MT"/>
                <a:cs typeface="Gill Sans MT"/>
                <a:hlinkClick r:id="rId2"/>
              </a:rPr>
              <a:t>fis</a:t>
            </a:r>
            <a:r>
              <a:rPr sz="3600" u="heavy" dirty="0">
                <a:latin typeface="Gill Sans MT"/>
                <a:cs typeface="Gill Sans MT"/>
                <a:hlinkClick r:id="rId2"/>
              </a:rPr>
              <a:t>h</a:t>
            </a:r>
            <a:r>
              <a:rPr sz="3600" u="heavy" spc="-55" dirty="0">
                <a:latin typeface="Gill Sans MT"/>
                <a:cs typeface="Gill Sans MT"/>
                <a:hlinkClick r:id="rId2"/>
              </a:rPr>
              <a:t>e</a:t>
            </a:r>
            <a:r>
              <a:rPr sz="3600" u="heavy" spc="-75" dirty="0">
                <a:latin typeface="Gill Sans MT"/>
                <a:cs typeface="Gill Sans MT"/>
                <a:hlinkClick r:id="rId2"/>
              </a:rPr>
              <a:t>y</a:t>
            </a:r>
            <a:r>
              <a:rPr sz="3600" u="heavy" spc="-5" dirty="0">
                <a:latin typeface="Gill Sans MT"/>
                <a:cs typeface="Gill Sans MT"/>
                <a:hlinkClick r:id="rId2"/>
              </a:rPr>
              <a:t>e</a:t>
            </a:r>
            <a:r>
              <a:rPr sz="3600" u="heavy" spc="-5" dirty="0" smtClean="0">
                <a:latin typeface="Gill Sans MT"/>
                <a:cs typeface="Gill Sans MT"/>
                <a:hlinkClick r:id="rId2"/>
              </a:rPr>
              <a:t>/</a:t>
            </a:r>
            <a:r>
              <a:rPr lang="en-US" sz="3600" u="heavy" spc="-5" dirty="0" smtClean="0">
                <a:latin typeface="Gill Sans MT"/>
                <a:cs typeface="Gill Sans MT"/>
              </a:rPr>
              <a:t> </a:t>
            </a:r>
            <a:r>
              <a:rPr sz="3600" u="heavy" dirty="0" smtClean="0">
                <a:latin typeface="Gill Sans MT"/>
                <a:cs typeface="Gill Sans MT"/>
              </a:rPr>
              <a:t>)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1714500"/>
            <a:ext cx="6337300" cy="568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56700" y="342282"/>
            <a:ext cx="2721610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spc="-5" dirty="0">
                <a:solidFill>
                  <a:srgbClr val="011993"/>
                </a:solidFill>
                <a:latin typeface="Gill Sans MT"/>
                <a:cs typeface="Gill Sans MT"/>
              </a:rPr>
              <a:t>Sys</a:t>
            </a:r>
            <a:r>
              <a:rPr sz="4600" dirty="0">
                <a:solidFill>
                  <a:srgbClr val="011993"/>
                </a:solidFill>
                <a:latin typeface="Gill Sans MT"/>
                <a:cs typeface="Gill Sans MT"/>
              </a:rPr>
              <a:t>tem:</a:t>
            </a:r>
            <a:r>
              <a:rPr sz="4600" spc="-465" dirty="0">
                <a:solidFill>
                  <a:srgbClr val="011993"/>
                </a:solidFill>
                <a:latin typeface="Gill Sans MT"/>
                <a:cs typeface="Gill Sans MT"/>
              </a:rPr>
              <a:t> </a:t>
            </a:r>
            <a:r>
              <a:rPr sz="4600" b="1" spc="-5" dirty="0">
                <a:solidFill>
                  <a:srgbClr val="011993"/>
                </a:solidFill>
                <a:latin typeface="Rockwell"/>
                <a:cs typeface="Rockwell"/>
              </a:rPr>
              <a:t>D3</a:t>
            </a:r>
            <a:endParaRPr sz="46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25463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90756"/>
            <a:ext cx="1440287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38245" algn="l"/>
                <a:tab pos="4954905" algn="l"/>
                <a:tab pos="7011034" algn="l"/>
              </a:tabLst>
            </a:pPr>
            <a:r>
              <a:rPr sz="4800" spc="-5" dirty="0"/>
              <a:t>Idio</a:t>
            </a:r>
            <a:r>
              <a:rPr sz="4800" dirty="0"/>
              <a:t>m:</a:t>
            </a:r>
            <a:r>
              <a:rPr sz="4800" spc="-465" dirty="0"/>
              <a:t> </a:t>
            </a:r>
            <a:r>
              <a:rPr sz="4800" b="1" spc="-5" dirty="0" smtClean="0">
                <a:latin typeface="Rockwell"/>
                <a:cs typeface="Rockwell"/>
              </a:rPr>
              <a:t>Stret</a:t>
            </a:r>
            <a:r>
              <a:rPr sz="4800" b="1" dirty="0" smtClean="0">
                <a:latin typeface="Rockwell"/>
                <a:cs typeface="Rockwell"/>
              </a:rPr>
              <a:t>ch</a:t>
            </a:r>
            <a:r>
              <a:rPr lang="en-US" sz="4800" b="1" dirty="0" smtClean="0">
                <a:latin typeface="Rockwell"/>
                <a:cs typeface="Rockwell"/>
              </a:rPr>
              <a:t> </a:t>
            </a:r>
            <a:r>
              <a:rPr sz="4800" b="1" dirty="0" smtClean="0">
                <a:latin typeface="Rockwell"/>
                <a:cs typeface="Rockwell"/>
              </a:rPr>
              <a:t>and</a:t>
            </a:r>
            <a:r>
              <a:rPr lang="en-US" sz="4800" b="1" dirty="0" smtClean="0">
                <a:latin typeface="Rockwell"/>
                <a:cs typeface="Rockwell"/>
              </a:rPr>
              <a:t> </a:t>
            </a:r>
            <a:r>
              <a:rPr sz="4800" b="1" spc="-5" dirty="0" smtClean="0">
                <a:latin typeface="Rockwell"/>
                <a:cs typeface="Rockwell"/>
              </a:rPr>
              <a:t>Squis</a:t>
            </a:r>
            <a:r>
              <a:rPr sz="4800" b="1" dirty="0" smtClean="0">
                <a:latin typeface="Rockwell"/>
                <a:cs typeface="Rockwell"/>
              </a:rPr>
              <a:t>h</a:t>
            </a:r>
            <a:r>
              <a:rPr lang="en-US" sz="4800" b="1" dirty="0">
                <a:latin typeface="Rockwell"/>
                <a:cs typeface="Rockwell"/>
              </a:rPr>
              <a:t> </a:t>
            </a:r>
            <a:r>
              <a:rPr sz="4800" b="1" dirty="0" smtClean="0">
                <a:latin typeface="Rockwell"/>
                <a:cs typeface="Rockwell"/>
              </a:rPr>
              <a:t>N</a:t>
            </a:r>
            <a:r>
              <a:rPr sz="4800" b="1" spc="-95" dirty="0" smtClean="0">
                <a:latin typeface="Rockwell"/>
                <a:cs typeface="Rockwell"/>
              </a:rPr>
              <a:t>a</a:t>
            </a:r>
            <a:r>
              <a:rPr sz="4800" b="1" spc="-5" dirty="0" smtClean="0">
                <a:latin typeface="Rockwell"/>
                <a:cs typeface="Rockwell"/>
              </a:rPr>
              <a:t>v</a:t>
            </a:r>
            <a:r>
              <a:rPr sz="4800" b="1" dirty="0" smtClean="0">
                <a:latin typeface="Rockwell"/>
                <a:cs typeface="Rockwell"/>
              </a:rPr>
              <a:t>iga</a:t>
            </a:r>
            <a:r>
              <a:rPr sz="4800" b="1" spc="-5" dirty="0" smtClean="0">
                <a:latin typeface="Rockwell"/>
                <a:cs typeface="Rockwell"/>
              </a:rPr>
              <a:t>t</a:t>
            </a:r>
            <a:r>
              <a:rPr sz="4800" b="1" dirty="0" smtClean="0">
                <a:latin typeface="Rockwell"/>
                <a:cs typeface="Rockwell"/>
              </a:rPr>
              <a:t>i</a:t>
            </a:r>
            <a:r>
              <a:rPr sz="4800" b="1" spc="-5" dirty="0" smtClean="0">
                <a:latin typeface="Rockwell"/>
                <a:cs typeface="Rockwell"/>
              </a:rPr>
              <a:t>o</a:t>
            </a:r>
            <a:r>
              <a:rPr sz="4800" b="1" dirty="0" smtClean="0">
                <a:latin typeface="Rockwell"/>
                <a:cs typeface="Rockwell"/>
              </a:rPr>
              <a:t>n</a:t>
            </a:r>
            <a:endParaRPr sz="4800" b="1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11500" y="8732303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35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204066"/>
            <a:ext cx="3876040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buChar char="•"/>
              <a:tabLst>
                <a:tab pos="342900" algn="l"/>
              </a:tabLst>
            </a:pPr>
            <a:r>
              <a:rPr sz="4000" spc="-5" dirty="0">
                <a:latin typeface="Gill Sans MT"/>
                <a:cs typeface="Gill Sans MT"/>
              </a:rPr>
              <a:t>disto</a:t>
            </a:r>
            <a:r>
              <a:rPr sz="4000" spc="80" dirty="0">
                <a:latin typeface="Gill Sans MT"/>
                <a:cs typeface="Gill Sans MT"/>
              </a:rPr>
              <a:t>r</a:t>
            </a:r>
            <a:r>
              <a:rPr sz="4000" dirty="0">
                <a:latin typeface="Gill Sans MT"/>
                <a:cs typeface="Gill Sans MT"/>
              </a:rPr>
              <a:t>t</a:t>
            </a:r>
            <a:r>
              <a:rPr sz="4000" spc="-5" dirty="0">
                <a:latin typeface="Gill Sans MT"/>
                <a:cs typeface="Gill Sans MT"/>
              </a:rPr>
              <a:t> geo</a:t>
            </a:r>
            <a:r>
              <a:rPr sz="4000" dirty="0">
                <a:latin typeface="Gill Sans MT"/>
                <a:cs typeface="Gill Sans MT"/>
              </a:rPr>
              <a:t>met</a:t>
            </a:r>
            <a:r>
              <a:rPr sz="4000" spc="114" dirty="0">
                <a:latin typeface="Gill Sans MT"/>
                <a:cs typeface="Gill Sans MT"/>
              </a:rPr>
              <a:t>r</a:t>
            </a:r>
            <a:r>
              <a:rPr sz="4000" dirty="0">
                <a:latin typeface="Gill Sans MT"/>
                <a:cs typeface="Gill Sans MT"/>
              </a:rPr>
              <a:t>y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900" y="1877353"/>
            <a:ext cx="3199765" cy="167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sh</a:t>
            </a:r>
            <a:r>
              <a:rPr sz="3400" spc="-40" dirty="0">
                <a:latin typeface="Gill Sans MT"/>
                <a:cs typeface="Gill Sans MT"/>
              </a:rPr>
              <a:t>a</a:t>
            </a:r>
            <a:r>
              <a:rPr sz="3400" dirty="0">
                <a:latin typeface="Gill Sans MT"/>
                <a:cs typeface="Gill Sans MT"/>
              </a:rPr>
              <a:t>pe: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ecti</a:t>
            </a:r>
            <a:r>
              <a:rPr sz="3400" spc="-5" dirty="0">
                <a:latin typeface="Gill Sans MT"/>
                <a:cs typeface="Gill Sans MT"/>
              </a:rPr>
              <a:t>linea</a:t>
            </a:r>
            <a:r>
              <a:rPr sz="3400" dirty="0">
                <a:latin typeface="Gill Sans MT"/>
                <a:cs typeface="Gill Sans MT"/>
              </a:rPr>
              <a:t>r</a:t>
            </a:r>
            <a:endParaRPr sz="3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35" dirty="0">
                <a:latin typeface="Gill Sans MT"/>
                <a:cs typeface="Gill Sans MT"/>
              </a:rPr>
              <a:t>f</a:t>
            </a:r>
            <a:r>
              <a:rPr sz="3400" spc="-5" dirty="0">
                <a:latin typeface="Gill Sans MT"/>
                <a:cs typeface="Gill Sans MT"/>
              </a:rPr>
              <a:t>o</a:t>
            </a:r>
            <a:r>
              <a:rPr sz="3400" dirty="0">
                <a:latin typeface="Gill Sans MT"/>
                <a:cs typeface="Gill Sans MT"/>
              </a:rPr>
              <a:t>c</a:t>
            </a:r>
            <a:r>
              <a:rPr sz="3400" spc="-5" dirty="0">
                <a:latin typeface="Gill Sans MT"/>
                <a:cs typeface="Gill Sans MT"/>
              </a:rPr>
              <a:t>i</a:t>
            </a:r>
            <a:r>
              <a:rPr sz="3400" dirty="0">
                <a:latin typeface="Gill Sans MT"/>
                <a:cs typeface="Gill Sans MT"/>
              </a:rPr>
              <a:t>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35" dirty="0">
                <a:latin typeface="Gill Sans MT"/>
                <a:cs typeface="Gill Sans MT"/>
              </a:rPr>
              <a:t>m</a:t>
            </a:r>
            <a:r>
              <a:rPr sz="3400" dirty="0">
                <a:latin typeface="Gill Sans MT"/>
                <a:cs typeface="Gill Sans MT"/>
              </a:rPr>
              <a:t>u</a:t>
            </a:r>
            <a:r>
              <a:rPr sz="3400" spc="-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t</a:t>
            </a:r>
            <a:r>
              <a:rPr sz="3400" spc="-5" dirty="0">
                <a:latin typeface="Gill Sans MT"/>
                <a:cs typeface="Gill Sans MT"/>
              </a:rPr>
              <a:t>i</a:t>
            </a:r>
            <a:r>
              <a:rPr sz="3400" dirty="0">
                <a:latin typeface="Gill Sans MT"/>
                <a:cs typeface="Gill Sans MT"/>
              </a:rPr>
              <a:t>p</a:t>
            </a:r>
            <a:r>
              <a:rPr sz="3400" spc="-5" dirty="0">
                <a:latin typeface="Gill Sans MT"/>
                <a:cs typeface="Gill Sans MT"/>
              </a:rPr>
              <a:t>l</a:t>
            </a:r>
            <a:r>
              <a:rPr sz="3400" dirty="0">
                <a:latin typeface="Gill Sans MT"/>
                <a:cs typeface="Gill Sans MT"/>
              </a:rPr>
              <a:t>e</a:t>
            </a:r>
            <a:endParaRPr sz="3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impa</a:t>
            </a:r>
            <a:r>
              <a:rPr sz="3400" dirty="0">
                <a:latin typeface="Gill Sans MT"/>
                <a:cs typeface="Gill Sans MT"/>
              </a:rPr>
              <a:t>ct: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globa</a:t>
            </a:r>
            <a:r>
              <a:rPr sz="3400" dirty="0">
                <a:latin typeface="Gill Sans MT"/>
                <a:cs typeface="Gill Sans MT"/>
              </a:rPr>
              <a:t>l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900" y="3706153"/>
            <a:ext cx="7855584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met</a:t>
            </a:r>
            <a:r>
              <a:rPr sz="3400" spc="-40" dirty="0">
                <a:latin typeface="Gill Sans MT"/>
                <a:cs typeface="Gill Sans MT"/>
              </a:rPr>
              <a:t>a</a:t>
            </a:r>
            <a:r>
              <a:rPr sz="3400" spc="-5" dirty="0">
                <a:latin typeface="Gill Sans MT"/>
                <a:cs typeface="Gill Sans MT"/>
              </a:rPr>
              <a:t>pho</a:t>
            </a:r>
            <a:r>
              <a:rPr sz="3400" spc="135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: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s</a:t>
            </a:r>
            <a:r>
              <a:rPr sz="3400" dirty="0">
                <a:latin typeface="Gill Sans MT"/>
                <a:cs typeface="Gill Sans MT"/>
              </a:rPr>
              <a:t>t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etch</a:t>
            </a:r>
            <a:r>
              <a:rPr sz="3400" spc="-5" dirty="0">
                <a:latin typeface="Gill Sans MT"/>
                <a:cs typeface="Gill Sans MT"/>
              </a:rPr>
              <a:t> and s</a:t>
            </a:r>
            <a:r>
              <a:rPr sz="3400" dirty="0">
                <a:latin typeface="Gill Sans MT"/>
                <a:cs typeface="Gill Sans MT"/>
              </a:rPr>
              <a:t>qu</a:t>
            </a:r>
            <a:r>
              <a:rPr sz="3400" spc="-5" dirty="0">
                <a:latin typeface="Gill Sans MT"/>
                <a:cs typeface="Gill Sans MT"/>
              </a:rPr>
              <a:t>is</a:t>
            </a:r>
            <a:r>
              <a:rPr sz="3400" dirty="0">
                <a:latin typeface="Gill Sans MT"/>
                <a:cs typeface="Gill Sans MT"/>
              </a:rPr>
              <a:t>h,</a:t>
            </a:r>
            <a:r>
              <a:rPr sz="3400" spc="-345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bo</a:t>
            </a:r>
            <a:r>
              <a:rPr sz="3400" spc="-55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ders </a:t>
            </a:r>
            <a:r>
              <a:rPr sz="3400" spc="50" dirty="0">
                <a:latin typeface="Gill Sans MT"/>
                <a:cs typeface="Gill Sans MT"/>
              </a:rPr>
              <a:t>fi</a:t>
            </a:r>
            <a:r>
              <a:rPr sz="3400" spc="-105" dirty="0">
                <a:latin typeface="Gill Sans MT"/>
                <a:cs typeface="Gill Sans MT"/>
              </a:rPr>
              <a:t>x</a:t>
            </a:r>
            <a:r>
              <a:rPr sz="3400" spc="-5" dirty="0">
                <a:latin typeface="Gill Sans MT"/>
                <a:cs typeface="Gill Sans MT"/>
              </a:rPr>
              <a:t>ed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1400" y="8344379"/>
            <a:ext cx="13387069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2300"/>
              </a:lnSpc>
            </a:pPr>
            <a:r>
              <a:rPr sz="2000" i="1" dirty="0">
                <a:latin typeface="Gill Sans MT"/>
                <a:cs typeface="Gill Sans MT"/>
              </a:rPr>
              <a:t>[</a:t>
            </a:r>
            <a:r>
              <a:rPr sz="2000" i="1" spc="-210" dirty="0">
                <a:latin typeface="Gill Sans MT"/>
                <a:cs typeface="Gill Sans MT"/>
              </a:rPr>
              <a:t>T</a:t>
            </a:r>
            <a:r>
              <a:rPr sz="2000" i="1" spc="-2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eeJu</a:t>
            </a:r>
            <a:r>
              <a:rPr sz="2000" i="1" spc="-5" dirty="0">
                <a:latin typeface="Gill Sans MT"/>
                <a:cs typeface="Gill Sans MT"/>
              </a:rPr>
              <a:t>xt</a:t>
            </a:r>
            <a:r>
              <a:rPr sz="2000" i="1" dirty="0">
                <a:latin typeface="Gill Sans MT"/>
                <a:cs typeface="Gill Sans MT"/>
              </a:rPr>
              <a:t>apose</a:t>
            </a:r>
            <a:r>
              <a:rPr sz="2000" i="1" spc="8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: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Sc</a:t>
            </a:r>
            <a:r>
              <a:rPr sz="2000" i="1" dirty="0">
                <a:latin typeface="Gill Sans MT"/>
                <a:cs typeface="Gill Sans MT"/>
              </a:rPr>
              <a:t>alable</a:t>
            </a:r>
            <a:r>
              <a:rPr sz="2000" i="1" spc="-305" dirty="0">
                <a:latin typeface="Gill Sans MT"/>
                <a:cs typeface="Gill Sans MT"/>
              </a:rPr>
              <a:t> </a:t>
            </a:r>
            <a:r>
              <a:rPr sz="2000" i="1" spc="-210" dirty="0">
                <a:latin typeface="Gill Sans MT"/>
                <a:cs typeface="Gill Sans MT"/>
              </a:rPr>
              <a:t>T</a:t>
            </a:r>
            <a:r>
              <a:rPr sz="2000" i="1" spc="-2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ee</a:t>
            </a:r>
            <a:r>
              <a:rPr sz="2000" i="1" spc="-5" dirty="0">
                <a:latin typeface="Gill Sans MT"/>
                <a:cs typeface="Gill Sans MT"/>
              </a:rPr>
              <a:t> C</a:t>
            </a:r>
            <a:r>
              <a:rPr sz="2000" i="1" dirty="0">
                <a:latin typeface="Gill Sans MT"/>
                <a:cs typeface="Gill Sans MT"/>
              </a:rPr>
              <a:t>ompa</a:t>
            </a:r>
            <a:r>
              <a:rPr sz="2000" i="1" spc="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is</a:t>
            </a:r>
            <a:r>
              <a:rPr sz="2000" i="1" spc="-5" dirty="0">
                <a:latin typeface="Gill Sans MT"/>
                <a:cs typeface="Gill Sans MT"/>
              </a:rPr>
              <a:t>o</a:t>
            </a:r>
            <a:r>
              <a:rPr sz="2000" i="1" dirty="0">
                <a:latin typeface="Gill Sans MT"/>
                <a:cs typeface="Gill Sans MT"/>
              </a:rPr>
              <a:t>n</a:t>
            </a:r>
            <a:r>
              <a:rPr sz="2000" i="1" spc="-5" dirty="0">
                <a:latin typeface="Gill Sans MT"/>
                <a:cs typeface="Gill Sans MT"/>
              </a:rPr>
              <a:t> U</a:t>
            </a:r>
            <a:r>
              <a:rPr sz="2000" i="1" dirty="0">
                <a:latin typeface="Gill Sans MT"/>
                <a:cs typeface="Gill Sans MT"/>
              </a:rPr>
              <a:t>sin</a:t>
            </a:r>
            <a:r>
              <a:rPr sz="2000" i="1" spc="-5" dirty="0">
                <a:latin typeface="Gill Sans MT"/>
                <a:cs typeface="Gill Sans MT"/>
              </a:rPr>
              <a:t>g </a:t>
            </a:r>
            <a:r>
              <a:rPr sz="2000" i="1" spc="-35" dirty="0">
                <a:latin typeface="Gill Sans MT"/>
                <a:cs typeface="Gill Sans MT"/>
              </a:rPr>
              <a:t>F</a:t>
            </a:r>
            <a:r>
              <a:rPr sz="2000" i="1" dirty="0">
                <a:latin typeface="Gill Sans MT"/>
                <a:cs typeface="Gill Sans MT"/>
              </a:rPr>
              <a:t>o</a:t>
            </a:r>
            <a:r>
              <a:rPr sz="2000" i="1" spc="-5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u</a:t>
            </a:r>
            <a:r>
              <a:rPr sz="2000" i="1" spc="-5" dirty="0">
                <a:latin typeface="Gill Sans MT"/>
                <a:cs typeface="Gill Sans MT"/>
              </a:rPr>
              <a:t>s+C</a:t>
            </a:r>
            <a:r>
              <a:rPr sz="2000" i="1" dirty="0">
                <a:latin typeface="Gill Sans MT"/>
                <a:cs typeface="Gill Sans MT"/>
              </a:rPr>
              <a:t>on</a:t>
            </a:r>
            <a:r>
              <a:rPr sz="2000" i="1" spc="-5" dirty="0">
                <a:latin typeface="Gill Sans MT"/>
                <a:cs typeface="Gill Sans MT"/>
              </a:rPr>
              <a:t>text</a:t>
            </a:r>
            <a:r>
              <a:rPr sz="2000" i="1" spc="-305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Wit</a:t>
            </a:r>
            <a:r>
              <a:rPr sz="2000" i="1" dirty="0">
                <a:latin typeface="Gill Sans MT"/>
                <a:cs typeface="Gill Sans MT"/>
              </a:rPr>
              <a:t>h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Gua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an</a:t>
            </a:r>
            <a:r>
              <a:rPr sz="2000" i="1" spc="-5" dirty="0">
                <a:latin typeface="Gill Sans MT"/>
                <a:cs typeface="Gill Sans MT"/>
              </a:rPr>
              <a:t>t</a:t>
            </a:r>
            <a:r>
              <a:rPr sz="2000" i="1" dirty="0">
                <a:latin typeface="Gill Sans MT"/>
                <a:cs typeface="Gill Sans MT"/>
              </a:rPr>
              <a:t>eed</a:t>
            </a:r>
            <a:r>
              <a:rPr sz="2000" i="1" spc="-305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V</a:t>
            </a:r>
            <a:r>
              <a:rPr sz="2000" i="1" dirty="0">
                <a:latin typeface="Gill Sans MT"/>
                <a:cs typeface="Gill Sans MT"/>
              </a:rPr>
              <a:t>isi</a:t>
            </a:r>
            <a:r>
              <a:rPr sz="2000" i="1" spc="-5" dirty="0">
                <a:latin typeface="Gill Sans MT"/>
                <a:cs typeface="Gill Sans MT"/>
              </a:rPr>
              <a:t>bilit</a:t>
            </a:r>
            <a:r>
              <a:rPr sz="2000" i="1" spc="-60" dirty="0">
                <a:latin typeface="Gill Sans MT"/>
                <a:cs typeface="Gill Sans MT"/>
              </a:rPr>
              <a:t>y</a:t>
            </a:r>
            <a:r>
              <a:rPr sz="2000" i="1" dirty="0">
                <a:latin typeface="Gill Sans MT"/>
                <a:cs typeface="Gill Sans MT"/>
              </a:rPr>
              <a:t>.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Munzne</a:t>
            </a:r>
            <a:r>
              <a:rPr sz="2000" i="1" spc="-85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Guimb</a:t>
            </a:r>
            <a:r>
              <a:rPr sz="2000" i="1" spc="-20" dirty="0">
                <a:latin typeface="Gill Sans MT"/>
                <a:cs typeface="Gill Sans MT"/>
              </a:rPr>
              <a:t>r</a:t>
            </a:r>
            <a:r>
              <a:rPr sz="2000" i="1" spc="-5" dirty="0">
                <a:latin typeface="Gill Sans MT"/>
                <a:cs typeface="Gill Sans MT"/>
              </a:rPr>
              <a:t>et</a:t>
            </a:r>
            <a:r>
              <a:rPr sz="2000" i="1" dirty="0">
                <a:latin typeface="Gill Sans MT"/>
                <a:cs typeface="Gill Sans MT"/>
              </a:rPr>
              <a:t>ie</a:t>
            </a:r>
            <a:r>
              <a:rPr sz="2000" i="1" spc="-20" dirty="0">
                <a:latin typeface="Gill Sans MT"/>
                <a:cs typeface="Gill Sans MT"/>
              </a:rPr>
              <a:t>r</a:t>
            </a:r>
            <a:r>
              <a:rPr sz="2000" i="1" spc="55" dirty="0">
                <a:latin typeface="Gill Sans MT"/>
                <a:cs typeface="Gill Sans MT"/>
              </a:rPr>
              <a:t>e,</a:t>
            </a:r>
            <a:r>
              <a:rPr sz="2000" i="1" spc="-225" dirty="0">
                <a:latin typeface="Gill Sans MT"/>
                <a:cs typeface="Gill Sans MT"/>
              </a:rPr>
              <a:t>T</a:t>
            </a:r>
            <a:r>
              <a:rPr sz="2000" i="1" dirty="0">
                <a:latin typeface="Gill Sans MT"/>
                <a:cs typeface="Gill Sans MT"/>
              </a:rPr>
              <a:t>asi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an,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Zhan</a:t>
            </a:r>
            <a:r>
              <a:rPr sz="2000" i="1" spc="-5" dirty="0">
                <a:latin typeface="Gill Sans MT"/>
                <a:cs typeface="Gill Sans MT"/>
              </a:rPr>
              <a:t>g</a:t>
            </a:r>
            <a:r>
              <a:rPr sz="2000" i="1" dirty="0">
                <a:latin typeface="Gill Sans MT"/>
                <a:cs typeface="Gill Sans MT"/>
              </a:rPr>
              <a:t>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and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Zhou. </a:t>
            </a:r>
            <a:r>
              <a:rPr sz="2000" i="1" spc="-80" dirty="0">
                <a:latin typeface="Gill Sans MT"/>
                <a:cs typeface="Gill Sans MT"/>
              </a:rPr>
              <a:t>A</a:t>
            </a:r>
            <a:r>
              <a:rPr sz="2000" i="1" spc="-5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M</a:t>
            </a:r>
            <a:r>
              <a:rPr sz="2000" i="1" spc="-305" dirty="0">
                <a:latin typeface="Gill Sans MT"/>
                <a:cs typeface="Gill Sans MT"/>
              </a:rPr>
              <a:t> </a:t>
            </a:r>
            <a:r>
              <a:rPr sz="2000" i="1" spc="-210" dirty="0">
                <a:latin typeface="Gill Sans MT"/>
                <a:cs typeface="Gill Sans MT"/>
              </a:rPr>
              <a:t>T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ansa</a:t>
            </a:r>
            <a:r>
              <a:rPr sz="2000" i="1" spc="-5" dirty="0">
                <a:latin typeface="Gill Sans MT"/>
                <a:cs typeface="Gill Sans MT"/>
              </a:rPr>
              <a:t>ct</a:t>
            </a:r>
            <a:r>
              <a:rPr sz="2000" i="1" dirty="0">
                <a:latin typeface="Gill Sans MT"/>
                <a:cs typeface="Gill Sans MT"/>
              </a:rPr>
              <a:t>ions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on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G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aph</a:t>
            </a:r>
            <a:r>
              <a:rPr sz="2000" i="1" spc="-5" dirty="0">
                <a:latin typeface="Gill Sans MT"/>
                <a:cs typeface="Gill Sans MT"/>
              </a:rPr>
              <a:t>ic</a:t>
            </a:r>
            <a:r>
              <a:rPr sz="2000" i="1" dirty="0">
                <a:latin typeface="Gill Sans MT"/>
                <a:cs typeface="Gill Sans MT"/>
              </a:rPr>
              <a:t>s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(P</a:t>
            </a:r>
            <a:r>
              <a:rPr sz="2000" i="1" spc="-4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o</a:t>
            </a:r>
            <a:r>
              <a:rPr sz="2000" i="1" spc="110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.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SI</a:t>
            </a:r>
            <a:r>
              <a:rPr sz="2000" i="1" spc="-5" dirty="0">
                <a:latin typeface="Gill Sans MT"/>
                <a:cs typeface="Gill Sans MT"/>
              </a:rPr>
              <a:t>GGR</a:t>
            </a:r>
            <a:r>
              <a:rPr sz="2000" i="1" dirty="0">
                <a:latin typeface="Gill Sans MT"/>
                <a:cs typeface="Gill Sans MT"/>
              </a:rPr>
              <a:t>APH)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22:3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(2003),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453–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462.]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31400" y="2616200"/>
            <a:ext cx="5549900" cy="551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" y="4318000"/>
            <a:ext cx="3835400" cy="37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56700" y="1866282"/>
            <a:ext cx="629856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spc="-5" dirty="0">
                <a:solidFill>
                  <a:srgbClr val="011993"/>
                </a:solidFill>
                <a:latin typeface="Gill Sans MT"/>
                <a:cs typeface="Gill Sans MT"/>
              </a:rPr>
              <a:t>Sys</a:t>
            </a:r>
            <a:r>
              <a:rPr sz="4600" dirty="0">
                <a:solidFill>
                  <a:srgbClr val="011993"/>
                </a:solidFill>
                <a:latin typeface="Gill Sans MT"/>
                <a:cs typeface="Gill Sans MT"/>
              </a:rPr>
              <a:t>tem:</a:t>
            </a:r>
            <a:r>
              <a:rPr sz="4600" spc="-465" dirty="0">
                <a:solidFill>
                  <a:srgbClr val="011993"/>
                </a:solidFill>
                <a:latin typeface="Gill Sans MT"/>
                <a:cs typeface="Gill Sans MT"/>
              </a:rPr>
              <a:t> </a:t>
            </a:r>
            <a:r>
              <a:rPr sz="4600" b="1" spc="-5" dirty="0">
                <a:solidFill>
                  <a:srgbClr val="011993"/>
                </a:solidFill>
                <a:latin typeface="Rockwell"/>
                <a:cs typeface="Rockwell"/>
              </a:rPr>
              <a:t>Tree</a:t>
            </a:r>
            <a:r>
              <a:rPr sz="4600" b="1" spc="-120" dirty="0">
                <a:solidFill>
                  <a:srgbClr val="011993"/>
                </a:solidFill>
                <a:latin typeface="Rockwell"/>
                <a:cs typeface="Rockwell"/>
              </a:rPr>
              <a:t>J</a:t>
            </a:r>
            <a:r>
              <a:rPr sz="4600" b="1" dirty="0">
                <a:solidFill>
                  <a:srgbClr val="011993"/>
                </a:solidFill>
                <a:latin typeface="Rockwell"/>
                <a:cs typeface="Rockwell"/>
              </a:rPr>
              <a:t>ux</a:t>
            </a:r>
            <a:r>
              <a:rPr sz="4600" b="1" spc="-5" dirty="0">
                <a:solidFill>
                  <a:srgbClr val="011993"/>
                </a:solidFill>
                <a:latin typeface="Rockwell"/>
                <a:cs typeface="Rockwell"/>
              </a:rPr>
              <a:t>t</a:t>
            </a:r>
            <a:r>
              <a:rPr sz="4600" b="1" spc="-95" dirty="0">
                <a:solidFill>
                  <a:srgbClr val="011993"/>
                </a:solidFill>
                <a:latin typeface="Rockwell"/>
                <a:cs typeface="Rockwell"/>
              </a:rPr>
              <a:t>a</a:t>
            </a:r>
            <a:r>
              <a:rPr sz="4600" b="1" dirty="0">
                <a:solidFill>
                  <a:srgbClr val="011993"/>
                </a:solidFill>
                <a:latin typeface="Rockwell"/>
                <a:cs typeface="Rockwell"/>
              </a:rPr>
              <a:t>p</a:t>
            </a:r>
            <a:r>
              <a:rPr sz="4600" b="1" spc="-5" dirty="0">
                <a:solidFill>
                  <a:srgbClr val="011993"/>
                </a:solidFill>
                <a:latin typeface="Rockwell"/>
                <a:cs typeface="Rockwell"/>
              </a:rPr>
              <a:t>ose</a:t>
            </a:r>
            <a:r>
              <a:rPr sz="4600" b="1" dirty="0">
                <a:solidFill>
                  <a:srgbClr val="011993"/>
                </a:solidFill>
                <a:latin typeface="Rockwell"/>
                <a:cs typeface="Rockwell"/>
              </a:rPr>
              <a:t>r</a:t>
            </a:r>
            <a:endParaRPr sz="46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31108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449817"/>
            <a:ext cx="153797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/>
              <a:t>D</a:t>
            </a:r>
            <a:r>
              <a:rPr sz="4800" spc="-5" dirty="0"/>
              <a:t>isto</a:t>
            </a:r>
            <a:r>
              <a:rPr sz="4800" spc="90" dirty="0"/>
              <a:t>r</a:t>
            </a:r>
            <a:r>
              <a:rPr sz="4800" dirty="0"/>
              <a:t>t</a:t>
            </a:r>
            <a:r>
              <a:rPr sz="4800" spc="-5" dirty="0"/>
              <a:t>io</a:t>
            </a:r>
            <a:r>
              <a:rPr sz="4800" dirty="0"/>
              <a:t>n</a:t>
            </a:r>
            <a:r>
              <a:rPr sz="4800" spc="-5" dirty="0"/>
              <a:t> costs and </a:t>
            </a:r>
            <a:r>
              <a:rPr sz="4800" spc="15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204066"/>
            <a:ext cx="5902960" cy="6755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30200" algn="l">
              <a:lnSpc>
                <a:spcPct val="100000"/>
              </a:lnSpc>
              <a:buChar char="•"/>
              <a:tabLst>
                <a:tab pos="342900" algn="l"/>
              </a:tabLst>
            </a:pPr>
            <a:r>
              <a:rPr sz="4000" spc="15" dirty="0">
                <a:latin typeface="Gill Sans MT"/>
                <a:cs typeface="Gill Sans MT"/>
              </a:rPr>
              <a:t>benefits</a:t>
            </a:r>
            <a:endParaRPr sz="4000" dirty="0">
              <a:latin typeface="Gill Sans MT"/>
              <a:cs typeface="Gill Sans MT"/>
            </a:endParaRPr>
          </a:p>
          <a:p>
            <a:pPr marL="723900" marR="429895" indent="-254000" algn="l">
              <a:lnSpc>
                <a:spcPts val="3890"/>
              </a:lnSpc>
              <a:spcBef>
                <a:spcPts val="100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co</a:t>
            </a:r>
            <a:r>
              <a:rPr sz="3400" dirty="0">
                <a:latin typeface="Gill Sans MT"/>
                <a:cs typeface="Gill Sans MT"/>
              </a:rPr>
              <a:t>mb</a:t>
            </a:r>
            <a:r>
              <a:rPr sz="3400" spc="-5" dirty="0">
                <a:latin typeface="Gill Sans MT"/>
                <a:cs typeface="Gill Sans MT"/>
              </a:rPr>
              <a:t>i</a:t>
            </a:r>
            <a:r>
              <a:rPr sz="3400" dirty="0">
                <a:latin typeface="Gill Sans MT"/>
                <a:cs typeface="Gill Sans MT"/>
              </a:rPr>
              <a:t>ne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spc="-35" dirty="0">
                <a:latin typeface="Gill Sans MT"/>
                <a:cs typeface="Gill Sans MT"/>
              </a:rPr>
              <a:t>f</a:t>
            </a:r>
            <a:r>
              <a:rPr sz="3400" spc="-5" dirty="0">
                <a:latin typeface="Gill Sans MT"/>
                <a:cs typeface="Gill Sans MT"/>
              </a:rPr>
              <a:t>ocus and co</a:t>
            </a:r>
            <a:r>
              <a:rPr sz="3400" dirty="0">
                <a:latin typeface="Gill Sans MT"/>
                <a:cs typeface="Gill Sans MT"/>
              </a:rPr>
              <a:t>ntext </a:t>
            </a:r>
            <a:r>
              <a:rPr sz="3400" spc="-5" dirty="0">
                <a:latin typeface="Gill Sans MT"/>
                <a:cs typeface="Gill Sans MT"/>
              </a:rPr>
              <a:t>i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35" dirty="0">
                <a:latin typeface="Gill Sans MT"/>
                <a:cs typeface="Gill Sans MT"/>
              </a:rPr>
              <a:t>f</a:t>
            </a:r>
            <a:r>
              <a:rPr sz="3400" spc="-5" dirty="0">
                <a:latin typeface="Gill Sans MT"/>
                <a:cs typeface="Gill Sans MT"/>
              </a:rPr>
              <a:t>orma</a:t>
            </a:r>
            <a:r>
              <a:rPr sz="3400" dirty="0">
                <a:latin typeface="Gill Sans MT"/>
                <a:cs typeface="Gill Sans MT"/>
              </a:rPr>
              <a:t>t</a:t>
            </a:r>
            <a:r>
              <a:rPr sz="3400" spc="-5" dirty="0">
                <a:latin typeface="Gill Sans MT"/>
                <a:cs typeface="Gill Sans MT"/>
              </a:rPr>
              <a:t>io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i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singl</a:t>
            </a:r>
            <a:r>
              <a:rPr sz="3400" dirty="0">
                <a:latin typeface="Gill Sans MT"/>
                <a:cs typeface="Gill Sans MT"/>
              </a:rPr>
              <a:t>e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v</a:t>
            </a:r>
            <a:r>
              <a:rPr sz="3400" spc="-5" dirty="0">
                <a:latin typeface="Gill Sans MT"/>
                <a:cs typeface="Gill Sans MT"/>
              </a:rPr>
              <a:t>i</a:t>
            </a:r>
            <a:r>
              <a:rPr sz="3400" spc="-55" dirty="0">
                <a:latin typeface="Gill Sans MT"/>
                <a:cs typeface="Gill Sans MT"/>
              </a:rPr>
              <a:t>e</a:t>
            </a:r>
            <a:r>
              <a:rPr sz="3400" dirty="0">
                <a:latin typeface="Gill Sans MT"/>
                <a:cs typeface="Gill Sans MT"/>
              </a:rPr>
              <a:t>w</a:t>
            </a:r>
          </a:p>
          <a:p>
            <a:pPr marL="342900" indent="-330200" algn="l">
              <a:lnSpc>
                <a:spcPct val="100000"/>
              </a:lnSpc>
              <a:spcBef>
                <a:spcPts val="720"/>
              </a:spcBef>
              <a:buChar char="•"/>
              <a:tabLst>
                <a:tab pos="342900" algn="l"/>
              </a:tabLst>
            </a:pPr>
            <a:r>
              <a:rPr sz="4000" spc="-5" dirty="0">
                <a:latin typeface="Gill Sans MT"/>
                <a:cs typeface="Gill Sans MT"/>
              </a:rPr>
              <a:t>costs</a:t>
            </a:r>
            <a:endParaRPr sz="4000" dirty="0">
              <a:latin typeface="Gill Sans MT"/>
              <a:cs typeface="Gill Sans MT"/>
            </a:endParaRPr>
          </a:p>
          <a:p>
            <a:pPr marL="469900" algn="l">
              <a:lnSpc>
                <a:spcPct val="100000"/>
              </a:lnSpc>
              <a:spcBef>
                <a:spcPts val="73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leng</a:t>
            </a:r>
            <a:r>
              <a:rPr sz="3400" dirty="0">
                <a:latin typeface="Gill Sans MT"/>
                <a:cs typeface="Gill Sans MT"/>
              </a:rPr>
              <a:t>th</a:t>
            </a:r>
            <a:r>
              <a:rPr sz="3400" spc="-5" dirty="0">
                <a:latin typeface="Gill Sans MT"/>
                <a:cs typeface="Gill Sans MT"/>
              </a:rPr>
              <a:t> compa</a:t>
            </a:r>
            <a:r>
              <a:rPr sz="340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isons impai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ed</a:t>
            </a:r>
            <a:endParaRPr sz="3400" dirty="0">
              <a:latin typeface="Gill Sans MT"/>
              <a:cs typeface="Gill Sans MT"/>
            </a:endParaRPr>
          </a:p>
          <a:p>
            <a:pPr marL="1193800" marR="906144" lvl="1" indent="-266700" algn="l">
              <a:lnSpc>
                <a:spcPts val="3500"/>
              </a:lnSpc>
              <a:spcBef>
                <a:spcPts val="885"/>
              </a:spcBef>
              <a:buChar char="•"/>
              <a:tabLst>
                <a:tab pos="1193800" algn="l"/>
              </a:tabLst>
            </a:pPr>
            <a:r>
              <a:rPr sz="3000" dirty="0">
                <a:latin typeface="Gill Sans MT"/>
                <a:cs typeface="Gill Sans MT"/>
              </a:rPr>
              <a:t>net</a:t>
            </a:r>
            <a:r>
              <a:rPr sz="3000" spc="-65" dirty="0">
                <a:latin typeface="Gill Sans MT"/>
                <a:cs typeface="Gill Sans MT"/>
              </a:rPr>
              <a:t>w</a:t>
            </a:r>
            <a:r>
              <a:rPr sz="3000" spc="-5" dirty="0">
                <a:latin typeface="Gill Sans MT"/>
                <a:cs typeface="Gill Sans MT"/>
              </a:rPr>
              <a:t>ork/</a:t>
            </a:r>
            <a:r>
              <a:rPr sz="3000" dirty="0">
                <a:latin typeface="Gill Sans MT"/>
                <a:cs typeface="Gill Sans MT"/>
              </a:rPr>
              <a:t>t</a:t>
            </a:r>
            <a:r>
              <a:rPr sz="3000" spc="-60" dirty="0">
                <a:latin typeface="Gill Sans MT"/>
                <a:cs typeface="Gill Sans MT"/>
              </a:rPr>
              <a:t>r</a:t>
            </a:r>
            <a:r>
              <a:rPr sz="3000" dirty="0">
                <a:latin typeface="Gill Sans MT"/>
                <a:cs typeface="Gill Sans MT"/>
              </a:rPr>
              <a:t>ee</a:t>
            </a:r>
            <a:r>
              <a:rPr sz="3000" spc="-5" dirty="0">
                <a:latin typeface="Gill Sans MT"/>
                <a:cs typeface="Gill Sans MT"/>
              </a:rPr>
              <a:t> topolo</a:t>
            </a:r>
            <a:r>
              <a:rPr sz="3000" spc="50" dirty="0">
                <a:latin typeface="Gill Sans MT"/>
                <a:cs typeface="Gill Sans MT"/>
              </a:rPr>
              <a:t>g</a:t>
            </a:r>
            <a:r>
              <a:rPr sz="3000" dirty="0">
                <a:latin typeface="Gill Sans MT"/>
                <a:cs typeface="Gill Sans MT"/>
              </a:rPr>
              <a:t>y </a:t>
            </a:r>
            <a:r>
              <a:rPr sz="3000" spc="-5" dirty="0">
                <a:latin typeface="Gill Sans MT"/>
                <a:cs typeface="Gill Sans MT"/>
              </a:rPr>
              <a:t>compa</a:t>
            </a:r>
            <a:r>
              <a:rPr sz="3000" dirty="0">
                <a:latin typeface="Gill Sans MT"/>
                <a:cs typeface="Gill Sans MT"/>
              </a:rPr>
              <a:t>r</a:t>
            </a:r>
            <a:r>
              <a:rPr sz="3000" spc="-5" dirty="0">
                <a:latin typeface="Gill Sans MT"/>
                <a:cs typeface="Gill Sans MT"/>
              </a:rPr>
              <a:t>isons una</a:t>
            </a:r>
            <a:r>
              <a:rPr sz="3000" dirty="0">
                <a:latin typeface="Gill Sans MT"/>
                <a:cs typeface="Gill Sans MT"/>
              </a:rPr>
              <a:t>f</a:t>
            </a:r>
            <a:r>
              <a:rPr sz="3000" spc="-30" dirty="0">
                <a:latin typeface="Gill Sans MT"/>
                <a:cs typeface="Gill Sans MT"/>
              </a:rPr>
              <a:t>f</a:t>
            </a:r>
            <a:r>
              <a:rPr sz="3000" spc="-5" dirty="0">
                <a:latin typeface="Gill Sans MT"/>
                <a:cs typeface="Gill Sans MT"/>
              </a:rPr>
              <a:t>ected</a:t>
            </a:r>
            <a:r>
              <a:rPr sz="3000" dirty="0">
                <a:latin typeface="Gill Sans MT"/>
                <a:cs typeface="Gill Sans MT"/>
              </a:rPr>
              <a:t>: </a:t>
            </a:r>
            <a:r>
              <a:rPr sz="3000" spc="-5" dirty="0">
                <a:latin typeface="Gill Sans MT"/>
                <a:cs typeface="Gill Sans MT"/>
              </a:rPr>
              <a:t>co</a:t>
            </a:r>
            <a:r>
              <a:rPr sz="3000" dirty="0">
                <a:latin typeface="Gill Sans MT"/>
                <a:cs typeface="Gill Sans MT"/>
              </a:rPr>
              <a:t>nnect</a:t>
            </a:r>
            <a:r>
              <a:rPr sz="3000" spc="-5" dirty="0">
                <a:latin typeface="Gill Sans MT"/>
                <a:cs typeface="Gill Sans MT"/>
              </a:rPr>
              <a:t>io</a:t>
            </a:r>
            <a:r>
              <a:rPr sz="3000" dirty="0">
                <a:latin typeface="Gill Sans MT"/>
                <a:cs typeface="Gill Sans MT"/>
              </a:rPr>
              <a:t>n,</a:t>
            </a:r>
            <a:r>
              <a:rPr sz="3000" spc="-30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contai</a:t>
            </a:r>
            <a:r>
              <a:rPr sz="3000" dirty="0">
                <a:latin typeface="Gill Sans MT"/>
                <a:cs typeface="Gill Sans MT"/>
              </a:rPr>
              <a:t>nment</a:t>
            </a:r>
          </a:p>
          <a:p>
            <a:pPr marL="723900" marR="5080" indent="-254000" algn="l">
              <a:lnSpc>
                <a:spcPts val="3900"/>
              </a:lnSpc>
              <a:spcBef>
                <a:spcPts val="88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ef</a:t>
            </a:r>
            <a:r>
              <a:rPr sz="3400" spc="-35" dirty="0">
                <a:latin typeface="Gill Sans MT"/>
                <a:cs typeface="Gill Sans MT"/>
              </a:rPr>
              <a:t>f</a:t>
            </a:r>
            <a:r>
              <a:rPr sz="3400" spc="-5" dirty="0">
                <a:latin typeface="Gill Sans MT"/>
                <a:cs typeface="Gill Sans MT"/>
              </a:rPr>
              <a:t>ects o</a:t>
            </a:r>
            <a:r>
              <a:rPr sz="3400" dirty="0">
                <a:latin typeface="Gill Sans MT"/>
                <a:cs typeface="Gill Sans MT"/>
              </a:rPr>
              <a:t>f</a:t>
            </a:r>
            <a:r>
              <a:rPr sz="3400" spc="-5" dirty="0">
                <a:latin typeface="Gill Sans MT"/>
                <a:cs typeface="Gill Sans MT"/>
              </a:rPr>
              <a:t> disto</a:t>
            </a:r>
            <a:r>
              <a:rPr sz="3400" spc="65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t</a:t>
            </a:r>
            <a:r>
              <a:rPr sz="3400" spc="-5" dirty="0">
                <a:latin typeface="Gill Sans MT"/>
                <a:cs typeface="Gill Sans MT"/>
              </a:rPr>
              <a:t>io</a:t>
            </a:r>
            <a:r>
              <a:rPr sz="3400" dirty="0">
                <a:latin typeface="Gill Sans MT"/>
                <a:cs typeface="Gill Sans MT"/>
              </a:rPr>
              <a:t>n</a:t>
            </a:r>
            <a:r>
              <a:rPr sz="3400" spc="-5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uncl</a:t>
            </a:r>
            <a:r>
              <a:rPr sz="3400" spc="-5" dirty="0">
                <a:latin typeface="Gill Sans MT"/>
                <a:cs typeface="Gill Sans MT"/>
              </a:rPr>
              <a:t>ea</a:t>
            </a:r>
            <a:r>
              <a:rPr sz="340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 i</a:t>
            </a:r>
            <a:r>
              <a:rPr sz="3400" dirty="0">
                <a:latin typeface="Gill Sans MT"/>
                <a:cs typeface="Gill Sans MT"/>
              </a:rPr>
              <a:t>f </a:t>
            </a:r>
            <a:r>
              <a:rPr sz="3400" spc="-5" dirty="0">
                <a:latin typeface="Gill Sans MT"/>
                <a:cs typeface="Gill Sans MT"/>
              </a:rPr>
              <a:t>o</a:t>
            </a:r>
            <a:r>
              <a:rPr sz="340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igina</a:t>
            </a:r>
            <a:r>
              <a:rPr sz="3400" dirty="0">
                <a:latin typeface="Gill Sans MT"/>
                <a:cs typeface="Gill Sans MT"/>
              </a:rPr>
              <a:t>l</a:t>
            </a:r>
            <a:r>
              <a:rPr sz="3400" spc="-5" dirty="0">
                <a:latin typeface="Gill Sans MT"/>
                <a:cs typeface="Gill Sans MT"/>
              </a:rPr>
              <a:t> s</a:t>
            </a:r>
            <a:r>
              <a:rPr sz="3400" dirty="0">
                <a:latin typeface="Gill Sans MT"/>
                <a:cs typeface="Gill Sans MT"/>
              </a:rPr>
              <a:t>tructu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dirty="0">
                <a:latin typeface="Gill Sans MT"/>
                <a:cs typeface="Gill Sans MT"/>
              </a:rPr>
              <a:t>e</a:t>
            </a:r>
            <a:r>
              <a:rPr sz="3400" spc="-5" dirty="0">
                <a:latin typeface="Gill Sans MT"/>
                <a:cs typeface="Gill Sans MT"/>
              </a:rPr>
              <a:t> unfa</a:t>
            </a:r>
            <a:r>
              <a:rPr sz="3400" dirty="0">
                <a:latin typeface="Gill Sans MT"/>
                <a:cs typeface="Gill Sans MT"/>
              </a:rPr>
              <a:t>m</a:t>
            </a:r>
            <a:r>
              <a:rPr sz="3400" spc="-5" dirty="0">
                <a:latin typeface="Gill Sans MT"/>
                <a:cs typeface="Gill Sans MT"/>
              </a:rPr>
              <a:t>ilia</a:t>
            </a:r>
            <a:r>
              <a:rPr sz="3400" dirty="0">
                <a:latin typeface="Gill Sans MT"/>
                <a:cs typeface="Gill Sans MT"/>
              </a:rPr>
              <a:t>r</a:t>
            </a:r>
          </a:p>
          <a:p>
            <a:pPr marL="723900" marR="719455" indent="-254000" algn="l">
              <a:lnSpc>
                <a:spcPts val="3900"/>
              </a:lnSpc>
              <a:spcBef>
                <a:spcPts val="900"/>
              </a:spcBef>
            </a:pPr>
            <a:r>
              <a:rPr sz="3400" dirty="0">
                <a:latin typeface="Gill Sans MT"/>
                <a:cs typeface="Gill Sans MT"/>
              </a:rPr>
              <a:t>–</a:t>
            </a:r>
            <a:r>
              <a:rPr sz="3400" spc="-650" dirty="0">
                <a:latin typeface="Gill Sans MT"/>
                <a:cs typeface="Gill Sans MT"/>
              </a:rPr>
              <a:t> </a:t>
            </a:r>
            <a:r>
              <a:rPr sz="3400" spc="-5" dirty="0">
                <a:latin typeface="Gill Sans MT"/>
                <a:cs typeface="Gill Sans MT"/>
              </a:rPr>
              <a:t>o</a:t>
            </a:r>
            <a:r>
              <a:rPr sz="3400" dirty="0">
                <a:latin typeface="Gill Sans MT"/>
                <a:cs typeface="Gill Sans MT"/>
              </a:rPr>
              <a:t>b</a:t>
            </a:r>
            <a:r>
              <a:rPr sz="3400" spc="-5" dirty="0">
                <a:latin typeface="Gill Sans MT"/>
                <a:cs typeface="Gill Sans MT"/>
              </a:rPr>
              <a:t>j</a:t>
            </a:r>
            <a:r>
              <a:rPr sz="3400" dirty="0">
                <a:latin typeface="Gill Sans MT"/>
                <a:cs typeface="Gill Sans MT"/>
              </a:rPr>
              <a:t>ect</a:t>
            </a:r>
            <a:r>
              <a:rPr sz="3400" spc="-5" dirty="0">
                <a:latin typeface="Gill Sans MT"/>
                <a:cs typeface="Gill Sans MT"/>
              </a:rPr>
              <a:t> constancy/tra</a:t>
            </a:r>
            <a:r>
              <a:rPr sz="3400" dirty="0">
                <a:latin typeface="Gill Sans MT"/>
                <a:cs typeface="Gill Sans MT"/>
              </a:rPr>
              <a:t>ck</a:t>
            </a:r>
            <a:r>
              <a:rPr sz="3400" spc="-5" dirty="0">
                <a:latin typeface="Gill Sans MT"/>
                <a:cs typeface="Gill Sans MT"/>
              </a:rPr>
              <a:t>ing </a:t>
            </a:r>
            <a:r>
              <a:rPr sz="3400" dirty="0">
                <a:latin typeface="Gill Sans MT"/>
                <a:cs typeface="Gill Sans MT"/>
              </a:rPr>
              <a:t>m</a:t>
            </a:r>
            <a:r>
              <a:rPr sz="3400" spc="-145" dirty="0">
                <a:latin typeface="Gill Sans MT"/>
                <a:cs typeface="Gill Sans MT"/>
              </a:rPr>
              <a:t>a</a:t>
            </a:r>
            <a:r>
              <a:rPr sz="3400" dirty="0">
                <a:latin typeface="Gill Sans MT"/>
                <a:cs typeface="Gill Sans MT"/>
              </a:rPr>
              <a:t>ybe</a:t>
            </a:r>
            <a:r>
              <a:rPr sz="3400" spc="-5" dirty="0">
                <a:latin typeface="Gill Sans MT"/>
                <a:cs typeface="Gill Sans MT"/>
              </a:rPr>
              <a:t> impai</a:t>
            </a:r>
            <a:r>
              <a:rPr sz="3400" spc="-70" dirty="0">
                <a:latin typeface="Gill Sans MT"/>
                <a:cs typeface="Gill Sans MT"/>
              </a:rPr>
              <a:t>r</a:t>
            </a:r>
            <a:r>
              <a:rPr sz="3400" spc="-5" dirty="0">
                <a:latin typeface="Gill Sans MT"/>
                <a:cs typeface="Gill Sans MT"/>
              </a:rPr>
              <a:t>ed</a:t>
            </a:r>
            <a:endParaRPr sz="3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11500" y="8732303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ill Sans MT"/>
                <a:cs typeface="Gill Sans MT"/>
              </a:rPr>
              <a:t>36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96700" y="5041900"/>
            <a:ext cx="3810000" cy="330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1600" y="1168400"/>
            <a:ext cx="3810000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3300" y="5003800"/>
            <a:ext cx="3810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8900" y="1130300"/>
            <a:ext cx="3810000" cy="361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8473943"/>
            <a:ext cx="148278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2400"/>
              </a:lnSpc>
            </a:pPr>
            <a:r>
              <a:rPr sz="2100" i="1" dirty="0">
                <a:latin typeface="Gill Sans MT"/>
                <a:cs typeface="Gill Sans MT"/>
              </a:rPr>
              <a:t>[Livin</a:t>
            </a:r>
            <a:r>
              <a:rPr sz="2100" i="1" spc="-5" dirty="0">
                <a:latin typeface="Gill Sans MT"/>
                <a:cs typeface="Gill Sans MT"/>
              </a:rPr>
              <a:t>g </a:t>
            </a:r>
            <a:r>
              <a:rPr sz="2100" i="1" dirty="0">
                <a:latin typeface="Gill Sans MT"/>
                <a:cs typeface="Gill Sans MT"/>
              </a:rPr>
              <a:t>Fl</a:t>
            </a:r>
            <a:r>
              <a:rPr sz="2100" i="1" spc="-45" dirty="0">
                <a:latin typeface="Gill Sans MT"/>
                <a:cs typeface="Gill Sans MT"/>
              </a:rPr>
              <a:t>o</a:t>
            </a:r>
            <a:r>
              <a:rPr sz="2100" i="1" dirty="0">
                <a:latin typeface="Gill Sans MT"/>
                <a:cs typeface="Gill Sans MT"/>
              </a:rPr>
              <a:t>ws: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spc="-5" dirty="0">
                <a:latin typeface="Gill Sans MT"/>
                <a:cs typeface="Gill Sans MT"/>
              </a:rPr>
              <a:t>E</a:t>
            </a:r>
            <a:r>
              <a:rPr sz="2100" i="1" dirty="0">
                <a:latin typeface="Gill Sans MT"/>
                <a:cs typeface="Gill Sans MT"/>
              </a:rPr>
              <a:t>nhan</a:t>
            </a:r>
            <a:r>
              <a:rPr sz="2100" i="1" spc="-5" dirty="0">
                <a:latin typeface="Gill Sans MT"/>
                <a:cs typeface="Gill Sans MT"/>
              </a:rPr>
              <a:t>c</a:t>
            </a:r>
            <a:r>
              <a:rPr sz="2100" i="1" dirty="0">
                <a:latin typeface="Gill Sans MT"/>
                <a:cs typeface="Gill Sans MT"/>
              </a:rPr>
              <a:t>ed</a:t>
            </a:r>
            <a:r>
              <a:rPr sz="2100" i="1" spc="-5" dirty="0">
                <a:latin typeface="Gill Sans MT"/>
                <a:cs typeface="Gill Sans MT"/>
              </a:rPr>
              <a:t> Ex</a:t>
            </a:r>
            <a:r>
              <a:rPr sz="2100" i="1" dirty="0">
                <a:latin typeface="Gill Sans MT"/>
                <a:cs typeface="Gill Sans MT"/>
              </a:rPr>
              <a:t>plo</a:t>
            </a:r>
            <a:r>
              <a:rPr sz="2100" i="1" spc="-45" dirty="0">
                <a:latin typeface="Gill Sans MT"/>
                <a:cs typeface="Gill Sans MT"/>
              </a:rPr>
              <a:t>r</a:t>
            </a:r>
            <a:r>
              <a:rPr sz="2100" i="1" dirty="0">
                <a:latin typeface="Gill Sans MT"/>
                <a:cs typeface="Gill Sans MT"/>
              </a:rPr>
              <a:t>a</a:t>
            </a:r>
            <a:r>
              <a:rPr sz="2100" i="1" spc="-5" dirty="0">
                <a:latin typeface="Gill Sans MT"/>
                <a:cs typeface="Gill Sans MT"/>
              </a:rPr>
              <a:t>t</a:t>
            </a:r>
            <a:r>
              <a:rPr sz="2100" i="1" dirty="0">
                <a:latin typeface="Gill Sans MT"/>
                <a:cs typeface="Gill Sans MT"/>
              </a:rPr>
              <a:t>ion</a:t>
            </a:r>
            <a:r>
              <a:rPr sz="2100" i="1" spc="-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of</a:t>
            </a:r>
            <a:r>
              <a:rPr sz="2100" i="1" spc="-5" dirty="0">
                <a:latin typeface="Gill Sans MT"/>
                <a:cs typeface="Gill Sans MT"/>
              </a:rPr>
              <a:t> E</a:t>
            </a:r>
            <a:r>
              <a:rPr sz="2100" i="1" dirty="0">
                <a:latin typeface="Gill Sans MT"/>
                <a:cs typeface="Gill Sans MT"/>
              </a:rPr>
              <a:t>d</a:t>
            </a:r>
            <a:r>
              <a:rPr sz="2100" i="1" spc="-40" dirty="0">
                <a:latin typeface="Gill Sans MT"/>
                <a:cs typeface="Gill Sans MT"/>
              </a:rPr>
              <a:t>g</a:t>
            </a:r>
            <a:r>
              <a:rPr sz="2100" i="1" spc="-5" dirty="0">
                <a:latin typeface="Gill Sans MT"/>
                <a:cs typeface="Gill Sans MT"/>
              </a:rPr>
              <a:t>e-B</a:t>
            </a:r>
            <a:r>
              <a:rPr sz="2100" i="1" dirty="0">
                <a:latin typeface="Gill Sans MT"/>
                <a:cs typeface="Gill Sans MT"/>
              </a:rPr>
              <a:t>undled</a:t>
            </a:r>
            <a:r>
              <a:rPr sz="2100" i="1" spc="-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G</a:t>
            </a:r>
            <a:r>
              <a:rPr sz="2100" i="1" spc="-45" dirty="0">
                <a:latin typeface="Gill Sans MT"/>
                <a:cs typeface="Gill Sans MT"/>
              </a:rPr>
              <a:t>r</a:t>
            </a:r>
            <a:r>
              <a:rPr sz="2100" i="1" dirty="0">
                <a:latin typeface="Gill Sans MT"/>
                <a:cs typeface="Gill Sans MT"/>
              </a:rPr>
              <a:t>aphs</a:t>
            </a:r>
            <a:r>
              <a:rPr sz="2100" i="1" spc="-5" dirty="0">
                <a:latin typeface="Gill Sans MT"/>
                <a:cs typeface="Gill Sans MT"/>
              </a:rPr>
              <a:t> B</a:t>
            </a:r>
            <a:r>
              <a:rPr sz="2100" i="1" dirty="0">
                <a:latin typeface="Gill Sans MT"/>
                <a:cs typeface="Gill Sans MT"/>
              </a:rPr>
              <a:t>ased</a:t>
            </a:r>
            <a:r>
              <a:rPr sz="2100" i="1" spc="-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on</a:t>
            </a:r>
            <a:r>
              <a:rPr sz="2100" i="1" spc="-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GP</a:t>
            </a:r>
            <a:r>
              <a:rPr sz="2100" i="1" spc="-5" dirty="0">
                <a:latin typeface="Gill Sans MT"/>
                <a:cs typeface="Gill Sans MT"/>
              </a:rPr>
              <a:t>U</a:t>
            </a:r>
            <a:r>
              <a:rPr sz="2100" i="1" dirty="0">
                <a:latin typeface="Gill Sans MT"/>
                <a:cs typeface="Gill Sans MT"/>
              </a:rPr>
              <a:t>-In</a:t>
            </a:r>
            <a:r>
              <a:rPr sz="2100" i="1" spc="-5" dirty="0">
                <a:latin typeface="Gill Sans MT"/>
                <a:cs typeface="Gill Sans MT"/>
              </a:rPr>
              <a:t>t</a:t>
            </a:r>
            <a:r>
              <a:rPr sz="2100" i="1" dirty="0">
                <a:latin typeface="Gill Sans MT"/>
                <a:cs typeface="Gill Sans MT"/>
              </a:rPr>
              <a:t>ensive</a:t>
            </a:r>
            <a:r>
              <a:rPr sz="2100" i="1" spc="-5" dirty="0">
                <a:latin typeface="Gill Sans MT"/>
                <a:cs typeface="Gill Sans MT"/>
              </a:rPr>
              <a:t> E</a:t>
            </a:r>
            <a:r>
              <a:rPr sz="2100" i="1" dirty="0">
                <a:latin typeface="Gill Sans MT"/>
                <a:cs typeface="Gill Sans MT"/>
              </a:rPr>
              <a:t>d</a:t>
            </a:r>
            <a:r>
              <a:rPr sz="2100" i="1" spc="-40" dirty="0">
                <a:latin typeface="Gill Sans MT"/>
                <a:cs typeface="Gill Sans MT"/>
              </a:rPr>
              <a:t>g</a:t>
            </a:r>
            <a:r>
              <a:rPr sz="2100" i="1" dirty="0">
                <a:latin typeface="Gill Sans MT"/>
                <a:cs typeface="Gill Sans MT"/>
              </a:rPr>
              <a:t>e</a:t>
            </a:r>
            <a:r>
              <a:rPr sz="2100" i="1" spc="-5" dirty="0">
                <a:latin typeface="Gill Sans MT"/>
                <a:cs typeface="Gill Sans MT"/>
              </a:rPr>
              <a:t> R</a:t>
            </a:r>
            <a:r>
              <a:rPr sz="2100" i="1" dirty="0">
                <a:latin typeface="Gill Sans MT"/>
                <a:cs typeface="Gill Sans MT"/>
              </a:rPr>
              <a:t>ende</a:t>
            </a:r>
            <a:r>
              <a:rPr sz="2100" i="1" spc="40" dirty="0">
                <a:latin typeface="Gill Sans MT"/>
                <a:cs typeface="Gill Sans MT"/>
              </a:rPr>
              <a:t>r</a:t>
            </a:r>
            <a:r>
              <a:rPr sz="2100" i="1" dirty="0">
                <a:latin typeface="Gill Sans MT"/>
                <a:cs typeface="Gill Sans MT"/>
              </a:rPr>
              <a:t>in</a:t>
            </a:r>
            <a:r>
              <a:rPr sz="2100" i="1" spc="-5" dirty="0">
                <a:latin typeface="Gill Sans MT"/>
                <a:cs typeface="Gill Sans MT"/>
              </a:rPr>
              <a:t>g</a:t>
            </a:r>
            <a:r>
              <a:rPr sz="2100" i="1" dirty="0">
                <a:latin typeface="Gill Sans MT"/>
                <a:cs typeface="Gill Sans MT"/>
              </a:rPr>
              <a:t>.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Lambe</a:t>
            </a:r>
            <a:r>
              <a:rPr sz="2100" i="1" spc="80" dirty="0">
                <a:latin typeface="Gill Sans MT"/>
                <a:cs typeface="Gill Sans MT"/>
              </a:rPr>
              <a:t>r</a:t>
            </a:r>
            <a:r>
              <a:rPr sz="2100" i="1" spc="-5" dirty="0">
                <a:latin typeface="Gill Sans MT"/>
                <a:cs typeface="Gill Sans MT"/>
              </a:rPr>
              <a:t>t</a:t>
            </a:r>
            <a:r>
              <a:rPr sz="2100" i="1" dirty="0">
                <a:latin typeface="Gill Sans MT"/>
                <a:cs typeface="Gill Sans MT"/>
              </a:rPr>
              <a:t>,</a:t>
            </a:r>
            <a:r>
              <a:rPr sz="2100" i="1" spc="-380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Aube</a:t>
            </a:r>
            <a:r>
              <a:rPr sz="2100" i="1" spc="-85" dirty="0">
                <a:latin typeface="Gill Sans MT"/>
                <a:cs typeface="Gill Sans MT"/>
              </a:rPr>
              <a:t>r</a:t>
            </a:r>
            <a:r>
              <a:rPr sz="2100" i="1" dirty="0">
                <a:latin typeface="Gill Sans MT"/>
                <a:cs typeface="Gill Sans MT"/>
              </a:rPr>
              <a:t>,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and</a:t>
            </a:r>
            <a:r>
              <a:rPr sz="2100" i="1" spc="-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Melan</a:t>
            </a:r>
            <a:r>
              <a:rPr sz="2100" i="1" spc="-5" dirty="0">
                <a:latin typeface="Gill Sans MT"/>
                <a:cs typeface="Gill Sans MT"/>
              </a:rPr>
              <a:t>ç</a:t>
            </a:r>
            <a:r>
              <a:rPr sz="2100" i="1" dirty="0">
                <a:latin typeface="Gill Sans MT"/>
                <a:cs typeface="Gill Sans MT"/>
              </a:rPr>
              <a:t>on.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P</a:t>
            </a:r>
            <a:r>
              <a:rPr sz="2100" i="1" spc="-45" dirty="0">
                <a:latin typeface="Gill Sans MT"/>
                <a:cs typeface="Gill Sans MT"/>
              </a:rPr>
              <a:t>r</a:t>
            </a:r>
            <a:r>
              <a:rPr sz="2100" i="1" dirty="0">
                <a:latin typeface="Gill Sans MT"/>
                <a:cs typeface="Gill Sans MT"/>
              </a:rPr>
              <a:t>o</a:t>
            </a:r>
            <a:r>
              <a:rPr sz="2100" i="1" spc="120" dirty="0">
                <a:latin typeface="Gill Sans MT"/>
                <a:cs typeface="Gill Sans MT"/>
              </a:rPr>
              <a:t>c</a:t>
            </a:r>
            <a:r>
              <a:rPr sz="2100" i="1" dirty="0">
                <a:latin typeface="Gill Sans MT"/>
                <a:cs typeface="Gill Sans MT"/>
              </a:rPr>
              <a:t>.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In</a:t>
            </a:r>
            <a:r>
              <a:rPr sz="2100" i="1" spc="-5" dirty="0">
                <a:latin typeface="Gill Sans MT"/>
                <a:cs typeface="Gill Sans MT"/>
              </a:rPr>
              <a:t>t</a:t>
            </a:r>
            <a:r>
              <a:rPr sz="2100" i="1" dirty="0">
                <a:latin typeface="Gill Sans MT"/>
                <a:cs typeface="Gill Sans MT"/>
              </a:rPr>
              <a:t>l.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spc="-5" dirty="0">
                <a:latin typeface="Gill Sans MT"/>
                <a:cs typeface="Gill Sans MT"/>
              </a:rPr>
              <a:t>C</a:t>
            </a:r>
            <a:r>
              <a:rPr sz="2100" i="1" dirty="0">
                <a:latin typeface="Gill Sans MT"/>
                <a:cs typeface="Gill Sans MT"/>
              </a:rPr>
              <a:t>onf. In</a:t>
            </a:r>
            <a:r>
              <a:rPr sz="2100" i="1" spc="-35" dirty="0">
                <a:latin typeface="Gill Sans MT"/>
                <a:cs typeface="Gill Sans MT"/>
              </a:rPr>
              <a:t>f</a:t>
            </a:r>
            <a:r>
              <a:rPr sz="2100" i="1" dirty="0">
                <a:latin typeface="Gill Sans MT"/>
                <a:cs typeface="Gill Sans MT"/>
              </a:rPr>
              <a:t>orma</a:t>
            </a:r>
            <a:r>
              <a:rPr sz="2100" i="1" spc="-5" dirty="0">
                <a:latin typeface="Gill Sans MT"/>
                <a:cs typeface="Gill Sans MT"/>
              </a:rPr>
              <a:t>t</a:t>
            </a:r>
            <a:r>
              <a:rPr sz="2100" i="1" dirty="0">
                <a:latin typeface="Gill Sans MT"/>
                <a:cs typeface="Gill Sans MT"/>
              </a:rPr>
              <a:t>ion</a:t>
            </a:r>
            <a:r>
              <a:rPr sz="2100" i="1" spc="-320" dirty="0">
                <a:latin typeface="Gill Sans MT"/>
                <a:cs typeface="Gill Sans MT"/>
              </a:rPr>
              <a:t> </a:t>
            </a:r>
            <a:r>
              <a:rPr sz="2100" i="1" spc="-5" dirty="0">
                <a:latin typeface="Gill Sans MT"/>
                <a:cs typeface="Gill Sans MT"/>
              </a:rPr>
              <a:t>V</a:t>
            </a:r>
            <a:r>
              <a:rPr sz="2100" i="1" dirty="0">
                <a:latin typeface="Gill Sans MT"/>
                <a:cs typeface="Gill Sans MT"/>
              </a:rPr>
              <a:t>is</a:t>
            </a:r>
            <a:r>
              <a:rPr sz="2100" i="1" spc="-5" dirty="0">
                <a:latin typeface="Gill Sans MT"/>
                <a:cs typeface="Gill Sans MT"/>
              </a:rPr>
              <a:t>u</a:t>
            </a:r>
            <a:r>
              <a:rPr sz="2100" i="1" dirty="0">
                <a:latin typeface="Gill Sans MT"/>
                <a:cs typeface="Gill Sans MT"/>
              </a:rPr>
              <a:t>alis</a:t>
            </a:r>
            <a:r>
              <a:rPr sz="2100" i="1" spc="-5" dirty="0">
                <a:latin typeface="Gill Sans MT"/>
                <a:cs typeface="Gill Sans MT"/>
              </a:rPr>
              <a:t>at</a:t>
            </a:r>
            <a:r>
              <a:rPr sz="2100" i="1" dirty="0">
                <a:latin typeface="Gill Sans MT"/>
                <a:cs typeface="Gill Sans MT"/>
              </a:rPr>
              <a:t>ion</a:t>
            </a:r>
            <a:r>
              <a:rPr sz="2100" i="1" spc="-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(I</a:t>
            </a:r>
            <a:r>
              <a:rPr sz="2100" i="1" spc="-5" dirty="0">
                <a:latin typeface="Gill Sans MT"/>
                <a:cs typeface="Gill Sans MT"/>
              </a:rPr>
              <a:t>V</a:t>
            </a:r>
            <a:r>
              <a:rPr sz="2100" i="1" dirty="0">
                <a:latin typeface="Gill Sans MT"/>
                <a:cs typeface="Gill Sans MT"/>
              </a:rPr>
              <a:t>),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pp.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523–530,</a:t>
            </a:r>
            <a:r>
              <a:rPr sz="2100" i="1" spc="-215" dirty="0">
                <a:latin typeface="Gill Sans MT"/>
                <a:cs typeface="Gill Sans MT"/>
              </a:rPr>
              <a:t> </a:t>
            </a:r>
            <a:r>
              <a:rPr sz="2100" i="1" dirty="0">
                <a:latin typeface="Gill Sans MT"/>
                <a:cs typeface="Gill Sans MT"/>
              </a:rPr>
              <a:t>2010.]</a:t>
            </a:r>
            <a:endParaRPr sz="21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4900" y="736859"/>
            <a:ext cx="178053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30" dirty="0">
                <a:latin typeface="Gill Sans MT"/>
                <a:cs typeface="Gill Sans MT"/>
              </a:rPr>
              <a:t>fish</a:t>
            </a:r>
            <a:r>
              <a:rPr sz="3000" spc="-50" dirty="0">
                <a:latin typeface="Gill Sans MT"/>
                <a:cs typeface="Gill Sans MT"/>
              </a:rPr>
              <a:t>e</a:t>
            </a:r>
            <a:r>
              <a:rPr sz="3000" spc="-60" dirty="0">
                <a:latin typeface="Gill Sans MT"/>
                <a:cs typeface="Gill Sans MT"/>
              </a:rPr>
              <a:t>y</a:t>
            </a:r>
            <a:r>
              <a:rPr sz="3000" dirty="0">
                <a:latin typeface="Gill Sans MT"/>
                <a:cs typeface="Gill Sans MT"/>
              </a:rPr>
              <a:t>e</a:t>
            </a:r>
            <a:r>
              <a:rPr sz="3000" spc="-5" dirty="0">
                <a:latin typeface="Gill Sans MT"/>
                <a:cs typeface="Gill Sans MT"/>
              </a:rPr>
              <a:t> lens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33300" y="609859"/>
            <a:ext cx="232664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Gill Sans MT"/>
                <a:cs typeface="Gill Sans MT"/>
              </a:rPr>
              <a:t>mag</a:t>
            </a:r>
            <a:r>
              <a:rPr sz="3000" dirty="0">
                <a:latin typeface="Gill Sans MT"/>
                <a:cs typeface="Gill Sans MT"/>
              </a:rPr>
              <a:t>n</a:t>
            </a:r>
            <a:r>
              <a:rPr sz="3000" spc="-5" dirty="0">
                <a:latin typeface="Gill Sans MT"/>
                <a:cs typeface="Gill Sans MT"/>
              </a:rPr>
              <a:t>i</a:t>
            </a:r>
            <a:r>
              <a:rPr sz="3000" dirty="0">
                <a:latin typeface="Gill Sans MT"/>
                <a:cs typeface="Gill Sans MT"/>
              </a:rPr>
              <a:t>fyi</a:t>
            </a:r>
            <a:r>
              <a:rPr sz="3000" spc="-5" dirty="0">
                <a:latin typeface="Gill Sans MT"/>
                <a:cs typeface="Gill Sans MT"/>
              </a:rPr>
              <a:t>ng lens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6700" y="4546859"/>
            <a:ext cx="345821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ne</a:t>
            </a:r>
            <a:r>
              <a:rPr sz="3000" spc="-5" dirty="0">
                <a:latin typeface="Gill Sans MT"/>
                <a:cs typeface="Gill Sans MT"/>
              </a:rPr>
              <a:t>ighborhood l</a:t>
            </a:r>
            <a:r>
              <a:rPr sz="3000" spc="-130" dirty="0">
                <a:latin typeface="Gill Sans MT"/>
                <a:cs typeface="Gill Sans MT"/>
              </a:rPr>
              <a:t>a</a:t>
            </a:r>
            <a:r>
              <a:rPr sz="3000" spc="-60" dirty="0">
                <a:latin typeface="Gill Sans MT"/>
                <a:cs typeface="Gill Sans MT"/>
              </a:rPr>
              <a:t>y</a:t>
            </a:r>
            <a:r>
              <a:rPr sz="3000" dirty="0">
                <a:latin typeface="Gill Sans MT"/>
                <a:cs typeface="Gill Sans MT"/>
              </a:rPr>
              <a:t>eri</a:t>
            </a:r>
            <a:r>
              <a:rPr sz="3000" spc="-5" dirty="0">
                <a:latin typeface="Gill Sans MT"/>
                <a:cs typeface="Gill Sans MT"/>
              </a:rPr>
              <a:t>ng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47600" y="4546859"/>
            <a:ext cx="207898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ill Sans MT"/>
                <a:cs typeface="Gill Sans MT"/>
              </a:rPr>
              <a:t>Br</a:t>
            </a:r>
            <a:r>
              <a:rPr sz="3000" spc="-5" dirty="0">
                <a:latin typeface="Gill Sans MT"/>
                <a:cs typeface="Gill Sans MT"/>
              </a:rPr>
              <a:t>ing and Go</a:t>
            </a:r>
            <a:endParaRPr sz="30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34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Reduce: Filter, Aggregate</a:t>
            </a:r>
          </a:p>
        </p:txBody>
      </p:sp>
    </p:spTree>
    <p:extLst>
      <p:ext uri="{BB962C8B-B14F-4D97-AF65-F5344CB8AC3E}">
        <p14:creationId xmlns:p14="http://schemas.microsoft.com/office/powerpoint/2010/main" val="11303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Reduce items and attributes</a:t>
            </a:r>
          </a:p>
        </p:txBody>
      </p:sp>
      <p:sp>
        <p:nvSpPr>
          <p:cNvPr id="1419" name="Shape 1419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420" name="Shape 14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rPr dirty="0"/>
              <a:t>reduce/increase: inverses</a:t>
            </a:r>
          </a:p>
          <a:p>
            <a:pPr marL="793376" indent="-336176"/>
            <a:r>
              <a:rPr dirty="0"/>
              <a:t>filter</a:t>
            </a:r>
          </a:p>
          <a:p>
            <a:pPr marL="1173480" lvl="1" indent="-259080"/>
            <a:r>
              <a:rPr dirty="0"/>
              <a:t>pro: straightforward and intuitive</a:t>
            </a:r>
          </a:p>
          <a:p>
            <a:pPr marL="1635369" lvl="2" indent="-263769"/>
            <a:r>
              <a:rPr dirty="0"/>
              <a:t>to understand and compute</a:t>
            </a:r>
          </a:p>
          <a:p>
            <a:pPr marL="1173480" lvl="1" indent="-259080"/>
            <a:r>
              <a:rPr dirty="0"/>
              <a:t>con: out of sight, out of mind</a:t>
            </a:r>
          </a:p>
          <a:p>
            <a:pPr marL="793376" indent="-336176"/>
            <a:r>
              <a:rPr dirty="0"/>
              <a:t>aggregation</a:t>
            </a:r>
          </a:p>
          <a:p>
            <a:pPr marL="1173480" lvl="1" indent="-259080"/>
            <a:r>
              <a:rPr dirty="0"/>
              <a:t>pro: inform about whole set</a:t>
            </a:r>
          </a:p>
          <a:p>
            <a:pPr marL="1173480" lvl="1" indent="-259080"/>
            <a:r>
              <a:rPr dirty="0"/>
              <a:t>con: difficult to avoid losing signal </a:t>
            </a:r>
          </a:p>
          <a:p>
            <a:pPr marL="793376" indent="-336176"/>
            <a:r>
              <a:rPr dirty="0"/>
              <a:t>not mutually exclusive</a:t>
            </a:r>
          </a:p>
          <a:p>
            <a:pPr marL="1173480" lvl="1" indent="-259080"/>
            <a:r>
              <a:rPr dirty="0"/>
              <a:t>combine filter, aggregate</a:t>
            </a:r>
          </a:p>
          <a:p>
            <a:pPr marL="1173480" lvl="1" indent="-259080"/>
            <a:r>
              <a:rPr dirty="0"/>
              <a:t>combine reduce, change, facet</a:t>
            </a:r>
          </a:p>
        </p:txBody>
      </p:sp>
      <p:pic>
        <p:nvPicPr>
          <p:cNvPr id="1421" name="fig13.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7500" y="260095"/>
            <a:ext cx="8102600" cy="8426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Shape 14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dynamic filtering</a:t>
            </a:r>
          </a:p>
        </p:txBody>
      </p:sp>
      <p:sp>
        <p:nvSpPr>
          <p:cNvPr id="1424" name="Shape 14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item filtering</a:t>
            </a:r>
          </a:p>
          <a:p>
            <a:pPr marL="793376" indent="-336176"/>
            <a:r>
              <a:t>browse through tightly coupled interaction</a:t>
            </a:r>
          </a:p>
          <a:p>
            <a:pPr marL="1173480" lvl="1" indent="-259080"/>
            <a:r>
              <a:t>alternative to queries that might return far too many or too few</a:t>
            </a:r>
          </a:p>
        </p:txBody>
      </p:sp>
      <p:sp>
        <p:nvSpPr>
          <p:cNvPr id="1425" name="Shape 1425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426" name="film-alldo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416300"/>
            <a:ext cx="6350000" cy="4494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7" name="film-titl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7900" y="3390900"/>
            <a:ext cx="6350000" cy="4531156"/>
          </a:xfrm>
          <a:prstGeom prst="rect">
            <a:avLst/>
          </a:prstGeom>
          <a:ln w="12700">
            <a:miter lim="400000"/>
          </a:ln>
        </p:spPr>
      </p:pic>
      <p:sp>
        <p:nvSpPr>
          <p:cNvPr id="1428" name="Shape 1428"/>
          <p:cNvSpPr/>
          <p:nvPr/>
        </p:nvSpPr>
        <p:spPr>
          <a:xfrm>
            <a:off x="9880600" y="139700"/>
            <a:ext cx="527453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r" defTabSz="1219200">
              <a:buClr>
                <a:srgbClr val="1D2157"/>
              </a:buClr>
              <a:defRPr sz="4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r>
              <a:t>System: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FilmFinder</a:t>
            </a:r>
          </a:p>
        </p:txBody>
      </p:sp>
      <p:sp>
        <p:nvSpPr>
          <p:cNvPr id="1429" name="Shape 1429"/>
          <p:cNvSpPr/>
          <p:nvPr/>
        </p:nvSpPr>
        <p:spPr>
          <a:xfrm>
            <a:off x="1270000" y="8293100"/>
            <a:ext cx="131953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3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[Visual information seeking: Tight coupling of dynamic query filters with </a:t>
            </a:r>
            <a:r>
              <a:rPr dirty="0" err="1"/>
              <a:t>starfield</a:t>
            </a:r>
            <a:r>
              <a:rPr dirty="0"/>
              <a:t> displays.  </a:t>
            </a:r>
            <a:r>
              <a:rPr dirty="0" err="1"/>
              <a:t>Ahlberg</a:t>
            </a:r>
            <a:r>
              <a:rPr dirty="0"/>
              <a:t> and </a:t>
            </a:r>
            <a:r>
              <a:rPr dirty="0" err="1"/>
              <a:t>Shneiderman</a:t>
            </a:r>
            <a:r>
              <a:rPr dirty="0"/>
              <a:t>. Proc. ACM Conf. on Human Factors in Computing Systems (CHI), pp. 313–317, 1994.]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DOSFA</a:t>
            </a:r>
          </a:p>
        </p:txBody>
      </p:sp>
      <p:sp>
        <p:nvSpPr>
          <p:cNvPr id="1432" name="Shape 14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attribute filtering</a:t>
            </a:r>
          </a:p>
          <a:p>
            <a:pPr marL="793376" indent="-336176"/>
            <a:r>
              <a:t>encoding: star glyphs</a:t>
            </a:r>
          </a:p>
        </p:txBody>
      </p:sp>
      <p:sp>
        <p:nvSpPr>
          <p:cNvPr id="1433" name="Shape 1433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381000" y="7785100"/>
            <a:ext cx="1525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7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[Interactive Hierarchical Dimension Ordering, Spacing and Filtering for Exploration Of High Dimensional Datasets. Yang, Peng,Ward, and. Rundensteiner. Proc. IEEE Symp. Information Visualization (InfoVis), pp. 105–112, 2003.]</a:t>
            </a:r>
          </a:p>
        </p:txBody>
      </p:sp>
      <p:pic>
        <p:nvPicPr>
          <p:cNvPr id="1435" name="dimorder-fig3a-fil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719" y="3053347"/>
            <a:ext cx="4195536" cy="328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6" name="dimorder-fig3d-filter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9873" y="1054100"/>
            <a:ext cx="8115690" cy="636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Idiom: </a:t>
            </a:r>
            <a:r>
              <a:rPr b="1">
                <a:latin typeface="+mn-lt"/>
                <a:ea typeface="+mn-ea"/>
                <a:cs typeface="+mn-cs"/>
                <a:sym typeface="Rockwell"/>
              </a:rPr>
              <a:t>histogram</a:t>
            </a:r>
          </a:p>
        </p:txBody>
      </p:sp>
      <p:sp>
        <p:nvSpPr>
          <p:cNvPr id="1441" name="Shape 14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376" indent="-336176"/>
            <a:r>
              <a:t>static item aggregation</a:t>
            </a:r>
          </a:p>
          <a:p>
            <a:pPr marL="793376" indent="-336176"/>
            <a:r>
              <a:t>task: find distribution</a:t>
            </a:r>
          </a:p>
          <a:p>
            <a:pPr marL="793376" indent="-336176"/>
            <a:r>
              <a:t>data: table</a:t>
            </a:r>
          </a:p>
          <a:p>
            <a:pPr marL="793376" indent="-336176"/>
            <a:r>
              <a:t>derived data</a:t>
            </a:r>
          </a:p>
          <a:p>
            <a:pPr marL="1173480" lvl="1" indent="-259080"/>
            <a:r>
              <a:t>new table: keys are bins, values are counts</a:t>
            </a:r>
          </a:p>
          <a:p>
            <a:pPr marL="793376" indent="-336176"/>
            <a:r>
              <a:t>bin size crucial</a:t>
            </a:r>
          </a:p>
          <a:p>
            <a:pPr marL="1173480" lvl="1" indent="-259080"/>
            <a:r>
              <a:t>pattern can change dramatically depending on discretization</a:t>
            </a:r>
          </a:p>
          <a:p>
            <a:pPr marL="1173480" lvl="1" indent="-259080"/>
            <a:r>
              <a:t>opportunity for interaction: control bin size on the fly</a:t>
            </a:r>
          </a:p>
        </p:txBody>
      </p:sp>
      <p:sp>
        <p:nvSpPr>
          <p:cNvPr id="1442" name="Shape 1442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443" name="fig13.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1748" y="785394"/>
            <a:ext cx="5438589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Continuous scatterplot</a:t>
            </a:r>
          </a:p>
        </p:txBody>
      </p:sp>
      <p:sp>
        <p:nvSpPr>
          <p:cNvPr id="1446" name="Shape 1446"/>
          <p:cNvSpPr>
            <a:spLocks noGrp="1"/>
          </p:cNvSpPr>
          <p:nvPr>
            <p:ph type="body" sz="half" idx="1"/>
          </p:nvPr>
        </p:nvSpPr>
        <p:spPr>
          <a:xfrm>
            <a:off x="419100" y="1104900"/>
            <a:ext cx="6019800" cy="8039100"/>
          </a:xfrm>
          <a:prstGeom prst="rect">
            <a:avLst/>
          </a:prstGeom>
        </p:spPr>
        <p:txBody>
          <a:bodyPr/>
          <a:lstStyle/>
          <a:p>
            <a:pPr marL="793376" indent="-336176"/>
            <a:r>
              <a:rPr sz="3600" dirty="0"/>
              <a:t>static item aggregation</a:t>
            </a:r>
          </a:p>
          <a:p>
            <a:pPr marL="793376" indent="-336176"/>
            <a:r>
              <a:rPr sz="3600" dirty="0"/>
              <a:t>data: table</a:t>
            </a:r>
          </a:p>
          <a:p>
            <a:pPr marL="793376" indent="-336176"/>
            <a:r>
              <a:rPr sz="3600" dirty="0"/>
              <a:t>derived data: table</a:t>
            </a:r>
          </a:p>
          <a:p>
            <a:pPr marL="1173480" lvl="1" indent="-259080"/>
            <a:r>
              <a:rPr sz="3200" dirty="0"/>
              <a:t> key </a:t>
            </a:r>
            <a:r>
              <a:rPr sz="3200" dirty="0" err="1"/>
              <a:t>attribs</a:t>
            </a:r>
            <a:r>
              <a:rPr sz="3200" dirty="0"/>
              <a:t> </a:t>
            </a:r>
            <a:r>
              <a:rPr sz="3200" dirty="0" err="1"/>
              <a:t>x,y</a:t>
            </a:r>
            <a:r>
              <a:rPr sz="3200" dirty="0"/>
              <a:t> for pixels</a:t>
            </a:r>
          </a:p>
          <a:p>
            <a:pPr marL="1173480" lvl="1" indent="-259080"/>
            <a:r>
              <a:rPr sz="3200" dirty="0"/>
              <a:t> quant </a:t>
            </a:r>
            <a:r>
              <a:rPr sz="3200" dirty="0" err="1"/>
              <a:t>attrib</a:t>
            </a:r>
            <a:r>
              <a:rPr sz="3200" dirty="0"/>
              <a:t>: </a:t>
            </a:r>
            <a:r>
              <a:rPr sz="3200" dirty="0" err="1"/>
              <a:t>overplot</a:t>
            </a:r>
            <a:r>
              <a:rPr sz="3200" dirty="0"/>
              <a:t> density</a:t>
            </a:r>
          </a:p>
          <a:p>
            <a:pPr marL="793376" indent="-336176"/>
            <a:r>
              <a:rPr sz="3600" dirty="0"/>
              <a:t>dense space-filling 2D matrix</a:t>
            </a:r>
          </a:p>
          <a:p>
            <a:pPr marL="793376" indent="-336176"/>
            <a:r>
              <a:rPr sz="3600" dirty="0"/>
              <a:t>color: sequential categorical hue + ordered luminance </a:t>
            </a:r>
            <a:r>
              <a:rPr sz="3600" dirty="0" err="1"/>
              <a:t>colormap</a:t>
            </a:r>
            <a:endParaRPr sz="3600" dirty="0"/>
          </a:p>
        </p:txBody>
      </p:sp>
      <p:sp>
        <p:nvSpPr>
          <p:cNvPr id="1447" name="Shape 1447"/>
          <p:cNvSpPr>
            <a:spLocks noGrp="1"/>
          </p:cNvSpPr>
          <p:nvPr>
            <p:ph type="sldNum" sz="quarter" idx="2"/>
          </p:nvPr>
        </p:nvSpPr>
        <p:spPr>
          <a:xfrm>
            <a:off x="15684499" y="8686800"/>
            <a:ext cx="355601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448" name="contsca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00" y="895016"/>
            <a:ext cx="9245600" cy="5513349"/>
          </a:xfrm>
          <a:prstGeom prst="rect">
            <a:avLst/>
          </a:prstGeom>
          <a:ln w="12700">
            <a:miter lim="400000"/>
          </a:ln>
        </p:spPr>
      </p:pic>
      <p:sp>
        <p:nvSpPr>
          <p:cNvPr id="1449" name="Shape 1449"/>
          <p:cNvSpPr/>
          <p:nvPr/>
        </p:nvSpPr>
        <p:spPr>
          <a:xfrm>
            <a:off x="508000" y="8293100"/>
            <a:ext cx="160401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95400">
              <a:spcBef>
                <a:spcPts val="900"/>
              </a:spcBef>
              <a:defRPr sz="28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[Continuous Scatterplots. </a:t>
            </a:r>
            <a:r>
              <a:rPr dirty="0" err="1"/>
              <a:t>Bachthaler</a:t>
            </a:r>
            <a:r>
              <a:rPr dirty="0"/>
              <a:t> and Weiskopf. IEEE TVCG (Proc. Vis 08) 14:6 (2008), 1428–1435.  2008. ]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Rockwell"/>
        <a:ea typeface="Rockwell"/>
        <a:cs typeface="Rockwel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Rockwell"/>
        <a:ea typeface="Rockwell"/>
        <a:cs typeface="Rockwel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1495</Words>
  <Application>Microsoft Macintosh PowerPoint</Application>
  <PresentationFormat>Custom</PresentationFormat>
  <Paragraphs>249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Gill Sans</vt:lpstr>
      <vt:lpstr>Gill Sans Light</vt:lpstr>
      <vt:lpstr>Gill Sans MT</vt:lpstr>
      <vt:lpstr>Gill Sans SemiBold</vt:lpstr>
      <vt:lpstr>Helvetica</vt:lpstr>
      <vt:lpstr>Lucida Grande</vt:lpstr>
      <vt:lpstr>Rockwell</vt:lpstr>
      <vt:lpstr>Tahoma</vt:lpstr>
      <vt:lpstr>Times</vt:lpstr>
      <vt:lpstr>Arial</vt:lpstr>
      <vt:lpstr>White</vt:lpstr>
      <vt:lpstr>Information Visualization</vt:lpstr>
      <vt:lpstr>Guidelines</vt:lpstr>
      <vt:lpstr>How to handle complexity</vt:lpstr>
      <vt:lpstr>Reduce: Filter, Aggregate</vt:lpstr>
      <vt:lpstr>Reduce items and attributes</vt:lpstr>
      <vt:lpstr>Idiom: dynamic filtering</vt:lpstr>
      <vt:lpstr>Idiom: DOSFA</vt:lpstr>
      <vt:lpstr>Idiom: histogram</vt:lpstr>
      <vt:lpstr>Continuous scatterplot</vt:lpstr>
      <vt:lpstr>Idiom: scented widgets</vt:lpstr>
      <vt:lpstr>Idiom: scented widgets</vt:lpstr>
      <vt:lpstr>PowerPoint Presentation</vt:lpstr>
      <vt:lpstr>Idiom: boxplot</vt:lpstr>
      <vt:lpstr>PowerPoint Presentation</vt:lpstr>
      <vt:lpstr>Idiom: Hierarchical parallel coordinates</vt:lpstr>
      <vt:lpstr>Spatial aggregation </vt:lpstr>
      <vt:lpstr>Spatial aggregation </vt:lpstr>
      <vt:lpstr>Dimensionality reduction</vt:lpstr>
      <vt:lpstr>Dimensionality reduction &amp; visualization </vt:lpstr>
      <vt:lpstr>Dimension-oriented tasks</vt:lpstr>
      <vt:lpstr>Idiom: Dimensionality reduction for documents</vt:lpstr>
      <vt:lpstr>Linear dimensionality reduction</vt:lpstr>
      <vt:lpstr>Nonlinear dimensionality reduction</vt:lpstr>
      <vt:lpstr>t-sne</vt:lpstr>
      <vt:lpstr>PowerPoint Presentation</vt:lpstr>
      <vt:lpstr>Reduce items and attributes</vt:lpstr>
      <vt:lpstr>Further reading</vt:lpstr>
      <vt:lpstr>Embed</vt:lpstr>
      <vt:lpstr>Embed: Focus+Context</vt:lpstr>
      <vt:lpstr>Idiom: DOITrees Revisited</vt:lpstr>
      <vt:lpstr>Idiom: Fisheye Lens</vt:lpstr>
      <vt:lpstr>Idiom: Fisheye Lens</vt:lpstr>
      <vt:lpstr>Idiom: Stretch and Squish Navigation</vt:lpstr>
      <vt:lpstr>Distortion costs and benefits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Visualization</dc:title>
  <cp:lastModifiedBy>紀明德</cp:lastModifiedBy>
  <cp:revision>19</cp:revision>
  <dcterms:modified xsi:type="dcterms:W3CDTF">2018-06-04T03:15:21Z</dcterms:modified>
</cp:coreProperties>
</file>