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4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528F1-F272-4347-8185-85C9F4709935}" type="datetimeFigureOut">
              <a:rPr lang="zh-TW" altLang="en-US" smtClean="0"/>
              <a:t>2019/10/1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0D80-447E-4626-B7AB-DAB221616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03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979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55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64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78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09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參考來源：https://home.gamer.com.tw/creationDetail.php?sn=2300960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41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21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https://home.gamer.com.tw/creationDetail.php?sn=2300960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29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27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EX:前面金幣拉進場景會加入一個腳本和collider屬性，如果你拉了10個金幣就要做10次一樣的動作，所以我們需要prefab來省下9次重複的步驟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拉prefab進場景看看吧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26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IM1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11424" y="2132857"/>
            <a:ext cx="10363200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871531" y="3933056"/>
            <a:ext cx="8534400" cy="119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59804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IM2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50763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2540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IM4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50763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2314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自訂版面配置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 descr="IM3v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6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IM3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775520" y="2564904"/>
            <a:ext cx="8832981" cy="11521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775520" y="3861049"/>
            <a:ext cx="882702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9152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7147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422400" y="152400"/>
            <a:ext cx="6908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96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5" name="Google Shape;15;p1"/>
          <p:cNvSpPr/>
          <p:nvPr/>
        </p:nvSpPr>
        <p:spPr>
          <a:xfrm>
            <a:off x="508000" y="1107281"/>
            <a:ext cx="11582400" cy="74613"/>
          </a:xfrm>
          <a:prstGeom prst="rect">
            <a:avLst/>
          </a:prstGeom>
          <a:gradFill>
            <a:gsLst>
              <a:gs pos="0">
                <a:srgbClr val="DF140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906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unity3d.com/ScriptReference/GameObject-transform.html" TargetMode="External"/><Relationship Id="rId3" Type="http://schemas.openxmlformats.org/officeDocument/2006/relationships/hyperlink" Target="https://docs.unity3d.com/ScriptReference/GameObject-activeSelf.html" TargetMode="External"/><Relationship Id="rId7" Type="http://schemas.openxmlformats.org/officeDocument/2006/relationships/hyperlink" Target="https://docs.unity3d.com/ScriptReference/GameObject-tag.html" TargetMode="External"/><Relationship Id="rId2" Type="http://schemas.openxmlformats.org/officeDocument/2006/relationships/hyperlink" Target="https://docs.unity3d.com/ScriptReference/GameObject-activeInHierarch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unity3d.com/ScriptReference/GameObject-scene.html" TargetMode="External"/><Relationship Id="rId5" Type="http://schemas.openxmlformats.org/officeDocument/2006/relationships/hyperlink" Target="https://docs.unity3d.com/ScriptReference/GameObject-layer.html" TargetMode="External"/><Relationship Id="rId4" Type="http://schemas.openxmlformats.org/officeDocument/2006/relationships/hyperlink" Target="https://docs.unity3d.com/ScriptReference/GameObject-isStatic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2667000" y="2667000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zh-TW"/>
              <a:t>Unity</a:t>
            </a:r>
            <a:r>
              <a:rPr lang="zh-TW" altLang="en-US"/>
              <a:t>的概念講解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62777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altLang="en-US"/>
              <a:t>宣告</a:t>
            </a:r>
            <a:endParaRPr/>
          </a:p>
        </p:txBody>
      </p:sp>
      <p:sp>
        <p:nvSpPr>
          <p:cNvPr id="357" name="Google Shape;357;p4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51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77800">
              <a:spcBef>
                <a:spcPts val="0"/>
              </a:spcBef>
              <a:buSzPts val="2800"/>
            </a:pPr>
            <a:r>
              <a:rPr lang="en-US" altLang="zh-TW" sz="2800"/>
              <a:t>public, static</a:t>
            </a:r>
            <a:endParaRPr/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int a; </a:t>
            </a:r>
            <a:r>
              <a:rPr lang="en-US" altLang="zh-TW" sz="2400">
                <a:solidFill>
                  <a:srgbClr val="38761D"/>
                </a:solidFill>
              </a:rPr>
              <a:t>//a</a:t>
            </a:r>
            <a:r>
              <a:rPr lang="zh-TW" altLang="en-US" sz="2400">
                <a:solidFill>
                  <a:srgbClr val="38761D"/>
                </a:solidFill>
              </a:rPr>
              <a:t>只會在該腳本被使用、修改</a:t>
            </a:r>
            <a:endParaRPr sz="2400">
              <a:solidFill>
                <a:srgbClr val="38761D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public int a;</a:t>
            </a:r>
            <a:r>
              <a:rPr lang="en-US" altLang="zh-TW" sz="2400">
                <a:solidFill>
                  <a:srgbClr val="38761D"/>
                </a:solidFill>
              </a:rPr>
              <a:t>//a</a:t>
            </a:r>
            <a:r>
              <a:rPr lang="zh-TW" altLang="en-US" sz="2400">
                <a:solidFill>
                  <a:srgbClr val="38761D"/>
                </a:solidFill>
              </a:rPr>
              <a:t>可以在</a:t>
            </a:r>
            <a:r>
              <a:rPr lang="en-US" altLang="zh-TW" sz="2400">
                <a:solidFill>
                  <a:srgbClr val="38761D"/>
                </a:solidFill>
              </a:rPr>
              <a:t>editor</a:t>
            </a:r>
            <a:r>
              <a:rPr lang="zh-TW" altLang="en-US" sz="2400">
                <a:solidFill>
                  <a:srgbClr val="38761D"/>
                </a:solidFill>
              </a:rPr>
              <a:t>的介面中直接使用與修改</a:t>
            </a:r>
            <a:endParaRPr sz="2400">
              <a:solidFill>
                <a:srgbClr val="38761D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public type function(type argv…){}</a:t>
            </a:r>
            <a:r>
              <a:rPr lang="en-US" altLang="zh-TW" sz="2400">
                <a:solidFill>
                  <a:srgbClr val="008000"/>
                </a:solidFill>
              </a:rPr>
              <a:t>//</a:t>
            </a:r>
            <a:r>
              <a:rPr lang="zh-TW" altLang="en-US" sz="2400">
                <a:solidFill>
                  <a:srgbClr val="008000"/>
                </a:solidFill>
              </a:rPr>
              <a:t>可在其他類別取用</a:t>
            </a:r>
            <a:endParaRPr sz="2400">
              <a:solidFill>
                <a:srgbClr val="008000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public static a;</a:t>
            </a:r>
            <a:r>
              <a:rPr lang="en-US" altLang="zh-TW" sz="2400">
                <a:solidFill>
                  <a:srgbClr val="008000"/>
                </a:solidFill>
              </a:rPr>
              <a:t>//</a:t>
            </a:r>
            <a:r>
              <a:rPr lang="zh-TW" altLang="en-US" sz="2400">
                <a:solidFill>
                  <a:srgbClr val="008000"/>
                </a:solidFill>
              </a:rPr>
              <a:t>假設宣告</a:t>
            </a:r>
            <a:r>
              <a:rPr lang="en-US" altLang="zh-TW" sz="2400">
                <a:solidFill>
                  <a:srgbClr val="008000"/>
                </a:solidFill>
              </a:rPr>
              <a:t>a</a:t>
            </a:r>
            <a:r>
              <a:rPr lang="zh-TW" altLang="en-US" sz="2400">
                <a:solidFill>
                  <a:srgbClr val="008000"/>
                </a:solidFill>
              </a:rPr>
              <a:t>的腳本為</a:t>
            </a:r>
            <a:r>
              <a:rPr lang="en-US" altLang="zh-TW" sz="2400">
                <a:solidFill>
                  <a:srgbClr val="008000"/>
                </a:solidFill>
              </a:rPr>
              <a:t>abc.cs</a:t>
            </a:r>
            <a:r>
              <a:rPr lang="zh-TW" altLang="en-US" sz="2400">
                <a:solidFill>
                  <a:srgbClr val="008000"/>
                </a:solidFill>
              </a:rPr>
              <a:t>，</a:t>
            </a:r>
            <a:r>
              <a:rPr lang="en-US" altLang="zh-TW" sz="2400">
                <a:solidFill>
                  <a:srgbClr val="008000"/>
                </a:solidFill>
              </a:rPr>
              <a:t>a</a:t>
            </a:r>
            <a:r>
              <a:rPr lang="zh-TW" altLang="en-US" sz="2400">
                <a:solidFill>
                  <a:srgbClr val="008000"/>
                </a:solidFill>
              </a:rPr>
              <a:t>可以在其他腳本中寫 </a:t>
            </a:r>
            <a:r>
              <a:rPr lang="en-US" altLang="zh-TW" sz="2400">
                <a:solidFill>
                  <a:srgbClr val="008000"/>
                </a:solidFill>
              </a:rPr>
              <a:t>abc.a </a:t>
            </a:r>
            <a:r>
              <a:rPr lang="zh-TW" altLang="en-US" sz="2400">
                <a:solidFill>
                  <a:srgbClr val="008000"/>
                </a:solidFill>
              </a:rPr>
              <a:t>來使用與修改</a:t>
            </a:r>
            <a:endParaRPr sz="2400">
              <a:solidFill>
                <a:srgbClr val="008000"/>
              </a:solidFill>
            </a:endParaRPr>
          </a:p>
          <a:p>
            <a:pPr marL="342900" indent="-177800">
              <a:spcBef>
                <a:spcPts val="0"/>
              </a:spcBef>
              <a:buSzPts val="2800"/>
            </a:pPr>
            <a:r>
              <a:rPr lang="en-US" altLang="zh-TW" sz="2800"/>
              <a:t>Random←</a:t>
            </a:r>
            <a:r>
              <a:rPr lang="zh-TW" altLang="en-US" sz="2800"/>
              <a:t>寫遊戲肯定會用到</a:t>
            </a:r>
            <a:endParaRPr sz="2800"/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float a=Random.value; </a:t>
            </a:r>
            <a:r>
              <a:rPr lang="en-US" altLang="zh-TW" sz="2400">
                <a:solidFill>
                  <a:srgbClr val="008000"/>
                </a:solidFill>
              </a:rPr>
              <a:t>//between 0~1</a:t>
            </a:r>
            <a:endParaRPr>
              <a:solidFill>
                <a:srgbClr val="008000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float a=Random.Range(1.0f , 3.0f); </a:t>
            </a:r>
            <a:endParaRPr/>
          </a:p>
          <a:p>
            <a:pPr marL="342900" indent="-15240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en-US" altLang="zh-TW" sz="2400">
                <a:solidFill>
                  <a:srgbClr val="FF0000"/>
                </a:solidFill>
              </a:rPr>
              <a:t>Float</a:t>
            </a:r>
            <a:r>
              <a:rPr lang="zh-TW" altLang="en-US" sz="2400">
                <a:solidFill>
                  <a:srgbClr val="FF0000"/>
                </a:solidFill>
              </a:rPr>
              <a:t>型態的變數後面的 </a:t>
            </a:r>
            <a:r>
              <a:rPr lang="en-US" altLang="zh-TW" sz="2400">
                <a:solidFill>
                  <a:srgbClr val="FF0000"/>
                </a:solidFill>
              </a:rPr>
              <a:t>f </a:t>
            </a:r>
            <a:r>
              <a:rPr lang="zh-TW" altLang="en-US" sz="2400">
                <a:solidFill>
                  <a:srgbClr val="FF0000"/>
                </a:solidFill>
              </a:rPr>
              <a:t>是必須的</a:t>
            </a:r>
            <a:endParaRPr sz="2400">
              <a:solidFill>
                <a:srgbClr val="FF0000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float a=2.5</a:t>
            </a:r>
            <a:r>
              <a:rPr lang="zh-TW" altLang="en-US" sz="2400">
                <a:solidFill>
                  <a:srgbClr val="008000"/>
                </a:solidFill>
              </a:rPr>
              <a:t> </a:t>
            </a:r>
            <a:r>
              <a:rPr lang="en-US" altLang="zh-TW" sz="2400">
                <a:solidFill>
                  <a:srgbClr val="008000"/>
                </a:solidFill>
              </a:rPr>
              <a:t>//error</a:t>
            </a:r>
            <a:endParaRPr sz="2400">
              <a:solidFill>
                <a:srgbClr val="008000"/>
              </a:solidFill>
            </a:endParaRPr>
          </a:p>
          <a:p>
            <a:pPr marL="742950" lvl="1" indent="-260350">
              <a:spcBef>
                <a:spcPts val="0"/>
              </a:spcBef>
              <a:buSzPts val="2400"/>
            </a:pPr>
            <a:r>
              <a:rPr lang="en-US" altLang="zh-TW" sz="2400"/>
              <a:t>float a=2.5f</a:t>
            </a:r>
            <a:r>
              <a:rPr lang="zh-TW" altLang="en-US" sz="2400">
                <a:solidFill>
                  <a:srgbClr val="008000"/>
                </a:solidFill>
              </a:rPr>
              <a:t> </a:t>
            </a:r>
            <a:r>
              <a:rPr lang="en-US" altLang="zh-TW" sz="2400">
                <a:solidFill>
                  <a:srgbClr val="008000"/>
                </a:solidFill>
              </a:rPr>
              <a:t>//OK</a:t>
            </a:r>
            <a:endParaRPr sz="24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4502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/>
              <a:t>P</a:t>
            </a:r>
            <a:r>
              <a:rPr lang="en-US" altLang="zh-TW"/>
              <a:t>refab</a:t>
            </a:r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5520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81000">
              <a:buSzPts val="2400"/>
              <a:buFont typeface="Microsoft JhengHei"/>
              <a:buChar char="•"/>
            </a:pP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預先設定屬性的物件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>
              <a:spcBef>
                <a:spcPts val="0"/>
              </a:spcBef>
              <a:buSzPts val="2400"/>
              <a:buFont typeface="Microsoft JhengHei"/>
              <a:buChar char="•"/>
            </a:pP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用於生成固定性質的固定物件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31800">
              <a:spcBef>
                <a:spcPts val="0"/>
              </a:spcBef>
              <a:buSzPts val="3200"/>
              <a:buFont typeface="Microsoft JhengHei"/>
              <a:buChar char="•"/>
            </a:pP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How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342900">
              <a:spcBef>
                <a:spcPts val="0"/>
              </a:spcBef>
              <a:buSzPts val="1800"/>
              <a:buFont typeface="Microsoft JhengHei"/>
              <a:buChar char="–"/>
            </a:pP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將場景中的某一物件拖曳至</a:t>
            </a: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Project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欄位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342900">
              <a:spcBef>
                <a:spcPts val="0"/>
              </a:spcBef>
              <a:buSzPts val="1800"/>
              <a:buFont typeface="Microsoft JhengHei"/>
              <a:buChar char="–"/>
            </a:pP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被你拖曳到</a:t>
            </a: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project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的物件會變得</a:t>
            </a:r>
            <a:r>
              <a:rPr lang="zh-TW" altLang="en-US" sz="18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藍色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的，代表他成為了</a:t>
            </a: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prefab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，之後你對該物件的修改，可以透過</a:t>
            </a: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inspector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欄位上方的</a:t>
            </a:r>
            <a:r>
              <a:rPr lang="en-US" alt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prefab row</a:t>
            </a:r>
            <a:r>
              <a:rPr lang="zh-TW" altLang="en-US" sz="1800">
                <a:latin typeface="Microsoft JhengHei"/>
                <a:ea typeface="Microsoft JhengHei"/>
                <a:cs typeface="Microsoft JhengHei"/>
                <a:sym typeface="Microsoft JhengHei"/>
              </a:rPr>
              <a:t>進行設置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>
              <a:spcBef>
                <a:spcPts val="0"/>
              </a:spcBef>
              <a:buSzPts val="2400"/>
              <a:buFont typeface="Microsoft JhengHei"/>
              <a:buChar char="•"/>
            </a:pP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往後可以直接將帶有固定屬性的物件直接</a:t>
            </a: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從</a:t>
            </a:r>
            <a:r>
              <a:rPr lang="en-US" alt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Project tab)</a:t>
            </a:r>
            <a:r>
              <a:rPr lang="zh-TW" alt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拉入場景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indent="0">
              <a:buNone/>
            </a:pPr>
            <a:endParaRPr/>
          </a:p>
          <a:p>
            <a:pPr marL="342900" indent="0">
              <a:buNone/>
            </a:pPr>
            <a:endParaRPr/>
          </a:p>
        </p:txBody>
      </p:sp>
      <p:pic>
        <p:nvPicPr>
          <p:cNvPr id="366" name="Google Shape;3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7050" y="2718139"/>
            <a:ext cx="2861100" cy="142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050" y="4267974"/>
            <a:ext cx="2861100" cy="168330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7"/>
          <p:cNvSpPr/>
          <p:nvPr/>
        </p:nvSpPr>
        <p:spPr>
          <a:xfrm>
            <a:off x="9722075" y="4662100"/>
            <a:ext cx="720600" cy="777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26457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4480" y="762000"/>
            <a:ext cx="9090734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00027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79248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Script - the most important</a:t>
            </a:r>
            <a:endParaRPr/>
          </a:p>
        </p:txBody>
      </p:sp>
      <p:sp>
        <p:nvSpPr>
          <p:cNvPr id="381" name="Google Shape;381;p49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55600">
              <a:spcBef>
                <a:spcPts val="0"/>
              </a:spcBef>
              <a:buSzPts val="5600"/>
            </a:pPr>
            <a:r>
              <a:rPr lang="en-US" altLang="zh-TW" sz="2800" u="sng">
                <a:solidFill>
                  <a:schemeClr val="hlink"/>
                </a:solidFill>
                <a:hlinkClick r:id="rId3"/>
              </a:rPr>
              <a:t>https://docs.unity3d.com/ScriptReference/</a:t>
            </a:r>
            <a:endParaRPr sz="2800"/>
          </a:p>
          <a:p>
            <a:pPr marL="342900" indent="-355600">
              <a:spcBef>
                <a:spcPts val="560"/>
              </a:spcBef>
              <a:buSzPts val="5600"/>
            </a:pPr>
            <a:r>
              <a:rPr lang="zh-TW" altLang="en-US" sz="2800"/>
              <a:t>寫程式基本上不太可能所有</a:t>
            </a:r>
            <a:r>
              <a:rPr lang="en-US" altLang="zh-TW" sz="2800"/>
              <a:t>method</a:t>
            </a:r>
            <a:r>
              <a:rPr lang="zh-TW" altLang="en-US" sz="2800"/>
              <a:t>都會</a:t>
            </a:r>
            <a:endParaRPr sz="2800"/>
          </a:p>
          <a:p>
            <a:pPr marL="342900" indent="-355600">
              <a:spcBef>
                <a:spcPts val="560"/>
              </a:spcBef>
              <a:buSzPts val="5600"/>
            </a:pPr>
            <a:r>
              <a:rPr lang="zh-TW" altLang="en-US" sz="2800"/>
              <a:t>不會的、不確定的都可以去上面查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61025446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Script-</a:t>
            </a:r>
            <a:r>
              <a:rPr lang="zh-TW" altLang="en-US"/>
              <a:t>基本函式</a:t>
            </a:r>
            <a:endParaRPr/>
          </a:p>
        </p:txBody>
      </p:sp>
      <p:pic>
        <p:nvPicPr>
          <p:cNvPr id="308" name="Google Shape;308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1327" y="1653967"/>
            <a:ext cx="7469346" cy="441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00621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Awake VS Start</a:t>
            </a:r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31800">
              <a:spcBef>
                <a:spcPts val="0"/>
              </a:spcBef>
              <a:buSzPts val="3200"/>
            </a:pPr>
            <a:r>
              <a:rPr lang="en-US" altLang="zh-TW"/>
              <a:t>Awake()</a:t>
            </a:r>
            <a:r>
              <a:rPr lang="zh-TW" altLang="en-US"/>
              <a:t>：</a:t>
            </a:r>
            <a:endParaRPr/>
          </a:p>
          <a:p>
            <a:pPr lvl="1">
              <a:spcBef>
                <a:spcPts val="0"/>
              </a:spcBef>
            </a:pPr>
            <a:r>
              <a:rPr lang="zh-TW" altLang="en-US"/>
              <a:t>遊戲開始後</a:t>
            </a:r>
            <a:r>
              <a:rPr lang="en-US" altLang="zh-TW"/>
              <a:t>(play</a:t>
            </a:r>
            <a:r>
              <a:rPr lang="zh-TW" altLang="en-US"/>
              <a:t>鍵以後</a:t>
            </a:r>
            <a:r>
              <a:rPr lang="en-US" altLang="zh-TW"/>
              <a:t>)</a:t>
            </a:r>
            <a:r>
              <a:rPr lang="zh-TW" altLang="en-US"/>
              <a:t>，每一個物件在其</a:t>
            </a:r>
            <a:r>
              <a:rPr lang="en-US" altLang="zh-TW"/>
              <a:t>active</a:t>
            </a:r>
            <a:r>
              <a:rPr lang="zh-TW" altLang="en-US"/>
              <a:t>的那一刻就會執行這個函式</a:t>
            </a:r>
            <a:r>
              <a:rPr lang="en-US" altLang="zh-TW"/>
              <a:t>(</a:t>
            </a:r>
            <a:r>
              <a:rPr lang="zh-TW" altLang="en-US"/>
              <a:t>有些物件可能一開始不是</a:t>
            </a:r>
            <a:r>
              <a:rPr lang="en-US" altLang="zh-TW"/>
              <a:t>active</a:t>
            </a:r>
            <a:r>
              <a:rPr lang="zh-TW" altLang="en-US"/>
              <a:t>的，在其轉變成</a:t>
            </a:r>
            <a:r>
              <a:rPr lang="en-US" altLang="zh-TW"/>
              <a:t>active</a:t>
            </a:r>
            <a:r>
              <a:rPr lang="zh-TW" altLang="en-US"/>
              <a:t>狀態的時候會立即執行</a:t>
            </a:r>
            <a:r>
              <a:rPr lang="en-US" altLang="zh-TW"/>
              <a:t>awake)</a:t>
            </a:r>
            <a:endParaRPr/>
          </a:p>
          <a:p>
            <a:pPr marL="914400" indent="0">
              <a:spcBef>
                <a:spcPts val="560"/>
              </a:spcBef>
              <a:buNone/>
            </a:pPr>
            <a:endParaRPr/>
          </a:p>
          <a:p>
            <a:pPr indent="-431800">
              <a:buSzPts val="3200"/>
            </a:pPr>
            <a:r>
              <a:rPr lang="en-US" altLang="zh-TW"/>
              <a:t>Start()</a:t>
            </a:r>
            <a:r>
              <a:rPr lang="zh-TW" altLang="en-US"/>
              <a:t>：</a:t>
            </a:r>
            <a:endParaRPr/>
          </a:p>
          <a:p>
            <a:pPr lvl="1">
              <a:spcBef>
                <a:spcPts val="0"/>
              </a:spcBef>
            </a:pPr>
            <a:r>
              <a:rPr lang="zh-TW" altLang="en-US"/>
              <a:t>物件在其</a:t>
            </a:r>
            <a:r>
              <a:rPr lang="en-US" altLang="zh-TW"/>
              <a:t>active</a:t>
            </a:r>
            <a:r>
              <a:rPr lang="zh-TW" altLang="en-US"/>
              <a:t>「後」，遊戲進行的下一偵</a:t>
            </a:r>
            <a:r>
              <a:rPr lang="en-US" altLang="zh-TW"/>
              <a:t>(frame)</a:t>
            </a:r>
            <a:r>
              <a:rPr lang="zh-TW" altLang="en-US"/>
              <a:t>前會呼叫此函式</a:t>
            </a:r>
            <a:endParaRPr/>
          </a:p>
          <a:p>
            <a:pPr marL="34290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97259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76962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Update VS FixedUpdate</a:t>
            </a:r>
            <a:endParaRPr/>
          </a:p>
        </p:txBody>
      </p:sp>
      <p:sp>
        <p:nvSpPr>
          <p:cNvPr id="324" name="Google Shape;324;p4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31800">
              <a:spcBef>
                <a:spcPts val="0"/>
              </a:spcBef>
              <a:buSzPts val="3200"/>
            </a:pPr>
            <a:r>
              <a:rPr lang="en-US" altLang="zh-TW"/>
              <a:t>Update()</a:t>
            </a:r>
            <a:r>
              <a:rPr lang="zh-TW" altLang="en-US"/>
              <a:t>：</a:t>
            </a:r>
            <a:endParaRPr/>
          </a:p>
          <a:p>
            <a:pPr lvl="1">
              <a:spcBef>
                <a:spcPts val="0"/>
              </a:spcBef>
            </a:pPr>
            <a:r>
              <a:rPr lang="zh-TW" altLang="en-US"/>
              <a:t>在遊戲進行的每一偵會執行一次</a:t>
            </a:r>
            <a:r>
              <a:rPr lang="en-US" altLang="zh-TW"/>
              <a:t>(</a:t>
            </a:r>
            <a:r>
              <a:rPr lang="zh-TW" altLang="en-US"/>
              <a:t>執行的次數受到電腦實際的速度影響</a:t>
            </a:r>
            <a:r>
              <a:rPr lang="en-US" altLang="zh-TW"/>
              <a:t>)</a:t>
            </a:r>
            <a:endParaRPr/>
          </a:p>
          <a:p>
            <a:pPr indent="0">
              <a:buNone/>
            </a:pPr>
            <a:endParaRPr/>
          </a:p>
          <a:p>
            <a:pPr indent="-431800">
              <a:buSzPts val="3200"/>
            </a:pPr>
            <a:r>
              <a:rPr lang="en-US" altLang="zh-TW"/>
              <a:t>FixedUpdate()</a:t>
            </a:r>
            <a:r>
              <a:rPr lang="zh-TW" altLang="en-US"/>
              <a:t>：</a:t>
            </a:r>
            <a:endParaRPr/>
          </a:p>
          <a:p>
            <a:pPr lvl="1">
              <a:spcBef>
                <a:spcPts val="0"/>
              </a:spcBef>
            </a:pPr>
            <a:r>
              <a:rPr lang="zh-TW" altLang="en-US"/>
              <a:t>固定的時間會執行一次，時間可以在</a:t>
            </a:r>
            <a:r>
              <a:rPr lang="en-US" altLang="zh-TW"/>
              <a:t>Edit→Project settings→Time →Fixed Timestep</a:t>
            </a:r>
            <a:r>
              <a:rPr lang="zh-TW" altLang="en-US"/>
              <a:t>做更動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372026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GameObject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47528" y="2317591"/>
          <a:ext cx="8208912" cy="211582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2"/>
                        </a:rPr>
                        <a:t>activeInHierarchy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Is the GameObject active in the scene?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3"/>
                        </a:rPr>
                        <a:t>activeSelf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local active state of this GameObject. (Read Only)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4"/>
                        </a:rPr>
                        <a:t>isStatic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Editor only API that specifies if a game object is static.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 dirty="0">
                          <a:solidFill>
                            <a:srgbClr val="B83C82"/>
                          </a:solidFill>
                          <a:effectLst/>
                          <a:hlinkClick r:id="rId5"/>
                        </a:rPr>
                        <a:t>layer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layer the game object is in. A layer is in the range [0...31].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6"/>
                        </a:rPr>
                        <a:t>scene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Scene that the GameObject is part of.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7"/>
                        </a:rPr>
                        <a:t>tag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The tag of this game object.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u="sng">
                          <a:solidFill>
                            <a:srgbClr val="B83C82"/>
                          </a:solidFill>
                          <a:effectLst/>
                          <a:hlinkClick r:id="rId8"/>
                        </a:rPr>
                        <a:t>transform</a:t>
                      </a:r>
                      <a:endParaRPr lang="en-US">
                        <a:effectLst/>
                      </a:endParaRP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The Transform attached to this </a:t>
                      </a:r>
                      <a:r>
                        <a:rPr lang="en-US" dirty="0" err="1">
                          <a:effectLst/>
                        </a:rPr>
                        <a:t>GameObject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marL="63500" marR="6350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7528" y="52788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GetComponent</a:t>
            </a:r>
            <a:r>
              <a:rPr lang="en-US" altLang="zh-TW" dirty="0"/>
              <a:t>&lt;</a:t>
            </a:r>
            <a:r>
              <a:rPr lang="en-US" altLang="zh-TW" dirty="0" err="1">
                <a:solidFill>
                  <a:srgbClr val="FF0000"/>
                </a:solidFill>
              </a:rPr>
              <a:t>gameManager</a:t>
            </a:r>
            <a:r>
              <a:rPr lang="en-US" altLang="zh-TW" dirty="0"/>
              <a:t>&gt;()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7656" y="18363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Variables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17736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Collision(</a:t>
            </a:r>
            <a:r>
              <a:rPr lang="zh-TW" altLang="en-US"/>
              <a:t>碰撞</a:t>
            </a:r>
            <a:r>
              <a:rPr lang="en-US" altLang="zh-TW"/>
              <a:t>)</a:t>
            </a:r>
            <a:r>
              <a:rPr lang="zh-TW" altLang="en-US"/>
              <a:t>與</a:t>
            </a:r>
            <a:r>
              <a:rPr lang="en-US" altLang="zh-TW"/>
              <a:t>Trigger(</a:t>
            </a:r>
            <a:r>
              <a:rPr lang="zh-TW" altLang="en-US"/>
              <a:t>觸發</a:t>
            </a:r>
            <a:r>
              <a:rPr lang="en-US" altLang="zh-TW"/>
              <a:t>)</a:t>
            </a:r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31800">
              <a:spcBef>
                <a:spcPts val="0"/>
              </a:spcBef>
              <a:buSzPts val="3200"/>
            </a:pPr>
            <a:r>
              <a:rPr lang="zh-TW" altLang="en-US">
                <a:solidFill>
                  <a:srgbClr val="FF0000"/>
                </a:solidFill>
              </a:rPr>
              <a:t>碰撞</a:t>
            </a:r>
            <a:r>
              <a:rPr lang="zh-TW" altLang="en-US"/>
              <a:t>：兩個物件產生物理碰撞，會觸發</a:t>
            </a:r>
            <a:r>
              <a:rPr lang="en-US" altLang="zh-TW"/>
              <a:t>OnCollisionEnter/Stay/Exit</a:t>
            </a:r>
            <a:r>
              <a:rPr lang="zh-TW" altLang="en-US"/>
              <a:t>函數</a:t>
            </a:r>
            <a:endParaRPr/>
          </a:p>
          <a:p>
            <a:pPr indent="0">
              <a:spcBef>
                <a:spcPts val="0"/>
              </a:spcBef>
              <a:buNone/>
            </a:pPr>
            <a:endParaRPr/>
          </a:p>
          <a:p>
            <a:pPr indent="-431800">
              <a:buSzPts val="3200"/>
            </a:pPr>
            <a:r>
              <a:rPr lang="zh-TW" altLang="en-US">
                <a:solidFill>
                  <a:srgbClr val="FF0000"/>
                </a:solidFill>
              </a:rPr>
              <a:t>觸發</a:t>
            </a:r>
            <a:r>
              <a:rPr lang="zh-TW" altLang="en-US"/>
              <a:t>：取消所有物理碰撞，兩物件接觸時會觸發</a:t>
            </a:r>
            <a:r>
              <a:rPr lang="en-US" altLang="zh-TW"/>
              <a:t>OnTriggerEnter/Stay/Exit</a:t>
            </a:r>
            <a:endParaRPr/>
          </a:p>
          <a:p>
            <a:pPr indent="0">
              <a:buNone/>
            </a:pPr>
            <a:endParaRPr/>
          </a:p>
          <a:p>
            <a:pPr indent="-431800">
              <a:buSzPts val="3200"/>
            </a:pPr>
            <a:r>
              <a:rPr lang="zh-TW" altLang="en-US"/>
              <a:t>換言之兩物件接觸時一定不可能同時觸發</a:t>
            </a:r>
            <a:r>
              <a:rPr lang="en-US" altLang="zh-TW"/>
              <a:t>Collision</a:t>
            </a:r>
            <a:r>
              <a:rPr lang="zh-TW" altLang="en-US"/>
              <a:t>和</a:t>
            </a:r>
            <a:r>
              <a:rPr lang="en-US" altLang="zh-TW"/>
              <a:t>Trigger signal</a:t>
            </a:r>
            <a:endParaRPr/>
          </a:p>
          <a:p>
            <a:pPr marL="342900" indent="0">
              <a:buNone/>
            </a:pPr>
            <a:endParaRPr/>
          </a:p>
          <a:p>
            <a:pPr marL="342900" indent="0">
              <a:buNone/>
            </a:pPr>
            <a:endParaRPr/>
          </a:p>
          <a:p>
            <a:pPr marL="34290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7511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79248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/>
              <a:t>Collision(</a:t>
            </a:r>
            <a:r>
              <a:rPr lang="zh-TW" altLang="en-US"/>
              <a:t>碰撞</a:t>
            </a:r>
            <a:r>
              <a:rPr lang="en-US" altLang="zh-TW"/>
              <a:t>)</a:t>
            </a:r>
            <a:r>
              <a:rPr lang="zh-TW" altLang="en-US"/>
              <a:t>與</a:t>
            </a:r>
            <a:r>
              <a:rPr lang="en-US" altLang="zh-TW"/>
              <a:t>Trigger(</a:t>
            </a:r>
            <a:r>
              <a:rPr lang="zh-TW" altLang="en-US"/>
              <a:t>觸發</a:t>
            </a:r>
            <a:r>
              <a:rPr lang="en-US" altLang="zh-TW"/>
              <a:t>)</a:t>
            </a:r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4800"/>
            </a:pPr>
            <a:r>
              <a:rPr lang="zh-TW" altLang="en-US" sz="2400"/>
              <a:t>六種碰撞器的分別</a:t>
            </a:r>
            <a:endParaRPr sz="2400"/>
          </a:p>
          <a:p>
            <a:pPr marL="342900" indent="-342900">
              <a:spcBef>
                <a:spcPts val="480"/>
              </a:spcBef>
              <a:buSzPts val="4800"/>
            </a:pPr>
            <a:r>
              <a:rPr lang="zh-TW" altLang="en-US" sz="2400"/>
              <a:t>左半邊代表</a:t>
            </a:r>
            <a:r>
              <a:rPr lang="en-US" altLang="zh-TW" sz="2400"/>
              <a:t>collider</a:t>
            </a:r>
            <a:r>
              <a:rPr lang="zh-TW" altLang="en-US" sz="2400"/>
              <a:t>在接觸時會產生碰撞訊號</a:t>
            </a:r>
            <a:endParaRPr sz="2400"/>
          </a:p>
          <a:p>
            <a:pPr marL="342900" indent="-342900">
              <a:spcBef>
                <a:spcPts val="480"/>
              </a:spcBef>
              <a:buSzPts val="4800"/>
            </a:pPr>
            <a:r>
              <a:rPr lang="zh-TW" altLang="en-US" sz="2400"/>
              <a:t>右半邊</a:t>
            </a:r>
            <a:r>
              <a:rPr lang="en-US" altLang="zh-TW" sz="2400"/>
              <a:t>Trigger</a:t>
            </a:r>
            <a:r>
              <a:rPr lang="zh-TW" altLang="en-US" sz="2400"/>
              <a:t>代表在</a:t>
            </a:r>
            <a:r>
              <a:rPr lang="en-US" altLang="zh-TW" sz="2400"/>
              <a:t>collider</a:t>
            </a:r>
            <a:r>
              <a:rPr lang="zh-TW" altLang="en-US" sz="2400"/>
              <a:t>的屬性中勾選了</a:t>
            </a:r>
            <a:r>
              <a:rPr lang="en-US" altLang="zh-TW" sz="2400"/>
              <a:t>is trigger</a:t>
            </a:r>
            <a:r>
              <a:rPr lang="zh-TW" altLang="en-US" sz="2400"/>
              <a:t>，使得該碰撞器不會發生碰撞，而會被穿過，被其他物件接觸時產生觸發訊號</a:t>
            </a:r>
            <a:endParaRPr sz="2400"/>
          </a:p>
          <a:p>
            <a:pPr marL="342900" indent="-38100">
              <a:spcBef>
                <a:spcPts val="480"/>
              </a:spcBef>
              <a:buSzPts val="4800"/>
              <a:buNone/>
            </a:pPr>
            <a:endParaRPr sz="2400"/>
          </a:p>
          <a:p>
            <a:pPr marL="0" indent="0">
              <a:buNone/>
            </a:pPr>
            <a:endParaRPr/>
          </a:p>
        </p:txBody>
      </p:sp>
      <p:sp>
        <p:nvSpPr>
          <p:cNvPr id="341" name="Google Shape;341;p44"/>
          <p:cNvSpPr txBox="1"/>
          <p:nvPr/>
        </p:nvSpPr>
        <p:spPr>
          <a:xfrm>
            <a:off x="2133600" y="4691270"/>
            <a:ext cx="36744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Collider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Rigidbody Collider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Kinematic Rigidbody Collider</a:t>
            </a: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5808005" y="4691270"/>
            <a:ext cx="45849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Trigger Collider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Rigidbody Trigger Collider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altLang="zh-TW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Kinematic Rigidbody Trigger Collider</a:t>
            </a: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99364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TW" altLang="en-US"/>
              <a:t>名詞</a:t>
            </a:r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altLang="zh-TW" sz="2000"/>
              <a:t>Rigidbody</a:t>
            </a:r>
            <a:r>
              <a:rPr lang="zh-TW" altLang="en-US" sz="2000"/>
              <a:t>：允許物理運算。</a:t>
            </a:r>
            <a:r>
              <a:rPr lang="en-US" altLang="zh-TW" sz="2000"/>
              <a:t>Ex:</a:t>
            </a:r>
            <a:r>
              <a:rPr lang="zh-TW" altLang="en-US" sz="2000"/>
              <a:t>受力</a:t>
            </a:r>
            <a:r>
              <a:rPr lang="en-US" altLang="zh-TW" sz="2000"/>
              <a:t>(</a:t>
            </a:r>
            <a:r>
              <a:rPr lang="zh-TW" altLang="en-US" sz="2000"/>
              <a:t>重力、阻力、慣性</a:t>
            </a:r>
            <a:r>
              <a:rPr lang="en-US" altLang="zh-TW" sz="2000"/>
              <a:t>)</a:t>
            </a:r>
            <a:r>
              <a:rPr lang="zh-TW" altLang="en-US" sz="2000"/>
              <a:t>和速度。</a:t>
            </a:r>
            <a:br>
              <a:rPr lang="zh-TW" altLang="en-US" sz="2000"/>
            </a:br>
            <a:r>
              <a:rPr lang="en-US" altLang="zh-TW" sz="2000"/>
              <a:t>(add component-&gt;Rigidbody)</a:t>
            </a:r>
            <a:endParaRPr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r>
              <a:rPr lang="en-US" altLang="zh-TW" sz="2000"/>
              <a:t>Kinematic: </a:t>
            </a:r>
            <a:r>
              <a:rPr lang="zh-TW" altLang="en-US" sz="2000"/>
              <a:t>不使用物理運算，但可對其他剛體進行物理運算。</a:t>
            </a: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r>
              <a:rPr lang="en-US" altLang="zh-TW" sz="2000"/>
              <a:t>(Rigidbody-&gt;click </a:t>
            </a:r>
            <a:r>
              <a:rPr lang="zh-TW" altLang="en-US" sz="2000"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altLang="zh-TW" sz="2000">
                <a:latin typeface="Calibri"/>
                <a:ea typeface="Calibri"/>
                <a:cs typeface="Calibri"/>
                <a:sym typeface="Calibri"/>
              </a:rPr>
              <a:t>Is Kinematic’)</a:t>
            </a:r>
            <a:endParaRPr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Clr>
                <a:srgbClr val="FF0000"/>
              </a:buClr>
              <a:buSzPts val="4000"/>
              <a:buNone/>
            </a:pPr>
            <a:r>
              <a:rPr lang="zh-TW" altLang="en-US" sz="2000">
                <a:solidFill>
                  <a:srgbClr val="FF0000"/>
                </a:solidFill>
              </a:rPr>
              <a:t>備忘有</a:t>
            </a:r>
            <a:r>
              <a:rPr lang="en-US" altLang="zh-TW" sz="2000">
                <a:solidFill>
                  <a:srgbClr val="FF0000"/>
                </a:solidFill>
              </a:rPr>
              <a:t>reference</a:t>
            </a:r>
            <a:r>
              <a:rPr lang="zh-TW" altLang="en-US" sz="2000">
                <a:solidFill>
                  <a:srgbClr val="FF0000"/>
                </a:solidFill>
              </a:rPr>
              <a:t>連結</a:t>
            </a:r>
            <a:endParaRPr sz="2000">
              <a:solidFill>
                <a:srgbClr val="FF0000"/>
              </a:solidFill>
            </a:endParaRPr>
          </a:p>
          <a:p>
            <a:pPr marL="0" indent="0">
              <a:spcBef>
                <a:spcPts val="400"/>
              </a:spcBef>
              <a:buClr>
                <a:srgbClr val="FF0000"/>
              </a:buClr>
              <a:buSzPts val="4000"/>
              <a:buNone/>
            </a:pPr>
            <a:r>
              <a:rPr lang="zh-TW" altLang="en-US" sz="2000">
                <a:solidFill>
                  <a:srgbClr val="FF0000"/>
                </a:solidFill>
              </a:rPr>
              <a:t>有興趣自己看</a:t>
            </a:r>
            <a:r>
              <a:rPr lang="en-US" altLang="zh-TW" sz="2000">
                <a:solidFill>
                  <a:srgbClr val="FF0000"/>
                </a:solidFill>
              </a:rPr>
              <a:t>&gt;_O</a:t>
            </a:r>
            <a:endParaRPr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  <a:p>
            <a:pPr marL="0" indent="0">
              <a:spcBef>
                <a:spcPts val="400"/>
              </a:spcBef>
              <a:buSzPts val="4000"/>
              <a:buNone/>
            </a:pPr>
            <a:endParaRPr sz="2000"/>
          </a:p>
        </p:txBody>
      </p:sp>
      <p:pic>
        <p:nvPicPr>
          <p:cNvPr id="351" name="Google Shape;35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676276"/>
            <a:ext cx="407670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11396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程式碼怎麼放置、編寫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4914" y="1565031"/>
            <a:ext cx="9422423" cy="4525963"/>
          </a:xfrm>
        </p:spPr>
        <p:txBody>
          <a:bodyPr/>
          <a:lstStyle/>
          <a:p>
            <a:pPr lvl="2"/>
            <a:r>
              <a:rPr lang="zh-TW" altLang="en-US" dirty="0" smtClean="0"/>
              <a:t>可以</a:t>
            </a:r>
            <a:r>
              <a:rPr lang="zh-TW" altLang="en-US" dirty="0" smtClean="0"/>
              <a:t>物件去思考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ex. </a:t>
            </a:r>
            <a:r>
              <a:rPr lang="zh-TW" altLang="en-US" dirty="0" smtClean="0"/>
              <a:t>一扇門、一名劍士、資訊顯示。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2"/>
            <a:r>
              <a:rPr lang="zh-TW" altLang="en-US" dirty="0" smtClean="0"/>
              <a:t>遊戲就是由各物件溝通構成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ex. </a:t>
            </a:r>
            <a:r>
              <a:rPr lang="zh-TW" altLang="en-US" u="sng" dirty="0" smtClean="0"/>
              <a:t>劍士</a:t>
            </a:r>
            <a:r>
              <a:rPr lang="en-US" altLang="zh-TW" u="sng" dirty="0" smtClean="0"/>
              <a:t>(</a:t>
            </a:r>
            <a:r>
              <a:rPr lang="zh-TW" altLang="en-US" u="sng" dirty="0" smtClean="0"/>
              <a:t>被玩家控制</a:t>
            </a:r>
            <a:r>
              <a:rPr lang="en-US" altLang="zh-TW" u="sng" dirty="0" smtClean="0"/>
              <a:t>)</a:t>
            </a:r>
            <a:r>
              <a:rPr lang="zh-TW" altLang="en-US" dirty="0" smtClean="0"/>
              <a:t>靠近門，與</a:t>
            </a:r>
            <a:r>
              <a:rPr lang="zh-TW" altLang="en-US" u="sng" dirty="0" smtClean="0"/>
              <a:t>門做</a:t>
            </a:r>
            <a:r>
              <a:rPr lang="zh-TW" altLang="en-US" b="1" u="sng" dirty="0" smtClean="0">
                <a:solidFill>
                  <a:srgbClr val="FF0000"/>
                </a:solidFill>
              </a:rPr>
              <a:t>互動</a:t>
            </a:r>
            <a:r>
              <a:rPr lang="zh-TW" altLang="en-US" u="sng" dirty="0" smtClean="0"/>
              <a:t>讓它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打開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2"/>
            <a:r>
              <a:rPr lang="zh-TW" altLang="en-US" dirty="0" smtClean="0"/>
              <a:t>可以用一個主控制器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gameManager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來管控所有物件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ex. </a:t>
            </a:r>
            <a:r>
              <a:rPr lang="zh-TW" altLang="en-US" dirty="0" smtClean="0"/>
              <a:t>遊戲結束、開始、暫停。</a:t>
            </a:r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r>
              <a:rPr lang="zh-TW" altLang="en-US" dirty="0" smtClean="0"/>
              <a:t>可讀性，你可以編寫註解 </a:t>
            </a:r>
            <a:r>
              <a:rPr lang="en-US" altLang="zh-TW" dirty="0" smtClean="0"/>
              <a:t>or</a:t>
            </a:r>
            <a:r>
              <a:rPr lang="zh-TW" altLang="en-US" dirty="0" smtClean="0"/>
              <a:t> 聰明的名稱命名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變數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名詞，函式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動詞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4685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720</Words>
  <Application>Microsoft Office PowerPoint</Application>
  <PresentationFormat>寬螢幕</PresentationFormat>
  <Paragraphs>94</Paragraphs>
  <Slides>13</Slides>
  <Notes>11</Notes>
  <HiddenSlides>4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Microsoft JhengHei</vt:lpstr>
      <vt:lpstr>新細明體</vt:lpstr>
      <vt:lpstr>Arial</vt:lpstr>
      <vt:lpstr>Calibri</vt:lpstr>
      <vt:lpstr>Course_HE</vt:lpstr>
      <vt:lpstr>Unity的概念講解</vt:lpstr>
      <vt:lpstr>Script-基本函式</vt:lpstr>
      <vt:lpstr>Awake VS Start</vt:lpstr>
      <vt:lpstr>Update VS FixedUpdate</vt:lpstr>
      <vt:lpstr>GameObject</vt:lpstr>
      <vt:lpstr>Collision(碰撞)與Trigger(觸發)</vt:lpstr>
      <vt:lpstr>Collision(碰撞)與Trigger(觸發)</vt:lpstr>
      <vt:lpstr>名詞</vt:lpstr>
      <vt:lpstr>程式碼怎麼放置、編寫</vt:lpstr>
      <vt:lpstr>宣告</vt:lpstr>
      <vt:lpstr>Prefab</vt:lpstr>
      <vt:lpstr>PowerPoint 簡報</vt:lpstr>
      <vt:lpstr>Script - the most 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Unity的概念講解</dc:title>
  <dc:creator>CarterChou</dc:creator>
  <cp:lastModifiedBy>CarterChou</cp:lastModifiedBy>
  <cp:revision>5</cp:revision>
  <dcterms:created xsi:type="dcterms:W3CDTF">2019-10-01T15:46:20Z</dcterms:created>
  <dcterms:modified xsi:type="dcterms:W3CDTF">2019-10-01T15:56:24Z</dcterms:modified>
</cp:coreProperties>
</file>