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9"/>
  </p:notesMasterIdLst>
  <p:handoutMasterIdLst>
    <p:handoutMasterId r:id="rId50"/>
  </p:handoutMasterIdLst>
  <p:sldIdLst>
    <p:sldId id="329" r:id="rId2"/>
    <p:sldId id="457" r:id="rId3"/>
    <p:sldId id="478" r:id="rId4"/>
    <p:sldId id="475" r:id="rId5"/>
    <p:sldId id="477" r:id="rId6"/>
    <p:sldId id="479" r:id="rId7"/>
    <p:sldId id="476" r:id="rId8"/>
    <p:sldId id="482" r:id="rId9"/>
    <p:sldId id="481" r:id="rId10"/>
    <p:sldId id="480" r:id="rId11"/>
    <p:sldId id="509" r:id="rId12"/>
    <p:sldId id="503" r:id="rId13"/>
    <p:sldId id="498" r:id="rId14"/>
    <p:sldId id="510" r:id="rId15"/>
    <p:sldId id="515" r:id="rId16"/>
    <p:sldId id="483" r:id="rId17"/>
    <p:sldId id="484" r:id="rId18"/>
    <p:sldId id="487" r:id="rId19"/>
    <p:sldId id="485" r:id="rId20"/>
    <p:sldId id="488" r:id="rId21"/>
    <p:sldId id="490" r:id="rId22"/>
    <p:sldId id="491" r:id="rId23"/>
    <p:sldId id="497" r:id="rId24"/>
    <p:sldId id="506" r:id="rId25"/>
    <p:sldId id="507" r:id="rId26"/>
    <p:sldId id="508" r:id="rId27"/>
    <p:sldId id="511" r:id="rId28"/>
    <p:sldId id="512" r:id="rId29"/>
    <p:sldId id="513" r:id="rId30"/>
    <p:sldId id="493" r:id="rId31"/>
    <p:sldId id="486" r:id="rId32"/>
    <p:sldId id="494" r:id="rId33"/>
    <p:sldId id="516" r:id="rId34"/>
    <p:sldId id="517" r:id="rId35"/>
    <p:sldId id="495" r:id="rId36"/>
    <p:sldId id="496" r:id="rId37"/>
    <p:sldId id="505" r:id="rId38"/>
    <p:sldId id="504" r:id="rId39"/>
    <p:sldId id="466" r:id="rId40"/>
    <p:sldId id="499" r:id="rId41"/>
    <p:sldId id="500" r:id="rId42"/>
    <p:sldId id="501" r:id="rId43"/>
    <p:sldId id="502" r:id="rId44"/>
    <p:sldId id="472" r:id="rId45"/>
    <p:sldId id="474" r:id="rId46"/>
    <p:sldId id="464" r:id="rId47"/>
    <p:sldId id="465" r:id="rId48"/>
  </p:sldIdLst>
  <p:sldSz cx="9144000" cy="6858000" type="screen4x3"/>
  <p:notesSz cx="6797675" cy="9928225"/>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7878"/>
    <a:srgbClr val="B2B2B2"/>
    <a:srgbClr val="FF0000"/>
    <a:srgbClr val="FF33CC"/>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05" autoAdjust="0"/>
  </p:normalViewPr>
  <p:slideViewPr>
    <p:cSldViewPr showGuides="1">
      <p:cViewPr varScale="1">
        <p:scale>
          <a:sx n="79" d="100"/>
          <a:sy n="79" d="100"/>
        </p:scale>
        <p:origin x="3416" y="56"/>
      </p:cViewPr>
      <p:guideLst>
        <p:guide orient="horz" pos="981"/>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20480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547D10BB-9B64-41BD-84A8-D62B374186C2}" type="slidenum">
              <a:rPr lang="en-US" altLang="zh-TW"/>
              <a:pPr>
                <a:defRPr/>
              </a:pPr>
              <a:t>‹#›</a:t>
            </a:fld>
            <a:endParaRPr lang="en-US" altLang="zh-TW"/>
          </a:p>
        </p:txBody>
      </p:sp>
    </p:spTree>
    <p:extLst>
      <p:ext uri="{BB962C8B-B14F-4D97-AF65-F5344CB8AC3E}">
        <p14:creationId xmlns:p14="http://schemas.microsoft.com/office/powerpoint/2010/main" val="422832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4813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975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5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5FA34660-EEEB-4AB8-9084-ECB6D77E50B8}" type="slidenum">
              <a:rPr lang="en-US" altLang="zh-TW"/>
              <a:pPr>
                <a:defRPr/>
              </a:pPr>
              <a:t>‹#›</a:t>
            </a:fld>
            <a:endParaRPr lang="en-US" altLang="zh-TW"/>
          </a:p>
        </p:txBody>
      </p:sp>
    </p:spTree>
    <p:extLst>
      <p:ext uri="{BB962C8B-B14F-4D97-AF65-F5344CB8AC3E}">
        <p14:creationId xmlns:p14="http://schemas.microsoft.com/office/powerpoint/2010/main" val="1646179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ame.watch.impress.co.jp/docs/series/3dcg/20090417_125909.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lectromagnetic_spectru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4178063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新細明體" pitchFamily="18" charset="-120"/>
              </a:rPr>
              <a:t>2019</a:t>
            </a:r>
            <a:endParaRPr lang="zh-TW" altLang="en-US" dirty="0" smtClean="0">
              <a:ea typeface="新細明體" pitchFamily="18" charset="-120"/>
            </a:endParaRPr>
          </a:p>
        </p:txBody>
      </p:sp>
      <p:sp>
        <p:nvSpPr>
          <p:cNvPr id="491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72CE269-0BB2-4999-9B90-914D46625DEA}" type="slidenum">
              <a:rPr lang="en-US" altLang="zh-TW" sz="1300" smtClean="0"/>
              <a:pPr eaLnBrk="1" hangingPunct="1">
                <a:spcBef>
                  <a:spcPct val="0"/>
                </a:spcBef>
              </a:pPr>
              <a:t>1</a:t>
            </a:fld>
            <a:endParaRPr lang="en-US" altLang="zh-TW"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11002FA-84D9-4489-AA4B-BFF3586434B4}" type="slidenum">
              <a:rPr lang="zh-TW" altLang="en-US" sz="1300" smtClean="0"/>
              <a:pPr eaLnBrk="1" hangingPunct="1">
                <a:spcBef>
                  <a:spcPct val="0"/>
                </a:spcBef>
              </a:pPr>
              <a:t>42</a:t>
            </a:fld>
            <a:endParaRPr lang="en-US" altLang="zh-TW" sz="1300" smtClean="0"/>
          </a:p>
        </p:txBody>
      </p:sp>
      <p:sp>
        <p:nvSpPr>
          <p:cNvPr id="57347" name="Rectangle 2"/>
          <p:cNvSpPr>
            <a:spLocks noGrp="1" noRot="1" noChangeAspect="1" noChangeArrowheads="1" noTextEdit="1"/>
          </p:cNvSpPr>
          <p:nvPr>
            <p:ph type="sldImg"/>
          </p:nvPr>
        </p:nvSpPr>
        <p:spPr>
          <a:xfrm>
            <a:off x="919163" y="746125"/>
            <a:ext cx="4959350" cy="37211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We first look at how conventional compositing is done.</a:t>
            </a:r>
          </a:p>
          <a:p>
            <a:r>
              <a:rPr lang="en-US" altLang="zh-TW" smtClean="0">
                <a:ea typeface="新細明體" pitchFamily="18" charset="-120"/>
              </a:rPr>
              <a:t>During composting, given a foreground element including the foregound color F and an opacity image called alpha matte, and the background B, the composte C is computed by the composting equation shown here.</a:t>
            </a:r>
          </a:p>
          <a:p>
            <a:r>
              <a:rPr lang="en-US" altLang="zh-TW" smtClean="0">
                <a:ea typeface="新細明體" pitchFamily="18" charset="-120"/>
              </a:rPr>
              <a:t>Here, alpha matte acts like a switch to select foregound if it is white, background if it is black.</a:t>
            </a:r>
          </a:p>
          <a:p>
            <a:r>
              <a:rPr lang="en-US" altLang="zh-TW" smtClean="0">
                <a:ea typeface="新細明體" pitchFamily="18" charset="-120"/>
              </a:rPr>
              <a:t>Most importantly, it is soft around the boundaries. The fractional alpha describe how much foreground and how much background should be taken. A soft alpha matte is very important for seamless composite.</a:t>
            </a:r>
          </a:p>
          <a:p>
            <a:endParaRPr lang="en-US" altLang="zh-TW" smtClean="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4B51EDF-928C-4D1D-A448-132410466707}" type="slidenum">
              <a:rPr lang="zh-TW" altLang="en-US" sz="1300" smtClean="0"/>
              <a:pPr eaLnBrk="1" hangingPunct="1">
                <a:spcBef>
                  <a:spcPct val="0"/>
                </a:spcBef>
              </a:pPr>
              <a:t>43</a:t>
            </a:fld>
            <a:endParaRPr lang="en-US" altLang="zh-TW" sz="1300" smtClean="0"/>
          </a:p>
        </p:txBody>
      </p:sp>
      <p:sp>
        <p:nvSpPr>
          <p:cNvPr id="58371" name="Rectangle 2"/>
          <p:cNvSpPr>
            <a:spLocks noGrp="1" noRot="1" noChangeAspect="1" noChangeArrowheads="1" noTextEdit="1"/>
          </p:cNvSpPr>
          <p:nvPr>
            <p:ph type="sldImg"/>
          </p:nvPr>
        </p:nvSpPr>
        <p:spPr>
          <a:xfrm>
            <a:off x="919163" y="746125"/>
            <a:ext cx="4959350" cy="37211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We first look at how conventional compositing is done.</a:t>
            </a:r>
          </a:p>
          <a:p>
            <a:r>
              <a:rPr lang="en-US" altLang="zh-TW" smtClean="0">
                <a:ea typeface="新細明體" pitchFamily="18" charset="-120"/>
              </a:rPr>
              <a:t>During composting, given a foreground element including the foregound color F and an opacity image called alpha matte, and the background B, the composte C is computed by the composting equation shown here.</a:t>
            </a:r>
          </a:p>
          <a:p>
            <a:r>
              <a:rPr lang="en-US" altLang="zh-TW" smtClean="0">
                <a:ea typeface="新細明體" pitchFamily="18" charset="-120"/>
              </a:rPr>
              <a:t>Here, alpha matte acts like a switch to select foregound if it is white, background if it is black.</a:t>
            </a:r>
          </a:p>
          <a:p>
            <a:r>
              <a:rPr lang="en-US" altLang="zh-TW" smtClean="0">
                <a:ea typeface="新細明體" pitchFamily="18" charset="-120"/>
              </a:rPr>
              <a:t>Most importantly, it is soft around the boundaries. The fractional alpha describe how much foreground and how much background should be taken. A soft alpha matte is very important for seamless composite.</a:t>
            </a:r>
          </a:p>
          <a:p>
            <a:endParaRPr lang="en-US" altLang="zh-TW" smtClean="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a:ln/>
        </p:spPr>
      </p:sp>
      <p:sp>
        <p:nvSpPr>
          <p:cNvPr id="593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hlinkClick r:id="rId3"/>
              </a:rPr>
              <a:t>http://game.watch.impress.co.jp/docs/series/3dcg/20090417_125909.html</a:t>
            </a:r>
            <a:endParaRPr lang="zh-TW" altLang="en-US" smtClean="0">
              <a:ea typeface="新細明體" pitchFamily="18" charset="-120"/>
            </a:endParaRPr>
          </a:p>
        </p:txBody>
      </p:sp>
      <p:sp>
        <p:nvSpPr>
          <p:cNvPr id="593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19C224E-CC9B-445B-80E9-54D17D7F6778}" type="slidenum">
              <a:rPr lang="en-US" altLang="zh-TW" sz="1300" smtClean="0"/>
              <a:pPr eaLnBrk="1" hangingPunct="1">
                <a:spcBef>
                  <a:spcPct val="0"/>
                </a:spcBef>
              </a:pPr>
              <a:t>46</a:t>
            </a:fld>
            <a:endParaRPr lang="en-US" altLang="zh-TW"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501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
        <p:nvSpPr>
          <p:cNvPr id="501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itchFamily="18" charset="0"/>
                <a:ea typeface="新細明體" pitchFamily="18" charset="-120"/>
              </a:defRPr>
            </a:lvl1pPr>
            <a:lvl2pPr marL="742950" indent="-285750" defTabSz="952500" eaLnBrk="0" hangingPunct="0">
              <a:defRPr kumimoji="1" sz="2400">
                <a:solidFill>
                  <a:schemeClr val="tx1"/>
                </a:solidFill>
                <a:latin typeface="Times New Roman" pitchFamily="18" charset="0"/>
                <a:ea typeface="新細明體" pitchFamily="18" charset="-120"/>
              </a:defRPr>
            </a:lvl2pPr>
            <a:lvl3pPr marL="1143000" indent="-228600" defTabSz="952500" eaLnBrk="0" hangingPunct="0">
              <a:defRPr kumimoji="1" sz="2400">
                <a:solidFill>
                  <a:schemeClr val="tx1"/>
                </a:solidFill>
                <a:latin typeface="Times New Roman" pitchFamily="18" charset="0"/>
                <a:ea typeface="新細明體" pitchFamily="18" charset="-120"/>
              </a:defRPr>
            </a:lvl3pPr>
            <a:lvl4pPr marL="1600200" indent="-228600" defTabSz="952500" eaLnBrk="0" hangingPunct="0">
              <a:defRPr kumimoji="1" sz="2400">
                <a:solidFill>
                  <a:schemeClr val="tx1"/>
                </a:solidFill>
                <a:latin typeface="Times New Roman" pitchFamily="18" charset="0"/>
                <a:ea typeface="新細明體" pitchFamily="18" charset="-120"/>
              </a:defRPr>
            </a:lvl4pPr>
            <a:lvl5pPr marL="2057400" indent="-228600" defTabSz="952500" eaLnBrk="0" hangingPunct="0">
              <a:defRPr kumimoji="1" sz="2400">
                <a:solidFill>
                  <a:schemeClr val="tx1"/>
                </a:solidFill>
                <a:latin typeface="Times New Roman" pitchFamily="18" charset="0"/>
                <a:ea typeface="新細明體"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9BF9E0A-F9AE-40F3-B7F4-031C25B898D7}" type="slidenum">
              <a:rPr lang="en-US" altLang="zh-TW" sz="1300" smtClean="0"/>
              <a:pPr eaLnBrk="1" hangingPunct="1"/>
              <a:t>2</a:t>
            </a:fld>
            <a:endParaRPr lang="en-US" altLang="zh-TW"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hlinkClick r:id="rId3"/>
              </a:rPr>
              <a:t>http://en.wikipedia.org/wiki/Electromagnetic_spectrum</a:t>
            </a:r>
            <a:endParaRPr lang="zh-TW" altLang="en-US" smtClean="0">
              <a:ea typeface="新細明體" pitchFamily="18" charset="-120"/>
            </a:endParaRPr>
          </a:p>
        </p:txBody>
      </p:sp>
      <p:sp>
        <p:nvSpPr>
          <p:cNvPr id="512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43DBDDE-954B-402D-831A-B7CD22B5D567}" type="slidenum">
              <a:rPr lang="en-US" altLang="zh-TW" sz="1300" smtClean="0"/>
              <a:pPr eaLnBrk="1" hangingPunct="1">
                <a:spcBef>
                  <a:spcPct val="0"/>
                </a:spcBef>
              </a:pPr>
              <a:t>3</a:t>
            </a:fld>
            <a:endParaRPr lang="en-US" altLang="zh-TW"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https://vimeo.com/41780636</a:t>
            </a:r>
            <a:endParaRPr lang="zh-TW" altLang="en-US" dirty="0"/>
          </a:p>
        </p:txBody>
      </p:sp>
      <p:sp>
        <p:nvSpPr>
          <p:cNvPr id="4" name="投影片編號版面配置區 3"/>
          <p:cNvSpPr>
            <a:spLocks noGrp="1"/>
          </p:cNvSpPr>
          <p:nvPr>
            <p:ph type="sldNum" sz="quarter" idx="10"/>
          </p:nvPr>
        </p:nvSpPr>
        <p:spPr/>
        <p:txBody>
          <a:bodyPr/>
          <a:lstStyle/>
          <a:p>
            <a:pPr>
              <a:defRPr/>
            </a:pPr>
            <a:fld id="{5FA34660-EEEB-4AB8-9084-ECB6D77E50B8}" type="slidenum">
              <a:rPr lang="en-US" altLang="zh-TW" smtClean="0"/>
              <a:pPr>
                <a:defRPr/>
              </a:pPr>
              <a:t>6</a:t>
            </a:fld>
            <a:endParaRPr lang="en-US" altLang="zh-TW"/>
          </a:p>
        </p:txBody>
      </p:sp>
    </p:spTree>
    <p:extLst>
      <p:ext uri="{BB962C8B-B14F-4D97-AF65-F5344CB8AC3E}">
        <p14:creationId xmlns:p14="http://schemas.microsoft.com/office/powerpoint/2010/main" val="159779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929DD54-F0C6-4CA2-B6CA-148CFF99A92D}" type="slidenum">
              <a:rPr lang="en-US" altLang="zh-TW" sz="1300" smtClean="0"/>
              <a:pPr eaLnBrk="1" hangingPunct="1">
                <a:spcBef>
                  <a:spcPct val="0"/>
                </a:spcBef>
              </a:pPr>
              <a:t>27</a:t>
            </a:fld>
            <a:endParaRPr lang="en-US" altLang="zh-TW" sz="13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98333528-912B-42A5-A156-55D15FEB438D}" type="slidenum">
              <a:rPr lang="en-US" altLang="zh-TW" sz="1300" smtClean="0"/>
              <a:pPr eaLnBrk="1" hangingPunct="1">
                <a:spcBef>
                  <a:spcPct val="0"/>
                </a:spcBef>
              </a:pPr>
              <a:t>28</a:t>
            </a:fld>
            <a:endParaRPr lang="en-US" altLang="zh-TW" sz="13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0BEF964E-1F5C-4456-9C3A-B8E2C33AF5A0}" type="slidenum">
              <a:rPr lang="en-US" altLang="zh-TW" sz="1300" smtClean="0"/>
              <a:pPr eaLnBrk="1" hangingPunct="1">
                <a:spcBef>
                  <a:spcPct val="0"/>
                </a:spcBef>
              </a:pPr>
              <a:t>29</a:t>
            </a:fld>
            <a:endParaRPr lang="en-US" altLang="zh-TW" sz="13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1AD4F1D-2802-49EA-8AF7-666368825518}" type="slidenum">
              <a:rPr lang="en-US" altLang="zh-TW" sz="1300" smtClean="0"/>
              <a:pPr eaLnBrk="1" hangingPunct="1">
                <a:spcBef>
                  <a:spcPct val="0"/>
                </a:spcBef>
              </a:pPr>
              <a:t>30</a:t>
            </a:fld>
            <a:endParaRPr lang="en-US" altLang="zh-TW" sz="13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 tend not to prove “Now this is linear and shift invariant, so must be the result of a convolution” but </a:t>
            </a:r>
          </a:p>
          <a:p>
            <a:r>
              <a:rPr lang="en-US" altLang="zh-TW" smtClean="0">
                <a:ea typeface="新細明體" pitchFamily="18" charset="-120"/>
              </a:rPr>
              <a:t>leave it for people to look up in the chapter.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3233F01-3199-4117-B507-509522452C10}" type="slidenum">
              <a:rPr lang="zh-TW" altLang="en-US" sz="1300" smtClean="0"/>
              <a:pPr eaLnBrk="1" hangingPunct="1">
                <a:spcBef>
                  <a:spcPct val="0"/>
                </a:spcBef>
              </a:pPr>
              <a:t>40</a:t>
            </a:fld>
            <a:endParaRPr lang="en-US" altLang="zh-TW" sz="1300" smtClean="0"/>
          </a:p>
        </p:txBody>
      </p:sp>
      <p:sp>
        <p:nvSpPr>
          <p:cNvPr id="56323" name="Rectangle 2"/>
          <p:cNvSpPr>
            <a:spLocks noGrp="1" noRot="1" noChangeAspect="1" noChangeArrowheads="1" noTextEdit="1"/>
          </p:cNvSpPr>
          <p:nvPr>
            <p:ph type="sldImg"/>
          </p:nvPr>
        </p:nvSpPr>
        <p:spPr>
          <a:xfrm>
            <a:off x="919163" y="746125"/>
            <a:ext cx="4959350" cy="37211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87EFA0D-F1B9-435B-B1C2-691A1C4E5589}" type="slidenum">
              <a:rPr lang="en-US" altLang="zh-TW"/>
              <a:pPr>
                <a:defRPr/>
              </a:pPr>
              <a:t>‹#›</a:t>
            </a:fld>
            <a:endParaRPr lang="en-US" altLang="zh-TW"/>
          </a:p>
        </p:txBody>
      </p:sp>
    </p:spTree>
    <p:extLst>
      <p:ext uri="{BB962C8B-B14F-4D97-AF65-F5344CB8AC3E}">
        <p14:creationId xmlns:p14="http://schemas.microsoft.com/office/powerpoint/2010/main" val="1778475162"/>
      </p:ext>
    </p:extLst>
  </p:cSld>
  <p:clrMapOvr>
    <a:masterClrMapping/>
  </p:clrMapOvr>
  <p:transition spd="med">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4FB0440D-5EC2-4935-ADC2-4CAB886777C4}" type="slidenum">
              <a:rPr lang="en-US" altLang="zh-TW"/>
              <a:pPr>
                <a:defRPr/>
              </a:pPr>
              <a:t>‹#›</a:t>
            </a:fld>
            <a:endParaRPr lang="en-US" altLang="zh-TW"/>
          </a:p>
        </p:txBody>
      </p:sp>
    </p:spTree>
    <p:extLst>
      <p:ext uri="{BB962C8B-B14F-4D97-AF65-F5344CB8AC3E}">
        <p14:creationId xmlns:p14="http://schemas.microsoft.com/office/powerpoint/2010/main" val="2213897176"/>
      </p:ext>
    </p:extLst>
  </p:cSld>
  <p:clrMapOvr>
    <a:masterClrMapping/>
  </p:clrMapOvr>
  <p:transition spd="med">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6086AE4-A3A7-4316-A7F7-F3B9C4D26FB2}" type="slidenum">
              <a:rPr lang="en-US" altLang="zh-TW"/>
              <a:pPr>
                <a:defRPr/>
              </a:pPr>
              <a:t>‹#›</a:t>
            </a:fld>
            <a:endParaRPr lang="en-US" altLang="zh-TW"/>
          </a:p>
        </p:txBody>
      </p:sp>
    </p:spTree>
    <p:extLst>
      <p:ext uri="{BB962C8B-B14F-4D97-AF65-F5344CB8AC3E}">
        <p14:creationId xmlns:p14="http://schemas.microsoft.com/office/powerpoint/2010/main" val="3132083767"/>
      </p:ext>
    </p:extLst>
  </p:cSld>
  <p:clrMapOvr>
    <a:masterClrMapping/>
  </p:clrMapOvr>
  <p:transition spd="med">
    <p:zo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DABD21C-D48A-4E64-A8D3-F4D20E8A998E}" type="slidenum">
              <a:rPr lang="en-US" altLang="zh-TW"/>
              <a:pPr>
                <a:defRPr/>
              </a:pPr>
              <a:t>‹#›</a:t>
            </a:fld>
            <a:endParaRPr lang="en-US" altLang="zh-TW"/>
          </a:p>
        </p:txBody>
      </p:sp>
    </p:spTree>
    <p:extLst>
      <p:ext uri="{BB962C8B-B14F-4D97-AF65-F5344CB8AC3E}">
        <p14:creationId xmlns:p14="http://schemas.microsoft.com/office/powerpoint/2010/main" val="3757660908"/>
      </p:ext>
    </p:extLst>
  </p:cSld>
  <p:clrMapOvr>
    <a:masterClrMapping/>
  </p:clrMapOvr>
  <p:transition spd="med">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6B7DF32-CEA3-4979-AB1E-688A1D8A135B}" type="slidenum">
              <a:rPr lang="en-US" altLang="zh-TW"/>
              <a:pPr>
                <a:defRPr/>
              </a:pPr>
              <a:t>‹#›</a:t>
            </a:fld>
            <a:endParaRPr lang="en-US" altLang="zh-TW"/>
          </a:p>
        </p:txBody>
      </p:sp>
    </p:spTree>
    <p:extLst>
      <p:ext uri="{BB962C8B-B14F-4D97-AF65-F5344CB8AC3E}">
        <p14:creationId xmlns:p14="http://schemas.microsoft.com/office/powerpoint/2010/main" val="1606835415"/>
      </p:ext>
    </p:extLst>
  </p:cSld>
  <p:clrMapOvr>
    <a:masterClrMapping/>
  </p:clrMapOvr>
  <p:transition spd="med">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0A403D09-FD7E-4E96-8918-14C83159E8FC}" type="slidenum">
              <a:rPr lang="en-US" altLang="zh-TW"/>
              <a:pPr>
                <a:defRPr/>
              </a:pPr>
              <a:t>‹#›</a:t>
            </a:fld>
            <a:endParaRPr lang="en-US" altLang="zh-TW"/>
          </a:p>
        </p:txBody>
      </p:sp>
    </p:spTree>
    <p:extLst>
      <p:ext uri="{BB962C8B-B14F-4D97-AF65-F5344CB8AC3E}">
        <p14:creationId xmlns:p14="http://schemas.microsoft.com/office/powerpoint/2010/main" val="1661959350"/>
      </p:ext>
    </p:extLst>
  </p:cSld>
  <p:clrMapOvr>
    <a:masterClrMapping/>
  </p:clrMapOvr>
  <p:transition spd="med">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FCA9FD2F-1DED-4F01-B744-80FD0C37D126}" type="slidenum">
              <a:rPr lang="en-US" altLang="zh-TW"/>
              <a:pPr>
                <a:defRPr/>
              </a:pPr>
              <a:t>‹#›</a:t>
            </a:fld>
            <a:endParaRPr lang="en-US" altLang="zh-TW"/>
          </a:p>
        </p:txBody>
      </p:sp>
    </p:spTree>
    <p:extLst>
      <p:ext uri="{BB962C8B-B14F-4D97-AF65-F5344CB8AC3E}">
        <p14:creationId xmlns:p14="http://schemas.microsoft.com/office/powerpoint/2010/main" val="4191577657"/>
      </p:ext>
    </p:extLst>
  </p:cSld>
  <p:clrMapOvr>
    <a:masterClrMapping/>
  </p:clrMapOvr>
  <p:transition spd="med">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7660604F-706F-47E5-9D5B-1713248E5247}" type="slidenum">
              <a:rPr lang="en-US" altLang="zh-TW"/>
              <a:pPr>
                <a:defRPr/>
              </a:pPr>
              <a:t>‹#›</a:t>
            </a:fld>
            <a:endParaRPr lang="en-US" altLang="zh-TW"/>
          </a:p>
        </p:txBody>
      </p:sp>
    </p:spTree>
    <p:extLst>
      <p:ext uri="{BB962C8B-B14F-4D97-AF65-F5344CB8AC3E}">
        <p14:creationId xmlns:p14="http://schemas.microsoft.com/office/powerpoint/2010/main" val="4107929776"/>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0ED1225A-15EA-4160-8882-68EEECC49D8C}" type="slidenum">
              <a:rPr lang="en-US" altLang="zh-TW"/>
              <a:pPr>
                <a:defRPr/>
              </a:pPr>
              <a:t>‹#›</a:t>
            </a:fld>
            <a:endParaRPr lang="en-US" altLang="zh-TW"/>
          </a:p>
        </p:txBody>
      </p:sp>
    </p:spTree>
    <p:extLst>
      <p:ext uri="{BB962C8B-B14F-4D97-AF65-F5344CB8AC3E}">
        <p14:creationId xmlns:p14="http://schemas.microsoft.com/office/powerpoint/2010/main" val="1116440265"/>
      </p:ext>
    </p:extLst>
  </p:cSld>
  <p:clrMapOvr>
    <a:masterClrMapping/>
  </p:clrMapOvr>
  <p:transition spd="med">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144515B-2FB7-4A08-9F53-2A5FD234ED16}" type="slidenum">
              <a:rPr lang="en-US" altLang="zh-TW"/>
              <a:pPr>
                <a:defRPr/>
              </a:pPr>
              <a:t>‹#›</a:t>
            </a:fld>
            <a:endParaRPr lang="en-US" altLang="zh-TW"/>
          </a:p>
        </p:txBody>
      </p:sp>
    </p:spTree>
    <p:extLst>
      <p:ext uri="{BB962C8B-B14F-4D97-AF65-F5344CB8AC3E}">
        <p14:creationId xmlns:p14="http://schemas.microsoft.com/office/powerpoint/2010/main" val="4023078810"/>
      </p:ext>
    </p:extLst>
  </p:cSld>
  <p:clrMapOvr>
    <a:masterClrMapping/>
  </p:clrMapOvr>
  <p:transition spd="med">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A955A104-1C04-459E-8C00-812025938ECE}" type="slidenum">
              <a:rPr lang="en-US" altLang="zh-TW"/>
              <a:pPr>
                <a:defRPr/>
              </a:pPr>
              <a:t>‹#›</a:t>
            </a:fld>
            <a:endParaRPr lang="en-US" altLang="zh-TW"/>
          </a:p>
        </p:txBody>
      </p:sp>
    </p:spTree>
    <p:extLst>
      <p:ext uri="{BB962C8B-B14F-4D97-AF65-F5344CB8AC3E}">
        <p14:creationId xmlns:p14="http://schemas.microsoft.com/office/powerpoint/2010/main" val="3655619678"/>
      </p:ext>
    </p:extLst>
  </p:cSld>
  <p:clrMapOvr>
    <a:masterClrMapping/>
  </p:clrMapOvr>
  <p:transition spd="med">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pitchFamily="18" charset="-120"/>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pitchFamily="18" charset="-120"/>
              </a:defRPr>
            </a:lvl1pPr>
          </a:lstStyle>
          <a:p>
            <a:pPr>
              <a:defRPr/>
            </a:pPr>
            <a:fld id="{3FEABB64-6CE9-4A7C-9A4F-13F7F2BE3B4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zoom/>
    <p:sndAc>
      <p:stSnd>
        <p:snd r:embed="rId13" name="CAMERA.WAV"/>
      </p:st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www.color2gray.info/"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slideLayout" Target="../slideLayouts/slideLayout6.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5.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emf"/><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60.png"/><Relationship Id="rId11" Type="http://schemas.openxmlformats.org/officeDocument/2006/relationships/image" Target="../media/image57.emf"/><Relationship Id="rId5" Type="http://schemas.openxmlformats.org/officeDocument/2006/relationships/image" Target="../media/image59.png"/><Relationship Id="rId10" Type="http://schemas.openxmlformats.org/officeDocument/2006/relationships/oleObject" Target="../embeddings/oleObject5.bin"/><Relationship Id="rId4" Type="http://schemas.openxmlformats.org/officeDocument/2006/relationships/notesSlide" Target="../notesSlides/notesSlide7.xml"/><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3.gif"/><Relationship Id="rId5" Type="http://schemas.openxmlformats.org/officeDocument/2006/relationships/image" Target="../media/image72.gif"/><Relationship Id="rId4" Type="http://schemas.openxmlformats.org/officeDocument/2006/relationships/image" Target="../media/image71.gif"/></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10.xml"/><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5.png"/><Relationship Id="rId5" Type="http://schemas.openxmlformats.org/officeDocument/2006/relationships/image" Target="../media/image84.emf"/><Relationship Id="rId10" Type="http://schemas.openxmlformats.org/officeDocument/2006/relationships/image" Target="../media/image89.png"/><Relationship Id="rId4" Type="http://schemas.openxmlformats.org/officeDocument/2006/relationships/oleObject" Target="../embeddings/oleObject7.bin"/><Relationship Id="rId9" Type="http://schemas.openxmlformats.org/officeDocument/2006/relationships/image" Target="../media/image88.png"/></Relationships>
</file>

<file path=ppt/slides/_rels/slide4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11.xml"/><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5.png"/><Relationship Id="rId5" Type="http://schemas.openxmlformats.org/officeDocument/2006/relationships/image" Target="../media/image90.emf"/><Relationship Id="rId10" Type="http://schemas.openxmlformats.org/officeDocument/2006/relationships/image" Target="../media/image89.png"/><Relationship Id="rId4" Type="http://schemas.openxmlformats.org/officeDocument/2006/relationships/oleObject" Target="../embeddings/oleObject8.bin"/><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4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taubaauerbach.com/view.php?id=286&amp;alt=699"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Col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81000" y="533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4400" b="1">
                <a:solidFill>
                  <a:srgbClr val="FF0000"/>
                </a:solidFill>
                <a:latin typeface="Times New Roman" pitchFamily="18" charset="0"/>
              </a:rPr>
              <a:t> </a:t>
            </a:r>
          </a:p>
          <a:p>
            <a:pPr algn="ctr" eaLnBrk="1" hangingPunct="1">
              <a:spcBef>
                <a:spcPct val="0"/>
              </a:spcBef>
              <a:buFontTx/>
              <a:buNone/>
            </a:pPr>
            <a:r>
              <a:rPr kumimoji="0" lang="en-US" altLang="zh-TW" sz="4400" b="1">
                <a:latin typeface="Times New Roman" pitchFamily="18" charset="0"/>
              </a:rPr>
              <a:t>Computer Graphics</a:t>
            </a:r>
          </a:p>
          <a:p>
            <a:pPr algn="ctr" eaLnBrk="1" hangingPunct="1">
              <a:spcBef>
                <a:spcPct val="0"/>
              </a:spcBef>
              <a:buFontTx/>
              <a:buNone/>
            </a:pPr>
            <a:r>
              <a:rPr lang="en-US" altLang="zh-TW" sz="4400">
                <a:latin typeface="Times New Roman" pitchFamily="18" charset="0"/>
              </a:rPr>
              <a:t>Image processing</a:t>
            </a:r>
            <a:endParaRPr kumimoji="0" lang="en-US" altLang="zh-TW" sz="4400">
              <a:latin typeface="Times New Roman" pitchFamily="18" charset="0"/>
            </a:endParaRPr>
          </a:p>
        </p:txBody>
      </p:sp>
      <p:sp>
        <p:nvSpPr>
          <p:cNvPr id="2051" name="Rectangle 3"/>
          <p:cNvSpPr>
            <a:spLocks noChangeArrowheads="1"/>
          </p:cNvSpPr>
          <p:nvPr/>
        </p:nvSpPr>
        <p:spPr bwMode="auto">
          <a:xfrm>
            <a:off x="1371600" y="5357813"/>
            <a:ext cx="6400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buFontTx/>
              <a:buNone/>
            </a:pPr>
            <a:r>
              <a:rPr kumimoji="0" lang="zh-TW" altLang="en-US" sz="2400" b="1">
                <a:latin typeface="Times New Roman" pitchFamily="18" charset="0"/>
                <a:ea typeface="標楷體" pitchFamily="65" charset="-120"/>
                <a:cs typeface="Times New Roman" pitchFamily="18" charset="0"/>
              </a:rPr>
              <a:t>紀明德    </a:t>
            </a:r>
            <a:r>
              <a:rPr kumimoji="0" lang="en-US" altLang="zh-TW" sz="2400" b="1">
                <a:latin typeface="Times New Roman" pitchFamily="18" charset="0"/>
                <a:ea typeface="標楷體" pitchFamily="65" charset="-120"/>
                <a:cs typeface="Times New Roman" pitchFamily="18" charset="0"/>
              </a:rPr>
              <a:t>mtchi@cs.nccu.edu.tw</a:t>
            </a:r>
          </a:p>
          <a:p>
            <a:pPr algn="ctr" eaLnBrk="1" hangingPunct="1">
              <a:buFontTx/>
              <a:buNone/>
            </a:pPr>
            <a:r>
              <a:rPr kumimoji="0" lang="en-US" altLang="zh-TW" sz="2400" b="1">
                <a:latin typeface="Times New Roman" pitchFamily="18" charset="0"/>
                <a:ea typeface="標楷體" pitchFamily="65" charset="-120"/>
                <a:cs typeface="Times New Roman" pitchFamily="18" charset="0"/>
              </a:rPr>
              <a:t>Department of Computer Science, </a:t>
            </a:r>
          </a:p>
          <a:p>
            <a:pPr algn="ctr" eaLnBrk="1" hangingPunct="1">
              <a:buFontTx/>
              <a:buNone/>
            </a:pPr>
            <a:r>
              <a:rPr kumimoji="0" lang="en-US" altLang="zh-TW" sz="2400" b="1">
                <a:latin typeface="Times New Roman" pitchFamily="18" charset="0"/>
                <a:ea typeface="標楷體" pitchFamily="65" charset="-120"/>
                <a:cs typeface="Times New Roman" pitchFamily="18" charset="0"/>
              </a:rPr>
              <a:t>National Chengchi University</a:t>
            </a:r>
            <a:endParaRPr kumimoji="0" lang="zh-TW" altLang="en-US" sz="3600" b="1">
              <a:solidFill>
                <a:srgbClr val="00FF00"/>
              </a:solidFill>
              <a:latin typeface="Times New Roman" pitchFamily="18" charset="0"/>
              <a:ea typeface="標楷體" pitchFamily="65" charset="-120"/>
              <a:cs typeface="Times New Roman" pitchFamily="18" charset="0"/>
            </a:endParaRPr>
          </a:p>
          <a:p>
            <a:pPr eaLnBrk="1" hangingPunct="1">
              <a:buFontTx/>
              <a:buChar char="•"/>
            </a:pPr>
            <a:endParaRPr kumimoji="0" lang="zh-TW" altLang="en-US">
              <a:latin typeface="Times New Roman" pitchFamily="18" charset="0"/>
              <a:ea typeface="標楷體" pitchFamily="65" charset="-120"/>
              <a:cs typeface="Times New Roman" pitchFamily="18" charset="0"/>
            </a:endParaRPr>
          </a:p>
          <a:p>
            <a:pPr eaLnBrk="1" hangingPunct="1">
              <a:buFontTx/>
              <a:buChar char="•"/>
            </a:pPr>
            <a:endParaRPr kumimoji="0" lang="en-US" altLang="zh-TW">
              <a:latin typeface="Times New Roman" pitchFamily="18" charset="0"/>
              <a:ea typeface="標楷體" pitchFamily="65" charset="-120"/>
              <a:cs typeface="Times New Roman" pitchFamily="18" charset="0"/>
            </a:endParaRP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036763"/>
            <a:ext cx="339407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smtClean="0"/>
              <a:t>CIELAB color space</a:t>
            </a:r>
            <a:endParaRPr lang="zh-TW" altLang="en-US" smtClean="0"/>
          </a:p>
        </p:txBody>
      </p:sp>
      <p:sp>
        <p:nvSpPr>
          <p:cNvPr id="11267" name="內容版面配置區 2"/>
          <p:cNvSpPr>
            <a:spLocks noGrp="1"/>
          </p:cNvSpPr>
          <p:nvPr>
            <p:ph idx="1"/>
          </p:nvPr>
        </p:nvSpPr>
        <p:spPr/>
        <p:txBody>
          <a:bodyPr/>
          <a:lstStyle/>
          <a:p>
            <a:r>
              <a:rPr lang="en-US" altLang="zh-TW" smtClean="0"/>
              <a:t>Perception uniform </a:t>
            </a:r>
            <a:endParaRPr lang="zh-TW" altLang="en-US" smtClean="0"/>
          </a:p>
        </p:txBody>
      </p:sp>
      <p:grpSp>
        <p:nvGrpSpPr>
          <p:cNvPr id="11268" name="群組 4"/>
          <p:cNvGrpSpPr>
            <a:grpSpLocks/>
          </p:cNvGrpSpPr>
          <p:nvPr/>
        </p:nvGrpSpPr>
        <p:grpSpPr bwMode="auto">
          <a:xfrm>
            <a:off x="4714875" y="3071813"/>
            <a:ext cx="4143375" cy="2062162"/>
            <a:chOff x="4857752" y="3429000"/>
            <a:chExt cx="4143373" cy="2062163"/>
          </a:xfrm>
        </p:grpSpPr>
        <p:pic>
          <p:nvPicPr>
            <p:cNvPr id="1126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2" y="3429000"/>
              <a:ext cx="39592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组合 17"/>
            <p:cNvGrpSpPr>
              <a:grpSpLocks/>
            </p:cNvGrpSpPr>
            <p:nvPr/>
          </p:nvGrpSpPr>
          <p:grpSpPr bwMode="auto">
            <a:xfrm>
              <a:off x="6572250" y="3429000"/>
              <a:ext cx="2428875" cy="2062163"/>
              <a:chOff x="6572250" y="2787650"/>
              <a:chExt cx="2428875" cy="2062163"/>
            </a:xfrm>
          </p:grpSpPr>
          <p:sp>
            <p:nvSpPr>
              <p:cNvPr id="11274" name="文字方塊 12"/>
              <p:cNvSpPr txBox="1">
                <a:spLocks noChangeArrowheads="1"/>
              </p:cNvSpPr>
              <p:nvPr/>
            </p:nvSpPr>
            <p:spPr bwMode="auto">
              <a:xfrm>
                <a:off x="6643688" y="4392613"/>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FFF00"/>
                    </a:solidFill>
                    <a:latin typeface="Times New Roman" pitchFamily="18" charset="0"/>
                  </a:rPr>
                  <a:t>b</a:t>
                </a:r>
                <a:endParaRPr lang="zh-TW" altLang="en-US" sz="2400" b="1">
                  <a:solidFill>
                    <a:srgbClr val="FFFF00"/>
                  </a:solidFill>
                  <a:latin typeface="Times New Roman" pitchFamily="18" charset="0"/>
                </a:endParaRPr>
              </a:p>
            </p:txBody>
          </p:sp>
          <p:sp>
            <p:nvSpPr>
              <p:cNvPr id="11275" name="文字方塊 10"/>
              <p:cNvSpPr txBox="1">
                <a:spLocks noChangeArrowheads="1"/>
              </p:cNvSpPr>
              <p:nvPr/>
            </p:nvSpPr>
            <p:spPr bwMode="auto">
              <a:xfrm>
                <a:off x="8429625" y="3821113"/>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FFF00"/>
                    </a:solidFill>
                    <a:latin typeface="Times New Roman" pitchFamily="18" charset="0"/>
                  </a:rPr>
                  <a:t>a</a:t>
                </a:r>
                <a:endParaRPr lang="zh-TW" altLang="en-US" sz="2400" b="1">
                  <a:solidFill>
                    <a:srgbClr val="FFFF00"/>
                  </a:solidFill>
                  <a:latin typeface="Times New Roman" pitchFamily="18" charset="0"/>
                </a:endParaRPr>
              </a:p>
            </p:txBody>
          </p:sp>
          <p:sp>
            <p:nvSpPr>
              <p:cNvPr id="11276" name="文字方塊 13"/>
              <p:cNvSpPr txBox="1">
                <a:spLocks noChangeArrowheads="1"/>
              </p:cNvSpPr>
              <p:nvPr/>
            </p:nvSpPr>
            <p:spPr bwMode="auto">
              <a:xfrm>
                <a:off x="6572250" y="278765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FFF00"/>
                    </a:solidFill>
                    <a:latin typeface="Times New Roman" pitchFamily="18" charset="0"/>
                  </a:rPr>
                  <a:t>L</a:t>
                </a:r>
                <a:endParaRPr lang="zh-TW" altLang="en-US" sz="2400" b="1">
                  <a:solidFill>
                    <a:srgbClr val="FFFF00"/>
                  </a:solidFill>
                  <a:latin typeface="Times New Roman" pitchFamily="18" charset="0"/>
                </a:endParaRPr>
              </a:p>
            </p:txBody>
          </p:sp>
        </p:grpSp>
        <p:sp>
          <p:nvSpPr>
            <p:cNvPr id="8" name="椭圆 20"/>
            <p:cNvSpPr/>
            <p:nvPr/>
          </p:nvSpPr>
          <p:spPr bwMode="auto">
            <a:xfrm>
              <a:off x="7858148" y="4015497"/>
              <a:ext cx="142876" cy="142876"/>
            </a:xfrm>
            <a:prstGeom prst="ellipse">
              <a:avLst/>
            </a:prstGeom>
            <a:solidFill>
              <a:srgbClr val="00FFFF"/>
            </a:solidFill>
            <a:ln w="9525" cap="flat" cmpd="sng" algn="ctr">
              <a:solidFill>
                <a:srgbClr val="00FFFF"/>
              </a:solidFill>
              <a:prstDash val="solid"/>
              <a:round/>
              <a:headEnd type="none" w="med" len="med"/>
              <a:tailEnd type="none" w="med" len="med"/>
            </a:ln>
            <a:effectLst>
              <a:glow rad="228600">
                <a:srgbClr val="00FFFF">
                  <a:alpha val="40000"/>
                </a:srgbClr>
              </a:glow>
            </a:effectLst>
          </p:spPr>
          <p:txBody>
            <a:bodyPr/>
            <a:lstStyle/>
            <a:p>
              <a:pPr>
                <a:defRPr/>
              </a:pPr>
              <a:endParaRPr kumimoji="0" lang="zh-CN" altLang="en-US">
                <a:ln>
                  <a:solidFill>
                    <a:srgbClr val="99FF33"/>
                  </a:solidFill>
                </a:ln>
                <a:effectLst>
                  <a:glow rad="228600">
                    <a:schemeClr val="accent2">
                      <a:satMod val="175000"/>
                      <a:alpha val="40000"/>
                    </a:schemeClr>
                  </a:glow>
                </a:effectLst>
                <a:latin typeface="Arial" charset="0"/>
                <a:ea typeface="新細明體" charset="-120"/>
              </a:endParaRPr>
            </a:p>
          </p:txBody>
        </p:sp>
      </p:gr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152400" y="228600"/>
            <a:ext cx="89916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grpSp>
        <p:nvGrpSpPr>
          <p:cNvPr id="12291" name="Group 21"/>
          <p:cNvGrpSpPr>
            <a:grpSpLocks/>
          </p:cNvGrpSpPr>
          <p:nvPr/>
        </p:nvGrpSpPr>
        <p:grpSpPr bwMode="auto">
          <a:xfrm>
            <a:off x="317500" y="2012950"/>
            <a:ext cx="3949700" cy="3321050"/>
            <a:chOff x="200" y="1268"/>
            <a:chExt cx="2488" cy="2092"/>
          </a:xfrm>
        </p:grpSpPr>
        <p:pic>
          <p:nvPicPr>
            <p:cNvPr id="12298" name="Picture 4" descr="ImpressionSunriseColor2.png                                    001DFAE1Amy's_Vault                    BA80D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 y="1268"/>
              <a:ext cx="2488"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6"/>
            <p:cNvSpPr>
              <a:spLocks noChangeArrowheads="1"/>
            </p:cNvSpPr>
            <p:nvPr/>
          </p:nvSpPr>
          <p:spPr bwMode="auto">
            <a:xfrm>
              <a:off x="1168" y="3072"/>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Color</a:t>
              </a:r>
            </a:p>
          </p:txBody>
        </p:sp>
      </p:grpSp>
      <p:grpSp>
        <p:nvGrpSpPr>
          <p:cNvPr id="3" name="Group 22"/>
          <p:cNvGrpSpPr>
            <a:grpSpLocks/>
          </p:cNvGrpSpPr>
          <p:nvPr/>
        </p:nvGrpSpPr>
        <p:grpSpPr bwMode="auto">
          <a:xfrm>
            <a:off x="4883150" y="3543300"/>
            <a:ext cx="3949700" cy="3276600"/>
            <a:chOff x="3076" y="48"/>
            <a:chExt cx="2488" cy="2064"/>
          </a:xfrm>
        </p:grpSpPr>
        <p:pic>
          <p:nvPicPr>
            <p:cNvPr id="12296" name="Picture 5" descr="ImpressionSunrise_Co#1E8A80.png                                001DFAE1Amy's_Vault                    BA80D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 y="48"/>
              <a:ext cx="2488"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7"/>
            <p:cNvSpPr>
              <a:spLocks noChangeArrowheads="1"/>
            </p:cNvSpPr>
            <p:nvPr/>
          </p:nvSpPr>
          <p:spPr bwMode="auto">
            <a:xfrm>
              <a:off x="3879" y="1824"/>
              <a:ext cx="8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Grayscale</a:t>
              </a:r>
            </a:p>
          </p:txBody>
        </p:sp>
      </p:grpSp>
      <p:grpSp>
        <p:nvGrpSpPr>
          <p:cNvPr id="4" name="Group 23"/>
          <p:cNvGrpSpPr>
            <a:grpSpLocks/>
          </p:cNvGrpSpPr>
          <p:nvPr/>
        </p:nvGrpSpPr>
        <p:grpSpPr bwMode="auto">
          <a:xfrm>
            <a:off x="4876800" y="152400"/>
            <a:ext cx="3962400" cy="3314700"/>
            <a:chOff x="3072" y="2232"/>
            <a:chExt cx="2496" cy="2088"/>
          </a:xfrm>
        </p:grpSpPr>
        <p:pic>
          <p:nvPicPr>
            <p:cNvPr id="12294" name="Picture 7" descr="Sunrise_NewGrayRGB_C#1FF0BC.png                                001FED41Amy's_Vault                    BA80D5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232"/>
              <a:ext cx="2496"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8"/>
            <p:cNvSpPr>
              <a:spLocks noChangeArrowheads="1"/>
            </p:cNvSpPr>
            <p:nvPr/>
          </p:nvSpPr>
          <p:spPr bwMode="auto">
            <a:xfrm>
              <a:off x="3657" y="4032"/>
              <a:ext cx="13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New Algorithm</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en-US" altLang="zh-TW" sz="3200" b="1" smtClean="0">
                <a:hlinkClick r:id="rId2"/>
              </a:rPr>
              <a:t>Color2Gray</a:t>
            </a:r>
            <a:r>
              <a:rPr lang="en-US" altLang="zh-TW" sz="3200" b="1" smtClean="0"/>
              <a:t>: Salience-Preserving Color Removal</a:t>
            </a:r>
            <a:br>
              <a:rPr lang="en-US" altLang="zh-TW" sz="3200" b="1" smtClean="0"/>
            </a:br>
            <a:r>
              <a:rPr lang="en-US" altLang="zh-TW" sz="3200" b="1" smtClean="0"/>
              <a:t>siggraph 2005</a:t>
            </a:r>
            <a:endParaRPr lang="zh-TW" altLang="en-US" sz="3200" smtClean="0"/>
          </a:p>
        </p:txBody>
      </p:sp>
      <p:sp>
        <p:nvSpPr>
          <p:cNvPr id="13315" name="內容版面配置區 2"/>
          <p:cNvSpPr>
            <a:spLocks noGrp="1"/>
          </p:cNvSpPr>
          <p:nvPr>
            <p:ph idx="1"/>
          </p:nvPr>
        </p:nvSpPr>
        <p:spPr>
          <a:xfrm>
            <a:off x="457200" y="1357313"/>
            <a:ext cx="8229600" cy="4525962"/>
          </a:xfrm>
        </p:spPr>
        <p:txBody>
          <a:bodyPr/>
          <a:lstStyle/>
          <a:p>
            <a:endParaRPr lang="zh-TW" altLang="en-US" smtClean="0"/>
          </a:p>
        </p:txBody>
      </p:sp>
      <p:sp>
        <p:nvSpPr>
          <p:cNvPr id="13316" name="Rectangle 2"/>
          <p:cNvSpPr>
            <a:spLocks noChangeArrowheads="1"/>
          </p:cNvSpPr>
          <p:nvPr/>
        </p:nvSpPr>
        <p:spPr bwMode="auto">
          <a:xfrm>
            <a:off x="554038" y="1730375"/>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Arial" charset="0"/>
              </a:rPr>
              <a:t>Original</a:t>
            </a:r>
          </a:p>
        </p:txBody>
      </p:sp>
      <p:sp>
        <p:nvSpPr>
          <p:cNvPr id="13317" name="Rectangle 3"/>
          <p:cNvSpPr>
            <a:spLocks noChangeArrowheads="1"/>
          </p:cNvSpPr>
          <p:nvPr/>
        </p:nvSpPr>
        <p:spPr bwMode="auto">
          <a:xfrm>
            <a:off x="4732338" y="1730375"/>
            <a:ext cx="1744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Arial" charset="0"/>
              </a:rPr>
              <a:t>Color2Grey</a:t>
            </a:r>
          </a:p>
        </p:txBody>
      </p:sp>
      <p:pic>
        <p:nvPicPr>
          <p:cNvPr id="13318" name="Picture 6" descr="colorwheel_sm.png                                              00000109&#10;Color2Gray                     BEAD0E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424113"/>
            <a:ext cx="1844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olorwheel_sm.png                                              00000108&#10;Color2Gray                     BEAD0E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525" y="2424113"/>
            <a:ext cx="1847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colorwheel_sm_NewGrayRG#30E.png                                00000102&#10;Color2Gray                     BEAD0E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2424113"/>
            <a:ext cx="1844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2590800" y="1547813"/>
            <a:ext cx="1643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Photoshop</a:t>
            </a:r>
          </a:p>
          <a:p>
            <a:pPr algn="ctr" eaLnBrk="1" hangingPunct="1">
              <a:spcBef>
                <a:spcPct val="0"/>
              </a:spcBef>
              <a:buFontTx/>
              <a:buNone/>
            </a:pPr>
            <a:r>
              <a:rPr lang="en-US" altLang="zh-TW" sz="2400">
                <a:latin typeface="Arial" charset="0"/>
              </a:rPr>
              <a:t>Grey</a:t>
            </a:r>
          </a:p>
        </p:txBody>
      </p:sp>
      <p:pic>
        <p:nvPicPr>
          <p:cNvPr id="13322" name="Picture 13" descr="ColorWheelEqLum200_PSGray.png                                  0021FF04Amy's_Vault                    BA80D5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213" y="4559300"/>
            <a:ext cx="1828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1" descr="c2g_theta90.0_a15.0_#289DF7.png                                0024A43EAmy's_Vault                    BA80D5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800" y="4557713"/>
            <a:ext cx="179228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6942138" y="1547813"/>
            <a:ext cx="1849437" cy="4821237"/>
            <a:chOff x="4373" y="1128"/>
            <a:chExt cx="1165" cy="3037"/>
          </a:xfrm>
        </p:grpSpPr>
        <p:sp>
          <p:nvSpPr>
            <p:cNvPr id="13326" name="Rectangle 4"/>
            <p:cNvSpPr>
              <a:spLocks noChangeArrowheads="1"/>
            </p:cNvSpPr>
            <p:nvPr/>
          </p:nvSpPr>
          <p:spPr bwMode="auto">
            <a:xfrm>
              <a:off x="4373" y="1128"/>
              <a:ext cx="109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Color2Grey</a:t>
              </a:r>
            </a:p>
            <a:p>
              <a:pPr algn="ctr" eaLnBrk="1" hangingPunct="1">
                <a:spcBef>
                  <a:spcPct val="0"/>
                </a:spcBef>
                <a:buFontTx/>
                <a:buNone/>
              </a:pPr>
              <a:r>
                <a:rPr lang="en-US" altLang="zh-TW" sz="2400">
                  <a:latin typeface="Arial" charset="0"/>
                </a:rPr>
                <a:t>+ Color</a:t>
              </a:r>
            </a:p>
          </p:txBody>
        </p:sp>
        <p:pic>
          <p:nvPicPr>
            <p:cNvPr id="13327" name="Picture 5" descr="colorwheel_sm_NewReColo#2E0.png                                000000FF&#10;Color2Gray                     BEAD0E3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6" y="1680"/>
              <a:ext cx="116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2" descr="c2gC_theta90.0_a15.0#289DFF.png                                00289DDFAmy's_Vault                    BA80D5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6" y="3036"/>
              <a:ext cx="1129"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5" name="Picture 25" descr="NewIsoColorWheel128.png                                        00220513Amy's_Vault                    BA80D5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425" y="4576763"/>
            <a:ext cx="18176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brightness contrast</a:t>
            </a:r>
            <a:endParaRPr lang="zh-TW" altLang="en-US"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1557338"/>
            <a:ext cx="492125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 5"/>
          <p:cNvSpPr/>
          <p:nvPr/>
        </p:nvSpPr>
        <p:spPr>
          <a:xfrm>
            <a:off x="2357438" y="3571875"/>
            <a:ext cx="1285875" cy="1071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5E-6 2.98173E-6 L 0.34514 -0.0044 " pathEditMode="relative" rAng="0" ptsTypes="AA">
                                      <p:cBhvr>
                                        <p:cTn id="6" dur="2000" fill="hold"/>
                                        <p:tgtEl>
                                          <p:spTgt spid="6"/>
                                        </p:tgtEl>
                                        <p:attrNameLst>
                                          <p:attrName>ppt_x</p:attrName>
                                          <p:attrName>ppt_y</p:attrName>
                                        </p:attrNameLst>
                                      </p:cBhvr>
                                      <p:rCtr x="17257" y="-23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grpId="1" nodeType="clickEffect">
                                  <p:stCondLst>
                                    <p:cond delay="0"/>
                                  </p:stCondLst>
                                  <p:childTnLst>
                                    <p:animMotion origin="layout" path="M 0.34514 -0.0044 L 0.01632 -0.0044 " pathEditMode="relative" rAng="0" ptsTypes="AA">
                                      <p:cBhvr>
                                        <p:cTn id="10" dur="2000" fill="hold"/>
                                        <p:tgtEl>
                                          <p:spTgt spid="6"/>
                                        </p:tgtEl>
                                        <p:attrNameLst>
                                          <p:attrName>ppt_x</p:attrName>
                                          <p:attrName>ppt_y</p:attrName>
                                        </p:attrNameLst>
                                      </p:cBhvr>
                                      <p:rCtr x="-1644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TW" smtClean="0"/>
              <a:t>Checker shadow Illusion</a:t>
            </a:r>
            <a:endParaRPr lang="zh-TW" altLang="en-US" smtClean="0"/>
          </a:p>
        </p:txBody>
      </p:sp>
      <p:sp>
        <p:nvSpPr>
          <p:cNvPr id="15363" name="內容版面配置區 2"/>
          <p:cNvSpPr>
            <a:spLocks noGrp="1"/>
          </p:cNvSpPr>
          <p:nvPr>
            <p:ph idx="1"/>
          </p:nvPr>
        </p:nvSpPr>
        <p:spPr/>
        <p:txBody>
          <a:bodyPr/>
          <a:lstStyle/>
          <a:p>
            <a:endParaRPr lang="zh-TW" altLang="en-US" smtClean="0"/>
          </a:p>
        </p:txBody>
      </p:sp>
      <p:pic>
        <p:nvPicPr>
          <p:cNvPr id="15364" name="Picture 2" descr="checkershadow_illusion4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357313"/>
            <a:ext cx="67056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00625" y="2286000"/>
            <a:ext cx="500063" cy="292893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4143375" y="2286000"/>
            <a:ext cx="500063" cy="292893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zh-TW" altLang="zh-TW" smtClean="0"/>
          </a:p>
        </p:txBody>
      </p:sp>
      <p:sp>
        <p:nvSpPr>
          <p:cNvPr id="16387" name="Rectangle 3"/>
          <p:cNvSpPr>
            <a:spLocks noGrp="1" noChangeArrowheads="1"/>
          </p:cNvSpPr>
          <p:nvPr>
            <p:ph idx="1"/>
          </p:nvPr>
        </p:nvSpPr>
        <p:spPr/>
        <p:txBody>
          <a:bodyPr/>
          <a:lstStyle/>
          <a:p>
            <a:pPr eaLnBrk="1" hangingPunct="1"/>
            <a:endParaRPr lang="zh-TW" altLang="zh-TW"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714375"/>
            <a:ext cx="82677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Image PRE-</a:t>
            </a:r>
            <a:r>
              <a:rPr lang="en-US" altLang="zh-TW" dirty="0" err="1" smtClean="0"/>
              <a:t>PROcessing</a:t>
            </a:r>
            <a:r>
              <a:rPr lang="en-US" altLang="zh-TW" dirty="0" smtClean="0"/>
              <a:t/>
            </a:r>
            <a:br>
              <a:rPr lang="en-US" altLang="zh-TW" dirty="0" smtClean="0"/>
            </a:br>
            <a:r>
              <a:rPr lang="en-US" altLang="zh-TW" dirty="0" smtClean="0"/>
              <a:t>Filter</a:t>
            </a:r>
            <a:endParaRPr lang="zh-TW" altLang="en-US" dirty="0"/>
          </a:p>
        </p:txBody>
      </p:sp>
      <p:sp>
        <p:nvSpPr>
          <p:cNvPr id="5" name="文字版面配置區 4"/>
          <p:cNvSpPr>
            <a:spLocks noGrp="1"/>
          </p:cNvSpPr>
          <p:nvPr>
            <p:ph type="body" idx="1"/>
          </p:nvPr>
        </p:nvSpPr>
        <p:spPr/>
        <p:txBody>
          <a:bodyPr/>
          <a:lstStyle/>
          <a:p>
            <a:pPr>
              <a:defRPr/>
            </a:pPr>
            <a:endParaRPr lang="zh-TW" altLang="en-US"/>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3"/>
          <p:cNvSpPr>
            <a:spLocks noGrp="1"/>
          </p:cNvSpPr>
          <p:nvPr>
            <p:ph type="title"/>
          </p:nvPr>
        </p:nvSpPr>
        <p:spPr/>
        <p:txBody>
          <a:bodyPr/>
          <a:lstStyle/>
          <a:p>
            <a:endParaRPr lang="zh-TW" altLang="en-US" smtClean="0"/>
          </a:p>
        </p:txBody>
      </p:sp>
      <p:sp>
        <p:nvSpPr>
          <p:cNvPr id="18435" name="內容版面配置區 4"/>
          <p:cNvSpPr>
            <a:spLocks noGrp="1"/>
          </p:cNvSpPr>
          <p:nvPr>
            <p:ph idx="1"/>
          </p:nvPr>
        </p:nvSpPr>
        <p:spPr/>
        <p:txBody>
          <a:bodyPr/>
          <a:lstStyle/>
          <a:p>
            <a:r>
              <a:rPr lang="en-US" altLang="zh-TW" smtClean="0"/>
              <a:t>Low-pass filter</a:t>
            </a:r>
          </a:p>
          <a:p>
            <a:pPr lvl="1"/>
            <a:r>
              <a:rPr lang="en-US" altLang="zh-TW" smtClean="0"/>
              <a:t>Smoothing, denoise</a:t>
            </a:r>
          </a:p>
          <a:p>
            <a:endParaRPr lang="en-US" altLang="zh-TW" smtClean="0"/>
          </a:p>
          <a:p>
            <a:r>
              <a:rPr lang="en-US" altLang="zh-TW" smtClean="0"/>
              <a:t>High-pass filter</a:t>
            </a:r>
          </a:p>
          <a:p>
            <a:pPr lvl="1"/>
            <a:r>
              <a:rPr lang="en-US" altLang="zh-TW" smtClean="0"/>
              <a:t>Gradient operators, edge detection</a:t>
            </a:r>
            <a:endParaRPr lang="zh-TW" altLang="en-US" smtClean="0"/>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en-US" altLang="zh-TW" smtClean="0"/>
              <a:t>convolution</a:t>
            </a:r>
            <a:endParaRPr lang="zh-TW" altLang="en-US" smtClean="0"/>
          </a:p>
        </p:txBody>
      </p:sp>
      <p:sp>
        <p:nvSpPr>
          <p:cNvPr id="19459" name="內容版面配置區 2"/>
          <p:cNvSpPr>
            <a:spLocks noGrp="1"/>
          </p:cNvSpPr>
          <p:nvPr>
            <p:ph idx="1"/>
          </p:nvPr>
        </p:nvSpPr>
        <p:spPr/>
        <p:txBody>
          <a:bodyPr/>
          <a:lstStyle/>
          <a:p>
            <a:endParaRPr lang="zh-TW" altLang="en-US"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557338"/>
            <a:ext cx="65024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smtClean="0"/>
              <a:t>Low-pass filter</a:t>
            </a:r>
            <a:endParaRPr lang="zh-TW" altLang="en-US" smtClean="0"/>
          </a:p>
        </p:txBody>
      </p:sp>
      <p:sp>
        <p:nvSpPr>
          <p:cNvPr id="20483" name="內容版面配置區 2"/>
          <p:cNvSpPr>
            <a:spLocks noGrp="1"/>
          </p:cNvSpPr>
          <p:nvPr>
            <p:ph idx="1"/>
          </p:nvPr>
        </p:nvSpPr>
        <p:spPr>
          <a:xfrm>
            <a:off x="285750" y="1600200"/>
            <a:ext cx="8401050" cy="4525963"/>
          </a:xfrm>
        </p:spPr>
        <p:txBody>
          <a:bodyPr/>
          <a:lstStyle/>
          <a:p>
            <a:r>
              <a:rPr lang="en-US" altLang="zh-TW" smtClean="0"/>
              <a:t>Mean filter</a:t>
            </a:r>
          </a:p>
          <a:p>
            <a:endParaRPr lang="en-US" altLang="zh-TW" smtClean="0"/>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4688"/>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286125"/>
            <a:ext cx="3600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3857625"/>
            <a:ext cx="12096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lvl="1" eaLnBrk="1" hangingPunct="1">
              <a:spcBef>
                <a:spcPct val="0"/>
              </a:spcBef>
              <a:buFontTx/>
              <a:buNone/>
            </a:pPr>
            <a:fld id="{643972B6-FA5C-4401-90E4-29AD026CF22B}" type="slidenum">
              <a:rPr lang="es-ES" altLang="zh-TW" sz="2400">
                <a:latin typeface="Times New Roman" pitchFamily="18" charset="0"/>
              </a:rPr>
              <a:pPr lvl="1" eaLnBrk="1" hangingPunct="1">
                <a:spcBef>
                  <a:spcPct val="0"/>
                </a:spcBef>
                <a:buFontTx/>
                <a:buNone/>
              </a:pPr>
              <a:t>2</a:t>
            </a:fld>
            <a:endParaRPr lang="es-ES" altLang="zh-TW" sz="2400">
              <a:latin typeface="Times New Roman" pitchFamily="18" charset="0"/>
            </a:endParaRPr>
          </a:p>
        </p:txBody>
      </p:sp>
      <p:sp>
        <p:nvSpPr>
          <p:cNvPr id="3075" name="Rectangle 2"/>
          <p:cNvSpPr>
            <a:spLocks noGrp="1" noChangeArrowheads="1"/>
          </p:cNvSpPr>
          <p:nvPr>
            <p:ph type="title"/>
          </p:nvPr>
        </p:nvSpPr>
        <p:spPr/>
        <p:txBody>
          <a:bodyPr/>
          <a:lstStyle/>
          <a:p>
            <a:r>
              <a:rPr lang="en-US" altLang="zh-TW" smtClean="0"/>
              <a:t>Outlines</a:t>
            </a:r>
          </a:p>
        </p:txBody>
      </p:sp>
      <p:sp>
        <p:nvSpPr>
          <p:cNvPr id="3076" name="Rectangle 3"/>
          <p:cNvSpPr>
            <a:spLocks noGrp="1" noChangeArrowheads="1"/>
          </p:cNvSpPr>
          <p:nvPr>
            <p:ph type="body" idx="1"/>
          </p:nvPr>
        </p:nvSpPr>
        <p:spPr/>
        <p:txBody>
          <a:bodyPr/>
          <a:lstStyle/>
          <a:p>
            <a:r>
              <a:rPr lang="en-US" altLang="zh-TW" smtClean="0"/>
              <a:t>Color space</a:t>
            </a:r>
          </a:p>
          <a:p>
            <a:endParaRPr lang="en-US" altLang="zh-TW" smtClean="0"/>
          </a:p>
          <a:p>
            <a:r>
              <a:rPr lang="en-US" altLang="zh-TW" smtClean="0"/>
              <a:t>Filter</a:t>
            </a:r>
          </a:p>
          <a:p>
            <a:pPr lvl="1"/>
            <a:r>
              <a:rPr lang="en-US" altLang="zh-TW" smtClean="0"/>
              <a:t>Low / high pass filter</a:t>
            </a:r>
          </a:p>
          <a:p>
            <a:pPr lvl="1"/>
            <a:r>
              <a:rPr lang="en-US" altLang="zh-TW" smtClean="0"/>
              <a:t>Space / frequency domain</a:t>
            </a:r>
          </a:p>
          <a:p>
            <a:pPr lvl="1"/>
            <a:r>
              <a:rPr lang="en-US" altLang="zh-TW" smtClean="0"/>
              <a:t>Hybrid images</a:t>
            </a: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endParaRPr lang="zh-TW" altLang="en-US" smtClean="0"/>
          </a:p>
        </p:txBody>
      </p:sp>
      <p:sp>
        <p:nvSpPr>
          <p:cNvPr id="21507" name="內容版面配置區 2"/>
          <p:cNvSpPr>
            <a:spLocks noGrp="1"/>
          </p:cNvSpPr>
          <p:nvPr>
            <p:ph idx="1"/>
          </p:nvPr>
        </p:nvSpPr>
        <p:spPr/>
        <p:txBody>
          <a:bodyPr/>
          <a:lstStyle/>
          <a:p>
            <a:endParaRPr lang="zh-TW" altLang="en-US"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14713"/>
            <a:ext cx="95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57188"/>
            <a:ext cx="3808412"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14500"/>
            <a:ext cx="2781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b="1" smtClean="0"/>
              <a:t>Gaussian Filtering</a:t>
            </a:r>
            <a:endParaRPr lang="zh-TW" altLang="en-US" smtClean="0"/>
          </a:p>
        </p:txBody>
      </p:sp>
      <p:sp>
        <p:nvSpPr>
          <p:cNvPr id="22531" name="內容版面配置區 2"/>
          <p:cNvSpPr>
            <a:spLocks noGrp="1"/>
          </p:cNvSpPr>
          <p:nvPr>
            <p:ph idx="1"/>
          </p:nvPr>
        </p:nvSpPr>
        <p:spPr>
          <a:xfrm>
            <a:off x="285750" y="1600200"/>
            <a:ext cx="8401050" cy="4525963"/>
          </a:xfrm>
        </p:spPr>
        <p:txBody>
          <a:bodyPr/>
          <a:lstStyle/>
          <a:p>
            <a:endParaRPr lang="en-US" altLang="zh-TW" smtClean="0"/>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4688"/>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286125"/>
            <a:ext cx="3600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929063"/>
            <a:ext cx="13620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838" y="1557338"/>
            <a:ext cx="23463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en-US" altLang="zh-TW" b="1" smtClean="0"/>
              <a:t>Unsharp Masking</a:t>
            </a:r>
            <a:endParaRPr lang="zh-TW" altLang="en-US" smtClean="0"/>
          </a:p>
        </p:txBody>
      </p:sp>
      <p:sp>
        <p:nvSpPr>
          <p:cNvPr id="23555" name="內容版面配置區 2"/>
          <p:cNvSpPr>
            <a:spLocks noGrp="1"/>
          </p:cNvSpPr>
          <p:nvPr>
            <p:ph idx="1"/>
          </p:nvPr>
        </p:nvSpPr>
        <p:spPr/>
        <p:txBody>
          <a:bodyPr/>
          <a:lstStyle/>
          <a:p>
            <a:endParaRPr lang="zh-TW"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57375"/>
            <a:ext cx="47752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2535238"/>
            <a:ext cx="31432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en-US" altLang="zh-TW" sz="2400" b="1" smtClean="0"/>
              <a:t>3D Unsharp Masking for Scene Coherent Enhancement</a:t>
            </a:r>
            <a:br>
              <a:rPr lang="en-US" altLang="zh-TW" sz="2400" b="1" smtClean="0"/>
            </a:br>
            <a:r>
              <a:rPr lang="en-US" altLang="zh-TW" sz="2400" smtClean="0"/>
              <a:t> SIGGRAPH '08</a:t>
            </a:r>
            <a:endParaRPr lang="en-US" altLang="zh-TW" sz="2400" b="1" smtClean="0"/>
          </a:p>
        </p:txBody>
      </p:sp>
      <p:sp>
        <p:nvSpPr>
          <p:cNvPr id="24579" name="內容版面配置區 2"/>
          <p:cNvSpPr>
            <a:spLocks noGrp="1"/>
          </p:cNvSpPr>
          <p:nvPr>
            <p:ph idx="1"/>
          </p:nvPr>
        </p:nvSpPr>
        <p:spPr/>
        <p:txBody>
          <a:bodyPr/>
          <a:lstStyle/>
          <a:p>
            <a:endParaRPr lang="zh-TW" altLang="en-US" smtClean="0"/>
          </a:p>
        </p:txBody>
      </p:sp>
      <p:pic>
        <p:nvPicPr>
          <p:cNvPr id="24580" name="Picture 2" descr="http://www.mpi-inf.mpg.de/resources/3DUnsharpMasking/Tea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557338"/>
            <a:ext cx="74549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3429000"/>
            <a:ext cx="55721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flipV="1">
            <a:off x="152400" y="3124200"/>
            <a:ext cx="5867400" cy="3048000"/>
          </a:xfrm>
          <a:prstGeom prst="rect">
            <a:avLst/>
          </a:prstGeom>
          <a:gradFill rotWithShape="1">
            <a:gsLst>
              <a:gs pos="0">
                <a:schemeClr val="accent1"/>
              </a:gs>
              <a:gs pos="100000">
                <a:schemeClr val="accent1">
                  <a:gamma/>
                  <a:shade val="63529"/>
                  <a:invGamma/>
                  <a:alpha val="0"/>
                </a:schemeClr>
              </a:gs>
            </a:gsLst>
            <a:lin ang="5400000" scaled="1"/>
          </a:gradFill>
          <a:ln w="9525">
            <a:noFill/>
            <a:miter lim="800000"/>
            <a:headEnd/>
            <a:tailEnd/>
          </a:ln>
          <a:effectLst/>
        </p:spPr>
        <p:txBody>
          <a:bodyPr wrap="none" anchor="ctr"/>
          <a:lstStyle/>
          <a:p>
            <a:pPr>
              <a:defRPr/>
            </a:pPr>
            <a:endParaRPr lang="zh-TW" altLang="en-US"/>
          </a:p>
        </p:txBody>
      </p:sp>
      <p:sp>
        <p:nvSpPr>
          <p:cNvPr id="25603" name="Text Box 9"/>
          <p:cNvSpPr txBox="1">
            <a:spLocks noChangeArrowheads="1"/>
          </p:cNvSpPr>
          <p:nvPr/>
        </p:nvSpPr>
        <p:spPr bwMode="auto">
          <a:xfrm>
            <a:off x="1090613" y="49831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latin typeface="Times New Roman" pitchFamily="18" charset="0"/>
              </a:rPr>
              <a:t>input</a:t>
            </a:r>
          </a:p>
        </p:txBody>
      </p:sp>
      <p:sp>
        <p:nvSpPr>
          <p:cNvPr id="25604" name="Text Box 10"/>
          <p:cNvSpPr txBox="1">
            <a:spLocks noChangeArrowheads="1"/>
          </p:cNvSpPr>
          <p:nvPr/>
        </p:nvSpPr>
        <p:spPr bwMode="auto">
          <a:xfrm>
            <a:off x="3514725" y="4845050"/>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smoothed</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structure, large scale</a:t>
            </a:r>
            <a:r>
              <a:rPr lang="en-US" altLang="zh-TW" sz="2400">
                <a:latin typeface="Times New Roman" pitchFamily="18" charset="0"/>
              </a:rPr>
              <a:t>)</a:t>
            </a:r>
          </a:p>
        </p:txBody>
      </p:sp>
      <p:sp>
        <p:nvSpPr>
          <p:cNvPr id="25605" name="Text Box 11"/>
          <p:cNvSpPr txBox="1">
            <a:spLocks noChangeArrowheads="1"/>
          </p:cNvSpPr>
          <p:nvPr/>
        </p:nvSpPr>
        <p:spPr bwMode="auto">
          <a:xfrm>
            <a:off x="6337300" y="4845050"/>
            <a:ext cx="2806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residual</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texture, small scale</a:t>
            </a:r>
            <a:r>
              <a:rPr lang="en-US" altLang="zh-TW" sz="2400">
                <a:latin typeface="Times New Roman" pitchFamily="18" charset="0"/>
              </a:rPr>
              <a:t>)</a:t>
            </a:r>
          </a:p>
        </p:txBody>
      </p:sp>
      <p:pic>
        <p:nvPicPr>
          <p:cNvPr id="25606" name="Picture 14" descr="low_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2855913"/>
            <a:ext cx="2395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5607" name="Picture 15" descr="high_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63" y="2855913"/>
            <a:ext cx="2395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5608" name="AutoShape 16"/>
          <p:cNvSpPr>
            <a:spLocks noChangeArrowheads="1"/>
          </p:cNvSpPr>
          <p:nvPr/>
        </p:nvSpPr>
        <p:spPr bwMode="auto">
          <a:xfrm>
            <a:off x="6038850" y="3670300"/>
            <a:ext cx="381000" cy="381000"/>
          </a:xfrm>
          <a:prstGeom prst="plus">
            <a:avLst>
              <a:gd name="adj" fmla="val 3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5609" name="AutoShape 17"/>
          <p:cNvSpPr>
            <a:spLocks noChangeArrowheads="1"/>
          </p:cNvSpPr>
          <p:nvPr/>
        </p:nvSpPr>
        <p:spPr bwMode="auto">
          <a:xfrm>
            <a:off x="2838450" y="3632200"/>
            <a:ext cx="457200" cy="457200"/>
          </a:xfrm>
          <a:prstGeom prst="rightArrow">
            <a:avLst>
              <a:gd name="adj1" fmla="val 50000"/>
              <a:gd name="adj2" fmla="val 54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5610" name="Text Box 18"/>
          <p:cNvSpPr txBox="1">
            <a:spLocks noChangeArrowheads="1"/>
          </p:cNvSpPr>
          <p:nvPr/>
        </p:nvSpPr>
        <p:spPr bwMode="auto">
          <a:xfrm>
            <a:off x="1133475" y="56530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a:latin typeface="Times New Roman" pitchFamily="18" charset="0"/>
              </a:rPr>
              <a:t>Gaussian Convolution</a:t>
            </a:r>
          </a:p>
        </p:txBody>
      </p:sp>
      <p:pic>
        <p:nvPicPr>
          <p:cNvPr id="25611" name="Picture 19"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55913"/>
            <a:ext cx="24018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pic>
      <p:sp>
        <p:nvSpPr>
          <p:cNvPr id="25612" name="Text Box 20"/>
          <p:cNvSpPr txBox="1">
            <a:spLocks noChangeArrowheads="1"/>
          </p:cNvSpPr>
          <p:nvPr/>
        </p:nvSpPr>
        <p:spPr bwMode="auto">
          <a:xfrm>
            <a:off x="4189413" y="23622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FF0000"/>
                </a:solidFill>
                <a:latin typeface="Arial Black" pitchFamily="34" charset="0"/>
              </a:rPr>
              <a:t>BLUR</a:t>
            </a:r>
          </a:p>
        </p:txBody>
      </p:sp>
      <p:sp>
        <p:nvSpPr>
          <p:cNvPr id="25613" name="Text Box 21"/>
          <p:cNvSpPr txBox="1">
            <a:spLocks noChangeArrowheads="1"/>
          </p:cNvSpPr>
          <p:nvPr/>
        </p:nvSpPr>
        <p:spPr bwMode="auto">
          <a:xfrm>
            <a:off x="7040563" y="23622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FF0000"/>
                </a:solidFill>
                <a:latin typeface="Arial Black" pitchFamily="34" charset="0"/>
              </a:rPr>
              <a:t>HALOS</a:t>
            </a:r>
          </a:p>
        </p:txBody>
      </p:sp>
      <p:sp>
        <p:nvSpPr>
          <p:cNvPr id="25614" name="Rectangle 25"/>
          <p:cNvSpPr>
            <a:spLocks noGrp="1" noChangeArrowheads="1"/>
          </p:cNvSpPr>
          <p:nvPr>
            <p:ph type="title"/>
          </p:nvPr>
        </p:nvSpPr>
        <p:spPr/>
        <p:txBody>
          <a:bodyPr/>
          <a:lstStyle/>
          <a:p>
            <a:r>
              <a:rPr lang="en-US" altLang="zh-TW" smtClean="0"/>
              <a:t>Naïve Approach: Gaussian Blur</a:t>
            </a: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smtClean="0"/>
              <a:t>Impact of Blur and Halos</a:t>
            </a:r>
          </a:p>
        </p:txBody>
      </p:sp>
      <p:sp>
        <p:nvSpPr>
          <p:cNvPr id="26627" name="AutoShape 3"/>
          <p:cNvSpPr>
            <a:spLocks noGrp="1" noChangeAspect="1" noChangeArrowheads="1"/>
          </p:cNvSpPr>
          <p:nvPr>
            <p:ph type="body" idx="1"/>
          </p:nvPr>
        </p:nvSpPr>
        <p:spPr>
          <a:xfrm>
            <a:off x="304800" y="1524000"/>
            <a:ext cx="8415338" cy="2033588"/>
          </a:xfrm>
        </p:spPr>
        <p:txBody>
          <a:bodyPr/>
          <a:lstStyle/>
          <a:p>
            <a:r>
              <a:rPr lang="en-US" altLang="zh-TW" smtClean="0"/>
              <a:t>If the decomposition introduces blur and halos, the final result is corrupted.</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65450"/>
            <a:ext cx="44196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152400" y="4227513"/>
            <a:ext cx="373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en-US" altLang="zh-TW" sz="2400">
                <a:latin typeface="Times New Roman" pitchFamily="18" charset="0"/>
              </a:rPr>
              <a:t>Sample manipulation:</a:t>
            </a:r>
            <a:br>
              <a:rPr lang="en-US" altLang="zh-TW" sz="2400">
                <a:latin typeface="Times New Roman" pitchFamily="18" charset="0"/>
              </a:rPr>
            </a:br>
            <a:r>
              <a:rPr lang="en-US" altLang="zh-TW" sz="2400">
                <a:latin typeface="Times New Roman" pitchFamily="18" charset="0"/>
              </a:rPr>
              <a:t>increasing texture</a:t>
            </a:r>
            <a:br>
              <a:rPr lang="en-US" altLang="zh-TW" sz="2400">
                <a:latin typeface="Times New Roman" pitchFamily="18" charset="0"/>
              </a:rPr>
            </a:br>
            <a:r>
              <a:rPr lang="en-US" altLang="zh-TW" sz="2400">
                <a:latin typeface="Times New Roman" pitchFamily="18" charset="0"/>
              </a:rPr>
              <a:t>(residual </a:t>
            </a:r>
            <a:r>
              <a:rPr lang="en-US" altLang="zh-TW" sz="2400">
                <a:latin typeface="Trebuchet MS" pitchFamily="34" charset="0"/>
                <a:sym typeface="Symbol" pitchFamily="18" charset="2"/>
              </a:rPr>
              <a:t></a:t>
            </a:r>
            <a:r>
              <a:rPr lang="en-US" altLang="zh-TW" sz="2400">
                <a:latin typeface="Trebuchet MS" pitchFamily="34" charset="0"/>
              </a:rPr>
              <a:t> </a:t>
            </a:r>
            <a:r>
              <a:rPr lang="en-US" altLang="zh-TW" sz="2400">
                <a:latin typeface="Times New Roman" pitchFamily="18" charset="0"/>
              </a:rPr>
              <a:t>3)</a:t>
            </a:r>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52400" y="2819400"/>
            <a:ext cx="5867400" cy="3048000"/>
          </a:xfrm>
          <a:prstGeom prst="rect">
            <a:avLst/>
          </a:prstGeom>
          <a:gradFill rotWithShape="1">
            <a:gsLst>
              <a:gs pos="0">
                <a:schemeClr val="accent1">
                  <a:gamma/>
                  <a:shade val="63529"/>
                  <a:invGamma/>
                  <a:alpha val="0"/>
                </a:schemeClr>
              </a:gs>
              <a:gs pos="100000">
                <a:schemeClr val="accent1"/>
              </a:gs>
            </a:gsLst>
            <a:lin ang="5400000" scaled="1"/>
          </a:gradFill>
          <a:ln w="9525">
            <a:noFill/>
            <a:miter lim="800000"/>
            <a:headEnd/>
            <a:tailEnd/>
          </a:ln>
          <a:effectLst/>
        </p:spPr>
        <p:txBody>
          <a:bodyPr wrap="none" anchor="ctr"/>
          <a:lstStyle/>
          <a:p>
            <a:pPr>
              <a:defRPr/>
            </a:pPr>
            <a:endParaRPr lang="zh-TW" altLang="en-US"/>
          </a:p>
        </p:txBody>
      </p:sp>
      <p:pic>
        <p:nvPicPr>
          <p:cNvPr id="27651" name="Picture 4" descr="inp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22550"/>
            <a:ext cx="24018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pic>
      <p:pic>
        <p:nvPicPr>
          <p:cNvPr id="27652" name="Picture 5" descr="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622550"/>
            <a:ext cx="24003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3" name="Picture 6" descr="detail"/>
          <p:cNvPicPr>
            <a:picLocks noChangeAspect="1" noChangeArrowheads="1"/>
          </p:cNvPicPr>
          <p:nvPr/>
        </p:nvPicPr>
        <p:blipFill>
          <a:blip r:embed="rId4">
            <a:lum bright="12000" contrast="60000"/>
            <a:extLst>
              <a:ext uri="{28A0092B-C50C-407E-A947-70E740481C1C}">
                <a14:useLocalDpi xmlns:a14="http://schemas.microsoft.com/office/drawing/2010/main" val="0"/>
              </a:ext>
            </a:extLst>
          </a:blip>
          <a:srcRect/>
          <a:stretch>
            <a:fillRect/>
          </a:stretch>
        </p:blipFill>
        <p:spPr bwMode="auto">
          <a:xfrm>
            <a:off x="6515100" y="2622550"/>
            <a:ext cx="24003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4" name="AutoShape 7"/>
          <p:cNvSpPr>
            <a:spLocks noChangeArrowheads="1"/>
          </p:cNvSpPr>
          <p:nvPr/>
        </p:nvSpPr>
        <p:spPr bwMode="auto">
          <a:xfrm>
            <a:off x="2838450" y="3402013"/>
            <a:ext cx="457200" cy="457200"/>
          </a:xfrm>
          <a:prstGeom prst="rightArrow">
            <a:avLst>
              <a:gd name="adj1" fmla="val 50000"/>
              <a:gd name="adj2" fmla="val 54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7655" name="AutoShape 8"/>
          <p:cNvSpPr>
            <a:spLocks noChangeArrowheads="1"/>
          </p:cNvSpPr>
          <p:nvPr/>
        </p:nvSpPr>
        <p:spPr bwMode="auto">
          <a:xfrm>
            <a:off x="6038850" y="3440113"/>
            <a:ext cx="381000" cy="381000"/>
          </a:xfrm>
          <a:prstGeom prst="plus">
            <a:avLst>
              <a:gd name="adj" fmla="val 3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7656" name="Text Box 9"/>
          <p:cNvSpPr txBox="1">
            <a:spLocks noChangeArrowheads="1"/>
          </p:cNvSpPr>
          <p:nvPr/>
        </p:nvSpPr>
        <p:spPr bwMode="auto">
          <a:xfrm>
            <a:off x="1090613" y="47545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latin typeface="Times New Roman" pitchFamily="18" charset="0"/>
              </a:rPr>
              <a:t>input</a:t>
            </a:r>
          </a:p>
        </p:txBody>
      </p:sp>
      <p:sp>
        <p:nvSpPr>
          <p:cNvPr id="27657" name="Text Box 10"/>
          <p:cNvSpPr txBox="1">
            <a:spLocks noChangeArrowheads="1"/>
          </p:cNvSpPr>
          <p:nvPr/>
        </p:nvSpPr>
        <p:spPr bwMode="auto">
          <a:xfrm>
            <a:off x="3514725" y="4616450"/>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smoothed</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structure, large scale</a:t>
            </a:r>
            <a:r>
              <a:rPr lang="en-US" altLang="zh-TW" sz="2400">
                <a:latin typeface="Times New Roman" pitchFamily="18" charset="0"/>
              </a:rPr>
              <a:t>)</a:t>
            </a:r>
          </a:p>
        </p:txBody>
      </p:sp>
      <p:sp>
        <p:nvSpPr>
          <p:cNvPr id="27658" name="Text Box 11"/>
          <p:cNvSpPr txBox="1">
            <a:spLocks noChangeArrowheads="1"/>
          </p:cNvSpPr>
          <p:nvPr/>
        </p:nvSpPr>
        <p:spPr bwMode="auto">
          <a:xfrm>
            <a:off x="6337300" y="4616450"/>
            <a:ext cx="2806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residual</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texture, small scale</a:t>
            </a:r>
            <a:r>
              <a:rPr lang="en-US" altLang="zh-TW" sz="2400">
                <a:latin typeface="Times New Roman" pitchFamily="18" charset="0"/>
              </a:rPr>
              <a:t>)</a:t>
            </a:r>
          </a:p>
        </p:txBody>
      </p:sp>
      <p:sp>
        <p:nvSpPr>
          <p:cNvPr id="27659" name="Text Box 12"/>
          <p:cNvSpPr txBox="1">
            <a:spLocks noChangeArrowheads="1"/>
          </p:cNvSpPr>
          <p:nvPr/>
        </p:nvSpPr>
        <p:spPr bwMode="auto">
          <a:xfrm>
            <a:off x="312738" y="5326063"/>
            <a:ext cx="5546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a:latin typeface="Times New Roman" pitchFamily="18" charset="0"/>
              </a:rPr>
              <a:t>edge-preserving: Bilateral Filter</a:t>
            </a:r>
          </a:p>
        </p:txBody>
      </p:sp>
      <p:sp>
        <p:nvSpPr>
          <p:cNvPr id="27660" name="Rectangle 22"/>
          <p:cNvSpPr>
            <a:spLocks noGrp="1" noChangeArrowheads="1"/>
          </p:cNvSpPr>
          <p:nvPr>
            <p:ph type="title"/>
          </p:nvPr>
        </p:nvSpPr>
        <p:spPr/>
        <p:txBody>
          <a:bodyPr/>
          <a:lstStyle/>
          <a:p>
            <a:r>
              <a:rPr lang="en-US" altLang="zh-TW" smtClean="0"/>
              <a:t>Bilateral Filter: no Blur, no Halos</a:t>
            </a: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1557338"/>
            <a:ext cx="9144000" cy="530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 name="Group 37"/>
          <p:cNvGrpSpPr>
            <a:grpSpLocks/>
          </p:cNvGrpSpPr>
          <p:nvPr/>
        </p:nvGrpSpPr>
        <p:grpSpPr bwMode="auto">
          <a:xfrm>
            <a:off x="3635375" y="2286000"/>
            <a:ext cx="2335213" cy="4114800"/>
            <a:chOff x="2290" y="1440"/>
            <a:chExt cx="1471" cy="2592"/>
          </a:xfrm>
        </p:grpSpPr>
        <p:grpSp>
          <p:nvGrpSpPr>
            <p:cNvPr id="28696" name="Group 26"/>
            <p:cNvGrpSpPr>
              <a:grpSpLocks/>
            </p:cNvGrpSpPr>
            <p:nvPr/>
          </p:nvGrpSpPr>
          <p:grpSpPr bwMode="auto">
            <a:xfrm>
              <a:off x="2290" y="1680"/>
              <a:ext cx="1471" cy="2352"/>
              <a:chOff x="2290" y="1392"/>
              <a:chExt cx="1471" cy="2352"/>
            </a:xfrm>
          </p:grpSpPr>
          <p:grpSp>
            <p:nvGrpSpPr>
              <p:cNvPr id="28698" name="Group 7"/>
              <p:cNvGrpSpPr>
                <a:grpSpLocks/>
              </p:cNvGrpSpPr>
              <p:nvPr/>
            </p:nvGrpSpPr>
            <p:grpSpPr bwMode="auto">
              <a:xfrm>
                <a:off x="2449" y="2592"/>
                <a:ext cx="1152" cy="1152"/>
                <a:chOff x="2112" y="2592"/>
                <a:chExt cx="1152" cy="1152"/>
              </a:xfrm>
            </p:grpSpPr>
            <p:sp>
              <p:nvSpPr>
                <p:cNvPr id="28702" name="Rectangle 8"/>
                <p:cNvSpPr>
                  <a:spLocks noChangeArrowheads="1"/>
                </p:cNvSpPr>
                <p:nvPr/>
              </p:nvSpPr>
              <p:spPr bwMode="auto">
                <a:xfrm>
                  <a:off x="2112" y="2592"/>
                  <a:ext cx="1152" cy="1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pic>
              <p:nvPicPr>
                <p:cNvPr id="28703" name="Picture 9" descr="BIG_gaussian"/>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2400" y="28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9" name="Rectangle 10"/>
              <p:cNvSpPr>
                <a:spLocks noChangeArrowheads="1"/>
              </p:cNvSpPr>
              <p:nvPr/>
            </p:nvSpPr>
            <p:spPr bwMode="auto">
              <a:xfrm>
                <a:off x="2290" y="1392"/>
                <a:ext cx="1471" cy="46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8700" name="Line 11"/>
              <p:cNvSpPr>
                <a:spLocks noChangeShapeType="1"/>
              </p:cNvSpPr>
              <p:nvPr/>
            </p:nvSpPr>
            <p:spPr bwMode="auto">
              <a:xfrm>
                <a:off x="3024" y="1800"/>
                <a:ext cx="3" cy="48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701" name="Text Box 12"/>
              <p:cNvSpPr txBox="1">
                <a:spLocks noChangeArrowheads="1"/>
              </p:cNvSpPr>
              <p:nvPr/>
            </p:nvSpPr>
            <p:spPr bwMode="auto">
              <a:xfrm>
                <a:off x="2492" y="2328"/>
                <a:ext cx="10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i="1">
                    <a:latin typeface="Times New Roman" pitchFamily="18" charset="0"/>
                  </a:rPr>
                  <a:t>space</a:t>
                </a:r>
                <a:r>
                  <a:rPr lang="en-US" altLang="zh-TW" sz="2000">
                    <a:latin typeface="Times New Roman" pitchFamily="18" charset="0"/>
                  </a:rPr>
                  <a:t> weight</a:t>
                </a:r>
              </a:p>
            </p:txBody>
          </p:sp>
        </p:grpSp>
        <p:sp>
          <p:nvSpPr>
            <p:cNvPr id="28697" name="Text Box 29"/>
            <p:cNvSpPr txBox="1">
              <a:spLocks noChangeArrowheads="1"/>
            </p:cNvSpPr>
            <p:nvPr/>
          </p:nvSpPr>
          <p:spPr bwMode="auto">
            <a:xfrm>
              <a:off x="2715" y="1440"/>
              <a:ext cx="6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fr-FR" altLang="zh-TW" sz="2400">
                  <a:solidFill>
                    <a:schemeClr val="bg2"/>
                  </a:solidFill>
                  <a:latin typeface="Times New Roman" pitchFamily="18" charset="0"/>
                </a:rPr>
                <a:t>not new</a:t>
              </a:r>
              <a:endParaRPr lang="en-US" altLang="zh-TW" sz="2400">
                <a:solidFill>
                  <a:schemeClr val="bg2"/>
                </a:solidFill>
                <a:latin typeface="Times New Roman" pitchFamily="18" charset="0"/>
              </a:endParaRPr>
            </a:p>
          </p:txBody>
        </p:sp>
      </p:grpSp>
      <p:grpSp>
        <p:nvGrpSpPr>
          <p:cNvPr id="5" name="Group 38"/>
          <p:cNvGrpSpPr>
            <a:grpSpLocks/>
          </p:cNvGrpSpPr>
          <p:nvPr/>
        </p:nvGrpSpPr>
        <p:grpSpPr bwMode="auto">
          <a:xfrm>
            <a:off x="6019800" y="2286000"/>
            <a:ext cx="2382838" cy="3940175"/>
            <a:chOff x="3792" y="1440"/>
            <a:chExt cx="1501" cy="2482"/>
          </a:xfrm>
        </p:grpSpPr>
        <p:grpSp>
          <p:nvGrpSpPr>
            <p:cNvPr id="28686" name="Group 27"/>
            <p:cNvGrpSpPr>
              <a:grpSpLocks/>
            </p:cNvGrpSpPr>
            <p:nvPr/>
          </p:nvGrpSpPr>
          <p:grpSpPr bwMode="auto">
            <a:xfrm>
              <a:off x="3792" y="1680"/>
              <a:ext cx="1501" cy="2242"/>
              <a:chOff x="3792" y="1392"/>
              <a:chExt cx="1501" cy="2242"/>
            </a:xfrm>
          </p:grpSpPr>
          <p:sp>
            <p:nvSpPr>
              <p:cNvPr id="28688" name="Rectangle 13"/>
              <p:cNvSpPr>
                <a:spLocks noChangeArrowheads="1"/>
              </p:cNvSpPr>
              <p:nvPr/>
            </p:nvSpPr>
            <p:spPr bwMode="auto">
              <a:xfrm>
                <a:off x="3792" y="1392"/>
                <a:ext cx="1501" cy="464"/>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8689" name="Line 14"/>
              <p:cNvSpPr>
                <a:spLocks noChangeShapeType="1"/>
              </p:cNvSpPr>
              <p:nvPr/>
            </p:nvSpPr>
            <p:spPr bwMode="auto">
              <a:xfrm>
                <a:off x="4541" y="1800"/>
                <a:ext cx="3" cy="480"/>
              </a:xfrm>
              <a:prstGeom prst="line">
                <a:avLst/>
              </a:prstGeom>
              <a:noFill/>
              <a:ln w="762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690" name="Text Box 15"/>
              <p:cNvSpPr txBox="1">
                <a:spLocks noChangeArrowheads="1"/>
              </p:cNvSpPr>
              <p:nvPr/>
            </p:nvSpPr>
            <p:spPr bwMode="auto">
              <a:xfrm>
                <a:off x="4015" y="2328"/>
                <a:ext cx="10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i="1">
                    <a:latin typeface="Times New Roman" pitchFamily="18" charset="0"/>
                  </a:rPr>
                  <a:t>range</a:t>
                </a:r>
                <a:r>
                  <a:rPr lang="en-US" altLang="zh-TW" sz="2000">
                    <a:latin typeface="Times New Roman" pitchFamily="18" charset="0"/>
                  </a:rPr>
                  <a:t> weight</a:t>
                </a:r>
              </a:p>
            </p:txBody>
          </p:sp>
          <p:grpSp>
            <p:nvGrpSpPr>
              <p:cNvPr id="28691" name="Group 21"/>
              <p:cNvGrpSpPr>
                <a:grpSpLocks/>
              </p:cNvGrpSpPr>
              <p:nvPr/>
            </p:nvGrpSpPr>
            <p:grpSpPr bwMode="auto">
              <a:xfrm>
                <a:off x="4272" y="2640"/>
                <a:ext cx="480" cy="994"/>
                <a:chOff x="4272" y="2640"/>
                <a:chExt cx="480" cy="994"/>
              </a:xfrm>
            </p:grpSpPr>
            <p:pic>
              <p:nvPicPr>
                <p:cNvPr id="28692" name="Picture 1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197" y="3044"/>
                  <a:ext cx="85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Line 18"/>
                <p:cNvSpPr>
                  <a:spLocks noChangeShapeType="1"/>
                </p:cNvSpPr>
                <p:nvPr/>
              </p:nvSpPr>
              <p:spPr bwMode="auto">
                <a:xfrm rot="5400000">
                  <a:off x="3975" y="3177"/>
                  <a:ext cx="912" cy="1"/>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8694" name="Text Box 19"/>
                <p:cNvSpPr txBox="1">
                  <a:spLocks noChangeArrowheads="1"/>
                </p:cNvSpPr>
                <p:nvPr/>
              </p:nvSpPr>
              <p:spPr bwMode="auto">
                <a:xfrm>
                  <a:off x="4272" y="2640"/>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solidFill>
                        <a:srgbClr val="000000"/>
                      </a:solidFill>
                      <a:latin typeface="Times New Roman" pitchFamily="18" charset="0"/>
                    </a:rPr>
                    <a:t>I</a:t>
                  </a:r>
                </a:p>
              </p:txBody>
            </p:sp>
            <p:sp>
              <p:nvSpPr>
                <p:cNvPr id="28695" name="Line 20"/>
                <p:cNvSpPr>
                  <a:spLocks noChangeShapeType="1"/>
                </p:cNvSpPr>
                <p:nvPr/>
              </p:nvSpPr>
              <p:spPr bwMode="auto">
                <a:xfrm>
                  <a:off x="4394" y="3168"/>
                  <a:ext cx="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28687" name="Text Box 30"/>
            <p:cNvSpPr txBox="1">
              <a:spLocks noChangeArrowheads="1"/>
            </p:cNvSpPr>
            <p:nvPr/>
          </p:nvSpPr>
          <p:spPr bwMode="auto">
            <a:xfrm>
              <a:off x="4352" y="1440"/>
              <a:ext cx="3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fr-FR" altLang="zh-TW" sz="2400">
                  <a:solidFill>
                    <a:schemeClr val="bg2"/>
                  </a:solidFill>
                  <a:latin typeface="Times New Roman" pitchFamily="18" charset="0"/>
                </a:rPr>
                <a:t>new</a:t>
              </a:r>
              <a:endParaRPr lang="en-US" altLang="zh-TW" sz="2400">
                <a:solidFill>
                  <a:schemeClr val="bg2"/>
                </a:solidFill>
                <a:latin typeface="Times New Roman" pitchFamily="18" charset="0"/>
              </a:endParaRPr>
            </a:p>
          </p:txBody>
        </p:sp>
      </p:grpSp>
      <p:grpSp>
        <p:nvGrpSpPr>
          <p:cNvPr id="8" name="Group 39"/>
          <p:cNvGrpSpPr>
            <a:grpSpLocks/>
          </p:cNvGrpSpPr>
          <p:nvPr/>
        </p:nvGrpSpPr>
        <p:grpSpPr bwMode="auto">
          <a:xfrm>
            <a:off x="1781175" y="2144713"/>
            <a:ext cx="1695450" cy="2709862"/>
            <a:chOff x="1122" y="1351"/>
            <a:chExt cx="1068" cy="1707"/>
          </a:xfrm>
        </p:grpSpPr>
        <p:grpSp>
          <p:nvGrpSpPr>
            <p:cNvPr id="28681" name="Group 25"/>
            <p:cNvGrpSpPr>
              <a:grpSpLocks/>
            </p:cNvGrpSpPr>
            <p:nvPr/>
          </p:nvGrpSpPr>
          <p:grpSpPr bwMode="auto">
            <a:xfrm>
              <a:off x="1122" y="1598"/>
              <a:ext cx="1068" cy="1460"/>
              <a:chOff x="1122" y="1310"/>
              <a:chExt cx="1068" cy="1460"/>
            </a:xfrm>
          </p:grpSpPr>
          <p:sp>
            <p:nvSpPr>
              <p:cNvPr id="28683" name="Line 23"/>
              <p:cNvSpPr>
                <a:spLocks noChangeShapeType="1"/>
              </p:cNvSpPr>
              <p:nvPr/>
            </p:nvSpPr>
            <p:spPr bwMode="auto">
              <a:xfrm>
                <a:off x="1654" y="1824"/>
                <a:ext cx="3" cy="48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684" name="Rectangle 22"/>
              <p:cNvSpPr>
                <a:spLocks noChangeArrowheads="1"/>
              </p:cNvSpPr>
              <p:nvPr/>
            </p:nvSpPr>
            <p:spPr bwMode="auto">
              <a:xfrm>
                <a:off x="1452" y="1310"/>
                <a:ext cx="408" cy="737"/>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8685" name="Text Box 24"/>
              <p:cNvSpPr txBox="1">
                <a:spLocks noChangeArrowheads="1"/>
              </p:cNvSpPr>
              <p:nvPr/>
            </p:nvSpPr>
            <p:spPr bwMode="auto">
              <a:xfrm>
                <a:off x="1122" y="2328"/>
                <a:ext cx="10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latin typeface="Times New Roman" pitchFamily="18" charset="0"/>
                  </a:rPr>
                  <a:t>normalization</a:t>
                </a:r>
                <a:br>
                  <a:rPr lang="en-US" altLang="zh-TW" sz="2000">
                    <a:latin typeface="Times New Roman" pitchFamily="18" charset="0"/>
                  </a:rPr>
                </a:br>
                <a:r>
                  <a:rPr lang="en-US" altLang="zh-TW" sz="2000">
                    <a:latin typeface="Times New Roman" pitchFamily="18" charset="0"/>
                  </a:rPr>
                  <a:t>factor</a:t>
                </a:r>
              </a:p>
            </p:txBody>
          </p:sp>
        </p:grpSp>
        <p:sp>
          <p:nvSpPr>
            <p:cNvPr id="28682" name="Text Box 31"/>
            <p:cNvSpPr txBox="1">
              <a:spLocks noChangeArrowheads="1"/>
            </p:cNvSpPr>
            <p:nvPr/>
          </p:nvSpPr>
          <p:spPr bwMode="auto">
            <a:xfrm>
              <a:off x="1466" y="1351"/>
              <a:ext cx="3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fr-FR" altLang="zh-TW" sz="2400">
                  <a:solidFill>
                    <a:schemeClr val="bg2"/>
                  </a:solidFill>
                  <a:latin typeface="Times New Roman" pitchFamily="18" charset="0"/>
                </a:rPr>
                <a:t>new</a:t>
              </a:r>
              <a:endParaRPr lang="en-US" altLang="zh-TW" sz="2400">
                <a:solidFill>
                  <a:schemeClr val="bg2"/>
                </a:solidFill>
                <a:latin typeface="Times New Roman" pitchFamily="18" charset="0"/>
              </a:endParaRPr>
            </a:p>
          </p:txBody>
        </p:sp>
      </p:grpSp>
      <p:sp>
        <p:nvSpPr>
          <p:cNvPr id="28678" name="Rectangle 2"/>
          <p:cNvSpPr>
            <a:spLocks noGrp="1" noChangeArrowheads="1"/>
          </p:cNvSpPr>
          <p:nvPr>
            <p:ph type="title"/>
          </p:nvPr>
        </p:nvSpPr>
        <p:spPr>
          <a:xfrm>
            <a:off x="304800" y="0"/>
            <a:ext cx="8402638" cy="1600200"/>
          </a:xfrm>
        </p:spPr>
        <p:txBody>
          <a:bodyPr/>
          <a:lstStyle/>
          <a:p>
            <a:r>
              <a:rPr lang="en-US" altLang="zh-TW" smtClean="0"/>
              <a:t>Bilateral Filter Definition:</a:t>
            </a:r>
            <a:br>
              <a:rPr lang="en-US" altLang="zh-TW" smtClean="0"/>
            </a:br>
            <a:r>
              <a:rPr lang="en-US" altLang="zh-TW" smtClean="0"/>
              <a:t>an Additional Edge Term</a:t>
            </a:r>
          </a:p>
        </p:txBody>
      </p:sp>
      <p:graphicFrame>
        <p:nvGraphicFramePr>
          <p:cNvPr id="28679" name="Object 2"/>
          <p:cNvGraphicFramePr>
            <a:graphicFrameLocks noChangeAspect="1"/>
          </p:cNvGraphicFramePr>
          <p:nvPr/>
        </p:nvGraphicFramePr>
        <p:xfrm>
          <a:off x="381000" y="2514600"/>
          <a:ext cx="8534400" cy="1174750"/>
        </p:xfrm>
        <a:graphic>
          <a:graphicData uri="http://schemas.openxmlformats.org/presentationml/2006/ole">
            <mc:AlternateContent xmlns:mc="http://schemas.openxmlformats.org/markup-compatibility/2006">
              <mc:Choice xmlns:v="urn:schemas-microsoft-com:vml" Requires="v">
                <p:oleObj spid="_x0000_s28710" name="Equation" r:id="rId7" imgW="2914631" imgH="418971" progId="Equation.3">
                  <p:embed/>
                </p:oleObj>
              </mc:Choice>
              <mc:Fallback>
                <p:oleObj name="Equation" r:id="rId7" imgW="2914631" imgH="418971"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514600"/>
                        <a:ext cx="85344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28"/>
          <p:cNvSpPr txBox="1">
            <a:spLocks noChangeArrowheads="1"/>
          </p:cNvSpPr>
          <p:nvPr/>
        </p:nvSpPr>
        <p:spPr bwMode="auto">
          <a:xfrm>
            <a:off x="1143000" y="16002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50000"/>
              </a:spcBef>
              <a:buFontTx/>
              <a:buNone/>
            </a:pPr>
            <a:r>
              <a:rPr lang="en-US" altLang="zh-TW" sz="2400">
                <a:latin typeface="Times New Roman" pitchFamily="18" charset="0"/>
              </a:rPr>
              <a:t>Same idea: </a:t>
            </a:r>
            <a:r>
              <a:rPr lang="en-US" altLang="zh-TW" sz="2400" b="1">
                <a:latin typeface="Times New Roman" pitchFamily="18" charset="0"/>
              </a:rPr>
              <a:t>weighted average of pixels</a:t>
            </a:r>
            <a:r>
              <a:rPr lang="en-US" altLang="zh-TW" sz="2400">
                <a:latin typeface="Times New Roman" pitchFamily="18" charset="0"/>
              </a:rPr>
              <a:t>.</a:t>
            </a:r>
          </a:p>
        </p:txBody>
      </p:sp>
    </p:spTree>
    <p:custDataLst>
      <p:tags r:id="rId2"/>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493838" y="3581400"/>
          <a:ext cx="7650162" cy="2282825"/>
        </p:xfrm>
        <a:graphic>
          <a:graphicData uri="http://schemas.openxmlformats.org/presentationml/2006/ole">
            <mc:AlternateContent xmlns:mc="http://schemas.openxmlformats.org/markup-compatibility/2006">
              <mc:Choice xmlns:v="urn:schemas-microsoft-com:vml" Requires="v">
                <p:oleObj spid="_x0000_s29730" name="Image" r:id="rId4" imgW="12101587" imgH="3453968" progId="Photoshop.Image.8">
                  <p:embed/>
                </p:oleObj>
              </mc:Choice>
              <mc:Fallback>
                <p:oleObj name="Image" r:id="rId4" imgW="12101587" imgH="3453968" progId="Photoshop.Image.8">
                  <p:embed/>
                  <p:pic>
                    <p:nvPicPr>
                      <p:cNvPr id="0" name="Object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15723" b="11887"/>
                      <a:stretch>
                        <a:fillRect/>
                      </a:stretch>
                    </p:blipFill>
                    <p:spPr bwMode="auto">
                      <a:xfrm>
                        <a:off x="1493838" y="3581400"/>
                        <a:ext cx="765016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2"/>
          <p:cNvSpPr>
            <a:spLocks noGrp="1" noChangeArrowheads="1"/>
          </p:cNvSpPr>
          <p:nvPr>
            <p:ph type="title"/>
          </p:nvPr>
        </p:nvSpPr>
        <p:spPr>
          <a:xfrm>
            <a:off x="457200" y="0"/>
            <a:ext cx="8229600" cy="1066800"/>
          </a:xfrm>
        </p:spPr>
        <p:txBody>
          <a:bodyPr/>
          <a:lstStyle/>
          <a:p>
            <a:r>
              <a:rPr lang="en-US" altLang="zh-TW" smtClean="0"/>
              <a:t>Illustration a 1D Image</a:t>
            </a:r>
          </a:p>
        </p:txBody>
      </p:sp>
      <p:sp>
        <p:nvSpPr>
          <p:cNvPr id="29700" name="Rectangle 3"/>
          <p:cNvSpPr>
            <a:spLocks noGrp="1" noChangeArrowheads="1"/>
          </p:cNvSpPr>
          <p:nvPr>
            <p:ph type="body" idx="1"/>
          </p:nvPr>
        </p:nvSpPr>
        <p:spPr>
          <a:xfrm>
            <a:off x="457200" y="1295400"/>
            <a:ext cx="8229600" cy="2362200"/>
          </a:xfrm>
        </p:spPr>
        <p:txBody>
          <a:bodyPr/>
          <a:lstStyle/>
          <a:p>
            <a:pPr>
              <a:lnSpc>
                <a:spcPct val="90000"/>
              </a:lnSpc>
            </a:pPr>
            <a:r>
              <a:rPr lang="en-US" altLang="zh-TW" smtClean="0"/>
              <a:t>1D image = line of pixels</a:t>
            </a:r>
          </a:p>
          <a:p>
            <a:pPr>
              <a:lnSpc>
                <a:spcPct val="90000"/>
              </a:lnSpc>
            </a:pPr>
            <a:endParaRPr lang="en-US" altLang="zh-TW" smtClean="0"/>
          </a:p>
          <a:p>
            <a:pPr>
              <a:lnSpc>
                <a:spcPct val="90000"/>
              </a:lnSpc>
            </a:pPr>
            <a:endParaRPr lang="en-US" altLang="zh-TW" sz="4000" smtClean="0"/>
          </a:p>
          <a:p>
            <a:pPr>
              <a:lnSpc>
                <a:spcPct val="90000"/>
              </a:lnSpc>
            </a:pPr>
            <a:r>
              <a:rPr lang="en-US" altLang="zh-TW" smtClean="0"/>
              <a:t>Better visualized as a plot</a:t>
            </a:r>
          </a:p>
        </p:txBody>
      </p:sp>
      <p:grpSp>
        <p:nvGrpSpPr>
          <p:cNvPr id="29701" name="Group 4"/>
          <p:cNvGrpSpPr>
            <a:grpSpLocks/>
          </p:cNvGrpSpPr>
          <p:nvPr/>
        </p:nvGrpSpPr>
        <p:grpSpPr bwMode="auto">
          <a:xfrm>
            <a:off x="1752600" y="2057400"/>
            <a:ext cx="7116763" cy="379413"/>
            <a:chOff x="1094" y="1296"/>
            <a:chExt cx="4520" cy="238"/>
          </a:xfrm>
        </p:grpSpPr>
        <p:sp>
          <p:nvSpPr>
            <p:cNvPr id="29705" name="Rectangle 5"/>
            <p:cNvSpPr>
              <a:spLocks noChangeArrowheads="1"/>
            </p:cNvSpPr>
            <p:nvPr/>
          </p:nvSpPr>
          <p:spPr bwMode="auto">
            <a:xfrm>
              <a:off x="1094" y="1296"/>
              <a:ext cx="238" cy="238"/>
            </a:xfrm>
            <a:prstGeom prst="rect">
              <a:avLst/>
            </a:prstGeom>
            <a:solidFill>
              <a:srgbClr val="4D4D4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6" name="Rectangle 6"/>
            <p:cNvSpPr>
              <a:spLocks noChangeArrowheads="1"/>
            </p:cNvSpPr>
            <p:nvPr/>
          </p:nvSpPr>
          <p:spPr bwMode="auto">
            <a:xfrm>
              <a:off x="1332" y="1296"/>
              <a:ext cx="238" cy="238"/>
            </a:xfrm>
            <a:prstGeom prst="rect">
              <a:avLst/>
            </a:prstGeom>
            <a:solidFill>
              <a:srgbClr val="292929"/>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7" name="Rectangle 7"/>
            <p:cNvSpPr>
              <a:spLocks noChangeArrowheads="1"/>
            </p:cNvSpPr>
            <p:nvPr/>
          </p:nvSpPr>
          <p:spPr bwMode="auto">
            <a:xfrm>
              <a:off x="1570" y="1296"/>
              <a:ext cx="238" cy="238"/>
            </a:xfrm>
            <a:prstGeom prst="rect">
              <a:avLst/>
            </a:prstGeom>
            <a:solidFill>
              <a:srgbClr val="1C1C1C"/>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8" name="Rectangle 8"/>
            <p:cNvSpPr>
              <a:spLocks noChangeArrowheads="1"/>
            </p:cNvSpPr>
            <p:nvPr/>
          </p:nvSpPr>
          <p:spPr bwMode="auto">
            <a:xfrm>
              <a:off x="1808" y="1296"/>
              <a:ext cx="237" cy="238"/>
            </a:xfrm>
            <a:prstGeom prst="rect">
              <a:avLst/>
            </a:prstGeom>
            <a:solidFill>
              <a:srgbClr val="333333"/>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9" name="Rectangle 9"/>
            <p:cNvSpPr>
              <a:spLocks noChangeArrowheads="1"/>
            </p:cNvSpPr>
            <p:nvPr/>
          </p:nvSpPr>
          <p:spPr bwMode="auto">
            <a:xfrm>
              <a:off x="2045" y="1296"/>
              <a:ext cx="238" cy="238"/>
            </a:xfrm>
            <a:prstGeom prst="rect">
              <a:avLst/>
            </a:prstGeom>
            <a:solidFill>
              <a:srgbClr val="1C1C1C"/>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0" name="Rectangle 10"/>
            <p:cNvSpPr>
              <a:spLocks noChangeArrowheads="1"/>
            </p:cNvSpPr>
            <p:nvPr/>
          </p:nvSpPr>
          <p:spPr bwMode="auto">
            <a:xfrm>
              <a:off x="2283" y="1296"/>
              <a:ext cx="238" cy="238"/>
            </a:xfrm>
            <a:prstGeom prst="rect">
              <a:avLst/>
            </a:prstGeom>
            <a:solidFill>
              <a:srgbClr val="F8F8F8"/>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1" name="Rectangle 11"/>
            <p:cNvSpPr>
              <a:spLocks noChangeArrowheads="1"/>
            </p:cNvSpPr>
            <p:nvPr/>
          </p:nvSpPr>
          <p:spPr bwMode="auto">
            <a:xfrm>
              <a:off x="2521" y="1296"/>
              <a:ext cx="238" cy="238"/>
            </a:xfrm>
            <a:prstGeom prst="rect">
              <a:avLst/>
            </a:prstGeom>
            <a:solidFill>
              <a:srgbClr val="DDDDD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2" name="Rectangle 12"/>
            <p:cNvSpPr>
              <a:spLocks noChangeArrowheads="1"/>
            </p:cNvSpPr>
            <p:nvPr/>
          </p:nvSpPr>
          <p:spPr bwMode="auto">
            <a:xfrm>
              <a:off x="2759" y="1296"/>
              <a:ext cx="238" cy="238"/>
            </a:xfrm>
            <a:prstGeom prst="rect">
              <a:avLst/>
            </a:prstGeom>
            <a:solidFill>
              <a:srgbClr val="C0C0C0"/>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3" name="Rectangle 13"/>
            <p:cNvSpPr>
              <a:spLocks noChangeArrowheads="1"/>
            </p:cNvSpPr>
            <p:nvPr/>
          </p:nvSpPr>
          <p:spPr bwMode="auto">
            <a:xfrm>
              <a:off x="2997" y="1296"/>
              <a:ext cx="238" cy="238"/>
            </a:xfrm>
            <a:prstGeom prst="rect">
              <a:avLst/>
            </a:prstGeom>
            <a:solidFill>
              <a:srgbClr val="969696"/>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4" name="Rectangle 14"/>
            <p:cNvSpPr>
              <a:spLocks noChangeArrowheads="1"/>
            </p:cNvSpPr>
            <p:nvPr/>
          </p:nvSpPr>
          <p:spPr bwMode="auto">
            <a:xfrm>
              <a:off x="3235" y="1296"/>
              <a:ext cx="238" cy="238"/>
            </a:xfrm>
            <a:prstGeom prst="rect">
              <a:avLst/>
            </a:prstGeom>
            <a:solidFill>
              <a:srgbClr val="969696"/>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5" name="Rectangle 15"/>
            <p:cNvSpPr>
              <a:spLocks noChangeArrowheads="1"/>
            </p:cNvSpPr>
            <p:nvPr/>
          </p:nvSpPr>
          <p:spPr bwMode="auto">
            <a:xfrm>
              <a:off x="3473" y="1296"/>
              <a:ext cx="238" cy="238"/>
            </a:xfrm>
            <a:prstGeom prst="rect">
              <a:avLst/>
            </a:prstGeom>
            <a:solidFill>
              <a:srgbClr val="808080"/>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6" name="Rectangle 16"/>
            <p:cNvSpPr>
              <a:spLocks noChangeArrowheads="1"/>
            </p:cNvSpPr>
            <p:nvPr/>
          </p:nvSpPr>
          <p:spPr bwMode="auto">
            <a:xfrm>
              <a:off x="3711" y="1296"/>
              <a:ext cx="238" cy="238"/>
            </a:xfrm>
            <a:prstGeom prst="rect">
              <a:avLst/>
            </a:prstGeom>
            <a:solidFill>
              <a:srgbClr val="5F5F5F"/>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7" name="Rectangle 17"/>
            <p:cNvSpPr>
              <a:spLocks noChangeArrowheads="1"/>
            </p:cNvSpPr>
            <p:nvPr/>
          </p:nvSpPr>
          <p:spPr bwMode="auto">
            <a:xfrm>
              <a:off x="3949" y="1296"/>
              <a:ext cx="238" cy="238"/>
            </a:xfrm>
            <a:prstGeom prst="rect">
              <a:avLst/>
            </a:prstGeom>
            <a:solidFill>
              <a:srgbClr val="4D4D4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8" name="Rectangle 18"/>
            <p:cNvSpPr>
              <a:spLocks noChangeArrowheads="1"/>
            </p:cNvSpPr>
            <p:nvPr/>
          </p:nvSpPr>
          <p:spPr bwMode="auto">
            <a:xfrm>
              <a:off x="4187" y="1296"/>
              <a:ext cx="238" cy="238"/>
            </a:xfrm>
            <a:prstGeom prst="rect">
              <a:avLst/>
            </a:prstGeom>
            <a:solidFill>
              <a:srgbClr val="333333"/>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9" name="Rectangle 19"/>
            <p:cNvSpPr>
              <a:spLocks noChangeArrowheads="1"/>
            </p:cNvSpPr>
            <p:nvPr/>
          </p:nvSpPr>
          <p:spPr bwMode="auto">
            <a:xfrm>
              <a:off x="4425" y="1296"/>
              <a:ext cx="238" cy="238"/>
            </a:xfrm>
            <a:prstGeom prst="rect">
              <a:avLst/>
            </a:prstGeom>
            <a:solidFill>
              <a:srgbClr val="F8F8F8"/>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0" name="Rectangle 20"/>
            <p:cNvSpPr>
              <a:spLocks noChangeArrowheads="1"/>
            </p:cNvSpPr>
            <p:nvPr/>
          </p:nvSpPr>
          <p:spPr bwMode="auto">
            <a:xfrm>
              <a:off x="4663" y="1296"/>
              <a:ext cx="237" cy="238"/>
            </a:xfrm>
            <a:prstGeom prst="rect">
              <a:avLst/>
            </a:prstGeom>
            <a:solidFill>
              <a:srgbClr val="DDDDD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1" name="Rectangle 21"/>
            <p:cNvSpPr>
              <a:spLocks noChangeArrowheads="1"/>
            </p:cNvSpPr>
            <p:nvPr/>
          </p:nvSpPr>
          <p:spPr bwMode="auto">
            <a:xfrm>
              <a:off x="4900" y="1296"/>
              <a:ext cx="238" cy="238"/>
            </a:xfrm>
            <a:prstGeom prst="rect">
              <a:avLst/>
            </a:prstGeom>
            <a:solidFill>
              <a:srgbClr val="EAEAEA"/>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2" name="Rectangle 22"/>
            <p:cNvSpPr>
              <a:spLocks noChangeArrowheads="1"/>
            </p:cNvSpPr>
            <p:nvPr/>
          </p:nvSpPr>
          <p:spPr bwMode="auto">
            <a:xfrm>
              <a:off x="5138" y="1296"/>
              <a:ext cx="238" cy="238"/>
            </a:xfrm>
            <a:prstGeom prst="rect">
              <a:avLst/>
            </a:prstGeom>
            <a:solidFill>
              <a:srgbClr val="DDDDD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3" name="Rectangle 23"/>
            <p:cNvSpPr>
              <a:spLocks noChangeArrowheads="1"/>
            </p:cNvSpPr>
            <p:nvPr/>
          </p:nvSpPr>
          <p:spPr bwMode="auto">
            <a:xfrm>
              <a:off x="5376" y="1296"/>
              <a:ext cx="238" cy="238"/>
            </a:xfrm>
            <a:prstGeom prst="rect">
              <a:avLst/>
            </a:prstGeom>
            <a:solidFill>
              <a:srgbClr val="F8F8F8"/>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grpSp>
      <p:sp>
        <p:nvSpPr>
          <p:cNvPr id="29702" name="Text Box 26"/>
          <p:cNvSpPr txBox="1">
            <a:spLocks noChangeArrowheads="1"/>
          </p:cNvSpPr>
          <p:nvPr/>
        </p:nvSpPr>
        <p:spPr bwMode="auto">
          <a:xfrm>
            <a:off x="68263" y="4251325"/>
            <a:ext cx="1227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en-US" altLang="zh-TW" sz="2000" b="1">
                <a:latin typeface="Times New Roman" pitchFamily="18" charset="0"/>
              </a:rPr>
              <a:t>pixel</a:t>
            </a:r>
            <a:br>
              <a:rPr lang="en-US" altLang="zh-TW" sz="2000" b="1">
                <a:latin typeface="Times New Roman" pitchFamily="18" charset="0"/>
              </a:rPr>
            </a:br>
            <a:r>
              <a:rPr lang="en-US" altLang="zh-TW" sz="2000" b="1">
                <a:latin typeface="Times New Roman" pitchFamily="18" charset="0"/>
              </a:rPr>
              <a:t>intensity</a:t>
            </a:r>
          </a:p>
        </p:txBody>
      </p:sp>
      <p:sp>
        <p:nvSpPr>
          <p:cNvPr id="29703" name="Text Box 27"/>
          <p:cNvSpPr txBox="1">
            <a:spLocks noChangeArrowheads="1"/>
          </p:cNvSpPr>
          <p:nvPr/>
        </p:nvSpPr>
        <p:spPr bwMode="auto">
          <a:xfrm>
            <a:off x="4581525" y="5775325"/>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latin typeface="Times New Roman" pitchFamily="18" charset="0"/>
              </a:rPr>
              <a:t>pixel position</a:t>
            </a:r>
          </a:p>
        </p:txBody>
      </p:sp>
      <p:sp>
        <p:nvSpPr>
          <p:cNvPr id="29704" name="Rectangle 28"/>
          <p:cNvSpPr>
            <a:spLocks noChangeArrowheads="1"/>
          </p:cNvSpPr>
          <p:nvPr/>
        </p:nvSpPr>
        <p:spPr bwMode="auto">
          <a:xfrm>
            <a:off x="1295400" y="3810000"/>
            <a:ext cx="152400" cy="1781175"/>
          </a:xfrm>
          <a:prstGeom prst="rect">
            <a:avLst/>
          </a:prstGeom>
          <a:gradFill rotWithShape="1">
            <a:gsLst>
              <a:gs pos="0">
                <a:schemeClr val="tx1"/>
              </a:gs>
              <a:gs pos="100000">
                <a:srgbClr val="000000"/>
              </a:gs>
            </a:gsLst>
            <a:lin ang="5400000" scaled="1"/>
          </a:gradFill>
          <a:ln w="9525">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723900" y="2047875"/>
            <a:ext cx="1981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4"/>
          <p:cNvSpPr>
            <a:spLocks noChangeArrowheads="1"/>
          </p:cNvSpPr>
          <p:nvPr/>
        </p:nvSpPr>
        <p:spPr bwMode="auto">
          <a:xfrm>
            <a:off x="5727700" y="2233613"/>
            <a:ext cx="1411288" cy="388937"/>
          </a:xfrm>
          <a:prstGeom prst="rect">
            <a:avLst/>
          </a:prstGeom>
          <a:solidFill>
            <a:srgbClr val="FF99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30724" name="Text Box 25"/>
          <p:cNvSpPr txBox="1">
            <a:spLocks noChangeArrowheads="1"/>
          </p:cNvSpPr>
          <p:nvPr/>
        </p:nvSpPr>
        <p:spPr bwMode="auto">
          <a:xfrm>
            <a:off x="5991225" y="262572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9900"/>
                </a:solidFill>
                <a:latin typeface="Times New Roman" pitchFamily="18" charset="0"/>
              </a:rPr>
              <a:t>space</a:t>
            </a:r>
          </a:p>
        </p:txBody>
      </p:sp>
      <p:pic>
        <p:nvPicPr>
          <p:cNvPr id="20485" name="Picture 5" descr="w35"/>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249238" y="5051425"/>
            <a:ext cx="52022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28" name="Object 2"/>
          <p:cNvGraphicFramePr>
            <a:graphicFrameLocks noChangeAspect="1"/>
          </p:cNvGraphicFramePr>
          <p:nvPr/>
        </p:nvGraphicFramePr>
        <p:xfrm>
          <a:off x="0" y="4471988"/>
          <a:ext cx="5567363" cy="1790700"/>
        </p:xfrm>
        <a:graphic>
          <a:graphicData uri="http://schemas.openxmlformats.org/presentationml/2006/ole">
            <mc:AlternateContent xmlns:mc="http://schemas.openxmlformats.org/markup-compatibility/2006">
              <mc:Choice xmlns:v="urn:schemas-microsoft-com:vml" Requires="v">
                <p:oleObj spid="_x0000_s30783" name="Image" r:id="rId7" imgW="13307937" imgH="4279365" progId="Photoshop.Image.8">
                  <p:embed/>
                </p:oleObj>
              </mc:Choice>
              <mc:Fallback>
                <p:oleObj name="Image" r:id="rId7" imgW="13307937" imgH="4279365" progId="Photoshop.Image.8">
                  <p:embed/>
                  <p:pic>
                    <p:nvPicPr>
                      <p:cNvPr id="0" name="Object 2"/>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4471988"/>
                        <a:ext cx="5567363"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3"/>
          <p:cNvGraphicFramePr>
            <a:graphicFrameLocks noChangeAspect="1"/>
          </p:cNvGraphicFramePr>
          <p:nvPr/>
        </p:nvGraphicFramePr>
        <p:xfrm>
          <a:off x="0" y="1524000"/>
          <a:ext cx="5567363" cy="1790700"/>
        </p:xfrm>
        <a:graphic>
          <a:graphicData uri="http://schemas.openxmlformats.org/presentationml/2006/ole">
            <mc:AlternateContent xmlns:mc="http://schemas.openxmlformats.org/markup-compatibility/2006">
              <mc:Choice xmlns:v="urn:schemas-microsoft-com:vml" Requires="v">
                <p:oleObj spid="_x0000_s30784" name="Image" r:id="rId9" imgW="13307937" imgH="4279365" progId="Photoshop.Image.8">
                  <p:embed/>
                </p:oleObj>
              </mc:Choice>
              <mc:Fallback>
                <p:oleObj name="Image" r:id="rId9" imgW="13307937" imgH="4279365" progId="Photoshop.Image.8">
                  <p:embed/>
                  <p:pic>
                    <p:nvPicPr>
                      <p:cNvPr id="0" name="Object 3"/>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524000"/>
                        <a:ext cx="5567363"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Oval 7"/>
          <p:cNvSpPr>
            <a:spLocks noChangeArrowheads="1"/>
          </p:cNvSpPr>
          <p:nvPr/>
        </p:nvSpPr>
        <p:spPr bwMode="auto">
          <a:xfrm>
            <a:off x="1665288" y="4929188"/>
            <a:ext cx="104775" cy="103187"/>
          </a:xfrm>
          <a:prstGeom prst="ellipse">
            <a:avLst/>
          </a:prstGeom>
          <a:solidFill>
            <a:srgbClr val="FF9933"/>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30729" name="Oval 8"/>
          <p:cNvSpPr>
            <a:spLocks noChangeArrowheads="1"/>
          </p:cNvSpPr>
          <p:nvPr/>
        </p:nvSpPr>
        <p:spPr bwMode="auto">
          <a:xfrm>
            <a:off x="1665288" y="1979613"/>
            <a:ext cx="104775" cy="101600"/>
          </a:xfrm>
          <a:prstGeom prst="ellipse">
            <a:avLst/>
          </a:prstGeom>
          <a:solidFill>
            <a:srgbClr val="FF9933"/>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489" name="Rectangle 9"/>
          <p:cNvSpPr>
            <a:spLocks noChangeArrowheads="1"/>
          </p:cNvSpPr>
          <p:nvPr/>
        </p:nvSpPr>
        <p:spPr bwMode="auto">
          <a:xfrm>
            <a:off x="2286000" y="1600200"/>
            <a:ext cx="609600" cy="5257800"/>
          </a:xfrm>
          <a:prstGeom prst="rect">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zh-TW" altLang="en-US"/>
          </a:p>
        </p:txBody>
      </p:sp>
      <p:sp>
        <p:nvSpPr>
          <p:cNvPr id="30731" name="Rectangle 10"/>
          <p:cNvSpPr>
            <a:spLocks noChangeArrowheads="1"/>
          </p:cNvSpPr>
          <p:nvPr/>
        </p:nvSpPr>
        <p:spPr bwMode="auto">
          <a:xfrm>
            <a:off x="2895600" y="1600200"/>
            <a:ext cx="26670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zh-TW" sz="2400">
              <a:latin typeface="Times New Roman" pitchFamily="18" charset="0"/>
            </a:endParaRPr>
          </a:p>
        </p:txBody>
      </p:sp>
      <p:sp>
        <p:nvSpPr>
          <p:cNvPr id="30732" name="Rectangle 11"/>
          <p:cNvSpPr>
            <a:spLocks noGrp="1" noChangeArrowheads="1"/>
          </p:cNvSpPr>
          <p:nvPr>
            <p:ph type="title"/>
          </p:nvPr>
        </p:nvSpPr>
        <p:spPr>
          <a:xfrm>
            <a:off x="304800" y="-152400"/>
            <a:ext cx="8402638" cy="1219200"/>
          </a:xfrm>
        </p:spPr>
        <p:txBody>
          <a:bodyPr/>
          <a:lstStyle/>
          <a:p>
            <a:r>
              <a:rPr lang="en-US" altLang="zh-TW" smtClean="0"/>
              <a:t>Gaussian Blur and Bilateral Filter</a:t>
            </a:r>
          </a:p>
        </p:txBody>
      </p:sp>
      <p:sp>
        <p:nvSpPr>
          <p:cNvPr id="30733" name="Text Box 28"/>
          <p:cNvSpPr txBox="1">
            <a:spLocks noChangeArrowheads="1"/>
          </p:cNvSpPr>
          <p:nvPr/>
        </p:nvSpPr>
        <p:spPr bwMode="auto">
          <a:xfrm>
            <a:off x="228600" y="1066800"/>
            <a:ext cx="206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Gaussian blur</a:t>
            </a:r>
          </a:p>
        </p:txBody>
      </p:sp>
      <p:sp>
        <p:nvSpPr>
          <p:cNvPr id="20509" name="Text Box 29"/>
          <p:cNvSpPr txBox="1">
            <a:spLocks noChangeArrowheads="1"/>
          </p:cNvSpPr>
          <p:nvPr/>
        </p:nvSpPr>
        <p:spPr bwMode="auto">
          <a:xfrm>
            <a:off x="228600" y="3763963"/>
            <a:ext cx="34988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Bilateral filter</a:t>
            </a:r>
            <a:br>
              <a:rPr lang="en-US" altLang="zh-TW" sz="2400">
                <a:latin typeface="Times New Roman" pitchFamily="18" charset="0"/>
              </a:rPr>
            </a:br>
            <a:r>
              <a:rPr lang="en-US" altLang="zh-TW" sz="2400">
                <a:solidFill>
                  <a:srgbClr val="808080"/>
                </a:solidFill>
                <a:latin typeface="Times New Roman" pitchFamily="18" charset="0"/>
              </a:rPr>
              <a:t>[Aurich 95, Smith 97, Tomasi 98]</a:t>
            </a:r>
          </a:p>
        </p:txBody>
      </p:sp>
      <p:sp>
        <p:nvSpPr>
          <p:cNvPr id="30735" name="Line 33"/>
          <p:cNvSpPr>
            <a:spLocks noChangeShapeType="1"/>
          </p:cNvSpPr>
          <p:nvPr/>
        </p:nvSpPr>
        <p:spPr bwMode="auto">
          <a:xfrm>
            <a:off x="1066800" y="3319463"/>
            <a:ext cx="1295400" cy="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6" name="Text Box 34"/>
          <p:cNvSpPr txBox="1">
            <a:spLocks noChangeArrowheads="1"/>
          </p:cNvSpPr>
          <p:nvPr/>
        </p:nvSpPr>
        <p:spPr bwMode="auto">
          <a:xfrm>
            <a:off x="1317625" y="3136900"/>
            <a:ext cx="793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FF9900"/>
                </a:solidFill>
                <a:latin typeface="Times New Roman" pitchFamily="18" charset="0"/>
              </a:rPr>
              <a:t>space</a:t>
            </a:r>
          </a:p>
        </p:txBody>
      </p:sp>
      <p:sp>
        <p:nvSpPr>
          <p:cNvPr id="20515" name="Line 35"/>
          <p:cNvSpPr>
            <a:spLocks noChangeShapeType="1"/>
          </p:cNvSpPr>
          <p:nvPr/>
        </p:nvSpPr>
        <p:spPr bwMode="auto">
          <a:xfrm>
            <a:off x="1066800" y="6272213"/>
            <a:ext cx="1295400" cy="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6" name="Text Box 36"/>
          <p:cNvSpPr txBox="1">
            <a:spLocks noChangeArrowheads="1"/>
          </p:cNvSpPr>
          <p:nvPr/>
        </p:nvSpPr>
        <p:spPr bwMode="auto">
          <a:xfrm>
            <a:off x="1317625" y="6089650"/>
            <a:ext cx="793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FF9900"/>
                </a:solidFill>
                <a:latin typeface="Times New Roman" pitchFamily="18" charset="0"/>
              </a:rPr>
              <a:t>space</a:t>
            </a:r>
          </a:p>
        </p:txBody>
      </p:sp>
      <p:sp>
        <p:nvSpPr>
          <p:cNvPr id="20517" name="Line 37"/>
          <p:cNvSpPr>
            <a:spLocks noChangeShapeType="1"/>
          </p:cNvSpPr>
          <p:nvPr/>
        </p:nvSpPr>
        <p:spPr bwMode="auto">
          <a:xfrm rot="5400000">
            <a:off x="2293144" y="5274469"/>
            <a:ext cx="1295400" cy="1588"/>
          </a:xfrm>
          <a:prstGeom prst="line">
            <a:avLst/>
          </a:prstGeom>
          <a:noFill/>
          <a:ln w="38100">
            <a:solidFill>
              <a:srgbClr val="0099C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8" name="Text Box 38"/>
          <p:cNvSpPr txBox="1">
            <a:spLocks noChangeArrowheads="1"/>
          </p:cNvSpPr>
          <p:nvPr/>
        </p:nvSpPr>
        <p:spPr bwMode="auto">
          <a:xfrm rot="5400000">
            <a:off x="2556669" y="5091907"/>
            <a:ext cx="7683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99CC"/>
                </a:solidFill>
                <a:latin typeface="Times New Roman" pitchFamily="18" charset="0"/>
              </a:rPr>
              <a:t>range</a:t>
            </a:r>
          </a:p>
        </p:txBody>
      </p:sp>
      <p:sp>
        <p:nvSpPr>
          <p:cNvPr id="30741" name="Text Box 39"/>
          <p:cNvSpPr txBox="1">
            <a:spLocks noChangeArrowheads="1"/>
          </p:cNvSpPr>
          <p:nvPr/>
        </p:nvSpPr>
        <p:spPr bwMode="auto">
          <a:xfrm>
            <a:off x="1670050" y="1614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p</a:t>
            </a:r>
          </a:p>
        </p:txBody>
      </p:sp>
      <p:sp>
        <p:nvSpPr>
          <p:cNvPr id="20520" name="Text Box 40"/>
          <p:cNvSpPr txBox="1">
            <a:spLocks noChangeArrowheads="1"/>
          </p:cNvSpPr>
          <p:nvPr/>
        </p:nvSpPr>
        <p:spPr bwMode="auto">
          <a:xfrm>
            <a:off x="1676400" y="4586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p</a:t>
            </a:r>
          </a:p>
        </p:txBody>
      </p:sp>
      <p:sp>
        <p:nvSpPr>
          <p:cNvPr id="30743" name="Text Box 41"/>
          <p:cNvSpPr txBox="1">
            <a:spLocks noChangeArrowheads="1"/>
          </p:cNvSpPr>
          <p:nvPr/>
        </p:nvSpPr>
        <p:spPr bwMode="auto">
          <a:xfrm>
            <a:off x="1143000" y="2286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q</a:t>
            </a:r>
          </a:p>
        </p:txBody>
      </p:sp>
      <p:sp>
        <p:nvSpPr>
          <p:cNvPr id="30744" name="Oval 42"/>
          <p:cNvSpPr>
            <a:spLocks noChangeArrowheads="1"/>
          </p:cNvSpPr>
          <p:nvPr/>
        </p:nvSpPr>
        <p:spPr bwMode="auto">
          <a:xfrm>
            <a:off x="1352550" y="2647950"/>
            <a:ext cx="76200" cy="762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39" name="矩形 38"/>
          <p:cNvSpPr/>
          <p:nvPr/>
        </p:nvSpPr>
        <p:spPr>
          <a:xfrm>
            <a:off x="3214688" y="4786313"/>
            <a:ext cx="5929312" cy="13573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23" name="Oval 43"/>
          <p:cNvSpPr>
            <a:spLocks noChangeArrowheads="1"/>
          </p:cNvSpPr>
          <p:nvPr/>
        </p:nvSpPr>
        <p:spPr bwMode="auto">
          <a:xfrm>
            <a:off x="1352550" y="5610225"/>
            <a:ext cx="76200" cy="762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524" name="Text Box 44"/>
          <p:cNvSpPr txBox="1">
            <a:spLocks noChangeArrowheads="1"/>
          </p:cNvSpPr>
          <p:nvPr/>
        </p:nvSpPr>
        <p:spPr bwMode="auto">
          <a:xfrm>
            <a:off x="1143000" y="5257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q</a:t>
            </a:r>
          </a:p>
        </p:txBody>
      </p:sp>
      <p:graphicFrame>
        <p:nvGraphicFramePr>
          <p:cNvPr id="30748" name="Object 5"/>
          <p:cNvGraphicFramePr>
            <a:graphicFrameLocks noChangeAspect="1"/>
          </p:cNvGraphicFramePr>
          <p:nvPr/>
        </p:nvGraphicFramePr>
        <p:xfrm>
          <a:off x="4267200" y="2209800"/>
          <a:ext cx="3181350" cy="646113"/>
        </p:xfrm>
        <a:graphic>
          <a:graphicData uri="http://schemas.openxmlformats.org/presentationml/2006/ole">
            <mc:AlternateContent xmlns:mc="http://schemas.openxmlformats.org/markup-compatibility/2006">
              <mc:Choice xmlns:v="urn:schemas-microsoft-com:vml" Requires="v">
                <p:oleObj spid="_x0000_s30785" name="Equation" r:id="rId10" imgW="1724060" imgH="323824" progId="Equation.3">
                  <p:embed/>
                </p:oleObj>
              </mc:Choice>
              <mc:Fallback>
                <p:oleObj name="Equation" r:id="rId10" imgW="1724060" imgH="32382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2209800"/>
                        <a:ext cx="318135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5" name="Line 55"/>
          <p:cNvSpPr>
            <a:spLocks noChangeShapeType="1"/>
          </p:cNvSpPr>
          <p:nvPr/>
        </p:nvSpPr>
        <p:spPr bwMode="auto">
          <a:xfrm rot="5400000">
            <a:off x="5563394" y="3961606"/>
            <a:ext cx="1676400" cy="1588"/>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6" name="Line 56"/>
          <p:cNvSpPr>
            <a:spLocks noChangeShapeType="1"/>
          </p:cNvSpPr>
          <p:nvPr/>
        </p:nvSpPr>
        <p:spPr bwMode="auto">
          <a:xfrm rot="16200000" flipH="1">
            <a:off x="7315200" y="3429000"/>
            <a:ext cx="1676400" cy="1066800"/>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7" name="Line 57"/>
          <p:cNvSpPr>
            <a:spLocks noChangeShapeType="1"/>
          </p:cNvSpPr>
          <p:nvPr/>
        </p:nvSpPr>
        <p:spPr bwMode="auto">
          <a:xfrm rot="5400000">
            <a:off x="4669632" y="3961606"/>
            <a:ext cx="1676400" cy="1587"/>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4" name="Rectangle 14"/>
          <p:cNvSpPr>
            <a:spLocks noChangeArrowheads="1"/>
          </p:cNvSpPr>
          <p:nvPr/>
        </p:nvSpPr>
        <p:spPr bwMode="auto">
          <a:xfrm>
            <a:off x="5703888" y="5029200"/>
            <a:ext cx="1458912" cy="388938"/>
          </a:xfrm>
          <a:prstGeom prst="rect">
            <a:avLst/>
          </a:prstGeom>
          <a:solidFill>
            <a:srgbClr val="FF99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495" name="Text Box 15"/>
          <p:cNvSpPr txBox="1">
            <a:spLocks noChangeArrowheads="1"/>
          </p:cNvSpPr>
          <p:nvPr/>
        </p:nvSpPr>
        <p:spPr bwMode="auto">
          <a:xfrm>
            <a:off x="5991225" y="5421313"/>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9900"/>
                </a:solidFill>
                <a:latin typeface="Times New Roman" pitchFamily="18" charset="0"/>
              </a:rPr>
              <a:t>space</a:t>
            </a:r>
          </a:p>
        </p:txBody>
      </p:sp>
      <p:sp>
        <p:nvSpPr>
          <p:cNvPr id="20497" name="Rectangle 17"/>
          <p:cNvSpPr>
            <a:spLocks noChangeArrowheads="1"/>
          </p:cNvSpPr>
          <p:nvPr/>
        </p:nvSpPr>
        <p:spPr bwMode="auto">
          <a:xfrm>
            <a:off x="7181850" y="5029200"/>
            <a:ext cx="1546225" cy="388938"/>
          </a:xfrm>
          <a:prstGeom prst="rect">
            <a:avLst/>
          </a:prstGeom>
          <a:solidFill>
            <a:srgbClr val="0099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498" name="Text Box 18"/>
          <p:cNvSpPr txBox="1">
            <a:spLocks noChangeArrowheads="1"/>
          </p:cNvSpPr>
          <p:nvPr/>
        </p:nvSpPr>
        <p:spPr bwMode="auto">
          <a:xfrm>
            <a:off x="7537450" y="5421313"/>
            <a:ext cx="83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0099CC"/>
                </a:solidFill>
                <a:latin typeface="Times New Roman" pitchFamily="18" charset="0"/>
              </a:rPr>
              <a:t>range</a:t>
            </a:r>
          </a:p>
        </p:txBody>
      </p:sp>
      <p:sp>
        <p:nvSpPr>
          <p:cNvPr id="20500" name="Rectangle 20"/>
          <p:cNvSpPr>
            <a:spLocks noChangeArrowheads="1"/>
          </p:cNvSpPr>
          <p:nvPr/>
        </p:nvSpPr>
        <p:spPr bwMode="auto">
          <a:xfrm>
            <a:off x="4857750" y="4873625"/>
            <a:ext cx="376238" cy="769938"/>
          </a:xfrm>
          <a:prstGeom prst="rect">
            <a:avLst/>
          </a:prstGeom>
          <a:solidFill>
            <a:srgbClr val="FF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501" name="Text Box 21"/>
          <p:cNvSpPr txBox="1">
            <a:spLocks noChangeArrowheads="1"/>
          </p:cNvSpPr>
          <p:nvPr/>
        </p:nvSpPr>
        <p:spPr bwMode="auto">
          <a:xfrm>
            <a:off x="4159250" y="5699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00FF"/>
                </a:solidFill>
                <a:latin typeface="Times New Roman" pitchFamily="18" charset="0"/>
              </a:rPr>
              <a:t>normalization</a:t>
            </a:r>
          </a:p>
        </p:txBody>
      </p:sp>
      <p:graphicFrame>
        <p:nvGraphicFramePr>
          <p:cNvPr id="20531" name="Object 4"/>
          <p:cNvGraphicFramePr>
            <a:graphicFrameLocks noChangeAspect="1"/>
          </p:cNvGraphicFramePr>
          <p:nvPr/>
        </p:nvGraphicFramePr>
        <p:xfrm>
          <a:off x="3619500" y="4903788"/>
          <a:ext cx="5410200" cy="746125"/>
        </p:xfrm>
        <a:graphic>
          <a:graphicData uri="http://schemas.openxmlformats.org/presentationml/2006/ole">
            <mc:AlternateContent xmlns:mc="http://schemas.openxmlformats.org/markup-compatibility/2006">
              <mc:Choice xmlns:v="urn:schemas-microsoft-com:vml" Requires="v">
                <p:oleObj spid="_x0000_s30786" name="Equation" r:id="rId12" imgW="2914631" imgH="418971" progId="Equation.3">
                  <p:embed/>
                </p:oleObj>
              </mc:Choice>
              <mc:Fallback>
                <p:oleObj name="Equation" r:id="rId12" imgW="2914631" imgH="418971"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500" y="4903788"/>
                        <a:ext cx="54102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5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509" grpId="0"/>
      <p:bldP spid="20515" grpId="0" animBg="1"/>
      <p:bldP spid="20516" grpId="0" animBg="1"/>
      <p:bldP spid="20517" grpId="0" animBg="1"/>
      <p:bldP spid="20518" grpId="0" animBg="1"/>
      <p:bldP spid="20520" grpId="0"/>
      <p:bldP spid="20523" grpId="0" animBg="1"/>
      <p:bldP spid="20524" grpId="0"/>
      <p:bldP spid="20535" grpId="0" animBg="1"/>
      <p:bldP spid="20536" grpId="0" animBg="1"/>
      <p:bldP spid="20537" grpId="0" animBg="1"/>
      <p:bldP spid="20494" grpId="0" animBg="1"/>
      <p:bldP spid="20495" grpId="0"/>
      <p:bldP spid="20497" grpId="0" animBg="1"/>
      <p:bldP spid="20498" grpId="0"/>
      <p:bldP spid="20500" grpId="0" animBg="1"/>
      <p:bldP spid="205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en-US" altLang="zh-TW" smtClean="0"/>
              <a:t>Electromagnetic spectrum</a:t>
            </a:r>
            <a:endParaRPr lang="zh-TW" altLang="en-US" smtClean="0"/>
          </a:p>
        </p:txBody>
      </p:sp>
      <p:sp>
        <p:nvSpPr>
          <p:cNvPr id="4099" name="內容版面配置區 2"/>
          <p:cNvSpPr>
            <a:spLocks noGrp="1"/>
          </p:cNvSpPr>
          <p:nvPr>
            <p:ph idx="1"/>
          </p:nvPr>
        </p:nvSpPr>
        <p:spPr/>
        <p:txBody>
          <a:bodyPr/>
          <a:lstStyle/>
          <a:p>
            <a:endParaRPr lang="zh-TW" altLang="en-US" smtClean="0"/>
          </a:p>
        </p:txBody>
      </p:sp>
      <p:pic>
        <p:nvPicPr>
          <p:cNvPr id="4100" name="Picture 2" descr="File:EM Spectrum Properties edi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785938"/>
            <a:ext cx="7137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p:cNvSpPr>
            <a:spLocks noGrp="1"/>
          </p:cNvSpPr>
          <p:nvPr>
            <p:ph type="ftr" sz="quarter" idx="11"/>
          </p:nvPr>
        </p:nvSpPr>
        <p:spPr/>
        <p:txBody>
          <a:bodyPr/>
          <a:lstStyle/>
          <a:p>
            <a:pPr>
              <a:defRPr/>
            </a:pPr>
            <a:r>
              <a:rPr lang="en-GB"/>
              <a:t>Computer Vision - A Modern Approach</a:t>
            </a:r>
          </a:p>
          <a:p>
            <a:pPr>
              <a:defRPr/>
            </a:pPr>
            <a:r>
              <a:rPr lang="en-GB"/>
              <a:t>Set:  Linear Filters</a:t>
            </a:r>
          </a:p>
          <a:p>
            <a:pPr>
              <a:defRPr/>
            </a:pPr>
            <a:r>
              <a:rPr lang="en-GB"/>
              <a:t>Slides by D.A. Forsyth</a:t>
            </a:r>
            <a:endParaRPr lang="en-US" altLang="zh-TW" sz="1400"/>
          </a:p>
        </p:txBody>
      </p:sp>
      <p:sp>
        <p:nvSpPr>
          <p:cNvPr id="31747" name="Rectangle 2"/>
          <p:cNvSpPr>
            <a:spLocks noGrp="1" noChangeArrowheads="1"/>
          </p:cNvSpPr>
          <p:nvPr>
            <p:ph type="title"/>
          </p:nvPr>
        </p:nvSpPr>
        <p:spPr/>
        <p:txBody>
          <a:bodyPr/>
          <a:lstStyle/>
          <a:p>
            <a:r>
              <a:rPr lang="en-US" altLang="zh-TW" smtClean="0"/>
              <a:t>Differentiation and convolution</a:t>
            </a:r>
          </a:p>
        </p:txBody>
      </p:sp>
      <p:sp>
        <p:nvSpPr>
          <p:cNvPr id="31748" name="Rectangle 3"/>
          <p:cNvSpPr>
            <a:spLocks noGrp="1" noChangeArrowheads="1"/>
          </p:cNvSpPr>
          <p:nvPr>
            <p:ph type="body" sz="half" idx="1"/>
          </p:nvPr>
        </p:nvSpPr>
        <p:spPr/>
        <p:txBody>
          <a:bodyPr/>
          <a:lstStyle/>
          <a:p>
            <a:r>
              <a:rPr lang="en-US" altLang="zh-TW" sz="2000" smtClean="0"/>
              <a:t>Recall</a:t>
            </a:r>
          </a:p>
          <a:p>
            <a:endParaRPr lang="en-US" altLang="zh-TW" sz="2000" smtClean="0"/>
          </a:p>
          <a:p>
            <a:endParaRPr lang="en-US" altLang="zh-TW" sz="2000" smtClean="0"/>
          </a:p>
          <a:p>
            <a:endParaRPr lang="en-US" altLang="zh-TW" sz="2000" smtClean="0"/>
          </a:p>
          <a:p>
            <a:endParaRPr lang="en-US" altLang="zh-TW" sz="2000" smtClean="0"/>
          </a:p>
          <a:p>
            <a:r>
              <a:rPr lang="en-US" altLang="zh-TW" sz="2000" smtClean="0"/>
              <a:t>Now this is linear and shift invariant, so must be the result of a convolution.</a:t>
            </a:r>
          </a:p>
        </p:txBody>
      </p:sp>
      <p:sp>
        <p:nvSpPr>
          <p:cNvPr id="31749" name="Rectangle 4"/>
          <p:cNvSpPr>
            <a:spLocks noGrp="1" noChangeArrowheads="1"/>
          </p:cNvSpPr>
          <p:nvPr>
            <p:ph type="body" sz="half" idx="2"/>
          </p:nvPr>
        </p:nvSpPr>
        <p:spPr/>
        <p:txBody>
          <a:bodyPr/>
          <a:lstStyle/>
          <a:p>
            <a:r>
              <a:rPr lang="en-US" altLang="zh-TW" sz="2000" smtClean="0"/>
              <a:t>We could approximate this as</a:t>
            </a:r>
          </a:p>
          <a:p>
            <a:endParaRPr lang="en-US" altLang="zh-TW" sz="2000" smtClean="0"/>
          </a:p>
          <a:p>
            <a:endParaRPr lang="en-US" altLang="zh-TW" sz="2000" smtClean="0"/>
          </a:p>
          <a:p>
            <a:endParaRPr lang="en-US" altLang="zh-TW" sz="2000" smtClean="0"/>
          </a:p>
          <a:p>
            <a:endParaRPr lang="en-US" altLang="zh-TW" sz="2000" smtClean="0"/>
          </a:p>
          <a:p>
            <a:pPr>
              <a:buFontTx/>
              <a:buNone/>
            </a:pPr>
            <a:r>
              <a:rPr lang="en-US" altLang="zh-TW" sz="2000" smtClean="0"/>
              <a:t>(which is obviously a convolution; it’s not a very good way to do things, as we shall see)</a:t>
            </a:r>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37338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667000"/>
            <a:ext cx="2984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t>High-pass filter</a:t>
            </a:r>
          </a:p>
        </p:txBody>
      </p:sp>
      <p:sp>
        <p:nvSpPr>
          <p:cNvPr id="32771" name="內容版面配置區 2"/>
          <p:cNvSpPr>
            <a:spLocks noGrp="1"/>
          </p:cNvSpPr>
          <p:nvPr>
            <p:ph idx="1"/>
          </p:nvPr>
        </p:nvSpPr>
        <p:spPr/>
        <p:txBody>
          <a:bodyPr/>
          <a:lstStyle/>
          <a:p>
            <a:r>
              <a:rPr lang="en-US" altLang="zh-TW" smtClean="0"/>
              <a:t>Sobel operator</a:t>
            </a:r>
          </a:p>
          <a:p>
            <a:endParaRPr lang="zh-TW" altLang="en-US" smtClean="0"/>
          </a:p>
        </p:txBody>
      </p:sp>
      <p:pic>
        <p:nvPicPr>
          <p:cNvPr id="32772" name="Picture 4" descr="&#10;\mathbf{G}_y = \begin{bmatrix} &#10;+1 &amp; +2 &amp; +1  \\&#10;0 &amp; 0 &amp; 0 \\&#10;-1 &amp; -2 &amp; -1 &#10;\end{bmatrix} * \mathbf{A}&#10;\quad&#10;\mbox{and}&#10;\quad   &#10;\mathbf{G}_x = \begin{bmatrix} &#10;+1 &amp; 0 &amp; -1 \\&#10;+2 &amp; 0 &amp; -2 \\&#10;+1 &amp; 0 &amp; -1 &#10;\end{bmatrix} * \mathb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286000"/>
            <a:ext cx="7280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mathbf{G} = \sqrt{ {\mathbf{G}_x}^2 + {\mathbf{G}_y}^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071938"/>
            <a:ext cx="26939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mathbf{\Theta} = \operatorname{arctan}\left({ \mathbf{G}_y \over \mathbf{G}_x }\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5072063"/>
            <a:ext cx="2554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http://upload.wikimedia.org/wikipedia/en/thumb/3/3f/Bikesgray.jpg/200px-Bikesgr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3857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http://upload.wikimedia.org/wikipedia/en/thumb/1/17/Bikesgraysobel.jpg/200px-Bikesgrayso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3857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b="1" smtClean="0"/>
              <a:t>The Fourier space image</a:t>
            </a:r>
            <a:endParaRPr lang="zh-TW" altLang="en-US" smtClean="0"/>
          </a:p>
        </p:txBody>
      </p:sp>
      <p:sp>
        <p:nvSpPr>
          <p:cNvPr id="33795" name="內容版面配置區 2"/>
          <p:cNvSpPr>
            <a:spLocks noGrp="1"/>
          </p:cNvSpPr>
          <p:nvPr>
            <p:ph idx="1"/>
          </p:nvPr>
        </p:nvSpPr>
        <p:spPr/>
        <p:txBody>
          <a:bodyPr/>
          <a:lstStyle/>
          <a:p>
            <a:endParaRPr lang="zh-TW" altLang="en-US" smtClean="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714500"/>
            <a:ext cx="81629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4034" name="Picture 2" descr="http://www.embedded-vision.com/sites/default/files/apress/computervisionmetrics/chapter3/Figure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7972425"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11686"/>
      </p:ext>
    </p:extLst>
  </p:cSld>
  <p:clrMapOvr>
    <a:masterClrMapping/>
  </p:clrMapOvr>
  <p:transition spd="med">
    <p:zoom/>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homepages.inf.ed.ac.uk/rbf/HIPR2/images/son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76470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http://homepages.inf.ed.ac.uk/rbf/HIPR2/images/son3fur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212976"/>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http://homepages.inf.ed.ac.uk/rbf/HIPR2/images/son3ro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72945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http://homepages.inf.ed.ac.uk/rbf/HIPR2/images/son3fu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3143" y="3212976"/>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82427"/>
      </p:ext>
    </p:extLst>
  </p:cSld>
  <p:clrMapOvr>
    <a:masterClrMapping/>
  </p:clrMapOvr>
  <p:transition spd="med">
    <p:zoom/>
    <p:sndAc>
      <p:stSnd>
        <p:snd r:embed="rId2"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en-US" altLang="zh-TW" b="1" smtClean="0"/>
              <a:t>Fourier space filtering</a:t>
            </a:r>
            <a:endParaRPr lang="zh-TW" altLang="en-US" smtClean="0"/>
          </a:p>
        </p:txBody>
      </p:sp>
      <p:sp>
        <p:nvSpPr>
          <p:cNvPr id="34819" name="內容版面配置區 2"/>
          <p:cNvSpPr>
            <a:spLocks noGrp="1"/>
          </p:cNvSpPr>
          <p:nvPr>
            <p:ph idx="1"/>
          </p:nvPr>
        </p:nvSpPr>
        <p:spPr/>
        <p:txBody>
          <a:bodyPr/>
          <a:lstStyle/>
          <a:p>
            <a:endParaRPr lang="zh-TW" altLang="en-US"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557338"/>
            <a:ext cx="726122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b="1" smtClean="0"/>
              <a:t>Fourier space filtering</a:t>
            </a:r>
            <a:endParaRPr lang="zh-TW" altLang="en-US" smtClean="0"/>
          </a:p>
        </p:txBody>
      </p:sp>
      <p:sp>
        <p:nvSpPr>
          <p:cNvPr id="35843" name="內容版面配置區 2"/>
          <p:cNvSpPr>
            <a:spLocks noGrp="1"/>
          </p:cNvSpPr>
          <p:nvPr>
            <p:ph idx="1"/>
          </p:nvPr>
        </p:nvSpPr>
        <p:spPr/>
        <p:txBody>
          <a:bodyPr/>
          <a:lstStyle/>
          <a:p>
            <a:endParaRPr lang="zh-TW" altLang="en-US"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1557338"/>
            <a:ext cx="54768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t>Hybrid Images</a:t>
            </a:r>
            <a:br>
              <a:rPr lang="en-US" altLang="zh-TW" smtClean="0"/>
            </a:br>
            <a:r>
              <a:rPr lang="en-US" altLang="zh-TW" smtClean="0"/>
              <a:t>siggraph 06</a:t>
            </a:r>
            <a:endParaRPr lang="zh-TW" altLang="en-US" smtClean="0"/>
          </a:p>
        </p:txBody>
      </p:sp>
      <p:sp>
        <p:nvSpPr>
          <p:cNvPr id="36867" name="內容版面配置區 2"/>
          <p:cNvSpPr>
            <a:spLocks noGrp="1"/>
          </p:cNvSpPr>
          <p:nvPr>
            <p:ph idx="1"/>
          </p:nvPr>
        </p:nvSpPr>
        <p:spPr/>
        <p:txBody>
          <a:bodyPr/>
          <a:lstStyle/>
          <a:p>
            <a:endParaRPr lang="zh-TW" altLang="en-US"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15888"/>
            <a:ext cx="83470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Hybrid Images</a:t>
            </a:r>
            <a:endParaRPr lang="zh-TW" altLang="en-US"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57338"/>
            <a:ext cx="8153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57813"/>
            <a:ext cx="563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01900" y="4786313"/>
            <a:ext cx="4140200" cy="495300"/>
          </a:xfrm>
          <a:noFill/>
        </p:spPr>
      </p:pic>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4260850"/>
            <a:ext cx="3571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lvl="1" eaLnBrk="1" hangingPunct="1">
              <a:spcBef>
                <a:spcPct val="0"/>
              </a:spcBef>
              <a:buFontTx/>
              <a:buNone/>
            </a:pPr>
            <a:fld id="{C5FB06F7-55A5-4B97-8109-2D4A4910CE1E}" type="slidenum">
              <a:rPr lang="es-ES" altLang="zh-TW" sz="2400">
                <a:latin typeface="Times New Roman" pitchFamily="18" charset="0"/>
              </a:rPr>
              <a:pPr lvl="1" eaLnBrk="1" hangingPunct="1">
                <a:spcBef>
                  <a:spcPct val="0"/>
                </a:spcBef>
                <a:buFontTx/>
                <a:buNone/>
              </a:pPr>
              <a:t>39</a:t>
            </a:fld>
            <a:endParaRPr lang="es-ES" altLang="zh-TW" sz="2400">
              <a:latin typeface="Times New Roman" pitchFamily="18" charset="0"/>
            </a:endParaRPr>
          </a:p>
        </p:txBody>
      </p:sp>
      <p:sp>
        <p:nvSpPr>
          <p:cNvPr id="38915" name="Rectangle 2"/>
          <p:cNvSpPr>
            <a:spLocks noGrp="1" noChangeArrowheads="1"/>
          </p:cNvSpPr>
          <p:nvPr>
            <p:ph type="title"/>
          </p:nvPr>
        </p:nvSpPr>
        <p:spPr/>
        <p:txBody>
          <a:bodyPr/>
          <a:lstStyle/>
          <a:p>
            <a:r>
              <a:rPr lang="en-US" altLang="zh-TW" smtClean="0"/>
              <a:t>Opacity and Transparency</a:t>
            </a:r>
          </a:p>
        </p:txBody>
      </p:sp>
      <p:sp>
        <p:nvSpPr>
          <p:cNvPr id="38916" name="Rectangle 3"/>
          <p:cNvSpPr>
            <a:spLocks noGrp="1" noChangeArrowheads="1"/>
          </p:cNvSpPr>
          <p:nvPr>
            <p:ph type="body" idx="1"/>
          </p:nvPr>
        </p:nvSpPr>
        <p:spPr/>
        <p:txBody>
          <a:bodyPr/>
          <a:lstStyle/>
          <a:p>
            <a:r>
              <a:rPr lang="en-US" altLang="zh-TW" sz="2700" smtClean="0"/>
              <a:t>Opaque surfaces permit no light to pass through</a:t>
            </a:r>
          </a:p>
          <a:p>
            <a:r>
              <a:rPr lang="en-US" altLang="zh-TW" sz="2700" smtClean="0"/>
              <a:t>Transparent surfaces permit all light to pass</a:t>
            </a:r>
          </a:p>
          <a:p>
            <a:r>
              <a:rPr lang="en-US" altLang="zh-TW" sz="2700" smtClean="0"/>
              <a:t>Translucent surfaces pass some light</a:t>
            </a:r>
          </a:p>
          <a:p>
            <a:pPr>
              <a:buFontTx/>
              <a:buNone/>
            </a:pPr>
            <a:r>
              <a:rPr lang="en-US" altLang="zh-TW" sz="2700" smtClean="0"/>
              <a:t>         translucency = 1 – opacity (</a:t>
            </a:r>
            <a:r>
              <a:rPr lang="en-US" altLang="zh-TW" sz="2700" smtClean="0">
                <a:latin typeface="Symbol" pitchFamily="18" charset="2"/>
              </a:rPr>
              <a:t>a</a:t>
            </a:r>
            <a:r>
              <a:rPr lang="en-US" altLang="zh-TW" sz="2700" smtClean="0"/>
              <a:t>)</a:t>
            </a:r>
          </a:p>
        </p:txBody>
      </p:sp>
      <p:pic>
        <p:nvPicPr>
          <p:cNvPr id="38917" name="Picture 5" descr="C:\BOOK\OpenGL\Paul Final\Art\jpeg\AN07F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114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6"/>
          <p:cNvSpPr>
            <a:spLocks noChangeShapeType="1"/>
          </p:cNvSpPr>
          <p:nvPr/>
        </p:nvSpPr>
        <p:spPr bwMode="auto">
          <a:xfrm flipH="1" flipV="1">
            <a:off x="4876800" y="5029200"/>
            <a:ext cx="533400" cy="609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8919" name="Text Box 7"/>
          <p:cNvSpPr txBox="1">
            <a:spLocks noChangeArrowheads="1"/>
          </p:cNvSpPr>
          <p:nvPr/>
        </p:nvSpPr>
        <p:spPr bwMode="auto">
          <a:xfrm>
            <a:off x="4354513" y="5480050"/>
            <a:ext cx="282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opaque surface </a:t>
            </a:r>
            <a:r>
              <a:rPr lang="en-US" altLang="zh-TW" sz="2400">
                <a:latin typeface="Symbol" pitchFamily="18" charset="2"/>
              </a:rPr>
              <a:t>a</a:t>
            </a:r>
            <a:r>
              <a:rPr lang="en-US" altLang="zh-TW" sz="2400">
                <a:latin typeface="Times New Roman" pitchFamily="18" charset="0"/>
              </a:rPr>
              <a:t> =1</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smtClean="0"/>
              <a:t>Three-Color Theory</a:t>
            </a:r>
            <a:endParaRPr lang="zh-TW" altLang="en-US" smtClean="0"/>
          </a:p>
        </p:txBody>
      </p:sp>
      <p:sp>
        <p:nvSpPr>
          <p:cNvPr id="5123" name="內容版面配置區 2"/>
          <p:cNvSpPr>
            <a:spLocks noGrp="1"/>
          </p:cNvSpPr>
          <p:nvPr>
            <p:ph idx="1"/>
          </p:nvPr>
        </p:nvSpPr>
        <p:spPr/>
        <p:txBody>
          <a:bodyPr/>
          <a:lstStyle/>
          <a:p>
            <a:pPr eaLnBrk="1" hangingPunct="1"/>
            <a:r>
              <a:rPr lang="en-US" altLang="zh-TW" smtClean="0"/>
              <a:t>Human visual system has two types of sensors</a:t>
            </a:r>
          </a:p>
          <a:p>
            <a:pPr lvl="1" eaLnBrk="1" hangingPunct="1"/>
            <a:r>
              <a:rPr lang="en-US" altLang="zh-TW" smtClean="0"/>
              <a:t>Rods: monochromatic, night vision􀂄</a:t>
            </a:r>
          </a:p>
          <a:p>
            <a:pPr lvl="1" eaLnBrk="1" hangingPunct="1"/>
            <a:r>
              <a:rPr lang="en-US" altLang="zh-TW" smtClean="0"/>
              <a:t>Cones􀂆</a:t>
            </a:r>
          </a:p>
          <a:p>
            <a:pPr lvl="2" eaLnBrk="1" hangingPunct="1"/>
            <a:r>
              <a:rPr lang="en-US" altLang="zh-TW" smtClean="0"/>
              <a:t>Color sensitive􀂆</a:t>
            </a:r>
          </a:p>
          <a:p>
            <a:pPr lvl="2" eaLnBrk="1" hangingPunct="1"/>
            <a:r>
              <a:rPr lang="en-US" altLang="zh-TW" smtClean="0"/>
              <a:t>Three types of cone􀂆</a:t>
            </a:r>
          </a:p>
          <a:p>
            <a:pPr lvl="2" eaLnBrk="1" hangingPunct="1"/>
            <a:r>
              <a:rPr lang="en-US" altLang="zh-TW" smtClean="0"/>
              <a:t>Only three values (the </a:t>
            </a:r>
            <a:r>
              <a:rPr lang="en-US" altLang="zh-TW" i="1" smtClean="0"/>
              <a:t>tristimulusvalues) are sent to the brain</a:t>
            </a:r>
            <a:endParaRPr lang="zh-TW" altLang="en-US" smtClean="0"/>
          </a:p>
        </p:txBody>
      </p:sp>
      <p:pic>
        <p:nvPicPr>
          <p:cNvPr id="5124" name="Picture 2" descr="File:Cones SMJ2 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572000"/>
            <a:ext cx="27336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upload.wikimedia.org/wikipedia/commons/e/ec/Spectrum441pxWithn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8938"/>
            <a:ext cx="4200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4572000"/>
            <a:ext cx="22399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8775"/>
            <a:ext cx="8229600" cy="792163"/>
          </a:xfrm>
        </p:spPr>
        <p:txBody>
          <a:bodyPr/>
          <a:lstStyle/>
          <a:p>
            <a:r>
              <a:rPr lang="en-US" altLang="zh-TW" smtClean="0"/>
              <a:t>Chroma-keying (Primatte)</a:t>
            </a:r>
          </a:p>
        </p:txBody>
      </p:sp>
      <p:pic>
        <p:nvPicPr>
          <p:cNvPr id="39939" name="Picture 3" descr="bea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color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828800"/>
            <a:ext cx="4113212"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Blending</a:t>
            </a:r>
            <a:endParaRPr lang="zh-TW" altLang="en-US" smtClean="0"/>
          </a:p>
        </p:txBody>
      </p:sp>
      <p:sp>
        <p:nvSpPr>
          <p:cNvPr id="40963" name="內容版面配置區 2"/>
          <p:cNvSpPr>
            <a:spLocks noGrp="1"/>
          </p:cNvSpPr>
          <p:nvPr>
            <p:ph idx="1"/>
          </p:nvPr>
        </p:nvSpPr>
        <p:spPr/>
        <p:txBody>
          <a:bodyPr/>
          <a:lstStyle/>
          <a:p>
            <a:r>
              <a:rPr lang="en-US" altLang="zh-TW" smtClean="0"/>
              <a:t>glBlendFunc(Glenum S, Glenum D);</a:t>
            </a:r>
          </a:p>
          <a:p>
            <a:endParaRPr lang="en-US" altLang="zh-TW" smtClean="0"/>
          </a:p>
          <a:p>
            <a:pPr lvl="1"/>
            <a:r>
              <a:rPr lang="en-US" altLang="zh-TW" smtClean="0"/>
              <a:t>Cf = (Cs*S) + (Cd*D)</a:t>
            </a:r>
          </a:p>
          <a:p>
            <a:endParaRPr lang="en-US" altLang="zh-TW" smtClean="0"/>
          </a:p>
          <a:p>
            <a:r>
              <a:rPr lang="en-US" altLang="zh-TW" smtClean="0"/>
              <a:t>glBlendFunc(GL_SRC_ALPHA, GL_ONE_MINUS_SRC_ALPHA);</a:t>
            </a:r>
            <a:endParaRPr lang="zh-TW" altLang="en-US" smtClean="0"/>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smtClean="0"/>
              <a:t>Compositing</a:t>
            </a:r>
          </a:p>
        </p:txBody>
      </p:sp>
      <p:sp>
        <p:nvSpPr>
          <p:cNvPr id="41987" name="內容版面配置區 36"/>
          <p:cNvSpPr>
            <a:spLocks noGrp="1"/>
          </p:cNvSpPr>
          <p:nvPr>
            <p:ph idx="1"/>
          </p:nvPr>
        </p:nvSpPr>
        <p:spPr/>
        <p:txBody>
          <a:bodyPr/>
          <a:lstStyle/>
          <a:p>
            <a:endParaRPr lang="zh-TW" altLang="en-US" smtClean="0"/>
          </a:p>
        </p:txBody>
      </p:sp>
      <p:graphicFrame>
        <p:nvGraphicFramePr>
          <p:cNvPr id="366595" name="Object 2"/>
          <p:cNvGraphicFramePr>
            <a:graphicFrameLocks noChangeAspect="1"/>
          </p:cNvGraphicFramePr>
          <p:nvPr/>
        </p:nvGraphicFramePr>
        <p:xfrm>
          <a:off x="6019800" y="5006975"/>
          <a:ext cx="2879725" cy="555625"/>
        </p:xfrm>
        <a:graphic>
          <a:graphicData uri="http://schemas.openxmlformats.org/presentationml/2006/ole">
            <mc:AlternateContent xmlns:mc="http://schemas.openxmlformats.org/markup-compatibility/2006">
              <mc:Choice xmlns:v="urn:schemas-microsoft-com:vml" Requires="v">
                <p:oleObj spid="_x0000_s42028" name="Equation" r:id="rId4" imgW="1028661" imgH="171373" progId="Equation.3">
                  <p:embed/>
                </p:oleObj>
              </mc:Choice>
              <mc:Fallback>
                <p:oleObj name="Equation" r:id="rId4" imgW="1028661" imgH="17137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006975"/>
                        <a:ext cx="28797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
          <p:cNvGrpSpPr>
            <a:grpSpLocks/>
          </p:cNvGrpSpPr>
          <p:nvPr/>
        </p:nvGrpSpPr>
        <p:grpSpPr bwMode="auto">
          <a:xfrm>
            <a:off x="3201988" y="1458913"/>
            <a:ext cx="2741612" cy="2197100"/>
            <a:chOff x="2017" y="391"/>
            <a:chExt cx="1727" cy="1384"/>
          </a:xfrm>
        </p:grpSpPr>
        <p:pic>
          <p:nvPicPr>
            <p:cNvPr id="42020" name="Picture 5" descr="crop320-harbor-alp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1" name="Text Box 6"/>
            <p:cNvSpPr txBox="1">
              <a:spLocks noChangeArrowheads="1"/>
            </p:cNvSpPr>
            <p:nvPr/>
          </p:nvSpPr>
          <p:spPr bwMode="auto">
            <a:xfrm>
              <a:off x="2017" y="391"/>
              <a:ext cx="2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a:solidFill>
                    <a:schemeClr val="bg1"/>
                  </a:solidFill>
                  <a:latin typeface="Times New Roman" pitchFamily="18" charset="0"/>
                  <a:sym typeface="Symbol" pitchFamily="18" charset="2"/>
                </a:rPr>
                <a:t></a:t>
              </a:r>
            </a:p>
          </p:txBody>
        </p:sp>
      </p:grpSp>
      <p:grpSp>
        <p:nvGrpSpPr>
          <p:cNvPr id="3" name="Group 7"/>
          <p:cNvGrpSpPr>
            <a:grpSpLocks/>
          </p:cNvGrpSpPr>
          <p:nvPr/>
        </p:nvGrpSpPr>
        <p:grpSpPr bwMode="auto">
          <a:xfrm>
            <a:off x="365125" y="1530350"/>
            <a:ext cx="2759075" cy="2125663"/>
            <a:chOff x="230" y="436"/>
            <a:chExt cx="1738" cy="1339"/>
          </a:xfrm>
        </p:grpSpPr>
        <p:pic>
          <p:nvPicPr>
            <p:cNvPr id="42018" name="Picture 8" descr="crop320-harbor-nf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9" name="Text Box 9"/>
            <p:cNvSpPr txBox="1">
              <a:spLocks noChangeArrowheads="1"/>
            </p:cNvSpPr>
            <p:nvPr/>
          </p:nvSpPr>
          <p:spPr bwMode="auto">
            <a:xfrm>
              <a:off x="230" y="436"/>
              <a:ext cx="2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F</a:t>
              </a:r>
            </a:p>
          </p:txBody>
        </p:sp>
      </p:grpSp>
      <p:grpSp>
        <p:nvGrpSpPr>
          <p:cNvPr id="4" name="Group 10"/>
          <p:cNvGrpSpPr>
            <a:grpSpLocks/>
          </p:cNvGrpSpPr>
          <p:nvPr/>
        </p:nvGrpSpPr>
        <p:grpSpPr bwMode="auto">
          <a:xfrm>
            <a:off x="5986463" y="1524000"/>
            <a:ext cx="2776537" cy="2133600"/>
            <a:chOff x="3771" y="432"/>
            <a:chExt cx="1749" cy="1344"/>
          </a:xfrm>
        </p:grpSpPr>
        <p:pic>
          <p:nvPicPr>
            <p:cNvPr id="42016" name="Picture 11" descr="crop320-harbor-b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 y="481"/>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7" name="Text Box 12"/>
            <p:cNvSpPr txBox="1">
              <a:spLocks noChangeArrowheads="1"/>
            </p:cNvSpPr>
            <p:nvPr/>
          </p:nvSpPr>
          <p:spPr bwMode="auto">
            <a:xfrm>
              <a:off x="3771" y="432"/>
              <a:ext cx="2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B</a:t>
              </a:r>
            </a:p>
          </p:txBody>
        </p:sp>
      </p:grpSp>
      <p:grpSp>
        <p:nvGrpSpPr>
          <p:cNvPr id="5" name="Group 13"/>
          <p:cNvGrpSpPr>
            <a:grpSpLocks/>
          </p:cNvGrpSpPr>
          <p:nvPr/>
        </p:nvGrpSpPr>
        <p:grpSpPr bwMode="auto">
          <a:xfrm>
            <a:off x="3154363" y="4648200"/>
            <a:ext cx="2787650" cy="2133600"/>
            <a:chOff x="1987" y="2256"/>
            <a:chExt cx="1756" cy="1344"/>
          </a:xfrm>
        </p:grpSpPr>
        <p:pic>
          <p:nvPicPr>
            <p:cNvPr id="42014" name="Picture 14" descr="crop320-harbor-inp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2305"/>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5" name="Text Box 15"/>
            <p:cNvSpPr txBox="1">
              <a:spLocks noChangeArrowheads="1"/>
            </p:cNvSpPr>
            <p:nvPr/>
          </p:nvSpPr>
          <p:spPr bwMode="auto">
            <a:xfrm>
              <a:off x="1987" y="2256"/>
              <a:ext cx="2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C</a:t>
              </a:r>
            </a:p>
          </p:txBody>
        </p:sp>
      </p:grpSp>
      <p:sp>
        <p:nvSpPr>
          <p:cNvPr id="366608" name="Text Box 16"/>
          <p:cNvSpPr txBox="1">
            <a:spLocks noChangeArrowheads="1"/>
          </p:cNvSpPr>
          <p:nvPr/>
        </p:nvSpPr>
        <p:spPr bwMode="auto">
          <a:xfrm>
            <a:off x="363538" y="3648075"/>
            <a:ext cx="2836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foreground color</a:t>
            </a:r>
          </a:p>
        </p:txBody>
      </p:sp>
      <p:sp>
        <p:nvSpPr>
          <p:cNvPr id="366609" name="Text Box 17"/>
          <p:cNvSpPr txBox="1">
            <a:spLocks noChangeArrowheads="1"/>
          </p:cNvSpPr>
          <p:nvPr/>
        </p:nvSpPr>
        <p:spPr bwMode="auto">
          <a:xfrm>
            <a:off x="3517900" y="3657600"/>
            <a:ext cx="212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alpha matte</a:t>
            </a:r>
          </a:p>
        </p:txBody>
      </p:sp>
      <p:sp>
        <p:nvSpPr>
          <p:cNvPr id="366610" name="Text Box 18"/>
          <p:cNvSpPr txBox="1">
            <a:spLocks noChangeArrowheads="1"/>
          </p:cNvSpPr>
          <p:nvPr/>
        </p:nvSpPr>
        <p:spPr bwMode="auto">
          <a:xfrm>
            <a:off x="5943600" y="3671888"/>
            <a:ext cx="2949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background plate</a:t>
            </a:r>
          </a:p>
        </p:txBody>
      </p:sp>
      <p:sp>
        <p:nvSpPr>
          <p:cNvPr id="366611" name="Text Box 19"/>
          <p:cNvSpPr txBox="1">
            <a:spLocks noChangeArrowheads="1"/>
          </p:cNvSpPr>
          <p:nvPr/>
        </p:nvSpPr>
        <p:spPr bwMode="auto">
          <a:xfrm>
            <a:off x="1295400" y="4662488"/>
            <a:ext cx="1816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composite</a:t>
            </a:r>
          </a:p>
        </p:txBody>
      </p:sp>
      <p:sp>
        <p:nvSpPr>
          <p:cNvPr id="366612" name="Text Box 20"/>
          <p:cNvSpPr txBox="1">
            <a:spLocks noChangeArrowheads="1"/>
          </p:cNvSpPr>
          <p:nvPr/>
        </p:nvSpPr>
        <p:spPr bwMode="auto">
          <a:xfrm>
            <a:off x="6400800" y="5791200"/>
            <a:ext cx="2095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compositing</a:t>
            </a:r>
          </a:p>
          <a:p>
            <a:pPr eaLnBrk="1" hangingPunct="1">
              <a:spcBef>
                <a:spcPct val="0"/>
              </a:spcBef>
              <a:buFontTx/>
              <a:buNone/>
            </a:pPr>
            <a:r>
              <a:rPr lang="en-US" altLang="zh-TW" sz="2800">
                <a:solidFill>
                  <a:schemeClr val="bg1"/>
                </a:solidFill>
                <a:latin typeface="Trebuchet MS" pitchFamily="34" charset="0"/>
              </a:rPr>
              <a:t>equation</a:t>
            </a:r>
          </a:p>
        </p:txBody>
      </p:sp>
      <p:grpSp>
        <p:nvGrpSpPr>
          <p:cNvPr id="6" name="Group 21"/>
          <p:cNvGrpSpPr>
            <a:grpSpLocks/>
          </p:cNvGrpSpPr>
          <p:nvPr/>
        </p:nvGrpSpPr>
        <p:grpSpPr bwMode="auto">
          <a:xfrm>
            <a:off x="1570038" y="3657600"/>
            <a:ext cx="5916612" cy="1066800"/>
            <a:chOff x="989" y="1632"/>
            <a:chExt cx="3727" cy="672"/>
          </a:xfrm>
        </p:grpSpPr>
        <p:sp>
          <p:nvSpPr>
            <p:cNvPr id="42009" name="Line 22"/>
            <p:cNvSpPr>
              <a:spLocks noChangeShapeType="1"/>
            </p:cNvSpPr>
            <p:nvPr/>
          </p:nvSpPr>
          <p:spPr bwMode="auto">
            <a:xfrm>
              <a:off x="2832" y="1632"/>
              <a:ext cx="0" cy="672"/>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2010" name="Group 23"/>
            <p:cNvGrpSpPr>
              <a:grpSpLocks/>
            </p:cNvGrpSpPr>
            <p:nvPr/>
          </p:nvGrpSpPr>
          <p:grpSpPr bwMode="auto">
            <a:xfrm>
              <a:off x="989" y="1632"/>
              <a:ext cx="3727" cy="336"/>
              <a:chOff x="989" y="1632"/>
              <a:chExt cx="3727" cy="336"/>
            </a:xfrm>
          </p:grpSpPr>
          <p:sp>
            <p:nvSpPr>
              <p:cNvPr id="42011" name="Line 24"/>
              <p:cNvSpPr>
                <a:spLocks noChangeShapeType="1"/>
              </p:cNvSpPr>
              <p:nvPr/>
            </p:nvSpPr>
            <p:spPr bwMode="auto">
              <a:xfrm>
                <a:off x="989" y="1968"/>
                <a:ext cx="372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12" name="Line 25"/>
              <p:cNvSpPr>
                <a:spLocks noChangeShapeType="1"/>
              </p:cNvSpPr>
              <p:nvPr/>
            </p:nvSpPr>
            <p:spPr bwMode="auto">
              <a:xfrm flipV="1">
                <a:off x="1008"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13" name="Line 26"/>
              <p:cNvSpPr>
                <a:spLocks noChangeShapeType="1"/>
              </p:cNvSpPr>
              <p:nvPr/>
            </p:nvSpPr>
            <p:spPr bwMode="auto">
              <a:xfrm flipV="1">
                <a:off x="4704"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pic>
        <p:nvPicPr>
          <p:cNvPr id="366626" name="Picture 34" descr="shdmat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8" y="4649788"/>
            <a:ext cx="2843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630" name="Line 38"/>
          <p:cNvSpPr>
            <a:spLocks noChangeShapeType="1"/>
          </p:cNvSpPr>
          <p:nvPr/>
        </p:nvSpPr>
        <p:spPr bwMode="auto">
          <a:xfrm flipV="1">
            <a:off x="1143000" y="5181600"/>
            <a:ext cx="1143000" cy="1219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66627" name="Oval 35"/>
          <p:cNvSpPr>
            <a:spLocks noChangeArrowheads="1"/>
          </p:cNvSpPr>
          <p:nvPr/>
        </p:nvSpPr>
        <p:spPr bwMode="auto">
          <a:xfrm>
            <a:off x="1066800" y="63246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366628" name="Oval 36"/>
          <p:cNvSpPr>
            <a:spLocks noChangeArrowheads="1"/>
          </p:cNvSpPr>
          <p:nvPr/>
        </p:nvSpPr>
        <p:spPr bwMode="auto">
          <a:xfrm>
            <a:off x="2209800" y="51054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366631" name="Text Box 39"/>
          <p:cNvSpPr txBox="1">
            <a:spLocks noChangeArrowheads="1"/>
          </p:cNvSpPr>
          <p:nvPr/>
        </p:nvSpPr>
        <p:spPr bwMode="auto">
          <a:xfrm>
            <a:off x="838200" y="6400800"/>
            <a:ext cx="35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B</a:t>
            </a:r>
          </a:p>
        </p:txBody>
      </p:sp>
      <p:sp>
        <p:nvSpPr>
          <p:cNvPr id="366632" name="Text Box 40"/>
          <p:cNvSpPr txBox="1">
            <a:spLocks noChangeArrowheads="1"/>
          </p:cNvSpPr>
          <p:nvPr/>
        </p:nvSpPr>
        <p:spPr bwMode="auto">
          <a:xfrm>
            <a:off x="2286000" y="4876800"/>
            <a:ext cx="34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F</a:t>
            </a:r>
          </a:p>
        </p:txBody>
      </p:sp>
      <p:grpSp>
        <p:nvGrpSpPr>
          <p:cNvPr id="8" name="Group 43"/>
          <p:cNvGrpSpPr>
            <a:grpSpLocks/>
          </p:cNvGrpSpPr>
          <p:nvPr/>
        </p:nvGrpSpPr>
        <p:grpSpPr bwMode="auto">
          <a:xfrm>
            <a:off x="1214438" y="5486400"/>
            <a:ext cx="439737" cy="511175"/>
            <a:chOff x="765" y="2784"/>
            <a:chExt cx="277" cy="322"/>
          </a:xfrm>
        </p:grpSpPr>
        <p:sp>
          <p:nvSpPr>
            <p:cNvPr id="42007" name="Oval 37"/>
            <p:cNvSpPr>
              <a:spLocks noChangeArrowheads="1"/>
            </p:cNvSpPr>
            <p:nvPr/>
          </p:nvSpPr>
          <p:spPr bwMode="auto">
            <a:xfrm>
              <a:off x="960" y="3024"/>
              <a:ext cx="82" cy="82"/>
            </a:xfrm>
            <a:prstGeom prst="ellipse">
              <a:avLst/>
            </a:prstGeom>
            <a:solidFill>
              <a:srgbClr val="FF33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2008" name="Text Box 41"/>
            <p:cNvSpPr txBox="1">
              <a:spLocks noChangeArrowheads="1"/>
            </p:cNvSpPr>
            <p:nvPr/>
          </p:nvSpPr>
          <p:spPr bwMode="auto">
            <a:xfrm>
              <a:off x="765" y="2784"/>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C</a:t>
              </a:r>
            </a:p>
          </p:txBody>
        </p:sp>
      </p:grpSp>
      <p:sp>
        <p:nvSpPr>
          <p:cNvPr id="366636" name="Text Box 44"/>
          <p:cNvSpPr txBox="1">
            <a:spLocks noChangeArrowheads="1"/>
          </p:cNvSpPr>
          <p:nvPr/>
        </p:nvSpPr>
        <p:spPr bwMode="auto">
          <a:xfrm>
            <a:off x="1703388" y="6248400"/>
            <a:ext cx="814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a:solidFill>
                  <a:schemeClr val="bg1"/>
                </a:solidFill>
                <a:latin typeface="Times New Roman" pitchFamily="18" charset="0"/>
                <a:sym typeface="Symbol" pitchFamily="18" charset="2"/>
              </a:rPr>
              <a:t></a:t>
            </a:r>
            <a:r>
              <a:rPr lang="en-US" altLang="zh-TW" sz="2800">
                <a:solidFill>
                  <a:schemeClr val="bg1"/>
                </a:solidFill>
                <a:latin typeface="Times New Roman" pitchFamily="18" charset="0"/>
                <a:sym typeface="Symbol" pitchFamily="18" charset="2"/>
              </a:rPr>
              <a:t>=0</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6608"/>
                                        </p:tgtEl>
                                        <p:attrNameLst>
                                          <p:attrName>style.visibility</p:attrName>
                                        </p:attrNameLst>
                                      </p:cBhvr>
                                      <p:to>
                                        <p:strVal val="visible"/>
                                      </p:to>
                                    </p:set>
                                    <p:animEffect transition="in" filter="fade">
                                      <p:cBhvr>
                                        <p:cTn id="10" dur="1000"/>
                                        <p:tgtEl>
                                          <p:spTgt spid="3666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6609"/>
                                        </p:tgtEl>
                                        <p:attrNameLst>
                                          <p:attrName>style.visibility</p:attrName>
                                        </p:attrNameLst>
                                      </p:cBhvr>
                                      <p:to>
                                        <p:strVal val="visible"/>
                                      </p:to>
                                    </p:set>
                                    <p:animEffect transition="in" filter="fade">
                                      <p:cBhvr>
                                        <p:cTn id="18" dur="1000"/>
                                        <p:tgtEl>
                                          <p:spTgt spid="366609"/>
                                        </p:tgtEl>
                                      </p:cBhvr>
                                    </p:animEffect>
                                  </p:childTnLst>
                                </p:cTn>
                              </p:par>
                              <p:par>
                                <p:cTn id="19" presetID="10" presetClass="exit" presetSubtype="0" fill="hold" grpId="1" nodeType="withEffect">
                                  <p:stCondLst>
                                    <p:cond delay="0"/>
                                  </p:stCondLst>
                                  <p:childTnLst>
                                    <p:animEffect transition="out" filter="fade">
                                      <p:cBhvr>
                                        <p:cTn id="20" dur="1000"/>
                                        <p:tgtEl>
                                          <p:spTgt spid="366608"/>
                                        </p:tgtEl>
                                      </p:cBhvr>
                                    </p:animEffect>
                                    <p:set>
                                      <p:cBhvr>
                                        <p:cTn id="21" dur="1" fill="hold">
                                          <p:stCondLst>
                                            <p:cond delay="999"/>
                                          </p:stCondLst>
                                        </p:cTn>
                                        <p:tgtEl>
                                          <p:spTgt spid="36660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6610"/>
                                        </p:tgtEl>
                                        <p:attrNameLst>
                                          <p:attrName>style.visibility</p:attrName>
                                        </p:attrNameLst>
                                      </p:cBhvr>
                                      <p:to>
                                        <p:strVal val="visible"/>
                                      </p:to>
                                    </p:set>
                                    <p:animEffect transition="in" filter="fade">
                                      <p:cBhvr>
                                        <p:cTn id="29" dur="1000"/>
                                        <p:tgtEl>
                                          <p:spTgt spid="366610"/>
                                        </p:tgtEl>
                                      </p:cBhvr>
                                    </p:animEffect>
                                  </p:childTnLst>
                                </p:cTn>
                              </p:par>
                              <p:par>
                                <p:cTn id="30" presetID="10" presetClass="exit" presetSubtype="0" fill="hold" grpId="1" nodeType="withEffect">
                                  <p:stCondLst>
                                    <p:cond delay="0"/>
                                  </p:stCondLst>
                                  <p:childTnLst>
                                    <p:animEffect transition="out" filter="fade">
                                      <p:cBhvr>
                                        <p:cTn id="31" dur="1000"/>
                                        <p:tgtEl>
                                          <p:spTgt spid="366609"/>
                                        </p:tgtEl>
                                      </p:cBhvr>
                                    </p:animEffect>
                                    <p:set>
                                      <p:cBhvr>
                                        <p:cTn id="32" dur="1" fill="hold">
                                          <p:stCondLst>
                                            <p:cond delay="999"/>
                                          </p:stCondLst>
                                        </p:cTn>
                                        <p:tgtEl>
                                          <p:spTgt spid="36660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6611"/>
                                        </p:tgtEl>
                                        <p:attrNameLst>
                                          <p:attrName>style.visibility</p:attrName>
                                        </p:attrNameLst>
                                      </p:cBhvr>
                                      <p:to>
                                        <p:strVal val="visible"/>
                                      </p:to>
                                    </p:set>
                                    <p:animEffect transition="in" filter="fade">
                                      <p:cBhvr>
                                        <p:cTn id="40" dur="1000"/>
                                        <p:tgtEl>
                                          <p:spTgt spid="366611"/>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xit" presetSubtype="0" fill="hold" grpId="1" nodeType="withEffect">
                                  <p:stCondLst>
                                    <p:cond delay="0"/>
                                  </p:stCondLst>
                                  <p:childTnLst>
                                    <p:animEffect transition="out" filter="fade">
                                      <p:cBhvr>
                                        <p:cTn id="45" dur="1000"/>
                                        <p:tgtEl>
                                          <p:spTgt spid="366610"/>
                                        </p:tgtEl>
                                      </p:cBhvr>
                                    </p:animEffect>
                                    <p:set>
                                      <p:cBhvr>
                                        <p:cTn id="46" dur="1" fill="hold">
                                          <p:stCondLst>
                                            <p:cond delay="999"/>
                                          </p:stCondLst>
                                        </p:cTn>
                                        <p:tgtEl>
                                          <p:spTgt spid="36661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66595"/>
                                        </p:tgtEl>
                                        <p:attrNameLst>
                                          <p:attrName>style.visibility</p:attrName>
                                        </p:attrNameLst>
                                      </p:cBhvr>
                                      <p:to>
                                        <p:strVal val="visible"/>
                                      </p:to>
                                    </p:set>
                                    <p:animEffect transition="in" filter="fade">
                                      <p:cBhvr>
                                        <p:cTn id="49" dur="1000"/>
                                        <p:tgtEl>
                                          <p:spTgt spid="3665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6612"/>
                                        </p:tgtEl>
                                        <p:attrNameLst>
                                          <p:attrName>style.visibility</p:attrName>
                                        </p:attrNameLst>
                                      </p:cBhvr>
                                      <p:to>
                                        <p:strVal val="visible"/>
                                      </p:to>
                                    </p:set>
                                    <p:animEffect transition="in" filter="fade">
                                      <p:cBhvr>
                                        <p:cTn id="52" dur="1000"/>
                                        <p:tgtEl>
                                          <p:spTgt spid="3666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66626"/>
                                        </p:tgtEl>
                                        <p:attrNameLst>
                                          <p:attrName>style.visibility</p:attrName>
                                        </p:attrNameLst>
                                      </p:cBhvr>
                                      <p:to>
                                        <p:strVal val="visible"/>
                                      </p:to>
                                    </p:set>
                                    <p:animEffect transition="in" filter="fade">
                                      <p:cBhvr>
                                        <p:cTn id="57" dur="1000"/>
                                        <p:tgtEl>
                                          <p:spTgt spid="3666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6627"/>
                                        </p:tgtEl>
                                        <p:attrNameLst>
                                          <p:attrName>style.visibility</p:attrName>
                                        </p:attrNameLst>
                                      </p:cBhvr>
                                      <p:to>
                                        <p:strVal val="visible"/>
                                      </p:to>
                                    </p:set>
                                    <p:animEffect transition="in" filter="fade">
                                      <p:cBhvr>
                                        <p:cTn id="60" dur="1000"/>
                                        <p:tgtEl>
                                          <p:spTgt spid="3666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6628"/>
                                        </p:tgtEl>
                                        <p:attrNameLst>
                                          <p:attrName>style.visibility</p:attrName>
                                        </p:attrNameLst>
                                      </p:cBhvr>
                                      <p:to>
                                        <p:strVal val="visible"/>
                                      </p:to>
                                    </p:set>
                                    <p:animEffect transition="in" filter="fade">
                                      <p:cBhvr>
                                        <p:cTn id="63" dur="1000"/>
                                        <p:tgtEl>
                                          <p:spTgt spid="3666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6630"/>
                                        </p:tgtEl>
                                        <p:attrNameLst>
                                          <p:attrName>style.visibility</p:attrName>
                                        </p:attrNameLst>
                                      </p:cBhvr>
                                      <p:to>
                                        <p:strVal val="visible"/>
                                      </p:to>
                                    </p:set>
                                    <p:animEffect transition="in" filter="fade">
                                      <p:cBhvr>
                                        <p:cTn id="66" dur="1000"/>
                                        <p:tgtEl>
                                          <p:spTgt spid="3666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6632"/>
                                        </p:tgtEl>
                                        <p:attrNameLst>
                                          <p:attrName>style.visibility</p:attrName>
                                        </p:attrNameLst>
                                      </p:cBhvr>
                                      <p:to>
                                        <p:strVal val="visible"/>
                                      </p:to>
                                    </p:set>
                                    <p:animEffect transition="in" filter="fade">
                                      <p:cBhvr>
                                        <p:cTn id="69" dur="1000"/>
                                        <p:tgtEl>
                                          <p:spTgt spid="3666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6631"/>
                                        </p:tgtEl>
                                        <p:attrNameLst>
                                          <p:attrName>style.visibility</p:attrName>
                                        </p:attrNameLst>
                                      </p:cBhvr>
                                      <p:to>
                                        <p:strVal val="visible"/>
                                      </p:to>
                                    </p:set>
                                    <p:animEffect transition="in" filter="fade">
                                      <p:cBhvr>
                                        <p:cTn id="72" dur="1000"/>
                                        <p:tgtEl>
                                          <p:spTgt spid="3666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accel="50000" decel="50000" fill="hold" nodeType="clickEffect">
                                  <p:stCondLst>
                                    <p:cond delay="0"/>
                                  </p:stCondLst>
                                  <p:childTnLst>
                                    <p:animMotion origin="layout" path="M 8.33333E-7 2.25307E-6 L -0.05 0.06662 " pathEditMode="relative" ptsTypes="AA">
                                      <p:cBhvr>
                                        <p:cTn id="81" dur="1000" fill="hold"/>
                                        <p:tgtEl>
                                          <p:spTgt spid="8"/>
                                        </p:tgtEl>
                                        <p:attrNameLst>
                                          <p:attrName>ppt_x</p:attrName>
                                          <p:attrName>ppt_y</p:attrName>
                                        </p:attrNameLst>
                                      </p:cBhvr>
                                    </p:animMotion>
                                  </p:childTnLst>
                                </p:cTn>
                              </p:par>
                              <p:par>
                                <p:cTn id="82" presetID="10" presetClass="entr" presetSubtype="0" fill="hold" grpId="0" nodeType="withEffect">
                                  <p:stCondLst>
                                    <p:cond delay="0"/>
                                  </p:stCondLst>
                                  <p:childTnLst>
                                    <p:set>
                                      <p:cBhvr>
                                        <p:cTn id="83" dur="1" fill="hold">
                                          <p:stCondLst>
                                            <p:cond delay="0"/>
                                          </p:stCondLst>
                                        </p:cTn>
                                        <p:tgtEl>
                                          <p:spTgt spid="366636"/>
                                        </p:tgtEl>
                                        <p:attrNameLst>
                                          <p:attrName>style.visibility</p:attrName>
                                        </p:attrNameLst>
                                      </p:cBhvr>
                                      <p:to>
                                        <p:strVal val="visible"/>
                                      </p:to>
                                    </p:set>
                                    <p:animEffect transition="in" filter="fade">
                                      <p:cBhvr>
                                        <p:cTn id="84" dur="1000"/>
                                        <p:tgtEl>
                                          <p:spTgt spid="36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8" grpId="0"/>
      <p:bldP spid="366608" grpId="1"/>
      <p:bldP spid="366609" grpId="0"/>
      <p:bldP spid="366609" grpId="1"/>
      <p:bldP spid="366610" grpId="0"/>
      <p:bldP spid="366610" grpId="1"/>
      <p:bldP spid="366611" grpId="0"/>
      <p:bldP spid="366612" grpId="0"/>
      <p:bldP spid="366630" grpId="0" animBg="1"/>
      <p:bldP spid="366627" grpId="0" animBg="1"/>
      <p:bldP spid="366628" grpId="0" animBg="1"/>
      <p:bldP spid="366631" grpId="0"/>
      <p:bldP spid="366632" grpId="0"/>
      <p:bldP spid="3666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zh-TW" smtClean="0"/>
              <a:t>Compositing</a:t>
            </a:r>
          </a:p>
        </p:txBody>
      </p:sp>
      <p:graphicFrame>
        <p:nvGraphicFramePr>
          <p:cNvPr id="43011" name="Object 2"/>
          <p:cNvGraphicFramePr>
            <a:graphicFrameLocks noChangeAspect="1"/>
          </p:cNvGraphicFramePr>
          <p:nvPr/>
        </p:nvGraphicFramePr>
        <p:xfrm>
          <a:off x="6019800" y="5006975"/>
          <a:ext cx="2879725" cy="555625"/>
        </p:xfrm>
        <a:graphic>
          <a:graphicData uri="http://schemas.openxmlformats.org/presentationml/2006/ole">
            <mc:AlternateContent xmlns:mc="http://schemas.openxmlformats.org/markup-compatibility/2006">
              <mc:Choice xmlns:v="urn:schemas-microsoft-com:vml" Requires="v">
                <p:oleObj spid="_x0000_s43048" name="Equation" r:id="rId4" imgW="1028661" imgH="171373" progId="Equation.3">
                  <p:embed/>
                </p:oleObj>
              </mc:Choice>
              <mc:Fallback>
                <p:oleObj name="Equation" r:id="rId4" imgW="1028661" imgH="17137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006975"/>
                        <a:ext cx="28797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3012" name="Group 4"/>
          <p:cNvGrpSpPr>
            <a:grpSpLocks/>
          </p:cNvGrpSpPr>
          <p:nvPr/>
        </p:nvGrpSpPr>
        <p:grpSpPr bwMode="auto">
          <a:xfrm>
            <a:off x="3201988" y="1458913"/>
            <a:ext cx="2741612" cy="2197100"/>
            <a:chOff x="2017" y="391"/>
            <a:chExt cx="1727" cy="1384"/>
          </a:xfrm>
        </p:grpSpPr>
        <p:pic>
          <p:nvPicPr>
            <p:cNvPr id="43040" name="Picture 5" descr="crop320-harbor-alp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1" name="Text Box 6"/>
            <p:cNvSpPr txBox="1">
              <a:spLocks noChangeArrowheads="1"/>
            </p:cNvSpPr>
            <p:nvPr/>
          </p:nvSpPr>
          <p:spPr bwMode="auto">
            <a:xfrm>
              <a:off x="2017" y="391"/>
              <a:ext cx="2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a:solidFill>
                    <a:schemeClr val="bg1"/>
                  </a:solidFill>
                  <a:latin typeface="Times New Roman" pitchFamily="18" charset="0"/>
                  <a:sym typeface="Symbol" pitchFamily="18" charset="2"/>
                </a:rPr>
                <a:t></a:t>
              </a:r>
            </a:p>
          </p:txBody>
        </p:sp>
      </p:grpSp>
      <p:grpSp>
        <p:nvGrpSpPr>
          <p:cNvPr id="43013" name="Group 7"/>
          <p:cNvGrpSpPr>
            <a:grpSpLocks/>
          </p:cNvGrpSpPr>
          <p:nvPr/>
        </p:nvGrpSpPr>
        <p:grpSpPr bwMode="auto">
          <a:xfrm>
            <a:off x="365125" y="1530350"/>
            <a:ext cx="2759075" cy="2125663"/>
            <a:chOff x="230" y="436"/>
            <a:chExt cx="1738" cy="1339"/>
          </a:xfrm>
        </p:grpSpPr>
        <p:pic>
          <p:nvPicPr>
            <p:cNvPr id="43038" name="Picture 8" descr="crop320-harbor-nf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9" name="Text Box 9"/>
            <p:cNvSpPr txBox="1">
              <a:spLocks noChangeArrowheads="1"/>
            </p:cNvSpPr>
            <p:nvPr/>
          </p:nvSpPr>
          <p:spPr bwMode="auto">
            <a:xfrm>
              <a:off x="230" y="436"/>
              <a:ext cx="2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F</a:t>
              </a:r>
            </a:p>
          </p:txBody>
        </p:sp>
      </p:grpSp>
      <p:grpSp>
        <p:nvGrpSpPr>
          <p:cNvPr id="43014" name="Group 10"/>
          <p:cNvGrpSpPr>
            <a:grpSpLocks/>
          </p:cNvGrpSpPr>
          <p:nvPr/>
        </p:nvGrpSpPr>
        <p:grpSpPr bwMode="auto">
          <a:xfrm>
            <a:off x="5986463" y="1524000"/>
            <a:ext cx="2776537" cy="2133600"/>
            <a:chOff x="3771" y="432"/>
            <a:chExt cx="1749" cy="1344"/>
          </a:xfrm>
        </p:grpSpPr>
        <p:pic>
          <p:nvPicPr>
            <p:cNvPr id="43036" name="Picture 11" descr="crop320-harbor-b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 y="481"/>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7" name="Text Box 12"/>
            <p:cNvSpPr txBox="1">
              <a:spLocks noChangeArrowheads="1"/>
            </p:cNvSpPr>
            <p:nvPr/>
          </p:nvSpPr>
          <p:spPr bwMode="auto">
            <a:xfrm>
              <a:off x="3771" y="432"/>
              <a:ext cx="2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B</a:t>
              </a:r>
            </a:p>
          </p:txBody>
        </p:sp>
      </p:grpSp>
      <p:grpSp>
        <p:nvGrpSpPr>
          <p:cNvPr id="43015" name="Group 13"/>
          <p:cNvGrpSpPr>
            <a:grpSpLocks/>
          </p:cNvGrpSpPr>
          <p:nvPr/>
        </p:nvGrpSpPr>
        <p:grpSpPr bwMode="auto">
          <a:xfrm>
            <a:off x="3154363" y="4648200"/>
            <a:ext cx="2787650" cy="2133600"/>
            <a:chOff x="1987" y="2256"/>
            <a:chExt cx="1756" cy="1344"/>
          </a:xfrm>
        </p:grpSpPr>
        <p:pic>
          <p:nvPicPr>
            <p:cNvPr id="43034" name="Picture 14" descr="crop320-harbor-inp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2305"/>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 Box 15"/>
            <p:cNvSpPr txBox="1">
              <a:spLocks noChangeArrowheads="1"/>
            </p:cNvSpPr>
            <p:nvPr/>
          </p:nvSpPr>
          <p:spPr bwMode="auto">
            <a:xfrm>
              <a:off x="1987" y="2256"/>
              <a:ext cx="2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C</a:t>
              </a:r>
            </a:p>
          </p:txBody>
        </p:sp>
      </p:grpSp>
      <p:sp>
        <p:nvSpPr>
          <p:cNvPr id="43016" name="Text Box 19"/>
          <p:cNvSpPr txBox="1">
            <a:spLocks noChangeArrowheads="1"/>
          </p:cNvSpPr>
          <p:nvPr/>
        </p:nvSpPr>
        <p:spPr bwMode="auto">
          <a:xfrm>
            <a:off x="1295400" y="4662488"/>
            <a:ext cx="1816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composite</a:t>
            </a:r>
          </a:p>
        </p:txBody>
      </p:sp>
      <p:sp>
        <p:nvSpPr>
          <p:cNvPr id="43017" name="Text Box 20"/>
          <p:cNvSpPr txBox="1">
            <a:spLocks noChangeArrowheads="1"/>
          </p:cNvSpPr>
          <p:nvPr/>
        </p:nvSpPr>
        <p:spPr bwMode="auto">
          <a:xfrm>
            <a:off x="6400800" y="5791200"/>
            <a:ext cx="2095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compositing</a:t>
            </a:r>
          </a:p>
          <a:p>
            <a:pPr eaLnBrk="1" hangingPunct="1">
              <a:spcBef>
                <a:spcPct val="0"/>
              </a:spcBef>
              <a:buFontTx/>
              <a:buNone/>
            </a:pPr>
            <a:r>
              <a:rPr lang="en-US" altLang="zh-TW" sz="2800">
                <a:solidFill>
                  <a:schemeClr val="bg1"/>
                </a:solidFill>
                <a:latin typeface="Trebuchet MS" pitchFamily="34" charset="0"/>
              </a:rPr>
              <a:t>equation</a:t>
            </a:r>
          </a:p>
        </p:txBody>
      </p:sp>
      <p:grpSp>
        <p:nvGrpSpPr>
          <p:cNvPr id="43018" name="Group 21"/>
          <p:cNvGrpSpPr>
            <a:grpSpLocks/>
          </p:cNvGrpSpPr>
          <p:nvPr/>
        </p:nvGrpSpPr>
        <p:grpSpPr bwMode="auto">
          <a:xfrm>
            <a:off x="1570038" y="3657600"/>
            <a:ext cx="5916612" cy="1066800"/>
            <a:chOff x="989" y="1632"/>
            <a:chExt cx="3727" cy="672"/>
          </a:xfrm>
        </p:grpSpPr>
        <p:sp>
          <p:nvSpPr>
            <p:cNvPr id="43029" name="Line 22"/>
            <p:cNvSpPr>
              <a:spLocks noChangeShapeType="1"/>
            </p:cNvSpPr>
            <p:nvPr/>
          </p:nvSpPr>
          <p:spPr bwMode="auto">
            <a:xfrm>
              <a:off x="2832" y="1632"/>
              <a:ext cx="0" cy="672"/>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3030" name="Group 23"/>
            <p:cNvGrpSpPr>
              <a:grpSpLocks/>
            </p:cNvGrpSpPr>
            <p:nvPr/>
          </p:nvGrpSpPr>
          <p:grpSpPr bwMode="auto">
            <a:xfrm>
              <a:off x="989" y="1632"/>
              <a:ext cx="3727" cy="336"/>
              <a:chOff x="989" y="1632"/>
              <a:chExt cx="3727" cy="336"/>
            </a:xfrm>
          </p:grpSpPr>
          <p:sp>
            <p:nvSpPr>
              <p:cNvPr id="43031" name="Line 24"/>
              <p:cNvSpPr>
                <a:spLocks noChangeShapeType="1"/>
              </p:cNvSpPr>
              <p:nvPr/>
            </p:nvSpPr>
            <p:spPr bwMode="auto">
              <a:xfrm>
                <a:off x="989" y="1968"/>
                <a:ext cx="372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32" name="Line 25"/>
              <p:cNvSpPr>
                <a:spLocks noChangeShapeType="1"/>
              </p:cNvSpPr>
              <p:nvPr/>
            </p:nvSpPr>
            <p:spPr bwMode="auto">
              <a:xfrm flipV="1">
                <a:off x="1008"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33" name="Line 26"/>
              <p:cNvSpPr>
                <a:spLocks noChangeShapeType="1"/>
              </p:cNvSpPr>
              <p:nvPr/>
            </p:nvSpPr>
            <p:spPr bwMode="auto">
              <a:xfrm flipV="1">
                <a:off x="4704"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pic>
        <p:nvPicPr>
          <p:cNvPr id="43019" name="Picture 27" descr="shdmat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8" y="4649788"/>
            <a:ext cx="2843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Line 28"/>
          <p:cNvSpPr>
            <a:spLocks noChangeShapeType="1"/>
          </p:cNvSpPr>
          <p:nvPr/>
        </p:nvSpPr>
        <p:spPr bwMode="auto">
          <a:xfrm flipV="1">
            <a:off x="1143000" y="5181600"/>
            <a:ext cx="1143000" cy="1219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21" name="Oval 29"/>
          <p:cNvSpPr>
            <a:spLocks noChangeArrowheads="1"/>
          </p:cNvSpPr>
          <p:nvPr/>
        </p:nvSpPr>
        <p:spPr bwMode="auto">
          <a:xfrm>
            <a:off x="1066800" y="63246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3022" name="Oval 30"/>
          <p:cNvSpPr>
            <a:spLocks noChangeArrowheads="1"/>
          </p:cNvSpPr>
          <p:nvPr/>
        </p:nvSpPr>
        <p:spPr bwMode="auto">
          <a:xfrm>
            <a:off x="2209800" y="51054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3023" name="Text Box 31"/>
          <p:cNvSpPr txBox="1">
            <a:spLocks noChangeArrowheads="1"/>
          </p:cNvSpPr>
          <p:nvPr/>
        </p:nvSpPr>
        <p:spPr bwMode="auto">
          <a:xfrm>
            <a:off x="838200" y="6400800"/>
            <a:ext cx="35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B</a:t>
            </a:r>
          </a:p>
        </p:txBody>
      </p:sp>
      <p:sp>
        <p:nvSpPr>
          <p:cNvPr id="43024" name="Text Box 32"/>
          <p:cNvSpPr txBox="1">
            <a:spLocks noChangeArrowheads="1"/>
          </p:cNvSpPr>
          <p:nvPr/>
        </p:nvSpPr>
        <p:spPr bwMode="auto">
          <a:xfrm>
            <a:off x="2286000" y="4876800"/>
            <a:ext cx="34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F</a:t>
            </a:r>
          </a:p>
        </p:txBody>
      </p:sp>
      <p:grpSp>
        <p:nvGrpSpPr>
          <p:cNvPr id="8" name="Group 33"/>
          <p:cNvGrpSpPr>
            <a:grpSpLocks/>
          </p:cNvGrpSpPr>
          <p:nvPr/>
        </p:nvGrpSpPr>
        <p:grpSpPr bwMode="auto">
          <a:xfrm>
            <a:off x="762000" y="5943600"/>
            <a:ext cx="439738" cy="511175"/>
            <a:chOff x="765" y="2784"/>
            <a:chExt cx="277" cy="322"/>
          </a:xfrm>
        </p:grpSpPr>
        <p:sp>
          <p:nvSpPr>
            <p:cNvPr id="43027" name="Oval 34"/>
            <p:cNvSpPr>
              <a:spLocks noChangeArrowheads="1"/>
            </p:cNvSpPr>
            <p:nvPr/>
          </p:nvSpPr>
          <p:spPr bwMode="auto">
            <a:xfrm>
              <a:off x="960" y="3024"/>
              <a:ext cx="82" cy="82"/>
            </a:xfrm>
            <a:prstGeom prst="ellipse">
              <a:avLst/>
            </a:prstGeom>
            <a:solidFill>
              <a:srgbClr val="FF33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3028" name="Text Box 35"/>
            <p:cNvSpPr txBox="1">
              <a:spLocks noChangeArrowheads="1"/>
            </p:cNvSpPr>
            <p:nvPr/>
          </p:nvSpPr>
          <p:spPr bwMode="auto">
            <a:xfrm>
              <a:off x="765" y="2784"/>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C</a:t>
              </a:r>
            </a:p>
          </p:txBody>
        </p:sp>
      </p:grpSp>
      <p:sp>
        <p:nvSpPr>
          <p:cNvPr id="43026" name="Text Box 36"/>
          <p:cNvSpPr txBox="1">
            <a:spLocks noChangeArrowheads="1"/>
          </p:cNvSpPr>
          <p:nvPr/>
        </p:nvSpPr>
        <p:spPr bwMode="auto">
          <a:xfrm>
            <a:off x="1703388" y="6248400"/>
            <a:ext cx="814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a:solidFill>
                  <a:schemeClr val="bg1"/>
                </a:solidFill>
                <a:latin typeface="Times New Roman" pitchFamily="18" charset="0"/>
                <a:sym typeface="Symbol" pitchFamily="18" charset="2"/>
              </a:rPr>
              <a:t></a:t>
            </a:r>
            <a:r>
              <a:rPr lang="en-US" altLang="zh-TW" sz="2800">
                <a:solidFill>
                  <a:schemeClr val="bg1"/>
                </a:solidFill>
                <a:latin typeface="Times New Roman" pitchFamily="18" charset="0"/>
                <a:sym typeface="Symbol" pitchFamily="18" charset="2"/>
              </a:rPr>
              <a:t>=1</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66667E-6 2.25307E-6 L 0.125 -0.17766 " pathEditMode="relative" ptsTypes="AA">
                                      <p:cBhvr>
                                        <p:cTn id="6" dur="1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lvl="1" eaLnBrk="1" hangingPunct="1">
              <a:spcBef>
                <a:spcPct val="0"/>
              </a:spcBef>
              <a:buFontTx/>
              <a:buNone/>
            </a:pPr>
            <a:fld id="{FCD6DDA6-1B4B-4032-9B46-9C60234D7227}" type="slidenum">
              <a:rPr lang="es-ES" altLang="zh-TW" sz="2400">
                <a:latin typeface="Times New Roman" pitchFamily="18" charset="0"/>
              </a:rPr>
              <a:pPr lvl="1" eaLnBrk="1" hangingPunct="1">
                <a:spcBef>
                  <a:spcPct val="0"/>
                </a:spcBef>
                <a:buFontTx/>
                <a:buNone/>
              </a:pPr>
              <a:t>44</a:t>
            </a:fld>
            <a:endParaRPr lang="es-ES" altLang="zh-TW" sz="2400">
              <a:latin typeface="Times New Roman" pitchFamily="18"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44036" name="Rectangle 2"/>
          <p:cNvSpPr>
            <a:spLocks noGrp="1" noChangeArrowheads="1"/>
          </p:cNvSpPr>
          <p:nvPr>
            <p:ph type="title"/>
          </p:nvPr>
        </p:nvSpPr>
        <p:spPr/>
        <p:txBody>
          <a:bodyPr/>
          <a:lstStyle/>
          <a:p>
            <a:r>
              <a:rPr lang="en-US" altLang="zh-TW" smtClean="0"/>
              <a:t>Order Dependency</a:t>
            </a:r>
          </a:p>
        </p:txBody>
      </p:sp>
      <p:sp>
        <p:nvSpPr>
          <p:cNvPr id="44037" name="Rectangle 3"/>
          <p:cNvSpPr>
            <a:spLocks noGrp="1" noChangeArrowheads="1"/>
          </p:cNvSpPr>
          <p:nvPr>
            <p:ph type="body" idx="1"/>
          </p:nvPr>
        </p:nvSpPr>
        <p:spPr/>
        <p:txBody>
          <a:bodyPr/>
          <a:lstStyle/>
          <a:p>
            <a:r>
              <a:rPr lang="en-US" altLang="zh-TW" smtClean="0"/>
              <a:t>Is this image correct?</a:t>
            </a:r>
          </a:p>
          <a:p>
            <a:pPr lvl="1"/>
            <a:r>
              <a:rPr lang="en-US" altLang="zh-TW" smtClean="0"/>
              <a:t>Probably not</a:t>
            </a:r>
          </a:p>
          <a:p>
            <a:pPr lvl="1"/>
            <a:r>
              <a:rPr lang="en-US" altLang="zh-TW" smtClean="0"/>
              <a:t>Polygons are rendered</a:t>
            </a:r>
          </a:p>
          <a:p>
            <a:pPr lvl="1">
              <a:buFontTx/>
              <a:buNone/>
            </a:pPr>
            <a:r>
              <a:rPr lang="en-US" altLang="zh-TW" smtClean="0"/>
              <a:t>in the order they pass</a:t>
            </a:r>
          </a:p>
          <a:p>
            <a:pPr lvl="1">
              <a:buFontTx/>
              <a:buNone/>
            </a:pPr>
            <a:r>
              <a:rPr lang="en-US" altLang="zh-TW" smtClean="0"/>
              <a:t>down the pipeline</a:t>
            </a:r>
          </a:p>
          <a:p>
            <a:pPr lvl="1"/>
            <a:r>
              <a:rPr lang="en-US" altLang="zh-TW" smtClean="0"/>
              <a:t>Blending functions</a:t>
            </a:r>
          </a:p>
          <a:p>
            <a:pPr lvl="1">
              <a:buFontTx/>
              <a:buNone/>
            </a:pPr>
            <a:r>
              <a:rPr lang="en-US" altLang="zh-TW" smtClean="0"/>
              <a:t>are order dependent</a:t>
            </a:r>
          </a:p>
        </p:txBody>
      </p:sp>
      <p:pic>
        <p:nvPicPr>
          <p:cNvPr id="44038" name="Picture 8"/>
          <p:cNvPicPr>
            <a:picLocks noChangeAspect="1" noChangeArrowheads="1"/>
          </p:cNvPicPr>
          <p:nvPr/>
        </p:nvPicPr>
        <p:blipFill>
          <a:blip r:embed="rId2">
            <a:extLst>
              <a:ext uri="{28A0092B-C50C-407E-A947-70E740481C1C}">
                <a14:useLocalDpi xmlns:a14="http://schemas.microsoft.com/office/drawing/2010/main" val="0"/>
              </a:ext>
            </a:extLst>
          </a:blip>
          <a:srcRect l="9055" t="12050" r="9055" b="12050"/>
          <a:stretch>
            <a:fillRect/>
          </a:stretch>
        </p:blipFill>
        <p:spPr bwMode="auto">
          <a:xfrm>
            <a:off x="4724400" y="1600200"/>
            <a:ext cx="396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b="1" smtClean="0"/>
              <a:t>Deferred Shading</a:t>
            </a:r>
            <a:endParaRPr lang="zh-TW" altLang="en-US" smtClean="0"/>
          </a:p>
        </p:txBody>
      </p:sp>
      <p:sp>
        <p:nvSpPr>
          <p:cNvPr id="45059" name="內容版面配置區 2"/>
          <p:cNvSpPr>
            <a:spLocks noGrp="1"/>
          </p:cNvSpPr>
          <p:nvPr>
            <p:ph idx="1"/>
          </p:nvPr>
        </p:nvSpPr>
        <p:spPr/>
        <p:txBody>
          <a:bodyPr/>
          <a:lstStyle/>
          <a:p>
            <a:r>
              <a:rPr lang="en-US" altLang="zh-TW" smtClean="0"/>
              <a:t>A shading algorithm is calculated by dividing it into smaller parts that are written to intermediate buffer storage to be combined later, instead of immediately writing the shader result to the color framebuffer.</a:t>
            </a:r>
            <a:endParaRPr lang="zh-TW" altLang="en-US" smtClean="0"/>
          </a:p>
        </p:txBody>
      </p:sp>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en-US" altLang="zh-TW" b="1" smtClean="0"/>
              <a:t>Deferred Shading in Killzone2</a:t>
            </a:r>
            <a:endParaRPr lang="zh-TW" altLang="en-US" smtClean="0"/>
          </a:p>
        </p:txBody>
      </p:sp>
      <p:sp>
        <p:nvSpPr>
          <p:cNvPr id="46083" name="內容版面配置區 2"/>
          <p:cNvSpPr>
            <a:spLocks noGrp="1"/>
          </p:cNvSpPr>
          <p:nvPr>
            <p:ph idx="1"/>
          </p:nvPr>
        </p:nvSpPr>
        <p:spPr/>
        <p:txBody>
          <a:bodyPr/>
          <a:lstStyle/>
          <a:p>
            <a:endParaRPr lang="zh-TW" altLang="en-US" smtClean="0"/>
          </a:p>
        </p:txBody>
      </p:sp>
      <p:pic>
        <p:nvPicPr>
          <p:cNvPr id="46084" name="Picture 2" descr="http://game.watch.impress.co.jp/img/gmw/docs/125/909/kil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57338"/>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game.watch.impress.co.jp/img/gmw/docs/125/909/kil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557338"/>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descr="http://game.watch.impress.co.jp/img/gmw/docs/125/909/kil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911600"/>
            <a:ext cx="38401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0" descr="http://game.watch.impress.co.jp/img/gmw/docs/125/909/kil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3929063"/>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endParaRPr lang="zh-TW" altLang="en-US" smtClean="0"/>
          </a:p>
        </p:txBody>
      </p:sp>
      <p:sp>
        <p:nvSpPr>
          <p:cNvPr id="47107" name="內容版面配置區 2"/>
          <p:cNvSpPr>
            <a:spLocks noGrp="1"/>
          </p:cNvSpPr>
          <p:nvPr>
            <p:ph idx="1"/>
          </p:nvPr>
        </p:nvSpPr>
        <p:spPr/>
        <p:txBody>
          <a:bodyPr/>
          <a:lstStyle/>
          <a:p>
            <a:endParaRPr lang="zh-TW" altLang="en-US" smtClean="0"/>
          </a:p>
        </p:txBody>
      </p:sp>
      <p:pic>
        <p:nvPicPr>
          <p:cNvPr id="47108" name="Picture 2" descr="http://game.watch.impress.co.jp/img/gmw/docs/125/909/kil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54163"/>
            <a:ext cx="3840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http://game.watch.impress.co.jp/img/gmw/docs/125/909/kil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557338"/>
            <a:ext cx="3840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http://game.watch.impress.co.jp/img/gmw/docs/125/909/kil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3929063"/>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http://game.watch.impress.co.jp/img/gmw/docs/125/909/kil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983038"/>
            <a:ext cx="3840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smtClean="0"/>
              <a:t>Additive / Subtractive color</a:t>
            </a:r>
            <a:endParaRPr lang="zh-TW" altLang="en-US" smtClean="0"/>
          </a:p>
        </p:txBody>
      </p:sp>
      <p:pic>
        <p:nvPicPr>
          <p:cNvPr id="6147" name="Picture 2" descr="http://upload.wikimedia.org/wikipedia/commons/thumb/c/c2/AdditiveColor.svg/150px-AdditiveColo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643188"/>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upload.wikimedia.org/wikipedia/commons/thumb/1/19/SubtractiveColor.svg/150px-SubtractiveColo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714625"/>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p:nvSpPr>
        <p:spPr bwMode="auto">
          <a:xfrm>
            <a:off x="2928938" y="3571875"/>
            <a:ext cx="42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M</a:t>
            </a:r>
            <a:endParaRPr lang="zh-TW" altLang="en-US" sz="2400">
              <a:latin typeface="Times New Roman" pitchFamily="18" charset="0"/>
            </a:endParaRPr>
          </a:p>
        </p:txBody>
      </p:sp>
      <p:sp>
        <p:nvSpPr>
          <p:cNvPr id="9" name="文字方塊 8"/>
          <p:cNvSpPr txBox="1">
            <a:spLocks noChangeArrowheads="1"/>
          </p:cNvSpPr>
          <p:nvPr/>
        </p:nvSpPr>
        <p:spPr bwMode="auto">
          <a:xfrm>
            <a:off x="1857375" y="3571875"/>
            <a:ext cx="42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Y</a:t>
            </a:r>
            <a:endParaRPr lang="zh-TW" altLang="en-US" sz="2400">
              <a:latin typeface="Times New Roman" pitchFamily="18" charset="0"/>
            </a:endParaRPr>
          </a:p>
        </p:txBody>
      </p:sp>
      <p:sp>
        <p:nvSpPr>
          <p:cNvPr id="10" name="文字方塊 9"/>
          <p:cNvSpPr txBox="1">
            <a:spLocks noChangeArrowheads="1"/>
          </p:cNvSpPr>
          <p:nvPr/>
        </p:nvSpPr>
        <p:spPr bwMode="auto">
          <a:xfrm>
            <a:off x="2357438" y="45005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C</a:t>
            </a:r>
            <a:endParaRPr lang="zh-TW" altLang="en-US" sz="2400">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dirty="0" smtClean="0"/>
              <a:t>RGB color space</a:t>
            </a:r>
            <a:endParaRPr lang="zh-TW" altLang="en-US" dirty="0" smtClean="0"/>
          </a:p>
        </p:txBody>
      </p:sp>
      <p:sp>
        <p:nvSpPr>
          <p:cNvPr id="7171" name="內容版面配置區 2"/>
          <p:cNvSpPr>
            <a:spLocks noGrp="1"/>
          </p:cNvSpPr>
          <p:nvPr>
            <p:ph idx="1"/>
          </p:nvPr>
        </p:nvSpPr>
        <p:spPr/>
        <p:txBody>
          <a:bodyPr/>
          <a:lstStyle/>
          <a:p>
            <a:endParaRPr lang="zh-TW" altLang="en-US" smtClean="0"/>
          </a:p>
        </p:txBody>
      </p:sp>
      <p:pic>
        <p:nvPicPr>
          <p:cNvPr id="7172" name="Picture 2" descr="http://upload.wikimedia.org/wikipedia/commons/thumb/0/03/RGB_farbwuerfel.jpg/400px-RGB_farbwuerf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43063"/>
            <a:ext cx="41433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單箭頭接點 4"/>
          <p:cNvCxnSpPr/>
          <p:nvPr/>
        </p:nvCxnSpPr>
        <p:spPr>
          <a:xfrm>
            <a:off x="2000250" y="4286250"/>
            <a:ext cx="15001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rot="16200000" flipV="1">
            <a:off x="1357313" y="3643312"/>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a:off x="1000125" y="4500563"/>
            <a:ext cx="1214438" cy="785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6" name="文字方塊 9"/>
          <p:cNvSpPr txBox="1">
            <a:spLocks noChangeArrowheads="1"/>
          </p:cNvSpPr>
          <p:nvPr/>
        </p:nvSpPr>
        <p:spPr bwMode="auto">
          <a:xfrm>
            <a:off x="3143250" y="4500563"/>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Red</a:t>
            </a:r>
            <a:endParaRPr lang="zh-TW" altLang="en-US" sz="2400">
              <a:latin typeface="Times New Roman" pitchFamily="18" charset="0"/>
            </a:endParaRPr>
          </a:p>
        </p:txBody>
      </p:sp>
      <p:sp>
        <p:nvSpPr>
          <p:cNvPr id="7177" name="文字方塊 10"/>
          <p:cNvSpPr txBox="1">
            <a:spLocks noChangeArrowheads="1"/>
          </p:cNvSpPr>
          <p:nvPr/>
        </p:nvSpPr>
        <p:spPr bwMode="auto">
          <a:xfrm>
            <a:off x="1928813" y="25003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Green</a:t>
            </a:r>
            <a:endParaRPr lang="zh-TW" altLang="en-US" sz="2400">
              <a:latin typeface="Times New Roman" pitchFamily="18" charset="0"/>
            </a:endParaRPr>
          </a:p>
        </p:txBody>
      </p:sp>
      <p:sp>
        <p:nvSpPr>
          <p:cNvPr id="7178" name="文字方塊 11"/>
          <p:cNvSpPr txBox="1">
            <a:spLocks noChangeArrowheads="1"/>
          </p:cNvSpPr>
          <p:nvPr/>
        </p:nvSpPr>
        <p:spPr bwMode="auto">
          <a:xfrm>
            <a:off x="1000125" y="550068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Blue</a:t>
            </a:r>
            <a:endParaRPr lang="zh-TW" altLang="en-US" sz="2400">
              <a:latin typeface="Times New Roman" pitchFamily="18" charset="0"/>
            </a:endParaRPr>
          </a:p>
        </p:txBody>
      </p:sp>
      <p:sp>
        <p:nvSpPr>
          <p:cNvPr id="7179" name="文字方塊 12"/>
          <p:cNvSpPr txBox="1">
            <a:spLocks noChangeArrowheads="1"/>
          </p:cNvSpPr>
          <p:nvPr/>
        </p:nvSpPr>
        <p:spPr bwMode="auto">
          <a:xfrm>
            <a:off x="2143125" y="25003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7180" name="文字方塊 13"/>
          <p:cNvSpPr txBox="1">
            <a:spLocks noChangeArrowheads="1"/>
          </p:cNvSpPr>
          <p:nvPr/>
        </p:nvSpPr>
        <p:spPr bwMode="auto">
          <a:xfrm>
            <a:off x="785813" y="3571875"/>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Black</a:t>
            </a:r>
          </a:p>
          <a:p>
            <a:pPr algn="ctr" eaLnBrk="1" hangingPunct="1">
              <a:spcBef>
                <a:spcPct val="0"/>
              </a:spcBef>
              <a:buFontTx/>
              <a:buNone/>
            </a:pPr>
            <a:r>
              <a:rPr lang="en-US" altLang="zh-TW" sz="2400">
                <a:latin typeface="Times New Roman" pitchFamily="18" charset="0"/>
              </a:rPr>
              <a:t>(0, 0, 0)</a:t>
            </a:r>
            <a:endParaRPr lang="zh-TW" altLang="en-US" sz="2400">
              <a:latin typeface="Times New Roman" pitchFamily="18" charset="0"/>
            </a:endParaRPr>
          </a:p>
        </p:txBody>
      </p:sp>
      <p:pic>
        <p:nvPicPr>
          <p:cNvPr id="2" name="圖片 1"/>
          <p:cNvPicPr>
            <a:picLocks noChangeAspect="1"/>
          </p:cNvPicPr>
          <p:nvPr/>
        </p:nvPicPr>
        <p:blipFill>
          <a:blip r:embed="rId4"/>
          <a:stretch>
            <a:fillRect/>
          </a:stretch>
        </p:blipFill>
        <p:spPr>
          <a:xfrm>
            <a:off x="3777719" y="3244580"/>
            <a:ext cx="5117207" cy="2881583"/>
          </a:xfrm>
          <a:prstGeom prst="rect">
            <a:avLst/>
          </a:prstGeom>
        </p:spPr>
      </p:pic>
      <p:sp>
        <p:nvSpPr>
          <p:cNvPr id="3" name="文字方塊 2"/>
          <p:cNvSpPr txBox="1"/>
          <p:nvPr/>
        </p:nvSpPr>
        <p:spPr>
          <a:xfrm>
            <a:off x="4932040" y="6126163"/>
            <a:ext cx="3528392" cy="461665"/>
          </a:xfrm>
          <a:prstGeom prst="rect">
            <a:avLst/>
          </a:prstGeom>
          <a:noFill/>
        </p:spPr>
        <p:txBody>
          <a:bodyPr wrap="square" rtlCol="0">
            <a:spAutoFit/>
          </a:bodyPr>
          <a:lstStyle/>
          <a:p>
            <a:r>
              <a:rPr lang="en-US" altLang="zh-TW" i="1" dirty="0"/>
              <a:t>Image by </a:t>
            </a:r>
            <a:r>
              <a:rPr lang="en-US" altLang="zh-TW" i="1" dirty="0" err="1">
                <a:hlinkClick r:id="rId5"/>
              </a:rPr>
              <a:t>Tauba</a:t>
            </a:r>
            <a:r>
              <a:rPr lang="en-US" altLang="zh-TW" i="1" dirty="0">
                <a:hlinkClick r:id="rId5"/>
              </a:rPr>
              <a:t> </a:t>
            </a:r>
            <a:r>
              <a:rPr lang="en-US" altLang="zh-TW" i="1" dirty="0" err="1">
                <a:hlinkClick r:id="rId5"/>
              </a:rPr>
              <a:t>Auerbach</a:t>
            </a:r>
            <a:endParaRPr lang="zh-TW" altLang="en-US" dirty="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TW" smtClean="0"/>
              <a:t>HSV color space</a:t>
            </a:r>
            <a:endParaRPr lang="zh-TW" altLang="en-US" smtClean="0"/>
          </a:p>
        </p:txBody>
      </p:sp>
      <p:sp>
        <p:nvSpPr>
          <p:cNvPr id="8195" name="內容版面配置區 2"/>
          <p:cNvSpPr>
            <a:spLocks noGrp="1"/>
          </p:cNvSpPr>
          <p:nvPr>
            <p:ph idx="1"/>
          </p:nvPr>
        </p:nvSpPr>
        <p:spPr/>
        <p:txBody>
          <a:bodyPr/>
          <a:lstStyle/>
          <a:p>
            <a:r>
              <a:rPr lang="en-US" altLang="zh-TW" i="1" smtClean="0"/>
              <a:t>HSV</a:t>
            </a:r>
            <a:r>
              <a:rPr lang="en-US" altLang="zh-TW" smtClean="0"/>
              <a:t> </a:t>
            </a:r>
          </a:p>
          <a:p>
            <a:pPr lvl="1"/>
            <a:r>
              <a:rPr lang="en-US" altLang="zh-TW" b="1" smtClean="0"/>
              <a:t>h</a:t>
            </a:r>
            <a:r>
              <a:rPr lang="en-US" altLang="zh-TW" smtClean="0"/>
              <a:t>ue, </a:t>
            </a:r>
          </a:p>
          <a:p>
            <a:pPr lvl="1"/>
            <a:r>
              <a:rPr lang="en-US" altLang="zh-TW" b="1" smtClean="0"/>
              <a:t>S</a:t>
            </a:r>
            <a:r>
              <a:rPr lang="en-US" altLang="zh-TW" smtClean="0"/>
              <a:t>aturation, </a:t>
            </a:r>
          </a:p>
          <a:p>
            <a:pPr lvl="1"/>
            <a:r>
              <a:rPr lang="en-US" altLang="zh-TW" smtClean="0"/>
              <a:t>Value,</a:t>
            </a:r>
          </a:p>
          <a:p>
            <a:pPr lvl="1"/>
            <a:endParaRPr lang="en-US" altLang="zh-TW" smtClean="0"/>
          </a:p>
        </p:txBody>
      </p:sp>
      <p:pic>
        <p:nvPicPr>
          <p:cNvPr id="8196" name="Picture 2" descr="http://upload.wikimedia.org/wikipedia/commons/thumb/e/e0/HSV_cylinder.png/200px-HSV_cylin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3857625"/>
            <a:ext cx="2428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文字方塊 4"/>
          <p:cNvSpPr txBox="1">
            <a:spLocks noChangeArrowheads="1"/>
          </p:cNvSpPr>
          <p:nvPr/>
        </p:nvSpPr>
        <p:spPr bwMode="auto">
          <a:xfrm>
            <a:off x="1500188" y="5929313"/>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HSV</a:t>
            </a:r>
            <a:endParaRPr lang="zh-TW" altLang="en-US" sz="2400">
              <a:latin typeface="Times New Roman" pitchFamily="18" charset="0"/>
            </a:endParaRPr>
          </a:p>
        </p:txBody>
      </p:sp>
      <p:pic>
        <p:nvPicPr>
          <p:cNvPr id="8198" name="Picture 4" descr="http://upload.wikimedia.org/wikipedia/commons/thumb/7/72/HSV_triangle_and_cone.png/400px-HSV_triangle_and_c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86250"/>
            <a:ext cx="3810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10;h =&#10;\begin{cases}&#10;0, &amp; \mbox{if } \max = \min \\&#10;(60^\circ \times \frac{g - b}{\max - \min} + 360^\circ)\;\bmod\;360^\circ,   &amp; \mbox{if } \max = r \\&#10;60^\circ \times \frac{b - r}{\max - \min} + 120^\circ, &amp; \mbox{if } \max = g \\&#10;60^\circ \times \frac{r - g}{\max - \min} + 240^\circ, &amp; \mbox{if } \max = b&#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63" y="1585913"/>
            <a:ext cx="426243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s = &#10;\begin{cases}&#10;0, &amp; \mbox{if } \max = 0 \\&#10;\frac{\max - \min}{\max} = 1 - \frac{\min}{\max}, &amp; \mbox{otherwise}&#10;\end{ca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714625"/>
            <a:ext cx="312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v = \max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3571875"/>
            <a:ext cx="6953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文字方塊 10"/>
          <p:cNvSpPr txBox="1">
            <a:spLocks noChangeArrowheads="1"/>
          </p:cNvSpPr>
          <p:nvPr/>
        </p:nvSpPr>
        <p:spPr bwMode="auto">
          <a:xfrm>
            <a:off x="5500688" y="6072188"/>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UI</a:t>
            </a:r>
            <a:endParaRPr lang="zh-TW" altLang="en-US" sz="2400">
              <a:latin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en-US" altLang="zh-TW" smtClean="0"/>
              <a:t>Color Harmonization</a:t>
            </a:r>
            <a:br>
              <a:rPr lang="en-US" altLang="zh-TW" smtClean="0"/>
            </a:br>
            <a:r>
              <a:rPr lang="en-US" altLang="zh-TW" sz="2000" smtClean="0"/>
              <a:t>SIGGRAPH 2006</a:t>
            </a:r>
            <a:endParaRPr lang="zh-TW" altLang="en-US" smtClean="0"/>
          </a:p>
        </p:txBody>
      </p:sp>
      <p:sp>
        <p:nvSpPr>
          <p:cNvPr id="9219" name="內容版面配置區 2"/>
          <p:cNvSpPr>
            <a:spLocks noGrp="1"/>
          </p:cNvSpPr>
          <p:nvPr>
            <p:ph idx="1"/>
          </p:nvPr>
        </p:nvSpPr>
        <p:spPr/>
        <p:txBody>
          <a:bodyPr/>
          <a:lstStyle/>
          <a:p>
            <a:endParaRPr lang="zh-TW" altLang="en-US"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00" y="2214563"/>
            <a:ext cx="39401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文字方塊 4"/>
          <p:cNvSpPr txBox="1">
            <a:spLocks noChangeArrowheads="1"/>
          </p:cNvSpPr>
          <p:nvPr/>
        </p:nvSpPr>
        <p:spPr bwMode="auto">
          <a:xfrm>
            <a:off x="5072063" y="4357688"/>
            <a:ext cx="321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Harmonic templates on the hue wheel.</a:t>
            </a:r>
            <a:endParaRPr lang="zh-TW" altLang="en-US" sz="2400">
              <a:latin typeface="Times New Roman" pitchFamily="18" charset="0"/>
            </a:endParaRPr>
          </a:p>
        </p:txBody>
      </p:sp>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57375"/>
            <a:ext cx="399097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smtClean="0"/>
              <a:t>Gamut</a:t>
            </a:r>
            <a:endParaRPr lang="zh-TW" altLang="en-US" smtClean="0"/>
          </a:p>
        </p:txBody>
      </p:sp>
      <p:sp>
        <p:nvSpPr>
          <p:cNvPr id="10243" name="內容版面配置區 2"/>
          <p:cNvSpPr>
            <a:spLocks noGrp="1"/>
          </p:cNvSpPr>
          <p:nvPr>
            <p:ph idx="1"/>
          </p:nvPr>
        </p:nvSpPr>
        <p:spPr/>
        <p:txBody>
          <a:bodyPr/>
          <a:lstStyle/>
          <a:p>
            <a:r>
              <a:rPr lang="en-US" altLang="zh-TW" smtClean="0"/>
              <a:t>a certain </a:t>
            </a:r>
            <a:r>
              <a:rPr lang="en-US" altLang="zh-TW" i="1" smtClean="0"/>
              <a:t>complete subset</a:t>
            </a:r>
            <a:r>
              <a:rPr lang="en-US" altLang="zh-TW" smtClean="0"/>
              <a:t> of </a:t>
            </a:r>
            <a:r>
              <a:rPr lang="en-US" altLang="zh-TW" smtClean="0">
                <a:hlinkClick r:id="rId2" action="ppaction://hlinkfile" tooltip="Color"/>
              </a:rPr>
              <a:t>colors</a:t>
            </a:r>
            <a:r>
              <a:rPr lang="en-US" altLang="zh-TW" smtClean="0"/>
              <a:t>. </a:t>
            </a:r>
          </a:p>
          <a:p>
            <a:r>
              <a:rPr lang="en-US" altLang="zh-TW" smtClean="0"/>
              <a:t>the subset of colors which can be accurately represented in a given circumstance.</a:t>
            </a:r>
            <a:endParaRPr lang="zh-TW" altLang="en-US" smtClean="0"/>
          </a:p>
        </p:txBody>
      </p:sp>
      <p:pic>
        <p:nvPicPr>
          <p:cNvPr id="10244" name="Picture 2" descr="File:CIExy1931 srgb gam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3214688"/>
            <a:ext cx="278606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12.7|15.9"/>
</p:tagLst>
</file>

<file path=ppt/tags/tag2.xml><?xml version="1.0" encoding="utf-8"?>
<p:tagLst xmlns:a="http://schemas.openxmlformats.org/drawingml/2006/main" xmlns:r="http://schemas.openxmlformats.org/officeDocument/2006/relationships" xmlns:p="http://schemas.openxmlformats.org/presentationml/2006/main">
  <p:tag name="TIMING" val="|25.3|22.4"/>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16195</TotalTime>
  <Words>796</Words>
  <Application>Microsoft Office PowerPoint</Application>
  <PresentationFormat>如螢幕大小 (4:3)</PresentationFormat>
  <Paragraphs>222</Paragraphs>
  <Slides>47</Slides>
  <Notes>12</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2</vt:i4>
      </vt:variant>
      <vt:variant>
        <vt:lpstr>投影片標題</vt:lpstr>
      </vt:variant>
      <vt:variant>
        <vt:i4>47</vt:i4>
      </vt:variant>
    </vt:vector>
  </HeadingPairs>
  <TitlesOfParts>
    <vt:vector size="58" baseType="lpstr">
      <vt:lpstr>新細明體</vt:lpstr>
      <vt:lpstr>標楷體</vt:lpstr>
      <vt:lpstr>Arial</vt:lpstr>
      <vt:lpstr>Arial Black</vt:lpstr>
      <vt:lpstr>Calibri</vt:lpstr>
      <vt:lpstr>Symbol</vt:lpstr>
      <vt:lpstr>Times New Roman</vt:lpstr>
      <vt:lpstr>Trebuchet MS</vt:lpstr>
      <vt:lpstr>Office 佈景主題</vt:lpstr>
      <vt:lpstr>Equation</vt:lpstr>
      <vt:lpstr>Image</vt:lpstr>
      <vt:lpstr>PowerPoint 簡報</vt:lpstr>
      <vt:lpstr>Outlines</vt:lpstr>
      <vt:lpstr>Electromagnetic spectrum</vt:lpstr>
      <vt:lpstr>Three-Color Theory</vt:lpstr>
      <vt:lpstr>Additive / Subtractive color</vt:lpstr>
      <vt:lpstr>RGB color space</vt:lpstr>
      <vt:lpstr>HSV color space</vt:lpstr>
      <vt:lpstr>Color Harmonization SIGGRAPH 2006</vt:lpstr>
      <vt:lpstr>Gamut</vt:lpstr>
      <vt:lpstr>CIELAB color space</vt:lpstr>
      <vt:lpstr>PowerPoint 簡報</vt:lpstr>
      <vt:lpstr>Color2Gray: Salience-Preserving Color Removal siggraph 2005</vt:lpstr>
      <vt:lpstr>brightness contrast</vt:lpstr>
      <vt:lpstr>Checker shadow Illusion</vt:lpstr>
      <vt:lpstr>PowerPoint 簡報</vt:lpstr>
      <vt:lpstr>Image PRE-PROcessing Filter</vt:lpstr>
      <vt:lpstr>PowerPoint 簡報</vt:lpstr>
      <vt:lpstr>convolution</vt:lpstr>
      <vt:lpstr>Low-pass filter</vt:lpstr>
      <vt:lpstr>PowerPoint 簡報</vt:lpstr>
      <vt:lpstr>Gaussian Filtering</vt:lpstr>
      <vt:lpstr>Unsharp Masking</vt:lpstr>
      <vt:lpstr>3D Unsharp Masking for Scene Coherent Enhancement  SIGGRAPH '08</vt:lpstr>
      <vt:lpstr>Naïve Approach: Gaussian Blur</vt:lpstr>
      <vt:lpstr>Impact of Blur and Halos</vt:lpstr>
      <vt:lpstr>Bilateral Filter: no Blur, no Halos</vt:lpstr>
      <vt:lpstr>Bilateral Filter Definition: an Additional Edge Term</vt:lpstr>
      <vt:lpstr>Illustration a 1D Image</vt:lpstr>
      <vt:lpstr>Gaussian Blur and Bilateral Filter</vt:lpstr>
      <vt:lpstr>Differentiation and convolution</vt:lpstr>
      <vt:lpstr>High-pass filter</vt:lpstr>
      <vt:lpstr>The Fourier space image</vt:lpstr>
      <vt:lpstr>PowerPoint 簡報</vt:lpstr>
      <vt:lpstr>PowerPoint 簡報</vt:lpstr>
      <vt:lpstr>Fourier space filtering</vt:lpstr>
      <vt:lpstr>Fourier space filtering</vt:lpstr>
      <vt:lpstr>Hybrid Images siggraph 06</vt:lpstr>
      <vt:lpstr>Hybrid Images</vt:lpstr>
      <vt:lpstr>Opacity and Transparency</vt:lpstr>
      <vt:lpstr>Chroma-keying (Primatte)</vt:lpstr>
      <vt:lpstr>Blending</vt:lpstr>
      <vt:lpstr>Compositing</vt:lpstr>
      <vt:lpstr>Compositing</vt:lpstr>
      <vt:lpstr>Order Dependency</vt:lpstr>
      <vt:lpstr>Deferred Shading</vt:lpstr>
      <vt:lpstr>Deferred Shading in Killzone2</vt:lpstr>
      <vt:lpstr>PowerPoint 簡報</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Graphics</dc:title>
  <dc:creator>lee</dc:creator>
  <cp:lastModifiedBy>Ming-Te Chi</cp:lastModifiedBy>
  <cp:revision>559</cp:revision>
  <dcterms:created xsi:type="dcterms:W3CDTF">1999-02-12T03:08:44Z</dcterms:created>
  <dcterms:modified xsi:type="dcterms:W3CDTF">2019-05-26T09:23:28Z</dcterms:modified>
</cp:coreProperties>
</file>