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03"/>
  </p:notesMasterIdLst>
  <p:handoutMasterIdLst>
    <p:handoutMasterId r:id="rId104"/>
  </p:handoutMasterIdLst>
  <p:sldIdLst>
    <p:sldId id="329" r:id="rId2"/>
    <p:sldId id="331" r:id="rId3"/>
    <p:sldId id="486" r:id="rId4"/>
    <p:sldId id="487" r:id="rId5"/>
    <p:sldId id="488" r:id="rId6"/>
    <p:sldId id="489" r:id="rId7"/>
    <p:sldId id="490" r:id="rId8"/>
    <p:sldId id="332" r:id="rId9"/>
    <p:sldId id="491" r:id="rId10"/>
    <p:sldId id="477" r:id="rId11"/>
    <p:sldId id="478" r:id="rId12"/>
    <p:sldId id="479" r:id="rId13"/>
    <p:sldId id="480" r:id="rId14"/>
    <p:sldId id="481" r:id="rId15"/>
    <p:sldId id="482" r:id="rId16"/>
    <p:sldId id="483" r:id="rId17"/>
    <p:sldId id="484" r:id="rId18"/>
    <p:sldId id="408" r:id="rId19"/>
    <p:sldId id="360" r:id="rId20"/>
    <p:sldId id="336" r:id="rId21"/>
    <p:sldId id="337" r:id="rId22"/>
    <p:sldId id="338" r:id="rId23"/>
    <p:sldId id="386" r:id="rId24"/>
    <p:sldId id="387" r:id="rId25"/>
    <p:sldId id="339" r:id="rId26"/>
    <p:sldId id="492" r:id="rId27"/>
    <p:sldId id="341" r:id="rId28"/>
    <p:sldId id="342" r:id="rId29"/>
    <p:sldId id="388" r:id="rId30"/>
    <p:sldId id="389"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69" r:id="rId44"/>
    <p:sldId id="470" r:id="rId45"/>
    <p:sldId id="471" r:id="rId46"/>
    <p:sldId id="472" r:id="rId47"/>
    <p:sldId id="493" r:id="rId48"/>
    <p:sldId id="431" r:id="rId49"/>
    <p:sldId id="423" r:id="rId50"/>
    <p:sldId id="424" r:id="rId51"/>
    <p:sldId id="425" r:id="rId52"/>
    <p:sldId id="426" r:id="rId53"/>
    <p:sldId id="427" r:id="rId54"/>
    <p:sldId id="428" r:id="rId55"/>
    <p:sldId id="429" r:id="rId56"/>
    <p:sldId id="430"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97" r:id="rId71"/>
    <p:sldId id="498" r:id="rId72"/>
    <p:sldId id="499" r:id="rId73"/>
    <p:sldId id="500" r:id="rId74"/>
    <p:sldId id="501" r:id="rId75"/>
    <p:sldId id="502" r:id="rId76"/>
    <p:sldId id="503" r:id="rId77"/>
    <p:sldId id="504" r:id="rId78"/>
    <p:sldId id="505" r:id="rId79"/>
    <p:sldId id="506" r:id="rId80"/>
    <p:sldId id="507" r:id="rId81"/>
    <p:sldId id="508" r:id="rId82"/>
    <p:sldId id="509" r:id="rId83"/>
    <p:sldId id="510" r:id="rId84"/>
    <p:sldId id="511" r:id="rId85"/>
    <p:sldId id="512" r:id="rId86"/>
    <p:sldId id="513" r:id="rId87"/>
    <p:sldId id="514" r:id="rId88"/>
    <p:sldId id="515" r:id="rId89"/>
    <p:sldId id="516" r:id="rId90"/>
    <p:sldId id="517" r:id="rId91"/>
    <p:sldId id="518" r:id="rId92"/>
    <p:sldId id="519" r:id="rId93"/>
    <p:sldId id="520" r:id="rId94"/>
    <p:sldId id="521" r:id="rId95"/>
    <p:sldId id="522" r:id="rId96"/>
    <p:sldId id="462" r:id="rId97"/>
    <p:sldId id="463" r:id="rId98"/>
    <p:sldId id="464" r:id="rId99"/>
    <p:sldId id="465" r:id="rId100"/>
    <p:sldId id="466" r:id="rId101"/>
    <p:sldId id="467" r:id="rId102"/>
  </p:sldIdLst>
  <p:sldSz cx="9144000" cy="6858000" type="screen4x3"/>
  <p:notesSz cx="6797675" cy="987425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E9E"/>
    <a:srgbClr val="DA4444"/>
    <a:srgbClr val="00FF00"/>
    <a:srgbClr val="FF0000"/>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93" autoAdjust="0"/>
  </p:normalViewPr>
  <p:slideViewPr>
    <p:cSldViewPr showGuides="1">
      <p:cViewPr varScale="1">
        <p:scale>
          <a:sx n="79" d="100"/>
          <a:sy n="79" d="100"/>
        </p:scale>
        <p:origin x="508" y="60"/>
      </p:cViewPr>
      <p:guideLst>
        <p:guide orient="horz" pos="981"/>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13" Type="http://schemas.openxmlformats.org/officeDocument/2006/relationships/slide" Target="slides/slide22.xml"/><Relationship Id="rId18" Type="http://schemas.openxmlformats.org/officeDocument/2006/relationships/slide" Target="slides/slide29.xml"/><Relationship Id="rId26" Type="http://schemas.openxmlformats.org/officeDocument/2006/relationships/slide" Target="slides/slide37.xml"/><Relationship Id="rId39" Type="http://schemas.openxmlformats.org/officeDocument/2006/relationships/slide" Target="slides/slide58.xml"/><Relationship Id="rId21" Type="http://schemas.openxmlformats.org/officeDocument/2006/relationships/slide" Target="slides/slide32.xml"/><Relationship Id="rId34" Type="http://schemas.openxmlformats.org/officeDocument/2006/relationships/slide" Target="slides/slide53.xml"/><Relationship Id="rId42" Type="http://schemas.openxmlformats.org/officeDocument/2006/relationships/slide" Target="slides/slide61.xml"/><Relationship Id="rId47" Type="http://schemas.openxmlformats.org/officeDocument/2006/relationships/slide" Target="slides/slide67.xml"/><Relationship Id="rId7" Type="http://schemas.openxmlformats.org/officeDocument/2006/relationships/slide" Target="slides/slide14.xml"/><Relationship Id="rId2" Type="http://schemas.openxmlformats.org/officeDocument/2006/relationships/slide" Target="slides/slide8.xml"/><Relationship Id="rId16" Type="http://schemas.openxmlformats.org/officeDocument/2006/relationships/slide" Target="slides/slide27.xml"/><Relationship Id="rId29"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20.xml"/><Relationship Id="rId24" Type="http://schemas.openxmlformats.org/officeDocument/2006/relationships/slide" Target="slides/slide35.xml"/><Relationship Id="rId32" Type="http://schemas.openxmlformats.org/officeDocument/2006/relationships/slide" Target="slides/slide49.xml"/><Relationship Id="rId37" Type="http://schemas.openxmlformats.org/officeDocument/2006/relationships/slide" Target="slides/slide56.xml"/><Relationship Id="rId40" Type="http://schemas.openxmlformats.org/officeDocument/2006/relationships/slide" Target="slides/slide59.xml"/><Relationship Id="rId45" Type="http://schemas.openxmlformats.org/officeDocument/2006/relationships/slide" Target="slides/slide65.xml"/><Relationship Id="rId5" Type="http://schemas.openxmlformats.org/officeDocument/2006/relationships/slide" Target="slides/slide12.xml"/><Relationship Id="rId15" Type="http://schemas.openxmlformats.org/officeDocument/2006/relationships/slide" Target="slides/slide26.xml"/><Relationship Id="rId23" Type="http://schemas.openxmlformats.org/officeDocument/2006/relationships/slide" Target="slides/slide34.xml"/><Relationship Id="rId28" Type="http://schemas.openxmlformats.org/officeDocument/2006/relationships/slide" Target="slides/slide40.xml"/><Relationship Id="rId36" Type="http://schemas.openxmlformats.org/officeDocument/2006/relationships/slide" Target="slides/slide55.xml"/><Relationship Id="rId10" Type="http://schemas.openxmlformats.org/officeDocument/2006/relationships/slide" Target="slides/slide17.xml"/><Relationship Id="rId19" Type="http://schemas.openxmlformats.org/officeDocument/2006/relationships/slide" Target="slides/slide30.xml"/><Relationship Id="rId31" Type="http://schemas.openxmlformats.org/officeDocument/2006/relationships/slide" Target="slides/slide48.xml"/><Relationship Id="rId44" Type="http://schemas.openxmlformats.org/officeDocument/2006/relationships/slide" Target="slides/slide64.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5.xml"/><Relationship Id="rId22" Type="http://schemas.openxmlformats.org/officeDocument/2006/relationships/slide" Target="slides/slide33.xml"/><Relationship Id="rId27" Type="http://schemas.openxmlformats.org/officeDocument/2006/relationships/slide" Target="slides/slide39.xml"/><Relationship Id="rId30" Type="http://schemas.openxmlformats.org/officeDocument/2006/relationships/slide" Target="slides/slide42.xml"/><Relationship Id="rId35" Type="http://schemas.openxmlformats.org/officeDocument/2006/relationships/slide" Target="slides/slide54.xml"/><Relationship Id="rId43" Type="http://schemas.openxmlformats.org/officeDocument/2006/relationships/slide" Target="slides/slide63.xml"/><Relationship Id="rId48" Type="http://schemas.openxmlformats.org/officeDocument/2006/relationships/slide" Target="slides/slide68.xml"/><Relationship Id="rId8" Type="http://schemas.openxmlformats.org/officeDocument/2006/relationships/slide" Target="slides/slide15.xml"/><Relationship Id="rId3" Type="http://schemas.openxmlformats.org/officeDocument/2006/relationships/slide" Target="slides/slide10.xml"/><Relationship Id="rId12" Type="http://schemas.openxmlformats.org/officeDocument/2006/relationships/slide" Target="slides/slide21.xml"/><Relationship Id="rId17" Type="http://schemas.openxmlformats.org/officeDocument/2006/relationships/slide" Target="slides/slide28.xml"/><Relationship Id="rId25" Type="http://schemas.openxmlformats.org/officeDocument/2006/relationships/slide" Target="slides/slide36.xml"/><Relationship Id="rId33" Type="http://schemas.openxmlformats.org/officeDocument/2006/relationships/slide" Target="slides/slide51.xml"/><Relationship Id="rId38" Type="http://schemas.openxmlformats.org/officeDocument/2006/relationships/slide" Target="slides/slide57.xml"/><Relationship Id="rId46" Type="http://schemas.openxmlformats.org/officeDocument/2006/relationships/slide" Target="slides/slide66.xml"/><Relationship Id="rId20" Type="http://schemas.openxmlformats.org/officeDocument/2006/relationships/slide" Target="slides/slide31.xml"/><Relationship Id="rId41"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3"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204804"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5"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7BCC14B2-D766-4CED-964A-EC9ACD25BB00}" type="slidenum">
              <a:rPr lang="en-US" altLang="zh-TW"/>
              <a:pPr>
                <a:defRPr/>
              </a:pPr>
              <a:t>‹#›</a:t>
            </a:fld>
            <a:endParaRPr lang="en-US" altLang="zh-TW"/>
          </a:p>
        </p:txBody>
      </p:sp>
    </p:spTree>
    <p:extLst>
      <p:ext uri="{BB962C8B-B14F-4D97-AF65-F5344CB8AC3E}">
        <p14:creationId xmlns:p14="http://schemas.microsoft.com/office/powerpoint/2010/main" val="1536676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47"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109572" name="Rectangle 4"/>
          <p:cNvSpPr>
            <a:spLocks noGrp="1" noRot="1" noChangeAspect="1" noChangeArrowheads="1" noTextEdit="1"/>
          </p:cNvSpPr>
          <p:nvPr>
            <p:ph type="sldImg" idx="2"/>
          </p:nvPr>
        </p:nvSpPr>
        <p:spPr bwMode="auto">
          <a:xfrm>
            <a:off x="931863" y="739775"/>
            <a:ext cx="4935537"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p:cNvSpPr>
            <a:spLocks noGrp="1" noChangeArrowheads="1"/>
          </p:cNvSpPr>
          <p:nvPr>
            <p:ph type="body" sz="quarter" idx="3"/>
          </p:nvPr>
        </p:nvSpPr>
        <p:spPr bwMode="auto">
          <a:xfrm>
            <a:off x="906463" y="4689475"/>
            <a:ext cx="4984750" cy="4445000"/>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9750"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51"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8AD55005-55B0-4D5B-8B94-94B3F5F8C2F4}" type="slidenum">
              <a:rPr lang="en-US" altLang="zh-TW"/>
              <a:pPr>
                <a:defRPr/>
              </a:pPr>
              <a:t>‹#›</a:t>
            </a:fld>
            <a:endParaRPr lang="en-US" altLang="zh-TW"/>
          </a:p>
        </p:txBody>
      </p:sp>
    </p:spTree>
    <p:extLst>
      <p:ext uri="{BB962C8B-B14F-4D97-AF65-F5344CB8AC3E}">
        <p14:creationId xmlns:p14="http://schemas.microsoft.com/office/powerpoint/2010/main" val="2601048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lideshare.net/Mark_Kilgard/opengl-32-and-mor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ln/>
        </p:spPr>
      </p:sp>
      <p:sp>
        <p:nvSpPr>
          <p:cNvPr id="1105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TW" b="1" dirty="0" smtClean="0">
                <a:ea typeface="新細明體" pitchFamily="18" charset="-120"/>
              </a:rPr>
              <a:t>2019</a:t>
            </a:r>
            <a:endParaRPr kumimoji="0" lang="en-US" altLang="zh-TW" b="1" dirty="0" smtClean="0">
              <a:ea typeface="新細明體" pitchFamily="18" charset="-120"/>
            </a:endParaRPr>
          </a:p>
          <a:p>
            <a:endParaRPr lang="en-US" altLang="zh-TW" dirty="0" smtClean="0">
              <a:ea typeface="新細明體" pitchFamily="18" charset="-120"/>
            </a:endParaRPr>
          </a:p>
          <a:p>
            <a:r>
              <a:rPr lang="en-US" altLang="zh-TW" dirty="0" smtClean="0">
                <a:ea typeface="新細明體" pitchFamily="18" charset="-120"/>
              </a:rPr>
              <a:t>Part</a:t>
            </a:r>
            <a:r>
              <a:rPr lang="en-US" altLang="zh-TW" baseline="0" dirty="0" smtClean="0">
                <a:ea typeface="新細明體" pitchFamily="18" charset="-120"/>
              </a:rPr>
              <a:t> of slide comes </a:t>
            </a:r>
            <a:r>
              <a:rPr lang="en-US" altLang="zh-TW" dirty="0" smtClean="0">
                <a:ea typeface="新細明體" pitchFamily="18" charset="-120"/>
              </a:rPr>
              <a:t> from Introduction to Modern OpenGL Programming 2002 </a:t>
            </a:r>
            <a:r>
              <a:rPr lang="en-US" altLang="zh-TW" dirty="0" err="1" smtClean="0">
                <a:ea typeface="新細明體" pitchFamily="18" charset="-120"/>
              </a:rPr>
              <a:t>course</a:t>
            </a:r>
            <a:r>
              <a:rPr lang="en-US" altLang="zh-TW" baseline="0" dirty="0" err="1" smtClean="0">
                <a:ea typeface="新細明體" pitchFamily="18" charset="-120"/>
              </a:rPr>
              <a:t>note</a:t>
            </a:r>
            <a:endParaRPr lang="en-US" altLang="zh-TW" dirty="0" smtClean="0">
              <a:ea typeface="新細明體" pitchFamily="18" charset="-120"/>
            </a:endParaRPr>
          </a:p>
          <a:p>
            <a:endParaRPr lang="zh-TW" altLang="en-US" dirty="0" smtClean="0">
              <a:ea typeface="新細明體" pitchFamily="18" charset="-120"/>
            </a:endParaRPr>
          </a:p>
        </p:txBody>
      </p:sp>
      <p:sp>
        <p:nvSpPr>
          <p:cNvPr id="1105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EB3D312A-46A7-4084-AC8A-742B8FB5ADDA}" type="slidenum">
              <a:rPr lang="en-US" altLang="zh-TW" sz="1300" smtClean="0"/>
              <a:pPr eaLnBrk="1" hangingPunct="1">
                <a:spcBef>
                  <a:spcPct val="0"/>
                </a:spcBef>
              </a:pPr>
              <a:t>1</a:t>
            </a:fld>
            <a:endParaRPr lang="en-US" altLang="zh-TW" sz="1300" smtClean="0"/>
          </a:p>
        </p:txBody>
      </p:sp>
    </p:spTree>
    <p:extLst>
      <p:ext uri="{BB962C8B-B14F-4D97-AF65-F5344CB8AC3E}">
        <p14:creationId xmlns:p14="http://schemas.microsoft.com/office/powerpoint/2010/main" val="151789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The initial version of OpenGL was announced in July of 1994.  That version of OpenGL implemented what’s called a </a:t>
            </a:r>
            <a:r>
              <a:rPr lang="en-US" altLang="zh-TW" i="1" smtClean="0">
                <a:ea typeface="新細明體" pitchFamily="18" charset="-120"/>
              </a:rPr>
              <a:t>fixed-function</a:t>
            </a:r>
            <a:r>
              <a:rPr lang="en-US" altLang="zh-TW" smtClean="0">
                <a:ea typeface="新細明體" pitchFamily="18" charset="-120"/>
              </a:rPr>
              <a:t> </a:t>
            </a:r>
            <a:r>
              <a:rPr lang="en-US" altLang="zh-TW" i="1" smtClean="0">
                <a:ea typeface="新細明體" pitchFamily="18" charset="-120"/>
              </a:rPr>
              <a:t>pipeline</a:t>
            </a:r>
            <a:r>
              <a:rPr lang="en-US" altLang="zh-TW" smtClean="0">
                <a:ea typeface="新細明體" pitchFamily="18" charset="-120"/>
              </a:rPr>
              <a:t>, which means that all of the operations that OpenGL supported were fully-defined, and an application could only modify their operation by changing a set of input values (like colors or positions).  The other point of a fixed-function pipeline is that the order of operations was always the same – that is, you can’t reorder the sequence operations occur.</a:t>
            </a:r>
          </a:p>
          <a:p>
            <a:endParaRPr lang="en-US" altLang="zh-TW" smtClean="0">
              <a:ea typeface="新細明體" pitchFamily="18" charset="-120"/>
            </a:endParaRPr>
          </a:p>
          <a:p>
            <a:r>
              <a:rPr lang="en-US" altLang="zh-TW" smtClean="0">
                <a:ea typeface="新細明體" pitchFamily="18" charset="-120"/>
              </a:rPr>
              <a:t>This pipeline was the basis of many versions of OpenGL and expanded in many ways, and is still available for use.  However, modern GPUs and their features have diverged from this pipeline, and support of these previous versions of OpenGL are for supporting current applications.  If you’re developing a new application, we strongly recommend using the techniques that we’ll discuss.  Those techniques can be more flexible, and will likely preform better than using one of these early versions of OpenGL since they can take advantage of the capabilities of recent Graphics Processing Units (GPUs).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ED47871-65EF-4093-9AC1-5BC561F6FC7E}" type="slidenum">
              <a:rPr lang="en-US" altLang="zh-TW" sz="1300" smtClean="0"/>
              <a:pPr eaLnBrk="1" hangingPunct="1">
                <a:spcBef>
                  <a:spcPct val="0"/>
                </a:spcBef>
              </a:pPr>
              <a:t>11</a:t>
            </a:fld>
            <a:endParaRPr lang="en-US" altLang="zh-TW" sz="1300" smtClean="0"/>
          </a:p>
        </p:txBody>
      </p:sp>
    </p:spTree>
    <p:extLst>
      <p:ext uri="{BB962C8B-B14F-4D97-AF65-F5344CB8AC3E}">
        <p14:creationId xmlns:p14="http://schemas.microsoft.com/office/powerpoint/2010/main" val="137369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While many features and improvements were added into the fixed-function OpenGL pipeline, designs of GPUs were exposing more features than could be added into OpenGL.  To allow applications to gain access to these new GPU features, OpenGL version 2.0 officially added </a:t>
            </a:r>
            <a:r>
              <a:rPr lang="en-US" i="1" dirty="0" smtClean="0"/>
              <a:t>programmable shaders</a:t>
            </a:r>
            <a:r>
              <a:rPr lang="en-US" dirty="0" smtClean="0"/>
              <a:t> into the graphics pipeline.  This version of the pipeline allowed an application to create small programs, called </a:t>
            </a:r>
            <a:r>
              <a:rPr lang="en-US" i="1" dirty="0" smtClean="0"/>
              <a:t>shaders</a:t>
            </a:r>
            <a:r>
              <a:rPr lang="en-US" dirty="0" smtClean="0"/>
              <a:t>, that were responsible for implementing the features required by the application.  In the 2.0 version of the pipeline, two programmable stages were made available:</a:t>
            </a:r>
          </a:p>
          <a:p>
            <a:pPr marL="181240" indent="-181240">
              <a:buFont typeface="Arial" pitchFamily="34" charset="0"/>
              <a:buChar char="•"/>
              <a:defRPr/>
            </a:pPr>
            <a:r>
              <a:rPr lang="en-US" i="1" dirty="0" smtClean="0"/>
              <a:t>vertex shading</a:t>
            </a:r>
            <a:r>
              <a:rPr lang="en-US" dirty="0" smtClean="0"/>
              <a:t> enabled the application full control over manipulation of the 3D geometry provided by the application</a:t>
            </a:r>
          </a:p>
          <a:p>
            <a:pPr marL="181240" indent="-181240">
              <a:buFont typeface="Arial" pitchFamily="34" charset="0"/>
              <a:buChar char="•"/>
              <a:defRPr/>
            </a:pPr>
            <a:r>
              <a:rPr lang="en-US" i="1" dirty="0" smtClean="0"/>
              <a:t>fragment shading</a:t>
            </a:r>
            <a:r>
              <a:rPr lang="en-US" dirty="0" smtClean="0"/>
              <a:t> provided the application capabilities for </a:t>
            </a:r>
            <a:r>
              <a:rPr lang="en-US" i="1" dirty="0" smtClean="0"/>
              <a:t>shading </a:t>
            </a:r>
            <a:r>
              <a:rPr lang="en-US" dirty="0" smtClean="0"/>
              <a:t>pixels (the terms classically used for determining a pixel’s color).</a:t>
            </a:r>
          </a:p>
          <a:p>
            <a:pPr>
              <a:defRPr/>
            </a:pPr>
            <a:r>
              <a:rPr lang="en-US" dirty="0" smtClean="0"/>
              <a:t>OpenGL 2.0 also fully supported OpenGL 1.X’s pipeline, allowing the application to use both version of the pipeline: fixed-function, and </a:t>
            </a:r>
            <a:r>
              <a:rPr lang="en-US" i="1" dirty="0" smtClean="0"/>
              <a:t>programmable</a:t>
            </a:r>
            <a:r>
              <a:rPr lang="en-US" dirty="0" smtClean="0"/>
              <a:t>. </a:t>
            </a:r>
          </a:p>
          <a:p>
            <a:pPr>
              <a:defRPr/>
            </a:pPr>
            <a:endParaRPr lang="en-US" i="1" dirty="0"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9D9814F-49A6-4A57-B9FC-9AC72E70709B}" type="slidenum">
              <a:rPr lang="en-US" altLang="zh-TW" sz="1300" smtClean="0"/>
              <a:pPr eaLnBrk="1" hangingPunct="1">
                <a:spcBef>
                  <a:spcPct val="0"/>
                </a:spcBef>
              </a:pPr>
              <a:t>12</a:t>
            </a:fld>
            <a:endParaRPr lang="en-US" altLang="zh-TW" sz="1300" smtClean="0"/>
          </a:p>
        </p:txBody>
      </p:sp>
    </p:spTree>
    <p:extLst>
      <p:ext uri="{BB962C8B-B14F-4D97-AF65-F5344CB8AC3E}">
        <p14:creationId xmlns:p14="http://schemas.microsoft.com/office/powerpoint/2010/main" val="195160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Until OpenGL 3.0, features have only been added (but never removed) from OpenGL, providing a lot of application backwards compatibility (up to the use of extensions).  OpenGL version 3.0 introduced the mechanisms for removing features from OpenGL, called the </a:t>
            </a:r>
            <a:r>
              <a:rPr lang="en-US" i="1" dirty="0" smtClean="0"/>
              <a:t>deprecation model.</a:t>
            </a:r>
            <a:r>
              <a:rPr lang="en-US" dirty="0" smtClean="0"/>
              <a:t>  It defines how the OpenGL design committee (the OpenGL Architecture Review Board (ARB) of the Khronos Group) will advertise of which and how functionality is removed from OpenGL.</a:t>
            </a:r>
          </a:p>
          <a:p>
            <a:pPr>
              <a:defRPr/>
            </a:pPr>
            <a:endParaRPr lang="en-US" dirty="0" smtClean="0"/>
          </a:p>
          <a:p>
            <a:pPr>
              <a:defRPr/>
            </a:pPr>
            <a:r>
              <a:rPr lang="en-US" dirty="0" smtClean="0"/>
              <a:t>You might ask: why remove features from OpenGL?  Over the 15 years to OpenGL 3.0, GPU features and capabilities expanded and some of the methods used in older versions of OpenGL were not as efficient as modern methods.  While removing them could break support for older applications, it also simplified and optimized the GPUs allowing better performance.</a:t>
            </a:r>
          </a:p>
          <a:p>
            <a:pPr>
              <a:defRPr/>
            </a:pPr>
            <a:endParaRPr lang="en-US" dirty="0" smtClean="0"/>
          </a:p>
          <a:p>
            <a:pPr>
              <a:defRPr/>
            </a:pPr>
            <a:r>
              <a:rPr lang="en-US" dirty="0" smtClean="0"/>
              <a:t>Within an OpenGL application, OpenGL uses an opaque data structure called a </a:t>
            </a:r>
            <a:r>
              <a:rPr lang="en-US" i="1" dirty="0" smtClean="0"/>
              <a:t>context</a:t>
            </a:r>
            <a:r>
              <a:rPr lang="en-US" dirty="0" smtClean="0"/>
              <a:t>, which OpenGL uses to store shaders and other data.  Contexts come in two flavors:</a:t>
            </a:r>
          </a:p>
          <a:p>
            <a:pPr marL="181240" indent="-181240">
              <a:buFont typeface="Arial" pitchFamily="34" charset="0"/>
              <a:buChar char="•"/>
              <a:defRPr/>
            </a:pPr>
            <a:r>
              <a:rPr lang="en-US" i="1" dirty="0" smtClean="0"/>
              <a:t>full</a:t>
            </a:r>
            <a:r>
              <a:rPr lang="en-US" dirty="0" smtClean="0"/>
              <a:t> contexts expose all the features of the current version of OpenGL, including features that are marked deprecated.</a:t>
            </a:r>
          </a:p>
          <a:p>
            <a:pPr marL="181240" indent="-181240">
              <a:buFont typeface="Arial" pitchFamily="34" charset="0"/>
              <a:buChar char="•"/>
              <a:defRPr/>
            </a:pPr>
            <a:r>
              <a:rPr lang="en-US" i="1" dirty="0" smtClean="0"/>
              <a:t>forward-compatible</a:t>
            </a:r>
            <a:r>
              <a:rPr lang="en-US" dirty="0" smtClean="0"/>
              <a:t> contexts enable only the features that will be available in the next version of OpenGL (i.e., deprecated features pretend to be removed), which can help developers make sure their applications work with future version of OpenGL.</a:t>
            </a:r>
          </a:p>
          <a:p>
            <a:pPr>
              <a:defRPr/>
            </a:pPr>
            <a:r>
              <a:rPr lang="en-US" dirty="0" smtClean="0"/>
              <a:t>Forward-compatible contexts are available in OpenGL versions from 3.1 onwards.</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ADF1FF8-3AC4-448B-A583-0152023D8A9E}" type="slidenum">
              <a:rPr lang="en-US" altLang="zh-TW" sz="1300" smtClean="0"/>
              <a:pPr eaLnBrk="1" hangingPunct="1">
                <a:spcBef>
                  <a:spcPct val="0"/>
                </a:spcBef>
              </a:pPr>
              <a:t>13</a:t>
            </a:fld>
            <a:endParaRPr lang="en-US" altLang="zh-TW" sz="1300" smtClean="0"/>
          </a:p>
        </p:txBody>
      </p:sp>
    </p:spTree>
    <p:extLst>
      <p:ext uri="{BB962C8B-B14F-4D97-AF65-F5344CB8AC3E}">
        <p14:creationId xmlns:p14="http://schemas.microsoft.com/office/powerpoint/2010/main" val="369331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version 3.1 was the first version to remove deprecated features, and break backwards compatibility with previous versions of OpenGL.  The features removed from included the old-style fixed-function pipeline, among other lesser features.</a:t>
            </a:r>
          </a:p>
          <a:p>
            <a:endParaRPr lang="en-US" altLang="zh-TW" smtClean="0">
              <a:ea typeface="新細明體" pitchFamily="18" charset="-120"/>
            </a:endParaRPr>
          </a:p>
          <a:p>
            <a:r>
              <a:rPr lang="en-US" altLang="zh-TW" smtClean="0">
                <a:ea typeface="新細明體" pitchFamily="18" charset="-120"/>
              </a:rPr>
              <a:t>One major refinement introduced in 3.1 was requiring all data to be placed in GPU-resident </a:t>
            </a:r>
            <a:r>
              <a:rPr lang="en-US" altLang="zh-TW" i="1" smtClean="0">
                <a:ea typeface="新細明體" pitchFamily="18" charset="-120"/>
              </a:rPr>
              <a:t>buffer objects</a:t>
            </a:r>
            <a:r>
              <a:rPr lang="en-US" altLang="zh-TW" smtClean="0">
                <a:ea typeface="新細明體" pitchFamily="18" charset="-120"/>
              </a:rPr>
              <a:t>, which help reduce the impacts of various computer system architecture limitations related to GPUs.</a:t>
            </a:r>
          </a:p>
          <a:p>
            <a:endParaRPr lang="en-US" altLang="zh-TW" smtClean="0">
              <a:ea typeface="新細明體" pitchFamily="18" charset="-120"/>
            </a:endParaRPr>
          </a:p>
          <a:p>
            <a:r>
              <a:rPr lang="en-US" altLang="zh-TW" smtClean="0">
                <a:ea typeface="新細明體" pitchFamily="18" charset="-120"/>
              </a:rPr>
              <a:t>While many features were removed from OpenGL 3.1, the OpenGL ARB realized that to make it easy for application developers to transition their products, they introduced an OpenGL extensions, </a:t>
            </a:r>
            <a:r>
              <a:rPr lang="en-US" altLang="zh-TW" smtClean="0">
                <a:latin typeface="Consolas" pitchFamily="49" charset="0"/>
                <a:ea typeface="新細明體" pitchFamily="18" charset="-120"/>
                <a:cs typeface="Consolas" pitchFamily="49" charset="0"/>
              </a:rPr>
              <a:t>GL_ARB_compatibility</a:t>
            </a:r>
            <a:r>
              <a:rPr lang="en-US" altLang="zh-TW" smtClean="0">
                <a:ea typeface="新細明體" pitchFamily="18" charset="-120"/>
              </a:rPr>
              <a:t>, that allowed access to the removed features.</a:t>
            </a:r>
            <a:endParaRPr lang="en-US" altLang="zh-TW" i="1" smtClean="0">
              <a:ea typeface="新細明體" pitchFamily="18" charset="-12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91E68FD-16BA-46FF-8F92-E93F98343473}" type="slidenum">
              <a:rPr lang="en-US" altLang="zh-TW" sz="1300" smtClean="0"/>
              <a:pPr eaLnBrk="1" hangingPunct="1">
                <a:spcBef>
                  <a:spcPct val="0"/>
                </a:spcBef>
              </a:pPr>
              <a:t>14</a:t>
            </a:fld>
            <a:endParaRPr lang="en-US" altLang="zh-TW" sz="1300" smtClean="0"/>
          </a:p>
        </p:txBody>
      </p:sp>
    </p:spTree>
    <p:extLst>
      <p:ext uri="{BB962C8B-B14F-4D97-AF65-F5344CB8AC3E}">
        <p14:creationId xmlns:p14="http://schemas.microsoft.com/office/powerpoint/2010/main" val="72780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Until OpenGL 3.2, the number of </a:t>
            </a:r>
            <a:r>
              <a:rPr lang="en-US" altLang="zh-TW" i="1" smtClean="0">
                <a:ea typeface="新細明體" pitchFamily="18" charset="-120"/>
              </a:rPr>
              <a:t>shader stages</a:t>
            </a:r>
            <a:r>
              <a:rPr lang="en-US" altLang="zh-TW" smtClean="0">
                <a:ea typeface="新細明體" pitchFamily="18" charset="-120"/>
              </a:rPr>
              <a:t> in the OpenGL pipeline remained the same, with only vertex and fragment shaders being supported.  OpenGL version 3.2 added a new shader stage called </a:t>
            </a:r>
            <a:r>
              <a:rPr lang="en-US" altLang="zh-TW" i="1" smtClean="0">
                <a:ea typeface="新細明體" pitchFamily="18" charset="-120"/>
              </a:rPr>
              <a:t>geometry shading</a:t>
            </a:r>
            <a:r>
              <a:rPr lang="en-US" altLang="zh-TW" smtClean="0">
                <a:ea typeface="新細明體" pitchFamily="18" charset="-120"/>
              </a:rPr>
              <a:t> which allows the modification (and generation) of geometry within the OpenGL pipeline.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0159E29-15AE-41C7-886B-41798425D7E9}" type="slidenum">
              <a:rPr lang="en-US" altLang="zh-TW" sz="1300" smtClean="0"/>
              <a:pPr eaLnBrk="1" hangingPunct="1">
                <a:spcBef>
                  <a:spcPct val="0"/>
                </a:spcBef>
              </a:pPr>
              <a:t>15</a:t>
            </a:fld>
            <a:endParaRPr lang="en-US" altLang="zh-TW" sz="1300" smtClean="0"/>
          </a:p>
        </p:txBody>
      </p:sp>
    </p:spTree>
    <p:extLst>
      <p:ext uri="{BB962C8B-B14F-4D97-AF65-F5344CB8AC3E}">
        <p14:creationId xmlns:p14="http://schemas.microsoft.com/office/powerpoint/2010/main" val="64260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order to make it easier for developers to choose the set of features they want to use in their application, OpenGL 3.2 also introduced </a:t>
            </a:r>
            <a:r>
              <a:rPr lang="en-US" altLang="zh-TW" i="1" smtClean="0">
                <a:ea typeface="新細明體" pitchFamily="18" charset="-120"/>
              </a:rPr>
              <a:t>profiles</a:t>
            </a:r>
            <a:r>
              <a:rPr lang="en-US" altLang="zh-TW" smtClean="0">
                <a:ea typeface="新細明體" pitchFamily="18" charset="-120"/>
              </a:rPr>
              <a:t> which allow further selection of OpenGL contexts.</a:t>
            </a:r>
          </a:p>
          <a:p>
            <a:endParaRPr lang="en-US" altLang="zh-TW" smtClean="0">
              <a:ea typeface="新細明體" pitchFamily="18" charset="-120"/>
            </a:endParaRPr>
          </a:p>
          <a:p>
            <a:r>
              <a:rPr lang="en-US" altLang="zh-TW" smtClean="0">
                <a:ea typeface="新細明體" pitchFamily="18" charset="-120"/>
              </a:rPr>
              <a:t>The </a:t>
            </a:r>
            <a:r>
              <a:rPr lang="en-US" altLang="zh-TW" i="1" smtClean="0">
                <a:ea typeface="新細明體" pitchFamily="18" charset="-120"/>
              </a:rPr>
              <a:t>core</a:t>
            </a:r>
            <a:r>
              <a:rPr lang="en-US" altLang="zh-TW" smtClean="0">
                <a:ea typeface="新細明體" pitchFamily="18" charset="-120"/>
              </a:rPr>
              <a:t> profile is the modern, trimmed-down version of OpenGL that includes the latest features.  You can request a core profile for a Full or Forward-compatible profile.  Conversely, you could request a </a:t>
            </a:r>
            <a:r>
              <a:rPr lang="en-US" altLang="zh-TW" i="1" smtClean="0">
                <a:ea typeface="新細明體" pitchFamily="18" charset="-120"/>
              </a:rPr>
              <a:t>compatible</a:t>
            </a:r>
            <a:r>
              <a:rPr lang="en-US" altLang="zh-TW" smtClean="0">
                <a:ea typeface="新細明體" pitchFamily="18" charset="-120"/>
              </a:rPr>
              <a:t> profile, which includes all functionality (supported by the OpenGL driver on your system) in all versions of OpenGL up to, and including, the version you’ve requested.</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533C05D-3F6D-4810-B3D4-9296D75166EF}" type="slidenum">
              <a:rPr lang="en-US" altLang="zh-TW" sz="1300" smtClean="0"/>
              <a:pPr eaLnBrk="1" hangingPunct="1">
                <a:spcBef>
                  <a:spcPct val="0"/>
                </a:spcBef>
              </a:pPr>
              <a:t>16</a:t>
            </a:fld>
            <a:endParaRPr lang="en-US" altLang="zh-TW" sz="1300" smtClean="0"/>
          </a:p>
        </p:txBody>
      </p:sp>
    </p:spTree>
    <p:extLst>
      <p:ext uri="{BB962C8B-B14F-4D97-AF65-F5344CB8AC3E}">
        <p14:creationId xmlns:p14="http://schemas.microsoft.com/office/powerpoint/2010/main" val="324115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The OpenGL 4.X pipeline added another pair of shaders (which work in tandem, so we consider it a single stage) for supporting dynamic tessellation in the GPU.  </a:t>
            </a:r>
            <a:r>
              <a:rPr lang="en-US" altLang="zh-TW" i="1" smtClean="0">
                <a:ea typeface="新細明體" pitchFamily="18" charset="-120"/>
              </a:rPr>
              <a:t>Tessellation</a:t>
            </a:r>
            <a:r>
              <a:rPr lang="en-US" altLang="zh-TW" smtClean="0">
                <a:ea typeface="新細明體" pitchFamily="18" charset="-120"/>
              </a:rPr>
              <a:t> </a:t>
            </a:r>
            <a:r>
              <a:rPr lang="en-US" altLang="zh-TW" i="1" smtClean="0">
                <a:ea typeface="新細明體" pitchFamily="18" charset="-120"/>
              </a:rPr>
              <a:t>control</a:t>
            </a:r>
            <a:r>
              <a:rPr lang="en-US" altLang="zh-TW" smtClean="0">
                <a:ea typeface="新細明體" pitchFamily="18" charset="-120"/>
              </a:rPr>
              <a:t> and </a:t>
            </a:r>
            <a:r>
              <a:rPr lang="en-US" altLang="zh-TW" i="1" smtClean="0">
                <a:ea typeface="新細明體" pitchFamily="18" charset="-120"/>
              </a:rPr>
              <a:t>tessellation evaluation </a:t>
            </a:r>
            <a:r>
              <a:rPr lang="en-US" altLang="zh-TW" smtClean="0">
                <a:ea typeface="新細明體" pitchFamily="18" charset="-120"/>
              </a:rPr>
              <a:t>shaders were added to OpenGL version 4.0.</a:t>
            </a:r>
          </a:p>
          <a:p>
            <a:endParaRPr lang="en-US" altLang="zh-TW" smtClean="0">
              <a:ea typeface="新細明體" pitchFamily="18" charset="-120"/>
            </a:endParaRPr>
          </a:p>
          <a:p>
            <a:r>
              <a:rPr lang="en-US" altLang="zh-TW" smtClean="0">
                <a:ea typeface="新細明體" pitchFamily="18" charset="-120"/>
              </a:rPr>
              <a:t>The current version of OpenGL is 4.3, which includes some additional features over the 4.0 pipeline, but no new shading stages.</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E36BB32-9A6A-4E73-949B-7339A81C7EAA}" type="slidenum">
              <a:rPr lang="en-US" altLang="zh-TW" sz="1300" smtClean="0"/>
              <a:pPr eaLnBrk="1" hangingPunct="1">
                <a:spcBef>
                  <a:spcPct val="0"/>
                </a:spcBef>
              </a:pPr>
              <a:t>17</a:t>
            </a:fld>
            <a:endParaRPr lang="en-US" altLang="zh-TW" sz="1300" smtClean="0"/>
          </a:p>
        </p:txBody>
      </p:sp>
    </p:spTree>
    <p:extLst>
      <p:ext uri="{BB962C8B-B14F-4D97-AF65-F5344CB8AC3E}">
        <p14:creationId xmlns:p14="http://schemas.microsoft.com/office/powerpoint/2010/main" val="265049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26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3B3814D-14DC-405C-964D-CC0F317267C9}" type="slidenum">
              <a:rPr lang="en-US" altLang="zh-TW" sz="1300" smtClean="0"/>
              <a:pPr eaLnBrk="1" hangingPunct="1">
                <a:spcBef>
                  <a:spcPct val="0"/>
                </a:spcBef>
              </a:pPr>
              <a:t>20</a:t>
            </a:fld>
            <a:endParaRPr lang="en-US" altLang="zh-TW" sz="1300"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As mentioned, OpenGL is window and operating system independent. To integrate it into various window systems, additional libraries are used to modify a native window into an OpenGL capable window.  Every window system has its own unique library and functions to do this.  Some examples are: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GLX</a:t>
            </a:r>
            <a:r>
              <a:rPr lang="en-US" altLang="zh-TW" smtClean="0">
                <a:ea typeface="新細明體" pitchFamily="18" charset="-120"/>
              </a:rPr>
              <a:t> for the X Windows system, common on Unix platforms</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AGL</a:t>
            </a:r>
            <a:r>
              <a:rPr lang="en-US" altLang="zh-TW" smtClean="0">
                <a:ea typeface="新細明體" pitchFamily="18" charset="-120"/>
              </a:rPr>
              <a:t> for the Apple Macintosh</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WGL</a:t>
            </a:r>
            <a:r>
              <a:rPr lang="en-US" altLang="zh-TW" smtClean="0">
                <a:ea typeface="新細明體" pitchFamily="18" charset="-120"/>
              </a:rPr>
              <a:t> for Microsoft Windows</a:t>
            </a:r>
          </a:p>
          <a:p>
            <a:r>
              <a:rPr lang="en-US" altLang="zh-TW" smtClean="0">
                <a:ea typeface="新細明體" pitchFamily="18" charset="-120"/>
              </a:rPr>
              <a:t>OpenGL also includes a utility library, GLU, to simplify common tasks such as: rendering quadric surfaces (i.e. spheres, cones, cylinders, etc. ), working with NURBS and curves, and concave polygon tessellation.</a:t>
            </a:r>
          </a:p>
          <a:p>
            <a:r>
              <a:rPr lang="en-US" altLang="zh-TW" smtClean="0">
                <a:ea typeface="新細明體" pitchFamily="18" charset="-120"/>
              </a:rPr>
              <a:t>Finally to simplify programming and window system dependence, we’ll be using the freeware library, GLUT.  GLUT, written by Mark Kilgard, is a public domain window system independent toolkit for making simple OpenGL applications.  It simplifies the process of creating windows, working with events in the window system and handling animation.</a:t>
            </a:r>
          </a:p>
        </p:txBody>
      </p:sp>
    </p:spTree>
    <p:extLst>
      <p:ext uri="{BB962C8B-B14F-4D97-AF65-F5344CB8AC3E}">
        <p14:creationId xmlns:p14="http://schemas.microsoft.com/office/powerpoint/2010/main" val="279659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878F7F1-9D62-4777-83BE-061D086806C1}" type="slidenum">
              <a:rPr lang="en-US" altLang="zh-TW" sz="1300" smtClean="0"/>
              <a:pPr eaLnBrk="1" hangingPunct="1">
                <a:spcBef>
                  <a:spcPct val="0"/>
                </a:spcBef>
              </a:pPr>
              <a:t>21</a:t>
            </a:fld>
            <a:endParaRPr lang="en-US" altLang="zh-TW" sz="1300" smtClean="0"/>
          </a:p>
        </p:txBody>
      </p:sp>
      <p:sp>
        <p:nvSpPr>
          <p:cNvPr id="128004" name="Rectangle 2"/>
          <p:cNvSpPr>
            <a:spLocks noGrp="1" noRot="1" noChangeAspect="1" noChangeArrowheads="1" noTextEdit="1"/>
          </p:cNvSpPr>
          <p:nvPr>
            <p:ph type="sldImg"/>
          </p:nvPr>
        </p:nvSpPr>
        <p:spPr>
          <a:xfrm>
            <a:off x="931863" y="739775"/>
            <a:ext cx="4935537" cy="3702050"/>
          </a:xfrm>
          <a:ln w="12700" cap="flat">
            <a:solidFill>
              <a:schemeClr val="tx1"/>
            </a:solidFill>
          </a:ln>
        </p:spPr>
      </p:sp>
      <p:sp>
        <p:nvSpPr>
          <p:cNvPr id="128005"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6" tIns="47959" rIns="95916" bIns="47959"/>
          <a:lstStyle/>
          <a:p>
            <a:pPr>
              <a:spcBef>
                <a:spcPct val="20000"/>
              </a:spcBef>
            </a:pPr>
            <a:r>
              <a:rPr lang="en-US" altLang="zh-TW" smtClean="0">
                <a:ea typeface="新細明體" pitchFamily="18" charset="-120"/>
              </a:rPr>
              <a:t>The above diagram illustrates the relationships of the various libraries and window system components.</a:t>
            </a:r>
          </a:p>
          <a:p>
            <a:pPr>
              <a:spcBef>
                <a:spcPct val="20000"/>
              </a:spcBef>
            </a:pPr>
            <a:r>
              <a:rPr lang="en-US" altLang="zh-TW" smtClean="0">
                <a:ea typeface="新細明體" pitchFamily="18" charset="-120"/>
              </a:rPr>
              <a:t>Generally, applications which require more user interface support will use a library designed to support those types of features (i.e. buttons, menu and scroll bars, etc.) such as Motif or the Win32 API.</a:t>
            </a:r>
          </a:p>
          <a:p>
            <a:pPr>
              <a:spcBef>
                <a:spcPct val="20000"/>
              </a:spcBef>
            </a:pPr>
            <a:r>
              <a:rPr lang="en-US" altLang="zh-TW" smtClean="0">
                <a:ea typeface="新細明體" pitchFamily="18" charset="-120"/>
              </a:rPr>
              <a:t>Prototype applications, or one which don’t require all the bells and whistles of a full GUI, may choose to use GLUT instead because of its simplified programming model and window system independence.</a:t>
            </a:r>
          </a:p>
        </p:txBody>
      </p:sp>
    </p:spTree>
    <p:extLst>
      <p:ext uri="{BB962C8B-B14F-4D97-AF65-F5344CB8AC3E}">
        <p14:creationId xmlns:p14="http://schemas.microsoft.com/office/powerpoint/2010/main" val="204252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29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81E5E12-174D-4BB4-A000-69F2BD7001ED}" type="slidenum">
              <a:rPr lang="en-US" altLang="zh-TW" sz="1300" smtClean="0"/>
              <a:pPr eaLnBrk="1" hangingPunct="1">
                <a:spcBef>
                  <a:spcPct val="0"/>
                </a:spcBef>
              </a:pPr>
              <a:t>22</a:t>
            </a:fld>
            <a:endParaRPr lang="en-US" altLang="zh-TW" sz="1300" smtClean="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All of our discussions today will be presented in the C computer language.</a:t>
            </a:r>
          </a:p>
          <a:p>
            <a:r>
              <a:rPr lang="en-US" altLang="zh-TW" smtClean="0">
                <a:ea typeface="新細明體" pitchFamily="18" charset="-120"/>
              </a:rPr>
              <a:t>For C, there are a few required elements which an application must do:</a:t>
            </a:r>
          </a:p>
          <a:p>
            <a:pPr lvl="1">
              <a:buFontTx/>
              <a:buChar char="•"/>
            </a:pPr>
            <a:r>
              <a:rPr lang="en-US" altLang="zh-TW" smtClean="0">
                <a:ea typeface="新細明體" pitchFamily="18" charset="-120"/>
              </a:rPr>
              <a:t>  </a:t>
            </a:r>
            <a:r>
              <a:rPr lang="en-US" altLang="zh-TW" i="1" smtClean="0">
                <a:ea typeface="新細明體" pitchFamily="18" charset="-120"/>
              </a:rPr>
              <a:t>Header files</a:t>
            </a:r>
            <a:r>
              <a:rPr lang="en-US" altLang="zh-TW" smtClean="0">
                <a:ea typeface="新細明體" pitchFamily="18" charset="-120"/>
              </a:rPr>
              <a:t> describe all of the function calls, their parameters and defined constant values to the compiler.  OpenGL has header files for GL (the core library), GLU (the utility library), and GLUT (freeware windowing toolkit). </a:t>
            </a:r>
          </a:p>
          <a:p>
            <a:pPr lvl="1"/>
            <a:r>
              <a:rPr lang="en-US" altLang="zh-TW" i="1" u="sng" smtClean="0">
                <a:ea typeface="新細明體" pitchFamily="18" charset="-120"/>
              </a:rPr>
              <a:t>Note</a:t>
            </a:r>
            <a:r>
              <a:rPr lang="en-US" altLang="zh-TW" smtClean="0">
                <a:ea typeface="新細明體" pitchFamily="18" charset="-120"/>
              </a:rPr>
              <a:t>: </a:t>
            </a:r>
            <a:r>
              <a:rPr lang="en-US" altLang="zh-TW" smtClean="0">
                <a:latin typeface="Courier New" pitchFamily="49" charset="0"/>
                <a:ea typeface="新細明體" pitchFamily="18" charset="-120"/>
              </a:rPr>
              <a:t>glut.h</a:t>
            </a:r>
            <a:r>
              <a:rPr lang="en-US" altLang="zh-TW" smtClean="0">
                <a:ea typeface="新細明體" pitchFamily="18" charset="-120"/>
              </a:rPr>
              <a:t> includes </a:t>
            </a:r>
            <a:r>
              <a:rPr lang="en-US" altLang="zh-TW" smtClean="0">
                <a:latin typeface="Courier New" pitchFamily="49" charset="0"/>
                <a:ea typeface="新細明體" pitchFamily="18" charset="-120"/>
              </a:rPr>
              <a:t>gl.h</a:t>
            </a:r>
            <a:r>
              <a:rPr lang="en-US" altLang="zh-TW" smtClean="0">
                <a:ea typeface="新細明體" pitchFamily="18" charset="-120"/>
              </a:rPr>
              <a:t> and </a:t>
            </a:r>
            <a:r>
              <a:rPr lang="en-US" altLang="zh-TW" smtClean="0">
                <a:latin typeface="Courier New" pitchFamily="49" charset="0"/>
                <a:ea typeface="新細明體" pitchFamily="18" charset="-120"/>
              </a:rPr>
              <a:t>glu.h</a:t>
            </a:r>
            <a:r>
              <a:rPr lang="en-US" altLang="zh-TW" smtClean="0">
                <a:ea typeface="新細明體" pitchFamily="18" charset="-120"/>
              </a:rPr>
              <a:t>. On Microsoft Windows, including </a:t>
            </a:r>
            <a:r>
              <a:rPr lang="en-US" altLang="zh-TW" i="1" smtClean="0">
                <a:ea typeface="新細明體" pitchFamily="18" charset="-120"/>
              </a:rPr>
              <a:t>only</a:t>
            </a:r>
            <a:r>
              <a:rPr lang="en-US" altLang="zh-TW" smtClean="0">
                <a:ea typeface="新細明體" pitchFamily="18" charset="-120"/>
              </a:rPr>
              <a:t> </a:t>
            </a:r>
            <a:r>
              <a:rPr lang="en-US" altLang="zh-TW" smtClean="0">
                <a:latin typeface="Courier New" pitchFamily="49" charset="0"/>
                <a:ea typeface="新細明體" pitchFamily="18" charset="-120"/>
              </a:rPr>
              <a:t>glut.h</a:t>
            </a:r>
            <a:r>
              <a:rPr lang="en-US" altLang="zh-TW" smtClean="0">
                <a:ea typeface="新細明體" pitchFamily="18" charset="-120"/>
              </a:rPr>
              <a:t> is  recommended to avoid warnings about redefining Windows macros.</a:t>
            </a:r>
          </a:p>
          <a:p>
            <a:pPr lvl="1">
              <a:buFontTx/>
              <a:buChar char="•"/>
            </a:pPr>
            <a:r>
              <a:rPr lang="en-US" altLang="zh-TW" smtClean="0">
                <a:ea typeface="新細明體" pitchFamily="18" charset="-120"/>
              </a:rPr>
              <a:t>  </a:t>
            </a:r>
            <a:r>
              <a:rPr lang="en-US" altLang="zh-TW" i="1" smtClean="0">
                <a:ea typeface="新細明體" pitchFamily="18" charset="-120"/>
              </a:rPr>
              <a:t>Libraries</a:t>
            </a:r>
            <a:r>
              <a:rPr lang="en-US" altLang="zh-TW" smtClean="0">
                <a:ea typeface="新細明體" pitchFamily="18" charset="-120"/>
              </a:rPr>
              <a:t> are the operating system dependent implementation of OpenGL on the system you’re using. Each operating system has its own set of libraries.  For Unix systems, the OpenGL library is commonly named </a:t>
            </a:r>
            <a:r>
              <a:rPr lang="en-US" altLang="zh-TW" smtClean="0">
                <a:latin typeface="Courier New" pitchFamily="49" charset="0"/>
                <a:ea typeface="新細明體" pitchFamily="18" charset="-120"/>
              </a:rPr>
              <a:t>libGL.so</a:t>
            </a:r>
            <a:r>
              <a:rPr lang="en-US" altLang="zh-TW" smtClean="0">
                <a:ea typeface="新細明體" pitchFamily="18" charset="-120"/>
              </a:rPr>
              <a:t> and for Microsoft Windows, it’s named </a:t>
            </a:r>
            <a:r>
              <a:rPr lang="en-US" altLang="zh-TW" smtClean="0">
                <a:latin typeface="Courier New" pitchFamily="49" charset="0"/>
                <a:ea typeface="新細明體" pitchFamily="18" charset="-120"/>
              </a:rPr>
              <a:t>opengl32.lib</a:t>
            </a:r>
            <a:r>
              <a:rPr lang="en-US" altLang="zh-TW" smtClean="0">
                <a:ea typeface="新細明體" pitchFamily="18" charset="-120"/>
              </a:rPr>
              <a:t>.</a:t>
            </a:r>
          </a:p>
          <a:p>
            <a:pPr lvl="1">
              <a:buFontTx/>
              <a:buChar char="•"/>
            </a:pPr>
            <a:r>
              <a:rPr lang="en-US" altLang="zh-TW" smtClean="0">
                <a:ea typeface="新細明體" pitchFamily="18" charset="-120"/>
              </a:rPr>
              <a:t>  Finally, </a:t>
            </a:r>
            <a:r>
              <a:rPr lang="en-US" altLang="zh-TW" i="1" smtClean="0">
                <a:ea typeface="新細明體" pitchFamily="18" charset="-120"/>
              </a:rPr>
              <a:t>enumerated types</a:t>
            </a:r>
            <a:r>
              <a:rPr lang="en-US" altLang="zh-TW" smtClean="0">
                <a:ea typeface="新細明體" pitchFamily="18" charset="-120"/>
              </a:rPr>
              <a:t> are definitions for the basic types (i.e. float, double, int, etc.) which your program uses to store variables. To simplify platform independence for OpenGL programs, a complete set of enumerated types are defined. Use them to simplify transferring your programs to other operating systems.</a:t>
            </a:r>
          </a:p>
        </p:txBody>
      </p:sp>
    </p:spTree>
    <p:extLst>
      <p:ext uri="{BB962C8B-B14F-4D97-AF65-F5344CB8AC3E}">
        <p14:creationId xmlns:p14="http://schemas.microsoft.com/office/powerpoint/2010/main" val="17050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對於物體位置，採用迪卡爾座標系統描述，以垂直正交的座標軸定義出每個頂點所在的座標位置</a:t>
            </a:r>
            <a:r>
              <a:rPr lang="en-US" altLang="zh-TW" smtClean="0">
                <a:ea typeface="新細明體" pitchFamily="18" charset="-120"/>
              </a:rPr>
              <a:t>(x, y)</a:t>
            </a:r>
            <a:endParaRPr lang="zh-TW" altLang="en-US" smtClean="0">
              <a:ea typeface="新細明體" pitchFamily="18"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E40AF9A2-B165-4092-90C3-5A6D7B0AE9F2}" type="slidenum">
              <a:rPr lang="zh-TW" altLang="en-US" sz="1300" smtClean="0">
                <a:latin typeface="Arial" charset="0"/>
              </a:rPr>
              <a:pPr eaLnBrk="1" hangingPunct="1">
                <a:spcBef>
                  <a:spcPct val="0"/>
                </a:spcBef>
              </a:pPr>
              <a:t>3</a:t>
            </a:fld>
            <a:endParaRPr lang="zh-TW" altLang="en-US" sz="1300" smtClean="0">
              <a:latin typeface="Arial" charset="0"/>
            </a:endParaRPr>
          </a:p>
        </p:txBody>
      </p:sp>
    </p:spTree>
    <p:extLst>
      <p:ext uri="{BB962C8B-B14F-4D97-AF65-F5344CB8AC3E}">
        <p14:creationId xmlns:p14="http://schemas.microsoft.com/office/powerpoint/2010/main" val="424891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0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48FD8A2-52AE-4DEB-A0DE-C681A9A81E92}" type="slidenum">
              <a:rPr lang="en-US" altLang="zh-TW" sz="1300" smtClean="0"/>
              <a:pPr eaLnBrk="1" hangingPunct="1">
                <a:spcBef>
                  <a:spcPct val="0"/>
                </a:spcBef>
              </a:pPr>
              <a:t>25</a:t>
            </a:fld>
            <a:endParaRPr lang="en-US" altLang="zh-TW" sz="1300" smtClean="0"/>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Here’s the basic structure that we’ll be using in our applications. This is generally what you’d do in your own OpenGL applications.</a:t>
            </a:r>
          </a:p>
          <a:p>
            <a:r>
              <a:rPr lang="en-US" altLang="zh-TW" smtClean="0">
                <a:ea typeface="新細明體" pitchFamily="18" charset="-120"/>
              </a:rPr>
              <a:t>The steps are:</a:t>
            </a:r>
          </a:p>
          <a:p>
            <a:r>
              <a:rPr lang="en-US" altLang="zh-TW" smtClean="0">
                <a:ea typeface="新細明體" pitchFamily="18" charset="-120"/>
              </a:rPr>
              <a:t>   1) Choose the type of window that you need for your application and initialize it.</a:t>
            </a:r>
          </a:p>
          <a:p>
            <a:r>
              <a:rPr lang="en-US" altLang="zh-TW" smtClean="0">
                <a:ea typeface="新細明體" pitchFamily="18" charset="-120"/>
              </a:rPr>
              <a:t>   2) Initialize any OpenGL state that you don’t need to change every frame of your program. This might include things like the background color, light positions and texture maps.</a:t>
            </a:r>
          </a:p>
          <a:p>
            <a:r>
              <a:rPr lang="en-US" altLang="zh-TW" smtClean="0">
                <a:ea typeface="新細明體" pitchFamily="18" charset="-120"/>
              </a:rPr>
              <a:t>   3) Register the </a:t>
            </a:r>
            <a:r>
              <a:rPr lang="en-US" altLang="zh-TW" i="1" smtClean="0">
                <a:ea typeface="新細明體" pitchFamily="18" charset="-120"/>
              </a:rPr>
              <a:t>callback</a:t>
            </a:r>
            <a:r>
              <a:rPr lang="en-US" altLang="zh-TW" smtClean="0">
                <a:ea typeface="新細明體" pitchFamily="18" charset="-120"/>
              </a:rPr>
              <a:t> functions that you’ll need. Callbacks are routines you write that GLUT calls when a certain sequence of events occurs, like the window needing to be refreshed, or the user moving the mouse. The most important callback function is the one to render your scene, which we’ll discuss in a few slides.</a:t>
            </a:r>
          </a:p>
          <a:p>
            <a:r>
              <a:rPr lang="en-US" altLang="zh-TW" smtClean="0">
                <a:ea typeface="新細明體" pitchFamily="18" charset="-120"/>
              </a:rPr>
              <a:t>   4) Enter the main event processing loop. This is where your application receives events, and schedules when callback functions are called.</a:t>
            </a:r>
          </a:p>
        </p:txBody>
      </p:sp>
    </p:spTree>
    <p:extLst>
      <p:ext uri="{BB962C8B-B14F-4D97-AF65-F5344CB8AC3E}">
        <p14:creationId xmlns:p14="http://schemas.microsoft.com/office/powerpoint/2010/main" val="296953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latin typeface="Arial" charset="0"/>
              </a:rPr>
              <a:t>An Interactive Introduction to OpenGL Programming</a:t>
            </a:r>
          </a:p>
        </p:txBody>
      </p:sp>
      <p:sp>
        <p:nvSpPr>
          <p:cNvPr id="131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5751443-25B5-49F6-9824-DB934D2E7EF7}" type="slidenum">
              <a:rPr lang="en-US" altLang="zh-TW" sz="1300" smtClean="0">
                <a:latin typeface="Arial" charset="0"/>
              </a:rPr>
              <a:pPr eaLnBrk="1" hangingPunct="1">
                <a:spcBef>
                  <a:spcPct val="0"/>
                </a:spcBef>
              </a:pPr>
              <a:t>26</a:t>
            </a:fld>
            <a:endParaRPr lang="en-US" altLang="zh-TW" sz="1300" smtClean="0">
              <a:latin typeface="Arial"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這裡呈現出</a:t>
            </a:r>
            <a:r>
              <a:rPr lang="en-US" altLang="zh-TW" smtClean="0">
                <a:ea typeface="新細明體" pitchFamily="18" charset="-120"/>
              </a:rPr>
              <a:t>glut</a:t>
            </a:r>
            <a:r>
              <a:rPr lang="zh-TW" altLang="en-US" smtClean="0">
                <a:ea typeface="新細明體" pitchFamily="18" charset="-120"/>
              </a:rPr>
              <a:t>程式中</a:t>
            </a:r>
            <a:r>
              <a:rPr lang="en-US" altLang="zh-TW" smtClean="0">
                <a:ea typeface="新細明體" pitchFamily="18" charset="-120"/>
              </a:rPr>
              <a:t>main()</a:t>
            </a:r>
            <a:r>
              <a:rPr lang="zh-TW" altLang="en-US" smtClean="0">
                <a:ea typeface="新細明體" pitchFamily="18" charset="-120"/>
              </a:rPr>
              <a:t>的主要架構</a:t>
            </a:r>
            <a:endParaRPr lang="en-US" altLang="zh-TW" smtClean="0">
              <a:ea typeface="新細明體" pitchFamily="18" charset="-120"/>
            </a:endParaRPr>
          </a:p>
          <a:p>
            <a:r>
              <a:rPr lang="zh-TW" altLang="en-US" smtClean="0">
                <a:ea typeface="新細明體" pitchFamily="18" charset="-120"/>
              </a:rPr>
              <a:t>首先呼叫</a:t>
            </a:r>
            <a:r>
              <a:rPr lang="en-US" altLang="zh-TW" smtClean="0">
                <a:ea typeface="新細明體" pitchFamily="18" charset="-120"/>
              </a:rPr>
              <a:t>The </a:t>
            </a:r>
            <a:r>
              <a:rPr lang="en-US" altLang="zh-TW" smtClean="0">
                <a:latin typeface="Courier New" pitchFamily="49" charset="0"/>
                <a:ea typeface="新細明體" pitchFamily="18" charset="-120"/>
              </a:rPr>
              <a:t>glutInitDisplayMode()</a:t>
            </a:r>
            <a:r>
              <a:rPr lang="en-US" altLang="zh-TW" smtClean="0">
                <a:ea typeface="新細明體" pitchFamily="18" charset="-120"/>
              </a:rPr>
              <a:t> and </a:t>
            </a:r>
            <a:r>
              <a:rPr lang="en-US" altLang="zh-TW" smtClean="0">
                <a:latin typeface="Courier New" pitchFamily="49" charset="0"/>
                <a:ea typeface="新細明體" pitchFamily="18" charset="-120"/>
              </a:rPr>
              <a:t>glutCreateWindow()</a:t>
            </a:r>
            <a:r>
              <a:rPr lang="en-US" altLang="zh-TW" smtClean="0">
                <a:ea typeface="新細明體" pitchFamily="18" charset="-120"/>
              </a:rPr>
              <a:t> functions </a:t>
            </a:r>
            <a:r>
              <a:rPr lang="zh-TW" altLang="en-US" smtClean="0">
                <a:ea typeface="新細明體" pitchFamily="18" charset="-120"/>
              </a:rPr>
              <a:t>去設定視窗</a:t>
            </a:r>
            <a:endParaRPr lang="en-US" altLang="zh-TW" smtClean="0">
              <a:ea typeface="新細明體" pitchFamily="18" charset="-120"/>
            </a:endParaRPr>
          </a:p>
          <a:p>
            <a:r>
              <a:rPr lang="zh-TW" altLang="en-US" smtClean="0">
                <a:ea typeface="新細明體" pitchFamily="18" charset="-120"/>
              </a:rPr>
              <a:t>並利用自訂的</a:t>
            </a:r>
            <a:r>
              <a:rPr lang="en-US" altLang="zh-TW" smtClean="0">
                <a:ea typeface="新細明體" pitchFamily="18" charset="-120"/>
              </a:rPr>
              <a:t>init()</a:t>
            </a:r>
            <a:r>
              <a:rPr lang="zh-TW" altLang="en-US" smtClean="0">
                <a:ea typeface="新細明體" pitchFamily="18" charset="-120"/>
              </a:rPr>
              <a:t> 設定</a:t>
            </a:r>
            <a:r>
              <a:rPr lang="en-US" altLang="zh-TW" smtClean="0">
                <a:ea typeface="新細明體" pitchFamily="18" charset="-120"/>
              </a:rPr>
              <a:t>OpenGL</a:t>
            </a:r>
            <a:r>
              <a:rPr lang="zh-TW" altLang="en-US" smtClean="0">
                <a:ea typeface="新細明體" pitchFamily="18" charset="-120"/>
              </a:rPr>
              <a:t>的狀態</a:t>
            </a:r>
            <a:endParaRPr lang="en-US" altLang="zh-TW" smtClean="0">
              <a:ea typeface="新細明體" pitchFamily="18" charset="-120"/>
            </a:endParaRPr>
          </a:p>
          <a:p>
            <a:r>
              <a:rPr lang="zh-TW" altLang="en-US" smtClean="0">
                <a:ea typeface="新細明體" pitchFamily="18" charset="-120"/>
              </a:rPr>
              <a:t>接下來註冊不同事件的對應處理函式</a:t>
            </a:r>
            <a:endParaRPr lang="en-US" altLang="zh-TW" smtClean="0">
              <a:ea typeface="新細明體" pitchFamily="18" charset="-120"/>
            </a:endParaRPr>
          </a:p>
          <a:p>
            <a:r>
              <a:rPr lang="zh-TW" altLang="en-US" smtClean="0">
                <a:ea typeface="新細明體" pitchFamily="18" charset="-120"/>
              </a:rPr>
              <a:t>最後呼叫</a:t>
            </a:r>
            <a:r>
              <a:rPr lang="en-US" altLang="zh-TW" smtClean="0">
                <a:solidFill>
                  <a:srgbClr val="FF0000"/>
                </a:solidFill>
                <a:ea typeface="新細明體" pitchFamily="18" charset="-120"/>
              </a:rPr>
              <a:t>glutMainLoop();</a:t>
            </a:r>
            <a:r>
              <a:rPr lang="zh-TW" altLang="en-US" smtClean="0">
                <a:solidFill>
                  <a:srgbClr val="FF0000"/>
                </a:solidFill>
                <a:ea typeface="新細明體" pitchFamily="18" charset="-120"/>
              </a:rPr>
              <a:t>  進入一個無窮的事件</a:t>
            </a:r>
            <a:endParaRPr lang="en-US" altLang="zh-TW" smtClean="0">
              <a:solidFill>
                <a:srgbClr val="FF0000"/>
              </a:solidFill>
              <a:ea typeface="新細明體" pitchFamily="18" charset="-120"/>
            </a:endParaRPr>
          </a:p>
          <a:p>
            <a:r>
              <a:rPr lang="zh-TW" altLang="en-US" smtClean="0">
                <a:solidFill>
                  <a:srgbClr val="FF0000"/>
                </a:solidFill>
                <a:ea typeface="新細明體" pitchFamily="18" charset="-120"/>
              </a:rPr>
              <a:t>對應不同的事件</a:t>
            </a:r>
            <a:r>
              <a:rPr lang="en-US" altLang="zh-TW" smtClean="0">
                <a:solidFill>
                  <a:srgbClr val="FF0000"/>
                </a:solidFill>
                <a:ea typeface="新細明體" pitchFamily="18" charset="-120"/>
              </a:rPr>
              <a:t>(</a:t>
            </a:r>
            <a:r>
              <a:rPr lang="zh-TW" altLang="en-US" smtClean="0">
                <a:solidFill>
                  <a:srgbClr val="FF0000"/>
                </a:solidFill>
                <a:ea typeface="新細明體" pitchFamily="18" charset="-120"/>
              </a:rPr>
              <a:t>如滑鼠或鍵盤的輸入</a:t>
            </a:r>
            <a:r>
              <a:rPr lang="en-US" altLang="zh-TW" smtClean="0">
                <a:solidFill>
                  <a:srgbClr val="FF0000"/>
                </a:solidFill>
                <a:ea typeface="新細明體" pitchFamily="18" charset="-120"/>
              </a:rPr>
              <a:t>)</a:t>
            </a:r>
            <a:r>
              <a:rPr lang="zh-TW" altLang="en-US" smtClean="0">
                <a:ea typeface="新細明體" pitchFamily="18" charset="-120"/>
              </a:rPr>
              <a:t> </a:t>
            </a:r>
            <a:r>
              <a:rPr lang="en-US" altLang="zh-TW" smtClean="0">
                <a:ea typeface="新細明體" pitchFamily="18" charset="-120"/>
              </a:rPr>
              <a:t> </a:t>
            </a:r>
          </a:p>
          <a:p>
            <a:r>
              <a:rPr lang="zh-TW" altLang="en-US" smtClean="0">
                <a:ea typeface="新細明體" pitchFamily="18" charset="-120"/>
              </a:rPr>
              <a:t>依註冊的</a:t>
            </a:r>
            <a:r>
              <a:rPr lang="en-US" altLang="zh-TW" smtClean="0">
                <a:ea typeface="新細明體" pitchFamily="18" charset="-120"/>
              </a:rPr>
              <a:t>callback</a:t>
            </a:r>
            <a:r>
              <a:rPr lang="zh-TW" altLang="en-US" smtClean="0">
                <a:ea typeface="新細明體" pitchFamily="18" charset="-120"/>
              </a:rPr>
              <a:t>函式進行處理</a:t>
            </a:r>
            <a:endParaRPr lang="en-US" altLang="zh-TW" smtClean="0">
              <a:ea typeface="新細明體" pitchFamily="18" charset="-120"/>
            </a:endParaRPr>
          </a:p>
          <a:p>
            <a:endParaRPr lang="en-US" altLang="zh-TW" smtClean="0">
              <a:ea typeface="新細明體" pitchFamily="18" charset="-120"/>
            </a:endParaRPr>
          </a:p>
          <a:p>
            <a:r>
              <a:rPr lang="zh-TW" altLang="en-US" smtClean="0">
                <a:ea typeface="新細明體" pitchFamily="18" charset="-120"/>
              </a:rPr>
              <a:t>這樣就是一個</a:t>
            </a:r>
            <a:r>
              <a:rPr lang="en-US" altLang="zh-TW" smtClean="0">
                <a:ea typeface="新細明體" pitchFamily="18" charset="-120"/>
              </a:rPr>
              <a:t>glut</a:t>
            </a:r>
            <a:r>
              <a:rPr lang="zh-TW" altLang="en-US" smtClean="0">
                <a:ea typeface="新細明體" pitchFamily="18" charset="-120"/>
              </a:rPr>
              <a:t>互動程式的基本架構</a:t>
            </a:r>
            <a:endParaRPr lang="en-US" altLang="zh-TW" smtClean="0">
              <a:ea typeface="新細明體" pitchFamily="18" charset="-120"/>
            </a:endParaRPr>
          </a:p>
          <a:p>
            <a:endParaRPr lang="en-US" altLang="zh-TW" smtClean="0">
              <a:ea typeface="新細明體" pitchFamily="18" charset="-120"/>
            </a:endParaRPr>
          </a:p>
        </p:txBody>
      </p:sp>
    </p:spTree>
    <p:extLst>
      <p:ext uri="{BB962C8B-B14F-4D97-AF65-F5344CB8AC3E}">
        <p14:creationId xmlns:p14="http://schemas.microsoft.com/office/powerpoint/2010/main" val="492828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2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2742415-CF29-47C5-B84B-837C28BA63C2}" type="slidenum">
              <a:rPr lang="en-US" altLang="zh-TW" sz="1300" smtClean="0"/>
              <a:pPr eaLnBrk="1" hangingPunct="1">
                <a:spcBef>
                  <a:spcPct val="0"/>
                </a:spcBef>
              </a:pPr>
              <a:t>27</a:t>
            </a:fld>
            <a:endParaRPr lang="en-US" altLang="zh-TW" sz="1300" smtClean="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Here’s the internals of our initialization routine, </a:t>
            </a:r>
            <a:r>
              <a:rPr lang="en-US" altLang="zh-TW" smtClean="0">
                <a:latin typeface="Courier New" pitchFamily="49" charset="0"/>
                <a:ea typeface="新細明體" pitchFamily="18" charset="-120"/>
              </a:rPr>
              <a:t>init()</a:t>
            </a:r>
            <a:r>
              <a:rPr lang="en-US" altLang="zh-TW" smtClean="0">
                <a:ea typeface="新細明體" pitchFamily="18" charset="-120"/>
              </a:rPr>
              <a:t>. Over the course of the day, you’ll learn what each of the above OpenGL calls do.</a:t>
            </a:r>
          </a:p>
        </p:txBody>
      </p:sp>
    </p:spTree>
    <p:extLst>
      <p:ext uri="{BB962C8B-B14F-4D97-AF65-F5344CB8AC3E}">
        <p14:creationId xmlns:p14="http://schemas.microsoft.com/office/powerpoint/2010/main" val="375519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3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35BC3BB-29DD-491C-9BFC-F8E3FEECD1BF}" type="slidenum">
              <a:rPr lang="en-US" altLang="zh-TW" sz="1300" smtClean="0"/>
              <a:pPr eaLnBrk="1" hangingPunct="1">
                <a:spcBef>
                  <a:spcPct val="0"/>
                </a:spcBef>
              </a:pPr>
              <a:t>28</a:t>
            </a:fld>
            <a:endParaRPr lang="en-US" altLang="zh-TW" sz="1300" smtClean="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GLUT uses a </a:t>
            </a:r>
            <a:r>
              <a:rPr lang="en-US" altLang="zh-TW" i="1" smtClean="0">
                <a:ea typeface="新細明體" pitchFamily="18" charset="-120"/>
              </a:rPr>
              <a:t>callback mechanism</a:t>
            </a:r>
            <a:r>
              <a:rPr lang="en-US" altLang="zh-TW" smtClean="0">
                <a:ea typeface="新細明體" pitchFamily="18" charset="-120"/>
              </a:rPr>
              <a:t> to do its event processing. Callbacks simplify event processing for the application developer. As compared to more traditional event driven programming, where the author must receive and process each event, and call whatever actions are necessary, callbacks simplify the process by defining what actions are supported, and automatically handling the user events. All the author must do is fill in what should happen when.</a:t>
            </a:r>
          </a:p>
          <a:p>
            <a:r>
              <a:rPr lang="en-US" altLang="zh-TW" smtClean="0">
                <a:ea typeface="新細明體" pitchFamily="18" charset="-120"/>
              </a:rPr>
              <a:t>GLUT supports many different callback actions, including:</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glutDisplayFunc()</a:t>
            </a:r>
            <a:r>
              <a:rPr lang="en-US" altLang="zh-TW" smtClean="0">
                <a:ea typeface="新細明體" pitchFamily="18" charset="-120"/>
              </a:rPr>
              <a:t> - called when pixels in the window need to be refreshed.</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glutReshapeFunc()</a:t>
            </a:r>
            <a:r>
              <a:rPr lang="en-US" altLang="zh-TW" smtClean="0">
                <a:ea typeface="新細明體" pitchFamily="18" charset="-120"/>
              </a:rPr>
              <a:t> - called when the window changes size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glutKeyboardFunc()</a:t>
            </a:r>
            <a:r>
              <a:rPr lang="en-US" altLang="zh-TW" smtClean="0">
                <a:ea typeface="新細明體" pitchFamily="18" charset="-120"/>
              </a:rPr>
              <a:t> - called when a key is struck on the keyboard</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glutMouseFunc()</a:t>
            </a:r>
            <a:r>
              <a:rPr lang="en-US" altLang="zh-TW" smtClean="0">
                <a:ea typeface="新細明體" pitchFamily="18" charset="-120"/>
              </a:rPr>
              <a:t> - called when the user presses a mouse button on the mouse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glutMotionFunc()</a:t>
            </a:r>
            <a:r>
              <a:rPr lang="en-US" altLang="zh-TW" smtClean="0">
                <a:ea typeface="新細明體" pitchFamily="18" charset="-120"/>
              </a:rPr>
              <a:t> - called when the user moves the mouse while a mouse button is pressed</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glutPassiveMouseFunc()</a:t>
            </a:r>
            <a:r>
              <a:rPr lang="en-US" altLang="zh-TW" smtClean="0">
                <a:ea typeface="新細明體" pitchFamily="18" charset="-120"/>
              </a:rPr>
              <a:t> - called when the mouse is moved regardless of mouse button state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glutIdleFunc()</a:t>
            </a:r>
            <a:r>
              <a:rPr lang="en-US" altLang="zh-TW" smtClean="0">
                <a:ea typeface="新細明體" pitchFamily="18" charset="-120"/>
              </a:rPr>
              <a:t> - a callback function called when nothing else is going on. Very useful for animations.</a:t>
            </a:r>
          </a:p>
        </p:txBody>
      </p:sp>
    </p:spTree>
    <p:extLst>
      <p:ext uri="{BB962C8B-B14F-4D97-AF65-F5344CB8AC3E}">
        <p14:creationId xmlns:p14="http://schemas.microsoft.com/office/powerpoint/2010/main" val="153051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4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1FA57A7-5C56-4F57-B120-D96AE853D245}" type="slidenum">
              <a:rPr lang="en-US" altLang="zh-TW" sz="1300" smtClean="0"/>
              <a:pPr eaLnBrk="1" hangingPunct="1">
                <a:spcBef>
                  <a:spcPct val="0"/>
                </a:spcBef>
              </a:pPr>
              <a:t>29</a:t>
            </a:fld>
            <a:endParaRPr lang="en-US" altLang="zh-TW" sz="1300" smtClean="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One of the most important callbacks is the </a:t>
            </a:r>
            <a:r>
              <a:rPr lang="en-US" altLang="zh-TW" smtClean="0">
                <a:latin typeface="Courier New" pitchFamily="49" charset="0"/>
                <a:ea typeface="新細明體" pitchFamily="18" charset="-120"/>
              </a:rPr>
              <a:t>glutDisplayFunc()</a:t>
            </a:r>
            <a:r>
              <a:rPr lang="en-US" altLang="zh-TW" smtClean="0">
                <a:ea typeface="新細明體" pitchFamily="18" charset="-120"/>
              </a:rPr>
              <a:t> callback. This callback is called when the window needs to be refreshed. It’s here that you’d do all of your OpenGL rendering.</a:t>
            </a:r>
          </a:p>
          <a:p>
            <a:r>
              <a:rPr lang="en-US" altLang="zh-TW" smtClean="0">
                <a:ea typeface="新細明體" pitchFamily="18" charset="-120"/>
              </a:rPr>
              <a:t>The above routine merely clears the window, and renders a triangle strip and then swaps the buffers for smooth animation transition. You’ll learn more about what each of these calls do during the day.</a:t>
            </a:r>
          </a:p>
        </p:txBody>
      </p:sp>
    </p:spTree>
    <p:extLst>
      <p:ext uri="{BB962C8B-B14F-4D97-AF65-F5344CB8AC3E}">
        <p14:creationId xmlns:p14="http://schemas.microsoft.com/office/powerpoint/2010/main" val="47659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B31678AA-CD13-4710-92B7-9CE2D6797817}" type="slidenum">
              <a:rPr lang="en-US" altLang="zh-TW" sz="1300" smtClean="0"/>
              <a:pPr eaLnBrk="1" hangingPunct="1">
                <a:spcBef>
                  <a:spcPct val="0"/>
                </a:spcBef>
              </a:pPr>
              <a:t>30</a:t>
            </a:fld>
            <a:endParaRPr lang="en-US" altLang="zh-TW" sz="1300" smtClean="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Animation requires the ability to draw a sequence of images. The </a:t>
            </a:r>
            <a:r>
              <a:rPr lang="en-US" altLang="zh-TW" smtClean="0">
                <a:latin typeface="Courier New" pitchFamily="49" charset="0"/>
                <a:ea typeface="新細明體" pitchFamily="18" charset="-120"/>
              </a:rPr>
              <a:t>glutIdleFunc()</a:t>
            </a:r>
            <a:r>
              <a:rPr lang="en-US" altLang="zh-TW" smtClean="0">
                <a:ea typeface="新細明體" pitchFamily="18" charset="-120"/>
              </a:rPr>
              <a:t>is the mechanism for doing animation. You register a routine which updates your </a:t>
            </a:r>
            <a:r>
              <a:rPr lang="en-US" altLang="zh-TW" i="1" smtClean="0">
                <a:ea typeface="新細明體" pitchFamily="18" charset="-120"/>
              </a:rPr>
              <a:t>motion variables</a:t>
            </a:r>
            <a:r>
              <a:rPr lang="en-US" altLang="zh-TW" smtClean="0">
                <a:ea typeface="新細明體" pitchFamily="18" charset="-120"/>
              </a:rPr>
              <a:t> (usually global variables in your program which control how things move) and then requests that the scene be updated.</a:t>
            </a:r>
          </a:p>
          <a:p>
            <a:r>
              <a:rPr lang="en-US" altLang="zh-TW" smtClean="0">
                <a:latin typeface="Courier New" pitchFamily="49" charset="0"/>
                <a:ea typeface="新細明體" pitchFamily="18" charset="-120"/>
              </a:rPr>
              <a:t>glutPostRedisplay()</a:t>
            </a:r>
            <a:r>
              <a:rPr lang="en-US" altLang="zh-TW" smtClean="0">
                <a:ea typeface="新細明體" pitchFamily="18" charset="-120"/>
              </a:rPr>
              <a:t> requests that the callback registered with </a:t>
            </a:r>
            <a:r>
              <a:rPr lang="en-US" altLang="zh-TW" smtClean="0">
                <a:latin typeface="Courier New" pitchFamily="49" charset="0"/>
                <a:ea typeface="新細明體" pitchFamily="18" charset="-120"/>
              </a:rPr>
              <a:t>glutDisplayFunc()</a:t>
            </a:r>
            <a:r>
              <a:rPr lang="en-US" altLang="zh-TW" smtClean="0">
                <a:ea typeface="新細明體" pitchFamily="18" charset="-120"/>
              </a:rPr>
              <a:t> be called as soon as possible. This is preferred over calling your rendering routine directly, since the user may have interacted with your application and user input events need to be processed.</a:t>
            </a:r>
          </a:p>
        </p:txBody>
      </p:sp>
    </p:spTree>
    <p:extLst>
      <p:ext uri="{BB962C8B-B14F-4D97-AF65-F5344CB8AC3E}">
        <p14:creationId xmlns:p14="http://schemas.microsoft.com/office/powerpoint/2010/main" val="330059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6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B3D5CF3D-E81D-4030-8835-51E05FF8C333}" type="slidenum">
              <a:rPr lang="en-US" altLang="zh-TW" sz="1300" smtClean="0"/>
              <a:pPr eaLnBrk="1" hangingPunct="1">
                <a:spcBef>
                  <a:spcPct val="0"/>
                </a:spcBef>
              </a:pPr>
              <a:t>31</a:t>
            </a:fld>
            <a:endParaRPr lang="en-US" altLang="zh-TW" sz="1300" smtClean="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815909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7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99B482AE-2F1C-46AD-A72F-40F4A3FF8820}" type="slidenum">
              <a:rPr lang="en-US" altLang="zh-TW" sz="1300" smtClean="0"/>
              <a:pPr eaLnBrk="1" hangingPunct="1">
                <a:spcBef>
                  <a:spcPct val="0"/>
                </a:spcBef>
              </a:pPr>
              <a:t>32</a:t>
            </a:fld>
            <a:endParaRPr lang="en-US" altLang="zh-TW" sz="1300" smtClean="0"/>
          </a:p>
        </p:txBody>
      </p:sp>
      <p:sp>
        <p:nvSpPr>
          <p:cNvPr id="13722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pPr>
              <a:lnSpc>
                <a:spcPct val="85000"/>
              </a:lnSpc>
            </a:pPr>
            <a:r>
              <a:rPr lang="en-US" altLang="zh-TW" smtClean="0">
                <a:ea typeface="新細明體" pitchFamily="18" charset="-120"/>
              </a:rPr>
              <a:t>In this section, we’ll be discussing the basic geometric primitives that OpenGL uses for rendering, as well as how to manage the OpenGL state which controls the appearance of those primitives.</a:t>
            </a:r>
          </a:p>
          <a:p>
            <a:pPr>
              <a:lnSpc>
                <a:spcPct val="85000"/>
              </a:lnSpc>
            </a:pPr>
            <a:r>
              <a:rPr lang="en-US" altLang="zh-TW" smtClean="0">
                <a:ea typeface="新細明體" pitchFamily="18" charset="-120"/>
              </a:rPr>
              <a:t>OpenGL also supports the rendering of bitmaps and images, which is discussed in a later section. </a:t>
            </a:r>
          </a:p>
          <a:p>
            <a:pPr>
              <a:lnSpc>
                <a:spcPct val="85000"/>
              </a:lnSpc>
            </a:pPr>
            <a:r>
              <a:rPr lang="en-US" altLang="zh-TW" smtClean="0">
                <a:ea typeface="新細明體" pitchFamily="18" charset="-120"/>
              </a:rPr>
              <a:t>Additionally, we’ll discuss the different types of OpenGL buffers, and what each can be used for.</a:t>
            </a:r>
          </a:p>
          <a:p>
            <a:endParaRPr lang="en-US" altLang="zh-TW" smtClean="0">
              <a:ea typeface="新細明體" pitchFamily="18" charset="-120"/>
            </a:endParaRPr>
          </a:p>
        </p:txBody>
      </p:sp>
    </p:spTree>
    <p:extLst>
      <p:ext uri="{BB962C8B-B14F-4D97-AF65-F5344CB8AC3E}">
        <p14:creationId xmlns:p14="http://schemas.microsoft.com/office/powerpoint/2010/main" val="284803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A53A5FC-CC79-4896-BBDA-D85ECF9C9A23}" type="slidenum">
              <a:rPr lang="en-US" altLang="zh-TW" sz="1300" smtClean="0"/>
              <a:pPr eaLnBrk="1" hangingPunct="1">
                <a:spcBef>
                  <a:spcPct val="0"/>
                </a:spcBef>
              </a:pPr>
              <a:t>33</a:t>
            </a:fld>
            <a:endParaRPr lang="en-US" altLang="zh-TW" sz="1300" smtClean="0"/>
          </a:p>
        </p:txBody>
      </p:sp>
      <p:sp>
        <p:nvSpPr>
          <p:cNvPr id="138244"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Every OpenGL geometric primitive is specified by its vertices, which are </a:t>
            </a:r>
            <a:r>
              <a:rPr lang="en-US" altLang="zh-TW" i="1" smtClean="0">
                <a:ea typeface="新細明體" pitchFamily="18" charset="-120"/>
              </a:rPr>
              <a:t>homogenous coordinates</a:t>
            </a:r>
            <a:r>
              <a:rPr lang="en-US" altLang="zh-TW" smtClean="0">
                <a:ea typeface="新細明體" pitchFamily="18" charset="-120"/>
              </a:rPr>
              <a:t>.  Homogenous coordinates are of the form </a:t>
            </a:r>
            <a:br>
              <a:rPr lang="en-US" altLang="zh-TW" smtClean="0">
                <a:ea typeface="新細明體" pitchFamily="18" charset="-120"/>
              </a:rPr>
            </a:br>
            <a:r>
              <a:rPr lang="en-US" altLang="zh-TW" smtClean="0">
                <a:ea typeface="新細明體" pitchFamily="18" charset="-120"/>
              </a:rPr>
              <a:t>( </a:t>
            </a:r>
            <a:r>
              <a:rPr lang="en-US" altLang="zh-TW" i="1" smtClean="0">
                <a:ea typeface="新細明體" pitchFamily="18" charset="-120"/>
              </a:rPr>
              <a:t>x, y, z, w</a:t>
            </a:r>
            <a:r>
              <a:rPr lang="en-US" altLang="zh-TW" smtClean="0">
                <a:ea typeface="新細明體" pitchFamily="18" charset="-120"/>
              </a:rPr>
              <a:t> ). Depending on how vertices are organized, OpenGL can render any of the shown primitives.</a:t>
            </a:r>
          </a:p>
          <a:p>
            <a:endParaRPr lang="en-US" altLang="zh-TW" smtClean="0">
              <a:ea typeface="新細明體" pitchFamily="18" charset="-120"/>
            </a:endParaRPr>
          </a:p>
        </p:txBody>
      </p:sp>
    </p:spTree>
    <p:extLst>
      <p:ext uri="{BB962C8B-B14F-4D97-AF65-F5344CB8AC3E}">
        <p14:creationId xmlns:p14="http://schemas.microsoft.com/office/powerpoint/2010/main" val="1550865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9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77012C1-62E5-4769-8A45-CB5F2A34FEC7}" type="slidenum">
              <a:rPr lang="en-US" altLang="zh-TW" sz="1300" smtClean="0"/>
              <a:pPr eaLnBrk="1" hangingPunct="1">
                <a:spcBef>
                  <a:spcPct val="0"/>
                </a:spcBef>
              </a:pPr>
              <a:t>34</a:t>
            </a:fld>
            <a:endParaRPr lang="en-US" altLang="zh-TW" sz="1300" smtClean="0"/>
          </a:p>
        </p:txBody>
      </p:sp>
      <p:sp>
        <p:nvSpPr>
          <p:cNvPr id="139268"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The </a:t>
            </a:r>
            <a:r>
              <a:rPr lang="en-US" altLang="zh-TW" smtClean="0">
                <a:latin typeface="Courier New" pitchFamily="49" charset="0"/>
                <a:ea typeface="新細明體" pitchFamily="18" charset="-120"/>
              </a:rPr>
              <a:t>drawRhombus()</a:t>
            </a:r>
            <a:r>
              <a:rPr lang="en-US" altLang="zh-TW" smtClean="0">
                <a:ea typeface="新細明體" pitchFamily="18" charset="-120"/>
              </a:rPr>
              <a:t> routine causes OpenGL to render a single quadrilateral in a single color.  The rhombus is planar, since the </a:t>
            </a:r>
            <a:r>
              <a:rPr lang="en-US" altLang="zh-TW" i="1" smtClean="0">
                <a:ea typeface="新細明體" pitchFamily="18" charset="-120"/>
              </a:rPr>
              <a:t>z</a:t>
            </a:r>
            <a:r>
              <a:rPr lang="en-US" altLang="zh-TW" smtClean="0">
                <a:ea typeface="新細明體" pitchFamily="18" charset="-120"/>
              </a:rPr>
              <a:t> value is automatically set to 0.0 by </a:t>
            </a:r>
            <a:r>
              <a:rPr lang="en-US" altLang="zh-TW" smtClean="0">
                <a:latin typeface="Courier New" pitchFamily="49" charset="0"/>
                <a:ea typeface="新細明體" pitchFamily="18" charset="-120"/>
              </a:rPr>
              <a:t>glVertex2f()</a:t>
            </a:r>
            <a:r>
              <a:rPr lang="en-US" altLang="zh-TW" smtClean="0">
                <a:ea typeface="新細明體" pitchFamily="18" charset="-120"/>
              </a:rPr>
              <a:t>. </a:t>
            </a:r>
          </a:p>
        </p:txBody>
      </p:sp>
    </p:spTree>
    <p:extLst>
      <p:ext uri="{BB962C8B-B14F-4D97-AF65-F5344CB8AC3E}">
        <p14:creationId xmlns:p14="http://schemas.microsoft.com/office/powerpoint/2010/main" val="202655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對於</a:t>
            </a:r>
            <a:r>
              <a:rPr lang="en-US" altLang="zh-TW" smtClean="0">
                <a:ea typeface="新細明體" pitchFamily="18" charset="-120"/>
              </a:rPr>
              <a:t>3D</a:t>
            </a:r>
            <a:r>
              <a:rPr lang="zh-TW" altLang="en-US" smtClean="0">
                <a:ea typeface="新細明體" pitchFamily="18" charset="-120"/>
              </a:rPr>
              <a:t>空間的可視範圍，我們可以定義出所謂的</a:t>
            </a:r>
            <a:r>
              <a:rPr lang="en-US" altLang="zh-TW" smtClean="0">
                <a:ea typeface="新細明體" pitchFamily="18" charset="-120"/>
              </a:rPr>
              <a:t>Clipping</a:t>
            </a:r>
            <a:r>
              <a:rPr lang="zh-TW" altLang="en-US" smtClean="0">
                <a:ea typeface="新細明體" pitchFamily="18" charset="-120"/>
              </a:rPr>
              <a:t>空間，如紅色虛線框出的立方體</a:t>
            </a:r>
            <a:endParaRPr lang="en-US" altLang="zh-TW" smtClean="0">
              <a:ea typeface="新細明體" pitchFamily="18" charset="-120"/>
            </a:endParaRPr>
          </a:p>
          <a:p>
            <a:r>
              <a:rPr lang="zh-TW" altLang="en-US" smtClean="0">
                <a:ea typeface="新細明體" pitchFamily="18" charset="-120"/>
              </a:rPr>
              <a:t>繪圖硬體可根據</a:t>
            </a:r>
            <a:r>
              <a:rPr lang="en-US" altLang="zh-TW" smtClean="0">
                <a:ea typeface="新細明體" pitchFamily="18" charset="-120"/>
              </a:rPr>
              <a:t>clipping</a:t>
            </a:r>
            <a:r>
              <a:rPr lang="zh-TW" altLang="en-US" smtClean="0">
                <a:ea typeface="新細明體" pitchFamily="18" charset="-120"/>
              </a:rPr>
              <a:t>空間，略過空間外的不可見的物件，用來加速</a:t>
            </a:r>
          </a:p>
        </p:txBody>
      </p:sp>
      <p:sp>
        <p:nvSpPr>
          <p:cNvPr id="1126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632CB02-94CD-47EE-82F6-3E14CE08FD45}" type="slidenum">
              <a:rPr lang="zh-TW" altLang="en-US" sz="1300" smtClean="0">
                <a:latin typeface="Arial" charset="0"/>
              </a:rPr>
              <a:pPr eaLnBrk="1" hangingPunct="1">
                <a:spcBef>
                  <a:spcPct val="0"/>
                </a:spcBef>
              </a:pPr>
              <a:t>4</a:t>
            </a:fld>
            <a:endParaRPr lang="zh-TW" altLang="en-US" sz="1300" smtClean="0">
              <a:latin typeface="Arial" charset="0"/>
            </a:endParaRPr>
          </a:p>
        </p:txBody>
      </p:sp>
    </p:spTree>
    <p:extLst>
      <p:ext uri="{BB962C8B-B14F-4D97-AF65-F5344CB8AC3E}">
        <p14:creationId xmlns:p14="http://schemas.microsoft.com/office/powerpoint/2010/main" val="2285386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8D5FFC2-B093-4BCF-8B04-8C180F6B5621}" type="slidenum">
              <a:rPr lang="en-US" altLang="zh-TW" sz="1300" smtClean="0"/>
              <a:pPr eaLnBrk="1" hangingPunct="1">
                <a:spcBef>
                  <a:spcPct val="0"/>
                </a:spcBef>
              </a:pPr>
              <a:t>35</a:t>
            </a:fld>
            <a:endParaRPr lang="en-US" altLang="zh-TW" sz="1300" smtClean="0"/>
          </a:p>
        </p:txBody>
      </p:sp>
      <p:sp>
        <p:nvSpPr>
          <p:cNvPr id="140292"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The OpenGL API calls are designed to accept almost any basic data type, which is reflected in the calls name. Knowing how the calls are structured makes it easy to determine which call should be used for a particular data format and size.</a:t>
            </a:r>
          </a:p>
          <a:p>
            <a:r>
              <a:rPr lang="en-US" altLang="zh-TW" smtClean="0">
                <a:ea typeface="新細明體" pitchFamily="18" charset="-120"/>
              </a:rPr>
              <a:t>For instance, vertices from most commercial models are stored as three component floating point vectors.  As such, the appropriate OpenGL command to use is </a:t>
            </a:r>
            <a:r>
              <a:rPr lang="en-US" altLang="zh-TW" smtClean="0">
                <a:latin typeface="Courier New" pitchFamily="49" charset="0"/>
                <a:ea typeface="新細明體" pitchFamily="18" charset="-120"/>
              </a:rPr>
              <a:t>glVertex3fv</a:t>
            </a:r>
            <a:r>
              <a:rPr lang="en-US" altLang="zh-TW" smtClean="0">
                <a:ea typeface="新細明體" pitchFamily="18" charset="-120"/>
              </a:rPr>
              <a:t>( coords ). </a:t>
            </a:r>
          </a:p>
          <a:p>
            <a:r>
              <a:rPr lang="en-US" altLang="zh-TW" smtClean="0">
                <a:ea typeface="新細明體" pitchFamily="18" charset="-120"/>
              </a:rPr>
              <a:t>As mentioned before, OpenGL uses homogenous coordinates to specify vertices.  For </a:t>
            </a:r>
            <a:r>
              <a:rPr lang="en-US" altLang="zh-TW" smtClean="0">
                <a:latin typeface="Courier New" pitchFamily="49" charset="0"/>
                <a:ea typeface="新細明體" pitchFamily="18" charset="-120"/>
              </a:rPr>
              <a:t>glVertex*() </a:t>
            </a:r>
            <a:r>
              <a:rPr lang="en-US" altLang="zh-TW" smtClean="0">
                <a:ea typeface="新細明體" pitchFamily="18" charset="-120"/>
              </a:rPr>
              <a:t>calls which don’t specify all the coordinates</a:t>
            </a:r>
            <a:br>
              <a:rPr lang="en-US" altLang="zh-TW" smtClean="0">
                <a:ea typeface="新細明體" pitchFamily="18" charset="-120"/>
              </a:rPr>
            </a:br>
            <a:r>
              <a:rPr lang="en-US" altLang="zh-TW" smtClean="0">
                <a:ea typeface="新細明體" pitchFamily="18" charset="-120"/>
              </a:rPr>
              <a:t>( i.e. </a:t>
            </a:r>
            <a:r>
              <a:rPr lang="en-US" altLang="zh-TW" smtClean="0">
                <a:latin typeface="Courier New" pitchFamily="49" charset="0"/>
                <a:ea typeface="新細明體" pitchFamily="18" charset="-120"/>
              </a:rPr>
              <a:t>glVertex2f()</a:t>
            </a:r>
            <a:r>
              <a:rPr lang="en-US" altLang="zh-TW" smtClean="0">
                <a:ea typeface="新細明體" pitchFamily="18" charset="-120"/>
              </a:rPr>
              <a:t>), OpenGL will default </a:t>
            </a:r>
            <a:r>
              <a:rPr lang="en-US" altLang="zh-TW" i="1" smtClean="0">
                <a:ea typeface="新細明體" pitchFamily="18" charset="-120"/>
              </a:rPr>
              <a:t>z = 0.0</a:t>
            </a:r>
            <a:r>
              <a:rPr lang="en-US" altLang="zh-TW" smtClean="0">
                <a:ea typeface="新細明體" pitchFamily="18" charset="-120"/>
              </a:rPr>
              <a:t>, and </a:t>
            </a:r>
            <a:r>
              <a:rPr lang="en-US" altLang="zh-TW" i="1" smtClean="0">
                <a:ea typeface="新細明體" pitchFamily="18" charset="-120"/>
              </a:rPr>
              <a:t>w = 1.0</a:t>
            </a:r>
            <a:r>
              <a:rPr lang="en-US" altLang="zh-TW" smtClean="0">
                <a:ea typeface="新細明體" pitchFamily="18" charset="-120"/>
              </a:rPr>
              <a:t> .</a:t>
            </a:r>
          </a:p>
        </p:txBody>
      </p:sp>
    </p:spTree>
    <p:extLst>
      <p:ext uri="{BB962C8B-B14F-4D97-AF65-F5344CB8AC3E}">
        <p14:creationId xmlns:p14="http://schemas.microsoft.com/office/powerpoint/2010/main" val="2883888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1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D290554-356F-4FB6-98ED-9B9514D99A28}" type="slidenum">
              <a:rPr lang="en-US" altLang="zh-TW" sz="1300" smtClean="0"/>
              <a:pPr eaLnBrk="1" hangingPunct="1">
                <a:spcBef>
                  <a:spcPct val="0"/>
                </a:spcBef>
              </a:pPr>
              <a:t>36</a:t>
            </a:fld>
            <a:endParaRPr lang="en-US" altLang="zh-TW" sz="1300" smtClean="0"/>
          </a:p>
        </p:txBody>
      </p:sp>
      <p:sp>
        <p:nvSpPr>
          <p:cNvPr id="141316"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OpenGL organizes vertices into primitives based upon which type is passed into </a:t>
            </a:r>
            <a:r>
              <a:rPr lang="en-US" altLang="zh-TW" smtClean="0">
                <a:latin typeface="Courier New" pitchFamily="49" charset="0"/>
                <a:ea typeface="新細明體" pitchFamily="18" charset="-120"/>
              </a:rPr>
              <a:t>glBegin()</a:t>
            </a:r>
            <a:r>
              <a:rPr lang="en-US" altLang="zh-TW" smtClean="0">
                <a:ea typeface="新細明體" pitchFamily="18" charset="-120"/>
              </a:rPr>
              <a:t>. The possible types are:</a:t>
            </a:r>
          </a:p>
          <a:p>
            <a:r>
              <a:rPr lang="en-US" altLang="zh-TW" smtClean="0">
                <a:ea typeface="新細明體" pitchFamily="18" charset="-120"/>
              </a:rPr>
              <a:t>	</a:t>
            </a:r>
            <a:r>
              <a:rPr lang="en-US" altLang="zh-TW" smtClean="0">
                <a:latin typeface="Courier New" pitchFamily="49" charset="0"/>
                <a:ea typeface="新細明體" pitchFamily="18" charset="-120"/>
              </a:rPr>
              <a:t>GL_POINTS</a:t>
            </a:r>
            <a:r>
              <a:rPr lang="en-US" altLang="zh-TW" smtClean="0">
                <a:ea typeface="新細明體" pitchFamily="18" charset="-120"/>
              </a:rPr>
              <a:t>		</a:t>
            </a:r>
            <a:r>
              <a:rPr lang="en-US" altLang="zh-TW" smtClean="0">
                <a:latin typeface="Courier New" pitchFamily="49" charset="0"/>
                <a:ea typeface="新細明體" pitchFamily="18" charset="-120"/>
              </a:rPr>
              <a:t>GL_LINE_STRIP</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GL_LINES</a:t>
            </a:r>
            <a:r>
              <a:rPr lang="en-US" altLang="zh-TW" smtClean="0">
                <a:ea typeface="新細明體" pitchFamily="18" charset="-120"/>
              </a:rPr>
              <a:t>		</a:t>
            </a:r>
            <a:r>
              <a:rPr lang="en-US" altLang="zh-TW" smtClean="0">
                <a:latin typeface="Courier New" pitchFamily="49" charset="0"/>
                <a:ea typeface="新細明體" pitchFamily="18" charset="-120"/>
              </a:rPr>
              <a:t>GL_LINE_LOOP</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GL_POLYGON</a:t>
            </a:r>
            <a:r>
              <a:rPr lang="en-US" altLang="zh-TW" smtClean="0">
                <a:ea typeface="新細明體" pitchFamily="18" charset="-120"/>
              </a:rPr>
              <a:t>	</a:t>
            </a:r>
            <a:r>
              <a:rPr lang="en-US" altLang="zh-TW" smtClean="0">
                <a:latin typeface="Courier New" pitchFamily="49" charset="0"/>
                <a:ea typeface="新細明體" pitchFamily="18" charset="-120"/>
              </a:rPr>
              <a:t>GL_TRIANGLE_STRIP</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GL_TRIANGLES</a:t>
            </a:r>
            <a:r>
              <a:rPr lang="en-US" altLang="zh-TW" smtClean="0">
                <a:ea typeface="新細明體" pitchFamily="18" charset="-120"/>
              </a:rPr>
              <a:t>	</a:t>
            </a:r>
            <a:r>
              <a:rPr lang="en-US" altLang="zh-TW" smtClean="0">
                <a:latin typeface="Courier New" pitchFamily="49" charset="0"/>
                <a:ea typeface="新細明體" pitchFamily="18" charset="-120"/>
              </a:rPr>
              <a:t>GL_TRIANGLE_FAN</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GL_QUADS</a:t>
            </a:r>
            <a:r>
              <a:rPr lang="en-US" altLang="zh-TW" smtClean="0">
                <a:ea typeface="新細明體" pitchFamily="18" charset="-120"/>
              </a:rPr>
              <a:t>		</a:t>
            </a:r>
            <a:r>
              <a:rPr lang="en-US" altLang="zh-TW" smtClean="0">
                <a:latin typeface="Courier New" pitchFamily="49" charset="0"/>
                <a:ea typeface="新細明體" pitchFamily="18" charset="-120"/>
              </a:rPr>
              <a:t>GL_QUAD_STRIP</a:t>
            </a:r>
            <a:endParaRPr lang="en-US" altLang="zh-TW" smtClean="0">
              <a:ea typeface="新細明體" pitchFamily="18" charset="-120"/>
            </a:endParaRPr>
          </a:p>
          <a:p>
            <a:endParaRPr lang="en-US" altLang="zh-TW" smtClean="0">
              <a:ea typeface="新細明體" pitchFamily="18" charset="-120"/>
            </a:endParaRPr>
          </a:p>
        </p:txBody>
      </p:sp>
    </p:spTree>
    <p:extLst>
      <p:ext uri="{BB962C8B-B14F-4D97-AF65-F5344CB8AC3E}">
        <p14:creationId xmlns:p14="http://schemas.microsoft.com/office/powerpoint/2010/main" val="2089876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2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27AB402-270C-448D-B2E9-C2C2B2558921}" type="slidenum">
              <a:rPr lang="en-US" altLang="zh-TW" sz="1300" smtClean="0"/>
              <a:pPr eaLnBrk="1" hangingPunct="1">
                <a:spcBef>
                  <a:spcPct val="0"/>
                </a:spcBef>
              </a:pPr>
              <a:t>37</a:t>
            </a:fld>
            <a:endParaRPr lang="en-US" altLang="zh-TW" sz="1300" smtClean="0"/>
          </a:p>
        </p:txBody>
      </p:sp>
      <p:sp>
        <p:nvSpPr>
          <p:cNvPr id="14234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Every OpenGL implementation must support rendering in both RGBA mode, </a:t>
            </a:r>
            <a:br>
              <a:rPr lang="en-US" altLang="zh-TW" smtClean="0">
                <a:ea typeface="新細明體" pitchFamily="18" charset="-120"/>
              </a:rPr>
            </a:br>
            <a:r>
              <a:rPr lang="en-US" altLang="zh-TW" smtClean="0">
                <a:ea typeface="新細明體" pitchFamily="18" charset="-120"/>
              </a:rPr>
              <a:t>( sometimes described as </a:t>
            </a:r>
            <a:r>
              <a:rPr lang="en-US" altLang="zh-TW" i="1" smtClean="0">
                <a:ea typeface="新細明體" pitchFamily="18" charset="-120"/>
              </a:rPr>
              <a:t>TrueColor</a:t>
            </a:r>
            <a:r>
              <a:rPr lang="en-US" altLang="zh-TW" smtClean="0">
                <a:ea typeface="新細明體" pitchFamily="18" charset="-120"/>
              </a:rPr>
              <a:t> mode ) and color index ( or </a:t>
            </a:r>
            <a:r>
              <a:rPr lang="en-US" altLang="zh-TW" i="1" smtClean="0">
                <a:ea typeface="新細明體" pitchFamily="18" charset="-120"/>
              </a:rPr>
              <a:t>colormap</a:t>
            </a:r>
            <a:r>
              <a:rPr lang="en-US" altLang="zh-TW" smtClean="0">
                <a:ea typeface="新細明體" pitchFamily="18" charset="-120"/>
              </a:rPr>
              <a:t> ) mode.</a:t>
            </a:r>
          </a:p>
          <a:p>
            <a:r>
              <a:rPr lang="en-US" altLang="zh-TW" smtClean="0">
                <a:ea typeface="新細明體" pitchFamily="18" charset="-120"/>
              </a:rPr>
              <a:t>For RGBA rendering, vertex colors are specified using the </a:t>
            </a:r>
            <a:r>
              <a:rPr lang="en-US" altLang="zh-TW" smtClean="0">
                <a:latin typeface="Courier New" pitchFamily="49" charset="0"/>
                <a:ea typeface="新細明體" pitchFamily="18" charset="-120"/>
              </a:rPr>
              <a:t>glColor*()</a:t>
            </a:r>
            <a:r>
              <a:rPr lang="en-US" altLang="zh-TW" smtClean="0">
                <a:ea typeface="新細明體" pitchFamily="18" charset="-120"/>
              </a:rPr>
              <a:t> call.</a:t>
            </a:r>
          </a:p>
          <a:p>
            <a:r>
              <a:rPr lang="en-US" altLang="zh-TW" smtClean="0">
                <a:ea typeface="新細明體" pitchFamily="18" charset="-120"/>
              </a:rPr>
              <a:t>For color index rendering, the vertex’s index is specified with </a:t>
            </a:r>
            <a:r>
              <a:rPr lang="en-US" altLang="zh-TW" smtClean="0">
                <a:latin typeface="Courier New" pitchFamily="49" charset="0"/>
                <a:ea typeface="新細明體" pitchFamily="18" charset="-120"/>
              </a:rPr>
              <a:t>glIndex*()</a:t>
            </a:r>
            <a:r>
              <a:rPr lang="en-US" altLang="zh-TW" smtClean="0">
                <a:ea typeface="新細明體" pitchFamily="18" charset="-120"/>
              </a:rPr>
              <a:t>.</a:t>
            </a:r>
          </a:p>
          <a:p>
            <a:r>
              <a:rPr lang="en-US" altLang="zh-TW" smtClean="0">
                <a:ea typeface="新細明體" pitchFamily="18" charset="-120"/>
              </a:rPr>
              <a:t>The type of window color model is requested from the windowing system.  Using GLUT, the </a:t>
            </a:r>
            <a:r>
              <a:rPr lang="en-US" altLang="zh-TW" smtClean="0">
                <a:latin typeface="Courier New" pitchFamily="49" charset="0"/>
                <a:ea typeface="新細明體" pitchFamily="18" charset="-120"/>
              </a:rPr>
              <a:t>glutInitDisplayMode()</a:t>
            </a:r>
            <a:r>
              <a:rPr lang="en-US" altLang="zh-TW" smtClean="0">
                <a:ea typeface="新細明體" pitchFamily="18" charset="-120"/>
              </a:rPr>
              <a:t> call is used to specify either an RGBA window ( using </a:t>
            </a:r>
            <a:r>
              <a:rPr lang="en-US" altLang="zh-TW" smtClean="0">
                <a:latin typeface="Courier New" pitchFamily="49" charset="0"/>
                <a:ea typeface="新細明體" pitchFamily="18" charset="-120"/>
              </a:rPr>
              <a:t>GLUT_RGBA</a:t>
            </a:r>
            <a:r>
              <a:rPr lang="en-US" altLang="zh-TW" smtClean="0">
                <a:ea typeface="新細明體" pitchFamily="18" charset="-120"/>
              </a:rPr>
              <a:t> ), or a color indexed window ( using </a:t>
            </a:r>
            <a:r>
              <a:rPr lang="en-US" altLang="zh-TW" smtClean="0">
                <a:latin typeface="Courier New" pitchFamily="49" charset="0"/>
                <a:ea typeface="新細明體" pitchFamily="18" charset="-120"/>
              </a:rPr>
              <a:t>GLUT_INDEX</a:t>
            </a:r>
            <a:r>
              <a:rPr lang="en-US" altLang="zh-TW" smtClean="0">
                <a:ea typeface="新細明體" pitchFamily="18" charset="-120"/>
              </a:rPr>
              <a:t> ).</a:t>
            </a:r>
          </a:p>
        </p:txBody>
      </p:sp>
    </p:spTree>
    <p:extLst>
      <p:ext uri="{BB962C8B-B14F-4D97-AF65-F5344CB8AC3E}">
        <p14:creationId xmlns:p14="http://schemas.microsoft.com/office/powerpoint/2010/main" val="1847879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3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96B41B7-E869-4EFF-BF6C-3073583E6E04}" type="slidenum">
              <a:rPr lang="en-US" altLang="zh-TW" sz="1300" smtClean="0"/>
              <a:pPr eaLnBrk="1" hangingPunct="1">
                <a:spcBef>
                  <a:spcPct val="0"/>
                </a:spcBef>
              </a:pPr>
              <a:t>38</a:t>
            </a:fld>
            <a:endParaRPr lang="en-US" altLang="zh-TW" sz="1300" smtClean="0"/>
          </a:p>
        </p:txBody>
      </p:sp>
      <p:sp>
        <p:nvSpPr>
          <p:cNvPr id="143364" name="Rectangle 2"/>
          <p:cNvSpPr>
            <a:spLocks noGrp="1" noRot="1" noChangeAspect="1" noChangeArrowheads="1" noTextEdit="1"/>
          </p:cNvSpPr>
          <p:nvPr>
            <p:ph type="sldImg"/>
          </p:nvPr>
        </p:nvSpPr>
        <p:spPr>
          <a:xfrm>
            <a:off x="938213" y="744538"/>
            <a:ext cx="4922837" cy="3692525"/>
          </a:xfrm>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96" tIns="46998" rIns="93996" bIns="46998"/>
          <a:lstStyle/>
          <a:p>
            <a:r>
              <a:rPr lang="en-US" altLang="zh-TW" smtClean="0">
                <a:ea typeface="新細明體" pitchFamily="18" charset="-120"/>
              </a:rPr>
              <a:t>This is the first of the series of Nate Robins’ tutorials. This tutorial illustrates the principles of rendering geometry, specifying both colors and vertices.</a:t>
            </a:r>
          </a:p>
          <a:p>
            <a:r>
              <a:rPr lang="en-US" altLang="zh-TW" smtClean="0">
                <a:ea typeface="新細明體" pitchFamily="18" charset="-120"/>
              </a:rPr>
              <a:t>The shapes tutorial has two views: a screen-space window and a command manipulation window. </a:t>
            </a:r>
          </a:p>
          <a:p>
            <a:r>
              <a:rPr lang="en-US" altLang="zh-TW" smtClean="0">
                <a:ea typeface="新細明體" pitchFamily="18" charset="-120"/>
              </a:rPr>
              <a:t>In the command manipulation window, pressing the LEFT mouse while the pointer is over the green parameter numbers allows you to move the mouse in the y-direction (up and down) and change their values. With this action, you can change the appearance of the geometric primitive in the other window. With the RIGHT mouse button, you can bring up a pop-up menu to change the primitive you are rendering. (Note that the parameters have minimum and maximum values in the tutorials, sometimes to prevent you from wandering too far. In an application, you probably don’t want to have floating-point color values less than 0.0 or greater than 1.0, but you are likely to want to position vertices at coordinates outside the boundaries of this tutorial.)</a:t>
            </a:r>
          </a:p>
          <a:p>
            <a:r>
              <a:rPr lang="en-US" altLang="zh-TW" smtClean="0">
                <a:ea typeface="新細明體" pitchFamily="18" charset="-120"/>
              </a:rPr>
              <a:t>In the screen-space window, the RIGHT mouse button brings up a different pop-up menu, which has menu choices to change the appearance of the geometry in different ways.</a:t>
            </a:r>
          </a:p>
          <a:p>
            <a:r>
              <a:rPr lang="en-US" altLang="zh-TW" smtClean="0">
                <a:ea typeface="新細明體" pitchFamily="18" charset="-120"/>
              </a:rPr>
              <a:t>The left and right mouse buttons will do similar operations in the other tutorials. </a:t>
            </a:r>
          </a:p>
        </p:txBody>
      </p:sp>
    </p:spTree>
    <p:extLst>
      <p:ext uri="{BB962C8B-B14F-4D97-AF65-F5344CB8AC3E}">
        <p14:creationId xmlns:p14="http://schemas.microsoft.com/office/powerpoint/2010/main" val="1208779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4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B2BDA087-DF47-4890-B20D-718147A14424}" type="slidenum">
              <a:rPr lang="en-US" altLang="zh-TW" sz="1300" smtClean="0"/>
              <a:pPr eaLnBrk="1" hangingPunct="1">
                <a:spcBef>
                  <a:spcPct val="0"/>
                </a:spcBef>
              </a:pPr>
              <a:t>39</a:t>
            </a:fld>
            <a:endParaRPr lang="en-US" altLang="zh-TW" sz="1300" smtClean="0"/>
          </a:p>
        </p:txBody>
      </p:sp>
      <p:sp>
        <p:nvSpPr>
          <p:cNvPr id="144388"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OpenGL can render from a simple line-based wireframe to complex multi-pass texturing algorithms to simulate bump mapping or Phong lighting.</a:t>
            </a:r>
          </a:p>
        </p:txBody>
      </p:sp>
    </p:spTree>
    <p:extLst>
      <p:ext uri="{BB962C8B-B14F-4D97-AF65-F5344CB8AC3E}">
        <p14:creationId xmlns:p14="http://schemas.microsoft.com/office/powerpoint/2010/main" val="4018161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5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277992E-E59F-4140-90B8-D9F5CD7A0717}" type="slidenum">
              <a:rPr lang="en-US" altLang="zh-TW" sz="1300" smtClean="0"/>
              <a:pPr eaLnBrk="1" hangingPunct="1">
                <a:spcBef>
                  <a:spcPct val="0"/>
                </a:spcBef>
              </a:pPr>
              <a:t>40</a:t>
            </a:fld>
            <a:endParaRPr lang="en-US" altLang="zh-TW" sz="1300" smtClean="0"/>
          </a:p>
        </p:txBody>
      </p:sp>
      <p:sp>
        <p:nvSpPr>
          <p:cNvPr id="145412"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Each time OpenGL processes a vertex, it uses data stored in its internal state tables to determine how the vertex should be transformed, lit, textured or any of OpenGL’s other modes.  </a:t>
            </a:r>
          </a:p>
        </p:txBody>
      </p:sp>
    </p:spTree>
    <p:extLst>
      <p:ext uri="{BB962C8B-B14F-4D97-AF65-F5344CB8AC3E}">
        <p14:creationId xmlns:p14="http://schemas.microsoft.com/office/powerpoint/2010/main" val="313444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6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B5B0418-F853-40C5-9C32-4C4B6BDD63BC}" type="slidenum">
              <a:rPr lang="en-US" altLang="zh-TW" sz="1300" smtClean="0"/>
              <a:pPr eaLnBrk="1" hangingPunct="1">
                <a:spcBef>
                  <a:spcPct val="0"/>
                </a:spcBef>
              </a:pPr>
              <a:t>41</a:t>
            </a:fld>
            <a:endParaRPr lang="en-US" altLang="zh-TW" sz="1300" smtClean="0"/>
          </a:p>
        </p:txBody>
      </p:sp>
      <p:sp>
        <p:nvSpPr>
          <p:cNvPr id="146436"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The general flow of any OpenGL rendering is to set up the required state,  then pass the primitive to be rendered, and repeat for the next primitive.</a:t>
            </a:r>
          </a:p>
          <a:p>
            <a:r>
              <a:rPr lang="en-US" altLang="zh-TW" smtClean="0">
                <a:ea typeface="新細明體" pitchFamily="18" charset="-120"/>
              </a:rPr>
              <a:t>In general, the most common way to manipulate OpenGL state is by setting vertex attributes, which include color, lighting normals, and texturing coordinates.</a:t>
            </a:r>
          </a:p>
        </p:txBody>
      </p:sp>
    </p:spTree>
    <p:extLst>
      <p:ext uri="{BB962C8B-B14F-4D97-AF65-F5344CB8AC3E}">
        <p14:creationId xmlns:p14="http://schemas.microsoft.com/office/powerpoint/2010/main" val="4103805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7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BFACA1E-10D3-4FC9-BC46-7A8D747DC004}" type="slidenum">
              <a:rPr lang="en-US" altLang="zh-TW" sz="1300" smtClean="0"/>
              <a:pPr eaLnBrk="1" hangingPunct="1">
                <a:spcBef>
                  <a:spcPct val="0"/>
                </a:spcBef>
              </a:pPr>
              <a:t>42</a:t>
            </a:fld>
            <a:endParaRPr lang="en-US" altLang="zh-TW" sz="1300" smtClean="0"/>
          </a:p>
        </p:txBody>
      </p:sp>
      <p:sp>
        <p:nvSpPr>
          <p:cNvPr id="14746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Setting OpenGL state usually includes modifying the rendering attribute, such as loading a texture map, or setting the line width.  Also for some state changes, setting the OpenGL state also enables that feature ( like setting the point size or line width ).  </a:t>
            </a:r>
          </a:p>
          <a:p>
            <a:r>
              <a:rPr lang="en-US" altLang="zh-TW" smtClean="0">
                <a:ea typeface="新細明體" pitchFamily="18" charset="-120"/>
              </a:rPr>
              <a:t>Other features need to be turned on.  This is done using </a:t>
            </a:r>
            <a:r>
              <a:rPr lang="en-US" altLang="zh-TW" smtClean="0">
                <a:latin typeface="Courier New" pitchFamily="49" charset="0"/>
                <a:ea typeface="新細明體" pitchFamily="18" charset="-120"/>
              </a:rPr>
              <a:t>glEnable()</a:t>
            </a:r>
            <a:r>
              <a:rPr lang="en-US" altLang="zh-TW" smtClean="0">
                <a:ea typeface="新細明體" pitchFamily="18" charset="-120"/>
              </a:rPr>
              <a:t>, and passing the token for the feature, like </a:t>
            </a:r>
            <a:r>
              <a:rPr lang="en-US" altLang="zh-TW" smtClean="0">
                <a:latin typeface="Courier New" pitchFamily="49" charset="0"/>
                <a:ea typeface="新細明體" pitchFamily="18" charset="-120"/>
              </a:rPr>
              <a:t>GL_LIGHT0</a:t>
            </a:r>
            <a:r>
              <a:rPr lang="en-US" altLang="zh-TW" smtClean="0">
                <a:ea typeface="新細明體" pitchFamily="18" charset="-120"/>
              </a:rPr>
              <a:t> or </a:t>
            </a:r>
            <a:r>
              <a:rPr lang="en-US" altLang="zh-TW" smtClean="0">
                <a:latin typeface="Courier New" pitchFamily="49" charset="0"/>
                <a:ea typeface="新細明體" pitchFamily="18" charset="-120"/>
              </a:rPr>
              <a:t>GL_POLYGON_STIPPLE</a:t>
            </a:r>
            <a:r>
              <a:rPr lang="en-US" altLang="zh-TW" smtClean="0">
                <a:ea typeface="新細明體" pitchFamily="18" charset="-120"/>
              </a:rPr>
              <a:t>.</a:t>
            </a:r>
          </a:p>
        </p:txBody>
      </p:sp>
    </p:spTree>
    <p:extLst>
      <p:ext uri="{BB962C8B-B14F-4D97-AF65-F5344CB8AC3E}">
        <p14:creationId xmlns:p14="http://schemas.microsoft.com/office/powerpoint/2010/main" val="4215435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a:ln/>
        </p:spPr>
      </p:sp>
      <p:sp>
        <p:nvSpPr>
          <p:cNvPr id="148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
        <p:nvSpPr>
          <p:cNvPr id="1484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8F32061-A7D1-4E82-9B18-602712CAF50E}" type="slidenum">
              <a:rPr lang="en-US" altLang="zh-TW" sz="1300" smtClean="0"/>
              <a:pPr eaLnBrk="1" hangingPunct="1">
                <a:spcBef>
                  <a:spcPct val="0"/>
                </a:spcBef>
              </a:pPr>
              <a:t>46</a:t>
            </a:fld>
            <a:endParaRPr lang="en-US" altLang="zh-TW" sz="1300" smtClean="0"/>
          </a:p>
        </p:txBody>
      </p:sp>
    </p:spTree>
    <p:extLst>
      <p:ext uri="{BB962C8B-B14F-4D97-AF65-F5344CB8AC3E}">
        <p14:creationId xmlns:p14="http://schemas.microsoft.com/office/powerpoint/2010/main" val="1742171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a:ln/>
        </p:spPr>
      </p:sp>
      <p:sp>
        <p:nvSpPr>
          <p:cNvPr id="149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these features were deprecated in 3.0, and actually removed in 3.1 (but still provided compatibility via an ARB extension). In OpenGL 3.2, they moved these features into a 'compatibility' profile that is optional for driver writers to implement.</a:t>
            </a:r>
          </a:p>
          <a:p>
            <a:r>
              <a:rPr lang="en-US" altLang="zh-TW" smtClean="0">
                <a:ea typeface="新細明體" pitchFamily="18" charset="-120"/>
              </a:rPr>
              <a:t>So what does this mean? NVidia, at least, has vowed to continue support for the old-school compatibility mode for the forseeable future - there is a large wealth of legacy code out there that they need to support. You can find the discussion of their support in a slideshow at:</a:t>
            </a:r>
          </a:p>
          <a:p>
            <a:r>
              <a:rPr lang="en-US" altLang="zh-TW" smtClean="0">
                <a:ea typeface="新細明體" pitchFamily="18" charset="-120"/>
                <a:hlinkClick r:id="rId3"/>
              </a:rPr>
              <a:t>http://www.slideshare.net/Mark_Kilgard/opengl-32-and-more</a:t>
            </a:r>
            <a:endParaRPr lang="en-US" altLang="zh-TW" smtClean="0">
              <a:ea typeface="新細明體" pitchFamily="18" charset="-120"/>
            </a:endParaRPr>
          </a:p>
          <a:p>
            <a:endParaRPr lang="zh-TW" altLang="en-US" smtClean="0">
              <a:ea typeface="新細明體" pitchFamily="18" charset="-120"/>
            </a:endParaRPr>
          </a:p>
        </p:txBody>
      </p:sp>
      <p:sp>
        <p:nvSpPr>
          <p:cNvPr id="149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D8C4A162-8F53-4897-B3D1-C4FE7B86FB7A}" type="slidenum">
              <a:rPr lang="en-US" altLang="zh-TW" sz="1300" smtClean="0"/>
              <a:pPr eaLnBrk="1" hangingPunct="1">
                <a:spcBef>
                  <a:spcPct val="0"/>
                </a:spcBef>
              </a:pPr>
              <a:t>47</a:t>
            </a:fld>
            <a:endParaRPr lang="en-US" altLang="zh-TW" sz="1300" smtClean="0"/>
          </a:p>
        </p:txBody>
      </p:sp>
    </p:spTree>
    <p:extLst>
      <p:ext uri="{BB962C8B-B14F-4D97-AF65-F5344CB8AC3E}">
        <p14:creationId xmlns:p14="http://schemas.microsoft.com/office/powerpoint/2010/main" val="379707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a:ln/>
        </p:spPr>
      </p:sp>
      <p:sp>
        <p:nvSpPr>
          <p:cNvPr id="1136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Viewport</a:t>
            </a:r>
            <a:r>
              <a:rPr lang="zh-TW" altLang="en-US" smtClean="0">
                <a:ea typeface="新細明體" pitchFamily="18" charset="-120"/>
              </a:rPr>
              <a:t>則是在螢幕</a:t>
            </a:r>
            <a:r>
              <a:rPr lang="en-US" altLang="zh-TW" smtClean="0">
                <a:ea typeface="新細明體" pitchFamily="18" charset="-120"/>
              </a:rPr>
              <a:t>(</a:t>
            </a:r>
            <a:r>
              <a:rPr lang="zh-TW" altLang="en-US" smtClean="0">
                <a:ea typeface="新細明體" pitchFamily="18" charset="-120"/>
              </a:rPr>
              <a:t>或視窗的顯示範圍</a:t>
            </a:r>
            <a:r>
              <a:rPr lang="en-US" altLang="zh-TW" smtClean="0">
                <a:ea typeface="新細明體" pitchFamily="18" charset="-120"/>
              </a:rPr>
              <a:t>)</a:t>
            </a:r>
            <a:r>
              <a:rPr lang="zh-TW" altLang="en-US" smtClean="0">
                <a:ea typeface="新細明體" pitchFamily="18" charset="-120"/>
              </a:rPr>
              <a:t>，設定一塊區域，與</a:t>
            </a:r>
            <a:r>
              <a:rPr lang="en-US" altLang="zh-TW" smtClean="0">
                <a:ea typeface="新細明體" pitchFamily="18" charset="-120"/>
              </a:rPr>
              <a:t>clipping space</a:t>
            </a:r>
            <a:r>
              <a:rPr lang="zh-TW" altLang="en-US" smtClean="0">
                <a:ea typeface="新細明體" pitchFamily="18" charset="-120"/>
              </a:rPr>
              <a:t>做對應</a:t>
            </a:r>
            <a:endParaRPr lang="en-US" altLang="zh-TW" smtClean="0">
              <a:ea typeface="新細明體" pitchFamily="18" charset="-120"/>
            </a:endParaRPr>
          </a:p>
          <a:p>
            <a:r>
              <a:rPr lang="en-US" altLang="zh-TW" smtClean="0">
                <a:ea typeface="新細明體" pitchFamily="18" charset="-120"/>
              </a:rPr>
              <a:t>OpenGL</a:t>
            </a:r>
            <a:r>
              <a:rPr lang="zh-TW" altLang="en-US" smtClean="0">
                <a:ea typeface="新細明體" pitchFamily="18" charset="-120"/>
              </a:rPr>
              <a:t>中可以指定多個</a:t>
            </a:r>
            <a:r>
              <a:rPr lang="en-US" altLang="zh-TW" smtClean="0">
                <a:ea typeface="新細明體" pitchFamily="18" charset="-120"/>
              </a:rPr>
              <a:t>viewport</a:t>
            </a:r>
            <a:r>
              <a:rPr lang="zh-TW" altLang="en-US" smtClean="0">
                <a:ea typeface="新細明體" pitchFamily="18" charset="-120"/>
              </a:rPr>
              <a:t>轉換，使同一個視窗畫面呈現不同角度或不同場景的畫面</a:t>
            </a:r>
            <a:endParaRPr lang="en-US" altLang="zh-TW" smtClean="0">
              <a:ea typeface="新細明體" pitchFamily="18" charset="-120"/>
            </a:endParaRPr>
          </a:p>
          <a:p>
            <a:endParaRPr lang="zh-TW" altLang="en-US" smtClean="0">
              <a:ea typeface="新細明體" pitchFamily="18" charset="-120"/>
            </a:endParaRPr>
          </a:p>
        </p:txBody>
      </p:sp>
      <p:sp>
        <p:nvSpPr>
          <p:cNvPr id="1136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51ECC9E-CC70-4AFD-A45C-66A62C60946C}" type="slidenum">
              <a:rPr lang="zh-TW" altLang="en-US" sz="1300" smtClean="0">
                <a:latin typeface="Arial" charset="0"/>
              </a:rPr>
              <a:pPr eaLnBrk="1" hangingPunct="1">
                <a:spcBef>
                  <a:spcPct val="0"/>
                </a:spcBef>
              </a:pPr>
              <a:t>5</a:t>
            </a:fld>
            <a:endParaRPr lang="zh-TW" altLang="en-US" sz="1300" smtClean="0">
              <a:latin typeface="Arial" charset="0"/>
            </a:endParaRPr>
          </a:p>
        </p:txBody>
      </p:sp>
    </p:spTree>
    <p:extLst>
      <p:ext uri="{BB962C8B-B14F-4D97-AF65-F5344CB8AC3E}">
        <p14:creationId xmlns:p14="http://schemas.microsoft.com/office/powerpoint/2010/main" val="3457122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0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1C984F5-ACDF-4CAE-88DD-5BB203ABB026}" type="slidenum">
              <a:rPr lang="en-US" altLang="zh-TW" sz="1300" smtClean="0"/>
              <a:pPr eaLnBrk="1" hangingPunct="1">
                <a:spcBef>
                  <a:spcPct val="0"/>
                </a:spcBef>
              </a:pPr>
              <a:t>48</a:t>
            </a:fld>
            <a:endParaRPr lang="en-US" altLang="zh-TW" sz="1300"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1101805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1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CF6DFBD-2C97-4181-B0EE-AAFFAFC43BBF}" type="slidenum">
              <a:rPr lang="en-US" altLang="zh-TW" sz="1300" smtClean="0"/>
              <a:pPr eaLnBrk="1" hangingPunct="1">
                <a:spcBef>
                  <a:spcPct val="0"/>
                </a:spcBef>
              </a:pPr>
              <a:t>49</a:t>
            </a:fld>
            <a:endParaRPr lang="en-US" altLang="zh-TW" sz="1300" smtClean="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this section we talk about adding the necessary steps for producing smooth interactive animations with OpenGL using double buffering.  Additionally, we discuss hidden surface removal using depth buffering.</a:t>
            </a:r>
          </a:p>
        </p:txBody>
      </p:sp>
    </p:spTree>
    <p:extLst>
      <p:ext uri="{BB962C8B-B14F-4D97-AF65-F5344CB8AC3E}">
        <p14:creationId xmlns:p14="http://schemas.microsoft.com/office/powerpoint/2010/main" val="3607589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2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EBA25D11-9691-450E-9BFE-2BAA51705F33}" type="slidenum">
              <a:rPr lang="en-US" altLang="zh-TW" sz="1300" smtClean="0"/>
              <a:pPr eaLnBrk="1" hangingPunct="1">
                <a:spcBef>
                  <a:spcPct val="0"/>
                </a:spcBef>
              </a:pPr>
              <a:t>50</a:t>
            </a:fld>
            <a:endParaRPr lang="en-US" altLang="zh-TW" sz="1300" smtClean="0"/>
          </a:p>
        </p:txBody>
      </p:sp>
      <p:sp>
        <p:nvSpPr>
          <p:cNvPr id="15258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2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Double buffer is a technique for tricking the eye into seeing smooth animation of rendered scenes.  The color buffer is usually divided into two equal halves, called the </a:t>
            </a:r>
            <a:r>
              <a:rPr lang="en-US" altLang="zh-TW" i="1" smtClean="0">
                <a:ea typeface="新細明體" pitchFamily="18" charset="-120"/>
              </a:rPr>
              <a:t>front buffer</a:t>
            </a:r>
            <a:r>
              <a:rPr lang="en-US" altLang="zh-TW" smtClean="0">
                <a:ea typeface="新細明體" pitchFamily="18" charset="-120"/>
              </a:rPr>
              <a:t> and the </a:t>
            </a:r>
            <a:r>
              <a:rPr lang="en-US" altLang="zh-TW" i="1" smtClean="0">
                <a:ea typeface="新細明體" pitchFamily="18" charset="-120"/>
              </a:rPr>
              <a:t>back buffer.</a:t>
            </a:r>
            <a:r>
              <a:rPr lang="en-US" altLang="zh-TW" smtClean="0">
                <a:ea typeface="新細明體" pitchFamily="18" charset="-120"/>
              </a:rPr>
              <a:t> </a:t>
            </a:r>
          </a:p>
          <a:p>
            <a:r>
              <a:rPr lang="en-US" altLang="zh-TW" smtClean="0">
                <a:ea typeface="新細明體" pitchFamily="18" charset="-120"/>
              </a:rPr>
              <a:t>The front buffer is displayed while the application renders into the back buffer.  When the application completes rendering to the back buffer, it requests the graphics display hardware to swap the roles of the buffers, causing the back buffer to now be displayed, and the previous front buffer to become the new back buffer.</a:t>
            </a:r>
          </a:p>
        </p:txBody>
      </p:sp>
    </p:spTree>
    <p:extLst>
      <p:ext uri="{BB962C8B-B14F-4D97-AF65-F5344CB8AC3E}">
        <p14:creationId xmlns:p14="http://schemas.microsoft.com/office/powerpoint/2010/main" val="163361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3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2D0BEF9-E70F-415F-8612-430FF3BB6EF7}" type="slidenum">
              <a:rPr lang="en-US" altLang="zh-TW" sz="1300" smtClean="0"/>
              <a:pPr eaLnBrk="1" hangingPunct="1">
                <a:spcBef>
                  <a:spcPct val="0"/>
                </a:spcBef>
              </a:pPr>
              <a:t>51</a:t>
            </a:fld>
            <a:endParaRPr lang="en-US" altLang="zh-TW" sz="1300" smtClean="0"/>
          </a:p>
        </p:txBody>
      </p:sp>
      <p:sp>
        <p:nvSpPr>
          <p:cNvPr id="153604"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Requesting double buffering in GLUT is simple. Adding </a:t>
            </a:r>
            <a:r>
              <a:rPr lang="en-US" altLang="zh-TW" smtClean="0">
                <a:latin typeface="Courier New" pitchFamily="49" charset="0"/>
                <a:ea typeface="新細明體" pitchFamily="18" charset="-120"/>
              </a:rPr>
              <a:t>GLUT_DOUBLE</a:t>
            </a:r>
            <a:r>
              <a:rPr lang="en-US" altLang="zh-TW" smtClean="0">
                <a:ea typeface="新細明體" pitchFamily="18" charset="-120"/>
              </a:rPr>
              <a:t> to your </a:t>
            </a:r>
            <a:r>
              <a:rPr lang="en-US" altLang="zh-TW" smtClean="0">
                <a:latin typeface="Courier New" pitchFamily="49" charset="0"/>
                <a:ea typeface="新細明體" pitchFamily="18" charset="-120"/>
              </a:rPr>
              <a:t>glutInitDisplayMode()</a:t>
            </a:r>
            <a:r>
              <a:rPr lang="en-US" altLang="zh-TW" smtClean="0">
                <a:ea typeface="新細明體" pitchFamily="18" charset="-120"/>
              </a:rPr>
              <a:t> call will cause your window to be double buffered.</a:t>
            </a:r>
          </a:p>
          <a:p>
            <a:r>
              <a:rPr lang="en-US" altLang="zh-TW" smtClean="0">
                <a:ea typeface="新細明體" pitchFamily="18" charset="-120"/>
              </a:rPr>
              <a:t>When your application is finished rendering its current frame, and wants to swap the front and back buffers, the </a:t>
            </a:r>
            <a:r>
              <a:rPr lang="en-US" altLang="zh-TW" smtClean="0">
                <a:latin typeface="Courier New" pitchFamily="49" charset="0"/>
                <a:ea typeface="新細明體" pitchFamily="18" charset="-120"/>
              </a:rPr>
              <a:t>glutSwapBuffers()</a:t>
            </a:r>
            <a:r>
              <a:rPr lang="en-US" altLang="zh-TW" smtClean="0">
                <a:ea typeface="新細明體" pitchFamily="18" charset="-120"/>
              </a:rPr>
              <a:t> call will request the windowing system to update the window’s color buffers.</a:t>
            </a:r>
          </a:p>
        </p:txBody>
      </p:sp>
    </p:spTree>
    <p:extLst>
      <p:ext uri="{BB962C8B-B14F-4D97-AF65-F5344CB8AC3E}">
        <p14:creationId xmlns:p14="http://schemas.microsoft.com/office/powerpoint/2010/main" val="2018074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4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1BB1015-D274-4404-8C86-9FC94F22C40A}" type="slidenum">
              <a:rPr lang="en-US" altLang="zh-TW" sz="1300" smtClean="0"/>
              <a:pPr eaLnBrk="1" hangingPunct="1">
                <a:spcBef>
                  <a:spcPct val="0"/>
                </a:spcBef>
              </a:pPr>
              <a:t>52</a:t>
            </a:fld>
            <a:endParaRPr lang="en-US" altLang="zh-TW" sz="1300" smtClean="0"/>
          </a:p>
        </p:txBody>
      </p:sp>
      <p:sp>
        <p:nvSpPr>
          <p:cNvPr id="154628"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Depth buffering is a technique to determine which primitives in your scene are occluded by other primitives.  As each pixel in a primitive is rasterized, its distance from the eyepoint (depth value), is compared with the values stored in the depth buffer.  If the pixel’s depth value is less than the stored value, the pixel’s depth value is written to the depth buffer, and its color is written to the color buffer.</a:t>
            </a:r>
          </a:p>
          <a:p>
            <a:r>
              <a:rPr lang="en-US" altLang="zh-TW" smtClean="0">
                <a:ea typeface="新細明體" pitchFamily="18" charset="-120"/>
              </a:rPr>
              <a:t>The depth buffer algorithm is:</a:t>
            </a:r>
            <a:br>
              <a:rPr lang="en-US" altLang="zh-TW" smtClean="0">
                <a:ea typeface="新細明體" pitchFamily="18" charset="-120"/>
              </a:rPr>
            </a:br>
            <a:r>
              <a:rPr lang="en-US" altLang="zh-TW" smtClean="0">
                <a:ea typeface="新細明體" pitchFamily="18" charset="-120"/>
              </a:rPr>
              <a:t>  </a:t>
            </a:r>
            <a:r>
              <a:rPr lang="en-US" altLang="zh-TW" smtClean="0">
                <a:latin typeface="Courier New" pitchFamily="49" charset="0"/>
                <a:ea typeface="新細明體" pitchFamily="18" charset="-120"/>
              </a:rPr>
              <a:t>if ( pixel-&gt;z &lt; depthBuffer(x,y)-&gt;z ) {</a:t>
            </a:r>
            <a:br>
              <a:rPr lang="en-US" altLang="zh-TW" smtClean="0">
                <a:latin typeface="Courier New" pitchFamily="49" charset="0"/>
                <a:ea typeface="新細明體" pitchFamily="18" charset="-120"/>
              </a:rPr>
            </a:br>
            <a:r>
              <a:rPr lang="en-US" altLang="zh-TW" smtClean="0">
                <a:latin typeface="Courier New" pitchFamily="49" charset="0"/>
                <a:ea typeface="新細明體" pitchFamily="18" charset="-120"/>
              </a:rPr>
              <a:t>     depthBuffer(x,y)-&gt;z = pixel-&gt;z;</a:t>
            </a:r>
            <a:br>
              <a:rPr lang="en-US" altLang="zh-TW" smtClean="0">
                <a:latin typeface="Courier New" pitchFamily="49" charset="0"/>
                <a:ea typeface="新細明體" pitchFamily="18" charset="-120"/>
              </a:rPr>
            </a:br>
            <a:r>
              <a:rPr lang="en-US" altLang="zh-TW" smtClean="0">
                <a:latin typeface="Courier New" pitchFamily="49" charset="0"/>
                <a:ea typeface="新細明體" pitchFamily="18" charset="-120"/>
              </a:rPr>
              <a:t>     colorBuffer(x,y)-&gt;color = pixel-&gt;color;</a:t>
            </a:r>
            <a:br>
              <a:rPr lang="en-US" altLang="zh-TW" smtClean="0">
                <a:latin typeface="Courier New" pitchFamily="49" charset="0"/>
                <a:ea typeface="新細明體" pitchFamily="18" charset="-120"/>
              </a:rPr>
            </a:br>
            <a:r>
              <a:rPr lang="en-US" altLang="zh-TW" smtClean="0">
                <a:latin typeface="Courier New" pitchFamily="49" charset="0"/>
                <a:ea typeface="新細明體" pitchFamily="18" charset="-120"/>
              </a:rPr>
              <a:t>  }</a:t>
            </a:r>
          </a:p>
          <a:p>
            <a:r>
              <a:rPr lang="en-US" altLang="zh-TW" smtClean="0">
                <a:ea typeface="新細明體" pitchFamily="18" charset="-120"/>
              </a:rPr>
              <a:t>OpenGL depth values range from [0, 1], with one being essentially infinitely far from the eyepoint.  Generally, the depth buffer is cleared to one at the start of a frame.</a:t>
            </a:r>
          </a:p>
        </p:txBody>
      </p:sp>
    </p:spTree>
    <p:extLst>
      <p:ext uri="{BB962C8B-B14F-4D97-AF65-F5344CB8AC3E}">
        <p14:creationId xmlns:p14="http://schemas.microsoft.com/office/powerpoint/2010/main" val="106136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5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6FEA364-E865-4231-B99D-179BB60E144E}" type="slidenum">
              <a:rPr lang="en-US" altLang="zh-TW" sz="1300" smtClean="0"/>
              <a:pPr eaLnBrk="1" hangingPunct="1">
                <a:spcBef>
                  <a:spcPct val="0"/>
                </a:spcBef>
              </a:pPr>
              <a:t>53</a:t>
            </a:fld>
            <a:endParaRPr lang="en-US" altLang="zh-TW" sz="1300" smtClean="0"/>
          </a:p>
        </p:txBody>
      </p:sp>
      <p:sp>
        <p:nvSpPr>
          <p:cNvPr id="155652"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5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Enabling depth testing in OpenGL is very straightforward.</a:t>
            </a:r>
          </a:p>
          <a:p>
            <a:r>
              <a:rPr lang="en-US" altLang="zh-TW" smtClean="0">
                <a:ea typeface="新細明體" pitchFamily="18" charset="-120"/>
              </a:rPr>
              <a:t>A depth buffer must be requested for your window, once again using the </a:t>
            </a:r>
            <a:r>
              <a:rPr lang="en-US" altLang="zh-TW" smtClean="0">
                <a:latin typeface="Courier New" pitchFamily="49" charset="0"/>
                <a:ea typeface="新細明體" pitchFamily="18" charset="-120"/>
              </a:rPr>
              <a:t>glutInitDisplayMode()</a:t>
            </a:r>
            <a:r>
              <a:rPr lang="en-US" altLang="zh-TW" smtClean="0">
                <a:ea typeface="新細明體" pitchFamily="18" charset="-120"/>
              </a:rPr>
              <a:t>, and the </a:t>
            </a:r>
            <a:r>
              <a:rPr lang="en-US" altLang="zh-TW" smtClean="0">
                <a:latin typeface="Courier New" pitchFamily="49" charset="0"/>
                <a:ea typeface="新細明體" pitchFamily="18" charset="-120"/>
              </a:rPr>
              <a:t>GLUT_DEPTH</a:t>
            </a:r>
            <a:r>
              <a:rPr lang="en-US" altLang="zh-TW" smtClean="0">
                <a:ea typeface="新細明體" pitchFamily="18" charset="-120"/>
              </a:rPr>
              <a:t> bit.</a:t>
            </a:r>
          </a:p>
          <a:p>
            <a:r>
              <a:rPr lang="en-US" altLang="zh-TW" smtClean="0">
                <a:ea typeface="新細明體" pitchFamily="18" charset="-120"/>
              </a:rPr>
              <a:t>Once the window is created, the depth test is enabled using</a:t>
            </a:r>
            <a:br>
              <a:rPr lang="en-US" altLang="zh-TW" smtClean="0">
                <a:ea typeface="新細明體" pitchFamily="18" charset="-120"/>
              </a:rPr>
            </a:br>
            <a:r>
              <a:rPr lang="en-US" altLang="zh-TW" smtClean="0">
                <a:latin typeface="Courier New" pitchFamily="49" charset="0"/>
                <a:ea typeface="新細明體" pitchFamily="18" charset="-120"/>
              </a:rPr>
              <a:t>glEnable( GL_DEPTH_TEST )</a:t>
            </a:r>
            <a:r>
              <a:rPr lang="en-US" altLang="zh-TW" smtClean="0">
                <a:ea typeface="新細明體" pitchFamily="18" charset="-120"/>
              </a:rPr>
              <a:t>.</a:t>
            </a:r>
          </a:p>
        </p:txBody>
      </p:sp>
    </p:spTree>
    <p:extLst>
      <p:ext uri="{BB962C8B-B14F-4D97-AF65-F5344CB8AC3E}">
        <p14:creationId xmlns:p14="http://schemas.microsoft.com/office/powerpoint/2010/main" val="4194839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D0F17106-C1F0-4097-9D76-0FF2B1DC5A25}" type="slidenum">
              <a:rPr lang="en-US" altLang="zh-TW" sz="1300" smtClean="0"/>
              <a:pPr eaLnBrk="1" hangingPunct="1">
                <a:spcBef>
                  <a:spcPct val="0"/>
                </a:spcBef>
              </a:pPr>
              <a:t>54</a:t>
            </a:fld>
            <a:endParaRPr lang="en-US" altLang="zh-TW" sz="1300" smtClean="0"/>
          </a:p>
        </p:txBody>
      </p:sp>
      <p:sp>
        <p:nvSpPr>
          <p:cNvPr id="156676"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In </a:t>
            </a:r>
            <a:r>
              <a:rPr lang="en-US" altLang="zh-TW" smtClean="0">
                <a:latin typeface="Courier New" pitchFamily="49" charset="0"/>
                <a:ea typeface="新細明體" pitchFamily="18" charset="-120"/>
              </a:rPr>
              <a:t>main()</a:t>
            </a:r>
            <a:r>
              <a:rPr lang="en-US" altLang="zh-TW" smtClean="0">
                <a:ea typeface="新細明體" pitchFamily="18" charset="-120"/>
              </a:rPr>
              <a:t>,</a:t>
            </a:r>
          </a:p>
          <a:p>
            <a:r>
              <a:rPr lang="en-US" altLang="zh-TW" smtClean="0">
                <a:ea typeface="新細明體" pitchFamily="18" charset="-120"/>
              </a:rPr>
              <a:t>  1)  GLUT initializes and creates a window named “Tetrahedron”</a:t>
            </a:r>
          </a:p>
          <a:p>
            <a:r>
              <a:rPr lang="en-US" altLang="zh-TW" smtClean="0">
                <a:ea typeface="新細明體" pitchFamily="18" charset="-120"/>
              </a:rPr>
              <a:t>  2)  set OpenGL state which is enabled through the entire life of the program</a:t>
            </a:r>
            <a:br>
              <a:rPr lang="en-US" altLang="zh-TW" smtClean="0">
                <a:ea typeface="新細明體" pitchFamily="18" charset="-120"/>
              </a:rPr>
            </a:br>
            <a:r>
              <a:rPr lang="en-US" altLang="zh-TW" smtClean="0">
                <a:ea typeface="新細明體" pitchFamily="18" charset="-120"/>
              </a:rPr>
              <a:t>        in </a:t>
            </a:r>
            <a:r>
              <a:rPr lang="en-US" altLang="zh-TW" smtClean="0">
                <a:latin typeface="Courier New" pitchFamily="49" charset="0"/>
                <a:ea typeface="新細明體" pitchFamily="18" charset="-120"/>
              </a:rPr>
              <a:t>init()</a:t>
            </a:r>
            <a:endParaRPr lang="en-US" altLang="zh-TW" smtClean="0">
              <a:ea typeface="新細明體" pitchFamily="18" charset="-120"/>
            </a:endParaRPr>
          </a:p>
          <a:p>
            <a:r>
              <a:rPr lang="en-US" altLang="zh-TW" smtClean="0">
                <a:ea typeface="新細明體" pitchFamily="18" charset="-120"/>
              </a:rPr>
              <a:t>  3)  set GLUT’s idle function, which is called when there are no user events</a:t>
            </a:r>
            <a:br>
              <a:rPr lang="en-US" altLang="zh-TW" smtClean="0">
                <a:ea typeface="新細明體" pitchFamily="18" charset="-120"/>
              </a:rPr>
            </a:br>
            <a:r>
              <a:rPr lang="en-US" altLang="zh-TW" smtClean="0">
                <a:ea typeface="新細明體" pitchFamily="18" charset="-120"/>
              </a:rPr>
              <a:t>        to process.</a:t>
            </a:r>
          </a:p>
          <a:p>
            <a:r>
              <a:rPr lang="en-US" altLang="zh-TW" smtClean="0">
                <a:ea typeface="新細明體" pitchFamily="18" charset="-120"/>
              </a:rPr>
              <a:t>  4)  enter the main event processing loop of the program.</a:t>
            </a:r>
          </a:p>
        </p:txBody>
      </p:sp>
    </p:spTree>
    <p:extLst>
      <p:ext uri="{BB962C8B-B14F-4D97-AF65-F5344CB8AC3E}">
        <p14:creationId xmlns:p14="http://schemas.microsoft.com/office/powerpoint/2010/main" val="4237504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7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31257FE-C7A3-45A8-AAF5-D8F353F0F105}" type="slidenum">
              <a:rPr lang="en-US" altLang="zh-TW" sz="1300" smtClean="0"/>
              <a:pPr eaLnBrk="1" hangingPunct="1">
                <a:spcBef>
                  <a:spcPct val="0"/>
                </a:spcBef>
              </a:pPr>
              <a:t>55</a:t>
            </a:fld>
            <a:endParaRPr lang="en-US" altLang="zh-TW" sz="1300" smtClean="0"/>
          </a:p>
        </p:txBody>
      </p:sp>
      <p:sp>
        <p:nvSpPr>
          <p:cNvPr id="15770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In </a:t>
            </a:r>
            <a:r>
              <a:rPr lang="en-US" altLang="zh-TW" smtClean="0">
                <a:latin typeface="Courier New" pitchFamily="49" charset="0"/>
                <a:ea typeface="新細明體" pitchFamily="18" charset="-120"/>
              </a:rPr>
              <a:t>init()</a:t>
            </a:r>
            <a:r>
              <a:rPr lang="en-US" altLang="zh-TW" smtClean="0">
                <a:ea typeface="新細明體" pitchFamily="18" charset="-120"/>
              </a:rPr>
              <a:t> the basic OpenGL state to be used throughout the program is initialized. For this simple program, all we do is set the background (clear color) for the color buffer. In this case, we’ve decided that instead of the default black background, we want a blue background.</a:t>
            </a:r>
          </a:p>
          <a:p>
            <a:r>
              <a:rPr lang="en-US" altLang="zh-TW" smtClean="0">
                <a:ea typeface="新細明體" pitchFamily="18" charset="-120"/>
              </a:rPr>
              <a:t>Additionally, our </a:t>
            </a:r>
            <a:r>
              <a:rPr lang="en-US" altLang="zh-TW" smtClean="0">
                <a:latin typeface="Courier New" pitchFamily="49" charset="0"/>
                <a:ea typeface="新細明體" pitchFamily="18" charset="-120"/>
              </a:rPr>
              <a:t>glutIdleFunc()</a:t>
            </a:r>
            <a:r>
              <a:rPr lang="en-US" altLang="zh-TW" smtClean="0">
                <a:ea typeface="新細明體" pitchFamily="18" charset="-120"/>
              </a:rPr>
              <a:t>, which we’ve set to the function </a:t>
            </a:r>
            <a:r>
              <a:rPr lang="en-US" altLang="zh-TW" smtClean="0">
                <a:latin typeface="Courier New" pitchFamily="49" charset="0"/>
                <a:ea typeface="新細明體" pitchFamily="18" charset="-120"/>
              </a:rPr>
              <a:t>idle()</a:t>
            </a:r>
            <a:r>
              <a:rPr lang="en-US" altLang="zh-TW" smtClean="0">
                <a:ea typeface="新細明體" pitchFamily="18" charset="-120"/>
              </a:rPr>
              <a:t> above, requests that GLUT re-render our scene again.  The function </a:t>
            </a:r>
            <a:r>
              <a:rPr lang="en-US" altLang="zh-TW" smtClean="0">
                <a:latin typeface="Courier New" pitchFamily="49" charset="0"/>
                <a:ea typeface="新細明體" pitchFamily="18" charset="-120"/>
              </a:rPr>
              <a:t>glutPostRedisplay()</a:t>
            </a:r>
            <a:r>
              <a:rPr lang="en-US" altLang="zh-TW" smtClean="0">
                <a:ea typeface="新細明體" pitchFamily="18" charset="-120"/>
              </a:rPr>
              <a:t> requests that GLUT call our display function (this was set with </a:t>
            </a:r>
            <a:r>
              <a:rPr lang="en-US" altLang="zh-TW" smtClean="0">
                <a:latin typeface="Courier New" pitchFamily="49" charset="0"/>
                <a:ea typeface="新細明體" pitchFamily="18" charset="-120"/>
              </a:rPr>
              <a:t>glutDisplayFunc()</a:t>
            </a:r>
            <a:r>
              <a:rPr lang="en-US" altLang="zh-TW" smtClean="0">
                <a:ea typeface="新細明體" pitchFamily="18" charset="-120"/>
              </a:rPr>
              <a:t>) at the next convenient time.  This method provides better event processing response from the application.</a:t>
            </a:r>
          </a:p>
        </p:txBody>
      </p:sp>
    </p:spTree>
    <p:extLst>
      <p:ext uri="{BB962C8B-B14F-4D97-AF65-F5344CB8AC3E}">
        <p14:creationId xmlns:p14="http://schemas.microsoft.com/office/powerpoint/2010/main" val="356769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8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1F4D3DD-1637-4B5E-8617-A832DAF53E5A}" type="slidenum">
              <a:rPr lang="en-US" altLang="zh-TW" sz="1300" smtClean="0"/>
              <a:pPr eaLnBrk="1" hangingPunct="1">
                <a:spcBef>
                  <a:spcPct val="0"/>
                </a:spcBef>
              </a:pPr>
              <a:t>56</a:t>
            </a:fld>
            <a:endParaRPr lang="en-US" altLang="zh-TW" sz="1300" smtClean="0"/>
          </a:p>
        </p:txBody>
      </p:sp>
      <p:sp>
        <p:nvSpPr>
          <p:cNvPr id="158724"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In </a:t>
            </a:r>
            <a:r>
              <a:rPr lang="en-US" altLang="zh-TW" smtClean="0">
                <a:latin typeface="Courier New" pitchFamily="49" charset="0"/>
                <a:ea typeface="新細明體" pitchFamily="18" charset="-120"/>
              </a:rPr>
              <a:t>drawScene()</a:t>
            </a:r>
            <a:r>
              <a:rPr lang="en-US" altLang="zh-TW" smtClean="0">
                <a:ea typeface="新細明體" pitchFamily="18" charset="-120"/>
              </a:rPr>
              <a:t>,</a:t>
            </a:r>
          </a:p>
          <a:p>
            <a:r>
              <a:rPr lang="en-US" altLang="zh-TW" smtClean="0">
                <a:ea typeface="新細明體" pitchFamily="18" charset="-120"/>
              </a:rPr>
              <a:t>   1)  the color buffer is cleared to the background color</a:t>
            </a:r>
          </a:p>
          <a:p>
            <a:r>
              <a:rPr lang="en-US" altLang="zh-TW" smtClean="0">
                <a:ea typeface="新細明體" pitchFamily="18" charset="-120"/>
              </a:rPr>
              <a:t>   2)  a triangle strip is rendered  to create a tetrahedron (use your imagination for the details!)</a:t>
            </a:r>
          </a:p>
          <a:p>
            <a:r>
              <a:rPr lang="en-US" altLang="zh-TW" smtClean="0">
                <a:ea typeface="新細明體" pitchFamily="18" charset="-120"/>
              </a:rPr>
              <a:t>   3)  the front and back buffers are swapped.</a:t>
            </a:r>
          </a:p>
        </p:txBody>
      </p:sp>
    </p:spTree>
    <p:extLst>
      <p:ext uri="{BB962C8B-B14F-4D97-AF65-F5344CB8AC3E}">
        <p14:creationId xmlns:p14="http://schemas.microsoft.com/office/powerpoint/2010/main" val="889335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9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D7A09771-D25E-4044-AD97-4E947F15EDFE}" type="slidenum">
              <a:rPr lang="en-US" altLang="zh-TW" sz="1300" smtClean="0"/>
              <a:pPr eaLnBrk="1" hangingPunct="1">
                <a:spcBef>
                  <a:spcPct val="0"/>
                </a:spcBef>
              </a:pPr>
              <a:t>57</a:t>
            </a:fld>
            <a:endParaRPr lang="en-US" altLang="zh-TW" sz="1300" smtClean="0"/>
          </a:p>
        </p:txBody>
      </p:sp>
      <p:sp>
        <p:nvSpPr>
          <p:cNvPr id="159748" name="Rectangle 2"/>
          <p:cNvSpPr>
            <a:spLocks noGrp="1" noRot="1" noChangeAspect="1" noChangeArrowheads="1" noTextEdit="1"/>
          </p:cNvSpPr>
          <p:nvPr>
            <p:ph type="sldImg"/>
          </p:nvPr>
        </p:nvSpPr>
        <p:spPr>
          <a:xfrm>
            <a:off x="931863" y="739775"/>
            <a:ext cx="4935537" cy="3702050"/>
          </a:xfrm>
          <a:ln/>
        </p:spPr>
      </p:sp>
      <p:sp>
        <p:nvSpPr>
          <p:cNvPr id="159749"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318972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投影則是將</a:t>
            </a:r>
            <a:r>
              <a:rPr lang="en-US" altLang="zh-TW" smtClean="0">
                <a:ea typeface="新細明體" pitchFamily="18" charset="-120"/>
              </a:rPr>
              <a:t>3D</a:t>
            </a:r>
            <a:r>
              <a:rPr lang="zh-TW" altLang="en-US" smtClean="0">
                <a:ea typeface="新細明體" pitchFamily="18" charset="-120"/>
              </a:rPr>
              <a:t>物體從</a:t>
            </a:r>
            <a:r>
              <a:rPr lang="en-US" altLang="zh-TW" smtClean="0">
                <a:ea typeface="新細明體" pitchFamily="18" charset="-120"/>
              </a:rPr>
              <a:t>world space</a:t>
            </a:r>
            <a:r>
              <a:rPr lang="zh-TW" altLang="en-US" smtClean="0">
                <a:ea typeface="新細明體" pitchFamily="18" charset="-120"/>
              </a:rPr>
              <a:t>投影轉換到</a:t>
            </a:r>
            <a:r>
              <a:rPr lang="en-US" altLang="zh-TW" smtClean="0">
                <a:ea typeface="新細明體" pitchFamily="18" charset="-120"/>
              </a:rPr>
              <a:t>image space</a:t>
            </a:r>
            <a:r>
              <a:rPr lang="zh-TW" altLang="en-US" smtClean="0">
                <a:ea typeface="新細明體" pitchFamily="18" charset="-120"/>
              </a:rPr>
              <a:t>的過程，常用的有正交投影和透視投影</a:t>
            </a:r>
            <a:endParaRPr lang="en-US" altLang="zh-TW" smtClean="0">
              <a:ea typeface="新細明體" pitchFamily="18" charset="-120"/>
            </a:endParaRPr>
          </a:p>
          <a:p>
            <a:endParaRPr lang="en-US" altLang="zh-TW" smtClean="0">
              <a:ea typeface="新細明體" pitchFamily="18" charset="-120"/>
            </a:endParaRPr>
          </a:p>
          <a:p>
            <a:r>
              <a:rPr lang="zh-TW" altLang="en-US" smtClean="0">
                <a:ea typeface="新細明體" pitchFamily="18" charset="-120"/>
              </a:rPr>
              <a:t>這幾個名詞，還會在</a:t>
            </a:r>
            <a:r>
              <a:rPr lang="en-US" altLang="zh-TW" smtClean="0">
                <a:ea typeface="新細明體" pitchFamily="18" charset="-120"/>
              </a:rPr>
              <a:t>05-Transformation</a:t>
            </a:r>
            <a:r>
              <a:rPr lang="zh-TW" altLang="en-US" smtClean="0">
                <a:ea typeface="新細明體" pitchFamily="18" charset="-120"/>
              </a:rPr>
              <a:t>和</a:t>
            </a:r>
            <a:r>
              <a:rPr lang="en-US" altLang="zh-TW" smtClean="0">
                <a:ea typeface="新細明體" pitchFamily="18" charset="-120"/>
              </a:rPr>
              <a:t>06-Projection</a:t>
            </a:r>
            <a:r>
              <a:rPr lang="zh-TW" altLang="en-US" smtClean="0">
                <a:ea typeface="新細明體" pitchFamily="18" charset="-120"/>
              </a:rPr>
              <a:t>做詳細的介紹</a:t>
            </a:r>
            <a:endParaRPr lang="en-US" altLang="zh-TW" smtClean="0">
              <a:ea typeface="新細明體" pitchFamily="18" charset="-120"/>
            </a:endParaRPr>
          </a:p>
        </p:txBody>
      </p:sp>
      <p:sp>
        <p:nvSpPr>
          <p:cNvPr id="1146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50D5F02-0B72-4B5F-944A-BBDC8F301127}" type="slidenum">
              <a:rPr lang="zh-TW" altLang="en-US" sz="1300" smtClean="0">
                <a:latin typeface="Arial" charset="0"/>
              </a:rPr>
              <a:pPr eaLnBrk="1" hangingPunct="1">
                <a:spcBef>
                  <a:spcPct val="0"/>
                </a:spcBef>
              </a:pPr>
              <a:t>6</a:t>
            </a:fld>
            <a:endParaRPr lang="zh-TW" altLang="en-US" sz="1300" smtClean="0">
              <a:latin typeface="Arial" charset="0"/>
            </a:endParaRPr>
          </a:p>
        </p:txBody>
      </p:sp>
    </p:spTree>
    <p:extLst>
      <p:ext uri="{BB962C8B-B14F-4D97-AF65-F5344CB8AC3E}">
        <p14:creationId xmlns:p14="http://schemas.microsoft.com/office/powerpoint/2010/main" val="199184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0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9304C681-E061-44C6-B4DE-02B92B60F8FF}" type="slidenum">
              <a:rPr lang="en-US" altLang="zh-TW" sz="1300" smtClean="0"/>
              <a:pPr eaLnBrk="1" hangingPunct="1">
                <a:spcBef>
                  <a:spcPct val="0"/>
                </a:spcBef>
              </a:pPr>
              <a:t>58</a:t>
            </a:fld>
            <a:endParaRPr lang="en-US" altLang="zh-TW" sz="1300" smtClean="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is not only a complete interface for 3D rendering, it’s also a very capable image processing engine.  In this section we discuss some of the basic functions of OpenGL for rendering color-pixel rectangles and single-bit bitmaps, as well as how to read color information from the framebuffer.</a:t>
            </a:r>
          </a:p>
          <a:p>
            <a:r>
              <a:rPr lang="en-US" altLang="zh-TW" smtClean="0">
                <a:ea typeface="新細明體" pitchFamily="18" charset="-120"/>
              </a:rPr>
              <a:t>OpenGL doesn’t render images, per se, since images usually are stored in some file with an image format associated with it (for example, JPEG images).  OpenGL only knows how to render rectangles of pixels, not decode image files.</a:t>
            </a:r>
          </a:p>
        </p:txBody>
      </p:sp>
    </p:spTree>
    <p:extLst>
      <p:ext uri="{BB962C8B-B14F-4D97-AF65-F5344CB8AC3E}">
        <p14:creationId xmlns:p14="http://schemas.microsoft.com/office/powerpoint/2010/main" val="1186166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1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AC5C35B-6E47-4EC8-8EFE-20E4ACE94923}" type="slidenum">
              <a:rPr lang="en-US" altLang="zh-TW" sz="1300" smtClean="0"/>
              <a:pPr eaLnBrk="1" hangingPunct="1">
                <a:spcBef>
                  <a:spcPct val="0"/>
                </a:spcBef>
              </a:pPr>
              <a:t>59</a:t>
            </a:fld>
            <a:endParaRPr lang="en-US" altLang="zh-TW" sz="1300" smtClean="0"/>
          </a:p>
        </p:txBody>
      </p:sp>
      <p:sp>
        <p:nvSpPr>
          <p:cNvPr id="161796" name="Rectangle 1026"/>
          <p:cNvSpPr>
            <a:spLocks noGrp="1" noRot="1" noChangeAspect="1" noChangeArrowheads="1" noTextEdit="1"/>
          </p:cNvSpPr>
          <p:nvPr>
            <p:ph type="sldImg"/>
          </p:nvPr>
        </p:nvSpPr>
        <p:spPr>
          <a:xfrm>
            <a:off x="931863" y="739775"/>
            <a:ext cx="4935537" cy="3702050"/>
          </a:xfrm>
          <a:ln/>
        </p:spPr>
      </p:sp>
      <p:sp>
        <p:nvSpPr>
          <p:cNvPr id="161797"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addition to geometric primitives, OpenGL also supports </a:t>
            </a:r>
            <a:r>
              <a:rPr lang="en-US" altLang="zh-TW" i="1" smtClean="0">
                <a:ea typeface="新細明體" pitchFamily="18" charset="-120"/>
              </a:rPr>
              <a:t>pixel-based primitives.</a:t>
            </a:r>
            <a:r>
              <a:rPr lang="en-US" altLang="zh-TW" smtClean="0">
                <a:ea typeface="新細明體" pitchFamily="18" charset="-120"/>
              </a:rPr>
              <a:t> These primitives contain explicit color information for each pixel that they contain. They come in two types:</a:t>
            </a:r>
          </a:p>
          <a:p>
            <a:pPr lvl="1"/>
            <a:r>
              <a:rPr lang="en-US" altLang="zh-TW" i="1" smtClean="0">
                <a:ea typeface="新細明體" pitchFamily="18" charset="-120"/>
              </a:rPr>
              <a:t>Bitmaps</a:t>
            </a:r>
            <a:r>
              <a:rPr lang="en-US" altLang="zh-TW" smtClean="0">
                <a:ea typeface="新細明體" pitchFamily="18" charset="-120"/>
              </a:rPr>
              <a:t> are single bit images, which are used as a mask to determine which pixels to update. The current color, set with </a:t>
            </a:r>
            <a:r>
              <a:rPr lang="en-US" altLang="zh-TW" smtClean="0">
                <a:latin typeface="Courier New" pitchFamily="49" charset="0"/>
                <a:ea typeface="新細明體" pitchFamily="18" charset="-120"/>
              </a:rPr>
              <a:t>glColor()</a:t>
            </a:r>
            <a:r>
              <a:rPr lang="en-US" altLang="zh-TW" smtClean="0">
                <a:ea typeface="新細明體" pitchFamily="18" charset="-120"/>
              </a:rPr>
              <a:t>is used to determine the new pixel color.</a:t>
            </a:r>
          </a:p>
          <a:p>
            <a:pPr lvl="1"/>
            <a:r>
              <a:rPr lang="en-US" altLang="zh-TW" i="1" smtClean="0">
                <a:ea typeface="新細明體" pitchFamily="18" charset="-120"/>
              </a:rPr>
              <a:t>Images</a:t>
            </a:r>
            <a:r>
              <a:rPr lang="en-US" altLang="zh-TW" smtClean="0">
                <a:ea typeface="新細明體" pitchFamily="18" charset="-120"/>
              </a:rPr>
              <a:t> are blocks of pixels with complete color information for each pixel.</a:t>
            </a:r>
          </a:p>
          <a:p>
            <a:r>
              <a:rPr lang="en-US" altLang="zh-TW" smtClean="0">
                <a:ea typeface="新細明體" pitchFamily="18" charset="-120"/>
              </a:rPr>
              <a:t>OpenGL, however, doesn’t understand image formats, like JPEG, PNG or GIFs. In order for OpenGL to use the information contained in those file formats, the file must be read and decoded to obtain the color information, at which point, OpenGL can rasterize the color values.</a:t>
            </a:r>
          </a:p>
        </p:txBody>
      </p:sp>
    </p:spTree>
    <p:extLst>
      <p:ext uri="{BB962C8B-B14F-4D97-AF65-F5344CB8AC3E}">
        <p14:creationId xmlns:p14="http://schemas.microsoft.com/office/powerpoint/2010/main" val="947549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2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E7EF6B5-F5F0-487D-8461-BEB46874272C}" type="slidenum">
              <a:rPr lang="en-US" altLang="zh-TW" sz="1300" smtClean="0"/>
              <a:pPr eaLnBrk="1" hangingPunct="1">
                <a:spcBef>
                  <a:spcPct val="0"/>
                </a:spcBef>
              </a:pPr>
              <a:t>60</a:t>
            </a:fld>
            <a:endParaRPr lang="en-US" altLang="zh-TW" sz="1300" smtClean="0"/>
          </a:p>
        </p:txBody>
      </p:sp>
      <p:sp>
        <p:nvSpPr>
          <p:cNvPr id="162820" name="Rectangle 2"/>
          <p:cNvSpPr>
            <a:spLocks noGrp="1" noRot="1" noChangeAspect="1" noChangeArrowheads="1" noTextEdit="1"/>
          </p:cNvSpPr>
          <p:nvPr>
            <p:ph type="sldImg"/>
          </p:nvPr>
        </p:nvSpPr>
        <p:spPr>
          <a:xfrm>
            <a:off x="931863" y="739775"/>
            <a:ext cx="4935537" cy="3702050"/>
          </a:xfrm>
          <a:ln w="12700" cap="flat">
            <a:solidFill>
              <a:schemeClr val="tx1"/>
            </a:solidFill>
          </a:ln>
        </p:spPr>
      </p:sp>
      <p:sp>
        <p:nvSpPr>
          <p:cNvPr id="162821"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6" tIns="47959" rIns="95916" bIns="47959"/>
          <a:lstStyle/>
          <a:p>
            <a:r>
              <a:rPr lang="en-US" altLang="zh-TW" smtClean="0">
                <a:ea typeface="新細明體" pitchFamily="18" charset="-120"/>
              </a:rPr>
              <a:t>Just as there’s a pipeline that geometric primitives go through when they are processed, so do pixels. The pixels are read from main storage, processed to obtain the internal format which OpenGL uses, which may include color translations or byte-swapping. After this, each pixel from the image is processed by the fragment operations discussed in the last section, and finally rasterized into the framebuffer.</a:t>
            </a:r>
          </a:p>
          <a:p>
            <a:r>
              <a:rPr lang="en-US" altLang="zh-TW" smtClean="0">
                <a:ea typeface="新細明體" pitchFamily="18" charset="-120"/>
              </a:rPr>
              <a:t>In addition to rendering into the framebuffer, pixels can be copied from the framebuffer back into host memory, or transferred into texture mapping memory.</a:t>
            </a:r>
          </a:p>
          <a:p>
            <a:r>
              <a:rPr lang="en-US" altLang="zh-TW" smtClean="0">
                <a:ea typeface="新細明體" pitchFamily="18" charset="-120"/>
              </a:rPr>
              <a:t>For best performance, the internal representation of a pixel array should match the hardware. For example, for a 24 bit frame buffer, 8-8-8 RGB would probably be a good match, but 10-10-10 RGB could be bad. Warning: non-default values for pixel storage and transfer can be very slow.</a:t>
            </a:r>
          </a:p>
        </p:txBody>
      </p:sp>
    </p:spTree>
    <p:extLst>
      <p:ext uri="{BB962C8B-B14F-4D97-AF65-F5344CB8AC3E}">
        <p14:creationId xmlns:p14="http://schemas.microsoft.com/office/powerpoint/2010/main" val="3186993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3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5982CB4-DDAE-458F-A3EF-B19A95C016EE}" type="slidenum">
              <a:rPr lang="en-US" altLang="zh-TW" sz="1300" smtClean="0"/>
              <a:pPr eaLnBrk="1" hangingPunct="1">
                <a:spcBef>
                  <a:spcPct val="0"/>
                </a:spcBef>
              </a:pPr>
              <a:t>61</a:t>
            </a:fld>
            <a:endParaRPr lang="en-US" altLang="zh-TW" sz="1300" smtClean="0"/>
          </a:p>
        </p:txBody>
      </p:sp>
      <p:sp>
        <p:nvSpPr>
          <p:cNvPr id="163844" name="Rectangle 1026"/>
          <p:cNvSpPr>
            <a:spLocks noGrp="1" noRot="1" noChangeAspect="1" noChangeArrowheads="1" noTextEdit="1"/>
          </p:cNvSpPr>
          <p:nvPr>
            <p:ph type="sldImg"/>
          </p:nvPr>
        </p:nvSpPr>
        <p:spPr>
          <a:xfrm>
            <a:off x="931863" y="739775"/>
            <a:ext cx="4935537" cy="3702050"/>
          </a:xfrm>
          <a:ln/>
        </p:spPr>
      </p:sp>
      <p:sp>
        <p:nvSpPr>
          <p:cNvPr id="163845"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Images are positioned by specifying the </a:t>
            </a:r>
            <a:r>
              <a:rPr lang="en-US" altLang="zh-TW" i="1" smtClean="0">
                <a:ea typeface="新細明體" pitchFamily="18" charset="-120"/>
              </a:rPr>
              <a:t>raster position</a:t>
            </a:r>
            <a:r>
              <a:rPr lang="en-US" altLang="zh-TW" smtClean="0">
                <a:ea typeface="新細明體" pitchFamily="18" charset="-120"/>
              </a:rPr>
              <a:t>, which maps the lower left corner of an image primitive to a point in space. Raster positions are transformed and clipped the same as vertices. If a raster position fails the clip check, no fragments are rasterized.</a:t>
            </a:r>
          </a:p>
        </p:txBody>
      </p:sp>
    </p:spTree>
    <p:extLst>
      <p:ext uri="{BB962C8B-B14F-4D97-AF65-F5344CB8AC3E}">
        <p14:creationId xmlns:p14="http://schemas.microsoft.com/office/powerpoint/2010/main" val="3145992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7FED597-63DC-481B-AEEE-C50A5FA8B929}" type="slidenum">
              <a:rPr lang="en-US" altLang="zh-TW" sz="1300" smtClean="0"/>
              <a:pPr eaLnBrk="1" hangingPunct="1">
                <a:spcBef>
                  <a:spcPct val="0"/>
                </a:spcBef>
              </a:pPr>
              <a:t>63</a:t>
            </a:fld>
            <a:endParaRPr lang="en-US" altLang="zh-TW" sz="1300" smtClean="0"/>
          </a:p>
        </p:txBody>
      </p:sp>
      <p:sp>
        <p:nvSpPr>
          <p:cNvPr id="164868" name="Rectangle 1026"/>
          <p:cNvSpPr>
            <a:spLocks noGrp="1" noRot="1" noChangeAspect="1" noChangeArrowheads="1" noTextEdit="1"/>
          </p:cNvSpPr>
          <p:nvPr>
            <p:ph type="sldImg"/>
          </p:nvPr>
        </p:nvSpPr>
        <p:spPr>
          <a:xfrm>
            <a:off x="931863" y="739775"/>
            <a:ext cx="4935537" cy="3702050"/>
          </a:xfrm>
          <a:ln/>
        </p:spPr>
      </p:sp>
      <p:sp>
        <p:nvSpPr>
          <p:cNvPr id="164869"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i="1" smtClean="0">
                <a:ea typeface="新細明體" pitchFamily="18" charset="-120"/>
              </a:rPr>
              <a:t>Bitmaps</a:t>
            </a:r>
            <a:r>
              <a:rPr lang="en-US" altLang="zh-TW" smtClean="0">
                <a:ea typeface="新細明體" pitchFamily="18" charset="-120"/>
              </a:rPr>
              <a:t> are used as a mask to determine which pixels to update. A bitmap is specified as a packed array of bits in a byte array. For each value of one in the bitmap, a fragment is generated in the currently set color and processed by the fragment operations.</a:t>
            </a:r>
          </a:p>
          <a:p>
            <a:r>
              <a:rPr lang="en-US" altLang="zh-TW" smtClean="0">
                <a:ea typeface="新細明體" pitchFamily="18" charset="-120"/>
              </a:rPr>
              <a:t>Bitmaps can have their own origin, which provides a relative position to the current raster position. Additionally, after the bitmap is rendered, the raster position is automatically updated by the offset provided in (</a:t>
            </a:r>
            <a:r>
              <a:rPr lang="en-US" altLang="zh-TW" i="1" smtClean="0">
                <a:ea typeface="新細明體" pitchFamily="18" charset="-120"/>
              </a:rPr>
              <a:t>xmove, ymove).</a:t>
            </a:r>
            <a:endParaRPr lang="en-US" altLang="zh-TW" smtClean="0">
              <a:ea typeface="新細明體" pitchFamily="18" charset="-120"/>
            </a:endParaRPr>
          </a:p>
          <a:p>
            <a:r>
              <a:rPr lang="en-US" altLang="zh-TW" smtClean="0">
                <a:ea typeface="新細明體" pitchFamily="18" charset="-120"/>
              </a:rPr>
              <a:t>Bitmaps are particularly useful for rendering bitmapped text, which we’ll discuss in a moment.</a:t>
            </a:r>
            <a:endParaRPr lang="en-US" altLang="zh-TW" i="1" smtClean="0">
              <a:ea typeface="新細明體" pitchFamily="18" charset="-120"/>
            </a:endParaRPr>
          </a:p>
        </p:txBody>
      </p:sp>
    </p:spTree>
    <p:extLst>
      <p:ext uri="{BB962C8B-B14F-4D97-AF65-F5344CB8AC3E}">
        <p14:creationId xmlns:p14="http://schemas.microsoft.com/office/powerpoint/2010/main" val="2609762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5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CA64D1C-1559-4A66-84A4-1549D90A6BA7}" type="slidenum">
              <a:rPr lang="en-US" altLang="zh-TW" sz="1300" smtClean="0"/>
              <a:pPr eaLnBrk="1" hangingPunct="1">
                <a:spcBef>
                  <a:spcPct val="0"/>
                </a:spcBef>
              </a:pPr>
              <a:t>64</a:t>
            </a:fld>
            <a:endParaRPr lang="en-US" altLang="zh-TW" sz="1300" smtClean="0"/>
          </a:p>
        </p:txBody>
      </p:sp>
      <p:sp>
        <p:nvSpPr>
          <p:cNvPr id="165892" name="Rectangle 1026"/>
          <p:cNvSpPr>
            <a:spLocks noGrp="1" noRot="1" noChangeAspect="1" noChangeArrowheads="1" noTextEdit="1"/>
          </p:cNvSpPr>
          <p:nvPr>
            <p:ph type="sldImg"/>
          </p:nvPr>
        </p:nvSpPr>
        <p:spPr>
          <a:xfrm>
            <a:off x="931863" y="739775"/>
            <a:ext cx="4935537" cy="3702050"/>
          </a:xfrm>
          <a:ln/>
        </p:spPr>
      </p:sp>
      <p:sp>
        <p:nvSpPr>
          <p:cNvPr id="165893"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uses bitmaps to do font rendering. The window system specific routines process system native font files, and create bitmaps for the different glyphs in the font. Each character is stored in a display list that is part of a set that is created when the font is processed.</a:t>
            </a:r>
          </a:p>
        </p:txBody>
      </p:sp>
    </p:spTree>
    <p:extLst>
      <p:ext uri="{BB962C8B-B14F-4D97-AF65-F5344CB8AC3E}">
        <p14:creationId xmlns:p14="http://schemas.microsoft.com/office/powerpoint/2010/main" val="14328961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6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388B73C-4795-45D1-B323-85049EE5D7E5}" type="slidenum">
              <a:rPr lang="en-US" altLang="zh-TW" sz="1300" smtClean="0"/>
              <a:pPr eaLnBrk="1" hangingPunct="1">
                <a:spcBef>
                  <a:spcPct val="0"/>
                </a:spcBef>
              </a:pPr>
              <a:t>65</a:t>
            </a:fld>
            <a:endParaRPr lang="en-US" altLang="zh-TW" sz="1300" smtClean="0"/>
          </a:p>
        </p:txBody>
      </p:sp>
      <p:sp>
        <p:nvSpPr>
          <p:cNvPr id="166916" name="Rectangle 2"/>
          <p:cNvSpPr>
            <a:spLocks noGrp="1" noRot="1" noChangeAspect="1" noChangeArrowheads="1" noTextEdit="1"/>
          </p:cNvSpPr>
          <p:nvPr>
            <p:ph type="sldImg"/>
          </p:nvPr>
        </p:nvSpPr>
        <p:spPr>
          <a:xfrm>
            <a:off x="931863" y="739775"/>
            <a:ext cx="4935537" cy="3702050"/>
          </a:xfrm>
          <a:ln/>
        </p:spPr>
      </p:sp>
      <p:sp>
        <p:nvSpPr>
          <p:cNvPr id="166917"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Rendering images is done with the </a:t>
            </a:r>
            <a:r>
              <a:rPr lang="en-US" altLang="zh-TW" smtClean="0">
                <a:latin typeface="Courier New" pitchFamily="49" charset="0"/>
                <a:ea typeface="新細明體" pitchFamily="18" charset="-120"/>
              </a:rPr>
              <a:t>glDrawPixels()</a:t>
            </a:r>
            <a:r>
              <a:rPr lang="en-US" altLang="zh-TW" smtClean="0">
                <a:ea typeface="新細明體" pitchFamily="18" charset="-120"/>
              </a:rPr>
              <a:t>command. A block of pixels from host CPU memory is passed into OpenGL with a format and data type specified. For each pixel in the image, a fragment is generated using the color retrieved from the image, and further processed.</a:t>
            </a:r>
          </a:p>
          <a:p>
            <a:r>
              <a:rPr lang="en-US" altLang="zh-TW" smtClean="0">
                <a:ea typeface="新細明體" pitchFamily="18" charset="-120"/>
              </a:rPr>
              <a:t>OpenGL supports many different formats for images including:</a:t>
            </a:r>
          </a:p>
          <a:p>
            <a:pPr lvl="1">
              <a:buFontTx/>
              <a:buChar char="•"/>
            </a:pPr>
            <a:r>
              <a:rPr lang="en-US" altLang="zh-TW" smtClean="0">
                <a:ea typeface="新細明體" pitchFamily="18" charset="-120"/>
              </a:rPr>
              <a:t> </a:t>
            </a:r>
            <a:r>
              <a:rPr lang="en-US" altLang="zh-TW" i="1" smtClean="0">
                <a:ea typeface="新細明體" pitchFamily="18" charset="-120"/>
              </a:rPr>
              <a:t>RGB</a:t>
            </a:r>
            <a:r>
              <a:rPr lang="en-US" altLang="zh-TW" smtClean="0">
                <a:ea typeface="新細明體" pitchFamily="18" charset="-120"/>
              </a:rPr>
              <a:t> images with an RGB triplet for every pixel</a:t>
            </a:r>
          </a:p>
          <a:p>
            <a:pPr lvl="1">
              <a:buFontTx/>
              <a:buChar char="•"/>
            </a:pPr>
            <a:r>
              <a:rPr lang="en-US" altLang="zh-TW" i="1" smtClean="0">
                <a:ea typeface="新細明體" pitchFamily="18" charset="-120"/>
              </a:rPr>
              <a:t> intensity</a:t>
            </a:r>
            <a:r>
              <a:rPr lang="en-US" altLang="zh-TW" smtClean="0">
                <a:ea typeface="新細明體" pitchFamily="18" charset="-120"/>
              </a:rPr>
              <a:t> images which contain only intensity for each pixel. These images are converted into greyscale RGB images internally.</a:t>
            </a:r>
          </a:p>
          <a:p>
            <a:pPr lvl="1">
              <a:buFontTx/>
              <a:buChar char="•"/>
            </a:pPr>
            <a:r>
              <a:rPr lang="en-US" altLang="zh-TW" smtClean="0">
                <a:ea typeface="新細明體" pitchFamily="18" charset="-120"/>
              </a:rPr>
              <a:t> </a:t>
            </a:r>
            <a:r>
              <a:rPr lang="en-US" altLang="zh-TW" i="1" smtClean="0">
                <a:ea typeface="新細明體" pitchFamily="18" charset="-120"/>
              </a:rPr>
              <a:t>depth images</a:t>
            </a:r>
            <a:r>
              <a:rPr lang="en-US" altLang="zh-TW" smtClean="0">
                <a:ea typeface="新細明體" pitchFamily="18" charset="-120"/>
              </a:rPr>
              <a:t> which are depth values written to the depth buffer, as compared to the color framebuffer. This is useful in loading the depth buffer with values and then rendering a matching color images with depth testing enabled.</a:t>
            </a:r>
          </a:p>
          <a:p>
            <a:pPr lvl="1">
              <a:buFontTx/>
              <a:buChar char="•"/>
            </a:pPr>
            <a:r>
              <a:rPr lang="en-US" altLang="zh-TW" smtClean="0">
                <a:ea typeface="新細明體" pitchFamily="18" charset="-120"/>
              </a:rPr>
              <a:t> </a:t>
            </a:r>
            <a:r>
              <a:rPr lang="en-US" altLang="zh-TW" i="1" smtClean="0">
                <a:ea typeface="新細明體" pitchFamily="18" charset="-120"/>
              </a:rPr>
              <a:t>stencil images</a:t>
            </a:r>
            <a:r>
              <a:rPr lang="en-US" altLang="zh-TW" smtClean="0">
                <a:ea typeface="新細明體" pitchFamily="18" charset="-120"/>
              </a:rPr>
              <a:t> which copy stencil masks in the stencil buffer. This provides an easy way to load a complicated per pixel mask.</a:t>
            </a:r>
          </a:p>
          <a:p>
            <a:r>
              <a:rPr lang="en-US" altLang="zh-TW" smtClean="0">
                <a:ea typeface="新細明體" pitchFamily="18" charset="-120"/>
              </a:rPr>
              <a:t>The </a:t>
            </a:r>
            <a:r>
              <a:rPr lang="en-US" altLang="zh-TW" i="1" smtClean="0">
                <a:ea typeface="新細明體" pitchFamily="18" charset="-120"/>
              </a:rPr>
              <a:t>type</a:t>
            </a:r>
            <a:r>
              <a:rPr lang="en-US" altLang="zh-TW" smtClean="0">
                <a:ea typeface="新細明體" pitchFamily="18" charset="-120"/>
              </a:rPr>
              <a:t> of the image describes the format that the pixels stored in host memory. This could be primitive types like </a:t>
            </a:r>
            <a:r>
              <a:rPr lang="en-US" altLang="zh-TW" smtClean="0">
                <a:latin typeface="Courier New" pitchFamily="49" charset="0"/>
                <a:ea typeface="新細明體" pitchFamily="18" charset="-120"/>
              </a:rPr>
              <a:t>GL_FLOAT </a:t>
            </a:r>
            <a:r>
              <a:rPr lang="en-US" altLang="zh-TW" smtClean="0">
                <a:ea typeface="新細明體" pitchFamily="18" charset="-120"/>
              </a:rPr>
              <a:t>or</a:t>
            </a:r>
            <a:r>
              <a:rPr lang="en-US" altLang="zh-TW" smtClean="0">
                <a:latin typeface="Courier New" pitchFamily="49" charset="0"/>
                <a:ea typeface="新細明體" pitchFamily="18" charset="-120"/>
              </a:rPr>
              <a:t> GL_INT</a:t>
            </a:r>
            <a:r>
              <a:rPr lang="en-US" altLang="zh-TW" smtClean="0">
                <a:ea typeface="新細明體" pitchFamily="18" charset="-120"/>
              </a:rPr>
              <a:t>, or pixels with all color components packed into a primitive type, like </a:t>
            </a:r>
            <a:r>
              <a:rPr lang="en-US" altLang="zh-TW" smtClean="0">
                <a:latin typeface="Courier New" pitchFamily="49" charset="0"/>
                <a:ea typeface="新細明體" pitchFamily="18" charset="-120"/>
              </a:rPr>
              <a:t>GL_UNSIGNED_SHORT_5_6_5</a:t>
            </a:r>
            <a:r>
              <a:rPr lang="en-US" altLang="zh-TW" smtClean="0">
                <a:ea typeface="新細明體" pitchFamily="18" charset="-120"/>
              </a:rPr>
              <a:t>.</a:t>
            </a:r>
          </a:p>
        </p:txBody>
      </p:sp>
    </p:spTree>
    <p:extLst>
      <p:ext uri="{BB962C8B-B14F-4D97-AF65-F5344CB8AC3E}">
        <p14:creationId xmlns:p14="http://schemas.microsoft.com/office/powerpoint/2010/main" val="33318020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7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DED742A-267C-462D-94BE-8B29AAFC50DA}" type="slidenum">
              <a:rPr lang="en-US" altLang="zh-TW" sz="1300" smtClean="0"/>
              <a:pPr eaLnBrk="1" hangingPunct="1">
                <a:spcBef>
                  <a:spcPct val="0"/>
                </a:spcBef>
              </a:pPr>
              <a:t>66</a:t>
            </a:fld>
            <a:endParaRPr lang="en-US" altLang="zh-TW" sz="1300" smtClean="0"/>
          </a:p>
        </p:txBody>
      </p:sp>
      <p:sp>
        <p:nvSpPr>
          <p:cNvPr id="167940" name="Rectangle 2"/>
          <p:cNvSpPr>
            <a:spLocks noGrp="1" noRot="1" noChangeAspect="1" noChangeArrowheads="1" noTextEdit="1"/>
          </p:cNvSpPr>
          <p:nvPr>
            <p:ph type="sldImg"/>
          </p:nvPr>
        </p:nvSpPr>
        <p:spPr>
          <a:xfrm>
            <a:off x="931863" y="739775"/>
            <a:ext cx="4935537" cy="3702050"/>
          </a:xfrm>
          <a:ln/>
        </p:spPr>
      </p:sp>
      <p:sp>
        <p:nvSpPr>
          <p:cNvPr id="167941"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Just as you can send pixels to the framebuffer, you can read the pixel values back from the framebuffer to host memory for doing storage or image processing.</a:t>
            </a:r>
          </a:p>
          <a:p>
            <a:r>
              <a:rPr lang="en-US" altLang="zh-TW" smtClean="0">
                <a:ea typeface="新細明體" pitchFamily="18" charset="-120"/>
              </a:rPr>
              <a:t>Pixels read from the framebuffer are processed by the pixel storage and transfer modes, as well as converting them into the format and type requested, and placing them in host memory.</a:t>
            </a:r>
          </a:p>
          <a:p>
            <a:r>
              <a:rPr lang="en-US" altLang="zh-TW" smtClean="0">
                <a:ea typeface="新細明體" pitchFamily="18" charset="-120"/>
              </a:rPr>
              <a:t>Additionally, pixels can be copied from the framebuffer from one location to another using </a:t>
            </a:r>
            <a:r>
              <a:rPr lang="en-US" altLang="zh-TW" smtClean="0">
                <a:latin typeface="Courier New" pitchFamily="49" charset="0"/>
                <a:ea typeface="新細明體" pitchFamily="18" charset="-120"/>
              </a:rPr>
              <a:t>glCopyPixels()</a:t>
            </a:r>
            <a:r>
              <a:rPr lang="en-US" altLang="zh-TW" smtClean="0">
                <a:ea typeface="新細明體" pitchFamily="18" charset="-120"/>
              </a:rPr>
              <a:t>. Pixels are processed by the pixel storage and transfer modes before being returned to the framebuffer.</a:t>
            </a:r>
          </a:p>
        </p:txBody>
      </p:sp>
    </p:spTree>
    <p:extLst>
      <p:ext uri="{BB962C8B-B14F-4D97-AF65-F5344CB8AC3E}">
        <p14:creationId xmlns:p14="http://schemas.microsoft.com/office/powerpoint/2010/main" val="1685718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8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EB759A2-EC9B-4346-B8A2-CE6CAA96006C}" type="slidenum">
              <a:rPr lang="en-US" altLang="zh-TW" sz="1300" smtClean="0"/>
              <a:pPr eaLnBrk="1" hangingPunct="1">
                <a:spcBef>
                  <a:spcPct val="0"/>
                </a:spcBef>
              </a:pPr>
              <a:t>67</a:t>
            </a:fld>
            <a:endParaRPr lang="en-US" altLang="zh-TW" sz="1300" smtClean="0"/>
          </a:p>
        </p:txBody>
      </p:sp>
      <p:sp>
        <p:nvSpPr>
          <p:cNvPr id="168964" name="Rectangle 2"/>
          <p:cNvSpPr>
            <a:spLocks noGrp="1" noRot="1" noChangeAspect="1" noChangeArrowheads="1" noTextEdit="1"/>
          </p:cNvSpPr>
          <p:nvPr>
            <p:ph type="sldImg"/>
          </p:nvPr>
        </p:nvSpPr>
        <p:spPr>
          <a:xfrm>
            <a:off x="931863" y="739775"/>
            <a:ext cx="4935537" cy="3702050"/>
          </a:xfrm>
          <a:ln/>
        </p:spPr>
      </p:sp>
      <p:sp>
        <p:nvSpPr>
          <p:cNvPr id="168965"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can also scale pixels as they are being rendered. </a:t>
            </a:r>
            <a:r>
              <a:rPr lang="en-US" altLang="zh-TW" smtClean="0">
                <a:latin typeface="Courier New" pitchFamily="49" charset="0"/>
                <a:ea typeface="新細明體" pitchFamily="18" charset="-120"/>
              </a:rPr>
              <a:t>glPixelZoom()</a:t>
            </a:r>
            <a:r>
              <a:rPr lang="en-US" altLang="zh-TW" smtClean="0">
                <a:ea typeface="新細明體" pitchFamily="18" charset="-120"/>
              </a:rPr>
              <a:t>will scale or shrink pixels as well as reflect them around the current raster position.</a:t>
            </a:r>
          </a:p>
        </p:txBody>
      </p:sp>
    </p:spTree>
    <p:extLst>
      <p:ext uri="{BB962C8B-B14F-4D97-AF65-F5344CB8AC3E}">
        <p14:creationId xmlns:p14="http://schemas.microsoft.com/office/powerpoint/2010/main" val="1239739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9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3160E50-5D2C-440E-8248-C8A0141E0B6E}" type="slidenum">
              <a:rPr lang="en-US" altLang="zh-TW" sz="1300" smtClean="0"/>
              <a:pPr eaLnBrk="1" hangingPunct="1">
                <a:spcBef>
                  <a:spcPct val="0"/>
                </a:spcBef>
              </a:pPr>
              <a:t>68</a:t>
            </a:fld>
            <a:endParaRPr lang="en-US" altLang="zh-TW" sz="1300" smtClean="0"/>
          </a:p>
        </p:txBody>
      </p:sp>
      <p:sp>
        <p:nvSpPr>
          <p:cNvPr id="169988" name="Rectangle 2"/>
          <p:cNvSpPr>
            <a:spLocks noGrp="1" noRot="1" noChangeAspect="1" noChangeArrowheads="1" noTextEdit="1"/>
          </p:cNvSpPr>
          <p:nvPr>
            <p:ph type="sldImg"/>
          </p:nvPr>
        </p:nvSpPr>
        <p:spPr>
          <a:xfrm>
            <a:off x="931863" y="739775"/>
            <a:ext cx="4935537" cy="3702050"/>
          </a:xfrm>
          <a:ln/>
        </p:spPr>
      </p:sp>
      <p:sp>
        <p:nvSpPr>
          <p:cNvPr id="169989"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When pixels are read from or written to host memory, pixels can be modified by </a:t>
            </a:r>
            <a:r>
              <a:rPr lang="en-US" altLang="zh-TW" i="1" smtClean="0">
                <a:ea typeface="新細明體" pitchFamily="18" charset="-120"/>
              </a:rPr>
              <a:t>storage and transfer</a:t>
            </a:r>
            <a:r>
              <a:rPr lang="en-US" altLang="zh-TW" smtClean="0">
                <a:ea typeface="新細明體" pitchFamily="18" charset="-120"/>
              </a:rPr>
              <a:t> modes.</a:t>
            </a:r>
          </a:p>
          <a:p>
            <a:r>
              <a:rPr lang="en-US" altLang="zh-TW" smtClean="0">
                <a:ea typeface="新細明體" pitchFamily="18" charset="-120"/>
              </a:rPr>
              <a:t>Storage modes control how host memory is accessed and written to, including byte swapping and addressing, and modifying how memory is accessed to read only a small subset of the original image.</a:t>
            </a:r>
          </a:p>
          <a:p>
            <a:r>
              <a:rPr lang="en-US" altLang="zh-TW" smtClean="0">
                <a:ea typeface="新細明體" pitchFamily="18" charset="-120"/>
              </a:rPr>
              <a:t>Transfer modes allow pixel modifications as they are processed. This includes scaling and biasing the color component values, as well as replacing color values using color lookup tables.</a:t>
            </a:r>
          </a:p>
        </p:txBody>
      </p:sp>
    </p:spTree>
    <p:extLst>
      <p:ext uri="{BB962C8B-B14F-4D97-AF65-F5344CB8AC3E}">
        <p14:creationId xmlns:p14="http://schemas.microsoft.com/office/powerpoint/2010/main" val="309348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a:ln/>
        </p:spPr>
      </p:sp>
      <p:sp>
        <p:nvSpPr>
          <p:cNvPr id="1157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
        <p:nvSpPr>
          <p:cNvPr id="1157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itchFamily="18" charset="0"/>
                <a:ea typeface="新細明體" pitchFamily="18" charset="-120"/>
              </a:defRPr>
            </a:lvl1pPr>
            <a:lvl2pPr marL="742950" indent="-285750" defTabSz="952500" eaLnBrk="0" hangingPunct="0">
              <a:defRPr kumimoji="1" sz="2400">
                <a:solidFill>
                  <a:schemeClr val="tx1"/>
                </a:solidFill>
                <a:latin typeface="Times New Roman" pitchFamily="18" charset="0"/>
                <a:ea typeface="新細明體" pitchFamily="18" charset="-120"/>
              </a:defRPr>
            </a:lvl2pPr>
            <a:lvl3pPr marL="1143000" indent="-228600" defTabSz="952500" eaLnBrk="0" hangingPunct="0">
              <a:defRPr kumimoji="1" sz="2400">
                <a:solidFill>
                  <a:schemeClr val="tx1"/>
                </a:solidFill>
                <a:latin typeface="Times New Roman" pitchFamily="18" charset="0"/>
                <a:ea typeface="新細明體" pitchFamily="18" charset="-120"/>
              </a:defRPr>
            </a:lvl3pPr>
            <a:lvl4pPr marL="1600200" indent="-228600" defTabSz="952500" eaLnBrk="0" hangingPunct="0">
              <a:defRPr kumimoji="1" sz="2400">
                <a:solidFill>
                  <a:schemeClr val="tx1"/>
                </a:solidFill>
                <a:latin typeface="Times New Roman" pitchFamily="18" charset="0"/>
                <a:ea typeface="新細明體" pitchFamily="18" charset="-120"/>
              </a:defRPr>
            </a:lvl4pPr>
            <a:lvl5pPr marL="2057400" indent="-228600" defTabSz="952500" eaLnBrk="0" hangingPunct="0">
              <a:defRPr kumimoji="1" sz="2400">
                <a:solidFill>
                  <a:schemeClr val="tx1"/>
                </a:solidFill>
                <a:latin typeface="Times New Roman" pitchFamily="18" charset="0"/>
                <a:ea typeface="新細明體"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6F1B2A48-C5BF-4596-8A50-4385DCA92407}" type="slidenum">
              <a:rPr lang="en-US" altLang="zh-TW" sz="1300" smtClean="0"/>
              <a:pPr eaLnBrk="1" hangingPunct="1"/>
              <a:t>7</a:t>
            </a:fld>
            <a:endParaRPr lang="en-US" altLang="zh-TW" sz="1300" smtClean="0"/>
          </a:p>
        </p:txBody>
      </p:sp>
    </p:spTree>
    <p:extLst>
      <p:ext uri="{BB962C8B-B14F-4D97-AF65-F5344CB8AC3E}">
        <p14:creationId xmlns:p14="http://schemas.microsoft.com/office/powerpoint/2010/main" val="13377540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D55005-55B0-4D5B-8B94-94B3F5F8C2F4}" type="slidenum">
              <a:rPr lang="en-US" altLang="zh-TW" smtClean="0"/>
              <a:pPr>
                <a:defRPr/>
              </a:pPr>
              <a:t>101</a:t>
            </a:fld>
            <a:endParaRPr lang="en-US" altLang="zh-TW"/>
          </a:p>
        </p:txBody>
      </p:sp>
    </p:spTree>
    <p:extLst>
      <p:ext uri="{BB962C8B-B14F-4D97-AF65-F5344CB8AC3E}">
        <p14:creationId xmlns:p14="http://schemas.microsoft.com/office/powerpoint/2010/main" val="175061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16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5130CCC-E573-4A45-8149-CBF444597E45}" type="slidenum">
              <a:rPr lang="en-US" altLang="zh-TW" sz="1300" smtClean="0"/>
              <a:pPr eaLnBrk="1" hangingPunct="1">
                <a:spcBef>
                  <a:spcPct val="0"/>
                </a:spcBef>
              </a:pPr>
              <a:t>8</a:t>
            </a:fld>
            <a:endParaRPr lang="en-US" altLang="zh-TW" sz="1300" smtClean="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this section, we discuss what the OpenGL API (Application Programming Interface) is, and some of its capabilities.</a:t>
            </a:r>
          </a:p>
          <a:p>
            <a:r>
              <a:rPr lang="en-US" altLang="zh-TW" smtClean="0">
                <a:ea typeface="新細明體" pitchFamily="18" charset="-120"/>
              </a:rPr>
              <a:t>As OpenGL is platform independent, we need some way to integrate OpenGL into each windowing system.  Every windowing system where OpenGL is supported has additional API calls for managing OpenGL windows, colormaps, and other features.  These additional APIs are platform dependent.</a:t>
            </a:r>
          </a:p>
          <a:p>
            <a:r>
              <a:rPr lang="en-US" altLang="zh-TW" smtClean="0">
                <a:ea typeface="新細明體" pitchFamily="18" charset="-120"/>
              </a:rPr>
              <a:t>For the sake of simplicity, we’ll use an additional freeware library for simplifying interacting with windowing systems, GLUT.  GLUT, the OpenGL Utility Toolkit is a library to make writing OpenGL programs regardless of windowing systems much easier.  It’ll be the base of all of our examples in the class.</a:t>
            </a:r>
          </a:p>
          <a:p>
            <a:r>
              <a:rPr lang="en-US" altLang="zh-TW" smtClean="0">
                <a:ea typeface="新細明體" pitchFamily="18" charset="-120"/>
              </a:rPr>
              <a:t>We conclude the section with a basic program template for an OpenGL program using GLUT.</a:t>
            </a:r>
          </a:p>
        </p:txBody>
      </p:sp>
    </p:spTree>
    <p:extLst>
      <p:ext uri="{BB962C8B-B14F-4D97-AF65-F5344CB8AC3E}">
        <p14:creationId xmlns:p14="http://schemas.microsoft.com/office/powerpoint/2010/main" val="105723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C23DBB4-2914-4C73-AC05-F4CA7E39F633}" type="slidenum">
              <a:rPr lang="en-US" altLang="zh-TW" sz="1300" smtClean="0"/>
              <a:pPr eaLnBrk="1" hangingPunct="1">
                <a:spcBef>
                  <a:spcPct val="0"/>
                </a:spcBef>
              </a:pPr>
              <a:t>9</a:t>
            </a:fld>
            <a:endParaRPr lang="en-US" altLang="zh-TW" sz="1300" smtClean="0"/>
          </a:p>
        </p:txBody>
      </p:sp>
      <p:sp>
        <p:nvSpPr>
          <p:cNvPr id="117763" name="Rectangle 2"/>
          <p:cNvSpPr>
            <a:spLocks noGrp="1" noRot="1" noChangeAspect="1" noChangeArrowheads="1" noTextEdit="1"/>
          </p:cNvSpPr>
          <p:nvPr>
            <p:ph type="sldImg"/>
          </p:nvPr>
        </p:nvSpPr>
        <p:spPr>
          <a:xfrm>
            <a:off x="931863" y="739775"/>
            <a:ext cx="4935537" cy="3702050"/>
          </a:xfrm>
          <a:ln/>
        </p:spPr>
      </p:sp>
      <p:sp>
        <p:nvSpPr>
          <p:cNvPr id="117764" name="Rectangle 3"/>
          <p:cNvSpPr>
            <a:spLocks noGrp="1" noChangeArrowheads="1"/>
          </p:cNvSpPr>
          <p:nvPr>
            <p:ph type="body" idx="1"/>
          </p:nvPr>
        </p:nvSpPr>
        <p:spPr>
          <a:xfrm>
            <a:off x="906463" y="4691063"/>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charset="0"/>
                <a:ea typeface="MS PGothic" pitchFamily="34" charset="-128"/>
              </a:rPr>
              <a:t>OpenGL is a library of function calls for doing computer graphics. With it, you can create interactive applications that render high-quality color images composed of 3D geometric objects and images.</a:t>
            </a:r>
          </a:p>
          <a:p>
            <a:pPr eaLnBrk="1" hangingPunct="1"/>
            <a:endParaRPr lang="en-US" altLang="zh-TW" smtClean="0">
              <a:latin typeface="Arial" charset="0"/>
              <a:ea typeface="MS PGothic" pitchFamily="34" charset="-128"/>
            </a:endParaRPr>
          </a:p>
          <a:p>
            <a:pPr eaLnBrk="1" hangingPunct="1"/>
            <a:r>
              <a:rPr lang="en-US" altLang="zh-TW" smtClean="0">
                <a:latin typeface="Arial" charset="0"/>
                <a:ea typeface="MS PGothic" pitchFamily="34" charset="-128"/>
              </a:rPr>
              <a:t>Additionally, the OpenGL API is window and operating system independent. That means that the part of your application that draws can be platform independent. However, in order for OpenGL to be able to render, it needs a window to draw into. Generally,  this is controlled by the windowing system on whatever platform you are working on.</a:t>
            </a:r>
          </a:p>
          <a:p>
            <a:pPr eaLnBrk="1" hangingPunct="1"/>
            <a:endParaRPr lang="en-US" altLang="zh-TW" smtClean="0">
              <a:latin typeface="Arial" charset="0"/>
              <a:ea typeface="MS PGothic" pitchFamily="34" charset="-128"/>
            </a:endParaRPr>
          </a:p>
        </p:txBody>
      </p:sp>
    </p:spTree>
    <p:extLst>
      <p:ext uri="{BB962C8B-B14F-4D97-AF65-F5344CB8AC3E}">
        <p14:creationId xmlns:p14="http://schemas.microsoft.com/office/powerpoint/2010/main" val="386153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ea typeface="新細明體" pitchFamily="18" charset="-12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35BC4CF-92E8-4A59-B2E0-B1299951891B}" type="slidenum">
              <a:rPr lang="en-US" altLang="zh-TW" sz="1300" smtClean="0"/>
              <a:pPr eaLnBrk="1" hangingPunct="1">
                <a:spcBef>
                  <a:spcPct val="0"/>
                </a:spcBef>
              </a:pPr>
              <a:t>10</a:t>
            </a:fld>
            <a:endParaRPr lang="en-US" altLang="zh-TW" sz="1300" smtClean="0"/>
          </a:p>
        </p:txBody>
      </p:sp>
    </p:spTree>
    <p:extLst>
      <p:ext uri="{BB962C8B-B14F-4D97-AF65-F5344CB8AC3E}">
        <p14:creationId xmlns:p14="http://schemas.microsoft.com/office/powerpoint/2010/main" val="404716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手繪多邊形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p>
        </p:txBody>
      </p:sp>
      <p:sp>
        <p:nvSpPr>
          <p:cNvPr id="5" name="手繪多邊形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p>
        </p:txBody>
      </p:sp>
      <p:sp>
        <p:nvSpPr>
          <p:cNvPr id="9" name="標題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6" name="日期版面配置區 29"/>
          <p:cNvSpPr>
            <a:spLocks noGrp="1"/>
          </p:cNvSpPr>
          <p:nvPr>
            <p:ph type="dt" sz="half" idx="10"/>
          </p:nvPr>
        </p:nvSpPr>
        <p:spPr/>
        <p:txBody>
          <a:bodyPr/>
          <a:lstStyle>
            <a:lvl1pPr>
              <a:defRPr/>
            </a:lvl1pPr>
          </a:lstStyle>
          <a:p>
            <a:pPr>
              <a:defRPr/>
            </a:pPr>
            <a:endParaRPr lang="en-US" altLang="zh-TW"/>
          </a:p>
        </p:txBody>
      </p:sp>
      <p:sp>
        <p:nvSpPr>
          <p:cNvPr id="7" name="頁尾版面配置區 18"/>
          <p:cNvSpPr>
            <a:spLocks noGrp="1"/>
          </p:cNvSpPr>
          <p:nvPr>
            <p:ph type="ftr" sz="quarter" idx="11"/>
          </p:nvPr>
        </p:nvSpPr>
        <p:spPr/>
        <p:txBody>
          <a:bodyPr/>
          <a:lstStyle>
            <a:lvl1pPr>
              <a:defRPr/>
            </a:lvl1pPr>
          </a:lstStyle>
          <a:p>
            <a:pPr>
              <a:defRPr/>
            </a:pPr>
            <a:endParaRPr lang="en-US" altLang="zh-TW"/>
          </a:p>
        </p:txBody>
      </p:sp>
      <p:sp>
        <p:nvSpPr>
          <p:cNvPr id="8" name="投影片編號版面配置區 26"/>
          <p:cNvSpPr>
            <a:spLocks noGrp="1"/>
          </p:cNvSpPr>
          <p:nvPr>
            <p:ph type="sldNum" sz="quarter" idx="12"/>
          </p:nvPr>
        </p:nvSpPr>
        <p:spPr/>
        <p:txBody>
          <a:bodyPr/>
          <a:lstStyle>
            <a:lvl1pPr>
              <a:defRPr/>
            </a:lvl1pPr>
          </a:lstStyle>
          <a:p>
            <a:pPr>
              <a:defRPr/>
            </a:pPr>
            <a:fld id="{7002C0A7-4578-45F8-912D-76D258EA49E6}" type="slidenum">
              <a:rPr lang="en-US" altLang="zh-TW"/>
              <a:pPr>
                <a:defRPr/>
              </a:pPr>
              <a:t>‹#›</a:t>
            </a:fld>
            <a:endParaRPr lang="en-US" altLang="zh-TW"/>
          </a:p>
        </p:txBody>
      </p:sp>
    </p:spTree>
    <p:extLst>
      <p:ext uri="{BB962C8B-B14F-4D97-AF65-F5344CB8AC3E}">
        <p14:creationId xmlns:p14="http://schemas.microsoft.com/office/powerpoint/2010/main" val="4013062303"/>
      </p:ext>
    </p:extLst>
  </p:cSld>
  <p:clrMapOvr>
    <a:overrideClrMapping bg1="dk1" tx1="lt1" bg2="dk2" tx2="lt2" accent1="accent1" accent2="accent2" accent3="accent3" accent4="accent4" accent5="accent5" accent6="accent6" hlink="hlink" folHlink="folHlink"/>
  </p:clrMapOvr>
  <p:transition spd="med">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3A8CB8B3-35F7-4F81-BF4C-88EA0272110B}" type="slidenum">
              <a:rPr lang="en-US" altLang="zh-TW"/>
              <a:pPr>
                <a:defRPr/>
              </a:pPr>
              <a:t>‹#›</a:t>
            </a:fld>
            <a:endParaRPr lang="en-US" altLang="zh-TW"/>
          </a:p>
        </p:txBody>
      </p:sp>
    </p:spTree>
    <p:extLst>
      <p:ext uri="{BB962C8B-B14F-4D97-AF65-F5344CB8AC3E}">
        <p14:creationId xmlns:p14="http://schemas.microsoft.com/office/powerpoint/2010/main" val="1878391964"/>
      </p:ext>
    </p:extLst>
  </p:cSld>
  <p:clrMapOvr>
    <a:masterClrMapping/>
  </p:clrMapOvr>
  <p:transition spd="med">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89E3B3FE-B298-4733-9906-8CA8A7404AEC}" type="slidenum">
              <a:rPr lang="en-US" altLang="zh-TW"/>
              <a:pPr>
                <a:defRPr/>
              </a:pPr>
              <a:t>‹#›</a:t>
            </a:fld>
            <a:endParaRPr lang="en-US" altLang="zh-TW"/>
          </a:p>
        </p:txBody>
      </p:sp>
    </p:spTree>
    <p:extLst>
      <p:ext uri="{BB962C8B-B14F-4D97-AF65-F5344CB8AC3E}">
        <p14:creationId xmlns:p14="http://schemas.microsoft.com/office/powerpoint/2010/main" val="3025989509"/>
      </p:ext>
    </p:extLst>
  </p:cSld>
  <p:clrMapOvr>
    <a:masterClrMapping/>
  </p:clrMapOvr>
  <p:transition spd="med">
    <p:zo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Rectangle 3"/>
          <p:cNvSpPr>
            <a:spLocks noGrp="1" noChangeArrowheads="1"/>
          </p:cNvSpPr>
          <p:nvPr>
            <p:ph type="body" idx="1"/>
          </p:nvPr>
        </p:nvSpPr>
        <p:spPr>
          <a:xfrm>
            <a:off x="349250" y="1270000"/>
            <a:ext cx="8509000" cy="5207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072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26E4405A-202A-403D-ABA7-1A7643BC3A89}" type="slidenum">
              <a:rPr lang="en-US" altLang="zh-TW"/>
              <a:pPr>
                <a:defRPr/>
              </a:pPr>
              <a:t>‹#›</a:t>
            </a:fld>
            <a:endParaRPr lang="en-US" altLang="zh-TW"/>
          </a:p>
        </p:txBody>
      </p:sp>
    </p:spTree>
    <p:extLst>
      <p:ext uri="{BB962C8B-B14F-4D97-AF65-F5344CB8AC3E}">
        <p14:creationId xmlns:p14="http://schemas.microsoft.com/office/powerpoint/2010/main" val="2039524776"/>
      </p:ext>
    </p:extLst>
  </p:cSld>
  <p:clrMapOvr>
    <a:masterClrMapping/>
  </p:clrMapOvr>
  <p:transition spd="med">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手繪多邊形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p>
        </p:txBody>
      </p:sp>
      <p:sp>
        <p:nvSpPr>
          <p:cNvPr id="5" name="手繪多邊形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p>
        </p:txBody>
      </p:sp>
      <p:sp>
        <p:nvSpPr>
          <p:cNvPr id="2" name="標題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18D51F02-28EE-4FCB-9FD3-BA510F437790}" type="slidenum">
              <a:rPr lang="en-US" altLang="zh-TW"/>
              <a:pPr>
                <a:defRPr/>
              </a:pPr>
              <a:t>‹#›</a:t>
            </a:fld>
            <a:endParaRPr lang="en-US" altLang="zh-TW"/>
          </a:p>
        </p:txBody>
      </p:sp>
    </p:spTree>
    <p:extLst>
      <p:ext uri="{BB962C8B-B14F-4D97-AF65-F5344CB8AC3E}">
        <p14:creationId xmlns:p14="http://schemas.microsoft.com/office/powerpoint/2010/main" val="2634287442"/>
      </p:ext>
    </p:extLst>
  </p:cSld>
  <p:clrMapOvr>
    <a:overrideClrMapping bg1="dk1" tx1="lt1" bg2="dk2" tx2="lt2" accent1="accent1" accent2="accent2" accent3="accent3" accent4="accent4" accent5="accent5" accent6="accent6" hlink="hlink" folHlink="folHlink"/>
  </p:clrMapOvr>
  <p:transition spd="med">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5CB98F74-31E9-439C-BB6C-C85936E6979D}" type="slidenum">
              <a:rPr lang="en-US" altLang="zh-TW"/>
              <a:pPr>
                <a:defRPr/>
              </a:pPr>
              <a:t>‹#›</a:t>
            </a:fld>
            <a:endParaRPr lang="en-US" altLang="zh-TW"/>
          </a:p>
        </p:txBody>
      </p:sp>
    </p:spTree>
    <p:extLst>
      <p:ext uri="{BB962C8B-B14F-4D97-AF65-F5344CB8AC3E}">
        <p14:creationId xmlns:p14="http://schemas.microsoft.com/office/powerpoint/2010/main" val="348087463"/>
      </p:ext>
    </p:extLst>
  </p:cSld>
  <p:clrMapOvr>
    <a:masterClrMapping/>
  </p:clrMapOvr>
  <p:transition spd="med">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8E305116-72E5-4AD0-84BB-E39E0A1CE656}" type="slidenum">
              <a:rPr lang="en-US" altLang="zh-TW"/>
              <a:pPr>
                <a:defRPr/>
              </a:pPr>
              <a:t>‹#›</a:t>
            </a:fld>
            <a:endParaRPr lang="en-US" altLang="zh-TW"/>
          </a:p>
        </p:txBody>
      </p:sp>
    </p:spTree>
    <p:extLst>
      <p:ext uri="{BB962C8B-B14F-4D97-AF65-F5344CB8AC3E}">
        <p14:creationId xmlns:p14="http://schemas.microsoft.com/office/powerpoint/2010/main" val="429886339"/>
      </p:ext>
    </p:extLst>
  </p:cSld>
  <p:clrMapOvr>
    <a:masterClrMapping/>
  </p:clrMapOvr>
  <p:transition spd="med">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20"/>
            <a:ext cx="7470648" cy="1143000"/>
          </a:xfrm>
        </p:spPr>
        <p:txBody>
          <a:bodyPr/>
          <a:lstStyle>
            <a:lvl1pPr algn="l">
              <a:defRPr sz="4600"/>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p>
        </p:txBody>
      </p:sp>
      <p:sp>
        <p:nvSpPr>
          <p:cNvPr id="4" name="頁尾版面配置區 21"/>
          <p:cNvSpPr>
            <a:spLocks noGrp="1"/>
          </p:cNvSpPr>
          <p:nvPr>
            <p:ph type="ftr" sz="quarter" idx="11"/>
          </p:nvPr>
        </p:nvSpPr>
        <p:spPr/>
        <p:txBody>
          <a:bodyPr/>
          <a:lstStyle>
            <a:lvl1pPr>
              <a:defRPr/>
            </a:lvl1pPr>
          </a:lstStyle>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1FF91770-BBB6-4899-A927-0265FB4DB3C5}" type="slidenum">
              <a:rPr lang="en-US" altLang="zh-TW"/>
              <a:pPr>
                <a:defRPr/>
              </a:pPr>
              <a:t>‹#›</a:t>
            </a:fld>
            <a:endParaRPr lang="en-US" altLang="zh-TW"/>
          </a:p>
        </p:txBody>
      </p:sp>
    </p:spTree>
    <p:extLst>
      <p:ext uri="{BB962C8B-B14F-4D97-AF65-F5344CB8AC3E}">
        <p14:creationId xmlns:p14="http://schemas.microsoft.com/office/powerpoint/2010/main" val="1238162349"/>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p>
        </p:txBody>
      </p:sp>
      <p:sp>
        <p:nvSpPr>
          <p:cNvPr id="3" name="頁尾版面配置區 21"/>
          <p:cNvSpPr>
            <a:spLocks noGrp="1"/>
          </p:cNvSpPr>
          <p:nvPr>
            <p:ph type="ftr" sz="quarter" idx="11"/>
          </p:nvPr>
        </p:nvSpPr>
        <p:spPr/>
        <p:txBody>
          <a:bodyPr/>
          <a:lstStyle>
            <a:lvl1pPr>
              <a:defRPr/>
            </a:lvl1pPr>
          </a:lstStyle>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7A96C0DE-1ED8-4A35-B3BA-C63020067F6B}" type="slidenum">
              <a:rPr lang="en-US" altLang="zh-TW"/>
              <a:pPr>
                <a:defRPr/>
              </a:pPr>
              <a:t>‹#›</a:t>
            </a:fld>
            <a:endParaRPr lang="en-US" altLang="zh-TW"/>
          </a:p>
        </p:txBody>
      </p:sp>
    </p:spTree>
    <p:extLst>
      <p:ext uri="{BB962C8B-B14F-4D97-AF65-F5344CB8AC3E}">
        <p14:creationId xmlns:p14="http://schemas.microsoft.com/office/powerpoint/2010/main" val="751048308"/>
      </p:ext>
    </p:extLst>
  </p:cSld>
  <p:clrMapOvr>
    <a:masterClrMapping/>
  </p:clrMapOvr>
  <p:transition spd="med">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8156575" y="6421438"/>
            <a:ext cx="762000" cy="365125"/>
          </a:xfrm>
        </p:spPr>
        <p:txBody>
          <a:bodyPr/>
          <a:lstStyle>
            <a:lvl1pPr>
              <a:defRPr/>
            </a:lvl1pPr>
          </a:lstStyle>
          <a:p>
            <a:pPr>
              <a:defRPr/>
            </a:pPr>
            <a:fld id="{49D4B520-F1DB-4621-BBF4-FEF6D16D1C7C}" type="slidenum">
              <a:rPr lang="en-US" altLang="zh-TW"/>
              <a:pPr>
                <a:defRPr/>
              </a:pPr>
              <a:t>‹#›</a:t>
            </a:fld>
            <a:endParaRPr lang="en-US" altLang="zh-TW"/>
          </a:p>
        </p:txBody>
      </p:sp>
    </p:spTree>
    <p:extLst>
      <p:ext uri="{BB962C8B-B14F-4D97-AF65-F5344CB8AC3E}">
        <p14:creationId xmlns:p14="http://schemas.microsoft.com/office/powerpoint/2010/main" val="525017952"/>
      </p:ext>
    </p:extLst>
  </p:cSld>
  <p:clrMapOvr>
    <a:masterClrMapping/>
  </p:clrMapOvr>
  <p:transition spd="med">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D3FDB1F8-01AD-4764-A6BB-AF5762689542}" type="slidenum">
              <a:rPr lang="en-US" altLang="zh-TW"/>
              <a:pPr>
                <a:defRPr/>
              </a:pPr>
              <a:t>‹#›</a:t>
            </a:fld>
            <a:endParaRPr lang="en-US" altLang="zh-TW"/>
          </a:p>
        </p:txBody>
      </p:sp>
    </p:spTree>
    <p:extLst>
      <p:ext uri="{BB962C8B-B14F-4D97-AF65-F5344CB8AC3E}">
        <p14:creationId xmlns:p14="http://schemas.microsoft.com/office/powerpoint/2010/main" val="2026921366"/>
      </p:ext>
    </p:extLst>
  </p:cSld>
  <p:clrMapOvr>
    <a:masterClrMapping/>
  </p:clrMapOvr>
  <p:transition spd="med">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手繪多邊形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p>
        </p:txBody>
      </p:sp>
      <p:sp>
        <p:nvSpPr>
          <p:cNvPr id="16" name="手繪多邊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p>
        </p:txBody>
      </p:sp>
      <p:sp>
        <p:nvSpPr>
          <p:cNvPr id="1028" name="標題版面配置區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9" name="文字版面配置區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日期版面配置區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ea typeface="新細明體" pitchFamily="18" charset="-120"/>
              </a:defRPr>
            </a:lvl1pPr>
          </a:lstStyle>
          <a:p>
            <a:pPr>
              <a:defRPr/>
            </a:pPr>
            <a:endParaRPr lang="en-US" altLang="zh-TW"/>
          </a:p>
        </p:txBody>
      </p:sp>
      <p:sp>
        <p:nvSpPr>
          <p:cNvPr id="22" name="頁尾版面配置區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ea typeface="新細明體" pitchFamily="18" charset="-120"/>
              </a:defRPr>
            </a:lvl1pPr>
          </a:lstStyle>
          <a:p>
            <a:pPr>
              <a:defRPr/>
            </a:pPr>
            <a:endParaRPr lang="en-US" altLang="zh-TW"/>
          </a:p>
        </p:txBody>
      </p:sp>
      <p:sp>
        <p:nvSpPr>
          <p:cNvPr id="18" name="投影片編號版面配置區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ea typeface="新細明體" pitchFamily="18" charset="-120"/>
              </a:defRPr>
            </a:lvl1pPr>
          </a:lstStyle>
          <a:p>
            <a:pPr>
              <a:defRPr/>
            </a:pPr>
            <a:fld id="{E3049A2B-369B-47C4-8107-6873BF1F8B02}" type="slidenum">
              <a:rPr lang="en-US" altLang="zh-TW"/>
              <a:pPr>
                <a:defRPr/>
              </a:pPr>
              <a:t>‹#›</a:t>
            </a:fld>
            <a:endParaRPr lang="en-US" altLang="zh-TW"/>
          </a:p>
        </p:txBody>
      </p:sp>
    </p:spTree>
  </p:cSld>
  <p:clrMap bg1="dk1" tx1="lt1" bg2="dk2" tx2="lt2" accent1="accent1" accent2="accent2" accent3="accent3" accent4="accent4" accent5="accent5" accent6="accent6" hlink="hlink" folHlink="folHlink"/>
  <p:sldLayoutIdLst>
    <p:sldLayoutId id="2147484100" r:id="rId1"/>
    <p:sldLayoutId id="2147484094" r:id="rId2"/>
    <p:sldLayoutId id="2147484101" r:id="rId3"/>
    <p:sldLayoutId id="2147484095" r:id="rId4"/>
    <p:sldLayoutId id="2147484102" r:id="rId5"/>
    <p:sldLayoutId id="2147484096" r:id="rId6"/>
    <p:sldLayoutId id="2147484097" r:id="rId7"/>
    <p:sldLayoutId id="2147484103" r:id="rId8"/>
    <p:sldLayoutId id="2147484104" r:id="rId9"/>
    <p:sldLayoutId id="2147484098" r:id="rId10"/>
    <p:sldLayoutId id="2147484099" r:id="rId11"/>
    <p:sldLayoutId id="2147484105" r:id="rId12"/>
  </p:sldLayoutIdLst>
  <p:transition spd="med">
    <p:zoom/>
    <p:sndAc>
      <p:stSnd>
        <p:snd r:embed="rId14" name="CAMERA.WAV"/>
      </p:stSnd>
    </p:sndAc>
  </p:transition>
  <p:timing>
    <p:tnLst>
      <p:par>
        <p:cTn id="1" dur="indefinite" restart="never" nodeType="tmRoot"/>
      </p:par>
    </p:tnLst>
  </p:timing>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2pPr>
      <a:lvl3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3pPr>
      <a:lvl4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4pPr>
      <a:lvl5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5pPr>
      <a:lvl6pPr marL="457200" algn="l" rtl="0" fontAlgn="base">
        <a:spcBef>
          <a:spcPct val="0"/>
        </a:spcBef>
        <a:spcAft>
          <a:spcPct val="0"/>
        </a:spcAft>
        <a:defRPr sz="4600">
          <a:solidFill>
            <a:schemeClr val="tx1"/>
          </a:solidFill>
          <a:latin typeface="Franklin Gothic Book" pitchFamily="34" charset="0"/>
          <a:ea typeface="微軟正黑體" pitchFamily="34" charset="-120"/>
        </a:defRPr>
      </a:lvl6pPr>
      <a:lvl7pPr marL="914400" algn="l" rtl="0" fontAlgn="base">
        <a:spcBef>
          <a:spcPct val="0"/>
        </a:spcBef>
        <a:spcAft>
          <a:spcPct val="0"/>
        </a:spcAft>
        <a:defRPr sz="4600">
          <a:solidFill>
            <a:schemeClr val="tx1"/>
          </a:solidFill>
          <a:latin typeface="Franklin Gothic Book" pitchFamily="34" charset="0"/>
          <a:ea typeface="微軟正黑體" pitchFamily="34" charset="-120"/>
        </a:defRPr>
      </a:lvl7pPr>
      <a:lvl8pPr marL="1371600" algn="l" rtl="0" fontAlgn="base">
        <a:spcBef>
          <a:spcPct val="0"/>
        </a:spcBef>
        <a:spcAft>
          <a:spcPct val="0"/>
        </a:spcAft>
        <a:defRPr sz="4600">
          <a:solidFill>
            <a:schemeClr val="tx1"/>
          </a:solidFill>
          <a:latin typeface="Franklin Gothic Book" pitchFamily="34" charset="0"/>
          <a:ea typeface="微軟正黑體" pitchFamily="34" charset="-120"/>
        </a:defRPr>
      </a:lvl8pPr>
      <a:lvl9pPr marL="1828800" algn="l" rtl="0" fontAlgn="base">
        <a:spcBef>
          <a:spcPct val="0"/>
        </a:spcBef>
        <a:spcAft>
          <a:spcPct val="0"/>
        </a:spcAft>
        <a:defRPr sz="4600">
          <a:solidFill>
            <a:schemeClr val="tx1"/>
          </a:solidFill>
          <a:latin typeface="Franklin Gothic Book" pitchFamily="34" charset="0"/>
          <a:ea typeface="微軟正黑體" pitchFamily="34" charset="-12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2900" y="1557338"/>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kumimoji="0" lang="en-US" altLang="zh-TW" sz="4400" b="1">
                <a:solidFill>
                  <a:srgbClr val="FF0000"/>
                </a:solidFill>
                <a:latin typeface="Times New Roman" pitchFamily="18" charset="0"/>
                <a:ea typeface="新細明體" pitchFamily="18" charset="-120"/>
              </a:rPr>
              <a:t> </a:t>
            </a:r>
          </a:p>
          <a:p>
            <a:pPr algn="ctr" eaLnBrk="1" hangingPunct="1">
              <a:spcBef>
                <a:spcPct val="0"/>
              </a:spcBef>
              <a:buClrTx/>
              <a:buSzTx/>
              <a:buFontTx/>
              <a:buNone/>
            </a:pPr>
            <a:r>
              <a:rPr kumimoji="0" lang="en-US" altLang="zh-TW" sz="4800" b="1">
                <a:latin typeface="Times New Roman" pitchFamily="18" charset="0"/>
                <a:ea typeface="新細明體" pitchFamily="18" charset="-120"/>
              </a:rPr>
              <a:t>Computer Graphics </a:t>
            </a:r>
          </a:p>
          <a:p>
            <a:pPr algn="ctr" eaLnBrk="1" hangingPunct="1">
              <a:spcBef>
                <a:spcPct val="0"/>
              </a:spcBef>
              <a:buClrTx/>
              <a:buSzTx/>
              <a:buFontTx/>
              <a:buNone/>
            </a:pPr>
            <a:r>
              <a:rPr kumimoji="0" lang="en-US" altLang="zh-TW" sz="4400" b="1">
                <a:latin typeface="Times New Roman" pitchFamily="18" charset="0"/>
                <a:ea typeface="新細明體" pitchFamily="18" charset="-120"/>
              </a:rPr>
              <a:t>OpenGL Programming</a:t>
            </a:r>
            <a:endParaRPr kumimoji="0" lang="en-US" altLang="zh-TW" sz="4400">
              <a:latin typeface="Times New Roman" pitchFamily="18" charset="0"/>
              <a:ea typeface="新細明體" pitchFamily="18" charset="-120"/>
            </a:endParaRPr>
          </a:p>
        </p:txBody>
      </p:sp>
      <p:sp>
        <p:nvSpPr>
          <p:cNvPr id="8195" name="Rectangle 3"/>
          <p:cNvSpPr>
            <a:spLocks noChangeArrowheads="1"/>
          </p:cNvSpPr>
          <p:nvPr/>
        </p:nvSpPr>
        <p:spPr bwMode="auto">
          <a:xfrm>
            <a:off x="1371600" y="5000625"/>
            <a:ext cx="6400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buClrTx/>
              <a:buSzTx/>
              <a:buFontTx/>
              <a:buNone/>
            </a:pPr>
            <a:r>
              <a:rPr kumimoji="0" lang="en-US" altLang="zh-TW" sz="2400" b="1">
                <a:latin typeface="Times New Roman" pitchFamily="18" charset="0"/>
                <a:ea typeface="標楷體" pitchFamily="65" charset="-120"/>
                <a:cs typeface="Times New Roman" pitchFamily="18" charset="0"/>
              </a:rPr>
              <a:t>Ming-Te Chi</a:t>
            </a:r>
          </a:p>
          <a:p>
            <a:pPr algn="ctr" eaLnBrk="1" hangingPunct="1">
              <a:buClrTx/>
              <a:buSzTx/>
              <a:buFontTx/>
              <a:buNone/>
            </a:pPr>
            <a:r>
              <a:rPr kumimoji="0" lang="en-US" altLang="zh-TW" sz="2400" b="1">
                <a:latin typeface="Times New Roman" pitchFamily="18" charset="0"/>
                <a:ea typeface="標楷體" pitchFamily="65" charset="-120"/>
                <a:cs typeface="Times New Roman" pitchFamily="18" charset="0"/>
              </a:rPr>
              <a:t>Department of Computer Science, </a:t>
            </a:r>
          </a:p>
          <a:p>
            <a:pPr algn="ctr" eaLnBrk="1" hangingPunct="1">
              <a:buClrTx/>
              <a:buSzTx/>
              <a:buFontTx/>
              <a:buNone/>
            </a:pPr>
            <a:r>
              <a:rPr kumimoji="0" lang="en-US" altLang="zh-TW" sz="2400" b="1">
                <a:latin typeface="Times New Roman" pitchFamily="18" charset="0"/>
                <a:ea typeface="標楷體" pitchFamily="65" charset="-120"/>
                <a:cs typeface="Times New Roman" pitchFamily="18" charset="0"/>
              </a:rPr>
              <a:t>National Chengchi University</a:t>
            </a:r>
            <a:endParaRPr kumimoji="0" lang="zh-TW" altLang="en-US" sz="3600" b="1">
              <a:solidFill>
                <a:srgbClr val="00FF00"/>
              </a:solidFill>
              <a:latin typeface="Times New Roman" pitchFamily="18" charset="0"/>
              <a:ea typeface="標楷體" pitchFamily="65" charset="-120"/>
              <a:cs typeface="Times New Roman" pitchFamily="18" charset="0"/>
            </a:endParaRPr>
          </a:p>
          <a:p>
            <a:pPr eaLnBrk="1" hangingPunct="1">
              <a:buClrTx/>
              <a:buSzTx/>
              <a:buFontTx/>
              <a:buChar char="•"/>
            </a:pPr>
            <a:endParaRPr kumimoji="0" lang="zh-TW" altLang="en-US" sz="3200">
              <a:latin typeface="Times New Roman" pitchFamily="18" charset="0"/>
              <a:ea typeface="標楷體" pitchFamily="65" charset="-120"/>
              <a:cs typeface="Times New Roman" pitchFamily="18" charset="0"/>
            </a:endParaRPr>
          </a:p>
          <a:p>
            <a:pPr eaLnBrk="1" hangingPunct="1">
              <a:buClrTx/>
              <a:buSzTx/>
              <a:buFontTx/>
              <a:buChar char="•"/>
            </a:pPr>
            <a:endParaRPr kumimoji="0" lang="en-US" altLang="zh-TW" sz="3200">
              <a:latin typeface="Times New Roman" pitchFamily="18" charset="0"/>
              <a:ea typeface="標楷體" pitchFamily="65" charset="-12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303" y="1851196"/>
            <a:ext cx="8432519" cy="1577805"/>
          </a:xfrm>
          <a:extLst/>
        </p:spPr>
        <p:txBody>
          <a:bodyPr/>
          <a:lstStyle/>
          <a:p>
            <a:pPr>
              <a:defRPr/>
            </a:pPr>
            <a:r>
              <a:rPr smtClean="0"/>
              <a:t>The Evolution of the OpenGL Pipeline</a:t>
            </a:r>
            <a:endParaRPr/>
          </a:p>
        </p:txBody>
      </p:sp>
      <p:sp>
        <p:nvSpPr>
          <p:cNvPr id="17411" name="Subtitle 3"/>
          <p:cNvSpPr>
            <a:spLocks noGrp="1"/>
          </p:cNvSpPr>
          <p:nvPr>
            <p:ph type="subTitle" idx="1"/>
          </p:nvPr>
        </p:nvSpPr>
        <p:spPr>
          <a:xfrm>
            <a:off x="433388" y="1544638"/>
            <a:ext cx="6480175" cy="1752600"/>
          </a:xfrm>
        </p:spPr>
        <p:txBody>
          <a:bodyPr/>
          <a:lstStyle/>
          <a:p>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pPr eaLnBrk="1" hangingPunct="1"/>
            <a:r>
              <a:rPr lang="en-US" altLang="zh-TW" smtClean="0"/>
              <a:t>Bounce</a:t>
            </a:r>
            <a:endParaRPr lang="zh-TW" altLang="en-US" smtClean="0"/>
          </a:p>
        </p:txBody>
      </p:sp>
      <p:sp>
        <p:nvSpPr>
          <p:cNvPr id="107523" name="內容版面配置區 2"/>
          <p:cNvSpPr>
            <a:spLocks noGrp="1"/>
          </p:cNvSpPr>
          <p:nvPr>
            <p:ph idx="1"/>
          </p:nvPr>
        </p:nvSpPr>
        <p:spPr>
          <a:xfrm>
            <a:off x="457200" y="1600200"/>
            <a:ext cx="8363272" cy="4525963"/>
          </a:xfrm>
        </p:spPr>
        <p:txBody>
          <a:bodyPr/>
          <a:lstStyle/>
          <a:p>
            <a:pPr eaLnBrk="1" hangingPunct="1">
              <a:buFont typeface="Wingdings 2" pitchFamily="18" charset="2"/>
              <a:buNone/>
            </a:pPr>
            <a:r>
              <a:rPr lang="en-US" altLang="zh-TW" sz="1800" dirty="0" smtClean="0">
                <a:latin typeface="Consolas" panose="020B0609020204030204" pitchFamily="49" charset="0"/>
              </a:rPr>
              <a:t>void </a:t>
            </a:r>
            <a:r>
              <a:rPr lang="en-US" altLang="zh-TW" sz="1800" dirty="0" err="1" smtClean="0">
                <a:latin typeface="Consolas" panose="020B0609020204030204" pitchFamily="49" charset="0"/>
              </a:rPr>
              <a:t>TimerFunction</a:t>
            </a:r>
            <a:r>
              <a:rPr lang="en-US" altLang="zh-TW" sz="1800" dirty="0" smtClean="0">
                <a:latin typeface="Consolas" panose="020B0609020204030204" pitchFamily="49" charset="0"/>
              </a:rPr>
              <a:t>(</a:t>
            </a:r>
            <a:r>
              <a:rPr lang="en-US" altLang="zh-TW" sz="1800" dirty="0" err="1" smtClean="0">
                <a:latin typeface="Consolas" panose="020B0609020204030204" pitchFamily="49" charset="0"/>
              </a:rPr>
              <a:t>int</a:t>
            </a:r>
            <a:r>
              <a:rPr lang="en-US" altLang="zh-TW" sz="1800" dirty="0" smtClean="0">
                <a:latin typeface="Consolas" panose="020B0609020204030204" pitchFamily="49" charset="0"/>
              </a:rPr>
              <a:t> value)</a:t>
            </a:r>
          </a:p>
          <a:p>
            <a:pPr eaLnBrk="1" hangingPunct="1">
              <a:buFont typeface="Wingdings 2" pitchFamily="18" charset="2"/>
              <a:buNone/>
            </a:pP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smtClean="0">
                <a:solidFill>
                  <a:srgbClr val="92D050"/>
                </a:solidFill>
                <a:latin typeface="Consolas" panose="020B0609020204030204" pitchFamily="49" charset="0"/>
              </a:rPr>
              <a:t>// Reverse direction when you reach left or right edge</a:t>
            </a:r>
          </a:p>
          <a:p>
            <a:pPr eaLnBrk="1" hangingPunct="1">
              <a:buFont typeface="Wingdings 2" pitchFamily="18" charset="2"/>
              <a:buNone/>
            </a:pPr>
            <a:r>
              <a:rPr lang="en-US" altLang="zh-TW" sz="1800" dirty="0" smtClean="0">
                <a:latin typeface="Consolas" panose="020B0609020204030204" pitchFamily="49" charset="0"/>
              </a:rPr>
              <a:t>    if(x &gt; </a:t>
            </a:r>
            <a:r>
              <a:rPr lang="en-US" altLang="zh-TW" sz="1800" dirty="0" err="1" smtClean="0">
                <a:latin typeface="Consolas" panose="020B0609020204030204" pitchFamily="49" charset="0"/>
              </a:rPr>
              <a:t>windowWidth-rsize</a:t>
            </a:r>
            <a:r>
              <a:rPr lang="en-US" altLang="zh-TW" sz="1800" dirty="0" smtClean="0">
                <a:latin typeface="Consolas" panose="020B0609020204030204" pitchFamily="49" charset="0"/>
              </a:rPr>
              <a:t> || x &lt; -</a:t>
            </a:r>
            <a:r>
              <a:rPr lang="en-US" altLang="zh-TW" sz="1800" dirty="0" err="1" smtClean="0">
                <a:latin typeface="Consolas" panose="020B0609020204030204" pitchFamily="49" charset="0"/>
              </a:rPr>
              <a:t>windowWidth</a:t>
            </a: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xstep</a:t>
            </a:r>
            <a:r>
              <a:rPr lang="en-US" altLang="zh-TW" sz="1800" dirty="0" smtClean="0">
                <a:latin typeface="Consolas" panose="020B0609020204030204" pitchFamily="49" charset="0"/>
              </a:rPr>
              <a:t> = -</a:t>
            </a:r>
            <a:r>
              <a:rPr lang="en-US" altLang="zh-TW" sz="1800" dirty="0" err="1" smtClean="0">
                <a:latin typeface="Consolas" panose="020B0609020204030204" pitchFamily="49" charset="0"/>
              </a:rPr>
              <a:t>xstep</a:t>
            </a:r>
            <a:r>
              <a:rPr lang="en-US" altLang="zh-TW" sz="1800" dirty="0" smtClean="0">
                <a:latin typeface="Consolas" panose="020B0609020204030204" pitchFamily="49" charset="0"/>
              </a:rPr>
              <a:t>;</a:t>
            </a:r>
          </a:p>
          <a:p>
            <a:pPr eaLnBrk="1" hangingPunct="1">
              <a:buFont typeface="Wingdings 2" pitchFamily="18" charset="2"/>
              <a:buNone/>
            </a:pPr>
            <a:endParaRPr lang="zh-TW" altLang="en-US" sz="1800" dirty="0" smtClean="0">
              <a:latin typeface="Consolas" panose="020B0609020204030204" pitchFamily="49" charset="0"/>
            </a:endParaRP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smtClean="0">
                <a:solidFill>
                  <a:srgbClr val="92D050"/>
                </a:solidFill>
                <a:latin typeface="Consolas" panose="020B0609020204030204" pitchFamily="49" charset="0"/>
              </a:rPr>
              <a:t>// Reverse direction when you reach top or bottom edge</a:t>
            </a:r>
          </a:p>
          <a:p>
            <a:pPr eaLnBrk="1" hangingPunct="1">
              <a:buFont typeface="Wingdings 2" pitchFamily="18" charset="2"/>
              <a:buNone/>
            </a:pPr>
            <a:r>
              <a:rPr lang="en-US" altLang="zh-TW" sz="1800" dirty="0" smtClean="0">
                <a:latin typeface="Consolas" panose="020B0609020204030204" pitchFamily="49" charset="0"/>
              </a:rPr>
              <a:t>    if(y &gt; </a:t>
            </a:r>
            <a:r>
              <a:rPr lang="en-US" altLang="zh-TW" sz="1800" dirty="0" err="1" smtClean="0">
                <a:latin typeface="Consolas" panose="020B0609020204030204" pitchFamily="49" charset="0"/>
              </a:rPr>
              <a:t>windowHeight</a:t>
            </a:r>
            <a:r>
              <a:rPr lang="en-US" altLang="zh-TW" sz="1800" dirty="0" smtClean="0">
                <a:latin typeface="Consolas" panose="020B0609020204030204" pitchFamily="49" charset="0"/>
              </a:rPr>
              <a:t> || y &lt; -</a:t>
            </a:r>
            <a:r>
              <a:rPr lang="en-US" altLang="zh-TW" sz="1800" dirty="0" err="1" smtClean="0">
                <a:latin typeface="Consolas" panose="020B0609020204030204" pitchFamily="49" charset="0"/>
              </a:rPr>
              <a:t>windowHeight</a:t>
            </a:r>
            <a:r>
              <a:rPr lang="en-US" altLang="zh-TW" sz="1800" dirty="0" smtClean="0">
                <a:latin typeface="Consolas" panose="020B0609020204030204" pitchFamily="49" charset="0"/>
              </a:rPr>
              <a:t> + </a:t>
            </a:r>
            <a:r>
              <a:rPr lang="en-US" altLang="zh-TW" sz="1800" dirty="0" err="1" smtClean="0">
                <a:latin typeface="Consolas" panose="020B0609020204030204" pitchFamily="49" charset="0"/>
              </a:rPr>
              <a:t>rsize</a:t>
            </a: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ystep</a:t>
            </a:r>
            <a:r>
              <a:rPr lang="en-US" altLang="zh-TW" sz="1800" dirty="0" smtClean="0">
                <a:latin typeface="Consolas" panose="020B0609020204030204" pitchFamily="49" charset="0"/>
              </a:rPr>
              <a:t> = -</a:t>
            </a:r>
            <a:r>
              <a:rPr lang="en-US" altLang="zh-TW" sz="1800" dirty="0" err="1" smtClean="0">
                <a:latin typeface="Consolas" panose="020B0609020204030204" pitchFamily="49" charset="0"/>
              </a:rPr>
              <a:t>ystep</a:t>
            </a:r>
            <a:r>
              <a:rPr lang="en-US" altLang="zh-TW" sz="1800" dirty="0" smtClean="0">
                <a:latin typeface="Consolas" panose="020B0609020204030204" pitchFamily="49" charset="0"/>
              </a:rPr>
              <a:t>;</a:t>
            </a:r>
          </a:p>
          <a:p>
            <a:pPr eaLnBrk="1" hangingPunct="1">
              <a:buFont typeface="Wingdings 2" pitchFamily="18" charset="2"/>
              <a:buNone/>
            </a:pPr>
            <a:endParaRPr lang="zh-TW" altLang="en-US" sz="1800" dirty="0" smtClean="0">
              <a:latin typeface="Consolas" panose="020B0609020204030204" pitchFamily="49" charset="0"/>
            </a:endParaRP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smtClean="0">
                <a:solidFill>
                  <a:srgbClr val="92D050"/>
                </a:solidFill>
                <a:latin typeface="Consolas" panose="020B0609020204030204" pitchFamily="49" charset="0"/>
              </a:rPr>
              <a:t>// Actually move the square</a:t>
            </a:r>
          </a:p>
          <a:p>
            <a:pPr eaLnBrk="1" hangingPunct="1">
              <a:buFont typeface="Wingdings 2" pitchFamily="18" charset="2"/>
              <a:buNone/>
            </a:pPr>
            <a:r>
              <a:rPr lang="en-US" altLang="zh-TW" sz="1800" dirty="0" smtClean="0">
                <a:latin typeface="Consolas" panose="020B0609020204030204" pitchFamily="49" charset="0"/>
              </a:rPr>
              <a:t>    x += </a:t>
            </a:r>
            <a:r>
              <a:rPr lang="en-US" altLang="zh-TW" sz="1800" dirty="0" err="1" smtClean="0">
                <a:latin typeface="Consolas" panose="020B0609020204030204" pitchFamily="49" charset="0"/>
              </a:rPr>
              <a:t>xstep</a:t>
            </a: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y += </a:t>
            </a:r>
            <a:r>
              <a:rPr lang="en-US" altLang="zh-TW" sz="1800" dirty="0" err="1" smtClean="0">
                <a:latin typeface="Consolas" panose="020B0609020204030204" pitchFamily="49" charset="0"/>
              </a:rPr>
              <a:t>ystep</a:t>
            </a:r>
            <a:r>
              <a:rPr lang="en-US" altLang="zh-TW" sz="1800" dirty="0" smtClean="0">
                <a:latin typeface="Consolas" panose="020B0609020204030204" pitchFamily="49" charset="0"/>
              </a:rPr>
              <a:t>;</a:t>
            </a:r>
          </a:p>
          <a:p>
            <a:pPr eaLnBrk="1" hangingPunct="1"/>
            <a:endParaRPr lang="zh-TW" altLang="en-US" sz="1000" dirty="0" smtClean="0">
              <a:latin typeface="Consolas" panose="020B06090202040302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4294967295"/>
          </p:nvPr>
        </p:nvSpPr>
        <p:spPr>
          <a:xfrm>
            <a:off x="214313" y="428625"/>
            <a:ext cx="8229600" cy="6186488"/>
          </a:xfrm>
        </p:spPr>
        <p:txBody>
          <a:bodyPr>
            <a:normAutofit lnSpcReduction="10000"/>
          </a:bodyPr>
          <a:lstStyle/>
          <a:p>
            <a:pPr marL="420624" indent="-384048" eaLnBrk="1" fontAlgn="auto" hangingPunct="1">
              <a:spcAft>
                <a:spcPts val="0"/>
              </a:spcAft>
              <a:buFont typeface="Wingdings 2" pitchFamily="18" charset="2"/>
              <a:buNone/>
              <a:defRPr/>
            </a:pPr>
            <a:r>
              <a:rPr lang="en-US" altLang="zh-TW" sz="28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Check bounds. This is in case the window is made</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smaller while the rectangle is bouncing and the </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rectangle suddenly finds itself outside the new</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clipping volume</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if(x &gt; (</a:t>
            </a:r>
            <a:r>
              <a:rPr lang="en-US" altLang="zh-TW" sz="2000" dirty="0" err="1" smtClean="0">
                <a:latin typeface="Consolas" panose="020B0609020204030204" pitchFamily="49" charset="0"/>
              </a:rPr>
              <a:t>windowWidth-rsize</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xstep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x = windowWidth-rsize-1;</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else if(x &lt; -(</a:t>
            </a:r>
            <a:r>
              <a:rPr lang="en-US" altLang="zh-TW" sz="2000" dirty="0" err="1" smtClean="0">
                <a:latin typeface="Consolas" panose="020B0609020204030204" pitchFamily="49" charset="0"/>
              </a:rPr>
              <a:t>windowWidth</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xstep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x = -</a:t>
            </a:r>
            <a:r>
              <a:rPr lang="en-US" altLang="zh-TW" sz="2000" dirty="0" err="1" smtClean="0">
                <a:latin typeface="Consolas" panose="020B0609020204030204" pitchFamily="49" charset="0"/>
              </a:rPr>
              <a:t>windowWidth</a:t>
            </a:r>
            <a:r>
              <a:rPr lang="en-US" altLang="zh-TW" sz="2000" dirty="0" smtClean="0">
                <a:latin typeface="Consolas" panose="020B0609020204030204" pitchFamily="49" charset="0"/>
              </a:rPr>
              <a:t> -1;</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if(y &gt; (</a:t>
            </a:r>
            <a:r>
              <a:rPr lang="en-US" altLang="zh-TW" sz="2000" dirty="0" err="1" smtClean="0">
                <a:latin typeface="Consolas" panose="020B0609020204030204" pitchFamily="49" charset="0"/>
              </a:rPr>
              <a:t>windowHeight</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ystep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y = windowHeight-1; </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else if(y &lt; -(</a:t>
            </a:r>
            <a:r>
              <a:rPr lang="en-US" altLang="zh-TW" sz="2000" dirty="0" err="1" smtClean="0">
                <a:latin typeface="Consolas" panose="020B0609020204030204" pitchFamily="49" charset="0"/>
              </a:rPr>
              <a:t>windowHeight</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rsize</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ystep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y = -</a:t>
            </a:r>
            <a:r>
              <a:rPr lang="en-US" altLang="zh-TW" sz="2000" dirty="0" err="1" smtClean="0">
                <a:latin typeface="Consolas" panose="020B0609020204030204" pitchFamily="49" charset="0"/>
              </a:rPr>
              <a:t>windowHeight</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rsize</a:t>
            </a:r>
            <a:r>
              <a:rPr lang="en-US" altLang="zh-TW" sz="2000" dirty="0" smtClean="0">
                <a:latin typeface="Consolas" panose="020B0609020204030204" pitchFamily="49" charset="0"/>
              </a:rPr>
              <a:t> - 1;</a:t>
            </a: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Redraw the scene with new coordinates</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glutPostRedisplay</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glutTimerFunc</a:t>
            </a:r>
            <a:r>
              <a:rPr lang="en-US" altLang="zh-TW" sz="2000" dirty="0" smtClean="0">
                <a:latin typeface="Consolas" panose="020B0609020204030204" pitchFamily="49" charset="0"/>
              </a:rPr>
              <a:t>(33, </a:t>
            </a:r>
            <a:r>
              <a:rPr lang="en-US" altLang="zh-TW" sz="2000" dirty="0" err="1" smtClean="0">
                <a:latin typeface="Consolas" panose="020B0609020204030204" pitchFamily="49" charset="0"/>
              </a:rPr>
              <a:t>TimerFunction</a:t>
            </a:r>
            <a:r>
              <a:rPr lang="en-US" altLang="zh-TW" sz="2000" dirty="0" smtClean="0">
                <a:latin typeface="Consolas" panose="020B0609020204030204" pitchFamily="49" charset="0"/>
              </a:rPr>
              <a:t>, 1);</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a:t>
            </a:r>
            <a:endParaRPr lang="zh-TW" altLang="en-US" sz="2000" dirty="0" smtClean="0">
              <a:latin typeface="Consolas" panose="020B06090202040302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type="body" idx="1"/>
          </p:nvPr>
        </p:nvSpPr>
        <p:spPr>
          <a:xfrm>
            <a:off x="317500" y="923925"/>
            <a:ext cx="8509000" cy="5207000"/>
          </a:xfrm>
        </p:spPr>
        <p:txBody>
          <a:bodyPr/>
          <a:lstStyle/>
          <a:p>
            <a:pPr>
              <a:buClr>
                <a:srgbClr val="0000FF"/>
              </a:buClr>
              <a:buFont typeface="Wingdings" pitchFamily="2" charset="2"/>
              <a:buChar char="§"/>
            </a:pPr>
            <a:r>
              <a:rPr lang="en-US" altLang="zh-TW" sz="2800" smtClean="0"/>
              <a:t>OpenGL 1.0 was released on July 1</a:t>
            </a:r>
            <a:r>
              <a:rPr lang="en-US" altLang="zh-TW" sz="2800" baseline="30000" smtClean="0"/>
              <a:t>st</a:t>
            </a:r>
            <a:r>
              <a:rPr lang="en-US" altLang="zh-TW" sz="2800" smtClean="0"/>
              <a:t>, 1994</a:t>
            </a:r>
          </a:p>
          <a:p>
            <a:pPr>
              <a:buClr>
                <a:srgbClr val="0000FF"/>
              </a:buClr>
              <a:buFont typeface="Wingdings" pitchFamily="2" charset="2"/>
              <a:buChar char="§"/>
            </a:pPr>
            <a:r>
              <a:rPr lang="en-US" altLang="zh-TW" sz="2800" smtClean="0"/>
              <a:t> Its pipeline was entirely </a:t>
            </a:r>
            <a:r>
              <a:rPr lang="en-US" altLang="zh-TW" sz="2800" i="1" smtClean="0"/>
              <a:t>fixed-function</a:t>
            </a:r>
            <a:endParaRPr lang="en-US" altLang="zh-TW" sz="2800" smtClean="0"/>
          </a:p>
          <a:p>
            <a:pPr lvl="1">
              <a:buClr>
                <a:srgbClr val="0000FF"/>
              </a:buClr>
              <a:buFont typeface="Wingdings" pitchFamily="2" charset="2"/>
              <a:buChar char="§"/>
            </a:pPr>
            <a:r>
              <a:rPr lang="en-US" altLang="zh-TW" smtClean="0"/>
              <a:t>the only operations available were fixed by the implementation</a:t>
            </a:r>
          </a:p>
          <a:p>
            <a:pPr>
              <a:buClr>
                <a:srgbClr val="0000FF"/>
              </a:buClr>
              <a:buFont typeface="Wingdings" pitchFamily="2" charset="2"/>
              <a:buChar char="§"/>
            </a:pPr>
            <a:r>
              <a:rPr lang="en-US" altLang="zh-TW" sz="2800" smtClean="0"/>
              <a:t>The pipeline evolved, but remained fixed-function through OpenGL versions 1.1 through 2.0 (Sept. 2004)</a:t>
            </a:r>
          </a:p>
        </p:txBody>
      </p:sp>
      <p:sp>
        <p:nvSpPr>
          <p:cNvPr id="18435" name="Title 1"/>
          <p:cNvSpPr>
            <a:spLocks noGrp="1"/>
          </p:cNvSpPr>
          <p:nvPr>
            <p:ph type="title" idx="4294967295"/>
          </p:nvPr>
        </p:nvSpPr>
        <p:spPr>
          <a:xfrm>
            <a:off x="0" y="-42863"/>
            <a:ext cx="8402638" cy="966788"/>
          </a:xfrm>
        </p:spPr>
        <p:txBody>
          <a:bodyPr/>
          <a:lstStyle/>
          <a:p>
            <a:r>
              <a:rPr lang="en-US" altLang="zh-TW" dirty="0" smtClean="0">
                <a:latin typeface="Adobe 黑体 Std R" pitchFamily="34" charset="-128"/>
                <a:ea typeface="Adobe 黑体 Std R" pitchFamily="34" charset="-128"/>
              </a:rPr>
              <a:t>In the Beginning …</a:t>
            </a:r>
          </a:p>
        </p:txBody>
      </p:sp>
      <p:grpSp>
        <p:nvGrpSpPr>
          <p:cNvPr id="18436" name="Group 7"/>
          <p:cNvGrpSpPr>
            <a:grpSpLocks/>
          </p:cNvGrpSpPr>
          <p:nvPr/>
        </p:nvGrpSpPr>
        <p:grpSpPr bwMode="auto">
          <a:xfrm>
            <a:off x="909638" y="4292600"/>
            <a:ext cx="7548562" cy="1887538"/>
            <a:chOff x="727268" y="2073403"/>
            <a:chExt cx="6039292" cy="1131873"/>
          </a:xfrm>
        </p:grpSpPr>
        <p:sp>
          <p:nvSpPr>
            <p:cNvPr id="6" name="Rounded Rectangle 5"/>
            <p:cNvSpPr/>
            <p:nvPr/>
          </p:nvSpPr>
          <p:spPr>
            <a:xfrm>
              <a:off x="2799487" y="2398815"/>
              <a:ext cx="799568" cy="40323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10" name="Rounded Rectangle 9"/>
            <p:cNvSpPr/>
            <p:nvPr/>
          </p:nvSpPr>
          <p:spPr>
            <a:xfrm>
              <a:off x="3835597" y="239881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Fragment Coloring and Texturing</a:t>
              </a:r>
            </a:p>
          </p:txBody>
        </p:sp>
        <p:sp>
          <p:nvSpPr>
            <p:cNvPr id="11" name="Rounded Rectangle 10"/>
            <p:cNvSpPr/>
            <p:nvPr/>
          </p:nvSpPr>
          <p:spPr>
            <a:xfrm>
              <a:off x="4871706" y="239881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12" name="Picture 8" descr="T:\redtransteapot.png"/>
            <p:cNvPicPr>
              <a:picLocks noChangeAspect="1" noChangeArrowheads="1"/>
            </p:cNvPicPr>
            <p:nvPr/>
          </p:nvPicPr>
          <p:blipFill>
            <a:blip r:embed="rId3"/>
            <a:srcRect/>
            <a:stretch>
              <a:fillRect/>
            </a:stretch>
          </p:blipFill>
          <p:spPr bwMode="auto">
            <a:xfrm>
              <a:off x="5907977" y="2278073"/>
              <a:ext cx="858583" cy="643521"/>
            </a:xfrm>
            <a:prstGeom prst="rect">
              <a:avLst/>
            </a:prstGeom>
            <a:noFill/>
            <a:ln>
              <a:solidFill>
                <a:schemeClr val="tx2">
                  <a:lumMod val="40000"/>
                  <a:lumOff val="60000"/>
                </a:schemeClr>
              </a:solidFill>
            </a:ln>
          </p:spPr>
        </p:pic>
        <p:sp>
          <p:nvSpPr>
            <p:cNvPr id="5" name="Rounded Rectangle 4"/>
            <p:cNvSpPr/>
            <p:nvPr/>
          </p:nvSpPr>
          <p:spPr>
            <a:xfrm>
              <a:off x="727268" y="2073403"/>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3" name="Rounded Rectangle 12"/>
            <p:cNvSpPr/>
            <p:nvPr/>
          </p:nvSpPr>
          <p:spPr>
            <a:xfrm>
              <a:off x="727268" y="2681934"/>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4" name="Rounded Rectangle 3"/>
            <p:cNvSpPr/>
            <p:nvPr/>
          </p:nvSpPr>
          <p:spPr>
            <a:xfrm>
              <a:off x="1763378" y="2073403"/>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 Transform and Lighting</a:t>
              </a:r>
            </a:p>
          </p:txBody>
        </p:sp>
        <p:sp>
          <p:nvSpPr>
            <p:cNvPr id="14" name="Rounded Rectangle 13"/>
            <p:cNvSpPr/>
            <p:nvPr/>
          </p:nvSpPr>
          <p:spPr>
            <a:xfrm>
              <a:off x="1878209" y="280204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8" name="Straight Arrow Connector 17"/>
            <p:cNvCxnSpPr/>
            <p:nvPr/>
          </p:nvCxnSpPr>
          <p:spPr>
            <a:xfrm>
              <a:off x="1527427" y="2275217"/>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2562552" y="2275217"/>
              <a:ext cx="237508" cy="325568"/>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2" name="Shape 21"/>
            <p:cNvCxnSpPr/>
            <p:nvPr/>
          </p:nvCxnSpPr>
          <p:spPr>
            <a:xfrm flipV="1">
              <a:off x="1527427" y="2600785"/>
              <a:ext cx="1272633" cy="282730"/>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1527427" y="2883516"/>
              <a:ext cx="350546" cy="119946"/>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8" name="Shape 27"/>
            <p:cNvCxnSpPr/>
            <p:nvPr/>
          </p:nvCxnSpPr>
          <p:spPr>
            <a:xfrm flipV="1">
              <a:off x="2678131" y="2801648"/>
              <a:ext cx="1557134" cy="201814"/>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98948" y="2600785"/>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635344" y="2600785"/>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2" idx="1"/>
            </p:cNvCxnSpPr>
            <p:nvPr/>
          </p:nvCxnSpPr>
          <p:spPr>
            <a:xfrm flipV="1">
              <a:off x="5671740" y="2599834"/>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type="body" idx="1"/>
          </p:nvPr>
        </p:nvSpPr>
        <p:spPr>
          <a:xfrm>
            <a:off x="317500" y="1060450"/>
            <a:ext cx="8509000" cy="5207000"/>
          </a:xfrm>
        </p:spPr>
        <p:txBody>
          <a:bodyPr/>
          <a:lstStyle/>
          <a:p>
            <a:pPr>
              <a:buClr>
                <a:srgbClr val="0000FF"/>
              </a:buClr>
              <a:buFont typeface="Wingdings" pitchFamily="2" charset="2"/>
              <a:buChar char="§"/>
            </a:pPr>
            <a:r>
              <a:rPr lang="en-US" altLang="zh-TW" sz="2800" smtClean="0"/>
              <a:t>OpenGL 2.0 (officially) added programmable shaders</a:t>
            </a:r>
          </a:p>
          <a:p>
            <a:pPr lvl="1">
              <a:buClr>
                <a:srgbClr val="0000FF"/>
              </a:buClr>
              <a:buFont typeface="Wingdings" pitchFamily="2" charset="2"/>
              <a:buChar char="§"/>
            </a:pPr>
            <a:r>
              <a:rPr lang="en-US" altLang="zh-TW" sz="2500" i="1" smtClean="0"/>
              <a:t>vertex shading</a:t>
            </a:r>
            <a:r>
              <a:rPr lang="en-US" altLang="zh-TW" sz="2500" smtClean="0"/>
              <a:t> augmented the fixed-function transform and lighting stage</a:t>
            </a:r>
          </a:p>
          <a:p>
            <a:pPr lvl="1">
              <a:buClr>
                <a:srgbClr val="0000FF"/>
              </a:buClr>
              <a:buFont typeface="Wingdings" pitchFamily="2" charset="2"/>
              <a:buChar char="§"/>
            </a:pPr>
            <a:r>
              <a:rPr lang="en-US" altLang="zh-TW" sz="2500" i="1" smtClean="0"/>
              <a:t>fragment shading</a:t>
            </a:r>
            <a:r>
              <a:rPr lang="en-US" altLang="zh-TW" sz="2500" smtClean="0"/>
              <a:t> augmented the fragment coloring stage</a:t>
            </a:r>
          </a:p>
          <a:p>
            <a:pPr>
              <a:buClr>
                <a:srgbClr val="0000FF"/>
              </a:buClr>
              <a:buFont typeface="Wingdings" pitchFamily="2" charset="2"/>
              <a:buChar char="§"/>
            </a:pPr>
            <a:r>
              <a:rPr lang="en-US" altLang="zh-TW" sz="2800" smtClean="0"/>
              <a:t>However, the fixed-function pipeline was still available</a:t>
            </a:r>
          </a:p>
          <a:p>
            <a:endParaRPr lang="en-US" altLang="zh-TW" smtClean="0"/>
          </a:p>
          <a:p>
            <a:pPr>
              <a:lnSpc>
                <a:spcPct val="150000"/>
              </a:lnSpc>
            </a:pPr>
            <a:endParaRPr lang="en-US" altLang="zh-TW" smtClean="0"/>
          </a:p>
          <a:p>
            <a:pPr>
              <a:buFont typeface="Wingdings 2" pitchFamily="18" charset="2"/>
              <a:buNone/>
            </a:pPr>
            <a:endParaRPr lang="en-US" altLang="zh-TW" smtClean="0"/>
          </a:p>
        </p:txBody>
      </p:sp>
      <p:sp>
        <p:nvSpPr>
          <p:cNvPr id="19459" name="Title 1"/>
          <p:cNvSpPr>
            <a:spLocks noGrp="1"/>
          </p:cNvSpPr>
          <p:nvPr>
            <p:ph type="title" idx="4294967295"/>
          </p:nvPr>
        </p:nvSpPr>
        <p:spPr>
          <a:xfrm>
            <a:off x="4763" y="0"/>
            <a:ext cx="8401050" cy="965200"/>
          </a:xfrm>
        </p:spPr>
        <p:txBody>
          <a:bodyPr/>
          <a:lstStyle/>
          <a:p>
            <a:r>
              <a:rPr lang="en-US" altLang="zh-TW" sz="3100" dirty="0" smtClean="0">
                <a:latin typeface="Adobe 黑体 Std R" pitchFamily="34" charset="-128"/>
                <a:ea typeface="Adobe 黑体 Std R" pitchFamily="34" charset="-128"/>
              </a:rPr>
              <a:t>The Start of the Programmable Pipeline</a:t>
            </a:r>
          </a:p>
        </p:txBody>
      </p:sp>
      <p:grpSp>
        <p:nvGrpSpPr>
          <p:cNvPr id="19460" name="Group 3"/>
          <p:cNvGrpSpPr>
            <a:grpSpLocks/>
          </p:cNvGrpSpPr>
          <p:nvPr/>
        </p:nvGrpSpPr>
        <p:grpSpPr bwMode="auto">
          <a:xfrm>
            <a:off x="796925" y="4770438"/>
            <a:ext cx="7550150" cy="1885950"/>
            <a:chOff x="909085" y="3455671"/>
            <a:chExt cx="7549115" cy="1886455"/>
          </a:xfrm>
        </p:grpSpPr>
        <p:sp>
          <p:nvSpPr>
            <p:cNvPr id="5" name="Rounded Rectangle 4"/>
            <p:cNvSpPr/>
            <p:nvPr/>
          </p:nvSpPr>
          <p:spPr>
            <a:xfrm>
              <a:off x="3499359" y="3998024"/>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4794496" y="3998024"/>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002060"/>
                  </a:solidFill>
                </a:rPr>
                <a:t>Fragment Coloring and Texturing</a:t>
              </a:r>
            </a:p>
          </p:txBody>
        </p:sp>
        <p:sp>
          <p:nvSpPr>
            <p:cNvPr id="7" name="Rounded Rectangle 6"/>
            <p:cNvSpPr/>
            <p:nvPr/>
          </p:nvSpPr>
          <p:spPr>
            <a:xfrm>
              <a:off x="6089633" y="3998024"/>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385197" y="3797074"/>
              <a:ext cx="1073003" cy="1071850"/>
            </a:xfrm>
            <a:prstGeom prst="rect">
              <a:avLst/>
            </a:prstGeom>
            <a:noFill/>
            <a:ln>
              <a:solidFill>
                <a:schemeClr val="tx2">
                  <a:lumMod val="40000"/>
                  <a:lumOff val="60000"/>
                </a:schemeClr>
              </a:solidFill>
            </a:ln>
          </p:spPr>
        </p:pic>
        <p:sp>
          <p:nvSpPr>
            <p:cNvPr id="9" name="Rounded Rectangle 8"/>
            <p:cNvSpPr/>
            <p:nvPr/>
          </p:nvSpPr>
          <p:spPr>
            <a:xfrm>
              <a:off x="909085" y="34556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909085" y="44698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2204222" y="3455671"/>
              <a:ext cx="999460" cy="672051"/>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002060"/>
                  </a:solidFill>
                </a:rPr>
                <a:t>Vertex Transform and Lighting</a:t>
              </a:r>
            </a:p>
          </p:txBody>
        </p:sp>
        <p:sp>
          <p:nvSpPr>
            <p:cNvPr id="12" name="Rounded Rectangle 11"/>
            <p:cNvSpPr/>
            <p:nvPr/>
          </p:nvSpPr>
          <p:spPr>
            <a:xfrm>
              <a:off x="2347761" y="4670075"/>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1909073" y="3792311"/>
              <a:ext cx="295235"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3204295" y="3792311"/>
              <a:ext cx="295235" cy="54148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Shape 21"/>
            <p:cNvCxnSpPr/>
            <p:nvPr/>
          </p:nvCxnSpPr>
          <p:spPr>
            <a:xfrm flipV="1">
              <a:off x="1909073" y="4333793"/>
              <a:ext cx="1590457" cy="471614"/>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1909073" y="4805407"/>
              <a:ext cx="438090" cy="200079"/>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flipV="1">
              <a:off x="3347151" y="4670433"/>
              <a:ext cx="1947596" cy="33505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99518" y="4333793"/>
              <a:ext cx="295235"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94740" y="4333793"/>
              <a:ext cx="295235"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1"/>
            </p:cNvCxnSpPr>
            <p:nvPr/>
          </p:nvCxnSpPr>
          <p:spPr>
            <a:xfrm flipV="1">
              <a:off x="7088376" y="4332206"/>
              <a:ext cx="296821"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type="body" idx="1"/>
          </p:nvPr>
        </p:nvSpPr>
        <p:spPr>
          <a:xfrm>
            <a:off x="317500" y="965200"/>
            <a:ext cx="8509000" cy="5207000"/>
          </a:xfrm>
        </p:spPr>
        <p:txBody>
          <a:bodyPr/>
          <a:lstStyle/>
          <a:p>
            <a:pPr>
              <a:buClr>
                <a:srgbClr val="0000FF"/>
              </a:buClr>
              <a:buFont typeface="Wingdings" pitchFamily="2" charset="2"/>
              <a:buChar char="§"/>
            </a:pPr>
            <a:r>
              <a:rPr lang="en-US" altLang="zh-TW" sz="2800" smtClean="0"/>
              <a:t>OpenGL 3.0 introduced the </a:t>
            </a:r>
            <a:r>
              <a:rPr lang="en-US" altLang="zh-TW" sz="2800" i="1" smtClean="0"/>
              <a:t>deprecation model</a:t>
            </a:r>
            <a:endParaRPr lang="en-US" altLang="zh-TW" sz="2800" smtClean="0"/>
          </a:p>
          <a:p>
            <a:pPr lvl="1">
              <a:buClr>
                <a:srgbClr val="0000FF"/>
              </a:buClr>
              <a:buFont typeface="Wingdings" pitchFamily="2" charset="2"/>
              <a:buChar char="§"/>
            </a:pPr>
            <a:r>
              <a:rPr lang="en-US" altLang="zh-TW" sz="2500" smtClean="0"/>
              <a:t>the method used to remove features from OpenGL</a:t>
            </a:r>
          </a:p>
          <a:p>
            <a:pPr>
              <a:buClr>
                <a:srgbClr val="0000FF"/>
              </a:buClr>
              <a:buFont typeface="Wingdings" pitchFamily="2" charset="2"/>
              <a:buChar char="§"/>
            </a:pPr>
            <a:r>
              <a:rPr lang="en-US" altLang="zh-TW" sz="2800" smtClean="0"/>
              <a:t>The pipeline remained the same until OpenGL 3.1 (released March 24</a:t>
            </a:r>
            <a:r>
              <a:rPr lang="en-US" altLang="zh-TW" sz="2800" baseline="30000" smtClean="0"/>
              <a:t>th</a:t>
            </a:r>
            <a:r>
              <a:rPr lang="en-US" altLang="zh-TW" sz="2800" smtClean="0"/>
              <a:t>, 2009)</a:t>
            </a:r>
          </a:p>
          <a:p>
            <a:pPr>
              <a:buClr>
                <a:srgbClr val="0000FF"/>
              </a:buClr>
              <a:buFont typeface="Wingdings" pitchFamily="2" charset="2"/>
              <a:buChar char="§"/>
            </a:pPr>
            <a:r>
              <a:rPr lang="en-US" altLang="zh-TW" sz="2800" smtClean="0"/>
              <a:t>Introduced a change in how OpenGL contexts are used</a:t>
            </a:r>
          </a:p>
          <a:p>
            <a:pPr lvl="1">
              <a:buFont typeface="Wingdings 2" pitchFamily="18" charset="2"/>
              <a:buNone/>
            </a:pPr>
            <a:endParaRPr lang="en-US" altLang="zh-TW" sz="2500" smtClean="0"/>
          </a:p>
          <a:p>
            <a:pPr lvl="1"/>
            <a:endParaRPr lang="en-US" altLang="zh-TW" sz="2500" smtClean="0"/>
          </a:p>
          <a:p>
            <a:pPr lvl="1"/>
            <a:endParaRPr lang="en-US" altLang="zh-TW" sz="2500" smtClean="0"/>
          </a:p>
        </p:txBody>
      </p:sp>
      <p:sp>
        <p:nvSpPr>
          <p:cNvPr id="20483" name="Title 1"/>
          <p:cNvSpPr>
            <a:spLocks noGrp="1"/>
          </p:cNvSpPr>
          <p:nvPr>
            <p:ph type="title" idx="4294967295"/>
          </p:nvPr>
        </p:nvSpPr>
        <p:spPr>
          <a:xfrm>
            <a:off x="0" y="0"/>
            <a:ext cx="8402638" cy="965200"/>
          </a:xfrm>
        </p:spPr>
        <p:txBody>
          <a:bodyPr/>
          <a:lstStyle/>
          <a:p>
            <a:r>
              <a:rPr lang="en-US" altLang="zh-TW" sz="3400" dirty="0" smtClean="0">
                <a:latin typeface="Adobe 黑体 Std R" pitchFamily="34" charset="-128"/>
                <a:ea typeface="Adobe 黑体 Std R" pitchFamily="34" charset="-128"/>
              </a:rPr>
              <a:t>An Evolutionary Change</a:t>
            </a:r>
          </a:p>
        </p:txBody>
      </p:sp>
      <p:graphicFrame>
        <p:nvGraphicFramePr>
          <p:cNvPr id="4" name="Table 3"/>
          <p:cNvGraphicFramePr>
            <a:graphicFrameLocks noGrp="1"/>
          </p:cNvGraphicFramePr>
          <p:nvPr/>
        </p:nvGraphicFramePr>
        <p:xfrm>
          <a:off x="611188" y="4005263"/>
          <a:ext cx="8218487" cy="2108200"/>
        </p:xfrm>
        <a:graphic>
          <a:graphicData uri="http://schemas.openxmlformats.org/drawingml/2006/table">
            <a:tbl>
              <a:tblPr firstRow="1" bandRow="1">
                <a:tableStyleId>{5C22544A-7EE6-4342-B048-85BDC9FD1C3A}</a:tableStyleId>
              </a:tblPr>
              <a:tblGrid>
                <a:gridCol w="2787510">
                  <a:extLst>
                    <a:ext uri="{9D8B030D-6E8A-4147-A177-3AD203B41FA5}">
                      <a16:colId xmlns:a16="http://schemas.microsoft.com/office/drawing/2014/main" val="20000"/>
                    </a:ext>
                  </a:extLst>
                </a:gridCol>
                <a:gridCol w="5430977">
                  <a:extLst>
                    <a:ext uri="{9D8B030D-6E8A-4147-A177-3AD203B41FA5}">
                      <a16:colId xmlns:a16="http://schemas.microsoft.com/office/drawing/2014/main" val="20001"/>
                    </a:ext>
                  </a:extLst>
                </a:gridCol>
              </a:tblGrid>
              <a:tr h="370840">
                <a:tc>
                  <a:txBody>
                    <a:bodyPr/>
                    <a:lstStyle/>
                    <a:p>
                      <a:r>
                        <a:rPr lang="en-US" sz="1700" dirty="0" smtClean="0"/>
                        <a:t>Context Type</a:t>
                      </a:r>
                      <a:endParaRPr lang="en-US" sz="1700" dirty="0"/>
                    </a:p>
                  </a:txBody>
                  <a:tcPr marL="91435" marR="91435"/>
                </a:tc>
                <a:tc>
                  <a:txBody>
                    <a:bodyPr/>
                    <a:lstStyle/>
                    <a:p>
                      <a:r>
                        <a:rPr lang="en-US" sz="1700" dirty="0" smtClean="0"/>
                        <a:t>Description</a:t>
                      </a:r>
                      <a:endParaRPr lang="en-US" sz="1700" dirty="0"/>
                    </a:p>
                  </a:txBody>
                  <a:tcPr marL="91435" marR="91435"/>
                </a:tc>
                <a:extLst>
                  <a:ext uri="{0D108BD9-81ED-4DB2-BD59-A6C34878D82A}">
                    <a16:rowId xmlns:a16="http://schemas.microsoft.com/office/drawing/2014/main" val="10000"/>
                  </a:ext>
                </a:extLst>
              </a:tr>
              <a:tr h="711200">
                <a:tc>
                  <a:txBody>
                    <a:bodyPr/>
                    <a:lstStyle/>
                    <a:p>
                      <a:r>
                        <a:rPr lang="en-US" sz="1700" dirty="0" smtClean="0"/>
                        <a:t>Full</a:t>
                      </a:r>
                      <a:endParaRPr lang="en-US" sz="1700" dirty="0"/>
                    </a:p>
                  </a:txBody>
                  <a:tcPr marL="91435" marR="91435" anchor="ctr"/>
                </a:tc>
                <a:tc>
                  <a:txBody>
                    <a:bodyPr/>
                    <a:lstStyle/>
                    <a:p>
                      <a:r>
                        <a:rPr lang="en-US" sz="1700" dirty="0" smtClean="0"/>
                        <a:t>Includes all features</a:t>
                      </a:r>
                      <a:r>
                        <a:rPr lang="en-US" sz="1700" baseline="0" dirty="0" smtClean="0"/>
                        <a:t> (including those marked deprecated) available in the current version of OpenGL</a:t>
                      </a:r>
                      <a:endParaRPr lang="en-US" sz="1700" dirty="0"/>
                    </a:p>
                  </a:txBody>
                  <a:tcPr marL="91435" marR="91435" anchor="ctr"/>
                </a:tc>
                <a:extLst>
                  <a:ext uri="{0D108BD9-81ED-4DB2-BD59-A6C34878D82A}">
                    <a16:rowId xmlns:a16="http://schemas.microsoft.com/office/drawing/2014/main" val="10001"/>
                  </a:ext>
                </a:extLst>
              </a:tr>
              <a:tr h="711200">
                <a:tc>
                  <a:txBody>
                    <a:bodyPr/>
                    <a:lstStyle/>
                    <a:p>
                      <a:r>
                        <a:rPr lang="en-US" sz="1700" dirty="0" smtClean="0"/>
                        <a:t>Forward Compatible</a:t>
                      </a:r>
                      <a:endParaRPr lang="en-US" sz="1700" dirty="0"/>
                    </a:p>
                  </a:txBody>
                  <a:tcPr marL="91435" marR="91435" anchor="ctr"/>
                </a:tc>
                <a:tc>
                  <a:txBody>
                    <a:bodyPr/>
                    <a:lstStyle/>
                    <a:p>
                      <a:r>
                        <a:rPr lang="en-US" sz="1700" dirty="0" smtClean="0"/>
                        <a:t>Includes all non-deprecated features (i.e., creates a context that would be similar to the next version</a:t>
                      </a:r>
                      <a:r>
                        <a:rPr lang="en-US" sz="1700" baseline="0" dirty="0" smtClean="0"/>
                        <a:t> of OpenGL)</a:t>
                      </a:r>
                      <a:endParaRPr lang="en-US" sz="1700" dirty="0"/>
                    </a:p>
                  </a:txBody>
                  <a:tcPr marL="91435" marR="91435"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type="body" idx="1"/>
          </p:nvPr>
        </p:nvSpPr>
        <p:spPr>
          <a:xfrm>
            <a:off x="234950" y="1198563"/>
            <a:ext cx="8413750" cy="5360987"/>
          </a:xfrm>
        </p:spPr>
        <p:txBody>
          <a:bodyPr/>
          <a:lstStyle/>
          <a:p>
            <a:pPr>
              <a:buClr>
                <a:srgbClr val="0000FF"/>
              </a:buClr>
              <a:buFont typeface="Wingdings" pitchFamily="2" charset="2"/>
              <a:buChar char="§"/>
            </a:pPr>
            <a:r>
              <a:rPr lang="en-US" altLang="zh-TW" sz="2800" smtClean="0"/>
              <a:t>OpenGL 3.1 removed the fixed-function pipeline</a:t>
            </a:r>
          </a:p>
          <a:p>
            <a:pPr lvl="1">
              <a:buClr>
                <a:srgbClr val="0000FF"/>
              </a:buClr>
              <a:buFont typeface="Wingdings" pitchFamily="2" charset="2"/>
              <a:buChar char="§"/>
            </a:pPr>
            <a:r>
              <a:rPr lang="en-US" altLang="zh-TW" sz="2500" smtClean="0"/>
              <a:t>programs were required to use only shaders</a:t>
            </a:r>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a:buClr>
                <a:srgbClr val="0000FF"/>
              </a:buClr>
              <a:buFont typeface="Wingdings" pitchFamily="2" charset="2"/>
              <a:buChar char="§"/>
            </a:pPr>
            <a:r>
              <a:rPr lang="en-US" altLang="zh-TW" sz="2800" smtClean="0"/>
              <a:t>Additionally, almost all data is </a:t>
            </a:r>
            <a:r>
              <a:rPr lang="en-US" altLang="zh-TW" sz="2800" i="1" smtClean="0"/>
              <a:t>GPU-resident</a:t>
            </a:r>
          </a:p>
          <a:p>
            <a:pPr lvl="1">
              <a:buClr>
                <a:srgbClr val="0000FF"/>
              </a:buClr>
              <a:buFont typeface="Wingdings" pitchFamily="2" charset="2"/>
              <a:buChar char="§"/>
            </a:pPr>
            <a:r>
              <a:rPr lang="en-US" altLang="zh-TW" sz="2500" smtClean="0"/>
              <a:t>all vertex data sent using buffer objects</a:t>
            </a:r>
          </a:p>
          <a:p>
            <a:pPr>
              <a:buClr>
                <a:srgbClr val="0000FF"/>
              </a:buClr>
              <a:buFont typeface="Wingdings" pitchFamily="2" charset="2"/>
              <a:buChar char="§"/>
            </a:pPr>
            <a:endParaRPr lang="en-US" altLang="zh-TW" smtClean="0"/>
          </a:p>
        </p:txBody>
      </p:sp>
      <p:sp>
        <p:nvSpPr>
          <p:cNvPr id="21507" name="Title 1"/>
          <p:cNvSpPr>
            <a:spLocks noGrp="1"/>
          </p:cNvSpPr>
          <p:nvPr>
            <p:ph type="title" idx="4294967295"/>
          </p:nvPr>
        </p:nvSpPr>
        <p:spPr>
          <a:xfrm>
            <a:off x="0" y="0"/>
            <a:ext cx="8402638" cy="965200"/>
          </a:xfrm>
        </p:spPr>
        <p:txBody>
          <a:bodyPr/>
          <a:lstStyle/>
          <a:p>
            <a:r>
              <a:rPr lang="en-US" altLang="zh-TW" sz="3100" dirty="0" smtClean="0">
                <a:latin typeface="Adobe 黑体 Std R" pitchFamily="34" charset="-128"/>
                <a:ea typeface="Adobe 黑体 Std R" pitchFamily="34" charset="-128"/>
              </a:rPr>
              <a:t>The Exclusively Programmable Pipeline</a:t>
            </a:r>
          </a:p>
        </p:txBody>
      </p:sp>
      <p:grpSp>
        <p:nvGrpSpPr>
          <p:cNvPr id="21508" name="Group 20"/>
          <p:cNvGrpSpPr>
            <a:grpSpLocks/>
          </p:cNvGrpSpPr>
          <p:nvPr/>
        </p:nvGrpSpPr>
        <p:grpSpPr bwMode="auto">
          <a:xfrm>
            <a:off x="796925" y="2420938"/>
            <a:ext cx="7550150" cy="1665287"/>
            <a:chOff x="1019938" y="2826754"/>
            <a:chExt cx="7549115" cy="1665004"/>
          </a:xfrm>
        </p:grpSpPr>
        <p:sp>
          <p:nvSpPr>
            <p:cNvPr id="5" name="Rounded Rectangle 4"/>
            <p:cNvSpPr/>
            <p:nvPr/>
          </p:nvSpPr>
          <p:spPr>
            <a:xfrm>
              <a:off x="3610212" y="3262777"/>
              <a:ext cx="999460" cy="672051"/>
            </a:xfrm>
            <a:prstGeom prst="roundRect">
              <a:avLst/>
            </a:prstGeom>
            <a:solidFill>
              <a:schemeClr val="bg2">
                <a:lumMod val="75000"/>
                <a:lumOff val="25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4905349" y="3262777"/>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Fragment</a:t>
              </a:r>
              <a:br>
                <a:rPr lang="en-US" sz="1000" dirty="0">
                  <a:solidFill>
                    <a:srgbClr val="FFFFFF"/>
                  </a:solidFill>
                </a:rPr>
              </a:br>
              <a:r>
                <a:rPr lang="en-US" sz="1000" dirty="0">
                  <a:solidFill>
                    <a:srgbClr val="FFFFFF"/>
                  </a:solidFill>
                </a:rPr>
                <a:t>Shader</a:t>
              </a:r>
            </a:p>
          </p:txBody>
        </p:sp>
        <p:sp>
          <p:nvSpPr>
            <p:cNvPr id="7" name="Rounded Rectangle 6"/>
            <p:cNvSpPr/>
            <p:nvPr/>
          </p:nvSpPr>
          <p:spPr>
            <a:xfrm>
              <a:off x="6200486" y="3262777"/>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496050" y="3061664"/>
              <a:ext cx="1073003" cy="1072968"/>
            </a:xfrm>
            <a:prstGeom prst="rect">
              <a:avLst/>
            </a:prstGeom>
            <a:noFill/>
            <a:ln>
              <a:solidFill>
                <a:schemeClr val="tx2">
                  <a:lumMod val="40000"/>
                  <a:lumOff val="60000"/>
                </a:schemeClr>
              </a:solidFill>
            </a:ln>
          </p:spPr>
        </p:pic>
        <p:sp>
          <p:nvSpPr>
            <p:cNvPr id="9" name="Rounded Rectangle 8"/>
            <p:cNvSpPr/>
            <p:nvPr/>
          </p:nvSpPr>
          <p:spPr>
            <a:xfrm>
              <a:off x="1019938" y="2826754"/>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1019938" y="3819707"/>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2338996" y="2826754"/>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Vertex</a:t>
              </a:r>
              <a:br>
                <a:rPr lang="en-US" sz="1000" dirty="0">
                  <a:solidFill>
                    <a:srgbClr val="FFFFFF"/>
                  </a:solidFill>
                </a:rPr>
              </a:br>
              <a:r>
                <a:rPr lang="en-US" sz="1000" dirty="0">
                  <a:solidFill>
                    <a:srgbClr val="FFFFFF"/>
                  </a:solidFill>
                </a:rPr>
                <a:t>Shader</a:t>
              </a:r>
            </a:p>
          </p:txBody>
        </p:sp>
        <p:sp>
          <p:nvSpPr>
            <p:cNvPr id="12" name="Rounded Rectangle 11"/>
            <p:cNvSpPr/>
            <p:nvPr/>
          </p:nvSpPr>
          <p:spPr>
            <a:xfrm>
              <a:off x="2338996" y="3817865"/>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2019926" y="3163247"/>
              <a:ext cx="319044"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3338958" y="3163247"/>
              <a:ext cx="271425" cy="43490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2019926" y="4153678"/>
              <a:ext cx="319044" cy="1587"/>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flipV="1">
              <a:off x="3338958" y="3934641"/>
              <a:ext cx="2066642" cy="219038"/>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10371" y="3598148"/>
              <a:ext cx="295235"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05593" y="3598148"/>
              <a:ext cx="295235"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1"/>
            </p:cNvCxnSpPr>
            <p:nvPr/>
          </p:nvCxnSpPr>
          <p:spPr>
            <a:xfrm flipV="1">
              <a:off x="7199229" y="3598148"/>
              <a:ext cx="29682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2616200" y="3092450"/>
            <a:ext cx="0" cy="3190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type="body" idx="1"/>
          </p:nvPr>
        </p:nvSpPr>
        <p:spPr>
          <a:xfrm>
            <a:off x="357188" y="1068388"/>
            <a:ext cx="8509000" cy="5711825"/>
          </a:xfrm>
        </p:spPr>
        <p:txBody>
          <a:bodyPr/>
          <a:lstStyle/>
          <a:p>
            <a:pPr>
              <a:buClr>
                <a:srgbClr val="0000FF"/>
              </a:buClr>
              <a:buFont typeface="Wingdings 2" pitchFamily="18" charset="2"/>
              <a:buNone/>
            </a:pPr>
            <a:r>
              <a:rPr lang="en-US" altLang="zh-TW" sz="2800" smtClean="0"/>
              <a:t>OpenGL 3.2 (released August 3</a:t>
            </a:r>
            <a:r>
              <a:rPr lang="en-US" altLang="zh-TW" sz="2800" baseline="30000" smtClean="0"/>
              <a:t>rd</a:t>
            </a:r>
            <a:r>
              <a:rPr lang="en-US" altLang="zh-TW" sz="2800" smtClean="0"/>
              <a:t>, 2009) added an additional shading stage – </a:t>
            </a:r>
            <a:r>
              <a:rPr lang="en-US" altLang="zh-TW" sz="2800" i="1" smtClean="0"/>
              <a:t>geometry shaders</a:t>
            </a:r>
            <a:endParaRPr lang="en-US" altLang="zh-TW" sz="2800" smtClean="0"/>
          </a:p>
        </p:txBody>
      </p:sp>
      <p:sp>
        <p:nvSpPr>
          <p:cNvPr id="22531" name="Title 1"/>
          <p:cNvSpPr>
            <a:spLocks noGrp="1"/>
          </p:cNvSpPr>
          <p:nvPr>
            <p:ph type="title" idx="4294967295"/>
          </p:nvPr>
        </p:nvSpPr>
        <p:spPr>
          <a:xfrm>
            <a:off x="1285875" y="0"/>
            <a:ext cx="8401050" cy="965200"/>
          </a:xfrm>
        </p:spPr>
        <p:txBody>
          <a:bodyPr/>
          <a:lstStyle/>
          <a:p>
            <a:r>
              <a:rPr lang="en-US" altLang="zh-TW" sz="3400" dirty="0" smtClean="0">
                <a:latin typeface="Adobe 黑体 Std R" pitchFamily="34" charset="-128"/>
                <a:ea typeface="Adobe 黑体 Std R" pitchFamily="34" charset="-128"/>
              </a:rPr>
              <a:t>More </a:t>
            </a:r>
            <a:r>
              <a:rPr lang="en-US" altLang="zh-TW" sz="3400" dirty="0" err="1" smtClean="0">
                <a:latin typeface="Adobe 黑体 Std R" pitchFamily="34" charset="-128"/>
                <a:ea typeface="Adobe 黑体 Std R" pitchFamily="34" charset="-128"/>
              </a:rPr>
              <a:t>Programability</a:t>
            </a:r>
            <a:endParaRPr lang="en-US" altLang="zh-TW" sz="3400" dirty="0" smtClean="0">
              <a:latin typeface="Adobe 黑体 Std R" pitchFamily="34" charset="-128"/>
              <a:ea typeface="Adobe 黑体 Std R" pitchFamily="34" charset="-128"/>
            </a:endParaRPr>
          </a:p>
        </p:txBody>
      </p:sp>
      <p:grpSp>
        <p:nvGrpSpPr>
          <p:cNvPr id="22532" name="Group 37"/>
          <p:cNvGrpSpPr>
            <a:grpSpLocks/>
          </p:cNvGrpSpPr>
          <p:nvPr/>
        </p:nvGrpSpPr>
        <p:grpSpPr bwMode="auto">
          <a:xfrm>
            <a:off x="285750" y="2816225"/>
            <a:ext cx="8580438" cy="2036763"/>
            <a:chOff x="286261" y="2741690"/>
            <a:chExt cx="8580516" cy="2037159"/>
          </a:xfrm>
        </p:grpSpPr>
        <p:sp>
          <p:nvSpPr>
            <p:cNvPr id="5" name="Rounded Rectangle 4"/>
            <p:cNvSpPr/>
            <p:nvPr/>
          </p:nvSpPr>
          <p:spPr>
            <a:xfrm>
              <a:off x="4014266" y="3177713"/>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5273959" y="3177713"/>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Fragment</a:t>
              </a:r>
              <a:br>
                <a:rPr lang="en-US" sz="1000" dirty="0">
                  <a:solidFill>
                    <a:srgbClr val="FFFFFF"/>
                  </a:solidFill>
                </a:rPr>
              </a:br>
              <a:r>
                <a:rPr lang="en-US" sz="1000" dirty="0">
                  <a:solidFill>
                    <a:srgbClr val="FFFFFF"/>
                  </a:solidFill>
                </a:rPr>
                <a:t>Shader</a:t>
              </a:r>
            </a:p>
          </p:txBody>
        </p:sp>
        <p:sp>
          <p:nvSpPr>
            <p:cNvPr id="7" name="Rounded Rectangle 6"/>
            <p:cNvSpPr/>
            <p:nvPr/>
          </p:nvSpPr>
          <p:spPr>
            <a:xfrm>
              <a:off x="6533652" y="3177713"/>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793617" y="2976686"/>
              <a:ext cx="1073160" cy="1073359"/>
            </a:xfrm>
            <a:prstGeom prst="rect">
              <a:avLst/>
            </a:prstGeom>
            <a:noFill/>
            <a:ln>
              <a:solidFill>
                <a:schemeClr val="tx2">
                  <a:lumMod val="40000"/>
                  <a:lumOff val="60000"/>
                </a:schemeClr>
              </a:solidFill>
            </a:ln>
          </p:spPr>
        </p:pic>
        <p:sp>
          <p:nvSpPr>
            <p:cNvPr id="9" name="Rounded Rectangle 8"/>
            <p:cNvSpPr/>
            <p:nvPr/>
          </p:nvSpPr>
          <p:spPr>
            <a:xfrm>
              <a:off x="286261" y="27416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286261" y="4106798"/>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1605319" y="2741690"/>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Vertex</a:t>
              </a:r>
              <a:br>
                <a:rPr lang="en-US" sz="1000" dirty="0">
                  <a:solidFill>
                    <a:srgbClr val="FFFFFF"/>
                  </a:solidFill>
                </a:rPr>
              </a:br>
              <a:r>
                <a:rPr lang="en-US" sz="1000" dirty="0">
                  <a:solidFill>
                    <a:srgbClr val="FFFFFF"/>
                  </a:solidFill>
                </a:rPr>
                <a:t>Shader</a:t>
              </a:r>
            </a:p>
          </p:txBody>
        </p:sp>
        <p:sp>
          <p:nvSpPr>
            <p:cNvPr id="12" name="Rounded Rectangle 11"/>
            <p:cNvSpPr/>
            <p:nvPr/>
          </p:nvSpPr>
          <p:spPr>
            <a:xfrm>
              <a:off x="1605319" y="4104956"/>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1286395" y="3078305"/>
              <a:ext cx="319091"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604032" y="3078305"/>
              <a:ext cx="1409713" cy="435060"/>
            </a:xfrm>
            <a:prstGeom prst="bentConnector3">
              <a:avLst>
                <a:gd name="adj1" fmla="val 8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286395" y="4440645"/>
              <a:ext cx="319091" cy="1588"/>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p:nvPr/>
          </p:nvCxnSpPr>
          <p:spPr>
            <a:xfrm flipV="1">
              <a:off x="2604032" y="3849980"/>
              <a:ext cx="3170267" cy="590665"/>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13879" y="3513365"/>
              <a:ext cx="260352"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72778" y="3513365"/>
              <a:ext cx="22542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flipV="1">
              <a:off x="7533265" y="3513365"/>
              <a:ext cx="260352"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668570" y="3458185"/>
              <a:ext cx="999460" cy="672051"/>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000" dirty="0">
                  <a:solidFill>
                    <a:schemeClr val="bg1">
                      <a:lumMod val="50000"/>
                    </a:schemeClr>
                  </a:solidFill>
                </a:rPr>
                <a:t>Geometry</a:t>
              </a:r>
              <a:br>
                <a:rPr lang="en-US" sz="1000" dirty="0">
                  <a:solidFill>
                    <a:schemeClr val="bg1">
                      <a:lumMod val="50000"/>
                    </a:schemeClr>
                  </a:solidFill>
                </a:rPr>
              </a:br>
              <a:r>
                <a:rPr lang="en-US" sz="1000" dirty="0">
                  <a:solidFill>
                    <a:schemeClr val="bg1">
                      <a:lumMod val="50000"/>
                    </a:schemeClr>
                  </a:solidFill>
                </a:rPr>
                <a:t>Shader</a:t>
              </a:r>
            </a:p>
          </p:txBody>
        </p:sp>
        <p:cxnSp>
          <p:nvCxnSpPr>
            <p:cNvPr id="26" name="Elbow Connector 25"/>
            <p:cNvCxnSpPr/>
            <p:nvPr/>
          </p:nvCxnSpPr>
          <p:spPr>
            <a:xfrm>
              <a:off x="2604032" y="3078305"/>
              <a:ext cx="563568" cy="379487"/>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3667667" y="3513365"/>
              <a:ext cx="346078" cy="281043"/>
            </a:xfrm>
            <a:prstGeom prst="bentConnector3">
              <a:avLst>
                <a:gd name="adj1" fmla="val 40787"/>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1760537" y="3833813"/>
            <a:ext cx="69056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4" name="Shape 43"/>
          <p:cNvCxnSpPr/>
          <p:nvPr/>
        </p:nvCxnSpPr>
        <p:spPr>
          <a:xfrm rot="5400000" flipH="1" flipV="1">
            <a:off x="2231232" y="3742531"/>
            <a:ext cx="311150" cy="56356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type="body" idx="1"/>
          </p:nvPr>
        </p:nvSpPr>
        <p:spPr>
          <a:xfrm>
            <a:off x="444500" y="1038225"/>
            <a:ext cx="8509000" cy="5207000"/>
          </a:xfrm>
        </p:spPr>
        <p:txBody>
          <a:bodyPr/>
          <a:lstStyle/>
          <a:p>
            <a:pPr>
              <a:buClr>
                <a:srgbClr val="0000FF"/>
              </a:buClr>
              <a:buFont typeface="Wingdings" pitchFamily="2" charset="2"/>
              <a:buChar char="§"/>
              <a:defRPr/>
            </a:pPr>
            <a:r>
              <a:rPr lang="en-US" altLang="zh-TW" sz="3400" dirty="0" smtClean="0"/>
              <a:t>OpenGL 3.2 also introduced </a:t>
            </a:r>
            <a:r>
              <a:rPr lang="en-US" altLang="zh-TW" sz="3400" i="1" dirty="0" smtClean="0"/>
              <a:t>context profiles</a:t>
            </a:r>
          </a:p>
          <a:p>
            <a:pPr lvl="1">
              <a:buClr>
                <a:srgbClr val="0000FF"/>
              </a:buClr>
              <a:buFont typeface="Wingdings" pitchFamily="2" charset="2"/>
              <a:buChar char="§"/>
              <a:defRPr/>
            </a:pPr>
            <a:r>
              <a:rPr lang="en-US" altLang="zh-TW" sz="2800" dirty="0" smtClean="0"/>
              <a:t>profiles control which features are exposed</a:t>
            </a:r>
          </a:p>
          <a:p>
            <a:pPr lvl="2">
              <a:buClr>
                <a:srgbClr val="0000FF"/>
              </a:buClr>
              <a:buFont typeface="Wingdings" pitchFamily="2" charset="2"/>
              <a:buChar char="§"/>
              <a:defRPr/>
            </a:pPr>
            <a:r>
              <a:rPr lang="en-US" altLang="zh-TW" sz="2200" dirty="0" smtClean="0"/>
              <a:t>it’s like </a:t>
            </a:r>
            <a:r>
              <a:rPr lang="en-US" altLang="zh-TW" sz="2200" dirty="0" err="1" smtClean="0">
                <a:solidFill>
                  <a:schemeClr val="accent1">
                    <a:lumMod val="60000"/>
                    <a:lumOff val="40000"/>
                  </a:schemeClr>
                </a:solidFill>
                <a:latin typeface="Consolas" pitchFamily="49" charset="0"/>
                <a:cs typeface="Consolas" pitchFamily="49" charset="0"/>
              </a:rPr>
              <a:t>GL_ARB_compatibility</a:t>
            </a:r>
            <a:r>
              <a:rPr lang="en-US" altLang="zh-TW" sz="2200" dirty="0" smtClean="0"/>
              <a:t>, only not insane </a:t>
            </a:r>
            <a:r>
              <a:rPr lang="en-US" altLang="zh-TW" sz="2200" dirty="0" smtClean="0">
                <a:sym typeface="Wingdings" pitchFamily="2" charset="2"/>
              </a:rPr>
              <a:t></a:t>
            </a:r>
          </a:p>
          <a:p>
            <a:pPr lvl="1">
              <a:buClr>
                <a:srgbClr val="0000FF"/>
              </a:buClr>
              <a:buFont typeface="Wingdings" pitchFamily="2" charset="2"/>
              <a:buChar char="§"/>
              <a:defRPr/>
            </a:pPr>
            <a:r>
              <a:rPr lang="en-US" altLang="zh-TW" sz="2800" dirty="0" smtClean="0">
                <a:sym typeface="Wingdings" pitchFamily="2" charset="2"/>
              </a:rPr>
              <a:t>currently two types of profiles: </a:t>
            </a:r>
            <a:r>
              <a:rPr lang="en-US" altLang="zh-TW" sz="2800" i="1" dirty="0" smtClean="0">
                <a:sym typeface="Wingdings" pitchFamily="2" charset="2"/>
              </a:rPr>
              <a:t>core</a:t>
            </a:r>
            <a:r>
              <a:rPr lang="en-US" altLang="zh-TW" sz="2800" dirty="0" smtClean="0">
                <a:sym typeface="Wingdings" pitchFamily="2" charset="2"/>
              </a:rPr>
              <a:t> and </a:t>
            </a:r>
            <a:r>
              <a:rPr lang="en-US" altLang="zh-TW" sz="2800" i="1" dirty="0" smtClean="0">
                <a:sym typeface="Wingdings" pitchFamily="2" charset="2"/>
              </a:rPr>
              <a:t>compatible</a:t>
            </a:r>
            <a:endParaRPr lang="en-US" altLang="zh-TW" sz="2800" dirty="0" smtClean="0"/>
          </a:p>
        </p:txBody>
      </p:sp>
      <p:sp>
        <p:nvSpPr>
          <p:cNvPr id="23555" name="Title 1"/>
          <p:cNvSpPr>
            <a:spLocks noGrp="1"/>
          </p:cNvSpPr>
          <p:nvPr>
            <p:ph type="title" idx="4294967295"/>
          </p:nvPr>
        </p:nvSpPr>
        <p:spPr>
          <a:xfrm>
            <a:off x="371475" y="0"/>
            <a:ext cx="8401050" cy="965200"/>
          </a:xfrm>
        </p:spPr>
        <p:txBody>
          <a:bodyPr/>
          <a:lstStyle/>
          <a:p>
            <a:r>
              <a:rPr lang="en-US" altLang="zh-TW" sz="3400" dirty="0" smtClean="0">
                <a:latin typeface="Adobe 黑体 Std R" pitchFamily="34" charset="-128"/>
                <a:ea typeface="Adobe 黑体 Std R" pitchFamily="34" charset="-128"/>
              </a:rPr>
              <a:t>More Evolution – Context Profiles</a:t>
            </a:r>
          </a:p>
        </p:txBody>
      </p:sp>
      <p:graphicFrame>
        <p:nvGraphicFramePr>
          <p:cNvPr id="4" name="Table 3"/>
          <p:cNvGraphicFramePr>
            <a:graphicFrameLocks noGrp="1"/>
          </p:cNvGraphicFramePr>
          <p:nvPr/>
        </p:nvGraphicFramePr>
        <p:xfrm>
          <a:off x="895350" y="4076700"/>
          <a:ext cx="7353300" cy="2243140"/>
        </p:xfrm>
        <a:graphic>
          <a:graphicData uri="http://schemas.openxmlformats.org/drawingml/2006/table">
            <a:tbl>
              <a:tblPr firstRow="1" bandRow="1">
                <a:tableStyleId>{5C22544A-7EE6-4342-B048-85BDC9FD1C3A}</a:tableStyleId>
              </a:tblPr>
              <a:tblGrid>
                <a:gridCol w="1856930">
                  <a:extLst>
                    <a:ext uri="{9D8B030D-6E8A-4147-A177-3AD203B41FA5}">
                      <a16:colId xmlns:a16="http://schemas.microsoft.com/office/drawing/2014/main" val="20000"/>
                    </a:ext>
                  </a:extLst>
                </a:gridCol>
                <a:gridCol w="1658479">
                  <a:extLst>
                    <a:ext uri="{9D8B030D-6E8A-4147-A177-3AD203B41FA5}">
                      <a16:colId xmlns:a16="http://schemas.microsoft.com/office/drawing/2014/main" val="20001"/>
                    </a:ext>
                  </a:extLst>
                </a:gridCol>
                <a:gridCol w="3837891">
                  <a:extLst>
                    <a:ext uri="{9D8B030D-6E8A-4147-A177-3AD203B41FA5}">
                      <a16:colId xmlns:a16="http://schemas.microsoft.com/office/drawing/2014/main" val="20002"/>
                    </a:ext>
                  </a:extLst>
                </a:gridCol>
              </a:tblGrid>
              <a:tr h="448628">
                <a:tc>
                  <a:txBody>
                    <a:bodyPr/>
                    <a:lstStyle/>
                    <a:p>
                      <a:r>
                        <a:rPr lang="en-US" sz="1300" dirty="0" smtClean="0"/>
                        <a:t>Context Type</a:t>
                      </a:r>
                      <a:endParaRPr lang="en-US" sz="1300" dirty="0"/>
                    </a:p>
                  </a:txBody>
                  <a:tcPr marL="91429" marR="91429" marT="45713" marB="45713"/>
                </a:tc>
                <a:tc>
                  <a:txBody>
                    <a:bodyPr/>
                    <a:lstStyle/>
                    <a:p>
                      <a:r>
                        <a:rPr lang="en-US" sz="1300" dirty="0" smtClean="0"/>
                        <a:t>Profile</a:t>
                      </a:r>
                      <a:endParaRPr lang="en-US" sz="1300" dirty="0"/>
                    </a:p>
                  </a:txBody>
                  <a:tcPr marL="91429" marR="91429" marT="45713" marB="45713"/>
                </a:tc>
                <a:tc>
                  <a:txBody>
                    <a:bodyPr/>
                    <a:lstStyle/>
                    <a:p>
                      <a:r>
                        <a:rPr lang="en-US" sz="1300" dirty="0" smtClean="0"/>
                        <a:t>Description</a:t>
                      </a:r>
                      <a:endParaRPr lang="en-US" sz="1300" dirty="0"/>
                    </a:p>
                  </a:txBody>
                  <a:tcPr marL="91429" marR="91429" marT="45713" marB="45713"/>
                </a:tc>
                <a:extLst>
                  <a:ext uri="{0D108BD9-81ED-4DB2-BD59-A6C34878D82A}">
                    <a16:rowId xmlns:a16="http://schemas.microsoft.com/office/drawing/2014/main" val="10000"/>
                  </a:ext>
                </a:extLst>
              </a:tr>
              <a:tr h="448628">
                <a:tc rowSpan="2">
                  <a:txBody>
                    <a:bodyPr/>
                    <a:lstStyle/>
                    <a:p>
                      <a:r>
                        <a:rPr lang="en-US" sz="1300" dirty="0" smtClean="0"/>
                        <a:t>Full</a:t>
                      </a:r>
                      <a:endParaRPr lang="en-US" sz="1300" dirty="0"/>
                    </a:p>
                  </a:txBody>
                  <a:tcPr marL="91429" marR="91429" marT="45713" marB="45713" anchor="ctr"/>
                </a:tc>
                <a:tc>
                  <a:txBody>
                    <a:bodyPr/>
                    <a:lstStyle/>
                    <a:p>
                      <a:r>
                        <a:rPr lang="en-US" sz="1300" dirty="0" smtClean="0"/>
                        <a:t>core</a:t>
                      </a:r>
                      <a:endParaRPr lang="en-US" sz="1300" dirty="0"/>
                    </a:p>
                  </a:txBody>
                  <a:tcPr marL="91429" marR="91429" marT="45713" marB="45713" anchor="ctr"/>
                </a:tc>
                <a:tc>
                  <a:txBody>
                    <a:bodyPr/>
                    <a:lstStyle/>
                    <a:p>
                      <a:r>
                        <a:rPr lang="en-US" sz="1300" dirty="0" smtClean="0"/>
                        <a:t>All</a:t>
                      </a:r>
                      <a:r>
                        <a:rPr lang="en-US" sz="1300" baseline="0" dirty="0" smtClean="0"/>
                        <a:t> features of the current release</a:t>
                      </a:r>
                      <a:endParaRPr lang="en-US" sz="1300" dirty="0"/>
                    </a:p>
                  </a:txBody>
                  <a:tcPr marL="91429" marR="91429" marT="45713" marB="45713" anchor="ctr"/>
                </a:tc>
                <a:extLst>
                  <a:ext uri="{0D108BD9-81ED-4DB2-BD59-A6C34878D82A}">
                    <a16:rowId xmlns:a16="http://schemas.microsoft.com/office/drawing/2014/main" val="10001"/>
                  </a:ext>
                </a:extLst>
              </a:tr>
              <a:tr h="448628">
                <a:tc vMerge="1">
                  <a:txBody>
                    <a:bodyPr/>
                    <a:lstStyle/>
                    <a:p>
                      <a:endParaRPr lang="en-US" dirty="0"/>
                    </a:p>
                  </a:txBody>
                  <a:tcPr/>
                </a:tc>
                <a:tc>
                  <a:txBody>
                    <a:bodyPr/>
                    <a:lstStyle/>
                    <a:p>
                      <a:r>
                        <a:rPr lang="en-US" sz="1300" dirty="0" smtClean="0"/>
                        <a:t>compatible</a:t>
                      </a:r>
                      <a:endParaRPr lang="en-US" sz="1300" dirty="0"/>
                    </a:p>
                  </a:txBody>
                  <a:tcPr marL="91429" marR="91429" marT="45713" marB="45713" anchor="ctr"/>
                </a:tc>
                <a:tc>
                  <a:txBody>
                    <a:bodyPr/>
                    <a:lstStyle/>
                    <a:p>
                      <a:r>
                        <a:rPr lang="en-US" sz="1300" dirty="0" smtClean="0"/>
                        <a:t>All features ever in OpenGL</a:t>
                      </a:r>
                      <a:endParaRPr lang="en-US" sz="1300" dirty="0"/>
                    </a:p>
                  </a:txBody>
                  <a:tcPr marL="91429" marR="91429" marT="45713" marB="45713" anchor="ctr"/>
                </a:tc>
                <a:extLst>
                  <a:ext uri="{0D108BD9-81ED-4DB2-BD59-A6C34878D82A}">
                    <a16:rowId xmlns:a16="http://schemas.microsoft.com/office/drawing/2014/main" val="10002"/>
                  </a:ext>
                </a:extLst>
              </a:tr>
              <a:tr h="448628">
                <a:tc rowSpan="2">
                  <a:txBody>
                    <a:bodyPr/>
                    <a:lstStyle/>
                    <a:p>
                      <a:r>
                        <a:rPr lang="en-US" sz="1300" dirty="0" smtClean="0"/>
                        <a:t>Forward Compatible</a:t>
                      </a:r>
                      <a:endParaRPr lang="en-US" sz="1300" dirty="0"/>
                    </a:p>
                  </a:txBody>
                  <a:tcPr marL="91429" marR="91429" marT="45713" marB="45713" anchor="ctr"/>
                </a:tc>
                <a:tc>
                  <a:txBody>
                    <a:bodyPr/>
                    <a:lstStyle/>
                    <a:p>
                      <a:r>
                        <a:rPr lang="en-US" sz="1300" dirty="0" smtClean="0"/>
                        <a:t>core</a:t>
                      </a:r>
                      <a:endParaRPr lang="en-US" sz="1300" dirty="0"/>
                    </a:p>
                  </a:txBody>
                  <a:tcPr marL="91429" marR="91429" marT="45713" marB="45713" anchor="ctr"/>
                </a:tc>
                <a:tc>
                  <a:txBody>
                    <a:bodyPr/>
                    <a:lstStyle/>
                    <a:p>
                      <a:r>
                        <a:rPr lang="en-US" sz="1300" dirty="0" smtClean="0"/>
                        <a:t>All non-deprecated features</a:t>
                      </a:r>
                      <a:endParaRPr lang="en-US" sz="1300" dirty="0"/>
                    </a:p>
                  </a:txBody>
                  <a:tcPr marL="91429" marR="91429" marT="45713" marB="45713" anchor="ctr"/>
                </a:tc>
                <a:extLst>
                  <a:ext uri="{0D108BD9-81ED-4DB2-BD59-A6C34878D82A}">
                    <a16:rowId xmlns:a16="http://schemas.microsoft.com/office/drawing/2014/main" val="10003"/>
                  </a:ext>
                </a:extLst>
              </a:tr>
              <a:tr h="448628">
                <a:tc vMerge="1">
                  <a:txBody>
                    <a:bodyPr/>
                    <a:lstStyle/>
                    <a:p>
                      <a:endParaRPr lang="en-US" dirty="0"/>
                    </a:p>
                  </a:txBody>
                  <a:tcPr/>
                </a:tc>
                <a:tc>
                  <a:txBody>
                    <a:bodyPr/>
                    <a:lstStyle/>
                    <a:p>
                      <a:r>
                        <a:rPr lang="en-US" sz="1300" dirty="0" smtClean="0"/>
                        <a:t>compatible</a:t>
                      </a:r>
                      <a:endParaRPr lang="en-US" sz="1300" dirty="0"/>
                    </a:p>
                  </a:txBody>
                  <a:tcPr marL="91429" marR="91429" marT="45713" marB="45713" anchor="ctr"/>
                </a:tc>
                <a:tc>
                  <a:txBody>
                    <a:bodyPr/>
                    <a:lstStyle/>
                    <a:p>
                      <a:r>
                        <a:rPr lang="en-US" sz="1300" dirty="0" smtClean="0">
                          <a:solidFill>
                            <a:srgbClr val="FF0000"/>
                          </a:solidFill>
                        </a:rPr>
                        <a:t>Not supported</a:t>
                      </a:r>
                      <a:endParaRPr lang="en-US" sz="1300" dirty="0">
                        <a:solidFill>
                          <a:srgbClr val="FF0000"/>
                        </a:solidFill>
                      </a:endParaRPr>
                    </a:p>
                  </a:txBody>
                  <a:tcPr marL="91429" marR="91429" marT="45713" marB="45713"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type="body" idx="1"/>
          </p:nvPr>
        </p:nvSpPr>
        <p:spPr>
          <a:xfrm>
            <a:off x="307975" y="825500"/>
            <a:ext cx="8509000" cy="5207000"/>
          </a:xfrm>
        </p:spPr>
        <p:txBody>
          <a:bodyPr/>
          <a:lstStyle/>
          <a:p>
            <a:pPr>
              <a:buClr>
                <a:srgbClr val="0000FF"/>
              </a:buClr>
              <a:buFont typeface="Wingdings" pitchFamily="2" charset="2"/>
              <a:buChar char="§"/>
            </a:pPr>
            <a:r>
              <a:rPr lang="en-US" altLang="zh-TW" sz="2800" smtClean="0"/>
              <a:t>OpenGL 4.1 (released July 25</a:t>
            </a:r>
            <a:r>
              <a:rPr lang="en-US" altLang="zh-TW" sz="2800" baseline="30000" smtClean="0"/>
              <a:t>th</a:t>
            </a:r>
            <a:r>
              <a:rPr lang="en-US" altLang="zh-TW" sz="2800" smtClean="0"/>
              <a:t>, 2010) included additional shading stages – </a:t>
            </a:r>
            <a:r>
              <a:rPr lang="en-US" altLang="zh-TW" sz="2800" i="1" smtClean="0"/>
              <a:t>tessellation-control and tessellation-evaluation shaders</a:t>
            </a:r>
          </a:p>
          <a:p>
            <a:pPr>
              <a:buClr>
                <a:srgbClr val="0000FF"/>
              </a:buClr>
              <a:buFont typeface="Wingdings" pitchFamily="2" charset="2"/>
              <a:buChar char="§"/>
            </a:pPr>
            <a:r>
              <a:rPr lang="en-US" altLang="zh-TW" sz="2800" smtClean="0"/>
              <a:t>Latest version is 4.3</a:t>
            </a:r>
          </a:p>
          <a:p>
            <a:endParaRPr lang="en-US" altLang="zh-TW" i="1" smtClean="0"/>
          </a:p>
          <a:p>
            <a:endParaRPr lang="en-US" altLang="zh-TW" i="1" smtClean="0"/>
          </a:p>
          <a:p>
            <a:endParaRPr lang="en-US" altLang="zh-TW" i="1" smtClean="0"/>
          </a:p>
          <a:p>
            <a:endParaRPr lang="en-US" altLang="zh-TW" i="1" smtClean="0"/>
          </a:p>
          <a:p>
            <a:endParaRPr lang="en-US" altLang="zh-TW" i="1" smtClean="0"/>
          </a:p>
        </p:txBody>
      </p:sp>
      <p:sp>
        <p:nvSpPr>
          <p:cNvPr id="24579" name="Title 1"/>
          <p:cNvSpPr>
            <a:spLocks noGrp="1"/>
          </p:cNvSpPr>
          <p:nvPr>
            <p:ph type="title" idx="4294967295"/>
          </p:nvPr>
        </p:nvSpPr>
        <p:spPr>
          <a:xfrm>
            <a:off x="742950" y="0"/>
            <a:ext cx="8401050" cy="965200"/>
          </a:xfrm>
        </p:spPr>
        <p:txBody>
          <a:bodyPr/>
          <a:lstStyle/>
          <a:p>
            <a:r>
              <a:rPr lang="en-US" altLang="zh-TW" sz="3400" dirty="0" smtClean="0">
                <a:latin typeface="Adobe 黑体 Std R" pitchFamily="34" charset="-128"/>
                <a:ea typeface="Adobe 黑体 Std R" pitchFamily="34" charset="-128"/>
              </a:rPr>
              <a:t>The Latest Pipelines</a:t>
            </a:r>
          </a:p>
        </p:txBody>
      </p:sp>
      <p:grpSp>
        <p:nvGrpSpPr>
          <p:cNvPr id="24580" name="Group 124"/>
          <p:cNvGrpSpPr>
            <a:grpSpLocks/>
          </p:cNvGrpSpPr>
          <p:nvPr/>
        </p:nvGrpSpPr>
        <p:grpSpPr bwMode="auto">
          <a:xfrm>
            <a:off x="307975" y="3429000"/>
            <a:ext cx="8528050" cy="2717800"/>
            <a:chOff x="286261" y="2996882"/>
            <a:chExt cx="8527351" cy="2717169"/>
          </a:xfrm>
        </p:grpSpPr>
        <p:sp>
          <p:nvSpPr>
            <p:cNvPr id="5" name="Rounded Rectangle 4"/>
            <p:cNvSpPr/>
            <p:nvPr/>
          </p:nvSpPr>
          <p:spPr>
            <a:xfrm>
              <a:off x="5273960" y="3377352"/>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6533653" y="337735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Fragment</a:t>
              </a:r>
              <a:br>
                <a:rPr lang="en-US" sz="1000" dirty="0">
                  <a:solidFill>
                    <a:srgbClr val="FFFFFF"/>
                  </a:solidFill>
                </a:rPr>
              </a:br>
              <a:r>
                <a:rPr lang="en-US" sz="1000" dirty="0">
                  <a:solidFill>
                    <a:srgbClr val="FFFFFF"/>
                  </a:solidFill>
                </a:rPr>
                <a:t>Shader</a:t>
              </a:r>
            </a:p>
          </p:txBody>
        </p:sp>
        <p:sp>
          <p:nvSpPr>
            <p:cNvPr id="7" name="Rounded Rectangle 6"/>
            <p:cNvSpPr/>
            <p:nvPr/>
          </p:nvSpPr>
          <p:spPr>
            <a:xfrm>
              <a:off x="7777166" y="337735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740550" y="4641150"/>
              <a:ext cx="1073062" cy="1072901"/>
            </a:xfrm>
            <a:prstGeom prst="rect">
              <a:avLst/>
            </a:prstGeom>
            <a:noFill/>
            <a:ln>
              <a:solidFill>
                <a:schemeClr val="tx2">
                  <a:lumMod val="40000"/>
                  <a:lumOff val="60000"/>
                </a:schemeClr>
              </a:solidFill>
            </a:ln>
          </p:spPr>
        </p:pic>
        <p:sp>
          <p:nvSpPr>
            <p:cNvPr id="9" name="Rounded Rectangle 8"/>
            <p:cNvSpPr/>
            <p:nvPr/>
          </p:nvSpPr>
          <p:spPr>
            <a:xfrm>
              <a:off x="286261" y="299688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286261" y="49680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1605319" y="299688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Vertex</a:t>
              </a:r>
              <a:br>
                <a:rPr lang="en-US" sz="1000" dirty="0">
                  <a:solidFill>
                    <a:srgbClr val="FFFFFF"/>
                  </a:solidFill>
                </a:rPr>
              </a:br>
              <a:r>
                <a:rPr lang="en-US" sz="1000" dirty="0">
                  <a:solidFill>
                    <a:srgbClr val="FFFFFF"/>
                  </a:solidFill>
                </a:rPr>
                <a:t>Shader</a:t>
              </a:r>
            </a:p>
          </p:txBody>
        </p:sp>
        <p:sp>
          <p:nvSpPr>
            <p:cNvPr id="12" name="Rounded Rectangle 11"/>
            <p:cNvSpPr/>
            <p:nvPr/>
          </p:nvSpPr>
          <p:spPr>
            <a:xfrm>
              <a:off x="1605319" y="4966229"/>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1286304" y="3333354"/>
              <a:ext cx="319062"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605409" y="3333354"/>
              <a:ext cx="2668368" cy="379325"/>
            </a:xfrm>
            <a:prstGeom prst="bentConnector3">
              <a:avLst>
                <a:gd name="adj1" fmla="val 871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286304" y="5302984"/>
              <a:ext cx="319062" cy="1587"/>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p:nvPr/>
          </p:nvCxnSpPr>
          <p:spPr>
            <a:xfrm flipV="1">
              <a:off x="2605409" y="4049151"/>
              <a:ext cx="4428762" cy="1253834"/>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73820" y="3712679"/>
              <a:ext cx="260329"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32605" y="3712679"/>
              <a:ext cx="225407"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0"/>
            </p:cNvCxnSpPr>
            <p:nvPr/>
          </p:nvCxnSpPr>
          <p:spPr>
            <a:xfrm rot="16200000" flipH="1">
              <a:off x="7981081" y="4345151"/>
              <a:ext cx="592000"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76385" y="3970158"/>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Geometry</a:t>
              </a:r>
              <a:br>
                <a:rPr lang="en-US" sz="1000" dirty="0">
                  <a:solidFill>
                    <a:srgbClr val="FFFFFF"/>
                  </a:solidFill>
                </a:rPr>
              </a:br>
              <a:r>
                <a:rPr lang="en-US" sz="1000" dirty="0">
                  <a:solidFill>
                    <a:srgbClr val="FFFFFF"/>
                  </a:solidFill>
                </a:rPr>
                <a:t>Shader</a:t>
              </a:r>
            </a:p>
          </p:txBody>
        </p:sp>
        <p:cxnSp>
          <p:nvCxnSpPr>
            <p:cNvPr id="26" name="Elbow Connector 25"/>
            <p:cNvCxnSpPr/>
            <p:nvPr/>
          </p:nvCxnSpPr>
          <p:spPr>
            <a:xfrm>
              <a:off x="2605409" y="3333354"/>
              <a:ext cx="1869922" cy="636440"/>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4975352" y="3712679"/>
              <a:ext cx="298426" cy="593587"/>
            </a:xfrm>
            <a:prstGeom prst="bentConnector3">
              <a:avLst>
                <a:gd name="adj1" fmla="val 2860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605522" y="397015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bg1"/>
                  </a:solidFill>
                </a:rPr>
                <a:t>Tessellation</a:t>
              </a:r>
              <a:br>
                <a:rPr lang="en-US" sz="1000" dirty="0">
                  <a:solidFill>
                    <a:schemeClr val="bg1"/>
                  </a:solidFill>
                </a:rPr>
              </a:br>
              <a:r>
                <a:rPr lang="en-US" sz="1000" dirty="0">
                  <a:solidFill>
                    <a:schemeClr val="bg1"/>
                  </a:solidFill>
                </a:rPr>
                <a:t>Control</a:t>
              </a:r>
              <a:br>
                <a:rPr lang="en-US" sz="1000" dirty="0">
                  <a:solidFill>
                    <a:schemeClr val="bg1"/>
                  </a:solidFill>
                </a:rPr>
              </a:br>
              <a:r>
                <a:rPr lang="en-US" sz="1000" dirty="0">
                  <a:solidFill>
                    <a:schemeClr val="bg1"/>
                  </a:solidFill>
                </a:rPr>
                <a:t>Shader</a:t>
              </a:r>
            </a:p>
          </p:txBody>
        </p:sp>
        <p:sp>
          <p:nvSpPr>
            <p:cNvPr id="37" name="Rounded Rectangle 36"/>
            <p:cNvSpPr/>
            <p:nvPr/>
          </p:nvSpPr>
          <p:spPr>
            <a:xfrm>
              <a:off x="2790954" y="396856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bg1"/>
                  </a:solidFill>
                </a:rPr>
                <a:t>Tessellation</a:t>
              </a:r>
              <a:br>
                <a:rPr lang="en-US" sz="1000" dirty="0">
                  <a:solidFill>
                    <a:schemeClr val="bg1"/>
                  </a:solidFill>
                </a:rPr>
              </a:br>
              <a:r>
                <a:rPr lang="en-US" sz="1000" dirty="0">
                  <a:solidFill>
                    <a:schemeClr val="bg1"/>
                  </a:solidFill>
                </a:rPr>
                <a:t>Evaluation</a:t>
              </a:r>
              <a:br>
                <a:rPr lang="en-US" sz="1000" dirty="0">
                  <a:solidFill>
                    <a:schemeClr val="bg1"/>
                  </a:solidFill>
                </a:rPr>
              </a:br>
              <a:r>
                <a:rPr lang="en-US" sz="1000" dirty="0">
                  <a:solidFill>
                    <a:schemeClr val="bg1"/>
                  </a:solidFill>
                </a:rPr>
                <a:t>Shader</a:t>
              </a:r>
            </a:p>
          </p:txBody>
        </p:sp>
        <p:cxnSp>
          <p:nvCxnSpPr>
            <p:cNvPr id="52" name="Straight Arrow Connector 51"/>
            <p:cNvCxnSpPr/>
            <p:nvPr/>
          </p:nvCxnSpPr>
          <p:spPr>
            <a:xfrm flipV="1">
              <a:off x="2605409" y="4304678"/>
              <a:ext cx="185722"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91174" y="4304678"/>
              <a:ext cx="18572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25"/>
            <p:cNvCxnSpPr/>
            <p:nvPr/>
          </p:nvCxnSpPr>
          <p:spPr>
            <a:xfrm flipV="1">
              <a:off x="3791174" y="3712679"/>
              <a:ext cx="1482603" cy="593587"/>
            </a:xfrm>
            <a:prstGeom prst="bentConnector3">
              <a:avLst>
                <a:gd name="adj1" fmla="val 699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flipH="1">
              <a:off x="2105387" y="3333354"/>
              <a:ext cx="500022" cy="636440"/>
            </a:xfrm>
            <a:prstGeom prst="bentConnector4">
              <a:avLst>
                <a:gd name="adj1" fmla="val -45763"/>
                <a:gd name="adj2" fmla="val 7636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a:off x="2605409" y="3333354"/>
              <a:ext cx="685744" cy="63485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79" name="Elbow Connector 66"/>
            <p:cNvCxnSpPr/>
            <p:nvPr/>
          </p:nvCxnSpPr>
          <p:spPr>
            <a:xfrm flipV="1">
              <a:off x="2605409" y="4641150"/>
              <a:ext cx="685744" cy="661834"/>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82" name="Elbow Connector 66"/>
            <p:cNvCxnSpPr/>
            <p:nvPr/>
          </p:nvCxnSpPr>
          <p:spPr>
            <a:xfrm flipV="1">
              <a:off x="2605409" y="4642738"/>
              <a:ext cx="1869922" cy="660247"/>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98" name="Elbow Connector 66"/>
            <p:cNvCxnSpPr/>
            <p:nvPr/>
          </p:nvCxnSpPr>
          <p:spPr>
            <a:xfrm flipH="1" flipV="1">
              <a:off x="2105387" y="4642738"/>
              <a:ext cx="500022" cy="660247"/>
            </a:xfrm>
            <a:prstGeom prst="bentConnector4">
              <a:avLst>
                <a:gd name="adj1" fmla="val -45763"/>
                <a:gd name="adj2" fmla="val 7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16" name="Elbow Connector 66"/>
            <p:cNvCxnSpPr/>
            <p:nvPr/>
          </p:nvCxnSpPr>
          <p:spPr>
            <a:xfrm flipH="1" flipV="1">
              <a:off x="2105387" y="3668239"/>
              <a:ext cx="500022" cy="1634745"/>
            </a:xfrm>
            <a:prstGeom prst="bentConnector4">
              <a:avLst>
                <a:gd name="adj1" fmla="val -9578"/>
                <a:gd name="adj2" fmla="val 960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en-US" altLang="zh-TW" smtClean="0"/>
              <a:t>OpenGL-related Ecosystem</a:t>
            </a:r>
            <a:endParaRPr lang="zh-TW" altLang="en-US" smtClean="0"/>
          </a:p>
        </p:txBody>
      </p:sp>
      <p:sp>
        <p:nvSpPr>
          <p:cNvPr id="25603" name="內容版面配置區 2"/>
          <p:cNvSpPr>
            <a:spLocks noGrp="1"/>
          </p:cNvSpPr>
          <p:nvPr>
            <p:ph idx="1"/>
          </p:nvPr>
        </p:nvSpPr>
        <p:spPr/>
        <p:txBody>
          <a:bodyPr/>
          <a:lstStyle/>
          <a:p>
            <a:pPr eaLnBrk="1" hangingPunct="1"/>
            <a:endParaRPr lang="zh-TW" altLang="en-US" smtClean="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57338"/>
            <a:ext cx="80025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pPr eaLnBrk="1" hangingPunct="1"/>
            <a:endParaRPr lang="zh-TW" altLang="en-US" smtClean="0"/>
          </a:p>
        </p:txBody>
      </p:sp>
      <p:sp>
        <p:nvSpPr>
          <p:cNvPr id="26627" name="內容版面配置區 2"/>
          <p:cNvSpPr>
            <a:spLocks noGrp="1"/>
          </p:cNvSpPr>
          <p:nvPr>
            <p:ph idx="1"/>
          </p:nvPr>
        </p:nvSpPr>
        <p:spPr/>
        <p:txBody>
          <a:bodyPr/>
          <a:lstStyle/>
          <a:p>
            <a:pPr eaLnBrk="1" hangingPunct="1"/>
            <a:endParaRPr lang="zh-TW" altLang="en-US"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9219" name="內容版面配置區 3"/>
          <p:cNvSpPr>
            <a:spLocks noGrp="1"/>
          </p:cNvSpPr>
          <p:nvPr>
            <p:ph idx="1"/>
          </p:nvPr>
        </p:nvSpPr>
        <p:spPr/>
        <p:txBody>
          <a:bodyPr/>
          <a:lstStyle/>
          <a:p>
            <a:pPr eaLnBrk="1" hangingPunct="1"/>
            <a:r>
              <a:rPr lang="en-US" altLang="zh-TW" dirty="0" smtClean="0"/>
              <a:t>Basic Concept</a:t>
            </a:r>
          </a:p>
          <a:p>
            <a:pPr eaLnBrk="1" hangingPunct="1"/>
            <a:endParaRPr lang="en-US" altLang="zh-TW" dirty="0" smtClean="0"/>
          </a:p>
          <a:p>
            <a:pPr eaLnBrk="1" hangingPunct="1"/>
            <a:r>
              <a:rPr lang="en-US" altLang="zh-TW" dirty="0" smtClean="0"/>
              <a:t>OpenGL and GLUT Overview</a:t>
            </a:r>
          </a:p>
          <a:p>
            <a:pPr eaLnBrk="1" hangingPunct="1"/>
            <a:r>
              <a:rPr lang="en-US" altLang="zh-TW" dirty="0" smtClean="0">
                <a:ea typeface="新細明體" pitchFamily="18" charset="-120"/>
              </a:rPr>
              <a:t>Elementary Rendering</a:t>
            </a:r>
          </a:p>
          <a:p>
            <a:pPr eaLnBrk="1" hangingPunct="1"/>
            <a:r>
              <a:rPr lang="en-US" altLang="zh-TW" dirty="0" smtClean="0">
                <a:ea typeface="新細明體" pitchFamily="18" charset="-120"/>
              </a:rPr>
              <a:t>Animation and Depth Buffering</a:t>
            </a:r>
          </a:p>
          <a:p>
            <a:pPr eaLnBrk="1" hangingPunct="1"/>
            <a:r>
              <a:rPr lang="en-US" altLang="zh-TW" dirty="0" smtClean="0">
                <a:ea typeface="新細明體" pitchFamily="18" charset="-120"/>
              </a:rPr>
              <a:t>Imaging and Raster Primitives</a:t>
            </a:r>
          </a:p>
          <a:p>
            <a:pPr eaLnBrk="1" hangingPunct="1"/>
            <a:endParaRPr lang="en-US" altLang="zh-TW" dirty="0" smtClean="0">
              <a:ea typeface="新細明體" pitchFamily="18" charset="-120"/>
            </a:endParaRPr>
          </a:p>
          <a:p>
            <a:pPr eaLnBrk="1" hangingPunct="1"/>
            <a:r>
              <a:rPr lang="en-US" altLang="zh-TW" dirty="0" smtClean="0"/>
              <a:t>Gasket Triangle</a:t>
            </a:r>
          </a:p>
          <a:p>
            <a:pPr eaLnBrk="1" hangingPunct="1"/>
            <a:endParaRPr lang="en-US" altLang="zh-TW" dirty="0" smtClean="0">
              <a:ea typeface="新細明體" pitchFamily="18" charset="-120"/>
            </a:endParaRPr>
          </a:p>
          <a:p>
            <a:pPr eaLnBrk="1" hangingPunct="1"/>
            <a:endParaRPr lang="en-US" altLang="zh-TW" dirty="0" smtClean="0"/>
          </a:p>
          <a:p>
            <a:pPr eaLnBrk="1" hangingPunct="1"/>
            <a:endParaRPr lang="en-US" altLang="zh-TW"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Related APIs</a:t>
            </a:r>
          </a:p>
        </p:txBody>
      </p:sp>
      <p:sp>
        <p:nvSpPr>
          <p:cNvPr id="27651" name="Rectangle 3"/>
          <p:cNvSpPr>
            <a:spLocks noGrp="1" noChangeArrowheads="1"/>
          </p:cNvSpPr>
          <p:nvPr>
            <p:ph idx="1"/>
          </p:nvPr>
        </p:nvSpPr>
        <p:spPr/>
        <p:txBody>
          <a:bodyPr/>
          <a:lstStyle/>
          <a:p>
            <a:pPr eaLnBrk="1" hangingPunct="1"/>
            <a:r>
              <a:rPr lang="en-US" altLang="zh-TW" sz="2700" smtClean="0"/>
              <a:t>AGL, GLX, WGL</a:t>
            </a:r>
          </a:p>
          <a:p>
            <a:pPr lvl="1" eaLnBrk="1" hangingPunct="1"/>
            <a:r>
              <a:rPr lang="en-US" altLang="zh-TW" sz="2200" smtClean="0"/>
              <a:t>glue between OpenGL and windowing systems</a:t>
            </a:r>
          </a:p>
          <a:p>
            <a:pPr eaLnBrk="1" hangingPunct="1"/>
            <a:r>
              <a:rPr lang="en-US" altLang="zh-TW" sz="2700" smtClean="0"/>
              <a:t>GLU (OpenGL Utility Library)</a:t>
            </a:r>
          </a:p>
          <a:p>
            <a:pPr lvl="1" eaLnBrk="1" hangingPunct="1"/>
            <a:r>
              <a:rPr lang="en-US" altLang="zh-TW" sz="2200" smtClean="0"/>
              <a:t>part of OpenGL</a:t>
            </a:r>
          </a:p>
          <a:p>
            <a:pPr lvl="1" eaLnBrk="1" hangingPunct="1"/>
            <a:r>
              <a:rPr lang="en-US" altLang="zh-TW" sz="2200" smtClean="0"/>
              <a:t>NURBS, tessellators, quadric shapes, etc.</a:t>
            </a:r>
          </a:p>
          <a:p>
            <a:pPr eaLnBrk="1" hangingPunct="1"/>
            <a:r>
              <a:rPr lang="en-US" altLang="zh-TW" sz="2700" smtClean="0"/>
              <a:t>GLUT (OpenGL Utility Toolkit)</a:t>
            </a:r>
          </a:p>
          <a:p>
            <a:pPr lvl="1" eaLnBrk="1" hangingPunct="1"/>
            <a:r>
              <a:rPr lang="en-US" altLang="zh-TW" sz="2200" smtClean="0"/>
              <a:t>portable windowing API</a:t>
            </a:r>
          </a:p>
          <a:p>
            <a:pPr lvl="1" eaLnBrk="1" hangingPunct="1"/>
            <a:r>
              <a:rPr lang="en-US" altLang="zh-TW" sz="2200" smtClean="0"/>
              <a:t>not officially part of OpenGL</a:t>
            </a: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D0A3DAE5-BCCA-45F7-B8B4-E1079E2D3BD7}" type="slidenum">
              <a:rPr lang="en-US" altLang="en-US"/>
              <a:pPr algn="l">
                <a:defRPr/>
              </a:pPr>
              <a:t>20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lIns="90488" tIns="44450" rIns="90488" bIns="44450">
            <a:normAutofit/>
          </a:bodyPr>
          <a:lstStyle/>
          <a:p>
            <a:pPr eaLnBrk="1" fontAlgn="auto" hangingPunct="1">
              <a:spcAft>
                <a:spcPts val="0"/>
              </a:spcAft>
              <a:defRPr/>
            </a:pPr>
            <a:r>
              <a:rPr lang="en-US" altLang="zh-TW">
                <a:solidFill>
                  <a:schemeClr val="accent1">
                    <a:satMod val="150000"/>
                  </a:schemeClr>
                </a:solidFill>
              </a:rPr>
              <a:t>OpenGL and Related APIs</a:t>
            </a:r>
          </a:p>
        </p:txBody>
      </p:sp>
      <p:sp>
        <p:nvSpPr>
          <p:cNvPr id="35" name="投影片編號版面配置區 3"/>
          <p:cNvSpPr>
            <a:spLocks noGrp="1"/>
          </p:cNvSpPr>
          <p:nvPr>
            <p:ph type="sldNum" sz="quarter" idx="12"/>
          </p:nvPr>
        </p:nvSpPr>
        <p:spPr>
          <a:xfrm>
            <a:off x="457200" y="6477000"/>
            <a:ext cx="2133600" cy="274638"/>
          </a:xfrm>
        </p:spPr>
        <p:txBody>
          <a:bodyPr lIns="109728" rIns="45720"/>
          <a:lstStyle/>
          <a:p>
            <a:pPr algn="l">
              <a:defRPr/>
            </a:pPr>
            <a:fld id="{5FAA9AFF-0E38-4219-BCF6-557B819932F2}" type="slidenum">
              <a:rPr lang="en-US" altLang="en-US"/>
              <a:pPr algn="l">
                <a:defRPr/>
              </a:pPr>
              <a:t>21</a:t>
            </a:fld>
            <a:endParaRPr lang="en-US" altLang="en-US"/>
          </a:p>
        </p:txBody>
      </p:sp>
      <p:grpSp>
        <p:nvGrpSpPr>
          <p:cNvPr id="28676" name="Group 34"/>
          <p:cNvGrpSpPr>
            <a:grpSpLocks/>
          </p:cNvGrpSpPr>
          <p:nvPr/>
        </p:nvGrpSpPr>
        <p:grpSpPr bwMode="auto">
          <a:xfrm>
            <a:off x="1073150" y="1973263"/>
            <a:ext cx="6997700" cy="3573462"/>
            <a:chOff x="676" y="1243"/>
            <a:chExt cx="4408" cy="2251"/>
          </a:xfrm>
        </p:grpSpPr>
        <p:sp>
          <p:nvSpPr>
            <p:cNvPr id="28677" name="Rectangle 3"/>
            <p:cNvSpPr>
              <a:spLocks noChangeArrowheads="1"/>
            </p:cNvSpPr>
            <p:nvPr/>
          </p:nvSpPr>
          <p:spPr bwMode="blackWhite">
            <a:xfrm>
              <a:off x="676" y="1742"/>
              <a:ext cx="4408" cy="128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78" name="Rectangle 4"/>
            <p:cNvSpPr>
              <a:spLocks noChangeArrowheads="1"/>
            </p:cNvSpPr>
            <p:nvPr/>
          </p:nvSpPr>
          <p:spPr bwMode="blackWhite">
            <a:xfrm>
              <a:off x="2308" y="1742"/>
              <a:ext cx="1144" cy="424"/>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79" name="Line 5"/>
            <p:cNvSpPr>
              <a:spLocks noChangeShapeType="1"/>
            </p:cNvSpPr>
            <p:nvPr/>
          </p:nvSpPr>
          <p:spPr bwMode="blackWhite">
            <a:xfrm>
              <a:off x="4176" y="1738"/>
              <a:ext cx="0" cy="8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0" name="Line 6"/>
            <p:cNvSpPr>
              <a:spLocks noChangeShapeType="1"/>
            </p:cNvSpPr>
            <p:nvPr/>
          </p:nvSpPr>
          <p:spPr bwMode="blackWhite">
            <a:xfrm flipH="1">
              <a:off x="3168" y="2602"/>
              <a:ext cx="100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1" name="Line 7"/>
            <p:cNvSpPr>
              <a:spLocks noChangeShapeType="1"/>
            </p:cNvSpPr>
            <p:nvPr/>
          </p:nvSpPr>
          <p:spPr bwMode="blackWhite">
            <a:xfrm>
              <a:off x="3168" y="2170"/>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2" name="Line 8"/>
            <p:cNvSpPr>
              <a:spLocks noChangeShapeType="1"/>
            </p:cNvSpPr>
            <p:nvPr/>
          </p:nvSpPr>
          <p:spPr bwMode="blackWhite">
            <a:xfrm>
              <a:off x="1584" y="2170"/>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3" name="Line 9"/>
            <p:cNvSpPr>
              <a:spLocks noChangeShapeType="1"/>
            </p:cNvSpPr>
            <p:nvPr/>
          </p:nvSpPr>
          <p:spPr bwMode="blackWhite">
            <a:xfrm flipH="1">
              <a:off x="1584" y="2602"/>
              <a:ext cx="100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4" name="Line 10"/>
            <p:cNvSpPr>
              <a:spLocks noChangeShapeType="1"/>
            </p:cNvSpPr>
            <p:nvPr/>
          </p:nvSpPr>
          <p:spPr bwMode="blackWhite">
            <a:xfrm>
              <a:off x="2592" y="2170"/>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5" name="Line 11"/>
            <p:cNvSpPr>
              <a:spLocks noChangeShapeType="1"/>
            </p:cNvSpPr>
            <p:nvPr/>
          </p:nvSpPr>
          <p:spPr bwMode="blackWhite">
            <a:xfrm>
              <a:off x="2880" y="2170"/>
              <a:ext cx="0" cy="8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6" name="Rectangle 12"/>
            <p:cNvSpPr>
              <a:spLocks noChangeArrowheads="1"/>
            </p:cNvSpPr>
            <p:nvPr/>
          </p:nvSpPr>
          <p:spPr bwMode="blackWhite">
            <a:xfrm>
              <a:off x="2582" y="1824"/>
              <a:ext cx="6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GLUT</a:t>
              </a:r>
            </a:p>
          </p:txBody>
        </p:sp>
        <p:sp>
          <p:nvSpPr>
            <p:cNvPr id="28687" name="Rectangle 13"/>
            <p:cNvSpPr>
              <a:spLocks noChangeArrowheads="1"/>
            </p:cNvSpPr>
            <p:nvPr/>
          </p:nvSpPr>
          <p:spPr bwMode="blackWhite">
            <a:xfrm>
              <a:off x="3542" y="2256"/>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GLU</a:t>
              </a:r>
            </a:p>
          </p:txBody>
        </p:sp>
        <p:sp>
          <p:nvSpPr>
            <p:cNvPr id="28688" name="Rectangle 14"/>
            <p:cNvSpPr>
              <a:spLocks noChangeArrowheads="1"/>
            </p:cNvSpPr>
            <p:nvPr/>
          </p:nvSpPr>
          <p:spPr bwMode="blackWhite">
            <a:xfrm>
              <a:off x="3878" y="2640"/>
              <a:ext cx="3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GL</a:t>
              </a:r>
            </a:p>
          </p:txBody>
        </p:sp>
        <p:sp>
          <p:nvSpPr>
            <p:cNvPr id="28689" name="Rectangle 15"/>
            <p:cNvSpPr>
              <a:spLocks noChangeArrowheads="1"/>
            </p:cNvSpPr>
            <p:nvPr/>
          </p:nvSpPr>
          <p:spPr bwMode="blackWhite">
            <a:xfrm>
              <a:off x="1653" y="2150"/>
              <a:ext cx="87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000">
                  <a:latin typeface="Times New Roman" pitchFamily="18" charset="0"/>
                  <a:ea typeface="新細明體" pitchFamily="18" charset="-120"/>
                </a:rPr>
                <a:t>GLX, AGL</a:t>
              </a:r>
              <a:br>
                <a:rPr lang="en-US" altLang="zh-TW" sz="2000">
                  <a:latin typeface="Times New Roman" pitchFamily="18" charset="0"/>
                  <a:ea typeface="新細明體" pitchFamily="18" charset="-120"/>
                </a:rPr>
              </a:br>
              <a:r>
                <a:rPr lang="en-US" altLang="zh-TW" sz="2000">
                  <a:latin typeface="Times New Roman" pitchFamily="18" charset="0"/>
                  <a:ea typeface="新細明體" pitchFamily="18" charset="-120"/>
                </a:rPr>
                <a:t>or WGL</a:t>
              </a:r>
            </a:p>
          </p:txBody>
        </p:sp>
        <p:sp>
          <p:nvSpPr>
            <p:cNvPr id="28690" name="Rectangle 16"/>
            <p:cNvSpPr>
              <a:spLocks noChangeArrowheads="1"/>
            </p:cNvSpPr>
            <p:nvPr/>
          </p:nvSpPr>
          <p:spPr bwMode="blackWhite">
            <a:xfrm>
              <a:off x="890" y="2688"/>
              <a:ext cx="17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X, Win32, Mac O/S</a:t>
              </a:r>
            </a:p>
          </p:txBody>
        </p:sp>
        <p:sp>
          <p:nvSpPr>
            <p:cNvPr id="28691" name="Rectangle 17"/>
            <p:cNvSpPr>
              <a:spLocks noChangeArrowheads="1"/>
            </p:cNvSpPr>
            <p:nvPr/>
          </p:nvSpPr>
          <p:spPr bwMode="blackWhite">
            <a:xfrm>
              <a:off x="676" y="3230"/>
              <a:ext cx="4408"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92" name="Rectangle 18"/>
            <p:cNvSpPr>
              <a:spLocks noChangeArrowheads="1"/>
            </p:cNvSpPr>
            <p:nvPr/>
          </p:nvSpPr>
          <p:spPr bwMode="blackWhite">
            <a:xfrm>
              <a:off x="1654" y="3206"/>
              <a:ext cx="2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software and/or hardware</a:t>
              </a:r>
            </a:p>
          </p:txBody>
        </p:sp>
        <p:sp>
          <p:nvSpPr>
            <p:cNvPr id="28693" name="Rectangle 19"/>
            <p:cNvSpPr>
              <a:spLocks noChangeArrowheads="1"/>
            </p:cNvSpPr>
            <p:nvPr/>
          </p:nvSpPr>
          <p:spPr bwMode="blackWhite">
            <a:xfrm>
              <a:off x="676" y="1296"/>
              <a:ext cx="4408"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94" name="Rectangle 20"/>
            <p:cNvSpPr>
              <a:spLocks noChangeArrowheads="1"/>
            </p:cNvSpPr>
            <p:nvPr/>
          </p:nvSpPr>
          <p:spPr bwMode="blackWhite">
            <a:xfrm>
              <a:off x="1899" y="1243"/>
              <a:ext cx="1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application program</a:t>
              </a:r>
            </a:p>
          </p:txBody>
        </p:sp>
        <p:sp>
          <p:nvSpPr>
            <p:cNvPr id="28695" name="Line 21"/>
            <p:cNvSpPr>
              <a:spLocks noChangeShapeType="1"/>
            </p:cNvSpPr>
            <p:nvPr/>
          </p:nvSpPr>
          <p:spPr bwMode="blackWhite">
            <a:xfrm flipH="1">
              <a:off x="1584" y="2170"/>
              <a:ext cx="48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6" name="Line 22"/>
            <p:cNvSpPr>
              <a:spLocks noChangeShapeType="1"/>
            </p:cNvSpPr>
            <p:nvPr/>
          </p:nvSpPr>
          <p:spPr bwMode="blackWhite">
            <a:xfrm flipH="1">
              <a:off x="960" y="2170"/>
              <a:ext cx="6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7" name="Rectangle 23"/>
            <p:cNvSpPr>
              <a:spLocks noChangeArrowheads="1"/>
            </p:cNvSpPr>
            <p:nvPr/>
          </p:nvSpPr>
          <p:spPr bwMode="blackWhite">
            <a:xfrm>
              <a:off x="946" y="1785"/>
              <a:ext cx="11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OpenGL Motif</a:t>
              </a:r>
            </a:p>
            <a:p>
              <a:pPr eaLnBrk="1" hangingPunct="1">
                <a:spcBef>
                  <a:spcPct val="0"/>
                </a:spcBef>
                <a:buClrTx/>
                <a:buSzTx/>
                <a:buFontTx/>
                <a:buNone/>
              </a:pPr>
              <a:r>
                <a:rPr lang="en-US" altLang="zh-TW" sz="1600">
                  <a:latin typeface="Times New Roman" pitchFamily="18" charset="0"/>
                  <a:ea typeface="新細明體" pitchFamily="18" charset="-120"/>
                </a:rPr>
                <a:t>widget or similar</a:t>
              </a:r>
            </a:p>
          </p:txBody>
        </p:sp>
        <p:sp>
          <p:nvSpPr>
            <p:cNvPr id="28698" name="Line 24"/>
            <p:cNvSpPr>
              <a:spLocks noChangeShapeType="1"/>
            </p:cNvSpPr>
            <p:nvPr/>
          </p:nvSpPr>
          <p:spPr bwMode="blackWhite">
            <a:xfrm>
              <a:off x="1536"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9" name="Line 25"/>
            <p:cNvSpPr>
              <a:spLocks noChangeShapeType="1"/>
            </p:cNvSpPr>
            <p:nvPr/>
          </p:nvSpPr>
          <p:spPr bwMode="blackWhite">
            <a:xfrm>
              <a:off x="2064" y="1738"/>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0" name="Line 26"/>
            <p:cNvSpPr>
              <a:spLocks noChangeShapeType="1"/>
            </p:cNvSpPr>
            <p:nvPr/>
          </p:nvSpPr>
          <p:spPr bwMode="blackWhite">
            <a:xfrm>
              <a:off x="960" y="1738"/>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1" name="Line 27"/>
            <p:cNvSpPr>
              <a:spLocks noChangeShapeType="1"/>
            </p:cNvSpPr>
            <p:nvPr/>
          </p:nvSpPr>
          <p:spPr bwMode="blackWhite">
            <a:xfrm>
              <a:off x="816"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2" name="Line 28"/>
            <p:cNvSpPr>
              <a:spLocks noChangeShapeType="1"/>
            </p:cNvSpPr>
            <p:nvPr/>
          </p:nvSpPr>
          <p:spPr bwMode="blackWhite">
            <a:xfrm>
              <a:off x="2160"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3" name="Line 29"/>
            <p:cNvSpPr>
              <a:spLocks noChangeShapeType="1"/>
            </p:cNvSpPr>
            <p:nvPr/>
          </p:nvSpPr>
          <p:spPr bwMode="blackWhite">
            <a:xfrm>
              <a:off x="2880"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4" name="Line 30"/>
            <p:cNvSpPr>
              <a:spLocks noChangeShapeType="1"/>
            </p:cNvSpPr>
            <p:nvPr/>
          </p:nvSpPr>
          <p:spPr bwMode="blackWhite">
            <a:xfrm>
              <a:off x="3792"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5" name="Line 31"/>
            <p:cNvSpPr>
              <a:spLocks noChangeShapeType="1"/>
            </p:cNvSpPr>
            <p:nvPr/>
          </p:nvSpPr>
          <p:spPr bwMode="blackWhite">
            <a:xfrm>
              <a:off x="4560"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6" name="Line 32"/>
            <p:cNvSpPr>
              <a:spLocks noChangeShapeType="1"/>
            </p:cNvSpPr>
            <p:nvPr/>
          </p:nvSpPr>
          <p:spPr bwMode="blackWhite">
            <a:xfrm>
              <a:off x="4032" y="3034"/>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7" name="Line 33"/>
            <p:cNvSpPr>
              <a:spLocks noChangeShapeType="1"/>
            </p:cNvSpPr>
            <p:nvPr/>
          </p:nvSpPr>
          <p:spPr bwMode="blackWhite">
            <a:xfrm>
              <a:off x="1680" y="3034"/>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Preliminaries</a:t>
            </a:r>
          </a:p>
        </p:txBody>
      </p:sp>
      <p:sp>
        <p:nvSpPr>
          <p:cNvPr id="26628" name="Rectangle 5"/>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altLang="zh-TW" dirty="0" smtClean="0"/>
              <a:t>Headers Files</a:t>
            </a:r>
          </a:p>
          <a:p>
            <a:pPr marL="420624" indent="-384048" eaLnBrk="1" fontAlgn="auto" hangingPunct="1">
              <a:spcAft>
                <a:spcPts val="0"/>
              </a:spcAft>
              <a:buFont typeface="Wingdings 2" pitchFamily="18" charset="2"/>
              <a:buNone/>
              <a:defRPr/>
            </a:pPr>
            <a:r>
              <a:rPr lang="en-US" altLang="zh-TW" sz="1600" dirty="0" smtClean="0"/>
              <a:t>#</a:t>
            </a:r>
            <a:r>
              <a:rPr lang="en-US" altLang="zh-TW" sz="1600" dirty="0" err="1" smtClean="0"/>
              <a:t>ifdef</a:t>
            </a:r>
            <a:r>
              <a:rPr lang="en-US" altLang="zh-TW" sz="1600" dirty="0" smtClean="0"/>
              <a:t> WIN32</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windows.h</a:t>
            </a:r>
            <a:r>
              <a:rPr lang="en-US" altLang="zh-TW" sz="1200" dirty="0" smtClean="0"/>
              <a:t>&gt;	// Must have for Windows platform builds</a:t>
            </a:r>
          </a:p>
          <a:p>
            <a:pPr marL="723837" lvl="1" indent="-384048" eaLnBrk="1" fontAlgn="auto" hangingPunct="1">
              <a:spcAft>
                <a:spcPts val="0"/>
              </a:spcAft>
              <a:buFont typeface="Wingdings 2" pitchFamily="18" charset="2"/>
              <a:buNone/>
              <a:defRPr/>
            </a:pPr>
            <a:r>
              <a:rPr lang="en-US" altLang="zh-TW" sz="1200" dirty="0" smtClean="0"/>
              <a:t>#include "</a:t>
            </a:r>
            <a:r>
              <a:rPr lang="en-US" altLang="zh-TW" sz="1200" dirty="0" err="1" smtClean="0"/>
              <a:t>glee.h</a:t>
            </a:r>
            <a:r>
              <a:rPr lang="en-US" altLang="zh-TW" sz="1200" dirty="0" smtClean="0"/>
              <a:t>"	// OpenGL Extension "autoloader"</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gl</a:t>
            </a:r>
            <a:r>
              <a:rPr lang="en-US" altLang="zh-TW" sz="1200" dirty="0" smtClean="0"/>
              <a:t>\</a:t>
            </a:r>
            <a:r>
              <a:rPr lang="en-US" altLang="zh-TW" sz="1200" dirty="0" err="1" smtClean="0"/>
              <a:t>gl.h</a:t>
            </a:r>
            <a:r>
              <a:rPr lang="en-US" altLang="zh-TW" sz="1200" dirty="0" smtClean="0"/>
              <a:t>&gt;	// Microsoft OpenGL headers (version 1.1 by themselves)</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gl</a:t>
            </a:r>
            <a:r>
              <a:rPr lang="en-US" altLang="zh-TW" sz="1200" dirty="0" smtClean="0"/>
              <a:t>\</a:t>
            </a:r>
            <a:r>
              <a:rPr lang="en-US" altLang="zh-TW" sz="1200" dirty="0" err="1" smtClean="0"/>
              <a:t>glu.h</a:t>
            </a:r>
            <a:r>
              <a:rPr lang="en-US" altLang="zh-TW" sz="1200" dirty="0" smtClean="0"/>
              <a:t>&gt;	// OpenGL Utilities</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gl</a:t>
            </a:r>
            <a:r>
              <a:rPr lang="en-US" altLang="zh-TW" sz="1200" dirty="0" smtClean="0"/>
              <a:t>\</a:t>
            </a:r>
            <a:r>
              <a:rPr lang="en-US" altLang="zh-TW" sz="1200" dirty="0" err="1" smtClean="0"/>
              <a:t>glut.h</a:t>
            </a:r>
            <a:r>
              <a:rPr lang="en-US" altLang="zh-TW" sz="1200" dirty="0" smtClean="0"/>
              <a:t>&gt;	// Glut (Free-Glut on Windows)</a:t>
            </a:r>
          </a:p>
          <a:p>
            <a:pPr marL="420624" indent="-384048" eaLnBrk="1" fontAlgn="auto" hangingPunct="1">
              <a:spcAft>
                <a:spcPts val="0"/>
              </a:spcAft>
              <a:buFont typeface="Wingdings 2" pitchFamily="18" charset="2"/>
              <a:buNone/>
              <a:defRPr/>
            </a:pPr>
            <a:r>
              <a:rPr lang="en-US" altLang="zh-TW" sz="1600" dirty="0" smtClean="0"/>
              <a:t>#</a:t>
            </a:r>
            <a:r>
              <a:rPr lang="en-US" altLang="zh-TW" sz="1600" dirty="0" err="1" smtClean="0"/>
              <a:t>endif</a:t>
            </a:r>
            <a:endParaRPr lang="en-US" altLang="zh-TW" sz="4000" dirty="0" smtClean="0"/>
          </a:p>
          <a:p>
            <a:pPr marL="420624" indent="-384048" eaLnBrk="1" fontAlgn="auto" hangingPunct="1">
              <a:spcAft>
                <a:spcPts val="0"/>
              </a:spcAft>
              <a:buFont typeface="Wingdings 2"/>
              <a:buChar char=""/>
              <a:defRPr/>
            </a:pPr>
            <a:r>
              <a:rPr lang="en-US" altLang="zh-TW" dirty="0" smtClean="0"/>
              <a:t>Libraries</a:t>
            </a:r>
          </a:p>
          <a:p>
            <a:pPr marL="420624" indent="-384048" eaLnBrk="1" fontAlgn="auto" hangingPunct="1">
              <a:spcAft>
                <a:spcPts val="0"/>
              </a:spcAft>
              <a:buFont typeface="Wingdings 2"/>
              <a:buChar char=""/>
              <a:defRPr/>
            </a:pPr>
            <a:r>
              <a:rPr lang="en-US" altLang="zh-TW" dirty="0" smtClean="0"/>
              <a:t>Enumerated Types</a:t>
            </a:r>
          </a:p>
          <a:p>
            <a:pPr marL="722376" lvl="1" indent="-274320" eaLnBrk="1" fontAlgn="auto" hangingPunct="1">
              <a:spcAft>
                <a:spcPts val="0"/>
              </a:spcAft>
              <a:buFont typeface="Wingdings 2"/>
              <a:buChar char=""/>
              <a:defRPr/>
            </a:pPr>
            <a:r>
              <a:rPr lang="en-US" altLang="zh-TW" dirty="0" smtClean="0"/>
              <a:t>OpenGL defines numerous types for compatibility</a:t>
            </a:r>
          </a:p>
          <a:p>
            <a:pPr marL="1280160" lvl="3" indent="-237744" eaLnBrk="1" fontAlgn="auto" hangingPunct="1">
              <a:spcAft>
                <a:spcPts val="0"/>
              </a:spcAft>
              <a:buClr>
                <a:schemeClr val="accent3"/>
              </a:buClr>
              <a:buFont typeface="Wingdings 2"/>
              <a:buChar char=""/>
              <a:defRPr/>
            </a:pPr>
            <a:r>
              <a:rPr lang="en-US" altLang="zh-TW" dirty="0" err="1" smtClean="0"/>
              <a:t>GLfloat</a:t>
            </a:r>
            <a:r>
              <a:rPr lang="en-US" altLang="zh-TW" dirty="0" smtClean="0"/>
              <a:t>, </a:t>
            </a:r>
            <a:r>
              <a:rPr lang="en-US" altLang="zh-TW" dirty="0" err="1" smtClean="0"/>
              <a:t>GLint</a:t>
            </a:r>
            <a:r>
              <a:rPr lang="en-US" altLang="zh-TW" dirty="0" smtClean="0"/>
              <a:t>, </a:t>
            </a:r>
            <a:r>
              <a:rPr lang="en-US" altLang="zh-TW" dirty="0" err="1" smtClean="0"/>
              <a:t>GLenum</a:t>
            </a:r>
            <a:r>
              <a:rPr lang="en-US" altLang="zh-TW" dirty="0" smtClean="0"/>
              <a:t>, etc.</a:t>
            </a:r>
          </a:p>
          <a:p>
            <a:pPr marL="1005840" lvl="2" indent="-256032" eaLnBrk="1" fontAlgn="auto" hangingPunct="1">
              <a:spcAft>
                <a:spcPts val="0"/>
              </a:spcAft>
              <a:buFont typeface="Arial"/>
              <a:buChar char="○"/>
              <a:defRPr/>
            </a:pPr>
            <a:endParaRPr lang="en-US" altLang="zh-TW" dirty="0" smtClean="0"/>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13CA5F51-203C-4A1E-B2E5-9BCBCB293944}" type="slidenum">
              <a:rPr lang="en-US" altLang="en-US"/>
              <a:pPr algn="l">
                <a:defRPr/>
              </a:pPr>
              <a:t>22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a:bodyPr>
          <a:lstStyle/>
          <a:p>
            <a:pPr eaLnBrk="1" fontAlgn="auto" hangingPunct="1">
              <a:spcAft>
                <a:spcPts val="0"/>
              </a:spcAft>
              <a:defRPr/>
            </a:pPr>
            <a:r>
              <a:rPr lang="en-US" altLang="zh-TW" smtClean="0">
                <a:solidFill>
                  <a:schemeClr val="accent1">
                    <a:satMod val="150000"/>
                  </a:schemeClr>
                </a:solidFill>
              </a:rPr>
              <a:t>Notes on compilation</a:t>
            </a:r>
          </a:p>
        </p:txBody>
      </p:sp>
      <p:sp>
        <p:nvSpPr>
          <p:cNvPr id="30723" name="Rectangle 3"/>
          <p:cNvSpPr>
            <a:spLocks noGrp="1" noChangeArrowheads="1"/>
          </p:cNvSpPr>
          <p:nvPr>
            <p:ph idx="1"/>
          </p:nvPr>
        </p:nvSpPr>
        <p:spPr/>
        <p:txBody>
          <a:bodyPr/>
          <a:lstStyle/>
          <a:p>
            <a:pPr eaLnBrk="1" hangingPunct="1"/>
            <a:r>
              <a:rPr lang="en-US" altLang="zh-TW" smtClean="0"/>
              <a:t>See website and ftp for examples</a:t>
            </a:r>
          </a:p>
          <a:p>
            <a:pPr eaLnBrk="1" hangingPunct="1"/>
            <a:r>
              <a:rPr lang="en-US" altLang="zh-TW" smtClean="0"/>
              <a:t>Unix/linux</a:t>
            </a:r>
          </a:p>
          <a:p>
            <a:pPr lvl="1" eaLnBrk="1" hangingPunct="1"/>
            <a:r>
              <a:rPr lang="en-US" altLang="zh-TW" smtClean="0">
                <a:ea typeface="MS PGothic" pitchFamily="34" charset="-128"/>
              </a:rPr>
              <a:t>Include files usually in …/include/GL</a:t>
            </a:r>
          </a:p>
          <a:p>
            <a:pPr lvl="1" eaLnBrk="1" hangingPunct="1"/>
            <a:r>
              <a:rPr lang="en-US" altLang="zh-TW" smtClean="0">
                <a:ea typeface="MS PGothic" pitchFamily="34" charset="-128"/>
              </a:rPr>
              <a:t>Compile with –lglut –lglu –lgl loader flags</a:t>
            </a:r>
          </a:p>
          <a:p>
            <a:pPr lvl="1" eaLnBrk="1" hangingPunct="1"/>
            <a:r>
              <a:rPr lang="en-US" altLang="zh-TW" smtClean="0">
                <a:ea typeface="MS PGothic" pitchFamily="34" charset="-128"/>
              </a:rPr>
              <a:t>May have to add –L flag for X libraries</a:t>
            </a:r>
          </a:p>
          <a:p>
            <a:pPr lvl="1" eaLnBrk="1" hangingPunct="1"/>
            <a:r>
              <a:rPr lang="en-US" altLang="zh-TW" smtClean="0">
                <a:ea typeface="MS PGothic" pitchFamily="34" charset="-128"/>
              </a:rPr>
              <a:t>Mesa implementation included with most linux distributions</a:t>
            </a:r>
          </a:p>
          <a:p>
            <a:pPr lvl="1" eaLnBrk="1" hangingPunct="1"/>
            <a:r>
              <a:rPr lang="en-US" altLang="zh-TW" smtClean="0">
                <a:ea typeface="MS PGothic" pitchFamily="34" charset="-128"/>
              </a:rPr>
              <a:t>Check web for latest versions of Mesa and glut</a:t>
            </a:r>
          </a:p>
        </p:txBody>
      </p:sp>
      <p:sp>
        <p:nvSpPr>
          <p:cNvPr id="3072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892E96B8-B74E-49D1-83BB-6E982933BC74}" type="slidenum">
              <a:rPr kumimoji="0" lang="es-ES" altLang="zh-TW" sz="2400">
                <a:latin typeface="Corbel" pitchFamily="34" charset="0"/>
                <a:ea typeface="新細明體" pitchFamily="18" charset="-120"/>
              </a:rPr>
              <a:pPr lvl="1" eaLnBrk="1" hangingPunct="1">
                <a:spcBef>
                  <a:spcPct val="0"/>
                </a:spcBef>
                <a:buClrTx/>
                <a:buSzTx/>
                <a:buFontTx/>
                <a:buNone/>
              </a:pPr>
              <a:t>23</a:t>
            </a:fld>
            <a:endParaRPr kumimoji="0" lang="es-ES" altLang="zh-TW" sz="2400">
              <a:latin typeface="Corbel" pitchFamily="34"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1371600" y="228600"/>
            <a:ext cx="6934200" cy="1066800"/>
          </a:xfrm>
        </p:spPr>
        <p:txBody>
          <a:bodyPr>
            <a:normAutofit/>
          </a:bodyPr>
          <a:lstStyle/>
          <a:p>
            <a:pPr eaLnBrk="1" fontAlgn="auto" hangingPunct="1">
              <a:spcAft>
                <a:spcPts val="0"/>
              </a:spcAft>
              <a:defRPr/>
            </a:pPr>
            <a:r>
              <a:rPr lang="en-US" altLang="zh-TW" smtClean="0">
                <a:solidFill>
                  <a:schemeClr val="accent1">
                    <a:satMod val="150000"/>
                  </a:schemeClr>
                </a:solidFill>
              </a:rPr>
              <a:t>Compilation on Windows</a:t>
            </a:r>
          </a:p>
        </p:txBody>
      </p:sp>
      <p:sp>
        <p:nvSpPr>
          <p:cNvPr id="31747" name="Rectangle 3"/>
          <p:cNvSpPr>
            <a:spLocks noGrp="1" noChangeArrowheads="1"/>
          </p:cNvSpPr>
          <p:nvPr>
            <p:ph idx="1"/>
          </p:nvPr>
        </p:nvSpPr>
        <p:spPr/>
        <p:txBody>
          <a:bodyPr/>
          <a:lstStyle/>
          <a:p>
            <a:pPr eaLnBrk="1" hangingPunct="1"/>
            <a:r>
              <a:rPr lang="en-US" altLang="zh-TW" smtClean="0"/>
              <a:t>Visual C++</a:t>
            </a:r>
          </a:p>
          <a:p>
            <a:pPr lvl="1" eaLnBrk="1" hangingPunct="1"/>
            <a:r>
              <a:rPr lang="en-US" altLang="zh-TW" smtClean="0">
                <a:ea typeface="MS PGothic" pitchFamily="34" charset="-128"/>
              </a:rPr>
              <a:t>Get glut.h, glut32.lib and glut32.dll from web</a:t>
            </a:r>
          </a:p>
          <a:p>
            <a:pPr lvl="1" eaLnBrk="1" hangingPunct="1"/>
            <a:r>
              <a:rPr lang="en-US" altLang="zh-TW" smtClean="0">
                <a:ea typeface="MS PGothic" pitchFamily="34" charset="-128"/>
              </a:rPr>
              <a:t>Create a console application</a:t>
            </a:r>
          </a:p>
          <a:p>
            <a:pPr lvl="1" eaLnBrk="1" hangingPunct="1"/>
            <a:r>
              <a:rPr lang="en-US" altLang="zh-TW" smtClean="0">
                <a:ea typeface="MS PGothic" pitchFamily="34" charset="-128"/>
              </a:rPr>
              <a:t>Add opengl32.lib, glu32.lib, glut32.lib to project settings (under link tab)</a:t>
            </a:r>
          </a:p>
          <a:p>
            <a:pPr eaLnBrk="1" hangingPunct="1"/>
            <a:r>
              <a:rPr lang="en-US" altLang="zh-TW" smtClean="0"/>
              <a:t>Borland C similar</a:t>
            </a:r>
          </a:p>
          <a:p>
            <a:pPr eaLnBrk="1" hangingPunct="1"/>
            <a:r>
              <a:rPr lang="en-US" altLang="zh-TW" smtClean="0"/>
              <a:t>Cygwin (linux under Windows)</a:t>
            </a:r>
          </a:p>
          <a:p>
            <a:pPr lvl="1" eaLnBrk="1" hangingPunct="1"/>
            <a:r>
              <a:rPr lang="en-US" altLang="zh-TW" smtClean="0">
                <a:ea typeface="MS PGothic" pitchFamily="34" charset="-128"/>
              </a:rPr>
              <a:t>Can use gcc and similar makefile to linux</a:t>
            </a:r>
          </a:p>
          <a:p>
            <a:pPr lvl="1" eaLnBrk="1" hangingPunct="1"/>
            <a:r>
              <a:rPr lang="en-US" altLang="zh-TW" smtClean="0">
                <a:ea typeface="MS PGothic" pitchFamily="34" charset="-128"/>
              </a:rPr>
              <a:t>Use –lopengl32 –lglu32 –lglut32 flags</a:t>
            </a:r>
          </a:p>
          <a:p>
            <a:pPr lvl="1" eaLnBrk="1" hangingPunct="1">
              <a:buFontTx/>
              <a:buNone/>
            </a:pPr>
            <a:endParaRPr lang="en-US" altLang="zh-TW" smtClean="0">
              <a:ea typeface="MS PGothic" pitchFamily="34" charset="-128"/>
            </a:endParaRPr>
          </a:p>
        </p:txBody>
      </p:sp>
      <p:sp>
        <p:nvSpPr>
          <p:cNvPr id="3174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D7715D7-FB87-479A-B210-E7EB43D7A115}" type="slidenum">
              <a:rPr kumimoji="0" lang="es-ES" altLang="zh-TW" sz="2400">
                <a:latin typeface="Corbel" pitchFamily="34" charset="0"/>
                <a:ea typeface="新細明體" pitchFamily="18" charset="-120"/>
              </a:rPr>
              <a:pPr lvl="1" eaLnBrk="1" hangingPunct="1">
                <a:spcBef>
                  <a:spcPct val="0"/>
                </a:spcBef>
                <a:buClrTx/>
                <a:buSzTx/>
                <a:buFontTx/>
                <a:buNone/>
              </a:pPr>
              <a:t>24</a:t>
            </a:fld>
            <a:endParaRPr kumimoji="0" lang="es-ES" altLang="zh-TW" sz="2400">
              <a:latin typeface="Corbel" pitchFamily="34"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GLUT Basics</a:t>
            </a:r>
          </a:p>
        </p:txBody>
      </p:sp>
      <p:sp>
        <p:nvSpPr>
          <p:cNvPr id="32771" name="Rectangle 3"/>
          <p:cNvSpPr>
            <a:spLocks noGrp="1" noChangeArrowheads="1"/>
          </p:cNvSpPr>
          <p:nvPr>
            <p:ph idx="1"/>
          </p:nvPr>
        </p:nvSpPr>
        <p:spPr/>
        <p:txBody>
          <a:bodyPr/>
          <a:lstStyle/>
          <a:p>
            <a:pPr eaLnBrk="1" hangingPunct="1">
              <a:lnSpc>
                <a:spcPct val="90000"/>
              </a:lnSpc>
            </a:pPr>
            <a:r>
              <a:rPr lang="en-US" altLang="zh-TW" smtClean="0"/>
              <a:t>Application Structure</a:t>
            </a:r>
          </a:p>
          <a:p>
            <a:pPr lvl="1" eaLnBrk="1" hangingPunct="1"/>
            <a:r>
              <a:rPr lang="en-US" altLang="zh-TW" smtClean="0"/>
              <a:t>Configure and open window</a:t>
            </a:r>
          </a:p>
          <a:p>
            <a:pPr lvl="1" eaLnBrk="1" hangingPunct="1"/>
            <a:r>
              <a:rPr lang="en-US" altLang="zh-TW" smtClean="0"/>
              <a:t>Initialize OpenGL state</a:t>
            </a:r>
          </a:p>
          <a:p>
            <a:pPr lvl="1" eaLnBrk="1" hangingPunct="1"/>
            <a:r>
              <a:rPr lang="en-US" altLang="zh-TW" smtClean="0"/>
              <a:t>Register input callback functions</a:t>
            </a:r>
          </a:p>
          <a:p>
            <a:pPr lvl="2" eaLnBrk="1" hangingPunct="1">
              <a:lnSpc>
                <a:spcPct val="90000"/>
              </a:lnSpc>
            </a:pPr>
            <a:r>
              <a:rPr lang="en-US" altLang="zh-TW" smtClean="0"/>
              <a:t>render</a:t>
            </a:r>
          </a:p>
          <a:p>
            <a:pPr lvl="2" eaLnBrk="1" hangingPunct="1">
              <a:lnSpc>
                <a:spcPct val="90000"/>
              </a:lnSpc>
            </a:pPr>
            <a:r>
              <a:rPr lang="en-US" altLang="zh-TW" smtClean="0"/>
              <a:t>resize</a:t>
            </a:r>
          </a:p>
          <a:p>
            <a:pPr lvl="2" eaLnBrk="1" hangingPunct="1">
              <a:lnSpc>
                <a:spcPct val="90000"/>
              </a:lnSpc>
            </a:pPr>
            <a:r>
              <a:rPr lang="en-US" altLang="zh-TW" smtClean="0"/>
              <a:t>input: keyboard, mouse, etc.</a:t>
            </a:r>
          </a:p>
          <a:p>
            <a:pPr lvl="1" eaLnBrk="1" hangingPunct="1"/>
            <a:r>
              <a:rPr lang="en-US" altLang="zh-TW" smtClean="0"/>
              <a:t>Enter event processing loop</a:t>
            </a: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BD3318B8-AB8B-43AA-A3FE-2373FD8D246D}" type="slidenum">
              <a:rPr lang="en-US" altLang="en-US"/>
              <a:pPr algn="l">
                <a:defRPr/>
              </a:pPr>
              <a:t>25</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072" y="2636912"/>
            <a:ext cx="3442284" cy="3600376"/>
          </a:xfrm>
          <a:prstGeom prst="rect">
            <a:avLst/>
          </a:prstGeom>
          <a:solidFill>
            <a:srgbClr val="DA4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750" y="3860800"/>
            <a:ext cx="3960813" cy="1512888"/>
          </a:xfrm>
          <a:prstGeom prst="rect">
            <a:avLst/>
          </a:prstGeom>
          <a:solidFill>
            <a:schemeClr val="accent2">
              <a:lumMod val="50000"/>
            </a:schemeClr>
          </a:solidFill>
          <a:ln>
            <a:solidFill>
              <a:srgbClr val="FFF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39750" y="2205038"/>
            <a:ext cx="3960813" cy="15113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8723B81C-E37B-4E30-8CEC-9C72BB63AC4C}" type="slidenum">
              <a:rPr lang="en-US" altLang="en-US"/>
              <a:pPr algn="l">
                <a:defRPr/>
              </a:pPr>
              <a:t>26</a:t>
            </a:fld>
            <a:endParaRPr lang="en-US" altLang="en-US"/>
          </a:p>
        </p:txBody>
      </p:sp>
      <p:sp>
        <p:nvSpPr>
          <p:cNvPr id="428034" name="Rectangle 2"/>
          <p:cNvSpPr>
            <a:spLocks noGrp="1" noChangeArrowheads="1"/>
          </p:cNvSpPr>
          <p:nvPr>
            <p:ph type="title"/>
          </p:nvPr>
        </p:nvSpPr>
        <p:spPr>
          <a:xfrm>
            <a:off x="457200" y="274638"/>
            <a:ext cx="8291264" cy="1143000"/>
          </a:xfrm>
        </p:spPr>
        <p:txBody>
          <a:bodyPr/>
          <a:lstStyle/>
          <a:p>
            <a:pPr eaLnBrk="1" fontAlgn="auto" hangingPunct="1">
              <a:spcAft>
                <a:spcPts val="0"/>
              </a:spcAft>
              <a:defRPr/>
            </a:pPr>
            <a:r>
              <a:rPr lang="en-US" altLang="zh-TW" dirty="0" smtClean="0">
                <a:solidFill>
                  <a:schemeClr val="accent1">
                    <a:satMod val="150000"/>
                  </a:schemeClr>
                </a:solidFill>
              </a:rPr>
              <a:t>GLUT Sample </a:t>
            </a:r>
            <a:r>
              <a:rPr lang="en-US" altLang="zh-TW" dirty="0" smtClean="0">
                <a:solidFill>
                  <a:schemeClr val="accent1">
                    <a:satMod val="150000"/>
                  </a:schemeClr>
                </a:solidFill>
              </a:rPr>
              <a:t>– event loop</a:t>
            </a:r>
            <a:endParaRPr lang="en-US" altLang="zh-TW" dirty="0">
              <a:solidFill>
                <a:schemeClr val="accent1">
                  <a:satMod val="150000"/>
                </a:schemeClr>
              </a:solidFill>
            </a:endParaRPr>
          </a:p>
        </p:txBody>
      </p:sp>
      <p:sp>
        <p:nvSpPr>
          <p:cNvPr id="34820" name="Rectangle 3"/>
          <p:cNvSpPr>
            <a:spLocks noGrp="1" noChangeArrowheads="1"/>
          </p:cNvSpPr>
          <p:nvPr>
            <p:ph type="body" idx="1"/>
          </p:nvPr>
        </p:nvSpPr>
        <p:spPr>
          <a:xfrm>
            <a:off x="468313" y="1557338"/>
            <a:ext cx="4319711" cy="4679950"/>
          </a:xfrm>
        </p:spPr>
        <p:txBody>
          <a:bodyPr/>
          <a:lstStyle/>
          <a:p>
            <a:pPr eaLnBrk="1" hangingPunct="1">
              <a:lnSpc>
                <a:spcPct val="90000"/>
              </a:lnSpc>
              <a:buFontTx/>
              <a:buNone/>
              <a:defRPr/>
            </a:pPr>
            <a:r>
              <a:rPr lang="en-US" altLang="zh-TW" sz="1800" dirty="0" err="1">
                <a:solidFill>
                  <a:srgbClr val="0070C0"/>
                </a:solidFill>
                <a:latin typeface="Consolas" panose="020B0609020204030204" pitchFamily="49" charset="0"/>
              </a:rPr>
              <a:t>i</a:t>
            </a:r>
            <a:r>
              <a:rPr lang="en-US" altLang="zh-TW" sz="1800" dirty="0" err="1" smtClean="0">
                <a:solidFill>
                  <a:srgbClr val="0070C0"/>
                </a:solidFill>
                <a:latin typeface="Consolas" panose="020B0609020204030204" pitchFamily="49" charset="0"/>
              </a:rPr>
              <a:t>nt</a:t>
            </a:r>
            <a:r>
              <a:rPr lang="en-US" altLang="zh-TW" sz="1800" dirty="0" smtClean="0">
                <a:solidFill>
                  <a:srgbClr val="0070C0"/>
                </a:solidFill>
                <a:latin typeface="Consolas" panose="020B0609020204030204" pitchFamily="49" charset="0"/>
              </a:rPr>
              <a:t> </a:t>
            </a:r>
            <a:r>
              <a:rPr lang="en-US" altLang="zh-TW" sz="1800" dirty="0" smtClean="0">
                <a:latin typeface="Consolas" panose="020B0609020204030204" pitchFamily="49" charset="0"/>
              </a:rPr>
              <a:t>main( </a:t>
            </a:r>
            <a:r>
              <a:rPr lang="en-US" altLang="zh-TW" sz="1800" dirty="0" err="1" smtClean="0">
                <a:latin typeface="Consolas" panose="020B0609020204030204" pitchFamily="49" charset="0"/>
              </a:rPr>
              <a:t>int</a:t>
            </a: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argc</a:t>
            </a:r>
            <a:r>
              <a:rPr lang="en-US" altLang="zh-TW" sz="1800" dirty="0" smtClean="0">
                <a:latin typeface="Consolas" panose="020B0609020204030204" pitchFamily="49" charset="0"/>
              </a:rPr>
              <a:t>, char** </a:t>
            </a:r>
            <a:r>
              <a:rPr lang="en-US" altLang="zh-TW" sz="1800" dirty="0" err="1" smtClean="0">
                <a:latin typeface="Consolas" panose="020B0609020204030204" pitchFamily="49" charset="0"/>
              </a:rPr>
              <a:t>argv</a:t>
            </a:r>
            <a:r>
              <a:rPr lang="en-US" altLang="zh-TW" sz="1800" dirty="0" smtClean="0">
                <a:latin typeface="Consolas" panose="020B0609020204030204" pitchFamily="49" charset="0"/>
              </a:rPr>
              <a:t> )</a:t>
            </a:r>
          </a:p>
          <a:p>
            <a:pPr eaLnBrk="1" hangingPunct="1">
              <a:lnSpc>
                <a:spcPct val="90000"/>
              </a:lnSpc>
              <a:buFontTx/>
              <a:buNone/>
              <a:defRPr/>
            </a:pPr>
            <a:r>
              <a:rPr lang="en-US" altLang="zh-TW" sz="1800" dirty="0" smtClean="0">
                <a:latin typeface="Consolas" panose="020B0609020204030204" pitchFamily="49" charset="0"/>
              </a:rPr>
              <a:t>{</a:t>
            </a:r>
          </a:p>
          <a:p>
            <a:pPr eaLnBrk="1" hangingPunct="1">
              <a:lnSpc>
                <a:spcPct val="90000"/>
              </a:lnSpc>
              <a:spcAft>
                <a:spcPct val="20000"/>
              </a:spcAft>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int</a:t>
            </a:r>
            <a:r>
              <a:rPr lang="en-US" altLang="zh-TW" sz="1800" dirty="0" smtClean="0">
                <a:latin typeface="Consolas" panose="020B0609020204030204" pitchFamily="49" charset="0"/>
              </a:rPr>
              <a:t> mode = GLUT_RGB|GLUT_DOUBLE;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glutInitDisplayMode</a:t>
            </a:r>
            <a:r>
              <a:rPr lang="en-US" altLang="zh-TW" sz="1800" dirty="0" smtClean="0">
                <a:latin typeface="Consolas" panose="020B0609020204030204" pitchFamily="49" charset="0"/>
              </a:rPr>
              <a:t>( mode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glutCreateWindow</a:t>
            </a: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argv</a:t>
            </a:r>
            <a:r>
              <a:rPr lang="en-US" altLang="zh-TW" sz="1800" dirty="0" smtClean="0">
                <a:latin typeface="Consolas" panose="020B0609020204030204" pitchFamily="49" charset="0"/>
              </a:rPr>
              <a:t>[0] );</a:t>
            </a:r>
          </a:p>
          <a:p>
            <a:pPr eaLnBrk="1" hangingPunct="1">
              <a:lnSpc>
                <a:spcPct val="90000"/>
              </a:lnSpc>
              <a:spcBef>
                <a:spcPct val="25000"/>
              </a:spcBef>
              <a:spcAft>
                <a:spcPct val="25000"/>
              </a:spcAft>
              <a:buFontTx/>
              <a:buNone/>
              <a:defRPr/>
            </a:pPr>
            <a:r>
              <a:rPr lang="en-US" altLang="zh-TW" sz="1800" dirty="0" smtClean="0">
                <a:latin typeface="Consolas" panose="020B0609020204030204" pitchFamily="49" charset="0"/>
              </a:rPr>
              <a:t>  init();</a:t>
            </a:r>
          </a:p>
          <a:p>
            <a:pPr eaLnBrk="1" hangingPunct="1">
              <a:lnSpc>
                <a:spcPct val="90000"/>
              </a:lnSpc>
              <a:spcBef>
                <a:spcPct val="25000"/>
              </a:spcBef>
              <a:spcAft>
                <a:spcPct val="25000"/>
              </a:spcAft>
              <a:buFontTx/>
              <a:buNone/>
              <a:defRPr/>
            </a:pPr>
            <a:endParaRPr lang="en-US" altLang="zh-TW" sz="1800" dirty="0" smtClean="0">
              <a:latin typeface="Consolas" panose="020B0609020204030204" pitchFamily="49" charset="0"/>
            </a:endParaRP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glutDisplayFunc</a:t>
            </a:r>
            <a:r>
              <a:rPr lang="en-US" altLang="zh-TW" sz="1800" dirty="0" smtClean="0">
                <a:latin typeface="Consolas" panose="020B0609020204030204" pitchFamily="49" charset="0"/>
              </a:rPr>
              <a:t>( display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glutReshapeFunc</a:t>
            </a:r>
            <a:r>
              <a:rPr lang="en-US" altLang="zh-TW" sz="1800" dirty="0" smtClean="0">
                <a:latin typeface="Consolas" panose="020B0609020204030204" pitchFamily="49" charset="0"/>
              </a:rPr>
              <a:t>( resize );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glutKeyboardFunc</a:t>
            </a:r>
            <a:r>
              <a:rPr lang="en-US" altLang="zh-TW" sz="1800" dirty="0" smtClean="0">
                <a:latin typeface="Consolas" panose="020B0609020204030204" pitchFamily="49" charset="0"/>
              </a:rPr>
              <a:t>( key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glutIdleFunc</a:t>
            </a:r>
            <a:r>
              <a:rPr lang="en-US" altLang="zh-TW" sz="1800" dirty="0" smtClean="0">
                <a:latin typeface="Consolas" panose="020B0609020204030204" pitchFamily="49" charset="0"/>
              </a:rPr>
              <a:t>( idle );</a:t>
            </a:r>
          </a:p>
          <a:p>
            <a:pPr eaLnBrk="1" hangingPunct="1">
              <a:lnSpc>
                <a:spcPct val="90000"/>
              </a:lnSpc>
              <a:buFontTx/>
              <a:buNone/>
              <a:defRPr/>
            </a:pPr>
            <a:endParaRPr lang="en-US" altLang="zh-TW" sz="1800" dirty="0" smtClean="0">
              <a:latin typeface="Consolas" panose="020B0609020204030204" pitchFamily="49" charset="0"/>
            </a:endParaRPr>
          </a:p>
          <a:p>
            <a:pPr eaLnBrk="1" hangingPunct="1">
              <a:lnSpc>
                <a:spcPct val="90000"/>
              </a:lnSpc>
              <a:spcBef>
                <a:spcPct val="25000"/>
              </a:spcBef>
              <a:buFontTx/>
              <a:buNone/>
              <a:defRPr/>
            </a:pPr>
            <a:r>
              <a:rPr lang="en-US" altLang="zh-TW" sz="1800"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glutMainLoop</a:t>
            </a:r>
            <a:r>
              <a:rPr lang="en-US" altLang="zh-TW" sz="1800" b="1" dirty="0" smtClean="0">
                <a:solidFill>
                  <a:srgbClr val="FF0000"/>
                </a:solidFill>
                <a:latin typeface="Consolas" panose="020B0609020204030204" pitchFamily="49" charset="0"/>
              </a:rPr>
              <a:t>();</a:t>
            </a:r>
            <a:endParaRPr lang="en-US" altLang="zh-TW" sz="1800" dirty="0">
              <a:solidFill>
                <a:srgbClr val="FF0000"/>
              </a:solidFill>
              <a:latin typeface="Consolas" panose="020B0609020204030204" pitchFamily="49" charset="0"/>
            </a:endParaRPr>
          </a:p>
          <a:p>
            <a:pPr eaLnBrk="1" hangingPunct="1">
              <a:lnSpc>
                <a:spcPct val="90000"/>
              </a:lnSpc>
              <a:spcBef>
                <a:spcPct val="25000"/>
              </a:spcBef>
              <a:buFontTx/>
              <a:buNone/>
              <a:defRPr/>
            </a:pPr>
            <a:r>
              <a:rPr lang="en-US" altLang="zh-TW" sz="1800" dirty="0" smtClean="0">
                <a:latin typeface="Consolas" panose="020B0609020204030204" pitchFamily="49" charset="0"/>
              </a:rPr>
              <a:t>  return 0;</a:t>
            </a:r>
          </a:p>
          <a:p>
            <a:pPr eaLnBrk="1" hangingPunct="1">
              <a:lnSpc>
                <a:spcPct val="90000"/>
              </a:lnSpc>
              <a:buFontTx/>
              <a:buNone/>
              <a:defRPr/>
            </a:pPr>
            <a:r>
              <a:rPr lang="en-US" altLang="zh-TW" sz="1800" dirty="0" smtClean="0">
                <a:latin typeface="Consolas" panose="020B0609020204030204" pitchFamily="49" charset="0"/>
              </a:rPr>
              <a:t>}</a:t>
            </a:r>
          </a:p>
        </p:txBody>
      </p:sp>
      <p:sp>
        <p:nvSpPr>
          <p:cNvPr id="5" name="弧形箭號 (左彎) 4"/>
          <p:cNvSpPr/>
          <p:nvPr/>
        </p:nvSpPr>
        <p:spPr>
          <a:xfrm rot="10800000">
            <a:off x="5580931" y="2853530"/>
            <a:ext cx="503237" cy="28797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7" name="文字方塊 6"/>
          <p:cNvSpPr txBox="1">
            <a:spLocks noChangeArrowheads="1"/>
          </p:cNvSpPr>
          <p:nvPr/>
        </p:nvSpPr>
        <p:spPr bwMode="auto">
          <a:xfrm>
            <a:off x="6156325" y="53641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Idle</a:t>
            </a:r>
            <a:endParaRPr lang="zh-TW" altLang="en-US" sz="2400">
              <a:ea typeface="新細明體" pitchFamily="18" charset="-120"/>
            </a:endParaRPr>
          </a:p>
        </p:txBody>
      </p:sp>
      <p:sp>
        <p:nvSpPr>
          <p:cNvPr id="8" name="文字方塊 7"/>
          <p:cNvSpPr txBox="1">
            <a:spLocks noChangeArrowheads="1"/>
          </p:cNvSpPr>
          <p:nvPr/>
        </p:nvSpPr>
        <p:spPr bwMode="auto">
          <a:xfrm>
            <a:off x="6156325" y="2700338"/>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b="1">
                <a:ea typeface="新細明體" pitchFamily="18" charset="-120"/>
              </a:rPr>
              <a:t>Event Loop</a:t>
            </a:r>
            <a:endParaRPr lang="zh-TW" altLang="en-US" sz="2400" b="1">
              <a:ea typeface="新細明體" pitchFamily="18" charset="-120"/>
            </a:endParaRPr>
          </a:p>
        </p:txBody>
      </p:sp>
      <p:sp>
        <p:nvSpPr>
          <p:cNvPr id="10" name="文字方塊 9"/>
          <p:cNvSpPr txBox="1">
            <a:spLocks noChangeArrowheads="1"/>
          </p:cNvSpPr>
          <p:nvPr/>
        </p:nvSpPr>
        <p:spPr bwMode="auto">
          <a:xfrm>
            <a:off x="5220072" y="1196975"/>
            <a:ext cx="3442284" cy="646331"/>
          </a:xfrm>
          <a:prstGeom prst="rect">
            <a:avLst/>
          </a:prstGeom>
          <a:solidFill>
            <a:schemeClr val="accent6">
              <a:lumMod val="75000"/>
            </a:schemeClr>
          </a:solidFill>
          <a:ln>
            <a:noFill/>
          </a:ln>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1800" dirty="0">
                <a:ea typeface="新細明體" pitchFamily="18" charset="-120"/>
              </a:rPr>
              <a:t>OpenGL and Windows</a:t>
            </a:r>
          </a:p>
          <a:p>
            <a:pPr algn="ctr" eaLnBrk="1" hangingPunct="1">
              <a:spcBef>
                <a:spcPct val="0"/>
              </a:spcBef>
              <a:buClrTx/>
              <a:buSzTx/>
              <a:buFontTx/>
              <a:buNone/>
            </a:pPr>
            <a:r>
              <a:rPr lang="en-US" altLang="zh-TW" sz="1800" dirty="0">
                <a:ea typeface="新細明體" pitchFamily="18" charset="-120"/>
              </a:rPr>
              <a:t>Initialization</a:t>
            </a:r>
            <a:endParaRPr lang="zh-TW" altLang="en-US" sz="1800" dirty="0">
              <a:ea typeface="新細明體" pitchFamily="18" charset="-120"/>
            </a:endParaRPr>
          </a:p>
        </p:txBody>
      </p:sp>
      <p:sp>
        <p:nvSpPr>
          <p:cNvPr id="11" name="文字方塊 10"/>
          <p:cNvSpPr txBox="1">
            <a:spLocks noChangeArrowheads="1"/>
          </p:cNvSpPr>
          <p:nvPr/>
        </p:nvSpPr>
        <p:spPr bwMode="auto">
          <a:xfrm>
            <a:off x="5220072" y="2074069"/>
            <a:ext cx="3442284" cy="338138"/>
          </a:xfrm>
          <a:prstGeom prst="rect">
            <a:avLst/>
          </a:prstGeom>
          <a:solidFill>
            <a:schemeClr val="accent2">
              <a:lumMod val="50000"/>
            </a:schemeClr>
          </a:solidFill>
          <a:ln>
            <a:noFill/>
          </a:ln>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1600" dirty="0">
                <a:ea typeface="新細明體" pitchFamily="18" charset="-120"/>
              </a:rPr>
              <a:t>Callback function Registration</a:t>
            </a:r>
            <a:endParaRPr lang="zh-TW" altLang="en-US" sz="1600" dirty="0">
              <a:ea typeface="新細明體" pitchFamily="18" charset="-120"/>
            </a:endParaRPr>
          </a:p>
        </p:txBody>
      </p:sp>
      <p:sp>
        <p:nvSpPr>
          <p:cNvPr id="12" name="文字方塊 11"/>
          <p:cNvSpPr txBox="1">
            <a:spLocks noChangeArrowheads="1"/>
          </p:cNvSpPr>
          <p:nvPr/>
        </p:nvSpPr>
        <p:spPr bwMode="auto">
          <a:xfrm>
            <a:off x="6156325" y="36449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Get Event</a:t>
            </a:r>
            <a:endParaRPr lang="zh-TW" altLang="en-US" sz="2400">
              <a:ea typeface="新細明體" pitchFamily="18" charset="-120"/>
            </a:endParaRPr>
          </a:p>
        </p:txBody>
      </p:sp>
      <p:sp>
        <p:nvSpPr>
          <p:cNvPr id="13" name="文字方塊 12"/>
          <p:cNvSpPr txBox="1">
            <a:spLocks noChangeArrowheads="1"/>
          </p:cNvSpPr>
          <p:nvPr/>
        </p:nvSpPr>
        <p:spPr bwMode="auto">
          <a:xfrm>
            <a:off x="6156325" y="42926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Process Event</a:t>
            </a:r>
            <a:endParaRPr lang="zh-TW" altLang="en-US" sz="2400">
              <a:ea typeface="新細明體" pitchFamily="18" charset="-120"/>
            </a:endParaRPr>
          </a:p>
        </p:txBody>
      </p:sp>
      <p:cxnSp>
        <p:nvCxnSpPr>
          <p:cNvPr id="15" name="直線單箭頭接點 14"/>
          <p:cNvCxnSpPr>
            <a:stCxn id="12" idx="2"/>
            <a:endCxn id="13" idx="0"/>
          </p:cNvCxnSpPr>
          <p:nvPr/>
        </p:nvCxnSpPr>
        <p:spPr>
          <a:xfrm rot="5400000">
            <a:off x="6915944" y="4153694"/>
            <a:ext cx="279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6" grpId="0" animBg="1"/>
      <p:bldP spid="5" grpId="0" animBg="1"/>
      <p:bldP spid="7" grpId="0"/>
      <p:bldP spid="8" grpId="0"/>
      <p:bldP spid="10" grpId="0" animBg="1"/>
      <p:bldP spid="11"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OpenGL Initialization</a:t>
            </a:r>
          </a:p>
        </p:txBody>
      </p:sp>
      <p:sp>
        <p:nvSpPr>
          <p:cNvPr id="34819" name="Rectangle 3"/>
          <p:cNvSpPr>
            <a:spLocks noGrp="1" noChangeArrowheads="1"/>
          </p:cNvSpPr>
          <p:nvPr>
            <p:ph idx="1"/>
          </p:nvPr>
        </p:nvSpPr>
        <p:spPr/>
        <p:txBody>
          <a:bodyPr/>
          <a:lstStyle/>
          <a:p>
            <a:pPr eaLnBrk="1" hangingPunct="1">
              <a:buFont typeface="Wingdings 2" pitchFamily="18" charset="2"/>
              <a:buNone/>
            </a:pPr>
            <a:r>
              <a:rPr lang="en-US" altLang="zh-TW" sz="2700" dirty="0" smtClean="0"/>
              <a:t>Set up whatever state you’re going to use</a:t>
            </a:r>
          </a:p>
          <a:p>
            <a:pPr lvl="1" eaLnBrk="1" hangingPunct="1">
              <a:spcBef>
                <a:spcPct val="50000"/>
              </a:spcBef>
              <a:buFont typeface="Wingdings 2" pitchFamily="18" charset="2"/>
              <a:buNone/>
            </a:pPr>
            <a:r>
              <a:rPr lang="en-US" altLang="zh-TW" sz="2000" b="1" dirty="0" smtClean="0">
                <a:latin typeface="Consolas" panose="020B0609020204030204" pitchFamily="49" charset="0"/>
              </a:rPr>
              <a:t>void </a:t>
            </a:r>
            <a:r>
              <a:rPr lang="en-US" altLang="zh-TW" sz="2000" b="1" dirty="0" err="1" smtClean="0">
                <a:latin typeface="Consolas" panose="020B0609020204030204" pitchFamily="49" charset="0"/>
              </a:rPr>
              <a:t>init</a:t>
            </a:r>
            <a:r>
              <a:rPr lang="en-US" altLang="zh-TW" sz="2000" b="1" dirty="0" smtClean="0">
                <a:latin typeface="Consolas" panose="020B0609020204030204" pitchFamily="49" charset="0"/>
              </a:rPr>
              <a:t>( void )</a:t>
            </a:r>
          </a:p>
          <a:p>
            <a:pPr lvl="1" eaLnBrk="1" hangingPunct="1">
              <a:buFont typeface="Wingdings 2" pitchFamily="18" charset="2"/>
              <a:buNone/>
            </a:pPr>
            <a:r>
              <a:rPr lang="en-US" altLang="zh-TW" sz="2000" b="1" dirty="0" smtClean="0">
                <a:latin typeface="Consolas" panose="020B0609020204030204" pitchFamily="49" charset="0"/>
              </a:rPr>
              <a:t>{</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glClearColor</a:t>
            </a:r>
            <a:r>
              <a:rPr lang="en-US" altLang="zh-TW" sz="2000" b="1" dirty="0" smtClean="0">
                <a:latin typeface="Consolas" panose="020B0609020204030204" pitchFamily="49" charset="0"/>
              </a:rPr>
              <a:t>( 0.0, 0.0, 0.0, 1.0 );</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glClearDepth</a:t>
            </a:r>
            <a:r>
              <a:rPr lang="en-US" altLang="zh-TW" sz="2000" b="1" dirty="0" smtClean="0">
                <a:latin typeface="Consolas" panose="020B0609020204030204" pitchFamily="49" charset="0"/>
              </a:rPr>
              <a:t>( 1.0 );</a:t>
            </a:r>
          </a:p>
          <a:p>
            <a:pPr lvl="1" eaLnBrk="1" hangingPunct="1">
              <a:buFont typeface="Wingdings 2" pitchFamily="18" charset="2"/>
              <a:buNone/>
            </a:pPr>
            <a:endParaRPr lang="en-US" altLang="zh-TW" sz="2000" b="1" dirty="0" smtClean="0">
              <a:latin typeface="Consolas" panose="020B0609020204030204" pitchFamily="49" charset="0"/>
            </a:endParaRP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glEnable</a:t>
            </a:r>
            <a:r>
              <a:rPr lang="en-US" altLang="zh-TW" sz="2000" b="1" dirty="0" smtClean="0">
                <a:latin typeface="Consolas" panose="020B0609020204030204" pitchFamily="49" charset="0"/>
              </a:rPr>
              <a:t>( GL_LIGHT0 );</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glEnable</a:t>
            </a:r>
            <a:r>
              <a:rPr lang="en-US" altLang="zh-TW" sz="2000" b="1" dirty="0" smtClean="0">
                <a:latin typeface="Consolas" panose="020B0609020204030204" pitchFamily="49" charset="0"/>
              </a:rPr>
              <a:t>( GL_LIGHTING );</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glEnable</a:t>
            </a:r>
            <a:r>
              <a:rPr lang="en-US" altLang="zh-TW" sz="2000" b="1" dirty="0" smtClean="0">
                <a:latin typeface="Consolas" panose="020B0609020204030204" pitchFamily="49" charset="0"/>
              </a:rPr>
              <a:t>( GL_DEPTH_TEST );</a:t>
            </a:r>
          </a:p>
          <a:p>
            <a:pPr lvl="1" eaLnBrk="1" hangingPunct="1">
              <a:buFont typeface="Wingdings 2" pitchFamily="18" charset="2"/>
              <a:buNone/>
            </a:pPr>
            <a:r>
              <a:rPr lang="en-US" altLang="zh-TW" sz="2000" b="1" dirty="0" smtClean="0">
                <a:latin typeface="Consolas" panose="020B0609020204030204" pitchFamily="49" charset="0"/>
              </a:rPr>
              <a:t>}</a:t>
            </a:r>
            <a:endParaRPr lang="en-US" altLang="zh-TW" sz="2300" b="1" dirty="0" smtClean="0">
              <a:latin typeface="Consolas" panose="020B0609020204030204" pitchFamily="49" charset="0"/>
            </a:endParaRP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76C59F08-0E25-4750-AF89-324B55E62345}" type="slidenum">
              <a:rPr lang="en-US" altLang="en-US"/>
              <a:pPr algn="l">
                <a:defRPr/>
              </a:pPr>
              <a:t>27</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GLUT Callback Functions</a:t>
            </a:r>
          </a:p>
        </p:txBody>
      </p:sp>
      <p:sp>
        <p:nvSpPr>
          <p:cNvPr id="35843" name="Rectangle 3"/>
          <p:cNvSpPr>
            <a:spLocks noGrp="1" noChangeArrowheads="1"/>
          </p:cNvSpPr>
          <p:nvPr>
            <p:ph idx="1"/>
          </p:nvPr>
        </p:nvSpPr>
        <p:spPr/>
        <p:txBody>
          <a:bodyPr/>
          <a:lstStyle/>
          <a:p>
            <a:pPr eaLnBrk="1" hangingPunct="1">
              <a:lnSpc>
                <a:spcPct val="90000"/>
              </a:lnSpc>
            </a:pPr>
            <a:r>
              <a:rPr lang="en-US" altLang="zh-TW" smtClean="0"/>
              <a:t>Routine to call when something happens</a:t>
            </a:r>
          </a:p>
          <a:p>
            <a:pPr lvl="1" eaLnBrk="1" hangingPunct="1"/>
            <a:r>
              <a:rPr lang="en-US" altLang="zh-TW" smtClean="0"/>
              <a:t>window resize or redraw</a:t>
            </a:r>
          </a:p>
          <a:p>
            <a:pPr lvl="1" eaLnBrk="1" hangingPunct="1"/>
            <a:r>
              <a:rPr lang="en-US" altLang="zh-TW" smtClean="0"/>
              <a:t>user input</a:t>
            </a:r>
          </a:p>
          <a:p>
            <a:pPr lvl="1" eaLnBrk="1" hangingPunct="1"/>
            <a:r>
              <a:rPr lang="en-US" altLang="zh-TW" smtClean="0"/>
              <a:t>animation</a:t>
            </a:r>
          </a:p>
          <a:p>
            <a:pPr eaLnBrk="1" hangingPunct="1">
              <a:lnSpc>
                <a:spcPct val="90000"/>
              </a:lnSpc>
            </a:pPr>
            <a:r>
              <a:rPr lang="en-US" altLang="zh-TW" smtClean="0"/>
              <a:t>“Register” callbacks with GLUT</a:t>
            </a:r>
            <a:endParaRPr lang="en-US" altLang="zh-TW" i="1" smtClean="0">
              <a:latin typeface="Courier New" pitchFamily="49" charset="0"/>
            </a:endParaRPr>
          </a:p>
          <a:p>
            <a:pPr lvl="2" eaLnBrk="1" hangingPunct="1">
              <a:lnSpc>
                <a:spcPct val="90000"/>
              </a:lnSpc>
              <a:buFontTx/>
              <a:buNone/>
            </a:pPr>
            <a:r>
              <a:rPr lang="en-US" altLang="zh-TW" b="1" smtClean="0">
                <a:latin typeface="Courier New" pitchFamily="49" charset="0"/>
              </a:rPr>
              <a:t>glutDisplayFunc( </a:t>
            </a:r>
            <a:r>
              <a:rPr lang="en-US" altLang="zh-TW" b="1" i="1" smtClean="0">
                <a:latin typeface="Courier New" pitchFamily="49" charset="0"/>
              </a:rPr>
              <a:t>display</a:t>
            </a:r>
            <a:r>
              <a:rPr lang="en-US" altLang="zh-TW" b="1" smtClean="0">
                <a:latin typeface="Courier New" pitchFamily="49" charset="0"/>
              </a:rPr>
              <a:t> );</a:t>
            </a:r>
          </a:p>
          <a:p>
            <a:pPr lvl="2" eaLnBrk="1" hangingPunct="1">
              <a:lnSpc>
                <a:spcPct val="90000"/>
              </a:lnSpc>
              <a:buFontTx/>
              <a:buNone/>
            </a:pPr>
            <a:r>
              <a:rPr lang="en-US" altLang="zh-TW" b="1" smtClean="0">
                <a:latin typeface="Courier New" pitchFamily="49" charset="0"/>
              </a:rPr>
              <a:t>glutIdleFunc( </a:t>
            </a:r>
            <a:r>
              <a:rPr lang="en-US" altLang="zh-TW" b="1" i="1" smtClean="0">
                <a:latin typeface="Courier New" pitchFamily="49" charset="0"/>
              </a:rPr>
              <a:t>idle</a:t>
            </a:r>
            <a:r>
              <a:rPr lang="en-US" altLang="zh-TW" b="1" smtClean="0">
                <a:latin typeface="Courier New" pitchFamily="49" charset="0"/>
              </a:rPr>
              <a:t> );</a:t>
            </a:r>
          </a:p>
          <a:p>
            <a:pPr lvl="2" eaLnBrk="1" hangingPunct="1">
              <a:lnSpc>
                <a:spcPct val="90000"/>
              </a:lnSpc>
              <a:buFontTx/>
              <a:buNone/>
            </a:pPr>
            <a:r>
              <a:rPr lang="en-US" altLang="zh-TW" b="1" smtClean="0">
                <a:latin typeface="Courier New" pitchFamily="49" charset="0"/>
              </a:rPr>
              <a:t>glutKeyboardFunc( </a:t>
            </a:r>
            <a:r>
              <a:rPr lang="en-US" altLang="zh-TW" b="1" i="1" smtClean="0">
                <a:latin typeface="Courier New" pitchFamily="49" charset="0"/>
              </a:rPr>
              <a:t>keyboard</a:t>
            </a:r>
            <a:r>
              <a:rPr lang="en-US" altLang="zh-TW" b="1" smtClean="0">
                <a:latin typeface="Courier New" pitchFamily="49" charset="0"/>
              </a:rPr>
              <a:t> );</a:t>
            </a:r>
            <a:endParaRPr lang="en-US" altLang="zh-TW" smtClean="0"/>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3B8B9040-0E7F-4740-9BCE-924CF979C360}" type="slidenum">
              <a:rPr lang="en-US" altLang="en-US"/>
              <a:pPr algn="l">
                <a:defRPr/>
              </a:pPr>
              <a:t>28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mtClean="0">
                <a:ea typeface="新細明體" pitchFamily="18" charset="-120"/>
              </a:rPr>
              <a:t>Rendering Callback</a:t>
            </a:r>
          </a:p>
        </p:txBody>
      </p:sp>
      <p:sp>
        <p:nvSpPr>
          <p:cNvPr id="434179" name="Rectangle 3"/>
          <p:cNvSpPr>
            <a:spLocks noGrp="1" noChangeArrowheads="1"/>
          </p:cNvSpPr>
          <p:nvPr>
            <p:ph idx="1"/>
          </p:nvPr>
        </p:nvSpPr>
        <p:spPr>
          <a:effectLst>
            <a:outerShdw dist="45791" dir="2021404" algn="ctr" rotWithShape="0">
              <a:srgbClr val="000000"/>
            </a:outerShdw>
          </a:effectLst>
        </p:spPr>
        <p:txBody>
          <a:bodyPr lIns="90488" tIns="44450" rIns="90488" bIns="44450">
            <a:normAutofit/>
          </a:bodyPr>
          <a:lstStyle/>
          <a:p>
            <a:pPr marL="420624" indent="-384048" eaLnBrk="1" fontAlgn="auto" hangingPunct="1">
              <a:lnSpc>
                <a:spcPct val="90000"/>
              </a:lnSpc>
              <a:spcBef>
                <a:spcPct val="0"/>
              </a:spcBef>
              <a:spcAft>
                <a:spcPct val="25000"/>
              </a:spcAft>
              <a:buFont typeface="Wingdings 2"/>
              <a:buChar char=""/>
              <a:defRPr/>
            </a:pPr>
            <a:r>
              <a:rPr lang="en-US" altLang="zh-TW" sz="2700" dirty="0">
                <a:ea typeface="新細明體" pitchFamily="18" charset="-120"/>
              </a:rPr>
              <a:t>Do all of your drawing here</a:t>
            </a:r>
            <a:endParaRPr lang="en-US" altLang="zh-TW" sz="2800" dirty="0">
              <a:solidFill>
                <a:schemeClr val="hlink"/>
              </a:solidFill>
              <a:effectLst>
                <a:outerShdw blurRad="38100" dist="38100" dir="2700000" algn="tl">
                  <a:srgbClr val="FFFFFF"/>
                </a:outerShdw>
              </a:effectLst>
              <a:ea typeface="新細明體" pitchFamily="18" charset="-120"/>
            </a:endParaRPr>
          </a:p>
          <a:p>
            <a:pPr marL="420624" indent="-384048" algn="ctr" eaLnBrk="1" fontAlgn="auto" hangingPunct="1">
              <a:lnSpc>
                <a:spcPct val="90000"/>
              </a:lnSpc>
              <a:spcBef>
                <a:spcPct val="0"/>
              </a:spcBef>
              <a:spcAft>
                <a:spcPct val="50000"/>
              </a:spcAft>
              <a:buFont typeface="Wingdings 2"/>
              <a:buChar char=""/>
              <a:defRPr/>
            </a:pPr>
            <a:r>
              <a:rPr lang="en-US" altLang="zh-TW" sz="2400" dirty="0" err="1" smtClean="0">
                <a:solidFill>
                  <a:srgbClr val="FFCC00"/>
                </a:solidFill>
                <a:effectLst>
                  <a:outerShdw blurRad="38100" dist="38100" dir="2700000" algn="tl">
                    <a:srgbClr val="FFFFFF"/>
                  </a:outerShdw>
                </a:effectLst>
                <a:latin typeface="Courier New" pitchFamily="49" charset="0"/>
                <a:ea typeface="新細明體" pitchFamily="18" charset="-120"/>
              </a:rPr>
              <a:t>glutDisplayFunc</a:t>
            </a:r>
            <a:r>
              <a:rPr lang="en-US" altLang="zh-TW" sz="2400" dirty="0">
                <a:solidFill>
                  <a:srgbClr val="FFCC00"/>
                </a:solidFill>
                <a:effectLst>
                  <a:outerShdw blurRad="38100" dist="38100" dir="2700000" algn="tl">
                    <a:srgbClr val="FFFFFF"/>
                  </a:outerShdw>
                </a:effectLst>
                <a:latin typeface="Courier New" pitchFamily="49" charset="0"/>
                <a:ea typeface="新細明體" pitchFamily="18" charset="-120"/>
              </a:rPr>
              <a:t>(</a:t>
            </a:r>
            <a:r>
              <a:rPr lang="en-US" altLang="zh-TW" sz="2400" i="1" dirty="0">
                <a:solidFill>
                  <a:srgbClr val="FFCC00"/>
                </a:solidFill>
                <a:effectLst>
                  <a:outerShdw blurRad="38100" dist="38100" dir="2700000" algn="tl">
                    <a:srgbClr val="FFFFFF"/>
                  </a:outerShdw>
                </a:effectLst>
                <a:latin typeface="Courier New" pitchFamily="49" charset="0"/>
                <a:ea typeface="新細明體" pitchFamily="18" charset="-120"/>
              </a:rPr>
              <a:t> display </a:t>
            </a:r>
            <a:r>
              <a:rPr lang="en-US" altLang="zh-TW" sz="2400" dirty="0">
                <a:solidFill>
                  <a:srgbClr val="FFCC00"/>
                </a:solidFill>
                <a:effectLst>
                  <a:outerShdw blurRad="38100" dist="38100" dir="2700000" algn="tl">
                    <a:srgbClr val="FFFFFF"/>
                  </a:outerShdw>
                </a:effectLst>
                <a:latin typeface="Courier New" pitchFamily="49" charset="0"/>
                <a:ea typeface="新細明體" pitchFamily="18" charset="-120"/>
              </a:rPr>
              <a:t>);</a:t>
            </a:r>
            <a:endParaRPr lang="en-US" altLang="zh-TW" sz="2400" i="1" dirty="0">
              <a:latin typeface="Courier New" pitchFamily="49" charset="0"/>
              <a:ea typeface="新細明體" pitchFamily="18" charset="-120"/>
            </a:endParaRP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void display( void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a:t>
            </a:r>
            <a:r>
              <a:rPr lang="en-US" altLang="zh-TW" sz="2000" b="1" dirty="0" smtClean="0">
                <a:latin typeface="Consolas" panose="020B0609020204030204" pitchFamily="49" charset="0"/>
              </a:rPr>
              <a:t>( GL_COLOR_BUFFER_BIT );</a:t>
            </a:r>
          </a:p>
          <a:p>
            <a:pPr marL="722376" lvl="1" indent="-274320" eaLnBrk="1" fontAlgn="auto" hangingPunct="1">
              <a:lnSpc>
                <a:spcPct val="80000"/>
              </a:lnSpc>
              <a:spcBef>
                <a:spcPct val="0"/>
              </a:spcBef>
              <a:spcAft>
                <a:spcPts val="0"/>
              </a:spcAft>
              <a:buFont typeface="Wingdings 2"/>
              <a:buNone/>
              <a:defRPr/>
            </a:pPr>
            <a:endParaRPr lang="en-US" altLang="zh-TW" sz="2000" b="1" dirty="0" smtClean="0">
              <a:latin typeface="Consolas" panose="020B0609020204030204" pitchFamily="49" charset="0"/>
            </a:endParaRP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glBegin</a:t>
            </a:r>
            <a:r>
              <a:rPr lang="en-US" altLang="zh-TW" sz="2000" b="1" dirty="0" smtClean="0">
                <a:latin typeface="Consolas" panose="020B0609020204030204" pitchFamily="49" charset="0"/>
              </a:rPr>
              <a:t>( GL_TRIANGLES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glVertex3f( x1, y1, z1 );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glVertex3f( x2, y2, z2 );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glVertex3f( x3, y3, z3 );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glEnd</a:t>
            </a:r>
            <a:r>
              <a:rPr lang="en-US" altLang="zh-TW" sz="2000" b="1" dirty="0" smtClean="0">
                <a:latin typeface="Consolas" panose="020B0609020204030204" pitchFamily="49" charset="0"/>
              </a:rPr>
              <a:t>();</a:t>
            </a:r>
          </a:p>
          <a:p>
            <a:pPr marL="722376" lvl="1" indent="-274320" eaLnBrk="1" fontAlgn="auto" hangingPunct="1">
              <a:lnSpc>
                <a:spcPct val="80000"/>
              </a:lnSpc>
              <a:spcBef>
                <a:spcPct val="0"/>
              </a:spcBef>
              <a:spcAft>
                <a:spcPts val="0"/>
              </a:spcAft>
              <a:buFont typeface="Wingdings 2"/>
              <a:buNone/>
              <a:defRPr/>
            </a:pPr>
            <a:endParaRPr lang="en-US" altLang="zh-TW" sz="2000" b="1" dirty="0" smtClean="0">
              <a:latin typeface="Consolas" panose="020B0609020204030204" pitchFamily="49" charset="0"/>
            </a:endParaRP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glutSwapBuffers</a:t>
            </a:r>
            <a:r>
              <a:rPr lang="en-US" altLang="zh-TW" sz="2000" b="1" dirty="0" smtClean="0">
                <a:latin typeface="Consolas" panose="020B0609020204030204" pitchFamily="49" charset="0"/>
              </a:rPr>
              <a:t>();</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a:t>
            </a:r>
          </a:p>
        </p:txBody>
      </p:sp>
      <p:sp>
        <p:nvSpPr>
          <p:cNvPr id="4" name="投影片編號版面配置區 3"/>
          <p:cNvSpPr>
            <a:spLocks noGrp="1"/>
          </p:cNvSpPr>
          <p:nvPr>
            <p:ph type="sldNum" sz="quarter" idx="12"/>
          </p:nvPr>
        </p:nvSpPr>
        <p:spPr/>
        <p:txBody>
          <a:bodyPr/>
          <a:lstStyle/>
          <a:p>
            <a:pPr>
              <a:defRPr/>
            </a:pPr>
            <a:fld id="{0E268858-F234-4C3E-8AA4-F91493F059E7}" type="slidenum">
              <a:rPr lang="en-US" altLang="en-US"/>
              <a:pPr>
                <a:defRPr/>
              </a:pPr>
              <a:t>29</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57200" y="155575"/>
            <a:ext cx="8229600" cy="1252538"/>
          </a:xfrm>
        </p:spPr>
        <p:txBody>
          <a:bodyPr/>
          <a:lstStyle/>
          <a:p>
            <a:pPr eaLnBrk="1" hangingPunct="1"/>
            <a:r>
              <a:rPr lang="en-US" altLang="zh-TW" smtClean="0"/>
              <a:t>Cartesian Plane</a:t>
            </a:r>
            <a:endParaRPr lang="zh-TW" altLang="en-US" smtClean="0"/>
          </a:p>
        </p:txBody>
      </p:sp>
      <p:cxnSp>
        <p:nvCxnSpPr>
          <p:cNvPr id="5" name="直線單箭頭接點 4"/>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5" name="文字方塊 7"/>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(0, 0)</a:t>
            </a:r>
            <a:endParaRPr lang="zh-TW" altLang="en-US" sz="2400">
              <a:ea typeface="新細明體" pitchFamily="18" charset="-120"/>
            </a:endParaRPr>
          </a:p>
        </p:txBody>
      </p:sp>
      <p:sp>
        <p:nvSpPr>
          <p:cNvPr id="9" name="橢圓 8"/>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 name="直線接點 10"/>
          <p:cNvCxnSpPr/>
          <p:nvPr/>
        </p:nvCxnSpPr>
        <p:spPr>
          <a:xfrm>
            <a:off x="4572000" y="3000375"/>
            <a:ext cx="1500188"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5536406" y="3536157"/>
            <a:ext cx="930275"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5857875" y="2857500"/>
            <a:ext cx="214313"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文字方塊 16"/>
          <p:cNvSpPr txBox="1">
            <a:spLocks noChangeArrowheads="1"/>
          </p:cNvSpPr>
          <p:nvPr/>
        </p:nvSpPr>
        <p:spPr bwMode="auto">
          <a:xfrm>
            <a:off x="6143625" y="264318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(4, 3)</a:t>
            </a:r>
            <a:endParaRPr lang="zh-TW" altLang="en-US" sz="2400">
              <a:ea typeface="新細明體" pitchFamily="18" charset="-120"/>
            </a:endParaRPr>
          </a:p>
        </p:txBody>
      </p:sp>
      <p:cxnSp>
        <p:nvCxnSpPr>
          <p:cNvPr id="18" name="直線接點 17"/>
          <p:cNvCxnSpPr/>
          <p:nvPr/>
        </p:nvCxnSpPr>
        <p:spPr>
          <a:xfrm rot="5400000">
            <a:off x="3179762" y="4249738"/>
            <a:ext cx="500063"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429000" y="4500563"/>
            <a:ext cx="1143000" cy="15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3357563" y="4357688"/>
            <a:ext cx="214312"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文字方塊 22"/>
          <p:cNvSpPr txBox="1">
            <a:spLocks noChangeArrowheads="1"/>
          </p:cNvSpPr>
          <p:nvPr/>
        </p:nvSpPr>
        <p:spPr bwMode="auto">
          <a:xfrm>
            <a:off x="2214563" y="4572000"/>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(-3, -2)</a:t>
            </a:r>
            <a:endParaRPr lang="zh-TW" altLang="en-US" sz="2400">
              <a:ea typeface="新細明體" pitchFamily="18" charset="-120"/>
            </a:endParaRPr>
          </a:p>
        </p:txBody>
      </p:sp>
      <p:sp>
        <p:nvSpPr>
          <p:cNvPr id="10255" name="文字方塊 23"/>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+x</a:t>
            </a:r>
            <a:endParaRPr lang="zh-TW" altLang="en-US" sz="2400">
              <a:ea typeface="新細明體" pitchFamily="18" charset="-120"/>
            </a:endParaRPr>
          </a:p>
        </p:txBody>
      </p:sp>
      <p:sp>
        <p:nvSpPr>
          <p:cNvPr id="10256" name="文字方塊 24"/>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+y</a:t>
            </a:r>
            <a:endParaRPr lang="zh-TW" altLang="en-US" sz="2400">
              <a:ea typeface="新細明體" pitchFamily="18" charset="-120"/>
            </a:endParaRPr>
          </a:p>
        </p:txBody>
      </p:sp>
      <p:cxnSp>
        <p:nvCxnSpPr>
          <p:cNvPr id="19" name="直線單箭頭接點 18"/>
          <p:cNvCxnSpPr/>
          <p:nvPr/>
        </p:nvCxnSpPr>
        <p:spPr>
          <a:xfrm flipH="1">
            <a:off x="2339975" y="4037013"/>
            <a:ext cx="2230438" cy="1768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3"/>
          <p:cNvSpPr txBox="1">
            <a:spLocks noChangeArrowheads="1"/>
          </p:cNvSpPr>
          <p:nvPr/>
        </p:nvSpPr>
        <p:spPr bwMode="auto">
          <a:xfrm>
            <a:off x="1979613" y="580548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solidFill>
                  <a:srgbClr val="FF0000"/>
                </a:solidFill>
                <a:ea typeface="新細明體" pitchFamily="18" charset="-120"/>
              </a:rPr>
              <a:t>+z</a:t>
            </a:r>
            <a:endParaRPr lang="zh-TW" altLang="en-US" sz="2400">
              <a:solidFill>
                <a:srgbClr val="FF0000"/>
              </a:solidFill>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animBg="1"/>
      <p:bldP spid="23"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ea typeface="新細明體" pitchFamily="18" charset="-120"/>
              </a:rPr>
              <a:t>Idle Callbacks</a:t>
            </a:r>
          </a:p>
        </p:txBody>
      </p:sp>
      <p:sp>
        <p:nvSpPr>
          <p:cNvPr id="436227" name="Rectangle 3"/>
          <p:cNvSpPr>
            <a:spLocks noGrp="1" noChangeArrowheads="1"/>
          </p:cNvSpPr>
          <p:nvPr>
            <p:ph idx="1"/>
          </p:nvPr>
        </p:nvSpPr>
        <p:spPr/>
        <p:txBody>
          <a:bodyPr>
            <a:normAutofit/>
          </a:bodyPr>
          <a:lstStyle/>
          <a:p>
            <a:pPr marL="420624" indent="-384048" eaLnBrk="1" fontAlgn="auto" hangingPunct="1">
              <a:spcAft>
                <a:spcPts val="0"/>
              </a:spcAft>
              <a:buFont typeface="Wingdings 2"/>
              <a:buChar char=""/>
              <a:defRPr/>
            </a:pPr>
            <a:r>
              <a:rPr lang="en-US" altLang="zh-TW" dirty="0">
                <a:ea typeface="新細明體" pitchFamily="18" charset="-120"/>
              </a:rPr>
              <a:t>Use for animation and continuous update</a:t>
            </a:r>
          </a:p>
          <a:p>
            <a:pPr marL="420624" indent="-384048" algn="ctr" eaLnBrk="1" fontAlgn="auto" hangingPunct="1">
              <a:spcAft>
                <a:spcPts val="0"/>
              </a:spcAft>
              <a:buFont typeface="Wingdings 2"/>
              <a:buChar char=""/>
              <a:defRPr/>
            </a:pPr>
            <a:r>
              <a:rPr lang="en-US" altLang="zh-TW" sz="2800" dirty="0" err="1">
                <a:solidFill>
                  <a:srgbClr val="FFCC00"/>
                </a:solidFill>
                <a:effectLst>
                  <a:outerShdw blurRad="38100" dist="38100" dir="2700000" algn="tl">
                    <a:srgbClr val="FFFFFF"/>
                  </a:outerShdw>
                </a:effectLst>
                <a:latin typeface="Courier New" pitchFamily="49" charset="0"/>
                <a:ea typeface="新細明體" pitchFamily="18" charset="-120"/>
              </a:rPr>
              <a:t>glutIdleFunc</a:t>
            </a:r>
            <a:r>
              <a:rPr lang="en-US" altLang="zh-TW" sz="2800" dirty="0">
                <a:solidFill>
                  <a:srgbClr val="FFCC00"/>
                </a:solidFill>
                <a:effectLst>
                  <a:outerShdw blurRad="38100" dist="38100" dir="2700000" algn="tl">
                    <a:srgbClr val="FFFFFF"/>
                  </a:outerShdw>
                </a:effectLst>
                <a:latin typeface="Courier New" pitchFamily="49" charset="0"/>
                <a:ea typeface="新細明體" pitchFamily="18" charset="-120"/>
              </a:rPr>
              <a:t>( </a:t>
            </a:r>
            <a:r>
              <a:rPr lang="en-US" altLang="zh-TW" sz="2800" i="1" dirty="0">
                <a:solidFill>
                  <a:srgbClr val="FFCC00"/>
                </a:solidFill>
                <a:effectLst>
                  <a:outerShdw blurRad="38100" dist="38100" dir="2700000" algn="tl">
                    <a:srgbClr val="FFFFFF"/>
                  </a:outerShdw>
                </a:effectLst>
                <a:latin typeface="Courier New" pitchFamily="49" charset="0"/>
                <a:ea typeface="新細明體" pitchFamily="18" charset="-120"/>
              </a:rPr>
              <a:t>idle</a:t>
            </a:r>
            <a:r>
              <a:rPr lang="en-US" altLang="zh-TW" sz="2800" dirty="0">
                <a:solidFill>
                  <a:srgbClr val="FFCC00"/>
                </a:solidFill>
                <a:effectLst>
                  <a:outerShdw blurRad="38100" dist="38100" dir="2700000" algn="tl">
                    <a:srgbClr val="FFFFFF"/>
                  </a:outerShdw>
                </a:effectLst>
                <a:latin typeface="Courier New" pitchFamily="49" charset="0"/>
                <a:ea typeface="新細明體" pitchFamily="18" charset="-120"/>
              </a:rPr>
              <a:t> );</a:t>
            </a:r>
            <a:endParaRPr lang="en-US" altLang="zh-TW" dirty="0">
              <a:ea typeface="新細明體" pitchFamily="18" charset="-120"/>
            </a:endParaRPr>
          </a:p>
          <a:p>
            <a:pPr marL="36576" indent="0" eaLnBrk="1" fontAlgn="auto" hangingPunct="1">
              <a:lnSpc>
                <a:spcPct val="90000"/>
              </a:lnSpc>
              <a:spcBef>
                <a:spcPct val="50000"/>
              </a:spcBef>
              <a:spcAft>
                <a:spcPts val="0"/>
              </a:spcAft>
              <a:buNone/>
              <a:defRPr/>
            </a:pPr>
            <a:endParaRPr lang="en-US" altLang="zh-TW" sz="2800" dirty="0" smtClean="0">
              <a:latin typeface="Consolas" panose="020B0609020204030204" pitchFamily="49" charset="0"/>
              <a:ea typeface="新細明體" pitchFamily="18" charset="-120"/>
            </a:endParaRPr>
          </a:p>
          <a:p>
            <a:pPr marL="36576" indent="0" eaLnBrk="1" fontAlgn="auto" hangingPunct="1">
              <a:lnSpc>
                <a:spcPct val="90000"/>
              </a:lnSpc>
              <a:spcBef>
                <a:spcPct val="50000"/>
              </a:spcBef>
              <a:spcAft>
                <a:spcPts val="0"/>
              </a:spcAft>
              <a:buNone/>
              <a:defRPr/>
            </a:pPr>
            <a:r>
              <a:rPr lang="en-US" altLang="zh-TW" sz="2800" dirty="0" smtClean="0">
                <a:latin typeface="Consolas" panose="020B0609020204030204" pitchFamily="49" charset="0"/>
                <a:ea typeface="新細明體" pitchFamily="18" charset="-120"/>
              </a:rPr>
              <a:t>void </a:t>
            </a:r>
            <a:r>
              <a:rPr lang="en-US" altLang="zh-TW" sz="2800" dirty="0">
                <a:latin typeface="Consolas" panose="020B0609020204030204" pitchFamily="49" charset="0"/>
                <a:ea typeface="新細明體" pitchFamily="18" charset="-120"/>
              </a:rPr>
              <a:t>idle( void )</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  t += </a:t>
            </a:r>
            <a:r>
              <a:rPr lang="en-US" altLang="zh-TW" sz="2800" dirty="0" err="1">
                <a:latin typeface="Consolas" panose="020B0609020204030204" pitchFamily="49" charset="0"/>
                <a:ea typeface="新細明體" pitchFamily="18" charset="-120"/>
              </a:rPr>
              <a:t>dt</a:t>
            </a:r>
            <a:r>
              <a:rPr lang="en-US" altLang="zh-TW" sz="2800" dirty="0">
                <a:latin typeface="Consolas" panose="020B0609020204030204" pitchFamily="49" charset="0"/>
                <a:ea typeface="新細明體" pitchFamily="18" charset="-120"/>
              </a:rPr>
              <a:t>;</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  </a:t>
            </a:r>
            <a:r>
              <a:rPr lang="en-US" altLang="zh-TW" sz="2800" dirty="0" err="1">
                <a:latin typeface="Consolas" panose="020B0609020204030204" pitchFamily="49" charset="0"/>
                <a:ea typeface="新細明體" pitchFamily="18" charset="-120"/>
              </a:rPr>
              <a:t>glutPostRedisplay</a:t>
            </a:r>
            <a:r>
              <a:rPr lang="en-US" altLang="zh-TW" sz="2800" dirty="0">
                <a:latin typeface="Consolas" panose="020B0609020204030204" pitchFamily="49" charset="0"/>
                <a:ea typeface="新細明體" pitchFamily="18" charset="-120"/>
              </a:rPr>
              <a:t>();</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a:t>
            </a:r>
          </a:p>
          <a:p>
            <a:pPr marL="420624" indent="-384048" eaLnBrk="1" fontAlgn="auto" hangingPunct="1">
              <a:spcAft>
                <a:spcPts val="0"/>
              </a:spcAft>
              <a:buFont typeface="Wingdings 2"/>
              <a:buChar char=""/>
              <a:defRPr/>
            </a:pPr>
            <a:endParaRPr lang="en-US" altLang="zh-TW" dirty="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E9FB730C-2332-4096-AAC4-DBED18AFE3A8}" type="slidenum">
              <a:rPr lang="en-US" altLang="en-US"/>
              <a:pPr>
                <a:defRPr/>
              </a:pPr>
              <a:t>30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ln>
            <a:miter lim="800000"/>
            <a:headEnd/>
            <a:tailEnd/>
          </a:ln>
          <a:extLst/>
        </p:spPr>
        <p:txBody>
          <a:bodyPr>
            <a:normAutofit/>
          </a:bodyPr>
          <a:lstStyle/>
          <a:p>
            <a:pPr algn="ctr" eaLnBrk="1" fontAlgn="auto" hangingPunct="1">
              <a:spcAft>
                <a:spcPts val="0"/>
              </a:spcAft>
              <a:defRPr/>
            </a:pPr>
            <a:r>
              <a:rPr altLang="zh-TW">
                <a:ea typeface="新細明體" pitchFamily="18" charset="-120"/>
              </a:rPr>
              <a:t>Elementary Rendering</a:t>
            </a:r>
          </a:p>
        </p:txBody>
      </p:sp>
      <p:sp>
        <p:nvSpPr>
          <p:cNvPr id="38915" name="Rectangle 3"/>
          <p:cNvSpPr>
            <a:spLocks noGrp="1" noChangeArrowheads="1"/>
          </p:cNvSpPr>
          <p:nvPr>
            <p:ph type="body" idx="1"/>
          </p:nvPr>
        </p:nvSpPr>
        <p:spPr>
          <a:xfrm>
            <a:off x="685800" y="2486025"/>
            <a:ext cx="6629400" cy="1066800"/>
          </a:xfrm>
        </p:spPr>
        <p:txBody>
          <a:bodyPr/>
          <a:lstStyle/>
          <a:p>
            <a:pPr eaLnBrk="1" hangingPunct="1"/>
            <a:endParaRPr lang="en-US" altLang="zh-TW" smtClean="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Elementary Rendering</a:t>
            </a:r>
          </a:p>
        </p:txBody>
      </p:sp>
      <p:sp>
        <p:nvSpPr>
          <p:cNvPr id="39939"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ea typeface="新細明體" pitchFamily="18" charset="-120"/>
              </a:rPr>
              <a:t>Geometric Primitives</a:t>
            </a:r>
          </a:p>
          <a:p>
            <a:pPr eaLnBrk="1" hangingPunct="1"/>
            <a:r>
              <a:rPr lang="en-US" altLang="zh-TW" smtClean="0">
                <a:ea typeface="新細明體" pitchFamily="18" charset="-120"/>
              </a:rPr>
              <a:t>Managing OpenGL State</a:t>
            </a:r>
          </a:p>
          <a:p>
            <a:pPr eaLnBrk="1" hangingPunct="1"/>
            <a:r>
              <a:rPr lang="en-US" altLang="zh-TW" smtClean="0">
                <a:ea typeface="新細明體" pitchFamily="18" charset="-120"/>
              </a:rPr>
              <a:t>OpenGL Buffers</a:t>
            </a:r>
          </a:p>
        </p:txBody>
      </p:sp>
      <p:sp>
        <p:nvSpPr>
          <p:cNvPr id="4" name="投影片編號版面配置區 3"/>
          <p:cNvSpPr>
            <a:spLocks noGrp="1"/>
          </p:cNvSpPr>
          <p:nvPr>
            <p:ph type="sldNum" sz="quarter" idx="12"/>
          </p:nvPr>
        </p:nvSpPr>
        <p:spPr/>
        <p:txBody>
          <a:bodyPr/>
          <a:lstStyle/>
          <a:p>
            <a:pPr>
              <a:defRPr/>
            </a:pPr>
            <a:fld id="{697FB54D-1500-4B21-9A32-6E6F2C7001C5}" type="slidenum">
              <a:rPr lang="en-US" altLang="en-US"/>
              <a:pPr>
                <a:defRPr/>
              </a:pPr>
              <a:t>32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OpenGL Geometric Primitives</a:t>
            </a:r>
          </a:p>
        </p:txBody>
      </p:sp>
      <p:sp>
        <p:nvSpPr>
          <p:cNvPr id="40963"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ea typeface="新細明體" pitchFamily="18" charset="-120"/>
              </a:rPr>
              <a:t>All geometric primitives are specified by vertices</a:t>
            </a:r>
          </a:p>
        </p:txBody>
      </p:sp>
      <p:sp>
        <p:nvSpPr>
          <p:cNvPr id="57" name="投影片編號版面配置區 3"/>
          <p:cNvSpPr>
            <a:spLocks noGrp="1"/>
          </p:cNvSpPr>
          <p:nvPr>
            <p:ph type="sldNum" sz="quarter" idx="12"/>
          </p:nvPr>
        </p:nvSpPr>
        <p:spPr/>
        <p:txBody>
          <a:bodyPr/>
          <a:lstStyle/>
          <a:p>
            <a:pPr>
              <a:defRPr/>
            </a:pPr>
            <a:fld id="{47BFF9AA-A29A-4BF2-9BAC-E799F1F7743F}" type="slidenum">
              <a:rPr lang="en-US" altLang="en-US"/>
              <a:pPr>
                <a:defRPr/>
              </a:pPr>
              <a:t>33</a:t>
            </a:fld>
            <a:endParaRPr lang="en-US" altLang="en-US"/>
          </a:p>
        </p:txBody>
      </p:sp>
      <p:grpSp>
        <p:nvGrpSpPr>
          <p:cNvPr id="40965" name="Group 5"/>
          <p:cNvGrpSpPr>
            <a:grpSpLocks/>
          </p:cNvGrpSpPr>
          <p:nvPr/>
        </p:nvGrpSpPr>
        <p:grpSpPr bwMode="auto">
          <a:xfrm>
            <a:off x="7010400" y="4132263"/>
            <a:ext cx="1958975" cy="1827212"/>
            <a:chOff x="4363" y="2946"/>
            <a:chExt cx="1234" cy="1232"/>
          </a:xfrm>
        </p:grpSpPr>
        <p:grpSp>
          <p:nvGrpSpPr>
            <p:cNvPr id="41013" name="Group 6"/>
            <p:cNvGrpSpPr>
              <a:grpSpLocks/>
            </p:cNvGrpSpPr>
            <p:nvPr/>
          </p:nvGrpSpPr>
          <p:grpSpPr bwMode="auto">
            <a:xfrm>
              <a:off x="4717" y="2946"/>
              <a:ext cx="673" cy="913"/>
              <a:chOff x="4717" y="2946"/>
              <a:chExt cx="673" cy="913"/>
            </a:xfrm>
          </p:grpSpPr>
          <p:sp>
            <p:nvSpPr>
              <p:cNvPr id="41015" name="Freeform 7"/>
              <p:cNvSpPr>
                <a:spLocks/>
              </p:cNvSpPr>
              <p:nvPr/>
            </p:nvSpPr>
            <p:spPr bwMode="auto">
              <a:xfrm>
                <a:off x="4717" y="2946"/>
                <a:ext cx="673" cy="337"/>
              </a:xfrm>
              <a:custGeom>
                <a:avLst/>
                <a:gdLst>
                  <a:gd name="T0" fmla="*/ 144 w 673"/>
                  <a:gd name="T1" fmla="*/ 336 h 337"/>
                  <a:gd name="T2" fmla="*/ 0 w 673"/>
                  <a:gd name="T3" fmla="*/ 48 h 337"/>
                  <a:gd name="T4" fmla="*/ 672 w 673"/>
                  <a:gd name="T5" fmla="*/ 0 h 337"/>
                  <a:gd name="T6" fmla="*/ 528 w 673"/>
                  <a:gd name="T7" fmla="*/ 288 h 337"/>
                  <a:gd name="T8" fmla="*/ 144 w 673"/>
                  <a:gd name="T9" fmla="*/ 336 h 337"/>
                  <a:gd name="T10" fmla="*/ 0 60000 65536"/>
                  <a:gd name="T11" fmla="*/ 0 60000 65536"/>
                  <a:gd name="T12" fmla="*/ 0 60000 65536"/>
                  <a:gd name="T13" fmla="*/ 0 60000 65536"/>
                  <a:gd name="T14" fmla="*/ 0 60000 65536"/>
                  <a:gd name="T15" fmla="*/ 0 w 673"/>
                  <a:gd name="T16" fmla="*/ 0 h 337"/>
                  <a:gd name="T17" fmla="*/ 673 w 673"/>
                  <a:gd name="T18" fmla="*/ 337 h 337"/>
                </a:gdLst>
                <a:ahLst/>
                <a:cxnLst>
                  <a:cxn ang="T10">
                    <a:pos x="T0" y="T1"/>
                  </a:cxn>
                  <a:cxn ang="T11">
                    <a:pos x="T2" y="T3"/>
                  </a:cxn>
                  <a:cxn ang="T12">
                    <a:pos x="T4" y="T5"/>
                  </a:cxn>
                  <a:cxn ang="T13">
                    <a:pos x="T6" y="T7"/>
                  </a:cxn>
                  <a:cxn ang="T14">
                    <a:pos x="T8" y="T9"/>
                  </a:cxn>
                </a:cxnLst>
                <a:rect l="T15" t="T16" r="T17" b="T18"/>
                <a:pathLst>
                  <a:path w="673" h="337">
                    <a:moveTo>
                      <a:pt x="144" y="336"/>
                    </a:moveTo>
                    <a:lnTo>
                      <a:pt x="0" y="48"/>
                    </a:lnTo>
                    <a:lnTo>
                      <a:pt x="672" y="0"/>
                    </a:lnTo>
                    <a:lnTo>
                      <a:pt x="528" y="288"/>
                    </a:lnTo>
                    <a:lnTo>
                      <a:pt x="144" y="336"/>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41016" name="Freeform 8"/>
              <p:cNvSpPr>
                <a:spLocks/>
              </p:cNvSpPr>
              <p:nvPr/>
            </p:nvSpPr>
            <p:spPr bwMode="auto">
              <a:xfrm>
                <a:off x="4813" y="3234"/>
                <a:ext cx="433" cy="337"/>
              </a:xfrm>
              <a:custGeom>
                <a:avLst/>
                <a:gdLst>
                  <a:gd name="T0" fmla="*/ 432 w 433"/>
                  <a:gd name="T1" fmla="*/ 0 h 337"/>
                  <a:gd name="T2" fmla="*/ 48 w 433"/>
                  <a:gd name="T3" fmla="*/ 48 h 337"/>
                  <a:gd name="T4" fmla="*/ 0 w 433"/>
                  <a:gd name="T5" fmla="*/ 288 h 337"/>
                  <a:gd name="T6" fmla="*/ 384 w 433"/>
                  <a:gd name="T7" fmla="*/ 336 h 337"/>
                  <a:gd name="T8" fmla="*/ 432 w 433"/>
                  <a:gd name="T9" fmla="*/ 0 h 337"/>
                  <a:gd name="T10" fmla="*/ 0 60000 65536"/>
                  <a:gd name="T11" fmla="*/ 0 60000 65536"/>
                  <a:gd name="T12" fmla="*/ 0 60000 65536"/>
                  <a:gd name="T13" fmla="*/ 0 60000 65536"/>
                  <a:gd name="T14" fmla="*/ 0 60000 65536"/>
                  <a:gd name="T15" fmla="*/ 0 w 433"/>
                  <a:gd name="T16" fmla="*/ 0 h 337"/>
                  <a:gd name="T17" fmla="*/ 433 w 433"/>
                  <a:gd name="T18" fmla="*/ 337 h 337"/>
                </a:gdLst>
                <a:ahLst/>
                <a:cxnLst>
                  <a:cxn ang="T10">
                    <a:pos x="T0" y="T1"/>
                  </a:cxn>
                  <a:cxn ang="T11">
                    <a:pos x="T2" y="T3"/>
                  </a:cxn>
                  <a:cxn ang="T12">
                    <a:pos x="T4" y="T5"/>
                  </a:cxn>
                  <a:cxn ang="T13">
                    <a:pos x="T6" y="T7"/>
                  </a:cxn>
                  <a:cxn ang="T14">
                    <a:pos x="T8" y="T9"/>
                  </a:cxn>
                </a:cxnLst>
                <a:rect l="T15" t="T16" r="T17" b="T18"/>
                <a:pathLst>
                  <a:path w="433" h="337">
                    <a:moveTo>
                      <a:pt x="432" y="0"/>
                    </a:moveTo>
                    <a:lnTo>
                      <a:pt x="48" y="48"/>
                    </a:lnTo>
                    <a:lnTo>
                      <a:pt x="0" y="288"/>
                    </a:lnTo>
                    <a:lnTo>
                      <a:pt x="384" y="336"/>
                    </a:lnTo>
                    <a:lnTo>
                      <a:pt x="432" y="0"/>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41017" name="Freeform 9"/>
              <p:cNvSpPr>
                <a:spLocks/>
              </p:cNvSpPr>
              <p:nvPr/>
            </p:nvSpPr>
            <p:spPr bwMode="auto">
              <a:xfrm>
                <a:off x="4813" y="3522"/>
                <a:ext cx="529" cy="337"/>
              </a:xfrm>
              <a:custGeom>
                <a:avLst/>
                <a:gdLst>
                  <a:gd name="T0" fmla="*/ 384 w 529"/>
                  <a:gd name="T1" fmla="*/ 48 h 337"/>
                  <a:gd name="T2" fmla="*/ 0 w 529"/>
                  <a:gd name="T3" fmla="*/ 0 h 337"/>
                  <a:gd name="T4" fmla="*/ 192 w 529"/>
                  <a:gd name="T5" fmla="*/ 336 h 337"/>
                  <a:gd name="T6" fmla="*/ 528 w 529"/>
                  <a:gd name="T7" fmla="*/ 240 h 337"/>
                  <a:gd name="T8" fmla="*/ 384 w 529"/>
                  <a:gd name="T9" fmla="*/ 48 h 337"/>
                  <a:gd name="T10" fmla="*/ 0 60000 65536"/>
                  <a:gd name="T11" fmla="*/ 0 60000 65536"/>
                  <a:gd name="T12" fmla="*/ 0 60000 65536"/>
                  <a:gd name="T13" fmla="*/ 0 60000 65536"/>
                  <a:gd name="T14" fmla="*/ 0 60000 65536"/>
                  <a:gd name="T15" fmla="*/ 0 w 529"/>
                  <a:gd name="T16" fmla="*/ 0 h 337"/>
                  <a:gd name="T17" fmla="*/ 529 w 529"/>
                  <a:gd name="T18" fmla="*/ 337 h 337"/>
                </a:gdLst>
                <a:ahLst/>
                <a:cxnLst>
                  <a:cxn ang="T10">
                    <a:pos x="T0" y="T1"/>
                  </a:cxn>
                  <a:cxn ang="T11">
                    <a:pos x="T2" y="T3"/>
                  </a:cxn>
                  <a:cxn ang="T12">
                    <a:pos x="T4" y="T5"/>
                  </a:cxn>
                  <a:cxn ang="T13">
                    <a:pos x="T6" y="T7"/>
                  </a:cxn>
                  <a:cxn ang="T14">
                    <a:pos x="T8" y="T9"/>
                  </a:cxn>
                </a:cxnLst>
                <a:rect l="T15" t="T16" r="T17" b="T18"/>
                <a:pathLst>
                  <a:path w="529" h="337">
                    <a:moveTo>
                      <a:pt x="384" y="48"/>
                    </a:moveTo>
                    <a:lnTo>
                      <a:pt x="0" y="0"/>
                    </a:lnTo>
                    <a:lnTo>
                      <a:pt x="192" y="336"/>
                    </a:lnTo>
                    <a:lnTo>
                      <a:pt x="528" y="240"/>
                    </a:lnTo>
                    <a:lnTo>
                      <a:pt x="384" y="48"/>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grpSp>
        <p:sp>
          <p:nvSpPr>
            <p:cNvPr id="444426" name="Rectangle 10"/>
            <p:cNvSpPr>
              <a:spLocks noChangeArrowheads="1"/>
            </p:cNvSpPr>
            <p:nvPr/>
          </p:nvSpPr>
          <p:spPr bwMode="auto">
            <a:xfrm>
              <a:off x="4363" y="3931"/>
              <a:ext cx="1234"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GL_QUAD_STRIP</a:t>
              </a:r>
            </a:p>
          </p:txBody>
        </p:sp>
      </p:grpSp>
      <p:grpSp>
        <p:nvGrpSpPr>
          <p:cNvPr id="40966" name="Group 11"/>
          <p:cNvGrpSpPr>
            <a:grpSpLocks/>
          </p:cNvGrpSpPr>
          <p:nvPr/>
        </p:nvGrpSpPr>
        <p:grpSpPr bwMode="auto">
          <a:xfrm>
            <a:off x="7316788" y="2543175"/>
            <a:ext cx="1549400" cy="1382713"/>
            <a:chOff x="4609" y="1425"/>
            <a:chExt cx="976" cy="932"/>
          </a:xfrm>
        </p:grpSpPr>
        <p:sp>
          <p:nvSpPr>
            <p:cNvPr id="41011" name="Freeform 12"/>
            <p:cNvSpPr>
              <a:spLocks/>
            </p:cNvSpPr>
            <p:nvPr/>
          </p:nvSpPr>
          <p:spPr bwMode="auto">
            <a:xfrm>
              <a:off x="4808" y="1425"/>
              <a:ext cx="680" cy="652"/>
            </a:xfrm>
            <a:custGeom>
              <a:avLst/>
              <a:gdLst>
                <a:gd name="T0" fmla="*/ 0 w 680"/>
                <a:gd name="T1" fmla="*/ 208 h 652"/>
                <a:gd name="T2" fmla="*/ 386 w 680"/>
                <a:gd name="T3" fmla="*/ 0 h 652"/>
                <a:gd name="T4" fmla="*/ 679 w 680"/>
                <a:gd name="T5" fmla="*/ 243 h 652"/>
                <a:gd name="T6" fmla="*/ 586 w 680"/>
                <a:gd name="T7" fmla="*/ 529 h 652"/>
                <a:gd name="T8" fmla="*/ 250 w 680"/>
                <a:gd name="T9" fmla="*/ 651 h 652"/>
                <a:gd name="T10" fmla="*/ 7 w 680"/>
                <a:gd name="T11" fmla="*/ 479 h 652"/>
                <a:gd name="T12" fmla="*/ 0 w 680"/>
                <a:gd name="T13" fmla="*/ 208 h 652"/>
                <a:gd name="T14" fmla="*/ 0 60000 65536"/>
                <a:gd name="T15" fmla="*/ 0 60000 65536"/>
                <a:gd name="T16" fmla="*/ 0 60000 65536"/>
                <a:gd name="T17" fmla="*/ 0 60000 65536"/>
                <a:gd name="T18" fmla="*/ 0 60000 65536"/>
                <a:gd name="T19" fmla="*/ 0 60000 65536"/>
                <a:gd name="T20" fmla="*/ 0 60000 65536"/>
                <a:gd name="T21" fmla="*/ 0 w 680"/>
                <a:gd name="T22" fmla="*/ 0 h 652"/>
                <a:gd name="T23" fmla="*/ 680 w 680"/>
                <a:gd name="T24" fmla="*/ 652 h 6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652">
                  <a:moveTo>
                    <a:pt x="0" y="208"/>
                  </a:moveTo>
                  <a:lnTo>
                    <a:pt x="386" y="0"/>
                  </a:lnTo>
                  <a:lnTo>
                    <a:pt x="679" y="243"/>
                  </a:lnTo>
                  <a:lnTo>
                    <a:pt x="586" y="529"/>
                  </a:lnTo>
                  <a:lnTo>
                    <a:pt x="250" y="651"/>
                  </a:lnTo>
                  <a:lnTo>
                    <a:pt x="7" y="479"/>
                  </a:lnTo>
                  <a:lnTo>
                    <a:pt x="0" y="208"/>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444429" name="Rectangle 13"/>
            <p:cNvSpPr>
              <a:spLocks noChangeArrowheads="1"/>
            </p:cNvSpPr>
            <p:nvPr/>
          </p:nvSpPr>
          <p:spPr bwMode="auto">
            <a:xfrm>
              <a:off x="4609" y="2109"/>
              <a:ext cx="976" cy="248"/>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GL_POLYGON</a:t>
              </a:r>
            </a:p>
          </p:txBody>
        </p:sp>
      </p:grpSp>
      <p:grpSp>
        <p:nvGrpSpPr>
          <p:cNvPr id="40967" name="Group 14"/>
          <p:cNvGrpSpPr>
            <a:grpSpLocks/>
          </p:cNvGrpSpPr>
          <p:nvPr/>
        </p:nvGrpSpPr>
        <p:grpSpPr bwMode="auto">
          <a:xfrm>
            <a:off x="288925" y="4014788"/>
            <a:ext cx="2505075" cy="1839912"/>
            <a:chOff x="320" y="2910"/>
            <a:chExt cx="1578" cy="1240"/>
          </a:xfrm>
        </p:grpSpPr>
        <p:sp>
          <p:nvSpPr>
            <p:cNvPr id="444431"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GL_TRIANGLE_STRIP</a:t>
              </a:r>
            </a:p>
          </p:txBody>
        </p:sp>
        <p:grpSp>
          <p:nvGrpSpPr>
            <p:cNvPr id="41004" name="Group 16"/>
            <p:cNvGrpSpPr>
              <a:grpSpLocks/>
            </p:cNvGrpSpPr>
            <p:nvPr/>
          </p:nvGrpSpPr>
          <p:grpSpPr bwMode="auto">
            <a:xfrm>
              <a:off x="858" y="2910"/>
              <a:ext cx="673" cy="913"/>
              <a:chOff x="858" y="2910"/>
              <a:chExt cx="673" cy="913"/>
            </a:xfrm>
          </p:grpSpPr>
          <p:sp>
            <p:nvSpPr>
              <p:cNvPr id="41005"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41006"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41007"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444436"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a:defRPr/>
                </a:pPr>
                <a:endParaRPr lang="zh-TW" altLang="en-US"/>
              </a:p>
            </p:txBody>
          </p:sp>
          <p:sp>
            <p:nvSpPr>
              <p:cNvPr id="41009"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41010"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40968" name="Group 23"/>
          <p:cNvGrpSpPr>
            <a:grpSpLocks/>
          </p:cNvGrpSpPr>
          <p:nvPr/>
        </p:nvGrpSpPr>
        <p:grpSpPr bwMode="auto">
          <a:xfrm>
            <a:off x="3556000" y="5103813"/>
            <a:ext cx="2232025" cy="1093787"/>
            <a:chOff x="2285" y="3379"/>
            <a:chExt cx="1406" cy="737"/>
          </a:xfrm>
        </p:grpSpPr>
        <p:grpSp>
          <p:nvGrpSpPr>
            <p:cNvPr id="40997" name="Group 24"/>
            <p:cNvGrpSpPr>
              <a:grpSpLocks/>
            </p:cNvGrpSpPr>
            <p:nvPr/>
          </p:nvGrpSpPr>
          <p:grpSpPr bwMode="auto">
            <a:xfrm>
              <a:off x="2679" y="3379"/>
              <a:ext cx="769" cy="385"/>
              <a:chOff x="2679" y="3379"/>
              <a:chExt cx="769" cy="385"/>
            </a:xfrm>
          </p:grpSpPr>
          <p:sp>
            <p:nvSpPr>
              <p:cNvPr id="444441"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sp>
            <p:nvSpPr>
              <p:cNvPr id="444442"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sp>
            <p:nvSpPr>
              <p:cNvPr id="444443" name="Freeform 27"/>
              <p:cNvSpPr>
                <a:spLocks/>
              </p:cNvSpPr>
              <p:nvPr/>
            </p:nvSpPr>
            <p:spPr bwMode="auto">
              <a:xfrm>
                <a:off x="2679" y="3523"/>
                <a:ext cx="769" cy="140"/>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sp>
            <p:nvSpPr>
              <p:cNvPr id="444444" name="Freeform 28"/>
              <p:cNvSpPr>
                <a:spLocks/>
              </p:cNvSpPr>
              <p:nvPr/>
            </p:nvSpPr>
            <p:spPr bwMode="auto">
              <a:xfrm>
                <a:off x="2679"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grpSp>
        <p:sp>
          <p:nvSpPr>
            <p:cNvPr id="444445"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GL_TRIANGLE_FAN</a:t>
              </a:r>
            </a:p>
          </p:txBody>
        </p:sp>
      </p:grpSp>
      <p:grpSp>
        <p:nvGrpSpPr>
          <p:cNvPr id="40969" name="Group 30"/>
          <p:cNvGrpSpPr>
            <a:grpSpLocks/>
          </p:cNvGrpSpPr>
          <p:nvPr/>
        </p:nvGrpSpPr>
        <p:grpSpPr bwMode="auto">
          <a:xfrm>
            <a:off x="411163" y="3074988"/>
            <a:ext cx="1412875" cy="746125"/>
            <a:chOff x="340" y="2067"/>
            <a:chExt cx="890" cy="503"/>
          </a:xfrm>
        </p:grpSpPr>
        <p:sp>
          <p:nvSpPr>
            <p:cNvPr id="444447" name="Rectangle 31"/>
            <p:cNvSpPr>
              <a:spLocks noChangeArrowheads="1"/>
            </p:cNvSpPr>
            <p:nvPr/>
          </p:nvSpPr>
          <p:spPr bwMode="auto">
            <a:xfrm>
              <a:off x="340" y="2322"/>
              <a:ext cx="890" cy="248"/>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GL_POINTS</a:t>
              </a:r>
            </a:p>
          </p:txBody>
        </p:sp>
        <p:grpSp>
          <p:nvGrpSpPr>
            <p:cNvPr id="40992" name="Group 32"/>
            <p:cNvGrpSpPr>
              <a:grpSpLocks/>
            </p:cNvGrpSpPr>
            <p:nvPr/>
          </p:nvGrpSpPr>
          <p:grpSpPr bwMode="auto">
            <a:xfrm>
              <a:off x="740" y="2067"/>
              <a:ext cx="180" cy="164"/>
              <a:chOff x="740" y="2067"/>
              <a:chExt cx="180" cy="164"/>
            </a:xfrm>
          </p:grpSpPr>
          <p:sp>
            <p:nvSpPr>
              <p:cNvPr id="40993" name="Rectangle 33"/>
              <p:cNvSpPr>
                <a:spLocks noChangeArrowheads="1"/>
              </p:cNvSpPr>
              <p:nvPr/>
            </p:nvSpPr>
            <p:spPr bwMode="auto">
              <a:xfrm>
                <a:off x="770" y="2067"/>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0994" name="Rectangle 34"/>
              <p:cNvSpPr>
                <a:spLocks noChangeArrowheads="1"/>
              </p:cNvSpPr>
              <p:nvPr/>
            </p:nvSpPr>
            <p:spPr bwMode="auto">
              <a:xfrm>
                <a:off x="861" y="2094"/>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0995" name="Rectangle 35"/>
              <p:cNvSpPr>
                <a:spLocks noChangeArrowheads="1"/>
              </p:cNvSpPr>
              <p:nvPr/>
            </p:nvSpPr>
            <p:spPr bwMode="auto">
              <a:xfrm>
                <a:off x="740" y="2172"/>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0996" name="Rectangle 36"/>
              <p:cNvSpPr>
                <a:spLocks noChangeArrowheads="1"/>
              </p:cNvSpPr>
              <p:nvPr/>
            </p:nvSpPr>
            <p:spPr bwMode="auto">
              <a:xfrm>
                <a:off x="899" y="2212"/>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grpSp>
      <p:grpSp>
        <p:nvGrpSpPr>
          <p:cNvPr id="40970" name="Group 37"/>
          <p:cNvGrpSpPr>
            <a:grpSpLocks/>
          </p:cNvGrpSpPr>
          <p:nvPr/>
        </p:nvGrpSpPr>
        <p:grpSpPr bwMode="auto">
          <a:xfrm>
            <a:off x="1993900" y="2676525"/>
            <a:ext cx="1276350" cy="935038"/>
            <a:chOff x="1256" y="1514"/>
            <a:chExt cx="804" cy="631"/>
          </a:xfrm>
        </p:grpSpPr>
        <p:grpSp>
          <p:nvGrpSpPr>
            <p:cNvPr id="40987" name="Group 38"/>
            <p:cNvGrpSpPr>
              <a:grpSpLocks/>
            </p:cNvGrpSpPr>
            <p:nvPr/>
          </p:nvGrpSpPr>
          <p:grpSpPr bwMode="auto">
            <a:xfrm>
              <a:off x="1434" y="1514"/>
              <a:ext cx="528" cy="336"/>
              <a:chOff x="1434" y="1514"/>
              <a:chExt cx="528" cy="336"/>
            </a:xfrm>
          </p:grpSpPr>
          <p:sp>
            <p:nvSpPr>
              <p:cNvPr id="40989" name="Line 39"/>
              <p:cNvSpPr>
                <a:spLocks noChangeShapeType="1"/>
              </p:cNvSpPr>
              <p:nvPr/>
            </p:nvSpPr>
            <p:spPr bwMode="auto">
              <a:xfrm flipV="1">
                <a:off x="1434" y="1514"/>
                <a:ext cx="328" cy="3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990" name="Line 40"/>
              <p:cNvSpPr>
                <a:spLocks noChangeShapeType="1"/>
              </p:cNvSpPr>
              <p:nvPr/>
            </p:nvSpPr>
            <p:spPr bwMode="auto">
              <a:xfrm>
                <a:off x="1762" y="1628"/>
                <a:ext cx="200" cy="2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44457" name="Rectangle 41"/>
            <p:cNvSpPr>
              <a:spLocks noChangeArrowheads="1"/>
            </p:cNvSpPr>
            <p:nvPr/>
          </p:nvSpPr>
          <p:spPr bwMode="auto">
            <a:xfrm>
              <a:off x="1256" y="1898"/>
              <a:ext cx="804"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GL_LINES</a:t>
              </a:r>
            </a:p>
          </p:txBody>
        </p:sp>
      </p:grpSp>
      <p:grpSp>
        <p:nvGrpSpPr>
          <p:cNvPr id="40971" name="Group 42"/>
          <p:cNvGrpSpPr>
            <a:grpSpLocks/>
          </p:cNvGrpSpPr>
          <p:nvPr/>
        </p:nvGrpSpPr>
        <p:grpSpPr bwMode="auto">
          <a:xfrm>
            <a:off x="5178425" y="2586038"/>
            <a:ext cx="1822450" cy="1519237"/>
            <a:chOff x="3262" y="1453"/>
            <a:chExt cx="1148" cy="1024"/>
          </a:xfrm>
        </p:grpSpPr>
        <p:sp>
          <p:nvSpPr>
            <p:cNvPr id="40985" name="Freeform 43"/>
            <p:cNvSpPr>
              <a:spLocks/>
            </p:cNvSpPr>
            <p:nvPr/>
          </p:nvSpPr>
          <p:spPr bwMode="auto">
            <a:xfrm>
              <a:off x="3564" y="1453"/>
              <a:ext cx="665" cy="715"/>
            </a:xfrm>
            <a:custGeom>
              <a:avLst/>
              <a:gdLst>
                <a:gd name="T0" fmla="*/ 336 w 665"/>
                <a:gd name="T1" fmla="*/ 307 h 715"/>
                <a:gd name="T2" fmla="*/ 243 w 665"/>
                <a:gd name="T3" fmla="*/ 50 h 715"/>
                <a:gd name="T4" fmla="*/ 586 w 665"/>
                <a:gd name="T5" fmla="*/ 0 h 715"/>
                <a:gd name="T6" fmla="*/ 0 w 665"/>
                <a:gd name="T7" fmla="*/ 264 h 715"/>
                <a:gd name="T8" fmla="*/ 429 w 665"/>
                <a:gd name="T9" fmla="*/ 714 h 715"/>
                <a:gd name="T10" fmla="*/ 664 w 665"/>
                <a:gd name="T11" fmla="*/ 278 h 715"/>
                <a:gd name="T12" fmla="*/ 336 w 665"/>
                <a:gd name="T13" fmla="*/ 307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4460" name="Rectangle 44"/>
            <p:cNvSpPr>
              <a:spLocks noChangeArrowheads="1"/>
            </p:cNvSpPr>
            <p:nvPr/>
          </p:nvSpPr>
          <p:spPr bwMode="auto">
            <a:xfrm>
              <a:off x="3262" y="2230"/>
              <a:ext cx="1148"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GL_LINE_LOOP</a:t>
              </a:r>
            </a:p>
          </p:txBody>
        </p:sp>
      </p:grpSp>
      <p:grpSp>
        <p:nvGrpSpPr>
          <p:cNvPr id="40972" name="Group 45"/>
          <p:cNvGrpSpPr>
            <a:grpSpLocks/>
          </p:cNvGrpSpPr>
          <p:nvPr/>
        </p:nvGrpSpPr>
        <p:grpSpPr bwMode="auto">
          <a:xfrm>
            <a:off x="3151188" y="2532063"/>
            <a:ext cx="1958975" cy="1573212"/>
            <a:chOff x="1985" y="1417"/>
            <a:chExt cx="1234" cy="1060"/>
          </a:xfrm>
        </p:grpSpPr>
        <p:sp>
          <p:nvSpPr>
            <p:cNvPr id="40983" name="Freeform 46"/>
            <p:cNvSpPr>
              <a:spLocks/>
            </p:cNvSpPr>
            <p:nvPr/>
          </p:nvSpPr>
          <p:spPr bwMode="auto">
            <a:xfrm>
              <a:off x="2214" y="1417"/>
              <a:ext cx="908" cy="665"/>
            </a:xfrm>
            <a:custGeom>
              <a:avLst/>
              <a:gdLst>
                <a:gd name="T0" fmla="*/ 393 w 908"/>
                <a:gd name="T1" fmla="*/ 471 h 665"/>
                <a:gd name="T2" fmla="*/ 115 w 908"/>
                <a:gd name="T3" fmla="*/ 79 h 665"/>
                <a:gd name="T4" fmla="*/ 0 w 908"/>
                <a:gd name="T5" fmla="*/ 379 h 665"/>
                <a:gd name="T6" fmla="*/ 907 w 908"/>
                <a:gd name="T7" fmla="*/ 229 h 665"/>
                <a:gd name="T8" fmla="*/ 407 w 908"/>
                <a:gd name="T9" fmla="*/ 0 h 665"/>
                <a:gd name="T10" fmla="*/ 715 w 908"/>
                <a:gd name="T11" fmla="*/ 557 h 665"/>
                <a:gd name="T12" fmla="*/ 315 w 908"/>
                <a:gd name="T13" fmla="*/ 664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4463" name="Rectangle 47"/>
            <p:cNvSpPr>
              <a:spLocks noChangeArrowheads="1"/>
            </p:cNvSpPr>
            <p:nvPr/>
          </p:nvSpPr>
          <p:spPr bwMode="auto">
            <a:xfrm>
              <a:off x="1985" y="2230"/>
              <a:ext cx="1234"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GL_LINE_STRIP</a:t>
              </a:r>
            </a:p>
          </p:txBody>
        </p:sp>
      </p:grpSp>
      <p:grpSp>
        <p:nvGrpSpPr>
          <p:cNvPr id="40973" name="Group 48"/>
          <p:cNvGrpSpPr>
            <a:grpSpLocks/>
          </p:cNvGrpSpPr>
          <p:nvPr/>
        </p:nvGrpSpPr>
        <p:grpSpPr bwMode="auto">
          <a:xfrm>
            <a:off x="2424113" y="4270375"/>
            <a:ext cx="1822450" cy="1138238"/>
            <a:chOff x="1666" y="2546"/>
            <a:chExt cx="1148" cy="767"/>
          </a:xfrm>
        </p:grpSpPr>
        <p:grpSp>
          <p:nvGrpSpPr>
            <p:cNvPr id="40979" name="Group 49"/>
            <p:cNvGrpSpPr>
              <a:grpSpLocks/>
            </p:cNvGrpSpPr>
            <p:nvPr/>
          </p:nvGrpSpPr>
          <p:grpSpPr bwMode="auto">
            <a:xfrm>
              <a:off x="1936" y="2546"/>
              <a:ext cx="730" cy="437"/>
              <a:chOff x="1936" y="2546"/>
              <a:chExt cx="730" cy="437"/>
            </a:xfrm>
          </p:grpSpPr>
          <p:sp>
            <p:nvSpPr>
              <p:cNvPr id="40981" name="Freeform 50"/>
              <p:cNvSpPr>
                <a:spLocks/>
              </p:cNvSpPr>
              <p:nvPr/>
            </p:nvSpPr>
            <p:spPr bwMode="auto">
              <a:xfrm>
                <a:off x="1936" y="254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4098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44468"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GL_TRIANGLES</a:t>
              </a:r>
            </a:p>
          </p:txBody>
        </p:sp>
      </p:grpSp>
      <p:grpSp>
        <p:nvGrpSpPr>
          <p:cNvPr id="40974" name="Group 53"/>
          <p:cNvGrpSpPr>
            <a:grpSpLocks/>
          </p:cNvGrpSpPr>
          <p:nvPr/>
        </p:nvGrpSpPr>
        <p:grpSpPr bwMode="auto">
          <a:xfrm>
            <a:off x="5703888" y="4275138"/>
            <a:ext cx="1276350" cy="1606550"/>
            <a:chOff x="3680" y="2648"/>
            <a:chExt cx="804" cy="1083"/>
          </a:xfrm>
        </p:grpSpPr>
        <p:grpSp>
          <p:nvGrpSpPr>
            <p:cNvPr id="40975" name="Group 54"/>
            <p:cNvGrpSpPr>
              <a:grpSpLocks/>
            </p:cNvGrpSpPr>
            <p:nvPr/>
          </p:nvGrpSpPr>
          <p:grpSpPr bwMode="auto">
            <a:xfrm>
              <a:off x="3842" y="2648"/>
              <a:ext cx="484" cy="718"/>
              <a:chOff x="3842" y="2648"/>
              <a:chExt cx="484" cy="718"/>
            </a:xfrm>
          </p:grpSpPr>
          <p:sp>
            <p:nvSpPr>
              <p:cNvPr id="40977" name="Freeform 55"/>
              <p:cNvSpPr>
                <a:spLocks/>
              </p:cNvSpPr>
              <p:nvPr/>
            </p:nvSpPr>
            <p:spPr bwMode="auto">
              <a:xfrm>
                <a:off x="3842" y="2648"/>
                <a:ext cx="386" cy="337"/>
              </a:xfrm>
              <a:custGeom>
                <a:avLst/>
                <a:gdLst>
                  <a:gd name="T0" fmla="*/ 0 w 386"/>
                  <a:gd name="T1" fmla="*/ 239 h 337"/>
                  <a:gd name="T2" fmla="*/ 127 w 386"/>
                  <a:gd name="T3" fmla="*/ 0 h 337"/>
                  <a:gd name="T4" fmla="*/ 385 w 386"/>
                  <a:gd name="T5" fmla="*/ 102 h 337"/>
                  <a:gd name="T6" fmla="*/ 268 w 386"/>
                  <a:gd name="T7" fmla="*/ 336 h 337"/>
                  <a:gd name="T8" fmla="*/ 0 w 386"/>
                  <a:gd name="T9" fmla="*/ 239 h 337"/>
                  <a:gd name="T10" fmla="*/ 0 60000 65536"/>
                  <a:gd name="T11" fmla="*/ 0 60000 65536"/>
                  <a:gd name="T12" fmla="*/ 0 60000 65536"/>
                  <a:gd name="T13" fmla="*/ 0 60000 65536"/>
                  <a:gd name="T14" fmla="*/ 0 60000 65536"/>
                  <a:gd name="T15" fmla="*/ 0 w 386"/>
                  <a:gd name="T16" fmla="*/ 0 h 337"/>
                  <a:gd name="T17" fmla="*/ 386 w 386"/>
                  <a:gd name="T18" fmla="*/ 337 h 337"/>
                </a:gdLst>
                <a:ahLst/>
                <a:cxnLst>
                  <a:cxn ang="T10">
                    <a:pos x="T0" y="T1"/>
                  </a:cxn>
                  <a:cxn ang="T11">
                    <a:pos x="T2" y="T3"/>
                  </a:cxn>
                  <a:cxn ang="T12">
                    <a:pos x="T4" y="T5"/>
                  </a:cxn>
                  <a:cxn ang="T13">
                    <a:pos x="T6" y="T7"/>
                  </a:cxn>
                  <a:cxn ang="T14">
                    <a:pos x="T8" y="T9"/>
                  </a:cxn>
                </a:cxnLst>
                <a:rect l="T15" t="T16" r="T17" b="T18"/>
                <a:pathLst>
                  <a:path w="386" h="337">
                    <a:moveTo>
                      <a:pt x="0" y="239"/>
                    </a:moveTo>
                    <a:lnTo>
                      <a:pt x="127" y="0"/>
                    </a:lnTo>
                    <a:lnTo>
                      <a:pt x="385" y="102"/>
                    </a:lnTo>
                    <a:lnTo>
                      <a:pt x="268" y="336"/>
                    </a:lnTo>
                    <a:lnTo>
                      <a:pt x="0" y="239"/>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40978" name="Freeform 56"/>
              <p:cNvSpPr>
                <a:spLocks/>
              </p:cNvSpPr>
              <p:nvPr/>
            </p:nvSpPr>
            <p:spPr bwMode="auto">
              <a:xfrm>
                <a:off x="3842" y="3140"/>
                <a:ext cx="484" cy="226"/>
              </a:xfrm>
              <a:custGeom>
                <a:avLst/>
                <a:gdLst>
                  <a:gd name="T0" fmla="*/ 0 w 484"/>
                  <a:gd name="T1" fmla="*/ 225 h 226"/>
                  <a:gd name="T2" fmla="*/ 83 w 484"/>
                  <a:gd name="T3" fmla="*/ 0 h 226"/>
                  <a:gd name="T4" fmla="*/ 483 w 484"/>
                  <a:gd name="T5" fmla="*/ 0 h 226"/>
                  <a:gd name="T6" fmla="*/ 444 w 484"/>
                  <a:gd name="T7" fmla="*/ 88 h 226"/>
                  <a:gd name="T8" fmla="*/ 0 w 484"/>
                  <a:gd name="T9" fmla="*/ 225 h 226"/>
                  <a:gd name="T10" fmla="*/ 0 60000 65536"/>
                  <a:gd name="T11" fmla="*/ 0 60000 65536"/>
                  <a:gd name="T12" fmla="*/ 0 60000 65536"/>
                  <a:gd name="T13" fmla="*/ 0 60000 65536"/>
                  <a:gd name="T14" fmla="*/ 0 60000 65536"/>
                  <a:gd name="T15" fmla="*/ 0 w 484"/>
                  <a:gd name="T16" fmla="*/ 0 h 226"/>
                  <a:gd name="T17" fmla="*/ 484 w 484"/>
                  <a:gd name="T18" fmla="*/ 226 h 226"/>
                </a:gdLst>
                <a:ahLst/>
                <a:cxnLst>
                  <a:cxn ang="T10">
                    <a:pos x="T0" y="T1"/>
                  </a:cxn>
                  <a:cxn ang="T11">
                    <a:pos x="T2" y="T3"/>
                  </a:cxn>
                  <a:cxn ang="T12">
                    <a:pos x="T4" y="T5"/>
                  </a:cxn>
                  <a:cxn ang="T13">
                    <a:pos x="T6" y="T7"/>
                  </a:cxn>
                  <a:cxn ang="T14">
                    <a:pos x="T8" y="T9"/>
                  </a:cxn>
                </a:cxnLst>
                <a:rect l="T15" t="T16" r="T17" b="T18"/>
                <a:pathLst>
                  <a:path w="484" h="226">
                    <a:moveTo>
                      <a:pt x="0" y="225"/>
                    </a:moveTo>
                    <a:lnTo>
                      <a:pt x="83" y="0"/>
                    </a:lnTo>
                    <a:lnTo>
                      <a:pt x="483" y="0"/>
                    </a:lnTo>
                    <a:lnTo>
                      <a:pt x="444" y="88"/>
                    </a:lnTo>
                    <a:lnTo>
                      <a:pt x="0" y="225"/>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44473" name="Rectangle 57"/>
            <p:cNvSpPr>
              <a:spLocks noChangeArrowheads="1"/>
            </p:cNvSpPr>
            <p:nvPr/>
          </p:nvSpPr>
          <p:spPr bwMode="auto">
            <a:xfrm>
              <a:off x="3680" y="3483"/>
              <a:ext cx="804" cy="248"/>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GL_QUADS</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Simple Example</a:t>
            </a:r>
          </a:p>
        </p:txBody>
      </p:sp>
      <p:sp>
        <p:nvSpPr>
          <p:cNvPr id="41987"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lnSpc>
                <a:spcPct val="70000"/>
              </a:lnSpc>
            </a:pPr>
            <a:r>
              <a:rPr lang="en-US" altLang="zh-TW" sz="2600" smtClean="0">
                <a:latin typeface="Courier New" pitchFamily="49" charset="0"/>
                <a:ea typeface="新細明體" pitchFamily="18" charset="-120"/>
              </a:rPr>
              <a:t>void drawRhombus( GLfloat color[] )</a:t>
            </a:r>
            <a:endParaRPr lang="en-US" altLang="zh-TW" sz="2600" i="1" smtClean="0">
              <a:latin typeface="Courier New" pitchFamily="49" charset="0"/>
              <a:ea typeface="新細明體" pitchFamily="18" charset="-120"/>
            </a:endParaRPr>
          </a:p>
          <a:p>
            <a:pPr eaLnBrk="1" hangingPunct="1">
              <a:lnSpc>
                <a:spcPct val="70000"/>
              </a:lnSpc>
            </a:pPr>
            <a:r>
              <a:rPr lang="en-US" altLang="zh-TW" sz="2600" smtClean="0">
                <a:latin typeface="Courier New" pitchFamily="49" charset="0"/>
                <a:ea typeface="新細明體" pitchFamily="18" charset="-120"/>
              </a:rPr>
              <a:t>{</a:t>
            </a:r>
          </a:p>
          <a:p>
            <a:pPr lvl="1" eaLnBrk="1" hangingPunct="1">
              <a:lnSpc>
                <a:spcPct val="70000"/>
              </a:lnSpc>
              <a:buFontTx/>
              <a:buNone/>
            </a:pPr>
            <a:r>
              <a:rPr lang="en-US" altLang="zh-TW" b="1" smtClean="0">
                <a:latin typeface="Courier New" pitchFamily="49" charset="0"/>
                <a:ea typeface="新細明體" pitchFamily="18" charset="-120"/>
              </a:rPr>
              <a:t> glBegin( GL_QUADS );</a:t>
            </a:r>
          </a:p>
          <a:p>
            <a:pPr lvl="2" indent="-273050" eaLnBrk="1" hangingPunct="1">
              <a:lnSpc>
                <a:spcPct val="70000"/>
              </a:lnSpc>
              <a:buFontTx/>
              <a:buNone/>
            </a:pPr>
            <a:r>
              <a:rPr lang="en-US" altLang="zh-TW" b="1" smtClean="0">
                <a:latin typeface="Courier New" pitchFamily="49" charset="0"/>
                <a:ea typeface="新細明體" pitchFamily="18" charset="-120"/>
              </a:rPr>
              <a:t> glColor3fv( color );</a:t>
            </a:r>
          </a:p>
          <a:p>
            <a:pPr lvl="2" indent="-273050" eaLnBrk="1" hangingPunct="1">
              <a:lnSpc>
                <a:spcPct val="70000"/>
              </a:lnSpc>
              <a:buFontTx/>
              <a:buNone/>
            </a:pPr>
            <a:r>
              <a:rPr lang="en-US" altLang="zh-TW" b="1" smtClean="0">
                <a:latin typeface="Courier New" pitchFamily="49" charset="0"/>
                <a:ea typeface="新細明體" pitchFamily="18" charset="-120"/>
              </a:rPr>
              <a:t> glVertex2f( 0.0, 0.0 );</a:t>
            </a:r>
          </a:p>
          <a:p>
            <a:pPr lvl="2" indent="-273050" eaLnBrk="1" hangingPunct="1">
              <a:lnSpc>
                <a:spcPct val="70000"/>
              </a:lnSpc>
              <a:buFontTx/>
              <a:buNone/>
            </a:pPr>
            <a:r>
              <a:rPr lang="en-US" altLang="zh-TW" b="1" smtClean="0">
                <a:latin typeface="Courier New" pitchFamily="49" charset="0"/>
                <a:ea typeface="新細明體" pitchFamily="18" charset="-120"/>
              </a:rPr>
              <a:t> glVertex2f( 1.0, 0.0 );</a:t>
            </a:r>
          </a:p>
          <a:p>
            <a:pPr lvl="2" indent="-273050" eaLnBrk="1" hangingPunct="1">
              <a:lnSpc>
                <a:spcPct val="70000"/>
              </a:lnSpc>
              <a:buFontTx/>
              <a:buNone/>
            </a:pPr>
            <a:r>
              <a:rPr lang="en-US" altLang="zh-TW" b="1" smtClean="0">
                <a:latin typeface="Courier New" pitchFamily="49" charset="0"/>
                <a:ea typeface="新細明體" pitchFamily="18" charset="-120"/>
              </a:rPr>
              <a:t> glVertex2f( 1.5, 1.118 );</a:t>
            </a:r>
          </a:p>
          <a:p>
            <a:pPr lvl="2" indent="-273050" eaLnBrk="1" hangingPunct="1">
              <a:lnSpc>
                <a:spcPct val="70000"/>
              </a:lnSpc>
              <a:buFontTx/>
              <a:buNone/>
            </a:pPr>
            <a:r>
              <a:rPr lang="en-US" altLang="zh-TW" b="1" smtClean="0">
                <a:latin typeface="Courier New" pitchFamily="49" charset="0"/>
                <a:ea typeface="新細明體" pitchFamily="18" charset="-120"/>
              </a:rPr>
              <a:t> glVertex2f( 0.5, 1.118 );</a:t>
            </a:r>
          </a:p>
          <a:p>
            <a:pPr lvl="1" eaLnBrk="1" hangingPunct="1">
              <a:lnSpc>
                <a:spcPct val="70000"/>
              </a:lnSpc>
              <a:buFontTx/>
              <a:buNone/>
            </a:pPr>
            <a:r>
              <a:rPr lang="en-US" altLang="zh-TW" b="1" smtClean="0">
                <a:latin typeface="Courier New" pitchFamily="49" charset="0"/>
                <a:ea typeface="新細明體" pitchFamily="18" charset="-120"/>
              </a:rPr>
              <a:t> glEnd();</a:t>
            </a:r>
          </a:p>
          <a:p>
            <a:pPr eaLnBrk="1" hangingPunct="1">
              <a:lnSpc>
                <a:spcPct val="70000"/>
              </a:lnSpc>
            </a:pPr>
            <a:r>
              <a:rPr lang="en-US" altLang="zh-TW" sz="2600" smtClean="0">
                <a:latin typeface="Courier New" pitchFamily="49" charset="0"/>
                <a:ea typeface="新細明體" pitchFamily="18" charset="-120"/>
              </a:rPr>
              <a:t>}  </a:t>
            </a:r>
          </a:p>
        </p:txBody>
      </p:sp>
      <p:sp>
        <p:nvSpPr>
          <p:cNvPr id="4" name="投影片編號版面配置區 3"/>
          <p:cNvSpPr>
            <a:spLocks noGrp="1"/>
          </p:cNvSpPr>
          <p:nvPr>
            <p:ph type="sldNum" sz="quarter" idx="12"/>
          </p:nvPr>
        </p:nvSpPr>
        <p:spPr/>
        <p:txBody>
          <a:bodyPr/>
          <a:lstStyle/>
          <a:p>
            <a:pPr>
              <a:defRPr/>
            </a:pPr>
            <a:fld id="{7CA82FFB-7AE4-41A7-9E93-27EA616B2D6B}" type="slidenum">
              <a:rPr lang="en-US" altLang="en-US"/>
              <a:pPr>
                <a:defRPr/>
              </a:pPr>
              <a:t>34</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OpenGL Command Formats</a:t>
            </a:r>
          </a:p>
        </p:txBody>
      </p:sp>
      <p:sp>
        <p:nvSpPr>
          <p:cNvPr id="13" name="投影片編號版面配置區 3"/>
          <p:cNvSpPr>
            <a:spLocks noGrp="1"/>
          </p:cNvSpPr>
          <p:nvPr>
            <p:ph type="sldNum" sz="quarter" idx="12"/>
          </p:nvPr>
        </p:nvSpPr>
        <p:spPr/>
        <p:txBody>
          <a:bodyPr/>
          <a:lstStyle/>
          <a:p>
            <a:pPr>
              <a:defRPr/>
            </a:pPr>
            <a:fld id="{E2E7F1AE-ACA5-406A-A3F4-A110F49B7D58}" type="slidenum">
              <a:rPr lang="en-US" altLang="en-US"/>
              <a:pPr>
                <a:defRPr/>
              </a:pPr>
              <a:t>35</a:t>
            </a:fld>
            <a:endParaRPr lang="en-US" altLang="en-US"/>
          </a:p>
        </p:txBody>
      </p:sp>
      <p:sp>
        <p:nvSpPr>
          <p:cNvPr id="448515" name="Rectangle 3"/>
          <p:cNvSpPr>
            <a:spLocks noChangeArrowheads="1"/>
          </p:cNvSpPr>
          <p:nvPr/>
        </p:nvSpPr>
        <p:spPr bwMode="auto">
          <a:xfrm>
            <a:off x="2438400" y="1828800"/>
            <a:ext cx="4095750" cy="579438"/>
          </a:xfrm>
          <a:prstGeom prst="rect">
            <a:avLst/>
          </a:prstGeom>
          <a:noFill/>
          <a:ln w="9525">
            <a:noFill/>
            <a:miter lim="800000"/>
            <a:headEnd/>
            <a:tailEnd/>
          </a:ln>
          <a:effectLst/>
        </p:spPr>
        <p:txBody>
          <a:bodyPr wrap="none" lIns="92075" tIns="46038" rIns="92075" bIns="46038">
            <a:spAutoFit/>
          </a:bodyPr>
          <a:lstStyle/>
          <a:p>
            <a:pPr>
              <a:defRPr/>
            </a:pPr>
            <a:r>
              <a:rPr lang="en-US" altLang="zh-TW" sz="3200">
                <a:solidFill>
                  <a:srgbClr val="FEBF02"/>
                </a:solidFill>
                <a:effectLst>
                  <a:outerShdw blurRad="38100" dist="38100" dir="2700000" algn="tl">
                    <a:srgbClr val="FFFFFF"/>
                  </a:outerShdw>
                </a:effectLst>
                <a:latin typeface="Courier New" pitchFamily="49" charset="0"/>
              </a:rPr>
              <a:t>glVertex3fv( </a:t>
            </a:r>
            <a:r>
              <a:rPr lang="en-US" altLang="zh-TW" sz="3200" i="1">
                <a:solidFill>
                  <a:srgbClr val="FEBF02"/>
                </a:solidFill>
                <a:effectLst>
                  <a:outerShdw blurRad="38100" dist="38100" dir="2700000" algn="tl">
                    <a:srgbClr val="FFFFFF"/>
                  </a:outerShdw>
                </a:effectLst>
                <a:latin typeface="Courier New" pitchFamily="49" charset="0"/>
              </a:rPr>
              <a:t>v</a:t>
            </a:r>
            <a:r>
              <a:rPr lang="en-US" altLang="zh-TW" sz="3200">
                <a:solidFill>
                  <a:srgbClr val="FEBF02"/>
                </a:solidFill>
                <a:effectLst>
                  <a:outerShdw blurRad="38100" dist="38100" dir="2700000" algn="tl">
                    <a:srgbClr val="FFFFFF"/>
                  </a:outerShdw>
                </a:effectLst>
                <a:latin typeface="Courier New" pitchFamily="49" charset="0"/>
              </a:rPr>
              <a:t> )</a:t>
            </a:r>
          </a:p>
        </p:txBody>
      </p:sp>
      <p:sp>
        <p:nvSpPr>
          <p:cNvPr id="43013" name="Freeform 4"/>
          <p:cNvSpPr>
            <a:spLocks/>
          </p:cNvSpPr>
          <p:nvPr/>
        </p:nvSpPr>
        <p:spPr bwMode="auto">
          <a:xfrm>
            <a:off x="4192588" y="2312988"/>
            <a:ext cx="685800" cy="1454150"/>
          </a:xfrm>
          <a:custGeom>
            <a:avLst/>
            <a:gdLst>
              <a:gd name="T0" fmla="*/ 2147483647 w 432"/>
              <a:gd name="T1" fmla="*/ 0 h 916"/>
              <a:gd name="T2" fmla="*/ 2147483647 w 432"/>
              <a:gd name="T3" fmla="*/ 2147483647 h 916"/>
              <a:gd name="T4" fmla="*/ 0 w 432"/>
              <a:gd name="T5" fmla="*/ 2147483647 h 916"/>
              <a:gd name="T6" fmla="*/ 0 w 432"/>
              <a:gd name="T7" fmla="*/ 2147483647 h 916"/>
              <a:gd name="T8" fmla="*/ 0 60000 65536"/>
              <a:gd name="T9" fmla="*/ 0 60000 65536"/>
              <a:gd name="T10" fmla="*/ 0 60000 65536"/>
              <a:gd name="T11" fmla="*/ 0 60000 65536"/>
              <a:gd name="T12" fmla="*/ 0 w 432"/>
              <a:gd name="T13" fmla="*/ 0 h 916"/>
              <a:gd name="T14" fmla="*/ 432 w 432"/>
              <a:gd name="T15" fmla="*/ 916 h 916"/>
            </a:gdLst>
            <a:ahLst/>
            <a:cxnLst>
              <a:cxn ang="T8">
                <a:pos x="T0" y="T1"/>
              </a:cxn>
              <a:cxn ang="T9">
                <a:pos x="T2" y="T3"/>
              </a:cxn>
              <a:cxn ang="T10">
                <a:pos x="T4" y="T5"/>
              </a:cxn>
              <a:cxn ang="T11">
                <a:pos x="T6" y="T7"/>
              </a:cxn>
            </a:cxnLst>
            <a:rect l="T12" t="T13" r="T14" b="T15"/>
            <a:pathLst>
              <a:path w="432" h="916">
                <a:moveTo>
                  <a:pt x="431" y="0"/>
                </a:moveTo>
                <a:lnTo>
                  <a:pt x="431" y="426"/>
                </a:lnTo>
                <a:lnTo>
                  <a:pt x="0" y="665"/>
                </a:lnTo>
                <a:lnTo>
                  <a:pt x="0" y="915"/>
                </a:lnTo>
              </a:path>
            </a:pathLst>
          </a:custGeom>
          <a:noFill/>
          <a:ln w="12700" cap="rnd">
            <a:solidFill>
              <a:srgbClr val="FEBF0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8517" name="Rectangle 5"/>
          <p:cNvSpPr>
            <a:spLocks noChangeArrowheads="1"/>
          </p:cNvSpPr>
          <p:nvPr/>
        </p:nvSpPr>
        <p:spPr bwMode="auto">
          <a:xfrm>
            <a:off x="519113" y="3795713"/>
            <a:ext cx="1708150" cy="701675"/>
          </a:xfrm>
          <a:prstGeom prst="rect">
            <a:avLst/>
          </a:prstGeom>
          <a:noFill/>
          <a:ln w="9525">
            <a:noFill/>
            <a:miter lim="800000"/>
            <a:headEnd/>
            <a:tailEnd/>
          </a:ln>
          <a:effectLst/>
        </p:spPr>
        <p:txBody>
          <a:bodyPr wrap="none" lIns="92075" tIns="46038" rIns="92075" bIns="46038">
            <a:spAutoFit/>
          </a:bodyPr>
          <a:lstStyle/>
          <a:p>
            <a:pPr>
              <a:defRPr/>
            </a:pPr>
            <a:r>
              <a:rPr lang="en-US" altLang="zh-TW" sz="2000" i="1">
                <a:solidFill>
                  <a:srgbClr val="FEBF02"/>
                </a:solidFill>
                <a:effectLst>
                  <a:outerShdw blurRad="38100" dist="38100" dir="2700000" algn="tl">
                    <a:srgbClr val="FFFFFF"/>
                  </a:outerShdw>
                </a:effectLst>
                <a:latin typeface="Courier New" pitchFamily="49" charset="0"/>
              </a:rPr>
              <a:t>Number of</a:t>
            </a:r>
          </a:p>
          <a:p>
            <a:pPr>
              <a:defRPr/>
            </a:pPr>
            <a:r>
              <a:rPr lang="en-US" altLang="zh-TW" sz="2000" i="1">
                <a:solidFill>
                  <a:srgbClr val="FEBF02"/>
                </a:solidFill>
                <a:effectLst>
                  <a:outerShdw blurRad="38100" dist="38100" dir="2700000" algn="tl">
                    <a:srgbClr val="FFFFFF"/>
                  </a:outerShdw>
                </a:effectLst>
                <a:latin typeface="Courier New" pitchFamily="49" charset="0"/>
              </a:rPr>
              <a:t>components</a:t>
            </a:r>
          </a:p>
        </p:txBody>
      </p:sp>
      <p:sp>
        <p:nvSpPr>
          <p:cNvPr id="448518" name="Rectangle 6"/>
          <p:cNvSpPr>
            <a:spLocks noChangeArrowheads="1"/>
          </p:cNvSpPr>
          <p:nvPr/>
        </p:nvSpPr>
        <p:spPr bwMode="auto">
          <a:xfrm>
            <a:off x="482600" y="4557713"/>
            <a:ext cx="1785938" cy="838200"/>
          </a:xfrm>
          <a:prstGeom prst="rect">
            <a:avLst/>
          </a:prstGeom>
          <a:noFill/>
          <a:ln w="12700">
            <a:solidFill>
              <a:srgbClr val="FEBF02"/>
            </a:solidFill>
            <a:miter lim="800000"/>
            <a:headEnd/>
            <a:tailEnd/>
          </a:ln>
          <a:effectLst/>
        </p:spPr>
        <p:txBody>
          <a:bodyPr wrap="none" lIns="92075" tIns="46038" rIns="92075" bIns="46038">
            <a:spAutoFit/>
          </a:bodyPr>
          <a:lstStyle/>
          <a:p>
            <a:pPr>
              <a:defRPr/>
            </a:pPr>
            <a:r>
              <a:rPr lang="en-US" altLang="zh-TW" sz="1600">
                <a:solidFill>
                  <a:schemeClr val="tx2"/>
                </a:solidFill>
                <a:effectLst>
                  <a:outerShdw blurRad="38100" dist="38100" dir="2700000" algn="tl">
                    <a:srgbClr val="FFFFFF"/>
                  </a:outerShdw>
                </a:effectLst>
                <a:latin typeface="Courier New" pitchFamily="49" charset="0"/>
              </a:rPr>
              <a:t>2 - (x,y) </a:t>
            </a:r>
          </a:p>
          <a:p>
            <a:pPr>
              <a:defRPr/>
            </a:pPr>
            <a:r>
              <a:rPr lang="en-US" altLang="zh-TW" sz="1600">
                <a:solidFill>
                  <a:schemeClr val="tx2"/>
                </a:solidFill>
                <a:effectLst>
                  <a:outerShdw blurRad="38100" dist="38100" dir="2700000" algn="tl">
                    <a:srgbClr val="FFFFFF"/>
                  </a:outerShdw>
                </a:effectLst>
                <a:latin typeface="Courier New" pitchFamily="49" charset="0"/>
              </a:rPr>
              <a:t>3 - (x,y,z)</a:t>
            </a:r>
          </a:p>
          <a:p>
            <a:pPr>
              <a:defRPr/>
            </a:pPr>
            <a:r>
              <a:rPr lang="en-US" altLang="zh-TW" sz="1600">
                <a:solidFill>
                  <a:schemeClr val="tx2"/>
                </a:solidFill>
                <a:effectLst>
                  <a:outerShdw blurRad="38100" dist="38100" dir="2700000" algn="tl">
                    <a:srgbClr val="FFFFFF"/>
                  </a:outerShdw>
                </a:effectLst>
                <a:latin typeface="Courier New" pitchFamily="49" charset="0"/>
              </a:rPr>
              <a:t>4 - (x,y,z,w)</a:t>
            </a:r>
          </a:p>
        </p:txBody>
      </p:sp>
      <p:sp>
        <p:nvSpPr>
          <p:cNvPr id="448519" name="Rectangle 7"/>
          <p:cNvSpPr>
            <a:spLocks noChangeArrowheads="1"/>
          </p:cNvSpPr>
          <p:nvPr/>
        </p:nvSpPr>
        <p:spPr bwMode="auto">
          <a:xfrm>
            <a:off x="3463925" y="3787775"/>
            <a:ext cx="1555750" cy="396875"/>
          </a:xfrm>
          <a:prstGeom prst="rect">
            <a:avLst/>
          </a:prstGeom>
          <a:noFill/>
          <a:ln w="9525">
            <a:noFill/>
            <a:miter lim="800000"/>
            <a:headEnd/>
            <a:tailEnd/>
          </a:ln>
          <a:effectLst/>
        </p:spPr>
        <p:txBody>
          <a:bodyPr wrap="none" lIns="92075" tIns="46038" rIns="92075" bIns="46038">
            <a:spAutoFit/>
          </a:bodyPr>
          <a:lstStyle/>
          <a:p>
            <a:pPr>
              <a:defRPr/>
            </a:pPr>
            <a:r>
              <a:rPr lang="en-US" altLang="zh-TW" sz="2000" i="1">
                <a:solidFill>
                  <a:srgbClr val="FEBF02"/>
                </a:solidFill>
                <a:effectLst>
                  <a:outerShdw blurRad="38100" dist="38100" dir="2700000" algn="tl">
                    <a:srgbClr val="FFFFFF"/>
                  </a:outerShdw>
                </a:effectLst>
                <a:latin typeface="Courier New" pitchFamily="49" charset="0"/>
              </a:rPr>
              <a:t>Data Type</a:t>
            </a:r>
          </a:p>
        </p:txBody>
      </p:sp>
      <p:sp>
        <p:nvSpPr>
          <p:cNvPr id="448520" name="Rectangle 8"/>
          <p:cNvSpPr>
            <a:spLocks noChangeArrowheads="1"/>
          </p:cNvSpPr>
          <p:nvPr/>
        </p:nvSpPr>
        <p:spPr bwMode="auto">
          <a:xfrm>
            <a:off x="2986088" y="4178300"/>
            <a:ext cx="2519362" cy="2060575"/>
          </a:xfrm>
          <a:prstGeom prst="rect">
            <a:avLst/>
          </a:prstGeom>
          <a:noFill/>
          <a:ln w="12700">
            <a:solidFill>
              <a:srgbClr val="FEBF02"/>
            </a:solidFill>
            <a:miter lim="800000"/>
            <a:headEnd/>
            <a:tailEnd/>
          </a:ln>
          <a:effectLst/>
        </p:spPr>
        <p:txBody>
          <a:bodyPr wrap="none" lIns="92075" tIns="46038" rIns="92075" bIns="46038">
            <a:spAutoFit/>
          </a:bodyPr>
          <a:lstStyle/>
          <a:p>
            <a:pPr>
              <a:defRPr/>
            </a:pPr>
            <a:r>
              <a:rPr lang="en-US" altLang="zh-TW" sz="1600">
                <a:solidFill>
                  <a:schemeClr val="tx2"/>
                </a:solidFill>
                <a:effectLst>
                  <a:outerShdw blurRad="38100" dist="38100" dir="2700000" algn="tl">
                    <a:srgbClr val="FFFFFF"/>
                  </a:outerShdw>
                </a:effectLst>
                <a:latin typeface="Courier New" pitchFamily="49" charset="0"/>
              </a:rPr>
              <a:t>b  - byte</a:t>
            </a:r>
          </a:p>
          <a:p>
            <a:pPr>
              <a:defRPr/>
            </a:pPr>
            <a:r>
              <a:rPr lang="en-US" altLang="zh-TW" sz="1600">
                <a:solidFill>
                  <a:schemeClr val="tx2"/>
                </a:solidFill>
                <a:effectLst>
                  <a:outerShdw blurRad="38100" dist="38100" dir="2700000" algn="tl">
                    <a:srgbClr val="FFFFFF"/>
                  </a:outerShdw>
                </a:effectLst>
                <a:latin typeface="Courier New" pitchFamily="49" charset="0"/>
              </a:rPr>
              <a:t>ub - unsigned byte</a:t>
            </a:r>
          </a:p>
          <a:p>
            <a:pPr>
              <a:defRPr/>
            </a:pPr>
            <a:r>
              <a:rPr lang="en-US" altLang="zh-TW" sz="1600">
                <a:solidFill>
                  <a:schemeClr val="tx2"/>
                </a:solidFill>
                <a:effectLst>
                  <a:outerShdw blurRad="38100" dist="38100" dir="2700000" algn="tl">
                    <a:srgbClr val="FFFFFF"/>
                  </a:outerShdw>
                </a:effectLst>
                <a:latin typeface="Courier New" pitchFamily="49" charset="0"/>
              </a:rPr>
              <a:t>s  - short</a:t>
            </a:r>
          </a:p>
          <a:p>
            <a:pPr>
              <a:defRPr/>
            </a:pPr>
            <a:r>
              <a:rPr lang="en-US" altLang="zh-TW" sz="1600">
                <a:solidFill>
                  <a:schemeClr val="tx2"/>
                </a:solidFill>
                <a:effectLst>
                  <a:outerShdw blurRad="38100" dist="38100" dir="2700000" algn="tl">
                    <a:srgbClr val="FFFFFF"/>
                  </a:outerShdw>
                </a:effectLst>
                <a:latin typeface="Courier New" pitchFamily="49" charset="0"/>
              </a:rPr>
              <a:t>us - unsigned short</a:t>
            </a:r>
          </a:p>
          <a:p>
            <a:pPr>
              <a:defRPr/>
            </a:pPr>
            <a:r>
              <a:rPr lang="en-US" altLang="zh-TW" sz="1600">
                <a:solidFill>
                  <a:schemeClr val="tx2"/>
                </a:solidFill>
                <a:effectLst>
                  <a:outerShdw blurRad="38100" dist="38100" dir="2700000" algn="tl">
                    <a:srgbClr val="FFFFFF"/>
                  </a:outerShdw>
                </a:effectLst>
                <a:latin typeface="Courier New" pitchFamily="49" charset="0"/>
              </a:rPr>
              <a:t>i  - int</a:t>
            </a:r>
          </a:p>
          <a:p>
            <a:pPr>
              <a:defRPr/>
            </a:pPr>
            <a:r>
              <a:rPr lang="en-US" altLang="zh-TW" sz="1600">
                <a:solidFill>
                  <a:schemeClr val="tx2"/>
                </a:solidFill>
                <a:effectLst>
                  <a:outerShdw blurRad="38100" dist="38100" dir="2700000" algn="tl">
                    <a:srgbClr val="FFFFFF"/>
                  </a:outerShdw>
                </a:effectLst>
                <a:latin typeface="Courier New" pitchFamily="49" charset="0"/>
              </a:rPr>
              <a:t>ui - unsigned int</a:t>
            </a:r>
          </a:p>
          <a:p>
            <a:pPr>
              <a:defRPr/>
            </a:pPr>
            <a:r>
              <a:rPr lang="en-US" altLang="zh-TW" sz="1600">
                <a:solidFill>
                  <a:schemeClr val="tx2"/>
                </a:solidFill>
                <a:effectLst>
                  <a:outerShdw blurRad="38100" dist="38100" dir="2700000" algn="tl">
                    <a:srgbClr val="FFFFFF"/>
                  </a:outerShdw>
                </a:effectLst>
                <a:latin typeface="Courier New" pitchFamily="49" charset="0"/>
              </a:rPr>
              <a:t>f  - float</a:t>
            </a:r>
          </a:p>
          <a:p>
            <a:pPr>
              <a:defRPr/>
            </a:pPr>
            <a:r>
              <a:rPr lang="en-US" altLang="zh-TW" sz="1600">
                <a:solidFill>
                  <a:schemeClr val="tx2"/>
                </a:solidFill>
                <a:effectLst>
                  <a:outerShdw blurRad="38100" dist="38100" dir="2700000" algn="tl">
                    <a:srgbClr val="FFFFFF"/>
                  </a:outerShdw>
                </a:effectLst>
                <a:latin typeface="Courier New" pitchFamily="49" charset="0"/>
              </a:rPr>
              <a:t>d  - double</a:t>
            </a:r>
          </a:p>
        </p:txBody>
      </p:sp>
      <p:sp>
        <p:nvSpPr>
          <p:cNvPr id="448521" name="Rectangle 9"/>
          <p:cNvSpPr>
            <a:spLocks noChangeArrowheads="1"/>
          </p:cNvSpPr>
          <p:nvPr/>
        </p:nvSpPr>
        <p:spPr bwMode="auto">
          <a:xfrm>
            <a:off x="6796088" y="3787775"/>
            <a:ext cx="1098550" cy="396875"/>
          </a:xfrm>
          <a:prstGeom prst="rect">
            <a:avLst/>
          </a:prstGeom>
          <a:noFill/>
          <a:ln w="9525">
            <a:noFill/>
            <a:miter lim="800000"/>
            <a:headEnd/>
            <a:tailEnd/>
          </a:ln>
          <a:effectLst/>
        </p:spPr>
        <p:txBody>
          <a:bodyPr wrap="none" lIns="92075" tIns="46038" rIns="92075" bIns="46038">
            <a:spAutoFit/>
          </a:bodyPr>
          <a:lstStyle/>
          <a:p>
            <a:pPr>
              <a:defRPr/>
            </a:pPr>
            <a:r>
              <a:rPr lang="en-US" altLang="zh-TW" sz="2000" i="1">
                <a:solidFill>
                  <a:srgbClr val="FEBF02"/>
                </a:solidFill>
                <a:effectLst>
                  <a:outerShdw blurRad="38100" dist="38100" dir="2700000" algn="tl">
                    <a:srgbClr val="FFFFFF"/>
                  </a:outerShdw>
                </a:effectLst>
                <a:latin typeface="Courier New" pitchFamily="49" charset="0"/>
              </a:rPr>
              <a:t>Vector</a:t>
            </a:r>
          </a:p>
        </p:txBody>
      </p:sp>
      <p:sp>
        <p:nvSpPr>
          <p:cNvPr id="448522" name="Rectangle 10"/>
          <p:cNvSpPr>
            <a:spLocks noChangeArrowheads="1"/>
          </p:cNvSpPr>
          <p:nvPr/>
        </p:nvSpPr>
        <p:spPr bwMode="auto">
          <a:xfrm>
            <a:off x="6018213" y="4240213"/>
            <a:ext cx="2654300" cy="1203325"/>
          </a:xfrm>
          <a:prstGeom prst="rect">
            <a:avLst/>
          </a:prstGeom>
          <a:noFill/>
          <a:ln w="12700">
            <a:solidFill>
              <a:srgbClr val="FEBF02"/>
            </a:solidFill>
            <a:miter lim="800000"/>
            <a:headEnd/>
            <a:tailEnd/>
          </a:ln>
          <a:effectLst/>
        </p:spPr>
        <p:txBody>
          <a:bodyPr wrap="none" lIns="92075" tIns="46038" rIns="92075" bIns="46038">
            <a:spAutoFit/>
          </a:bodyPr>
          <a:lstStyle/>
          <a:p>
            <a:pPr>
              <a:defRPr/>
            </a:pPr>
            <a:r>
              <a:rPr lang="en-US" altLang="zh-TW" sz="1800">
                <a:solidFill>
                  <a:schemeClr val="tx2"/>
                </a:solidFill>
                <a:effectLst>
                  <a:outerShdw blurRad="38100" dist="38100" dir="2700000" algn="tl">
                    <a:srgbClr val="FFFFFF"/>
                  </a:outerShdw>
                </a:effectLst>
                <a:latin typeface="Courier New" pitchFamily="49" charset="0"/>
              </a:rPr>
              <a:t>omit “v” for</a:t>
            </a:r>
          </a:p>
          <a:p>
            <a:pPr>
              <a:defRPr/>
            </a:pPr>
            <a:r>
              <a:rPr lang="en-US" altLang="zh-TW" sz="1800">
                <a:solidFill>
                  <a:schemeClr val="tx2"/>
                </a:solidFill>
                <a:effectLst>
                  <a:outerShdw blurRad="38100" dist="38100" dir="2700000" algn="tl">
                    <a:srgbClr val="FFFFFF"/>
                  </a:outerShdw>
                </a:effectLst>
                <a:latin typeface="Courier New" pitchFamily="49" charset="0"/>
              </a:rPr>
              <a:t>scalar form</a:t>
            </a:r>
          </a:p>
          <a:p>
            <a:pPr>
              <a:defRPr/>
            </a:pPr>
            <a:endParaRPr lang="en-US" altLang="zh-TW" sz="1800">
              <a:solidFill>
                <a:schemeClr val="tx2"/>
              </a:solidFill>
              <a:effectLst>
                <a:outerShdw blurRad="38100" dist="38100" dir="2700000" algn="tl">
                  <a:srgbClr val="FFFFFF"/>
                </a:outerShdw>
              </a:effectLst>
              <a:latin typeface="Courier New" pitchFamily="49" charset="0"/>
            </a:endParaRPr>
          </a:p>
          <a:p>
            <a:pPr>
              <a:defRPr/>
            </a:pPr>
            <a:r>
              <a:rPr lang="en-US" altLang="zh-TW" sz="1800">
                <a:solidFill>
                  <a:schemeClr val="tx2"/>
                </a:solidFill>
                <a:effectLst>
                  <a:outerShdw blurRad="38100" dist="38100" dir="2700000" algn="tl">
                    <a:srgbClr val="FFFFFF"/>
                  </a:outerShdw>
                </a:effectLst>
                <a:latin typeface="Courier New" pitchFamily="49" charset="0"/>
              </a:rPr>
              <a:t>glVertex2f( x, y )</a:t>
            </a:r>
          </a:p>
        </p:txBody>
      </p:sp>
      <p:sp>
        <p:nvSpPr>
          <p:cNvPr id="43020" name="Freeform 11"/>
          <p:cNvSpPr>
            <a:spLocks/>
          </p:cNvSpPr>
          <p:nvPr/>
        </p:nvSpPr>
        <p:spPr bwMode="auto">
          <a:xfrm>
            <a:off x="1366838" y="2289175"/>
            <a:ext cx="3238500" cy="1454150"/>
          </a:xfrm>
          <a:custGeom>
            <a:avLst/>
            <a:gdLst>
              <a:gd name="T0" fmla="*/ 2147483647 w 2040"/>
              <a:gd name="T1" fmla="*/ 0 h 916"/>
              <a:gd name="T2" fmla="*/ 2147483647 w 2040"/>
              <a:gd name="T3" fmla="*/ 2147483647 h 916"/>
              <a:gd name="T4" fmla="*/ 0 w 2040"/>
              <a:gd name="T5" fmla="*/ 2147483647 h 916"/>
              <a:gd name="T6" fmla="*/ 0 w 2040"/>
              <a:gd name="T7" fmla="*/ 2147483647 h 916"/>
              <a:gd name="T8" fmla="*/ 0 60000 65536"/>
              <a:gd name="T9" fmla="*/ 0 60000 65536"/>
              <a:gd name="T10" fmla="*/ 0 60000 65536"/>
              <a:gd name="T11" fmla="*/ 0 60000 65536"/>
              <a:gd name="T12" fmla="*/ 0 w 2040"/>
              <a:gd name="T13" fmla="*/ 0 h 916"/>
              <a:gd name="T14" fmla="*/ 2040 w 2040"/>
              <a:gd name="T15" fmla="*/ 916 h 916"/>
            </a:gdLst>
            <a:ahLst/>
            <a:cxnLst>
              <a:cxn ang="T8">
                <a:pos x="T0" y="T1"/>
              </a:cxn>
              <a:cxn ang="T9">
                <a:pos x="T2" y="T3"/>
              </a:cxn>
              <a:cxn ang="T10">
                <a:pos x="T4" y="T5"/>
              </a:cxn>
              <a:cxn ang="T11">
                <a:pos x="T6" y="T7"/>
              </a:cxn>
            </a:cxnLst>
            <a:rect l="T12" t="T13" r="T14" b="T15"/>
            <a:pathLst>
              <a:path w="2040" h="916">
                <a:moveTo>
                  <a:pt x="2039" y="0"/>
                </a:moveTo>
                <a:lnTo>
                  <a:pt x="2039" y="329"/>
                </a:lnTo>
                <a:lnTo>
                  <a:pt x="0" y="565"/>
                </a:lnTo>
                <a:lnTo>
                  <a:pt x="0" y="915"/>
                </a:lnTo>
              </a:path>
            </a:pathLst>
          </a:custGeom>
          <a:noFill/>
          <a:ln w="12700" cap="rnd">
            <a:solidFill>
              <a:srgbClr val="FEBF0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021" name="Freeform 12"/>
          <p:cNvSpPr>
            <a:spLocks/>
          </p:cNvSpPr>
          <p:nvPr/>
        </p:nvSpPr>
        <p:spPr bwMode="auto">
          <a:xfrm>
            <a:off x="5116513" y="2320925"/>
            <a:ext cx="2208212" cy="1487488"/>
          </a:xfrm>
          <a:custGeom>
            <a:avLst/>
            <a:gdLst>
              <a:gd name="T0" fmla="*/ 0 w 1391"/>
              <a:gd name="T1" fmla="*/ 0 h 937"/>
              <a:gd name="T2" fmla="*/ 0 w 1391"/>
              <a:gd name="T3" fmla="*/ 2147483647 h 937"/>
              <a:gd name="T4" fmla="*/ 2147483647 w 1391"/>
              <a:gd name="T5" fmla="*/ 2147483647 h 937"/>
              <a:gd name="T6" fmla="*/ 2147483647 w 1391"/>
              <a:gd name="T7" fmla="*/ 2147483647 h 937"/>
              <a:gd name="T8" fmla="*/ 0 60000 65536"/>
              <a:gd name="T9" fmla="*/ 0 60000 65536"/>
              <a:gd name="T10" fmla="*/ 0 60000 65536"/>
              <a:gd name="T11" fmla="*/ 0 60000 65536"/>
              <a:gd name="T12" fmla="*/ 0 w 1391"/>
              <a:gd name="T13" fmla="*/ 0 h 937"/>
              <a:gd name="T14" fmla="*/ 1391 w 1391"/>
              <a:gd name="T15" fmla="*/ 937 h 937"/>
            </a:gdLst>
            <a:ahLst/>
            <a:cxnLst>
              <a:cxn ang="T8">
                <a:pos x="T0" y="T1"/>
              </a:cxn>
              <a:cxn ang="T9">
                <a:pos x="T2" y="T3"/>
              </a:cxn>
              <a:cxn ang="T10">
                <a:pos x="T4" y="T5"/>
              </a:cxn>
              <a:cxn ang="T11">
                <a:pos x="T6" y="T7"/>
              </a:cxn>
            </a:cxnLst>
            <a:rect l="T12" t="T13" r="T14" b="T15"/>
            <a:pathLst>
              <a:path w="1391" h="937">
                <a:moveTo>
                  <a:pt x="0" y="0"/>
                </a:moveTo>
                <a:lnTo>
                  <a:pt x="0" y="305"/>
                </a:lnTo>
                <a:lnTo>
                  <a:pt x="1390" y="612"/>
                </a:lnTo>
                <a:lnTo>
                  <a:pt x="1390" y="936"/>
                </a:lnTo>
              </a:path>
            </a:pathLst>
          </a:custGeom>
          <a:noFill/>
          <a:ln w="12700" cap="rnd">
            <a:solidFill>
              <a:srgbClr val="FEBF0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lIns="90488" tIns="44450" rIns="90488" bIns="44450"/>
          <a:lstStyle/>
          <a:p>
            <a:pPr eaLnBrk="1" hangingPunct="1"/>
            <a:r>
              <a:rPr lang="en-US" altLang="zh-TW" smtClean="0">
                <a:ea typeface="新細明體" pitchFamily="18" charset="-120"/>
              </a:rPr>
              <a:t>Specifying Geometric Primitives</a:t>
            </a:r>
          </a:p>
        </p:txBody>
      </p:sp>
      <p:sp>
        <p:nvSpPr>
          <p:cNvPr id="450563" name="Rectangle 3"/>
          <p:cNvSpPr>
            <a:spLocks noGrp="1" noChangeArrowheads="1"/>
          </p:cNvSpPr>
          <p:nvPr>
            <p:ph idx="1"/>
          </p:nvPr>
        </p:nvSpPr>
        <p:spPr/>
        <p:txBody>
          <a:bodyPr lIns="90488" tIns="44450" rIns="90488" bIns="44450">
            <a:normAutofit/>
          </a:bodyPr>
          <a:lstStyle/>
          <a:p>
            <a:pPr marL="420624" indent="-384048" eaLnBrk="1" fontAlgn="auto" hangingPunct="1">
              <a:spcAft>
                <a:spcPts val="0"/>
              </a:spcAft>
              <a:buFont typeface="Wingdings 2"/>
              <a:buChar char=""/>
              <a:defRPr/>
            </a:pPr>
            <a:r>
              <a:rPr lang="en-US" altLang="zh-TW">
                <a:ea typeface="新細明體" pitchFamily="18" charset="-120"/>
              </a:rPr>
              <a:t>Primitives are specified using</a:t>
            </a:r>
          </a:p>
          <a:p>
            <a:pPr marL="1280160" lvl="3" indent="-237744" eaLnBrk="1" fontAlgn="auto" hangingPunct="1">
              <a:spcAft>
                <a:spcPts val="0"/>
              </a:spcAft>
              <a:buClr>
                <a:schemeClr val="accent3"/>
              </a:buClr>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glBegin( </a:t>
            </a:r>
            <a:r>
              <a:rPr lang="en-US" altLang="zh-TW" b="1" i="1">
                <a:solidFill>
                  <a:srgbClr val="FFCC00"/>
                </a:solidFill>
                <a:effectLst>
                  <a:outerShdw blurRad="38100" dist="38100" dir="2700000" algn="tl">
                    <a:srgbClr val="FFFFFF"/>
                  </a:outerShdw>
                </a:effectLst>
                <a:latin typeface="Courier New" pitchFamily="49" charset="0"/>
                <a:ea typeface="新細明體" pitchFamily="18" charset="-120"/>
              </a:rPr>
              <a:t>primType </a:t>
            </a: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a:t>
            </a:r>
          </a:p>
          <a:p>
            <a:pPr marL="1280160" lvl="3" indent="-237744" eaLnBrk="1" fontAlgn="auto" hangingPunct="1">
              <a:spcAft>
                <a:spcPts val="0"/>
              </a:spcAft>
              <a:buClr>
                <a:schemeClr val="accent3"/>
              </a:buClr>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glEnd();</a:t>
            </a:r>
            <a:endParaRPr lang="en-US" altLang="zh-TW" i="1">
              <a:ea typeface="新細明體" pitchFamily="18" charset="-120"/>
            </a:endParaRPr>
          </a:p>
          <a:p>
            <a:pPr marL="722376" lvl="1" indent="-274320" eaLnBrk="1" fontAlgn="auto" hangingPunct="1">
              <a:spcAft>
                <a:spcPts val="0"/>
              </a:spcAft>
              <a:buFont typeface="Wingdings 2"/>
              <a:buChar char=""/>
              <a:defRPr/>
            </a:pPr>
            <a:r>
              <a:rPr lang="en-US" altLang="zh-TW" i="1">
                <a:ea typeface="新細明體" pitchFamily="18" charset="-120"/>
              </a:rPr>
              <a:t>primType</a:t>
            </a:r>
            <a:r>
              <a:rPr lang="en-US" altLang="zh-TW">
                <a:ea typeface="新細明體" pitchFamily="18" charset="-120"/>
              </a:rPr>
              <a:t> determines how vertices are combined</a:t>
            </a:r>
          </a:p>
        </p:txBody>
      </p:sp>
      <p:sp>
        <p:nvSpPr>
          <p:cNvPr id="5" name="投影片編號版面配置區 3"/>
          <p:cNvSpPr>
            <a:spLocks noGrp="1"/>
          </p:cNvSpPr>
          <p:nvPr>
            <p:ph type="sldNum" sz="quarter" idx="12"/>
          </p:nvPr>
        </p:nvSpPr>
        <p:spPr/>
        <p:txBody>
          <a:bodyPr/>
          <a:lstStyle/>
          <a:p>
            <a:pPr>
              <a:defRPr/>
            </a:pPr>
            <a:fld id="{EE5DB8DC-E018-47F2-851C-A9CEEF6A539D}" type="slidenum">
              <a:rPr lang="en-US" altLang="en-US"/>
              <a:pPr>
                <a:defRPr/>
              </a:pPr>
              <a:t>36</a:t>
            </a:fld>
            <a:endParaRPr lang="en-US" altLang="en-US"/>
          </a:p>
        </p:txBody>
      </p:sp>
      <p:sp>
        <p:nvSpPr>
          <p:cNvPr id="450564" name="Rectangle 4"/>
          <p:cNvSpPr>
            <a:spLocks noChangeArrowheads="1"/>
          </p:cNvSpPr>
          <p:nvPr/>
        </p:nvSpPr>
        <p:spPr bwMode="auto">
          <a:xfrm>
            <a:off x="1241425" y="4113213"/>
            <a:ext cx="6372225" cy="2314575"/>
          </a:xfrm>
          <a:prstGeom prst="rect">
            <a:avLst/>
          </a:prstGeom>
          <a:noFill/>
          <a:ln w="9525">
            <a:solidFill>
              <a:schemeClr val="tx1"/>
            </a:solidFill>
            <a:miter lim="800000"/>
            <a:headEnd/>
            <a:tailEnd/>
          </a:ln>
          <a:effectLst/>
        </p:spPr>
        <p:txBody>
          <a:bodyPr wrap="none" lIns="92075" tIns="46038" rIns="92075" bIns="46038">
            <a:spAutoFit/>
          </a:bodyPr>
          <a:lstStyle/>
          <a:p>
            <a:pPr lvl="1">
              <a:lnSpc>
                <a:spcPct val="80000"/>
              </a:lnSpc>
              <a:defRPr/>
            </a:pPr>
            <a:r>
              <a:rPr lang="en-US" altLang="zh-TW" sz="2200">
                <a:effectLst>
                  <a:outerShdw blurRad="38100" dist="38100" dir="2700000" algn="tl">
                    <a:srgbClr val="1C1C1C"/>
                  </a:outerShdw>
                </a:effectLst>
                <a:latin typeface="Courier New" pitchFamily="49" charset="0"/>
              </a:rPr>
              <a:t>GLfloat red, green, blue;</a:t>
            </a:r>
          </a:p>
          <a:p>
            <a:pPr lvl="1">
              <a:lnSpc>
                <a:spcPct val="80000"/>
              </a:lnSpc>
              <a:defRPr/>
            </a:pPr>
            <a:r>
              <a:rPr lang="en-US" altLang="zh-TW" sz="2200">
                <a:effectLst>
                  <a:outerShdw blurRad="38100" dist="38100" dir="2700000" algn="tl">
                    <a:srgbClr val="1C1C1C"/>
                  </a:outerShdw>
                </a:effectLst>
                <a:latin typeface="Courier New" pitchFamily="49" charset="0"/>
              </a:rPr>
              <a:t>Glfloat coords[3];</a:t>
            </a:r>
          </a:p>
          <a:p>
            <a:pPr lvl="1">
              <a:defRPr/>
            </a:pPr>
            <a:r>
              <a:rPr lang="en-US" altLang="zh-TW" sz="2200">
                <a:effectLst>
                  <a:outerShdw blurRad="38100" dist="38100" dir="2700000" algn="tl">
                    <a:srgbClr val="1C1C1C"/>
                  </a:outerShdw>
                </a:effectLst>
                <a:latin typeface="Courier New" pitchFamily="49" charset="0"/>
              </a:rPr>
              <a:t>glBegin( </a:t>
            </a:r>
            <a:r>
              <a:rPr lang="en-US" altLang="zh-TW" sz="2200" i="1">
                <a:effectLst>
                  <a:outerShdw blurRad="38100" dist="38100" dir="2700000" algn="tl">
                    <a:srgbClr val="1C1C1C"/>
                  </a:outerShdw>
                </a:effectLst>
                <a:latin typeface="Courier New" pitchFamily="49" charset="0"/>
              </a:rPr>
              <a:t>primType </a:t>
            </a:r>
            <a:r>
              <a:rPr lang="en-US" altLang="zh-TW" sz="2200">
                <a:effectLst>
                  <a:outerShdw blurRad="38100" dist="38100" dir="2700000" algn="tl">
                    <a:srgbClr val="1C1C1C"/>
                  </a:outerShdw>
                </a:effectLst>
                <a:latin typeface="Courier New" pitchFamily="49" charset="0"/>
              </a:rPr>
              <a:t>);</a:t>
            </a:r>
          </a:p>
          <a:p>
            <a:pPr lvl="1">
              <a:lnSpc>
                <a:spcPct val="80000"/>
              </a:lnSpc>
              <a:defRPr/>
            </a:pPr>
            <a:r>
              <a:rPr lang="en-US" altLang="zh-TW" sz="2200">
                <a:effectLst>
                  <a:outerShdw blurRad="38100" dist="38100" dir="2700000" algn="tl">
                    <a:srgbClr val="1C1C1C"/>
                  </a:outerShdw>
                </a:effectLst>
                <a:latin typeface="Courier New" pitchFamily="49" charset="0"/>
              </a:rPr>
              <a:t>for ( i = 0; i &lt; nVerts; ++i ) {  </a:t>
            </a:r>
          </a:p>
          <a:p>
            <a:pPr lvl="1">
              <a:lnSpc>
                <a:spcPct val="80000"/>
              </a:lnSpc>
              <a:defRPr/>
            </a:pPr>
            <a:r>
              <a:rPr lang="en-US" altLang="zh-TW" sz="2200">
                <a:effectLst>
                  <a:outerShdw blurRad="38100" dist="38100" dir="2700000" algn="tl">
                    <a:srgbClr val="1C1C1C"/>
                  </a:outerShdw>
                </a:effectLst>
                <a:latin typeface="Courier New" pitchFamily="49" charset="0"/>
              </a:rPr>
              <a:t>  glColor3f( red, green, blue );</a:t>
            </a:r>
          </a:p>
          <a:p>
            <a:pPr lvl="1">
              <a:lnSpc>
                <a:spcPct val="80000"/>
              </a:lnSpc>
              <a:defRPr/>
            </a:pPr>
            <a:r>
              <a:rPr lang="en-US" altLang="zh-TW" sz="2200">
                <a:effectLst>
                  <a:outerShdw blurRad="38100" dist="38100" dir="2700000" algn="tl">
                    <a:srgbClr val="1C1C1C"/>
                  </a:outerShdw>
                </a:effectLst>
                <a:latin typeface="Courier New" pitchFamily="49" charset="0"/>
              </a:rPr>
              <a:t>  glVertex3fv( coords );</a:t>
            </a:r>
          </a:p>
          <a:p>
            <a:pPr lvl="1">
              <a:lnSpc>
                <a:spcPct val="80000"/>
              </a:lnSpc>
              <a:defRPr/>
            </a:pPr>
            <a:r>
              <a:rPr lang="en-US" altLang="zh-TW" sz="2200">
                <a:effectLst>
                  <a:outerShdw blurRad="38100" dist="38100" dir="2700000" algn="tl">
                    <a:srgbClr val="1C1C1C"/>
                  </a:outerShdw>
                </a:effectLst>
                <a:latin typeface="Courier New" pitchFamily="49" charset="0"/>
              </a:rPr>
              <a:t>}</a:t>
            </a:r>
          </a:p>
          <a:p>
            <a:pPr lvl="1">
              <a:lnSpc>
                <a:spcPct val="80000"/>
              </a:lnSpc>
              <a:defRPr/>
            </a:pPr>
            <a:r>
              <a:rPr lang="en-US" altLang="zh-TW" sz="2200">
                <a:effectLst>
                  <a:outerShdw blurRad="38100" dist="38100" dir="2700000" algn="tl">
                    <a:srgbClr val="1C1C1C"/>
                  </a:outerShdw>
                </a:effectLst>
                <a:latin typeface="Courier New" pitchFamily="49" charset="0"/>
              </a:rPr>
              <a:t>glEnd();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lIns="90488" tIns="44450" rIns="90488" bIns="44450">
            <a:normAutofit fontScale="90000"/>
          </a:bodyPr>
          <a:lstStyle/>
          <a:p>
            <a:pPr eaLnBrk="1" fontAlgn="auto" hangingPunct="1">
              <a:spcAft>
                <a:spcPts val="0"/>
              </a:spcAft>
              <a:defRPr/>
            </a:pPr>
            <a:r>
              <a:rPr lang="en-US" altLang="zh-TW">
                <a:ea typeface="新細明體" pitchFamily="18" charset="-120"/>
              </a:rPr>
              <a:t>OpenGL Color</a:t>
            </a:r>
            <a:br>
              <a:rPr lang="en-US" altLang="zh-TW">
                <a:ea typeface="新細明體" pitchFamily="18" charset="-120"/>
              </a:rPr>
            </a:br>
            <a:r>
              <a:rPr lang="en-US" altLang="zh-TW">
                <a:ea typeface="新細明體" pitchFamily="18" charset="-120"/>
              </a:rPr>
              <a:t>Models</a:t>
            </a:r>
          </a:p>
        </p:txBody>
      </p:sp>
      <p:sp>
        <p:nvSpPr>
          <p:cNvPr id="45059"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t>RGBA or Color Index</a:t>
            </a:r>
          </a:p>
        </p:txBody>
      </p:sp>
      <p:sp>
        <p:nvSpPr>
          <p:cNvPr id="93" name="投影片編號版面配置區 3"/>
          <p:cNvSpPr>
            <a:spLocks noGrp="1"/>
          </p:cNvSpPr>
          <p:nvPr>
            <p:ph type="sldNum" sz="quarter" idx="12"/>
          </p:nvPr>
        </p:nvSpPr>
        <p:spPr/>
        <p:txBody>
          <a:bodyPr/>
          <a:lstStyle/>
          <a:p>
            <a:pPr>
              <a:defRPr/>
            </a:pPr>
            <a:fld id="{F670CD97-289A-433A-947E-C960953075EA}" type="slidenum">
              <a:rPr lang="en-US" altLang="en-US"/>
              <a:pPr>
                <a:defRPr/>
              </a:pPr>
              <a:t>37</a:t>
            </a:fld>
            <a:endParaRPr lang="en-US" altLang="en-US"/>
          </a:p>
        </p:txBody>
      </p:sp>
      <p:sp>
        <p:nvSpPr>
          <p:cNvPr id="45061" name="Rectangle 67"/>
          <p:cNvSpPr>
            <a:spLocks noChangeArrowheads="1"/>
          </p:cNvSpPr>
          <p:nvPr/>
        </p:nvSpPr>
        <p:spPr bwMode="auto">
          <a:xfrm>
            <a:off x="3622675" y="2505075"/>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i="1">
                <a:solidFill>
                  <a:schemeClr val="tx2"/>
                </a:solidFill>
                <a:latin typeface="Times New Roman" pitchFamily="18" charset="0"/>
                <a:ea typeface="新細明體" pitchFamily="18" charset="-120"/>
              </a:rPr>
              <a:t>color index mode</a:t>
            </a:r>
          </a:p>
        </p:txBody>
      </p:sp>
      <p:sp>
        <p:nvSpPr>
          <p:cNvPr id="45062" name="Rectangle 4"/>
          <p:cNvSpPr>
            <a:spLocks noChangeArrowheads="1"/>
          </p:cNvSpPr>
          <p:nvPr/>
        </p:nvSpPr>
        <p:spPr bwMode="auto">
          <a:xfrm>
            <a:off x="6529388" y="3879850"/>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2613" name="Freeform 5"/>
          <p:cNvSpPr>
            <a:spLocks/>
          </p:cNvSpPr>
          <p:nvPr/>
        </p:nvSpPr>
        <p:spPr bwMode="auto">
          <a:xfrm>
            <a:off x="6904038" y="4025900"/>
            <a:ext cx="458787" cy="382588"/>
          </a:xfrm>
          <a:custGeom>
            <a:avLst/>
            <a:gdLst/>
            <a:ahLst/>
            <a:cxnLst>
              <a:cxn ang="0">
                <a:pos x="0" y="0"/>
              </a:cxn>
              <a:cxn ang="0">
                <a:pos x="0" y="240"/>
              </a:cxn>
              <a:cxn ang="0">
                <a:pos x="288" y="240"/>
              </a:cxn>
              <a:cxn ang="0">
                <a:pos x="288" y="144"/>
              </a:cxn>
              <a:cxn ang="0">
                <a:pos x="96" y="144"/>
              </a:cxn>
              <a:cxn ang="0">
                <a:pos x="96" y="0"/>
              </a:cxn>
              <a:cxn ang="0">
                <a:pos x="0" y="0"/>
              </a:cxn>
              <a:cxn ang="0">
                <a:pos x="0" y="0"/>
              </a:cxn>
            </a:cxnLst>
            <a:rect l="0" t="0" r="r" b="b"/>
            <a:pathLst>
              <a:path w="289" h="241">
                <a:moveTo>
                  <a:pt x="0" y="0"/>
                </a:moveTo>
                <a:lnTo>
                  <a:pt x="0" y="240"/>
                </a:lnTo>
                <a:lnTo>
                  <a:pt x="288" y="240"/>
                </a:lnTo>
                <a:lnTo>
                  <a:pt x="288" y="144"/>
                </a:lnTo>
                <a:lnTo>
                  <a:pt x="96" y="144"/>
                </a:lnTo>
                <a:lnTo>
                  <a:pt x="96" y="0"/>
                </a:lnTo>
                <a:lnTo>
                  <a:pt x="0" y="0"/>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p>
        </p:txBody>
      </p:sp>
      <p:sp>
        <p:nvSpPr>
          <p:cNvPr id="45064" name="Rectangle 6"/>
          <p:cNvSpPr>
            <a:spLocks noChangeArrowheads="1"/>
          </p:cNvSpPr>
          <p:nvPr/>
        </p:nvSpPr>
        <p:spPr bwMode="auto">
          <a:xfrm>
            <a:off x="6630988" y="33924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solidFill>
                  <a:schemeClr val="tx2"/>
                </a:solidFill>
                <a:latin typeface="Times New Roman" pitchFamily="18" charset="0"/>
                <a:ea typeface="新細明體" pitchFamily="18" charset="-120"/>
              </a:rPr>
              <a:t>Display</a:t>
            </a:r>
          </a:p>
        </p:txBody>
      </p:sp>
      <p:sp>
        <p:nvSpPr>
          <p:cNvPr id="45065" name="Rectangle 7"/>
          <p:cNvSpPr>
            <a:spLocks noChangeArrowheads="1"/>
          </p:cNvSpPr>
          <p:nvPr/>
        </p:nvSpPr>
        <p:spPr bwMode="auto">
          <a:xfrm>
            <a:off x="890588" y="34909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6" name="Rectangle 8"/>
          <p:cNvSpPr>
            <a:spLocks noChangeArrowheads="1"/>
          </p:cNvSpPr>
          <p:nvPr/>
        </p:nvSpPr>
        <p:spPr bwMode="auto">
          <a:xfrm>
            <a:off x="1042988" y="36433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7" name="Rectangle 9"/>
          <p:cNvSpPr>
            <a:spLocks noChangeArrowheads="1"/>
          </p:cNvSpPr>
          <p:nvPr/>
        </p:nvSpPr>
        <p:spPr bwMode="auto">
          <a:xfrm>
            <a:off x="1195388" y="37957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8" name="Rectangle 10"/>
          <p:cNvSpPr>
            <a:spLocks noChangeArrowheads="1"/>
          </p:cNvSpPr>
          <p:nvPr/>
        </p:nvSpPr>
        <p:spPr bwMode="auto">
          <a:xfrm>
            <a:off x="1347788" y="39481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9" name="Rectangle 11"/>
          <p:cNvSpPr>
            <a:spLocks noChangeArrowheads="1"/>
          </p:cNvSpPr>
          <p:nvPr/>
        </p:nvSpPr>
        <p:spPr bwMode="auto">
          <a:xfrm>
            <a:off x="1576388" y="44053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70" name="Rectangle 12"/>
          <p:cNvSpPr>
            <a:spLocks noChangeArrowheads="1"/>
          </p:cNvSpPr>
          <p:nvPr/>
        </p:nvSpPr>
        <p:spPr bwMode="auto">
          <a:xfrm>
            <a:off x="868363" y="3454400"/>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45071" name="Rectangle 13"/>
          <p:cNvSpPr>
            <a:spLocks noChangeArrowheads="1"/>
          </p:cNvSpPr>
          <p:nvPr/>
        </p:nvSpPr>
        <p:spPr bwMode="auto">
          <a:xfrm>
            <a:off x="1020763" y="3582988"/>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45072" name="Rectangle 14"/>
          <p:cNvSpPr>
            <a:spLocks noChangeArrowheads="1"/>
          </p:cNvSpPr>
          <p:nvPr/>
        </p:nvSpPr>
        <p:spPr bwMode="auto">
          <a:xfrm>
            <a:off x="1173163" y="3735388"/>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45073" name="Rectangle 15"/>
          <p:cNvSpPr>
            <a:spLocks noChangeArrowheads="1"/>
          </p:cNvSpPr>
          <p:nvPr/>
        </p:nvSpPr>
        <p:spPr bwMode="auto">
          <a:xfrm>
            <a:off x="1325563" y="3887788"/>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45074" name="Rectangle 16"/>
          <p:cNvSpPr>
            <a:spLocks noChangeArrowheads="1"/>
          </p:cNvSpPr>
          <p:nvPr/>
        </p:nvSpPr>
        <p:spPr bwMode="auto">
          <a:xfrm>
            <a:off x="1554163" y="4344988"/>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grpSp>
        <p:nvGrpSpPr>
          <p:cNvPr id="45075" name="Group 17"/>
          <p:cNvGrpSpPr>
            <a:grpSpLocks/>
          </p:cNvGrpSpPr>
          <p:nvPr/>
        </p:nvGrpSpPr>
        <p:grpSpPr bwMode="auto">
          <a:xfrm>
            <a:off x="3786188" y="3225800"/>
            <a:ext cx="2044700" cy="228600"/>
            <a:chOff x="2385" y="1990"/>
            <a:chExt cx="1288" cy="144"/>
          </a:xfrm>
        </p:grpSpPr>
        <p:sp>
          <p:nvSpPr>
            <p:cNvPr id="45147" name="Rectangle 18"/>
            <p:cNvSpPr>
              <a:spLocks noChangeArrowheads="1"/>
            </p:cNvSpPr>
            <p:nvPr/>
          </p:nvSpPr>
          <p:spPr bwMode="auto">
            <a:xfrm>
              <a:off x="2385" y="1994"/>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48" name="Line 19"/>
            <p:cNvSpPr>
              <a:spLocks noChangeShapeType="1"/>
            </p:cNvSpPr>
            <p:nvPr/>
          </p:nvSpPr>
          <p:spPr bwMode="auto">
            <a:xfrm>
              <a:off x="2813" y="199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9" name="Line 20"/>
            <p:cNvSpPr>
              <a:spLocks noChangeShapeType="1"/>
            </p:cNvSpPr>
            <p:nvPr/>
          </p:nvSpPr>
          <p:spPr bwMode="auto">
            <a:xfrm>
              <a:off x="3245" y="199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6" name="Group 21"/>
          <p:cNvGrpSpPr>
            <a:grpSpLocks/>
          </p:cNvGrpSpPr>
          <p:nvPr/>
        </p:nvGrpSpPr>
        <p:grpSpPr bwMode="auto">
          <a:xfrm>
            <a:off x="3786188" y="3454400"/>
            <a:ext cx="2044700" cy="228600"/>
            <a:chOff x="2385" y="2134"/>
            <a:chExt cx="1288" cy="144"/>
          </a:xfrm>
        </p:grpSpPr>
        <p:sp>
          <p:nvSpPr>
            <p:cNvPr id="45144" name="Rectangle 22"/>
            <p:cNvSpPr>
              <a:spLocks noChangeArrowheads="1"/>
            </p:cNvSpPr>
            <p:nvPr/>
          </p:nvSpPr>
          <p:spPr bwMode="auto">
            <a:xfrm>
              <a:off x="2385" y="2138"/>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45" name="Line 23"/>
            <p:cNvSpPr>
              <a:spLocks noChangeShapeType="1"/>
            </p:cNvSpPr>
            <p:nvPr/>
          </p:nvSpPr>
          <p:spPr bwMode="auto">
            <a:xfrm>
              <a:off x="2813" y="213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6" name="Line 24"/>
            <p:cNvSpPr>
              <a:spLocks noChangeShapeType="1"/>
            </p:cNvSpPr>
            <p:nvPr/>
          </p:nvSpPr>
          <p:spPr bwMode="auto">
            <a:xfrm>
              <a:off x="3245" y="213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7" name="Group 25"/>
          <p:cNvGrpSpPr>
            <a:grpSpLocks/>
          </p:cNvGrpSpPr>
          <p:nvPr/>
        </p:nvGrpSpPr>
        <p:grpSpPr bwMode="auto">
          <a:xfrm>
            <a:off x="3786188" y="3683000"/>
            <a:ext cx="2044700" cy="228600"/>
            <a:chOff x="2385" y="2278"/>
            <a:chExt cx="1288" cy="144"/>
          </a:xfrm>
        </p:grpSpPr>
        <p:sp>
          <p:nvSpPr>
            <p:cNvPr id="45141" name="Rectangle 26"/>
            <p:cNvSpPr>
              <a:spLocks noChangeArrowheads="1"/>
            </p:cNvSpPr>
            <p:nvPr/>
          </p:nvSpPr>
          <p:spPr bwMode="auto">
            <a:xfrm>
              <a:off x="2385" y="2282"/>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42" name="Line 27"/>
            <p:cNvSpPr>
              <a:spLocks noChangeShapeType="1"/>
            </p:cNvSpPr>
            <p:nvPr/>
          </p:nvSpPr>
          <p:spPr bwMode="auto">
            <a:xfrm>
              <a:off x="2813" y="2278"/>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3" name="Line 28"/>
            <p:cNvSpPr>
              <a:spLocks noChangeShapeType="1"/>
            </p:cNvSpPr>
            <p:nvPr/>
          </p:nvSpPr>
          <p:spPr bwMode="auto">
            <a:xfrm>
              <a:off x="3245" y="2278"/>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8" name="Group 29"/>
          <p:cNvGrpSpPr>
            <a:grpSpLocks/>
          </p:cNvGrpSpPr>
          <p:nvPr/>
        </p:nvGrpSpPr>
        <p:grpSpPr bwMode="auto">
          <a:xfrm>
            <a:off x="3786188" y="3911600"/>
            <a:ext cx="2044700" cy="228600"/>
            <a:chOff x="2385" y="2422"/>
            <a:chExt cx="1288" cy="144"/>
          </a:xfrm>
        </p:grpSpPr>
        <p:sp>
          <p:nvSpPr>
            <p:cNvPr id="45138" name="Rectangle 30"/>
            <p:cNvSpPr>
              <a:spLocks noChangeArrowheads="1"/>
            </p:cNvSpPr>
            <p:nvPr/>
          </p:nvSpPr>
          <p:spPr bwMode="auto">
            <a:xfrm>
              <a:off x="2385" y="2426"/>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9" name="Line 31"/>
            <p:cNvSpPr>
              <a:spLocks noChangeShapeType="1"/>
            </p:cNvSpPr>
            <p:nvPr/>
          </p:nvSpPr>
          <p:spPr bwMode="auto">
            <a:xfrm>
              <a:off x="2813" y="2422"/>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0" name="Line 32"/>
            <p:cNvSpPr>
              <a:spLocks noChangeShapeType="1"/>
            </p:cNvSpPr>
            <p:nvPr/>
          </p:nvSpPr>
          <p:spPr bwMode="auto">
            <a:xfrm>
              <a:off x="3245" y="2422"/>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9" name="Group 33"/>
          <p:cNvGrpSpPr>
            <a:grpSpLocks/>
          </p:cNvGrpSpPr>
          <p:nvPr/>
        </p:nvGrpSpPr>
        <p:grpSpPr bwMode="auto">
          <a:xfrm>
            <a:off x="3786188" y="4554538"/>
            <a:ext cx="2044700" cy="228600"/>
            <a:chOff x="2385" y="2827"/>
            <a:chExt cx="1288" cy="144"/>
          </a:xfrm>
        </p:grpSpPr>
        <p:sp>
          <p:nvSpPr>
            <p:cNvPr id="45135" name="Rectangle 34"/>
            <p:cNvSpPr>
              <a:spLocks noChangeArrowheads="1"/>
            </p:cNvSpPr>
            <p:nvPr/>
          </p:nvSpPr>
          <p:spPr bwMode="auto">
            <a:xfrm>
              <a:off x="2385" y="2831"/>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6" name="Line 35"/>
            <p:cNvSpPr>
              <a:spLocks noChangeShapeType="1"/>
            </p:cNvSpPr>
            <p:nvPr/>
          </p:nvSpPr>
          <p:spPr bwMode="auto">
            <a:xfrm>
              <a:off x="2813" y="2827"/>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37" name="Line 36"/>
            <p:cNvSpPr>
              <a:spLocks noChangeShapeType="1"/>
            </p:cNvSpPr>
            <p:nvPr/>
          </p:nvSpPr>
          <p:spPr bwMode="auto">
            <a:xfrm>
              <a:off x="3245" y="2827"/>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80" name="Group 37"/>
          <p:cNvGrpSpPr>
            <a:grpSpLocks/>
          </p:cNvGrpSpPr>
          <p:nvPr/>
        </p:nvGrpSpPr>
        <p:grpSpPr bwMode="auto">
          <a:xfrm>
            <a:off x="3786188" y="4749800"/>
            <a:ext cx="2044700" cy="228600"/>
            <a:chOff x="2385" y="2950"/>
            <a:chExt cx="1288" cy="144"/>
          </a:xfrm>
        </p:grpSpPr>
        <p:sp>
          <p:nvSpPr>
            <p:cNvPr id="45132" name="Rectangle 38"/>
            <p:cNvSpPr>
              <a:spLocks noChangeArrowheads="1"/>
            </p:cNvSpPr>
            <p:nvPr/>
          </p:nvSpPr>
          <p:spPr bwMode="auto">
            <a:xfrm>
              <a:off x="2385" y="2954"/>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3" name="Line 39"/>
            <p:cNvSpPr>
              <a:spLocks noChangeShapeType="1"/>
            </p:cNvSpPr>
            <p:nvPr/>
          </p:nvSpPr>
          <p:spPr bwMode="auto">
            <a:xfrm>
              <a:off x="2813" y="295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34" name="Line 40"/>
            <p:cNvSpPr>
              <a:spLocks noChangeShapeType="1"/>
            </p:cNvSpPr>
            <p:nvPr/>
          </p:nvSpPr>
          <p:spPr bwMode="auto">
            <a:xfrm>
              <a:off x="3245" y="295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81" name="Group 41"/>
          <p:cNvGrpSpPr>
            <a:grpSpLocks/>
          </p:cNvGrpSpPr>
          <p:nvPr/>
        </p:nvGrpSpPr>
        <p:grpSpPr bwMode="auto">
          <a:xfrm>
            <a:off x="3786188" y="4978400"/>
            <a:ext cx="2044700" cy="228600"/>
            <a:chOff x="2385" y="3094"/>
            <a:chExt cx="1288" cy="144"/>
          </a:xfrm>
        </p:grpSpPr>
        <p:sp>
          <p:nvSpPr>
            <p:cNvPr id="45129" name="Rectangle 42"/>
            <p:cNvSpPr>
              <a:spLocks noChangeArrowheads="1"/>
            </p:cNvSpPr>
            <p:nvPr/>
          </p:nvSpPr>
          <p:spPr bwMode="auto">
            <a:xfrm>
              <a:off x="2385" y="3098"/>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0" name="Line 43"/>
            <p:cNvSpPr>
              <a:spLocks noChangeShapeType="1"/>
            </p:cNvSpPr>
            <p:nvPr/>
          </p:nvSpPr>
          <p:spPr bwMode="auto">
            <a:xfrm>
              <a:off x="2813" y="309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31" name="Line 44"/>
            <p:cNvSpPr>
              <a:spLocks noChangeShapeType="1"/>
            </p:cNvSpPr>
            <p:nvPr/>
          </p:nvSpPr>
          <p:spPr bwMode="auto">
            <a:xfrm>
              <a:off x="3245" y="309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5082" name="Rectangle 45"/>
          <p:cNvSpPr>
            <a:spLocks noChangeArrowheads="1"/>
          </p:cNvSpPr>
          <p:nvPr/>
        </p:nvSpPr>
        <p:spPr bwMode="auto">
          <a:xfrm>
            <a:off x="4505325" y="4214813"/>
            <a:ext cx="536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Wingdings" pitchFamily="2" charset="2"/>
                <a:ea typeface="新細明體" pitchFamily="18" charset="-120"/>
              </a:rPr>
              <a:t>www</a:t>
            </a:r>
          </a:p>
        </p:txBody>
      </p:sp>
      <p:sp>
        <p:nvSpPr>
          <p:cNvPr id="45083" name="Rectangle 46"/>
          <p:cNvSpPr>
            <a:spLocks noChangeArrowheads="1"/>
          </p:cNvSpPr>
          <p:nvPr/>
        </p:nvSpPr>
        <p:spPr bwMode="auto">
          <a:xfrm>
            <a:off x="4505325" y="5281613"/>
            <a:ext cx="536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Wingdings" pitchFamily="2" charset="2"/>
                <a:ea typeface="新細明體" pitchFamily="18" charset="-120"/>
              </a:rPr>
              <a:t>www</a:t>
            </a:r>
          </a:p>
        </p:txBody>
      </p:sp>
      <p:sp>
        <p:nvSpPr>
          <p:cNvPr id="45084" name="Rectangle 47"/>
          <p:cNvSpPr>
            <a:spLocks noChangeArrowheads="1"/>
          </p:cNvSpPr>
          <p:nvPr/>
        </p:nvSpPr>
        <p:spPr bwMode="auto">
          <a:xfrm>
            <a:off x="3906838" y="2919413"/>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Red</a:t>
            </a:r>
          </a:p>
        </p:txBody>
      </p:sp>
      <p:sp>
        <p:nvSpPr>
          <p:cNvPr id="45085" name="Rectangle 48"/>
          <p:cNvSpPr>
            <a:spLocks noChangeArrowheads="1"/>
          </p:cNvSpPr>
          <p:nvPr/>
        </p:nvSpPr>
        <p:spPr bwMode="auto">
          <a:xfrm>
            <a:off x="4432300" y="2919413"/>
            <a:ext cx="681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Green</a:t>
            </a:r>
          </a:p>
        </p:txBody>
      </p:sp>
      <p:sp>
        <p:nvSpPr>
          <p:cNvPr id="45086" name="Rectangle 49"/>
          <p:cNvSpPr>
            <a:spLocks noChangeArrowheads="1"/>
          </p:cNvSpPr>
          <p:nvPr/>
        </p:nvSpPr>
        <p:spPr bwMode="auto">
          <a:xfrm>
            <a:off x="5173663" y="2919413"/>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Blue</a:t>
            </a:r>
          </a:p>
        </p:txBody>
      </p:sp>
      <p:sp>
        <p:nvSpPr>
          <p:cNvPr id="45087" name="Rectangle 50"/>
          <p:cNvSpPr>
            <a:spLocks noChangeArrowheads="1"/>
          </p:cNvSpPr>
          <p:nvPr/>
        </p:nvSpPr>
        <p:spPr bwMode="auto">
          <a:xfrm>
            <a:off x="3398838" y="32099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0</a:t>
            </a:r>
          </a:p>
        </p:txBody>
      </p:sp>
      <p:sp>
        <p:nvSpPr>
          <p:cNvPr id="45088" name="Rectangle 51"/>
          <p:cNvSpPr>
            <a:spLocks noChangeArrowheads="1"/>
          </p:cNvSpPr>
          <p:nvPr/>
        </p:nvSpPr>
        <p:spPr bwMode="auto">
          <a:xfrm>
            <a:off x="3398838" y="34528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1</a:t>
            </a:r>
          </a:p>
        </p:txBody>
      </p:sp>
      <p:sp>
        <p:nvSpPr>
          <p:cNvPr id="45089" name="Rectangle 52"/>
          <p:cNvSpPr>
            <a:spLocks noChangeArrowheads="1"/>
          </p:cNvSpPr>
          <p:nvPr/>
        </p:nvSpPr>
        <p:spPr bwMode="auto">
          <a:xfrm>
            <a:off x="3398838" y="36814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a:t>
            </a:r>
          </a:p>
        </p:txBody>
      </p:sp>
      <p:sp>
        <p:nvSpPr>
          <p:cNvPr id="45090" name="Rectangle 53"/>
          <p:cNvSpPr>
            <a:spLocks noChangeArrowheads="1"/>
          </p:cNvSpPr>
          <p:nvPr/>
        </p:nvSpPr>
        <p:spPr bwMode="auto">
          <a:xfrm>
            <a:off x="3398838" y="39100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3</a:t>
            </a:r>
          </a:p>
        </p:txBody>
      </p:sp>
      <p:sp>
        <p:nvSpPr>
          <p:cNvPr id="45091" name="Rectangle 54"/>
          <p:cNvSpPr>
            <a:spLocks noChangeArrowheads="1"/>
          </p:cNvSpPr>
          <p:nvPr/>
        </p:nvSpPr>
        <p:spPr bwMode="auto">
          <a:xfrm>
            <a:off x="3398838" y="45005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24</a:t>
            </a:r>
          </a:p>
        </p:txBody>
      </p:sp>
      <p:sp>
        <p:nvSpPr>
          <p:cNvPr id="45092" name="Rectangle 55"/>
          <p:cNvSpPr>
            <a:spLocks noChangeArrowheads="1"/>
          </p:cNvSpPr>
          <p:nvPr/>
        </p:nvSpPr>
        <p:spPr bwMode="auto">
          <a:xfrm>
            <a:off x="3398838" y="47482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25</a:t>
            </a:r>
          </a:p>
        </p:txBody>
      </p:sp>
      <p:sp>
        <p:nvSpPr>
          <p:cNvPr id="45093" name="Rectangle 56"/>
          <p:cNvSpPr>
            <a:spLocks noChangeArrowheads="1"/>
          </p:cNvSpPr>
          <p:nvPr/>
        </p:nvSpPr>
        <p:spPr bwMode="auto">
          <a:xfrm>
            <a:off x="3398838" y="49768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26</a:t>
            </a:r>
          </a:p>
        </p:txBody>
      </p:sp>
      <p:sp>
        <p:nvSpPr>
          <p:cNvPr id="45094" name="Rectangle 57"/>
          <p:cNvSpPr>
            <a:spLocks noChangeArrowheads="1"/>
          </p:cNvSpPr>
          <p:nvPr/>
        </p:nvSpPr>
        <p:spPr bwMode="auto">
          <a:xfrm>
            <a:off x="3840163" y="450056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123</a:t>
            </a:r>
          </a:p>
        </p:txBody>
      </p:sp>
      <p:sp>
        <p:nvSpPr>
          <p:cNvPr id="45095" name="Rectangle 58"/>
          <p:cNvSpPr>
            <a:spLocks noChangeArrowheads="1"/>
          </p:cNvSpPr>
          <p:nvPr/>
        </p:nvSpPr>
        <p:spPr bwMode="auto">
          <a:xfrm>
            <a:off x="4525963" y="450056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219</a:t>
            </a:r>
          </a:p>
        </p:txBody>
      </p:sp>
      <p:sp>
        <p:nvSpPr>
          <p:cNvPr id="45096" name="Rectangle 59"/>
          <p:cNvSpPr>
            <a:spLocks noChangeArrowheads="1"/>
          </p:cNvSpPr>
          <p:nvPr/>
        </p:nvSpPr>
        <p:spPr bwMode="auto">
          <a:xfrm>
            <a:off x="5262563" y="45005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74</a:t>
            </a:r>
          </a:p>
        </p:txBody>
      </p:sp>
      <p:sp>
        <p:nvSpPr>
          <p:cNvPr id="45097" name="Rectangle 60"/>
          <p:cNvSpPr>
            <a:spLocks noChangeArrowheads="1"/>
          </p:cNvSpPr>
          <p:nvPr/>
        </p:nvSpPr>
        <p:spPr bwMode="auto">
          <a:xfrm>
            <a:off x="1817688" y="4062413"/>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bg1"/>
                </a:solidFill>
                <a:latin typeface="Wingdings" pitchFamily="2" charset="2"/>
                <a:ea typeface="新細明體" pitchFamily="18" charset="-120"/>
              </a:rPr>
              <a:t>ww</a:t>
            </a:r>
          </a:p>
        </p:txBody>
      </p:sp>
      <p:sp>
        <p:nvSpPr>
          <p:cNvPr id="45098" name="Rectangle 61"/>
          <p:cNvSpPr>
            <a:spLocks noChangeArrowheads="1"/>
          </p:cNvSpPr>
          <p:nvPr/>
        </p:nvSpPr>
        <p:spPr bwMode="auto">
          <a:xfrm>
            <a:off x="2046288" y="4519613"/>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bg1"/>
                </a:solidFill>
                <a:latin typeface="Wingdings" pitchFamily="2" charset="2"/>
                <a:ea typeface="新細明體" pitchFamily="18" charset="-120"/>
              </a:rPr>
              <a:t>ww</a:t>
            </a:r>
          </a:p>
        </p:txBody>
      </p:sp>
      <p:sp>
        <p:nvSpPr>
          <p:cNvPr id="45099" name="Line 62"/>
          <p:cNvSpPr>
            <a:spLocks noChangeShapeType="1"/>
          </p:cNvSpPr>
          <p:nvPr/>
        </p:nvSpPr>
        <p:spPr bwMode="auto">
          <a:xfrm>
            <a:off x="2179638" y="4292600"/>
            <a:ext cx="1219200" cy="3048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00" name="Line 63"/>
          <p:cNvSpPr>
            <a:spLocks noChangeShapeType="1"/>
          </p:cNvSpPr>
          <p:nvPr/>
        </p:nvSpPr>
        <p:spPr bwMode="auto">
          <a:xfrm flipV="1">
            <a:off x="2408238" y="4597400"/>
            <a:ext cx="914400" cy="76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01" name="Line 64"/>
          <p:cNvSpPr>
            <a:spLocks noChangeShapeType="1"/>
          </p:cNvSpPr>
          <p:nvPr/>
        </p:nvSpPr>
        <p:spPr bwMode="auto">
          <a:xfrm flipV="1">
            <a:off x="5913438" y="4292600"/>
            <a:ext cx="12192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02" name="Arc 65"/>
          <p:cNvSpPr>
            <a:spLocks/>
          </p:cNvSpPr>
          <p:nvPr/>
        </p:nvSpPr>
        <p:spPr bwMode="auto">
          <a:xfrm>
            <a:off x="2066925" y="4597400"/>
            <a:ext cx="2705100" cy="15240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5103" name="Arc 66"/>
          <p:cNvSpPr>
            <a:spLocks/>
          </p:cNvSpPr>
          <p:nvPr/>
        </p:nvSpPr>
        <p:spPr bwMode="auto">
          <a:xfrm>
            <a:off x="4770438" y="4521200"/>
            <a:ext cx="2286000" cy="1600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5104" name="Rectangle 68"/>
          <p:cNvSpPr>
            <a:spLocks noChangeArrowheads="1"/>
          </p:cNvSpPr>
          <p:nvPr/>
        </p:nvSpPr>
        <p:spPr bwMode="auto">
          <a:xfrm>
            <a:off x="3846513" y="6105525"/>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i="1">
                <a:solidFill>
                  <a:schemeClr val="tx2"/>
                </a:solidFill>
                <a:latin typeface="Times New Roman" pitchFamily="18" charset="0"/>
                <a:ea typeface="新細明體" pitchFamily="18" charset="-120"/>
              </a:rPr>
              <a:t>RGBA mode</a:t>
            </a:r>
          </a:p>
        </p:txBody>
      </p:sp>
      <p:grpSp>
        <p:nvGrpSpPr>
          <p:cNvPr id="45105" name="Group 95"/>
          <p:cNvGrpSpPr>
            <a:grpSpLocks/>
          </p:cNvGrpSpPr>
          <p:nvPr/>
        </p:nvGrpSpPr>
        <p:grpSpPr bwMode="auto">
          <a:xfrm>
            <a:off x="4603750" y="214313"/>
            <a:ext cx="3825875" cy="1106487"/>
            <a:chOff x="2477" y="316"/>
            <a:chExt cx="2410" cy="697"/>
          </a:xfrm>
        </p:grpSpPr>
        <p:sp>
          <p:nvSpPr>
            <p:cNvPr id="45106" name="Text Box 72"/>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CPU</a:t>
              </a:r>
            </a:p>
          </p:txBody>
        </p:sp>
        <p:sp>
          <p:nvSpPr>
            <p:cNvPr id="45107" name="Text Box 73"/>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DL</a:t>
              </a:r>
            </a:p>
          </p:txBody>
        </p:sp>
        <p:sp>
          <p:nvSpPr>
            <p:cNvPr id="45108" name="Text Box 74"/>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Poly.</a:t>
              </a:r>
            </a:p>
          </p:txBody>
        </p:sp>
        <p:sp>
          <p:nvSpPr>
            <p:cNvPr id="45109" name="Text Box 75"/>
            <p:cNvSpPr txBox="1">
              <a:spLocks noChangeArrowheads="1"/>
            </p:cNvSpPr>
            <p:nvPr/>
          </p:nvSpPr>
          <p:spPr bwMode="invGray">
            <a:xfrm>
              <a:off x="3316" y="316"/>
              <a:ext cx="365"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Per</a:t>
              </a:r>
            </a:p>
            <a:p>
              <a:pPr eaLnBrk="1" hangingPunct="1">
                <a:spcBef>
                  <a:spcPct val="0"/>
                </a:spcBef>
                <a:buClrTx/>
                <a:buSzTx/>
                <a:buFontTx/>
                <a:buNone/>
              </a:pPr>
              <a:r>
                <a:rPr lang="en-US" altLang="zh-TW" sz="1000">
                  <a:latin typeface="Times New Roman" pitchFamily="18" charset="0"/>
                  <a:ea typeface="新細明體" pitchFamily="18" charset="-120"/>
                </a:rPr>
                <a:t>Vertex</a:t>
              </a:r>
            </a:p>
          </p:txBody>
        </p:sp>
        <p:sp>
          <p:nvSpPr>
            <p:cNvPr id="45110" name="Text Box 76"/>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Raster</a:t>
              </a:r>
            </a:p>
          </p:txBody>
        </p:sp>
        <p:sp>
          <p:nvSpPr>
            <p:cNvPr id="45111" name="Text Box 77"/>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Frag</a:t>
              </a:r>
            </a:p>
          </p:txBody>
        </p:sp>
        <p:sp>
          <p:nvSpPr>
            <p:cNvPr id="45112" name="Text Box 78"/>
            <p:cNvSpPr txBox="1">
              <a:spLocks noChangeArrowheads="1"/>
            </p:cNvSpPr>
            <p:nvPr/>
          </p:nvSpPr>
          <p:spPr bwMode="invGray">
            <a:xfrm>
              <a:off x="4658" y="597"/>
              <a:ext cx="229" cy="160"/>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FB</a:t>
              </a:r>
            </a:p>
          </p:txBody>
        </p:sp>
        <p:sp>
          <p:nvSpPr>
            <p:cNvPr id="45113" name="Text Box 79"/>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Pixel</a:t>
              </a:r>
            </a:p>
          </p:txBody>
        </p:sp>
        <p:sp>
          <p:nvSpPr>
            <p:cNvPr id="45114" name="Text Box 80"/>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Texture</a:t>
              </a:r>
            </a:p>
          </p:txBody>
        </p:sp>
        <p:cxnSp>
          <p:nvCxnSpPr>
            <p:cNvPr id="45115" name="AutoShape 81"/>
            <p:cNvCxnSpPr>
              <a:cxnSpLocks noChangeShapeType="1"/>
              <a:stCxn id="45106" idx="3"/>
              <a:endCxn id="45107"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6" name="AutoShape 82"/>
            <p:cNvCxnSpPr>
              <a:cxnSpLocks noChangeShapeType="1"/>
              <a:stCxn id="45106" idx="3"/>
              <a:endCxn id="45108"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17" name="AutoShape 83"/>
            <p:cNvCxnSpPr>
              <a:cxnSpLocks noChangeShapeType="1"/>
              <a:stCxn id="45106" idx="3"/>
              <a:endCxn id="45113"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18" name="AutoShape 84"/>
            <p:cNvCxnSpPr>
              <a:cxnSpLocks noChangeShapeType="1"/>
              <a:stCxn id="45106" idx="0"/>
              <a:endCxn id="45109"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19" name="AutoShape 85"/>
            <p:cNvCxnSpPr>
              <a:cxnSpLocks noChangeShapeType="1"/>
              <a:stCxn id="45107" idx="0"/>
              <a:endCxn id="45108"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0" name="AutoShape 86"/>
            <p:cNvCxnSpPr>
              <a:cxnSpLocks noChangeShapeType="1"/>
              <a:stCxn id="45107" idx="2"/>
              <a:endCxn id="45113"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1" name="AutoShape 87"/>
            <p:cNvCxnSpPr>
              <a:cxnSpLocks noChangeShapeType="1"/>
              <a:stCxn id="45108" idx="3"/>
              <a:endCxn id="45109"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2" name="AutoShape 88"/>
            <p:cNvCxnSpPr>
              <a:cxnSpLocks noChangeShapeType="1"/>
              <a:stCxn id="45113" idx="3"/>
              <a:endCxn id="45114"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3" name="AutoShape 89"/>
            <p:cNvCxnSpPr>
              <a:cxnSpLocks noChangeShapeType="1"/>
              <a:stCxn id="45113" idx="3"/>
              <a:endCxn id="45110"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4" name="AutoShape 90"/>
            <p:cNvCxnSpPr>
              <a:cxnSpLocks noChangeShapeType="1"/>
              <a:stCxn id="45111" idx="3"/>
              <a:endCxn id="45112"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5" name="AutoShape 91"/>
            <p:cNvCxnSpPr>
              <a:cxnSpLocks noChangeShapeType="1"/>
              <a:stCxn id="45110" idx="3"/>
              <a:endCxn id="45111"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6" name="AutoShape 92"/>
            <p:cNvCxnSpPr>
              <a:cxnSpLocks noChangeShapeType="1"/>
              <a:stCxn id="45114" idx="3"/>
              <a:endCxn id="45110"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7" name="AutoShape 93"/>
            <p:cNvCxnSpPr>
              <a:cxnSpLocks noChangeShapeType="1"/>
              <a:stCxn id="45109" idx="3"/>
              <a:endCxn id="45110"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8" name="AutoShape 94"/>
            <p:cNvCxnSpPr>
              <a:cxnSpLocks noChangeShapeType="1"/>
              <a:stCxn id="45112" idx="2"/>
              <a:endCxn id="45113"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7470775" cy="1143000"/>
          </a:xfrm>
        </p:spPr>
        <p:txBody>
          <a:bodyPr/>
          <a:lstStyle/>
          <a:p>
            <a:pPr eaLnBrk="1" hangingPunct="1"/>
            <a:r>
              <a:rPr lang="en-US" altLang="zh-TW" smtClean="0">
                <a:ea typeface="新細明體" pitchFamily="18" charset="-120"/>
              </a:rPr>
              <a:t>Shapes Tutorial</a:t>
            </a:r>
          </a:p>
        </p:txBody>
      </p:sp>
      <p:sp>
        <p:nvSpPr>
          <p:cNvPr id="4" name="投影片編號版面配置區 2"/>
          <p:cNvSpPr>
            <a:spLocks noGrp="1"/>
          </p:cNvSpPr>
          <p:nvPr>
            <p:ph type="sldNum" sz="quarter" idx="12"/>
          </p:nvPr>
        </p:nvSpPr>
        <p:spPr/>
        <p:txBody>
          <a:bodyPr/>
          <a:lstStyle/>
          <a:p>
            <a:pPr>
              <a:defRPr/>
            </a:pPr>
            <a:fld id="{022F2367-ED51-4771-A061-7A35C191D601}" type="slidenum">
              <a:rPr lang="en-US" altLang="en-US"/>
              <a:pPr>
                <a:defRPr/>
              </a:pPr>
              <a:t>38</a:t>
            </a:fld>
            <a:endParaRPr lang="en-US" altLang="en-US"/>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347788"/>
            <a:ext cx="66659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lIns="90488" tIns="44450" rIns="90488" bIns="44450">
            <a:normAutofit fontScale="90000"/>
          </a:bodyPr>
          <a:lstStyle/>
          <a:p>
            <a:pPr eaLnBrk="1" fontAlgn="auto" hangingPunct="1">
              <a:spcAft>
                <a:spcPts val="0"/>
              </a:spcAft>
              <a:defRPr/>
            </a:pPr>
            <a:r>
              <a:rPr lang="en-US" altLang="zh-TW">
                <a:ea typeface="新細明體" pitchFamily="18" charset="-120"/>
              </a:rPr>
              <a:t>Controlling Rendering Appearance</a:t>
            </a:r>
          </a:p>
        </p:txBody>
      </p:sp>
      <p:sp>
        <p:nvSpPr>
          <p:cNvPr id="47107"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buFont typeface="Wingdings 2" pitchFamily="18" charset="2"/>
              <a:buNone/>
            </a:pPr>
            <a:r>
              <a:rPr lang="en-US" altLang="zh-TW" smtClean="0">
                <a:ea typeface="新細明體" pitchFamily="18" charset="-120"/>
              </a:rPr>
              <a:t>From </a:t>
            </a:r>
          </a:p>
          <a:p>
            <a:pPr eaLnBrk="1" hangingPunct="1">
              <a:buFont typeface="Wingdings 2" pitchFamily="18" charset="2"/>
              <a:buNone/>
            </a:pPr>
            <a:r>
              <a:rPr lang="en-US" altLang="zh-TW" smtClean="0">
                <a:ea typeface="新細明體" pitchFamily="18" charset="-120"/>
              </a:rPr>
              <a:t>Wireframe</a:t>
            </a:r>
          </a:p>
          <a:p>
            <a:pPr eaLnBrk="1" hangingPunct="1">
              <a:buFont typeface="Wingdings 2" pitchFamily="18" charset="2"/>
              <a:buNone/>
            </a:pPr>
            <a:r>
              <a:rPr lang="en-US" altLang="zh-TW" smtClean="0">
                <a:ea typeface="新細明體" pitchFamily="18" charset="-120"/>
              </a:rPr>
              <a:t>to Texture</a:t>
            </a:r>
          </a:p>
          <a:p>
            <a:pPr eaLnBrk="1" hangingPunct="1">
              <a:buFont typeface="Wingdings 2" pitchFamily="18" charset="2"/>
              <a:buNone/>
            </a:pPr>
            <a:r>
              <a:rPr lang="en-US" altLang="zh-TW" smtClean="0">
                <a:ea typeface="新細明體" pitchFamily="18" charset="-120"/>
              </a:rPr>
              <a:t>Mapped</a:t>
            </a:r>
          </a:p>
        </p:txBody>
      </p:sp>
      <p:sp>
        <p:nvSpPr>
          <p:cNvPr id="5" name="投影片編號版面配置區 3"/>
          <p:cNvSpPr>
            <a:spLocks noGrp="1"/>
          </p:cNvSpPr>
          <p:nvPr>
            <p:ph type="sldNum" sz="quarter" idx="12"/>
          </p:nvPr>
        </p:nvSpPr>
        <p:spPr/>
        <p:txBody>
          <a:bodyPr/>
          <a:lstStyle/>
          <a:p>
            <a:pPr>
              <a:defRPr/>
            </a:pPr>
            <a:fld id="{7B789E15-2092-4F61-A557-B30F6E74AA90}" type="slidenum">
              <a:rPr lang="en-US" altLang="en-US"/>
              <a:pPr>
                <a:defRPr/>
              </a:pPr>
              <a:t>39</a:t>
            </a:fld>
            <a:endParaRPr lang="en-US" altLang="en-US"/>
          </a:p>
        </p:txBody>
      </p:sp>
      <p:pic>
        <p:nvPicPr>
          <p:cNvPr id="4710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714500"/>
            <a:ext cx="5826125"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74638"/>
            <a:ext cx="6562725" cy="1143000"/>
          </a:xfrm>
        </p:spPr>
        <p:txBody>
          <a:bodyPr/>
          <a:lstStyle/>
          <a:p>
            <a:pPr eaLnBrk="1" hangingPunct="1"/>
            <a:r>
              <a:rPr lang="en-US" altLang="zh-TW" smtClean="0"/>
              <a:t>Coordinate Clipping </a:t>
            </a:r>
            <a:endParaRPr lang="zh-TW" altLang="en-US" smtClean="0"/>
          </a:p>
        </p:txBody>
      </p:sp>
      <p:cxnSp>
        <p:nvCxnSpPr>
          <p:cNvPr id="4" name="直線單箭頭接點 3"/>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9" name="文字方塊 5"/>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(0, 0)</a:t>
            </a:r>
            <a:endParaRPr lang="zh-TW" altLang="en-US" sz="2400">
              <a:ea typeface="新細明體" pitchFamily="18" charset="-120"/>
            </a:endParaRPr>
          </a:p>
        </p:txBody>
      </p:sp>
      <p:sp>
        <p:nvSpPr>
          <p:cNvPr id="7" name="橢圓 6"/>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1" name="文字方塊 15"/>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+x</a:t>
            </a:r>
            <a:endParaRPr lang="zh-TW" altLang="en-US" sz="2400">
              <a:ea typeface="新細明體" pitchFamily="18" charset="-120"/>
            </a:endParaRPr>
          </a:p>
        </p:txBody>
      </p:sp>
      <p:sp>
        <p:nvSpPr>
          <p:cNvPr id="11272" name="文字方塊 16"/>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+y</a:t>
            </a:r>
            <a:endParaRPr lang="zh-TW" altLang="en-US" sz="2400">
              <a:ea typeface="新細明體" pitchFamily="18" charset="-120"/>
            </a:endParaRPr>
          </a:p>
        </p:txBody>
      </p:sp>
      <p:sp>
        <p:nvSpPr>
          <p:cNvPr id="21" name="文字方塊 20"/>
          <p:cNvSpPr txBox="1">
            <a:spLocks noChangeArrowheads="1"/>
          </p:cNvSpPr>
          <p:nvPr/>
        </p:nvSpPr>
        <p:spPr bwMode="auto">
          <a:xfrm>
            <a:off x="6715125" y="264318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(150, 100)</a:t>
            </a:r>
            <a:endParaRPr lang="zh-TW" altLang="en-US" sz="2400">
              <a:ea typeface="新細明體" pitchFamily="18" charset="-120"/>
            </a:endParaRPr>
          </a:p>
        </p:txBody>
      </p:sp>
      <p:sp>
        <p:nvSpPr>
          <p:cNvPr id="22" name="文字方塊 21"/>
          <p:cNvSpPr txBox="1">
            <a:spLocks noChangeArrowheads="1"/>
          </p:cNvSpPr>
          <p:nvPr/>
        </p:nvSpPr>
        <p:spPr bwMode="auto">
          <a:xfrm>
            <a:off x="1857375" y="4572000"/>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(-75, -50)</a:t>
            </a:r>
            <a:endParaRPr lang="zh-TW" altLang="en-US" sz="2400">
              <a:ea typeface="新細明體" pitchFamily="18" charset="-120"/>
            </a:endParaRPr>
          </a:p>
        </p:txBody>
      </p:sp>
      <p:sp>
        <p:nvSpPr>
          <p:cNvPr id="23" name="文字方塊 22"/>
          <p:cNvSpPr txBox="1">
            <a:spLocks noChangeArrowheads="1"/>
          </p:cNvSpPr>
          <p:nvPr/>
        </p:nvSpPr>
        <p:spPr bwMode="auto">
          <a:xfrm>
            <a:off x="5572125" y="328612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(75, 50)</a:t>
            </a:r>
            <a:endParaRPr lang="zh-TW" altLang="en-US" sz="2400">
              <a:ea typeface="新細明體" pitchFamily="18" charset="-120"/>
            </a:endParaRPr>
          </a:p>
        </p:txBody>
      </p:sp>
      <p:sp>
        <p:nvSpPr>
          <p:cNvPr id="18" name="矩形 17"/>
          <p:cNvSpPr/>
          <p:nvPr/>
        </p:nvSpPr>
        <p:spPr bwMode="auto">
          <a:xfrm>
            <a:off x="4572000" y="2643188"/>
            <a:ext cx="2143125" cy="13573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0" name="群組 19"/>
          <p:cNvGrpSpPr>
            <a:grpSpLocks/>
          </p:cNvGrpSpPr>
          <p:nvPr/>
        </p:nvGrpSpPr>
        <p:grpSpPr bwMode="auto">
          <a:xfrm>
            <a:off x="4573588" y="1785938"/>
            <a:ext cx="3078162" cy="2251075"/>
            <a:chOff x="4573589" y="1785938"/>
            <a:chExt cx="3078211" cy="2250281"/>
          </a:xfrm>
        </p:grpSpPr>
        <p:cxnSp>
          <p:nvCxnSpPr>
            <p:cNvPr id="8" name="直線接點 7"/>
            <p:cNvCxnSpPr/>
            <p:nvPr/>
          </p:nvCxnSpPr>
          <p:spPr>
            <a:xfrm flipV="1">
              <a:off x="4573589" y="1785938"/>
              <a:ext cx="99855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572142" y="1785938"/>
              <a:ext cx="2071721"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6715160" y="1785938"/>
              <a:ext cx="92870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643863"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6715160" y="3212597"/>
              <a:ext cx="928703" cy="8236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5572142"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580080" y="3212597"/>
              <a:ext cx="207172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4679953" y="3212597"/>
              <a:ext cx="900127" cy="7871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OpenGL’s State Machine</a:t>
            </a:r>
          </a:p>
        </p:txBody>
      </p:sp>
      <p:sp>
        <p:nvSpPr>
          <p:cNvPr id="48131"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ea typeface="新細明體" pitchFamily="18" charset="-120"/>
              </a:rPr>
              <a:t>All rendering attributes are encapsulated in the OpenGL State</a:t>
            </a:r>
          </a:p>
          <a:p>
            <a:pPr lvl="1" eaLnBrk="1" hangingPunct="1"/>
            <a:r>
              <a:rPr lang="en-US" altLang="zh-TW" smtClean="0">
                <a:ea typeface="新細明體" pitchFamily="18" charset="-120"/>
              </a:rPr>
              <a:t>rendering styles</a:t>
            </a:r>
          </a:p>
          <a:p>
            <a:pPr lvl="1" eaLnBrk="1" hangingPunct="1"/>
            <a:r>
              <a:rPr lang="en-US" altLang="zh-TW" smtClean="0">
                <a:ea typeface="新細明體" pitchFamily="18" charset="-120"/>
              </a:rPr>
              <a:t>shading</a:t>
            </a:r>
          </a:p>
          <a:p>
            <a:pPr lvl="1" eaLnBrk="1" hangingPunct="1"/>
            <a:r>
              <a:rPr lang="en-US" altLang="zh-TW" smtClean="0">
                <a:ea typeface="新細明體" pitchFamily="18" charset="-120"/>
              </a:rPr>
              <a:t>lighting</a:t>
            </a:r>
          </a:p>
          <a:p>
            <a:pPr lvl="1" eaLnBrk="1" hangingPunct="1"/>
            <a:r>
              <a:rPr lang="en-US" altLang="zh-TW" smtClean="0">
                <a:ea typeface="新細明體" pitchFamily="18" charset="-120"/>
              </a:rPr>
              <a:t>texture mapping</a:t>
            </a:r>
          </a:p>
        </p:txBody>
      </p:sp>
      <p:sp>
        <p:nvSpPr>
          <p:cNvPr id="4" name="投影片編號版面配置區 3"/>
          <p:cNvSpPr>
            <a:spLocks noGrp="1"/>
          </p:cNvSpPr>
          <p:nvPr>
            <p:ph type="sldNum" sz="quarter" idx="12"/>
          </p:nvPr>
        </p:nvSpPr>
        <p:spPr/>
        <p:txBody>
          <a:bodyPr/>
          <a:lstStyle/>
          <a:p>
            <a:pPr>
              <a:defRPr/>
            </a:pPr>
            <a:fld id="{5922C4DE-BD59-440F-A5E0-95AA585FF81C}" type="slidenum">
              <a:rPr lang="en-US" altLang="en-US"/>
              <a:pPr>
                <a:defRPr/>
              </a:pPr>
              <a:t>40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Manipulating OpenGL State</a:t>
            </a:r>
          </a:p>
        </p:txBody>
      </p:sp>
      <p:sp>
        <p:nvSpPr>
          <p:cNvPr id="460803" name="Rectangle 3"/>
          <p:cNvSpPr>
            <a:spLocks noGrp="1" noChangeArrowheads="1"/>
          </p:cNvSpPr>
          <p:nvPr>
            <p:ph idx="1"/>
          </p:nvPr>
        </p:nvSpPr>
        <p:spPr>
          <a:effectLst>
            <a:outerShdw dist="45791" dir="2021404" algn="ctr" rotWithShape="0">
              <a:srgbClr val="000000"/>
            </a:outerShdw>
          </a:effectLst>
        </p:spPr>
        <p:txBody>
          <a:bodyPr lIns="90488" tIns="44450" rIns="90488" bIns="44450">
            <a:normAutofit/>
          </a:bodyPr>
          <a:lstStyle/>
          <a:p>
            <a:pPr marL="420624" indent="-384048" eaLnBrk="1" fontAlgn="auto" hangingPunct="1">
              <a:lnSpc>
                <a:spcPct val="80000"/>
              </a:lnSpc>
              <a:spcAft>
                <a:spcPts val="0"/>
              </a:spcAft>
              <a:buFont typeface="Wingdings 2"/>
              <a:buChar char=""/>
              <a:defRPr/>
            </a:pPr>
            <a:r>
              <a:rPr lang="en-US" altLang="zh-TW">
                <a:ea typeface="新細明體" pitchFamily="18" charset="-120"/>
              </a:rPr>
              <a:t>Appearance is controlled by current state</a:t>
            </a:r>
          </a:p>
          <a:p>
            <a:pPr marL="722376" lvl="1" indent="-274320" eaLnBrk="1" fontAlgn="auto" hangingPunct="1">
              <a:lnSpc>
                <a:spcPct val="80000"/>
              </a:lnSpc>
              <a:spcAft>
                <a:spcPts val="0"/>
              </a:spcAft>
              <a:buFontTx/>
              <a:buNone/>
              <a:defRPr/>
            </a:pPr>
            <a:r>
              <a:rPr lang="en-US" altLang="zh-TW">
                <a:ea typeface="新細明體" pitchFamily="18" charset="-120"/>
              </a:rPr>
              <a:t>   for each ( primitive to render ) {</a:t>
            </a:r>
          </a:p>
          <a:p>
            <a:pPr marL="1005840" lvl="2" indent="-256032" eaLnBrk="1" fontAlgn="auto" hangingPunct="1">
              <a:lnSpc>
                <a:spcPct val="80000"/>
              </a:lnSpc>
              <a:spcAft>
                <a:spcPts val="0"/>
              </a:spcAft>
              <a:buFontTx/>
              <a:buNone/>
              <a:defRPr/>
            </a:pPr>
            <a:r>
              <a:rPr lang="en-US" altLang="zh-TW">
                <a:ea typeface="新細明體" pitchFamily="18" charset="-120"/>
              </a:rPr>
              <a:t>   update OpenGL state</a:t>
            </a:r>
          </a:p>
          <a:p>
            <a:pPr marL="1005840" lvl="2" indent="-256032" eaLnBrk="1" fontAlgn="auto" hangingPunct="1">
              <a:lnSpc>
                <a:spcPct val="80000"/>
              </a:lnSpc>
              <a:spcAft>
                <a:spcPts val="0"/>
              </a:spcAft>
              <a:buFontTx/>
              <a:buNone/>
              <a:defRPr/>
            </a:pPr>
            <a:r>
              <a:rPr lang="en-US" altLang="zh-TW">
                <a:ea typeface="新細明體" pitchFamily="18" charset="-120"/>
              </a:rPr>
              <a:t>   render primitive</a:t>
            </a:r>
          </a:p>
          <a:p>
            <a:pPr marL="722376" lvl="1" indent="-274320" eaLnBrk="1" fontAlgn="auto" hangingPunct="1">
              <a:lnSpc>
                <a:spcPct val="80000"/>
              </a:lnSpc>
              <a:spcAft>
                <a:spcPts val="0"/>
              </a:spcAft>
              <a:buFontTx/>
              <a:buNone/>
              <a:defRPr/>
            </a:pPr>
            <a:r>
              <a:rPr lang="en-US" altLang="zh-TW">
                <a:ea typeface="新細明體" pitchFamily="18" charset="-120"/>
              </a:rPr>
              <a:t>   }</a:t>
            </a:r>
          </a:p>
          <a:p>
            <a:pPr marL="420624" indent="-384048" eaLnBrk="1" fontAlgn="auto" hangingPunct="1">
              <a:lnSpc>
                <a:spcPct val="80000"/>
              </a:lnSpc>
              <a:spcAft>
                <a:spcPts val="0"/>
              </a:spcAft>
              <a:buFont typeface="Wingdings 2"/>
              <a:buChar char=""/>
              <a:defRPr/>
            </a:pPr>
            <a:r>
              <a:rPr lang="en-US" altLang="zh-TW">
                <a:ea typeface="新細明體" pitchFamily="18" charset="-120"/>
              </a:rPr>
              <a:t>Manipulating vertex attributes is most</a:t>
            </a:r>
            <a:br>
              <a:rPr lang="en-US" altLang="zh-TW">
                <a:ea typeface="新細明體" pitchFamily="18" charset="-120"/>
              </a:rPr>
            </a:br>
            <a:r>
              <a:rPr lang="en-US" altLang="zh-TW">
                <a:ea typeface="新細明體" pitchFamily="18" charset="-120"/>
              </a:rPr>
              <a:t>   common way to manipulate state</a:t>
            </a:r>
          </a:p>
          <a:p>
            <a:pPr marL="1005840" lvl="2" indent="-256032" eaLnBrk="1" fontAlgn="auto" hangingPunct="1">
              <a:lnSpc>
                <a:spcPct val="80000"/>
              </a:lnSpc>
              <a:spcAft>
                <a:spcPts val="0"/>
              </a:spcAft>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glColor*() / glIndex*()</a:t>
            </a:r>
          </a:p>
          <a:p>
            <a:pPr marL="1005840" lvl="2" indent="-256032" eaLnBrk="1" fontAlgn="auto" hangingPunct="1">
              <a:lnSpc>
                <a:spcPct val="80000"/>
              </a:lnSpc>
              <a:spcAft>
                <a:spcPts val="0"/>
              </a:spcAft>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glNormal*()</a:t>
            </a:r>
          </a:p>
          <a:p>
            <a:pPr marL="1005840" lvl="2" indent="-256032" eaLnBrk="1" fontAlgn="auto" hangingPunct="1">
              <a:lnSpc>
                <a:spcPct val="80000"/>
              </a:lnSpc>
              <a:spcAft>
                <a:spcPts val="0"/>
              </a:spcAft>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glTexCoord*()</a:t>
            </a:r>
            <a:endParaRPr lang="en-US" altLang="zh-TW" i="1">
              <a:latin typeface="Courier New" pitchFamily="49" charset="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41C2B929-664D-4D66-BF48-6AEEB3C63639}" type="slidenum">
              <a:rPr lang="en-US" altLang="en-US"/>
              <a:pPr>
                <a:defRPr/>
              </a:pPr>
              <a:t>41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Controlling current state</a:t>
            </a:r>
          </a:p>
        </p:txBody>
      </p:sp>
      <p:sp>
        <p:nvSpPr>
          <p:cNvPr id="462851" name="Rectangle 3"/>
          <p:cNvSpPr>
            <a:spLocks noGrp="1" noChangeArrowheads="1"/>
          </p:cNvSpPr>
          <p:nvPr>
            <p:ph idx="1"/>
          </p:nvPr>
        </p:nvSpPr>
        <p:spPr>
          <a:effectLst>
            <a:outerShdw dist="45791" dir="2021404" algn="ctr" rotWithShape="0">
              <a:srgbClr val="000000"/>
            </a:outerShdw>
          </a:effectLst>
        </p:spPr>
        <p:txBody>
          <a:bodyPr lIns="90488" tIns="44450" rIns="90488" bIns="44450">
            <a:normAutofit/>
          </a:bodyPr>
          <a:lstStyle/>
          <a:p>
            <a:pPr marL="420624" indent="-384048" eaLnBrk="1" fontAlgn="auto" hangingPunct="1">
              <a:spcAft>
                <a:spcPts val="0"/>
              </a:spcAft>
              <a:buFont typeface="Wingdings 2"/>
              <a:buChar char=""/>
              <a:defRPr/>
            </a:pPr>
            <a:r>
              <a:rPr lang="en-US" altLang="zh-TW" dirty="0" smtClean="0">
                <a:ea typeface="新細明體" pitchFamily="18" charset="-120"/>
              </a:rPr>
              <a:t>Setting State</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glPointSize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size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glLineStipple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repeat</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pattern </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glShadeModel</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_</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SMOOTH</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endParaRPr lang="en-US" altLang="zh-TW"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endParaRPr>
          </a:p>
          <a:p>
            <a:pPr marL="420624" indent="-384048" eaLnBrk="1" fontAlgn="auto" hangingPunct="1">
              <a:spcAft>
                <a:spcPts val="0"/>
              </a:spcAft>
              <a:buFont typeface="Wingdings 2"/>
              <a:buChar char=""/>
              <a:defRPr/>
            </a:pPr>
            <a:r>
              <a:rPr lang="en-US" altLang="zh-TW" dirty="0" smtClean="0">
                <a:ea typeface="新細明體" pitchFamily="18" charset="-120"/>
              </a:rPr>
              <a:t>Enabling Features</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glEnable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_</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LIGHTING </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glDisable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GL_TEXTURE_2D </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a:t>
            </a:r>
            <a:endParaRPr lang="en-US" altLang="zh-TW" i="1" dirty="0">
              <a:latin typeface="Consolas" panose="020B0609020204030204" pitchFamily="49" charset="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1FE54D38-AB47-420A-8364-FF5FEBE0CAD3}" type="slidenum">
              <a:rPr lang="en-US" altLang="en-US"/>
              <a:pPr>
                <a:defRPr/>
              </a:pPr>
              <a:t>42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01F86125-47F1-413F-9DB7-DBFA556DD954}" type="slidenum">
              <a:rPr lang="es-ES" altLang="zh-TW" sz="2400">
                <a:latin typeface="Times New Roman" pitchFamily="18" charset="0"/>
                <a:ea typeface="新細明體" pitchFamily="18" charset="-120"/>
              </a:rPr>
              <a:pPr lvl="1" eaLnBrk="1" hangingPunct="1">
                <a:spcBef>
                  <a:spcPct val="0"/>
                </a:spcBef>
                <a:buClrTx/>
                <a:buSzTx/>
                <a:buFontTx/>
                <a:buNone/>
              </a:pPr>
              <a:t>43</a:t>
            </a:fld>
            <a:endParaRPr lang="es-ES" altLang="zh-TW" sz="2400">
              <a:latin typeface="Times New Roman" pitchFamily="18" charset="0"/>
              <a:ea typeface="新細明體" pitchFamily="18" charset="-12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51204" name="Rectangle 2"/>
          <p:cNvSpPr>
            <a:spLocks noGrp="1" noChangeArrowheads="1"/>
          </p:cNvSpPr>
          <p:nvPr>
            <p:ph type="title"/>
          </p:nvPr>
        </p:nvSpPr>
        <p:spPr/>
        <p:txBody>
          <a:bodyPr/>
          <a:lstStyle/>
          <a:p>
            <a:r>
              <a:rPr lang="en-US" altLang="zh-TW" smtClean="0"/>
              <a:t>The mouse callback</a:t>
            </a:r>
          </a:p>
        </p:txBody>
      </p:sp>
      <p:sp>
        <p:nvSpPr>
          <p:cNvPr id="51205" name="Rectangle 3"/>
          <p:cNvSpPr>
            <a:spLocks noGrp="1" noChangeArrowheads="1"/>
          </p:cNvSpPr>
          <p:nvPr>
            <p:ph type="body" idx="1"/>
          </p:nvPr>
        </p:nvSpPr>
        <p:spPr/>
        <p:txBody>
          <a:bodyPr/>
          <a:lstStyle/>
          <a:p>
            <a:pPr>
              <a:buFontTx/>
              <a:buNone/>
            </a:pPr>
            <a:r>
              <a:rPr lang="en-US" altLang="zh-TW" sz="2800" b="1" smtClean="0">
                <a:solidFill>
                  <a:schemeClr val="accent2"/>
                </a:solidFill>
                <a:latin typeface="Courier New" pitchFamily="49" charset="0"/>
              </a:rPr>
              <a:t>glutMouseFunc(mymouse)</a:t>
            </a:r>
          </a:p>
          <a:p>
            <a:pPr>
              <a:buFontTx/>
              <a:buNone/>
            </a:pPr>
            <a:r>
              <a:rPr lang="en-US" altLang="zh-TW" sz="2800" b="1" smtClean="0">
                <a:solidFill>
                  <a:schemeClr val="accent2"/>
                </a:solidFill>
                <a:latin typeface="Courier New" pitchFamily="49" charset="0"/>
              </a:rPr>
              <a:t>void mymouse(GLint button, GLint state, GLint x, GLint y)</a:t>
            </a:r>
          </a:p>
          <a:p>
            <a:r>
              <a:rPr lang="en-US" altLang="zh-TW" smtClean="0"/>
              <a:t>Returns </a:t>
            </a:r>
          </a:p>
          <a:p>
            <a:pPr lvl="1"/>
            <a:r>
              <a:rPr lang="en-US" altLang="zh-TW" smtClean="0">
                <a:ea typeface="MS PGothic" pitchFamily="34" charset="-128"/>
              </a:rPr>
              <a:t>which button (</a:t>
            </a:r>
            <a:r>
              <a:rPr lang="en-US" altLang="zh-TW" b="1" smtClean="0">
                <a:latin typeface="Courier New" pitchFamily="49" charset="0"/>
                <a:ea typeface="MS PGothic" pitchFamily="34" charset="-128"/>
              </a:rPr>
              <a:t>GLUT_LEFT_BUTTON</a:t>
            </a:r>
            <a:r>
              <a:rPr lang="en-US" altLang="zh-TW" smtClean="0">
                <a:ea typeface="MS PGothic" pitchFamily="34" charset="-128"/>
              </a:rPr>
              <a:t>, </a:t>
            </a:r>
            <a:r>
              <a:rPr lang="en-US" altLang="zh-TW" b="1" smtClean="0">
                <a:latin typeface="Courier New" pitchFamily="49" charset="0"/>
                <a:ea typeface="MS PGothic" pitchFamily="34" charset="-128"/>
              </a:rPr>
              <a:t>GLUT_MIDDLE_BUTTON</a:t>
            </a:r>
            <a:r>
              <a:rPr lang="en-US" altLang="zh-TW" smtClean="0">
                <a:ea typeface="MS PGothic" pitchFamily="34" charset="-128"/>
              </a:rPr>
              <a:t>, </a:t>
            </a:r>
            <a:r>
              <a:rPr lang="en-US" altLang="zh-TW" b="1" smtClean="0">
                <a:latin typeface="Courier New" pitchFamily="49" charset="0"/>
                <a:ea typeface="MS PGothic" pitchFamily="34" charset="-128"/>
              </a:rPr>
              <a:t>GLUT_RIGHT_BUTTON</a:t>
            </a:r>
            <a:r>
              <a:rPr lang="en-US" altLang="zh-TW" smtClean="0">
                <a:ea typeface="MS PGothic" pitchFamily="34" charset="-128"/>
              </a:rPr>
              <a:t>) caused event </a:t>
            </a:r>
          </a:p>
          <a:p>
            <a:pPr lvl="1"/>
            <a:r>
              <a:rPr lang="en-US" altLang="zh-TW" smtClean="0">
                <a:ea typeface="MS PGothic" pitchFamily="34" charset="-128"/>
              </a:rPr>
              <a:t>state of that button (</a:t>
            </a:r>
            <a:r>
              <a:rPr lang="en-US" altLang="zh-TW" b="1" smtClean="0">
                <a:latin typeface="Courier New" pitchFamily="49" charset="0"/>
                <a:ea typeface="MS PGothic" pitchFamily="34" charset="-128"/>
              </a:rPr>
              <a:t>GLUT_UP</a:t>
            </a:r>
            <a:r>
              <a:rPr lang="en-US" altLang="zh-TW" smtClean="0">
                <a:ea typeface="MS PGothic" pitchFamily="34" charset="-128"/>
              </a:rPr>
              <a:t>, </a:t>
            </a:r>
            <a:r>
              <a:rPr lang="en-US" altLang="zh-TW" b="1" smtClean="0">
                <a:latin typeface="Courier New" pitchFamily="49" charset="0"/>
                <a:ea typeface="MS PGothic" pitchFamily="34" charset="-128"/>
              </a:rPr>
              <a:t>GLUT_DOWN</a:t>
            </a:r>
            <a:r>
              <a:rPr lang="en-US" altLang="zh-TW" smtClean="0">
                <a:ea typeface="MS PGothic" pitchFamily="34" charset="-128"/>
              </a:rPr>
              <a:t>)</a:t>
            </a:r>
          </a:p>
          <a:p>
            <a:pPr lvl="1"/>
            <a:r>
              <a:rPr lang="en-US" altLang="zh-TW" smtClean="0">
                <a:ea typeface="MS PGothic" pitchFamily="34" charset="-128"/>
              </a:rPr>
              <a:t>Position in window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9E0919F-9921-4555-B5A5-252C6D2A54BA}" type="slidenum">
              <a:rPr lang="es-ES" altLang="zh-TW" sz="2400">
                <a:latin typeface="Times New Roman" pitchFamily="18" charset="0"/>
                <a:ea typeface="新細明體" pitchFamily="18" charset="-120"/>
              </a:rPr>
              <a:pPr lvl="1" eaLnBrk="1" hangingPunct="1">
                <a:spcBef>
                  <a:spcPct val="0"/>
                </a:spcBef>
                <a:buClrTx/>
                <a:buSzTx/>
                <a:buFontTx/>
                <a:buNone/>
              </a:pPr>
              <a:t>44</a:t>
            </a:fld>
            <a:endParaRPr lang="es-ES" altLang="zh-TW" sz="2400">
              <a:latin typeface="Times New Roman" pitchFamily="18" charset="0"/>
              <a:ea typeface="新細明體" pitchFamily="18" charset="-12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52228" name="Rectangle 2"/>
          <p:cNvSpPr>
            <a:spLocks noGrp="1" noChangeArrowheads="1"/>
          </p:cNvSpPr>
          <p:nvPr>
            <p:ph type="title"/>
          </p:nvPr>
        </p:nvSpPr>
        <p:spPr/>
        <p:txBody>
          <a:bodyPr/>
          <a:lstStyle/>
          <a:p>
            <a:r>
              <a:rPr lang="en-US" altLang="zh-TW" smtClean="0"/>
              <a:t>Positioning</a:t>
            </a:r>
          </a:p>
        </p:txBody>
      </p:sp>
      <p:sp>
        <p:nvSpPr>
          <p:cNvPr id="52229" name="Rectangle 4"/>
          <p:cNvSpPr>
            <a:spLocks noChangeArrowheads="1"/>
          </p:cNvSpPr>
          <p:nvPr/>
        </p:nvSpPr>
        <p:spPr bwMode="auto">
          <a:xfrm>
            <a:off x="3429000" y="4572000"/>
            <a:ext cx="2743200" cy="1676400"/>
          </a:xfrm>
          <a:prstGeom prst="rect">
            <a:avLst/>
          </a:prstGeom>
          <a:solidFill>
            <a:schemeClr val="bg1"/>
          </a:solidFill>
          <a:ln w="28575">
            <a:solidFill>
              <a:schemeClr val="accent2"/>
            </a:solidFill>
            <a:miter lim="800000"/>
            <a:headEnd type="none" w="sm" len="sm"/>
            <a:tailEnd type="none" w="sm" len="sm"/>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endParaRPr lang="zh-TW" altLang="zh-TW" sz="2400">
              <a:latin typeface="Times New Roman" pitchFamily="18" charset="0"/>
              <a:ea typeface="新細明體" pitchFamily="18" charset="-120"/>
            </a:endParaRPr>
          </a:p>
        </p:txBody>
      </p:sp>
      <p:sp>
        <p:nvSpPr>
          <p:cNvPr id="52230" name="Line 6"/>
          <p:cNvSpPr>
            <a:spLocks noChangeShapeType="1"/>
          </p:cNvSpPr>
          <p:nvPr/>
        </p:nvSpPr>
        <p:spPr bwMode="auto">
          <a:xfrm flipV="1">
            <a:off x="2590800" y="4648200"/>
            <a:ext cx="685800" cy="152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2231" name="Text Box 8"/>
          <p:cNvSpPr>
            <a:spLocks noGrp="1" noChangeArrowheads="1"/>
          </p:cNvSpPr>
          <p:nvPr>
            <p:ph type="body" idx="1"/>
          </p:nvPr>
        </p:nvSpPr>
        <p:spPr>
          <a:xfrm>
            <a:off x="381000" y="1447800"/>
            <a:ext cx="7772400" cy="4724400"/>
          </a:xfrm>
          <a:noFill/>
        </p:spPr>
        <p:txBody>
          <a:bodyPr/>
          <a:lstStyle/>
          <a:p>
            <a:r>
              <a:rPr lang="en-US" altLang="zh-TW" sz="2400" smtClean="0"/>
              <a:t>The position in the screen window is usually measured in pixels with the origin at the top-left corner</a:t>
            </a:r>
          </a:p>
          <a:p>
            <a:pPr lvl="1">
              <a:spcBef>
                <a:spcPct val="0"/>
              </a:spcBef>
              <a:buFontTx/>
              <a:buChar char="•"/>
            </a:pPr>
            <a:r>
              <a:rPr lang="en-US" altLang="zh-TW" sz="2400" smtClean="0">
                <a:ea typeface="MS PGothic" pitchFamily="34" charset="-128"/>
              </a:rPr>
              <a:t>Consequence of refresh done from top to bottom</a:t>
            </a:r>
          </a:p>
          <a:p>
            <a:r>
              <a:rPr lang="en-US" altLang="zh-TW" sz="2400" smtClean="0"/>
              <a:t>OpenGL uses a world coordinate system with origin at the bottom left</a:t>
            </a:r>
          </a:p>
          <a:p>
            <a:pPr lvl="1">
              <a:spcBef>
                <a:spcPct val="0"/>
              </a:spcBef>
              <a:buFontTx/>
              <a:buChar char="•"/>
            </a:pPr>
            <a:r>
              <a:rPr lang="en-US" altLang="zh-TW" sz="2400" smtClean="0">
                <a:ea typeface="MS PGothic" pitchFamily="34" charset="-128"/>
              </a:rPr>
              <a:t>Must invert </a:t>
            </a:r>
            <a:r>
              <a:rPr lang="en-US" altLang="zh-TW" sz="2400" i="1" smtClean="0">
                <a:ea typeface="MS PGothic" pitchFamily="34" charset="-128"/>
              </a:rPr>
              <a:t>y</a:t>
            </a:r>
            <a:r>
              <a:rPr lang="en-US" altLang="zh-TW" sz="2400" smtClean="0">
                <a:ea typeface="MS PGothic" pitchFamily="34" charset="-128"/>
              </a:rPr>
              <a:t> coordinate returned by callback by height of window</a:t>
            </a:r>
          </a:p>
          <a:p>
            <a:pPr lvl="1">
              <a:spcBef>
                <a:spcPct val="0"/>
              </a:spcBef>
              <a:buFontTx/>
              <a:buChar char="•"/>
            </a:pPr>
            <a:r>
              <a:rPr lang="en-US" altLang="zh-TW" sz="2400" i="1" smtClean="0">
                <a:ea typeface="MS PGothic" pitchFamily="34" charset="-128"/>
              </a:rPr>
              <a:t>y = h – y;</a:t>
            </a:r>
          </a:p>
        </p:txBody>
      </p:sp>
      <p:sp>
        <p:nvSpPr>
          <p:cNvPr id="52232" name="Text Box 9"/>
          <p:cNvSpPr txBox="1">
            <a:spLocks noChangeArrowheads="1"/>
          </p:cNvSpPr>
          <p:nvPr/>
        </p:nvSpPr>
        <p:spPr bwMode="auto">
          <a:xfrm>
            <a:off x="1752600" y="4648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(0,0)</a:t>
            </a:r>
          </a:p>
        </p:txBody>
      </p:sp>
      <p:sp>
        <p:nvSpPr>
          <p:cNvPr id="52233" name="Line 10"/>
          <p:cNvSpPr>
            <a:spLocks noChangeShapeType="1"/>
          </p:cNvSpPr>
          <p:nvPr/>
        </p:nvSpPr>
        <p:spPr bwMode="auto">
          <a:xfrm>
            <a:off x="6324600" y="4648200"/>
            <a:ext cx="0" cy="1600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2234" name="Rectangle 12"/>
          <p:cNvSpPr>
            <a:spLocks noChangeArrowheads="1"/>
          </p:cNvSpPr>
          <p:nvPr/>
        </p:nvSpPr>
        <p:spPr bwMode="auto">
          <a:xfrm>
            <a:off x="6477000"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h</a:t>
            </a:r>
          </a:p>
        </p:txBody>
      </p:sp>
      <p:sp>
        <p:nvSpPr>
          <p:cNvPr id="52235" name="Line 13"/>
          <p:cNvSpPr>
            <a:spLocks noChangeShapeType="1"/>
          </p:cNvSpPr>
          <p:nvPr/>
        </p:nvSpPr>
        <p:spPr bwMode="auto">
          <a:xfrm>
            <a:off x="3505200" y="6324600"/>
            <a:ext cx="2667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2236" name="Text Box 14"/>
          <p:cNvSpPr txBox="1">
            <a:spLocks noChangeArrowheads="1"/>
          </p:cNvSpPr>
          <p:nvPr/>
        </p:nvSpPr>
        <p:spPr bwMode="auto">
          <a:xfrm>
            <a:off x="6019800" y="6248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CCE00B90-86B0-47EF-A382-4D99FAF96D8D}" type="slidenum">
              <a:rPr lang="es-ES" altLang="zh-TW" sz="2400">
                <a:latin typeface="Times New Roman" pitchFamily="18" charset="0"/>
                <a:ea typeface="新細明體" pitchFamily="18" charset="-120"/>
              </a:rPr>
              <a:pPr lvl="1" eaLnBrk="1" hangingPunct="1">
                <a:spcBef>
                  <a:spcPct val="0"/>
                </a:spcBef>
                <a:buClrTx/>
                <a:buSzTx/>
                <a:buFontTx/>
                <a:buNone/>
              </a:pPr>
              <a:t>45</a:t>
            </a:fld>
            <a:endParaRPr lang="es-ES" altLang="zh-TW" sz="2400">
              <a:latin typeface="Times New Roman" pitchFamily="18" charset="0"/>
              <a:ea typeface="新細明體" pitchFamily="18" charset="-12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53252" name="Rectangle 2"/>
          <p:cNvSpPr>
            <a:spLocks noGrp="1" noChangeArrowheads="1"/>
          </p:cNvSpPr>
          <p:nvPr>
            <p:ph type="title"/>
          </p:nvPr>
        </p:nvSpPr>
        <p:spPr/>
        <p:txBody>
          <a:bodyPr/>
          <a:lstStyle/>
          <a:p>
            <a:r>
              <a:rPr lang="en-US" altLang="zh-TW" sz="3400" smtClean="0"/>
              <a:t>Obtaining the window size</a:t>
            </a:r>
          </a:p>
        </p:txBody>
      </p:sp>
      <p:sp>
        <p:nvSpPr>
          <p:cNvPr id="53253" name="Rectangle 3"/>
          <p:cNvSpPr>
            <a:spLocks noGrp="1" noChangeArrowheads="1"/>
          </p:cNvSpPr>
          <p:nvPr>
            <p:ph type="body" idx="1"/>
          </p:nvPr>
        </p:nvSpPr>
        <p:spPr>
          <a:xfrm>
            <a:off x="428625" y="1643063"/>
            <a:ext cx="8229600" cy="4625975"/>
          </a:xfrm>
        </p:spPr>
        <p:txBody>
          <a:bodyPr/>
          <a:lstStyle/>
          <a:p>
            <a:r>
              <a:rPr lang="en-US" altLang="zh-TW" sz="2800" smtClean="0"/>
              <a:t>To invert the </a:t>
            </a:r>
            <a:r>
              <a:rPr lang="en-US" altLang="zh-TW" sz="2800" i="1" smtClean="0"/>
              <a:t>y</a:t>
            </a:r>
            <a:r>
              <a:rPr lang="en-US" altLang="zh-TW" sz="2800" smtClean="0"/>
              <a:t> position we need the window height</a:t>
            </a:r>
          </a:p>
          <a:p>
            <a:pPr lvl="1"/>
            <a:r>
              <a:rPr lang="en-US" altLang="zh-TW" sz="2400" smtClean="0">
                <a:ea typeface="MS PGothic" pitchFamily="34" charset="-128"/>
              </a:rPr>
              <a:t>Height can change during program execution</a:t>
            </a:r>
          </a:p>
          <a:p>
            <a:pPr lvl="1"/>
            <a:r>
              <a:rPr lang="en-US" altLang="zh-TW" sz="2400" smtClean="0">
                <a:ea typeface="MS PGothic" pitchFamily="34" charset="-128"/>
              </a:rPr>
              <a:t>Track with a global variable</a:t>
            </a:r>
          </a:p>
          <a:p>
            <a:pPr lvl="1"/>
            <a:r>
              <a:rPr lang="en-US" altLang="zh-TW" sz="2400" smtClean="0">
                <a:ea typeface="MS PGothic" pitchFamily="34" charset="-128"/>
              </a:rPr>
              <a:t>New height returned to reshape callback that we will look at in detail soon</a:t>
            </a:r>
          </a:p>
          <a:p>
            <a:pPr lvl="1"/>
            <a:r>
              <a:rPr lang="en-US" altLang="zh-TW" sz="2400" smtClean="0">
                <a:ea typeface="MS PGothic" pitchFamily="34" charset="-128"/>
              </a:rPr>
              <a:t>Can also use query functions </a:t>
            </a:r>
          </a:p>
          <a:p>
            <a:pPr lvl="2"/>
            <a:r>
              <a:rPr lang="en-US" altLang="zh-TW" sz="2000" b="1" smtClean="0">
                <a:latin typeface="Courier New" pitchFamily="49" charset="0"/>
                <a:ea typeface="MS PGothic" pitchFamily="34" charset="-128"/>
              </a:rPr>
              <a:t>glGetIntv</a:t>
            </a:r>
          </a:p>
          <a:p>
            <a:pPr lvl="2"/>
            <a:r>
              <a:rPr lang="en-US" altLang="zh-TW" sz="2000" b="1" smtClean="0">
                <a:latin typeface="Courier New" pitchFamily="49" charset="0"/>
                <a:ea typeface="MS PGothic" pitchFamily="34" charset="-128"/>
              </a:rPr>
              <a:t>glGetFloatv</a:t>
            </a:r>
          </a:p>
          <a:p>
            <a:pPr lvl="1">
              <a:buFontTx/>
              <a:buNone/>
            </a:pPr>
            <a:r>
              <a:rPr lang="en-US" altLang="zh-TW" sz="2400" smtClean="0">
                <a:ea typeface="MS PGothic" pitchFamily="34" charset="-128"/>
              </a:rPr>
              <a:t>to obtain any value that is part of the state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TW" smtClean="0"/>
              <a:t>Immediate</a:t>
            </a:r>
          </a:p>
        </p:txBody>
      </p:sp>
      <p:sp>
        <p:nvSpPr>
          <p:cNvPr id="54275" name="Rectangle 3"/>
          <p:cNvSpPr>
            <a:spLocks noGrp="1" noChangeArrowheads="1"/>
          </p:cNvSpPr>
          <p:nvPr>
            <p:ph idx="1"/>
          </p:nvPr>
        </p:nvSpPr>
        <p:spPr/>
        <p:txBody>
          <a:bodyPr/>
          <a:lstStyle/>
          <a:p>
            <a:r>
              <a:rPr lang="en-US" altLang="zh-TW" sz="2700" smtClean="0"/>
              <a:t>Recall that in a standard OpenGL program, once an object is rendered there is no memory of it and to redisplay it, we must re-execute the code for it</a:t>
            </a:r>
          </a:p>
          <a:p>
            <a:pPr lvl="1"/>
            <a:r>
              <a:rPr lang="en-US" altLang="zh-TW" sz="2200" smtClean="0">
                <a:ea typeface="MS PGothic" pitchFamily="34" charset="-128"/>
              </a:rPr>
              <a:t>Known as </a:t>
            </a:r>
            <a:r>
              <a:rPr lang="en-US" altLang="zh-TW" sz="2200" i="1" smtClean="0">
                <a:ea typeface="MS PGothic" pitchFamily="34" charset="-128"/>
              </a:rPr>
              <a:t>immediate mode graphics</a:t>
            </a:r>
          </a:p>
          <a:p>
            <a:pPr lvl="1"/>
            <a:r>
              <a:rPr lang="en-US" altLang="zh-TW" sz="2200" smtClean="0">
                <a:ea typeface="MS PGothic" pitchFamily="34" charset="-128"/>
              </a:rPr>
              <a:t>Can be especially slow if the objects are complex and must be sent over a network</a:t>
            </a:r>
          </a:p>
        </p:txBody>
      </p:sp>
      <p:sp>
        <p:nvSpPr>
          <p:cNvPr id="30723" name="Footer Placeholder 4"/>
          <p:cNvSpPr>
            <a:spLocks noGrp="1"/>
          </p:cNvSpPr>
          <p:nvPr>
            <p:ph type="ftr" sz="quarter" idx="11"/>
          </p:nvPr>
        </p:nvSpPr>
        <p:spPr/>
        <p:txBody>
          <a:bodyPr/>
          <a:lstStyle/>
          <a:p>
            <a:pPr>
              <a:defRPr/>
            </a:pPr>
            <a:r>
              <a:rPr lang="en-US" altLang="zh-TW" dirty="0"/>
              <a:t>Angel: Interactive Computer Graphics 5E © Addison-Wesley 2009</a:t>
            </a:r>
          </a:p>
        </p:txBody>
      </p:sp>
      <p:sp>
        <p:nvSpPr>
          <p:cNvPr id="542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D19E0B3C-65A8-433D-B131-7D9A4062EA9C}" type="slidenum">
              <a:rPr lang="es-ES" altLang="zh-TW" sz="2400">
                <a:latin typeface="Times New Roman" pitchFamily="18" charset="0"/>
                <a:ea typeface="新細明體" pitchFamily="18" charset="-120"/>
              </a:rPr>
              <a:pPr lvl="1" eaLnBrk="1" hangingPunct="1">
                <a:spcBef>
                  <a:spcPct val="0"/>
                </a:spcBef>
                <a:buClrTx/>
                <a:buSzTx/>
                <a:buFontTx/>
                <a:buNone/>
              </a:pPr>
              <a:t>46</a:t>
            </a:fld>
            <a:endParaRPr lang="es-ES" altLang="zh-TW" sz="2400">
              <a:latin typeface="Times New Roman" pitchFamily="18"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kumimoji="1" lang="en-US" altLang="zh-TW" sz="4800" smtClean="0">
                <a:solidFill>
                  <a:srgbClr val="FF0000"/>
                </a:solidFill>
                <a:latin typeface="Times New Roman" pitchFamily="18" charset="0"/>
                <a:ea typeface="新細明體" pitchFamily="18" charset="-120"/>
              </a:rPr>
              <a:t>Compatibility</a:t>
            </a:r>
            <a:r>
              <a:rPr kumimoji="1" lang="en-US" altLang="zh-TW" sz="4800" smtClean="0">
                <a:latin typeface="Times New Roman" pitchFamily="18" charset="0"/>
                <a:ea typeface="新細明體" pitchFamily="18" charset="-120"/>
              </a:rPr>
              <a:t> profile</a:t>
            </a:r>
            <a:endParaRPr lang="zh-TW" altLang="en-US" smtClean="0"/>
          </a:p>
        </p:txBody>
      </p:sp>
      <p:sp>
        <p:nvSpPr>
          <p:cNvPr id="55299" name="內容版面配置區 2"/>
          <p:cNvSpPr>
            <a:spLocks noGrp="1"/>
          </p:cNvSpPr>
          <p:nvPr>
            <p:ph idx="1"/>
          </p:nvPr>
        </p:nvSpPr>
        <p:spPr/>
        <p:txBody>
          <a:bodyPr/>
          <a:lstStyle/>
          <a:p>
            <a:r>
              <a:rPr kumimoji="1" lang="en-US" altLang="zh-TW" sz="3200" smtClean="0">
                <a:latin typeface="Times New Roman" pitchFamily="18" charset="0"/>
                <a:ea typeface="新細明體" pitchFamily="18" charset="-120"/>
              </a:rPr>
              <a:t>Some features (</a:t>
            </a:r>
            <a:r>
              <a:rPr lang="en-US" altLang="zh-TW" sz="3200" smtClean="0"/>
              <a:t>Immediate…</a:t>
            </a:r>
            <a:r>
              <a:rPr kumimoji="1" lang="en-US" altLang="zh-TW" sz="3200" smtClean="0">
                <a:latin typeface="Times New Roman" pitchFamily="18" charset="0"/>
                <a:ea typeface="新細明體" pitchFamily="18" charset="-120"/>
              </a:rPr>
              <a:t>) were deprecated in 3.0, and actually removed in 3.1 (but still provided compatibility via an ARB extension). </a:t>
            </a:r>
          </a:p>
          <a:p>
            <a:r>
              <a:rPr kumimoji="1" lang="en-US" altLang="zh-TW" sz="3200" smtClean="0">
                <a:latin typeface="Times New Roman" pitchFamily="18" charset="0"/>
                <a:ea typeface="新細明體" pitchFamily="18" charset="-120"/>
              </a:rPr>
              <a:t>In OpenGL 3.2, they moved these features into a '</a:t>
            </a:r>
            <a:r>
              <a:rPr kumimoji="1" lang="en-US" altLang="zh-TW" sz="3200" smtClean="0">
                <a:solidFill>
                  <a:srgbClr val="FF0000"/>
                </a:solidFill>
                <a:latin typeface="Times New Roman" pitchFamily="18" charset="0"/>
                <a:ea typeface="新細明體" pitchFamily="18" charset="-120"/>
              </a:rPr>
              <a:t>compatibility</a:t>
            </a:r>
            <a:r>
              <a:rPr kumimoji="1" lang="en-US" altLang="zh-TW" sz="3200" smtClean="0">
                <a:latin typeface="Times New Roman" pitchFamily="18" charset="0"/>
                <a:ea typeface="新細明體" pitchFamily="18" charset="-120"/>
              </a:rPr>
              <a:t>' profile that is optional for driver writers to implement.</a:t>
            </a:r>
          </a:p>
          <a:p>
            <a:endParaRPr lang="zh-TW" alt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ln>
            <a:miter lim="800000"/>
            <a:headEnd/>
            <a:tailEnd/>
          </a:ln>
          <a:extLst/>
        </p:spPr>
        <p:txBody>
          <a:bodyPr/>
          <a:lstStyle/>
          <a:p>
            <a:pPr>
              <a:defRPr/>
            </a:pPr>
            <a:r>
              <a:rPr lang="en-US" altLang="zh-TW" dirty="0">
                <a:ea typeface="新細明體" charset="-120"/>
              </a:rPr>
              <a:t>Animation and </a:t>
            </a:r>
            <a:r>
              <a:rPr lang="en-US" altLang="zh-TW" dirty="0" smtClean="0">
                <a:ea typeface="新細明體" charset="-120"/>
              </a:rPr>
              <a:t/>
            </a:r>
            <a:br>
              <a:rPr lang="en-US" altLang="zh-TW" dirty="0" smtClean="0">
                <a:ea typeface="新細明體" charset="-120"/>
              </a:rPr>
            </a:br>
            <a:r>
              <a:rPr lang="en-US" altLang="zh-TW" dirty="0" smtClean="0">
                <a:ea typeface="新細明體" charset="-120"/>
              </a:rPr>
              <a:t>Depth </a:t>
            </a:r>
            <a:r>
              <a:rPr lang="en-US" altLang="zh-TW" dirty="0">
                <a:ea typeface="新細明體" charset="-120"/>
              </a:rPr>
              <a:t>Buffering</a:t>
            </a:r>
          </a:p>
        </p:txBody>
      </p:sp>
      <p:sp>
        <p:nvSpPr>
          <p:cNvPr id="56323" name="Rectangle 3"/>
          <p:cNvSpPr>
            <a:spLocks noGrp="1" noChangeArrowheads="1"/>
          </p:cNvSpPr>
          <p:nvPr>
            <p:ph type="body" idx="1"/>
          </p:nvPr>
        </p:nvSpPr>
        <p:spPr>
          <a:xfrm>
            <a:off x="685800" y="2486025"/>
            <a:ext cx="6629400" cy="1066800"/>
          </a:xfrm>
        </p:spPr>
        <p:txBody>
          <a:bodyPr/>
          <a:lstStyle/>
          <a:p>
            <a:endParaRPr lang="en-US" altLang="zh-TW" smtClean="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210EB2F5-973E-4926-BDDC-26144451F4CF}" type="slidenum">
              <a:rPr lang="en-US" altLang="en-US"/>
              <a:pPr algn="l">
                <a:defRPr/>
              </a:pPr>
              <a:t>49</a:t>
            </a:fld>
            <a:endParaRPr lang="en-US" altLang="en-US"/>
          </a:p>
        </p:txBody>
      </p:sp>
      <p:sp>
        <p:nvSpPr>
          <p:cNvPr id="57347" name="Rectangle 2"/>
          <p:cNvSpPr>
            <a:spLocks noGrp="1" noChangeArrowheads="1"/>
          </p:cNvSpPr>
          <p:nvPr>
            <p:ph type="title"/>
          </p:nvPr>
        </p:nvSpPr>
        <p:spPr/>
        <p:txBody>
          <a:bodyPr/>
          <a:lstStyle/>
          <a:p>
            <a:r>
              <a:rPr lang="en-US" altLang="zh-TW" smtClean="0">
                <a:ea typeface="新細明體" pitchFamily="18" charset="-120"/>
              </a:rPr>
              <a:t>Animation and Depth Buffering</a:t>
            </a:r>
          </a:p>
        </p:txBody>
      </p:sp>
      <p:sp>
        <p:nvSpPr>
          <p:cNvPr id="57348" name="Rectangle 3"/>
          <p:cNvSpPr>
            <a:spLocks noGrp="1" noChangeArrowheads="1"/>
          </p:cNvSpPr>
          <p:nvPr>
            <p:ph type="body" idx="1"/>
          </p:nvPr>
        </p:nvSpPr>
        <p:spPr/>
        <p:txBody>
          <a:bodyPr/>
          <a:lstStyle/>
          <a:p>
            <a:r>
              <a:rPr lang="en-US" altLang="zh-TW" smtClean="0">
                <a:ea typeface="新細明體" pitchFamily="18" charset="-120"/>
              </a:rPr>
              <a:t>Discuss double buffering and animation </a:t>
            </a:r>
          </a:p>
          <a:p>
            <a:r>
              <a:rPr lang="en-US" altLang="zh-TW" smtClean="0">
                <a:ea typeface="新細明體" pitchFamily="18" charset="-120"/>
              </a:rPr>
              <a:t>Discuss hidden surface removal using the depth buffer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457200" y="274638"/>
            <a:ext cx="6562725" cy="1143000"/>
          </a:xfrm>
        </p:spPr>
        <p:txBody>
          <a:bodyPr/>
          <a:lstStyle/>
          <a:p>
            <a:pPr eaLnBrk="1" hangingPunct="1"/>
            <a:r>
              <a:rPr lang="en-US" altLang="zh-TW" smtClean="0"/>
              <a:t>Viewport</a:t>
            </a:r>
            <a:endParaRPr lang="zh-TW" altLang="en-US" smtClean="0"/>
          </a:p>
        </p:txBody>
      </p:sp>
      <p:sp>
        <p:nvSpPr>
          <p:cNvPr id="12291" name="內容版面配置區 2"/>
          <p:cNvSpPr>
            <a:spLocks noGrp="1"/>
          </p:cNvSpPr>
          <p:nvPr>
            <p:ph idx="1"/>
          </p:nvPr>
        </p:nvSpPr>
        <p:spPr/>
        <p:txBody>
          <a:bodyPr/>
          <a:lstStyle/>
          <a:p>
            <a:pPr eaLnBrk="1" hangingPunct="1"/>
            <a:r>
              <a:rPr lang="en-US" altLang="zh-TW" smtClean="0"/>
              <a:t>Mapping drawing coordinates to windows coordinates</a:t>
            </a:r>
            <a:endParaRPr lang="zh-TW" altLang="en-US" smtClean="0"/>
          </a:p>
        </p:txBody>
      </p:sp>
      <p:sp>
        <p:nvSpPr>
          <p:cNvPr id="4" name="矩形 3"/>
          <p:cNvSpPr/>
          <p:nvPr/>
        </p:nvSpPr>
        <p:spPr bwMode="auto">
          <a:xfrm>
            <a:off x="5435600" y="3706813"/>
            <a:ext cx="2143125" cy="146208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93" name="文字方塊 2"/>
          <p:cNvSpPr txBox="1">
            <a:spLocks noChangeArrowheads="1"/>
          </p:cNvSpPr>
          <p:nvPr/>
        </p:nvSpPr>
        <p:spPr bwMode="auto">
          <a:xfrm>
            <a:off x="5148263"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Window space</a:t>
            </a:r>
            <a:endParaRPr lang="zh-TW" altLang="en-US" sz="2400">
              <a:ea typeface="新細明體" pitchFamily="18" charset="-120"/>
            </a:endParaRPr>
          </a:p>
        </p:txBody>
      </p:sp>
      <p:sp>
        <p:nvSpPr>
          <p:cNvPr id="12294" name="文字方塊 6"/>
          <p:cNvSpPr txBox="1">
            <a:spLocks noChangeArrowheads="1"/>
          </p:cNvSpPr>
          <p:nvPr/>
        </p:nvSpPr>
        <p:spPr bwMode="auto">
          <a:xfrm>
            <a:off x="755650"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clipping space</a:t>
            </a:r>
            <a:endParaRPr lang="zh-TW" altLang="en-US" sz="2400">
              <a:ea typeface="新細明體" pitchFamily="18" charset="-120"/>
            </a:endParaRPr>
          </a:p>
        </p:txBody>
      </p:sp>
      <p:cxnSp>
        <p:nvCxnSpPr>
          <p:cNvPr id="8" name="直線單箭頭接點 7"/>
          <p:cNvCxnSpPr/>
          <p:nvPr/>
        </p:nvCxnSpPr>
        <p:spPr>
          <a:xfrm>
            <a:off x="395288" y="5461000"/>
            <a:ext cx="3267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flipV="1">
            <a:off x="806450" y="3459163"/>
            <a:ext cx="0" cy="2643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7" name="文字方塊 5"/>
          <p:cNvSpPr txBox="1">
            <a:spLocks noChangeArrowheads="1"/>
          </p:cNvSpPr>
          <p:nvPr/>
        </p:nvSpPr>
        <p:spPr bwMode="auto">
          <a:xfrm>
            <a:off x="590550" y="49593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(0, 0)</a:t>
            </a:r>
            <a:endParaRPr lang="zh-TW" altLang="en-US" sz="2400">
              <a:ea typeface="新細明體" pitchFamily="18" charset="-120"/>
            </a:endParaRPr>
          </a:p>
        </p:txBody>
      </p:sp>
      <p:sp>
        <p:nvSpPr>
          <p:cNvPr id="11" name="橢圓 10"/>
          <p:cNvSpPr/>
          <p:nvPr/>
        </p:nvSpPr>
        <p:spPr>
          <a:xfrm>
            <a:off x="696913" y="5387975"/>
            <a:ext cx="215900"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99" name="文字方塊 15"/>
          <p:cNvSpPr txBox="1">
            <a:spLocks noChangeArrowheads="1"/>
          </p:cNvSpPr>
          <p:nvPr/>
        </p:nvSpPr>
        <p:spPr bwMode="auto">
          <a:xfrm>
            <a:off x="3305175" y="49593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+x</a:t>
            </a:r>
            <a:endParaRPr lang="zh-TW" altLang="en-US" sz="2400">
              <a:ea typeface="新細明體" pitchFamily="18" charset="-120"/>
            </a:endParaRPr>
          </a:p>
        </p:txBody>
      </p:sp>
      <p:sp>
        <p:nvSpPr>
          <p:cNvPr id="12300" name="文字方塊 16"/>
          <p:cNvSpPr txBox="1">
            <a:spLocks noChangeArrowheads="1"/>
          </p:cNvSpPr>
          <p:nvPr/>
        </p:nvSpPr>
        <p:spPr bwMode="auto">
          <a:xfrm>
            <a:off x="590550" y="32448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+y</a:t>
            </a:r>
            <a:endParaRPr lang="zh-TW" altLang="en-US" sz="2400">
              <a:ea typeface="新細明體" pitchFamily="18" charset="-120"/>
            </a:endParaRPr>
          </a:p>
        </p:txBody>
      </p:sp>
      <p:sp>
        <p:nvSpPr>
          <p:cNvPr id="17" name="矩形 16"/>
          <p:cNvSpPr/>
          <p:nvPr/>
        </p:nvSpPr>
        <p:spPr bwMode="auto">
          <a:xfrm>
            <a:off x="804863" y="4102100"/>
            <a:ext cx="2143125" cy="1357313"/>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等腰三角形 27"/>
          <p:cNvSpPr/>
          <p:nvPr/>
        </p:nvSpPr>
        <p:spPr>
          <a:xfrm>
            <a:off x="1211263" y="4525963"/>
            <a:ext cx="903287" cy="968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等腰三角形 29"/>
          <p:cNvSpPr/>
          <p:nvPr/>
        </p:nvSpPr>
        <p:spPr>
          <a:xfrm>
            <a:off x="5888038" y="4102100"/>
            <a:ext cx="9017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向右箭號 30"/>
          <p:cNvSpPr/>
          <p:nvPr/>
        </p:nvSpPr>
        <p:spPr>
          <a:xfrm>
            <a:off x="4233863" y="4529138"/>
            <a:ext cx="914400" cy="250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投影片編號版面配置區 2"/>
          <p:cNvSpPr>
            <a:spLocks noGrp="1"/>
          </p:cNvSpPr>
          <p:nvPr>
            <p:ph type="sldNum" sz="quarter" idx="12"/>
          </p:nvPr>
        </p:nvSpPr>
        <p:spPr>
          <a:xfrm>
            <a:off x="457200" y="6421438"/>
            <a:ext cx="2133600" cy="365125"/>
          </a:xfrm>
        </p:spPr>
        <p:txBody>
          <a:bodyPr/>
          <a:lstStyle/>
          <a:p>
            <a:pPr algn="l">
              <a:defRPr/>
            </a:pPr>
            <a:fld id="{C9FA3200-DD94-424D-B880-AD94640EAD9D}" type="slidenum">
              <a:rPr lang="en-US" altLang="en-US"/>
              <a:pPr algn="l">
                <a:defRPr/>
              </a:pPr>
              <a:t>50</a:t>
            </a:fld>
            <a:endParaRPr lang="en-US" altLang="en-US"/>
          </a:p>
        </p:txBody>
      </p:sp>
      <p:sp>
        <p:nvSpPr>
          <p:cNvPr id="58371" name="Rectangle 2"/>
          <p:cNvSpPr>
            <a:spLocks noGrp="1" noChangeArrowheads="1"/>
          </p:cNvSpPr>
          <p:nvPr>
            <p:ph type="title"/>
          </p:nvPr>
        </p:nvSpPr>
        <p:spPr>
          <a:xfrm>
            <a:off x="457200" y="274638"/>
            <a:ext cx="7470775" cy="1143000"/>
          </a:xfrm>
          <a:noFill/>
        </p:spPr>
        <p:txBody>
          <a:bodyPr lIns="90488" tIns="44450" rIns="90488" bIns="44450"/>
          <a:lstStyle/>
          <a:p>
            <a:r>
              <a:rPr lang="en-US" altLang="zh-TW" smtClean="0">
                <a:ea typeface="新細明體" pitchFamily="18" charset="-120"/>
              </a:rPr>
              <a:t>Double</a:t>
            </a:r>
            <a:br>
              <a:rPr lang="en-US" altLang="zh-TW" smtClean="0">
                <a:ea typeface="新細明體" pitchFamily="18" charset="-120"/>
              </a:rPr>
            </a:br>
            <a:r>
              <a:rPr lang="en-US" altLang="zh-TW" smtClean="0">
                <a:ea typeface="新細明體" pitchFamily="18" charset="-120"/>
              </a:rPr>
              <a:t>Buffering</a:t>
            </a:r>
          </a:p>
        </p:txBody>
      </p:sp>
      <p:grpSp>
        <p:nvGrpSpPr>
          <p:cNvPr id="58372" name="Group 3"/>
          <p:cNvGrpSpPr>
            <a:grpSpLocks/>
          </p:cNvGrpSpPr>
          <p:nvPr/>
        </p:nvGrpSpPr>
        <p:grpSpPr bwMode="auto">
          <a:xfrm>
            <a:off x="1509713" y="1749425"/>
            <a:ext cx="6078537" cy="4413250"/>
            <a:chOff x="951" y="1102"/>
            <a:chExt cx="3829" cy="2780"/>
          </a:xfrm>
        </p:grpSpPr>
        <p:sp>
          <p:nvSpPr>
            <p:cNvPr id="58397" name="Line 4"/>
            <p:cNvSpPr>
              <a:spLocks noChangeShapeType="1"/>
            </p:cNvSpPr>
            <p:nvPr/>
          </p:nvSpPr>
          <p:spPr bwMode="auto">
            <a:xfrm flipV="1">
              <a:off x="2245" y="1102"/>
              <a:ext cx="120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398" name="Freeform 5"/>
            <p:cNvSpPr>
              <a:spLocks/>
            </p:cNvSpPr>
            <p:nvPr/>
          </p:nvSpPr>
          <p:spPr bwMode="auto">
            <a:xfrm>
              <a:off x="3445" y="1102"/>
              <a:ext cx="721" cy="1201"/>
            </a:xfrm>
            <a:custGeom>
              <a:avLst/>
              <a:gdLst>
                <a:gd name="T0" fmla="*/ 0 w 721"/>
                <a:gd name="T1" fmla="*/ 0 h 1201"/>
                <a:gd name="T2" fmla="*/ 720 w 721"/>
                <a:gd name="T3" fmla="*/ 432 h 1201"/>
                <a:gd name="T4" fmla="*/ 720 w 721"/>
                <a:gd name="T5" fmla="*/ 1200 h 1201"/>
                <a:gd name="T6" fmla="*/ 0 w 721"/>
                <a:gd name="T7" fmla="*/ 76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8399" name="Line 6"/>
            <p:cNvSpPr>
              <a:spLocks noChangeShapeType="1"/>
            </p:cNvSpPr>
            <p:nvPr/>
          </p:nvSpPr>
          <p:spPr bwMode="auto">
            <a:xfrm flipH="1">
              <a:off x="2245" y="1870"/>
              <a:ext cx="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00" name="Line 7"/>
            <p:cNvSpPr>
              <a:spLocks noChangeShapeType="1"/>
            </p:cNvSpPr>
            <p:nvPr/>
          </p:nvSpPr>
          <p:spPr bwMode="auto">
            <a:xfrm>
              <a:off x="2581" y="2062"/>
              <a:ext cx="1584"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01" name="Freeform 8"/>
            <p:cNvSpPr>
              <a:spLocks/>
            </p:cNvSpPr>
            <p:nvPr/>
          </p:nvSpPr>
          <p:spPr bwMode="auto">
            <a:xfrm>
              <a:off x="2245" y="1534"/>
              <a:ext cx="337" cy="529"/>
            </a:xfrm>
            <a:custGeom>
              <a:avLst/>
              <a:gdLst>
                <a:gd name="T0" fmla="*/ 0 w 337"/>
                <a:gd name="T1" fmla="*/ 0 h 529"/>
                <a:gd name="T2" fmla="*/ 0 w 337"/>
                <a:gd name="T3" fmla="*/ 336 h 529"/>
                <a:gd name="T4" fmla="*/ 336 w 337"/>
                <a:gd name="T5" fmla="*/ 528 h 529"/>
                <a:gd name="T6" fmla="*/ 336 w 337"/>
                <a:gd name="T7" fmla="*/ 192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8402" name="Rectangle 9"/>
            <p:cNvSpPr>
              <a:spLocks noChangeArrowheads="1"/>
            </p:cNvSpPr>
            <p:nvPr/>
          </p:nvSpPr>
          <p:spPr bwMode="auto">
            <a:xfrm>
              <a:off x="1529" y="240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3" name="Rectangle 10"/>
            <p:cNvSpPr>
              <a:spLocks noChangeArrowheads="1"/>
            </p:cNvSpPr>
            <p:nvPr/>
          </p:nvSpPr>
          <p:spPr bwMode="auto">
            <a:xfrm>
              <a:off x="1625" y="249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4" name="Rectangle 11"/>
            <p:cNvSpPr>
              <a:spLocks noChangeArrowheads="1"/>
            </p:cNvSpPr>
            <p:nvPr/>
          </p:nvSpPr>
          <p:spPr bwMode="auto">
            <a:xfrm>
              <a:off x="1721" y="259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5" name="Rectangle 12"/>
            <p:cNvSpPr>
              <a:spLocks noChangeArrowheads="1"/>
            </p:cNvSpPr>
            <p:nvPr/>
          </p:nvSpPr>
          <p:spPr bwMode="auto">
            <a:xfrm>
              <a:off x="1817" y="269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6" name="Rectangle 13"/>
            <p:cNvSpPr>
              <a:spLocks noChangeArrowheads="1"/>
            </p:cNvSpPr>
            <p:nvPr/>
          </p:nvSpPr>
          <p:spPr bwMode="auto">
            <a:xfrm>
              <a:off x="1913" y="278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7" name="Rectangle 14"/>
            <p:cNvSpPr>
              <a:spLocks noChangeArrowheads="1"/>
            </p:cNvSpPr>
            <p:nvPr/>
          </p:nvSpPr>
          <p:spPr bwMode="auto">
            <a:xfrm>
              <a:off x="1515" y="2379"/>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58408" name="Rectangle 15"/>
            <p:cNvSpPr>
              <a:spLocks noChangeArrowheads="1"/>
            </p:cNvSpPr>
            <p:nvPr/>
          </p:nvSpPr>
          <p:spPr bwMode="auto">
            <a:xfrm>
              <a:off x="1611" y="246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58409" name="Rectangle 16"/>
            <p:cNvSpPr>
              <a:spLocks noChangeArrowheads="1"/>
            </p:cNvSpPr>
            <p:nvPr/>
          </p:nvSpPr>
          <p:spPr bwMode="auto">
            <a:xfrm>
              <a:off x="1707" y="255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58410" name="Rectangle 17"/>
            <p:cNvSpPr>
              <a:spLocks noChangeArrowheads="1"/>
            </p:cNvSpPr>
            <p:nvPr/>
          </p:nvSpPr>
          <p:spPr bwMode="auto">
            <a:xfrm>
              <a:off x="1803" y="26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58411" name="Rectangle 18"/>
            <p:cNvSpPr>
              <a:spLocks noChangeArrowheads="1"/>
            </p:cNvSpPr>
            <p:nvPr/>
          </p:nvSpPr>
          <p:spPr bwMode="auto">
            <a:xfrm>
              <a:off x="1899" y="2748"/>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58412" name="Rectangle 19"/>
            <p:cNvSpPr>
              <a:spLocks noChangeArrowheads="1"/>
            </p:cNvSpPr>
            <p:nvPr/>
          </p:nvSpPr>
          <p:spPr bwMode="auto">
            <a:xfrm>
              <a:off x="3113" y="240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3" name="Rectangle 20"/>
            <p:cNvSpPr>
              <a:spLocks noChangeArrowheads="1"/>
            </p:cNvSpPr>
            <p:nvPr/>
          </p:nvSpPr>
          <p:spPr bwMode="auto">
            <a:xfrm>
              <a:off x="3209" y="249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4" name="Rectangle 21"/>
            <p:cNvSpPr>
              <a:spLocks noChangeArrowheads="1"/>
            </p:cNvSpPr>
            <p:nvPr/>
          </p:nvSpPr>
          <p:spPr bwMode="auto">
            <a:xfrm>
              <a:off x="3305" y="259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5" name="Rectangle 22"/>
            <p:cNvSpPr>
              <a:spLocks noChangeArrowheads="1"/>
            </p:cNvSpPr>
            <p:nvPr/>
          </p:nvSpPr>
          <p:spPr bwMode="auto">
            <a:xfrm>
              <a:off x="3401" y="269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6" name="Rectangle 23"/>
            <p:cNvSpPr>
              <a:spLocks noChangeArrowheads="1"/>
            </p:cNvSpPr>
            <p:nvPr/>
          </p:nvSpPr>
          <p:spPr bwMode="auto">
            <a:xfrm>
              <a:off x="3497" y="278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7" name="Rectangle 24"/>
            <p:cNvSpPr>
              <a:spLocks noChangeArrowheads="1"/>
            </p:cNvSpPr>
            <p:nvPr/>
          </p:nvSpPr>
          <p:spPr bwMode="auto">
            <a:xfrm>
              <a:off x="3099" y="2379"/>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58418" name="Rectangle 25"/>
            <p:cNvSpPr>
              <a:spLocks noChangeArrowheads="1"/>
            </p:cNvSpPr>
            <p:nvPr/>
          </p:nvSpPr>
          <p:spPr bwMode="auto">
            <a:xfrm>
              <a:off x="3195" y="246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58419" name="Rectangle 26"/>
            <p:cNvSpPr>
              <a:spLocks noChangeArrowheads="1"/>
            </p:cNvSpPr>
            <p:nvPr/>
          </p:nvSpPr>
          <p:spPr bwMode="auto">
            <a:xfrm>
              <a:off x="3291" y="255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528411" name="Freeform 27"/>
            <p:cNvSpPr>
              <a:spLocks/>
            </p:cNvSpPr>
            <p:nvPr/>
          </p:nvSpPr>
          <p:spPr bwMode="auto">
            <a:xfrm>
              <a:off x="3109" y="1534"/>
              <a:ext cx="289" cy="481"/>
            </a:xfrm>
            <a:custGeom>
              <a:avLst/>
              <a:gdLst/>
              <a:ahLst/>
              <a:cxnLst>
                <a:cxn ang="0">
                  <a:pos x="0" y="0"/>
                </a:cxn>
                <a:cxn ang="0">
                  <a:pos x="0" y="288"/>
                </a:cxn>
                <a:cxn ang="0">
                  <a:pos x="288" y="480"/>
                </a:cxn>
                <a:cxn ang="0">
                  <a:pos x="288" y="336"/>
                </a:cxn>
                <a:cxn ang="0">
                  <a:pos x="96" y="240"/>
                </a:cxn>
                <a:cxn ang="0">
                  <a:pos x="96" y="48"/>
                </a:cxn>
                <a:cxn ang="0">
                  <a:pos x="0" y="0"/>
                </a:cxn>
              </a:cxnLst>
              <a:rect l="0" t="0" r="r" b="b"/>
              <a:pathLst>
                <a:path w="289" h="481">
                  <a:moveTo>
                    <a:pt x="0" y="0"/>
                  </a:moveTo>
                  <a:lnTo>
                    <a:pt x="0" y="288"/>
                  </a:lnTo>
                  <a:lnTo>
                    <a:pt x="288" y="480"/>
                  </a:lnTo>
                  <a:lnTo>
                    <a:pt x="288" y="336"/>
                  </a:lnTo>
                  <a:lnTo>
                    <a:pt x="96" y="240"/>
                  </a:lnTo>
                  <a:lnTo>
                    <a:pt x="96" y="48"/>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58421" name="Line 28"/>
            <p:cNvSpPr>
              <a:spLocks noChangeShapeType="1"/>
            </p:cNvSpPr>
            <p:nvPr/>
          </p:nvSpPr>
          <p:spPr bwMode="auto">
            <a:xfrm flipV="1">
              <a:off x="2581" y="1534"/>
              <a:ext cx="1584"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22" name="Rectangle 29"/>
            <p:cNvSpPr>
              <a:spLocks noChangeArrowheads="1"/>
            </p:cNvSpPr>
            <p:nvPr/>
          </p:nvSpPr>
          <p:spPr bwMode="auto">
            <a:xfrm>
              <a:off x="3387" y="26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58423" name="Rectangle 30"/>
            <p:cNvSpPr>
              <a:spLocks noChangeArrowheads="1"/>
            </p:cNvSpPr>
            <p:nvPr/>
          </p:nvSpPr>
          <p:spPr bwMode="auto">
            <a:xfrm>
              <a:off x="3483" y="2748"/>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58424" name="Rectangle 31"/>
            <p:cNvSpPr>
              <a:spLocks noChangeArrowheads="1"/>
            </p:cNvSpPr>
            <p:nvPr/>
          </p:nvSpPr>
          <p:spPr bwMode="auto">
            <a:xfrm>
              <a:off x="2681" y="336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nvGrpSpPr>
            <p:cNvPr id="58425" name="Group 32"/>
            <p:cNvGrpSpPr>
              <a:grpSpLocks/>
            </p:cNvGrpSpPr>
            <p:nvPr/>
          </p:nvGrpSpPr>
          <p:grpSpPr bwMode="auto">
            <a:xfrm>
              <a:off x="1717" y="1678"/>
              <a:ext cx="140" cy="96"/>
              <a:chOff x="1717" y="1678"/>
              <a:chExt cx="140" cy="96"/>
            </a:xfrm>
          </p:grpSpPr>
          <p:sp>
            <p:nvSpPr>
              <p:cNvPr id="58433" name="Line 33"/>
              <p:cNvSpPr>
                <a:spLocks noChangeShapeType="1"/>
              </p:cNvSpPr>
              <p:nvPr/>
            </p:nvSpPr>
            <p:spPr bwMode="auto">
              <a:xfrm flipH="1">
                <a:off x="1717" y="1678"/>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34" name="Line 34"/>
              <p:cNvSpPr>
                <a:spLocks noChangeShapeType="1"/>
              </p:cNvSpPr>
              <p:nvPr/>
            </p:nvSpPr>
            <p:spPr bwMode="auto">
              <a:xfrm flipH="1" flipV="1">
                <a:off x="1717" y="1726"/>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35" name="Oval 35"/>
              <p:cNvSpPr>
                <a:spLocks noChangeArrowheads="1"/>
              </p:cNvSpPr>
              <p:nvPr/>
            </p:nvSpPr>
            <p:spPr bwMode="auto">
              <a:xfrm>
                <a:off x="1817" y="1682"/>
                <a:ext cx="40" cy="88"/>
              </a:xfrm>
              <a:prstGeom prst="ellipse">
                <a:avLst/>
              </a:prstGeom>
              <a:solidFill>
                <a:srgbClr val="FFFFFF"/>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36" name="Oval 36"/>
              <p:cNvSpPr>
                <a:spLocks noChangeArrowheads="1"/>
              </p:cNvSpPr>
              <p:nvPr/>
            </p:nvSpPr>
            <p:spPr bwMode="auto">
              <a:xfrm>
                <a:off x="1817" y="1706"/>
                <a:ext cx="40" cy="40"/>
              </a:xfrm>
              <a:prstGeom prst="ellipse">
                <a:avLst/>
              </a:prstGeom>
              <a:solidFill>
                <a:schemeClr val="bg2"/>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sp>
          <p:nvSpPr>
            <p:cNvPr id="528421" name="Freeform 37"/>
            <p:cNvSpPr>
              <a:spLocks/>
            </p:cNvSpPr>
            <p:nvPr/>
          </p:nvSpPr>
          <p:spPr bwMode="auto">
            <a:xfrm>
              <a:off x="2917" y="3454"/>
              <a:ext cx="289" cy="241"/>
            </a:xfrm>
            <a:custGeom>
              <a:avLst/>
              <a:gdLst/>
              <a:ahLst/>
              <a:cxnLst>
                <a:cxn ang="0">
                  <a:pos x="0" y="0"/>
                </a:cxn>
                <a:cxn ang="0">
                  <a:pos x="0" y="240"/>
                </a:cxn>
                <a:cxn ang="0">
                  <a:pos x="288" y="240"/>
                </a:cxn>
                <a:cxn ang="0">
                  <a:pos x="288" y="144"/>
                </a:cxn>
                <a:cxn ang="0">
                  <a:pos x="96" y="144"/>
                </a:cxn>
                <a:cxn ang="0">
                  <a:pos x="96" y="0"/>
                </a:cxn>
                <a:cxn ang="0">
                  <a:pos x="0" y="0"/>
                </a:cxn>
                <a:cxn ang="0">
                  <a:pos x="0" y="0"/>
                </a:cxn>
              </a:cxnLst>
              <a:rect l="0" t="0" r="r" b="b"/>
              <a:pathLst>
                <a:path w="289" h="241">
                  <a:moveTo>
                    <a:pt x="0" y="0"/>
                  </a:moveTo>
                  <a:lnTo>
                    <a:pt x="0" y="240"/>
                  </a:lnTo>
                  <a:lnTo>
                    <a:pt x="288" y="240"/>
                  </a:lnTo>
                  <a:lnTo>
                    <a:pt x="288" y="144"/>
                  </a:lnTo>
                  <a:lnTo>
                    <a:pt x="96" y="144"/>
                  </a:lnTo>
                  <a:lnTo>
                    <a:pt x="96" y="0"/>
                  </a:lnTo>
                  <a:lnTo>
                    <a:pt x="0" y="0"/>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58427" name="Line 38"/>
            <p:cNvSpPr>
              <a:spLocks noChangeShapeType="1"/>
            </p:cNvSpPr>
            <p:nvPr/>
          </p:nvSpPr>
          <p:spPr bwMode="auto">
            <a:xfrm>
              <a:off x="3205" y="1822"/>
              <a:ext cx="624" cy="1248"/>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28" name="Line 39"/>
            <p:cNvSpPr>
              <a:spLocks noChangeShapeType="1"/>
            </p:cNvSpPr>
            <p:nvPr/>
          </p:nvSpPr>
          <p:spPr bwMode="auto">
            <a:xfrm>
              <a:off x="2245" y="3070"/>
              <a:ext cx="816" cy="576"/>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29" name="Rectangle 40"/>
            <p:cNvSpPr>
              <a:spLocks noChangeArrowheads="1"/>
            </p:cNvSpPr>
            <p:nvPr/>
          </p:nvSpPr>
          <p:spPr bwMode="auto">
            <a:xfrm>
              <a:off x="951" y="2623"/>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Front</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58430" name="Rectangle 41"/>
            <p:cNvSpPr>
              <a:spLocks noChangeArrowheads="1"/>
            </p:cNvSpPr>
            <p:nvPr/>
          </p:nvSpPr>
          <p:spPr bwMode="auto">
            <a:xfrm>
              <a:off x="4264" y="2623"/>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Back</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58431" name="Rectangle 42"/>
            <p:cNvSpPr>
              <a:spLocks noChangeArrowheads="1"/>
            </p:cNvSpPr>
            <p:nvPr/>
          </p:nvSpPr>
          <p:spPr bwMode="auto">
            <a:xfrm>
              <a:off x="3417" y="3631"/>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Display</a:t>
              </a:r>
            </a:p>
          </p:txBody>
        </p:sp>
        <p:sp>
          <p:nvSpPr>
            <p:cNvPr id="58432" name="Line 43"/>
            <p:cNvSpPr>
              <a:spLocks noChangeShapeType="1"/>
            </p:cNvSpPr>
            <p:nvPr/>
          </p:nvSpPr>
          <p:spPr bwMode="auto">
            <a:xfrm>
              <a:off x="2413" y="3070"/>
              <a:ext cx="1272" cy="0"/>
            </a:xfrm>
            <a:prstGeom prst="line">
              <a:avLst/>
            </a:prstGeom>
            <a:noFill/>
            <a:ln w="50800">
              <a:solidFill>
                <a:srgbClr val="868686"/>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58373" name="Group 44"/>
          <p:cNvGrpSpPr>
            <a:grpSpLocks/>
          </p:cNvGrpSpPr>
          <p:nvPr/>
        </p:nvGrpSpPr>
        <p:grpSpPr bwMode="auto">
          <a:xfrm>
            <a:off x="3865563" y="501650"/>
            <a:ext cx="3825875" cy="1106488"/>
            <a:chOff x="2477" y="316"/>
            <a:chExt cx="2410" cy="697"/>
          </a:xfrm>
        </p:grpSpPr>
        <p:sp>
          <p:nvSpPr>
            <p:cNvPr id="58374" name="Text Box 45"/>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CPU</a:t>
              </a:r>
            </a:p>
          </p:txBody>
        </p:sp>
        <p:sp>
          <p:nvSpPr>
            <p:cNvPr id="58375" name="Text Box 46"/>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DL</a:t>
              </a:r>
            </a:p>
          </p:txBody>
        </p:sp>
        <p:sp>
          <p:nvSpPr>
            <p:cNvPr id="58376" name="Text Box 47"/>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Poly.</a:t>
              </a:r>
            </a:p>
          </p:txBody>
        </p:sp>
        <p:sp>
          <p:nvSpPr>
            <p:cNvPr id="58377" name="Text Box 48"/>
            <p:cNvSpPr txBox="1">
              <a:spLocks noChangeArrowheads="1"/>
            </p:cNvSpPr>
            <p:nvPr/>
          </p:nvSpPr>
          <p:spPr bwMode="invGray">
            <a:xfrm>
              <a:off x="3316" y="316"/>
              <a:ext cx="365"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Per</a:t>
              </a:r>
            </a:p>
            <a:p>
              <a:pPr eaLnBrk="1" hangingPunct="1">
                <a:spcBef>
                  <a:spcPct val="0"/>
                </a:spcBef>
                <a:buClrTx/>
                <a:buSzTx/>
                <a:buFontTx/>
                <a:buNone/>
              </a:pPr>
              <a:r>
                <a:rPr lang="en-US" altLang="zh-TW" sz="1000">
                  <a:latin typeface="Times New Roman" pitchFamily="18" charset="0"/>
                  <a:ea typeface="新細明體" pitchFamily="18" charset="-120"/>
                </a:rPr>
                <a:t>Vertex</a:t>
              </a:r>
            </a:p>
          </p:txBody>
        </p:sp>
        <p:sp>
          <p:nvSpPr>
            <p:cNvPr id="58378" name="Text Box 49"/>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Raster</a:t>
              </a:r>
            </a:p>
          </p:txBody>
        </p:sp>
        <p:sp>
          <p:nvSpPr>
            <p:cNvPr id="58379" name="Text Box 50"/>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Frag</a:t>
              </a:r>
            </a:p>
          </p:txBody>
        </p:sp>
        <p:sp>
          <p:nvSpPr>
            <p:cNvPr id="58380" name="Text Box 51"/>
            <p:cNvSpPr txBox="1">
              <a:spLocks noChangeArrowheads="1"/>
            </p:cNvSpPr>
            <p:nvPr/>
          </p:nvSpPr>
          <p:spPr bwMode="invGray">
            <a:xfrm>
              <a:off x="4658" y="597"/>
              <a:ext cx="229" cy="160"/>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FB</a:t>
              </a:r>
            </a:p>
          </p:txBody>
        </p:sp>
        <p:sp>
          <p:nvSpPr>
            <p:cNvPr id="58381" name="Text Box 52"/>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Pixel</a:t>
              </a:r>
            </a:p>
          </p:txBody>
        </p:sp>
        <p:sp>
          <p:nvSpPr>
            <p:cNvPr id="58382" name="Text Box 53"/>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Texture</a:t>
              </a:r>
            </a:p>
          </p:txBody>
        </p:sp>
        <p:cxnSp>
          <p:nvCxnSpPr>
            <p:cNvPr id="58383" name="AutoShape 54"/>
            <p:cNvCxnSpPr>
              <a:cxnSpLocks noChangeShapeType="1"/>
              <a:stCxn id="58374" idx="3"/>
              <a:endCxn id="58375"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84" name="AutoShape 55"/>
            <p:cNvCxnSpPr>
              <a:cxnSpLocks noChangeShapeType="1"/>
              <a:stCxn id="58374" idx="3"/>
              <a:endCxn id="58376"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85" name="AutoShape 56"/>
            <p:cNvCxnSpPr>
              <a:cxnSpLocks noChangeShapeType="1"/>
              <a:stCxn id="58374" idx="3"/>
              <a:endCxn id="58381"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86" name="AutoShape 57"/>
            <p:cNvCxnSpPr>
              <a:cxnSpLocks noChangeShapeType="1"/>
              <a:stCxn id="58374" idx="0"/>
              <a:endCxn id="58377"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87" name="AutoShape 58"/>
            <p:cNvCxnSpPr>
              <a:cxnSpLocks noChangeShapeType="1"/>
              <a:stCxn id="58375" idx="0"/>
              <a:endCxn id="58376"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88" name="AutoShape 59"/>
            <p:cNvCxnSpPr>
              <a:cxnSpLocks noChangeShapeType="1"/>
              <a:stCxn id="58375" idx="2"/>
              <a:endCxn id="58381"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89" name="AutoShape 60"/>
            <p:cNvCxnSpPr>
              <a:cxnSpLocks noChangeShapeType="1"/>
              <a:stCxn id="58376" idx="3"/>
              <a:endCxn id="58377"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90" name="AutoShape 61"/>
            <p:cNvCxnSpPr>
              <a:cxnSpLocks noChangeShapeType="1"/>
              <a:stCxn id="58381" idx="3"/>
              <a:endCxn id="58382"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1" name="AutoShape 62"/>
            <p:cNvCxnSpPr>
              <a:cxnSpLocks noChangeShapeType="1"/>
              <a:stCxn id="58381" idx="3"/>
              <a:endCxn id="58378"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2" name="AutoShape 63"/>
            <p:cNvCxnSpPr>
              <a:cxnSpLocks noChangeShapeType="1"/>
              <a:stCxn id="58379" idx="3"/>
              <a:endCxn id="58380"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93" name="AutoShape 64"/>
            <p:cNvCxnSpPr>
              <a:cxnSpLocks noChangeShapeType="1"/>
              <a:stCxn id="58378" idx="3"/>
              <a:endCxn id="58379"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94" name="AutoShape 65"/>
            <p:cNvCxnSpPr>
              <a:cxnSpLocks noChangeShapeType="1"/>
              <a:stCxn id="58382" idx="3"/>
              <a:endCxn id="58378"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5" name="AutoShape 66"/>
            <p:cNvCxnSpPr>
              <a:cxnSpLocks noChangeShapeType="1"/>
              <a:stCxn id="58377" idx="3"/>
              <a:endCxn id="58378"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6" name="AutoShape 67"/>
            <p:cNvCxnSpPr>
              <a:cxnSpLocks noChangeShapeType="1"/>
              <a:stCxn id="58380" idx="2"/>
              <a:endCxn id="58381"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D237B0F9-A7E2-491D-BD27-BB46D1D9F8DB}" type="slidenum">
              <a:rPr lang="en-US" altLang="en-US"/>
              <a:pPr algn="l">
                <a:defRPr/>
              </a:pPr>
              <a:t>51</a:t>
            </a:fld>
            <a:endParaRPr lang="en-US" altLang="en-US"/>
          </a:p>
        </p:txBody>
      </p:sp>
      <p:sp>
        <p:nvSpPr>
          <p:cNvPr id="59395"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Animation Using Double Buffering</a:t>
            </a:r>
          </a:p>
        </p:txBody>
      </p:sp>
      <p:sp>
        <p:nvSpPr>
          <p:cNvPr id="59396" name="Rectangle 3"/>
          <p:cNvSpPr>
            <a:spLocks noGrp="1" noChangeArrowheads="1"/>
          </p:cNvSpPr>
          <p:nvPr>
            <p:ph type="body" idx="1"/>
          </p:nvPr>
        </p:nvSpPr>
        <p:spPr>
          <a:effectLst>
            <a:outerShdw dist="45791" dir="2021404" algn="ctr" rotWithShape="0">
              <a:srgbClr val="000000"/>
            </a:outerShdw>
          </a:effectLst>
        </p:spPr>
        <p:txBody>
          <a:bodyPr lIns="90488" tIns="44450" rIns="90488" bIns="44450"/>
          <a:lstStyle/>
          <a:p>
            <a:pPr>
              <a:buClr>
                <a:srgbClr val="B2B2B2"/>
              </a:buClr>
              <a:buSzPct val="75000"/>
              <a:buFont typeface="Wingdings" pitchFamily="2" charset="2"/>
              <a:buNone/>
            </a:pPr>
            <a:r>
              <a:rPr lang="en-US" altLang="zh-TW" sz="2700" smtClean="0">
                <a:ea typeface="新細明體" pitchFamily="18" charset="-120"/>
              </a:rPr>
              <a:t>Request a double buffered color buffer</a:t>
            </a:r>
          </a:p>
          <a:p>
            <a:pPr lvl="2">
              <a:buFontTx/>
              <a:buNone/>
            </a:pPr>
            <a:r>
              <a:rPr lang="en-US" altLang="zh-TW" sz="2000" b="1" smtClean="0">
                <a:solidFill>
                  <a:srgbClr val="FFCC00"/>
                </a:solidFill>
                <a:latin typeface="Courier New" pitchFamily="49" charset="0"/>
                <a:ea typeface="新細明體" pitchFamily="18" charset="-120"/>
              </a:rPr>
              <a:t>glutInitDisplayMode</a:t>
            </a:r>
            <a:r>
              <a:rPr lang="en-US" altLang="zh-TW" sz="2000" b="1" i="1" smtClean="0">
                <a:solidFill>
                  <a:srgbClr val="FFCC00"/>
                </a:solidFill>
                <a:latin typeface="Courier New" pitchFamily="49" charset="0"/>
                <a:ea typeface="新細明體" pitchFamily="18" charset="-120"/>
              </a:rPr>
              <a:t>( GLUT_RGB | GLUT_DOUBLE );</a:t>
            </a:r>
            <a:endParaRPr lang="en-US" altLang="zh-TW" sz="2000" smtClean="0">
              <a:ea typeface="新細明體" pitchFamily="18" charset="-120"/>
            </a:endParaRPr>
          </a:p>
          <a:p>
            <a:pPr>
              <a:buSzPct val="75000"/>
              <a:buFont typeface="Wingdings" pitchFamily="2" charset="2"/>
              <a:buNone/>
            </a:pPr>
            <a:r>
              <a:rPr lang="en-US" altLang="zh-TW" sz="2700" smtClean="0">
                <a:ea typeface="新細明體" pitchFamily="18" charset="-120"/>
              </a:rPr>
              <a:t>Clear color buffer</a:t>
            </a:r>
          </a:p>
          <a:p>
            <a:pPr lvl="2">
              <a:buFontTx/>
              <a:buNone/>
            </a:pPr>
            <a:r>
              <a:rPr lang="en-US" altLang="zh-TW" sz="2000" b="1" smtClean="0">
                <a:solidFill>
                  <a:srgbClr val="FFCC00"/>
                </a:solidFill>
                <a:latin typeface="Courier New" pitchFamily="49" charset="0"/>
                <a:ea typeface="新細明體" pitchFamily="18" charset="-120"/>
              </a:rPr>
              <a:t>glClear</a:t>
            </a:r>
            <a:r>
              <a:rPr lang="en-US" altLang="zh-TW" sz="2000" b="1" i="1" smtClean="0">
                <a:solidFill>
                  <a:srgbClr val="FFCC00"/>
                </a:solidFill>
                <a:latin typeface="Courier New" pitchFamily="49" charset="0"/>
                <a:ea typeface="新細明體" pitchFamily="18" charset="-120"/>
              </a:rPr>
              <a:t>( GL_COLOR_BUFFER_BIT );</a:t>
            </a:r>
            <a:endParaRPr lang="en-US" altLang="zh-TW" sz="2000" smtClean="0">
              <a:ea typeface="新細明體" pitchFamily="18" charset="-120"/>
            </a:endParaRPr>
          </a:p>
          <a:p>
            <a:pPr>
              <a:buSzPct val="75000"/>
              <a:buFont typeface="Wingdings" pitchFamily="2" charset="2"/>
              <a:buNone/>
            </a:pPr>
            <a:r>
              <a:rPr lang="en-US" altLang="zh-TW" sz="2700" smtClean="0">
                <a:ea typeface="新細明體" pitchFamily="18" charset="-120"/>
              </a:rPr>
              <a:t>Render scene</a:t>
            </a:r>
          </a:p>
          <a:p>
            <a:pPr>
              <a:buSzPct val="75000"/>
              <a:buFont typeface="Wingdings" pitchFamily="2" charset="2"/>
              <a:buNone/>
            </a:pPr>
            <a:r>
              <a:rPr lang="en-US" altLang="zh-TW" sz="2700" smtClean="0">
                <a:ea typeface="新細明體" pitchFamily="18" charset="-120"/>
              </a:rPr>
              <a:t>Request swap of front and back buffers</a:t>
            </a:r>
          </a:p>
          <a:p>
            <a:pPr lvl="2">
              <a:buFontTx/>
              <a:buNone/>
            </a:pPr>
            <a:r>
              <a:rPr lang="en-US" altLang="zh-TW" sz="2000" b="1" smtClean="0">
                <a:solidFill>
                  <a:srgbClr val="FFCC00"/>
                </a:solidFill>
                <a:latin typeface="Courier New" pitchFamily="49" charset="0"/>
                <a:ea typeface="新細明體" pitchFamily="18" charset="-120"/>
              </a:rPr>
              <a:t>glutSwapBuffers();</a:t>
            </a:r>
            <a:endParaRPr lang="en-US" altLang="zh-TW" sz="2000" smtClean="0">
              <a:solidFill>
                <a:srgbClr val="FFCC00"/>
              </a:solidFill>
              <a:ea typeface="新細明體" pitchFamily="18" charset="-120"/>
            </a:endParaRPr>
          </a:p>
          <a:p>
            <a:r>
              <a:rPr lang="en-US" altLang="zh-TW" sz="2700" smtClean="0">
                <a:ea typeface="新細明體" pitchFamily="18" charset="-120"/>
              </a:rPr>
              <a:t>Repeat steps 2 - 4 for animation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投影片編號版面配置區 2"/>
          <p:cNvSpPr>
            <a:spLocks noGrp="1"/>
          </p:cNvSpPr>
          <p:nvPr>
            <p:ph type="sldNum" sz="quarter" idx="12"/>
          </p:nvPr>
        </p:nvSpPr>
        <p:spPr>
          <a:xfrm>
            <a:off x="457200" y="6421438"/>
            <a:ext cx="2133600" cy="365125"/>
          </a:xfrm>
        </p:spPr>
        <p:txBody>
          <a:bodyPr/>
          <a:lstStyle/>
          <a:p>
            <a:pPr algn="l">
              <a:defRPr/>
            </a:pPr>
            <a:fld id="{82DDA36E-AB47-4399-B176-29CD37F4E08D}" type="slidenum">
              <a:rPr lang="en-US" altLang="en-US"/>
              <a:pPr algn="l">
                <a:defRPr/>
              </a:pPr>
              <a:t>52</a:t>
            </a:fld>
            <a:endParaRPr lang="en-US" altLang="en-US"/>
          </a:p>
        </p:txBody>
      </p:sp>
      <p:sp>
        <p:nvSpPr>
          <p:cNvPr id="60419" name="Rectangle 2"/>
          <p:cNvSpPr>
            <a:spLocks noGrp="1" noChangeArrowheads="1"/>
          </p:cNvSpPr>
          <p:nvPr>
            <p:ph type="title"/>
          </p:nvPr>
        </p:nvSpPr>
        <p:spPr>
          <a:xfrm>
            <a:off x="457200" y="274638"/>
            <a:ext cx="7470775" cy="1143000"/>
          </a:xfrm>
          <a:noFill/>
        </p:spPr>
        <p:txBody>
          <a:bodyPr lIns="90488" tIns="44450" rIns="90488" bIns="44450"/>
          <a:lstStyle/>
          <a:p>
            <a:r>
              <a:rPr lang="en-US" altLang="zh-TW" smtClean="0">
                <a:ea typeface="新細明體" pitchFamily="18" charset="-120"/>
              </a:rPr>
              <a:t>Depth Buffering and</a:t>
            </a:r>
            <a:br>
              <a:rPr lang="en-US" altLang="zh-TW" smtClean="0">
                <a:ea typeface="新細明體" pitchFamily="18" charset="-120"/>
              </a:rPr>
            </a:br>
            <a:r>
              <a:rPr lang="en-US" altLang="zh-TW" smtClean="0">
                <a:ea typeface="新細明體" pitchFamily="18" charset="-120"/>
              </a:rPr>
              <a:t>Hidden Surface Removal</a:t>
            </a:r>
          </a:p>
        </p:txBody>
      </p:sp>
      <p:grpSp>
        <p:nvGrpSpPr>
          <p:cNvPr id="60420" name="Group 44"/>
          <p:cNvGrpSpPr>
            <a:grpSpLocks/>
          </p:cNvGrpSpPr>
          <p:nvPr/>
        </p:nvGrpSpPr>
        <p:grpSpPr bwMode="auto">
          <a:xfrm>
            <a:off x="1347788" y="1676400"/>
            <a:ext cx="6078537" cy="4413250"/>
            <a:chOff x="1010" y="1200"/>
            <a:chExt cx="3829" cy="2780"/>
          </a:xfrm>
        </p:grpSpPr>
        <p:sp>
          <p:nvSpPr>
            <p:cNvPr id="60421" name="Line 3"/>
            <p:cNvSpPr>
              <a:spLocks noChangeShapeType="1"/>
            </p:cNvSpPr>
            <p:nvPr/>
          </p:nvSpPr>
          <p:spPr bwMode="auto">
            <a:xfrm flipV="1">
              <a:off x="2304" y="1200"/>
              <a:ext cx="120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22" name="Freeform 4"/>
            <p:cNvSpPr>
              <a:spLocks/>
            </p:cNvSpPr>
            <p:nvPr/>
          </p:nvSpPr>
          <p:spPr bwMode="auto">
            <a:xfrm>
              <a:off x="3504" y="1200"/>
              <a:ext cx="721" cy="1201"/>
            </a:xfrm>
            <a:custGeom>
              <a:avLst/>
              <a:gdLst>
                <a:gd name="T0" fmla="*/ 0 w 721"/>
                <a:gd name="T1" fmla="*/ 0 h 1201"/>
                <a:gd name="T2" fmla="*/ 720 w 721"/>
                <a:gd name="T3" fmla="*/ 432 h 1201"/>
                <a:gd name="T4" fmla="*/ 720 w 721"/>
                <a:gd name="T5" fmla="*/ 1200 h 1201"/>
                <a:gd name="T6" fmla="*/ 0 w 721"/>
                <a:gd name="T7" fmla="*/ 76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3" name="Line 5"/>
            <p:cNvSpPr>
              <a:spLocks noChangeShapeType="1"/>
            </p:cNvSpPr>
            <p:nvPr/>
          </p:nvSpPr>
          <p:spPr bwMode="auto">
            <a:xfrm flipH="1">
              <a:off x="2304" y="1968"/>
              <a:ext cx="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24" name="Line 6"/>
            <p:cNvSpPr>
              <a:spLocks noChangeShapeType="1"/>
            </p:cNvSpPr>
            <p:nvPr/>
          </p:nvSpPr>
          <p:spPr bwMode="auto">
            <a:xfrm>
              <a:off x="2640" y="2160"/>
              <a:ext cx="1584"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25" name="Freeform 7"/>
            <p:cNvSpPr>
              <a:spLocks/>
            </p:cNvSpPr>
            <p:nvPr/>
          </p:nvSpPr>
          <p:spPr bwMode="auto">
            <a:xfrm>
              <a:off x="2304" y="1632"/>
              <a:ext cx="337" cy="529"/>
            </a:xfrm>
            <a:custGeom>
              <a:avLst/>
              <a:gdLst>
                <a:gd name="T0" fmla="*/ 0 w 337"/>
                <a:gd name="T1" fmla="*/ 0 h 529"/>
                <a:gd name="T2" fmla="*/ 0 w 337"/>
                <a:gd name="T3" fmla="*/ 336 h 529"/>
                <a:gd name="T4" fmla="*/ 336 w 337"/>
                <a:gd name="T5" fmla="*/ 528 h 529"/>
                <a:gd name="T6" fmla="*/ 336 w 337"/>
                <a:gd name="T7" fmla="*/ 192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6" name="Rectangle 8"/>
            <p:cNvSpPr>
              <a:spLocks noChangeArrowheads="1"/>
            </p:cNvSpPr>
            <p:nvPr/>
          </p:nvSpPr>
          <p:spPr bwMode="auto">
            <a:xfrm>
              <a:off x="1588" y="250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27" name="Rectangle 9"/>
            <p:cNvSpPr>
              <a:spLocks noChangeArrowheads="1"/>
            </p:cNvSpPr>
            <p:nvPr/>
          </p:nvSpPr>
          <p:spPr bwMode="auto">
            <a:xfrm>
              <a:off x="1684" y="259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28" name="Rectangle 10"/>
            <p:cNvSpPr>
              <a:spLocks noChangeArrowheads="1"/>
            </p:cNvSpPr>
            <p:nvPr/>
          </p:nvSpPr>
          <p:spPr bwMode="auto">
            <a:xfrm>
              <a:off x="1780" y="269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29" name="Rectangle 11"/>
            <p:cNvSpPr>
              <a:spLocks noChangeArrowheads="1"/>
            </p:cNvSpPr>
            <p:nvPr/>
          </p:nvSpPr>
          <p:spPr bwMode="auto">
            <a:xfrm>
              <a:off x="1876" y="278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0" name="Rectangle 12"/>
            <p:cNvSpPr>
              <a:spLocks noChangeArrowheads="1"/>
            </p:cNvSpPr>
            <p:nvPr/>
          </p:nvSpPr>
          <p:spPr bwMode="auto">
            <a:xfrm>
              <a:off x="1972" y="288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1" name="Rectangle 13"/>
            <p:cNvSpPr>
              <a:spLocks noChangeArrowheads="1"/>
            </p:cNvSpPr>
            <p:nvPr/>
          </p:nvSpPr>
          <p:spPr bwMode="auto">
            <a:xfrm>
              <a:off x="1574" y="247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60432" name="Rectangle 14"/>
            <p:cNvSpPr>
              <a:spLocks noChangeArrowheads="1"/>
            </p:cNvSpPr>
            <p:nvPr/>
          </p:nvSpPr>
          <p:spPr bwMode="auto">
            <a:xfrm>
              <a:off x="1670" y="2558"/>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60433" name="Rectangle 15"/>
            <p:cNvSpPr>
              <a:spLocks noChangeArrowheads="1"/>
            </p:cNvSpPr>
            <p:nvPr/>
          </p:nvSpPr>
          <p:spPr bwMode="auto">
            <a:xfrm>
              <a:off x="1766" y="265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60434" name="Rectangle 16"/>
            <p:cNvSpPr>
              <a:spLocks noChangeArrowheads="1"/>
            </p:cNvSpPr>
            <p:nvPr/>
          </p:nvSpPr>
          <p:spPr bwMode="auto">
            <a:xfrm>
              <a:off x="1862" y="275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60435" name="Rectangle 17"/>
            <p:cNvSpPr>
              <a:spLocks noChangeArrowheads="1"/>
            </p:cNvSpPr>
            <p:nvPr/>
          </p:nvSpPr>
          <p:spPr bwMode="auto">
            <a:xfrm>
              <a:off x="1958" y="2846"/>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60436" name="Rectangle 18"/>
            <p:cNvSpPr>
              <a:spLocks noChangeArrowheads="1"/>
            </p:cNvSpPr>
            <p:nvPr/>
          </p:nvSpPr>
          <p:spPr bwMode="auto">
            <a:xfrm>
              <a:off x="3172" y="250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7" name="Rectangle 19"/>
            <p:cNvSpPr>
              <a:spLocks noChangeArrowheads="1"/>
            </p:cNvSpPr>
            <p:nvPr/>
          </p:nvSpPr>
          <p:spPr bwMode="auto">
            <a:xfrm>
              <a:off x="3268" y="259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8" name="Rectangle 20"/>
            <p:cNvSpPr>
              <a:spLocks noChangeArrowheads="1"/>
            </p:cNvSpPr>
            <p:nvPr/>
          </p:nvSpPr>
          <p:spPr bwMode="auto">
            <a:xfrm>
              <a:off x="3364" y="269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9" name="Rectangle 21"/>
            <p:cNvSpPr>
              <a:spLocks noChangeArrowheads="1"/>
            </p:cNvSpPr>
            <p:nvPr/>
          </p:nvSpPr>
          <p:spPr bwMode="auto">
            <a:xfrm>
              <a:off x="3460" y="278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40" name="Rectangle 22"/>
            <p:cNvSpPr>
              <a:spLocks noChangeArrowheads="1"/>
            </p:cNvSpPr>
            <p:nvPr/>
          </p:nvSpPr>
          <p:spPr bwMode="auto">
            <a:xfrm>
              <a:off x="3556" y="288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41" name="Rectangle 23"/>
            <p:cNvSpPr>
              <a:spLocks noChangeArrowheads="1"/>
            </p:cNvSpPr>
            <p:nvPr/>
          </p:nvSpPr>
          <p:spPr bwMode="auto">
            <a:xfrm>
              <a:off x="3158" y="247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60442" name="Rectangle 24"/>
            <p:cNvSpPr>
              <a:spLocks noChangeArrowheads="1"/>
            </p:cNvSpPr>
            <p:nvPr/>
          </p:nvSpPr>
          <p:spPr bwMode="auto">
            <a:xfrm>
              <a:off x="3254" y="2558"/>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60443" name="Rectangle 25"/>
            <p:cNvSpPr>
              <a:spLocks noChangeArrowheads="1"/>
            </p:cNvSpPr>
            <p:nvPr/>
          </p:nvSpPr>
          <p:spPr bwMode="auto">
            <a:xfrm>
              <a:off x="3350" y="265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532506" name="Freeform 26"/>
            <p:cNvSpPr>
              <a:spLocks/>
            </p:cNvSpPr>
            <p:nvPr/>
          </p:nvSpPr>
          <p:spPr bwMode="auto">
            <a:xfrm>
              <a:off x="3168" y="1632"/>
              <a:ext cx="289" cy="481"/>
            </a:xfrm>
            <a:custGeom>
              <a:avLst/>
              <a:gdLst/>
              <a:ahLst/>
              <a:cxnLst>
                <a:cxn ang="0">
                  <a:pos x="0" y="0"/>
                </a:cxn>
                <a:cxn ang="0">
                  <a:pos x="0" y="288"/>
                </a:cxn>
                <a:cxn ang="0">
                  <a:pos x="288" y="480"/>
                </a:cxn>
                <a:cxn ang="0">
                  <a:pos x="288" y="336"/>
                </a:cxn>
                <a:cxn ang="0">
                  <a:pos x="96" y="240"/>
                </a:cxn>
                <a:cxn ang="0">
                  <a:pos x="96" y="48"/>
                </a:cxn>
                <a:cxn ang="0">
                  <a:pos x="0" y="0"/>
                </a:cxn>
              </a:cxnLst>
              <a:rect l="0" t="0" r="r" b="b"/>
              <a:pathLst>
                <a:path w="289" h="481">
                  <a:moveTo>
                    <a:pt x="0" y="0"/>
                  </a:moveTo>
                  <a:lnTo>
                    <a:pt x="0" y="288"/>
                  </a:lnTo>
                  <a:lnTo>
                    <a:pt x="288" y="480"/>
                  </a:lnTo>
                  <a:lnTo>
                    <a:pt x="288" y="336"/>
                  </a:lnTo>
                  <a:lnTo>
                    <a:pt x="96" y="240"/>
                  </a:lnTo>
                  <a:lnTo>
                    <a:pt x="96" y="48"/>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60445" name="Line 27"/>
            <p:cNvSpPr>
              <a:spLocks noChangeShapeType="1"/>
            </p:cNvSpPr>
            <p:nvPr/>
          </p:nvSpPr>
          <p:spPr bwMode="auto">
            <a:xfrm flipV="1">
              <a:off x="2640" y="1632"/>
              <a:ext cx="1584"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46" name="Rectangle 28"/>
            <p:cNvSpPr>
              <a:spLocks noChangeArrowheads="1"/>
            </p:cNvSpPr>
            <p:nvPr/>
          </p:nvSpPr>
          <p:spPr bwMode="auto">
            <a:xfrm>
              <a:off x="3446" y="275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60447" name="Rectangle 29"/>
            <p:cNvSpPr>
              <a:spLocks noChangeArrowheads="1"/>
            </p:cNvSpPr>
            <p:nvPr/>
          </p:nvSpPr>
          <p:spPr bwMode="auto">
            <a:xfrm>
              <a:off x="3542" y="2846"/>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60448" name="Rectangle 30"/>
            <p:cNvSpPr>
              <a:spLocks noChangeArrowheads="1"/>
            </p:cNvSpPr>
            <p:nvPr/>
          </p:nvSpPr>
          <p:spPr bwMode="auto">
            <a:xfrm>
              <a:off x="2740" y="346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nvGrpSpPr>
            <p:cNvPr id="60449" name="Group 31"/>
            <p:cNvGrpSpPr>
              <a:grpSpLocks/>
            </p:cNvGrpSpPr>
            <p:nvPr/>
          </p:nvGrpSpPr>
          <p:grpSpPr bwMode="auto">
            <a:xfrm>
              <a:off x="1776" y="1776"/>
              <a:ext cx="140" cy="96"/>
              <a:chOff x="1776" y="1776"/>
              <a:chExt cx="140" cy="96"/>
            </a:xfrm>
          </p:grpSpPr>
          <p:sp>
            <p:nvSpPr>
              <p:cNvPr id="60458" name="Line 32"/>
              <p:cNvSpPr>
                <a:spLocks noChangeShapeType="1"/>
              </p:cNvSpPr>
              <p:nvPr/>
            </p:nvSpPr>
            <p:spPr bwMode="auto">
              <a:xfrm flipH="1">
                <a:off x="1776" y="1776"/>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9" name="Line 33"/>
              <p:cNvSpPr>
                <a:spLocks noChangeShapeType="1"/>
              </p:cNvSpPr>
              <p:nvPr/>
            </p:nvSpPr>
            <p:spPr bwMode="auto">
              <a:xfrm flipH="1" flipV="1">
                <a:off x="1776" y="1824"/>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60" name="Oval 34"/>
              <p:cNvSpPr>
                <a:spLocks noChangeArrowheads="1"/>
              </p:cNvSpPr>
              <p:nvPr/>
            </p:nvSpPr>
            <p:spPr bwMode="auto">
              <a:xfrm>
                <a:off x="1876" y="1780"/>
                <a:ext cx="40" cy="88"/>
              </a:xfrm>
              <a:prstGeom prst="ellipse">
                <a:avLst/>
              </a:prstGeom>
              <a:solidFill>
                <a:srgbClr val="FFFFFF"/>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61" name="Oval 35"/>
              <p:cNvSpPr>
                <a:spLocks noChangeArrowheads="1"/>
              </p:cNvSpPr>
              <p:nvPr/>
            </p:nvSpPr>
            <p:spPr bwMode="auto">
              <a:xfrm>
                <a:off x="1876" y="1804"/>
                <a:ext cx="40" cy="40"/>
              </a:xfrm>
              <a:prstGeom prst="ellipse">
                <a:avLst/>
              </a:prstGeom>
              <a:solidFill>
                <a:schemeClr val="bg2"/>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sp>
          <p:nvSpPr>
            <p:cNvPr id="532516" name="Freeform 36"/>
            <p:cNvSpPr>
              <a:spLocks/>
            </p:cNvSpPr>
            <p:nvPr/>
          </p:nvSpPr>
          <p:spPr bwMode="auto">
            <a:xfrm>
              <a:off x="2976" y="3552"/>
              <a:ext cx="289" cy="241"/>
            </a:xfrm>
            <a:custGeom>
              <a:avLst/>
              <a:gdLst/>
              <a:ahLst/>
              <a:cxnLst>
                <a:cxn ang="0">
                  <a:pos x="0" y="0"/>
                </a:cxn>
                <a:cxn ang="0">
                  <a:pos x="0" y="240"/>
                </a:cxn>
                <a:cxn ang="0">
                  <a:pos x="288" y="240"/>
                </a:cxn>
                <a:cxn ang="0">
                  <a:pos x="288" y="144"/>
                </a:cxn>
                <a:cxn ang="0">
                  <a:pos x="96" y="144"/>
                </a:cxn>
                <a:cxn ang="0">
                  <a:pos x="96" y="0"/>
                </a:cxn>
                <a:cxn ang="0">
                  <a:pos x="0" y="0"/>
                </a:cxn>
                <a:cxn ang="0">
                  <a:pos x="0" y="0"/>
                </a:cxn>
              </a:cxnLst>
              <a:rect l="0" t="0" r="r" b="b"/>
              <a:pathLst>
                <a:path w="289" h="241">
                  <a:moveTo>
                    <a:pt x="0" y="0"/>
                  </a:moveTo>
                  <a:lnTo>
                    <a:pt x="0" y="240"/>
                  </a:lnTo>
                  <a:lnTo>
                    <a:pt x="288" y="240"/>
                  </a:lnTo>
                  <a:lnTo>
                    <a:pt x="288" y="144"/>
                  </a:lnTo>
                  <a:lnTo>
                    <a:pt x="96" y="144"/>
                  </a:lnTo>
                  <a:lnTo>
                    <a:pt x="96" y="0"/>
                  </a:lnTo>
                  <a:lnTo>
                    <a:pt x="0" y="0"/>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60451" name="Line 37"/>
            <p:cNvSpPr>
              <a:spLocks noChangeShapeType="1"/>
            </p:cNvSpPr>
            <p:nvPr/>
          </p:nvSpPr>
          <p:spPr bwMode="auto">
            <a:xfrm flipH="1">
              <a:off x="2304" y="1920"/>
              <a:ext cx="960" cy="1248"/>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2" name="Line 38"/>
            <p:cNvSpPr>
              <a:spLocks noChangeShapeType="1"/>
            </p:cNvSpPr>
            <p:nvPr/>
          </p:nvSpPr>
          <p:spPr bwMode="auto">
            <a:xfrm>
              <a:off x="3264" y="1920"/>
              <a:ext cx="624" cy="1248"/>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3" name="Line 39"/>
            <p:cNvSpPr>
              <a:spLocks noChangeShapeType="1"/>
            </p:cNvSpPr>
            <p:nvPr/>
          </p:nvSpPr>
          <p:spPr bwMode="auto">
            <a:xfrm>
              <a:off x="2304" y="3168"/>
              <a:ext cx="816" cy="576"/>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4" name="Rectangle 40"/>
            <p:cNvSpPr>
              <a:spLocks noChangeArrowheads="1"/>
            </p:cNvSpPr>
            <p:nvPr/>
          </p:nvSpPr>
          <p:spPr bwMode="auto">
            <a:xfrm>
              <a:off x="1010" y="2721"/>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Color</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60455" name="Rectangle 41"/>
            <p:cNvSpPr>
              <a:spLocks noChangeArrowheads="1"/>
            </p:cNvSpPr>
            <p:nvPr/>
          </p:nvSpPr>
          <p:spPr bwMode="auto">
            <a:xfrm>
              <a:off x="4323" y="2721"/>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Depth</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60456" name="Rectangle 42"/>
            <p:cNvSpPr>
              <a:spLocks noChangeArrowheads="1"/>
            </p:cNvSpPr>
            <p:nvPr/>
          </p:nvSpPr>
          <p:spPr bwMode="auto">
            <a:xfrm>
              <a:off x="3476" y="3729"/>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Display</a:t>
              </a:r>
            </a:p>
          </p:txBody>
        </p:sp>
        <p:sp>
          <p:nvSpPr>
            <p:cNvPr id="60457" name="Rectangle 43"/>
            <p:cNvSpPr>
              <a:spLocks noChangeArrowheads="1"/>
            </p:cNvSpPr>
            <p:nvPr/>
          </p:nvSpPr>
          <p:spPr bwMode="auto">
            <a:xfrm>
              <a:off x="1334" y="2947"/>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zh-TW" sz="2400">
                <a:latin typeface="Times New Roman" pitchFamily="18" charset="0"/>
                <a:ea typeface="新細明體" pitchFamily="18" charset="-12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640A8BF4-DE47-4FF1-9A21-4127C0EE2E2B}" type="slidenum">
              <a:rPr lang="en-US" altLang="en-US"/>
              <a:pPr algn="l">
                <a:defRPr/>
              </a:pPr>
              <a:t>53</a:t>
            </a:fld>
            <a:endParaRPr lang="en-US" altLang="en-US"/>
          </a:p>
        </p:txBody>
      </p:sp>
      <p:sp>
        <p:nvSpPr>
          <p:cNvPr id="61443"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Depth Buffering Using OpenGL</a:t>
            </a:r>
          </a:p>
        </p:txBody>
      </p:sp>
      <p:sp>
        <p:nvSpPr>
          <p:cNvPr id="61444" name="Rectangle 3"/>
          <p:cNvSpPr>
            <a:spLocks noGrp="1" noChangeArrowheads="1"/>
          </p:cNvSpPr>
          <p:nvPr>
            <p:ph type="body" idx="1"/>
          </p:nvPr>
        </p:nvSpPr>
        <p:spPr>
          <a:effectLst>
            <a:outerShdw dist="45791" dir="2021404" algn="ctr" rotWithShape="0">
              <a:srgbClr val="000000"/>
            </a:outerShdw>
          </a:effectLst>
        </p:spPr>
        <p:txBody>
          <a:bodyPr lIns="90488" tIns="44450" rIns="90488" bIns="44450"/>
          <a:lstStyle/>
          <a:p>
            <a:pPr>
              <a:lnSpc>
                <a:spcPct val="80000"/>
              </a:lnSpc>
              <a:buSzPct val="75000"/>
              <a:buFont typeface="Wingdings" pitchFamily="2" charset="2"/>
              <a:buNone/>
            </a:pPr>
            <a:r>
              <a:rPr lang="en-US" altLang="zh-TW" sz="3200" smtClean="0">
                <a:ea typeface="新細明體" pitchFamily="18" charset="-120"/>
              </a:rPr>
              <a:t>Request a depth buffer</a:t>
            </a:r>
          </a:p>
          <a:p>
            <a:pPr lvl="2">
              <a:lnSpc>
                <a:spcPct val="80000"/>
              </a:lnSpc>
              <a:buFontTx/>
              <a:buNone/>
            </a:pPr>
            <a:r>
              <a:rPr lang="en-US" altLang="zh-TW" b="1" smtClean="0">
                <a:solidFill>
                  <a:srgbClr val="FFCC00"/>
                </a:solidFill>
                <a:latin typeface="Courier New" pitchFamily="49" charset="0"/>
                <a:ea typeface="新細明體" pitchFamily="18" charset="-120"/>
              </a:rPr>
              <a:t>glutInitDisplayMode(</a:t>
            </a:r>
            <a:r>
              <a:rPr lang="en-US" altLang="zh-TW" b="1" i="1" smtClean="0">
                <a:solidFill>
                  <a:srgbClr val="FFCC00"/>
                </a:solidFill>
                <a:latin typeface="Courier New" pitchFamily="49" charset="0"/>
                <a:ea typeface="新細明體" pitchFamily="18" charset="-120"/>
              </a:rPr>
              <a:t> GLUT_RGB | GLUT_DOUBLE | GLUT_DEPTH </a:t>
            </a:r>
            <a:r>
              <a:rPr lang="en-US" altLang="zh-TW" b="1" smtClean="0">
                <a:solidFill>
                  <a:srgbClr val="FFCC00"/>
                </a:solidFill>
                <a:latin typeface="Courier New" pitchFamily="49" charset="0"/>
                <a:ea typeface="新細明體" pitchFamily="18" charset="-120"/>
              </a:rPr>
              <a:t>);</a:t>
            </a:r>
            <a:endParaRPr lang="en-US" altLang="zh-TW" smtClean="0">
              <a:solidFill>
                <a:srgbClr val="FFCC00"/>
              </a:solidFill>
              <a:ea typeface="新細明體" pitchFamily="18" charset="-120"/>
            </a:endParaRPr>
          </a:p>
          <a:p>
            <a:pPr>
              <a:lnSpc>
                <a:spcPct val="80000"/>
              </a:lnSpc>
              <a:buSzPct val="75000"/>
              <a:buFont typeface="Wingdings" pitchFamily="2" charset="2"/>
              <a:buNone/>
            </a:pPr>
            <a:r>
              <a:rPr lang="en-US" altLang="zh-TW" sz="3200" smtClean="0">
                <a:ea typeface="新細明體" pitchFamily="18" charset="-120"/>
              </a:rPr>
              <a:t>Enable depth buffering</a:t>
            </a:r>
          </a:p>
          <a:p>
            <a:pPr lvl="2">
              <a:lnSpc>
                <a:spcPct val="80000"/>
              </a:lnSpc>
              <a:buFontTx/>
              <a:buNone/>
            </a:pPr>
            <a:r>
              <a:rPr lang="en-US" altLang="zh-TW" b="1" smtClean="0">
                <a:solidFill>
                  <a:srgbClr val="FFCC00"/>
                </a:solidFill>
                <a:latin typeface="Courier New" pitchFamily="49" charset="0"/>
                <a:ea typeface="新細明體" pitchFamily="18" charset="-120"/>
              </a:rPr>
              <a:t>glEnable(</a:t>
            </a:r>
            <a:r>
              <a:rPr lang="en-US" altLang="zh-TW" b="1" i="1" smtClean="0">
                <a:solidFill>
                  <a:srgbClr val="FFCC00"/>
                </a:solidFill>
                <a:latin typeface="Courier New" pitchFamily="49" charset="0"/>
                <a:ea typeface="新細明體" pitchFamily="18" charset="-120"/>
              </a:rPr>
              <a:t> GL_DEPTH_TEST </a:t>
            </a:r>
            <a:r>
              <a:rPr lang="en-US" altLang="zh-TW" b="1" smtClean="0">
                <a:solidFill>
                  <a:srgbClr val="FFCC00"/>
                </a:solidFill>
                <a:latin typeface="Courier New" pitchFamily="49" charset="0"/>
                <a:ea typeface="新細明體" pitchFamily="18" charset="-120"/>
              </a:rPr>
              <a:t>);</a:t>
            </a:r>
            <a:endParaRPr lang="en-US" altLang="zh-TW" b="1" smtClean="0">
              <a:ea typeface="新細明體" pitchFamily="18" charset="-120"/>
            </a:endParaRPr>
          </a:p>
          <a:p>
            <a:pPr>
              <a:lnSpc>
                <a:spcPct val="80000"/>
              </a:lnSpc>
              <a:buSzPct val="75000"/>
              <a:buFont typeface="Wingdings" pitchFamily="2" charset="2"/>
              <a:buNone/>
            </a:pPr>
            <a:r>
              <a:rPr lang="en-US" altLang="zh-TW" sz="3200" smtClean="0">
                <a:ea typeface="新細明體" pitchFamily="18" charset="-120"/>
              </a:rPr>
              <a:t>Clear color and depth buffers</a:t>
            </a:r>
          </a:p>
          <a:p>
            <a:pPr lvl="2">
              <a:lnSpc>
                <a:spcPct val="80000"/>
              </a:lnSpc>
              <a:buFontTx/>
              <a:buNone/>
            </a:pPr>
            <a:r>
              <a:rPr lang="en-US" altLang="zh-TW" b="1" smtClean="0">
                <a:solidFill>
                  <a:srgbClr val="FFCC00"/>
                </a:solidFill>
                <a:latin typeface="Courier New" pitchFamily="49" charset="0"/>
                <a:ea typeface="新細明體" pitchFamily="18" charset="-120"/>
              </a:rPr>
              <a:t>glClear(</a:t>
            </a:r>
            <a:r>
              <a:rPr lang="en-US" altLang="zh-TW" b="1" i="1" smtClean="0">
                <a:solidFill>
                  <a:srgbClr val="FFCC00"/>
                </a:solidFill>
                <a:latin typeface="Courier New" pitchFamily="49" charset="0"/>
                <a:ea typeface="新細明體" pitchFamily="18" charset="-120"/>
              </a:rPr>
              <a:t> GL_COLOR_BUFFER_BIT | GL_DEPTH_BUFFER_BIT </a:t>
            </a:r>
            <a:r>
              <a:rPr lang="en-US" altLang="zh-TW" b="1" smtClean="0">
                <a:solidFill>
                  <a:srgbClr val="FFCC00"/>
                </a:solidFill>
                <a:latin typeface="Courier New" pitchFamily="49" charset="0"/>
                <a:ea typeface="新細明體" pitchFamily="18" charset="-120"/>
              </a:rPr>
              <a:t>);</a:t>
            </a:r>
            <a:endParaRPr lang="en-US" altLang="zh-TW" b="1" i="1" smtClean="0">
              <a:solidFill>
                <a:srgbClr val="FFCC00"/>
              </a:solidFill>
              <a:latin typeface="Courier New" pitchFamily="49" charset="0"/>
              <a:ea typeface="新細明體" pitchFamily="18" charset="-120"/>
            </a:endParaRPr>
          </a:p>
          <a:p>
            <a:pPr>
              <a:lnSpc>
                <a:spcPct val="80000"/>
              </a:lnSpc>
              <a:buSzPct val="75000"/>
              <a:buFont typeface="Wingdings" pitchFamily="2" charset="2"/>
              <a:buNone/>
            </a:pPr>
            <a:r>
              <a:rPr lang="en-US" altLang="zh-TW" sz="3200" smtClean="0">
                <a:ea typeface="新細明體" pitchFamily="18" charset="-120"/>
              </a:rPr>
              <a:t>Render scene</a:t>
            </a:r>
          </a:p>
          <a:p>
            <a:pPr>
              <a:lnSpc>
                <a:spcPct val="80000"/>
              </a:lnSpc>
              <a:buSzPct val="75000"/>
              <a:buFont typeface="Wingdings" pitchFamily="2" charset="2"/>
              <a:buNone/>
            </a:pPr>
            <a:r>
              <a:rPr lang="en-US" altLang="zh-TW" sz="3200" smtClean="0">
                <a:ea typeface="新細明體" pitchFamily="18" charset="-120"/>
              </a:rPr>
              <a:t>Swap color buffers</a:t>
            </a:r>
            <a:endParaRPr lang="en-US" altLang="zh-TW" smtClean="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8CFE8657-418A-492F-B391-7D7FDD806116}" type="slidenum">
              <a:rPr lang="en-US" altLang="en-US"/>
              <a:pPr algn="l">
                <a:defRPr/>
              </a:pPr>
              <a:t>54</a:t>
            </a:fld>
            <a:endParaRPr lang="en-US" altLang="en-US"/>
          </a:p>
        </p:txBody>
      </p:sp>
      <p:sp>
        <p:nvSpPr>
          <p:cNvPr id="62467"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 Updated Program Template</a:t>
            </a:r>
          </a:p>
        </p:txBody>
      </p:sp>
      <p:sp>
        <p:nvSpPr>
          <p:cNvPr id="62468" name="Rectangle 3"/>
          <p:cNvSpPr>
            <a:spLocks noGrp="1" noChangeArrowheads="1"/>
          </p:cNvSpPr>
          <p:nvPr>
            <p:ph type="body" idx="1"/>
          </p:nvPr>
        </p:nvSpPr>
        <p:spPr>
          <a:xfrm>
            <a:off x="457200" y="1600200"/>
            <a:ext cx="8219256" cy="4525963"/>
          </a:xfrm>
          <a:effectLst>
            <a:outerShdw dist="45791" dir="2021404" algn="ctr" rotWithShape="0">
              <a:srgbClr val="000000"/>
            </a:outerShdw>
          </a:effectLst>
        </p:spPr>
        <p:txBody>
          <a:bodyPr lIns="90488" tIns="44450" rIns="90488" bIns="44450"/>
          <a:lstStyle/>
          <a:p>
            <a:pPr marL="36512" indent="0">
              <a:buNone/>
            </a:pPr>
            <a:r>
              <a:rPr lang="en-US" altLang="zh-TW" sz="2400" dirty="0" smtClean="0">
                <a:latin typeface="Consolas" panose="020B0609020204030204" pitchFamily="49" charset="0"/>
                <a:ea typeface="新細明體" pitchFamily="18" charset="-120"/>
              </a:rPr>
              <a:t>void main( </a:t>
            </a:r>
            <a:r>
              <a:rPr lang="en-US" altLang="zh-TW" sz="2400" dirty="0" err="1" smtClean="0">
                <a:latin typeface="Consolas" panose="020B0609020204030204" pitchFamily="49" charset="0"/>
                <a:ea typeface="新細明體" pitchFamily="18" charset="-120"/>
              </a:rPr>
              <a:t>int</a:t>
            </a:r>
            <a:r>
              <a:rPr lang="en-US" altLang="zh-TW" sz="2400" dirty="0" smtClean="0">
                <a:latin typeface="Consolas" panose="020B0609020204030204" pitchFamily="49" charset="0"/>
                <a:ea typeface="新細明體" pitchFamily="18" charset="-120"/>
              </a:rPr>
              <a:t> </a:t>
            </a:r>
            <a:r>
              <a:rPr lang="en-US" altLang="zh-TW" sz="2400" dirty="0" err="1" smtClean="0">
                <a:latin typeface="Consolas" panose="020B0609020204030204" pitchFamily="49" charset="0"/>
                <a:ea typeface="新細明體" pitchFamily="18" charset="-120"/>
              </a:rPr>
              <a:t>argc</a:t>
            </a:r>
            <a:r>
              <a:rPr lang="en-US" altLang="zh-TW" sz="2400" dirty="0" smtClean="0">
                <a:latin typeface="Consolas" panose="020B0609020204030204" pitchFamily="49" charset="0"/>
                <a:ea typeface="新細明體" pitchFamily="18" charset="-120"/>
              </a:rPr>
              <a:t>, char** </a:t>
            </a:r>
            <a:r>
              <a:rPr lang="en-US" altLang="zh-TW" sz="2400" dirty="0" err="1" smtClean="0">
                <a:latin typeface="Consolas" panose="020B0609020204030204" pitchFamily="49" charset="0"/>
                <a:ea typeface="新細明體" pitchFamily="18" charset="-120"/>
              </a:rPr>
              <a:t>argv</a:t>
            </a:r>
            <a:r>
              <a:rPr lang="en-US" altLang="zh-TW" sz="2400" dirty="0" smtClean="0">
                <a:latin typeface="Consolas" panose="020B0609020204030204" pitchFamily="49" charset="0"/>
                <a:ea typeface="新細明體" pitchFamily="18" charset="-120"/>
              </a:rPr>
              <a:t> )</a:t>
            </a:r>
          </a:p>
          <a:p>
            <a:pPr marL="36512" indent="0">
              <a:lnSpc>
                <a:spcPct val="70000"/>
              </a:lnSpc>
              <a:buNone/>
            </a:pPr>
            <a:r>
              <a:rPr lang="en-US" altLang="zh-TW" sz="2400" dirty="0" smtClean="0">
                <a:latin typeface="Consolas" panose="020B0609020204030204" pitchFamily="49" charset="0"/>
                <a:ea typeface="新細明體" pitchFamily="18" charset="-120"/>
              </a:rPr>
              <a:t>{</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glutInit</a:t>
            </a:r>
            <a:r>
              <a:rPr lang="en-US" altLang="zh-TW" sz="2400" b="1" dirty="0" smtClean="0">
                <a:latin typeface="Consolas" panose="020B0609020204030204" pitchFamily="49" charset="0"/>
                <a:ea typeface="新細明體" pitchFamily="18" charset="-120"/>
              </a:rPr>
              <a:t>( &amp;</a:t>
            </a:r>
            <a:r>
              <a:rPr lang="en-US" altLang="zh-TW" sz="2400" b="1" dirty="0" err="1" smtClean="0">
                <a:latin typeface="Consolas" panose="020B0609020204030204" pitchFamily="49" charset="0"/>
                <a:ea typeface="新細明體" pitchFamily="18" charset="-120"/>
              </a:rPr>
              <a:t>argc</a:t>
            </a: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argv</a:t>
            </a:r>
            <a:r>
              <a:rPr lang="en-US" altLang="zh-TW" sz="2400" b="1" dirty="0" smtClean="0">
                <a:latin typeface="Consolas" panose="020B0609020204030204" pitchFamily="49" charset="0"/>
                <a:ea typeface="新細明體" pitchFamily="18" charset="-120"/>
              </a:rPr>
              <a:t>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glutInitDisplayMode</a:t>
            </a:r>
            <a:r>
              <a:rPr lang="en-US" altLang="zh-TW" sz="2400" b="1" dirty="0" smtClean="0">
                <a:latin typeface="Consolas" panose="020B0609020204030204" pitchFamily="49" charset="0"/>
                <a:ea typeface="新細明體" pitchFamily="18" charset="-120"/>
              </a:rPr>
              <a:t>( GLUT_RGB | </a:t>
            </a:r>
            <a:br>
              <a:rPr lang="en-US" altLang="zh-TW" sz="2400" b="1" dirty="0" smtClean="0">
                <a:latin typeface="Consolas" panose="020B0609020204030204" pitchFamily="49" charset="0"/>
                <a:ea typeface="新細明體" pitchFamily="18" charset="-120"/>
              </a:rPr>
            </a:br>
            <a:r>
              <a:rPr lang="en-US" altLang="zh-TW" sz="2400" b="1" dirty="0" smtClean="0">
                <a:latin typeface="Consolas" panose="020B0609020204030204" pitchFamily="49" charset="0"/>
                <a:ea typeface="新細明體" pitchFamily="18" charset="-120"/>
              </a:rPr>
              <a:t>   </a:t>
            </a:r>
            <a:r>
              <a:rPr lang="en-US" altLang="zh-TW" sz="2400" b="1" dirty="0" smtClean="0">
                <a:solidFill>
                  <a:srgbClr val="FF0000"/>
                </a:solidFill>
                <a:latin typeface="Consolas" panose="020B0609020204030204" pitchFamily="49" charset="0"/>
                <a:ea typeface="新細明體" pitchFamily="18" charset="-120"/>
              </a:rPr>
              <a:t>GLUT_DOUBLE</a:t>
            </a:r>
            <a:r>
              <a:rPr lang="en-US" altLang="zh-TW" sz="2400" b="1" dirty="0" smtClean="0">
                <a:latin typeface="Consolas" panose="020B0609020204030204" pitchFamily="49" charset="0"/>
                <a:ea typeface="新細明體" pitchFamily="18" charset="-120"/>
              </a:rPr>
              <a:t> | GLUT_DEPTH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glutCreateWindow</a:t>
            </a:r>
            <a:r>
              <a:rPr lang="en-US" altLang="zh-TW" sz="2400" b="1" dirty="0" smtClean="0">
                <a:latin typeface="Consolas" panose="020B0609020204030204" pitchFamily="49" charset="0"/>
                <a:ea typeface="新細明體" pitchFamily="18" charset="-120"/>
              </a:rPr>
              <a:t>( “Tetrahedron”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init</a:t>
            </a:r>
            <a:r>
              <a:rPr lang="en-US" altLang="zh-TW" sz="2400" b="1" dirty="0" smtClean="0">
                <a:latin typeface="Consolas" panose="020B0609020204030204" pitchFamily="49" charset="0"/>
                <a:ea typeface="新細明體" pitchFamily="18" charset="-120"/>
              </a:rPr>
              <a:t>();</a:t>
            </a:r>
          </a:p>
          <a:p>
            <a:pPr marL="449263" lvl="1" indent="0">
              <a:lnSpc>
                <a:spcPct val="70000"/>
              </a:lnSpc>
              <a:buNone/>
            </a:pPr>
            <a:endParaRPr lang="en-US" altLang="zh-TW" sz="2400" b="1" dirty="0" smtClean="0">
              <a:latin typeface="Consolas" panose="020B0609020204030204" pitchFamily="49" charset="0"/>
              <a:ea typeface="新細明體" pitchFamily="18" charset="-120"/>
            </a:endParaRP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glutIdleFunc</a:t>
            </a:r>
            <a:r>
              <a:rPr lang="en-US" altLang="zh-TW" sz="2400" b="1" dirty="0" smtClean="0">
                <a:latin typeface="Consolas" panose="020B0609020204030204" pitchFamily="49" charset="0"/>
                <a:ea typeface="新細明體" pitchFamily="18" charset="-120"/>
              </a:rPr>
              <a:t>( idle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glutDisplayFunc</a:t>
            </a:r>
            <a:r>
              <a:rPr lang="en-US" altLang="zh-TW" sz="2400" b="1" dirty="0" smtClean="0">
                <a:latin typeface="Consolas" panose="020B0609020204030204" pitchFamily="49" charset="0"/>
                <a:ea typeface="新細明體" pitchFamily="18" charset="-120"/>
              </a:rPr>
              <a:t>( display );</a:t>
            </a:r>
          </a:p>
          <a:p>
            <a:pPr marL="449263" lvl="1" indent="0">
              <a:lnSpc>
                <a:spcPct val="70000"/>
              </a:lnSpc>
              <a:buNone/>
            </a:pPr>
            <a:endParaRPr lang="en-US" altLang="zh-TW" sz="2400" b="1" dirty="0" smtClean="0">
              <a:latin typeface="Consolas" panose="020B0609020204030204" pitchFamily="49" charset="0"/>
              <a:ea typeface="新細明體" pitchFamily="18" charset="-120"/>
            </a:endParaRP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glutMainLoop</a:t>
            </a:r>
            <a:r>
              <a:rPr lang="en-US" altLang="zh-TW" sz="2400" b="1" dirty="0" smtClean="0">
                <a:latin typeface="Consolas" panose="020B0609020204030204" pitchFamily="49" charset="0"/>
                <a:ea typeface="新細明體" pitchFamily="18" charset="-120"/>
              </a:rPr>
              <a:t>();</a:t>
            </a:r>
          </a:p>
          <a:p>
            <a:pPr marL="36512" indent="0">
              <a:lnSpc>
                <a:spcPct val="70000"/>
              </a:lnSpc>
              <a:buNone/>
            </a:pPr>
            <a:r>
              <a:rPr lang="en-US" altLang="zh-TW" sz="2400" dirty="0" smtClean="0">
                <a:latin typeface="Consolas" panose="020B0609020204030204" pitchFamily="49" charset="0"/>
                <a:ea typeface="新細明體" pitchFamily="18" charset="-12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D28F0BBC-5093-41CA-B9CA-A00C64EB1CA2}" type="slidenum">
              <a:rPr lang="en-US" altLang="en-US"/>
              <a:pPr algn="l">
                <a:defRPr/>
              </a:pPr>
              <a:t>55</a:t>
            </a:fld>
            <a:endParaRPr lang="en-US" altLang="en-US"/>
          </a:p>
        </p:txBody>
      </p:sp>
      <p:sp>
        <p:nvSpPr>
          <p:cNvPr id="63491"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 Updated Program Template (cont.)</a:t>
            </a:r>
          </a:p>
        </p:txBody>
      </p:sp>
      <p:sp>
        <p:nvSpPr>
          <p:cNvPr id="63492" name="Rectangle 3"/>
          <p:cNvSpPr>
            <a:spLocks noGrp="1" noChangeArrowheads="1"/>
          </p:cNvSpPr>
          <p:nvPr>
            <p:ph type="body" idx="1"/>
          </p:nvPr>
        </p:nvSpPr>
        <p:spPr>
          <a:xfrm>
            <a:off x="457200" y="1600200"/>
            <a:ext cx="8147050" cy="4525963"/>
          </a:xfrm>
          <a:effectLst>
            <a:outerShdw dist="45791" dir="2021404" algn="ctr" rotWithShape="0">
              <a:srgbClr val="000000"/>
            </a:outerShdw>
          </a:effectLst>
        </p:spPr>
        <p:txBody>
          <a:bodyPr lIns="90488" tIns="44450" rIns="90488" bIns="44450"/>
          <a:lstStyle/>
          <a:p>
            <a:pPr marL="36512" indent="0">
              <a:lnSpc>
                <a:spcPct val="80000"/>
              </a:lnSpc>
              <a:buNone/>
            </a:pPr>
            <a:r>
              <a:rPr lang="en-US" altLang="zh-TW" sz="2600" dirty="0" smtClean="0">
                <a:latin typeface="Consolas" panose="020B0609020204030204" pitchFamily="49" charset="0"/>
                <a:ea typeface="新細明體" pitchFamily="18" charset="-120"/>
              </a:rPr>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void </a:t>
            </a:r>
            <a:r>
              <a:rPr lang="en-US" altLang="zh-TW" sz="2600" dirty="0" err="1" smtClean="0">
                <a:latin typeface="Consolas" panose="020B0609020204030204" pitchFamily="49" charset="0"/>
                <a:ea typeface="新細明體" pitchFamily="18" charset="-120"/>
              </a:rPr>
              <a:t>init</a:t>
            </a:r>
            <a:r>
              <a:rPr lang="en-US" altLang="zh-TW" sz="2600" dirty="0" smtClean="0">
                <a:latin typeface="Consolas" panose="020B0609020204030204" pitchFamily="49" charset="0"/>
                <a:ea typeface="新細明體" pitchFamily="18" charset="-120"/>
              </a:rPr>
              <a:t>( void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   </a:t>
            </a:r>
            <a:r>
              <a:rPr lang="en-US" altLang="zh-TW" sz="2600" dirty="0" err="1" smtClean="0">
                <a:latin typeface="Consolas" panose="020B0609020204030204" pitchFamily="49" charset="0"/>
                <a:ea typeface="新細明體" pitchFamily="18" charset="-120"/>
              </a:rPr>
              <a:t>glClearColor</a:t>
            </a:r>
            <a:r>
              <a:rPr lang="en-US" altLang="zh-TW" sz="2600" dirty="0" smtClean="0">
                <a:latin typeface="Consolas" panose="020B0609020204030204" pitchFamily="49" charset="0"/>
                <a:ea typeface="新細明體" pitchFamily="18" charset="-120"/>
              </a:rPr>
              <a:t>( 0.0, 0.0, 1.0, 1.0 );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r>
              <a:rPr lang="en-US" altLang="zh-TW" dirty="0" smtClean="0">
                <a:latin typeface="Consolas" panose="020B0609020204030204" pitchFamily="49" charset="0"/>
                <a:ea typeface="新細明體" pitchFamily="18" charset="-120"/>
              </a:rPr>
              <a:t/>
            </a:r>
            <a:br>
              <a:rPr lang="en-US" altLang="zh-TW" dirty="0" smtClean="0">
                <a:latin typeface="Consolas" panose="020B0609020204030204" pitchFamily="49" charset="0"/>
                <a:ea typeface="新細明體" pitchFamily="18" charset="-120"/>
              </a:rPr>
            </a:br>
            <a:r>
              <a:rPr lang="en-US" altLang="zh-TW" dirty="0" smtClean="0">
                <a:latin typeface="Consolas" panose="020B0609020204030204" pitchFamily="49" charset="0"/>
                <a:ea typeface="新細明體" pitchFamily="18" charset="-120"/>
              </a:rPr>
              <a:t/>
            </a:r>
            <a:br>
              <a:rPr lang="en-US" altLang="zh-TW" dirty="0" smtClean="0">
                <a:latin typeface="Consolas" panose="020B0609020204030204" pitchFamily="49" charset="0"/>
                <a:ea typeface="新細明體" pitchFamily="18" charset="-120"/>
              </a:rPr>
            </a:br>
            <a:r>
              <a:rPr lang="en-US" altLang="zh-TW" dirty="0" smtClean="0">
                <a:latin typeface="Consolas" panose="020B0609020204030204" pitchFamily="49" charset="0"/>
                <a:ea typeface="新細明體" pitchFamily="18" charset="-120"/>
              </a:rPr>
              <a:t/>
            </a:r>
            <a:br>
              <a:rPr lang="en-US" altLang="zh-TW"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void idle( void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   </a:t>
            </a:r>
            <a:r>
              <a:rPr lang="en-US" altLang="zh-TW" sz="2600" dirty="0" err="1" smtClean="0">
                <a:latin typeface="Consolas" panose="020B0609020204030204" pitchFamily="49" charset="0"/>
                <a:ea typeface="新細明體" pitchFamily="18" charset="-120"/>
              </a:rPr>
              <a:t>glutPostRedisplay</a:t>
            </a:r>
            <a:r>
              <a:rPr lang="en-US" altLang="zh-TW" sz="2600" dirty="0" smtClean="0">
                <a:latin typeface="Consolas" panose="020B0609020204030204" pitchFamily="49" charset="0"/>
                <a:ea typeface="新細明體" pitchFamily="18" charset="-120"/>
              </a:rPr>
              <a:t>();</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15D50724-6034-46FD-9D74-9F17073995C2}" type="slidenum">
              <a:rPr lang="en-US" altLang="en-US"/>
              <a:pPr algn="l">
                <a:defRPr/>
              </a:pPr>
              <a:t>56</a:t>
            </a:fld>
            <a:endParaRPr lang="en-US" altLang="en-US"/>
          </a:p>
        </p:txBody>
      </p:sp>
      <p:sp>
        <p:nvSpPr>
          <p:cNvPr id="64515"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 Updated Program Template (cont.)</a:t>
            </a:r>
          </a:p>
        </p:txBody>
      </p:sp>
      <p:sp>
        <p:nvSpPr>
          <p:cNvPr id="64516" name="Rectangle 3"/>
          <p:cNvSpPr>
            <a:spLocks noGrp="1" noChangeArrowheads="1"/>
          </p:cNvSpPr>
          <p:nvPr>
            <p:ph type="body" idx="1"/>
          </p:nvPr>
        </p:nvSpPr>
        <p:spPr>
          <a:xfrm>
            <a:off x="457200" y="1600200"/>
            <a:ext cx="8579296" cy="4525963"/>
          </a:xfrm>
          <a:effectLst>
            <a:outerShdw dist="45791" dir="2021404" algn="ctr" rotWithShape="0">
              <a:srgbClr val="000000"/>
            </a:outerShdw>
          </a:effectLst>
        </p:spPr>
        <p:txBody>
          <a:bodyPr lIns="90488" tIns="44450" rIns="90488" bIns="44450"/>
          <a:lstStyle/>
          <a:p>
            <a:pPr marL="36512" indent="0">
              <a:lnSpc>
                <a:spcPct val="70000"/>
              </a:lnSpc>
              <a:buNone/>
            </a:pPr>
            <a:r>
              <a:rPr lang="en-US" altLang="zh-TW" sz="2000" dirty="0" smtClean="0">
                <a:latin typeface="Consolas" panose="020B0609020204030204" pitchFamily="49" charset="0"/>
                <a:ea typeface="新細明體" pitchFamily="18" charset="-120"/>
              </a:rPr>
              <a:t>void </a:t>
            </a:r>
            <a:r>
              <a:rPr lang="en-US" altLang="zh-TW" sz="2000" dirty="0" err="1" smtClean="0">
                <a:latin typeface="Consolas" panose="020B0609020204030204" pitchFamily="49" charset="0"/>
                <a:ea typeface="新細明體" pitchFamily="18" charset="-120"/>
              </a:rPr>
              <a:t>drawScene</a:t>
            </a:r>
            <a:r>
              <a:rPr lang="en-US" altLang="zh-TW" sz="2000" dirty="0" smtClean="0">
                <a:latin typeface="Consolas" panose="020B0609020204030204" pitchFamily="49" charset="0"/>
                <a:ea typeface="新細明體" pitchFamily="18" charset="-120"/>
              </a:rPr>
              <a:t>( void )</a:t>
            </a:r>
          </a:p>
          <a:p>
            <a:pPr marL="36512" indent="0">
              <a:lnSpc>
                <a:spcPct val="70000"/>
              </a:lnSpc>
              <a:buNone/>
            </a:pPr>
            <a:r>
              <a:rPr lang="en-US" altLang="zh-TW" sz="2000" dirty="0" smtClean="0">
                <a:latin typeface="Consolas" panose="020B0609020204030204" pitchFamily="49" charset="0"/>
                <a:ea typeface="新細明體" pitchFamily="18" charset="-120"/>
              </a:rPr>
              <a:t>{</a:t>
            </a: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GLfloat</a:t>
            </a:r>
            <a:r>
              <a:rPr lang="en-US" altLang="zh-TW" sz="2000" b="1" dirty="0" smtClean="0">
                <a:latin typeface="Consolas" panose="020B0609020204030204" pitchFamily="49" charset="0"/>
                <a:ea typeface="新細明體" pitchFamily="18" charset="-120"/>
              </a:rPr>
              <a:t> vertices[] = { … };</a:t>
            </a: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GLfloat</a:t>
            </a:r>
            <a:r>
              <a:rPr lang="en-US" altLang="zh-TW" sz="2000" b="1" dirty="0" smtClean="0">
                <a:latin typeface="Consolas" panose="020B0609020204030204" pitchFamily="49" charset="0"/>
                <a:ea typeface="新細明體" pitchFamily="18" charset="-120"/>
              </a:rPr>
              <a:t> colors[] = { … };</a:t>
            </a:r>
          </a:p>
          <a:p>
            <a:pPr marL="449263" lvl="1" indent="0">
              <a:lnSpc>
                <a:spcPct val="85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glClear</a:t>
            </a:r>
            <a:r>
              <a:rPr lang="en-US" altLang="zh-TW" sz="2000" b="1" dirty="0" smtClean="0">
                <a:latin typeface="Consolas" panose="020B0609020204030204" pitchFamily="49" charset="0"/>
                <a:ea typeface="新細明體" pitchFamily="18" charset="-120"/>
              </a:rPr>
              <a:t>( GL_COLOR_BUFFER_BIT |  </a:t>
            </a:r>
            <a:r>
              <a:rPr lang="en-US" altLang="zh-TW" sz="2000" b="1" dirty="0" smtClean="0">
                <a:solidFill>
                  <a:srgbClr val="FF0000"/>
                </a:solidFill>
                <a:latin typeface="Consolas" panose="020B0609020204030204" pitchFamily="49" charset="0"/>
                <a:ea typeface="新細明體" pitchFamily="18" charset="-120"/>
              </a:rPr>
              <a:t>GL_DEPTH_BUFFER_BIT</a:t>
            </a:r>
            <a:r>
              <a:rPr lang="en-US" altLang="zh-TW" sz="2000" b="1" dirty="0" smtClean="0">
                <a:latin typeface="Consolas" panose="020B0609020204030204" pitchFamily="49" charset="0"/>
                <a:ea typeface="新細明體" pitchFamily="18" charset="-120"/>
              </a:rPr>
              <a:t> );</a:t>
            </a:r>
          </a:p>
          <a:p>
            <a:pPr marL="449263" lvl="1" indent="0">
              <a:lnSpc>
                <a:spcPct val="85000"/>
              </a:lnSpc>
              <a:buNone/>
            </a:pPr>
            <a:endParaRPr lang="en-US" altLang="zh-TW" sz="2000" b="1" dirty="0" smtClean="0">
              <a:latin typeface="Consolas" panose="020B0609020204030204" pitchFamily="49" charset="0"/>
              <a:ea typeface="新細明體" pitchFamily="18" charset="-120"/>
            </a:endParaRP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glBegin</a:t>
            </a:r>
            <a:r>
              <a:rPr lang="en-US" altLang="zh-TW" sz="2000" b="1" dirty="0" smtClean="0">
                <a:latin typeface="Consolas" panose="020B0609020204030204" pitchFamily="49" charset="0"/>
                <a:ea typeface="新細明體" pitchFamily="18" charset="-120"/>
              </a:rPr>
              <a:t>( GL_TRIANGLE_STRIP );</a:t>
            </a:r>
          </a:p>
          <a:p>
            <a:pPr marL="449263" lvl="1" indent="0">
              <a:lnSpc>
                <a:spcPct val="70000"/>
              </a:lnSpc>
              <a:buNone/>
            </a:pPr>
            <a:r>
              <a:rPr lang="en-US" altLang="zh-TW" sz="2000" b="1" i="1" dirty="0" smtClean="0">
                <a:solidFill>
                  <a:srgbClr val="33CCFF"/>
                </a:solidFill>
                <a:latin typeface="Consolas" panose="020B0609020204030204" pitchFamily="49" charset="0"/>
                <a:ea typeface="新細明體" pitchFamily="18" charset="-120"/>
              </a:rPr>
              <a:t>/* calls to </a:t>
            </a:r>
            <a:r>
              <a:rPr lang="en-US" altLang="zh-TW" sz="2000" b="1" i="1" dirty="0" err="1" smtClean="0">
                <a:solidFill>
                  <a:srgbClr val="33CCFF"/>
                </a:solidFill>
                <a:latin typeface="Consolas" panose="020B0609020204030204" pitchFamily="49" charset="0"/>
                <a:ea typeface="新細明體" pitchFamily="18" charset="-120"/>
              </a:rPr>
              <a:t>glColor</a:t>
            </a:r>
            <a:r>
              <a:rPr lang="en-US" altLang="zh-TW" sz="2000" b="1" i="1" dirty="0" smtClean="0">
                <a:solidFill>
                  <a:srgbClr val="33CCFF"/>
                </a:solidFill>
                <a:latin typeface="Consolas" panose="020B0609020204030204" pitchFamily="49" charset="0"/>
                <a:ea typeface="新細明體" pitchFamily="18" charset="-120"/>
              </a:rPr>
              <a:t>*() and </a:t>
            </a:r>
            <a:r>
              <a:rPr lang="en-US" altLang="zh-TW" sz="2000" b="1" i="1" dirty="0" err="1" smtClean="0">
                <a:solidFill>
                  <a:srgbClr val="33CCFF"/>
                </a:solidFill>
                <a:latin typeface="Consolas" panose="020B0609020204030204" pitchFamily="49" charset="0"/>
                <a:ea typeface="新細明體" pitchFamily="18" charset="-120"/>
              </a:rPr>
              <a:t>glVertex</a:t>
            </a:r>
            <a:r>
              <a:rPr lang="en-US" altLang="zh-TW" sz="2000" b="1" i="1" dirty="0" smtClean="0">
                <a:solidFill>
                  <a:srgbClr val="33CCFF"/>
                </a:solidFill>
                <a:latin typeface="Consolas" panose="020B0609020204030204" pitchFamily="49" charset="0"/>
                <a:ea typeface="新細明體" pitchFamily="18" charset="-120"/>
              </a:rPr>
              <a:t>*() */</a:t>
            </a:r>
            <a:endParaRPr lang="en-US" altLang="zh-TW" sz="2000" b="1" dirty="0" smtClean="0">
              <a:latin typeface="Consolas" panose="020B0609020204030204" pitchFamily="49" charset="0"/>
              <a:ea typeface="新細明體" pitchFamily="18" charset="-120"/>
            </a:endParaRP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glEnd</a:t>
            </a:r>
            <a:r>
              <a:rPr lang="en-US" altLang="zh-TW" sz="2000" b="1" dirty="0" smtClean="0">
                <a:latin typeface="Consolas" panose="020B0609020204030204" pitchFamily="49" charset="0"/>
                <a:ea typeface="新細明體" pitchFamily="18" charset="-120"/>
              </a:rPr>
              <a:t>();</a:t>
            </a:r>
          </a:p>
          <a:p>
            <a:pPr marL="449263" lvl="1" indent="0">
              <a:lnSpc>
                <a:spcPct val="70000"/>
              </a:lnSpc>
              <a:buNone/>
            </a:pPr>
            <a:endParaRPr lang="en-US" altLang="zh-TW" sz="2000" b="1" dirty="0" smtClean="0">
              <a:latin typeface="Consolas" panose="020B0609020204030204" pitchFamily="49" charset="0"/>
              <a:ea typeface="新細明體" pitchFamily="18" charset="-120"/>
            </a:endParaRP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glutSwapBuffers</a:t>
            </a:r>
            <a:r>
              <a:rPr lang="en-US" altLang="zh-TW" sz="2000" b="1" dirty="0" smtClean="0">
                <a:latin typeface="Consolas" panose="020B0609020204030204" pitchFamily="49" charset="0"/>
                <a:ea typeface="新細明體" pitchFamily="18" charset="-120"/>
              </a:rPr>
              <a:t>();</a:t>
            </a:r>
          </a:p>
          <a:p>
            <a:pPr marL="36512" indent="0">
              <a:lnSpc>
                <a:spcPct val="70000"/>
              </a:lnSpc>
              <a:buNone/>
            </a:pPr>
            <a:r>
              <a:rPr lang="en-US" altLang="zh-TW" sz="2000" dirty="0" smtClean="0">
                <a:latin typeface="Consolas" panose="020B0609020204030204" pitchFamily="49" charset="0"/>
                <a:ea typeface="新細明體" pitchFamily="18" charset="-12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685800" y="3583837"/>
            <a:ext cx="7100910" cy="1826363"/>
          </a:xfrm>
          <a:ln>
            <a:miter lim="800000"/>
            <a:headEnd/>
            <a:tailEnd/>
          </a:ln>
          <a:extLst/>
        </p:spPr>
        <p:txBody>
          <a:bodyPr>
            <a:normAutofit/>
          </a:bodyPr>
          <a:lstStyle/>
          <a:p>
            <a:pPr eaLnBrk="1" fontAlgn="auto" hangingPunct="1">
              <a:spcAft>
                <a:spcPts val="0"/>
              </a:spcAft>
              <a:defRPr/>
            </a:pPr>
            <a:r>
              <a:rPr lang="en-US" altLang="zh-TW" dirty="0">
                <a:solidFill>
                  <a:schemeClr val="accent1">
                    <a:satMod val="150000"/>
                  </a:schemeClr>
                </a:solidFill>
              </a:rPr>
              <a:t>Imaging and Raster Primitives</a:t>
            </a:r>
          </a:p>
        </p:txBody>
      </p:sp>
      <p:sp>
        <p:nvSpPr>
          <p:cNvPr id="65539" name="Rectangle 3"/>
          <p:cNvSpPr>
            <a:spLocks noGrp="1" noChangeArrowheads="1"/>
          </p:cNvSpPr>
          <p:nvPr>
            <p:ph type="body" idx="1"/>
          </p:nvPr>
        </p:nvSpPr>
        <p:spPr>
          <a:xfrm>
            <a:off x="685800" y="2486025"/>
            <a:ext cx="6629400" cy="1066800"/>
          </a:xfrm>
        </p:spPr>
        <p:txBody>
          <a:bodyPr/>
          <a:lstStyle/>
          <a:p>
            <a:pPr algn="ctr" eaLnBrk="1" hangingPunct="1"/>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F8E43E00-9AC2-4A1F-8630-FA90B3DA5A50}" type="slidenum">
              <a:rPr lang="en-US" altLang="en-US"/>
              <a:pPr algn="l">
                <a:defRPr/>
              </a:pPr>
              <a:t>58</a:t>
            </a:fld>
            <a:endParaRPr lang="en-US" altLang="en-US"/>
          </a:p>
        </p:txBody>
      </p:sp>
      <p:sp>
        <p:nvSpPr>
          <p:cNvPr id="741378"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Imaging and Raster Primitives</a:t>
            </a:r>
          </a:p>
        </p:txBody>
      </p:sp>
      <p:sp>
        <p:nvSpPr>
          <p:cNvPr id="66564" name="Rectangle 3"/>
          <p:cNvSpPr>
            <a:spLocks noGrp="1" noChangeArrowheads="1"/>
          </p:cNvSpPr>
          <p:nvPr>
            <p:ph type="body" idx="1"/>
          </p:nvPr>
        </p:nvSpPr>
        <p:spPr/>
        <p:txBody>
          <a:bodyPr/>
          <a:lstStyle/>
          <a:p>
            <a:pPr eaLnBrk="1" hangingPunct="1"/>
            <a:r>
              <a:rPr lang="en-US" altLang="zh-TW" smtClean="0"/>
              <a:t>Describe OpenGL’s raster primitives: bitmaps and image rectangles</a:t>
            </a:r>
          </a:p>
          <a:p>
            <a:pPr eaLnBrk="1" hangingPunct="1"/>
            <a:r>
              <a:rPr lang="en-US" altLang="zh-TW" smtClean="0"/>
              <a:t>Demonstrate how to get OpenGL to read and render pixel rectangles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6E75F36C-4585-4FEA-B219-8F99B7BDA7B8}" type="slidenum">
              <a:rPr lang="en-US" altLang="en-US"/>
              <a:pPr algn="l">
                <a:defRPr/>
              </a:pPr>
              <a:t>59</a:t>
            </a:fld>
            <a:endParaRPr lang="en-US" altLang="en-US"/>
          </a:p>
        </p:txBody>
      </p:sp>
      <p:sp>
        <p:nvSpPr>
          <p:cNvPr id="743426" name="Rectangle 2"/>
          <p:cNvSpPr>
            <a:spLocks noGrp="1" noChangeArrowheads="1"/>
          </p:cNvSpPr>
          <p:nvPr>
            <p:ph type="title"/>
          </p:nvPr>
        </p:nvSpPr>
        <p:spPr/>
        <p:txBody>
          <a:bodyPr/>
          <a:lstStyle/>
          <a:p>
            <a:pPr eaLnBrk="1" fontAlgn="auto" hangingPunct="1">
              <a:spcAft>
                <a:spcPts val="0"/>
              </a:spcAft>
              <a:defRPr/>
            </a:pPr>
            <a:r>
              <a:rPr lang="en-US" altLang="zh-TW" sz="3300">
                <a:solidFill>
                  <a:schemeClr val="accent1">
                    <a:satMod val="150000"/>
                  </a:schemeClr>
                </a:solidFill>
              </a:rPr>
              <a:t>Pixel-based primitives</a:t>
            </a:r>
          </a:p>
        </p:txBody>
      </p:sp>
      <p:sp>
        <p:nvSpPr>
          <p:cNvPr id="67588" name="Rectangle 3"/>
          <p:cNvSpPr>
            <a:spLocks noGrp="1" noChangeArrowheads="1"/>
          </p:cNvSpPr>
          <p:nvPr>
            <p:ph type="body" idx="1"/>
          </p:nvPr>
        </p:nvSpPr>
        <p:spPr/>
        <p:txBody>
          <a:bodyPr/>
          <a:lstStyle/>
          <a:p>
            <a:pPr eaLnBrk="1" hangingPunct="1"/>
            <a:r>
              <a:rPr lang="en-US" altLang="zh-TW" smtClean="0"/>
              <a:t>Bitmaps</a:t>
            </a:r>
          </a:p>
          <a:p>
            <a:pPr lvl="1" eaLnBrk="1" hangingPunct="1"/>
            <a:r>
              <a:rPr lang="en-US" altLang="zh-TW" smtClean="0"/>
              <a:t>2D array of bit masks for pixels</a:t>
            </a:r>
          </a:p>
          <a:p>
            <a:pPr lvl="2" eaLnBrk="1" hangingPunct="1"/>
            <a:r>
              <a:rPr lang="en-US" altLang="zh-TW" smtClean="0"/>
              <a:t>update pixel color based on current color</a:t>
            </a:r>
          </a:p>
          <a:p>
            <a:pPr eaLnBrk="1" hangingPunct="1"/>
            <a:r>
              <a:rPr lang="en-US" altLang="zh-TW" smtClean="0"/>
              <a:t>Images</a:t>
            </a:r>
          </a:p>
          <a:p>
            <a:pPr lvl="1" eaLnBrk="1" hangingPunct="1"/>
            <a:r>
              <a:rPr lang="en-US" altLang="zh-TW" smtClean="0"/>
              <a:t>2D array of pixel color information</a:t>
            </a:r>
          </a:p>
          <a:p>
            <a:pPr lvl="2" eaLnBrk="1" hangingPunct="1"/>
            <a:r>
              <a:rPr lang="en-US" altLang="zh-TW" smtClean="0"/>
              <a:t>complete color information for each pixel</a:t>
            </a:r>
          </a:p>
          <a:p>
            <a:pPr eaLnBrk="1" hangingPunct="1"/>
            <a:r>
              <a:rPr lang="en-US" altLang="zh-TW" smtClean="0"/>
              <a:t>OpenGL doesn’t understand image formats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6562725" cy="1143000"/>
          </a:xfrm>
        </p:spPr>
        <p:txBody>
          <a:bodyPr/>
          <a:lstStyle/>
          <a:p>
            <a:pPr eaLnBrk="1" hangingPunct="1"/>
            <a:r>
              <a:rPr lang="en-US" altLang="zh-TW" smtClean="0"/>
              <a:t>Projection</a:t>
            </a:r>
            <a:endParaRPr lang="zh-TW" altLang="en-US" smtClean="0"/>
          </a:p>
        </p:txBody>
      </p:sp>
      <p:sp>
        <p:nvSpPr>
          <p:cNvPr id="13315" name="內容版面配置區 2"/>
          <p:cNvSpPr>
            <a:spLocks noGrp="1"/>
          </p:cNvSpPr>
          <p:nvPr>
            <p:ph idx="1"/>
          </p:nvPr>
        </p:nvSpPr>
        <p:spPr/>
        <p:txBody>
          <a:bodyPr/>
          <a:lstStyle/>
          <a:p>
            <a:pPr eaLnBrk="1" hangingPunct="1"/>
            <a:r>
              <a:rPr lang="en-US" altLang="zh-TW" smtClean="0"/>
              <a:t>Getting 3D to 2D</a:t>
            </a:r>
          </a:p>
          <a:p>
            <a:pPr lvl="1" eaLnBrk="1" hangingPunct="1"/>
            <a:r>
              <a:rPr lang="en-US" altLang="zh-TW" smtClean="0"/>
              <a:t>Orthographic projections</a:t>
            </a:r>
          </a:p>
          <a:p>
            <a:pPr lvl="1" eaLnBrk="1" hangingPunct="1"/>
            <a:endParaRPr lang="en-US" altLang="zh-TW" smtClean="0"/>
          </a:p>
          <a:p>
            <a:pPr lvl="1" eaLnBrk="1" hangingPunct="1"/>
            <a:endParaRPr lang="en-US" altLang="zh-TW" smtClean="0"/>
          </a:p>
          <a:p>
            <a:pPr lvl="1" eaLnBrk="1" hangingPunct="1"/>
            <a:r>
              <a:rPr lang="en-US" altLang="zh-TW" smtClean="0"/>
              <a:t>Perspective projections</a:t>
            </a:r>
            <a:endParaRPr lang="zh-TW" altLang="en-US"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12875"/>
            <a:ext cx="23161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3860800"/>
            <a:ext cx="22844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9"/>
          <p:cNvSpPr>
            <a:spLocks noChangeArrowheads="1"/>
          </p:cNvSpPr>
          <p:nvPr/>
        </p:nvSpPr>
        <p:spPr bwMode="auto">
          <a:xfrm>
            <a:off x="7848600" y="3427413"/>
            <a:ext cx="86995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Frame</a:t>
            </a:r>
            <a:br>
              <a:rPr lang="en-US" altLang="zh-TW" sz="1400">
                <a:latin typeface="Times New Roman" pitchFamily="18" charset="0"/>
                <a:ea typeface="新細明體" pitchFamily="18" charset="-120"/>
              </a:rPr>
            </a:br>
            <a:r>
              <a:rPr lang="en-US" altLang="zh-TW" sz="1400">
                <a:latin typeface="Times New Roman" pitchFamily="18" charset="0"/>
                <a:ea typeface="新細明體" pitchFamily="18" charset="-120"/>
              </a:rPr>
              <a:t>Buffer</a:t>
            </a:r>
          </a:p>
        </p:txBody>
      </p:sp>
      <p:sp>
        <p:nvSpPr>
          <p:cNvPr id="68611" name="Rectangle 40"/>
          <p:cNvSpPr>
            <a:spLocks noChangeArrowheads="1"/>
          </p:cNvSpPr>
          <p:nvPr/>
        </p:nvSpPr>
        <p:spPr bwMode="auto">
          <a:xfrm>
            <a:off x="4359275" y="3306763"/>
            <a:ext cx="1306513"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Rasterization</a:t>
            </a:r>
          </a:p>
          <a:p>
            <a:pPr eaLnBrk="1" hangingPunct="1">
              <a:spcBef>
                <a:spcPct val="0"/>
              </a:spcBef>
              <a:buClrTx/>
              <a:buSzTx/>
              <a:buFontTx/>
              <a:buNone/>
            </a:pPr>
            <a:r>
              <a:rPr lang="en-US" altLang="zh-TW" sz="1400">
                <a:latin typeface="Times New Roman" pitchFamily="18" charset="0"/>
                <a:ea typeface="新細明體" pitchFamily="18" charset="-120"/>
              </a:rPr>
              <a:t>(including</a:t>
            </a:r>
          </a:p>
          <a:p>
            <a:pPr eaLnBrk="1" hangingPunct="1">
              <a:spcBef>
                <a:spcPct val="0"/>
              </a:spcBef>
              <a:buClrTx/>
              <a:buSzTx/>
              <a:buFontTx/>
              <a:buNone/>
            </a:pPr>
            <a:r>
              <a:rPr lang="en-US" altLang="zh-TW" sz="1400">
                <a:latin typeface="Times New Roman" pitchFamily="18" charset="0"/>
                <a:ea typeface="新細明體" pitchFamily="18" charset="-120"/>
              </a:rPr>
              <a:t>Pixel Zoom)</a:t>
            </a:r>
          </a:p>
        </p:txBody>
      </p:sp>
      <p:sp>
        <p:nvSpPr>
          <p:cNvPr id="68612" name="Rectangle 41"/>
          <p:cNvSpPr>
            <a:spLocks noChangeArrowheads="1"/>
          </p:cNvSpPr>
          <p:nvPr/>
        </p:nvSpPr>
        <p:spPr bwMode="auto">
          <a:xfrm>
            <a:off x="6140450" y="3387725"/>
            <a:ext cx="1338263" cy="58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145000"/>
              </a:spcBef>
              <a:spcAft>
                <a:spcPct val="25000"/>
              </a:spcAft>
              <a:buClrTx/>
              <a:buSzTx/>
              <a:buFontTx/>
              <a:buNone/>
            </a:pPr>
            <a:r>
              <a:rPr lang="en-US" altLang="zh-TW" sz="1400">
                <a:latin typeface="Times New Roman" pitchFamily="18" charset="0"/>
                <a:ea typeface="新細明體" pitchFamily="18" charset="-120"/>
              </a:rPr>
              <a:t>Per Fragment</a:t>
            </a:r>
            <a:br>
              <a:rPr lang="en-US" altLang="zh-TW" sz="1400">
                <a:latin typeface="Times New Roman" pitchFamily="18" charset="0"/>
                <a:ea typeface="新細明體" pitchFamily="18" charset="-120"/>
              </a:rPr>
            </a:br>
            <a:r>
              <a:rPr lang="en-US" altLang="zh-TW" sz="1400">
                <a:latin typeface="Times New Roman" pitchFamily="18" charset="0"/>
                <a:ea typeface="新細明體" pitchFamily="18" charset="-120"/>
              </a:rPr>
              <a:t>Operations</a:t>
            </a:r>
          </a:p>
        </p:txBody>
      </p:sp>
      <p:sp>
        <p:nvSpPr>
          <p:cNvPr id="68613" name="Rectangle 42"/>
          <p:cNvSpPr>
            <a:spLocks noChangeArrowheads="1"/>
          </p:cNvSpPr>
          <p:nvPr/>
        </p:nvSpPr>
        <p:spPr bwMode="auto">
          <a:xfrm>
            <a:off x="3962400" y="4405313"/>
            <a:ext cx="963613"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TextureMemory</a:t>
            </a:r>
          </a:p>
        </p:txBody>
      </p:sp>
      <p:sp>
        <p:nvSpPr>
          <p:cNvPr id="68614" name="Rectangle 43"/>
          <p:cNvSpPr>
            <a:spLocks noChangeArrowheads="1"/>
          </p:cNvSpPr>
          <p:nvPr/>
        </p:nvSpPr>
        <p:spPr bwMode="auto">
          <a:xfrm>
            <a:off x="2490788" y="3308350"/>
            <a:ext cx="1492250"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Pixel-Transfer</a:t>
            </a:r>
          </a:p>
          <a:p>
            <a:pPr eaLnBrk="1" hangingPunct="1">
              <a:spcBef>
                <a:spcPct val="0"/>
              </a:spcBef>
              <a:buClrTx/>
              <a:buSzTx/>
              <a:buFontTx/>
              <a:buNone/>
            </a:pPr>
            <a:r>
              <a:rPr lang="en-US" altLang="zh-TW" sz="1400">
                <a:latin typeface="Times New Roman" pitchFamily="18" charset="0"/>
                <a:ea typeface="新細明體" pitchFamily="18" charset="-120"/>
              </a:rPr>
              <a:t>Operations</a:t>
            </a:r>
          </a:p>
          <a:p>
            <a:pPr eaLnBrk="1" hangingPunct="1">
              <a:spcBef>
                <a:spcPct val="0"/>
              </a:spcBef>
              <a:buClrTx/>
              <a:buSzTx/>
              <a:buFontTx/>
              <a:buNone/>
            </a:pPr>
            <a:r>
              <a:rPr lang="en-US" altLang="zh-TW" sz="1400">
                <a:latin typeface="Times New Roman" pitchFamily="18" charset="0"/>
                <a:ea typeface="新細明體" pitchFamily="18" charset="-120"/>
              </a:rPr>
              <a:t>(and Pixel Map)</a:t>
            </a:r>
          </a:p>
        </p:txBody>
      </p:sp>
      <p:sp>
        <p:nvSpPr>
          <p:cNvPr id="68615" name="Rectangle 44"/>
          <p:cNvSpPr>
            <a:spLocks noChangeArrowheads="1"/>
          </p:cNvSpPr>
          <p:nvPr/>
        </p:nvSpPr>
        <p:spPr bwMode="auto">
          <a:xfrm>
            <a:off x="508000" y="3525838"/>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CPU</a:t>
            </a:r>
          </a:p>
        </p:txBody>
      </p:sp>
      <p:sp>
        <p:nvSpPr>
          <p:cNvPr id="68616" name="Rectangle 45"/>
          <p:cNvSpPr>
            <a:spLocks noChangeArrowheads="1"/>
          </p:cNvSpPr>
          <p:nvPr/>
        </p:nvSpPr>
        <p:spPr bwMode="auto">
          <a:xfrm>
            <a:off x="1360488" y="3308350"/>
            <a:ext cx="854075"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Pixel</a:t>
            </a:r>
          </a:p>
          <a:p>
            <a:pPr eaLnBrk="1" hangingPunct="1">
              <a:spcBef>
                <a:spcPct val="0"/>
              </a:spcBef>
              <a:buClrTx/>
              <a:buSzTx/>
              <a:buFontTx/>
              <a:buNone/>
            </a:pPr>
            <a:r>
              <a:rPr lang="en-US" altLang="zh-TW" sz="1400">
                <a:latin typeface="Times New Roman" pitchFamily="18" charset="0"/>
                <a:ea typeface="新細明體" pitchFamily="18" charset="-120"/>
              </a:rPr>
              <a:t>Storage</a:t>
            </a:r>
          </a:p>
          <a:p>
            <a:pPr eaLnBrk="1" hangingPunct="1">
              <a:spcBef>
                <a:spcPct val="0"/>
              </a:spcBef>
              <a:buClrTx/>
              <a:buSzTx/>
              <a:buFontTx/>
              <a:buNone/>
            </a:pPr>
            <a:r>
              <a:rPr lang="en-US" altLang="zh-TW" sz="1400">
                <a:latin typeface="Times New Roman" pitchFamily="18" charset="0"/>
                <a:ea typeface="新細明體" pitchFamily="18" charset="-120"/>
              </a:rPr>
              <a:t>Modes</a:t>
            </a:r>
          </a:p>
        </p:txBody>
      </p:sp>
      <p:sp>
        <p:nvSpPr>
          <p:cNvPr id="68617" name="Rectangle 46"/>
          <p:cNvSpPr>
            <a:spLocks noChangeArrowheads="1"/>
          </p:cNvSpPr>
          <p:nvPr/>
        </p:nvSpPr>
        <p:spPr bwMode="auto">
          <a:xfrm>
            <a:off x="3733800" y="5167313"/>
            <a:ext cx="385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Courier New" pitchFamily="49" charset="0"/>
                <a:ea typeface="新細明體" pitchFamily="18" charset="-120"/>
              </a:rPr>
              <a:t>glReadPixels(), glCopyPixels()</a:t>
            </a:r>
          </a:p>
        </p:txBody>
      </p:sp>
      <p:sp>
        <p:nvSpPr>
          <p:cNvPr id="68618" name="Rectangle 47"/>
          <p:cNvSpPr>
            <a:spLocks noChangeArrowheads="1"/>
          </p:cNvSpPr>
          <p:nvPr/>
        </p:nvSpPr>
        <p:spPr bwMode="auto">
          <a:xfrm>
            <a:off x="993775" y="2971800"/>
            <a:ext cx="336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Courier New" pitchFamily="49" charset="0"/>
                <a:ea typeface="新細明體" pitchFamily="18" charset="-120"/>
              </a:rPr>
              <a:t>glBitmap(), glDrawPixels()</a:t>
            </a:r>
          </a:p>
        </p:txBody>
      </p:sp>
      <p:cxnSp>
        <p:nvCxnSpPr>
          <p:cNvPr id="68619" name="AutoShape 48"/>
          <p:cNvCxnSpPr>
            <a:cxnSpLocks noChangeShapeType="1"/>
            <a:stCxn id="68615" idx="3"/>
            <a:endCxn id="68616" idx="1"/>
          </p:cNvCxnSpPr>
          <p:nvPr/>
        </p:nvCxnSpPr>
        <p:spPr bwMode="auto">
          <a:xfrm>
            <a:off x="1068388" y="3678238"/>
            <a:ext cx="292100" cy="0"/>
          </a:xfrm>
          <a:prstGeom prst="straightConnector1">
            <a:avLst/>
          </a:prstGeom>
          <a:noFill/>
          <a:ln w="12700">
            <a:solidFill>
              <a:schemeClr val="tx1"/>
            </a:solidFill>
            <a:round/>
            <a:headEnd type="triangle" w="sm" len="sm"/>
            <a:tailEnd type="triangle" w="sm" len="sm"/>
          </a:ln>
          <a:extLst>
            <a:ext uri="{909E8E84-426E-40DD-AFC4-6F175D3DCCD1}">
              <a14:hiddenFill xmlns:a14="http://schemas.microsoft.com/office/drawing/2010/main">
                <a:noFill/>
              </a14:hiddenFill>
            </a:ext>
          </a:extLst>
        </p:spPr>
      </p:cxnSp>
      <p:cxnSp>
        <p:nvCxnSpPr>
          <p:cNvPr id="68620" name="AutoShape 49"/>
          <p:cNvCxnSpPr>
            <a:cxnSpLocks noChangeShapeType="1"/>
            <a:stCxn id="68616" idx="3"/>
            <a:endCxn id="68614" idx="1"/>
          </p:cNvCxnSpPr>
          <p:nvPr/>
        </p:nvCxnSpPr>
        <p:spPr bwMode="auto">
          <a:xfrm>
            <a:off x="2214563" y="3678238"/>
            <a:ext cx="276225" cy="0"/>
          </a:xfrm>
          <a:prstGeom prst="straightConnector1">
            <a:avLst/>
          </a:prstGeom>
          <a:noFill/>
          <a:ln w="12700">
            <a:solidFill>
              <a:schemeClr val="tx1"/>
            </a:solidFill>
            <a:round/>
            <a:headEnd type="triangle" w="sm" len="sm"/>
            <a:tailEnd type="triangle" w="sm" len="sm"/>
          </a:ln>
          <a:extLst>
            <a:ext uri="{909E8E84-426E-40DD-AFC4-6F175D3DCCD1}">
              <a14:hiddenFill xmlns:a14="http://schemas.microsoft.com/office/drawing/2010/main">
                <a:noFill/>
              </a14:hiddenFill>
            </a:ext>
          </a:extLst>
        </p:spPr>
      </p:cxnSp>
      <p:cxnSp>
        <p:nvCxnSpPr>
          <p:cNvPr id="68621" name="AutoShape 50"/>
          <p:cNvCxnSpPr>
            <a:cxnSpLocks noChangeShapeType="1"/>
            <a:stCxn id="68614" idx="3"/>
            <a:endCxn id="68611" idx="1"/>
          </p:cNvCxnSpPr>
          <p:nvPr/>
        </p:nvCxnSpPr>
        <p:spPr bwMode="auto">
          <a:xfrm flipV="1">
            <a:off x="3983038" y="3676650"/>
            <a:ext cx="376237" cy="158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8622" name="AutoShape 51"/>
          <p:cNvCxnSpPr>
            <a:cxnSpLocks noChangeShapeType="1"/>
            <a:stCxn id="68611" idx="3"/>
            <a:endCxn id="68612" idx="1"/>
          </p:cNvCxnSpPr>
          <p:nvPr/>
        </p:nvCxnSpPr>
        <p:spPr bwMode="auto">
          <a:xfrm>
            <a:off x="5665788" y="3676650"/>
            <a:ext cx="474662" cy="158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8623" name="AutoShape 52"/>
          <p:cNvCxnSpPr>
            <a:cxnSpLocks noChangeShapeType="1"/>
            <a:stCxn id="68612" idx="3"/>
            <a:endCxn id="68610" idx="1"/>
          </p:cNvCxnSpPr>
          <p:nvPr/>
        </p:nvCxnSpPr>
        <p:spPr bwMode="auto">
          <a:xfrm>
            <a:off x="7478713" y="3678238"/>
            <a:ext cx="369887" cy="127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8624" name="AutoShape 53"/>
          <p:cNvCxnSpPr>
            <a:cxnSpLocks noChangeShapeType="1"/>
            <a:stCxn id="68610" idx="2"/>
            <a:endCxn id="68613" idx="3"/>
          </p:cNvCxnSpPr>
          <p:nvPr/>
        </p:nvCxnSpPr>
        <p:spPr bwMode="auto">
          <a:xfrm rot="5400000">
            <a:off x="6247606" y="2632870"/>
            <a:ext cx="714375" cy="3357562"/>
          </a:xfrm>
          <a:prstGeom prst="bentConnector2">
            <a:avLst/>
          </a:prstGeom>
          <a:noFill/>
          <a:ln w="1270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68625" name="AutoShape 54"/>
          <p:cNvCxnSpPr>
            <a:cxnSpLocks noChangeShapeType="1"/>
            <a:stCxn id="68610" idx="2"/>
            <a:endCxn id="68614" idx="2"/>
          </p:cNvCxnSpPr>
          <p:nvPr/>
        </p:nvCxnSpPr>
        <p:spPr bwMode="auto">
          <a:xfrm rot="5400000">
            <a:off x="5713413" y="1477963"/>
            <a:ext cx="93662" cy="5046662"/>
          </a:xfrm>
          <a:prstGeom prst="bentConnector3">
            <a:avLst>
              <a:gd name="adj1" fmla="val 1676269"/>
            </a:avLst>
          </a:prstGeom>
          <a:noFill/>
          <a:ln w="1270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68626" name="AutoShape 55"/>
          <p:cNvCxnSpPr>
            <a:cxnSpLocks noChangeShapeType="1"/>
            <a:stCxn id="68613" idx="0"/>
            <a:endCxn id="68614" idx="2"/>
          </p:cNvCxnSpPr>
          <p:nvPr/>
        </p:nvCxnSpPr>
        <p:spPr bwMode="auto">
          <a:xfrm rot="5400000" flipH="1">
            <a:off x="3662363" y="3622675"/>
            <a:ext cx="357188" cy="1208087"/>
          </a:xfrm>
          <a:prstGeom prst="bentConnector3">
            <a:avLst>
              <a:gd name="adj1" fmla="val 49778"/>
            </a:avLst>
          </a:prstGeom>
          <a:noFill/>
          <a:ln w="12700">
            <a:solidFill>
              <a:schemeClr val="tx1"/>
            </a:solidFill>
            <a:miter lim="800000"/>
            <a:headEnd type="triangle" w="sm" len="sm"/>
            <a:tailEnd type="triangle" w="sm" len="sm"/>
          </a:ln>
          <a:extLst>
            <a:ext uri="{909E8E84-426E-40DD-AFC4-6F175D3DCCD1}">
              <a14:hiddenFill xmlns:a14="http://schemas.microsoft.com/office/drawing/2010/main">
                <a:noFill/>
              </a14:hiddenFill>
            </a:ext>
          </a:extLst>
        </p:spPr>
      </p:cxnSp>
      <p:sp>
        <p:nvSpPr>
          <p:cNvPr id="68627" name="Text Box 56"/>
          <p:cNvSpPr txBox="1">
            <a:spLocks noChangeArrowheads="1"/>
          </p:cNvSpPr>
          <p:nvPr/>
        </p:nvSpPr>
        <p:spPr bwMode="auto">
          <a:xfrm>
            <a:off x="5464175" y="4373563"/>
            <a:ext cx="2384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Courier New" pitchFamily="49" charset="0"/>
                <a:ea typeface="新細明體" pitchFamily="18" charset="-120"/>
              </a:rPr>
              <a:t>glCopyTex*Image();</a:t>
            </a:r>
          </a:p>
        </p:txBody>
      </p:sp>
      <p:sp>
        <p:nvSpPr>
          <p:cNvPr id="745529" name="Rectangle 57"/>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Pixel Pipeline</a:t>
            </a:r>
          </a:p>
        </p:txBody>
      </p:sp>
      <p:sp>
        <p:nvSpPr>
          <p:cNvPr id="68629" name="Rectangle 58"/>
          <p:cNvSpPr>
            <a:spLocks noGrp="1" noChangeArrowheads="1"/>
          </p:cNvSpPr>
          <p:nvPr>
            <p:ph type="body" idx="1"/>
          </p:nvPr>
        </p:nvSpPr>
        <p:spPr/>
        <p:txBody>
          <a:bodyPr/>
          <a:lstStyle/>
          <a:p>
            <a:pPr eaLnBrk="1" hangingPunct="1"/>
            <a:r>
              <a:rPr lang="en-US" altLang="zh-TW" smtClean="0"/>
              <a:t>Programmable pixel storage</a:t>
            </a:r>
            <a:br>
              <a:rPr lang="en-US" altLang="zh-TW" smtClean="0"/>
            </a:br>
            <a:r>
              <a:rPr lang="en-US" altLang="zh-TW" smtClean="0"/>
              <a:t> and transfer operations</a:t>
            </a:r>
          </a:p>
        </p:txBody>
      </p:sp>
      <p:grpSp>
        <p:nvGrpSpPr>
          <p:cNvPr id="68630" name="Group 85"/>
          <p:cNvGrpSpPr>
            <a:grpSpLocks/>
          </p:cNvGrpSpPr>
          <p:nvPr/>
        </p:nvGrpSpPr>
        <p:grpSpPr bwMode="auto">
          <a:xfrm>
            <a:off x="4572000" y="450850"/>
            <a:ext cx="3825875" cy="1106488"/>
            <a:chOff x="2477" y="316"/>
            <a:chExt cx="2410" cy="697"/>
          </a:xfrm>
        </p:grpSpPr>
        <p:sp>
          <p:nvSpPr>
            <p:cNvPr id="68631" name="Text Box 62"/>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CPU</a:t>
              </a:r>
            </a:p>
          </p:txBody>
        </p:sp>
        <p:sp>
          <p:nvSpPr>
            <p:cNvPr id="68632" name="Text Box 63"/>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DL</a:t>
              </a:r>
            </a:p>
          </p:txBody>
        </p:sp>
        <p:sp>
          <p:nvSpPr>
            <p:cNvPr id="68633" name="Text Box 64"/>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Poly.</a:t>
              </a:r>
            </a:p>
          </p:txBody>
        </p:sp>
        <p:sp>
          <p:nvSpPr>
            <p:cNvPr id="68634" name="Text Box 65"/>
            <p:cNvSpPr txBox="1">
              <a:spLocks noChangeArrowheads="1"/>
            </p:cNvSpPr>
            <p:nvPr/>
          </p:nvSpPr>
          <p:spPr bwMode="invGray">
            <a:xfrm>
              <a:off x="3316" y="316"/>
              <a:ext cx="365"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Per</a:t>
              </a:r>
            </a:p>
            <a:p>
              <a:pPr eaLnBrk="1" hangingPunct="1">
                <a:spcBef>
                  <a:spcPct val="0"/>
                </a:spcBef>
                <a:buClrTx/>
                <a:buSzTx/>
                <a:buFontTx/>
                <a:buNone/>
              </a:pPr>
              <a:r>
                <a:rPr lang="en-US" altLang="zh-TW" sz="1000">
                  <a:latin typeface="Times New Roman" pitchFamily="18" charset="0"/>
                  <a:ea typeface="新細明體" pitchFamily="18" charset="-120"/>
                </a:rPr>
                <a:t>Vertex</a:t>
              </a:r>
            </a:p>
          </p:txBody>
        </p:sp>
        <p:sp>
          <p:nvSpPr>
            <p:cNvPr id="68635" name="Text Box 66"/>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Raster</a:t>
              </a:r>
            </a:p>
          </p:txBody>
        </p:sp>
        <p:sp>
          <p:nvSpPr>
            <p:cNvPr id="68636" name="Text Box 67"/>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Frag</a:t>
              </a:r>
            </a:p>
          </p:txBody>
        </p:sp>
        <p:sp>
          <p:nvSpPr>
            <p:cNvPr id="68637" name="Text Box 68"/>
            <p:cNvSpPr txBox="1">
              <a:spLocks noChangeArrowheads="1"/>
            </p:cNvSpPr>
            <p:nvPr/>
          </p:nvSpPr>
          <p:spPr bwMode="invGray">
            <a:xfrm>
              <a:off x="4658" y="597"/>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FB</a:t>
              </a:r>
            </a:p>
          </p:txBody>
        </p:sp>
        <p:sp>
          <p:nvSpPr>
            <p:cNvPr id="68638" name="Text Box 69"/>
            <p:cNvSpPr txBox="1">
              <a:spLocks noChangeArrowheads="1"/>
            </p:cNvSpPr>
            <p:nvPr/>
          </p:nvSpPr>
          <p:spPr bwMode="invGray">
            <a:xfrm>
              <a:off x="2923" y="853"/>
              <a:ext cx="307" cy="160"/>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Pixel</a:t>
              </a:r>
            </a:p>
          </p:txBody>
        </p:sp>
        <p:sp>
          <p:nvSpPr>
            <p:cNvPr id="68639" name="Text Box 70"/>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Texture</a:t>
              </a:r>
            </a:p>
          </p:txBody>
        </p:sp>
        <p:cxnSp>
          <p:nvCxnSpPr>
            <p:cNvPr id="68640" name="AutoShape 71"/>
            <p:cNvCxnSpPr>
              <a:cxnSpLocks noChangeShapeType="1"/>
              <a:stCxn id="68631" idx="3"/>
              <a:endCxn id="68632"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1" name="AutoShape 72"/>
            <p:cNvCxnSpPr>
              <a:cxnSpLocks noChangeShapeType="1"/>
              <a:stCxn id="68631" idx="3"/>
              <a:endCxn id="68633"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2" name="AutoShape 73"/>
            <p:cNvCxnSpPr>
              <a:cxnSpLocks noChangeShapeType="1"/>
              <a:stCxn id="68631" idx="3"/>
              <a:endCxn id="68638"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3" name="AutoShape 74"/>
            <p:cNvCxnSpPr>
              <a:cxnSpLocks noChangeShapeType="1"/>
              <a:stCxn id="68631" idx="0"/>
              <a:endCxn id="68634"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4" name="AutoShape 75"/>
            <p:cNvCxnSpPr>
              <a:cxnSpLocks noChangeShapeType="1"/>
              <a:stCxn id="68632" idx="0"/>
              <a:endCxn id="68633"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5" name="AutoShape 76"/>
            <p:cNvCxnSpPr>
              <a:cxnSpLocks noChangeShapeType="1"/>
              <a:stCxn id="68632" idx="2"/>
              <a:endCxn id="68638"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6" name="AutoShape 77"/>
            <p:cNvCxnSpPr>
              <a:cxnSpLocks noChangeShapeType="1"/>
              <a:stCxn id="68633" idx="3"/>
              <a:endCxn id="68634"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7" name="AutoShape 78"/>
            <p:cNvCxnSpPr>
              <a:cxnSpLocks noChangeShapeType="1"/>
              <a:stCxn id="68638" idx="3"/>
              <a:endCxn id="68639"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8" name="AutoShape 79"/>
            <p:cNvCxnSpPr>
              <a:cxnSpLocks noChangeShapeType="1"/>
              <a:stCxn id="68638" idx="3"/>
              <a:endCxn id="68635"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9" name="AutoShape 80"/>
            <p:cNvCxnSpPr>
              <a:cxnSpLocks noChangeShapeType="1"/>
              <a:stCxn id="68636" idx="3"/>
              <a:endCxn id="68637"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50" name="AutoShape 81"/>
            <p:cNvCxnSpPr>
              <a:cxnSpLocks noChangeShapeType="1"/>
              <a:stCxn id="68635" idx="3"/>
              <a:endCxn id="68636"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51" name="AutoShape 82"/>
            <p:cNvCxnSpPr>
              <a:cxnSpLocks noChangeShapeType="1"/>
              <a:stCxn id="68639" idx="3"/>
              <a:endCxn id="68635"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52" name="AutoShape 83"/>
            <p:cNvCxnSpPr>
              <a:cxnSpLocks noChangeShapeType="1"/>
              <a:stCxn id="68634" idx="3"/>
              <a:endCxn id="68635"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53" name="AutoShape 84"/>
            <p:cNvCxnSpPr>
              <a:cxnSpLocks noChangeShapeType="1"/>
              <a:stCxn id="68637" idx="2"/>
              <a:endCxn id="68638"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a:xfrm>
            <a:off x="457200" y="6477000"/>
            <a:ext cx="2133600" cy="274638"/>
          </a:xfrm>
        </p:spPr>
        <p:txBody>
          <a:bodyPr lIns="109728" rIns="45720"/>
          <a:lstStyle/>
          <a:p>
            <a:pPr algn="l">
              <a:defRPr/>
            </a:pPr>
            <a:fld id="{F56923E8-C013-4B9C-9EDE-58BBD8240524}" type="slidenum">
              <a:rPr lang="en-US" altLang="en-US"/>
              <a:pPr algn="l">
                <a:defRPr/>
              </a:pPr>
              <a:t>61</a:t>
            </a:fld>
            <a:endParaRPr lang="en-US" altLang="en-US"/>
          </a:p>
        </p:txBody>
      </p:sp>
      <p:sp>
        <p:nvSpPr>
          <p:cNvPr id="747522"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Positioning Image Primitives</a:t>
            </a:r>
          </a:p>
        </p:txBody>
      </p:sp>
      <p:sp>
        <p:nvSpPr>
          <p:cNvPr id="747523" name="Rectangle 3"/>
          <p:cNvSpPr>
            <a:spLocks noGrp="1" noChangeArrowheads="1"/>
          </p:cNvSpPr>
          <p:nvPr>
            <p:ph type="body" idx="1"/>
          </p:nvPr>
        </p:nvSpPr>
        <p:spPr/>
        <p:txBody>
          <a:bodyPr rtlCol="0">
            <a:normAutofit/>
          </a:bodyPr>
          <a:lstStyle/>
          <a:p>
            <a:pPr marL="438912" indent="-320040" algn="ctr" eaLnBrk="1" fontAlgn="auto" hangingPunct="1">
              <a:spcBef>
                <a:spcPts val="0"/>
              </a:spcBef>
              <a:spcAft>
                <a:spcPts val="0"/>
              </a:spcAft>
              <a:buFont typeface="Wingdings 2"/>
              <a:buChar char=""/>
              <a:defRPr/>
            </a:pPr>
            <a:r>
              <a:rPr lang="en-US" altLang="zh-TW" dirty="0">
                <a:solidFill>
                  <a:srgbClr val="FFCC00"/>
                </a:solidFill>
                <a:effectLst>
                  <a:outerShdw blurRad="38100" dist="38100" dir="2700000" algn="tl">
                    <a:srgbClr val="FFFFFF"/>
                  </a:outerShdw>
                </a:effectLst>
                <a:latin typeface="Courier New" pitchFamily="49" charset="0"/>
              </a:rPr>
              <a:t>glRasterPos3f( </a:t>
            </a:r>
            <a:r>
              <a:rPr lang="en-US" altLang="zh-TW" i="1" dirty="0">
                <a:solidFill>
                  <a:srgbClr val="FFCC00"/>
                </a:solidFill>
                <a:effectLst>
                  <a:outerShdw blurRad="38100" dist="38100" dir="2700000" algn="tl">
                    <a:srgbClr val="FFFFFF"/>
                  </a:outerShdw>
                </a:effectLst>
                <a:latin typeface="Courier New" pitchFamily="49" charset="0"/>
              </a:rPr>
              <a:t>x, y, z</a:t>
            </a:r>
            <a:r>
              <a:rPr lang="en-US" altLang="zh-TW" dirty="0">
                <a:solidFill>
                  <a:srgbClr val="FFCC00"/>
                </a:solidFill>
                <a:effectLst>
                  <a:outerShdw blurRad="38100" dist="38100" dir="2700000" algn="tl">
                    <a:srgbClr val="FFFFFF"/>
                  </a:outerShdw>
                </a:effectLst>
                <a:latin typeface="Courier New" pitchFamily="49" charset="0"/>
              </a:rPr>
              <a:t> )</a:t>
            </a:r>
            <a:endParaRPr lang="en-US" altLang="zh-TW" dirty="0"/>
          </a:p>
          <a:p>
            <a:pPr marL="731520" lvl="1" indent="-274320" eaLnBrk="1" fontAlgn="auto" hangingPunct="1">
              <a:spcAft>
                <a:spcPts val="0"/>
              </a:spcAft>
              <a:buFont typeface="Wingdings"/>
              <a:buChar char=""/>
              <a:defRPr/>
            </a:pPr>
            <a:r>
              <a:rPr lang="en-US" altLang="zh-TW" dirty="0"/>
              <a:t>raster position transformed like geometry</a:t>
            </a:r>
          </a:p>
          <a:p>
            <a:pPr marL="731520" lvl="1" indent="-274320" eaLnBrk="1" fontAlgn="auto" hangingPunct="1">
              <a:spcAft>
                <a:spcPts val="0"/>
              </a:spcAft>
              <a:buFont typeface="Wingdings"/>
              <a:buChar char=""/>
              <a:defRPr/>
            </a:pPr>
            <a:r>
              <a:rPr lang="en-US" altLang="zh-TW" dirty="0"/>
              <a:t>discarded if raster position</a:t>
            </a:r>
            <a:br>
              <a:rPr lang="en-US" altLang="zh-TW" dirty="0"/>
            </a:br>
            <a:r>
              <a:rPr lang="en-US" altLang="zh-TW" dirty="0"/>
              <a:t>is outside of viewport</a:t>
            </a:r>
          </a:p>
          <a:p>
            <a:pPr marL="996696" lvl="2" eaLnBrk="1" fontAlgn="auto" hangingPunct="1">
              <a:spcAft>
                <a:spcPts val="0"/>
              </a:spcAft>
              <a:buClr>
                <a:schemeClr val="accent3"/>
              </a:buClr>
              <a:buFont typeface="Arial"/>
              <a:buChar char="▪"/>
              <a:defRPr/>
            </a:pPr>
            <a:r>
              <a:rPr lang="en-US" altLang="zh-TW" dirty="0"/>
              <a:t>may need to fine tune</a:t>
            </a:r>
            <a:br>
              <a:rPr lang="en-US" altLang="zh-TW" dirty="0"/>
            </a:br>
            <a:r>
              <a:rPr lang="en-US" altLang="zh-TW" dirty="0"/>
              <a:t>viewport for desired</a:t>
            </a:r>
            <a:br>
              <a:rPr lang="en-US" altLang="zh-TW" dirty="0"/>
            </a:br>
            <a:r>
              <a:rPr lang="en-US" altLang="zh-TW" dirty="0"/>
              <a:t>results</a:t>
            </a:r>
          </a:p>
        </p:txBody>
      </p:sp>
      <p:pic>
        <p:nvPicPr>
          <p:cNvPr id="69637" name="Picture 4" descr="S:\Graphics\Images\leeds.png"/>
          <p:cNvPicPr>
            <a:picLocks noChangeAspect="1" noChangeArrowheads="1"/>
          </p:cNvPicPr>
          <p:nvPr/>
        </p:nvPicPr>
        <p:blipFill>
          <a:blip r:embed="rId3">
            <a:lum bright="12000"/>
            <a:extLst>
              <a:ext uri="{28A0092B-C50C-407E-A947-70E740481C1C}">
                <a14:useLocalDpi xmlns:a14="http://schemas.microsoft.com/office/drawing/2010/main" val="0"/>
              </a:ext>
            </a:extLst>
          </a:blip>
          <a:srcRect l="11853" t="11845" r="17111" b="17123"/>
          <a:stretch>
            <a:fillRect/>
          </a:stretch>
        </p:blipFill>
        <p:spPr bwMode="auto">
          <a:xfrm>
            <a:off x="5384800" y="3224213"/>
            <a:ext cx="32385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5"/>
          <p:cNvSpPr txBox="1">
            <a:spLocks noChangeArrowheads="1"/>
          </p:cNvSpPr>
          <p:nvPr/>
        </p:nvSpPr>
        <p:spPr bwMode="auto">
          <a:xfrm>
            <a:off x="4143375" y="5659438"/>
            <a:ext cx="1214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Raster Position</a:t>
            </a:r>
          </a:p>
        </p:txBody>
      </p:sp>
      <p:sp>
        <p:nvSpPr>
          <p:cNvPr id="69639" name="Line 8"/>
          <p:cNvSpPr>
            <a:spLocks noChangeShapeType="1"/>
          </p:cNvSpPr>
          <p:nvPr/>
        </p:nvSpPr>
        <p:spPr bwMode="auto">
          <a:xfrm flipV="1">
            <a:off x="4773613" y="5376863"/>
            <a:ext cx="612775" cy="265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a:xfrm>
            <a:off x="457200" y="155575"/>
            <a:ext cx="8229600" cy="1252538"/>
          </a:xfrm>
        </p:spPr>
        <p:txBody>
          <a:bodyPr/>
          <a:lstStyle/>
          <a:p>
            <a:pPr eaLnBrk="1" hangingPunct="1"/>
            <a:endParaRPr lang="zh-TW" altLang="en-US" smtClean="0"/>
          </a:p>
        </p:txBody>
      </p:sp>
      <p:sp>
        <p:nvSpPr>
          <p:cNvPr id="3" name="內容版面配置區 2"/>
          <p:cNvSpPr>
            <a:spLocks noGrp="1"/>
          </p:cNvSpPr>
          <p:nvPr>
            <p:ph idx="1"/>
          </p:nvPr>
        </p:nvSpPr>
        <p:spPr/>
        <p:txBody>
          <a:bodyPr/>
          <a:lstStyle/>
          <a:p>
            <a:pPr lvl="1" eaLnBrk="1" hangingPunct="1">
              <a:defRPr/>
            </a:pPr>
            <a:r>
              <a:rPr lang="en-US" altLang="zh-TW" dirty="0" smtClean="0">
                <a:solidFill>
                  <a:srgbClr val="FFCC00"/>
                </a:solidFill>
                <a:effectLst>
                  <a:outerShdw blurRad="38100" dist="38100" dir="2700000" algn="tl">
                    <a:srgbClr val="FFFFFF"/>
                  </a:outerShdw>
                </a:effectLst>
                <a:latin typeface="Courier New" pitchFamily="49" charset="0"/>
              </a:rPr>
              <a:t>glWindowPos2f( </a:t>
            </a:r>
            <a:r>
              <a:rPr lang="en-US" altLang="zh-TW" i="1" dirty="0" smtClean="0">
                <a:solidFill>
                  <a:srgbClr val="FFCC00"/>
                </a:solidFill>
                <a:effectLst>
                  <a:outerShdw blurRad="38100" dist="38100" dir="2700000" algn="tl">
                    <a:srgbClr val="FFFFFF"/>
                  </a:outerShdw>
                </a:effectLst>
                <a:latin typeface="Courier New" pitchFamily="49" charset="0"/>
              </a:rPr>
              <a:t>x, y</a:t>
            </a:r>
            <a:r>
              <a:rPr lang="en-US" altLang="zh-TW" dirty="0" smtClean="0">
                <a:solidFill>
                  <a:srgbClr val="FFCC00"/>
                </a:solidFill>
                <a:effectLst>
                  <a:outerShdw blurRad="38100" dist="38100" dir="2700000" algn="tl">
                    <a:srgbClr val="FFFFFF"/>
                  </a:outerShdw>
                </a:effectLst>
                <a:latin typeface="Courier New" pitchFamily="49" charset="0"/>
              </a:rPr>
              <a:t>)</a:t>
            </a:r>
          </a:p>
          <a:p>
            <a:pPr eaLnBrk="1" hangingPunct="1">
              <a:defRPr/>
            </a:pPr>
            <a:r>
              <a:rPr lang="en-US" altLang="zh-TW" sz="2800" dirty="0" smtClean="0">
                <a:effectLst>
                  <a:outerShdw blurRad="38100" dist="38100" dir="2700000" algn="tl">
                    <a:srgbClr val="FFFFFF"/>
                  </a:outerShdw>
                </a:effectLst>
                <a:latin typeface="Courier New" pitchFamily="49" charset="0"/>
              </a:rPr>
              <a:t>Specify the raster position in window coordinates for pixel operations</a:t>
            </a:r>
            <a:endParaRPr lang="en-US" altLang="zh-TW" sz="2800" dirty="0" smtClean="0"/>
          </a:p>
          <a:p>
            <a:pPr eaLnBrk="1" hangingPunct="1">
              <a:defRPr/>
            </a:pPr>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3"/>
          <p:cNvSpPr>
            <a:spLocks noGrp="1"/>
          </p:cNvSpPr>
          <p:nvPr>
            <p:ph type="sldNum" sz="quarter" idx="12"/>
          </p:nvPr>
        </p:nvSpPr>
        <p:spPr>
          <a:xfrm>
            <a:off x="457200" y="6477000"/>
            <a:ext cx="2133600" cy="274638"/>
          </a:xfrm>
        </p:spPr>
        <p:txBody>
          <a:bodyPr lIns="109728" rIns="45720"/>
          <a:lstStyle/>
          <a:p>
            <a:pPr algn="l">
              <a:defRPr/>
            </a:pPr>
            <a:fld id="{5CAA4AB3-8B94-4376-A797-AD01DBBD29BA}" type="slidenum">
              <a:rPr lang="en-US" altLang="en-US"/>
              <a:pPr algn="l">
                <a:defRPr/>
              </a:pPr>
              <a:t>63</a:t>
            </a:fld>
            <a:endParaRPr lang="en-US" altLang="en-US"/>
          </a:p>
        </p:txBody>
      </p:sp>
      <p:sp>
        <p:nvSpPr>
          <p:cNvPr id="749570"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Rendering Bitmaps</a:t>
            </a:r>
          </a:p>
        </p:txBody>
      </p:sp>
      <p:sp>
        <p:nvSpPr>
          <p:cNvPr id="749571" name="Rectangle 3"/>
          <p:cNvSpPr>
            <a:spLocks noGrp="1" noChangeArrowheads="1"/>
          </p:cNvSpPr>
          <p:nvPr>
            <p:ph type="body" idx="1"/>
          </p:nvPr>
        </p:nvSpPr>
        <p:spPr>
          <a:xfrm>
            <a:off x="304800" y="1917700"/>
            <a:ext cx="8566150" cy="4171950"/>
          </a:xfrm>
        </p:spPr>
        <p:txBody>
          <a:bodyPr rtlCol="0">
            <a:normAutofit/>
          </a:bodyPr>
          <a:lstStyle/>
          <a:p>
            <a:pPr marL="438912" indent="-320040" algn="ctr" eaLnBrk="1" fontAlgn="auto" hangingPunct="1">
              <a:spcBef>
                <a:spcPts val="0"/>
              </a:spcBef>
              <a:spcAft>
                <a:spcPts val="0"/>
              </a:spcAft>
              <a:buFont typeface="Wingdings 2"/>
              <a:buChar char=""/>
              <a:defRPr/>
            </a:pPr>
            <a:r>
              <a:rPr lang="en-US" altLang="zh-TW" sz="2400">
                <a:solidFill>
                  <a:srgbClr val="FFCC00"/>
                </a:solidFill>
                <a:effectLst>
                  <a:outerShdw blurRad="38100" dist="38100" dir="2700000" algn="tl">
                    <a:srgbClr val="FFFFFF"/>
                  </a:outerShdw>
                </a:effectLst>
                <a:latin typeface="Courier New" pitchFamily="49" charset="0"/>
              </a:rPr>
              <a:t>glBitmap( </a:t>
            </a:r>
            <a:r>
              <a:rPr lang="en-US" altLang="zh-TW" sz="2400" i="1">
                <a:solidFill>
                  <a:srgbClr val="FFCC00"/>
                </a:solidFill>
                <a:effectLst>
                  <a:outerShdw blurRad="38100" dist="38100" dir="2700000" algn="tl">
                    <a:srgbClr val="FFFFFF"/>
                  </a:outerShdw>
                </a:effectLst>
                <a:latin typeface="Courier New" pitchFamily="49" charset="0"/>
              </a:rPr>
              <a:t>width, height, xorig, yorig, xmove, ymove, bitmap</a:t>
            </a:r>
            <a:r>
              <a:rPr lang="en-US" altLang="zh-TW" sz="2400">
                <a:solidFill>
                  <a:srgbClr val="FFCC00"/>
                </a:solidFill>
                <a:effectLst>
                  <a:outerShdw blurRad="38100" dist="38100" dir="2700000" algn="tl">
                    <a:srgbClr val="FFFFFF"/>
                  </a:outerShdw>
                </a:effectLst>
                <a:latin typeface="Courier New" pitchFamily="49" charset="0"/>
              </a:rPr>
              <a:t> )</a:t>
            </a:r>
            <a:endParaRPr lang="en-US" altLang="zh-TW">
              <a:solidFill>
                <a:srgbClr val="FFCC00"/>
              </a:solidFill>
              <a:effectLst>
                <a:outerShdw blurRad="38100" dist="38100" dir="2700000" algn="tl">
                  <a:srgbClr val="FFFFFF"/>
                </a:outerShdw>
              </a:effectLst>
            </a:endParaRPr>
          </a:p>
          <a:p>
            <a:pPr marL="731520" lvl="1" indent="-274320" eaLnBrk="1" fontAlgn="auto" hangingPunct="1">
              <a:spcAft>
                <a:spcPts val="0"/>
              </a:spcAft>
              <a:buFont typeface="Wingdings"/>
              <a:buChar char=""/>
              <a:defRPr/>
            </a:pPr>
            <a:r>
              <a:rPr lang="en-US" altLang="zh-TW"/>
              <a:t>render bitmap in current color</a:t>
            </a:r>
            <a:br>
              <a:rPr lang="en-US" altLang="zh-TW"/>
            </a:br>
            <a:r>
              <a:rPr lang="en-US" altLang="zh-TW"/>
              <a:t>at </a:t>
            </a:r>
          </a:p>
          <a:p>
            <a:pPr marL="731520" lvl="1" indent="-274320" eaLnBrk="1" fontAlgn="auto" hangingPunct="1">
              <a:spcAft>
                <a:spcPts val="0"/>
              </a:spcAft>
              <a:buFont typeface="Wingdings"/>
              <a:buChar char=""/>
              <a:defRPr/>
            </a:pPr>
            <a:r>
              <a:rPr lang="en-US" altLang="zh-TW"/>
              <a:t>advance raster position by</a:t>
            </a:r>
            <a:br>
              <a:rPr lang="en-US" altLang="zh-TW"/>
            </a:br>
            <a:r>
              <a:rPr lang="en-US" altLang="zh-TW"/>
              <a:t>                     after </a:t>
            </a:r>
            <a:br>
              <a:rPr lang="en-US" altLang="zh-TW"/>
            </a:br>
            <a:r>
              <a:rPr lang="en-US" altLang="zh-TW"/>
              <a:t>rendering</a:t>
            </a:r>
          </a:p>
          <a:p>
            <a:pPr marL="996696" lvl="2" eaLnBrk="1" fontAlgn="auto" hangingPunct="1">
              <a:spcAft>
                <a:spcPts val="0"/>
              </a:spcAft>
              <a:buClr>
                <a:schemeClr val="accent3"/>
              </a:buClr>
              <a:buFont typeface="Arial"/>
              <a:buChar char="▪"/>
              <a:defRPr/>
            </a:pPr>
            <a:endParaRPr lang="en-US" altLang="zh-TW"/>
          </a:p>
        </p:txBody>
      </p:sp>
      <p:graphicFrame>
        <p:nvGraphicFramePr>
          <p:cNvPr id="71685" name="Object 2"/>
          <p:cNvGraphicFramePr>
            <a:graphicFrameLocks noChangeAspect="1"/>
          </p:cNvGraphicFramePr>
          <p:nvPr/>
        </p:nvGraphicFramePr>
        <p:xfrm>
          <a:off x="1474788" y="3248025"/>
          <a:ext cx="3330575" cy="466725"/>
        </p:xfrm>
        <a:graphic>
          <a:graphicData uri="http://schemas.openxmlformats.org/presentationml/2006/ole">
            <mc:AlternateContent xmlns:mc="http://schemas.openxmlformats.org/markup-compatibility/2006">
              <mc:Choice xmlns:v="urn:schemas-microsoft-com:vml" Requires="v">
                <p:oleObj spid="_x0000_s71718" name="Equation" r:id="rId4" imgW="1247778" imgH="152451" progId="Equation.3">
                  <p:embed/>
                </p:oleObj>
              </mc:Choice>
              <mc:Fallback>
                <p:oleObj name="Equation" r:id="rId4" imgW="1247778" imgH="152451"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1474788" y="3248025"/>
                        <a:ext cx="33305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6" name="Object 3"/>
          <p:cNvGraphicFramePr>
            <a:graphicFrameLocks noChangeAspect="1"/>
          </p:cNvGraphicFramePr>
          <p:nvPr/>
        </p:nvGraphicFramePr>
        <p:xfrm>
          <a:off x="1000125" y="4071938"/>
          <a:ext cx="1981200" cy="419100"/>
        </p:xfrm>
        <a:graphic>
          <a:graphicData uri="http://schemas.openxmlformats.org/presentationml/2006/ole">
            <mc:AlternateContent xmlns:mc="http://schemas.openxmlformats.org/markup-compatibility/2006">
              <mc:Choice xmlns:v="urn:schemas-microsoft-com:vml" Requires="v">
                <p:oleObj spid="_x0000_s71719" name="Equation" r:id="rId6" imgW="809545" imgH="152451" progId="Equation.3">
                  <p:embed/>
                </p:oleObj>
              </mc:Choice>
              <mc:Fallback>
                <p:oleObj name="Equation" r:id="rId6" imgW="809545" imgH="15245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White">
                      <a:xfrm>
                        <a:off x="1000125" y="4071938"/>
                        <a:ext cx="19812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687" name="Group 6"/>
          <p:cNvGrpSpPr>
            <a:grpSpLocks/>
          </p:cNvGrpSpPr>
          <p:nvPr/>
        </p:nvGrpSpPr>
        <p:grpSpPr bwMode="auto">
          <a:xfrm>
            <a:off x="5186363" y="2560638"/>
            <a:ext cx="3405187" cy="3311525"/>
            <a:chOff x="3096" y="1776"/>
            <a:chExt cx="2145" cy="2086"/>
          </a:xfrm>
        </p:grpSpPr>
        <p:sp>
          <p:nvSpPr>
            <p:cNvPr id="71688" name="AutoShape 7"/>
            <p:cNvSpPr>
              <a:spLocks/>
            </p:cNvSpPr>
            <p:nvPr/>
          </p:nvSpPr>
          <p:spPr bwMode="auto">
            <a:xfrm rot="5400000">
              <a:off x="4248" y="2664"/>
              <a:ext cx="48" cy="1152"/>
            </a:xfrm>
            <a:prstGeom prst="rightBrace">
              <a:avLst>
                <a:gd name="adj1" fmla="val 200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71689" name="Text Box 8"/>
            <p:cNvSpPr txBox="1">
              <a:spLocks noChangeArrowheads="1"/>
            </p:cNvSpPr>
            <p:nvPr/>
          </p:nvSpPr>
          <p:spPr bwMode="auto">
            <a:xfrm>
              <a:off x="4128" y="3264"/>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width</a:t>
              </a:r>
            </a:p>
          </p:txBody>
        </p:sp>
        <p:sp>
          <p:nvSpPr>
            <p:cNvPr id="71690" name="AutoShape 9"/>
            <p:cNvSpPr>
              <a:spLocks/>
            </p:cNvSpPr>
            <p:nvPr/>
          </p:nvSpPr>
          <p:spPr bwMode="auto">
            <a:xfrm>
              <a:off x="4848" y="2064"/>
              <a:ext cx="96" cy="1152"/>
            </a:xfrm>
            <a:prstGeom prst="rightBrace">
              <a:avLst>
                <a:gd name="adj1" fmla="val 100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71691" name="Text Box 10"/>
            <p:cNvSpPr txBox="1">
              <a:spLocks noChangeArrowheads="1"/>
            </p:cNvSpPr>
            <p:nvPr/>
          </p:nvSpPr>
          <p:spPr bwMode="auto">
            <a:xfrm rot="-5384908">
              <a:off x="4843" y="2549"/>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height</a:t>
              </a:r>
            </a:p>
          </p:txBody>
        </p:sp>
        <p:sp>
          <p:nvSpPr>
            <p:cNvPr id="71692" name="Line 11"/>
            <p:cNvSpPr>
              <a:spLocks noChangeShapeType="1"/>
            </p:cNvSpPr>
            <p:nvPr/>
          </p:nvSpPr>
          <p:spPr bwMode="auto">
            <a:xfrm>
              <a:off x="3456" y="2913"/>
              <a:ext cx="16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1693" name="Line 12"/>
            <p:cNvSpPr>
              <a:spLocks noChangeShapeType="1"/>
            </p:cNvSpPr>
            <p:nvPr/>
          </p:nvSpPr>
          <p:spPr bwMode="auto">
            <a:xfrm>
              <a:off x="4070" y="1776"/>
              <a:ext cx="0" cy="16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1694" name="Text Box 13"/>
            <p:cNvSpPr txBox="1">
              <a:spLocks noChangeArrowheads="1"/>
            </p:cNvSpPr>
            <p:nvPr/>
          </p:nvSpPr>
          <p:spPr bwMode="auto">
            <a:xfrm>
              <a:off x="3906" y="3437"/>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xorig</a:t>
              </a:r>
            </a:p>
          </p:txBody>
        </p:sp>
        <p:sp>
          <p:nvSpPr>
            <p:cNvPr id="71695" name="Text Box 14"/>
            <p:cNvSpPr txBox="1">
              <a:spLocks noChangeArrowheads="1"/>
            </p:cNvSpPr>
            <p:nvPr/>
          </p:nvSpPr>
          <p:spPr bwMode="auto">
            <a:xfrm>
              <a:off x="3096" y="2826"/>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yorig</a:t>
              </a:r>
            </a:p>
          </p:txBody>
        </p:sp>
        <p:sp>
          <p:nvSpPr>
            <p:cNvPr id="71696" name="Text Box 15"/>
            <p:cNvSpPr txBox="1">
              <a:spLocks noChangeArrowheads="1"/>
            </p:cNvSpPr>
            <p:nvPr/>
          </p:nvSpPr>
          <p:spPr bwMode="auto">
            <a:xfrm>
              <a:off x="4232" y="3672"/>
              <a:ext cx="3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xmove</a:t>
              </a:r>
            </a:p>
          </p:txBody>
        </p:sp>
        <p:sp>
          <p:nvSpPr>
            <p:cNvPr id="71697" name="Line 16"/>
            <p:cNvSpPr>
              <a:spLocks noChangeShapeType="1"/>
            </p:cNvSpPr>
            <p:nvPr/>
          </p:nvSpPr>
          <p:spPr bwMode="auto">
            <a:xfrm>
              <a:off x="3703" y="3677"/>
              <a:ext cx="1538" cy="0"/>
            </a:xfrm>
            <a:prstGeom prst="line">
              <a:avLst/>
            </a:prstGeom>
            <a:noFill/>
            <a:ln w="12700">
              <a:solidFill>
                <a:schemeClr val="tx1"/>
              </a:solidFill>
              <a:round/>
              <a:headEnd type="none" w="sm" len="sm"/>
              <a:tailEnd type="triangle" w="sm" len="med"/>
            </a:ln>
            <a:extLst>
              <a:ext uri="{909E8E84-426E-40DD-AFC4-6F175D3DCCD1}">
                <a14:hiddenFill xmlns:a14="http://schemas.microsoft.com/office/drawing/2010/main">
                  <a:noFill/>
                </a14:hiddenFill>
              </a:ext>
            </a:extLst>
          </p:spPr>
          <p:txBody>
            <a:bodyPr wrap="none" anchor="ctr"/>
            <a:lstStyle/>
            <a:p>
              <a:endParaRPr lang="zh-TW" altLang="en-US"/>
            </a:p>
          </p:txBody>
        </p:sp>
        <p:pic>
          <p:nvPicPr>
            <p:cNvPr id="71698" name="Picture 17" descr="S:\Graphics\Siggraph\Siggraph.99\Presentation\Images\bitma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 y="2064"/>
              <a:ext cx="1152" cy="1144"/>
            </a:xfrm>
            <a:prstGeom prst="rect">
              <a:avLst/>
            </a:prstGeom>
            <a:noFill/>
            <a:ln w="9525"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71699" name="Line 18"/>
            <p:cNvSpPr>
              <a:spLocks noChangeShapeType="1"/>
            </p:cNvSpPr>
            <p:nvPr/>
          </p:nvSpPr>
          <p:spPr bwMode="auto">
            <a:xfrm>
              <a:off x="3698" y="3211"/>
              <a:ext cx="0" cy="651"/>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1F2DF639-869F-4210-9123-A11D9F23277D}" type="slidenum">
              <a:rPr lang="en-US" altLang="en-US"/>
              <a:pPr algn="l">
                <a:defRPr/>
              </a:pPr>
              <a:t>64</a:t>
            </a:fld>
            <a:endParaRPr lang="en-US" altLang="en-US"/>
          </a:p>
        </p:txBody>
      </p:sp>
      <p:sp>
        <p:nvSpPr>
          <p:cNvPr id="751618"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Rendering Fonts using Bitmaps</a:t>
            </a:r>
          </a:p>
        </p:txBody>
      </p:sp>
      <p:sp>
        <p:nvSpPr>
          <p:cNvPr id="72708" name="Rectangle 3"/>
          <p:cNvSpPr>
            <a:spLocks noGrp="1" noChangeArrowheads="1"/>
          </p:cNvSpPr>
          <p:nvPr>
            <p:ph type="body" idx="1"/>
          </p:nvPr>
        </p:nvSpPr>
        <p:spPr/>
        <p:txBody>
          <a:bodyPr/>
          <a:lstStyle/>
          <a:p>
            <a:pPr eaLnBrk="1" hangingPunct="1"/>
            <a:r>
              <a:rPr lang="en-US" altLang="zh-TW" smtClean="0"/>
              <a:t>OpenGL uses bitmaps for font rendering</a:t>
            </a:r>
          </a:p>
          <a:p>
            <a:pPr lvl="1" eaLnBrk="1" hangingPunct="1"/>
            <a:r>
              <a:rPr lang="en-US" altLang="zh-TW" smtClean="0"/>
              <a:t>each character is stored in a display list containing a bitmap</a:t>
            </a:r>
          </a:p>
          <a:p>
            <a:pPr lvl="1" eaLnBrk="1" hangingPunct="1"/>
            <a:r>
              <a:rPr lang="en-US" altLang="zh-TW" smtClean="0"/>
              <a:t>window system specific routines to access system fonts</a:t>
            </a:r>
          </a:p>
          <a:p>
            <a:pPr lvl="2" eaLnBrk="1" hangingPunct="1"/>
            <a:r>
              <a:rPr lang="en-US" altLang="zh-TW" b="1" smtClean="0">
                <a:latin typeface="Courier New" pitchFamily="49" charset="0"/>
              </a:rPr>
              <a:t>glXUseXFont()</a:t>
            </a:r>
            <a:endParaRPr lang="en-US" altLang="zh-TW" smtClean="0"/>
          </a:p>
          <a:p>
            <a:pPr lvl="2" eaLnBrk="1" hangingPunct="1"/>
            <a:r>
              <a:rPr lang="en-US" altLang="zh-TW" b="1" smtClean="0">
                <a:latin typeface="Courier New" pitchFamily="49" charset="0"/>
              </a:rPr>
              <a:t>wglUseFontBitmaps()</a:t>
            </a:r>
            <a:endParaRPr lang="en-US" altLang="zh-TW" smtClean="0"/>
          </a:p>
          <a:p>
            <a:pPr lvl="1" eaLnBrk="1" hangingPunct="1"/>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457200" y="6477000"/>
            <a:ext cx="2133600" cy="274638"/>
          </a:xfrm>
        </p:spPr>
        <p:txBody>
          <a:bodyPr lIns="109728" rIns="45720"/>
          <a:lstStyle/>
          <a:p>
            <a:pPr algn="l">
              <a:defRPr/>
            </a:pPr>
            <a:fld id="{7E66A106-7E04-4B22-B205-2EE4B275A89C}" type="slidenum">
              <a:rPr lang="en-US" altLang="en-US"/>
              <a:pPr algn="l">
                <a:defRPr/>
              </a:pPr>
              <a:t>65</a:t>
            </a:fld>
            <a:endParaRPr lang="en-US" altLang="en-US"/>
          </a:p>
        </p:txBody>
      </p:sp>
      <p:sp>
        <p:nvSpPr>
          <p:cNvPr id="753666"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Rendering Images</a:t>
            </a:r>
          </a:p>
        </p:txBody>
      </p:sp>
      <p:sp>
        <p:nvSpPr>
          <p:cNvPr id="753667" name="Rectangle 3"/>
          <p:cNvSpPr>
            <a:spLocks noGrp="1" noChangeArrowheads="1"/>
          </p:cNvSpPr>
          <p:nvPr>
            <p:ph type="body" idx="1"/>
          </p:nvPr>
        </p:nvSpPr>
        <p:spPr/>
        <p:txBody>
          <a:bodyPr rtlCol="0">
            <a:normAutofit/>
          </a:bodyPr>
          <a:lstStyle/>
          <a:p>
            <a:pPr marL="438912" indent="-320040" algn="ctr" eaLnBrk="1" fontAlgn="auto" hangingPunct="1">
              <a:spcBef>
                <a:spcPts val="0"/>
              </a:spcBef>
              <a:spcAft>
                <a:spcPts val="0"/>
              </a:spcAft>
              <a:buFont typeface="Wingdings 2"/>
              <a:buChar char=""/>
              <a:defRPr/>
            </a:pPr>
            <a:r>
              <a:rPr lang="en-US" altLang="zh-TW" sz="2400" dirty="0" err="1">
                <a:solidFill>
                  <a:srgbClr val="FF0000"/>
                </a:solidFill>
                <a:effectLst>
                  <a:outerShdw blurRad="38100" dist="38100" dir="2700000" algn="tl">
                    <a:srgbClr val="FFFFFF"/>
                  </a:outerShdw>
                </a:effectLst>
                <a:latin typeface="Courier New" pitchFamily="49" charset="0"/>
              </a:rPr>
              <a:t>glDrawPixels</a:t>
            </a:r>
            <a:r>
              <a:rPr lang="en-US" altLang="zh-TW" sz="2400" dirty="0">
                <a:solidFill>
                  <a:srgbClr val="FF0000"/>
                </a:solidFill>
                <a:effectLst>
                  <a:outerShdw blurRad="38100" dist="38100" dir="2700000" algn="tl">
                    <a:srgbClr val="FFFFFF"/>
                  </a:outerShdw>
                </a:effectLst>
                <a:latin typeface="Courier New" pitchFamily="49" charset="0"/>
              </a:rPr>
              <a:t>( </a:t>
            </a:r>
            <a:r>
              <a:rPr lang="en-US" altLang="zh-TW" sz="2400" i="1" dirty="0">
                <a:solidFill>
                  <a:srgbClr val="FF0000"/>
                </a:solidFill>
                <a:effectLst>
                  <a:outerShdw blurRad="38100" dist="38100" dir="2700000" algn="tl">
                    <a:srgbClr val="FFFFFF"/>
                  </a:outerShdw>
                </a:effectLst>
                <a:latin typeface="Courier New" pitchFamily="49" charset="0"/>
              </a:rPr>
              <a:t>width, height, format, type, pixels</a:t>
            </a:r>
            <a:r>
              <a:rPr lang="en-US" altLang="zh-TW" sz="2400" dirty="0">
                <a:solidFill>
                  <a:srgbClr val="FF0000"/>
                </a:solidFill>
                <a:effectLst>
                  <a:outerShdw blurRad="38100" dist="38100" dir="2700000" algn="tl">
                    <a:srgbClr val="FFFFFF"/>
                  </a:outerShdw>
                </a:effectLst>
                <a:latin typeface="Courier New" pitchFamily="49" charset="0"/>
              </a:rPr>
              <a:t> )</a:t>
            </a:r>
            <a:endParaRPr lang="en-US" altLang="zh-TW" dirty="0">
              <a:solidFill>
                <a:srgbClr val="FF0000"/>
              </a:solidFill>
              <a:effectLst>
                <a:outerShdw blurRad="38100" dist="38100" dir="2700000" algn="tl">
                  <a:srgbClr val="FFFFFF"/>
                </a:outerShdw>
              </a:effectLst>
            </a:endParaRPr>
          </a:p>
          <a:p>
            <a:pPr marL="731520" lvl="1" indent="-274320" eaLnBrk="1" fontAlgn="auto" hangingPunct="1">
              <a:spcAft>
                <a:spcPts val="0"/>
              </a:spcAft>
              <a:buFont typeface="Wingdings"/>
              <a:buChar char=""/>
              <a:defRPr/>
            </a:pPr>
            <a:r>
              <a:rPr lang="en-US" altLang="zh-TW" dirty="0"/>
              <a:t>render pixels with lower left of</a:t>
            </a:r>
            <a:br>
              <a:rPr lang="en-US" altLang="zh-TW" dirty="0"/>
            </a:br>
            <a:r>
              <a:rPr lang="en-US" altLang="zh-TW" dirty="0"/>
              <a:t>image at current raster position</a:t>
            </a:r>
          </a:p>
          <a:p>
            <a:pPr marL="731520" lvl="1" indent="-274320" eaLnBrk="1" fontAlgn="auto" hangingPunct="1">
              <a:spcAft>
                <a:spcPts val="0"/>
              </a:spcAft>
              <a:buFont typeface="Wingdings"/>
              <a:buChar char=""/>
              <a:defRPr/>
            </a:pPr>
            <a:r>
              <a:rPr lang="en-US" altLang="zh-TW" dirty="0"/>
              <a:t>numerous formats and data types</a:t>
            </a:r>
            <a:br>
              <a:rPr lang="en-US" altLang="zh-TW" dirty="0"/>
            </a:br>
            <a:r>
              <a:rPr lang="en-US" altLang="zh-TW" dirty="0"/>
              <a:t>for specifying storage in memory</a:t>
            </a:r>
          </a:p>
          <a:p>
            <a:pPr marL="996696" lvl="2" eaLnBrk="1" fontAlgn="auto" hangingPunct="1">
              <a:spcAft>
                <a:spcPts val="0"/>
              </a:spcAft>
              <a:buClr>
                <a:schemeClr val="accent3"/>
              </a:buClr>
              <a:buFont typeface="Arial"/>
              <a:buChar char="▪"/>
              <a:defRPr/>
            </a:pPr>
            <a:r>
              <a:rPr lang="en-US" altLang="zh-TW" dirty="0"/>
              <a:t>best performance by using format and type that matches hardware</a:t>
            </a:r>
          </a:p>
          <a:p>
            <a:pPr marL="438912" indent="-320040" eaLnBrk="1" fontAlgn="auto" hangingPunct="1">
              <a:spcBef>
                <a:spcPts val="0"/>
              </a:spcBef>
              <a:spcAft>
                <a:spcPts val="0"/>
              </a:spcAft>
              <a:buFont typeface="Wingdings 2"/>
              <a:buChar char=""/>
              <a:defRPr/>
            </a:pPr>
            <a:endParaRPr lang="en-US" altLang="zh-TW" dirty="0"/>
          </a:p>
        </p:txBody>
      </p:sp>
      <p:pic>
        <p:nvPicPr>
          <p:cNvPr id="73733" name="Picture 4" descr="S:\School\Santa.Clara\Fall.98\Images\OG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868863"/>
            <a:ext cx="2873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p:cNvCxnSpPr/>
          <p:nvPr/>
        </p:nvCxnSpPr>
        <p:spPr>
          <a:xfrm flipV="1">
            <a:off x="5364163" y="6167438"/>
            <a:ext cx="287337" cy="141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35" name="文字方塊 7"/>
          <p:cNvSpPr txBox="1">
            <a:spLocks noChangeArrowheads="1"/>
          </p:cNvSpPr>
          <p:nvPr/>
        </p:nvSpPr>
        <p:spPr bwMode="auto">
          <a:xfrm>
            <a:off x="1692275" y="6092825"/>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000">
                <a:latin typeface="Times New Roman" pitchFamily="18" charset="0"/>
                <a:ea typeface="新細明體" pitchFamily="18" charset="-120"/>
              </a:rPr>
              <a:t>RasterPosition/WindowsPosition</a:t>
            </a:r>
            <a:endParaRPr lang="zh-TW" altLang="en-US" sz="2000">
              <a:latin typeface="Times New Roman" pitchFamily="18"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1702A101-6F07-44C1-AE05-68CDE21C08D2}" type="slidenum">
              <a:rPr lang="en-US" altLang="en-US"/>
              <a:pPr algn="l">
                <a:defRPr/>
              </a:pPr>
              <a:t>66</a:t>
            </a:fld>
            <a:endParaRPr lang="en-US" altLang="en-US"/>
          </a:p>
        </p:txBody>
      </p:sp>
      <p:sp>
        <p:nvSpPr>
          <p:cNvPr id="755714"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Reading Pixels</a:t>
            </a:r>
          </a:p>
        </p:txBody>
      </p:sp>
      <p:sp>
        <p:nvSpPr>
          <p:cNvPr id="755715" name="Rectangle 3"/>
          <p:cNvSpPr>
            <a:spLocks noGrp="1" noChangeArrowheads="1"/>
          </p:cNvSpPr>
          <p:nvPr>
            <p:ph type="body" idx="1"/>
          </p:nvPr>
        </p:nvSpPr>
        <p:spPr>
          <a:xfrm>
            <a:off x="457200" y="1600200"/>
            <a:ext cx="7931150" cy="4525963"/>
          </a:xfrm>
        </p:spPr>
        <p:txBody>
          <a:bodyPr rtlCol="0">
            <a:normAutofit/>
          </a:bodyPr>
          <a:lstStyle/>
          <a:p>
            <a:pPr marL="438912" indent="-320040" algn="ctr" eaLnBrk="1" fontAlgn="auto" hangingPunct="1">
              <a:spcBef>
                <a:spcPts val="0"/>
              </a:spcBef>
              <a:spcAft>
                <a:spcPts val="0"/>
              </a:spcAft>
              <a:buFont typeface="Wingdings 2" pitchFamily="18" charset="2"/>
              <a:buNone/>
              <a:defRPr/>
            </a:pPr>
            <a:r>
              <a:rPr lang="en-US" altLang="zh-TW" sz="2400" dirty="0" err="1">
                <a:solidFill>
                  <a:srgbClr val="FF0000"/>
                </a:solidFill>
                <a:effectLst>
                  <a:outerShdw blurRad="38100" dist="38100" dir="2700000" algn="tl">
                    <a:srgbClr val="FFFFFF"/>
                  </a:outerShdw>
                </a:effectLst>
                <a:latin typeface="Courier New" pitchFamily="49" charset="0"/>
              </a:rPr>
              <a:t>glReadPixels</a:t>
            </a:r>
            <a:r>
              <a:rPr lang="en-US" altLang="zh-TW" sz="2400" dirty="0">
                <a:solidFill>
                  <a:srgbClr val="FF0000"/>
                </a:solidFill>
                <a:effectLst>
                  <a:outerShdw blurRad="38100" dist="38100" dir="2700000" algn="tl">
                    <a:srgbClr val="FFFFFF"/>
                  </a:outerShdw>
                </a:effectLst>
                <a:latin typeface="Courier New" pitchFamily="49" charset="0"/>
              </a:rPr>
              <a:t>( </a:t>
            </a:r>
            <a:r>
              <a:rPr lang="en-US" altLang="zh-TW" sz="2400" i="1" dirty="0">
                <a:solidFill>
                  <a:srgbClr val="FF0000"/>
                </a:solidFill>
                <a:effectLst>
                  <a:outerShdw blurRad="38100" dist="38100" dir="2700000" algn="tl">
                    <a:srgbClr val="FFFFFF"/>
                  </a:outerShdw>
                </a:effectLst>
                <a:latin typeface="Courier New" pitchFamily="49" charset="0"/>
              </a:rPr>
              <a:t>x, y, width, height, format, type, pixels</a:t>
            </a:r>
            <a:r>
              <a:rPr lang="en-US" altLang="zh-TW" sz="2400" dirty="0">
                <a:solidFill>
                  <a:srgbClr val="FF0000"/>
                </a:solidFill>
                <a:effectLst>
                  <a:outerShdw blurRad="38100" dist="38100" dir="2700000" algn="tl">
                    <a:srgbClr val="FFFFFF"/>
                  </a:outerShdw>
                </a:effectLst>
                <a:latin typeface="Courier New" pitchFamily="49" charset="0"/>
              </a:rPr>
              <a:t> )</a:t>
            </a:r>
            <a:endParaRPr lang="en-US" altLang="zh-TW" sz="2400" i="1" dirty="0">
              <a:solidFill>
                <a:srgbClr val="FF0000"/>
              </a:solidFill>
              <a:latin typeface="Courier New" pitchFamily="49" charset="0"/>
            </a:endParaRPr>
          </a:p>
          <a:p>
            <a:pPr marL="731520" lvl="1" indent="-274320" eaLnBrk="1" fontAlgn="auto" hangingPunct="1">
              <a:spcAft>
                <a:spcPts val="0"/>
              </a:spcAft>
              <a:buFont typeface="Wingdings"/>
              <a:buChar char=""/>
              <a:defRPr/>
            </a:pPr>
            <a:r>
              <a:rPr lang="en-US" altLang="zh-TW" dirty="0"/>
              <a:t>read pixels from specified </a:t>
            </a:r>
            <a:r>
              <a:rPr lang="en-US" altLang="zh-TW" dirty="0">
                <a:latin typeface="Times New Roman" pitchFamily="18" charset="0"/>
              </a:rPr>
              <a:t>(</a:t>
            </a:r>
            <a:r>
              <a:rPr lang="en-US" altLang="zh-TW" i="1" dirty="0" err="1">
                <a:latin typeface="Times New Roman" pitchFamily="18" charset="0"/>
              </a:rPr>
              <a:t>x,y</a:t>
            </a:r>
            <a:r>
              <a:rPr lang="en-US" altLang="zh-TW" i="1" dirty="0">
                <a:latin typeface="Times New Roman" pitchFamily="18" charset="0"/>
              </a:rPr>
              <a:t>)</a:t>
            </a:r>
            <a:r>
              <a:rPr lang="en-US" altLang="zh-TW" dirty="0"/>
              <a:t> position in </a:t>
            </a:r>
            <a:r>
              <a:rPr lang="en-US" altLang="zh-TW" dirty="0" err="1"/>
              <a:t>framebuffer</a:t>
            </a:r>
            <a:endParaRPr lang="en-US" altLang="zh-TW" dirty="0"/>
          </a:p>
          <a:p>
            <a:pPr marL="731520" lvl="1" indent="-274320" eaLnBrk="1" fontAlgn="auto" hangingPunct="1">
              <a:spcAft>
                <a:spcPts val="0"/>
              </a:spcAft>
              <a:buFont typeface="Wingdings"/>
              <a:buChar char=""/>
              <a:defRPr/>
            </a:pPr>
            <a:r>
              <a:rPr lang="en-US" altLang="zh-TW" dirty="0"/>
              <a:t>pixels automatically converted from </a:t>
            </a:r>
            <a:r>
              <a:rPr lang="en-US" altLang="zh-TW" dirty="0" err="1"/>
              <a:t>framebuffer</a:t>
            </a:r>
            <a:r>
              <a:rPr lang="en-US" altLang="zh-TW" dirty="0"/>
              <a:t> format into requested format and type</a:t>
            </a:r>
          </a:p>
          <a:p>
            <a:pPr marL="438912" indent="-320040" eaLnBrk="1" fontAlgn="auto" hangingPunct="1">
              <a:spcBef>
                <a:spcPts val="0"/>
              </a:spcBef>
              <a:spcAft>
                <a:spcPts val="0"/>
              </a:spcAft>
              <a:buFont typeface="Wingdings 2"/>
              <a:buChar char=""/>
              <a:defRPr/>
            </a:pPr>
            <a:r>
              <a:rPr lang="en-US" altLang="zh-TW" dirty="0" err="1"/>
              <a:t>Framebuffer</a:t>
            </a:r>
            <a:r>
              <a:rPr lang="en-US" altLang="zh-TW" dirty="0"/>
              <a:t> pixel copy</a:t>
            </a:r>
          </a:p>
          <a:p>
            <a:pPr marL="438912" indent="-320040" algn="ctr" eaLnBrk="1" fontAlgn="auto" hangingPunct="1">
              <a:spcBef>
                <a:spcPts val="0"/>
              </a:spcBef>
              <a:spcAft>
                <a:spcPts val="0"/>
              </a:spcAft>
              <a:buFont typeface="Wingdings 2"/>
              <a:buChar char=""/>
              <a:defRPr/>
            </a:pPr>
            <a:r>
              <a:rPr lang="en-US" altLang="zh-TW" sz="2400" i="1" dirty="0" err="1">
                <a:solidFill>
                  <a:srgbClr val="FF0000"/>
                </a:solidFill>
                <a:latin typeface="Courier New" pitchFamily="49" charset="0"/>
              </a:rPr>
              <a:t>glCopyPixels</a:t>
            </a:r>
            <a:r>
              <a:rPr lang="en-US" altLang="zh-TW" sz="2400" i="1" dirty="0">
                <a:solidFill>
                  <a:srgbClr val="FF0000"/>
                </a:solidFill>
                <a:latin typeface="Courier New" pitchFamily="49" charset="0"/>
              </a:rPr>
              <a:t>( </a:t>
            </a:r>
            <a:r>
              <a:rPr lang="en-US" altLang="zh-TW" sz="2400" dirty="0">
                <a:solidFill>
                  <a:srgbClr val="FF0000"/>
                </a:solidFill>
                <a:latin typeface="Courier New" pitchFamily="49" charset="0"/>
              </a:rPr>
              <a:t>x, y, width, height, type</a:t>
            </a:r>
            <a:r>
              <a:rPr lang="en-US" altLang="zh-TW" sz="2400" i="1" dirty="0">
                <a:solidFill>
                  <a:srgbClr val="FF0000"/>
                </a:solidFill>
                <a:latin typeface="Courier New" pitchFamily="49" charset="0"/>
              </a:rPr>
              <a:t> )</a:t>
            </a:r>
            <a:endParaRPr lang="en-US" altLang="zh-TW"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Rectangle 7"/>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Pixel Zoom</a:t>
            </a:r>
            <a:endParaRPr lang="en-US" altLang="zh-TW">
              <a:solidFill>
                <a:schemeClr val="accent1">
                  <a:satMod val="150000"/>
                </a:schemeClr>
              </a:solidFill>
            </a:endParaRPr>
          </a:p>
        </p:txBody>
      </p:sp>
      <p:sp>
        <p:nvSpPr>
          <p:cNvPr id="75779" name="Rectangle 8"/>
          <p:cNvSpPr>
            <a:spLocks noGrp="1" noChangeArrowheads="1"/>
          </p:cNvSpPr>
          <p:nvPr>
            <p:ph idx="1"/>
          </p:nvPr>
        </p:nvSpPr>
        <p:spPr/>
        <p:txBody>
          <a:bodyPr/>
          <a:lstStyle/>
          <a:p>
            <a:pPr eaLnBrk="1" hangingPunct="1"/>
            <a:r>
              <a:rPr lang="en-US" altLang="zh-TW" smtClean="0"/>
              <a:t>glPixelZoom( x, y )</a:t>
            </a:r>
          </a:p>
          <a:p>
            <a:pPr lvl="1" eaLnBrk="1" hangingPunct="1"/>
            <a:r>
              <a:rPr lang="en-US" altLang="zh-TW" smtClean="0"/>
              <a:t>expand, shrink or reflect pixels</a:t>
            </a:r>
            <a:br>
              <a:rPr lang="en-US" altLang="zh-TW" smtClean="0"/>
            </a:br>
            <a:r>
              <a:rPr lang="en-US" altLang="zh-TW" smtClean="0"/>
              <a:t>around current raster position</a:t>
            </a:r>
          </a:p>
          <a:p>
            <a:pPr lvl="1" eaLnBrk="1" hangingPunct="1"/>
            <a:r>
              <a:rPr lang="en-US" altLang="zh-TW" smtClean="0"/>
              <a:t>fractional zoom supported</a:t>
            </a:r>
          </a:p>
          <a:p>
            <a:pPr eaLnBrk="1" hangingPunct="1"/>
            <a:endParaRPr lang="en-US" altLang="zh-TW" smtClean="0"/>
          </a:p>
        </p:txBody>
      </p:sp>
      <p:sp>
        <p:nvSpPr>
          <p:cNvPr id="9" name="投影片編號版面配置區 3"/>
          <p:cNvSpPr>
            <a:spLocks noGrp="1"/>
          </p:cNvSpPr>
          <p:nvPr>
            <p:ph type="sldNum" sz="quarter" idx="12"/>
          </p:nvPr>
        </p:nvSpPr>
        <p:spPr/>
        <p:txBody>
          <a:bodyPr/>
          <a:lstStyle/>
          <a:p>
            <a:pPr>
              <a:defRPr/>
            </a:pPr>
            <a:fld id="{04BAAF39-4F0E-45CE-9845-1A097599611D}" type="slidenum">
              <a:rPr lang="en-US" altLang="en-US"/>
              <a:pPr>
                <a:defRPr/>
              </a:pPr>
              <a:t>67</a:t>
            </a:fld>
            <a:endParaRPr lang="en-US" altLang="en-US" dirty="0"/>
          </a:p>
        </p:txBody>
      </p:sp>
      <p:grpSp>
        <p:nvGrpSpPr>
          <p:cNvPr id="75781" name="Group 2"/>
          <p:cNvGrpSpPr>
            <a:grpSpLocks/>
          </p:cNvGrpSpPr>
          <p:nvPr/>
        </p:nvGrpSpPr>
        <p:grpSpPr bwMode="auto">
          <a:xfrm>
            <a:off x="4229100" y="4048125"/>
            <a:ext cx="4227513" cy="1901825"/>
            <a:chOff x="2496" y="2431"/>
            <a:chExt cx="2663" cy="1198"/>
          </a:xfrm>
        </p:grpSpPr>
        <p:pic>
          <p:nvPicPr>
            <p:cNvPr id="75784" name="Picture 3" descr="S:\Graphics\Siggraph\Siggraph.99\Presentation\Images\Flipped_OG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 y="2801"/>
              <a:ext cx="1878"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Text Box 4"/>
            <p:cNvSpPr txBox="1">
              <a:spLocks noChangeArrowheads="1"/>
            </p:cNvSpPr>
            <p:nvPr/>
          </p:nvSpPr>
          <p:spPr bwMode="auto">
            <a:xfrm>
              <a:off x="2496" y="2431"/>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Raster</a:t>
              </a:r>
              <a:br>
                <a:rPr lang="en-US" altLang="zh-TW" sz="1200">
                  <a:latin typeface="Times New Roman" pitchFamily="18" charset="0"/>
                  <a:ea typeface="新細明體" pitchFamily="18" charset="-120"/>
                </a:rPr>
              </a:br>
              <a:r>
                <a:rPr lang="en-US" altLang="zh-TW" sz="1200">
                  <a:latin typeface="Times New Roman" pitchFamily="18" charset="0"/>
                  <a:ea typeface="新細明體" pitchFamily="18" charset="-120"/>
                </a:rPr>
                <a:t>Position</a:t>
              </a:r>
            </a:p>
          </p:txBody>
        </p:sp>
        <p:sp>
          <p:nvSpPr>
            <p:cNvPr id="75786" name="Line 5"/>
            <p:cNvSpPr>
              <a:spLocks noChangeShapeType="1"/>
            </p:cNvSpPr>
            <p:nvPr/>
          </p:nvSpPr>
          <p:spPr bwMode="auto">
            <a:xfrm>
              <a:off x="2913" y="2667"/>
              <a:ext cx="369" cy="13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5787" name="Text Box 6"/>
            <p:cNvSpPr txBox="1">
              <a:spLocks noChangeArrowheads="1"/>
            </p:cNvSpPr>
            <p:nvPr/>
          </p:nvSpPr>
          <p:spPr bwMode="auto">
            <a:xfrm>
              <a:off x="3362" y="2438"/>
              <a:ext cx="16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Courier New" pitchFamily="49" charset="0"/>
                  <a:ea typeface="新細明體" pitchFamily="18" charset="-120"/>
                </a:rPr>
                <a:t>glPixelZoom(1.0, -1.0);</a:t>
              </a:r>
            </a:p>
          </p:txBody>
        </p:sp>
      </p:grpSp>
      <p:cxnSp>
        <p:nvCxnSpPr>
          <p:cNvPr id="11" name="直線單箭頭接點 10"/>
          <p:cNvCxnSpPr>
            <a:stCxn id="75786" idx="1"/>
          </p:cNvCxnSpPr>
          <p:nvPr/>
        </p:nvCxnSpPr>
        <p:spPr>
          <a:xfrm rot="16200000" flipH="1">
            <a:off x="7246938" y="2863850"/>
            <a:ext cx="19050" cy="3559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flipH="1" flipV="1">
            <a:off x="5021263" y="4132262"/>
            <a:ext cx="996950" cy="222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D4112DD6-4DC2-405C-964F-77EAB8BC980F}" type="slidenum">
              <a:rPr lang="en-US" altLang="en-US"/>
              <a:pPr algn="l">
                <a:defRPr/>
              </a:pPr>
              <a:t>68</a:t>
            </a:fld>
            <a:endParaRPr lang="en-US" altLang="en-US"/>
          </a:p>
        </p:txBody>
      </p:sp>
      <p:sp>
        <p:nvSpPr>
          <p:cNvPr id="759810" name="Rectangle 2"/>
          <p:cNvSpPr>
            <a:spLocks noGrp="1" noChangeArrowheads="1"/>
          </p:cNvSpPr>
          <p:nvPr>
            <p:ph type="title"/>
          </p:nvPr>
        </p:nvSpPr>
        <p:spPr/>
        <p:txBody>
          <a:bodyPr/>
          <a:lstStyle/>
          <a:p>
            <a:pPr eaLnBrk="1" fontAlgn="auto" hangingPunct="1">
              <a:spcAft>
                <a:spcPts val="0"/>
              </a:spcAft>
              <a:defRPr/>
            </a:pPr>
            <a:r>
              <a:rPr lang="en-US" altLang="zh-TW" dirty="0">
                <a:solidFill>
                  <a:schemeClr val="accent1">
                    <a:satMod val="150000"/>
                  </a:schemeClr>
                </a:solidFill>
              </a:rPr>
              <a:t>Storage and Transfer Modes</a:t>
            </a:r>
          </a:p>
        </p:txBody>
      </p:sp>
      <p:sp>
        <p:nvSpPr>
          <p:cNvPr id="76804" name="Rectangle 3"/>
          <p:cNvSpPr>
            <a:spLocks noGrp="1" noChangeArrowheads="1"/>
          </p:cNvSpPr>
          <p:nvPr>
            <p:ph type="body" idx="1"/>
          </p:nvPr>
        </p:nvSpPr>
        <p:spPr/>
        <p:txBody>
          <a:bodyPr/>
          <a:lstStyle/>
          <a:p>
            <a:pPr eaLnBrk="1" hangingPunct="1"/>
            <a:r>
              <a:rPr lang="en-US" altLang="zh-TW" smtClean="0"/>
              <a:t>Storage modes control accessing memory</a:t>
            </a:r>
          </a:p>
          <a:p>
            <a:pPr lvl="1" eaLnBrk="1" hangingPunct="1"/>
            <a:r>
              <a:rPr lang="en-US" altLang="zh-TW" smtClean="0"/>
              <a:t>byte alignment in host memory</a:t>
            </a:r>
          </a:p>
          <a:p>
            <a:pPr lvl="1" eaLnBrk="1" hangingPunct="1"/>
            <a:r>
              <a:rPr lang="en-US" altLang="zh-TW" smtClean="0"/>
              <a:t>extracting a subimage</a:t>
            </a:r>
          </a:p>
          <a:p>
            <a:pPr eaLnBrk="1" hangingPunct="1"/>
            <a:r>
              <a:rPr lang="en-US" altLang="zh-TW" smtClean="0"/>
              <a:t>Transfer modes allow modify pixel values</a:t>
            </a:r>
          </a:p>
          <a:p>
            <a:pPr lvl="1" eaLnBrk="1" hangingPunct="1"/>
            <a:r>
              <a:rPr lang="en-US" altLang="zh-TW" smtClean="0"/>
              <a:t>scale and bias pixel component values</a:t>
            </a:r>
          </a:p>
          <a:p>
            <a:pPr lvl="1" eaLnBrk="1" hangingPunct="1"/>
            <a:r>
              <a:rPr lang="en-US" altLang="zh-TW" smtClean="0"/>
              <a:t>replace colors using pixel maps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pPr eaLnBrk="1" hangingPunct="1"/>
            <a:r>
              <a:rPr lang="en-US" altLang="zh-TW" smtClean="0"/>
              <a:t>Pixel Packing</a:t>
            </a:r>
            <a:endParaRPr lang="zh-TW" altLang="en-US" smtClean="0"/>
          </a:p>
        </p:txBody>
      </p:sp>
      <p:sp>
        <p:nvSpPr>
          <p:cNvPr id="77827" name="內容版面配置區 2"/>
          <p:cNvSpPr>
            <a:spLocks noGrp="1"/>
          </p:cNvSpPr>
          <p:nvPr>
            <p:ph idx="1"/>
          </p:nvPr>
        </p:nvSpPr>
        <p:spPr/>
        <p:txBody>
          <a:bodyPr/>
          <a:lstStyle/>
          <a:p>
            <a:pPr eaLnBrk="1" hangingPunct="1"/>
            <a:r>
              <a:rPr lang="en-US" altLang="zh-TW" sz="2400" smtClean="0"/>
              <a:t>void glPixelstorei(GLenum pname, GLint param);</a:t>
            </a:r>
          </a:p>
          <a:p>
            <a:pPr eaLnBrk="1" hangingPunct="1">
              <a:buFont typeface="Wingdings 2" pitchFamily="18" charset="2"/>
              <a:buNone/>
            </a:pPr>
            <a:endParaRPr lang="en-US" altLang="zh-TW" smtClean="0"/>
          </a:p>
        </p:txBody>
      </p:sp>
      <p:sp>
        <p:nvSpPr>
          <p:cNvPr id="4" name="圓角矩形 3"/>
          <p:cNvSpPr/>
          <p:nvPr/>
        </p:nvSpPr>
        <p:spPr>
          <a:xfrm>
            <a:off x="1428750" y="4929188"/>
            <a:ext cx="2286000" cy="1071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5643563" y="4929188"/>
            <a:ext cx="2286000" cy="1071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7830" name="文字方塊 6"/>
          <p:cNvSpPr txBox="1">
            <a:spLocks noChangeArrowheads="1"/>
          </p:cNvSpPr>
          <p:nvPr/>
        </p:nvSpPr>
        <p:spPr bwMode="auto">
          <a:xfrm>
            <a:off x="5715000" y="5214938"/>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FrameBuffer</a:t>
            </a:r>
            <a:endParaRPr lang="zh-TW" altLang="en-US" sz="2400">
              <a:latin typeface="Times New Roman" pitchFamily="18" charset="0"/>
              <a:ea typeface="新細明體" pitchFamily="18" charset="-120"/>
            </a:endParaRPr>
          </a:p>
        </p:txBody>
      </p:sp>
      <p:sp>
        <p:nvSpPr>
          <p:cNvPr id="77831" name="文字方塊 7"/>
          <p:cNvSpPr txBox="1">
            <a:spLocks noChangeArrowheads="1"/>
          </p:cNvSpPr>
          <p:nvPr/>
        </p:nvSpPr>
        <p:spPr bwMode="auto">
          <a:xfrm>
            <a:off x="1571625" y="528637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Memory</a:t>
            </a:r>
            <a:endParaRPr lang="zh-TW" altLang="en-US" sz="2400">
              <a:latin typeface="Times New Roman" pitchFamily="18" charset="0"/>
              <a:ea typeface="新細明體" pitchFamily="18" charset="-120"/>
            </a:endParaRPr>
          </a:p>
        </p:txBody>
      </p:sp>
      <p:sp>
        <p:nvSpPr>
          <p:cNvPr id="9" name="弧形箭號 (下彎) 8"/>
          <p:cNvSpPr/>
          <p:nvPr/>
        </p:nvSpPr>
        <p:spPr>
          <a:xfrm>
            <a:off x="4000500" y="4929188"/>
            <a:ext cx="1357313"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1" name="弧形箭號 (下彎) 10"/>
          <p:cNvSpPr/>
          <p:nvPr/>
        </p:nvSpPr>
        <p:spPr>
          <a:xfrm rot="10800000">
            <a:off x="4000500" y="5643563"/>
            <a:ext cx="1357313"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aphicFrame>
        <p:nvGraphicFramePr>
          <p:cNvPr id="12" name="表格 11"/>
          <p:cNvGraphicFramePr>
            <a:graphicFrameLocks noGrp="1"/>
          </p:cNvGraphicFramePr>
          <p:nvPr/>
        </p:nvGraphicFramePr>
        <p:xfrm>
          <a:off x="1524000" y="2714625"/>
          <a:ext cx="6096000" cy="148272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1">
                <a:tc>
                  <a:txBody>
                    <a:bodyPr/>
                    <a:lstStyle/>
                    <a:p>
                      <a:pPr algn="ctr"/>
                      <a:r>
                        <a:rPr lang="en-US" altLang="zh-TW" sz="1800" dirty="0" err="1" smtClean="0"/>
                        <a:t>Pname</a:t>
                      </a:r>
                      <a:endParaRPr lang="zh-TW" altLang="en-US" sz="1800" dirty="0"/>
                    </a:p>
                  </a:txBody>
                  <a:tcPr marT="45700" marB="45700"/>
                </a:tc>
                <a:tc>
                  <a:txBody>
                    <a:bodyPr/>
                    <a:lstStyle/>
                    <a:p>
                      <a:pPr algn="ctr"/>
                      <a:r>
                        <a:rPr lang="en-US" altLang="zh-TW" sz="1800" dirty="0" err="1" smtClean="0"/>
                        <a:t>Param</a:t>
                      </a:r>
                      <a:endParaRPr lang="zh-TW" altLang="en-US" sz="1800" dirty="0"/>
                    </a:p>
                  </a:txBody>
                  <a:tcPr marT="45700" marB="45700"/>
                </a:tc>
                <a:extLst>
                  <a:ext uri="{0D108BD9-81ED-4DB2-BD59-A6C34878D82A}">
                    <a16:rowId xmlns:a16="http://schemas.microsoft.com/office/drawing/2014/main" val="10000"/>
                  </a:ext>
                </a:extLst>
              </a:tr>
              <a:tr h="370681">
                <a:tc>
                  <a:txBody>
                    <a:bodyPr/>
                    <a:lstStyle/>
                    <a:p>
                      <a:r>
                        <a:rPr kumimoji="0" lang="en-US" sz="1800" b="0" i="0" kern="1200" dirty="0" smtClean="0">
                          <a:solidFill>
                            <a:schemeClr val="dk1"/>
                          </a:solidFill>
                          <a:latin typeface="+mn-lt"/>
                          <a:ea typeface="+mn-ea"/>
                          <a:cs typeface="+mn-cs"/>
                        </a:rPr>
                        <a:t>GL_UNPACK_ALIGNMENT</a:t>
                      </a:r>
                      <a:r>
                        <a:rPr lang="en-US" sz="1800" dirty="0" smtClean="0"/>
                        <a:t> </a:t>
                      </a:r>
                      <a:endParaRPr lang="zh-TW" altLang="en-US" sz="1800" dirty="0"/>
                    </a:p>
                  </a:txBody>
                  <a:tcPr marT="45700" marB="45700"/>
                </a:tc>
                <a:tc>
                  <a:txBody>
                    <a:bodyPr/>
                    <a:lstStyle/>
                    <a:p>
                      <a:pPr algn="ctr"/>
                      <a:r>
                        <a:rPr kumimoji="0" lang="en-US" sz="1800" b="0" i="0" kern="1200" dirty="0" smtClean="0">
                          <a:solidFill>
                            <a:schemeClr val="dk1"/>
                          </a:solidFill>
                          <a:latin typeface="+mn-lt"/>
                          <a:ea typeface="+mn-ea"/>
                          <a:cs typeface="+mn-cs"/>
                        </a:rPr>
                        <a:t>1, 2, 4, or 8</a:t>
                      </a:r>
                      <a:r>
                        <a:rPr lang="en-US" sz="1800" dirty="0" smtClean="0"/>
                        <a:t> </a:t>
                      </a:r>
                      <a:endParaRPr lang="zh-TW" altLang="en-US" sz="1800" dirty="0"/>
                    </a:p>
                  </a:txBody>
                  <a:tcPr marT="45700" marB="45700"/>
                </a:tc>
                <a:extLst>
                  <a:ext uri="{0D108BD9-81ED-4DB2-BD59-A6C34878D82A}">
                    <a16:rowId xmlns:a16="http://schemas.microsoft.com/office/drawing/2014/main" val="10001"/>
                  </a:ext>
                </a:extLst>
              </a:tr>
              <a:tr h="370681">
                <a:tc>
                  <a:txBody>
                    <a:bodyPr/>
                    <a:lstStyle/>
                    <a:p>
                      <a:r>
                        <a:rPr kumimoji="0" lang="en-US" sz="1800" b="0" i="0" kern="1200" dirty="0" smtClean="0">
                          <a:solidFill>
                            <a:schemeClr val="dk1"/>
                          </a:solidFill>
                          <a:latin typeface="+mn-lt"/>
                          <a:ea typeface="+mn-ea"/>
                          <a:cs typeface="+mn-cs"/>
                        </a:rPr>
                        <a:t>GL_PACK_ALIGNMENT</a:t>
                      </a:r>
                      <a:r>
                        <a:rPr lang="en-US" sz="1800" dirty="0" smtClean="0"/>
                        <a:t> </a:t>
                      </a:r>
                      <a:endParaRPr lang="zh-TW" altLang="en-US" sz="1800" dirty="0"/>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kern="1200" dirty="0" smtClean="0">
                          <a:solidFill>
                            <a:schemeClr val="dk1"/>
                          </a:solidFill>
                          <a:latin typeface="+mn-lt"/>
                          <a:ea typeface="+mn-ea"/>
                          <a:cs typeface="+mn-cs"/>
                        </a:rPr>
                        <a:t>1, 2, 4, or 8</a:t>
                      </a:r>
                      <a:r>
                        <a:rPr lang="en-US" sz="1800" dirty="0" smtClean="0"/>
                        <a:t> </a:t>
                      </a:r>
                      <a:endParaRPr lang="zh-TW" altLang="en-US" sz="1800" dirty="0" smtClean="0"/>
                    </a:p>
                  </a:txBody>
                  <a:tcPr marT="45700" marB="45700"/>
                </a:tc>
                <a:extLst>
                  <a:ext uri="{0D108BD9-81ED-4DB2-BD59-A6C34878D82A}">
                    <a16:rowId xmlns:a16="http://schemas.microsoft.com/office/drawing/2014/main" val="10002"/>
                  </a:ext>
                </a:extLst>
              </a:tr>
              <a:tr h="370681">
                <a:tc>
                  <a:txBody>
                    <a:bodyPr/>
                    <a:lstStyle/>
                    <a:p>
                      <a:endParaRPr lang="zh-TW" altLang="en-US" sz="1800"/>
                    </a:p>
                  </a:txBody>
                  <a:tcPr marT="45700" marB="45700"/>
                </a:tc>
                <a:tc>
                  <a:txBody>
                    <a:bodyPr/>
                    <a:lstStyle/>
                    <a:p>
                      <a:endParaRPr lang="zh-TW" altLang="en-US" sz="1800" dirty="0"/>
                    </a:p>
                  </a:txBody>
                  <a:tcPr marT="45700" marB="45700"/>
                </a:tc>
                <a:extLst>
                  <a:ext uri="{0D108BD9-81ED-4DB2-BD59-A6C34878D82A}">
                    <a16:rowId xmlns:a16="http://schemas.microsoft.com/office/drawing/2014/main" val="10003"/>
                  </a:ext>
                </a:extLst>
              </a:tr>
            </a:tbl>
          </a:graphicData>
        </a:graphic>
      </p:graphicFrame>
      <p:sp>
        <p:nvSpPr>
          <p:cNvPr id="77851" name="文字方塊 12"/>
          <p:cNvSpPr txBox="1">
            <a:spLocks noChangeArrowheads="1"/>
          </p:cNvSpPr>
          <p:nvPr/>
        </p:nvSpPr>
        <p:spPr bwMode="auto">
          <a:xfrm>
            <a:off x="3929063" y="457200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unpack</a:t>
            </a:r>
            <a:endParaRPr lang="zh-TW" altLang="en-US" sz="2400">
              <a:latin typeface="Times New Roman" pitchFamily="18" charset="0"/>
              <a:ea typeface="新細明體" pitchFamily="18" charset="-120"/>
            </a:endParaRPr>
          </a:p>
        </p:txBody>
      </p:sp>
      <p:sp>
        <p:nvSpPr>
          <p:cNvPr id="77852" name="文字方塊 13"/>
          <p:cNvSpPr txBox="1">
            <a:spLocks noChangeArrowheads="1"/>
          </p:cNvSpPr>
          <p:nvPr/>
        </p:nvSpPr>
        <p:spPr bwMode="auto">
          <a:xfrm>
            <a:off x="3929063" y="5857875"/>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pack</a:t>
            </a:r>
            <a:endParaRPr lang="zh-TW" altLang="en-US" sz="2400">
              <a:latin typeface="Times New Roman" pitchFamily="18"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74638"/>
            <a:ext cx="6562725" cy="1143000"/>
          </a:xfrm>
        </p:spPr>
        <p:txBody>
          <a:bodyPr/>
          <a:lstStyle/>
          <a:p>
            <a:r>
              <a:rPr lang="en-US" altLang="zh-TW" smtClean="0"/>
              <a:t>Representing Visuals</a:t>
            </a:r>
            <a:endParaRPr lang="zh-TW" altLang="en-US" smtClean="0"/>
          </a:p>
        </p:txBody>
      </p:sp>
      <p:sp>
        <p:nvSpPr>
          <p:cNvPr id="14339" name="內容版面配置區 2"/>
          <p:cNvSpPr>
            <a:spLocks noGrp="1"/>
          </p:cNvSpPr>
          <p:nvPr>
            <p:ph idx="1"/>
          </p:nvPr>
        </p:nvSpPr>
        <p:spPr/>
        <p:txBody>
          <a:bodyPr/>
          <a:lstStyle/>
          <a:p>
            <a:r>
              <a:rPr lang="en-US" altLang="zh-TW" smtClean="0"/>
              <a:t>Scene</a:t>
            </a:r>
          </a:p>
          <a:p>
            <a:pPr lvl="1"/>
            <a:r>
              <a:rPr lang="en-US" altLang="zh-TW" smtClean="0"/>
              <a:t>3D objects</a:t>
            </a:r>
          </a:p>
          <a:p>
            <a:pPr lvl="2"/>
            <a:r>
              <a:rPr lang="en-US" altLang="zh-TW" smtClean="0"/>
              <a:t>Mesh: geometry</a:t>
            </a:r>
          </a:p>
          <a:p>
            <a:pPr lvl="2"/>
            <a:r>
              <a:rPr lang="en-US" altLang="zh-TW" smtClean="0"/>
              <a:t>Material: Shader</a:t>
            </a:r>
          </a:p>
          <a:p>
            <a:pPr lvl="2"/>
            <a:r>
              <a:rPr lang="en-US" altLang="zh-TW" smtClean="0"/>
              <a:t>Texture: texture image</a:t>
            </a:r>
          </a:p>
          <a:p>
            <a:pPr lvl="2"/>
            <a:endParaRPr lang="en-US" altLang="zh-TW" smtClean="0"/>
          </a:p>
          <a:p>
            <a:pPr lvl="1"/>
            <a:r>
              <a:rPr lang="en-US" altLang="zh-TW" smtClean="0"/>
              <a:t>Lighting</a:t>
            </a:r>
          </a:p>
          <a:p>
            <a:pPr lvl="1"/>
            <a:endParaRPr lang="en-US" altLang="zh-TW" smtClean="0"/>
          </a:p>
          <a:p>
            <a:pPr lvl="1"/>
            <a:r>
              <a:rPr lang="en-US" altLang="zh-TW" smtClean="0"/>
              <a:t>Camera</a:t>
            </a:r>
          </a:p>
          <a:p>
            <a:endParaRPr lang="en-US" altLang="zh-TW" smtClean="0"/>
          </a:p>
          <a:p>
            <a:pPr lvl="1"/>
            <a:endParaRPr lang="zh-TW" altLang="en-US" smtClean="0"/>
          </a:p>
        </p:txBody>
      </p:sp>
      <p:pic>
        <p:nvPicPr>
          <p:cNvPr id="14340" name="Picture 8" descr="http://graphics.stanford.edu/~henrik/images/imgs/teapot_glass_env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76700"/>
            <a:ext cx="29384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73238"/>
            <a:ext cx="2938463" cy="1920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a:miter lim="800000"/>
            <a:headEnd/>
            <a:tailEnd/>
          </a:ln>
          <a:extLst/>
        </p:spPr>
        <p:txBody>
          <a:bodyPr/>
          <a:lstStyle/>
          <a:p>
            <a:pPr>
              <a:defRPr/>
            </a:pPr>
            <a:r>
              <a:rPr lang="en-US" altLang="zh-TW" dirty="0" smtClean="0"/>
              <a:t>Gasket Triangle</a:t>
            </a:r>
            <a:endParaRPr lang="zh-TW" altLang="en-US" dirty="0"/>
          </a:p>
        </p:txBody>
      </p:sp>
      <p:sp>
        <p:nvSpPr>
          <p:cNvPr id="78851" name="文字版面配置區 2"/>
          <p:cNvSpPr>
            <a:spLocks noGrp="1"/>
          </p:cNvSpPr>
          <p:nvPr>
            <p:ph type="body" idx="1"/>
          </p:nvPr>
        </p:nvSpPr>
        <p:spPr>
          <a:xfrm>
            <a:off x="685800" y="2486025"/>
            <a:ext cx="6629400" cy="1066800"/>
          </a:xfrm>
        </p:spPr>
        <p:txBody>
          <a:bodyPr/>
          <a:lstStyle/>
          <a:p>
            <a:endParaRPr lang="zh-TW" altLang="en-US" smtClean="0"/>
          </a:p>
        </p:txBody>
      </p:sp>
    </p:spTree>
    <p:extLst>
      <p:ext uri="{BB962C8B-B14F-4D97-AF65-F5344CB8AC3E}">
        <p14:creationId xmlns:p14="http://schemas.microsoft.com/office/powerpoint/2010/main" val="26366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7ED440E4-BE19-4E74-8211-379A641D3D1B}"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71</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16387"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dirty="0">
                <a:ln>
                  <a:noFill/>
                </a:ln>
                <a:solidFill>
                  <a:srgbClr val="D4D2D0">
                    <a:shade val="50000"/>
                  </a:srgbClr>
                </a:solidFill>
                <a:effectLst/>
                <a:uLnTx/>
                <a:uFillTx/>
                <a:latin typeface="Times New Roman" pitchFamily="18" charset="0"/>
                <a:ea typeface="新細明體" pitchFamily="18" charset="-120"/>
                <a:cs typeface="+mn-cs"/>
              </a:rPr>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eaLnBrk="1" fontAlgn="auto" hangingPunct="1">
              <a:spcAft>
                <a:spcPts val="0"/>
              </a:spcAft>
              <a:defRPr/>
            </a:pPr>
            <a:r>
              <a:rPr lang="en-US" altLang="zh-TW" smtClean="0">
                <a:solidFill>
                  <a:schemeClr val="accent1">
                    <a:satMod val="150000"/>
                  </a:schemeClr>
                </a:solidFill>
              </a:rPr>
              <a:t>Objectives</a:t>
            </a:r>
          </a:p>
        </p:txBody>
      </p:sp>
      <p:sp>
        <p:nvSpPr>
          <p:cNvPr id="79877" name="Rectangle 3"/>
          <p:cNvSpPr>
            <a:spLocks noGrp="1" noChangeArrowheads="1"/>
          </p:cNvSpPr>
          <p:nvPr>
            <p:ph type="body" idx="1"/>
          </p:nvPr>
        </p:nvSpPr>
        <p:spPr>
          <a:xfrm>
            <a:off x="685800" y="1524000"/>
            <a:ext cx="7620000" cy="4724400"/>
          </a:xfrm>
        </p:spPr>
        <p:txBody>
          <a:bodyPr/>
          <a:lstStyle/>
          <a:p>
            <a:pPr eaLnBrk="1" hangingPunct="1"/>
            <a:r>
              <a:rPr lang="en-US" altLang="zh-TW" dirty="0" smtClean="0"/>
              <a:t>Develop a more sophisticated three-dimensional example</a:t>
            </a:r>
          </a:p>
          <a:p>
            <a:pPr lvl="1" eaLnBrk="1" hangingPunct="1"/>
            <a:r>
              <a:rPr lang="en-US" altLang="zh-TW" dirty="0" err="1" smtClean="0">
                <a:ea typeface="MS PGothic" pitchFamily="34" charset="-128"/>
              </a:rPr>
              <a:t>Sierpinski</a:t>
            </a:r>
            <a:r>
              <a:rPr lang="en-US" altLang="zh-TW" dirty="0" smtClean="0">
                <a:ea typeface="MS PGothic" pitchFamily="34" charset="-128"/>
              </a:rPr>
              <a:t> gasket: a fractal</a:t>
            </a:r>
          </a:p>
          <a:p>
            <a:pPr lvl="1" eaLnBrk="1" hangingPunct="1"/>
            <a:endParaRPr lang="en-US" altLang="zh-TW" dirty="0" smtClean="0">
              <a:ea typeface="MS PGothic" pitchFamily="34" charset="-128"/>
            </a:endParaRPr>
          </a:p>
          <a:p>
            <a:pPr eaLnBrk="1" hangingPunct="1"/>
            <a:r>
              <a:rPr lang="en-US" altLang="zh-TW" dirty="0" smtClean="0"/>
              <a:t>Introduce hidden-surface removal</a:t>
            </a:r>
          </a:p>
        </p:txBody>
      </p:sp>
    </p:spTree>
    <p:extLst>
      <p:ext uri="{BB962C8B-B14F-4D97-AF65-F5344CB8AC3E}">
        <p14:creationId xmlns:p14="http://schemas.microsoft.com/office/powerpoint/2010/main" val="4060727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r>
              <a:rPr lang="en-US" altLang="zh-TW" smtClean="0">
                <a:ea typeface="MS PGothic" pitchFamily="34" charset="-128"/>
              </a:rPr>
              <a:t>Sierpinski gasket</a:t>
            </a:r>
            <a:endParaRPr lang="zh-TW" altLang="en-US" smtClean="0"/>
          </a:p>
        </p:txBody>
      </p:sp>
      <p:pic>
        <p:nvPicPr>
          <p:cNvPr id="182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887538"/>
            <a:ext cx="3455987"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a:spLocks noChangeArrowheads="1"/>
          </p:cNvSpPr>
          <p:nvPr/>
        </p:nvSpPr>
        <p:spPr bwMode="auto">
          <a:xfrm>
            <a:off x="5148263" y="5487988"/>
            <a:ext cx="287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rPr>
              <a:t>5000 points</a:t>
            </a: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cxnSp>
        <p:nvCxnSpPr>
          <p:cNvPr id="6" name="直線接點 5"/>
          <p:cNvCxnSpPr/>
          <p:nvPr/>
        </p:nvCxnSpPr>
        <p:spPr>
          <a:xfrm>
            <a:off x="1979613" y="2205038"/>
            <a:ext cx="1728787" cy="2160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a:off x="611188" y="2205038"/>
            <a:ext cx="1368425" cy="22320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611188" y="4365625"/>
            <a:ext cx="3097212" cy="714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橢圓 11"/>
          <p:cNvSpPr/>
          <p:nvPr/>
        </p:nvSpPr>
        <p:spPr>
          <a:xfrm>
            <a:off x="1908175" y="3321050"/>
            <a:ext cx="250825" cy="323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Arial"/>
              <a:ea typeface="微軟正黑體" panose="020B0604030504040204" pitchFamily="34" charset="-120"/>
              <a:cs typeface="+mn-cs"/>
            </a:endParaRPr>
          </a:p>
        </p:txBody>
      </p:sp>
      <p:cxnSp>
        <p:nvCxnSpPr>
          <p:cNvPr id="14" name="直線接點 13"/>
          <p:cNvCxnSpPr/>
          <p:nvPr/>
        </p:nvCxnSpPr>
        <p:spPr>
          <a:xfrm>
            <a:off x="2033588" y="3482975"/>
            <a:ext cx="1674812" cy="8826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橢圓 14"/>
          <p:cNvSpPr/>
          <p:nvPr/>
        </p:nvSpPr>
        <p:spPr>
          <a:xfrm>
            <a:off x="2700338" y="3789363"/>
            <a:ext cx="169862" cy="134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Arial"/>
              <a:ea typeface="微軟正黑體" panose="020B0604030504040204" pitchFamily="34" charset="-120"/>
              <a:cs typeface="+mn-cs"/>
            </a:endParaRPr>
          </a:p>
        </p:txBody>
      </p:sp>
      <p:cxnSp>
        <p:nvCxnSpPr>
          <p:cNvPr id="17" name="直線接點 16"/>
          <p:cNvCxnSpPr/>
          <p:nvPr/>
        </p:nvCxnSpPr>
        <p:spPr>
          <a:xfrm flipH="1" flipV="1">
            <a:off x="1979613" y="2276475"/>
            <a:ext cx="833437" cy="1525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311400" y="2971800"/>
            <a:ext cx="169863" cy="134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Arial"/>
              <a:ea typeface="微軟正黑體" panose="020B0604030504040204" pitchFamily="34" charset="-120"/>
              <a:cs typeface="+mn-cs"/>
            </a:endParaRPr>
          </a:p>
        </p:txBody>
      </p:sp>
    </p:spTree>
    <p:extLst>
      <p:ext uri="{BB962C8B-B14F-4D97-AF65-F5344CB8AC3E}">
        <p14:creationId xmlns:p14="http://schemas.microsoft.com/office/powerpoint/2010/main" val="398757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2274"/>
                                        </p:tgtEl>
                                        <p:attrNameLst>
                                          <p:attrName>style.visibility</p:attrName>
                                        </p:attrNameLst>
                                      </p:cBhvr>
                                      <p:to>
                                        <p:strVal val="visible"/>
                                      </p:to>
                                    </p:set>
                                    <p:animEffect transition="in" filter="fade">
                                      <p:cBhvr>
                                        <p:cTn id="36" dur="500"/>
                                        <p:tgtEl>
                                          <p:spTgt spid="18227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P spid="15" grpId="0" animBg="1"/>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00D221D0-7E86-488E-99B2-B5960B313E51}"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73</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17412" name="Rectangle 2"/>
          <p:cNvSpPr>
            <a:spLocks noGrp="1" noChangeArrowheads="1"/>
          </p:cNvSpPr>
          <p:nvPr>
            <p:ph type="title"/>
          </p:nvPr>
        </p:nvSpPr>
        <p:spPr>
          <a:xfrm>
            <a:off x="1371600" y="304800"/>
            <a:ext cx="7620000" cy="1066800"/>
          </a:xfrm>
        </p:spPr>
        <p:txBody>
          <a:bodyPr>
            <a:normAutofit fontScale="90000"/>
          </a:bodyPr>
          <a:lstStyle/>
          <a:p>
            <a:pPr eaLnBrk="1" fontAlgn="auto" hangingPunct="1">
              <a:spcAft>
                <a:spcPts val="0"/>
              </a:spcAft>
              <a:defRPr/>
            </a:pPr>
            <a:r>
              <a:rPr lang="en-US" altLang="zh-TW" smtClean="0">
                <a:solidFill>
                  <a:schemeClr val="accent1">
                    <a:satMod val="150000"/>
                  </a:schemeClr>
                </a:solidFill>
              </a:rPr>
              <a:t>Three-dimensional Applications</a:t>
            </a:r>
          </a:p>
        </p:txBody>
      </p:sp>
      <p:sp>
        <p:nvSpPr>
          <p:cNvPr id="81924" name="Rectangle 3"/>
          <p:cNvSpPr>
            <a:spLocks noGrp="1" noChangeArrowheads="1"/>
          </p:cNvSpPr>
          <p:nvPr>
            <p:ph type="body" idx="1"/>
          </p:nvPr>
        </p:nvSpPr>
        <p:spPr/>
        <p:txBody>
          <a:bodyPr/>
          <a:lstStyle/>
          <a:p>
            <a:pPr eaLnBrk="1" hangingPunct="1">
              <a:lnSpc>
                <a:spcPct val="90000"/>
              </a:lnSpc>
            </a:pPr>
            <a:r>
              <a:rPr lang="en-US" altLang="zh-TW" smtClean="0"/>
              <a:t>In OpenGL, two-dimensional applications are a special case of three-dimensional graphics</a:t>
            </a:r>
          </a:p>
          <a:p>
            <a:pPr eaLnBrk="1" hangingPunct="1">
              <a:lnSpc>
                <a:spcPct val="90000"/>
              </a:lnSpc>
            </a:pPr>
            <a:r>
              <a:rPr lang="en-US" altLang="zh-TW" smtClean="0"/>
              <a:t>Going to 3D</a:t>
            </a:r>
          </a:p>
          <a:p>
            <a:pPr lvl="1" eaLnBrk="1" hangingPunct="1">
              <a:lnSpc>
                <a:spcPct val="90000"/>
              </a:lnSpc>
            </a:pPr>
            <a:r>
              <a:rPr lang="en-US" altLang="zh-TW" smtClean="0">
                <a:ea typeface="MS PGothic" pitchFamily="34" charset="-128"/>
              </a:rPr>
              <a:t>Not much changes</a:t>
            </a:r>
          </a:p>
          <a:p>
            <a:pPr lvl="1" eaLnBrk="1" hangingPunct="1">
              <a:lnSpc>
                <a:spcPct val="90000"/>
              </a:lnSpc>
            </a:pPr>
            <a:r>
              <a:rPr lang="en-US" altLang="zh-TW" smtClean="0">
                <a:ea typeface="MS PGothic" pitchFamily="34" charset="-128"/>
              </a:rPr>
              <a:t>Use </a:t>
            </a:r>
            <a:r>
              <a:rPr lang="en-US" altLang="zh-TW" b="1" smtClean="0">
                <a:latin typeface="Courier New" pitchFamily="49" charset="0"/>
                <a:ea typeface="MS PGothic" pitchFamily="34" charset="-128"/>
              </a:rPr>
              <a:t>glVertex3*( )</a:t>
            </a:r>
          </a:p>
          <a:p>
            <a:pPr lvl="1" eaLnBrk="1" hangingPunct="1">
              <a:lnSpc>
                <a:spcPct val="90000"/>
              </a:lnSpc>
            </a:pPr>
            <a:r>
              <a:rPr lang="en-US" altLang="zh-TW" smtClean="0">
                <a:ea typeface="MS PGothic" pitchFamily="34" charset="-128"/>
              </a:rPr>
              <a:t>Have to worry about the order in which polygons are drawn or use hidden-surface removal</a:t>
            </a:r>
          </a:p>
          <a:p>
            <a:pPr lvl="1" eaLnBrk="1" hangingPunct="1">
              <a:lnSpc>
                <a:spcPct val="90000"/>
              </a:lnSpc>
            </a:pPr>
            <a:r>
              <a:rPr lang="en-US" altLang="zh-TW" smtClean="0">
                <a:ea typeface="MS PGothic" pitchFamily="34" charset="-128"/>
              </a:rPr>
              <a:t>Polygons should be simple, convex, flat</a:t>
            </a:r>
          </a:p>
        </p:txBody>
      </p:sp>
    </p:spTree>
    <p:extLst>
      <p:ext uri="{BB962C8B-B14F-4D97-AF65-F5344CB8AC3E}">
        <p14:creationId xmlns:p14="http://schemas.microsoft.com/office/powerpoint/2010/main" val="1267034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32E3B8C5-E616-4033-84D4-793E6E7E733A}"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74</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18436"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Sierpinski Gasket (2D)</a:t>
            </a:r>
          </a:p>
        </p:txBody>
      </p:sp>
      <p:sp>
        <p:nvSpPr>
          <p:cNvPr id="82948" name="Rectangle 3"/>
          <p:cNvSpPr>
            <a:spLocks noGrp="1" noChangeArrowheads="1"/>
          </p:cNvSpPr>
          <p:nvPr>
            <p:ph type="body" idx="1"/>
          </p:nvPr>
        </p:nvSpPr>
        <p:spPr/>
        <p:txBody>
          <a:bodyPr/>
          <a:lstStyle/>
          <a:p>
            <a:pPr eaLnBrk="1" hangingPunct="1">
              <a:lnSpc>
                <a:spcPct val="90000"/>
              </a:lnSpc>
            </a:pPr>
            <a:r>
              <a:rPr lang="en-US" altLang="zh-TW" sz="2700" smtClean="0"/>
              <a:t>Start with a triangle</a:t>
            </a:r>
          </a:p>
          <a:p>
            <a:pPr eaLnBrk="1" hangingPunct="1">
              <a:lnSpc>
                <a:spcPct val="90000"/>
              </a:lnSpc>
            </a:pPr>
            <a:endParaRPr lang="en-US" altLang="zh-TW" sz="2700" smtClean="0"/>
          </a:p>
          <a:p>
            <a:pPr eaLnBrk="1" hangingPunct="1">
              <a:lnSpc>
                <a:spcPct val="90000"/>
              </a:lnSpc>
              <a:buFontTx/>
              <a:buNone/>
            </a:pPr>
            <a:endParaRPr lang="en-US" altLang="zh-TW" sz="2700" smtClean="0"/>
          </a:p>
          <a:p>
            <a:pPr eaLnBrk="1" hangingPunct="1">
              <a:lnSpc>
                <a:spcPct val="90000"/>
              </a:lnSpc>
            </a:pPr>
            <a:endParaRPr lang="en-US" altLang="zh-TW" sz="2700" smtClean="0"/>
          </a:p>
          <a:p>
            <a:pPr eaLnBrk="1" hangingPunct="1">
              <a:lnSpc>
                <a:spcPct val="90000"/>
              </a:lnSpc>
            </a:pPr>
            <a:r>
              <a:rPr lang="en-US" altLang="zh-TW" sz="2700" smtClean="0"/>
              <a:t>Connect bisectors of sides and remove central triangle</a:t>
            </a:r>
          </a:p>
          <a:p>
            <a:pPr eaLnBrk="1" hangingPunct="1">
              <a:lnSpc>
                <a:spcPct val="90000"/>
              </a:lnSpc>
            </a:pPr>
            <a:endParaRPr lang="en-US" altLang="zh-TW" sz="2700" smtClean="0"/>
          </a:p>
          <a:p>
            <a:pPr eaLnBrk="1" hangingPunct="1">
              <a:lnSpc>
                <a:spcPct val="90000"/>
              </a:lnSpc>
            </a:pPr>
            <a:endParaRPr lang="en-US" altLang="zh-TW" sz="2700" smtClean="0"/>
          </a:p>
          <a:p>
            <a:pPr eaLnBrk="1" hangingPunct="1">
              <a:lnSpc>
                <a:spcPct val="90000"/>
              </a:lnSpc>
            </a:pPr>
            <a:endParaRPr lang="en-US" altLang="zh-TW" sz="2700" smtClean="0"/>
          </a:p>
          <a:p>
            <a:pPr eaLnBrk="1" hangingPunct="1">
              <a:lnSpc>
                <a:spcPct val="90000"/>
              </a:lnSpc>
            </a:pPr>
            <a:r>
              <a:rPr lang="en-US" altLang="zh-TW" sz="2700" smtClean="0"/>
              <a:t>Repeat</a:t>
            </a:r>
          </a:p>
        </p:txBody>
      </p:sp>
      <p:sp>
        <p:nvSpPr>
          <p:cNvPr id="82949" name="Freeform 4"/>
          <p:cNvSpPr>
            <a:spLocks/>
          </p:cNvSpPr>
          <p:nvPr/>
        </p:nvSpPr>
        <p:spPr bwMode="auto">
          <a:xfrm>
            <a:off x="4005263" y="1981200"/>
            <a:ext cx="1600200" cy="1295400"/>
          </a:xfrm>
          <a:custGeom>
            <a:avLst/>
            <a:gdLst>
              <a:gd name="T0" fmla="*/ 0 w 1296"/>
              <a:gd name="T1" fmla="*/ 2147483647 h 1056"/>
              <a:gd name="T2" fmla="*/ 2147483647 w 1296"/>
              <a:gd name="T3" fmla="*/ 0 h 1056"/>
              <a:gd name="T4" fmla="*/ 2147483647 w 1296"/>
              <a:gd name="T5" fmla="*/ 2147483647 h 1056"/>
              <a:gd name="T6" fmla="*/ 0 w 1296"/>
              <a:gd name="T7" fmla="*/ 2147483647 h 1056"/>
              <a:gd name="T8" fmla="*/ 0 60000 65536"/>
              <a:gd name="T9" fmla="*/ 0 60000 65536"/>
              <a:gd name="T10" fmla="*/ 0 60000 65536"/>
              <a:gd name="T11" fmla="*/ 0 60000 65536"/>
              <a:gd name="T12" fmla="*/ 0 w 1296"/>
              <a:gd name="T13" fmla="*/ 0 h 1056"/>
              <a:gd name="T14" fmla="*/ 1296 w 1296"/>
              <a:gd name="T15" fmla="*/ 1056 h 1056"/>
            </a:gdLst>
            <a:ahLst/>
            <a:cxnLst>
              <a:cxn ang="T8">
                <a:pos x="T0" y="T1"/>
              </a:cxn>
              <a:cxn ang="T9">
                <a:pos x="T2" y="T3"/>
              </a:cxn>
              <a:cxn ang="T10">
                <a:pos x="T4" y="T5"/>
              </a:cxn>
              <a:cxn ang="T11">
                <a:pos x="T6" y="T7"/>
              </a:cxn>
            </a:cxnLst>
            <a:rect l="T12" t="T13" r="T14" b="T15"/>
            <a:pathLst>
              <a:path w="1296" h="1056">
                <a:moveTo>
                  <a:pt x="0" y="1056"/>
                </a:moveTo>
                <a:lnTo>
                  <a:pt x="672" y="0"/>
                </a:lnTo>
                <a:lnTo>
                  <a:pt x="1296" y="1056"/>
                </a:lnTo>
                <a:lnTo>
                  <a:pt x="0" y="1056"/>
                </a:lnTo>
                <a:close/>
              </a:path>
            </a:pathLst>
          </a:custGeom>
          <a:solidFill>
            <a:schemeClr val="accent1"/>
          </a:solidFill>
          <a:ln w="12700">
            <a:solidFill>
              <a:schemeClr val="tx1"/>
            </a:solidFill>
            <a:round/>
            <a:headEnd type="none" w="sm" len="sm"/>
            <a:tailEnd type="none" w="sm" len="sm"/>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
        <p:nvSpPr>
          <p:cNvPr id="82950" name="Freeform 6"/>
          <p:cNvSpPr>
            <a:spLocks/>
          </p:cNvSpPr>
          <p:nvPr/>
        </p:nvSpPr>
        <p:spPr bwMode="auto">
          <a:xfrm>
            <a:off x="3929063" y="4343400"/>
            <a:ext cx="1600200" cy="1295400"/>
          </a:xfrm>
          <a:custGeom>
            <a:avLst/>
            <a:gdLst>
              <a:gd name="T0" fmla="*/ 0 w 1296"/>
              <a:gd name="T1" fmla="*/ 2147483647 h 1056"/>
              <a:gd name="T2" fmla="*/ 2147483647 w 1296"/>
              <a:gd name="T3" fmla="*/ 0 h 1056"/>
              <a:gd name="T4" fmla="*/ 2147483647 w 1296"/>
              <a:gd name="T5" fmla="*/ 2147483647 h 1056"/>
              <a:gd name="T6" fmla="*/ 0 w 1296"/>
              <a:gd name="T7" fmla="*/ 2147483647 h 1056"/>
              <a:gd name="T8" fmla="*/ 0 60000 65536"/>
              <a:gd name="T9" fmla="*/ 0 60000 65536"/>
              <a:gd name="T10" fmla="*/ 0 60000 65536"/>
              <a:gd name="T11" fmla="*/ 0 60000 65536"/>
              <a:gd name="T12" fmla="*/ 0 w 1296"/>
              <a:gd name="T13" fmla="*/ 0 h 1056"/>
              <a:gd name="T14" fmla="*/ 1296 w 1296"/>
              <a:gd name="T15" fmla="*/ 1056 h 1056"/>
            </a:gdLst>
            <a:ahLst/>
            <a:cxnLst>
              <a:cxn ang="T8">
                <a:pos x="T0" y="T1"/>
              </a:cxn>
              <a:cxn ang="T9">
                <a:pos x="T2" y="T3"/>
              </a:cxn>
              <a:cxn ang="T10">
                <a:pos x="T4" y="T5"/>
              </a:cxn>
              <a:cxn ang="T11">
                <a:pos x="T6" y="T7"/>
              </a:cxn>
            </a:cxnLst>
            <a:rect l="T12" t="T13" r="T14" b="T15"/>
            <a:pathLst>
              <a:path w="1296" h="1056">
                <a:moveTo>
                  <a:pt x="0" y="1056"/>
                </a:moveTo>
                <a:lnTo>
                  <a:pt x="672" y="0"/>
                </a:lnTo>
                <a:lnTo>
                  <a:pt x="1296" y="1056"/>
                </a:lnTo>
                <a:lnTo>
                  <a:pt x="0" y="1056"/>
                </a:lnTo>
                <a:close/>
              </a:path>
            </a:pathLst>
          </a:custGeom>
          <a:solidFill>
            <a:schemeClr val="accent1"/>
          </a:solidFill>
          <a:ln w="12700">
            <a:solidFill>
              <a:schemeClr val="tx1"/>
            </a:solidFill>
            <a:round/>
            <a:headEnd type="none" w="sm" len="sm"/>
            <a:tailEnd type="none" w="sm" len="sm"/>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
        <p:nvSpPr>
          <p:cNvPr id="82951" name="Freeform 7"/>
          <p:cNvSpPr>
            <a:spLocks/>
          </p:cNvSpPr>
          <p:nvPr/>
        </p:nvSpPr>
        <p:spPr bwMode="auto">
          <a:xfrm>
            <a:off x="4386263" y="4953000"/>
            <a:ext cx="762000" cy="685800"/>
          </a:xfrm>
          <a:custGeom>
            <a:avLst/>
            <a:gdLst>
              <a:gd name="T0" fmla="*/ 0 w 480"/>
              <a:gd name="T1" fmla="*/ 0 h 432"/>
              <a:gd name="T2" fmla="*/ 2147483647 w 480"/>
              <a:gd name="T3" fmla="*/ 0 h 432"/>
              <a:gd name="T4" fmla="*/ 2147483647 w 480"/>
              <a:gd name="T5" fmla="*/ 2147483647 h 432"/>
              <a:gd name="T6" fmla="*/ 0 w 480"/>
              <a:gd name="T7" fmla="*/ 0 h 432"/>
              <a:gd name="T8" fmla="*/ 0 60000 65536"/>
              <a:gd name="T9" fmla="*/ 0 60000 65536"/>
              <a:gd name="T10" fmla="*/ 0 60000 65536"/>
              <a:gd name="T11" fmla="*/ 0 60000 65536"/>
              <a:gd name="T12" fmla="*/ 0 w 480"/>
              <a:gd name="T13" fmla="*/ 0 h 432"/>
              <a:gd name="T14" fmla="*/ 480 w 480"/>
              <a:gd name="T15" fmla="*/ 432 h 432"/>
            </a:gdLst>
            <a:ahLst/>
            <a:cxnLst>
              <a:cxn ang="T8">
                <a:pos x="T0" y="T1"/>
              </a:cxn>
              <a:cxn ang="T9">
                <a:pos x="T2" y="T3"/>
              </a:cxn>
              <a:cxn ang="T10">
                <a:pos x="T4" y="T5"/>
              </a:cxn>
              <a:cxn ang="T11">
                <a:pos x="T6" y="T7"/>
              </a:cxn>
            </a:cxnLst>
            <a:rect l="T12" t="T13" r="T14" b="T15"/>
            <a:pathLst>
              <a:path w="480" h="432">
                <a:moveTo>
                  <a:pt x="0" y="0"/>
                </a:moveTo>
                <a:lnTo>
                  <a:pt x="480" y="0"/>
                </a:lnTo>
                <a:lnTo>
                  <a:pt x="192" y="432"/>
                </a:lnTo>
                <a:lnTo>
                  <a:pt x="0" y="0"/>
                </a:lnTo>
                <a:close/>
              </a:path>
            </a:pathLst>
          </a:custGeom>
          <a:solidFill>
            <a:schemeClr val="bg1"/>
          </a:solidFill>
          <a:ln w="12700">
            <a:solidFill>
              <a:schemeClr val="tx1"/>
            </a:solidFill>
            <a:round/>
            <a:headEnd type="none" w="sm" len="sm"/>
            <a:tailEnd type="none" w="sm" len="sm"/>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1429296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6C489150-2D7B-4BD4-808C-10859E8F03EA}"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75</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19460" name="Rectangle 2"/>
          <p:cNvSpPr>
            <a:spLocks noGrp="1" noChangeArrowheads="1"/>
          </p:cNvSpPr>
          <p:nvPr>
            <p:ph type="title"/>
          </p:nvPr>
        </p:nvSpPr>
        <p:spPr/>
        <p:txBody>
          <a:bodyPr/>
          <a:lstStyle/>
          <a:p>
            <a:pPr eaLnBrk="1" fontAlgn="auto" hangingPunct="1">
              <a:spcAft>
                <a:spcPts val="0"/>
              </a:spcAft>
              <a:defRPr/>
            </a:pPr>
            <a:r>
              <a:rPr lang="en-US" altLang="zh-TW" sz="3300" smtClean="0">
                <a:solidFill>
                  <a:schemeClr val="accent1">
                    <a:satMod val="150000"/>
                  </a:schemeClr>
                </a:solidFill>
              </a:rPr>
              <a:t>Example </a:t>
            </a:r>
          </a:p>
        </p:txBody>
      </p:sp>
      <p:sp>
        <p:nvSpPr>
          <p:cNvPr id="83972" name="Rectangle 3"/>
          <p:cNvSpPr>
            <a:spLocks noGrp="1" noChangeArrowheads="1"/>
          </p:cNvSpPr>
          <p:nvPr>
            <p:ph type="body" idx="1"/>
          </p:nvPr>
        </p:nvSpPr>
        <p:spPr/>
        <p:txBody>
          <a:bodyPr/>
          <a:lstStyle/>
          <a:p>
            <a:pPr eaLnBrk="1" hangingPunct="1"/>
            <a:r>
              <a:rPr lang="en-US" altLang="zh-TW" smtClean="0"/>
              <a:t>Five subdivisions</a:t>
            </a:r>
          </a:p>
        </p:txBody>
      </p:sp>
      <p:pic>
        <p:nvPicPr>
          <p:cNvPr id="83973" name="Picture 4"/>
          <p:cNvPicPr>
            <a:picLocks noChangeAspect="1" noChangeArrowheads="1"/>
          </p:cNvPicPr>
          <p:nvPr/>
        </p:nvPicPr>
        <p:blipFill>
          <a:blip r:embed="rId2">
            <a:extLst>
              <a:ext uri="{28A0092B-C50C-407E-A947-70E740481C1C}">
                <a14:useLocalDpi xmlns:a14="http://schemas.microsoft.com/office/drawing/2010/main" val="0"/>
              </a:ext>
            </a:extLst>
          </a:blip>
          <a:srcRect l="20433" t="19698" r="21414" b="30302"/>
          <a:stretch>
            <a:fillRect/>
          </a:stretch>
        </p:blipFill>
        <p:spPr bwMode="auto">
          <a:xfrm>
            <a:off x="2357438" y="2357438"/>
            <a:ext cx="403860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4080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9037CEBA-5622-4F65-AF3A-7DEE8F837F93}"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76</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0484"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The gasket as a fractal</a:t>
            </a:r>
          </a:p>
        </p:txBody>
      </p:sp>
      <p:sp>
        <p:nvSpPr>
          <p:cNvPr id="84996" name="Rectangle 3"/>
          <p:cNvSpPr>
            <a:spLocks noGrp="1" noChangeArrowheads="1"/>
          </p:cNvSpPr>
          <p:nvPr>
            <p:ph type="body" idx="1"/>
          </p:nvPr>
        </p:nvSpPr>
        <p:spPr>
          <a:xfrm>
            <a:off x="685800" y="1524000"/>
            <a:ext cx="8077200" cy="4724400"/>
          </a:xfrm>
        </p:spPr>
        <p:txBody>
          <a:bodyPr/>
          <a:lstStyle/>
          <a:p>
            <a:pPr eaLnBrk="1" hangingPunct="1"/>
            <a:r>
              <a:rPr lang="en-US" altLang="zh-TW" smtClean="0"/>
              <a:t>Consider the filled area (black) and the perimeter (the length of all the lines around the filled triangles)</a:t>
            </a:r>
          </a:p>
          <a:p>
            <a:pPr eaLnBrk="1" hangingPunct="1"/>
            <a:r>
              <a:rPr lang="en-US" altLang="zh-TW" smtClean="0"/>
              <a:t>As we continue subdividing</a:t>
            </a:r>
          </a:p>
          <a:p>
            <a:pPr lvl="1" eaLnBrk="1" hangingPunct="1"/>
            <a:r>
              <a:rPr lang="en-US" altLang="zh-TW" smtClean="0">
                <a:ea typeface="MS PGothic" pitchFamily="34" charset="-128"/>
              </a:rPr>
              <a:t>the area goes to zero</a:t>
            </a:r>
          </a:p>
          <a:p>
            <a:pPr lvl="1" eaLnBrk="1" hangingPunct="1"/>
            <a:r>
              <a:rPr lang="en-US" altLang="zh-TW" smtClean="0">
                <a:ea typeface="MS PGothic" pitchFamily="34" charset="-128"/>
              </a:rPr>
              <a:t>but the perimeter goes to infinity</a:t>
            </a:r>
          </a:p>
          <a:p>
            <a:pPr eaLnBrk="1" hangingPunct="1"/>
            <a:r>
              <a:rPr lang="en-US" altLang="zh-TW" smtClean="0"/>
              <a:t>This is not an ordinary geometric object</a:t>
            </a:r>
          </a:p>
          <a:p>
            <a:pPr lvl="1" eaLnBrk="1" hangingPunct="1"/>
            <a:r>
              <a:rPr lang="en-US" altLang="zh-TW" smtClean="0">
                <a:ea typeface="MS PGothic" pitchFamily="34" charset="-128"/>
              </a:rPr>
              <a:t>It is neither two- nor three-dimensional</a:t>
            </a:r>
          </a:p>
          <a:p>
            <a:pPr eaLnBrk="1" hangingPunct="1"/>
            <a:r>
              <a:rPr lang="en-US" altLang="zh-TW" smtClean="0"/>
              <a:t>It is a </a:t>
            </a:r>
            <a:r>
              <a:rPr lang="en-US" altLang="zh-TW" i="1" smtClean="0"/>
              <a:t>fractal</a:t>
            </a:r>
            <a:r>
              <a:rPr lang="en-US" altLang="zh-TW" smtClean="0"/>
              <a:t> (fractional dimension) object</a:t>
            </a:r>
          </a:p>
        </p:txBody>
      </p:sp>
    </p:spTree>
    <p:extLst>
      <p:ext uri="{BB962C8B-B14F-4D97-AF65-F5344CB8AC3E}">
        <p14:creationId xmlns:p14="http://schemas.microsoft.com/office/powerpoint/2010/main" val="194807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69C78FEC-1179-464E-8AE1-4479BCB63D12}"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77</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1508"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Gasket Program</a:t>
            </a:r>
          </a:p>
        </p:txBody>
      </p:sp>
      <p:sp>
        <p:nvSpPr>
          <p:cNvPr id="86020" name="Rectangle 3"/>
          <p:cNvSpPr>
            <a:spLocks noGrp="1" noChangeArrowheads="1"/>
          </p:cNvSpPr>
          <p:nvPr>
            <p:ph type="body" idx="1"/>
          </p:nvPr>
        </p:nvSpPr>
        <p:spPr/>
        <p:txBody>
          <a:bodyPr/>
          <a:lstStyle/>
          <a:p>
            <a:pPr eaLnBrk="1" hangingPunct="1">
              <a:buFontTx/>
              <a:buNone/>
            </a:pPr>
            <a:r>
              <a:rPr lang="en-US" altLang="zh-TW" sz="2400" b="1" dirty="0" smtClean="0">
                <a:latin typeface="Consolas" panose="020B0609020204030204" pitchFamily="49" charset="0"/>
              </a:rPr>
              <a:t>#include &lt;GL/</a:t>
            </a:r>
            <a:r>
              <a:rPr lang="en-US" altLang="zh-TW" sz="2400" b="1" dirty="0" err="1" smtClean="0">
                <a:latin typeface="Consolas" panose="020B0609020204030204" pitchFamily="49" charset="0"/>
              </a:rPr>
              <a:t>glut.h</a:t>
            </a:r>
            <a:r>
              <a:rPr lang="en-US" altLang="zh-TW" sz="2400" b="1" dirty="0" smtClean="0">
                <a:latin typeface="Consolas" panose="020B0609020204030204" pitchFamily="49" charset="0"/>
              </a:rPr>
              <a:t>&gt;</a:t>
            </a:r>
          </a:p>
          <a:p>
            <a:pPr eaLnBrk="1" hangingPunct="1">
              <a:buFontTx/>
              <a:buNone/>
            </a:pPr>
            <a:r>
              <a:rPr lang="en-US" altLang="zh-TW" sz="2400" b="1" dirty="0" smtClean="0">
                <a:solidFill>
                  <a:srgbClr val="00B050"/>
                </a:solidFill>
                <a:latin typeface="Consolas" panose="020B0609020204030204" pitchFamily="49" charset="0"/>
              </a:rPr>
              <a:t>/* initial triangle */</a:t>
            </a:r>
          </a:p>
          <a:p>
            <a:pPr eaLnBrk="1" hangingPunct="1">
              <a:buFontTx/>
              <a:buNone/>
            </a:pP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v[3][2]={</a:t>
            </a:r>
          </a:p>
          <a:p>
            <a:pPr eaLnBrk="1" hangingPunct="1">
              <a:buFontTx/>
              <a:buNone/>
            </a:pPr>
            <a:r>
              <a:rPr lang="en-US" altLang="zh-TW" sz="2400" b="1" dirty="0" smtClean="0">
                <a:latin typeface="Consolas" panose="020B0609020204030204" pitchFamily="49" charset="0"/>
              </a:rPr>
              <a:t>	{-1.0, -0.58}, </a:t>
            </a:r>
          </a:p>
          <a:p>
            <a:pPr eaLnBrk="1" hangingPunct="1">
              <a:buFontTx/>
              <a:buNone/>
            </a:pPr>
            <a:r>
              <a:rPr lang="en-US" altLang="zh-TW" sz="2400" b="1" dirty="0" smtClean="0">
                <a:latin typeface="Consolas" panose="020B0609020204030204" pitchFamily="49" charset="0"/>
              </a:rPr>
              <a:t>	{1.0, -0.58}, </a:t>
            </a:r>
          </a:p>
          <a:p>
            <a:pPr eaLnBrk="1" hangingPunct="1">
              <a:buFontTx/>
              <a:buNone/>
            </a:pPr>
            <a:r>
              <a:rPr lang="en-US" altLang="zh-TW" sz="2400" b="1" dirty="0" smtClean="0">
                <a:latin typeface="Consolas" panose="020B0609020204030204" pitchFamily="49" charset="0"/>
              </a:rPr>
              <a:t>	{0.0, 1.15}</a:t>
            </a:r>
          </a:p>
          <a:p>
            <a:pPr eaLnBrk="1" hangingPunct="1">
              <a:buFontTx/>
              <a:buNone/>
            </a:pPr>
            <a:r>
              <a:rPr lang="en-US" altLang="zh-TW" sz="2400" b="1" dirty="0" smtClean="0">
                <a:latin typeface="Consolas" panose="020B0609020204030204" pitchFamily="49" charset="0"/>
              </a:rPr>
              <a:t>};</a:t>
            </a:r>
          </a:p>
          <a:p>
            <a:pPr eaLnBrk="1" hangingPunct="1">
              <a:buFontTx/>
              <a:buNone/>
            </a:pPr>
            <a:endParaRPr lang="en-US" altLang="zh-TW" sz="2400" b="1" dirty="0" smtClean="0">
              <a:latin typeface="Consolas" panose="020B0609020204030204" pitchFamily="49" charset="0"/>
            </a:endParaRPr>
          </a:p>
          <a:p>
            <a:pPr eaLnBrk="1" hangingPunct="1">
              <a:buFontTx/>
              <a:buNone/>
            </a:pPr>
            <a:r>
              <a:rPr lang="en-US" altLang="zh-TW" sz="2400" b="1" dirty="0" err="1" smtClean="0">
                <a:latin typeface="Consolas" panose="020B0609020204030204" pitchFamily="49" charset="0"/>
              </a:rPr>
              <a:t>int</a:t>
            </a:r>
            <a:r>
              <a:rPr lang="en-US" altLang="zh-TW" sz="2400" b="1" dirty="0" smtClean="0">
                <a:latin typeface="Consolas" panose="020B0609020204030204" pitchFamily="49" charset="0"/>
              </a:rPr>
              <a:t> n; </a:t>
            </a:r>
            <a:r>
              <a:rPr lang="en-US" altLang="zh-TW" sz="2400" b="1" dirty="0" smtClean="0">
                <a:solidFill>
                  <a:srgbClr val="00B050"/>
                </a:solidFill>
                <a:latin typeface="Consolas" panose="020B0609020204030204" pitchFamily="49" charset="0"/>
              </a:rPr>
              <a:t>/* number of recursive steps */</a:t>
            </a:r>
          </a:p>
        </p:txBody>
      </p:sp>
    </p:spTree>
    <p:extLst>
      <p:ext uri="{BB962C8B-B14F-4D97-AF65-F5344CB8AC3E}">
        <p14:creationId xmlns:p14="http://schemas.microsoft.com/office/powerpoint/2010/main" val="14634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E294EA73-D8DC-45D9-9CC2-6036FD1ECC5D}"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78</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253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Draw one triangle</a:t>
            </a:r>
          </a:p>
        </p:txBody>
      </p:sp>
      <p:sp>
        <p:nvSpPr>
          <p:cNvPr id="87044" name="Text Box 4"/>
          <p:cNvSpPr txBox="1">
            <a:spLocks noChangeArrowheads="1"/>
          </p:cNvSpPr>
          <p:nvPr/>
        </p:nvSpPr>
        <p:spPr bwMode="auto">
          <a:xfrm>
            <a:off x="1812925" y="280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87045" name="Text Box 6"/>
          <p:cNvSpPr>
            <a:spLocks noGrp="1" noChangeArrowheads="1"/>
          </p:cNvSpPr>
          <p:nvPr>
            <p:ph type="body" idx="1"/>
          </p:nvPr>
        </p:nvSpPr>
        <p:spPr>
          <a:xfrm>
            <a:off x="381000" y="1524000"/>
            <a:ext cx="8583488" cy="4724400"/>
          </a:xfrm>
          <a:noFill/>
        </p:spPr>
        <p:txBody>
          <a:bodyPr/>
          <a:lstStyle/>
          <a:p>
            <a:pPr eaLnBrk="1" hangingPunct="1">
              <a:buNone/>
            </a:pPr>
            <a:r>
              <a:rPr lang="en-US" altLang="zh-TW" sz="2400" b="1" dirty="0">
                <a:solidFill>
                  <a:srgbClr val="00B050"/>
                </a:solidFill>
                <a:latin typeface="Consolas" panose="020B0609020204030204" pitchFamily="49" charset="0"/>
              </a:rPr>
              <a:t>/* display one triangle  */</a:t>
            </a:r>
          </a:p>
          <a:p>
            <a:pPr eaLnBrk="1" hangingPunct="1">
              <a:buFontTx/>
              <a:buNone/>
            </a:pPr>
            <a:r>
              <a:rPr lang="en-US" altLang="zh-TW" sz="2400" b="1" dirty="0" smtClean="0">
                <a:latin typeface="Consolas" panose="020B0609020204030204" pitchFamily="49" charset="0"/>
              </a:rPr>
              <a:t>void triangle(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*a,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*b,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*c)</a:t>
            </a:r>
          </a:p>
          <a:p>
            <a:pPr eaLnBrk="1" hangingPunct="1">
              <a:buFontTx/>
              <a:buNone/>
            </a:pPr>
            <a:r>
              <a:rPr lang="en-US" altLang="zh-TW" sz="2400" b="1" dirty="0" smtClean="0">
                <a:latin typeface="Consolas" panose="020B0609020204030204" pitchFamily="49" charset="0"/>
              </a:rPr>
              <a:t>{</a:t>
            </a:r>
          </a:p>
          <a:p>
            <a:pPr eaLnBrk="1" hangingPunct="1">
              <a:buFontTx/>
              <a:buNone/>
            </a:pPr>
            <a:r>
              <a:rPr lang="en-US" altLang="zh-TW" sz="2400" b="1" dirty="0" smtClean="0">
                <a:latin typeface="Consolas" panose="020B0609020204030204" pitchFamily="49" charset="0"/>
              </a:rPr>
              <a:t>      glVertex2fv(a); </a:t>
            </a:r>
          </a:p>
          <a:p>
            <a:pPr eaLnBrk="1" hangingPunct="1">
              <a:buFontTx/>
              <a:buNone/>
            </a:pPr>
            <a:r>
              <a:rPr lang="en-US" altLang="zh-TW" sz="2400" b="1" dirty="0" smtClean="0">
                <a:latin typeface="Consolas" panose="020B0609020204030204" pitchFamily="49" charset="0"/>
              </a:rPr>
              <a:t>      glVertex2fv(b);  </a:t>
            </a:r>
          </a:p>
          <a:p>
            <a:pPr eaLnBrk="1" hangingPunct="1">
              <a:buFontTx/>
              <a:buNone/>
            </a:pPr>
            <a:r>
              <a:rPr lang="en-US" altLang="zh-TW" sz="2400" b="1" dirty="0" smtClean="0">
                <a:latin typeface="Consolas" panose="020B0609020204030204" pitchFamily="49" charset="0"/>
              </a:rPr>
              <a:t>      glVertex2fv(c);</a:t>
            </a:r>
          </a:p>
          <a:p>
            <a:pPr eaLnBrk="1" hangingPunct="1">
              <a:buFontTx/>
              <a:buNone/>
            </a:pPr>
            <a:r>
              <a:rPr lang="en-US" altLang="zh-TW" sz="2400" b="1" dirty="0" smtClean="0">
                <a:latin typeface="Consolas" panose="020B0609020204030204" pitchFamily="49" charset="0"/>
              </a:rPr>
              <a:t>}</a:t>
            </a:r>
          </a:p>
        </p:txBody>
      </p:sp>
    </p:spTree>
    <p:extLst>
      <p:ext uri="{BB962C8B-B14F-4D97-AF65-F5344CB8AC3E}">
        <p14:creationId xmlns:p14="http://schemas.microsoft.com/office/powerpoint/2010/main" val="135459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F3E9A491-9B1A-4B0F-9989-B7287DF5A8A9}"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79</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3556"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Triangle Subdivision</a:t>
            </a:r>
          </a:p>
        </p:txBody>
      </p:sp>
      <p:sp>
        <p:nvSpPr>
          <p:cNvPr id="88068" name="Rectangle 3"/>
          <p:cNvSpPr>
            <a:spLocks noGrp="1" noChangeArrowheads="1"/>
          </p:cNvSpPr>
          <p:nvPr>
            <p:ph type="body" idx="1"/>
          </p:nvPr>
        </p:nvSpPr>
        <p:spPr>
          <a:xfrm>
            <a:off x="755650" y="1341438"/>
            <a:ext cx="8077200" cy="4724400"/>
          </a:xfrm>
        </p:spPr>
        <p:txBody>
          <a:bodyPr/>
          <a:lstStyle/>
          <a:p>
            <a:pPr eaLnBrk="1" hangingPunct="1">
              <a:lnSpc>
                <a:spcPct val="90000"/>
              </a:lnSpc>
              <a:buNone/>
            </a:pPr>
            <a:r>
              <a:rPr lang="en-US" altLang="zh-TW" sz="1800" b="1" dirty="0">
                <a:solidFill>
                  <a:srgbClr val="00FF00"/>
                </a:solidFill>
                <a:latin typeface="Consolas" panose="020B0609020204030204" pitchFamily="49" charset="0"/>
              </a:rPr>
              <a:t>/* triangle subdivision using vertex numbers */</a:t>
            </a:r>
          </a:p>
          <a:p>
            <a:pPr eaLnBrk="1" hangingPunct="1">
              <a:lnSpc>
                <a:spcPct val="90000"/>
              </a:lnSpc>
              <a:buFontTx/>
              <a:buNone/>
            </a:pPr>
            <a:r>
              <a:rPr lang="en-US" altLang="zh-TW" sz="1800" b="1" dirty="0" smtClean="0">
                <a:latin typeface="Consolas" panose="020B0609020204030204" pitchFamily="49" charset="0"/>
              </a:rPr>
              <a:t>void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*a,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*b,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*c,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m)</a:t>
            </a:r>
          </a:p>
          <a:p>
            <a:pPr eaLnBrk="1" hangingPunct="1">
              <a:lnSpc>
                <a:spcPct val="90000"/>
              </a:lnSpc>
              <a:buFontTx/>
              <a:buNone/>
            </a:pPr>
            <a:r>
              <a:rPr lang="en-US" altLang="zh-TW" sz="1800" b="1" dirty="0" smtClean="0">
                <a:latin typeface="Consolas" panose="020B0609020204030204" pitchFamily="49" charset="0"/>
              </a:rPr>
              <a:t>{</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v0[2], v1[2], v2[2];</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j;</a:t>
            </a:r>
          </a:p>
          <a:p>
            <a:pPr eaLnBrk="1" hangingPunct="1">
              <a:lnSpc>
                <a:spcPct val="90000"/>
              </a:lnSpc>
              <a:buFontTx/>
              <a:buNone/>
            </a:pPr>
            <a:r>
              <a:rPr lang="en-US" altLang="zh-TW" sz="1800" b="1" dirty="0" smtClean="0">
                <a:latin typeface="Consolas" panose="020B0609020204030204" pitchFamily="49" charset="0"/>
              </a:rPr>
              <a:t>    if(m&gt;0) {</a:t>
            </a:r>
          </a:p>
          <a:p>
            <a:pPr eaLnBrk="1" hangingPunct="1">
              <a:lnSpc>
                <a:spcPct val="90000"/>
              </a:lnSpc>
              <a:buFontTx/>
              <a:buNone/>
            </a:pPr>
            <a:r>
              <a:rPr lang="en-US" altLang="zh-TW" sz="1800" b="1" dirty="0" smtClean="0">
                <a:latin typeface="Consolas" panose="020B0609020204030204" pitchFamily="49" charset="0"/>
              </a:rPr>
              <a:t>        for(j=0; j&lt;2;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v0[j]=(a[j]+b[j])/2;</a:t>
            </a:r>
          </a:p>
          <a:p>
            <a:pPr eaLnBrk="1" hangingPunct="1">
              <a:lnSpc>
                <a:spcPct val="90000"/>
              </a:lnSpc>
              <a:buFontTx/>
              <a:buNone/>
            </a:pPr>
            <a:r>
              <a:rPr lang="en-US" altLang="zh-TW" sz="1800" b="1" dirty="0" smtClean="0">
                <a:latin typeface="Consolas" panose="020B0609020204030204" pitchFamily="49" charset="0"/>
              </a:rPr>
              <a:t>        for(j=0; j&lt;2;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v1[j]=(a[j]+c[j])/2;</a:t>
            </a:r>
          </a:p>
          <a:p>
            <a:pPr eaLnBrk="1" hangingPunct="1">
              <a:lnSpc>
                <a:spcPct val="90000"/>
              </a:lnSpc>
              <a:buFontTx/>
              <a:buNone/>
            </a:pPr>
            <a:r>
              <a:rPr lang="en-US" altLang="zh-TW" sz="1800" b="1" dirty="0" smtClean="0">
                <a:latin typeface="Consolas" panose="020B0609020204030204" pitchFamily="49" charset="0"/>
              </a:rPr>
              <a:t>        for(j=0; j&lt;2;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v2[j]=(b[j]+c[j])/2;</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(a, v0, v1,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(c, v1, v2,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(b, v2, v0, m-1);</a:t>
            </a:r>
          </a:p>
          <a:p>
            <a:pPr eaLnBrk="1" hangingPunct="1">
              <a:lnSpc>
                <a:spcPct val="90000"/>
              </a:lnSpc>
              <a:buFontTx/>
              <a:buNone/>
            </a:pPr>
            <a:r>
              <a:rPr lang="en-US" altLang="zh-TW" sz="1800" b="1" dirty="0" smtClean="0">
                <a:latin typeface="Consolas" panose="020B0609020204030204" pitchFamily="49" charset="0"/>
              </a:rPr>
              <a:t>    } else {</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triangle(</a:t>
            </a:r>
            <a:r>
              <a:rPr lang="en-US" altLang="zh-TW" sz="1800" b="1" dirty="0" err="1" smtClean="0">
                <a:latin typeface="Consolas" panose="020B0609020204030204" pitchFamily="49" charset="0"/>
              </a:rPr>
              <a:t>a,b,c</a:t>
            </a:r>
            <a:r>
              <a:rPr lang="en-US" altLang="zh-TW" sz="1800" b="1" dirty="0" smtClean="0">
                <a:latin typeface="Consolas" panose="020B0609020204030204" pitchFamily="49" charset="0"/>
              </a:rPr>
              <a:t>);</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smtClean="0">
                <a:solidFill>
                  <a:srgbClr val="00FF00"/>
                </a:solidFill>
                <a:latin typeface="Consolas" panose="020B0609020204030204" pitchFamily="49" charset="0"/>
              </a:rPr>
              <a:t>/* draw triangle at end of recursion */</a:t>
            </a:r>
          </a:p>
          <a:p>
            <a:pPr eaLnBrk="1" hangingPunct="1">
              <a:lnSpc>
                <a:spcPct val="90000"/>
              </a:lnSpc>
              <a:buFontTx/>
              <a:buNone/>
            </a:pPr>
            <a:r>
              <a:rPr lang="en-US" altLang="zh-TW" sz="1800" b="1" dirty="0" smtClean="0">
                <a:latin typeface="Consolas" panose="020B0609020204030204" pitchFamily="49" charset="0"/>
              </a:rPr>
              <a:t>}</a:t>
            </a:r>
          </a:p>
        </p:txBody>
      </p:sp>
    </p:spTree>
    <p:extLst>
      <p:ext uri="{BB962C8B-B14F-4D97-AF65-F5344CB8AC3E}">
        <p14:creationId xmlns:p14="http://schemas.microsoft.com/office/powerpoint/2010/main" val="1998124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normAutofit/>
          </a:bodyPr>
          <a:lstStyle/>
          <a:p>
            <a:pPr eaLnBrk="1" fontAlgn="auto" hangingPunct="1">
              <a:spcAft>
                <a:spcPts val="0"/>
              </a:spcAft>
              <a:defRPr/>
            </a:pPr>
            <a:r>
              <a:rPr lang="en-US" altLang="zh-TW" dirty="0">
                <a:solidFill>
                  <a:schemeClr val="accent1">
                    <a:satMod val="150000"/>
                  </a:schemeClr>
                </a:solidFill>
              </a:rPr>
              <a:t>OpenGL and GLUT Overview</a:t>
            </a:r>
          </a:p>
        </p:txBody>
      </p:sp>
      <p:sp>
        <p:nvSpPr>
          <p:cNvPr id="15363" name="Rectangle 3"/>
          <p:cNvSpPr>
            <a:spLocks noGrp="1" noChangeArrowheads="1"/>
          </p:cNvSpPr>
          <p:nvPr>
            <p:ph idx="1"/>
          </p:nvPr>
        </p:nvSpPr>
        <p:spPr/>
        <p:txBody>
          <a:bodyPr/>
          <a:lstStyle/>
          <a:p>
            <a:pPr eaLnBrk="1" hangingPunct="1"/>
            <a:r>
              <a:rPr lang="en-US" altLang="zh-TW" smtClean="0"/>
              <a:t>What is OpenGL &amp; what can it do for me?</a:t>
            </a:r>
          </a:p>
          <a:p>
            <a:pPr eaLnBrk="1" hangingPunct="1"/>
            <a:r>
              <a:rPr lang="en-US" altLang="zh-TW" smtClean="0"/>
              <a:t>OpenGL in windowing systems</a:t>
            </a:r>
          </a:p>
          <a:p>
            <a:pPr eaLnBrk="1" hangingPunct="1"/>
            <a:r>
              <a:rPr lang="en-US" altLang="zh-TW" smtClean="0"/>
              <a:t>Why GLUT</a:t>
            </a:r>
          </a:p>
          <a:p>
            <a:pPr eaLnBrk="1" hangingPunct="1"/>
            <a:r>
              <a:rPr lang="en-US" altLang="zh-TW" smtClean="0"/>
              <a:t>A GLUT program template</a:t>
            </a: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E36AC739-B265-4E6B-88FD-CAFDDEFE09A3}" type="slidenum">
              <a:rPr lang="en-US" altLang="en-US"/>
              <a:pPr algn="l">
                <a:defRPr/>
              </a:pPr>
              <a:t>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71FEF75D-37B3-47AF-9271-F0D6264EDBE8}"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80</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4580"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display and init Functions</a:t>
            </a:r>
          </a:p>
        </p:txBody>
      </p:sp>
      <p:sp>
        <p:nvSpPr>
          <p:cNvPr id="89092" name="Text Box 5"/>
          <p:cNvSpPr>
            <a:spLocks noGrp="1" noChangeArrowheads="1"/>
          </p:cNvSpPr>
          <p:nvPr>
            <p:ph type="body" idx="1"/>
          </p:nvPr>
        </p:nvSpPr>
        <p:spPr>
          <a:xfrm>
            <a:off x="539750" y="1196975"/>
            <a:ext cx="7467600" cy="4525963"/>
          </a:xfrm>
          <a:noFill/>
        </p:spPr>
        <p:txBody>
          <a:bodyPr/>
          <a:lstStyle/>
          <a:p>
            <a:pPr eaLnBrk="1" hangingPunct="1">
              <a:lnSpc>
                <a:spcPct val="80000"/>
              </a:lnSpc>
              <a:buFontTx/>
              <a:buNone/>
            </a:pPr>
            <a:r>
              <a:rPr lang="en-US" altLang="zh-TW" sz="2000" b="1" dirty="0" smtClean="0">
                <a:latin typeface="Consolas" panose="020B0609020204030204" pitchFamily="49" charset="0"/>
              </a:rPr>
              <a:t>void display()</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a:t>
            </a:r>
            <a:r>
              <a:rPr lang="en-US" altLang="zh-TW" sz="2000" b="1" dirty="0" smtClean="0">
                <a:latin typeface="Consolas" panose="020B0609020204030204" pitchFamily="49" charset="0"/>
              </a:rPr>
              <a:t>(GL_COLOR_BUFFER_BIT);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glBegin</a:t>
            </a:r>
            <a:r>
              <a:rPr lang="en-US" altLang="zh-TW" sz="2000" b="1" dirty="0" smtClean="0">
                <a:latin typeface="Consolas" panose="020B0609020204030204" pitchFamily="49" charset="0"/>
              </a:rPr>
              <a:t>(GL_TRIANGLES);</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solidFill>
                  <a:srgbClr val="FF0000"/>
                </a:solidFill>
                <a:latin typeface="Consolas" panose="020B0609020204030204" pitchFamily="49" charset="0"/>
              </a:rPr>
              <a:t>divide_triangle</a:t>
            </a:r>
            <a:r>
              <a:rPr lang="en-US" altLang="zh-TW" sz="2000" b="1" dirty="0" smtClean="0">
                <a:latin typeface="Consolas" panose="020B0609020204030204" pitchFamily="49" charset="0"/>
              </a:rPr>
              <a:t>(v[0], v[1], v[2], n);</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glEnd</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glFlush</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void </a:t>
            </a:r>
            <a:r>
              <a:rPr lang="en-US" altLang="zh-TW" sz="2000" b="1" dirty="0" err="1" smtClean="0">
                <a:latin typeface="Consolas" panose="020B0609020204030204" pitchFamily="49" charset="0"/>
              </a:rPr>
              <a:t>myinit</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glMatrixMode</a:t>
            </a:r>
            <a:r>
              <a:rPr lang="en-US" altLang="zh-TW" sz="2000" b="1" dirty="0" smtClean="0">
                <a:latin typeface="Consolas" panose="020B0609020204030204" pitchFamily="49" charset="0"/>
              </a:rPr>
              <a:t>(</a:t>
            </a:r>
            <a:r>
              <a:rPr lang="en-US" altLang="zh-TW" sz="2000" b="1" dirty="0" smtClean="0">
                <a:solidFill>
                  <a:srgbClr val="FF0000"/>
                </a:solidFill>
                <a:latin typeface="Consolas" panose="020B0609020204030204" pitchFamily="49" charset="0"/>
              </a:rPr>
              <a:t>GL_PROJECTION</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glLoadIdentity</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gluOrtho2D(-2.0, 2.0, -2.0, 2.0);</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glMatrixMode</a:t>
            </a:r>
            <a:r>
              <a:rPr lang="en-US" altLang="zh-TW" sz="2000" b="1" dirty="0" smtClean="0">
                <a:latin typeface="Consolas" panose="020B0609020204030204" pitchFamily="49" charset="0"/>
              </a:rPr>
              <a:t>(</a:t>
            </a:r>
            <a:r>
              <a:rPr lang="en-US" altLang="zh-TW" sz="2000" b="1" dirty="0" smtClean="0">
                <a:solidFill>
                  <a:srgbClr val="FF0000"/>
                </a:solidFill>
                <a:latin typeface="Consolas" panose="020B0609020204030204" pitchFamily="49" charset="0"/>
              </a:rPr>
              <a:t>GL_MODELVIEW</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glClearColor</a:t>
            </a:r>
            <a:r>
              <a:rPr lang="en-US" altLang="zh-TW" sz="2000" b="1" dirty="0" smtClean="0">
                <a:latin typeface="Consolas" panose="020B0609020204030204" pitchFamily="49" charset="0"/>
              </a:rPr>
              <a:t> (1.0, 1.0, 1.0,1.0);</a:t>
            </a:r>
          </a:p>
          <a:p>
            <a:pPr eaLnBrk="1" hangingPunct="1">
              <a:lnSpc>
                <a:spcPct val="80000"/>
              </a:lnSpc>
              <a:buFontTx/>
              <a:buNone/>
            </a:pPr>
            <a:r>
              <a:rPr lang="en-US" altLang="zh-TW" sz="2000" b="1" dirty="0" smtClean="0">
                <a:latin typeface="Consolas" panose="020B0609020204030204" pitchFamily="49" charset="0"/>
              </a:rPr>
              <a:t>    glColor3f(0.0,0.0,0.0);</a:t>
            </a:r>
          </a:p>
          <a:p>
            <a:pPr eaLnBrk="1" hangingPunct="1">
              <a:lnSpc>
                <a:spcPct val="80000"/>
              </a:lnSpc>
              <a:buFontTx/>
              <a:buNone/>
            </a:pPr>
            <a:r>
              <a:rPr lang="en-US" altLang="zh-TW" sz="2000" b="1" dirty="0" smtClean="0">
                <a:latin typeface="Consolas" panose="020B0609020204030204" pitchFamily="49" charset="0"/>
              </a:rPr>
              <a:t>}</a:t>
            </a:r>
          </a:p>
        </p:txBody>
      </p:sp>
    </p:spTree>
    <p:extLst>
      <p:ext uri="{BB962C8B-B14F-4D97-AF65-F5344CB8AC3E}">
        <p14:creationId xmlns:p14="http://schemas.microsoft.com/office/powerpoint/2010/main" val="318135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FAAFB1F2-F634-47F8-BC2C-1EF7B724249F}"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81</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5604"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main Function</a:t>
            </a:r>
          </a:p>
        </p:txBody>
      </p:sp>
      <p:sp>
        <p:nvSpPr>
          <p:cNvPr id="90116" name="Text Box 5"/>
          <p:cNvSpPr>
            <a:spLocks noGrp="1" noChangeArrowheads="1"/>
          </p:cNvSpPr>
          <p:nvPr>
            <p:ph type="body" idx="1"/>
          </p:nvPr>
        </p:nvSpPr>
        <p:spPr>
          <a:xfrm>
            <a:off x="228600" y="1524000"/>
            <a:ext cx="8534400" cy="4724400"/>
          </a:xfrm>
          <a:noFill/>
        </p:spPr>
        <p:txBody>
          <a:bodyPr/>
          <a:lstStyle/>
          <a:p>
            <a:pPr eaLnBrk="1" hangingPunct="1">
              <a:buFontTx/>
              <a:buNone/>
            </a:pPr>
            <a:r>
              <a:rPr lang="en-US" altLang="zh-TW" sz="2000" b="1" dirty="0" err="1" smtClean="0">
                <a:latin typeface="Consolas" panose="020B0609020204030204" pitchFamily="49" charset="0"/>
              </a:rPr>
              <a:t>int</a:t>
            </a:r>
            <a:r>
              <a:rPr lang="en-US" altLang="zh-TW" sz="2000" b="1" dirty="0" smtClean="0">
                <a:latin typeface="Consolas" panose="020B0609020204030204" pitchFamily="49" charset="0"/>
              </a:rPr>
              <a:t> main(</a:t>
            </a:r>
            <a:r>
              <a:rPr lang="en-US" altLang="zh-TW" sz="2000" b="1" dirty="0" err="1" smtClean="0">
                <a:latin typeface="Consolas" panose="020B0609020204030204" pitchFamily="49" charset="0"/>
              </a:rPr>
              <a:t>int</a:t>
            </a: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argc</a:t>
            </a:r>
            <a:r>
              <a:rPr lang="en-US" altLang="zh-TW" sz="2000" b="1" dirty="0" smtClean="0">
                <a:latin typeface="Consolas" panose="020B0609020204030204" pitchFamily="49" charset="0"/>
              </a:rPr>
              <a:t>, char **</a:t>
            </a:r>
            <a:r>
              <a:rPr lang="en-US" altLang="zh-TW" sz="2000" b="1" dirty="0" err="1" smtClean="0">
                <a:latin typeface="Consolas" panose="020B0609020204030204" pitchFamily="49" charset="0"/>
              </a:rPr>
              <a:t>argv</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n = 4;</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glutInit</a:t>
            </a:r>
            <a:r>
              <a:rPr lang="en-US" altLang="zh-TW" sz="2000" b="1" dirty="0" smtClean="0">
                <a:latin typeface="Consolas" panose="020B0609020204030204" pitchFamily="49" charset="0"/>
              </a:rPr>
              <a:t>(&amp;</a:t>
            </a:r>
            <a:r>
              <a:rPr lang="en-US" altLang="zh-TW" sz="2000" b="1" dirty="0" err="1" smtClean="0">
                <a:latin typeface="Consolas" panose="020B0609020204030204" pitchFamily="49" charset="0"/>
              </a:rPr>
              <a:t>argc</a:t>
            </a: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argv</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glutInitDisplayMode</a:t>
            </a:r>
            <a:r>
              <a:rPr lang="en-US" altLang="zh-TW" sz="2000" b="1" dirty="0" smtClean="0">
                <a:latin typeface="Consolas" panose="020B0609020204030204" pitchFamily="49" charset="0"/>
              </a:rPr>
              <a:t>(GLUT_SINGLE|GLUT_RGB);</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glutInitWindowSize</a:t>
            </a:r>
            <a:r>
              <a:rPr lang="en-US" altLang="zh-TW" sz="2000" b="1" dirty="0" smtClean="0">
                <a:latin typeface="Consolas" panose="020B0609020204030204" pitchFamily="49" charset="0"/>
              </a:rPr>
              <a:t>(500, 500);</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glutCreateWindow</a:t>
            </a:r>
            <a:r>
              <a:rPr lang="en-US" altLang="zh-TW" sz="2000" b="1" dirty="0" smtClean="0">
                <a:latin typeface="Consolas" panose="020B0609020204030204" pitchFamily="49" charset="0"/>
              </a:rPr>
              <a:t>("</a:t>
            </a:r>
            <a:r>
              <a:rPr lang="en-US" altLang="zh-TW" sz="2000" b="1" dirty="0">
                <a:latin typeface="Consolas" panose="020B0609020204030204" pitchFamily="49" charset="0"/>
              </a:rPr>
              <a:t>2D </a:t>
            </a:r>
            <a:r>
              <a:rPr lang="en-US" altLang="zh-TW" sz="2000" b="1" dirty="0" smtClean="0">
                <a:latin typeface="Consolas" panose="020B0609020204030204" pitchFamily="49" charset="0"/>
              </a:rPr>
              <a:t>Gasket");</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glutDisplayFunc</a:t>
            </a:r>
            <a:r>
              <a:rPr lang="en-US" altLang="zh-TW" sz="2000" b="1" dirty="0" smtClean="0">
                <a:latin typeface="Consolas" panose="020B0609020204030204" pitchFamily="49" charset="0"/>
              </a:rPr>
              <a:t>(display);</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myinit</a:t>
            </a:r>
            <a:r>
              <a:rPr lang="en-US" altLang="zh-TW" sz="2000" b="1" dirty="0" smtClean="0">
                <a:latin typeface="Consolas" panose="020B0609020204030204" pitchFamily="49" charset="0"/>
              </a:rPr>
              <a:t>();</a:t>
            </a:r>
          </a:p>
          <a:p>
            <a:pPr eaLnBrk="1" hangingPunct="1">
              <a:buFontTx/>
              <a:buNone/>
            </a:pPr>
            <a:endParaRPr lang="en-US" altLang="zh-TW" sz="2000" b="1" dirty="0" smtClean="0">
              <a:latin typeface="Consolas" panose="020B0609020204030204" pitchFamily="49" charset="0"/>
            </a:endParaRP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glutMainLoop</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a:t>
            </a:r>
          </a:p>
        </p:txBody>
      </p:sp>
    </p:spTree>
    <p:extLst>
      <p:ext uri="{BB962C8B-B14F-4D97-AF65-F5344CB8AC3E}">
        <p14:creationId xmlns:p14="http://schemas.microsoft.com/office/powerpoint/2010/main" val="3729855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2F1FA748-D487-4524-864C-9045E38CBAD6}"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82</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6628" name="Rectangle 2"/>
          <p:cNvSpPr>
            <a:spLocks noGrp="1" noChangeArrowheads="1"/>
          </p:cNvSpPr>
          <p:nvPr>
            <p:ph type="title"/>
          </p:nvPr>
        </p:nvSpPr>
        <p:spPr/>
        <p:txBody>
          <a:bodyPr/>
          <a:lstStyle/>
          <a:p>
            <a:pPr eaLnBrk="1" fontAlgn="auto" hangingPunct="1">
              <a:spcAft>
                <a:spcPts val="0"/>
              </a:spcAft>
              <a:defRPr/>
            </a:pPr>
            <a:r>
              <a:rPr lang="en-US" altLang="zh-TW" sz="3300" smtClean="0">
                <a:solidFill>
                  <a:schemeClr val="accent1">
                    <a:satMod val="150000"/>
                  </a:schemeClr>
                </a:solidFill>
              </a:rPr>
              <a:t>Efficiency Note</a:t>
            </a:r>
          </a:p>
        </p:txBody>
      </p:sp>
      <p:sp>
        <p:nvSpPr>
          <p:cNvPr id="91140" name="Rectangle 3"/>
          <p:cNvSpPr>
            <a:spLocks noGrp="1" noChangeArrowheads="1"/>
          </p:cNvSpPr>
          <p:nvPr>
            <p:ph type="body" idx="1"/>
          </p:nvPr>
        </p:nvSpPr>
        <p:spPr/>
        <p:txBody>
          <a:bodyPr/>
          <a:lstStyle/>
          <a:p>
            <a:pPr eaLnBrk="1" hangingPunct="1">
              <a:buFontTx/>
              <a:buNone/>
            </a:pPr>
            <a:r>
              <a:rPr lang="en-US" altLang="zh-TW" dirty="0" smtClean="0"/>
              <a:t>By having the </a:t>
            </a:r>
            <a:r>
              <a:rPr lang="en-US" altLang="zh-TW" b="1" dirty="0" err="1" smtClean="0">
                <a:solidFill>
                  <a:srgbClr val="FF0000"/>
                </a:solidFill>
                <a:latin typeface="Courier New" pitchFamily="49" charset="0"/>
              </a:rPr>
              <a:t>glBegin</a:t>
            </a:r>
            <a:r>
              <a:rPr lang="en-US" altLang="zh-TW" dirty="0" smtClean="0"/>
              <a:t> and </a:t>
            </a:r>
            <a:r>
              <a:rPr lang="en-US" altLang="zh-TW" b="1" dirty="0" err="1" smtClean="0">
                <a:solidFill>
                  <a:srgbClr val="FF0000"/>
                </a:solidFill>
                <a:latin typeface="Courier New" pitchFamily="49" charset="0"/>
              </a:rPr>
              <a:t>glEnd</a:t>
            </a:r>
            <a:r>
              <a:rPr lang="en-US" altLang="zh-TW" dirty="0" smtClean="0"/>
              <a:t> in the display callback rather than in the function </a:t>
            </a:r>
            <a:r>
              <a:rPr lang="en-US" altLang="zh-TW" b="1" dirty="0" smtClean="0">
                <a:latin typeface="Courier New" pitchFamily="49" charset="0"/>
              </a:rPr>
              <a:t>triangle</a:t>
            </a:r>
            <a:r>
              <a:rPr lang="en-US" altLang="zh-TW" dirty="0" smtClean="0"/>
              <a:t> and using </a:t>
            </a:r>
            <a:r>
              <a:rPr lang="en-US" altLang="zh-TW" b="1" dirty="0" smtClean="0">
                <a:latin typeface="Courier New" pitchFamily="49" charset="0"/>
              </a:rPr>
              <a:t>GL_TRIANGLES</a:t>
            </a:r>
            <a:r>
              <a:rPr lang="en-US" altLang="zh-TW" dirty="0" smtClean="0"/>
              <a:t> rather than </a:t>
            </a:r>
            <a:r>
              <a:rPr lang="en-US" altLang="zh-TW" b="1" dirty="0" smtClean="0">
                <a:latin typeface="Courier New" pitchFamily="49" charset="0"/>
              </a:rPr>
              <a:t>GL_POLYGON </a:t>
            </a:r>
            <a:r>
              <a:rPr lang="en-US" altLang="zh-TW" dirty="0" smtClean="0"/>
              <a:t>in</a:t>
            </a:r>
            <a:r>
              <a:rPr lang="en-US" altLang="zh-TW" b="1" dirty="0" smtClean="0">
                <a:latin typeface="Courier New" pitchFamily="49" charset="0"/>
              </a:rPr>
              <a:t> </a:t>
            </a:r>
            <a:r>
              <a:rPr lang="en-US" altLang="zh-TW" b="1" dirty="0" err="1" smtClean="0">
                <a:latin typeface="Courier New" pitchFamily="49" charset="0"/>
              </a:rPr>
              <a:t>glBegin</a:t>
            </a:r>
            <a:r>
              <a:rPr lang="en-US" altLang="zh-TW" dirty="0" smtClean="0"/>
              <a:t>, we call </a:t>
            </a:r>
            <a:r>
              <a:rPr lang="en-US" altLang="zh-TW" b="1" dirty="0" err="1" smtClean="0">
                <a:latin typeface="Courier New" pitchFamily="49" charset="0"/>
              </a:rPr>
              <a:t>glBegin</a:t>
            </a:r>
            <a:r>
              <a:rPr lang="en-US" altLang="zh-TW" dirty="0" smtClean="0"/>
              <a:t> and </a:t>
            </a:r>
            <a:r>
              <a:rPr lang="en-US" altLang="zh-TW" b="1" dirty="0" err="1" smtClean="0">
                <a:latin typeface="Courier New" pitchFamily="49" charset="0"/>
              </a:rPr>
              <a:t>glEnd</a:t>
            </a:r>
            <a:r>
              <a:rPr lang="en-US" altLang="zh-TW" dirty="0" smtClean="0"/>
              <a:t> only once for the entire gasket rather than once for each triangle</a:t>
            </a:r>
          </a:p>
        </p:txBody>
      </p:sp>
    </p:spTree>
    <p:extLst>
      <p:ext uri="{BB962C8B-B14F-4D97-AF65-F5344CB8AC3E}">
        <p14:creationId xmlns:p14="http://schemas.microsoft.com/office/powerpoint/2010/main" val="1852811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081969A6-6F48-4229-9FC8-F3F62AD2AC4A}"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83</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765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Moving to 3D</a:t>
            </a:r>
          </a:p>
        </p:txBody>
      </p:sp>
      <p:sp>
        <p:nvSpPr>
          <p:cNvPr id="92164" name="Rectangle 3"/>
          <p:cNvSpPr>
            <a:spLocks noGrp="1" noChangeArrowheads="1"/>
          </p:cNvSpPr>
          <p:nvPr>
            <p:ph type="body" idx="1"/>
          </p:nvPr>
        </p:nvSpPr>
        <p:spPr/>
        <p:txBody>
          <a:bodyPr/>
          <a:lstStyle/>
          <a:p>
            <a:pPr eaLnBrk="1" hangingPunct="1"/>
            <a:r>
              <a:rPr lang="en-US" altLang="zh-TW" dirty="0" smtClean="0"/>
              <a:t>We can easily make the program three-dimensional by using </a:t>
            </a:r>
          </a:p>
          <a:p>
            <a:pPr lvl="1" eaLnBrk="1" hangingPunct="1">
              <a:buFontTx/>
              <a:buNone/>
            </a:pPr>
            <a:r>
              <a:rPr lang="en-US" altLang="zh-TW" b="1" dirty="0" err="1" smtClean="0">
                <a:latin typeface="Courier New" pitchFamily="49" charset="0"/>
              </a:rPr>
              <a:t>GLfloat</a:t>
            </a:r>
            <a:r>
              <a:rPr lang="en-US" altLang="zh-TW" b="1" dirty="0" smtClean="0">
                <a:latin typeface="Courier New" pitchFamily="49" charset="0"/>
              </a:rPr>
              <a:t> v[3][3]</a:t>
            </a:r>
          </a:p>
          <a:p>
            <a:pPr lvl="1" eaLnBrk="1" hangingPunct="1">
              <a:buFontTx/>
              <a:buNone/>
            </a:pPr>
            <a:r>
              <a:rPr lang="en-US" altLang="zh-TW" b="1" dirty="0" smtClean="0">
                <a:latin typeface="Courier New" pitchFamily="49" charset="0"/>
              </a:rPr>
              <a:t>glVertex3f</a:t>
            </a:r>
          </a:p>
          <a:p>
            <a:pPr lvl="1" eaLnBrk="1" hangingPunct="1">
              <a:buFontTx/>
              <a:buNone/>
            </a:pPr>
            <a:r>
              <a:rPr lang="en-US" altLang="zh-TW" b="1" dirty="0" err="1" smtClean="0">
                <a:latin typeface="Courier New" pitchFamily="49" charset="0"/>
              </a:rPr>
              <a:t>glOrtho</a:t>
            </a:r>
            <a:endParaRPr lang="en-US" altLang="zh-TW" b="1" dirty="0" smtClean="0">
              <a:latin typeface="Courier New" pitchFamily="49" charset="0"/>
            </a:endParaRPr>
          </a:p>
          <a:p>
            <a:pPr lvl="1" eaLnBrk="1" hangingPunct="1">
              <a:buFontTx/>
              <a:buNone/>
            </a:pPr>
            <a:endParaRPr lang="en-US" altLang="zh-TW" b="1" dirty="0" smtClean="0">
              <a:latin typeface="Courier New" pitchFamily="49" charset="0"/>
            </a:endParaRPr>
          </a:p>
          <a:p>
            <a:pPr eaLnBrk="1" hangingPunct="1"/>
            <a:r>
              <a:rPr lang="en-US" altLang="zh-TW" dirty="0" smtClean="0"/>
              <a:t>But that would not be very interesting</a:t>
            </a:r>
          </a:p>
          <a:p>
            <a:pPr eaLnBrk="1" hangingPunct="1"/>
            <a:r>
              <a:rPr lang="en-US" altLang="zh-TW" dirty="0" smtClean="0"/>
              <a:t>Instead, we can start with a tetrahedron</a:t>
            </a:r>
          </a:p>
        </p:txBody>
      </p:sp>
    </p:spTree>
    <p:extLst>
      <p:ext uri="{BB962C8B-B14F-4D97-AF65-F5344CB8AC3E}">
        <p14:creationId xmlns:p14="http://schemas.microsoft.com/office/powerpoint/2010/main" val="255191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D3238291-828E-4E61-8161-15E2124A37B3}"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84</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8676"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3D Gasket</a:t>
            </a:r>
          </a:p>
        </p:txBody>
      </p:sp>
      <p:sp>
        <p:nvSpPr>
          <p:cNvPr id="93188" name="Rectangle 3"/>
          <p:cNvSpPr>
            <a:spLocks noGrp="1" noChangeArrowheads="1"/>
          </p:cNvSpPr>
          <p:nvPr>
            <p:ph type="body" idx="1"/>
          </p:nvPr>
        </p:nvSpPr>
        <p:spPr/>
        <p:txBody>
          <a:bodyPr/>
          <a:lstStyle/>
          <a:p>
            <a:pPr eaLnBrk="1" hangingPunct="1"/>
            <a:r>
              <a:rPr lang="en-US" altLang="zh-TW" smtClean="0"/>
              <a:t>We can subdivide each of the four faces</a:t>
            </a:r>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r>
              <a:rPr lang="en-US" altLang="zh-TW" smtClean="0"/>
              <a:t>Appears as if we remove a solid tetrahedron from the center leaving four smaller tetrahedra</a:t>
            </a:r>
          </a:p>
        </p:txBody>
      </p:sp>
      <p:grpSp>
        <p:nvGrpSpPr>
          <p:cNvPr id="93189" name="Group 10"/>
          <p:cNvGrpSpPr>
            <a:grpSpLocks/>
          </p:cNvGrpSpPr>
          <p:nvPr/>
        </p:nvGrpSpPr>
        <p:grpSpPr bwMode="auto">
          <a:xfrm>
            <a:off x="1600200" y="2286000"/>
            <a:ext cx="2514600" cy="1981200"/>
            <a:chOff x="1392" y="1968"/>
            <a:chExt cx="1584" cy="1248"/>
          </a:xfrm>
        </p:grpSpPr>
        <p:sp>
          <p:nvSpPr>
            <p:cNvPr id="93194" name="AutoShape 4"/>
            <p:cNvSpPr>
              <a:spLocks noChangeArrowheads="1"/>
            </p:cNvSpPr>
            <p:nvPr/>
          </p:nvSpPr>
          <p:spPr bwMode="auto">
            <a:xfrm>
              <a:off x="1392" y="1968"/>
              <a:ext cx="1200" cy="1248"/>
            </a:xfrm>
            <a:prstGeom prst="triangle">
              <a:avLst>
                <a:gd name="adj" fmla="val 50000"/>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93195" name="Line 5"/>
            <p:cNvSpPr>
              <a:spLocks noChangeShapeType="1"/>
            </p:cNvSpPr>
            <p:nvPr/>
          </p:nvSpPr>
          <p:spPr bwMode="auto">
            <a:xfrm>
              <a:off x="2016" y="1968"/>
              <a:ext cx="960" cy="8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
          <p:nvSpPr>
            <p:cNvPr id="93196" name="Line 6"/>
            <p:cNvSpPr>
              <a:spLocks noChangeShapeType="1"/>
            </p:cNvSpPr>
            <p:nvPr/>
          </p:nvSpPr>
          <p:spPr bwMode="auto">
            <a:xfrm flipH="1">
              <a:off x="2592" y="2784"/>
              <a:ext cx="384"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
          <p:nvSpPr>
            <p:cNvPr id="93197" name="Line 7"/>
            <p:cNvSpPr>
              <a:spLocks noChangeShapeType="1"/>
            </p:cNvSpPr>
            <p:nvPr/>
          </p:nvSpPr>
          <p:spPr bwMode="auto">
            <a:xfrm flipV="1">
              <a:off x="1392" y="2784"/>
              <a:ext cx="1584"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grpSp>
      <p:sp>
        <p:nvSpPr>
          <p:cNvPr id="93190" name="AutoShape 12"/>
          <p:cNvSpPr>
            <a:spLocks noChangeArrowheads="1"/>
          </p:cNvSpPr>
          <p:nvPr/>
        </p:nvSpPr>
        <p:spPr bwMode="auto">
          <a:xfrm>
            <a:off x="4876800" y="2133600"/>
            <a:ext cx="1905000" cy="2057400"/>
          </a:xfrm>
          <a:prstGeom prst="triangle">
            <a:avLst>
              <a:gd name="adj" fmla="val 50000"/>
            </a:avLst>
          </a:prstGeom>
          <a:solidFill>
            <a:schemeClr val="accent2"/>
          </a:solidFill>
          <a:ln w="12700">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93191" name="Freeform 16"/>
          <p:cNvSpPr>
            <a:spLocks/>
          </p:cNvSpPr>
          <p:nvPr/>
        </p:nvSpPr>
        <p:spPr bwMode="auto">
          <a:xfrm>
            <a:off x="5867400" y="2133600"/>
            <a:ext cx="1524000" cy="2057400"/>
          </a:xfrm>
          <a:custGeom>
            <a:avLst/>
            <a:gdLst>
              <a:gd name="T0" fmla="*/ 0 w 960"/>
              <a:gd name="T1" fmla="*/ 0 h 1248"/>
              <a:gd name="T2" fmla="*/ 2147483647 w 960"/>
              <a:gd name="T3" fmla="*/ 2147483647 h 1248"/>
              <a:gd name="T4" fmla="*/ 2147483647 w 960"/>
              <a:gd name="T5" fmla="*/ 2147483647 h 1248"/>
              <a:gd name="T6" fmla="*/ 0 w 960"/>
              <a:gd name="T7" fmla="*/ 0 h 1248"/>
              <a:gd name="T8" fmla="*/ 0 60000 65536"/>
              <a:gd name="T9" fmla="*/ 0 60000 65536"/>
              <a:gd name="T10" fmla="*/ 0 60000 65536"/>
              <a:gd name="T11" fmla="*/ 0 60000 65536"/>
              <a:gd name="T12" fmla="*/ 0 w 960"/>
              <a:gd name="T13" fmla="*/ 0 h 1248"/>
              <a:gd name="T14" fmla="*/ 960 w 960"/>
              <a:gd name="T15" fmla="*/ 1248 h 1248"/>
            </a:gdLst>
            <a:ahLst/>
            <a:cxnLst>
              <a:cxn ang="T8">
                <a:pos x="T0" y="T1"/>
              </a:cxn>
              <a:cxn ang="T9">
                <a:pos x="T2" y="T3"/>
              </a:cxn>
              <a:cxn ang="T10">
                <a:pos x="T4" y="T5"/>
              </a:cxn>
              <a:cxn ang="T11">
                <a:pos x="T6" y="T7"/>
              </a:cxn>
            </a:cxnLst>
            <a:rect l="T12" t="T13" r="T14" b="T15"/>
            <a:pathLst>
              <a:path w="960" h="1248">
                <a:moveTo>
                  <a:pt x="0" y="0"/>
                </a:moveTo>
                <a:lnTo>
                  <a:pt x="960" y="816"/>
                </a:lnTo>
                <a:lnTo>
                  <a:pt x="576" y="1248"/>
                </a:lnTo>
                <a:lnTo>
                  <a:pt x="0" y="0"/>
                </a:lnTo>
                <a:close/>
              </a:path>
            </a:pathLst>
          </a:custGeom>
          <a:solidFill>
            <a:schemeClr val="accent1"/>
          </a:solidFill>
          <a:ln w="12700">
            <a:solidFill>
              <a:schemeClr val="tx1"/>
            </a:solidFill>
            <a:round/>
            <a:headEnd type="none" w="sm" len="sm"/>
            <a:tailEnd type="none" w="sm" len="sm"/>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
        <p:nvSpPr>
          <p:cNvPr id="93192" name="Freeform 17"/>
          <p:cNvSpPr>
            <a:spLocks/>
          </p:cNvSpPr>
          <p:nvPr/>
        </p:nvSpPr>
        <p:spPr bwMode="auto">
          <a:xfrm>
            <a:off x="5334000" y="3200400"/>
            <a:ext cx="990600" cy="990600"/>
          </a:xfrm>
          <a:custGeom>
            <a:avLst/>
            <a:gdLst>
              <a:gd name="T0" fmla="*/ 0 w 624"/>
              <a:gd name="T1" fmla="*/ 0 h 624"/>
              <a:gd name="T2" fmla="*/ 2147483647 w 624"/>
              <a:gd name="T3" fmla="*/ 0 h 624"/>
              <a:gd name="T4" fmla="*/ 2147483647 w 624"/>
              <a:gd name="T5" fmla="*/ 2147483647 h 624"/>
              <a:gd name="T6" fmla="*/ 0 w 624"/>
              <a:gd name="T7" fmla="*/ 0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0" y="0"/>
                </a:moveTo>
                <a:lnTo>
                  <a:pt x="624" y="0"/>
                </a:lnTo>
                <a:lnTo>
                  <a:pt x="336" y="624"/>
                </a:lnTo>
                <a:lnTo>
                  <a:pt x="0" y="0"/>
                </a:lnTo>
                <a:close/>
              </a:path>
            </a:pathLst>
          </a:custGeom>
          <a:solidFill>
            <a:schemeClr val="bg1"/>
          </a:solidFill>
          <a:ln w="12700">
            <a:solidFill>
              <a:schemeClr val="tx1"/>
            </a:solidFill>
            <a:round/>
            <a:headEnd type="none" w="sm" len="sm"/>
            <a:tailEnd type="none" w="sm" len="sm"/>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
        <p:nvSpPr>
          <p:cNvPr id="93193" name="Freeform 18"/>
          <p:cNvSpPr>
            <a:spLocks/>
          </p:cNvSpPr>
          <p:nvPr/>
        </p:nvSpPr>
        <p:spPr bwMode="auto">
          <a:xfrm>
            <a:off x="6324600" y="2895600"/>
            <a:ext cx="838200" cy="914400"/>
          </a:xfrm>
          <a:custGeom>
            <a:avLst/>
            <a:gdLst>
              <a:gd name="T0" fmla="*/ 0 w 528"/>
              <a:gd name="T1" fmla="*/ 2147483647 h 576"/>
              <a:gd name="T2" fmla="*/ 2147483647 w 528"/>
              <a:gd name="T3" fmla="*/ 0 h 576"/>
              <a:gd name="T4" fmla="*/ 2147483647 w 528"/>
              <a:gd name="T5" fmla="*/ 2147483647 h 576"/>
              <a:gd name="T6" fmla="*/ 0 w 528"/>
              <a:gd name="T7" fmla="*/ 2147483647 h 576"/>
              <a:gd name="T8" fmla="*/ 0 60000 65536"/>
              <a:gd name="T9" fmla="*/ 0 60000 65536"/>
              <a:gd name="T10" fmla="*/ 0 60000 65536"/>
              <a:gd name="T11" fmla="*/ 0 60000 65536"/>
              <a:gd name="T12" fmla="*/ 0 w 528"/>
              <a:gd name="T13" fmla="*/ 0 h 576"/>
              <a:gd name="T14" fmla="*/ 528 w 528"/>
              <a:gd name="T15" fmla="*/ 576 h 576"/>
            </a:gdLst>
            <a:ahLst/>
            <a:cxnLst>
              <a:cxn ang="T8">
                <a:pos x="T0" y="T1"/>
              </a:cxn>
              <a:cxn ang="T9">
                <a:pos x="T2" y="T3"/>
              </a:cxn>
              <a:cxn ang="T10">
                <a:pos x="T4" y="T5"/>
              </a:cxn>
              <a:cxn ang="T11">
                <a:pos x="T6" y="T7"/>
              </a:cxn>
            </a:cxnLst>
            <a:rect l="T12" t="T13" r="T14" b="T15"/>
            <a:pathLst>
              <a:path w="528" h="576">
                <a:moveTo>
                  <a:pt x="0" y="192"/>
                </a:moveTo>
                <a:lnTo>
                  <a:pt x="240" y="0"/>
                </a:lnTo>
                <a:lnTo>
                  <a:pt x="528" y="576"/>
                </a:lnTo>
                <a:lnTo>
                  <a:pt x="0" y="192"/>
                </a:lnTo>
                <a:close/>
              </a:path>
            </a:pathLst>
          </a:custGeom>
          <a:solidFill>
            <a:schemeClr val="bg1"/>
          </a:solidFill>
          <a:ln w="12700">
            <a:solidFill>
              <a:schemeClr val="tx1"/>
            </a:solidFill>
            <a:round/>
            <a:headEnd type="none" w="sm" len="sm"/>
            <a:tailEnd type="none" w="sm" len="sm"/>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2660124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A827218A-1B31-4D34-A831-0293D0AAB3FE}"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85</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9700"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Example </a:t>
            </a:r>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l="23622" t="25807" r="25984" b="33206"/>
          <a:stretch>
            <a:fillRect/>
          </a:stretch>
        </p:blipFill>
        <p:spPr bwMode="auto">
          <a:xfrm>
            <a:off x="2286000" y="2133600"/>
            <a:ext cx="43434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4213" name="Text Box 5"/>
          <p:cNvSpPr txBox="1">
            <a:spLocks noChangeArrowheads="1"/>
          </p:cNvSpPr>
          <p:nvPr/>
        </p:nvSpPr>
        <p:spPr bwMode="auto">
          <a:xfrm>
            <a:off x="1554163" y="1725613"/>
            <a:ext cx="237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400" b="0" i="0" u="none" strike="noStrike" kern="1200" cap="none" spc="0" normalizeH="0" baseline="0" noProof="0">
                <a:ln>
                  <a:noFill/>
                </a:ln>
                <a:solidFill>
                  <a:prstClr val="white"/>
                </a:solidFill>
                <a:effectLst/>
                <a:uLnTx/>
                <a:uFillTx/>
                <a:latin typeface="Times New Roman" pitchFamily="18" charset="0"/>
                <a:ea typeface="新細明體" pitchFamily="18" charset="-120"/>
                <a:cs typeface="+mn-cs"/>
              </a:rPr>
              <a:t>after 5 iterations</a:t>
            </a:r>
          </a:p>
        </p:txBody>
      </p:sp>
    </p:spTree>
    <p:extLst>
      <p:ext uri="{BB962C8B-B14F-4D97-AF65-F5344CB8AC3E}">
        <p14:creationId xmlns:p14="http://schemas.microsoft.com/office/powerpoint/2010/main" val="419577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69C78FEC-1179-464E-8AE1-4479BCB63D12}"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86</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1508"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Gasket Program</a:t>
            </a:r>
          </a:p>
        </p:txBody>
      </p:sp>
      <p:sp>
        <p:nvSpPr>
          <p:cNvPr id="86020" name="Rectangle 3"/>
          <p:cNvSpPr>
            <a:spLocks noGrp="1" noChangeArrowheads="1"/>
          </p:cNvSpPr>
          <p:nvPr>
            <p:ph type="body" idx="1"/>
          </p:nvPr>
        </p:nvSpPr>
        <p:spPr/>
        <p:txBody>
          <a:bodyPr/>
          <a:lstStyle/>
          <a:p>
            <a:pPr eaLnBrk="1" hangingPunct="1">
              <a:buFontTx/>
              <a:buNone/>
            </a:pPr>
            <a:r>
              <a:rPr lang="en-US" altLang="zh-TW" sz="2400" b="1" dirty="0" smtClean="0">
                <a:solidFill>
                  <a:srgbClr val="00B050"/>
                </a:solidFill>
                <a:latin typeface="Consolas" panose="020B0609020204030204" pitchFamily="49" charset="0"/>
              </a:rPr>
              <a:t>/* initial triangle */</a:t>
            </a:r>
          </a:p>
          <a:p>
            <a:pPr eaLnBrk="1" hangingPunct="1">
              <a:buFontTx/>
              <a:buNone/>
            </a:pP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v[4][</a:t>
            </a:r>
            <a:r>
              <a:rPr lang="en-US" altLang="zh-TW" sz="2400" b="1" dirty="0">
                <a:latin typeface="Consolas" panose="020B0609020204030204" pitchFamily="49" charset="0"/>
              </a:rPr>
              <a:t>3</a:t>
            </a:r>
            <a:r>
              <a:rPr lang="en-US" altLang="zh-TW" sz="2400" b="1" dirty="0" smtClean="0">
                <a:latin typeface="Consolas" panose="020B0609020204030204" pitchFamily="49" charset="0"/>
              </a:rPr>
              <a:t>]={</a:t>
            </a:r>
          </a:p>
          <a:p>
            <a:pPr eaLnBrk="1" hangingPunct="1">
              <a:buFontTx/>
              <a:buNone/>
            </a:pPr>
            <a:r>
              <a:rPr lang="en-US" altLang="zh-TW" sz="2400" b="1" dirty="0" smtClean="0">
                <a:latin typeface="Consolas" panose="020B0609020204030204" pitchFamily="49" charset="0"/>
              </a:rPr>
              <a:t>	{-1.0, -0.58, 0.0}, </a:t>
            </a:r>
          </a:p>
          <a:p>
            <a:pPr eaLnBrk="1" hangingPunct="1">
              <a:buFontTx/>
              <a:buNone/>
            </a:pPr>
            <a:r>
              <a:rPr lang="en-US" altLang="zh-TW" sz="2400" b="1" dirty="0" smtClean="0">
                <a:latin typeface="Consolas" panose="020B0609020204030204" pitchFamily="49" charset="0"/>
              </a:rPr>
              <a:t>	{1.0, -0.58, 0.0}, </a:t>
            </a:r>
          </a:p>
          <a:p>
            <a:pPr eaLnBrk="1" hangingPunct="1">
              <a:buFontTx/>
              <a:buNone/>
            </a:pPr>
            <a:r>
              <a:rPr lang="en-US" altLang="zh-TW" sz="2400" b="1" dirty="0" smtClean="0">
                <a:latin typeface="Consolas" panose="020B0609020204030204" pitchFamily="49" charset="0"/>
              </a:rPr>
              <a:t>	{0.0, 1.15, 0.0},</a:t>
            </a:r>
          </a:p>
          <a:p>
            <a:pPr eaLnBrk="1" hangingPunct="1">
              <a:buFontTx/>
              <a:buNone/>
            </a:pPr>
            <a:r>
              <a:rPr lang="en-US" altLang="zh-TW" sz="2400" b="1" dirty="0">
                <a:latin typeface="Consolas" panose="020B0609020204030204" pitchFamily="49" charset="0"/>
              </a:rPr>
              <a:t>	</a:t>
            </a:r>
            <a:r>
              <a:rPr lang="en-US" altLang="zh-TW" sz="2400" b="1" dirty="0" smtClean="0">
                <a:latin typeface="Consolas" panose="020B0609020204030204" pitchFamily="49" charset="0"/>
              </a:rPr>
              <a:t>{0.0, 0.0, 0.0}</a:t>
            </a:r>
          </a:p>
          <a:p>
            <a:pPr eaLnBrk="1" hangingPunct="1">
              <a:buFontTx/>
              <a:buNone/>
            </a:pPr>
            <a:r>
              <a:rPr lang="en-US" altLang="zh-TW" sz="2400" b="1" dirty="0" smtClean="0">
                <a:latin typeface="Consolas" panose="020B0609020204030204" pitchFamily="49" charset="0"/>
              </a:rPr>
              <a:t>};</a:t>
            </a:r>
          </a:p>
          <a:p>
            <a:pPr eaLnBrk="1" hangingPunct="1">
              <a:buFontTx/>
              <a:buNone/>
            </a:pPr>
            <a:endParaRPr lang="en-US" altLang="zh-TW" sz="2400" b="1" dirty="0" smtClean="0">
              <a:latin typeface="Consolas" panose="020B0609020204030204" pitchFamily="49" charset="0"/>
            </a:endParaRPr>
          </a:p>
          <a:p>
            <a:pPr eaLnBrk="1" hangingPunct="1">
              <a:buFontTx/>
              <a:buNone/>
            </a:pPr>
            <a:r>
              <a:rPr lang="en-US" altLang="zh-TW" sz="2400" b="1" dirty="0" err="1" smtClean="0">
                <a:latin typeface="Consolas" panose="020B0609020204030204" pitchFamily="49" charset="0"/>
              </a:rPr>
              <a:t>int</a:t>
            </a:r>
            <a:r>
              <a:rPr lang="en-US" altLang="zh-TW" sz="2400" b="1" dirty="0" smtClean="0">
                <a:latin typeface="Consolas" panose="020B0609020204030204" pitchFamily="49" charset="0"/>
              </a:rPr>
              <a:t> n; </a:t>
            </a:r>
            <a:r>
              <a:rPr lang="en-US" altLang="zh-TW" sz="2400" b="1" dirty="0" smtClean="0">
                <a:solidFill>
                  <a:srgbClr val="00B050"/>
                </a:solidFill>
                <a:latin typeface="Consolas" panose="020B0609020204030204" pitchFamily="49" charset="0"/>
              </a:rPr>
              <a:t>/* number of recursive steps */</a:t>
            </a:r>
          </a:p>
        </p:txBody>
      </p:sp>
    </p:spTree>
    <p:extLst>
      <p:ext uri="{BB962C8B-B14F-4D97-AF65-F5344CB8AC3E}">
        <p14:creationId xmlns:p14="http://schemas.microsoft.com/office/powerpoint/2010/main" val="183325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47D30AB0-6A79-4EBC-84B2-5B815172B835}"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87</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0724"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triangle code</a:t>
            </a:r>
          </a:p>
        </p:txBody>
      </p:sp>
      <p:sp>
        <p:nvSpPr>
          <p:cNvPr id="95236" name="Text Box 5"/>
          <p:cNvSpPr>
            <a:spLocks noGrp="1" noChangeArrowheads="1"/>
          </p:cNvSpPr>
          <p:nvPr>
            <p:ph type="body" idx="1"/>
          </p:nvPr>
        </p:nvSpPr>
        <p:spPr>
          <a:noFill/>
        </p:spPr>
        <p:txBody>
          <a:bodyPr/>
          <a:lstStyle/>
          <a:p>
            <a:pPr eaLnBrk="1" hangingPunct="1">
              <a:buFontTx/>
              <a:buNone/>
            </a:pPr>
            <a:r>
              <a:rPr lang="en-US" altLang="zh-TW" sz="2400" b="1" dirty="0" smtClean="0">
                <a:latin typeface="Consolas" panose="020B0609020204030204" pitchFamily="49" charset="0"/>
              </a:rPr>
              <a:t>void triangle(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*a,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*b,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*c)</a:t>
            </a:r>
          </a:p>
          <a:p>
            <a:pPr eaLnBrk="1" hangingPunct="1">
              <a:buFontTx/>
              <a:buNone/>
            </a:pPr>
            <a:r>
              <a:rPr lang="en-US" altLang="zh-TW" sz="2400" b="1" dirty="0" smtClean="0">
                <a:latin typeface="Consolas" panose="020B0609020204030204" pitchFamily="49" charset="0"/>
              </a:rPr>
              <a:t>{</a:t>
            </a:r>
          </a:p>
          <a:p>
            <a:pPr eaLnBrk="1" hangingPunct="1">
              <a:buFontTx/>
              <a:buNone/>
            </a:pPr>
            <a:r>
              <a:rPr lang="en-US" altLang="zh-TW" sz="2400" b="1" dirty="0" smtClean="0">
                <a:latin typeface="Consolas" panose="020B0609020204030204" pitchFamily="49" charset="0"/>
              </a:rPr>
              <a:t>     glVertex3fv(a);</a:t>
            </a:r>
          </a:p>
          <a:p>
            <a:pPr eaLnBrk="1" hangingPunct="1">
              <a:buFontTx/>
              <a:buNone/>
            </a:pPr>
            <a:r>
              <a:rPr lang="en-US" altLang="zh-TW" sz="2400" b="1" dirty="0" smtClean="0">
                <a:latin typeface="Consolas" panose="020B0609020204030204" pitchFamily="49" charset="0"/>
              </a:rPr>
              <a:t>     glVertex3fv(b);</a:t>
            </a:r>
          </a:p>
          <a:p>
            <a:pPr eaLnBrk="1" hangingPunct="1">
              <a:buFontTx/>
              <a:buNone/>
            </a:pPr>
            <a:r>
              <a:rPr lang="en-US" altLang="zh-TW" sz="2400" b="1" dirty="0" smtClean="0">
                <a:latin typeface="Consolas" panose="020B0609020204030204" pitchFamily="49" charset="0"/>
              </a:rPr>
              <a:t>     glVertex3fv(c);</a:t>
            </a:r>
          </a:p>
          <a:p>
            <a:pPr eaLnBrk="1" hangingPunct="1">
              <a:buFontTx/>
              <a:buNone/>
            </a:pPr>
            <a:r>
              <a:rPr lang="en-US" altLang="zh-TW" sz="2400" b="1" dirty="0" smtClean="0">
                <a:latin typeface="Consolas" panose="020B0609020204030204" pitchFamily="49" charset="0"/>
              </a:rPr>
              <a:t>}</a:t>
            </a:r>
          </a:p>
        </p:txBody>
      </p:sp>
    </p:spTree>
    <p:extLst>
      <p:ext uri="{BB962C8B-B14F-4D97-AF65-F5344CB8AC3E}">
        <p14:creationId xmlns:p14="http://schemas.microsoft.com/office/powerpoint/2010/main" val="179577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C7CBEBF8-2DDD-495D-9BA4-061C53C460B8}"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88</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1747"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D4D2D0">
                    <a:shade val="50000"/>
                  </a:srgbClr>
                </a:solidFill>
                <a:effectLst/>
                <a:uLnTx/>
                <a:uFillTx/>
                <a:latin typeface="Times New Roman" pitchFamily="18" charset="0"/>
                <a:ea typeface="新細明體" pitchFamily="18" charset="-120"/>
                <a:cs typeface="+mn-cs"/>
              </a:rPr>
              <a:t>Angel: Interactive Computer Graphics 5E © Addison-Wesley 2009</a:t>
            </a:r>
          </a:p>
        </p:txBody>
      </p:sp>
      <p:sp>
        <p:nvSpPr>
          <p:cNvPr id="31748"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subdivision code</a:t>
            </a:r>
          </a:p>
        </p:txBody>
      </p:sp>
      <p:sp>
        <p:nvSpPr>
          <p:cNvPr id="96261" name="Text Box 5"/>
          <p:cNvSpPr>
            <a:spLocks noGrp="1" noChangeArrowheads="1"/>
          </p:cNvSpPr>
          <p:nvPr>
            <p:ph type="body" idx="1"/>
          </p:nvPr>
        </p:nvSpPr>
        <p:spPr>
          <a:xfrm>
            <a:off x="457200" y="1600200"/>
            <a:ext cx="8147248" cy="4525963"/>
          </a:xfrm>
          <a:noFill/>
        </p:spPr>
        <p:txBody>
          <a:bodyPr/>
          <a:lstStyle/>
          <a:p>
            <a:pPr eaLnBrk="1" hangingPunct="1">
              <a:lnSpc>
                <a:spcPct val="90000"/>
              </a:lnSpc>
              <a:buFontTx/>
              <a:buNone/>
            </a:pPr>
            <a:r>
              <a:rPr lang="en-US" altLang="zh-TW" sz="1800" b="1" dirty="0" smtClean="0">
                <a:latin typeface="Consolas" panose="020B0609020204030204" pitchFamily="49" charset="0"/>
              </a:rPr>
              <a:t>void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*a,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*b,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*c,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m)</a:t>
            </a:r>
          </a:p>
          <a:p>
            <a:pPr eaLnBrk="1" hangingPunct="1">
              <a:lnSpc>
                <a:spcPct val="90000"/>
              </a:lnSpc>
              <a:buFontTx/>
              <a:buNone/>
            </a:pPr>
            <a:r>
              <a:rPr lang="en-US" altLang="zh-TW" sz="1800" b="1" dirty="0" smtClean="0">
                <a:latin typeface="Consolas" panose="020B0609020204030204" pitchFamily="49" charset="0"/>
              </a:rPr>
              <a:t>{</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v1[3], v2[3], v3[3];</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j;</a:t>
            </a:r>
          </a:p>
          <a:p>
            <a:pPr eaLnBrk="1" hangingPunct="1">
              <a:lnSpc>
                <a:spcPct val="90000"/>
              </a:lnSpc>
              <a:buFontTx/>
              <a:buNone/>
            </a:pPr>
            <a:r>
              <a:rPr lang="en-US" altLang="zh-TW" sz="1800" b="1" dirty="0" smtClean="0">
                <a:latin typeface="Consolas" panose="020B0609020204030204" pitchFamily="49" charset="0"/>
              </a:rPr>
              <a:t>    if(m&gt;0) {</a:t>
            </a:r>
          </a:p>
          <a:p>
            <a:pPr eaLnBrk="1" hangingPunct="1">
              <a:lnSpc>
                <a:spcPct val="90000"/>
              </a:lnSpc>
              <a:buFontTx/>
              <a:buNone/>
            </a:pPr>
            <a:r>
              <a:rPr lang="en-US" altLang="zh-TW" sz="1800" b="1" dirty="0" smtClean="0">
                <a:latin typeface="Consolas" panose="020B0609020204030204" pitchFamily="49" charset="0"/>
              </a:rPr>
              <a:t>        for(j=0; j&lt;3;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v1[j]=(a[j]+b[j])/2;</a:t>
            </a:r>
          </a:p>
          <a:p>
            <a:pPr eaLnBrk="1" hangingPunct="1">
              <a:lnSpc>
                <a:spcPct val="90000"/>
              </a:lnSpc>
              <a:buFontTx/>
              <a:buNone/>
            </a:pPr>
            <a:r>
              <a:rPr lang="en-US" altLang="zh-TW" sz="1800" b="1" dirty="0" smtClean="0">
                <a:latin typeface="Consolas" panose="020B0609020204030204" pitchFamily="49" charset="0"/>
              </a:rPr>
              <a:t>        for(j=0; j&lt;3;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v2[j]=(a[j]+c[j])/2;</a:t>
            </a:r>
          </a:p>
          <a:p>
            <a:pPr eaLnBrk="1" hangingPunct="1">
              <a:lnSpc>
                <a:spcPct val="90000"/>
              </a:lnSpc>
              <a:buFontTx/>
              <a:buNone/>
            </a:pPr>
            <a:r>
              <a:rPr lang="en-US" altLang="zh-TW" sz="1800" b="1" dirty="0" smtClean="0">
                <a:latin typeface="Consolas" panose="020B0609020204030204" pitchFamily="49" charset="0"/>
              </a:rPr>
              <a:t>        for(j=0; j&lt;3;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v3[j]=(b[j]+c[j])/2;</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(a, v1, v2,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(c, v2, v3,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(b, v3, v1, m-1);</a:t>
            </a:r>
          </a:p>
          <a:p>
            <a:pPr eaLnBrk="1" hangingPunct="1">
              <a:lnSpc>
                <a:spcPct val="90000"/>
              </a:lnSpc>
              <a:buFontTx/>
              <a:buNone/>
            </a:pPr>
            <a:r>
              <a:rPr lang="en-US" altLang="zh-TW" sz="1800" b="1" dirty="0" smtClean="0">
                <a:latin typeface="Consolas" panose="020B0609020204030204" pitchFamily="49" charset="0"/>
              </a:rPr>
              <a:t>    } else {</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triangle(</a:t>
            </a:r>
            <a:r>
              <a:rPr lang="en-US" altLang="zh-TW" sz="1800" b="1" dirty="0" err="1" smtClean="0">
                <a:latin typeface="Consolas" panose="020B0609020204030204" pitchFamily="49" charset="0"/>
              </a:rPr>
              <a:t>a,b,c</a:t>
            </a:r>
            <a:r>
              <a:rPr lang="en-US" altLang="zh-TW" sz="1800" b="1" dirty="0" smtClean="0">
                <a:latin typeface="Consolas" panose="020B0609020204030204" pitchFamily="49" charset="0"/>
              </a:rPr>
              <a:t>);</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a:t>
            </a:r>
          </a:p>
          <a:p>
            <a:pPr eaLnBrk="1" hangingPunct="1">
              <a:lnSpc>
                <a:spcPct val="90000"/>
              </a:lnSpc>
              <a:buFontTx/>
              <a:buNone/>
            </a:pPr>
            <a:r>
              <a:rPr lang="en-US" altLang="zh-TW" sz="1800" b="1" dirty="0" smtClean="0">
                <a:latin typeface="Consolas" panose="020B0609020204030204" pitchFamily="49" charset="0"/>
              </a:rPr>
              <a:t>}</a:t>
            </a:r>
          </a:p>
        </p:txBody>
      </p:sp>
    </p:spTree>
    <p:extLst>
      <p:ext uri="{BB962C8B-B14F-4D97-AF65-F5344CB8AC3E}">
        <p14:creationId xmlns:p14="http://schemas.microsoft.com/office/powerpoint/2010/main" val="42289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36A20197-F7CE-4D5E-8F9D-F683D3A169A0}"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89</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277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tetrahedron code</a:t>
            </a:r>
          </a:p>
        </p:txBody>
      </p:sp>
      <p:sp>
        <p:nvSpPr>
          <p:cNvPr id="97284" name="Text Box 5"/>
          <p:cNvSpPr>
            <a:spLocks noGrp="1" noChangeArrowheads="1"/>
          </p:cNvSpPr>
          <p:nvPr>
            <p:ph type="body" idx="1"/>
          </p:nvPr>
        </p:nvSpPr>
        <p:spPr>
          <a:xfrm>
            <a:off x="539750" y="1412875"/>
            <a:ext cx="7467600" cy="4525963"/>
          </a:xfrm>
          <a:noFill/>
        </p:spPr>
        <p:txBody>
          <a:bodyPr/>
          <a:lstStyle/>
          <a:p>
            <a:pPr eaLnBrk="1" hangingPunct="1">
              <a:buFontTx/>
              <a:buNone/>
            </a:pPr>
            <a:r>
              <a:rPr lang="en-US" altLang="zh-TW" sz="2000" b="1" dirty="0" smtClean="0">
                <a:latin typeface="Consolas" panose="020B0609020204030204" pitchFamily="49" charset="0"/>
              </a:rPr>
              <a:t>void tetrahedron( </a:t>
            </a:r>
            <a:r>
              <a:rPr lang="en-US" altLang="zh-TW" sz="2000" b="1" dirty="0" err="1" smtClean="0">
                <a:latin typeface="Consolas" panose="020B0609020204030204" pitchFamily="49" charset="0"/>
              </a:rPr>
              <a:t>int</a:t>
            </a:r>
            <a:r>
              <a:rPr lang="en-US" altLang="zh-TW" sz="2000" b="1" dirty="0" smtClean="0">
                <a:latin typeface="Consolas" panose="020B0609020204030204" pitchFamily="49" charset="0"/>
              </a:rPr>
              <a:t> m )</a:t>
            </a:r>
          </a:p>
          <a:p>
            <a:pPr eaLnBrk="1" hangingPunct="1">
              <a:buFontTx/>
              <a:buNone/>
            </a:pP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a:t>
            </a:r>
            <a:r>
              <a:rPr lang="en-US" altLang="zh-TW" sz="2000" b="1" dirty="0">
                <a:latin typeface="Consolas" panose="020B0609020204030204" pitchFamily="49" charset="0"/>
              </a:rPr>
              <a:t>glColor3f(0.0,1.0,0.0);</a:t>
            </a:r>
          </a:p>
          <a:p>
            <a:pPr eaLnBrk="1" hangingPunct="1">
              <a:buFontTx/>
              <a:buNone/>
            </a:pPr>
            <a:r>
              <a:rPr lang="en-US" altLang="zh-TW" sz="2000" b="1" dirty="0">
                <a:latin typeface="Consolas" panose="020B0609020204030204" pitchFamily="49" charset="0"/>
              </a:rPr>
              <a:t>    </a:t>
            </a:r>
            <a:r>
              <a:rPr lang="en-US" altLang="zh-TW" sz="2000" b="1" dirty="0" err="1">
                <a:latin typeface="Consolas" panose="020B0609020204030204" pitchFamily="49" charset="0"/>
              </a:rPr>
              <a:t>divide_triangle</a:t>
            </a:r>
            <a:r>
              <a:rPr lang="en-US" altLang="zh-TW" sz="2000" b="1" dirty="0">
                <a:latin typeface="Consolas" panose="020B0609020204030204" pitchFamily="49" charset="0"/>
              </a:rPr>
              <a:t>(v[0], v[1], v[2], m);</a:t>
            </a:r>
          </a:p>
          <a:p>
            <a:pPr eaLnBrk="1" hangingPunct="1">
              <a:buFontTx/>
              <a:buNone/>
            </a:pPr>
            <a:r>
              <a:rPr lang="en-US" altLang="zh-TW" sz="2000" b="1" dirty="0">
                <a:latin typeface="Consolas" panose="020B0609020204030204" pitchFamily="49" charset="0"/>
              </a:rPr>
              <a:t>    glColor3f(0.0,0.0,1.0);</a:t>
            </a:r>
          </a:p>
          <a:p>
            <a:pPr eaLnBrk="1" hangingPunct="1">
              <a:buFontTx/>
              <a:buNone/>
            </a:pPr>
            <a:r>
              <a:rPr lang="en-US" altLang="zh-TW" sz="2000" b="1" dirty="0">
                <a:latin typeface="Consolas" panose="020B0609020204030204" pitchFamily="49" charset="0"/>
              </a:rPr>
              <a:t>    </a:t>
            </a:r>
            <a:r>
              <a:rPr lang="en-US" altLang="zh-TW" sz="2000" b="1" dirty="0" err="1">
                <a:latin typeface="Consolas" panose="020B0609020204030204" pitchFamily="49" charset="0"/>
              </a:rPr>
              <a:t>divide_triangle</a:t>
            </a:r>
            <a:r>
              <a:rPr lang="en-US" altLang="zh-TW" sz="2000" b="1" dirty="0">
                <a:latin typeface="Consolas" panose="020B0609020204030204" pitchFamily="49" charset="0"/>
              </a:rPr>
              <a:t>(v[3], v[2], v[1], m);</a:t>
            </a:r>
          </a:p>
          <a:p>
            <a:pPr eaLnBrk="1" hangingPunct="1">
              <a:buFontTx/>
              <a:buNone/>
            </a:pPr>
            <a:r>
              <a:rPr lang="en-US" altLang="zh-TW" sz="2000" b="1" dirty="0">
                <a:latin typeface="Consolas" panose="020B0609020204030204" pitchFamily="49" charset="0"/>
              </a:rPr>
              <a:t>    glColor3f(0.0,0.0,0.0);</a:t>
            </a:r>
          </a:p>
          <a:p>
            <a:pPr eaLnBrk="1" hangingPunct="1">
              <a:buFontTx/>
              <a:buNone/>
            </a:pPr>
            <a:r>
              <a:rPr lang="en-US" altLang="zh-TW" sz="2000" b="1" dirty="0">
                <a:latin typeface="Consolas" panose="020B0609020204030204" pitchFamily="49" charset="0"/>
              </a:rPr>
              <a:t>    </a:t>
            </a:r>
            <a:r>
              <a:rPr lang="en-US" altLang="zh-TW" sz="2000" b="1" dirty="0" err="1">
                <a:latin typeface="Consolas" panose="020B0609020204030204" pitchFamily="49" charset="0"/>
              </a:rPr>
              <a:t>divide_triangle</a:t>
            </a:r>
            <a:r>
              <a:rPr lang="en-US" altLang="zh-TW" sz="2000" b="1" dirty="0">
                <a:latin typeface="Consolas" panose="020B0609020204030204" pitchFamily="49" charset="0"/>
              </a:rPr>
              <a:t>(v[0], v[3], v[1], m);</a:t>
            </a:r>
          </a:p>
          <a:p>
            <a:pPr eaLnBrk="1" hangingPunct="1">
              <a:buFontTx/>
              <a:buNone/>
            </a:pPr>
            <a:r>
              <a:rPr lang="en-US" altLang="zh-TW" sz="2000" b="1" dirty="0">
                <a:latin typeface="Consolas" panose="020B0609020204030204" pitchFamily="49" charset="0"/>
              </a:rPr>
              <a:t>    glColor3f(1.0,0.0,0.0);</a:t>
            </a:r>
          </a:p>
          <a:p>
            <a:pPr eaLnBrk="1" hangingPunct="1">
              <a:buFontTx/>
              <a:buNone/>
            </a:pPr>
            <a:r>
              <a:rPr lang="en-US" altLang="zh-TW" sz="2000" b="1" dirty="0">
                <a:latin typeface="Consolas" panose="020B0609020204030204" pitchFamily="49" charset="0"/>
              </a:rPr>
              <a:t>    </a:t>
            </a:r>
            <a:r>
              <a:rPr lang="en-US" altLang="zh-TW" sz="2000" b="1" dirty="0" err="1">
                <a:latin typeface="Consolas" panose="020B0609020204030204" pitchFamily="49" charset="0"/>
              </a:rPr>
              <a:t>divide_triangle</a:t>
            </a:r>
            <a:r>
              <a:rPr lang="en-US" altLang="zh-TW" sz="2000" b="1" dirty="0">
                <a:latin typeface="Consolas" panose="020B0609020204030204" pitchFamily="49" charset="0"/>
              </a:rPr>
              <a:t>(v[0], v[2], v[3], m);}</a:t>
            </a:r>
            <a:endParaRPr lang="en-US" altLang="zh-TW" sz="2000" b="1" dirty="0" smtClean="0">
              <a:latin typeface="Consolas" panose="020B0609020204030204" pitchFamily="49" charset="0"/>
            </a:endParaRPr>
          </a:p>
        </p:txBody>
      </p:sp>
    </p:spTree>
    <p:extLst>
      <p:ext uri="{BB962C8B-B14F-4D97-AF65-F5344CB8AC3E}">
        <p14:creationId xmlns:p14="http://schemas.microsoft.com/office/powerpoint/2010/main" val="317534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17500" y="965200"/>
            <a:ext cx="8509000" cy="5207000"/>
          </a:xfrm>
        </p:spPr>
        <p:txBody>
          <a:bodyPr/>
          <a:lstStyle/>
          <a:p>
            <a:pPr>
              <a:buClr>
                <a:srgbClr val="0000FF"/>
              </a:buClr>
              <a:buFont typeface="Wingdings" pitchFamily="2" charset="2"/>
              <a:buChar char="§"/>
            </a:pPr>
            <a:r>
              <a:rPr lang="en-US" altLang="zh-TW" sz="2800" smtClean="0"/>
              <a:t>OpenGL is a computer graphics </a:t>
            </a:r>
            <a:r>
              <a:rPr lang="en-US" altLang="zh-TW" sz="2800" i="1" smtClean="0"/>
              <a:t>rendering</a:t>
            </a:r>
            <a:r>
              <a:rPr lang="en-US" altLang="zh-TW" sz="2800" smtClean="0"/>
              <a:t> API</a:t>
            </a:r>
          </a:p>
          <a:p>
            <a:pPr lvl="1">
              <a:buClr>
                <a:srgbClr val="0000FF"/>
              </a:buClr>
            </a:pPr>
            <a:r>
              <a:rPr lang="en-US" altLang="zh-TW" sz="2800" smtClean="0"/>
              <a:t>With it, you can generate high-quality color images by rendering with geometric and image primitives</a:t>
            </a:r>
          </a:p>
          <a:p>
            <a:pPr lvl="1">
              <a:buClr>
                <a:srgbClr val="0000FF"/>
              </a:buClr>
            </a:pPr>
            <a:r>
              <a:rPr lang="en-US" altLang="zh-TW" sz="2800" smtClean="0"/>
              <a:t>It forms the basis of many interactive applications that include 3D graphics </a:t>
            </a:r>
          </a:p>
          <a:p>
            <a:pPr lvl="1">
              <a:buClr>
                <a:srgbClr val="0000FF"/>
              </a:buClr>
            </a:pPr>
            <a:r>
              <a:rPr lang="en-US" altLang="zh-TW" sz="2800" smtClean="0"/>
              <a:t>By using OpenGL, the graphics part of your application can be</a:t>
            </a:r>
          </a:p>
          <a:p>
            <a:pPr lvl="2">
              <a:buClr>
                <a:srgbClr val="0000FF"/>
              </a:buClr>
            </a:pPr>
            <a:r>
              <a:rPr lang="en-US" altLang="zh-TW" sz="2200" smtClean="0"/>
              <a:t>operating system independent</a:t>
            </a:r>
          </a:p>
          <a:p>
            <a:pPr lvl="2">
              <a:buClr>
                <a:srgbClr val="0000FF"/>
              </a:buClr>
            </a:pPr>
            <a:r>
              <a:rPr lang="en-US" altLang="zh-TW" sz="2200" smtClean="0"/>
              <a:t>window system independent</a:t>
            </a:r>
          </a:p>
        </p:txBody>
      </p:sp>
      <p:sp>
        <p:nvSpPr>
          <p:cNvPr id="16387" name="Rectangle 2"/>
          <p:cNvSpPr>
            <a:spLocks noGrp="1" noChangeArrowheads="1"/>
          </p:cNvSpPr>
          <p:nvPr>
            <p:ph type="title" idx="4294967295"/>
          </p:nvPr>
        </p:nvSpPr>
        <p:spPr>
          <a:xfrm>
            <a:off x="1681163" y="0"/>
            <a:ext cx="8401050" cy="965200"/>
          </a:xfrm>
        </p:spPr>
        <p:txBody>
          <a:bodyPr/>
          <a:lstStyle/>
          <a:p>
            <a:r>
              <a:rPr lang="en-US" altLang="zh-TW" sz="3400" smtClean="0"/>
              <a:t>What Is OpenGL?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71FEF75D-37B3-47AF-9271-F0D6264EDBE8}"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90</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24580" name="Rectangle 2"/>
          <p:cNvSpPr>
            <a:spLocks noGrp="1" noChangeArrowheads="1"/>
          </p:cNvSpPr>
          <p:nvPr>
            <p:ph type="title"/>
          </p:nvPr>
        </p:nvSpPr>
        <p:spPr/>
        <p:txBody>
          <a:bodyPr/>
          <a:lstStyle/>
          <a:p>
            <a:pPr eaLnBrk="1" fontAlgn="auto" hangingPunct="1">
              <a:spcAft>
                <a:spcPts val="0"/>
              </a:spcAft>
              <a:defRPr/>
            </a:pPr>
            <a:r>
              <a:rPr lang="en-US" altLang="zh-TW" dirty="0" smtClean="0">
                <a:solidFill>
                  <a:schemeClr val="accent1">
                    <a:satMod val="150000"/>
                  </a:schemeClr>
                </a:solidFill>
              </a:rPr>
              <a:t>display Functions</a:t>
            </a:r>
          </a:p>
        </p:txBody>
      </p:sp>
      <p:sp>
        <p:nvSpPr>
          <p:cNvPr id="89092" name="Text Box 5"/>
          <p:cNvSpPr>
            <a:spLocks noGrp="1" noChangeArrowheads="1"/>
          </p:cNvSpPr>
          <p:nvPr>
            <p:ph type="body" idx="1"/>
          </p:nvPr>
        </p:nvSpPr>
        <p:spPr>
          <a:xfrm>
            <a:off x="539750" y="1558482"/>
            <a:ext cx="7467600" cy="3226169"/>
          </a:xfrm>
          <a:noFill/>
        </p:spPr>
        <p:txBody>
          <a:bodyPr/>
          <a:lstStyle/>
          <a:p>
            <a:pPr eaLnBrk="1" hangingPunct="1">
              <a:lnSpc>
                <a:spcPct val="80000"/>
              </a:lnSpc>
              <a:buFontTx/>
              <a:buNone/>
            </a:pPr>
            <a:r>
              <a:rPr lang="en-US" altLang="zh-TW" sz="2000" b="1" dirty="0" smtClean="0">
                <a:latin typeface="Consolas" panose="020B0609020204030204" pitchFamily="49" charset="0"/>
              </a:rPr>
              <a:t>void display()</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a:t>
            </a:r>
            <a:r>
              <a:rPr lang="en-US" altLang="zh-TW" sz="2000" b="1" dirty="0" smtClean="0">
                <a:latin typeface="Consolas" panose="020B0609020204030204" pitchFamily="49" charset="0"/>
              </a:rPr>
              <a:t>(GL_COLOR_BUFFER_BIT);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glBegin</a:t>
            </a:r>
            <a:r>
              <a:rPr lang="en-US" altLang="zh-TW" sz="2000" b="1" dirty="0" smtClean="0">
                <a:latin typeface="Consolas" panose="020B0609020204030204" pitchFamily="49" charset="0"/>
              </a:rPr>
              <a:t>(GL_TRIANGLES);</a:t>
            </a:r>
          </a:p>
          <a:p>
            <a:pPr eaLnBrk="1" hangingPunct="1">
              <a:lnSpc>
                <a:spcPct val="80000"/>
              </a:lnSpc>
              <a:buFontTx/>
              <a:buNone/>
            </a:pPr>
            <a:r>
              <a:rPr lang="en-US" altLang="zh-TW" sz="2000" b="1" dirty="0" smtClean="0">
                <a:latin typeface="Consolas" panose="020B0609020204030204" pitchFamily="49" charset="0"/>
              </a:rPr>
              <a:t>	 tetrahedron(n);</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glEnd</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glFlush</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a:t>
            </a:r>
          </a:p>
        </p:txBody>
      </p:sp>
    </p:spTree>
    <p:extLst>
      <p:ext uri="{BB962C8B-B14F-4D97-AF65-F5344CB8AC3E}">
        <p14:creationId xmlns:p14="http://schemas.microsoft.com/office/powerpoint/2010/main" val="891802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6509523A-1EF3-44CD-94D9-6030E7D8806F}"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91</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pic>
        <p:nvPicPr>
          <p:cNvPr id="98307" name="Picture 6"/>
          <p:cNvPicPr>
            <a:picLocks noChangeAspect="1" noChangeArrowheads="1"/>
          </p:cNvPicPr>
          <p:nvPr/>
        </p:nvPicPr>
        <p:blipFill>
          <a:blip r:embed="rId2">
            <a:extLst>
              <a:ext uri="{28A0092B-C50C-407E-A947-70E740481C1C}">
                <a14:useLocalDpi xmlns:a14="http://schemas.microsoft.com/office/drawing/2010/main" val="0"/>
              </a:ext>
            </a:extLst>
          </a:blip>
          <a:srcRect l="23622" t="25807" r="25984" b="33206"/>
          <a:stretch>
            <a:fillRect/>
          </a:stretch>
        </p:blipFill>
        <p:spPr bwMode="auto">
          <a:xfrm>
            <a:off x="4572000" y="2590800"/>
            <a:ext cx="43434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3797"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Almost Correct</a:t>
            </a:r>
          </a:p>
        </p:txBody>
      </p:sp>
      <p:pic>
        <p:nvPicPr>
          <p:cNvPr id="9830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4324" t="24727" r="25676" b="32733"/>
          <a:stretch>
            <a:fillRect/>
          </a:stretch>
        </p:blipFill>
        <p:spPr>
          <a:xfrm>
            <a:off x="107950" y="2636838"/>
            <a:ext cx="4343400" cy="3521075"/>
          </a:xfrm>
          <a:noFill/>
        </p:spPr>
      </p:pic>
      <p:sp>
        <p:nvSpPr>
          <p:cNvPr id="98310" name="Rectangle 5"/>
          <p:cNvSpPr>
            <a:spLocks noGrp="1" noChangeArrowheads="1"/>
          </p:cNvSpPr>
          <p:nvPr>
            <p:ph type="body" idx="1"/>
          </p:nvPr>
        </p:nvSpPr>
        <p:spPr/>
        <p:txBody>
          <a:bodyPr/>
          <a:lstStyle/>
          <a:p>
            <a:pPr eaLnBrk="1" hangingPunct="1"/>
            <a:r>
              <a:rPr lang="en-US" altLang="zh-TW" sz="2000" smtClean="0"/>
              <a:t>Because the triangles are drawn in the order they are defined in the program, the front triangles are not always rendered in front of triangles behind them</a:t>
            </a:r>
          </a:p>
        </p:txBody>
      </p:sp>
      <p:sp>
        <p:nvSpPr>
          <p:cNvPr id="98311" name="Text Box 7"/>
          <p:cNvSpPr txBox="1">
            <a:spLocks noChangeArrowheads="1"/>
          </p:cNvSpPr>
          <p:nvPr/>
        </p:nvSpPr>
        <p:spPr bwMode="auto">
          <a:xfrm>
            <a:off x="1763713" y="5805488"/>
            <a:ext cx="1071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400" b="0" i="0" u="none" strike="noStrike" kern="1200" cap="none" spc="0" normalizeH="0" baseline="0" noProof="0">
                <a:ln>
                  <a:noFill/>
                </a:ln>
                <a:solidFill>
                  <a:srgbClr val="FF0000"/>
                </a:solidFill>
                <a:effectLst/>
                <a:uLnTx/>
                <a:uFillTx/>
                <a:latin typeface="Times New Roman" pitchFamily="18" charset="0"/>
                <a:ea typeface="新細明體" pitchFamily="18" charset="-120"/>
                <a:cs typeface="+mn-cs"/>
              </a:rPr>
              <a:t>get this</a:t>
            </a:r>
          </a:p>
        </p:txBody>
      </p:sp>
      <p:sp>
        <p:nvSpPr>
          <p:cNvPr id="98312" name="Text Box 9"/>
          <p:cNvSpPr txBox="1">
            <a:spLocks noChangeArrowheads="1"/>
          </p:cNvSpPr>
          <p:nvPr/>
        </p:nvSpPr>
        <p:spPr bwMode="auto">
          <a:xfrm>
            <a:off x="6300788" y="5876925"/>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400" b="0" i="0" u="none" strike="noStrike" kern="1200" cap="none" spc="0" normalizeH="0" baseline="0" noProof="0">
                <a:ln>
                  <a:noFill/>
                </a:ln>
                <a:solidFill>
                  <a:srgbClr val="FF0000"/>
                </a:solidFill>
                <a:effectLst/>
                <a:uLnTx/>
                <a:uFillTx/>
                <a:latin typeface="Times New Roman" pitchFamily="18" charset="0"/>
                <a:ea typeface="新細明體" pitchFamily="18" charset="-120"/>
                <a:cs typeface="+mn-cs"/>
              </a:rPr>
              <a:t>want this</a:t>
            </a:r>
          </a:p>
        </p:txBody>
      </p:sp>
    </p:spTree>
    <p:extLst>
      <p:ext uri="{BB962C8B-B14F-4D97-AF65-F5344CB8AC3E}">
        <p14:creationId xmlns:p14="http://schemas.microsoft.com/office/powerpoint/2010/main" val="174542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7D538A5B-1EEB-4F87-B950-1FE8B3845558}"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92</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4820"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Hidden-Surface Removal</a:t>
            </a:r>
          </a:p>
        </p:txBody>
      </p:sp>
      <p:sp>
        <p:nvSpPr>
          <p:cNvPr id="99332" name="Rectangle 3"/>
          <p:cNvSpPr>
            <a:spLocks noGrp="1" noChangeArrowheads="1"/>
          </p:cNvSpPr>
          <p:nvPr>
            <p:ph type="body" idx="1"/>
          </p:nvPr>
        </p:nvSpPr>
        <p:spPr/>
        <p:txBody>
          <a:bodyPr/>
          <a:lstStyle/>
          <a:p>
            <a:pPr eaLnBrk="1" hangingPunct="1"/>
            <a:r>
              <a:rPr lang="en-US" altLang="zh-TW" sz="2700" smtClean="0"/>
              <a:t>We want to see only those surfaces in front of other surfaces</a:t>
            </a:r>
          </a:p>
          <a:p>
            <a:pPr eaLnBrk="1" hangingPunct="1"/>
            <a:r>
              <a:rPr lang="en-US" altLang="zh-TW" sz="2700" smtClean="0"/>
              <a:t>OpenGL uses a </a:t>
            </a:r>
            <a:r>
              <a:rPr lang="en-US" altLang="zh-TW" sz="2700" i="1" smtClean="0"/>
              <a:t>hidden-surface</a:t>
            </a:r>
            <a:r>
              <a:rPr lang="en-US" altLang="zh-TW" sz="2700" smtClean="0"/>
              <a:t> method called the </a:t>
            </a:r>
            <a:r>
              <a:rPr lang="en-US" altLang="zh-TW" sz="2700" i="1" smtClean="0"/>
              <a:t>z</a:t>
            </a:r>
            <a:r>
              <a:rPr lang="en-US" altLang="zh-TW" sz="2700" smtClean="0"/>
              <a:t>-buffer algorithm that saves depth information as objects are rendered so that only the front objects appear in the image</a:t>
            </a:r>
          </a:p>
        </p:txBody>
      </p:sp>
      <p:pic>
        <p:nvPicPr>
          <p:cNvPr id="99333" name="Picture 5" descr="an02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221163"/>
            <a:ext cx="28781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50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22321904-DA60-45F5-971C-64391E36A171}"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93</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5844" name="Rectangle 2"/>
          <p:cNvSpPr>
            <a:spLocks noGrp="1" noChangeArrowheads="1"/>
          </p:cNvSpPr>
          <p:nvPr>
            <p:ph type="title"/>
          </p:nvPr>
        </p:nvSpPr>
        <p:spPr>
          <a:xfrm>
            <a:off x="1371600" y="228600"/>
            <a:ext cx="6781800" cy="1066800"/>
          </a:xfrm>
        </p:spPr>
        <p:txBody>
          <a:bodyPr>
            <a:normAutofit fontScale="90000"/>
          </a:bodyPr>
          <a:lstStyle/>
          <a:p>
            <a:pPr eaLnBrk="1" fontAlgn="auto" hangingPunct="1">
              <a:spcAft>
                <a:spcPts val="0"/>
              </a:spcAft>
              <a:defRPr/>
            </a:pPr>
            <a:r>
              <a:rPr lang="en-US" altLang="zh-TW" smtClean="0">
                <a:solidFill>
                  <a:schemeClr val="accent1">
                    <a:satMod val="150000"/>
                  </a:schemeClr>
                </a:solidFill>
              </a:rPr>
              <a:t>Using the </a:t>
            </a:r>
            <a:r>
              <a:rPr lang="en-US" altLang="zh-TW" i="1" smtClean="0">
                <a:solidFill>
                  <a:schemeClr val="accent1">
                    <a:satMod val="150000"/>
                  </a:schemeClr>
                </a:solidFill>
              </a:rPr>
              <a:t>z</a:t>
            </a:r>
            <a:r>
              <a:rPr lang="en-US" altLang="zh-TW" smtClean="0">
                <a:solidFill>
                  <a:schemeClr val="accent1">
                    <a:satMod val="150000"/>
                  </a:schemeClr>
                </a:solidFill>
              </a:rPr>
              <a:t>-buffer algorithm</a:t>
            </a:r>
          </a:p>
        </p:txBody>
      </p:sp>
      <p:sp>
        <p:nvSpPr>
          <p:cNvPr id="35845" name="Rectangle 3"/>
          <p:cNvSpPr>
            <a:spLocks noGrp="1" noChangeArrowheads="1"/>
          </p:cNvSpPr>
          <p:nvPr>
            <p:ph type="body" idx="1"/>
          </p:nvPr>
        </p:nvSpPr>
        <p:spPr>
          <a:xfrm>
            <a:off x="228600" y="1524000"/>
            <a:ext cx="8610600" cy="4724400"/>
          </a:xfrm>
        </p:spPr>
        <p:txBody>
          <a:bodyPr rtlCol="0">
            <a:normAutofit lnSpcReduction="10000"/>
          </a:bodyPr>
          <a:lstStyle/>
          <a:p>
            <a:pPr marL="438912" indent="-320040" eaLnBrk="1" fontAlgn="auto" hangingPunct="1">
              <a:lnSpc>
                <a:spcPct val="90000"/>
              </a:lnSpc>
              <a:spcBef>
                <a:spcPts val="0"/>
              </a:spcBef>
              <a:spcAft>
                <a:spcPts val="0"/>
              </a:spcAft>
              <a:buFont typeface="Wingdings 2"/>
              <a:buChar char=""/>
              <a:defRPr/>
            </a:pPr>
            <a:r>
              <a:rPr lang="en-US" altLang="zh-TW" sz="2700" dirty="0" smtClean="0"/>
              <a:t>The algorithm uses an extra buffer, the z-buffer, to store depth information as geometry travels down the pipeline</a:t>
            </a:r>
          </a:p>
          <a:p>
            <a:pPr marL="438912" indent="-320040" eaLnBrk="1" fontAlgn="auto" hangingPunct="1">
              <a:lnSpc>
                <a:spcPct val="90000"/>
              </a:lnSpc>
              <a:spcBef>
                <a:spcPts val="0"/>
              </a:spcBef>
              <a:spcAft>
                <a:spcPts val="0"/>
              </a:spcAft>
              <a:buFont typeface="Wingdings 2"/>
              <a:buChar char=""/>
              <a:defRPr/>
            </a:pPr>
            <a:r>
              <a:rPr lang="en-US" altLang="zh-TW" sz="2700" dirty="0" smtClean="0"/>
              <a:t>It must be</a:t>
            </a:r>
          </a:p>
          <a:p>
            <a:pPr marL="731520" lvl="1" indent="-274320" eaLnBrk="1" fontAlgn="auto" hangingPunct="1">
              <a:lnSpc>
                <a:spcPct val="90000"/>
              </a:lnSpc>
              <a:spcAft>
                <a:spcPts val="0"/>
              </a:spcAft>
              <a:buFont typeface="Wingdings"/>
              <a:buChar char=""/>
              <a:defRPr/>
            </a:pPr>
            <a:r>
              <a:rPr lang="en-US" altLang="zh-TW" dirty="0" smtClean="0">
                <a:ea typeface="ＭＳ Ｐゴシック" pitchFamily="34" charset="-128"/>
              </a:rPr>
              <a:t>Requested in </a:t>
            </a:r>
            <a:r>
              <a:rPr lang="en-US" altLang="zh-TW" b="1" dirty="0" err="1" smtClean="0">
                <a:latin typeface="Courier New" pitchFamily="49" charset="0"/>
                <a:ea typeface="ＭＳ Ｐゴシック" pitchFamily="34" charset="-128"/>
              </a:rPr>
              <a:t>main.c</a:t>
            </a:r>
            <a:r>
              <a:rPr lang="en-US" altLang="zh-TW" dirty="0" smtClean="0">
                <a:ea typeface="ＭＳ Ｐゴシック" pitchFamily="34" charset="-128"/>
              </a:rPr>
              <a:t> </a:t>
            </a:r>
          </a:p>
          <a:p>
            <a:pPr marL="996696" lvl="2" eaLnBrk="1" fontAlgn="auto" hangingPunct="1">
              <a:lnSpc>
                <a:spcPct val="90000"/>
              </a:lnSpc>
              <a:spcAft>
                <a:spcPts val="0"/>
              </a:spcAft>
              <a:buClr>
                <a:schemeClr val="accent3"/>
              </a:buClr>
              <a:buFont typeface="Arial"/>
              <a:buChar char="▪"/>
              <a:defRPr/>
            </a:pPr>
            <a:r>
              <a:rPr lang="en-US" altLang="zh-TW" b="1" dirty="0" err="1" smtClean="0">
                <a:latin typeface="Courier New" pitchFamily="49" charset="0"/>
                <a:ea typeface="ＭＳ Ｐゴシック" pitchFamily="34" charset="-128"/>
              </a:rPr>
              <a:t>glutInitDisplayMode</a:t>
            </a:r>
            <a:endParaRPr lang="en-US" altLang="zh-TW" b="1" dirty="0" smtClean="0">
              <a:latin typeface="Courier New" pitchFamily="49" charset="0"/>
              <a:ea typeface="ＭＳ Ｐゴシック" pitchFamily="34" charset="-128"/>
            </a:endParaRPr>
          </a:p>
          <a:p>
            <a:pPr marL="996696" lvl="2" eaLnBrk="1" fontAlgn="auto" hangingPunct="1">
              <a:lnSpc>
                <a:spcPct val="90000"/>
              </a:lnSpc>
              <a:spcAft>
                <a:spcPts val="0"/>
              </a:spcAft>
              <a:buClr>
                <a:schemeClr val="accent3"/>
              </a:buClr>
              <a:buFontTx/>
              <a:buNone/>
              <a:defRPr/>
            </a:pPr>
            <a:r>
              <a:rPr lang="en-US" altLang="zh-TW" b="1" dirty="0" smtClean="0">
                <a:latin typeface="Courier New" pitchFamily="49" charset="0"/>
                <a:ea typeface="ＭＳ Ｐゴシック" pitchFamily="34" charset="-128"/>
              </a:rPr>
              <a:t>  (GLUT_SINGLE | GLUT_RGB | </a:t>
            </a:r>
            <a:r>
              <a:rPr lang="en-US" altLang="zh-TW" b="1" dirty="0" smtClean="0">
                <a:solidFill>
                  <a:srgbClr val="FF0000"/>
                </a:solidFill>
                <a:latin typeface="Courier New" pitchFamily="49" charset="0"/>
                <a:ea typeface="ＭＳ Ｐゴシック" pitchFamily="34" charset="-128"/>
              </a:rPr>
              <a:t>GLUT_DEPTH</a:t>
            </a:r>
            <a:r>
              <a:rPr lang="en-US" altLang="zh-TW" b="1" dirty="0" smtClean="0">
                <a:latin typeface="Courier New" pitchFamily="49" charset="0"/>
                <a:ea typeface="ＭＳ Ｐゴシック" pitchFamily="34" charset="-128"/>
              </a:rPr>
              <a:t>)</a:t>
            </a:r>
          </a:p>
          <a:p>
            <a:pPr marL="731520" lvl="1" indent="-274320" eaLnBrk="1" fontAlgn="auto" hangingPunct="1">
              <a:lnSpc>
                <a:spcPct val="90000"/>
              </a:lnSpc>
              <a:spcAft>
                <a:spcPts val="0"/>
              </a:spcAft>
              <a:buFont typeface="Wingdings"/>
              <a:buChar char=""/>
              <a:defRPr/>
            </a:pPr>
            <a:r>
              <a:rPr lang="en-US" altLang="zh-TW" dirty="0" smtClean="0">
                <a:ea typeface="ＭＳ Ｐゴシック" pitchFamily="34" charset="-128"/>
              </a:rPr>
              <a:t>Enabled in</a:t>
            </a:r>
            <a:r>
              <a:rPr lang="en-US" altLang="zh-TW" b="1" dirty="0" smtClean="0">
                <a:latin typeface="Courier New" pitchFamily="49" charset="0"/>
                <a:ea typeface="ＭＳ Ｐゴシック" pitchFamily="34" charset="-128"/>
              </a:rPr>
              <a:t> </a:t>
            </a:r>
            <a:r>
              <a:rPr lang="en-US" altLang="zh-TW" b="1" dirty="0" err="1" smtClean="0">
                <a:latin typeface="Courier New" pitchFamily="49" charset="0"/>
                <a:ea typeface="ＭＳ Ｐゴシック" pitchFamily="34" charset="-128"/>
              </a:rPr>
              <a:t>init.c</a:t>
            </a:r>
            <a:endParaRPr lang="en-US" altLang="zh-TW" b="1" dirty="0" smtClean="0">
              <a:latin typeface="Courier New" pitchFamily="49" charset="0"/>
              <a:ea typeface="ＭＳ Ｐゴシック" pitchFamily="34" charset="-128"/>
            </a:endParaRPr>
          </a:p>
          <a:p>
            <a:pPr marL="996696" lvl="2" eaLnBrk="1" fontAlgn="auto" hangingPunct="1">
              <a:lnSpc>
                <a:spcPct val="90000"/>
              </a:lnSpc>
              <a:spcAft>
                <a:spcPts val="0"/>
              </a:spcAft>
              <a:buClr>
                <a:schemeClr val="accent3"/>
              </a:buClr>
              <a:buFont typeface="Arial"/>
              <a:buChar char="▪"/>
              <a:defRPr/>
            </a:pPr>
            <a:r>
              <a:rPr lang="en-US" altLang="zh-TW" b="1" dirty="0" err="1" smtClean="0">
                <a:solidFill>
                  <a:srgbClr val="FF0000"/>
                </a:solidFill>
                <a:latin typeface="Courier New" pitchFamily="49" charset="0"/>
                <a:ea typeface="ＭＳ Ｐゴシック" pitchFamily="34" charset="-128"/>
              </a:rPr>
              <a:t>glEnable</a:t>
            </a:r>
            <a:r>
              <a:rPr lang="en-US" altLang="zh-TW" b="1" dirty="0" smtClean="0">
                <a:solidFill>
                  <a:srgbClr val="FF0000"/>
                </a:solidFill>
                <a:latin typeface="Courier New" pitchFamily="49" charset="0"/>
                <a:ea typeface="ＭＳ Ｐゴシック" pitchFamily="34" charset="-128"/>
              </a:rPr>
              <a:t>(GL_DEPTH_TEST)</a:t>
            </a:r>
          </a:p>
          <a:p>
            <a:pPr marL="731520" lvl="1" indent="-274320" eaLnBrk="1" fontAlgn="auto" hangingPunct="1">
              <a:lnSpc>
                <a:spcPct val="90000"/>
              </a:lnSpc>
              <a:spcAft>
                <a:spcPts val="0"/>
              </a:spcAft>
              <a:buFont typeface="Wingdings"/>
              <a:buChar char=""/>
              <a:defRPr/>
            </a:pPr>
            <a:r>
              <a:rPr lang="en-US" altLang="zh-TW" dirty="0" smtClean="0">
                <a:ea typeface="ＭＳ Ｐゴシック" pitchFamily="34" charset="-128"/>
              </a:rPr>
              <a:t>Cleared in the display callback</a:t>
            </a:r>
          </a:p>
          <a:p>
            <a:pPr marL="996696" lvl="2" eaLnBrk="1" fontAlgn="auto" hangingPunct="1">
              <a:lnSpc>
                <a:spcPct val="90000"/>
              </a:lnSpc>
              <a:spcAft>
                <a:spcPts val="0"/>
              </a:spcAft>
              <a:buClr>
                <a:schemeClr val="accent3"/>
              </a:buClr>
              <a:buFont typeface="Arial"/>
              <a:buChar char="▪"/>
              <a:defRPr/>
            </a:pPr>
            <a:r>
              <a:rPr lang="en-US" altLang="zh-TW" b="1" dirty="0" err="1" smtClean="0">
                <a:latin typeface="Courier New" pitchFamily="49" charset="0"/>
                <a:ea typeface="ＭＳ Ｐゴシック" pitchFamily="34" charset="-128"/>
              </a:rPr>
              <a:t>glClear</a:t>
            </a:r>
            <a:r>
              <a:rPr lang="en-US" altLang="zh-TW" b="1" dirty="0" smtClean="0">
                <a:latin typeface="Courier New" pitchFamily="49" charset="0"/>
                <a:ea typeface="ＭＳ Ｐゴシック" pitchFamily="34" charset="-128"/>
              </a:rPr>
              <a:t>(GL_COLOR_BUFFER_BIT | </a:t>
            </a:r>
          </a:p>
          <a:p>
            <a:pPr marL="996696" lvl="2" eaLnBrk="1" fontAlgn="auto" hangingPunct="1">
              <a:lnSpc>
                <a:spcPct val="90000"/>
              </a:lnSpc>
              <a:spcAft>
                <a:spcPts val="0"/>
              </a:spcAft>
              <a:buClr>
                <a:schemeClr val="accent3"/>
              </a:buClr>
              <a:buFontTx/>
              <a:buNone/>
              <a:defRPr/>
            </a:pPr>
            <a:r>
              <a:rPr lang="en-US" altLang="zh-TW" b="1" dirty="0" smtClean="0">
                <a:latin typeface="Courier New" pitchFamily="49" charset="0"/>
                <a:ea typeface="ＭＳ Ｐゴシック" pitchFamily="34" charset="-128"/>
              </a:rPr>
              <a:t>   </a:t>
            </a:r>
            <a:r>
              <a:rPr lang="en-US" altLang="zh-TW" b="1" dirty="0" smtClean="0">
                <a:solidFill>
                  <a:srgbClr val="FF0000"/>
                </a:solidFill>
                <a:latin typeface="Courier New" pitchFamily="49" charset="0"/>
                <a:ea typeface="ＭＳ Ｐゴシック" pitchFamily="34" charset="-128"/>
              </a:rPr>
              <a:t>GL_DEPTH_BUFFER_BIT</a:t>
            </a:r>
            <a:r>
              <a:rPr lang="en-US" altLang="zh-TW" b="1" dirty="0" smtClean="0">
                <a:latin typeface="Courier New" pitchFamily="49" charset="0"/>
                <a:ea typeface="ＭＳ Ｐゴシック" pitchFamily="34" charset="-128"/>
              </a:rPr>
              <a:t>)</a:t>
            </a:r>
          </a:p>
        </p:txBody>
      </p:sp>
    </p:spTree>
    <p:extLst>
      <p:ext uri="{BB962C8B-B14F-4D97-AF65-F5344CB8AC3E}">
        <p14:creationId xmlns:p14="http://schemas.microsoft.com/office/powerpoint/2010/main" val="26247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04759EB7-B67A-46F1-9846-A391BC4F192C}"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94</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6868" name="Rectangle 2"/>
          <p:cNvSpPr>
            <a:spLocks noGrp="1" noChangeArrowheads="1"/>
          </p:cNvSpPr>
          <p:nvPr>
            <p:ph type="title"/>
          </p:nvPr>
        </p:nvSpPr>
        <p:spPr>
          <a:xfrm>
            <a:off x="1371600" y="228600"/>
            <a:ext cx="6705600" cy="1066800"/>
          </a:xfrm>
        </p:spPr>
        <p:txBody>
          <a:bodyPr/>
          <a:lstStyle/>
          <a:p>
            <a:pPr eaLnBrk="1" fontAlgn="auto" hangingPunct="1">
              <a:spcAft>
                <a:spcPts val="0"/>
              </a:spcAft>
              <a:defRPr/>
            </a:pPr>
            <a:r>
              <a:rPr lang="en-US" altLang="zh-TW" sz="3300" smtClean="0">
                <a:solidFill>
                  <a:schemeClr val="accent1">
                    <a:satMod val="150000"/>
                  </a:schemeClr>
                </a:solidFill>
              </a:rPr>
              <a:t>Surface vs Volume Subdvision</a:t>
            </a:r>
          </a:p>
        </p:txBody>
      </p:sp>
      <p:sp>
        <p:nvSpPr>
          <p:cNvPr id="101380" name="Rectangle 3"/>
          <p:cNvSpPr>
            <a:spLocks noGrp="1" noChangeArrowheads="1"/>
          </p:cNvSpPr>
          <p:nvPr>
            <p:ph type="body" idx="1"/>
          </p:nvPr>
        </p:nvSpPr>
        <p:spPr/>
        <p:txBody>
          <a:bodyPr/>
          <a:lstStyle/>
          <a:p>
            <a:pPr eaLnBrk="1" hangingPunct="1">
              <a:lnSpc>
                <a:spcPct val="90000"/>
              </a:lnSpc>
            </a:pPr>
            <a:r>
              <a:rPr lang="en-US" altLang="zh-TW" smtClean="0"/>
              <a:t>In our example, we divided the surface of each face</a:t>
            </a:r>
          </a:p>
          <a:p>
            <a:pPr eaLnBrk="1" hangingPunct="1">
              <a:lnSpc>
                <a:spcPct val="90000"/>
              </a:lnSpc>
            </a:pPr>
            <a:r>
              <a:rPr lang="en-US" altLang="zh-TW" smtClean="0"/>
              <a:t>We could also divide the volume using the same midpoints</a:t>
            </a:r>
          </a:p>
          <a:p>
            <a:pPr eaLnBrk="1" hangingPunct="1">
              <a:lnSpc>
                <a:spcPct val="90000"/>
              </a:lnSpc>
            </a:pPr>
            <a:r>
              <a:rPr lang="en-US" altLang="zh-TW" smtClean="0"/>
              <a:t>The midpoints define four smaller tetrahedrons, one for each vertex</a:t>
            </a:r>
          </a:p>
          <a:p>
            <a:pPr eaLnBrk="1" hangingPunct="1">
              <a:lnSpc>
                <a:spcPct val="90000"/>
              </a:lnSpc>
            </a:pPr>
            <a:r>
              <a:rPr lang="en-US" altLang="zh-TW" smtClean="0"/>
              <a:t>Keeping only these tetrahedrons removes a </a:t>
            </a:r>
            <a:r>
              <a:rPr lang="en-US" altLang="zh-TW" i="1" smtClean="0"/>
              <a:t>volume</a:t>
            </a:r>
            <a:r>
              <a:rPr lang="en-US" altLang="zh-TW" smtClean="0"/>
              <a:t> in the middle</a:t>
            </a:r>
          </a:p>
          <a:p>
            <a:pPr eaLnBrk="1" hangingPunct="1">
              <a:lnSpc>
                <a:spcPct val="90000"/>
              </a:lnSpc>
            </a:pPr>
            <a:r>
              <a:rPr lang="en-US" altLang="zh-TW" smtClean="0"/>
              <a:t>See text for code</a:t>
            </a:r>
          </a:p>
        </p:txBody>
      </p:sp>
    </p:spTree>
    <p:extLst>
      <p:ext uri="{BB962C8B-B14F-4D97-AF65-F5344CB8AC3E}">
        <p14:creationId xmlns:p14="http://schemas.microsoft.com/office/powerpoint/2010/main" val="163641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fld id="{44E8E5CC-BF05-4E27-8F60-47117FC0AF61}" type="slidenum">
              <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rPr>
              <a:pPr marL="457200" marR="0" lvl="1" indent="0" algn="l" defTabSz="914400" rtl="0" eaLnBrk="1" fontAlgn="base" latinLnBrk="0" hangingPunct="1">
                <a:lnSpc>
                  <a:spcPct val="100000"/>
                </a:lnSpc>
                <a:spcBef>
                  <a:spcPct val="0"/>
                </a:spcBef>
                <a:spcAft>
                  <a:spcPct val="0"/>
                </a:spcAft>
                <a:buClrTx/>
                <a:buSzTx/>
                <a:buFontTx/>
                <a:buNone/>
                <a:tabLst/>
                <a:defRPr/>
              </a:pPr>
              <a:t>95</a:t>
            </a:fld>
            <a:endParaRPr kumimoji="0" lang="es-ES" altLang="zh-TW" sz="2400" b="0" i="0" u="none" strike="noStrike" kern="1200" cap="none" spc="0" normalizeH="0" baseline="0" noProof="0">
              <a:ln>
                <a:noFill/>
              </a:ln>
              <a:solidFill>
                <a:prstClr val="white"/>
              </a:solidFill>
              <a:effectLst/>
              <a:uLnTx/>
              <a:uFillTx/>
              <a:latin typeface="Corbel" pitchFamily="34" charset="0"/>
              <a:ea typeface="新細明體" pitchFamily="18" charset="-120"/>
              <a:cs typeface="+mn-cs"/>
            </a:endParaRPr>
          </a:p>
        </p:txBody>
      </p:sp>
      <p:sp>
        <p:nvSpPr>
          <p:cNvPr id="3789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Volume Subdivision</a:t>
            </a:r>
          </a:p>
        </p:txBody>
      </p:sp>
      <p:sp>
        <p:nvSpPr>
          <p:cNvPr id="102404" name="Rectangle 3"/>
          <p:cNvSpPr>
            <a:spLocks noGrp="1" noChangeArrowheads="1"/>
          </p:cNvSpPr>
          <p:nvPr>
            <p:ph type="body" idx="1"/>
          </p:nvPr>
        </p:nvSpPr>
        <p:spPr/>
        <p:txBody>
          <a:bodyPr/>
          <a:lstStyle/>
          <a:p>
            <a:pPr eaLnBrk="1" hangingPunct="1"/>
            <a:endParaRPr lang="zh-TW" altLang="zh-TW" smtClean="0"/>
          </a:p>
        </p:txBody>
      </p:sp>
      <p:pic>
        <p:nvPicPr>
          <p:cNvPr id="102405" name="Picture 4"/>
          <p:cNvPicPr>
            <a:picLocks noChangeAspect="1" noChangeArrowheads="1"/>
          </p:cNvPicPr>
          <p:nvPr/>
        </p:nvPicPr>
        <p:blipFill>
          <a:blip r:embed="rId2">
            <a:extLst>
              <a:ext uri="{28A0092B-C50C-407E-A947-70E740481C1C}">
                <a14:useLocalDpi xmlns:a14="http://schemas.microsoft.com/office/drawing/2010/main" val="0"/>
              </a:ext>
            </a:extLst>
          </a:blip>
          <a:srcRect l="7848" t="5608" r="7787" b="19626"/>
          <a:stretch>
            <a:fillRect/>
          </a:stretch>
        </p:blipFill>
        <p:spPr bwMode="auto">
          <a:xfrm>
            <a:off x="2057400" y="1676400"/>
            <a:ext cx="48006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204573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ln>
            <a:miter lim="800000"/>
            <a:headEnd/>
            <a:tailEnd/>
          </a:ln>
          <a:extLst/>
        </p:spPr>
        <p:txBody>
          <a:bodyPr/>
          <a:lstStyle/>
          <a:p>
            <a:pPr>
              <a:defRPr/>
            </a:pPr>
            <a:r>
              <a:rPr lang="en-US" altLang="zh-TW" dirty="0" smtClean="0"/>
              <a:t>Bounce</a:t>
            </a:r>
            <a:endParaRPr lang="zh-TW" altLang="en-US" dirty="0"/>
          </a:p>
        </p:txBody>
      </p:sp>
      <p:sp>
        <p:nvSpPr>
          <p:cNvPr id="103427" name="文字版面配置區 4"/>
          <p:cNvSpPr>
            <a:spLocks noGrp="1"/>
          </p:cNvSpPr>
          <p:nvPr>
            <p:ph type="body" idx="1"/>
          </p:nvPr>
        </p:nvSpPr>
        <p:spPr>
          <a:xfrm>
            <a:off x="685800" y="2486025"/>
            <a:ext cx="6629400" cy="1066800"/>
          </a:xfrm>
        </p:spPr>
        <p:txBody>
          <a:bodyPr/>
          <a:lstStyle/>
          <a:p>
            <a:endParaRPr lang="zh-TW" alt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zh-TW" smtClean="0"/>
              <a:t>Positioning</a:t>
            </a:r>
          </a:p>
        </p:txBody>
      </p:sp>
      <p:sp>
        <p:nvSpPr>
          <p:cNvPr id="104451" name="Text Box 8"/>
          <p:cNvSpPr>
            <a:spLocks noGrp="1" noChangeArrowheads="1"/>
          </p:cNvSpPr>
          <p:nvPr>
            <p:ph idx="1"/>
          </p:nvPr>
        </p:nvSpPr>
        <p:spPr>
          <a:xfrm>
            <a:off x="381000" y="1447800"/>
            <a:ext cx="7772400" cy="4724400"/>
          </a:xfrm>
        </p:spPr>
        <p:txBody>
          <a:bodyPr/>
          <a:lstStyle/>
          <a:p>
            <a:pPr eaLnBrk="1" hangingPunct="1"/>
            <a:r>
              <a:rPr lang="en-US" altLang="zh-TW" sz="2400" smtClean="0"/>
              <a:t>The position in the screen window is usually measured in pixels with the origin at the </a:t>
            </a:r>
            <a:r>
              <a:rPr lang="en-US" altLang="zh-TW" sz="2400" smtClean="0">
                <a:solidFill>
                  <a:srgbClr val="FF0000"/>
                </a:solidFill>
              </a:rPr>
              <a:t>top-left </a:t>
            </a:r>
            <a:r>
              <a:rPr lang="en-US" altLang="zh-TW" sz="2400" smtClean="0"/>
              <a:t>corner</a:t>
            </a:r>
          </a:p>
          <a:p>
            <a:pPr lvl="1" eaLnBrk="1" hangingPunct="1">
              <a:spcBef>
                <a:spcPct val="0"/>
              </a:spcBef>
              <a:buFontTx/>
              <a:buChar char="•"/>
            </a:pPr>
            <a:r>
              <a:rPr lang="en-US" altLang="zh-TW" sz="2400" smtClean="0">
                <a:ea typeface="MS PGothic" pitchFamily="34" charset="-128"/>
              </a:rPr>
              <a:t>Consequence of refresh done from top to bottom</a:t>
            </a:r>
          </a:p>
          <a:p>
            <a:pPr eaLnBrk="1" hangingPunct="1"/>
            <a:r>
              <a:rPr lang="en-US" altLang="zh-TW" sz="2400" smtClean="0">
                <a:solidFill>
                  <a:srgbClr val="FF0000"/>
                </a:solidFill>
              </a:rPr>
              <a:t>OpenGL</a:t>
            </a:r>
            <a:r>
              <a:rPr lang="en-US" altLang="zh-TW" sz="2400" smtClean="0"/>
              <a:t> uses a world coordinate system with origin at the </a:t>
            </a:r>
            <a:r>
              <a:rPr lang="en-US" altLang="zh-TW" sz="2400" smtClean="0">
                <a:solidFill>
                  <a:srgbClr val="FF0000"/>
                </a:solidFill>
              </a:rPr>
              <a:t>bottom left</a:t>
            </a:r>
          </a:p>
          <a:p>
            <a:pPr lvl="1" eaLnBrk="1" hangingPunct="1">
              <a:spcBef>
                <a:spcPct val="0"/>
              </a:spcBef>
              <a:buFontTx/>
              <a:buChar char="•"/>
            </a:pPr>
            <a:r>
              <a:rPr lang="en-US" altLang="zh-TW" sz="2400" smtClean="0">
                <a:ea typeface="MS PGothic" pitchFamily="34" charset="-128"/>
              </a:rPr>
              <a:t>Must invert </a:t>
            </a:r>
            <a:r>
              <a:rPr lang="en-US" altLang="zh-TW" sz="2400" i="1" smtClean="0">
                <a:ea typeface="MS PGothic" pitchFamily="34" charset="-128"/>
              </a:rPr>
              <a:t>y</a:t>
            </a:r>
            <a:r>
              <a:rPr lang="en-US" altLang="zh-TW" sz="2400" smtClean="0">
                <a:ea typeface="MS PGothic" pitchFamily="34" charset="-128"/>
              </a:rPr>
              <a:t> coordinate returned by callback by height of window</a:t>
            </a:r>
          </a:p>
          <a:p>
            <a:pPr lvl="1" eaLnBrk="1" hangingPunct="1">
              <a:spcBef>
                <a:spcPct val="0"/>
              </a:spcBef>
              <a:buFontTx/>
              <a:buChar char="•"/>
            </a:pPr>
            <a:r>
              <a:rPr lang="en-US" altLang="zh-TW" sz="2400" i="1" smtClean="0">
                <a:ea typeface="MS PGothic" pitchFamily="34" charset="-128"/>
              </a:rPr>
              <a:t>y = h – y;</a:t>
            </a: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04453"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C8F28C9A-A8DE-447E-9B30-0004BAB8D1F4}" type="slidenum">
              <a:rPr lang="es-ES" altLang="zh-TW" sz="2400">
                <a:latin typeface="Times New Roman" pitchFamily="18" charset="0"/>
                <a:ea typeface="新細明體" pitchFamily="18" charset="-120"/>
              </a:rPr>
              <a:pPr lvl="1" eaLnBrk="1" hangingPunct="1">
                <a:spcBef>
                  <a:spcPct val="0"/>
                </a:spcBef>
                <a:buClrTx/>
                <a:buSzTx/>
                <a:buFontTx/>
                <a:buNone/>
              </a:pPr>
              <a:t>97</a:t>
            </a:fld>
            <a:endParaRPr lang="es-ES" altLang="zh-TW" sz="2400">
              <a:latin typeface="Times New Roman" pitchFamily="18" charset="0"/>
              <a:ea typeface="新細明體" pitchFamily="18" charset="-120"/>
            </a:endParaRPr>
          </a:p>
        </p:txBody>
      </p:sp>
      <p:sp>
        <p:nvSpPr>
          <p:cNvPr id="104454" name="Rectangle 4"/>
          <p:cNvSpPr>
            <a:spLocks noChangeArrowheads="1"/>
          </p:cNvSpPr>
          <p:nvPr/>
        </p:nvSpPr>
        <p:spPr bwMode="auto">
          <a:xfrm>
            <a:off x="3429000" y="4572000"/>
            <a:ext cx="2743200" cy="1676400"/>
          </a:xfrm>
          <a:prstGeom prst="rect">
            <a:avLst/>
          </a:prstGeom>
          <a:solidFill>
            <a:schemeClr val="bg1"/>
          </a:solidFill>
          <a:ln w="28575">
            <a:solidFill>
              <a:schemeClr val="accent2"/>
            </a:solidFill>
            <a:miter lim="800000"/>
            <a:headEnd type="none" w="sm" len="sm"/>
            <a:tailEnd type="none" w="sm" len="sm"/>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endParaRPr lang="zh-TW" altLang="zh-TW" sz="2400">
              <a:latin typeface="Times New Roman" pitchFamily="18" charset="0"/>
              <a:ea typeface="新細明體" pitchFamily="18" charset="-120"/>
            </a:endParaRPr>
          </a:p>
        </p:txBody>
      </p:sp>
      <p:sp>
        <p:nvSpPr>
          <p:cNvPr id="104455" name="Line 6"/>
          <p:cNvSpPr>
            <a:spLocks noChangeShapeType="1"/>
          </p:cNvSpPr>
          <p:nvPr/>
        </p:nvSpPr>
        <p:spPr bwMode="auto">
          <a:xfrm flipV="1">
            <a:off x="2643188" y="4648200"/>
            <a:ext cx="633412" cy="35242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04456" name="Text Box 9"/>
          <p:cNvSpPr txBox="1">
            <a:spLocks noChangeArrowheads="1"/>
          </p:cNvSpPr>
          <p:nvPr/>
        </p:nvSpPr>
        <p:spPr bwMode="auto">
          <a:xfrm>
            <a:off x="2143125" y="5000625"/>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(0,0)</a:t>
            </a:r>
          </a:p>
        </p:txBody>
      </p:sp>
      <p:sp>
        <p:nvSpPr>
          <p:cNvPr id="104457" name="Line 10"/>
          <p:cNvSpPr>
            <a:spLocks noChangeShapeType="1"/>
          </p:cNvSpPr>
          <p:nvPr/>
        </p:nvSpPr>
        <p:spPr bwMode="auto">
          <a:xfrm>
            <a:off x="6324600" y="4648200"/>
            <a:ext cx="0" cy="1600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04458" name="Rectangle 12"/>
          <p:cNvSpPr>
            <a:spLocks noChangeArrowheads="1"/>
          </p:cNvSpPr>
          <p:nvPr/>
        </p:nvSpPr>
        <p:spPr bwMode="auto">
          <a:xfrm>
            <a:off x="6477000"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h</a:t>
            </a:r>
          </a:p>
        </p:txBody>
      </p:sp>
      <p:sp>
        <p:nvSpPr>
          <p:cNvPr id="104459" name="Line 13"/>
          <p:cNvSpPr>
            <a:spLocks noChangeShapeType="1"/>
          </p:cNvSpPr>
          <p:nvPr/>
        </p:nvSpPr>
        <p:spPr bwMode="auto">
          <a:xfrm>
            <a:off x="3505200" y="6324600"/>
            <a:ext cx="2667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04460" name="Text Box 14"/>
          <p:cNvSpPr txBox="1">
            <a:spLocks noChangeArrowheads="1"/>
          </p:cNvSpPr>
          <p:nvPr/>
        </p:nvSpPr>
        <p:spPr bwMode="auto">
          <a:xfrm>
            <a:off x="6019800" y="6248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p:txBody>
          <a:bodyPr/>
          <a:lstStyle/>
          <a:p>
            <a:pPr eaLnBrk="1" hangingPunct="1"/>
            <a:r>
              <a:rPr lang="en-US" altLang="zh-TW" smtClean="0"/>
              <a:t>Rect</a:t>
            </a:r>
            <a:endParaRPr lang="zh-TW" altLang="en-US" smtClean="0"/>
          </a:p>
        </p:txBody>
      </p:sp>
      <p:sp>
        <p:nvSpPr>
          <p:cNvPr id="39939" name="內容版面配置區 2"/>
          <p:cNvSpPr>
            <a:spLocks noGrp="1"/>
          </p:cNvSpPr>
          <p:nvPr>
            <p:ph idx="1"/>
          </p:nvPr>
        </p:nvSpPr>
        <p:spPr/>
        <p:txBody>
          <a:bodyPr>
            <a:normAutofit fontScale="92500" lnSpcReduction="20000"/>
          </a:bodyPr>
          <a:lstStyle/>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void </a:t>
            </a:r>
            <a:r>
              <a:rPr lang="en-US" altLang="zh-TW" sz="2000" dirty="0" err="1" smtClean="0">
                <a:latin typeface="Consolas" panose="020B0609020204030204" pitchFamily="49" charset="0"/>
              </a:rPr>
              <a:t>RenderScene</a:t>
            </a:r>
            <a:r>
              <a:rPr lang="en-US" altLang="zh-TW" sz="2000" dirty="0" smtClean="0">
                <a:latin typeface="Consolas" panose="020B0609020204030204" pitchFamily="49" charset="0"/>
              </a:rPr>
              <a:t>(void)</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Clear the window with current clearing color</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glClear</a:t>
            </a:r>
            <a:r>
              <a:rPr lang="en-US" altLang="zh-TW" sz="2000" dirty="0" smtClean="0">
                <a:latin typeface="Consolas" panose="020B0609020204030204" pitchFamily="49" charset="0"/>
              </a:rPr>
              <a:t>(GL_COLOR_BUFFER_BIT);</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Set current drawing color to red</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R	 G	   B</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glColor3f(1.0f, 0.0f, 0.0f);</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Draw a filled rectangle with current color</a:t>
            </a:r>
          </a:p>
          <a:p>
            <a:pPr marL="420624" indent="-384048" eaLnBrk="1" fontAlgn="auto" hangingPunct="1">
              <a:spcAft>
                <a:spcPts val="0"/>
              </a:spcAft>
              <a:buFont typeface="Wingdings 2" pitchFamily="18" charset="2"/>
              <a:buNone/>
              <a:defRPr/>
            </a:pPr>
            <a:r>
              <a:rPr lang="es-ES" altLang="zh-TW" sz="2000" dirty="0" smtClean="0">
                <a:latin typeface="Consolas" panose="020B0609020204030204" pitchFamily="49" charset="0"/>
              </a:rPr>
              <a:t>	glRectf(x, y, x + rsize, y - rsize);</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Flush drawing commands and swap</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glutSwapBuffers</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a:t>
            </a:r>
            <a:endParaRPr lang="zh-TW" altLang="en-US" sz="2000" dirty="0" smtClean="0">
              <a:latin typeface="Consolas" panose="020B06090202040302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p:txBody>
          <a:bodyPr/>
          <a:lstStyle/>
          <a:p>
            <a:pPr eaLnBrk="1" hangingPunct="1"/>
            <a:r>
              <a:rPr lang="en-US" altLang="zh-TW" smtClean="0"/>
              <a:t>Time function</a:t>
            </a:r>
            <a:endParaRPr lang="zh-TW" altLang="en-US" smtClean="0"/>
          </a:p>
        </p:txBody>
      </p:sp>
      <p:sp>
        <p:nvSpPr>
          <p:cNvPr id="3" name="內容版面配置區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en-US" altLang="zh-TW" sz="2400" b="1" dirty="0" err="1" smtClean="0">
                <a:solidFill>
                  <a:srgbClr val="FFFF00"/>
                </a:solidFill>
              </a:rPr>
              <a:t>glutTimerFunc</a:t>
            </a:r>
            <a:r>
              <a:rPr lang="en-US" altLang="zh-TW" sz="2400" b="1" dirty="0" smtClean="0">
                <a:solidFill>
                  <a:srgbClr val="FFFF00"/>
                </a:solidFill>
              </a:rPr>
              <a:t>(unsigned </a:t>
            </a:r>
            <a:r>
              <a:rPr lang="en-US" altLang="zh-TW" sz="2400" b="1" dirty="0" err="1" smtClean="0">
                <a:solidFill>
                  <a:srgbClr val="FFFF00"/>
                </a:solidFill>
              </a:rPr>
              <a:t>int</a:t>
            </a:r>
            <a:r>
              <a:rPr lang="en-US" altLang="zh-TW" sz="2400" b="1" dirty="0" smtClean="0">
                <a:solidFill>
                  <a:srgbClr val="FFFF00"/>
                </a:solidFill>
              </a:rPr>
              <a:t> </a:t>
            </a:r>
            <a:r>
              <a:rPr lang="en-US" altLang="zh-TW" sz="2400" b="1" dirty="0" err="1" smtClean="0">
                <a:solidFill>
                  <a:srgbClr val="FFFF00"/>
                </a:solidFill>
              </a:rPr>
              <a:t>millis</a:t>
            </a:r>
            <a:r>
              <a:rPr lang="en-US" altLang="zh-TW" sz="2400" b="1" dirty="0" smtClean="0">
                <a:solidFill>
                  <a:srgbClr val="FFFF00"/>
                </a:solidFill>
              </a:rPr>
              <a:t>, void (GLUTCALLBACK *</a:t>
            </a:r>
            <a:r>
              <a:rPr lang="en-US" altLang="zh-TW" sz="2400" b="1" dirty="0" err="1" smtClean="0">
                <a:solidFill>
                  <a:srgbClr val="FFFF00"/>
                </a:solidFill>
              </a:rPr>
              <a:t>func</a:t>
            </a:r>
            <a:r>
              <a:rPr lang="en-US" altLang="zh-TW" sz="2400" b="1" dirty="0" smtClean="0">
                <a:solidFill>
                  <a:srgbClr val="FFFF00"/>
                </a:solidFill>
              </a:rPr>
              <a:t>)(</a:t>
            </a:r>
            <a:r>
              <a:rPr lang="en-US" altLang="zh-TW" sz="2400" b="1" dirty="0" err="1" smtClean="0">
                <a:solidFill>
                  <a:srgbClr val="FFFF00"/>
                </a:solidFill>
              </a:rPr>
              <a:t>int</a:t>
            </a:r>
            <a:r>
              <a:rPr lang="en-US" altLang="zh-TW" sz="2400" b="1" dirty="0" smtClean="0">
                <a:solidFill>
                  <a:srgbClr val="FFFF00"/>
                </a:solidFill>
              </a:rPr>
              <a:t> value), </a:t>
            </a:r>
            <a:r>
              <a:rPr lang="en-US" altLang="zh-TW" sz="2400" b="1" dirty="0" err="1" smtClean="0">
                <a:solidFill>
                  <a:srgbClr val="FFFF00"/>
                </a:solidFill>
              </a:rPr>
              <a:t>int</a:t>
            </a:r>
            <a:r>
              <a:rPr lang="en-US" altLang="zh-TW" sz="2400" b="1" dirty="0" smtClean="0">
                <a:solidFill>
                  <a:srgbClr val="FFFF00"/>
                </a:solidFill>
              </a:rPr>
              <a:t> value);</a:t>
            </a:r>
          </a:p>
          <a:p>
            <a:pPr marL="420624" indent="-384048" eaLnBrk="1" fontAlgn="auto" hangingPunct="1">
              <a:spcAft>
                <a:spcPts val="0"/>
              </a:spcAft>
              <a:buFont typeface="Wingdings 2"/>
              <a:buChar char=""/>
              <a:defRPr/>
            </a:pPr>
            <a:endParaRPr lang="en-US" altLang="zh-TW" sz="1800" dirty="0" smtClean="0">
              <a:solidFill>
                <a:schemeClr val="accent1">
                  <a:lumMod val="50000"/>
                </a:schemeClr>
              </a:solidFill>
            </a:endParaRPr>
          </a:p>
          <a:p>
            <a:pPr marL="420624" indent="-384048" eaLnBrk="1" fontAlgn="auto" hangingPunct="1">
              <a:spcAft>
                <a:spcPts val="0"/>
              </a:spcAft>
              <a:buFont typeface="Wingdings 2"/>
              <a:buChar char=""/>
              <a:defRPr/>
            </a:pPr>
            <a:r>
              <a:rPr lang="en-US" sz="2400" dirty="0" smtClean="0"/>
              <a:t>Registers a timer callback to be triggered in a specified number of milliseconds. </a:t>
            </a:r>
            <a:endParaRPr lang="zh-TW" altLang="en-US" sz="2400"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科技">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科技">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12177</TotalTime>
  <Words>8528</Words>
  <Application>Microsoft Office PowerPoint</Application>
  <PresentationFormat>如螢幕大小 (4:3)</PresentationFormat>
  <Paragraphs>1258</Paragraphs>
  <Slides>101</Slides>
  <Notes>60</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101</vt:i4>
      </vt:variant>
    </vt:vector>
  </HeadingPairs>
  <TitlesOfParts>
    <vt:vector size="117" baseType="lpstr">
      <vt:lpstr>Adobe 黑体 Std R</vt:lpstr>
      <vt:lpstr>MS PGothic</vt:lpstr>
      <vt:lpstr>MS PGothic</vt:lpstr>
      <vt:lpstr>微軟正黑體</vt:lpstr>
      <vt:lpstr>新細明體</vt:lpstr>
      <vt:lpstr>標楷體</vt:lpstr>
      <vt:lpstr>Arial</vt:lpstr>
      <vt:lpstr>Consolas</vt:lpstr>
      <vt:lpstr>Corbel</vt:lpstr>
      <vt:lpstr>Courier New</vt:lpstr>
      <vt:lpstr>Franklin Gothic Book</vt:lpstr>
      <vt:lpstr>Times New Roman</vt:lpstr>
      <vt:lpstr>Wingdings</vt:lpstr>
      <vt:lpstr>Wingdings 2</vt:lpstr>
      <vt:lpstr>科技</vt:lpstr>
      <vt:lpstr>Equation</vt:lpstr>
      <vt:lpstr>PowerPoint 簡報</vt:lpstr>
      <vt:lpstr>Outline</vt:lpstr>
      <vt:lpstr>Cartesian Plane</vt:lpstr>
      <vt:lpstr>Coordinate Clipping </vt:lpstr>
      <vt:lpstr>Viewport</vt:lpstr>
      <vt:lpstr>Projection</vt:lpstr>
      <vt:lpstr>Representing Visuals</vt:lpstr>
      <vt:lpstr>OpenGL and GLUT Overview</vt:lpstr>
      <vt:lpstr>What Is OpenGL?</vt:lpstr>
      <vt:lpstr>The Evolution of the OpenGL Pipeline</vt:lpstr>
      <vt:lpstr>In the Beginning …</vt:lpstr>
      <vt:lpstr>The Start of the Programmable Pipeline</vt:lpstr>
      <vt:lpstr>An Evolutionary Change</vt:lpstr>
      <vt:lpstr>The Exclusively Programmable Pipeline</vt:lpstr>
      <vt:lpstr>More Programability</vt:lpstr>
      <vt:lpstr>More Evolution – Context Profiles</vt:lpstr>
      <vt:lpstr>The Latest Pipelines</vt:lpstr>
      <vt:lpstr>OpenGL-related Ecosystem</vt:lpstr>
      <vt:lpstr>PowerPoint 簡報</vt:lpstr>
      <vt:lpstr>Related APIs</vt:lpstr>
      <vt:lpstr>OpenGL and Related APIs</vt:lpstr>
      <vt:lpstr>Preliminaries</vt:lpstr>
      <vt:lpstr>Notes on compilation</vt:lpstr>
      <vt:lpstr>Compilation on Windows</vt:lpstr>
      <vt:lpstr>GLUT Basics</vt:lpstr>
      <vt:lpstr>GLUT Sample – event loop</vt:lpstr>
      <vt:lpstr>OpenGL Initialization</vt:lpstr>
      <vt:lpstr>GLUT Callback Functions</vt:lpstr>
      <vt:lpstr>Rendering Callback</vt:lpstr>
      <vt:lpstr>Idle Callbacks</vt:lpstr>
      <vt:lpstr>Elementary Rendering</vt:lpstr>
      <vt:lpstr>Elementary Rendering</vt:lpstr>
      <vt:lpstr>OpenGL Geometric Primitives</vt:lpstr>
      <vt:lpstr>Simple Example</vt:lpstr>
      <vt:lpstr>OpenGL Command Formats</vt:lpstr>
      <vt:lpstr>Specifying Geometric Primitives</vt:lpstr>
      <vt:lpstr>OpenGL Color Models</vt:lpstr>
      <vt:lpstr>Shapes Tutorial</vt:lpstr>
      <vt:lpstr>Controlling Rendering Appearance</vt:lpstr>
      <vt:lpstr>OpenGL’s State Machine</vt:lpstr>
      <vt:lpstr>Manipulating OpenGL State</vt:lpstr>
      <vt:lpstr>Controlling current state</vt:lpstr>
      <vt:lpstr>The mouse callback</vt:lpstr>
      <vt:lpstr>Positioning</vt:lpstr>
      <vt:lpstr>Obtaining the window size</vt:lpstr>
      <vt:lpstr>Immediate</vt:lpstr>
      <vt:lpstr>Compatibility profile</vt:lpstr>
      <vt:lpstr>Animation and  Depth Buffering</vt:lpstr>
      <vt:lpstr>Animation and Depth Buffering</vt:lpstr>
      <vt:lpstr>Double Buffering</vt:lpstr>
      <vt:lpstr>Animation Using Double Buffering</vt:lpstr>
      <vt:lpstr>Depth Buffering and Hidden Surface Removal</vt:lpstr>
      <vt:lpstr>Depth Buffering Using OpenGL</vt:lpstr>
      <vt:lpstr>An Updated Program Template</vt:lpstr>
      <vt:lpstr>An Updated Program Template (cont.)</vt:lpstr>
      <vt:lpstr>An Updated Program Template (cont.)</vt:lpstr>
      <vt:lpstr>Imaging and Raster Primitives</vt:lpstr>
      <vt:lpstr>Imaging and Raster Primitives</vt:lpstr>
      <vt:lpstr>Pixel-based primitives</vt:lpstr>
      <vt:lpstr>Pixel Pipeline</vt:lpstr>
      <vt:lpstr>Positioning Image Primitives</vt:lpstr>
      <vt:lpstr>PowerPoint 簡報</vt:lpstr>
      <vt:lpstr>Rendering Bitmaps</vt:lpstr>
      <vt:lpstr>Rendering Fonts using Bitmaps</vt:lpstr>
      <vt:lpstr>Rendering Images</vt:lpstr>
      <vt:lpstr>Reading Pixels</vt:lpstr>
      <vt:lpstr>Pixel Zoom</vt:lpstr>
      <vt:lpstr>Storage and Transfer Modes</vt:lpstr>
      <vt:lpstr>Pixel Packing</vt:lpstr>
      <vt:lpstr>Gasket Triangle</vt:lpstr>
      <vt:lpstr>Objectives</vt:lpstr>
      <vt:lpstr>Sierpinski gasket</vt:lpstr>
      <vt:lpstr>Three-dimensional Applications</vt:lpstr>
      <vt:lpstr>Sierpinski Gasket (2D)</vt:lpstr>
      <vt:lpstr>Example </vt:lpstr>
      <vt:lpstr>The gasket as a fractal</vt:lpstr>
      <vt:lpstr>Gasket Program</vt:lpstr>
      <vt:lpstr>Draw one triangle</vt:lpstr>
      <vt:lpstr>Triangle Subdivision</vt:lpstr>
      <vt:lpstr>display and init Functions</vt:lpstr>
      <vt:lpstr>main Function</vt:lpstr>
      <vt:lpstr>Efficiency Note</vt:lpstr>
      <vt:lpstr>Moving to 3D</vt:lpstr>
      <vt:lpstr>3D Gasket</vt:lpstr>
      <vt:lpstr>Example </vt:lpstr>
      <vt:lpstr>Gasket Program</vt:lpstr>
      <vt:lpstr>triangle code</vt:lpstr>
      <vt:lpstr>subdivision code</vt:lpstr>
      <vt:lpstr>tetrahedron code</vt:lpstr>
      <vt:lpstr>display Functions</vt:lpstr>
      <vt:lpstr>Almost Correct</vt:lpstr>
      <vt:lpstr>Hidden-Surface Removal</vt:lpstr>
      <vt:lpstr>Using the z-buffer algorithm</vt:lpstr>
      <vt:lpstr>Surface vs Volume Subdvision</vt:lpstr>
      <vt:lpstr>Volume Subdivision</vt:lpstr>
      <vt:lpstr>Bounce</vt:lpstr>
      <vt:lpstr>Positioning</vt:lpstr>
      <vt:lpstr>Rect</vt:lpstr>
      <vt:lpstr>Time function</vt:lpstr>
      <vt:lpstr>Bounce</vt:lpstr>
      <vt:lpstr>PowerPoint 簡報</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Ming-Te Chi</dc:creator>
  <cp:lastModifiedBy>Ming-Te Chi</cp:lastModifiedBy>
  <cp:revision>256</cp:revision>
  <dcterms:created xsi:type="dcterms:W3CDTF">1999-02-12T03:08:44Z</dcterms:created>
  <dcterms:modified xsi:type="dcterms:W3CDTF">2019-03-11T03:56:10Z</dcterms:modified>
</cp:coreProperties>
</file>