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5"/>
  </p:notesMasterIdLst>
  <p:handoutMasterIdLst>
    <p:handoutMasterId r:id="rId26"/>
  </p:handoutMasterIdLst>
  <p:sldIdLst>
    <p:sldId id="329" r:id="rId2"/>
    <p:sldId id="455" r:id="rId3"/>
    <p:sldId id="456" r:id="rId4"/>
    <p:sldId id="458" r:id="rId5"/>
    <p:sldId id="460" r:id="rId6"/>
    <p:sldId id="477" r:id="rId7"/>
    <p:sldId id="459" r:id="rId8"/>
    <p:sldId id="461" r:id="rId9"/>
    <p:sldId id="462" r:id="rId10"/>
    <p:sldId id="463" r:id="rId11"/>
    <p:sldId id="464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5" r:id="rId21"/>
    <p:sldId id="474" r:id="rId22"/>
    <p:sldId id="476" r:id="rId23"/>
    <p:sldId id="457" r:id="rId24"/>
  </p:sldIdLst>
  <p:sldSz cx="9144000" cy="6858000" type="screen4x3"/>
  <p:notesSz cx="9928225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99" autoAdjust="0"/>
    <p:restoredTop sz="81005" autoAdjust="0"/>
  </p:normalViewPr>
  <p:slideViewPr>
    <p:cSldViewPr>
      <p:cViewPr varScale="1">
        <p:scale>
          <a:sx n="79" d="100"/>
          <a:sy n="79" d="100"/>
        </p:scale>
        <p:origin x="2548" y="56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912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912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4AF8E564-5C55-402C-8E1E-958949DBFD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57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19" y="3228350"/>
            <a:ext cx="7280389" cy="30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793"/>
            <a:ext cx="4303313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606F38C-9223-40F0-B15B-20C73180C7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68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xrender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2016</a:t>
            </a:r>
          </a:p>
          <a:p>
            <a:r>
              <a:rPr lang="en-US" altLang="zh-TW" dirty="0" smtClean="0">
                <a:ea typeface="新細明體" pitchFamily="18" charset="-120"/>
              </a:rPr>
              <a:t>The image is made by </a:t>
            </a:r>
            <a:r>
              <a:rPr lang="en-US" altLang="zh-TW" dirty="0" err="1" smtClean="0">
                <a:ea typeface="新細明體" pitchFamily="18" charset="-120"/>
              </a:rPr>
              <a:t>LuxRender</a:t>
            </a:r>
            <a:r>
              <a:rPr lang="en-US" altLang="zh-TW" dirty="0" smtClean="0">
                <a:ea typeface="新細明體" pitchFamily="18" charset="-120"/>
              </a:rPr>
              <a:t>. </a:t>
            </a:r>
            <a:r>
              <a:rPr lang="en-US" altLang="zh-TW" dirty="0" smtClean="0">
                <a:ea typeface="新細明體" pitchFamily="18" charset="-120"/>
                <a:hlinkClick r:id="rId3"/>
              </a:rPr>
              <a:t>http://www.luxrender.net/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0B4F5D1-1B01-4599-BA08-BE5E7443BD73}" type="slidenum">
              <a:rPr lang="en-US" altLang="zh-TW" sz="1300" smtClean="0"/>
              <a:pPr eaLnBrk="1" hangingPunct="1"/>
              <a:t>1</a:t>
            </a:fld>
            <a:endParaRPr lang="en-US" altLang="zh-TW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3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D: distance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30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297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http://www-ui.is.s.u-tokyo.ac.jp/~takeo/research/rigid/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6F38C-9223-40F0-B15B-20C73180C79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38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641C-2885-4330-A4F6-5027A86793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7114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5EAF-BEF4-43D1-BBB2-7EE111A00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51896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1FA2-5D47-42FE-9DFA-16CF9935A7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5671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8B66-8553-4DF3-8905-252379F39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5593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8350-52C5-4008-901A-E4F26C99F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5512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E0E2-6C51-4580-AD7E-1B4EA588D8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52114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9E17-D5EB-45A2-ACEC-F617B541C2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0445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D590-8D1D-45DF-AB5E-4811DAAA27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3433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E26-6F13-43CC-8B53-B7EE1CA73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32960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BA52-4FA1-4236-8A18-74104B7FC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95376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395C-B53B-4E87-93DF-71A2C146EB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22241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20A6C82-5849-44D9-AA01-2BAECA7F83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9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 dirty="0"/>
              <a:t>Advanced Computer Graphics</a:t>
            </a:r>
          </a:p>
          <a:p>
            <a:pPr algn="ctr"/>
            <a:r>
              <a:rPr lang="en-US" altLang="zh-TW" sz="4400" dirty="0" smtClean="0"/>
              <a:t>Least-Squares Solutions</a:t>
            </a:r>
            <a:endParaRPr kumimoji="0" lang="en-US" altLang="zh-TW" sz="44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b="1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320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547664" y="1700808"/>
                <a:ext cx="6507038" cy="11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700808"/>
                <a:ext cx="6507038" cy="1100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691680" y="4725144"/>
                <a:ext cx="532184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725144"/>
                <a:ext cx="5321841" cy="1471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580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Linear systems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in </a:t>
            </a:r>
            <a:r>
              <a:rPr lang="en-US" altLang="zh-TW" dirty="0"/>
              <a:t>the LS </a:t>
            </a:r>
            <a:r>
              <a:rPr lang="en-US" altLang="zh-TW" dirty="0" smtClean="0"/>
              <a:t>sense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341500" y="4869160"/>
                <a:ext cx="1718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500" y="4869160"/>
                <a:ext cx="1718867" cy="369332"/>
              </a:xfrm>
              <a:prstGeom prst="rect">
                <a:avLst/>
              </a:prstGeom>
              <a:blipFill>
                <a:blip r:embed="rId2"/>
                <a:stretch>
                  <a:fillRect l="-3191" r="-3191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59632" y="3015035"/>
                <a:ext cx="6460999" cy="488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15035"/>
                <a:ext cx="6460999" cy="488403"/>
              </a:xfrm>
              <a:prstGeom prst="rect">
                <a:avLst/>
              </a:prstGeom>
              <a:blipFill>
                <a:blip r:embed="rId3"/>
                <a:stretch>
                  <a:fillRect l="-566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41499" y="5589240"/>
                <a:ext cx="24542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99" y="5589240"/>
                <a:ext cx="2454262" cy="369332"/>
              </a:xfrm>
              <a:prstGeom prst="rect">
                <a:avLst/>
              </a:prstGeom>
              <a:blipFill>
                <a:blip r:embed="rId4"/>
                <a:stretch>
                  <a:fillRect l="-993" r="-2233" b="-3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259632" y="1622748"/>
                <a:ext cx="10189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622748"/>
                <a:ext cx="1018932" cy="369332"/>
              </a:xfrm>
              <a:prstGeom prst="rect">
                <a:avLst/>
              </a:prstGeom>
              <a:blipFill>
                <a:blip r:embed="rId5"/>
                <a:stretch>
                  <a:fillRect l="-6587" r="-5988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54609" y="2091207"/>
                <a:ext cx="13220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09" y="2091207"/>
                <a:ext cx="1322029" cy="369332"/>
              </a:xfrm>
              <a:prstGeom prst="rect">
                <a:avLst/>
              </a:prstGeom>
              <a:blipFill>
                <a:blip r:embed="rId6"/>
                <a:stretch>
                  <a:fillRect l="-2765" r="-4608"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341499" y="4365104"/>
            <a:ext cx="402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An overdetermined syste</a:t>
            </a:r>
            <a:r>
              <a:rPr lang="en-US" altLang="zh-TW" dirty="0"/>
              <a:t>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559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Outliners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892832"/>
              </p:ext>
            </p:extLst>
          </p:nvPr>
        </p:nvGraphicFramePr>
        <p:xfrm>
          <a:off x="1904761" y="1327655"/>
          <a:ext cx="533447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3" imgW="10158480" imgH="2603160" progId="Photoshop.Image.13">
                  <p:embed/>
                </p:oleObj>
              </mc:Choice>
              <mc:Fallback>
                <p:oleObj name="Image" r:id="rId3" imgW="10158480" imgH="26031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4761" y="1327655"/>
                        <a:ext cx="5334477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04761" y="2978100"/>
                <a:ext cx="3189783" cy="770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61" y="2978100"/>
                <a:ext cx="3189783" cy="770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04761" y="3933056"/>
                <a:ext cx="3512693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nary>
                            <m:naryPr>
                              <m:chr m:val="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61" y="3933056"/>
                <a:ext cx="3512693" cy="1008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04761" y="5131784"/>
                <a:ext cx="5240281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761" y="5131784"/>
                <a:ext cx="5240281" cy="11005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6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As-Rigid-As-Possible Shape Manipulation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504" y="980728"/>
            <a:ext cx="6682018" cy="3103728"/>
          </a:xfrm>
          <a:prstGeom prst="rect">
            <a:avLst/>
          </a:prstGeom>
        </p:spPr>
      </p:pic>
      <p:pic>
        <p:nvPicPr>
          <p:cNvPr id="3074" name="Picture 2" descr="http://www-ui.is.s.u-tokyo.ac.jp/~takeo/research/rigid/an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22" y="5234168"/>
            <a:ext cx="1143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994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Baseline Algorithm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1651425" cy="11714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66702"/>
            <a:ext cx="6798915" cy="4956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354923"/>
            <a:ext cx="6534696" cy="9011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465" y="4869160"/>
            <a:ext cx="3038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1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6534696" cy="9011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140968"/>
            <a:ext cx="4968552" cy="29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4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i="1" dirty="0"/>
              <a:t>First Step: Similarity Transformation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2128557" cy="126605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557500"/>
            <a:ext cx="2560360" cy="11220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5" y="3068960"/>
            <a:ext cx="5153025" cy="1104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212976"/>
            <a:ext cx="2952328" cy="8205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88" y="4538291"/>
            <a:ext cx="7994683" cy="9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3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2449"/>
            <a:ext cx="6552728" cy="16593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937124"/>
            <a:ext cx="5040560" cy="34247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361876"/>
            <a:ext cx="3312368" cy="127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23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60648"/>
            <a:ext cx="6480720" cy="13436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36495"/>
            <a:ext cx="3638957" cy="17821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501008"/>
            <a:ext cx="4295516" cy="30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6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76672"/>
            <a:ext cx="4320480" cy="11959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0848"/>
            <a:ext cx="80574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Simple problem</a:t>
            </a:r>
            <a:endParaRPr lang="en-US" altLang="zh-TW" dirty="0"/>
          </a:p>
          <a:p>
            <a:r>
              <a:rPr lang="en-US" altLang="zh-TW" dirty="0" smtClean="0"/>
              <a:t>Line fitting</a:t>
            </a:r>
          </a:p>
          <a:p>
            <a:r>
              <a:rPr lang="en-US" altLang="zh-TW" dirty="0" smtClean="0"/>
              <a:t>LS polynomial fits</a:t>
            </a:r>
          </a:p>
          <a:p>
            <a:r>
              <a:rPr lang="en-US" altLang="zh-TW" dirty="0" smtClean="0"/>
              <a:t>Solving Linear systems in the LS sense</a:t>
            </a:r>
          </a:p>
          <a:p>
            <a:r>
              <a:rPr lang="en-US" altLang="zh-TW" dirty="0" smtClean="0"/>
              <a:t>Outliners</a:t>
            </a:r>
          </a:p>
          <a:p>
            <a:endParaRPr lang="en-US" altLang="zh-TW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lvl="1" eaLnBrk="1" hangingPunct="1"/>
            <a:fld id="{44E2F826-5063-4106-B479-D70EE36BCA69}" type="slidenum">
              <a:rPr lang="es-ES" altLang="zh-TW"/>
              <a:pPr lvl="1" eaLnBrk="1" hangingPunct="1"/>
              <a:t>2</a:t>
            </a:fld>
            <a:endParaRPr lang="es-ES" altLang="zh-TW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8198946" cy="30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3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i="1" dirty="0"/>
              <a:t>Second Step: Scale Adjustment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46" y="1433967"/>
            <a:ext cx="7431908" cy="14193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20" y="3990133"/>
            <a:ext cx="7920880" cy="15780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824203"/>
            <a:ext cx="4463598" cy="10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394198" cy="41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5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A Sampler of Useful Computational Tools for Applied Geometry, Computer Graphics, and Image </a:t>
            </a:r>
            <a:r>
              <a:rPr lang="en-US" altLang="zh-TW" dirty="0" smtClean="0"/>
              <a:t>Processing (2015)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A Sampler of Useful Computational Tools for Applied Geometry, Computer Graphics, and Image Processing 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59" y="1602904"/>
            <a:ext cx="3071349" cy="45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1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intersection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1907704" y="2492896"/>
            <a:ext cx="4392488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059832" y="2136140"/>
                <a:ext cx="2597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136140"/>
                <a:ext cx="2597249" cy="369332"/>
              </a:xfrm>
              <a:prstGeom prst="rect">
                <a:avLst/>
              </a:prstGeom>
              <a:blipFill>
                <a:blip r:embed="rId2"/>
                <a:stretch>
                  <a:fillRect l="-1174" r="-2113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 flipH="1" flipV="1">
            <a:off x="1259632" y="3284984"/>
            <a:ext cx="6120680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292080" y="4636313"/>
                <a:ext cx="2681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636313"/>
                <a:ext cx="2681310" cy="369332"/>
              </a:xfrm>
              <a:prstGeom prst="rect">
                <a:avLst/>
              </a:prstGeom>
              <a:blipFill>
                <a:blip r:embed="rId3"/>
                <a:stretch>
                  <a:fillRect r="-1136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3926408" y="391115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2" name="橢圓 11"/>
          <p:cNvSpPr/>
          <p:nvPr/>
        </p:nvSpPr>
        <p:spPr>
          <a:xfrm>
            <a:off x="4139952" y="3789040"/>
            <a:ext cx="10801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1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65921" y="1700808"/>
                <a:ext cx="25972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1" y="1700808"/>
                <a:ext cx="2597249" cy="369332"/>
              </a:xfrm>
              <a:prstGeom prst="rect">
                <a:avLst/>
              </a:prstGeom>
              <a:blipFill>
                <a:blip r:embed="rId2"/>
                <a:stretch>
                  <a:fillRect l="-1174" r="-2113" b="-26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5921" y="2168644"/>
                <a:ext cx="26813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1" y="2168644"/>
                <a:ext cx="2681310" cy="369332"/>
              </a:xfrm>
              <a:prstGeom prst="rect">
                <a:avLst/>
              </a:prstGeom>
              <a:blipFill>
                <a:blip r:embed="rId3"/>
                <a:stretch>
                  <a:fillRect r="-1139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83569" y="2939623"/>
                <a:ext cx="3249929" cy="698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2939623"/>
                <a:ext cx="3249929" cy="69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83568" y="4039987"/>
                <a:ext cx="1823833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39987"/>
                <a:ext cx="1823833" cy="6572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54575" y="5160325"/>
                <a:ext cx="1765868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5" y="5160325"/>
                <a:ext cx="1765868" cy="657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72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intersection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1907704" y="2492896"/>
            <a:ext cx="4392488" cy="2736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1259632" y="3284984"/>
            <a:ext cx="6120680" cy="10801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1475656" y="2708920"/>
            <a:ext cx="5112568" cy="18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103948" y="3645024"/>
            <a:ext cx="10801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189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Surface reconstruction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://lvelho.impa.br/mls-recon/bun_cent22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85611"/>
            <a:ext cx="23336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velho.impa.br/mls-recon/bun2_rec22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5"/>
            <a:ext cx="22098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98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 </a:t>
            </a:r>
            <a:r>
              <a:rPr lang="en-US" altLang="zh-TW" dirty="0" smtClean="0"/>
              <a:t>fitting</a:t>
            </a:r>
            <a:endParaRPr lang="zh-TW" altLang="en-US" dirty="0"/>
          </a:p>
        </p:txBody>
      </p:sp>
      <p:pic>
        <p:nvPicPr>
          <p:cNvPr id="2050" name="Picture 2" descr="Linear regress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56" y="1844824"/>
            <a:ext cx="41719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7882" y="1869959"/>
                <a:ext cx="1537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2" y="1869959"/>
                <a:ext cx="1537729" cy="369332"/>
              </a:xfrm>
              <a:prstGeom prst="rect">
                <a:avLst/>
              </a:prstGeom>
              <a:blipFill>
                <a:blip r:embed="rId4"/>
                <a:stretch>
                  <a:fillRect l="-4365" r="-3968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80784" y="2522632"/>
                <a:ext cx="3875356" cy="407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m:rPr>
                                  <m:nor/>
                                </m:rPr>
                                <a:rPr lang="zh-TW" altLang="en-US" dirty="0"/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/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84" y="2522632"/>
                <a:ext cx="3875356" cy="407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327882" y="3127017"/>
                <a:ext cx="417781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82" y="3127017"/>
                <a:ext cx="4177810" cy="1008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6948264" y="2564904"/>
            <a:ext cx="0" cy="50405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650956" y="263226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>
                <a:solidFill>
                  <a:srgbClr val="FF0000"/>
                </a:solidFill>
              </a:rPr>
              <a:t>D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9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2360025" y="5229200"/>
                <a:ext cx="342632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TW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TW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025" y="5229200"/>
                <a:ext cx="3426323" cy="840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107504" y="87002"/>
                <a:ext cx="2075247" cy="504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Sup>
                                <m:sSubSup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7002"/>
                <a:ext cx="2075247" cy="504112"/>
              </a:xfrm>
              <a:prstGeom prst="rect">
                <a:avLst/>
              </a:prstGeom>
              <a:blipFill>
                <a:blip r:embed="rId3"/>
                <a:stretch>
                  <a:fillRect l="-1176" t="-121687" b="-184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385048" y="716610"/>
                <a:ext cx="5376279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eqArr>
                            <m:eqArr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(−2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Sup>
                                    <m:sSubSup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/>
                              </m:s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/>
                          </m:eqAr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8" y="716610"/>
                <a:ext cx="5376279" cy="840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385048" y="1676957"/>
                <a:ext cx="5101397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𝜕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eqArr>
                            <m:eqArr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(−2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Sup>
                                    <m:sSubSup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/>
                              </m:s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/>
                          </m:eqAr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8" y="1676957"/>
                <a:ext cx="5101397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2370633" y="2780928"/>
                <a:ext cx="3895234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3" y="2780928"/>
                <a:ext cx="3895234" cy="8402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2370633" y="3884899"/>
                <a:ext cx="2818015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</m:nary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𝑛𝑏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33" y="3884899"/>
                <a:ext cx="2818015" cy="840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05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LS polynomial </a:t>
            </a:r>
            <a:r>
              <a:rPr lang="en-US" altLang="zh-TW" dirty="0" smtClean="0"/>
              <a:t>fits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971600" y="1772816"/>
                <a:ext cx="1537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72816"/>
                <a:ext cx="1537729" cy="369332"/>
              </a:xfrm>
              <a:prstGeom prst="rect">
                <a:avLst/>
              </a:prstGeom>
              <a:blipFill>
                <a:blip r:embed="rId3"/>
                <a:stretch>
                  <a:fillRect l="-4348" r="-3557" b="-2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71600" y="2420888"/>
                <a:ext cx="1262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420888"/>
                <a:ext cx="1262140" cy="369332"/>
              </a:xfrm>
              <a:prstGeom prst="rect">
                <a:avLst/>
              </a:prstGeom>
              <a:blipFill>
                <a:blip r:embed="rId4"/>
                <a:stretch>
                  <a:fillRect l="-5314" r="-8213" b="-360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658" y="1772816"/>
            <a:ext cx="3358812" cy="3038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140968"/>
                <a:ext cx="2811859" cy="100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40968"/>
                <a:ext cx="2811859" cy="1008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05365" y="5085184"/>
                <a:ext cx="7762189" cy="1206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e>
                                  </m:nary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5" y="5085184"/>
                <a:ext cx="7762189" cy="12065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604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14353</TotalTime>
  <Words>151</Words>
  <Application>Microsoft Office PowerPoint</Application>
  <PresentationFormat>如螢幕大小 (4:3)</PresentationFormat>
  <Paragraphs>68</Paragraphs>
  <Slides>23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新細明體</vt:lpstr>
      <vt:lpstr>標楷體</vt:lpstr>
      <vt:lpstr>Arial</vt:lpstr>
      <vt:lpstr>Calibri</vt:lpstr>
      <vt:lpstr>Cambria Math</vt:lpstr>
      <vt:lpstr>Times New Roman</vt:lpstr>
      <vt:lpstr>Office 佈景主題</vt:lpstr>
      <vt:lpstr>Image</vt:lpstr>
      <vt:lpstr>PowerPoint 簡報</vt:lpstr>
      <vt:lpstr>Outline</vt:lpstr>
      <vt:lpstr>intersection</vt:lpstr>
      <vt:lpstr>PowerPoint 簡報</vt:lpstr>
      <vt:lpstr>intersection</vt:lpstr>
      <vt:lpstr>Surface reconstruction</vt:lpstr>
      <vt:lpstr>Line fitting</vt:lpstr>
      <vt:lpstr>PowerPoint 簡報</vt:lpstr>
      <vt:lpstr>LS polynomial fits</vt:lpstr>
      <vt:lpstr>PowerPoint 簡報</vt:lpstr>
      <vt:lpstr>Solving Linear systems  in the LS sense</vt:lpstr>
      <vt:lpstr>Outliners</vt:lpstr>
      <vt:lpstr>As-Rigid-As-Possible Shape Manipulation</vt:lpstr>
      <vt:lpstr>Baseline Algorithm</vt:lpstr>
      <vt:lpstr>PowerPoint 簡報</vt:lpstr>
      <vt:lpstr>First Step: Similarity Transformation</vt:lpstr>
      <vt:lpstr>PowerPoint 簡報</vt:lpstr>
      <vt:lpstr>PowerPoint 簡報</vt:lpstr>
      <vt:lpstr>PowerPoint 簡報</vt:lpstr>
      <vt:lpstr>PowerPoint 簡報</vt:lpstr>
      <vt:lpstr>Second Step: Scale Adjustment</vt:lpstr>
      <vt:lpstr>PowerPoint 簡報</vt:lpstr>
      <vt:lpstr>Reference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mtchi</dc:creator>
  <cp:lastModifiedBy>Ming-Te Chi</cp:lastModifiedBy>
  <cp:revision>576</cp:revision>
  <cp:lastPrinted>2016-06-24T05:21:09Z</cp:lastPrinted>
  <dcterms:created xsi:type="dcterms:W3CDTF">1999-02-12T03:08:44Z</dcterms:created>
  <dcterms:modified xsi:type="dcterms:W3CDTF">2018-05-25T03:16:30Z</dcterms:modified>
</cp:coreProperties>
</file>