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</p:sldMasterIdLst>
  <p:notesMasterIdLst>
    <p:notesMasterId r:id="rId51"/>
  </p:notesMasterIdLst>
  <p:handoutMasterIdLst>
    <p:handoutMasterId r:id="rId52"/>
  </p:handoutMasterIdLst>
  <p:sldIdLst>
    <p:sldId id="329" r:id="rId2"/>
    <p:sldId id="433" r:id="rId3"/>
    <p:sldId id="435" r:id="rId4"/>
    <p:sldId id="451" r:id="rId5"/>
    <p:sldId id="456" r:id="rId6"/>
    <p:sldId id="344" r:id="rId7"/>
    <p:sldId id="347" r:id="rId8"/>
    <p:sldId id="458" r:id="rId9"/>
    <p:sldId id="408" r:id="rId10"/>
    <p:sldId id="431" r:id="rId11"/>
    <p:sldId id="432" r:id="rId12"/>
    <p:sldId id="356" r:id="rId13"/>
    <p:sldId id="374" r:id="rId14"/>
    <p:sldId id="459" r:id="rId15"/>
    <p:sldId id="455" r:id="rId16"/>
    <p:sldId id="453" r:id="rId17"/>
    <p:sldId id="376" r:id="rId18"/>
    <p:sldId id="383" r:id="rId19"/>
    <p:sldId id="380" r:id="rId20"/>
    <p:sldId id="457" r:id="rId21"/>
    <p:sldId id="438" r:id="rId22"/>
    <p:sldId id="357" r:id="rId23"/>
    <p:sldId id="360" r:id="rId24"/>
    <p:sldId id="361" r:id="rId25"/>
    <p:sldId id="362" r:id="rId26"/>
    <p:sldId id="363" r:id="rId27"/>
    <p:sldId id="364" r:id="rId28"/>
    <p:sldId id="365" r:id="rId29"/>
    <p:sldId id="367" r:id="rId30"/>
    <p:sldId id="369" r:id="rId31"/>
    <p:sldId id="436" r:id="rId32"/>
    <p:sldId id="414" r:id="rId33"/>
    <p:sldId id="415" r:id="rId34"/>
    <p:sldId id="417" r:id="rId35"/>
    <p:sldId id="454" r:id="rId36"/>
    <p:sldId id="444" r:id="rId37"/>
    <p:sldId id="445" r:id="rId38"/>
    <p:sldId id="446" r:id="rId39"/>
    <p:sldId id="437" r:id="rId40"/>
    <p:sldId id="450" r:id="rId41"/>
    <p:sldId id="448" r:id="rId42"/>
    <p:sldId id="306" r:id="rId43"/>
    <p:sldId id="317" r:id="rId44"/>
    <p:sldId id="447" r:id="rId45"/>
    <p:sldId id="452" r:id="rId46"/>
    <p:sldId id="439" r:id="rId47"/>
    <p:sldId id="440" r:id="rId48"/>
    <p:sldId id="443" r:id="rId49"/>
    <p:sldId id="442" r:id="rId50"/>
  </p:sldIdLst>
  <p:sldSz cx="9144000" cy="6858000" type="screen4x3"/>
  <p:notesSz cx="7105650" cy="10231438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8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  <a:srgbClr val="00FF00"/>
    <a:srgbClr val="FFCC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1005" autoAdjust="0"/>
  </p:normalViewPr>
  <p:slideViewPr>
    <p:cSldViewPr showGuides="1">
      <p:cViewPr varScale="1">
        <p:scale>
          <a:sx n="82" d="100"/>
          <a:sy n="82" d="100"/>
        </p:scale>
        <p:origin x="480" y="48"/>
      </p:cViewPr>
      <p:guideLst>
        <p:guide orient="horz" pos="981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19.xml"/><Relationship Id="rId2" Type="http://schemas.openxmlformats.org/officeDocument/2006/relationships/slide" Target="slides/slide17.xml"/><Relationship Id="rId1" Type="http://schemas.openxmlformats.org/officeDocument/2006/relationships/slide" Target="slides/slide1.xml"/><Relationship Id="rId4" Type="http://schemas.openxmlformats.org/officeDocument/2006/relationships/slide" Target="slides/slide2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png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image" Target="../media/image62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975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66" tIns="49533" rIns="99066" bIns="49533" numCol="1" anchor="t" anchorCtr="0" compatLnSpc="1">
            <a:prstTxWarp prst="textNoShape">
              <a:avLst/>
            </a:prstTxWarp>
          </a:bodyPr>
          <a:lstStyle>
            <a:lvl1pPr defTabSz="990600">
              <a:defRPr sz="1300"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048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5900" y="0"/>
            <a:ext cx="307975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66" tIns="49533" rIns="99066" bIns="49533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048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0263"/>
            <a:ext cx="307975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66" tIns="49533" rIns="99066" bIns="49533" numCol="1" anchor="b" anchorCtr="0" compatLnSpc="1">
            <a:prstTxWarp prst="textNoShape">
              <a:avLst/>
            </a:prstTxWarp>
          </a:bodyPr>
          <a:lstStyle>
            <a:lvl1pPr defTabSz="990600">
              <a:defRPr sz="1300"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048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5900" y="9720263"/>
            <a:ext cx="307975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66" tIns="49533" rIns="99066" bIns="49533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>
                <a:ea typeface="新細明體" charset="-120"/>
              </a:defRPr>
            </a:lvl1pPr>
          </a:lstStyle>
          <a:p>
            <a:pPr>
              <a:defRPr/>
            </a:pPr>
            <a:fld id="{43638A68-1027-4EF9-BBF5-E997D431841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539089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975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66" tIns="49533" rIns="99066" bIns="49533" numCol="1" anchor="t" anchorCtr="0" compatLnSpc="1">
            <a:prstTxWarp prst="textNoShape">
              <a:avLst/>
            </a:prstTxWarp>
          </a:bodyPr>
          <a:lstStyle>
            <a:lvl1pPr defTabSz="990600">
              <a:defRPr sz="1300"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5900" y="0"/>
            <a:ext cx="307975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66" tIns="49533" rIns="99066" bIns="49533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32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5363" y="766763"/>
            <a:ext cx="5116512" cy="38369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97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7738" y="4859338"/>
            <a:ext cx="5210175" cy="460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66" tIns="49533" rIns="99066" bIns="4953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 smtClean="0"/>
              <a:t>按一下以編輯母片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</a:p>
        </p:txBody>
      </p:sp>
      <p:sp>
        <p:nvSpPr>
          <p:cNvPr id="1597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0263"/>
            <a:ext cx="307975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66" tIns="49533" rIns="99066" bIns="49533" numCol="1" anchor="b" anchorCtr="0" compatLnSpc="1">
            <a:prstTxWarp prst="textNoShape">
              <a:avLst/>
            </a:prstTxWarp>
          </a:bodyPr>
          <a:lstStyle>
            <a:lvl1pPr defTabSz="990600">
              <a:defRPr sz="1300"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597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5900" y="9720263"/>
            <a:ext cx="307975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66" tIns="49533" rIns="99066" bIns="49533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>
                <a:ea typeface="新細明體" charset="-120"/>
              </a:defRPr>
            </a:lvl1pPr>
          </a:lstStyle>
          <a:p>
            <a:pPr>
              <a:defRPr/>
            </a:pPr>
            <a:fld id="{3CDF0D05-60F5-4EA0-BC7D-D6F39B9D2CD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0166045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Martin_Newell_(computer_graphics)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en.wikipedia.org/wiki/University_of_Utah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graphics.stanford.edu/~henrik/images/global.html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developer.download.nvidia.com/shaderlibrary/webpages/shader_library.html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James_Cameron" TargetMode="External"/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www.ilm.com/" TargetMode="External"/><Relationship Id="rId4" Type="http://schemas.openxmlformats.org/officeDocument/2006/relationships/hyperlink" Target="http://en.wikipedia.org/wiki/Michael_Bay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TW" dirty="0" smtClean="0">
                <a:ea typeface="新細明體" pitchFamily="18" charset="-120"/>
              </a:rPr>
              <a:t>2016</a:t>
            </a:r>
            <a:endParaRPr lang="zh-TW" altLang="en-US" dirty="0" smtClean="0">
              <a:ea typeface="新細明體" pitchFamily="18" charset="-120"/>
            </a:endParaRPr>
          </a:p>
        </p:txBody>
      </p:sp>
      <p:sp>
        <p:nvSpPr>
          <p:cNvPr id="54276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defTabSz="990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defTabSz="990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defTabSz="990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defTabSz="990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684A0BF1-4325-4140-B76C-F9DF2BD64910}" type="slidenum">
              <a:rPr lang="en-US" altLang="zh-TW" sz="1300" smtClean="0"/>
              <a:pPr eaLnBrk="1" hangingPunct="1">
                <a:spcBef>
                  <a:spcPct val="0"/>
                </a:spcBef>
              </a:pPr>
              <a:t>1</a:t>
            </a:fld>
            <a:endParaRPr lang="en-US" altLang="zh-TW" sz="130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DF0D05-60F5-4EA0-BC7D-D6F39B9D2CD5}" type="slidenum">
              <a:rPr lang="en-US" altLang="zh-TW" smtClean="0"/>
              <a:pPr>
                <a:defRPr/>
              </a:pPr>
              <a:t>47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462164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smtClean="0">
              <a:ea typeface="新細明體" pitchFamily="18" charset="-120"/>
            </a:endParaRPr>
          </a:p>
        </p:txBody>
      </p:sp>
      <p:sp>
        <p:nvSpPr>
          <p:cNvPr id="6349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defTabSz="990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defTabSz="990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defTabSz="990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defTabSz="990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B73D353D-93EA-490B-91AE-0BCEFA7E053D}" type="slidenum">
              <a:rPr lang="en-US" altLang="zh-TW" sz="1300" smtClean="0"/>
              <a:pPr eaLnBrk="1" hangingPunct="1">
                <a:spcBef>
                  <a:spcPct val="0"/>
                </a:spcBef>
              </a:pPr>
              <a:t>48</a:t>
            </a:fld>
            <a:endParaRPr lang="en-US" altLang="zh-TW" sz="130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TW" dirty="0" smtClean="0">
                <a:ea typeface="新細明體" pitchFamily="18" charset="-120"/>
                <a:hlinkClick r:id="rId3" action="ppaction://hlinkfile" tooltip="Martin Newell (computer graphics)"/>
              </a:rPr>
              <a:t>Martin Newell</a:t>
            </a:r>
            <a:r>
              <a:rPr lang="en-US" altLang="zh-TW" dirty="0" smtClean="0">
                <a:ea typeface="新細明體" pitchFamily="18" charset="-120"/>
              </a:rPr>
              <a:t>, The teapot model was created in 1975 by early computer graphics researcher </a:t>
            </a:r>
            <a:r>
              <a:rPr lang="en-US" altLang="zh-TW" dirty="0" smtClean="0">
                <a:ea typeface="新細明體" pitchFamily="18" charset="-120"/>
                <a:hlinkClick r:id="rId3" tooltip="Martin Newell (computer graphics)"/>
              </a:rPr>
              <a:t>Martin Newell</a:t>
            </a:r>
            <a:r>
              <a:rPr lang="en-US" altLang="zh-TW" dirty="0" smtClean="0">
                <a:ea typeface="新細明體" pitchFamily="18" charset="-120"/>
              </a:rPr>
              <a:t>, a member of the pioneering graphics program at the </a:t>
            </a:r>
            <a:r>
              <a:rPr lang="en-US" altLang="zh-TW" dirty="0" smtClean="0">
                <a:ea typeface="新細明體" pitchFamily="18" charset="-120"/>
                <a:hlinkClick r:id="rId4" tooltip="University of Utah"/>
              </a:rPr>
              <a:t>University of Utah</a:t>
            </a:r>
            <a:r>
              <a:rPr lang="en-US" altLang="zh-TW" dirty="0" smtClean="0">
                <a:ea typeface="新細明體" pitchFamily="18" charset="-120"/>
              </a:rPr>
              <a:t>.</a:t>
            </a:r>
            <a:endParaRPr lang="zh-TW" altLang="en-US" dirty="0" smtClean="0">
              <a:ea typeface="新細明體" pitchFamily="18" charset="-120"/>
            </a:endParaRPr>
          </a:p>
        </p:txBody>
      </p:sp>
      <p:sp>
        <p:nvSpPr>
          <p:cNvPr id="5530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defTabSz="990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defTabSz="990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defTabSz="990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defTabSz="990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26D2BE9E-FCEB-4526-A6BB-A7C8531B90EB}" type="slidenum">
              <a:rPr lang="en-US" altLang="zh-TW" sz="1300" smtClean="0"/>
              <a:pPr eaLnBrk="1" hangingPunct="1">
                <a:spcBef>
                  <a:spcPct val="0"/>
                </a:spcBef>
              </a:pPr>
              <a:t>2</a:t>
            </a:fld>
            <a:endParaRPr lang="en-US" altLang="zh-TW" sz="130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smtClean="0">
              <a:ea typeface="新細明體" pitchFamily="18" charset="-120"/>
            </a:endParaRPr>
          </a:p>
        </p:txBody>
      </p:sp>
      <p:sp>
        <p:nvSpPr>
          <p:cNvPr id="56324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defTabSz="990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defTabSz="990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defTabSz="990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defTabSz="990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921266A8-5681-4117-93F6-616365BD3C2F}" type="slidenum">
              <a:rPr lang="en-US" altLang="zh-TW" sz="1300" smtClean="0"/>
              <a:pPr eaLnBrk="1" hangingPunct="1">
                <a:spcBef>
                  <a:spcPct val="0"/>
                </a:spcBef>
              </a:pPr>
              <a:t>3</a:t>
            </a:fld>
            <a:endParaRPr lang="en-US" altLang="zh-TW" sz="130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TW" smtClean="0">
                <a:ea typeface="新細明體" pitchFamily="18" charset="-120"/>
                <a:hlinkClick r:id="rId3"/>
              </a:rPr>
              <a:t>http://graphics.stanford.edu/~henrik/images/global.html</a:t>
            </a:r>
            <a:endParaRPr lang="en-US" altLang="zh-TW" smtClean="0">
              <a:ea typeface="新細明體" pitchFamily="18" charset="-120"/>
            </a:endParaRPr>
          </a:p>
          <a:p>
            <a:endParaRPr lang="en-US" altLang="zh-TW" smtClean="0">
              <a:ea typeface="新細明體" pitchFamily="18" charset="-120"/>
            </a:endParaRPr>
          </a:p>
          <a:p>
            <a:r>
              <a:rPr lang="en-US" altLang="zh-TW" smtClean="0">
                <a:ea typeface="新細明體" pitchFamily="18" charset="-120"/>
                <a:hlinkClick r:id="rId4"/>
              </a:rPr>
              <a:t>http://developer.download.nvidia.com/shaderlibrary/webpages/shader_library.html</a:t>
            </a:r>
            <a:endParaRPr lang="zh-TW" altLang="en-US" smtClean="0">
              <a:ea typeface="新細明體" pitchFamily="18" charset="-120"/>
            </a:endParaRPr>
          </a:p>
        </p:txBody>
      </p:sp>
      <p:sp>
        <p:nvSpPr>
          <p:cNvPr id="5734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defTabSz="990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defTabSz="990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defTabSz="990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defTabSz="990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8F00904A-72C3-4D3F-911D-2F24FA3DD970}" type="slidenum">
              <a:rPr lang="en-US" altLang="zh-TW" sz="1300" smtClean="0"/>
              <a:pPr eaLnBrk="1" hangingPunct="1">
                <a:spcBef>
                  <a:spcPct val="0"/>
                </a:spcBef>
              </a:pPr>
              <a:t>4</a:t>
            </a:fld>
            <a:endParaRPr lang="en-US" altLang="zh-TW" sz="130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TW" smtClean="0">
                <a:ea typeface="新細明體" pitchFamily="18" charset="-120"/>
              </a:rPr>
              <a:t>In 1969, A. Michael Noll of Bell Labs implemented a scanned display with a frame buffer.</a:t>
            </a:r>
            <a:endParaRPr lang="zh-TW" altLang="en-US" smtClean="0">
              <a:ea typeface="新細明體" pitchFamily="18" charset="-120"/>
            </a:endParaRPr>
          </a:p>
        </p:txBody>
      </p:sp>
      <p:sp>
        <p:nvSpPr>
          <p:cNvPr id="5837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defTabSz="990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defTabSz="990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defTabSz="990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defTabSz="990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5D46BC02-2A26-4F1F-9062-C79C4F393EEA}" type="slidenum">
              <a:rPr lang="en-US" altLang="zh-TW" sz="1300" smtClean="0"/>
              <a:pPr eaLnBrk="1" hangingPunct="1">
                <a:spcBef>
                  <a:spcPct val="0"/>
                </a:spcBef>
              </a:pPr>
              <a:t>7</a:t>
            </a:fld>
            <a:endParaRPr lang="en-US" altLang="zh-TW" sz="130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TW" altLang="en-US" smtClean="0">
                <a:ea typeface="新細明體" pitchFamily="18" charset="-120"/>
              </a:rPr>
              <a:t>在此簡述一下，呈像的原理</a:t>
            </a:r>
            <a:endParaRPr lang="en-US" altLang="zh-TW" smtClean="0">
              <a:ea typeface="新細明體" pitchFamily="18" charset="-120"/>
            </a:endParaRPr>
          </a:p>
          <a:p>
            <a:endParaRPr lang="en-US" altLang="zh-TW" smtClean="0">
              <a:ea typeface="新細明體" pitchFamily="18" charset="-120"/>
            </a:endParaRPr>
          </a:p>
          <a:p>
            <a:r>
              <a:rPr lang="zh-TW" altLang="en-US" smtClean="0">
                <a:ea typeface="新細明體" pitchFamily="18" charset="-120"/>
              </a:rPr>
              <a:t>一張影像可視為由二維的像素</a:t>
            </a:r>
            <a:r>
              <a:rPr lang="en-US" altLang="zh-TW" smtClean="0">
                <a:ea typeface="新細明體" pitchFamily="18" charset="-120"/>
              </a:rPr>
              <a:t>(pixel)</a:t>
            </a:r>
            <a:r>
              <a:rPr lang="zh-TW" altLang="en-US" smtClean="0">
                <a:ea typeface="新細明體" pitchFamily="18" charset="-120"/>
              </a:rPr>
              <a:t>所組成，而每個像素則是包含了</a:t>
            </a:r>
            <a:r>
              <a:rPr lang="en-US" altLang="zh-TW" smtClean="0">
                <a:ea typeface="新細明體" pitchFamily="18" charset="-120"/>
              </a:rPr>
              <a:t>RGB (</a:t>
            </a:r>
            <a:r>
              <a:rPr lang="zh-TW" altLang="en-US" smtClean="0">
                <a:ea typeface="新細明體" pitchFamily="18" charset="-120"/>
              </a:rPr>
              <a:t>紅綠藍</a:t>
            </a:r>
            <a:r>
              <a:rPr lang="en-US" altLang="zh-TW" smtClean="0">
                <a:ea typeface="新細明體" pitchFamily="18" charset="-120"/>
              </a:rPr>
              <a:t>)</a:t>
            </a:r>
            <a:r>
              <a:rPr lang="zh-TW" altLang="en-US" smtClean="0">
                <a:ea typeface="新細明體" pitchFamily="18" charset="-120"/>
              </a:rPr>
              <a:t>三色的強度</a:t>
            </a:r>
            <a:endParaRPr lang="en-US" altLang="zh-TW" smtClean="0">
              <a:ea typeface="新細明體" pitchFamily="18" charset="-120"/>
            </a:endParaRPr>
          </a:p>
          <a:p>
            <a:r>
              <a:rPr lang="zh-TW" altLang="en-US" smtClean="0">
                <a:ea typeface="新細明體" pitchFamily="18" charset="-120"/>
              </a:rPr>
              <a:t>在電腦中有一塊特別的記憶體稱之為</a:t>
            </a:r>
            <a:r>
              <a:rPr lang="en-US" altLang="zh-TW" smtClean="0">
                <a:ea typeface="新細明體" pitchFamily="18" charset="-120"/>
              </a:rPr>
              <a:t>framebuffer</a:t>
            </a:r>
            <a:r>
              <a:rPr lang="zh-TW" altLang="en-US" smtClean="0">
                <a:ea typeface="新細明體" pitchFamily="18" charset="-120"/>
              </a:rPr>
              <a:t>，它記錄了這些像素的資訊，並與顯示器的發光體有著一對一的對應</a:t>
            </a:r>
            <a:endParaRPr lang="en-US" altLang="zh-TW" smtClean="0">
              <a:ea typeface="新細明體" pitchFamily="18" charset="-120"/>
            </a:endParaRPr>
          </a:p>
          <a:p>
            <a:r>
              <a:rPr lang="zh-TW" altLang="en-US" smtClean="0">
                <a:ea typeface="新細明體" pitchFamily="18" charset="-120"/>
              </a:rPr>
              <a:t>因此改變</a:t>
            </a:r>
            <a:r>
              <a:rPr lang="en-US" altLang="zh-TW" smtClean="0">
                <a:ea typeface="新細明體" pitchFamily="18" charset="-120"/>
              </a:rPr>
              <a:t>framebuffer</a:t>
            </a:r>
            <a:r>
              <a:rPr lang="zh-TW" altLang="en-US" smtClean="0">
                <a:ea typeface="新細明體" pitchFamily="18" charset="-120"/>
              </a:rPr>
              <a:t>內部的值，顯示器的畫面也隨之改變，</a:t>
            </a:r>
            <a:endParaRPr lang="en-US" altLang="zh-TW" smtClean="0">
              <a:ea typeface="新細明體" pitchFamily="18" charset="-120"/>
            </a:endParaRPr>
          </a:p>
          <a:p>
            <a:r>
              <a:rPr lang="zh-TW" altLang="en-US" smtClean="0">
                <a:ea typeface="新細明體" pitchFamily="18" charset="-120"/>
              </a:rPr>
              <a:t>所以在設計遊戲的畫面，最基本的核心就是如何控制</a:t>
            </a:r>
            <a:r>
              <a:rPr lang="en-US" altLang="zh-TW" smtClean="0">
                <a:ea typeface="新細明體" pitchFamily="18" charset="-120"/>
              </a:rPr>
              <a:t>framebuffer</a:t>
            </a:r>
            <a:r>
              <a:rPr lang="zh-TW" altLang="en-US" smtClean="0">
                <a:ea typeface="新細明體" pitchFamily="18" charset="-120"/>
              </a:rPr>
              <a:t>的值</a:t>
            </a:r>
          </a:p>
        </p:txBody>
      </p:sp>
      <p:sp>
        <p:nvSpPr>
          <p:cNvPr id="59396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defTabSz="990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defTabSz="990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defTabSz="990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defTabSz="990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D6AB3106-E15A-430F-8B3E-96AC796617F4}" type="slidenum">
              <a:rPr lang="zh-TW" altLang="en-US" sz="1300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16</a:t>
            </a:fld>
            <a:endParaRPr lang="zh-TW" altLang="en-US" sz="130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88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zh-TW" altLang="en-US" smtClean="0"/>
              <a:t>另外還有些特別的顯示裝置和顯示方法，將會在虛擬實境的單元作介紹</a:t>
            </a:r>
          </a:p>
        </p:txBody>
      </p:sp>
      <p:sp>
        <p:nvSpPr>
          <p:cNvPr id="12288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71525" indent="-2968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87450" indent="-2365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63700" indent="-2365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138363" indent="-2365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9556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305276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50996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96716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</a:pPr>
            <a:fld id="{C0D99F9F-1C39-4940-8685-4D110FFB1417}" type="slidenum">
              <a:rPr lang="zh-TW" altLang="en-US">
                <a:latin typeface="Arial" charset="0"/>
              </a:rPr>
              <a:pPr>
                <a:spcBef>
                  <a:spcPct val="0"/>
                </a:spcBef>
              </a:pPr>
              <a:t>20</a:t>
            </a:fld>
            <a:endParaRPr lang="zh-TW" alt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TW" smtClean="0">
                <a:ea typeface="新細明體" pitchFamily="18" charset="-120"/>
              </a:rPr>
              <a:t>http://www.mathworks.com/matlabcentral/fileexchange/7744</a:t>
            </a:r>
          </a:p>
          <a:p>
            <a:endParaRPr lang="en-US" altLang="zh-TW" smtClean="0">
              <a:ea typeface="新細明體" pitchFamily="18" charset="-120"/>
            </a:endParaRPr>
          </a:p>
          <a:p>
            <a:endParaRPr lang="zh-TW" altLang="en-US" smtClean="0">
              <a:ea typeface="新細明體" pitchFamily="18" charset="-120"/>
            </a:endParaRPr>
          </a:p>
        </p:txBody>
      </p:sp>
      <p:sp>
        <p:nvSpPr>
          <p:cNvPr id="61444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58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defTabSz="9858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defTabSz="9858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defTabSz="9858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defTabSz="9858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defTabSz="9858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defTabSz="9858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defTabSz="9858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defTabSz="9858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41E03540-A4A3-4514-AE70-0B63F6E00D5D}" type="slidenum">
              <a:rPr lang="en-US" altLang="zh-TW" sz="1300" smtClean="0"/>
              <a:pPr eaLnBrk="1" hangingPunct="1">
                <a:spcBef>
                  <a:spcPct val="0"/>
                </a:spcBef>
              </a:pPr>
              <a:t>38</a:t>
            </a:fld>
            <a:endParaRPr lang="en-US" altLang="zh-TW" sz="130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TW" b="1" smtClean="0">
                <a:ea typeface="新細明體" pitchFamily="18" charset="-120"/>
              </a:rPr>
              <a:t>Avatar by </a:t>
            </a:r>
            <a:r>
              <a:rPr lang="en-US" altLang="zh-TW" smtClean="0">
                <a:ea typeface="新細明體" pitchFamily="18" charset="-120"/>
                <a:hlinkClick r:id="rId3" tooltip="James Cameron"/>
              </a:rPr>
              <a:t>James Cameron</a:t>
            </a:r>
            <a:endParaRPr lang="en-US" altLang="zh-TW" b="1" smtClean="0">
              <a:ea typeface="新細明體" pitchFamily="18" charset="-120"/>
            </a:endParaRPr>
          </a:p>
          <a:p>
            <a:r>
              <a:rPr lang="en-US" altLang="zh-TW" smtClean="0">
                <a:ea typeface="新細明體" pitchFamily="18" charset="-120"/>
              </a:rPr>
              <a:t>Wall-E by Pixar</a:t>
            </a:r>
          </a:p>
          <a:p>
            <a:r>
              <a:rPr lang="en-US" altLang="zh-TW" smtClean="0">
                <a:ea typeface="新細明體" pitchFamily="18" charset="-120"/>
              </a:rPr>
              <a:t>Transformers by </a:t>
            </a:r>
            <a:r>
              <a:rPr lang="en-US" altLang="zh-TW" smtClean="0">
                <a:ea typeface="新細明體" pitchFamily="18" charset="-120"/>
                <a:hlinkClick r:id="rId4" tooltip="Michael Bay"/>
              </a:rPr>
              <a:t>Michael Bay</a:t>
            </a:r>
            <a:endParaRPr lang="en-US" altLang="zh-TW" smtClean="0">
              <a:ea typeface="新細明體" pitchFamily="18" charset="-120"/>
            </a:endParaRPr>
          </a:p>
          <a:p>
            <a:endParaRPr lang="en-US" altLang="zh-TW" smtClean="0">
              <a:ea typeface="新細明體" pitchFamily="18" charset="-120"/>
            </a:endParaRPr>
          </a:p>
          <a:p>
            <a:r>
              <a:rPr lang="en-US" altLang="zh-TW" smtClean="0">
                <a:ea typeface="新細明體" pitchFamily="18" charset="-120"/>
                <a:hlinkClick r:id="rId5"/>
              </a:rPr>
              <a:t>http://www.ilm.com/</a:t>
            </a:r>
            <a:endParaRPr lang="zh-TW" altLang="en-US" smtClean="0">
              <a:ea typeface="新細明體" pitchFamily="18" charset="-120"/>
            </a:endParaRPr>
          </a:p>
        </p:txBody>
      </p:sp>
      <p:sp>
        <p:nvSpPr>
          <p:cNvPr id="6246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defTabSz="990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defTabSz="990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defTabSz="990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defTabSz="990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EE37CECE-66E1-453C-9BC5-D06B46EC5080}" type="slidenum">
              <a:rPr lang="en-US" altLang="zh-TW" sz="1300" smtClean="0"/>
              <a:pPr eaLnBrk="1" hangingPunct="1">
                <a:spcBef>
                  <a:spcPct val="0"/>
                </a:spcBef>
              </a:pPr>
              <a:t>41</a:t>
            </a:fld>
            <a:endParaRPr lang="en-US" altLang="zh-TW" sz="130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audio1.wav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3.jpe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981200"/>
            <a:ext cx="7772400" cy="1876428"/>
          </a:xfrm>
        </p:spPr>
        <p:txBody>
          <a:bodyPr anchor="b"/>
          <a:lstStyle>
            <a:lvl1pPr algn="ctr">
              <a:defRPr sz="4400" dirty="0">
                <a:ln w="1587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1750" dir="3600000" algn="tl" rotWithShape="0">
                    <a:srgbClr val="000000">
                      <a:alpha val="60000"/>
                    </a:srgbClr>
                  </a:outerShdw>
                </a:effectLst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57628"/>
            <a:ext cx="6400800" cy="1753200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ECE909-C66E-4C76-B521-2517B7C67EA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96482690"/>
      </p:ext>
    </p:extLst>
  </p:cSld>
  <p:clrMapOvr>
    <a:masterClrMapping/>
  </p:clrMapOvr>
  <p:transition spd="med">
    <p:zoom/>
    <p:sndAc>
      <p:stSnd>
        <p:snd r:embed="rId1" name="CAMERA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7150BF-F6EA-45F8-BB50-DCBD62CA15C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02232348"/>
      </p:ext>
    </p:extLst>
  </p:cSld>
  <p:clrMapOvr>
    <a:masterClrMapping/>
  </p:clrMapOvr>
  <p:transition spd="med">
    <p:zoom/>
    <p:sndAc>
      <p:stSnd>
        <p:snd r:embed="rId1" name="CAMERA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286644" y="274640"/>
            <a:ext cx="1400156" cy="5851525"/>
          </a:xfrm>
        </p:spPr>
        <p:txBody>
          <a:bodyPr vert="eaVert"/>
          <a:lstStyle>
            <a:lvl1pPr>
              <a:defRPr lang="zh-CN" altLang="en-US" dirty="0">
                <a:ln w="1587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1750" dir="3600000" algn="tl" rotWithShape="0">
                    <a:srgbClr val="000000">
                      <a:alpha val="60000"/>
                    </a:srgbClr>
                  </a:outerShdw>
                </a:effectLst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829444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BE4869-8F0E-404B-808B-5CDE68E2E2B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46504224"/>
      </p:ext>
    </p:extLst>
  </p:cSld>
  <p:clrMapOvr>
    <a:masterClrMapping/>
  </p:clrMapOvr>
  <p:transition spd="med">
    <p:zoom/>
    <p:sndAc>
      <p:stSnd>
        <p:snd r:embed="rId1" name="CAMERA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1F838E-6A53-4C0F-963B-73A0F9FC032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97004233"/>
      </p:ext>
    </p:extLst>
  </p:cSld>
  <p:clrMapOvr>
    <a:masterClrMapping/>
  </p:clrMapOvr>
  <p:transition spd="med">
    <p:zoom/>
    <p:sndAc>
      <p:stSnd>
        <p:snd r:embed="rId1" name="CAMERA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0" y="3854150"/>
            <a:ext cx="7772400" cy="1860850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85800" y="2356428"/>
            <a:ext cx="7772400" cy="1501200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l">
              <a:buNone/>
              <a:defRPr sz="1800">
                <a:solidFill>
                  <a:schemeClr val="tx2"/>
                </a:solidFill>
              </a:defRPr>
            </a:lvl2pPr>
            <a:lvl3pPr marL="914400" indent="0" algn="l">
              <a:buNone/>
              <a:defRPr sz="1600">
                <a:solidFill>
                  <a:schemeClr val="tx2"/>
                </a:solidFill>
              </a:defRPr>
            </a:lvl3pPr>
            <a:lvl4pPr marL="1371600" indent="0" algn="l">
              <a:buNone/>
              <a:defRPr sz="1400">
                <a:solidFill>
                  <a:schemeClr val="tx2"/>
                </a:solidFill>
              </a:defRPr>
            </a:lvl4pPr>
            <a:lvl5pPr marL="1828800" indent="0" algn="l">
              <a:buNone/>
              <a:defRPr sz="1400">
                <a:solidFill>
                  <a:schemeClr val="tx2"/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232BC3-F401-4151-B343-16291189C40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976730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zoom/>
    <p:sndAc>
      <p:stSnd>
        <p:snd r:embed="rId2" name="CAMERA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C8ABE7-3315-4C54-8D05-5F916128FB5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11696181"/>
      </p:ext>
    </p:extLst>
  </p:cSld>
  <p:clrMapOvr>
    <a:masterClrMapping/>
  </p:clrMapOvr>
  <p:transition spd="med">
    <p:zoom/>
    <p:sndAc>
      <p:stSnd>
        <p:snd r:embed="rId1" name="CAMERA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AF1FA3-027F-4FC5-B7F9-E4D8B08BCC0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07317317"/>
      </p:ext>
    </p:extLst>
  </p:cSld>
  <p:clrMapOvr>
    <a:masterClrMapping/>
  </p:clrMapOvr>
  <p:transition spd="med">
    <p:zoom/>
    <p:sndAc>
      <p:stSnd>
        <p:snd r:embed="rId1" name="CAMERA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DD65B9-2BC1-4B00-95F7-A96C139F703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3131197"/>
      </p:ext>
    </p:extLst>
  </p:cSld>
  <p:clrMapOvr>
    <a:masterClrMapping/>
  </p:clrMapOvr>
  <p:transition spd="med">
    <p:zoom/>
    <p:sndAc>
      <p:stSnd>
        <p:snd r:embed="rId1" name="CAMERA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F37FF6-6CAC-4168-9AFE-6C4D63CD759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31772457"/>
      </p:ext>
    </p:extLst>
  </p:cSld>
  <p:clrMapOvr>
    <a:masterClrMapping/>
  </p:clrMapOvr>
  <p:transition spd="med">
    <p:zoom/>
    <p:sndAc>
      <p:stSnd>
        <p:snd r:embed="rId1" name="CAMERA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6258" y="381000"/>
            <a:ext cx="2667000" cy="1833554"/>
          </a:xfrm>
        </p:spPr>
        <p:txBody>
          <a:bodyPr/>
          <a:lstStyle>
            <a:lvl1pPr algn="l">
              <a:defRPr sz="3200" b="1" kern="1200" cap="all" spc="50">
                <a:ln w="15875"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352800" y="380999"/>
            <a:ext cx="5410200" cy="574516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326258" y="2214554"/>
            <a:ext cx="2667000" cy="391218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0AB4F3-3C38-47DE-AD1A-01FE59CC63B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82687019"/>
      </p:ext>
    </p:extLst>
  </p:cSld>
  <p:clrMapOvr>
    <a:masterClrMapping/>
  </p:clrMapOvr>
  <p:transition spd="med">
    <p:zoom/>
    <p:sndAc>
      <p:stSnd>
        <p:snd r:embed="rId1" name="CAMERA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6"/>
          <p:cNvGrpSpPr>
            <a:grpSpLocks/>
          </p:cNvGrpSpPr>
          <p:nvPr/>
        </p:nvGrpSpPr>
        <p:grpSpPr bwMode="auto">
          <a:xfrm>
            <a:off x="1581150" y="554038"/>
            <a:ext cx="7348538" cy="4741862"/>
            <a:chOff x="428596" y="553734"/>
            <a:chExt cx="7349244" cy="4741531"/>
          </a:xfrm>
        </p:grpSpPr>
        <p:sp>
          <p:nvSpPr>
            <p:cNvPr id="6" name="矩形 5"/>
            <p:cNvSpPr/>
            <p:nvPr userDrawn="1"/>
          </p:nvSpPr>
          <p:spPr>
            <a:xfrm rot="21480000">
              <a:off x="428596" y="580719"/>
              <a:ext cx="7339718" cy="4714546"/>
            </a:xfrm>
            <a:prstGeom prst="rect">
              <a:avLst/>
            </a:prstGeom>
            <a:ln w="1270" cap="flat" cmpd="sng" algn="ctr">
              <a:noFill/>
              <a:prstDash val="solid"/>
              <a:miter lim="800000"/>
            </a:ln>
            <a:effectLst>
              <a:outerShdw blurRad="54991" dist="17780" dir="5400000" algn="tl" rotWithShape="0">
                <a:srgbClr val="000000">
                  <a:alpha val="66000"/>
                </a:srgb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kumimoji="0" lang="zh-CN" altLang="en-US"/>
            </a:p>
          </p:txBody>
        </p:sp>
        <p:sp>
          <p:nvSpPr>
            <p:cNvPr id="7" name="矩形 6"/>
            <p:cNvSpPr/>
            <p:nvPr userDrawn="1"/>
          </p:nvSpPr>
          <p:spPr>
            <a:xfrm rot="21540000">
              <a:off x="438122" y="571195"/>
              <a:ext cx="7339718" cy="4714546"/>
            </a:xfrm>
            <a:prstGeom prst="rect">
              <a:avLst/>
            </a:prstGeom>
            <a:ln w="1270" cap="flat" cmpd="sng" algn="ctr">
              <a:noFill/>
              <a:prstDash val="solid"/>
              <a:miter lim="800000"/>
            </a:ln>
            <a:effectLst>
              <a:outerShdw blurRad="54991" dist="17780" dir="5400000" algn="tl" rotWithShape="0">
                <a:srgbClr val="000000">
                  <a:alpha val="66000"/>
                </a:srgb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kumimoji="0" lang="zh-CN" altLang="en-US"/>
            </a:p>
          </p:txBody>
        </p:sp>
        <p:sp>
          <p:nvSpPr>
            <p:cNvPr id="8" name="矩形 7"/>
            <p:cNvSpPr/>
            <p:nvPr userDrawn="1"/>
          </p:nvSpPr>
          <p:spPr>
            <a:xfrm>
              <a:off x="438122" y="553734"/>
              <a:ext cx="7339718" cy="4714546"/>
            </a:xfrm>
            <a:prstGeom prst="rect">
              <a:avLst/>
            </a:prstGeom>
            <a:ln w="1270" cap="flat" cmpd="sng" algn="ctr">
              <a:noFill/>
              <a:prstDash val="solid"/>
              <a:miter lim="800000"/>
            </a:ln>
            <a:effectLst>
              <a:outerShdw blurRad="54991" dist="17780" dir="5400000" algn="tl" rotWithShape="0">
                <a:srgbClr val="000000">
                  <a:alpha val="66000"/>
                </a:srgb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kumimoji="0" lang="zh-CN" altLang="en-US"/>
            </a:p>
          </p:txBody>
        </p:sp>
      </p:grp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651912" y="612776"/>
            <a:ext cx="7215238" cy="4602175"/>
          </a:xfrm>
          <a:solidFill>
            <a:schemeClr val="bg2">
              <a:tint val="7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 smtClean="0"/>
              <a:t>按一下圖示以新增圖片</a:t>
            </a:r>
            <a:endParaRPr lang="en-US" noProof="0"/>
          </a:p>
        </p:txBody>
      </p:sp>
      <p:sp useBgFill="1"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595295"/>
            <a:ext cx="1357290" cy="5691227"/>
          </a:xfrm>
          <a:noFill/>
        </p:spPr>
        <p:txBody>
          <a:bodyPr vert="eaVert"/>
          <a:lstStyle>
            <a:lvl1pPr algn="l">
              <a:defRPr lang="zh-CN" altLang="en-US" sz="3200" dirty="0">
                <a:ln w="1587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1750" dir="3600000" algn="tl" rotWithShape="0">
                    <a:srgbClr val="000000">
                      <a:alpha val="60000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14480" y="5481658"/>
            <a:ext cx="7215238" cy="804862"/>
          </a:xfrm>
        </p:spPr>
        <p:txBody>
          <a:bodyPr anchor="ctr"/>
          <a:lstStyle>
            <a:lvl1pPr marL="0" indent="0" algn="ctr">
              <a:buNone/>
              <a:defRPr sz="1400"/>
            </a:lvl1pPr>
            <a:lvl2pPr marL="457200" indent="0" algn="ctr">
              <a:buNone/>
              <a:defRPr sz="1200"/>
            </a:lvl2pPr>
            <a:lvl3pPr marL="914400" indent="0" algn="ctr">
              <a:buNone/>
              <a:defRPr sz="1000"/>
            </a:lvl3pPr>
            <a:lvl4pPr marL="1371600" indent="0" algn="ctr">
              <a:buNone/>
              <a:defRPr sz="900"/>
            </a:lvl4pPr>
            <a:lvl5pPr marL="1828800" indent="0" algn="ctr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9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534933-8B67-476A-AF04-634D895666A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52402007"/>
      </p:ext>
    </p:extLst>
  </p:cSld>
  <p:clrMapOvr>
    <a:masterClrMapping/>
  </p:clrMapOvr>
  <p:transition spd="med">
    <p:zoom/>
    <p:sndAc>
      <p:stSnd>
        <p:snd r:embed="rId1" name="CAMERA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8890">
              <a:contourClr>
                <a:schemeClr val="accent3">
                  <a:shade val="55000"/>
                </a:schemeClr>
              </a:contourClr>
            </a:sp3d>
          </a:bodyPr>
          <a:lstStyle/>
          <a:p>
            <a:r>
              <a:rPr lang="zh-TW" altLang="en-US" dirty="0" smtClean="0"/>
              <a:t>按一下以編輯母片標題樣式</a:t>
            </a:r>
            <a:endParaRPr lang="en-US" dirty="0"/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altLang="zh-TW" smtClean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9525" y="6483350"/>
            <a:ext cx="2133600" cy="365125"/>
          </a:xfrm>
          <a:prstGeom prst="rect">
            <a:avLst/>
          </a:prstGeom>
        </p:spPr>
        <p:txBody>
          <a:bodyPr vert="horz" rtlCol="0" anchor="ctr"/>
          <a:lstStyle>
            <a:lvl1pPr algn="l" eaLnBrk="1" latinLnBrk="0" hangingPunct="1">
              <a:defRPr kumimoji="0" sz="1200">
                <a:solidFill>
                  <a:schemeClr val="tx1">
                    <a:tint val="75000"/>
                  </a:schemeClr>
                </a:solidFill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483350"/>
            <a:ext cx="2895600" cy="365125"/>
          </a:xfrm>
          <a:prstGeom prst="rect">
            <a:avLst/>
          </a:prstGeom>
        </p:spPr>
        <p:txBody>
          <a:bodyPr vert="horz" rtlCol="0" anchor="ctr"/>
          <a:lstStyle>
            <a:lvl1pPr algn="ctr" eaLnBrk="1" latinLnBrk="0" hangingPunct="1">
              <a:defRPr kumimoji="0" sz="1200">
                <a:solidFill>
                  <a:schemeClr val="tx1">
                    <a:tint val="75000"/>
                  </a:schemeClr>
                </a:solidFill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992938" y="6483350"/>
            <a:ext cx="2133600" cy="365125"/>
          </a:xfrm>
          <a:prstGeom prst="rect">
            <a:avLst/>
          </a:prstGeom>
        </p:spPr>
        <p:txBody>
          <a:bodyPr vert="horz" rtlCol="0" anchor="ctr"/>
          <a:lstStyle>
            <a:lvl1pPr algn="r" eaLnBrk="1" latinLnBrk="0" hangingPunct="1">
              <a:defRPr kumimoji="0" sz="1200">
                <a:solidFill>
                  <a:schemeClr val="tx1">
                    <a:tint val="75000"/>
                  </a:schemeClr>
                </a:solidFill>
                <a:ea typeface="新細明體" charset="-120"/>
              </a:defRPr>
            </a:lvl1pPr>
          </a:lstStyle>
          <a:p>
            <a:pPr>
              <a:defRPr/>
            </a:pPr>
            <a:fld id="{FAAD3832-0202-4910-B685-E53E18C1C18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70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71" r:id="rId9"/>
    <p:sldLayoutId id="2147483868" r:id="rId10"/>
    <p:sldLayoutId id="2147483869" r:id="rId11"/>
  </p:sldLayoutIdLst>
  <p:transition spd="med">
    <p:zoom/>
    <p:sndAc>
      <p:stSnd>
        <p:snd r:embed="rId13" name="CAMERA.WAV"/>
      </p:stSnd>
    </p:sndAc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 kern="1200" spc="50" dirty="0">
          <a:ln w="15875" cmpd="sng">
            <a:solidFill>
              <a:srgbClr val="FFFFFF"/>
            </a:solidFill>
            <a:prstDash val="solid"/>
          </a:ln>
          <a:solidFill>
            <a:srgbClr val="FFFFFF"/>
          </a:solidFill>
          <a:effectLst>
            <a:outerShdw blurRad="31750" dir="3600000" algn="tl" rotWithShape="0">
              <a:srgbClr val="000000">
                <a:alpha val="6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FF"/>
          </a:solidFill>
          <a:latin typeface="Cambria" pitchFamily="18" charset="0"/>
          <a:ea typeface="微軟正黑體" pitchFamily="34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FF"/>
          </a:solidFill>
          <a:latin typeface="Cambria" pitchFamily="18" charset="0"/>
          <a:ea typeface="微軟正黑體" pitchFamily="34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FF"/>
          </a:solidFill>
          <a:latin typeface="Cambria" pitchFamily="18" charset="0"/>
          <a:ea typeface="微軟正黑體" pitchFamily="34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FF"/>
          </a:solidFill>
          <a:latin typeface="Cambria" pitchFamily="18" charset="0"/>
          <a:ea typeface="微軟正黑體" pitchFamily="34" charset="-120"/>
        </a:defRPr>
      </a:lvl5pPr>
      <a:lvl6pPr eaLnBrk="1" latinLnBrk="0" hangingPunct="1">
        <a:defRPr kumimoji="0">
          <a:solidFill>
            <a:schemeClr val="tx2"/>
          </a:solidFill>
        </a:defRPr>
      </a:lvl6pPr>
      <a:lvl7pPr eaLnBrk="1" latinLnBrk="0" hangingPunct="1">
        <a:defRPr kumimoji="0">
          <a:solidFill>
            <a:schemeClr val="tx2"/>
          </a:solidFill>
        </a:defRPr>
      </a:lvl7pPr>
      <a:lvl8pPr eaLnBrk="1" latinLnBrk="0" hangingPunct="1">
        <a:defRPr kumimoji="0">
          <a:solidFill>
            <a:schemeClr val="tx2"/>
          </a:solidFill>
        </a:defRPr>
      </a:lvl8pPr>
      <a:lvl9pPr eaLnBrk="1" latinLnBrk="0" hangingPunct="1">
        <a:defRPr kumimoji="0">
          <a:solidFill>
            <a:schemeClr val="tx2"/>
          </a:solidFill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90000"/>
        <a:buFont typeface="Cambria" pitchFamily="18" charset="0"/>
        <a:buChar char="+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Font typeface="Cambria" pitchFamily="18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 2" pitchFamily="18" charset="2"/>
        <a:buChar char="Ï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90000"/>
        <a:buFont typeface="Calibri" pitchFamily="34" charset="0"/>
        <a:buChar char="÷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Font typeface="Cambria" pitchFamily="18" charset="0"/>
        <a:buChar char="=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8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27.png"/><Relationship Id="rId9" Type="http://schemas.openxmlformats.org/officeDocument/2006/relationships/hyperlink" Target="http://en.wikipedia.org/wiki/Digital_content_creation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5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57.png"/><Relationship Id="rId4" Type="http://schemas.openxmlformats.org/officeDocument/2006/relationships/oleObject" Target="../embeddings/oleObject8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62.png"/><Relationship Id="rId4" Type="http://schemas.openxmlformats.org/officeDocument/2006/relationships/oleObject" Target="../embeddings/oleObject10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jpeg"/><Relationship Id="rId3" Type="http://schemas.openxmlformats.org/officeDocument/2006/relationships/audio" Target="../media/audio1.wav"/><Relationship Id="rId7" Type="http://schemas.openxmlformats.org/officeDocument/2006/relationships/image" Target="../media/image13.jpeg"/><Relationship Id="rId12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5" Type="http://schemas.openxmlformats.org/officeDocument/2006/relationships/image" Target="../media/image21.jpeg"/><Relationship Id="rId10" Type="http://schemas.openxmlformats.org/officeDocument/2006/relationships/image" Target="../media/image16.png"/><Relationship Id="rId4" Type="http://schemas.openxmlformats.org/officeDocument/2006/relationships/image" Target="../media/image10.jpeg"/><Relationship Id="rId9" Type="http://schemas.openxmlformats.org/officeDocument/2006/relationships/image" Target="../media/image15.png"/><Relationship Id="rId14" Type="http://schemas.openxmlformats.org/officeDocument/2006/relationships/image" Target="../media/image20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jpeg"/><Relationship Id="rId4" Type="http://schemas.openxmlformats.org/officeDocument/2006/relationships/image" Target="../media/image7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oleObject" Target="../embeddings/oleObject12.bin"/><Relationship Id="rId7" Type="http://schemas.openxmlformats.org/officeDocument/2006/relationships/image" Target="../media/image87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86.png"/><Relationship Id="rId5" Type="http://schemas.openxmlformats.org/officeDocument/2006/relationships/image" Target="../media/image85.jpeg"/><Relationship Id="rId4" Type="http://schemas.openxmlformats.org/officeDocument/2006/relationships/image" Target="../media/image8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d3js.org/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image" Target="../media/image93.png"/><Relationship Id="rId7" Type="http://schemas.openxmlformats.org/officeDocument/2006/relationships/image" Target="../media/image9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Relationship Id="rId9" Type="http://schemas.openxmlformats.org/officeDocument/2006/relationships/image" Target="../media/image9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sa3d.org/" TargetMode="External"/><Relationship Id="rId2" Type="http://schemas.openxmlformats.org/officeDocument/2006/relationships/hyperlink" Target="http://www.opengl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kesen.realtimerendering.com/" TargetMode="External"/><Relationship Id="rId5" Type="http://schemas.openxmlformats.org/officeDocument/2006/relationships/hyperlink" Target="http://kesen.huang.googlepages.com/" TargetMode="External"/><Relationship Id="rId4" Type="http://schemas.openxmlformats.org/officeDocument/2006/relationships/hyperlink" Target="http://nehe.gamedev.net/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5.gif"/><Relationship Id="rId5" Type="http://schemas.openxmlformats.org/officeDocument/2006/relationships/image" Target="../media/image23.wmf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381000" y="533400"/>
            <a:ext cx="8458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90000"/>
              <a:buFont typeface="Cambria" pitchFamily="18" charset="0"/>
              <a:buChar char="+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SzPct val="100000"/>
              <a:buFont typeface="Cambria" pitchFamily="18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60000"/>
              <a:buFont typeface="Wingdings 2" pitchFamily="18" charset="2"/>
              <a:buChar char="Ï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90000"/>
              <a:buFont typeface="Calibri" pitchFamily="34" charset="0"/>
              <a:buChar char="÷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zh-TW" sz="4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zh-TW" sz="4400" b="1" dirty="0">
                <a:latin typeface="Times New Roman" pitchFamily="18" charset="0"/>
              </a:rPr>
              <a:t>Computer Graphics </a:t>
            </a:r>
            <a:r>
              <a:rPr kumimoji="0" lang="en-US" altLang="zh-TW" sz="4400" b="1" dirty="0" smtClean="0">
                <a:latin typeface="Times New Roman" pitchFamily="18" charset="0"/>
              </a:rPr>
              <a:t>2016</a:t>
            </a:r>
            <a:endParaRPr kumimoji="0" lang="en-US" altLang="zh-TW" sz="4400" b="1" dirty="0">
              <a:latin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zh-TW" sz="4400" b="1" dirty="0">
                <a:latin typeface="Times New Roman" pitchFamily="18" charset="0"/>
              </a:rPr>
              <a:t>Introduction</a:t>
            </a:r>
            <a:endParaRPr kumimoji="0" lang="en-US" altLang="zh-TW" sz="4400" dirty="0">
              <a:latin typeface="Times New Roman" pitchFamily="18" charset="0"/>
            </a:endParaRPr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1371600" y="5357813"/>
            <a:ext cx="640080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tx2"/>
              </a:buClr>
              <a:buSzPct val="90000"/>
              <a:buFont typeface="Cambria" pitchFamily="18" charset="0"/>
              <a:buChar char="+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SzPct val="100000"/>
              <a:buFont typeface="Cambria" pitchFamily="18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60000"/>
              <a:buFont typeface="Wingdings 2" pitchFamily="18" charset="2"/>
              <a:buChar char="Ï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90000"/>
              <a:buFont typeface="Calibri" pitchFamily="34" charset="0"/>
              <a:buChar char="÷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buClrTx/>
              <a:buSzTx/>
              <a:buFontTx/>
              <a:buNone/>
            </a:pPr>
            <a:r>
              <a:rPr kumimoji="0" lang="en-US" altLang="zh-TW" sz="2400" b="1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Ming-Te Chi</a:t>
            </a:r>
          </a:p>
          <a:p>
            <a:pPr algn="ctr" eaLnBrk="1" hangingPunct="1">
              <a:buClrTx/>
              <a:buSzTx/>
              <a:buFontTx/>
              <a:buNone/>
            </a:pPr>
            <a:r>
              <a:rPr kumimoji="0" lang="en-US" altLang="zh-TW" sz="2400" b="1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Department of Computer Science, </a:t>
            </a:r>
          </a:p>
          <a:p>
            <a:pPr algn="ctr" eaLnBrk="1" hangingPunct="1">
              <a:buClrTx/>
              <a:buSzTx/>
              <a:buFontTx/>
              <a:buNone/>
            </a:pPr>
            <a:r>
              <a:rPr kumimoji="0" lang="en-US" altLang="zh-TW" sz="2400" b="1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National Chengchi University</a:t>
            </a:r>
            <a:endParaRPr kumimoji="0" lang="zh-TW" altLang="en-US" sz="3600" b="1">
              <a:solidFill>
                <a:srgbClr val="00FF0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eaLnBrk="1" hangingPunct="1">
              <a:buClrTx/>
              <a:buSzTx/>
              <a:buFontTx/>
              <a:buChar char="•"/>
            </a:pPr>
            <a:endParaRPr kumimoji="0" lang="zh-TW" altLang="en-US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eaLnBrk="1" hangingPunct="1">
              <a:buClrTx/>
              <a:buSzTx/>
              <a:buFontTx/>
              <a:buChar char="•"/>
            </a:pPr>
            <a:endParaRPr kumimoji="0" lang="en-US" altLang="zh-TW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pic>
        <p:nvPicPr>
          <p:cNvPr id="4100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163" y="2143125"/>
            <a:ext cx="4257675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TW"/>
              <a:t>Object Specification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190500" indent="-190500" eaLnBrk="1" hangingPunct="1">
              <a:lnSpc>
                <a:spcPct val="90000"/>
              </a:lnSpc>
            </a:pPr>
            <a:r>
              <a:rPr lang="en-US" altLang="zh-TW" sz="2800" smtClean="0"/>
              <a:t>Most APIs support a limited set of primitives including</a:t>
            </a:r>
          </a:p>
          <a:p>
            <a:pPr marL="571500" lvl="1" indent="-190500" eaLnBrk="1" hangingPunct="1">
              <a:lnSpc>
                <a:spcPct val="90000"/>
              </a:lnSpc>
            </a:pPr>
            <a:r>
              <a:rPr lang="en-US" altLang="zh-TW" sz="2400" smtClean="0"/>
              <a:t>Points		(1D objects)</a:t>
            </a:r>
          </a:p>
          <a:p>
            <a:pPr marL="571500" lvl="1" indent="-190500" eaLnBrk="1" hangingPunct="1">
              <a:lnSpc>
                <a:spcPct val="90000"/>
              </a:lnSpc>
            </a:pPr>
            <a:r>
              <a:rPr lang="en-US" altLang="zh-TW" sz="2400" smtClean="0"/>
              <a:t>Line segments	(2D objects)</a:t>
            </a:r>
          </a:p>
          <a:p>
            <a:pPr marL="571500" lvl="1" indent="-190500" eaLnBrk="1" hangingPunct="1">
              <a:lnSpc>
                <a:spcPct val="90000"/>
              </a:lnSpc>
            </a:pPr>
            <a:r>
              <a:rPr lang="en-US" altLang="zh-TW" sz="2400" smtClean="0"/>
              <a:t>Polygons		(3D objects)</a:t>
            </a:r>
          </a:p>
          <a:p>
            <a:pPr marL="571500" lvl="1" indent="-190500" eaLnBrk="1" hangingPunct="1">
              <a:lnSpc>
                <a:spcPct val="90000"/>
              </a:lnSpc>
            </a:pPr>
            <a:r>
              <a:rPr lang="en-US" altLang="zh-TW" sz="2400" smtClean="0"/>
              <a:t>Some curves and surfaces</a:t>
            </a:r>
          </a:p>
          <a:p>
            <a:pPr marL="952500" lvl="2" indent="-190500" eaLnBrk="1" hangingPunct="1">
              <a:lnSpc>
                <a:spcPct val="90000"/>
              </a:lnSpc>
            </a:pPr>
            <a:r>
              <a:rPr lang="en-US" altLang="zh-TW" smtClean="0"/>
              <a:t>Quadrics</a:t>
            </a:r>
          </a:p>
          <a:p>
            <a:pPr marL="952500" lvl="2" indent="-190500" eaLnBrk="1" hangingPunct="1">
              <a:lnSpc>
                <a:spcPct val="90000"/>
              </a:lnSpc>
            </a:pPr>
            <a:r>
              <a:rPr lang="en-US" altLang="zh-TW" smtClean="0"/>
              <a:t>Parametric polynomial</a:t>
            </a:r>
          </a:p>
          <a:p>
            <a:pPr marL="190500" indent="-190500" eaLnBrk="1" hangingPunct="1">
              <a:lnSpc>
                <a:spcPct val="90000"/>
              </a:lnSpc>
            </a:pPr>
            <a:r>
              <a:rPr lang="en-US" altLang="zh-TW" sz="2800" smtClean="0"/>
              <a:t>All are</a:t>
            </a:r>
            <a:r>
              <a:rPr lang="en-US" altLang="zh-TW" smtClean="0"/>
              <a:t> </a:t>
            </a:r>
            <a:r>
              <a:rPr lang="en-US" altLang="zh-TW" sz="2800" smtClean="0"/>
              <a:t>defined through locations in space or </a:t>
            </a:r>
            <a:r>
              <a:rPr lang="en-US" altLang="zh-TW" sz="2800" i="1" smtClean="0"/>
              <a:t>vertices</a:t>
            </a: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TW"/>
              <a:t>Example</a:t>
            </a:r>
          </a:p>
        </p:txBody>
      </p:sp>
      <p:sp>
        <p:nvSpPr>
          <p:cNvPr id="14339" name="Text Box 3"/>
          <p:cNvSpPr>
            <a:spLocks noGrp="1" noChangeArrowheads="1"/>
          </p:cNvSpPr>
          <p:nvPr>
            <p:ph idx="1"/>
          </p:nvPr>
        </p:nvSpPr>
        <p:spPr>
          <a:xfrm>
            <a:off x="609600" y="2819400"/>
            <a:ext cx="7772400" cy="2133600"/>
          </a:xfrm>
        </p:spPr>
        <p:txBody>
          <a:bodyPr lIns="92075" tIns="46038" rIns="92075" bIns="46038"/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500" b="1" smtClean="0">
                <a:latin typeface="Courier New" pitchFamily="49" charset="0"/>
              </a:rPr>
              <a:t>glBegin(GL_POLYGON)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500" b="1" smtClean="0">
                <a:latin typeface="Courier New" pitchFamily="49" charset="0"/>
              </a:rPr>
              <a:t>	glVertex3f(0.0, 0.0, 0.0);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500" b="1" smtClean="0">
                <a:latin typeface="Courier New" pitchFamily="49" charset="0"/>
              </a:rPr>
              <a:t>	glVertex3f(0.0, 1.0, 0.0);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500" b="1" smtClean="0">
                <a:latin typeface="Courier New" pitchFamily="49" charset="0"/>
              </a:rPr>
              <a:t>	glVertex3f(0.0, 0.0, 1.0);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500" b="1" smtClean="0">
                <a:latin typeface="Courier New" pitchFamily="49" charset="0"/>
              </a:rPr>
              <a:t>glEnd( );</a:t>
            </a: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3929063" y="1785938"/>
            <a:ext cx="1857375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Ctr="1">
            <a:spAutoFit/>
          </a:bodyPr>
          <a:lstStyle/>
          <a:p>
            <a:pPr eaLnBrk="0" hangingPunct="0">
              <a:defRPr/>
            </a:pPr>
            <a:r>
              <a:rPr kumimoji="0" lang="en-US" altLang="zh-TW" dirty="0">
                <a:solidFill>
                  <a:schemeClr val="bg2">
                    <a:lumMod val="10000"/>
                  </a:schemeClr>
                </a:solidFill>
              </a:rPr>
              <a:t>type of object</a:t>
            </a:r>
          </a:p>
        </p:txBody>
      </p:sp>
      <p:sp>
        <p:nvSpPr>
          <p:cNvPr id="14341" name="Line 5"/>
          <p:cNvSpPr>
            <a:spLocks noChangeShapeType="1"/>
          </p:cNvSpPr>
          <p:nvPr/>
        </p:nvSpPr>
        <p:spPr bwMode="auto">
          <a:xfrm flipH="1">
            <a:off x="3352800" y="2286000"/>
            <a:ext cx="114300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 anchorCtr="1"/>
          <a:lstStyle/>
          <a:p>
            <a:endParaRPr lang="zh-TW" altLang="en-US"/>
          </a:p>
        </p:txBody>
      </p:sp>
      <p:sp>
        <p:nvSpPr>
          <p:cNvPr id="14342" name="Line 6"/>
          <p:cNvSpPr>
            <a:spLocks noChangeShapeType="1"/>
          </p:cNvSpPr>
          <p:nvPr/>
        </p:nvSpPr>
        <p:spPr bwMode="auto">
          <a:xfrm flipH="1">
            <a:off x="4648200" y="2590800"/>
            <a:ext cx="1295400" cy="685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 anchorCtr="1"/>
          <a:lstStyle/>
          <a:p>
            <a:endParaRPr lang="zh-TW" altLang="en-US"/>
          </a:p>
        </p:txBody>
      </p:sp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5006975" y="2251075"/>
            <a:ext cx="2330450" cy="4572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Ctr="1">
            <a:spAutoFit/>
          </a:bodyPr>
          <a:lstStyle/>
          <a:p>
            <a:pPr eaLnBrk="0" hangingPunct="0">
              <a:defRPr/>
            </a:pPr>
            <a:r>
              <a:rPr kumimoji="0" lang="en-US" altLang="zh-TW" dirty="0">
                <a:solidFill>
                  <a:schemeClr val="bg2">
                    <a:lumMod val="10000"/>
                  </a:schemeClr>
                </a:solidFill>
              </a:rPr>
              <a:t>location of vertex</a:t>
            </a:r>
          </a:p>
        </p:txBody>
      </p:sp>
      <p:sp>
        <p:nvSpPr>
          <p:cNvPr id="22536" name="Text Box 8"/>
          <p:cNvSpPr txBox="1">
            <a:spLocks noChangeArrowheads="1"/>
          </p:cNvSpPr>
          <p:nvPr/>
        </p:nvSpPr>
        <p:spPr bwMode="auto">
          <a:xfrm>
            <a:off x="1684338" y="5222875"/>
            <a:ext cx="3032125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Ctr="1">
            <a:spAutoFit/>
          </a:bodyPr>
          <a:lstStyle/>
          <a:p>
            <a:pPr eaLnBrk="0" hangingPunct="0">
              <a:defRPr/>
            </a:pPr>
            <a:r>
              <a:rPr kumimoji="0" lang="en-US" altLang="zh-TW" dirty="0">
                <a:solidFill>
                  <a:schemeClr val="bg2">
                    <a:lumMod val="10000"/>
                  </a:schemeClr>
                </a:solidFill>
              </a:rPr>
              <a:t>end of object definition</a:t>
            </a:r>
          </a:p>
        </p:txBody>
      </p:sp>
      <p:sp>
        <p:nvSpPr>
          <p:cNvPr id="14345" name="Line 9"/>
          <p:cNvSpPr>
            <a:spLocks noChangeShapeType="1"/>
          </p:cNvSpPr>
          <p:nvPr/>
        </p:nvSpPr>
        <p:spPr bwMode="auto">
          <a:xfrm flipH="1" flipV="1">
            <a:off x="1905000" y="4724400"/>
            <a:ext cx="990600" cy="381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 anchorCtr="1"/>
          <a:lstStyle/>
          <a:p>
            <a:endParaRPr lang="zh-TW" altLang="en-US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62" name="Object 2"/>
          <p:cNvGraphicFramePr>
            <a:graphicFrameLocks noChangeAspect="1"/>
          </p:cNvGraphicFramePr>
          <p:nvPr/>
        </p:nvGraphicFramePr>
        <p:xfrm>
          <a:off x="457200" y="685800"/>
          <a:ext cx="3886200" cy="285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96" name="PhotoImpact" r:id="rId3" imgW="2552381" imgH="1874682" progId="PI3.Image">
                  <p:embed/>
                </p:oleObj>
              </mc:Choice>
              <mc:Fallback>
                <p:oleObj name="PhotoImpact" r:id="rId3" imgW="2552381" imgH="1874682" progId="PI3.Image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685800"/>
                        <a:ext cx="3886200" cy="2854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3" name="Object 3"/>
          <p:cNvGraphicFramePr>
            <a:graphicFrameLocks noChangeAspect="1"/>
          </p:cNvGraphicFramePr>
          <p:nvPr/>
        </p:nvGraphicFramePr>
        <p:xfrm>
          <a:off x="4800600" y="685800"/>
          <a:ext cx="3733800" cy="287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97" name="PhotoImpact" r:id="rId5" imgW="2080000" imgH="1600339" progId="PI3.Image">
                  <p:embed/>
                </p:oleObj>
              </mc:Choice>
              <mc:Fallback>
                <p:oleObj name="PhotoImpact" r:id="rId5" imgW="2080000" imgH="1600339" progId="PI3.Imag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685800"/>
                        <a:ext cx="3733800" cy="2873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4" name="Object 4"/>
          <p:cNvGraphicFramePr>
            <a:graphicFrameLocks noChangeAspect="1"/>
          </p:cNvGraphicFramePr>
          <p:nvPr/>
        </p:nvGraphicFramePr>
        <p:xfrm>
          <a:off x="457200" y="3657600"/>
          <a:ext cx="3886200" cy="2770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98" name="PhotoImpact" r:id="rId7" imgW="2521905" imgH="1798095" progId="PI3.Image">
                  <p:embed/>
                </p:oleObj>
              </mc:Choice>
              <mc:Fallback>
                <p:oleObj name="PhotoImpact" r:id="rId7" imgW="2521905" imgH="1798095" progId="PI3.Imag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3657600"/>
                        <a:ext cx="3886200" cy="2770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4572000" y="4076700"/>
            <a:ext cx="4264025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90000"/>
              <a:buFont typeface="Cambria" pitchFamily="18" charset="0"/>
              <a:buChar char="+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SzPct val="100000"/>
              <a:buFont typeface="Cambria" pitchFamily="18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60000"/>
              <a:buFont typeface="Wingdings 2" pitchFamily="18" charset="2"/>
              <a:buChar char="Ï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90000"/>
              <a:buFont typeface="Calibri" pitchFamily="34" charset="0"/>
              <a:buChar char="÷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b="1">
                <a:solidFill>
                  <a:schemeClr val="folHlink"/>
                </a:solidFill>
                <a:latin typeface="Times New Roman" pitchFamily="18" charset="0"/>
              </a:rPr>
              <a:t>Modeling Package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zh-TW" b="1">
              <a:solidFill>
                <a:schemeClr val="folHlink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>
                <a:latin typeface="Times New Roman" pitchFamily="18" charset="0"/>
                <a:hlinkClick r:id="rId9" tooltip="Digital content creation"/>
              </a:rPr>
              <a:t>Digital Content Creation</a:t>
            </a:r>
            <a:endParaRPr lang="en-US" altLang="zh-TW" b="1">
              <a:solidFill>
                <a:schemeClr val="folHlink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zh-TW" sz="3600" b="1">
              <a:solidFill>
                <a:schemeClr val="folHlin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E_OF_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 descr="FROS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572000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 descr="FIS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 descr="MENG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390" name="Text Box 6"/>
          <p:cNvSpPr txBox="1">
            <a:spLocks noChangeArrowheads="1"/>
          </p:cNvSpPr>
          <p:nvPr/>
        </p:nvSpPr>
        <p:spPr bwMode="auto">
          <a:xfrm>
            <a:off x="2414588" y="3016250"/>
            <a:ext cx="4314825" cy="82391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90000"/>
              <a:buFont typeface="Cambria" pitchFamily="18" charset="0"/>
              <a:buChar char="+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SzPct val="100000"/>
              <a:buFont typeface="Cambria" pitchFamily="18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60000"/>
              <a:buFont typeface="Wingdings 2" pitchFamily="18" charset="2"/>
              <a:buChar char="Ï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90000"/>
              <a:buFont typeface="Calibri" pitchFamily="34" charset="0"/>
              <a:buChar char="÷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4800">
                <a:solidFill>
                  <a:srgbClr val="FF0000"/>
                </a:solidFill>
                <a:latin typeface="Times New Roman" pitchFamily="18" charset="0"/>
              </a:rPr>
              <a:t>www.povray.org</a:t>
            </a: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4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4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390" grpId="0" animBg="1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Dampftrak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00808"/>
            <a:ext cx="5504611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1763688" y="4797152"/>
            <a:ext cx="25202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err="1" smtClean="0"/>
              <a:t>Dampftraktor</a:t>
            </a:r>
            <a:endParaRPr lang="en-US" altLang="zh-TW" b="1" dirty="0" smtClean="0"/>
          </a:p>
          <a:p>
            <a:endParaRPr lang="en-US" altLang="zh-TW" b="1" dirty="0"/>
          </a:p>
          <a:p>
            <a:r>
              <a:rPr lang="de-DE" altLang="zh-TW" dirty="0"/>
              <a:t>Wilesco Dampf Traktor D 40 MS</a:t>
            </a:r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LuxRender</a:t>
            </a:r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8144" y="1705996"/>
            <a:ext cx="3091156" cy="3091156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6228184" y="4869160"/>
            <a:ext cx="2088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800" dirty="0"/>
              <a:t>Cornell Box by A-man rendered to approximately 100k s/p</a:t>
            </a:r>
            <a:endParaRPr lang="zh-TW" altLang="en-US" sz="1800" dirty="0"/>
          </a:p>
        </p:txBody>
      </p:sp>
    </p:spTree>
    <p:extLst>
      <p:ext uri="{BB962C8B-B14F-4D97-AF65-F5344CB8AC3E}">
        <p14:creationId xmlns:p14="http://schemas.microsoft.com/office/powerpoint/2010/main" val="4224647314"/>
      </p:ext>
    </p:extLst>
  </p:cSld>
  <p:clrMapOvr>
    <a:masterClrMapping/>
  </p:clrMapOvr>
  <p:transition spd="med">
    <p:zoom/>
    <p:sndAc>
      <p:stSnd>
        <p:snd r:embed="rId2" name="CAMERA.WAV"/>
      </p:stSnd>
    </p:sndAc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TW" dirty="0" smtClean="0"/>
              <a:t>Displayer &amp; </a:t>
            </a:r>
            <a:r>
              <a:rPr lang="en-US" altLang="zh-TW" dirty="0" err="1" smtClean="0"/>
              <a:t>Framebuffer</a:t>
            </a:r>
            <a:endParaRPr lang="zh-TW" altLang="en-US" dirty="0"/>
          </a:p>
        </p:txBody>
      </p:sp>
      <p:sp>
        <p:nvSpPr>
          <p:cNvPr id="17411" name="文字版面配置區 4"/>
          <p:cNvSpPr>
            <a:spLocks noGrp="1"/>
          </p:cNvSpPr>
          <p:nvPr>
            <p:ph type="body" idx="1"/>
          </p:nvPr>
        </p:nvSpPr>
        <p:spPr>
          <a:xfrm>
            <a:off x="685800" y="2355850"/>
            <a:ext cx="7772400" cy="1501775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562725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TW"/>
              <a:t>Raster Graphics</a:t>
            </a:r>
          </a:p>
        </p:txBody>
      </p:sp>
      <p:sp>
        <p:nvSpPr>
          <p:cNvPr id="18435" name="Rectangle 1027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Image produced as an array (</a:t>
            </a:r>
            <a:r>
              <a:rPr lang="en-US" altLang="zh-TW" smtClean="0">
                <a:solidFill>
                  <a:srgbClr val="FF0000"/>
                </a:solidFill>
              </a:rPr>
              <a:t>the </a:t>
            </a:r>
            <a:r>
              <a:rPr lang="en-US" altLang="zh-TW" i="1" smtClean="0">
                <a:solidFill>
                  <a:srgbClr val="FF0000"/>
                </a:solidFill>
              </a:rPr>
              <a:t>raster</a:t>
            </a:r>
            <a:r>
              <a:rPr lang="en-US" altLang="zh-TW" smtClean="0"/>
              <a:t>) of picture elements (</a:t>
            </a:r>
            <a:r>
              <a:rPr lang="en-US" altLang="zh-TW" i="1" smtClean="0">
                <a:solidFill>
                  <a:srgbClr val="FF0000"/>
                </a:solidFill>
              </a:rPr>
              <a:t>pixels</a:t>
            </a:r>
            <a:r>
              <a:rPr lang="en-US" altLang="zh-TW" smtClean="0"/>
              <a:t>) in the </a:t>
            </a:r>
            <a:r>
              <a:rPr lang="en-US" altLang="zh-TW" i="1" smtClean="0"/>
              <a:t>frame buffer</a:t>
            </a:r>
          </a:p>
        </p:txBody>
      </p:sp>
      <p:pic>
        <p:nvPicPr>
          <p:cNvPr id="1843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376613"/>
            <a:ext cx="3756025" cy="250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375025"/>
            <a:ext cx="2447925" cy="243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1979613" y="3933825"/>
            <a:ext cx="288925" cy="2873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cxnSp>
        <p:nvCxnSpPr>
          <p:cNvPr id="4" name="直線單箭頭接點 3"/>
          <p:cNvCxnSpPr/>
          <p:nvPr/>
        </p:nvCxnSpPr>
        <p:spPr>
          <a:xfrm>
            <a:off x="5940425" y="3860800"/>
            <a:ext cx="1944688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/>
          <p:cNvSpPr/>
          <p:nvPr/>
        </p:nvSpPr>
        <p:spPr>
          <a:xfrm>
            <a:off x="7885113" y="3644900"/>
            <a:ext cx="431800" cy="431800"/>
          </a:xfrm>
          <a:prstGeom prst="rect">
            <a:avLst/>
          </a:prstGeom>
          <a:solidFill>
            <a:srgbClr val="B3A1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8441" name="文字方塊 6"/>
          <p:cNvSpPr txBox="1">
            <a:spLocks noChangeArrowheads="1"/>
          </p:cNvSpPr>
          <p:nvPr/>
        </p:nvSpPr>
        <p:spPr bwMode="auto">
          <a:xfrm>
            <a:off x="7235825" y="4140200"/>
            <a:ext cx="1657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90000"/>
              <a:buFont typeface="Cambria" pitchFamily="18" charset="0"/>
              <a:buChar char="+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SzPct val="100000"/>
              <a:buFont typeface="Cambria" pitchFamily="18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60000"/>
              <a:buFont typeface="Wingdings 2" pitchFamily="18" charset="2"/>
              <a:buChar char="Ï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90000"/>
              <a:buFont typeface="Calibri" pitchFamily="34" charset="0"/>
              <a:buChar char="÷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800">
                <a:latin typeface="Arial" pitchFamily="34" charset="0"/>
              </a:rPr>
              <a:t>(</a:t>
            </a:r>
            <a:r>
              <a:rPr lang="en-US" altLang="zh-TW" sz="1800">
                <a:solidFill>
                  <a:srgbClr val="FF0000"/>
                </a:solidFill>
                <a:latin typeface="Arial" pitchFamily="34" charset="0"/>
              </a:rPr>
              <a:t>179</a:t>
            </a:r>
            <a:r>
              <a:rPr lang="en-US" altLang="zh-TW" sz="1800">
                <a:latin typeface="Arial" pitchFamily="34" charset="0"/>
              </a:rPr>
              <a:t>, </a:t>
            </a:r>
            <a:r>
              <a:rPr lang="en-US" altLang="zh-TW" sz="1800">
                <a:solidFill>
                  <a:srgbClr val="00B050"/>
                </a:solidFill>
                <a:latin typeface="Arial" pitchFamily="34" charset="0"/>
              </a:rPr>
              <a:t>161</a:t>
            </a:r>
            <a:r>
              <a:rPr lang="en-US" altLang="zh-TW" sz="1800">
                <a:latin typeface="Arial" pitchFamily="34" charset="0"/>
              </a:rPr>
              <a:t>, </a:t>
            </a:r>
            <a:r>
              <a:rPr lang="en-US" altLang="zh-TW" sz="1800">
                <a:solidFill>
                  <a:srgbClr val="0070C0"/>
                </a:solidFill>
                <a:latin typeface="Arial" pitchFamily="34" charset="0"/>
              </a:rPr>
              <a:t>153</a:t>
            </a:r>
            <a:r>
              <a:rPr lang="en-US" altLang="zh-TW" sz="1800">
                <a:latin typeface="Arial" pitchFamily="34" charset="0"/>
              </a:rPr>
              <a:t>)</a:t>
            </a:r>
            <a:endParaRPr lang="zh-TW" altLang="en-US" sz="180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307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TW" smtClean="0"/>
              <a:t>Display</a:t>
            </a:r>
            <a:r>
              <a:rPr lang="en-US" altLang="zh-TW">
                <a:latin typeface="Comic Sans MS" pitchFamily="66" charset="0"/>
              </a:rPr>
              <a:t> </a:t>
            </a:r>
            <a:r>
              <a:rPr lang="en-US" altLang="zh-TW" smtClean="0"/>
              <a:t>Technologies</a:t>
            </a:r>
          </a:p>
        </p:txBody>
      </p:sp>
      <p:sp>
        <p:nvSpPr>
          <p:cNvPr id="19459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graphicFrame>
        <p:nvGraphicFramePr>
          <p:cNvPr id="19460" name="Object 3076"/>
          <p:cNvGraphicFramePr>
            <a:graphicFrameLocks noChangeAspect="1"/>
          </p:cNvGraphicFramePr>
          <p:nvPr/>
        </p:nvGraphicFramePr>
        <p:xfrm>
          <a:off x="571500" y="2000250"/>
          <a:ext cx="3695700" cy="3533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5" name="PhotoImpact" r:id="rId3" imgW="3276190" imgH="3133333" progId="PI3.Image">
                  <p:embed/>
                </p:oleObj>
              </mc:Choice>
              <mc:Fallback>
                <p:oleObj name="PhotoImpact" r:id="rId3" imgW="3276190" imgH="3133333" progId="PI3.Image">
                  <p:embed/>
                  <p:pic>
                    <p:nvPicPr>
                      <p:cNvPr id="0" name="Object 307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" y="2000250"/>
                        <a:ext cx="3695700" cy="3533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461" name="Picture 7" descr="File:LCD layers.sv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2214563"/>
            <a:ext cx="4000500" cy="30003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文字方塊 6"/>
          <p:cNvSpPr txBox="1">
            <a:spLocks noChangeArrowheads="1"/>
          </p:cNvSpPr>
          <p:nvPr/>
        </p:nvSpPr>
        <p:spPr bwMode="auto">
          <a:xfrm>
            <a:off x="1071563" y="5643563"/>
            <a:ext cx="26431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90000"/>
              <a:buFont typeface="Cambria" pitchFamily="18" charset="0"/>
              <a:buChar char="+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SzPct val="100000"/>
              <a:buFont typeface="Cambria" pitchFamily="18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60000"/>
              <a:buFont typeface="Wingdings 2" pitchFamily="18" charset="2"/>
              <a:buChar char="Ï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90000"/>
              <a:buFont typeface="Calibri" pitchFamily="34" charset="0"/>
              <a:buChar char="÷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2400">
                <a:latin typeface="Times New Roman" pitchFamily="18" charset="0"/>
              </a:rPr>
              <a:t>CRT</a:t>
            </a:r>
            <a:endParaRPr lang="zh-TW" altLang="en-US" sz="2400">
              <a:latin typeface="Times New Roman" pitchFamily="18" charset="0"/>
            </a:endParaRPr>
          </a:p>
        </p:txBody>
      </p:sp>
      <p:sp>
        <p:nvSpPr>
          <p:cNvPr id="19463" name="文字方塊 9"/>
          <p:cNvSpPr txBox="1">
            <a:spLocks noChangeArrowheads="1"/>
          </p:cNvSpPr>
          <p:nvPr/>
        </p:nvSpPr>
        <p:spPr bwMode="auto">
          <a:xfrm>
            <a:off x="5357813" y="5643563"/>
            <a:ext cx="26431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90000"/>
              <a:buFont typeface="Cambria" pitchFamily="18" charset="0"/>
              <a:buChar char="+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SzPct val="100000"/>
              <a:buFont typeface="Cambria" pitchFamily="18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60000"/>
              <a:buFont typeface="Wingdings 2" pitchFamily="18" charset="2"/>
              <a:buChar char="Ï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90000"/>
              <a:buFont typeface="Calibri" pitchFamily="34" charset="0"/>
              <a:buChar char="÷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2400">
                <a:latin typeface="Times New Roman" pitchFamily="18" charset="0"/>
              </a:rPr>
              <a:t>LCD</a:t>
            </a:r>
            <a:endParaRPr lang="zh-TW" altLang="en-US" sz="2400">
              <a:latin typeface="Times New Roman" pitchFamily="18" charset="0"/>
            </a:endParaRPr>
          </a:p>
        </p:txBody>
      </p:sp>
      <p:pic>
        <p:nvPicPr>
          <p:cNvPr id="3083" name="Picture 11" descr="File:LCD RGB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928938"/>
            <a:ext cx="4264025" cy="171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308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82" name="Object 2"/>
          <p:cNvGraphicFramePr>
            <a:graphicFrameLocks noChangeAspect="1"/>
          </p:cNvGraphicFramePr>
          <p:nvPr/>
        </p:nvGraphicFramePr>
        <p:xfrm>
          <a:off x="233363" y="781050"/>
          <a:ext cx="8675687" cy="6076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3" name="PhotoImpact" r:id="rId3" imgW="8676190" imgH="6076190" progId="PI3.Image">
                  <p:embed/>
                </p:oleObj>
              </mc:Choice>
              <mc:Fallback>
                <p:oleObj name="PhotoImpact" r:id="rId3" imgW="8676190" imgH="6076190" progId="PI3.Image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363" y="781050"/>
                        <a:ext cx="8675687" cy="6076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TW" smtClean="0"/>
              <a:t>Caves and Fish Bowls</a:t>
            </a:r>
          </a:p>
        </p:txBody>
      </p:sp>
      <p:graphicFrame>
        <p:nvGraphicFramePr>
          <p:cNvPr id="22531" name="Object 3"/>
          <p:cNvGraphicFramePr>
            <a:graphicFrameLocks noChangeAspect="1"/>
          </p:cNvGraphicFramePr>
          <p:nvPr/>
        </p:nvGraphicFramePr>
        <p:xfrm>
          <a:off x="900113" y="1752600"/>
          <a:ext cx="7342187" cy="443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2" name="PhotoImpact" r:id="rId3" imgW="7342857" imgH="4438095" progId="PI3.Image">
                  <p:embed/>
                </p:oleObj>
              </mc:Choice>
              <mc:Fallback>
                <p:oleObj name="PhotoImpact" r:id="rId3" imgW="7342857" imgH="4438095" progId="PI3.Imag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113" y="1752600"/>
                        <a:ext cx="7342187" cy="4438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TW" smtClean="0"/>
              <a:t>The teapot</a:t>
            </a:r>
            <a:endParaRPr lang="zh-TW" altLang="en-US"/>
          </a:p>
        </p:txBody>
      </p:sp>
      <p:pic>
        <p:nvPicPr>
          <p:cNvPr id="512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8" y="2276475"/>
            <a:ext cx="3775075" cy="250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文字方塊 4"/>
          <p:cNvSpPr txBox="1">
            <a:spLocks noChangeArrowheads="1"/>
          </p:cNvSpPr>
          <p:nvPr/>
        </p:nvSpPr>
        <p:spPr bwMode="auto">
          <a:xfrm>
            <a:off x="-107950" y="4954588"/>
            <a:ext cx="4857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90000"/>
              <a:buFont typeface="Cambria" pitchFamily="18" charset="0"/>
              <a:buChar char="+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SzPct val="100000"/>
              <a:buFont typeface="Cambria" pitchFamily="18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60000"/>
              <a:buFont typeface="Wingdings 2" pitchFamily="18" charset="2"/>
              <a:buChar char="Ï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90000"/>
              <a:buFont typeface="Calibri" pitchFamily="34" charset="0"/>
              <a:buChar char="÷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2400">
                <a:latin typeface="Times New Roman" pitchFamily="18" charset="0"/>
              </a:rPr>
              <a:t>Real teapot </a:t>
            </a:r>
            <a:endParaRPr lang="zh-TW" altLang="en-US" sz="2400">
              <a:latin typeface="Times New Roman" pitchFamily="18" charset="0"/>
            </a:endParaRPr>
          </a:p>
        </p:txBody>
      </p:sp>
      <p:pic>
        <p:nvPicPr>
          <p:cNvPr id="2129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628775"/>
            <a:ext cx="3748087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12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728345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TW" dirty="0" smtClean="0"/>
              <a:t>Head-Mounted</a:t>
            </a:r>
            <a:r>
              <a:rPr lang="en-US" altLang="zh-TW" dirty="0"/>
              <a:t> </a:t>
            </a:r>
            <a:r>
              <a:rPr lang="en-US" altLang="zh-TW" dirty="0" smtClean="0"/>
              <a:t>Displays</a:t>
            </a:r>
          </a:p>
        </p:txBody>
      </p:sp>
      <p:sp>
        <p:nvSpPr>
          <p:cNvPr id="64515" name="內容版面配置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64516" name="文字方塊 1"/>
          <p:cNvSpPr txBox="1">
            <a:spLocks noChangeArrowheads="1"/>
          </p:cNvSpPr>
          <p:nvPr/>
        </p:nvSpPr>
        <p:spPr bwMode="auto">
          <a:xfrm>
            <a:off x="5508625" y="6103938"/>
            <a:ext cx="26638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Arial" charset="0"/>
                <a:ea typeface="新細明體" charset="-120"/>
              </a:rPr>
              <a:t>Sony VR </a:t>
            </a:r>
            <a:endParaRPr lang="zh-TW" altLang="en-US" sz="1800">
              <a:latin typeface="Arial" charset="0"/>
              <a:ea typeface="新細明體" charset="-120"/>
            </a:endParaRPr>
          </a:p>
        </p:txBody>
      </p:sp>
      <p:sp>
        <p:nvSpPr>
          <p:cNvPr id="64517" name="文字方塊 7"/>
          <p:cNvSpPr txBox="1">
            <a:spLocks noChangeArrowheads="1"/>
          </p:cNvSpPr>
          <p:nvPr/>
        </p:nvSpPr>
        <p:spPr bwMode="auto">
          <a:xfrm>
            <a:off x="1158875" y="6089650"/>
            <a:ext cx="26638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Arial" charset="0"/>
                <a:ea typeface="新細明體" charset="-120"/>
              </a:rPr>
              <a:t>Oculus Rift</a:t>
            </a:r>
            <a:endParaRPr lang="zh-TW" altLang="en-US" sz="1800">
              <a:latin typeface="Arial" charset="0"/>
              <a:ea typeface="新細明體" charset="-120"/>
            </a:endParaRPr>
          </a:p>
        </p:txBody>
      </p:sp>
      <p:pic>
        <p:nvPicPr>
          <p:cNvPr id="64518" name="Picture 9" descr="「ps vr」的圖片搜尋結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575" y="3716338"/>
            <a:ext cx="4479925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9" name="Picture 6" descr="http://www.wired.com/wp-content/uploads/2015/06/Oculus-Rift-2-1024x57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75" y="3716338"/>
            <a:ext cx="3838575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288" y="1143000"/>
            <a:ext cx="3838575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21" name="文字方塊 1"/>
          <p:cNvSpPr txBox="1">
            <a:spLocks noChangeArrowheads="1"/>
          </p:cNvSpPr>
          <p:nvPr/>
        </p:nvSpPr>
        <p:spPr bwMode="auto">
          <a:xfrm>
            <a:off x="3246438" y="3270250"/>
            <a:ext cx="26638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charset="0"/>
              <a:buNone/>
            </a:pPr>
            <a:r>
              <a:rPr lang="en-US" altLang="zh-TW" sz="1800">
                <a:latin typeface="Arial" charset="0"/>
                <a:ea typeface="新細明體" charset="-120"/>
              </a:rPr>
              <a:t>Htc vive</a:t>
            </a:r>
            <a:endParaRPr lang="zh-TW" altLang="en-US" sz="1800">
              <a:latin typeface="Arial" charset="0"/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81913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TW" dirty="0" smtClean="0"/>
              <a:t>evolution </a:t>
            </a:r>
            <a:endParaRPr lang="zh-TW" altLang="en-US" dirty="0"/>
          </a:p>
        </p:txBody>
      </p:sp>
      <p:sp>
        <p:nvSpPr>
          <p:cNvPr id="23555" name="文字版面配置區 4"/>
          <p:cNvSpPr>
            <a:spLocks noGrp="1"/>
          </p:cNvSpPr>
          <p:nvPr>
            <p:ph type="body" idx="1"/>
          </p:nvPr>
        </p:nvSpPr>
        <p:spPr>
          <a:xfrm>
            <a:off x="685800" y="2355850"/>
            <a:ext cx="7772400" cy="1501775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TW" smtClean="0">
                <a:solidFill>
                  <a:schemeClr val="bg1"/>
                </a:solidFill>
              </a:rPr>
              <a:t>Wire-Frame</a:t>
            </a:r>
            <a:endParaRPr lang="en-US" altLang="zh-TW">
              <a:solidFill>
                <a:schemeClr val="bg1"/>
              </a:solidFill>
            </a:endParaRP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571625"/>
            <a:ext cx="7010400" cy="48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785813" y="6429375"/>
            <a:ext cx="75723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90000"/>
              <a:buFont typeface="Cambria" pitchFamily="18" charset="0"/>
              <a:buChar char="+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SzPct val="100000"/>
              <a:buFont typeface="Cambria" pitchFamily="18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60000"/>
              <a:buFont typeface="Wingdings 2" pitchFamily="18" charset="2"/>
              <a:buChar char="Ï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90000"/>
              <a:buFont typeface="Calibri" pitchFamily="34" charset="0"/>
              <a:buChar char="÷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200" b="1" i="1">
                <a:latin typeface="Times New Roman" pitchFamily="18" charset="0"/>
              </a:rPr>
              <a:t>Shutterbug: Copyright 1990 Pixar  - Rendered by Thomas Williams and H. B. Siegel using Pixar's  RenderMan</a:t>
            </a:r>
            <a:r>
              <a:rPr lang="en-US" altLang="zh-TW" sz="1200" b="1" i="1" baseline="30000">
                <a:latin typeface="Times New Roman" pitchFamily="18" charset="0"/>
              </a:rPr>
              <a:t>TM</a:t>
            </a: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TW">
                <a:solidFill>
                  <a:schemeClr val="bg1"/>
                </a:solidFill>
              </a:rPr>
              <a:t>Coloring</a:t>
            </a:r>
            <a:r>
              <a:rPr lang="en-US" altLang="zh-TW">
                <a:solidFill>
                  <a:srgbClr val="FF0000"/>
                </a:solidFill>
              </a:rPr>
              <a:t> </a:t>
            </a:r>
            <a:endParaRPr lang="en-US" altLang="zh-TW"/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557338"/>
            <a:ext cx="71628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785813" y="6500813"/>
            <a:ext cx="75723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90000"/>
              <a:buFont typeface="Cambria" pitchFamily="18" charset="0"/>
              <a:buChar char="+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SzPct val="100000"/>
              <a:buFont typeface="Cambria" pitchFamily="18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60000"/>
              <a:buFont typeface="Wingdings 2" pitchFamily="18" charset="2"/>
              <a:buChar char="Ï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90000"/>
              <a:buFont typeface="Calibri" pitchFamily="34" charset="0"/>
              <a:buChar char="÷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200" b="1" i="1">
                <a:latin typeface="Times New Roman" pitchFamily="18" charset="0"/>
              </a:rPr>
              <a:t>Shutterbug: Copyright 1990 Pixar  - Rendered by Thomas Williams and H. B. Siegel using Pixar's  RenderMan</a:t>
            </a:r>
            <a:r>
              <a:rPr lang="en-US" altLang="zh-TW" sz="1200" b="1" i="1" baseline="30000">
                <a:latin typeface="Times New Roman" pitchFamily="18" charset="0"/>
              </a:rPr>
              <a:t>TM</a:t>
            </a: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TW">
                <a:solidFill>
                  <a:schemeClr val="bg1"/>
                </a:solidFill>
              </a:rPr>
              <a:t>Hidden Surface Removal</a:t>
            </a:r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" y="1857375"/>
            <a:ext cx="71247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TW">
                <a:solidFill>
                  <a:schemeClr val="bg1"/>
                </a:solidFill>
              </a:rPr>
              <a:t>Constant Rendering </a:t>
            </a: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0" y="1571625"/>
            <a:ext cx="70485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785813" y="6429375"/>
            <a:ext cx="75723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90000"/>
              <a:buFont typeface="Cambria" pitchFamily="18" charset="0"/>
              <a:buChar char="+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SzPct val="100000"/>
              <a:buFont typeface="Cambria" pitchFamily="18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60000"/>
              <a:buFont typeface="Wingdings 2" pitchFamily="18" charset="2"/>
              <a:buChar char="Ï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90000"/>
              <a:buFont typeface="Calibri" pitchFamily="34" charset="0"/>
              <a:buChar char="÷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200" b="1" i="1">
                <a:latin typeface="Times New Roman" pitchFamily="18" charset="0"/>
              </a:rPr>
              <a:t>Shutterbug: Copyright 1990 Pixar  - Rendered by Thomas Williams and H. B. Siegel using Pixar's  RenderMan</a:t>
            </a:r>
            <a:r>
              <a:rPr lang="en-US" altLang="zh-TW" sz="1200" b="1" i="1" baseline="30000">
                <a:latin typeface="Times New Roman" pitchFamily="18" charset="0"/>
              </a:rPr>
              <a:t>TM</a:t>
            </a: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TW">
                <a:solidFill>
                  <a:schemeClr val="bg1"/>
                </a:solidFill>
              </a:rPr>
              <a:t>Facet Shading </a:t>
            </a: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1557338"/>
            <a:ext cx="69342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785813" y="6429375"/>
            <a:ext cx="75723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90000"/>
              <a:buFont typeface="Cambria" pitchFamily="18" charset="0"/>
              <a:buChar char="+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SzPct val="100000"/>
              <a:buFont typeface="Cambria" pitchFamily="18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60000"/>
              <a:buFont typeface="Wingdings 2" pitchFamily="18" charset="2"/>
              <a:buChar char="Ï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90000"/>
              <a:buFont typeface="Calibri" pitchFamily="34" charset="0"/>
              <a:buChar char="÷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200" b="1" i="1">
                <a:latin typeface="Times New Roman" pitchFamily="18" charset="0"/>
              </a:rPr>
              <a:t>Shutterbug: Copyright 1990 Pixar  - Rendered by Thomas Williams and H. B. Siegel using Pixar's  RenderMan</a:t>
            </a:r>
            <a:r>
              <a:rPr lang="en-US" altLang="zh-TW" sz="1200" b="1" i="1" baseline="30000">
                <a:latin typeface="Times New Roman" pitchFamily="18" charset="0"/>
              </a:rPr>
              <a:t>TM</a:t>
            </a: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TW">
                <a:solidFill>
                  <a:schemeClr val="bg1"/>
                </a:solidFill>
              </a:rPr>
              <a:t>Smooth Shading</a:t>
            </a:r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50" y="1557338"/>
            <a:ext cx="68961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785813" y="6429375"/>
            <a:ext cx="75723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90000"/>
              <a:buFont typeface="Cambria" pitchFamily="18" charset="0"/>
              <a:buChar char="+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SzPct val="100000"/>
              <a:buFont typeface="Cambria" pitchFamily="18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60000"/>
              <a:buFont typeface="Wingdings 2" pitchFamily="18" charset="2"/>
              <a:buChar char="Ï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90000"/>
              <a:buFont typeface="Calibri" pitchFamily="34" charset="0"/>
              <a:buChar char="÷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200" b="1" i="1">
                <a:latin typeface="Times New Roman" pitchFamily="18" charset="0"/>
              </a:rPr>
              <a:t>Shutterbug: Copyright 1990 Pixar  - Rendered by Thomas Williams and H. B. Siegel using Pixar's  RenderMan</a:t>
            </a:r>
            <a:r>
              <a:rPr lang="en-US" altLang="zh-TW" sz="1200" b="1" i="1" baseline="30000">
                <a:latin typeface="Times New Roman" pitchFamily="18" charset="0"/>
              </a:rPr>
              <a:t>TM</a:t>
            </a: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TW"/>
              <a:t>Correct Highlight</a:t>
            </a:r>
          </a:p>
        </p:txBody>
      </p:sp>
      <p:sp>
        <p:nvSpPr>
          <p:cNvPr id="30723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smtClean="0"/>
          </a:p>
        </p:txBody>
      </p:sp>
      <p:pic>
        <p:nvPicPr>
          <p:cNvPr id="3072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71688"/>
            <a:ext cx="4572000" cy="310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071688"/>
            <a:ext cx="4572000" cy="317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6" name="Text Box 4"/>
          <p:cNvSpPr txBox="1">
            <a:spLocks noChangeArrowheads="1"/>
          </p:cNvSpPr>
          <p:nvPr/>
        </p:nvSpPr>
        <p:spPr bwMode="auto">
          <a:xfrm>
            <a:off x="785813" y="6429375"/>
            <a:ext cx="75723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90000"/>
              <a:buFont typeface="Cambria" pitchFamily="18" charset="0"/>
              <a:buChar char="+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SzPct val="100000"/>
              <a:buFont typeface="Cambria" pitchFamily="18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60000"/>
              <a:buFont typeface="Wingdings 2" pitchFamily="18" charset="2"/>
              <a:buChar char="Ï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90000"/>
              <a:buFont typeface="Calibri" pitchFamily="34" charset="0"/>
              <a:buChar char="÷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200" b="1" i="1">
                <a:latin typeface="Times New Roman" pitchFamily="18" charset="0"/>
              </a:rPr>
              <a:t>Shutterbug: Copyright 1990 Pixar  - Rendered by Thomas Williams and H. B. Siegel using Pixar's  RenderMan</a:t>
            </a:r>
            <a:r>
              <a:rPr lang="en-US" altLang="zh-TW" sz="1200" b="1" i="1" baseline="30000">
                <a:latin typeface="Times New Roman" pitchFamily="18" charset="0"/>
              </a:rPr>
              <a:t>TM</a:t>
            </a: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TW">
                <a:solidFill>
                  <a:schemeClr val="bg1"/>
                </a:solidFill>
              </a:rPr>
              <a:t>Texture &amp; Shadow</a:t>
            </a:r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57438"/>
            <a:ext cx="4572000" cy="313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57438"/>
            <a:ext cx="457200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Text Box 4"/>
          <p:cNvSpPr txBox="1">
            <a:spLocks noChangeArrowheads="1"/>
          </p:cNvSpPr>
          <p:nvPr/>
        </p:nvSpPr>
        <p:spPr bwMode="auto">
          <a:xfrm>
            <a:off x="785813" y="6429375"/>
            <a:ext cx="75723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90000"/>
              <a:buFont typeface="Cambria" pitchFamily="18" charset="0"/>
              <a:buChar char="+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SzPct val="100000"/>
              <a:buFont typeface="Cambria" pitchFamily="18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60000"/>
              <a:buFont typeface="Wingdings 2" pitchFamily="18" charset="2"/>
              <a:buChar char="Ï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90000"/>
              <a:buFont typeface="Calibri" pitchFamily="34" charset="0"/>
              <a:buChar char="÷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200" b="1" i="1">
                <a:latin typeface="Times New Roman" pitchFamily="18" charset="0"/>
              </a:rPr>
              <a:t>Shutterbug: Copyright 1990 Pixar  - Rendered by Thomas Williams and H. B. Siegel using Pixar's  RenderMan</a:t>
            </a:r>
            <a:r>
              <a:rPr lang="en-US" altLang="zh-TW" sz="1200" b="1" i="1" baseline="30000">
                <a:latin typeface="Times New Roman" pitchFamily="18" charset="0"/>
              </a:rPr>
              <a:t>TM</a:t>
            </a: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TW" smtClean="0"/>
              <a:t>Teapot’s Data </a:t>
            </a:r>
            <a:endParaRPr lang="zh-TW" altLang="en-US"/>
          </a:p>
        </p:txBody>
      </p:sp>
      <p:sp>
        <p:nvSpPr>
          <p:cNvPr id="6147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" y="3500438"/>
            <a:ext cx="4581525" cy="293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268413"/>
            <a:ext cx="4143375" cy="679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AutoShape 7" descr="Utah Teapot - 20 x 20 patch evaluation with a 30 lines per curve resolution, with control polygons"/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90000"/>
              <a:buFont typeface="Cambria" pitchFamily="18" charset="0"/>
              <a:buChar char="+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SzPct val="100000"/>
              <a:buFont typeface="Cambria" pitchFamily="18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60000"/>
              <a:buFont typeface="Wingdings 2" pitchFamily="18" charset="2"/>
              <a:buChar char="Ï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90000"/>
              <a:buFont typeface="Calibri" pitchFamily="34" charset="0"/>
              <a:buChar char="÷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2400">
              <a:latin typeface="Times New Roman" pitchFamily="18" charset="0"/>
            </a:endParaRPr>
          </a:p>
        </p:txBody>
      </p:sp>
      <p:sp>
        <p:nvSpPr>
          <p:cNvPr id="6151" name="AutoShape 9" descr="Utah Teapot - 5 x 5 patch evaluation with a 10 lines per curve resolution"/>
          <p:cNvSpPr>
            <a:spLocks noChangeAspect="1" noChangeArrowheads="1"/>
          </p:cNvSpPr>
          <p:nvPr/>
        </p:nvSpPr>
        <p:spPr bwMode="auto">
          <a:xfrm>
            <a:off x="320675" y="-301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90000"/>
              <a:buFont typeface="Cambria" pitchFamily="18" charset="0"/>
              <a:buChar char="+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SzPct val="100000"/>
              <a:buFont typeface="Cambria" pitchFamily="18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60000"/>
              <a:buFont typeface="Wingdings 2" pitchFamily="18" charset="2"/>
              <a:buChar char="Ï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90000"/>
              <a:buFont typeface="Calibri" pitchFamily="34" charset="0"/>
              <a:buChar char="÷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2400">
              <a:latin typeface="Times New Roman" pitchFamily="18" charset="0"/>
            </a:endParaRPr>
          </a:p>
        </p:txBody>
      </p:sp>
      <p:sp>
        <p:nvSpPr>
          <p:cNvPr id="6152" name="AutoShape 11" descr="http://www.holmes3d.net/graphics/teapot/tp20x30cp.gif"/>
          <p:cNvSpPr>
            <a:spLocks noChangeAspect="1" noChangeArrowheads="1"/>
          </p:cNvSpPr>
          <p:nvPr/>
        </p:nvSpPr>
        <p:spPr bwMode="auto">
          <a:xfrm>
            <a:off x="473075" y="1222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90000"/>
              <a:buFont typeface="Cambria" pitchFamily="18" charset="0"/>
              <a:buChar char="+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SzPct val="100000"/>
              <a:buFont typeface="Cambria" pitchFamily="18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60000"/>
              <a:buFont typeface="Wingdings 2" pitchFamily="18" charset="2"/>
              <a:buChar char="Ï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90000"/>
              <a:buFont typeface="Calibri" pitchFamily="34" charset="0"/>
              <a:buChar char="÷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2400">
              <a:latin typeface="Times New Roman" pitchFamily="18" charset="0"/>
            </a:endParaRPr>
          </a:p>
        </p:txBody>
      </p:sp>
      <p:pic>
        <p:nvPicPr>
          <p:cNvPr id="6153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1239838"/>
            <a:ext cx="3646488" cy="2189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TW">
                <a:solidFill>
                  <a:schemeClr val="bg1"/>
                </a:solidFill>
              </a:rPr>
              <a:t>Reflection</a:t>
            </a:r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1557338"/>
            <a:ext cx="70866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785813" y="6429375"/>
            <a:ext cx="75723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90000"/>
              <a:buFont typeface="Cambria" pitchFamily="18" charset="0"/>
              <a:buChar char="+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SzPct val="100000"/>
              <a:buFont typeface="Cambria" pitchFamily="18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60000"/>
              <a:buFont typeface="Wingdings 2" pitchFamily="18" charset="2"/>
              <a:buChar char="Ï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90000"/>
              <a:buFont typeface="Calibri" pitchFamily="34" charset="0"/>
              <a:buChar char="÷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200" b="1" i="1">
                <a:latin typeface="Times New Roman" pitchFamily="18" charset="0"/>
              </a:rPr>
              <a:t>Shutterbug: Copyright 1990 Pixar  - Rendered by Thomas Williams and H. B. Siegel using Pixar's  RenderMan</a:t>
            </a:r>
            <a:r>
              <a:rPr lang="en-US" altLang="zh-TW" sz="1200" b="1" i="1" baseline="30000">
                <a:latin typeface="Times New Roman" pitchFamily="18" charset="0"/>
              </a:rPr>
              <a:t>TM</a:t>
            </a: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TW" dirty="0" smtClean="0"/>
              <a:t>Rendering pipeline</a:t>
            </a:r>
            <a:endParaRPr lang="zh-TW" altLang="en-US" dirty="0"/>
          </a:p>
        </p:txBody>
      </p:sp>
      <p:sp>
        <p:nvSpPr>
          <p:cNvPr id="33795" name="文字版面配置區 4"/>
          <p:cNvSpPr>
            <a:spLocks noGrp="1"/>
          </p:cNvSpPr>
          <p:nvPr>
            <p:ph type="body" idx="1"/>
          </p:nvPr>
        </p:nvSpPr>
        <p:spPr>
          <a:xfrm>
            <a:off x="685800" y="2355850"/>
            <a:ext cx="7772400" cy="1501775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TW" sz="3600"/>
              <a:t>Following the Pipeline</a:t>
            </a:r>
            <a:r>
              <a:rPr lang="en-US" altLang="zh-TW" sz="3600" smtClean="0"/>
              <a:t>: Transformations</a:t>
            </a:r>
            <a:endParaRPr lang="en-US" altLang="zh-TW" sz="3600"/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zh-TW" smtClean="0"/>
              <a:t>Much of the work in the pipeline is in converting object representations from one coordinate system to another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zh-TW" smtClean="0"/>
              <a:t>World coordinates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zh-TW" smtClean="0"/>
              <a:t>Camera coordinates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zh-TW" smtClean="0"/>
              <a:t>Screen coordinates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TW" smtClean="0"/>
              <a:t>Every change of coordinates is equivalent to a matrix transformation </a:t>
            </a:r>
          </a:p>
        </p:txBody>
      </p:sp>
      <p:pic>
        <p:nvPicPr>
          <p:cNvPr id="34820" name="Picture 4" descr="an01f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63" y="6000750"/>
            <a:ext cx="7712075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4821" name="Object 0"/>
          <p:cNvGraphicFramePr>
            <a:graphicFrameLocks noChangeAspect="1"/>
          </p:cNvGraphicFramePr>
          <p:nvPr/>
        </p:nvGraphicFramePr>
        <p:xfrm>
          <a:off x="6215063" y="2643188"/>
          <a:ext cx="2786062" cy="1865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43" name="PhotoImpact" r:id="rId4" imgW="4009524" imgH="2685714" progId="PI3.Image">
                  <p:embed/>
                </p:oleObj>
              </mc:Choice>
              <mc:Fallback>
                <p:oleObj name="PhotoImpact" r:id="rId4" imgW="4009524" imgH="2685714" progId="PI3.Image">
                  <p:embed/>
                  <p:pic>
                    <p:nvPicPr>
                      <p:cNvPr id="0" name="Object 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15063" y="2643188"/>
                        <a:ext cx="2786062" cy="1865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822" name="Object 1"/>
          <p:cNvGraphicFramePr>
            <a:graphicFrameLocks noChangeAspect="1"/>
          </p:cNvGraphicFramePr>
          <p:nvPr/>
        </p:nvGraphicFramePr>
        <p:xfrm>
          <a:off x="4357688" y="3000375"/>
          <a:ext cx="1658937" cy="1443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44" name="PhotoImpact" r:id="rId6" imgW="1904762" imgH="1657143" progId="PI3.Image">
                  <p:embed/>
                </p:oleObj>
              </mc:Choice>
              <mc:Fallback>
                <p:oleObj name="PhotoImpact" r:id="rId6" imgW="1904762" imgH="1657143" progId="PI3.Imag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7688" y="3000375"/>
                        <a:ext cx="1658937" cy="1443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TW"/>
              <a:t>Clipping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Just as a real camera cannot </a:t>
            </a:r>
            <a:r>
              <a:rPr lang="en-US" altLang="zh-TW" smtClean="0">
                <a:latin typeface="Arial" pitchFamily="34" charset="0"/>
              </a:rPr>
              <a:t>“</a:t>
            </a:r>
            <a:r>
              <a:rPr lang="en-US" altLang="zh-TW" smtClean="0"/>
              <a:t>see</a:t>
            </a:r>
            <a:r>
              <a:rPr lang="en-US" altLang="zh-TW" smtClean="0">
                <a:latin typeface="Arial" pitchFamily="34" charset="0"/>
              </a:rPr>
              <a:t>”</a:t>
            </a:r>
            <a:r>
              <a:rPr lang="en-US" altLang="zh-TW" smtClean="0"/>
              <a:t> the whole world, the virtual camera can only see part of the world space</a:t>
            </a:r>
          </a:p>
          <a:p>
            <a:pPr lvl="1" eaLnBrk="1" hangingPunct="1"/>
            <a:r>
              <a:rPr lang="en-US" altLang="zh-TW" smtClean="0"/>
              <a:t>Objects that are not within this volume are said to be </a:t>
            </a:r>
            <a:r>
              <a:rPr lang="en-US" altLang="zh-TW" i="1" smtClean="0"/>
              <a:t>clipped</a:t>
            </a:r>
            <a:r>
              <a:rPr lang="en-US" altLang="zh-TW" smtClean="0"/>
              <a:t> out of the scene</a:t>
            </a:r>
          </a:p>
        </p:txBody>
      </p:sp>
      <p:pic>
        <p:nvPicPr>
          <p:cNvPr id="35844" name="Picture 4" descr="an05f2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4214813"/>
            <a:ext cx="2643188" cy="234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5" descr="an05f2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286250"/>
            <a:ext cx="3886200" cy="214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TW" err="1">
                <a:solidFill>
                  <a:schemeClr val="bg1">
                    <a:lumMod val="95000"/>
                  </a:schemeClr>
                </a:solidFill>
              </a:rPr>
              <a:t>Rasterization</a:t>
            </a:r>
            <a:endParaRPr lang="en-US" altLang="zh-TW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zh-TW" smtClean="0"/>
              <a:t>If an object is visible in the image, the appropriate pixels in the frame buffer must be assigned colors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zh-TW" smtClean="0"/>
              <a:t>Vertices assembled into objects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zh-TW" smtClean="0"/>
              <a:t>Effects of lights and materials must be determined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zh-TW" smtClean="0"/>
              <a:t>Polygons filled with interior colors/shades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zh-TW" smtClean="0"/>
              <a:t>Must have also determine which objects are in front (hidden surface removal)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en-US" altLang="zh-TW" smtClean="0"/>
          </a:p>
        </p:txBody>
      </p:sp>
      <p:pic>
        <p:nvPicPr>
          <p:cNvPr id="36868" name="Picture 4" descr="an01f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63" y="5638800"/>
            <a:ext cx="77120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6869" name="Object 5"/>
          <p:cNvGraphicFramePr>
            <a:graphicFrameLocks noChangeAspect="1"/>
          </p:cNvGraphicFramePr>
          <p:nvPr/>
        </p:nvGraphicFramePr>
        <p:xfrm>
          <a:off x="6934200" y="2257425"/>
          <a:ext cx="2209800" cy="2046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91" name="點陣圖影像" r:id="rId4" imgW="2572109" imgH="2381582" progId="Paint.Picture">
                  <p:embed/>
                </p:oleObj>
              </mc:Choice>
              <mc:Fallback>
                <p:oleObj name="點陣圖影像" r:id="rId4" imgW="2572109" imgH="2381582" progId="Paint.Picture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4200" y="2257425"/>
                        <a:ext cx="2209800" cy="2046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870" name="Object 6"/>
          <p:cNvGraphicFramePr>
            <a:graphicFrameLocks noChangeAspect="1"/>
          </p:cNvGraphicFramePr>
          <p:nvPr/>
        </p:nvGraphicFramePr>
        <p:xfrm>
          <a:off x="7329488" y="0"/>
          <a:ext cx="1814512" cy="190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92" name="PhotoImpact" r:id="rId6" imgW="921905" imgH="967619" progId="PI3.Image">
                  <p:embed/>
                </p:oleObj>
              </mc:Choice>
              <mc:Fallback>
                <p:oleObj name="PhotoImpact" r:id="rId6" imgW="921905" imgH="967619" progId="PI3.Image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29488" y="0"/>
                        <a:ext cx="1814512" cy="1905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Shading</a:t>
            </a:r>
            <a:endParaRPr lang="zh-TW" altLang="en-US"/>
          </a:p>
        </p:txBody>
      </p:sp>
      <p:sp>
        <p:nvSpPr>
          <p:cNvPr id="37891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smtClean="0"/>
              <a:t>Shading refers to depicting depth perception in 3D models or illustrations by varying levels of darkness. </a:t>
            </a:r>
            <a:endParaRPr lang="zh-TW" altLang="en-US" smtClean="0"/>
          </a:p>
        </p:txBody>
      </p:sp>
      <p:pic>
        <p:nvPicPr>
          <p:cNvPr id="3789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3500438"/>
            <a:ext cx="7943850" cy="221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  <p:sndAc>
      <p:stSnd>
        <p:snd r:embed="rId2" name="CAMERA.WAV"/>
      </p:stSnd>
    </p:sndAc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TW"/>
              <a:t>Global Illumination</a:t>
            </a:r>
            <a:endParaRPr lang="zh-TW" altLang="en-US"/>
          </a:p>
        </p:txBody>
      </p:sp>
      <p:pic>
        <p:nvPicPr>
          <p:cNvPr id="38915" name="Picture 56" descr="metalr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1285875"/>
            <a:ext cx="2762250" cy="20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2" descr="http://upload.wikimedia.org/wikipedia/commons/2/24/Cornell_box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3571875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文字方塊 6"/>
          <p:cNvSpPr txBox="1">
            <a:spLocks noChangeArrowheads="1"/>
          </p:cNvSpPr>
          <p:nvPr/>
        </p:nvSpPr>
        <p:spPr bwMode="auto">
          <a:xfrm>
            <a:off x="928688" y="6429375"/>
            <a:ext cx="27146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90000"/>
              <a:buFont typeface="Cambria" pitchFamily="18" charset="0"/>
              <a:buChar char="+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SzPct val="100000"/>
              <a:buFont typeface="Cambria" pitchFamily="18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60000"/>
              <a:buFont typeface="Wingdings 2" pitchFamily="18" charset="2"/>
              <a:buChar char="Ï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90000"/>
              <a:buFont typeface="Calibri" pitchFamily="34" charset="0"/>
              <a:buChar char="÷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2400">
                <a:latin typeface="Times New Roman" pitchFamily="18" charset="0"/>
              </a:rPr>
              <a:t>Cornell box</a:t>
            </a:r>
            <a:endParaRPr lang="zh-TW" altLang="en-US" sz="2400">
              <a:latin typeface="Times New Roman" pitchFamily="18" charset="0"/>
            </a:endParaRPr>
          </a:p>
        </p:txBody>
      </p:sp>
      <p:pic>
        <p:nvPicPr>
          <p:cNvPr id="3891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5" y="1285875"/>
            <a:ext cx="5072063" cy="507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9" name="文字方塊 8"/>
          <p:cNvSpPr txBox="1">
            <a:spLocks noChangeArrowheads="1"/>
          </p:cNvSpPr>
          <p:nvPr/>
        </p:nvSpPr>
        <p:spPr bwMode="auto">
          <a:xfrm>
            <a:off x="4572000" y="6357938"/>
            <a:ext cx="38576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90000"/>
              <a:buFont typeface="Cambria" pitchFamily="18" charset="0"/>
              <a:buChar char="+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SzPct val="100000"/>
              <a:buFont typeface="Cambria" pitchFamily="18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60000"/>
              <a:buFont typeface="Wingdings 2" pitchFamily="18" charset="2"/>
              <a:buChar char="Ï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90000"/>
              <a:buFont typeface="Calibri" pitchFamily="34" charset="0"/>
              <a:buChar char="÷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2400">
                <a:latin typeface="Times New Roman" pitchFamily="18" charset="0"/>
              </a:rPr>
              <a:t>Test scene by Luxrender</a:t>
            </a:r>
            <a:endParaRPr lang="zh-TW" altLang="en-US" sz="2400">
              <a:latin typeface="Times New Roman" pitchFamily="18" charset="0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1500188"/>
            <a:ext cx="35814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88" y="1500188"/>
            <a:ext cx="357187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4000500"/>
            <a:ext cx="35052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9941" name="Group 5"/>
          <p:cNvGrpSpPr>
            <a:grpSpLocks/>
          </p:cNvGrpSpPr>
          <p:nvPr/>
        </p:nvGrpSpPr>
        <p:grpSpPr bwMode="auto">
          <a:xfrm>
            <a:off x="4214813" y="3786188"/>
            <a:ext cx="4511675" cy="2855912"/>
            <a:chOff x="914" y="1178"/>
            <a:chExt cx="4182" cy="2492"/>
          </a:xfrm>
        </p:grpSpPr>
        <p:pic>
          <p:nvPicPr>
            <p:cNvPr id="39943" name="Picture 6" descr="投影片華山西峰圖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0" y="1178"/>
              <a:ext cx="2256" cy="24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9944" name="Group 7"/>
            <p:cNvGrpSpPr>
              <a:grpSpLocks/>
            </p:cNvGrpSpPr>
            <p:nvPr/>
          </p:nvGrpSpPr>
          <p:grpSpPr bwMode="auto">
            <a:xfrm>
              <a:off x="914" y="1178"/>
              <a:ext cx="1615" cy="2487"/>
              <a:chOff x="906" y="1301"/>
              <a:chExt cx="1615" cy="2487"/>
            </a:xfrm>
          </p:grpSpPr>
          <p:pic>
            <p:nvPicPr>
              <p:cNvPr id="39945" name="Picture 8" descr="華山西峰實景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30" t="2510" r="8798" b="6206"/>
              <a:stretch>
                <a:fillRect/>
              </a:stretch>
            </p:blipFill>
            <p:spPr bwMode="auto">
              <a:xfrm>
                <a:off x="1064" y="1301"/>
                <a:ext cx="1298" cy="19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3369" name="Text Box 9"/>
              <p:cNvSpPr txBox="1">
                <a:spLocks noChangeArrowheads="1"/>
              </p:cNvSpPr>
              <p:nvPr/>
            </p:nvSpPr>
            <p:spPr bwMode="auto">
              <a:xfrm>
                <a:off x="906" y="3289"/>
                <a:ext cx="1617" cy="499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altLang="zh-TW" sz="2000" b="1"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ea typeface="新細明體" charset="-120"/>
                  </a:rPr>
                  <a:t>Photo image of</a:t>
                </a:r>
              </a:p>
              <a:p>
                <a:pPr algn="ctr">
                  <a:defRPr/>
                </a:pPr>
                <a:r>
                  <a:rPr lang="en-US" altLang="zh-TW" sz="2000" b="1"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ea typeface="新細明體" charset="-120"/>
                  </a:rPr>
                  <a:t>the real scene</a:t>
                </a:r>
              </a:p>
            </p:txBody>
          </p:sp>
        </p:grpSp>
      </p:grpSp>
      <p:sp>
        <p:nvSpPr>
          <p:cNvPr id="47110" name="標題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TW" smtClean="0"/>
              <a:t>Non-photorealistic Rendering</a:t>
            </a:r>
            <a:endParaRPr lang="zh-TW" altLang="en-US" smtClean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TW" smtClean="0"/>
              <a:t>Color space and Filters</a:t>
            </a:r>
            <a:endParaRPr lang="zh-TW" altLang="en-US" smtClean="0"/>
          </a:p>
        </p:txBody>
      </p:sp>
      <p:sp>
        <p:nvSpPr>
          <p:cNvPr id="40963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40964" name="Picture 2" descr="http://www.mathworks.com/matlabcentral/fx_files/7744/1/colorspac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2071688"/>
            <a:ext cx="363855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0" name="Picture 4" descr="http://www.student.kuleuven.be/~m0216922/CG/images/photo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14500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2" name="Picture 6" descr="http://www.student.kuleuven.be/~m0216922/CG/images/filtermotionblu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2714625"/>
            <a:ext cx="3019425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4" name="Picture 8" descr="http://www.student.kuleuven.be/~m0216922/CG/images/filterhoredg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0" y="3643313"/>
            <a:ext cx="3038475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1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1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1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TW" dirty="0" smtClean="0"/>
              <a:t>Applications</a:t>
            </a:r>
            <a:endParaRPr lang="zh-TW" altLang="en-US" dirty="0"/>
          </a:p>
        </p:txBody>
      </p:sp>
      <p:sp>
        <p:nvSpPr>
          <p:cNvPr id="41987" name="文字版面配置區 4"/>
          <p:cNvSpPr>
            <a:spLocks noGrp="1"/>
          </p:cNvSpPr>
          <p:nvPr>
            <p:ph type="body" idx="1"/>
          </p:nvPr>
        </p:nvSpPr>
        <p:spPr>
          <a:xfrm>
            <a:off x="685800" y="2355850"/>
            <a:ext cx="7772400" cy="1501775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7171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smtClean="0"/>
          </a:p>
        </p:txBody>
      </p:sp>
      <p:pic>
        <p:nvPicPr>
          <p:cNvPr id="7172" name="Picture 4" descr="http://graphics.stanford.edu/~henrik/images/imgs/teapot_env_smal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731963"/>
            <a:ext cx="152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6" descr="http://graphics.stanford.edu/~henrik/images/imgs/teapot_diffuse_env_smal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1731963"/>
            <a:ext cx="152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8" descr="http://graphics.stanford.edu/~henrik/images/imgs/teapot_glass_env_small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728788"/>
            <a:ext cx="152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10" descr="http://graphics.stanford.edu/~henrik/images/imgs/teapot_glossy_env_small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1728788"/>
            <a:ext cx="152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63" y="3213100"/>
            <a:ext cx="1619250" cy="161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7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525" y="3233738"/>
            <a:ext cx="1619250" cy="161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8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975" y="3178175"/>
            <a:ext cx="1619250" cy="161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9" name="Picture 15" descr="http://developer.download.nvidia.com/shaderlibrary/shaderPix/170/cage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663" y="3141663"/>
            <a:ext cx="161925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Picture 17" descr="http://developer.download.nvidia.com/shaderlibrary/shaderPix/170/blinn_bump_reflect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63" y="5084763"/>
            <a:ext cx="161925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Picture 19" descr="http://developer.download.nvidia.com/shaderlibrary/shaderPix/170/blinn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238" y="5110163"/>
            <a:ext cx="161925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2" name="Picture 21" descr="http://developer.download.nvidia.com/shaderlibrary/shaderPix/170/DrawSharedShadow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110163"/>
            <a:ext cx="161925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3" name="Picture 23" descr="http://developer.download.nvidia.com/shaderlibrary/shaderPix/170/post_glow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5084763"/>
            <a:ext cx="161925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  <p:sndAc>
      <p:stSnd>
        <p:snd r:embed="rId3" name="CAMERA.WAV"/>
      </p:stSnd>
    </p:sndAc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Major Applications</a:t>
            </a:r>
            <a:endParaRPr lang="zh-TW" altLang="en-US"/>
          </a:p>
        </p:txBody>
      </p:sp>
      <p:sp>
        <p:nvSpPr>
          <p:cNvPr id="43011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smtClean="0"/>
              <a:t>Video games</a:t>
            </a:r>
          </a:p>
          <a:p>
            <a:r>
              <a:rPr lang="en-US" altLang="zh-TW" smtClean="0"/>
              <a:t>Cartoons</a:t>
            </a:r>
          </a:p>
          <a:p>
            <a:r>
              <a:rPr lang="en-US" altLang="zh-TW" smtClean="0"/>
              <a:t>Visual effects</a:t>
            </a:r>
          </a:p>
          <a:p>
            <a:r>
              <a:rPr lang="en-US" altLang="zh-TW" smtClean="0"/>
              <a:t>Animated films</a:t>
            </a:r>
          </a:p>
          <a:p>
            <a:r>
              <a:rPr lang="en-US" altLang="zh-TW" smtClean="0"/>
              <a:t>CAD/CAM</a:t>
            </a:r>
          </a:p>
          <a:p>
            <a:r>
              <a:rPr lang="en-US" altLang="zh-TW" smtClean="0"/>
              <a:t>Simulation</a:t>
            </a:r>
          </a:p>
          <a:p>
            <a:r>
              <a:rPr lang="en-US" altLang="zh-TW" smtClean="0"/>
              <a:t>Medical imaging</a:t>
            </a:r>
          </a:p>
          <a:p>
            <a:r>
              <a:rPr lang="en-US" altLang="zh-TW" smtClean="0"/>
              <a:t>Information visualization</a:t>
            </a:r>
            <a:endParaRPr lang="zh-TW" altLang="en-US" smtClean="0"/>
          </a:p>
        </p:txBody>
      </p:sp>
    </p:spTree>
  </p:cSld>
  <p:clrMapOvr>
    <a:masterClrMapping/>
  </p:clrMapOvr>
  <p:transition spd="med">
    <p:zoom/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TW" smtClean="0"/>
              <a:t>Computer Graphics is about Movies!</a:t>
            </a:r>
            <a:endParaRPr lang="zh-TW" altLang="en-US"/>
          </a:p>
        </p:txBody>
      </p:sp>
      <p:pic>
        <p:nvPicPr>
          <p:cNvPr id="38915" name="Picture 6" descr="Optimus Pri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213"/>
            <a:ext cx="8845550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945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1412875"/>
            <a:ext cx="5351462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6" descr="http://www.twotalkingmonkeys.com/wp-content/uploads/2009/10/avatar-neytiri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933825"/>
            <a:ext cx="45720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0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8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ChangeArrowheads="1"/>
          </p:cNvSpPr>
          <p:nvPr/>
        </p:nvSpPr>
        <p:spPr bwMode="auto">
          <a:xfrm>
            <a:off x="-236220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90000"/>
              <a:buFont typeface="Cambria" pitchFamily="18" charset="0"/>
              <a:buChar char="+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SzPct val="100000"/>
              <a:buFont typeface="Cambria" pitchFamily="18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60000"/>
              <a:buFont typeface="Wingdings 2" pitchFamily="18" charset="2"/>
              <a:buChar char="Ï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90000"/>
              <a:buFont typeface="Calibri" pitchFamily="34" charset="0"/>
              <a:buChar char="÷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kumimoji="0" lang="en-US" altLang="zh-TW" sz="4400" b="1">
              <a:solidFill>
                <a:srgbClr val="00FF00"/>
              </a:solidFill>
              <a:latin typeface="Times New Roman" pitchFamily="18" charset="0"/>
            </a:endParaRPr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TW" smtClean="0">
                <a:solidFill>
                  <a:schemeClr val="bg1">
                    <a:lumMod val="95000"/>
                  </a:schemeClr>
                </a:solidFill>
              </a:rPr>
              <a:t>Games are OK here</a:t>
            </a:r>
            <a:endParaRPr lang="zh-TW" altLang="en-US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6349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" y="531813"/>
            <a:ext cx="7662862" cy="575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2552700"/>
            <a:ext cx="7629525" cy="430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3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3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TW">
                <a:solidFill>
                  <a:schemeClr val="bg1">
                    <a:lumMod val="95000"/>
                  </a:schemeClr>
                </a:solidFill>
              </a:rPr>
              <a:t>Medical Applications</a:t>
            </a:r>
          </a:p>
        </p:txBody>
      </p:sp>
      <p:sp>
        <p:nvSpPr>
          <p:cNvPr id="46083" name="內容版面配置區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4608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4143375"/>
            <a:ext cx="811530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5" descr="cthead_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263" y="1214438"/>
            <a:ext cx="5197475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ChangeArrowheads="1"/>
          </p:cNvSpPr>
          <p:nvPr/>
        </p:nvSpPr>
        <p:spPr bwMode="auto">
          <a:xfrm>
            <a:off x="99060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90000"/>
              <a:buFont typeface="Cambria" pitchFamily="18" charset="0"/>
              <a:buChar char="+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SzPct val="100000"/>
              <a:buFont typeface="Cambria" pitchFamily="18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60000"/>
              <a:buFont typeface="Wingdings 2" pitchFamily="18" charset="2"/>
              <a:buChar char="Ï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90000"/>
              <a:buFont typeface="Calibri" pitchFamily="34" charset="0"/>
              <a:buChar char="÷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kumimoji="0" lang="en-US" altLang="zh-TW" sz="4400" b="1">
              <a:solidFill>
                <a:srgbClr val="00FF00"/>
              </a:solidFill>
              <a:latin typeface="Times New Roman" pitchFamily="18" charset="0"/>
            </a:endParaRPr>
          </a:p>
        </p:txBody>
      </p:sp>
      <p:graphicFrame>
        <p:nvGraphicFramePr>
          <p:cNvPr id="47107" name="Object 3"/>
          <p:cNvGraphicFramePr>
            <a:graphicFrameLocks noChangeAspect="1"/>
          </p:cNvGraphicFramePr>
          <p:nvPr/>
        </p:nvGraphicFramePr>
        <p:xfrm>
          <a:off x="169863" y="3933825"/>
          <a:ext cx="4706937" cy="269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23" name="PhotoImpact" r:id="rId3" imgW="9085714" imgH="5200000" progId="PI3.Image">
                  <p:embed/>
                </p:oleObj>
              </mc:Choice>
              <mc:Fallback>
                <p:oleObj name="PhotoImpact" r:id="rId3" imgW="9085714" imgH="5200000" progId="PI3.Imag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863" y="3933825"/>
                        <a:ext cx="4706937" cy="2692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2" name="標題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TW" smtClean="0"/>
              <a:t>Graphical User Interfaces (GUIs)</a:t>
            </a:r>
            <a:endParaRPr lang="zh-TW" altLang="en-US" smtClean="0"/>
          </a:p>
        </p:txBody>
      </p:sp>
      <p:pic>
        <p:nvPicPr>
          <p:cNvPr id="47109" name="Picture 6" descr="http://www.intomobile.com/wp-content/uploads/2008/06/apple-iphone-3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1557338"/>
            <a:ext cx="1662112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9" descr="http://amog.com/wp-content/uploads/2012/06/Apple_OSX_MountainLion_01-550x318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288" y="4292600"/>
            <a:ext cx="4176712" cy="241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1" name="Picture 11" descr="http://www.blogcdn.com/www.engadget.com/media/2012/04/htc-j-isw13h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550988"/>
            <a:ext cx="2543175" cy="199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2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550" y="1628775"/>
            <a:ext cx="3786188" cy="212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Visualization</a:t>
            </a:r>
            <a:endParaRPr lang="zh-TW" altLang="en-US"/>
          </a:p>
        </p:txBody>
      </p:sp>
      <p:sp>
        <p:nvSpPr>
          <p:cNvPr id="48131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smtClean="0">
                <a:hlinkClick r:id="rId3"/>
              </a:rPr>
              <a:t>http://d3js.org/</a:t>
            </a:r>
            <a:endParaRPr lang="en-US" altLang="zh-TW" smtClean="0"/>
          </a:p>
          <a:p>
            <a:endParaRPr lang="zh-TW" altLang="en-US" smtClean="0"/>
          </a:p>
        </p:txBody>
      </p:sp>
      <p:pic>
        <p:nvPicPr>
          <p:cNvPr id="4813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3" y="2205038"/>
            <a:ext cx="8702675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zoom/>
    <p:sndAc>
      <p:stSnd>
        <p:snd r:embed="rId2" name="CAMERA.WAV"/>
      </p:stSnd>
    </p:sndAc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TW" dirty="0" smtClean="0"/>
              <a:t>Reference</a:t>
            </a:r>
            <a:endParaRPr lang="zh-TW" altLang="en-US" dirty="0"/>
          </a:p>
        </p:txBody>
      </p:sp>
      <p:sp>
        <p:nvSpPr>
          <p:cNvPr id="49155" name="文字版面配置區 4"/>
          <p:cNvSpPr>
            <a:spLocks noGrp="1"/>
          </p:cNvSpPr>
          <p:nvPr>
            <p:ph type="body" idx="1"/>
          </p:nvPr>
        </p:nvSpPr>
        <p:spPr>
          <a:xfrm>
            <a:off x="685800" y="2355850"/>
            <a:ext cx="7772400" cy="1501775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TW" smtClean="0"/>
              <a:t>Textbooks</a:t>
            </a:r>
            <a:endParaRPr lang="zh-TW" altLang="en-US"/>
          </a:p>
        </p:txBody>
      </p:sp>
      <p:sp>
        <p:nvSpPr>
          <p:cNvPr id="50179" name="內容版面配置區 2"/>
          <p:cNvSpPr>
            <a:spLocks noGrp="1"/>
          </p:cNvSpPr>
          <p:nvPr>
            <p:ph idx="1"/>
          </p:nvPr>
        </p:nvSpPr>
        <p:spPr>
          <a:xfrm>
            <a:off x="4572000" y="1600200"/>
            <a:ext cx="4114800" cy="47244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50180" name="Picture 6" descr="http://www.cs.unm.edu/~angel/6E_cov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1" y="1692275"/>
            <a:ext cx="3656012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0" name="Picture 2" descr="Fundamentals of Computer Graphics, Fourth Edition book 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92525"/>
            <a:ext cx="3142222" cy="4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ecx.images-amazon.com/images/I/51hBaGuCyNL.jpghttp:/ecx.images-amazon.com/images/I/51hBaGuCyN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839" y="1516805"/>
            <a:ext cx="3217536" cy="4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TW" smtClean="0"/>
              <a:t>Reference</a:t>
            </a:r>
            <a:endParaRPr lang="zh-TW" altLang="en-US" smtClean="0"/>
          </a:p>
        </p:txBody>
      </p:sp>
      <p:pic>
        <p:nvPicPr>
          <p:cNvPr id="5120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3644900"/>
            <a:ext cx="1906588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6" name="Picture 8" descr="http://ec1.images-amazon.com/images/I/51R4V70J5Q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" y="3687763"/>
            <a:ext cx="2273300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7" name="Picture 8" descr="http://www.a1books.co.in/rimages/catalog?largeImage=0201848406&amp;id=97-204-124-106-5-61-80-22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620713"/>
            <a:ext cx="1958975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8" name="Picture 17" descr="http://tlsj.tenlong.com.tw/WebModule/BookSearch/cover/E37/012375079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175" y="1268413"/>
            <a:ext cx="1749425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0" name="Picture 10" descr="C:\Users\mtchi\Desktop\51XzyDMoDHL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76250"/>
            <a:ext cx="2085975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4" name="Picture 2" descr="OpenGL Programming Guide: The Official Guide to Learning OpenGL, Version 4.5 with SPIR-V, 9th Editio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698" y="3687763"/>
            <a:ext cx="2208889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6" name="Picture 4" descr="Ray Tracing in One Weekend (Ray Tracing Minibooks Book 1)"/>
          <p:cNvPicPr>
            <a:picLocks noGrp="1" noChangeAspect="1" noChangeArrowheads="1"/>
          </p:cNvPicPr>
          <p:nvPr>
            <p:ph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890" y="620713"/>
            <a:ext cx="179712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TW" smtClean="0"/>
              <a:t>Resource</a:t>
            </a:r>
            <a:endParaRPr lang="zh-TW" altLang="en-US"/>
          </a:p>
        </p:txBody>
      </p:sp>
      <p:sp>
        <p:nvSpPr>
          <p:cNvPr id="52227" name="內容版面配置區 2"/>
          <p:cNvSpPr>
            <a:spLocks noGrp="1"/>
          </p:cNvSpPr>
          <p:nvPr>
            <p:ph idx="1"/>
          </p:nvPr>
        </p:nvSpPr>
        <p:spPr>
          <a:xfrm>
            <a:off x="457200" y="1557338"/>
            <a:ext cx="8229600" cy="4724400"/>
          </a:xfrm>
        </p:spPr>
        <p:txBody>
          <a:bodyPr/>
          <a:lstStyle/>
          <a:p>
            <a:pPr eaLnBrk="1" hangingPunct="1"/>
            <a:r>
              <a:rPr lang="en-US" altLang="zh-TW" smtClean="0">
                <a:hlinkClick r:id="rId2"/>
              </a:rPr>
              <a:t>http://www.opengl.org</a:t>
            </a:r>
            <a:endParaRPr lang="en-US" altLang="zh-TW" smtClean="0"/>
          </a:p>
          <a:p>
            <a:pPr eaLnBrk="1" hangingPunct="1"/>
            <a:endParaRPr lang="en-US" altLang="zh-TW" smtClean="0"/>
          </a:p>
          <a:p>
            <a:pPr eaLnBrk="1" hangingPunct="1"/>
            <a:r>
              <a:rPr lang="en-US" altLang="zh-TW" smtClean="0"/>
              <a:t>OpenGL software implementation </a:t>
            </a:r>
          </a:p>
          <a:p>
            <a:pPr lvl="1" eaLnBrk="1" hangingPunct="1"/>
            <a:r>
              <a:rPr lang="en-US" altLang="zh-TW" smtClean="0">
                <a:hlinkClick r:id="rId3"/>
              </a:rPr>
              <a:t>http://www.mesa3d.org/</a:t>
            </a:r>
            <a:endParaRPr lang="en-US" altLang="zh-TW" smtClean="0"/>
          </a:p>
          <a:p>
            <a:pPr eaLnBrk="1" hangingPunct="1"/>
            <a:endParaRPr lang="en-US" altLang="zh-TW" smtClean="0"/>
          </a:p>
          <a:p>
            <a:pPr eaLnBrk="1" hangingPunct="1"/>
            <a:r>
              <a:rPr lang="en-US" altLang="zh-TW" smtClean="0">
                <a:hlinkClick r:id="rId4"/>
              </a:rPr>
              <a:t>http://nehe.gamedev.net/</a:t>
            </a:r>
            <a:endParaRPr lang="en-US" altLang="zh-TW" smtClean="0"/>
          </a:p>
          <a:p>
            <a:pPr eaLnBrk="1" hangingPunct="1"/>
            <a:r>
              <a:rPr lang="en-US" altLang="zh-TW" smtClean="0"/>
              <a:t>Computer Graphics Paper Collection</a:t>
            </a:r>
            <a:endParaRPr lang="en-US" altLang="zh-TW" smtClean="0">
              <a:hlinkClick r:id="rId5"/>
            </a:endParaRPr>
          </a:p>
          <a:p>
            <a:pPr lvl="1" eaLnBrk="1" hangingPunct="1"/>
            <a:r>
              <a:rPr lang="en-US" altLang="zh-TW" smtClean="0">
                <a:hlinkClick r:id="rId6"/>
              </a:rPr>
              <a:t>http://kesen.realtimerendering.com</a:t>
            </a:r>
            <a:endParaRPr lang="zh-TW" altLang="en-US" smtClean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TW" dirty="0" smtClean="0"/>
              <a:t>Computer Graphics </a:t>
            </a:r>
            <a:endParaRPr lang="zh-TW" altLang="en-US" dirty="0"/>
          </a:p>
        </p:txBody>
      </p:sp>
      <p:sp>
        <p:nvSpPr>
          <p:cNvPr id="8195" name="文字版面配置區 4"/>
          <p:cNvSpPr>
            <a:spLocks noGrp="1"/>
          </p:cNvSpPr>
          <p:nvPr>
            <p:ph type="body" idx="1"/>
          </p:nvPr>
        </p:nvSpPr>
        <p:spPr>
          <a:xfrm>
            <a:off x="685800" y="2355850"/>
            <a:ext cx="7772400" cy="1501775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304800"/>
            <a:ext cx="6248400" cy="10668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TW"/>
              <a:t>Computer Graphics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zh-TW" b="1" i="1" smtClean="0"/>
              <a:t>Computer graphics</a:t>
            </a:r>
            <a:r>
              <a:rPr lang="en-US" altLang="zh-TW" b="1" smtClean="0"/>
              <a:t> </a:t>
            </a:r>
            <a:r>
              <a:rPr lang="en-US" altLang="zh-TW" smtClean="0"/>
              <a:t>deals with all aspects of creating images with a computer</a:t>
            </a:r>
            <a:endParaRPr lang="en-US" altLang="zh-TW" b="1" smtClean="0">
              <a:solidFill>
                <a:srgbClr val="FF0000"/>
              </a:solidFill>
            </a:endParaRPr>
          </a:p>
          <a:p>
            <a:pPr lvl="1" eaLnBrk="1" hangingPunct="1"/>
            <a:r>
              <a:rPr lang="en-US" altLang="zh-TW" b="1" smtClean="0">
                <a:solidFill>
                  <a:srgbClr val="FF0000"/>
                </a:solidFill>
              </a:rPr>
              <a:t>Hardware</a:t>
            </a:r>
          </a:p>
          <a:p>
            <a:pPr lvl="1" eaLnBrk="1" hangingPunct="1"/>
            <a:r>
              <a:rPr lang="en-US" altLang="zh-TW" b="1" smtClean="0">
                <a:solidFill>
                  <a:srgbClr val="FF0000"/>
                </a:solidFill>
              </a:rPr>
              <a:t>Software</a:t>
            </a:r>
          </a:p>
          <a:p>
            <a:pPr lvl="1" eaLnBrk="1" hangingPunct="1"/>
            <a:r>
              <a:rPr lang="en-US" altLang="zh-TW" b="1" smtClean="0">
                <a:solidFill>
                  <a:srgbClr val="FF0000"/>
                </a:solidFill>
              </a:rPr>
              <a:t>Applications</a:t>
            </a: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TW"/>
              <a:t>Basic Graphics System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altLang="zh-TW" smtClean="0"/>
              <a:t> </a:t>
            </a:r>
          </a:p>
        </p:txBody>
      </p:sp>
      <p:pic>
        <p:nvPicPr>
          <p:cNvPr id="10244" name="Picture 4" descr="an01f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1357313"/>
            <a:ext cx="7786688" cy="338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990600" y="5224463"/>
            <a:ext cx="1816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Ctr="1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90000"/>
              <a:buFont typeface="Cambria" pitchFamily="18" charset="0"/>
              <a:buChar char="+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SzPct val="100000"/>
              <a:buFont typeface="Cambria" pitchFamily="18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60000"/>
              <a:buFont typeface="Wingdings 2" pitchFamily="18" charset="2"/>
              <a:buChar char="Ï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90000"/>
              <a:buFont typeface="Calibri" pitchFamily="34" charset="0"/>
              <a:buChar char="÷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zh-TW" sz="2400">
                <a:latin typeface="Times New Roman" pitchFamily="18" charset="0"/>
              </a:rPr>
              <a:t>Input devices</a:t>
            </a:r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6572250" y="5214938"/>
            <a:ext cx="19002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Ctr="1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90000"/>
              <a:buFont typeface="Cambria" pitchFamily="18" charset="0"/>
              <a:buChar char="+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SzPct val="100000"/>
              <a:buFont typeface="Cambria" pitchFamily="18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60000"/>
              <a:buFont typeface="Wingdings 2" pitchFamily="18" charset="2"/>
              <a:buChar char="Ï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90000"/>
              <a:buFont typeface="Calibri" pitchFamily="34" charset="0"/>
              <a:buChar char="÷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zh-TW" sz="2400">
                <a:latin typeface="Times New Roman" pitchFamily="18" charset="0"/>
              </a:rPr>
              <a:t>Output device</a:t>
            </a:r>
          </a:p>
        </p:txBody>
      </p:sp>
      <p:sp>
        <p:nvSpPr>
          <p:cNvPr id="10247" name="Text Box 8"/>
          <p:cNvSpPr txBox="1">
            <a:spLocks noChangeArrowheads="1"/>
          </p:cNvSpPr>
          <p:nvPr/>
        </p:nvSpPr>
        <p:spPr bwMode="auto">
          <a:xfrm>
            <a:off x="3357563" y="5214938"/>
            <a:ext cx="26622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Ctr="1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90000"/>
              <a:buFont typeface="Cambria" pitchFamily="18" charset="0"/>
              <a:buChar char="+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SzPct val="100000"/>
              <a:buFont typeface="Cambria" pitchFamily="18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60000"/>
              <a:buFont typeface="Wingdings 2" pitchFamily="18" charset="2"/>
              <a:buChar char="Ï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90000"/>
              <a:buFont typeface="Calibri" pitchFamily="34" charset="0"/>
              <a:buChar char="÷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zh-TW" sz="2400">
                <a:latin typeface="Times New Roman" pitchFamily="18" charset="0"/>
              </a:rPr>
              <a:t>Image formed in FB</a:t>
            </a:r>
          </a:p>
        </p:txBody>
      </p:sp>
      <p:sp>
        <p:nvSpPr>
          <p:cNvPr id="9" name="矩形 8"/>
          <p:cNvSpPr/>
          <p:nvPr/>
        </p:nvSpPr>
        <p:spPr>
          <a:xfrm>
            <a:off x="5435600" y="2781300"/>
            <a:ext cx="1296988" cy="7191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dirty="0" smtClean="0"/>
              <a:t>Computer Graphics Areas</a:t>
            </a:r>
            <a:endParaRPr lang="zh-TW" altLang="en-US" dirty="0"/>
          </a:p>
        </p:txBody>
      </p:sp>
      <p:sp>
        <p:nvSpPr>
          <p:cNvPr id="4" name="橢圓 3"/>
          <p:cNvSpPr/>
          <p:nvPr/>
        </p:nvSpPr>
        <p:spPr>
          <a:xfrm>
            <a:off x="3203848" y="1340768"/>
            <a:ext cx="2736304" cy="2520280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1270" name="文字方塊 4"/>
          <p:cNvSpPr txBox="1">
            <a:spLocks noChangeArrowheads="1"/>
          </p:cNvSpPr>
          <p:nvPr/>
        </p:nvSpPr>
        <p:spPr bwMode="auto">
          <a:xfrm>
            <a:off x="3708400" y="2276475"/>
            <a:ext cx="18002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90000"/>
              <a:buFont typeface="Cambria" pitchFamily="18" charset="0"/>
              <a:buChar char="+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SzPct val="100000"/>
              <a:buFont typeface="Cambria" pitchFamily="18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60000"/>
              <a:buFont typeface="Wingdings 2" pitchFamily="18" charset="2"/>
              <a:buChar char="Ï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90000"/>
              <a:buFont typeface="Calibri" pitchFamily="34" charset="0"/>
              <a:buChar char="÷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2400">
                <a:latin typeface="Times New Roman" pitchFamily="18" charset="0"/>
              </a:rPr>
              <a:t>Modeling</a:t>
            </a:r>
            <a:endParaRPr lang="zh-TW" altLang="en-US" sz="2400">
              <a:latin typeface="Times New Roman" pitchFamily="18" charset="0"/>
            </a:endParaRPr>
          </a:p>
        </p:txBody>
      </p:sp>
      <p:sp>
        <p:nvSpPr>
          <p:cNvPr id="6" name="橢圓 5"/>
          <p:cNvSpPr/>
          <p:nvPr/>
        </p:nvSpPr>
        <p:spPr>
          <a:xfrm>
            <a:off x="1979712" y="2996952"/>
            <a:ext cx="2736304" cy="2520280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1274" name="文字方塊 6"/>
          <p:cNvSpPr txBox="1">
            <a:spLocks noChangeArrowheads="1"/>
          </p:cNvSpPr>
          <p:nvPr/>
        </p:nvSpPr>
        <p:spPr bwMode="auto">
          <a:xfrm>
            <a:off x="2484438" y="3933825"/>
            <a:ext cx="18002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90000"/>
              <a:buFont typeface="Cambria" pitchFamily="18" charset="0"/>
              <a:buChar char="+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SzPct val="100000"/>
              <a:buFont typeface="Cambria" pitchFamily="18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60000"/>
              <a:buFont typeface="Wingdings 2" pitchFamily="18" charset="2"/>
              <a:buChar char="Ï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90000"/>
              <a:buFont typeface="Calibri" pitchFamily="34" charset="0"/>
              <a:buChar char="÷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2400">
                <a:latin typeface="Times New Roman" pitchFamily="18" charset="0"/>
              </a:rPr>
              <a:t>Rendering</a:t>
            </a:r>
            <a:endParaRPr lang="zh-TW" altLang="en-US" sz="2400">
              <a:latin typeface="Times New Roman" pitchFamily="18" charset="0"/>
            </a:endParaRPr>
          </a:p>
        </p:txBody>
      </p:sp>
      <p:sp>
        <p:nvSpPr>
          <p:cNvPr id="8" name="橢圓 7"/>
          <p:cNvSpPr/>
          <p:nvPr/>
        </p:nvSpPr>
        <p:spPr>
          <a:xfrm>
            <a:off x="4427984" y="2996952"/>
            <a:ext cx="2736304" cy="2520280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1278" name="文字方塊 8"/>
          <p:cNvSpPr txBox="1">
            <a:spLocks noChangeArrowheads="1"/>
          </p:cNvSpPr>
          <p:nvPr/>
        </p:nvSpPr>
        <p:spPr bwMode="auto">
          <a:xfrm>
            <a:off x="4932363" y="3933825"/>
            <a:ext cx="18002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90000"/>
              <a:buFont typeface="Cambria" pitchFamily="18" charset="0"/>
              <a:buChar char="+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SzPct val="100000"/>
              <a:buFont typeface="Cambria" pitchFamily="18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60000"/>
              <a:buFont typeface="Wingdings 2" pitchFamily="18" charset="2"/>
              <a:buChar char="Ï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90000"/>
              <a:buFont typeface="Calibri" pitchFamily="34" charset="0"/>
              <a:buChar char="÷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2400">
                <a:latin typeface="Times New Roman" pitchFamily="18" charset="0"/>
              </a:rPr>
              <a:t>Animation</a:t>
            </a:r>
            <a:endParaRPr lang="zh-TW" altLang="en-US" sz="2400">
              <a:latin typeface="Times New Roman" pitchFamily="18" charset="0"/>
            </a:endParaRPr>
          </a:p>
        </p:txBody>
      </p:sp>
      <p:sp>
        <p:nvSpPr>
          <p:cNvPr id="10255" name="文字方塊 9"/>
          <p:cNvSpPr txBox="1">
            <a:spLocks noChangeArrowheads="1"/>
          </p:cNvSpPr>
          <p:nvPr/>
        </p:nvSpPr>
        <p:spPr bwMode="auto">
          <a:xfrm>
            <a:off x="395288" y="1484313"/>
            <a:ext cx="22320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90000"/>
              <a:buFont typeface="Cambria" pitchFamily="18" charset="0"/>
              <a:buChar char="+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SzPct val="100000"/>
              <a:buFont typeface="Cambria" pitchFamily="18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60000"/>
              <a:buFont typeface="Wingdings 2" pitchFamily="18" charset="2"/>
              <a:buChar char="Ï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90000"/>
              <a:buFont typeface="Calibri" pitchFamily="34" charset="0"/>
              <a:buChar char="÷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2400">
                <a:latin typeface="Times New Roman" pitchFamily="18" charset="0"/>
              </a:rPr>
              <a:t>User interaction</a:t>
            </a:r>
            <a:endParaRPr lang="zh-TW" altLang="en-US" sz="2400">
              <a:latin typeface="Times New Roman" pitchFamily="18" charset="0"/>
            </a:endParaRPr>
          </a:p>
        </p:txBody>
      </p:sp>
      <p:sp>
        <p:nvSpPr>
          <p:cNvPr id="10256" name="文字方塊 10"/>
          <p:cNvSpPr txBox="1">
            <a:spLocks noChangeArrowheads="1"/>
          </p:cNvSpPr>
          <p:nvPr/>
        </p:nvSpPr>
        <p:spPr bwMode="auto">
          <a:xfrm>
            <a:off x="0" y="3213100"/>
            <a:ext cx="22320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90000"/>
              <a:buFont typeface="Cambria" pitchFamily="18" charset="0"/>
              <a:buChar char="+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SzPct val="100000"/>
              <a:buFont typeface="Cambria" pitchFamily="18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60000"/>
              <a:buFont typeface="Wingdings 2" pitchFamily="18" charset="2"/>
              <a:buChar char="Ï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90000"/>
              <a:buFont typeface="Calibri" pitchFamily="34" charset="0"/>
              <a:buChar char="÷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2400">
                <a:latin typeface="Times New Roman" pitchFamily="18" charset="0"/>
              </a:rPr>
              <a:t>Virtual reality</a:t>
            </a:r>
            <a:endParaRPr lang="zh-TW" altLang="en-US" sz="2400">
              <a:latin typeface="Times New Roman" pitchFamily="18" charset="0"/>
            </a:endParaRPr>
          </a:p>
        </p:txBody>
      </p:sp>
      <p:sp>
        <p:nvSpPr>
          <p:cNvPr id="10257" name="文字方塊 11"/>
          <p:cNvSpPr txBox="1">
            <a:spLocks noChangeArrowheads="1"/>
          </p:cNvSpPr>
          <p:nvPr/>
        </p:nvSpPr>
        <p:spPr bwMode="auto">
          <a:xfrm>
            <a:off x="250825" y="5300663"/>
            <a:ext cx="22336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90000"/>
              <a:buFont typeface="Cambria" pitchFamily="18" charset="0"/>
              <a:buChar char="+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SzPct val="100000"/>
              <a:buFont typeface="Cambria" pitchFamily="18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60000"/>
              <a:buFont typeface="Wingdings 2" pitchFamily="18" charset="2"/>
              <a:buChar char="Ï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90000"/>
              <a:buFont typeface="Calibri" pitchFamily="34" charset="0"/>
              <a:buChar char="÷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2400">
                <a:latin typeface="Times New Roman" pitchFamily="18" charset="0"/>
              </a:rPr>
              <a:t>Visualization</a:t>
            </a:r>
            <a:endParaRPr lang="zh-TW" altLang="en-US" sz="2400">
              <a:latin typeface="Times New Roman" pitchFamily="18" charset="0"/>
            </a:endParaRPr>
          </a:p>
        </p:txBody>
      </p:sp>
      <p:sp>
        <p:nvSpPr>
          <p:cNvPr id="10258" name="文字方塊 12"/>
          <p:cNvSpPr txBox="1">
            <a:spLocks noChangeArrowheads="1"/>
          </p:cNvSpPr>
          <p:nvPr/>
        </p:nvSpPr>
        <p:spPr bwMode="auto">
          <a:xfrm>
            <a:off x="6588125" y="1484313"/>
            <a:ext cx="22320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90000"/>
              <a:buFont typeface="Cambria" pitchFamily="18" charset="0"/>
              <a:buChar char="+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SzPct val="100000"/>
              <a:buFont typeface="Cambria" pitchFamily="18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60000"/>
              <a:buFont typeface="Wingdings 2" pitchFamily="18" charset="2"/>
              <a:buChar char="Ï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90000"/>
              <a:buFont typeface="Calibri" pitchFamily="34" charset="0"/>
              <a:buChar char="÷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2400">
                <a:latin typeface="Times New Roman" pitchFamily="18" charset="0"/>
              </a:rPr>
              <a:t>Image processing</a:t>
            </a:r>
            <a:endParaRPr lang="zh-TW" altLang="en-US" sz="2400">
              <a:latin typeface="Times New Roman" pitchFamily="18" charset="0"/>
            </a:endParaRPr>
          </a:p>
        </p:txBody>
      </p:sp>
      <p:sp>
        <p:nvSpPr>
          <p:cNvPr id="10259" name="文字方塊 13"/>
          <p:cNvSpPr txBox="1">
            <a:spLocks noChangeArrowheads="1"/>
          </p:cNvSpPr>
          <p:nvPr/>
        </p:nvSpPr>
        <p:spPr bwMode="auto">
          <a:xfrm>
            <a:off x="6911975" y="3213100"/>
            <a:ext cx="22320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90000"/>
              <a:buFont typeface="Cambria" pitchFamily="18" charset="0"/>
              <a:buChar char="+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SzPct val="100000"/>
              <a:buFont typeface="Cambria" pitchFamily="18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60000"/>
              <a:buFont typeface="Wingdings 2" pitchFamily="18" charset="2"/>
              <a:buChar char="Ï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90000"/>
              <a:buFont typeface="Calibri" pitchFamily="34" charset="0"/>
              <a:buChar char="÷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2400">
                <a:latin typeface="Times New Roman" pitchFamily="18" charset="0"/>
              </a:rPr>
              <a:t>3D scanning</a:t>
            </a:r>
            <a:endParaRPr lang="zh-TW" altLang="en-US" sz="2400">
              <a:latin typeface="Times New Roman" pitchFamily="18" charset="0"/>
            </a:endParaRPr>
          </a:p>
        </p:txBody>
      </p:sp>
      <p:sp>
        <p:nvSpPr>
          <p:cNvPr id="10260" name="文字方塊 14"/>
          <p:cNvSpPr txBox="1">
            <a:spLocks noChangeArrowheads="1"/>
          </p:cNvSpPr>
          <p:nvPr/>
        </p:nvSpPr>
        <p:spPr bwMode="auto">
          <a:xfrm>
            <a:off x="6911975" y="5445125"/>
            <a:ext cx="22320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90000"/>
              <a:buFont typeface="Cambria" pitchFamily="18" charset="0"/>
              <a:buChar char="+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SzPct val="100000"/>
              <a:buFont typeface="Cambria" pitchFamily="18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60000"/>
              <a:buFont typeface="Wingdings 2" pitchFamily="18" charset="2"/>
              <a:buChar char="Ï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90000"/>
              <a:buFont typeface="Calibri" pitchFamily="34" charset="0"/>
              <a:buChar char="÷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Cambria" pitchFamily="18" charset="0"/>
              <a:buChar char="=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2400">
                <a:latin typeface="Times New Roman" pitchFamily="18" charset="0"/>
              </a:rPr>
              <a:t>Computational photography</a:t>
            </a:r>
            <a:endParaRPr lang="zh-TW" altLang="en-US" sz="2400">
              <a:latin typeface="Times New Roman" pitchFamily="18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1822" y="1331022"/>
            <a:ext cx="1520355" cy="915264"/>
          </a:xfrm>
          <a:prstGeom prst="rect">
            <a:avLst/>
          </a:prstGeom>
        </p:spPr>
      </p:pic>
      <p:graphicFrame>
        <p:nvGraphicFramePr>
          <p:cNvPr id="7" name="物件 6"/>
          <p:cNvGraphicFramePr>
            <a:graphicFrameLocks noChangeAspect="1"/>
          </p:cNvGraphicFramePr>
          <p:nvPr>
            <p:extLst/>
          </p:nvPr>
        </p:nvGraphicFramePr>
        <p:xfrm>
          <a:off x="2817024" y="4509591"/>
          <a:ext cx="1189665" cy="8922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53" name="Image" r:id="rId4" imgW="2031480" imgH="1523520" progId="Photoshop.Image.16">
                  <p:embed/>
                </p:oleObj>
              </mc:Choice>
              <mc:Fallback>
                <p:oleObj name="Image" r:id="rId4" imgW="2031480" imgH="1523520" progId="Photoshop.Image.16">
                  <p:embed/>
                  <p:pic>
                    <p:nvPicPr>
                      <p:cNvPr id="7" name="物件 6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817024" y="4509591"/>
                        <a:ext cx="1189665" cy="8922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圖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214" y="4466977"/>
            <a:ext cx="1619351" cy="912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039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0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0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0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0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0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5" grpId="0"/>
      <p:bldP spid="10256" grpId="0"/>
      <p:bldP spid="10257" grpId="0"/>
      <p:bldP spid="10258" grpId="0"/>
      <p:bldP spid="10259" grpId="0"/>
      <p:bldP spid="1026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TW"/>
              <a:t>The Programmer</a:t>
            </a:r>
            <a:r>
              <a:rPr lang="en-US" altLang="zh-TW">
                <a:latin typeface="Arial"/>
              </a:rPr>
              <a:t>’</a:t>
            </a:r>
            <a:r>
              <a:rPr lang="en-US" altLang="zh-TW"/>
              <a:t>s Interface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Programmer sees the graphics system through an interface: the Application Programmer Interface (</a:t>
            </a:r>
            <a:r>
              <a:rPr lang="en-US" altLang="zh-TW" b="1" smtClean="0"/>
              <a:t>API</a:t>
            </a:r>
            <a:r>
              <a:rPr lang="en-US" altLang="zh-TW" smtClean="0"/>
              <a:t>)</a:t>
            </a:r>
          </a:p>
        </p:txBody>
      </p:sp>
      <p:pic>
        <p:nvPicPr>
          <p:cNvPr id="12292" name="Picture 4" descr="an01f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632200"/>
            <a:ext cx="6340475" cy="218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行雲流水">
  <a:themeElements>
    <a:clrScheme name="行雲流水">
      <a:dk1>
        <a:sysClr val="windowText" lastClr="000000"/>
      </a:dk1>
      <a:lt1>
        <a:sysClr val="window" lastClr="FFFFFF"/>
      </a:lt1>
      <a:dk2>
        <a:srgbClr val="411401"/>
      </a:dk2>
      <a:lt2>
        <a:srgbClr val="FFE6E6"/>
      </a:lt2>
      <a:accent1>
        <a:srgbClr val="A24A48"/>
      </a:accent1>
      <a:accent2>
        <a:srgbClr val="B2935C"/>
      </a:accent2>
      <a:accent3>
        <a:srgbClr val="6A9A9A"/>
      </a:accent3>
      <a:accent4>
        <a:srgbClr val="B2B787"/>
      </a:accent4>
      <a:accent5>
        <a:srgbClr val="91644B"/>
      </a:accent5>
      <a:accent6>
        <a:srgbClr val="654A76"/>
      </a:accent6>
      <a:hlink>
        <a:srgbClr val="00A800"/>
      </a:hlink>
      <a:folHlink>
        <a:srgbClr val="FF00FF"/>
      </a:folHlink>
    </a:clrScheme>
    <a:fontScheme name="行雲流水">
      <a:majorFont>
        <a:latin typeface="Cambria"/>
        <a:ea typeface=""/>
        <a:cs typeface=""/>
        <a:font script="Jpan" typeface="ＭＳ Ｐゴシック"/>
        <a:font script="Hang" typeface="맑은 고딕"/>
        <a:font script="Hans" typeface="华文行楷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alibri"/>
        <a:ea typeface=""/>
        <a:cs typeface=""/>
        <a:font script="Jpan" typeface="ＭＳ Ｐ明朝"/>
        <a:font script="Hang" typeface="HY견명조"/>
        <a:font script="Hans" typeface="华文行楷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行雲流水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  <a:satMod val="130000"/>
              </a:schemeClr>
            </a:gs>
            <a:gs pos="50000">
              <a:schemeClr val="phClr">
                <a:tint val="45000"/>
                <a:satMod val="220000"/>
              </a:schemeClr>
            </a:gs>
            <a:gs pos="100000">
              <a:schemeClr val="phClr">
                <a:tint val="90000"/>
                <a:satMod val="13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100000"/>
                <a:shade val="90000"/>
                <a:hueMod val="100000"/>
                <a:satMod val="200000"/>
              </a:schemeClr>
            </a:gs>
            <a:gs pos="50000">
              <a:schemeClr val="phClr">
                <a:tint val="100000"/>
                <a:shade val="60000"/>
                <a:hueMod val="100000"/>
                <a:satMod val="180000"/>
              </a:schemeClr>
            </a:gs>
            <a:gs pos="100000">
              <a:schemeClr val="phClr">
                <a:tint val="100000"/>
                <a:shade val="90000"/>
                <a:hueMod val="100000"/>
                <a:satMod val="2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glow rad="50600">
              <a:schemeClr val="phClr">
                <a:alpha val="40000"/>
              </a:schemeClr>
            </a:glow>
          </a:effectLst>
        </a:effectStyle>
        <a:effectStyle>
          <a:effectLst>
            <a:glow rad="101600">
              <a:schemeClr val="phClr">
                <a:alpha val="60000"/>
              </a:schemeClr>
            </a:glow>
          </a:effectLst>
          <a:scene3d>
            <a:camera prst="isometricLeftDown" fov="0">
              <a:rot lat="0" lon="0" rev="0"/>
            </a:camera>
            <a:lightRig rig="harsh" dir="tl">
              <a:rot lat="0" lon="0" rev="14280000"/>
            </a:lightRig>
          </a:scene3d>
          <a:sp3d prstMaterial="flat">
            <a:bevelT w="38100" h="50800" prst="softRound"/>
          </a:sp3d>
        </a:effectStyle>
        <a:effectStyle>
          <a:effectLst>
            <a:glow>
              <a:schemeClr val="phClr"/>
            </a:glow>
          </a:effectLst>
          <a:scene3d>
            <a:camera prst="isometricLeftDown">
              <a:rot lat="0" lon="0" rev="0"/>
            </a:camera>
            <a:lightRig rig="harsh" dir="tl">
              <a:rot lat="0" lon="0" rev="14280000"/>
            </a:lightRig>
          </a:scene3d>
          <a:sp3d extrusionH="63500" contourW="38100" prstMaterial="flat">
            <a:bevelT w="50800" h="63500" prst="softRound"/>
            <a:contourClr>
              <a:schemeClr val="phClr">
                <a:tint val="5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hueMod val="100000"/>
                <a:satMod val="300000"/>
              </a:schemeClr>
            </a:gs>
            <a:gs pos="72000">
              <a:schemeClr val="phClr">
                <a:tint val="100000"/>
                <a:shade val="100000"/>
                <a:hueMod val="100000"/>
                <a:satMod val="100000"/>
              </a:schemeClr>
            </a:gs>
            <a:gs pos="81000">
              <a:schemeClr val="phClr">
                <a:tint val="98000"/>
                <a:shade val="100000"/>
                <a:hueMod val="100000"/>
                <a:satMod val="150000"/>
              </a:schemeClr>
            </a:gs>
            <a:gs pos="100000">
              <a:schemeClr val="phClr">
                <a:tint val="100000"/>
                <a:shade val="100000"/>
                <a:hueMod val="100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100000"/>
                <a:shade val="39000"/>
                <a:hueMod val="100000"/>
                <a:satMod val="150000"/>
              </a:schemeClr>
              <a:schemeClr val="phClr">
                <a:tint val="90000"/>
                <a:shade val="100000"/>
                <a:hueMod val="100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行雲流水">
    <a:dk1>
      <a:sysClr val="windowText" lastClr="000000"/>
    </a:dk1>
    <a:lt1>
      <a:sysClr val="window" lastClr="FFFFFF"/>
    </a:lt1>
    <a:dk2>
      <a:srgbClr val="411401"/>
    </a:dk2>
    <a:lt2>
      <a:srgbClr val="FFE6E6"/>
    </a:lt2>
    <a:accent1>
      <a:srgbClr val="A24A48"/>
    </a:accent1>
    <a:accent2>
      <a:srgbClr val="B2935C"/>
    </a:accent2>
    <a:accent3>
      <a:srgbClr val="6A9A9A"/>
    </a:accent3>
    <a:accent4>
      <a:srgbClr val="B2B787"/>
    </a:accent4>
    <a:accent5>
      <a:srgbClr val="91644B"/>
    </a:accent5>
    <a:accent6>
      <a:srgbClr val="654A76"/>
    </a:accent6>
    <a:hlink>
      <a:srgbClr val="00A800"/>
    </a:hlink>
    <a:folHlink>
      <a:srgbClr val="FF00F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Calligraphy</Template>
  <TotalTime>2778</TotalTime>
  <Words>785</Words>
  <Application>Microsoft Office PowerPoint</Application>
  <PresentationFormat>如螢幕大小 (4:3)</PresentationFormat>
  <Paragraphs>172</Paragraphs>
  <Slides>49</Slides>
  <Notes>11</Notes>
  <HiddenSlides>0</HiddenSlides>
  <MMClips>0</MMClips>
  <ScaleCrop>false</ScaleCrop>
  <HeadingPairs>
    <vt:vector size="8" baseType="variant">
      <vt:variant>
        <vt:lpstr>使用字型</vt:lpstr>
      </vt:variant>
      <vt:variant>
        <vt:i4>11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3</vt:i4>
      </vt:variant>
      <vt:variant>
        <vt:lpstr>投影片標題</vt:lpstr>
      </vt:variant>
      <vt:variant>
        <vt:i4>49</vt:i4>
      </vt:variant>
    </vt:vector>
  </HeadingPairs>
  <TitlesOfParts>
    <vt:vector size="64" baseType="lpstr">
      <vt:lpstr>华文行楷</vt:lpstr>
      <vt:lpstr>微軟正黑體</vt:lpstr>
      <vt:lpstr>新細明體</vt:lpstr>
      <vt:lpstr>標楷體</vt:lpstr>
      <vt:lpstr>Arial</vt:lpstr>
      <vt:lpstr>Calibri</vt:lpstr>
      <vt:lpstr>Cambria</vt:lpstr>
      <vt:lpstr>Comic Sans MS</vt:lpstr>
      <vt:lpstr>Courier New</vt:lpstr>
      <vt:lpstr>Times New Roman</vt:lpstr>
      <vt:lpstr>Wingdings 2</vt:lpstr>
      <vt:lpstr>行雲流水</vt:lpstr>
      <vt:lpstr>PhotoImpact</vt:lpstr>
      <vt:lpstr>點陣圖影像</vt:lpstr>
      <vt:lpstr>Image</vt:lpstr>
      <vt:lpstr>PowerPoint 簡報</vt:lpstr>
      <vt:lpstr>The teapot</vt:lpstr>
      <vt:lpstr>Teapot’s Data </vt:lpstr>
      <vt:lpstr>PowerPoint 簡報</vt:lpstr>
      <vt:lpstr>Computer Graphics </vt:lpstr>
      <vt:lpstr>Computer Graphics</vt:lpstr>
      <vt:lpstr>Basic Graphics System</vt:lpstr>
      <vt:lpstr>Computer Graphics Areas</vt:lpstr>
      <vt:lpstr>The Programmer’s Interface</vt:lpstr>
      <vt:lpstr>Object Specification</vt:lpstr>
      <vt:lpstr>Example</vt:lpstr>
      <vt:lpstr>PowerPoint 簡報</vt:lpstr>
      <vt:lpstr>PowerPoint 簡報</vt:lpstr>
      <vt:lpstr>LuxRender</vt:lpstr>
      <vt:lpstr>Displayer &amp; Framebuffer</vt:lpstr>
      <vt:lpstr>Raster Graphics</vt:lpstr>
      <vt:lpstr>Display Technologies</vt:lpstr>
      <vt:lpstr>PowerPoint 簡報</vt:lpstr>
      <vt:lpstr>Caves and Fish Bowls</vt:lpstr>
      <vt:lpstr>Head-Mounted Displays</vt:lpstr>
      <vt:lpstr>evolution </vt:lpstr>
      <vt:lpstr>Wire-Frame</vt:lpstr>
      <vt:lpstr>Coloring </vt:lpstr>
      <vt:lpstr>Hidden Surface Removal</vt:lpstr>
      <vt:lpstr>Constant Rendering </vt:lpstr>
      <vt:lpstr>Facet Shading </vt:lpstr>
      <vt:lpstr>Smooth Shading</vt:lpstr>
      <vt:lpstr>Correct Highlight</vt:lpstr>
      <vt:lpstr>Texture &amp; Shadow</vt:lpstr>
      <vt:lpstr>Reflection</vt:lpstr>
      <vt:lpstr>Rendering pipeline</vt:lpstr>
      <vt:lpstr>Following the Pipeline: Transformations</vt:lpstr>
      <vt:lpstr>Clipping</vt:lpstr>
      <vt:lpstr>Rasterization</vt:lpstr>
      <vt:lpstr>Shading</vt:lpstr>
      <vt:lpstr>Global Illumination</vt:lpstr>
      <vt:lpstr>Non-photorealistic Rendering</vt:lpstr>
      <vt:lpstr>Color space and Filters</vt:lpstr>
      <vt:lpstr>Applications</vt:lpstr>
      <vt:lpstr>Major Applications</vt:lpstr>
      <vt:lpstr>Computer Graphics is about Movies!</vt:lpstr>
      <vt:lpstr>Games are OK here</vt:lpstr>
      <vt:lpstr>Medical Applications</vt:lpstr>
      <vt:lpstr>Graphical User Interfaces (GUIs)</vt:lpstr>
      <vt:lpstr>Visualization</vt:lpstr>
      <vt:lpstr>Reference</vt:lpstr>
      <vt:lpstr>Textbooks</vt:lpstr>
      <vt:lpstr>Reference</vt:lpstr>
      <vt:lpstr>Resource</vt:lpstr>
    </vt:vector>
  </TitlesOfParts>
  <Company>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Computer Graphics</dc:title>
  <dc:creator>Ming-Te Chi</dc:creator>
  <cp:lastModifiedBy>dodowell Chi</cp:lastModifiedBy>
  <cp:revision>100</cp:revision>
  <dcterms:created xsi:type="dcterms:W3CDTF">1999-02-12T03:08:44Z</dcterms:created>
  <dcterms:modified xsi:type="dcterms:W3CDTF">2016-10-05T02:42:22Z</dcterms:modified>
</cp:coreProperties>
</file>