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30"/>
  </p:notesMasterIdLst>
  <p:handoutMasterIdLst>
    <p:handoutMasterId r:id="rId31"/>
  </p:handoutMasterIdLst>
  <p:sldIdLst>
    <p:sldId id="329" r:id="rId2"/>
    <p:sldId id="455" r:id="rId3"/>
    <p:sldId id="456" r:id="rId4"/>
    <p:sldId id="458" r:id="rId5"/>
    <p:sldId id="479" r:id="rId6"/>
    <p:sldId id="477" r:id="rId7"/>
    <p:sldId id="459" r:id="rId8"/>
    <p:sldId id="461" r:id="rId9"/>
    <p:sldId id="478" r:id="rId10"/>
    <p:sldId id="462" r:id="rId11"/>
    <p:sldId id="463" r:id="rId12"/>
    <p:sldId id="480" r:id="rId13"/>
    <p:sldId id="464" r:id="rId14"/>
    <p:sldId id="482" r:id="rId15"/>
    <p:sldId id="484" r:id="rId16"/>
    <p:sldId id="483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5" r:id="rId26"/>
    <p:sldId id="474" r:id="rId27"/>
    <p:sldId id="476" r:id="rId28"/>
    <p:sldId id="457" r:id="rId29"/>
  </p:sldIdLst>
  <p:sldSz cx="9144000" cy="6858000" type="screen4x3"/>
  <p:notesSz cx="9928225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99" autoAdjust="0"/>
    <p:restoredTop sz="81005" autoAdjust="0"/>
  </p:normalViewPr>
  <p:slideViewPr>
    <p:cSldViewPr>
      <p:cViewPr varScale="1">
        <p:scale>
          <a:sx n="90" d="100"/>
          <a:sy n="90" d="100"/>
        </p:scale>
        <p:origin x="1092" y="78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912" y="0"/>
            <a:ext cx="43033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3"/>
            <a:ext cx="43033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912" y="6457793"/>
            <a:ext cx="43033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4AF8E564-5C55-402C-8E1E-958949DBFD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57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912" y="0"/>
            <a:ext cx="43033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19" y="3228350"/>
            <a:ext cx="7280389" cy="306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3"/>
            <a:ext cx="43033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912" y="6457793"/>
            <a:ext cx="43033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7606F38C-9223-40F0-B15B-20C73180C7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168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xrender.ne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ZYSTQs-H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2021 </a:t>
            </a:r>
            <a:r>
              <a:rPr lang="en-US" altLang="zh-TW" dirty="0" err="1">
                <a:ea typeface="新細明體" pitchFamily="18" charset="-120"/>
              </a:rPr>
              <a:t>acg</a:t>
            </a:r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2020 cg</a:t>
            </a:r>
          </a:p>
          <a:p>
            <a:r>
              <a:rPr lang="en-US" altLang="zh-TW" dirty="0">
                <a:ea typeface="新細明體" pitchFamily="18" charset="-120"/>
              </a:rPr>
              <a:t>2018 </a:t>
            </a:r>
            <a:r>
              <a:rPr lang="en-US" altLang="zh-TW" dirty="0" err="1">
                <a:ea typeface="新細明體" pitchFamily="18" charset="-120"/>
              </a:rPr>
              <a:t>acg</a:t>
            </a:r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The image is made by </a:t>
            </a:r>
            <a:r>
              <a:rPr lang="en-US" altLang="zh-TW" dirty="0" err="1">
                <a:ea typeface="新細明體" pitchFamily="18" charset="-120"/>
              </a:rPr>
              <a:t>LuxRender</a:t>
            </a:r>
            <a:r>
              <a:rPr lang="en-US" altLang="zh-TW" dirty="0">
                <a:ea typeface="新細明體" pitchFamily="18" charset="-120"/>
              </a:rPr>
              <a:t>. </a:t>
            </a:r>
            <a:r>
              <a:rPr lang="en-US" altLang="zh-TW" dirty="0">
                <a:ea typeface="新細明體" pitchFamily="18" charset="-120"/>
                <a:hlinkClick r:id="rId3"/>
              </a:rPr>
              <a:t>http://www.luxrender.net/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0B4F5D1-1B01-4599-BA08-BE5E7443BD73}" type="slidenum">
              <a:rPr lang="en-US" altLang="zh-TW" sz="1300" smtClean="0"/>
              <a:pPr eaLnBrk="1" hangingPunct="1"/>
              <a:t>1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(0.8571428571428571, 0.5714285714285711)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022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solution is: -2 1 1</a:t>
            </a:r>
          </a:p>
          <a:p>
            <a:endParaRPr lang="en-US" altLang="zh-TW" dirty="0"/>
          </a:p>
          <a:p>
            <a:r>
              <a:rPr lang="en-US" altLang="zh-TW" dirty="0"/>
              <a:t>LDL^T </a:t>
            </a:r>
            <a:r>
              <a:rPr lang="en-US" altLang="zh-TW" dirty="0" err="1"/>
              <a:t>Cholesky</a:t>
            </a:r>
            <a:r>
              <a:rPr lang="en-US" altLang="zh-TW" dirty="0"/>
              <a:t> decomposition </a:t>
            </a:r>
          </a:p>
          <a:p>
            <a:r>
              <a:rPr lang="en-US" altLang="zh-TW" dirty="0"/>
              <a:t>The solution using normal equations is: -0.67 0.314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056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E^(0) =</a:t>
            </a:r>
            <a:r>
              <a:rPr lang="en-US" altLang="zh-TW" baseline="0" dirty="0"/>
              <a:t> 1 </a:t>
            </a:r>
            <a:endParaRPr lang="en-US" altLang="zh-TW" dirty="0"/>
          </a:p>
          <a:p>
            <a:r>
              <a:rPr lang="en-US" altLang="zh-TW" dirty="0"/>
              <a:t>D</a:t>
            </a:r>
            <a:r>
              <a:rPr lang="zh-TW" altLang="en-US" dirty="0"/>
              <a:t>越大  </a:t>
            </a:r>
            <a:r>
              <a:rPr lang="en-US" altLang="zh-TW" dirty="0"/>
              <a:t>W</a:t>
            </a:r>
            <a:r>
              <a:rPr lang="zh-TW" altLang="en-US" dirty="0"/>
              <a:t>越小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51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http://www-ui.is.s.u-tokyo.ac.jp/~takeo/research/rigid/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38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斜截式 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slope intercept form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代數</a:t>
            </a:r>
            <a:r>
              <a:rPr lang="zh-TW" altLang="en-US" dirty="0"/>
              <a:t>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501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矩陣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Det</a:t>
            </a:r>
            <a:r>
              <a:rPr lang="en-US" altLang="zh-TW" dirty="0"/>
              <a:t>(A)=0</a:t>
            </a:r>
            <a:r>
              <a:rPr lang="en-US" altLang="zh-TW" baseline="0" dirty="0"/>
              <a:t> </a:t>
            </a:r>
            <a:r>
              <a:rPr lang="zh-TW" altLang="en-US" baseline="0" dirty="0"/>
              <a:t>無解  平行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58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022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D: distance</a:t>
            </a:r>
          </a:p>
          <a:p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Least squares | MIT 18.02SC Multivariable Calculus  </a:t>
            </a:r>
            <a:r>
              <a:rPr lang="en-US" altLang="zh-TW" dirty="0">
                <a:hlinkClick r:id="rId3"/>
              </a:rPr>
              <a:t> https://www.youtube.com/watch?v=YwZYSTQs-Hk</a:t>
            </a:r>
            <a:endParaRPr lang="en-US" altLang="zh-TW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330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Unknow</a:t>
            </a:r>
            <a:r>
              <a:rPr lang="en-US" altLang="zh-TW" baseline="0" dirty="0"/>
              <a:t>: a, b</a:t>
            </a:r>
          </a:p>
          <a:p>
            <a:endParaRPr lang="en-US" altLang="zh-TW" baseline="0" dirty="0"/>
          </a:p>
          <a:p>
            <a:r>
              <a:rPr lang="zh-TW" altLang="en-US" dirty="0"/>
              <a:t>透過偏微分得到公式解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174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297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If A = </a:t>
            </a:r>
            <a:r>
              <a:rPr lang="en-US" altLang="zh-TW" dirty="0" err="1"/>
              <a:t>nxn</a:t>
            </a:r>
            <a:r>
              <a:rPr lang="en-US" altLang="zh-TW" dirty="0"/>
              <a:t> matrix, x = A^{-1}*b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777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641C-2885-4330-A4F6-5027A86793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7114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5EAF-BEF4-43D1-BBB2-7EE111A00A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51896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1FA2-5D47-42FE-9DFA-16CF9935A7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1567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8B66-8553-4DF3-8905-252379F39A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35593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8350-52C5-4008-901A-E4F26C99FC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5512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0E0E2-6C51-4580-AD7E-1B4EA588D8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21144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9E17-D5EB-45A2-ACEC-F617B541C2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0445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D590-8D1D-45DF-AB5E-4811DAAA27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34338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3E26-6F13-43CC-8B53-B7EE1CA736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32960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BA52-4FA1-4236-8A18-74104B7FC0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5376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395C-B53B-4E87-93DF-71A2C146EB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22241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020A6C82-5849-44D9-AA01-2BAECA7F83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Td8nthMZMKDmcy4YXu2LXcHxLt59jckt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eigen.tuxfamily.org/dox/group__LeastSquares.html" TargetMode="External"/><Relationship Id="rId7" Type="http://schemas.openxmlformats.org/officeDocument/2006/relationships/hyperlink" Target="http://eigen.tuxfamily.org/dox/classEigen_1_1MatrixBase.html#adee8c19c833245bbb00a591dce68e8a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igen.tuxfamily.org/dox/classEigen_1_1Matrix.html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eigen.tuxfamily.org/dox/classEigen_1_1DenseBase.html#ae814abb451b48ed872819192dc188c19" TargetMode="Externa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Td8nthMZMKDmcy4YXu2LXcHxLt59jck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4286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en-US" altLang="zh-TW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kumimoji="0" lang="en-US" altLang="zh-TW" sz="4400" b="1" dirty="0">
                <a:solidFill>
                  <a:srgbClr val="FF0000"/>
                </a:solidFill>
              </a:rPr>
              <a:t>Advanced </a:t>
            </a:r>
            <a:r>
              <a:rPr kumimoji="0" lang="en-US" altLang="zh-TW" sz="4400" b="1" dirty="0"/>
              <a:t>Computer Graphics</a:t>
            </a:r>
          </a:p>
          <a:p>
            <a:pPr algn="ctr"/>
            <a:r>
              <a:rPr lang="en-US" altLang="zh-TW" sz="4400" dirty="0"/>
              <a:t>Least-Squares Solutions</a:t>
            </a:r>
            <a:endParaRPr kumimoji="0" lang="en-US" altLang="zh-TW" sz="44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kumimoji="0" lang="zh-TW" altLang="en-US" sz="3600" b="1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zh-TW" altLang="en-US" sz="3200"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altLang="zh-TW" sz="320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17725"/>
            <a:ext cx="3241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LS polynomial fits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971600" y="1772816"/>
                <a:ext cx="1537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72816"/>
                <a:ext cx="1537729" cy="369332"/>
              </a:xfrm>
              <a:prstGeom prst="rect">
                <a:avLst/>
              </a:prstGeom>
              <a:blipFill>
                <a:blip r:embed="rId3"/>
                <a:stretch>
                  <a:fillRect l="-4348" r="-355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71600" y="2420888"/>
                <a:ext cx="1262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420888"/>
                <a:ext cx="1262140" cy="369332"/>
              </a:xfrm>
              <a:prstGeom prst="rect">
                <a:avLst/>
              </a:prstGeom>
              <a:blipFill>
                <a:blip r:embed="rId4"/>
                <a:stretch>
                  <a:fillRect l="-5314" r="-8213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658" y="1772816"/>
            <a:ext cx="3358812" cy="3038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71600" y="3140968"/>
                <a:ext cx="2811859" cy="1008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40968"/>
                <a:ext cx="2811859" cy="1008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05365" y="5085184"/>
                <a:ext cx="7762189" cy="1206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5" y="5085184"/>
                <a:ext cx="7762189" cy="12065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604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475656" y="1484784"/>
                <a:ext cx="2996525" cy="11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484784"/>
                <a:ext cx="2996525" cy="1100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47664" y="5038781"/>
                <a:ext cx="532184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38781"/>
                <a:ext cx="5321841" cy="1471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47664" y="2652809"/>
                <a:ext cx="6482854" cy="1500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dirty="0"/>
                  <a:t>, </a:t>
                </a:r>
                <a:endParaRPr lang="zh-TW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52809"/>
                <a:ext cx="6482854" cy="1500283"/>
              </a:xfrm>
              <a:prstGeom prst="rect">
                <a:avLst/>
              </a:prstGeom>
              <a:blipFill>
                <a:blip r:embed="rId4"/>
                <a:stretch>
                  <a:fillRect t="-32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91680" y="4365104"/>
                <a:ext cx="4464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…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365104"/>
                <a:ext cx="4464496" cy="461665"/>
              </a:xfrm>
              <a:prstGeom prst="rect">
                <a:avLst/>
              </a:prstGeom>
              <a:blipFill>
                <a:blip r:embed="rId5"/>
                <a:stretch>
                  <a:fillRect l="-410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580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lines intersection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1907704" y="2492896"/>
            <a:ext cx="4392488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 flipV="1">
            <a:off x="1259632" y="3284984"/>
            <a:ext cx="6120680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1475656" y="2708920"/>
            <a:ext cx="5112568" cy="18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4103948" y="3645024"/>
            <a:ext cx="10801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420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Linear systems </a:t>
            </a:r>
            <a:br>
              <a:rPr lang="en-US" altLang="zh-TW" dirty="0"/>
            </a:br>
            <a:r>
              <a:rPr lang="en-US" altLang="zh-TW" dirty="0"/>
              <a:t>in the LS sense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341500" y="5280657"/>
                <a:ext cx="1718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500" y="5280657"/>
                <a:ext cx="1718867" cy="369332"/>
              </a:xfrm>
              <a:prstGeom prst="rect">
                <a:avLst/>
              </a:prstGeom>
              <a:blipFill>
                <a:blip r:embed="rId3"/>
                <a:stretch>
                  <a:fillRect l="-3191" r="-3191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05550" y="3291222"/>
                <a:ext cx="6460999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50" y="3291222"/>
                <a:ext cx="6460999" cy="488403"/>
              </a:xfrm>
              <a:prstGeom prst="rect">
                <a:avLst/>
              </a:prstGeom>
              <a:blipFill>
                <a:blip r:embed="rId4"/>
                <a:stretch>
                  <a:fillRect l="-566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41500" y="5888976"/>
                <a:ext cx="24542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500" y="5888976"/>
                <a:ext cx="2454262" cy="369332"/>
              </a:xfrm>
              <a:prstGeom prst="rect">
                <a:avLst/>
              </a:prstGeom>
              <a:blipFill>
                <a:blip r:embed="rId5"/>
                <a:stretch>
                  <a:fillRect l="-993" r="-2233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59632" y="1622748"/>
                <a:ext cx="10189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622748"/>
                <a:ext cx="1018932" cy="369332"/>
              </a:xfrm>
              <a:prstGeom prst="rect">
                <a:avLst/>
              </a:prstGeom>
              <a:blipFill>
                <a:blip r:embed="rId6"/>
                <a:stretch>
                  <a:fillRect l="-6587" r="-5988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254609" y="2091207"/>
                <a:ext cx="13220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09" y="2091207"/>
                <a:ext cx="1322029" cy="369332"/>
              </a:xfrm>
              <a:prstGeom prst="rect">
                <a:avLst/>
              </a:prstGeom>
              <a:blipFill>
                <a:blip r:embed="rId7"/>
                <a:stretch>
                  <a:fillRect l="-2765" r="-4608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187624" y="2709641"/>
            <a:ext cx="402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An </a:t>
            </a:r>
            <a:r>
              <a:rPr lang="en-US" altLang="zh-TW" dirty="0">
                <a:solidFill>
                  <a:srgbClr val="FF0000"/>
                </a:solidFill>
              </a:rPr>
              <a:t>overdetermined</a:t>
            </a:r>
            <a:r>
              <a:rPr lang="en-US" altLang="zh-TW" dirty="0"/>
              <a:t>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49475" y="4672338"/>
                <a:ext cx="21613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75" y="4672338"/>
                <a:ext cx="2161361" cy="369332"/>
              </a:xfrm>
              <a:prstGeom prst="rect">
                <a:avLst/>
              </a:prstGeom>
              <a:blipFill>
                <a:blip r:embed="rId8"/>
                <a:stretch>
                  <a:fillRect l="-2535" r="-2817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349475" y="4200558"/>
                <a:ext cx="2434897" cy="389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75" y="4200558"/>
                <a:ext cx="2434897" cy="3895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559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hlinkClick r:id="rId3"/>
              </a:rPr>
              <a:t>Numpy.linalg.</a:t>
            </a:r>
            <a:r>
              <a:rPr lang="en-US" altLang="zh-TW" dirty="0" err="1"/>
              <a:t>lstsq</a:t>
            </a:r>
            <a:r>
              <a:rPr lang="en-US" altLang="zh-TW" dirty="0"/>
              <a:t>(a, b)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the least-squares solution to a linear matrix equation</a:t>
            </a:r>
          </a:p>
          <a:p>
            <a:pPr marL="0" indent="0">
              <a:buNone/>
            </a:pP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/>
              <a:t>Fit a line, </a:t>
            </a:r>
            <a:r>
              <a:rPr lang="en-US" altLang="zh-TW" sz="2800" dirty="0">
                <a:solidFill>
                  <a:srgbClr val="00B0F0"/>
                </a:solidFill>
              </a:rPr>
              <a:t>y</a:t>
            </a:r>
            <a:r>
              <a:rPr lang="en-US" altLang="zh-TW" sz="2800" dirty="0"/>
              <a:t> = a</a:t>
            </a:r>
            <a:r>
              <a:rPr lang="en-US" altLang="zh-TW" sz="2800" dirty="0">
                <a:solidFill>
                  <a:srgbClr val="00FF00"/>
                </a:solidFill>
              </a:rPr>
              <a:t>x</a:t>
            </a:r>
            <a:r>
              <a:rPr lang="en-US" altLang="zh-TW" sz="2800" dirty="0"/>
              <a:t> + b, through some noisy data-points:</a:t>
            </a:r>
          </a:p>
          <a:p>
            <a:pPr marL="0" indent="0">
              <a:buNone/>
            </a:pPr>
            <a:r>
              <a:rPr lang="en-US" altLang="zh-TW" sz="2800" dirty="0"/>
              <a:t>x = </a:t>
            </a:r>
            <a:r>
              <a:rPr lang="en-US" altLang="zh-TW" sz="2800" dirty="0" err="1"/>
              <a:t>np.array</a:t>
            </a:r>
            <a:r>
              <a:rPr lang="en-US" altLang="zh-TW" sz="2800" dirty="0"/>
              <a:t>([</a:t>
            </a:r>
            <a:r>
              <a:rPr lang="en-US" altLang="zh-TW" sz="2800" dirty="0">
                <a:solidFill>
                  <a:srgbClr val="00B050"/>
                </a:solidFill>
              </a:rPr>
              <a:t>0, 2, 3</a:t>
            </a:r>
            <a:r>
              <a:rPr lang="en-US" altLang="zh-TW" sz="2800" dirty="0"/>
              <a:t>])</a:t>
            </a:r>
          </a:p>
          <a:p>
            <a:pPr marL="0" indent="0">
              <a:buNone/>
            </a:pPr>
            <a:r>
              <a:rPr lang="en-US" altLang="zh-TW" sz="2800" dirty="0"/>
              <a:t>y = </a:t>
            </a:r>
            <a:r>
              <a:rPr lang="en-US" altLang="zh-TW" sz="2800" dirty="0" err="1"/>
              <a:t>np.array</a:t>
            </a:r>
            <a:r>
              <a:rPr lang="en-US" altLang="zh-TW" sz="2800" dirty="0"/>
              <a:t>([</a:t>
            </a:r>
            <a:r>
              <a:rPr lang="en-US" altLang="zh-TW" sz="2800" dirty="0">
                <a:solidFill>
                  <a:srgbClr val="00B0F0"/>
                </a:solidFill>
              </a:rPr>
              <a:t>1, 1, 4</a:t>
            </a:r>
            <a:r>
              <a:rPr lang="en-US" altLang="zh-TW" sz="2800" dirty="0"/>
              <a:t>])</a:t>
            </a:r>
          </a:p>
          <a:p>
            <a:pPr marL="0" indent="0">
              <a:buNone/>
            </a:pPr>
            <a:r>
              <a:rPr lang="en-US" altLang="zh-TW" sz="2800" dirty="0"/>
              <a:t>A = </a:t>
            </a:r>
            <a:r>
              <a:rPr lang="en-US" altLang="zh-TW" sz="2800" dirty="0" err="1"/>
              <a:t>np.vstack</a:t>
            </a:r>
            <a:r>
              <a:rPr lang="en-US" altLang="zh-TW" sz="2800" dirty="0"/>
              <a:t>([x, </a:t>
            </a:r>
            <a:r>
              <a:rPr lang="en-US" altLang="zh-TW" sz="2800" dirty="0" err="1">
                <a:solidFill>
                  <a:srgbClr val="FF0000"/>
                </a:solidFill>
              </a:rPr>
              <a:t>np.ones</a:t>
            </a:r>
            <a:r>
              <a:rPr lang="en-US" altLang="zh-TW" sz="2800" dirty="0"/>
              <a:t>(</a:t>
            </a:r>
            <a:r>
              <a:rPr lang="en-US" altLang="zh-TW" sz="2800" dirty="0" err="1"/>
              <a:t>len</a:t>
            </a:r>
            <a:r>
              <a:rPr lang="en-US" altLang="zh-TW" sz="2800" dirty="0"/>
              <a:t>(x))]).T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a, b = </a:t>
            </a:r>
            <a:r>
              <a:rPr lang="en-US" altLang="zh-TW" sz="2800" dirty="0" err="1"/>
              <a:t>np.linalg.lstsq</a:t>
            </a:r>
            <a:r>
              <a:rPr lang="en-US" altLang="zh-TW" sz="2800" dirty="0"/>
              <a:t>(A, y, </a:t>
            </a:r>
            <a:r>
              <a:rPr lang="en-US" altLang="zh-TW" sz="2800" dirty="0" err="1"/>
              <a:t>rcond</a:t>
            </a:r>
            <a:r>
              <a:rPr lang="en-US" altLang="zh-TW" sz="2800" dirty="0"/>
              <a:t>=None)[0]</a:t>
            </a:r>
          </a:p>
          <a:p>
            <a:pPr marL="0" indent="0">
              <a:buNone/>
            </a:pP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300192" y="4005064"/>
                <a:ext cx="224093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005064"/>
                <a:ext cx="2240934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7020272" y="3224656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7020272" y="2030137"/>
            <a:ext cx="0" cy="1194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6984280" y="284081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452320" y="28286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740352" y="210854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671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of 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Ax = b</a:t>
            </a:r>
          </a:p>
          <a:p>
            <a:r>
              <a:rPr lang="en-US" altLang="zh-TW" dirty="0"/>
              <a:t>Solver</a:t>
            </a:r>
          </a:p>
          <a:p>
            <a:pPr lvl="1"/>
            <a:r>
              <a:rPr lang="en-US" altLang="zh-TW" dirty="0"/>
              <a:t>Direct method: Gaussian elimination and LU</a:t>
            </a:r>
          </a:p>
          <a:p>
            <a:pPr lvl="1"/>
            <a:r>
              <a:rPr lang="en-US" altLang="zh-TW" dirty="0"/>
              <a:t>Iterative method: </a:t>
            </a:r>
            <a:r>
              <a:rPr lang="en-US" altLang="zh-TW" dirty="0" err="1"/>
              <a:t>ConjugateGradient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Dense or Sparse Matrix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912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Eigen</a:t>
            </a:r>
            <a:r>
              <a:rPr lang="en-US" altLang="zh-TW" dirty="0"/>
              <a:t> </a:t>
            </a:r>
            <a:r>
              <a:rPr lang="en-US" altLang="zh-TW" dirty="0" err="1"/>
              <a:t>c++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554" y="4869160"/>
            <a:ext cx="8229600" cy="172819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1800" dirty="0" err="1">
                <a:latin typeface="Consolas" panose="020B0609020204030204" pitchFamily="49" charset="0"/>
              </a:rPr>
              <a:t>MatrixXf</a:t>
            </a:r>
            <a:r>
              <a:rPr lang="en-US" altLang="zh-TW" sz="1800" dirty="0">
                <a:latin typeface="Consolas" panose="020B0609020204030204" pitchFamily="49" charset="0"/>
              </a:rPr>
              <a:t> A = </a:t>
            </a:r>
            <a:r>
              <a:rPr lang="en-US" altLang="zh-TW" sz="1800" dirty="0" err="1">
                <a:latin typeface="Consolas" panose="020B0609020204030204" pitchFamily="49" charset="0"/>
                <a:hlinkClick r:id="rId4"/>
              </a:rPr>
              <a:t>MatrixXf</a:t>
            </a:r>
            <a:r>
              <a:rPr lang="en-US" altLang="zh-TW" sz="1800" dirty="0">
                <a:latin typeface="Consolas" panose="020B0609020204030204" pitchFamily="49" charset="0"/>
                <a:hlinkClick r:id="rId4"/>
              </a:rPr>
              <a:t>::Random</a:t>
            </a:r>
            <a:r>
              <a:rPr lang="en-US" altLang="zh-TW" sz="1800" dirty="0">
                <a:latin typeface="Consolas" panose="020B0609020204030204" pitchFamily="49" charset="0"/>
              </a:rPr>
              <a:t>(3, 2);</a:t>
            </a:r>
          </a:p>
          <a:p>
            <a:pPr marL="0" indent="0">
              <a:buNone/>
            </a:pPr>
            <a:r>
              <a:rPr lang="en-US" altLang="zh-TW" sz="1800" dirty="0" err="1">
                <a:latin typeface="Consolas" panose="020B0609020204030204" pitchFamily="49" charset="0"/>
              </a:rPr>
              <a:t>VectorXf</a:t>
            </a:r>
            <a:r>
              <a:rPr lang="en-US" altLang="zh-TW" sz="1800" dirty="0">
                <a:latin typeface="Consolas" panose="020B0609020204030204" pitchFamily="49" charset="0"/>
              </a:rPr>
              <a:t> b = </a:t>
            </a:r>
            <a:r>
              <a:rPr lang="en-US" altLang="zh-TW" sz="1800" dirty="0" err="1">
                <a:latin typeface="Consolas" panose="020B0609020204030204" pitchFamily="49" charset="0"/>
                <a:hlinkClick r:id="rId4"/>
              </a:rPr>
              <a:t>VectorXf</a:t>
            </a:r>
            <a:r>
              <a:rPr lang="en-US" altLang="zh-TW" sz="1800" dirty="0">
                <a:latin typeface="Consolas" panose="020B0609020204030204" pitchFamily="49" charset="0"/>
                <a:hlinkClick r:id="rId4"/>
              </a:rPr>
              <a:t>::Random</a:t>
            </a:r>
            <a:r>
              <a:rPr lang="en-US" altLang="zh-TW" sz="1800" dirty="0">
                <a:latin typeface="Consolas" panose="020B0609020204030204" pitchFamily="49" charset="0"/>
              </a:rPr>
              <a:t>(3);</a:t>
            </a:r>
          </a:p>
          <a:p>
            <a:pPr marL="0" indent="0">
              <a:buNone/>
            </a:pPr>
            <a:r>
              <a:rPr lang="en-US" altLang="zh-TW" sz="1800" dirty="0" err="1">
                <a:latin typeface="Consolas" panose="020B0609020204030204" pitchFamily="49" charset="0"/>
              </a:rPr>
              <a:t>cout</a:t>
            </a:r>
            <a:r>
              <a:rPr lang="en-US" altLang="zh-TW" sz="1800" dirty="0">
                <a:latin typeface="Consolas" panose="020B0609020204030204" pitchFamily="49" charset="0"/>
              </a:rPr>
              <a:t> &lt;&lt; "The solution using normal equations is:\n"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&lt;&lt; (</a:t>
            </a:r>
            <a:r>
              <a:rPr lang="en-US" altLang="zh-TW" sz="1800" dirty="0" err="1">
                <a:latin typeface="Consolas" panose="020B0609020204030204" pitchFamily="49" charset="0"/>
              </a:rPr>
              <a:t>A.transpose</a:t>
            </a:r>
            <a:r>
              <a:rPr lang="en-US" altLang="zh-TW" sz="1800" dirty="0">
                <a:latin typeface="Consolas" panose="020B0609020204030204" pitchFamily="49" charset="0"/>
              </a:rPr>
              <a:t>() * A).</a:t>
            </a:r>
            <a:r>
              <a:rPr lang="en-US" altLang="zh-TW" sz="1800" dirty="0" err="1">
                <a:latin typeface="Consolas" panose="020B0609020204030204" pitchFamily="49" charset="0"/>
              </a:rPr>
              <a:t>ldlt</a:t>
            </a:r>
            <a:r>
              <a:rPr lang="en-US" altLang="zh-TW" sz="1800" dirty="0">
                <a:latin typeface="Consolas" panose="020B0609020204030204" pitchFamily="49" charset="0"/>
              </a:rPr>
              <a:t>().solve(</a:t>
            </a:r>
            <a:r>
              <a:rPr lang="en-US" altLang="zh-TW" sz="1800" dirty="0" err="1">
                <a:latin typeface="Consolas" panose="020B0609020204030204" pitchFamily="49" charset="0"/>
              </a:rPr>
              <a:t>A.transpose</a:t>
            </a:r>
            <a:r>
              <a:rPr lang="en-US" altLang="zh-TW" sz="1800" dirty="0">
                <a:latin typeface="Consolas" panose="020B0609020204030204" pitchFamily="49" charset="0"/>
              </a:rPr>
              <a:t>() * b)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&lt;&lt; </a:t>
            </a:r>
            <a:r>
              <a:rPr lang="en-US" altLang="zh-TW" sz="1800" dirty="0" err="1">
                <a:latin typeface="Consolas" panose="020B0609020204030204" pitchFamily="49" charset="0"/>
              </a:rPr>
              <a:t>endl</a:t>
            </a:r>
            <a:r>
              <a:rPr lang="en-US" altLang="zh-TW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365104"/>
            <a:ext cx="7808961" cy="437301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9552" y="2060848"/>
            <a:ext cx="8229600" cy="1840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dirty="0">
                <a:hlinkClick r:id="rId6"/>
              </a:rPr>
              <a:t>Matrix3f</a:t>
            </a:r>
            <a:r>
              <a:rPr lang="en-US" altLang="zh-TW" sz="1600" dirty="0"/>
              <a:t> A;</a:t>
            </a:r>
          </a:p>
          <a:p>
            <a:pPr marL="0" indent="0">
              <a:buNone/>
            </a:pPr>
            <a:r>
              <a:rPr lang="en-US" altLang="zh-TW" sz="1600" dirty="0">
                <a:hlinkClick r:id="rId6"/>
              </a:rPr>
              <a:t>Vector3f</a:t>
            </a:r>
            <a:r>
              <a:rPr lang="en-US" altLang="zh-TW" sz="1600" dirty="0"/>
              <a:t> b;</a:t>
            </a:r>
          </a:p>
          <a:p>
            <a:pPr marL="0" indent="0">
              <a:buNone/>
            </a:pPr>
            <a:r>
              <a:rPr lang="en-US" altLang="zh-TW" sz="1600" dirty="0"/>
              <a:t>A &lt;&lt; 1,2,3, 4,5,6, 7,8,10;</a:t>
            </a:r>
          </a:p>
          <a:p>
            <a:pPr marL="0" indent="0">
              <a:buNone/>
            </a:pPr>
            <a:r>
              <a:rPr lang="en-US" altLang="zh-TW" sz="1600" dirty="0"/>
              <a:t>b &lt;&lt; 3, 3, 4;</a:t>
            </a:r>
          </a:p>
          <a:p>
            <a:pPr marL="0" indent="0">
              <a:buNone/>
            </a:pPr>
            <a:r>
              <a:rPr lang="en-US" altLang="zh-TW" sz="1600" dirty="0">
                <a:hlinkClick r:id="rId6"/>
              </a:rPr>
              <a:t>Vector3f</a:t>
            </a:r>
            <a:r>
              <a:rPr lang="en-US" altLang="zh-TW" sz="1600" dirty="0"/>
              <a:t> x = </a:t>
            </a:r>
            <a:r>
              <a:rPr lang="en-US" altLang="zh-TW" sz="1600" dirty="0" err="1"/>
              <a:t>A.</a:t>
            </a:r>
            <a:r>
              <a:rPr lang="en-US" altLang="zh-TW" sz="1600" dirty="0" err="1">
                <a:hlinkClick r:id="rId7"/>
              </a:rPr>
              <a:t>colPivHouseholderQr</a:t>
            </a:r>
            <a:r>
              <a:rPr lang="en-US" altLang="zh-TW" sz="1600" dirty="0"/>
              <a:t>().solve(b);</a:t>
            </a:r>
          </a:p>
          <a:p>
            <a:pPr marL="0" indent="0">
              <a:buNone/>
            </a:pPr>
            <a:r>
              <a:rPr lang="en-US" altLang="zh-TW" sz="1600" dirty="0" err="1"/>
              <a:t>cout</a:t>
            </a:r>
            <a:r>
              <a:rPr lang="en-US" altLang="zh-TW" sz="1600" dirty="0"/>
              <a:t> &lt;&lt; "The solution is:\n" &lt;&lt; x &lt;&lt; </a:t>
            </a:r>
            <a:r>
              <a:rPr lang="en-US" altLang="zh-TW" sz="1600" dirty="0" err="1"/>
              <a:t>endl</a:t>
            </a:r>
            <a:r>
              <a:rPr lang="en-US" altLang="zh-TW" sz="1600" dirty="0"/>
              <a:t>;</a:t>
            </a:r>
          </a:p>
          <a:p>
            <a:pPr marL="0" indent="0">
              <a:buFont typeface="Arial" charset="0"/>
              <a:buNone/>
            </a:pPr>
            <a:endParaRPr kumimoji="0"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2166065"/>
            <a:ext cx="1296144" cy="160639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83568" y="155679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Ax=b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2040" y="5087100"/>
            <a:ext cx="1644735" cy="13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0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Outliners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92832"/>
              </p:ext>
            </p:extLst>
          </p:nvPr>
        </p:nvGraphicFramePr>
        <p:xfrm>
          <a:off x="1904761" y="1327655"/>
          <a:ext cx="5334477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4" imgW="10158480" imgH="2603160" progId="Photoshop.Image.13">
                  <p:embed/>
                </p:oleObj>
              </mc:Choice>
              <mc:Fallback>
                <p:oleObj name="Image" r:id="rId4" imgW="10158480" imgH="2603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4761" y="1327655"/>
                        <a:ext cx="5334477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04761" y="2978100"/>
                <a:ext cx="3189783" cy="770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61" y="2978100"/>
                <a:ext cx="3189783" cy="770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04761" y="3933056"/>
                <a:ext cx="3512693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nary>
                            <m:naryPr>
                              <m:chr m:val="∑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61" y="3933056"/>
                <a:ext cx="3512693" cy="1008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04761" y="5131784"/>
                <a:ext cx="5240281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61" y="5131784"/>
                <a:ext cx="5240281" cy="11005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936203" y="3287159"/>
                <a:ext cx="2770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𝑢𝑠𝑒𝑟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203" y="3287159"/>
                <a:ext cx="2770438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46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As-Rigid-As-Possible Shape Manipulation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4" y="980728"/>
            <a:ext cx="6682018" cy="3103728"/>
          </a:xfrm>
          <a:prstGeom prst="rect">
            <a:avLst/>
          </a:prstGeom>
        </p:spPr>
      </p:pic>
      <p:pic>
        <p:nvPicPr>
          <p:cNvPr id="3074" name="Picture 2" descr="http://www-ui.is.s.u-tokyo.ac.jp/~takeo/research/rigid/an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18" y="4958884"/>
            <a:ext cx="2160240" cy="16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22313" y="567625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+mn-lt"/>
              </a:rPr>
              <a:t>SIGGRAPH 2005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3994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Baseline Algorithm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1651425" cy="11714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66702"/>
            <a:ext cx="6798915" cy="4956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354923"/>
            <a:ext cx="6534696" cy="9011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465" y="4869160"/>
            <a:ext cx="3038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8114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Simple problem – line intersection</a:t>
            </a:r>
          </a:p>
          <a:p>
            <a:r>
              <a:rPr lang="en-US" altLang="zh-TW" dirty="0"/>
              <a:t>Line fitting</a:t>
            </a:r>
          </a:p>
          <a:p>
            <a:r>
              <a:rPr lang="en-US" altLang="zh-TW" dirty="0"/>
              <a:t>LS polynomial fits</a:t>
            </a:r>
          </a:p>
          <a:p>
            <a:r>
              <a:rPr lang="en-US" altLang="zh-TW" dirty="0"/>
              <a:t>Solving Linear systems in the LS sense</a:t>
            </a:r>
          </a:p>
          <a:p>
            <a:r>
              <a:rPr lang="en-US" altLang="zh-TW" dirty="0"/>
              <a:t>Outliners</a:t>
            </a:r>
          </a:p>
          <a:p>
            <a:endParaRPr lang="en-US" altLang="zh-TW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44E2F826-5063-4106-B479-D70EE36BCA69}" type="slidenum">
              <a:rPr lang="es-ES" altLang="zh-TW"/>
              <a:pPr lvl="1" eaLnBrk="1" hangingPunct="1"/>
              <a:t>2</a:t>
            </a:fld>
            <a:endParaRPr lang="es-ES" altLang="zh-TW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72816"/>
            <a:ext cx="6534696" cy="90110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140968"/>
            <a:ext cx="4968552" cy="29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453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i="1" dirty="0"/>
              <a:t>First Step: Similarity Transformation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2128557" cy="126605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557500"/>
            <a:ext cx="2560360" cy="11220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65" y="3068960"/>
            <a:ext cx="5153025" cy="1104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3212976"/>
            <a:ext cx="2952328" cy="8205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88" y="4538291"/>
            <a:ext cx="7994683" cy="9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3331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2449"/>
            <a:ext cx="6552728" cy="16593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937124"/>
            <a:ext cx="5040560" cy="34247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361876"/>
            <a:ext cx="3312368" cy="12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2363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0648"/>
            <a:ext cx="6480720" cy="13436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36495"/>
            <a:ext cx="3638957" cy="17821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501008"/>
            <a:ext cx="4295516" cy="30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666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76672"/>
            <a:ext cx="4320480" cy="11959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0848"/>
            <a:ext cx="805749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519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8198946" cy="30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384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/>
              <a:t>Second Step: Scale Adjustment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46" y="1433967"/>
            <a:ext cx="7431908" cy="14193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0" y="3990133"/>
            <a:ext cx="7920880" cy="15780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824203"/>
            <a:ext cx="4463598" cy="10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903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394198" cy="41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548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CH. 3 in A Sampler of Useful Computational Tools for Applied Geometry, Computer Graphics, and Image Processing (2015)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A Sampler of Useful Computational Tools for Applied Geometry, Computer Graphics, and Image Processing 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59" y="1602904"/>
            <a:ext cx="3071349" cy="45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195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intersection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1907704" y="2492896"/>
            <a:ext cx="4392488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059832" y="2136140"/>
                <a:ext cx="2597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136140"/>
                <a:ext cx="2597249" cy="369332"/>
              </a:xfrm>
              <a:prstGeom prst="rect">
                <a:avLst/>
              </a:prstGeom>
              <a:blipFill>
                <a:blip r:embed="rId3"/>
                <a:stretch>
                  <a:fillRect l="-1174" r="-2113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 flipH="1" flipV="1">
            <a:off x="1259632" y="3284984"/>
            <a:ext cx="6120680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292080" y="4636313"/>
                <a:ext cx="2681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636313"/>
                <a:ext cx="2681310" cy="369332"/>
              </a:xfrm>
              <a:prstGeom prst="rect">
                <a:avLst/>
              </a:prstGeom>
              <a:blipFill>
                <a:blip r:embed="rId4"/>
                <a:stretch>
                  <a:fillRect r="-1136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926408" y="39111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(x, y)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4139952" y="3789040"/>
            <a:ext cx="10801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91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65921" y="1700808"/>
                <a:ext cx="2597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21" y="1700808"/>
                <a:ext cx="2597249" cy="369332"/>
              </a:xfrm>
              <a:prstGeom prst="rect">
                <a:avLst/>
              </a:prstGeom>
              <a:blipFill>
                <a:blip r:embed="rId3"/>
                <a:stretch>
                  <a:fillRect l="-1174" r="-2113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3890" y="2168644"/>
                <a:ext cx="2681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0" y="2168644"/>
                <a:ext cx="2681310" cy="369332"/>
              </a:xfrm>
              <a:prstGeom prst="rect">
                <a:avLst/>
              </a:prstGeom>
              <a:blipFill>
                <a:blip r:embed="rId4"/>
                <a:stretch>
                  <a:fillRect r="-909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83569" y="2939623"/>
                <a:ext cx="3249929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2939623"/>
                <a:ext cx="3249929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83568" y="4039987"/>
                <a:ext cx="1823833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39987"/>
                <a:ext cx="1823833" cy="657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754575" y="5160325"/>
                <a:ext cx="1508618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75" y="5160325"/>
                <a:ext cx="1508618" cy="6176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754575" y="5932041"/>
                <a:ext cx="1765868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75" y="5932041"/>
                <a:ext cx="1765868" cy="6572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672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hlinkClick r:id="rId3"/>
              </a:rPr>
              <a:t>Numpy.linalg.solve</a:t>
            </a:r>
            <a:r>
              <a:rPr lang="en-US" altLang="zh-TW" dirty="0"/>
              <a:t>(a, b)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Computes the “exact” solution, x, of the well-determined, i.e., full rank, linear matrix equation ax = b.</a:t>
            </a:r>
          </a:p>
          <a:p>
            <a:pPr marL="0" indent="0">
              <a:buNone/>
            </a:pP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Consolas" panose="020B0609020204030204" pitchFamily="49" charset="0"/>
              </a:rPr>
              <a:t>import </a:t>
            </a:r>
            <a:r>
              <a:rPr lang="en-US" altLang="zh-TW" sz="2800" dirty="0" err="1">
                <a:latin typeface="Consolas" panose="020B0609020204030204" pitchFamily="49" charset="0"/>
              </a:rPr>
              <a:t>numpy</a:t>
            </a:r>
            <a:r>
              <a:rPr lang="en-US" altLang="zh-TW" sz="2800" dirty="0">
                <a:latin typeface="Consolas" panose="020B0609020204030204" pitchFamily="49" charset="0"/>
              </a:rPr>
              <a:t> as np</a:t>
            </a:r>
          </a:p>
          <a:p>
            <a:pPr marL="0" indent="0">
              <a:buNone/>
            </a:pPr>
            <a:r>
              <a:rPr lang="en-US" altLang="zh-TW" sz="2800" dirty="0">
                <a:latin typeface="Consolas" panose="020B0609020204030204" pitchFamily="49" charset="0"/>
              </a:rPr>
              <a:t/>
            </a:r>
            <a:br>
              <a:rPr lang="en-US" altLang="zh-TW" sz="2800" dirty="0">
                <a:latin typeface="Consolas" panose="020B0609020204030204" pitchFamily="49" charset="0"/>
              </a:rPr>
            </a:br>
            <a:r>
              <a:rPr lang="en-US" altLang="zh-TW" sz="2800" dirty="0">
                <a:latin typeface="Consolas" panose="020B0609020204030204" pitchFamily="49" charset="0"/>
              </a:rPr>
              <a:t>a = </a:t>
            </a:r>
            <a:r>
              <a:rPr lang="en-US" altLang="zh-TW" sz="2800" dirty="0" err="1">
                <a:latin typeface="Consolas" panose="020B0609020204030204" pitchFamily="49" charset="0"/>
              </a:rPr>
              <a:t>np.array</a:t>
            </a:r>
            <a:r>
              <a:rPr lang="en-US" altLang="zh-TW" sz="2800" dirty="0">
                <a:latin typeface="Consolas" panose="020B0609020204030204" pitchFamily="49" charset="0"/>
              </a:rPr>
              <a:t>([[3,1], [1,2]])</a:t>
            </a:r>
          </a:p>
          <a:p>
            <a:pPr marL="0" indent="0">
              <a:buNone/>
            </a:pPr>
            <a:r>
              <a:rPr lang="en-US" altLang="zh-TW" sz="2800" dirty="0">
                <a:latin typeface="Consolas" panose="020B0609020204030204" pitchFamily="49" charset="0"/>
              </a:rPr>
              <a:t>b = </a:t>
            </a:r>
            <a:r>
              <a:rPr lang="en-US" altLang="zh-TW" sz="2800" dirty="0" err="1">
                <a:latin typeface="Consolas" panose="020B0609020204030204" pitchFamily="49" charset="0"/>
              </a:rPr>
              <a:t>np.array</a:t>
            </a:r>
            <a:r>
              <a:rPr lang="en-US" altLang="zh-TW" sz="2800" dirty="0">
                <a:latin typeface="Consolas" panose="020B0609020204030204" pitchFamily="49" charset="0"/>
              </a:rPr>
              <a:t>([9,8])</a:t>
            </a:r>
          </a:p>
          <a:p>
            <a:pPr marL="0" indent="0">
              <a:buNone/>
            </a:pPr>
            <a:r>
              <a:rPr lang="en-US" altLang="zh-TW" sz="2800" dirty="0">
                <a:latin typeface="Consolas" panose="020B0609020204030204" pitchFamily="49" charset="0"/>
              </a:rPr>
              <a:t>x = </a:t>
            </a:r>
            <a:r>
              <a:rPr lang="en-US" altLang="zh-TW" sz="2800" dirty="0" err="1">
                <a:latin typeface="Consolas" panose="020B0609020204030204" pitchFamily="49" charset="0"/>
              </a:rPr>
              <a:t>np.linalg.solve</a:t>
            </a:r>
            <a:r>
              <a:rPr lang="en-US" altLang="zh-TW" sz="2800" dirty="0">
                <a:latin typeface="Consolas" panose="020B0609020204030204" pitchFamily="49" charset="0"/>
              </a:rPr>
              <a:t>(a, 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15616" y="2636912"/>
                <a:ext cx="2733121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36912"/>
                <a:ext cx="2733121" cy="6176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24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Similar problems</a:t>
            </a:r>
            <a:endParaRPr lang="zh-TW" altLang="en-US" dirty="0"/>
          </a:p>
        </p:txBody>
      </p:sp>
      <p:pic>
        <p:nvPicPr>
          <p:cNvPr id="2050" name="Picture 2" descr="http://lvelho.impa.br/mls-recon/bun_cent22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85610"/>
            <a:ext cx="23336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velho.impa.br/mls-recon/bun2_rec22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85610"/>
            <a:ext cx="22098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112060" y="502363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Surface reconstruction</a:t>
            </a:r>
            <a:endParaRPr lang="zh-TW" altLang="en-US" dirty="0"/>
          </a:p>
        </p:txBody>
      </p:sp>
      <p:pic>
        <p:nvPicPr>
          <p:cNvPr id="8" name="Picture 2" descr="Linear regressio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21874"/>
            <a:ext cx="3624188" cy="23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87450" y="502363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Line fitting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9298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 fitting</a:t>
            </a:r>
            <a:endParaRPr lang="zh-TW" altLang="en-US" dirty="0"/>
          </a:p>
        </p:txBody>
      </p:sp>
      <p:pic>
        <p:nvPicPr>
          <p:cNvPr id="2050" name="Picture 2" descr="Linear regress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56" y="1844824"/>
            <a:ext cx="41719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87413" y="1869959"/>
                <a:ext cx="1537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13" y="1869959"/>
                <a:ext cx="1537729" cy="369332"/>
              </a:xfrm>
              <a:prstGeom prst="rect">
                <a:avLst/>
              </a:prstGeom>
              <a:blipFill>
                <a:blip r:embed="rId4"/>
                <a:stretch>
                  <a:fillRect l="-4365" r="-3968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80784" y="2522632"/>
                <a:ext cx="4131837" cy="407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/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/>
                            <m:sup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84" y="2522632"/>
                <a:ext cx="4131837" cy="407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7882" y="3127017"/>
                <a:ext cx="417781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82" y="3127017"/>
                <a:ext cx="4177810" cy="1008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/>
          <p:nvPr/>
        </p:nvCxnSpPr>
        <p:spPr>
          <a:xfrm>
            <a:off x="6948264" y="2564904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650956" y="263226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</a:rPr>
              <a:t>D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69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360025" y="5229200"/>
                <a:ext cx="3426323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025" y="5229200"/>
                <a:ext cx="3426323" cy="840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7504" y="87002"/>
                <a:ext cx="2075247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7002"/>
                <a:ext cx="2075247" cy="504112"/>
              </a:xfrm>
              <a:prstGeom prst="rect">
                <a:avLst/>
              </a:prstGeom>
              <a:blipFill>
                <a:blip r:embed="rId4"/>
                <a:stretch>
                  <a:fillRect l="-1176" t="-121687" b="-1843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85048" y="716610"/>
                <a:ext cx="5280612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(−2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/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8" y="716610"/>
                <a:ext cx="5280612" cy="840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85048" y="1676957"/>
                <a:ext cx="5058629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(−2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/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8" y="1676957"/>
                <a:ext cx="5058629" cy="840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370633" y="2780928"/>
                <a:ext cx="3895234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33" y="2780928"/>
                <a:ext cx="3895234" cy="840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370633" y="3884899"/>
                <a:ext cx="3551421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33" y="3884899"/>
                <a:ext cx="3551421" cy="8402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105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82481" y="5277294"/>
                <a:ext cx="3426323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81" y="5277294"/>
                <a:ext cx="3426323" cy="840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7504" y="87002"/>
                <a:ext cx="2075247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7002"/>
                <a:ext cx="2075247" cy="504112"/>
              </a:xfrm>
              <a:prstGeom prst="rect">
                <a:avLst/>
              </a:prstGeom>
              <a:blipFill>
                <a:blip r:embed="rId3"/>
                <a:stretch>
                  <a:fillRect l="-1176" t="-121687" b="-1843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7504" y="764704"/>
                <a:ext cx="5280612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(−2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/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5280612" cy="840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504" y="1725051"/>
                <a:ext cx="5058629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(−2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/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25051"/>
                <a:ext cx="5058629" cy="840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93089" y="2829022"/>
                <a:ext cx="3895234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89" y="2829022"/>
                <a:ext cx="3895234" cy="840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93089" y="3932993"/>
                <a:ext cx="3551421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89" y="3932993"/>
                <a:ext cx="3551421" cy="840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5388116" y="332656"/>
            <a:ext cx="350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(0, 1), (2, 1), (3,4)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5940152" y="1988840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5940152" y="794321"/>
            <a:ext cx="0" cy="1194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5904160" y="160499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372200" y="15928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660232" y="87272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494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14799</TotalTime>
  <Words>477</Words>
  <Application>Microsoft Office PowerPoint</Application>
  <PresentationFormat>如螢幕大小 (4:3)</PresentationFormat>
  <Paragraphs>153</Paragraphs>
  <Slides>28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新細明體</vt:lpstr>
      <vt:lpstr>標楷體</vt:lpstr>
      <vt:lpstr>Arial</vt:lpstr>
      <vt:lpstr>Calibri</vt:lpstr>
      <vt:lpstr>Cambria Math</vt:lpstr>
      <vt:lpstr>Consolas</vt:lpstr>
      <vt:lpstr>Times New Roman</vt:lpstr>
      <vt:lpstr>Office 佈景主題</vt:lpstr>
      <vt:lpstr>Image</vt:lpstr>
      <vt:lpstr>PowerPoint 簡報</vt:lpstr>
      <vt:lpstr>Outline</vt:lpstr>
      <vt:lpstr>intersection</vt:lpstr>
      <vt:lpstr>PowerPoint 簡報</vt:lpstr>
      <vt:lpstr>Numpy.linalg.solve(a, b)</vt:lpstr>
      <vt:lpstr>Similar problems</vt:lpstr>
      <vt:lpstr>Line fitting</vt:lpstr>
      <vt:lpstr>PowerPoint 簡報</vt:lpstr>
      <vt:lpstr>PowerPoint 簡報</vt:lpstr>
      <vt:lpstr>LS polynomial fits</vt:lpstr>
      <vt:lpstr>PowerPoint 簡報</vt:lpstr>
      <vt:lpstr>Multiple lines intersection</vt:lpstr>
      <vt:lpstr>Solving Linear systems  in the LS sense</vt:lpstr>
      <vt:lpstr>Numpy.linalg.lstsq(a, b)</vt:lpstr>
      <vt:lpstr>Solution of linear system</vt:lpstr>
      <vt:lpstr>Eigen c++</vt:lpstr>
      <vt:lpstr>Outliners</vt:lpstr>
      <vt:lpstr>As-Rigid-As-Possible Shape Manipulation</vt:lpstr>
      <vt:lpstr>Baseline Algorithm</vt:lpstr>
      <vt:lpstr>PowerPoint 簡報</vt:lpstr>
      <vt:lpstr>First Step: Similarity Transformation</vt:lpstr>
      <vt:lpstr>PowerPoint 簡報</vt:lpstr>
      <vt:lpstr>PowerPoint 簡報</vt:lpstr>
      <vt:lpstr>PowerPoint 簡報</vt:lpstr>
      <vt:lpstr>PowerPoint 簡報</vt:lpstr>
      <vt:lpstr>Second Step: Scale Adjustment</vt:lpstr>
      <vt:lpstr>PowerPoint 簡報</vt:lpstr>
      <vt:lpstr>Reference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mtchi</dc:creator>
  <cp:lastModifiedBy>Windows 使用者</cp:lastModifiedBy>
  <cp:revision>605</cp:revision>
  <cp:lastPrinted>2016-06-24T05:21:09Z</cp:lastPrinted>
  <dcterms:created xsi:type="dcterms:W3CDTF">1999-02-12T03:08:44Z</dcterms:created>
  <dcterms:modified xsi:type="dcterms:W3CDTF">2021-05-23T13:23:44Z</dcterms:modified>
</cp:coreProperties>
</file>