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7" r:id="rId3"/>
    <p:sldId id="275" r:id="rId4"/>
    <p:sldId id="276" r:id="rId5"/>
    <p:sldId id="308" r:id="rId6"/>
    <p:sldId id="279" r:id="rId7"/>
    <p:sldId id="280" r:id="rId8"/>
    <p:sldId id="268" r:id="rId9"/>
    <p:sldId id="272" r:id="rId10"/>
    <p:sldId id="274" r:id="rId11"/>
    <p:sldId id="273" r:id="rId12"/>
    <p:sldId id="303" r:id="rId13"/>
    <p:sldId id="310" r:id="rId14"/>
    <p:sldId id="307" r:id="rId15"/>
    <p:sldId id="305" r:id="rId16"/>
    <p:sldId id="306" r:id="rId17"/>
    <p:sldId id="283" r:id="rId18"/>
    <p:sldId id="269" r:id="rId19"/>
    <p:sldId id="277" r:id="rId20"/>
    <p:sldId id="309" r:id="rId21"/>
    <p:sldId id="270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81" r:id="rId30"/>
    <p:sldId id="300" r:id="rId31"/>
    <p:sldId id="301" r:id="rId32"/>
    <p:sldId id="302" r:id="rId33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>
      <p:cViewPr varScale="1">
        <p:scale>
          <a:sx n="84" d="100"/>
          <a:sy n="84" d="100"/>
        </p:scale>
        <p:origin x="32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7874EE-A473-4BA9-8292-5682F9375A11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0AD621-FE92-4018-83FE-792C472E253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13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384FCF-66B1-42D9-A685-AB0BDD4D6C47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4ADFC-E825-4E63-8BC2-FE20EAD8416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07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isemachine.com/talk1/index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Robert L. Cook, Loren Carpenter, and Edwin Catmull. 1987. The Reyes image rendering architecture. In </a:t>
            </a:r>
            <a:r>
              <a:rPr lang="en-US" altLang="zh-TW" i="1" smtClean="0"/>
              <a:t>Proceedings of the 14th annual conference on Computer graphics and interactive techniques</a:t>
            </a:r>
            <a:r>
              <a:rPr lang="en-US" altLang="zh-TW" smtClean="0"/>
              <a:t> (SIGGRAPH '87), Maureen C. Stone (Ed.). ACM, New York, NY, USA, 95-102.</a:t>
            </a: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5A5D531-01D3-4C3B-A37D-3DFD57ECEB31}" type="slidenum">
              <a:rPr lang="zh-TW" altLang="en-US"/>
              <a:pPr eaLnBrk="1" hangingPunct="1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27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http://www.noisemachine.com/talk1/index.html</a:t>
            </a:r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EC98469-B987-4337-9861-6837C78CBCF2}" type="slidenum">
              <a:rPr lang="zh-TW" altLang="en-US"/>
              <a:pPr eaLnBrk="1" hangingPunct="1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61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1BD8D12-1C9C-468D-853F-133B20B3F29A}" type="slidenum">
              <a:rPr lang="en-US" altLang="zh-TW"/>
              <a:pPr eaLnBrk="1" hangingPunct="1"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26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Siggraph asia 2009  course note</a:t>
            </a: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C8CE2EC-C5D9-4A68-9FB4-94D078CEE507}" type="slidenum">
              <a:rPr lang="en-US" altLang="zh-TW"/>
              <a:pPr eaLnBrk="1" hangingPunct="1"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0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4B48A66-8564-4CDD-B318-8AEB2A761CD1}" type="slidenum">
              <a:rPr lang="en-US" altLang="zh-TW"/>
              <a:pPr eaLnBrk="1" hangingPunct="1"/>
              <a:t>15</a:t>
            </a:fld>
            <a:endParaRPr lang="en-US" altLang="zh-TW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178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Page 121    Table 12.1: Predefined Surface Shader Variables</a:t>
            </a: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015FA2-D705-4192-ACC6-57E5C2C6C497}" type="slidenum">
              <a:rPr lang="zh-TW" altLang="en-US"/>
              <a:pPr eaLnBrk="1" hangingPunct="1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84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in Pixie, </a:t>
            </a:r>
            <a:r>
              <a:rPr lang="en-US" altLang="zh-TW" smtClean="0">
                <a:latin typeface="Courier New" panose="02070309020205020404" pitchFamily="49" charset="0"/>
              </a:rPr>
              <a:t>mirror surface shader</a:t>
            </a: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ADDCE02-968A-42DA-96E6-58735E1EFD89}" type="slidenum">
              <a:rPr lang="zh-TW" altLang="en-US"/>
              <a:pPr eaLnBrk="1" hangingPunct="1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In BMRT2.6 example</a:t>
            </a: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288C1BE-7DA1-43F3-AE81-DA8B12AB3A86}" type="slidenum">
              <a:rPr lang="zh-TW" altLang="en-US"/>
              <a:pPr eaLnBrk="1" hangingPunct="1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85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The upper right figure come from renderman spec</a:t>
            </a:r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9A78D4D-4BA9-4C58-9F89-142E78354508}" type="slidenum">
              <a:rPr lang="zh-TW" altLang="en-US"/>
              <a:pPr eaLnBrk="1" hangingPunct="1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41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5B2B787-F9FA-48AF-BCAD-11FD1C0836C2}" type="slidenum">
              <a:rPr lang="en-US" altLang="zh-TW"/>
              <a:pPr eaLnBrk="1" hangingPunct="1"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404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B0BA70E-4FE1-48E5-8C8F-C584FDF4D6E2}" type="slidenum">
              <a:rPr lang="en-US" altLang="zh-TW"/>
              <a:pPr eaLnBrk="1" hangingPunct="1"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742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1983: First noise</a:t>
            </a:r>
          </a:p>
          <a:p>
            <a:r>
              <a:rPr lang="en-US" altLang="zh-TW" smtClean="0"/>
              <a:t>1984: First shader language</a:t>
            </a:r>
          </a:p>
          <a:p>
            <a:r>
              <a:rPr lang="en-US" altLang="zh-TW" smtClean="0"/>
              <a:t>1985: SIGGRAPH paper</a:t>
            </a:r>
          </a:p>
          <a:p>
            <a:r>
              <a:rPr lang="en-US" altLang="zh-TW" smtClean="0"/>
              <a:t>1986-88:</a:t>
            </a:r>
            <a:br>
              <a:rPr lang="en-US" altLang="zh-TW" smtClean="0"/>
            </a:br>
            <a:r>
              <a:rPr lang="en-US" altLang="zh-TW" smtClean="0"/>
              <a:t>          Pixar, Alias, SoftImage,</a:t>
            </a:r>
            <a:br>
              <a:rPr lang="en-US" altLang="zh-TW" smtClean="0"/>
            </a:br>
            <a:r>
              <a:rPr lang="en-US" altLang="zh-TW" smtClean="0"/>
              <a:t>          RenderMan, Dynamation,</a:t>
            </a:r>
          </a:p>
          <a:p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7641CF7-AEA9-4A60-AA95-47B76B2B0E3A}" type="slidenum">
              <a:rPr lang="zh-TW" altLang="en-US"/>
              <a:pPr eaLnBrk="1" hangingPunct="1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4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655A-A368-4702-B63E-5B176AF2F788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FD8470-D842-4F23-B281-5A1E60627D2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9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2E4C-A5B4-4090-8C65-53C4618C08DF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E1FA-E175-4C24-A19C-244D329C20D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6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1D55-8160-454C-B861-F3029393BAC3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714D5-83C6-4E5A-A7DE-242A54C1957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2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639B-863F-4EC4-96CF-32AF6328056A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38AA-C47F-46DE-AD44-6D92095DA7E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0599-12CB-41E8-BFE7-D64EE168E68C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F1B9CB-F341-43A5-ACD1-668E93F2E1A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3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CA2E-316B-4B6B-8D98-7F7EA1754DBA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75128-A552-48B0-8C5D-1A452D3BAC0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2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2EF0-CCB0-4457-BB62-8E28CA4BA5CB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AEA17-E315-4633-8812-8819579AD5D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67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C28A-ACBB-4FBA-993B-44213896CF83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B7DF-5E90-4AE3-8B04-23688AADE70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27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574B-9427-4B8A-A784-D4F5919DE9CC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4E530-75B3-446A-8836-88BE95D0138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3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0EA9-EAE4-4B79-BDE4-8398519A4450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7F83-64E8-4AD0-A24A-484BE7A7F97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23BB-EFEC-47B2-94F6-06402BCC2911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C26D023-A710-4C17-83EE-8E9C51B2B4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4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178A801-7B11-49F5-8F60-E54D57DDA3F6}" type="datetimeFigureOut">
              <a:rPr lang="zh-TW" altLang="en-US"/>
              <a:pPr>
                <a:defRPr/>
              </a:pPr>
              <a:t>2018/3/22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F64EC728-FE9D-4699-90D4-248D1F9BC62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1" r:id="rId2"/>
    <p:sldLayoutId id="2147484007" r:id="rId3"/>
    <p:sldLayoutId id="2147484002" r:id="rId4"/>
    <p:sldLayoutId id="2147484003" r:id="rId5"/>
    <p:sldLayoutId id="2147484004" r:id="rId6"/>
    <p:sldLayoutId id="2147484008" r:id="rId7"/>
    <p:sldLayoutId id="2147484009" r:id="rId8"/>
    <p:sldLayoutId id="2147484010" r:id="rId9"/>
    <p:sldLayoutId id="2147484005" r:id="rId10"/>
    <p:sldLayoutId id="21474840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Advance 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Renderman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400" dirty="0" smtClean="0"/>
              <a:t>testray.rib (3)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00B0F0"/>
                </a:solidFill>
              </a:rPr>
              <a:t>AttributeBegin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Surface</a:t>
            </a:r>
            <a:r>
              <a:rPr lang="en-US" altLang="zh-TW" sz="2400" smtClean="0"/>
              <a:t> "plastic"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Color</a:t>
            </a:r>
            <a:r>
              <a:rPr lang="en-US" altLang="zh-TW" sz="2400" smtClean="0"/>
              <a:t> [ .75 .75 .75 ]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Translate</a:t>
            </a:r>
            <a:r>
              <a:rPr lang="en-US" altLang="zh-TW" sz="2400" smtClean="0"/>
              <a:t> -2 -1.5 0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Rotate</a:t>
            </a:r>
            <a:r>
              <a:rPr lang="en-US" altLang="zh-TW" sz="2400" smtClean="0"/>
              <a:t> 20 0 0 1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ReadArchive "</a:t>
            </a:r>
            <a:r>
              <a:rPr lang="en-US" altLang="zh-TW" sz="2400" smtClean="0">
                <a:solidFill>
                  <a:srgbClr val="FF0000"/>
                </a:solidFill>
              </a:rPr>
              <a:t>teapot.rib</a:t>
            </a:r>
            <a:r>
              <a:rPr lang="en-US" altLang="zh-TW" sz="2400" smtClean="0"/>
              <a:t>"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00B0F0"/>
                </a:solidFill>
              </a:rPr>
              <a:t>AttributeEnd</a:t>
            </a:r>
            <a:endParaRPr lang="zh-TW" altLang="en-US" sz="240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400" dirty="0" smtClean="0"/>
              <a:t>testray.rib (4)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00B0F0"/>
                </a:solidFill>
              </a:rPr>
              <a:t>AttributeBegin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Surface</a:t>
            </a:r>
            <a:r>
              <a:rPr lang="en-US" altLang="zh-TW" sz="2400" smtClean="0"/>
              <a:t> "shiny" "Kd" [.1] "float Kr" [0.7] "Ks" [0.75] "Ka" [0.1] 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92D050"/>
                </a:solidFill>
              </a:rPr>
              <a:t>#"string envname" ["tp.env"]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Translate</a:t>
            </a:r>
            <a:r>
              <a:rPr lang="en-US" altLang="zh-TW" sz="2400" smtClean="0"/>
              <a:t> 2 -3 0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Rotate</a:t>
            </a:r>
            <a:r>
              <a:rPr lang="en-US" altLang="zh-TW" sz="2400" smtClean="0"/>
              <a:t> 60 0 0 1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ReadArchive "</a:t>
            </a:r>
            <a:r>
              <a:rPr lang="en-US" altLang="zh-TW" sz="2400" smtClean="0">
                <a:solidFill>
                  <a:srgbClr val="FF0000"/>
                </a:solidFill>
              </a:rPr>
              <a:t>teapot.rib</a:t>
            </a:r>
            <a:r>
              <a:rPr lang="en-US" altLang="zh-TW" sz="2400" smtClean="0"/>
              <a:t>"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00B0F0"/>
                </a:solidFill>
              </a:rPr>
              <a:t>AttributeEnd</a:t>
            </a:r>
            <a:endParaRPr lang="zh-TW" altLang="en-US" sz="240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Renderman Surface Shader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714375" y="1557338"/>
            <a:ext cx="4114800" cy="4543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surface constant()</a:t>
            </a:r>
            <a:r>
              <a:rPr lang="en-US" altLang="zh-TW" smtClean="0">
                <a:latin typeface="Courier New" panose="02070309020205020404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altLang="zh-TW" smtClean="0">
                <a:latin typeface="Courier New" panose="02070309020205020404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mtClean="0">
                <a:latin typeface="Courier New" panose="02070309020205020404" pitchFamily="49" charset="0"/>
              </a:rPr>
              <a:t> Oi = Os;</a:t>
            </a:r>
          </a:p>
          <a:p>
            <a:pPr>
              <a:buFontTx/>
              <a:buNone/>
            </a:pPr>
            <a:r>
              <a:rPr lang="en-US" altLang="zh-TW" smtClean="0">
                <a:latin typeface="Courier New" panose="02070309020205020404" pitchFamily="49" charset="0"/>
              </a:rPr>
              <a:t> Ci = Os * Cs;</a:t>
            </a:r>
          </a:p>
          <a:p>
            <a:pPr>
              <a:buFontTx/>
              <a:buNone/>
            </a:pPr>
            <a:r>
              <a:rPr lang="en-US" altLang="zh-TW" smtClean="0">
                <a:latin typeface="Courier New" panose="02070309020205020404" pitchFamily="49" charset="0"/>
              </a:rPr>
              <a:t>}</a:t>
            </a:r>
          </a:p>
          <a:p>
            <a:pPr>
              <a:buFont typeface="Arial" panose="020B0604020202020204" pitchFamily="34" charset="0"/>
              <a:buNone/>
            </a:pPr>
            <a:endParaRPr lang="zh-TW" alt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0250"/>
            <a:ext cx="40767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surface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matte(  float   Ka      = 1,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                Kd      = 1 )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   normal Nf = faceforward(normalize(N),I);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 smtClean="0">
              <a:latin typeface="Courier New" panose="020703090202050204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   Oi = Os;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   Ci = Os * Cs *(Ka*ambient()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        + Kd*diffuse(Nf));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}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57313" y="4929188"/>
            <a:ext cx="6929437" cy="285750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500438" y="4572000"/>
            <a:ext cx="1928812" cy="357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715000" y="4500563"/>
            <a:ext cx="2214563" cy="428625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7225" y="17859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800" dirty="0">
                <a:latin typeface="+mn-lt"/>
                <a:ea typeface="新細明體" charset="-120"/>
              </a:rPr>
              <a:t> 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surface </a:t>
            </a:r>
            <a:r>
              <a:rPr kumimoji="0" lang="en-US" altLang="zh-TW" sz="2000" b="1" dirty="0">
                <a:latin typeface="Courier New" pitchFamily="49" charset="0"/>
                <a:ea typeface="新細明體" charset="-120"/>
              </a:rPr>
              <a:t>plastic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 float   Ks = .5,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Kd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.5,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            Ka =  1, roughness = .1;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            color  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specularcolor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 1 )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normal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faceforward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(normalize(N), I 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vector V = normalize(-I);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latin typeface="Courier New" pitchFamily="49" charset="0"/>
              <a:ea typeface="新細明體" charset="-12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</a:t>
            </a:r>
            <a:r>
              <a:rPr kumimoji="0" lang="en-US" altLang="zh-TW" sz="2000" dirty="0" err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Oi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Os;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</a:t>
            </a:r>
            <a:r>
              <a:rPr kumimoji="0" lang="en-US" altLang="zh-TW" sz="2000" dirty="0" err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Ci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Os*( Cs * (Ka*ambient()+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Kd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*diffuse(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))+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	 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specularcolor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* Ks *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Nf,V,roughness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) 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}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latin typeface="Courier New" pitchFamily="49" charset="0"/>
              <a:ea typeface="新細明體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6125" y="276225"/>
            <a:ext cx="2143125" cy="642938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274638"/>
            <a:ext cx="1714500" cy="642937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274638"/>
            <a:ext cx="1285875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9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346075"/>
            <a:ext cx="8229600" cy="17145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smtClean="0">
                <a:latin typeface="Times New Roman" panose="02020603050405020304" pitchFamily="18" charset="0"/>
              </a:rPr>
              <a:t>I</a:t>
            </a:r>
            <a:r>
              <a:rPr lang="en-US" altLang="zh-TW" sz="3500" smtClean="0"/>
              <a:t> = </a:t>
            </a:r>
            <a:r>
              <a:rPr lang="en-US" altLang="zh-TW" sz="3500" smtClean="0">
                <a:latin typeface="Times New Roman" panose="02020603050405020304" pitchFamily="18" charset="0"/>
              </a:rPr>
              <a:t>k</a:t>
            </a:r>
            <a:r>
              <a:rPr lang="en-US" altLang="zh-TW" sz="3500" baseline="-25000" smtClean="0">
                <a:latin typeface="Times New Roman" panose="02020603050405020304" pitchFamily="18" charset="0"/>
              </a:rPr>
              <a:t>d</a:t>
            </a:r>
            <a:r>
              <a:rPr lang="en-US" altLang="zh-TW" sz="3500" smtClean="0">
                <a:latin typeface="Times New Roman" panose="02020603050405020304" pitchFamily="18" charset="0"/>
              </a:rPr>
              <a:t> I</a:t>
            </a:r>
            <a:r>
              <a:rPr lang="en-US" altLang="zh-TW" sz="3500" baseline="-25000" smtClean="0">
                <a:latin typeface="Times New Roman" panose="02020603050405020304" pitchFamily="18" charset="0"/>
              </a:rPr>
              <a:t>d</a:t>
            </a:r>
            <a:r>
              <a:rPr lang="en-US" altLang="zh-TW" sz="3500" smtClean="0"/>
              <a:t>  </a:t>
            </a:r>
            <a:r>
              <a:rPr lang="en-US" altLang="zh-TW" sz="3500" b="1" smtClean="0">
                <a:latin typeface="Times New Roman" panose="02020603050405020304" pitchFamily="18" charset="0"/>
              </a:rPr>
              <a:t>l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500" b="1" smtClean="0">
                <a:latin typeface="Times New Roman" panose="02020603050405020304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300" baseline="3000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</a:t>
            </a:r>
            <a:r>
              <a:rPr lang="en-US" altLang="zh-TW" sz="35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6125" y="989013"/>
            <a:ext cx="2143125" cy="642937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987425"/>
            <a:ext cx="1714500" cy="642938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715000" y="100012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973" name="文字方塊 12"/>
          <p:cNvSpPr txBox="1">
            <a:spLocks noChangeArrowheads="1"/>
          </p:cNvSpPr>
          <p:nvPr/>
        </p:nvSpPr>
        <p:spPr bwMode="auto">
          <a:xfrm>
            <a:off x="1143000" y="10604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diffuse</a:t>
            </a:r>
            <a:endParaRPr lang="zh-TW" altLang="en-US"/>
          </a:p>
        </p:txBody>
      </p:sp>
      <p:sp>
        <p:nvSpPr>
          <p:cNvPr id="40974" name="文字方塊 13"/>
          <p:cNvSpPr txBox="1">
            <a:spLocks noChangeArrowheads="1"/>
          </p:cNvSpPr>
          <p:nvPr/>
        </p:nvSpPr>
        <p:spPr bwMode="auto">
          <a:xfrm>
            <a:off x="3643313" y="10604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specular</a:t>
            </a:r>
            <a:endParaRPr lang="zh-TW" altLang="en-US"/>
          </a:p>
        </p:txBody>
      </p:sp>
      <p:sp>
        <p:nvSpPr>
          <p:cNvPr id="40975" name="文字方塊 14"/>
          <p:cNvSpPr txBox="1">
            <a:spLocks noChangeArrowheads="1"/>
          </p:cNvSpPr>
          <p:nvPr/>
        </p:nvSpPr>
        <p:spPr bwMode="auto">
          <a:xfrm>
            <a:off x="5572125" y="10715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ambient</a:t>
            </a:r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fld id="{360DEDF0-62F4-4558-A311-55D1E6E1DA3E}" type="slidenum">
              <a:rPr lang="es-ES" altLang="zh-TW"/>
              <a:pPr lvl="1" eaLnBrk="1" hangingPunct="1"/>
              <a:t>15</a:t>
            </a:fld>
            <a:endParaRPr lang="es-ES" altLang="zh-TW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Texture Mapping</a:t>
            </a:r>
          </a:p>
        </p:txBody>
      </p:sp>
      <p:sp>
        <p:nvSpPr>
          <p:cNvPr id="41988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41989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grpSp>
        <p:nvGrpSpPr>
          <p:cNvPr id="41990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42007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8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9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42010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t</a:t>
              </a:r>
            </a:p>
          </p:txBody>
        </p:sp>
      </p:grpSp>
      <p:grpSp>
        <p:nvGrpSpPr>
          <p:cNvPr id="41991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42001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2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3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004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x</a:t>
              </a:r>
            </a:p>
          </p:txBody>
        </p:sp>
        <p:sp>
          <p:nvSpPr>
            <p:cNvPr id="42005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y</a:t>
              </a:r>
            </a:p>
          </p:txBody>
        </p:sp>
        <p:sp>
          <p:nvSpPr>
            <p:cNvPr id="42006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z</a:t>
              </a:r>
            </a:p>
          </p:txBody>
        </p:sp>
      </p:grpSp>
      <p:sp useBgFill="1">
        <p:nvSpPr>
          <p:cNvPr id="41992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 useBgFill="1">
        <p:nvSpPr>
          <p:cNvPr id="41993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cxnSp>
        <p:nvCxnSpPr>
          <p:cNvPr id="41994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image</a:t>
            </a:r>
          </a:p>
        </p:txBody>
      </p:sp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geometry</a:t>
            </a: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display</a:t>
            </a:r>
          </a:p>
        </p:txBody>
      </p:sp>
      <p:cxnSp>
        <p:nvCxnSpPr>
          <p:cNvPr id="41999" name="AutoShape 24"/>
          <p:cNvCxnSpPr>
            <a:cxnSpLocks noChangeShapeType="1"/>
            <a:stCxn id="42000" idx="6"/>
            <a:endCxn id="41993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42000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2938" y="500063"/>
            <a:ext cx="777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800" dirty="0">
                <a:latin typeface="+mn-lt"/>
                <a:ea typeface="新細明體" charset="-120"/>
              </a:rPr>
              <a:t> 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surface </a:t>
            </a:r>
            <a:r>
              <a:rPr kumimoji="0" lang="en-US" altLang="zh-TW" sz="2000" b="1" dirty="0" err="1">
                <a:latin typeface="Courier New" pitchFamily="49" charset="0"/>
                <a:ea typeface="新細明體" charset="-120"/>
              </a:rPr>
              <a:t>paintedplastic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 float   Ks = .5,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Kd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.5,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            Ka =  1, roughness = .1;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            color  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specularcolor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 1 )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color </a:t>
            </a:r>
            <a:r>
              <a:rPr kumimoji="0" lang="en-US" altLang="zh-TW" sz="2000" b="1" dirty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Ct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Cs;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if(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texturename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!= “”)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    </a:t>
            </a:r>
            <a:r>
              <a:rPr kumimoji="0" lang="en-US" altLang="zh-TW" sz="2000" b="1" dirty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Ct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color </a:t>
            </a:r>
            <a:r>
              <a:rPr kumimoji="0" lang="en-US" altLang="zh-TW" sz="2000" dirty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texture(</a:t>
            </a:r>
            <a:r>
              <a:rPr kumimoji="0" lang="en-US" altLang="zh-TW" sz="2000" dirty="0" err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texturename</a:t>
            </a:r>
            <a:r>
              <a:rPr kumimoji="0" lang="en-US" altLang="zh-TW" sz="2000" dirty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)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latin typeface="Courier New" pitchFamily="49" charset="0"/>
              <a:ea typeface="新細明體" charset="-12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	 normal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faceforward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(normalize(N), I 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vector V = normalize(-I);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latin typeface="Courier New" pitchFamily="49" charset="0"/>
              <a:ea typeface="新細明體" charset="-12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</a:t>
            </a:r>
            <a:r>
              <a:rPr kumimoji="0" lang="en-US" altLang="zh-TW" sz="2000" b="1" dirty="0" err="1">
                <a:latin typeface="Courier New" pitchFamily="49" charset="0"/>
                <a:ea typeface="新細明體" charset="-120"/>
              </a:rPr>
              <a:t>Oi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Os;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  </a:t>
            </a:r>
            <a:r>
              <a:rPr kumimoji="0" lang="en-US" altLang="zh-TW" sz="2000" b="1" dirty="0" err="1">
                <a:latin typeface="Courier New" pitchFamily="49" charset="0"/>
                <a:ea typeface="新細明體" charset="-120"/>
              </a:rPr>
              <a:t>Ci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= Os*( </a:t>
            </a:r>
            <a:r>
              <a:rPr kumimoji="0" lang="en-US" altLang="zh-TW" sz="2000" b="1" dirty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Ct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* (Ka*ambient()+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Kd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*diffuse(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))+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	 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specularcolor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 * Ks * 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specular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(</a:t>
            </a:r>
            <a:r>
              <a:rPr kumimoji="0" lang="en-US" altLang="zh-TW" sz="2000" dirty="0" err="1">
                <a:latin typeface="Courier New" pitchFamily="49" charset="0"/>
                <a:ea typeface="新細明體" charset="-120"/>
              </a:rPr>
              <a:t>Nf,V,roughness</a:t>
            </a: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) );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>
                <a:latin typeface="Courier New" pitchFamily="49" charset="0"/>
                <a:ea typeface="新細明體" charset="-120"/>
              </a:rPr>
              <a:t>}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Predefined Global Variables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4825"/>
            <a:ext cx="3971925" cy="4625975"/>
          </a:xfrm>
        </p:spPr>
        <p:txBody>
          <a:bodyPr/>
          <a:lstStyle/>
          <a:p>
            <a:r>
              <a:rPr lang="en-US" altLang="zh-TW" smtClean="0"/>
              <a:t>Position “P”</a:t>
            </a:r>
          </a:p>
          <a:p>
            <a:r>
              <a:rPr lang="en-US" altLang="zh-TW" smtClean="0"/>
              <a:t>Normal “N”</a:t>
            </a:r>
          </a:p>
          <a:p>
            <a:r>
              <a:rPr lang="en-US" altLang="zh-TW" smtClean="0"/>
              <a:t>Surface color “Cs”</a:t>
            </a:r>
          </a:p>
          <a:p>
            <a:r>
              <a:rPr lang="en-US" altLang="zh-TW" smtClean="0"/>
              <a:t>Output color “Ci”</a:t>
            </a:r>
          </a:p>
          <a:p>
            <a:r>
              <a:rPr lang="en-US" altLang="zh-TW" smtClean="0"/>
              <a:t>Output opacity “Oi”</a:t>
            </a:r>
          </a:p>
          <a:p>
            <a:r>
              <a:rPr lang="en-US" altLang="zh-TW" smtClean="0"/>
              <a:t>Others: P.292 of RenderMan Companion</a:t>
            </a:r>
          </a:p>
        </p:txBody>
      </p:sp>
      <p:pic>
        <p:nvPicPr>
          <p:cNvPr id="44036" name="Picture 4" descr="H:\rma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428875"/>
            <a:ext cx="44497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Surface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– </a:t>
            </a:r>
            <a:r>
              <a:rPr lang="en-US" altLang="zh-TW" sz="4800" dirty="0" smtClean="0"/>
              <a:t>plastic.sl</a:t>
            </a:r>
            <a:endParaRPr lang="zh-TW" altLang="en-US" dirty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314325" y="1714500"/>
            <a:ext cx="8829675" cy="4625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surface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plastic (float Ka = 1, Kd = 0.5, Ks = 0.5, roughness = 0.1;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	 color specularcolor = 1;)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normal Nf = faceforward (normalize(N),I);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Ci = Cs *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          (Ka*ambient()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        + Kd*diffuse(Nf))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        + specularcolor * Ks*specular(Nf,-normalize(I),roughness);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 smtClean="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    Oi = Os;  Ci *= Oi;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smtClean="0"/>
              <a:t>}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Surface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– </a:t>
            </a:r>
            <a:r>
              <a:rPr lang="en-US" altLang="zh-TW" sz="4800" dirty="0"/>
              <a:t>Metal surface</a:t>
            </a:r>
            <a:r>
              <a:rPr lang="en-US" altLang="zh-TW" sz="4800" dirty="0" smtClean="0"/>
              <a:t> 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surface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b="1" smtClean="0"/>
              <a:t>metal</a:t>
            </a:r>
            <a:r>
              <a:rPr lang="en-US" altLang="zh-TW" sz="2400" smtClean="0"/>
              <a:t>(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float Ka = 1;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float Ks = 1;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float roughness =.1;)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{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normal Nf = faceforward(normalize(N), I);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vector V = -normalize(I);</a:t>
            </a:r>
          </a:p>
          <a:p>
            <a:pPr marL="117475" indent="0">
              <a:buFont typeface="Wingdings 2" panose="05020102010507070707" pitchFamily="18" charset="2"/>
              <a:buNone/>
            </a:pPr>
            <a:endParaRPr lang="en-US" altLang="zh-TW" sz="2400" smtClean="0"/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	Oi = Os;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pt-BR" altLang="zh-TW" sz="2400" smtClean="0"/>
              <a:t>	Ci = Os * Cs * (Ka*ambient()+Ks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pt-BR" altLang="zh-TW" sz="2400" smtClean="0"/>
              <a:t>                      *specular(Nf, V, roughness));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/>
              <a:t>}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Renderman</a:t>
            </a:r>
            <a:endParaRPr lang="zh-TW" altLang="en-US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8" descr="https://renderman.pixar.com/images/movies/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4914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https://renderman.pixar.com/images/movies/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57438"/>
            <a:ext cx="4914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字方塊 8"/>
          <p:cNvSpPr txBox="1">
            <a:spLocks noChangeArrowheads="1"/>
          </p:cNvSpPr>
          <p:nvPr/>
        </p:nvSpPr>
        <p:spPr bwMode="auto">
          <a:xfrm>
            <a:off x="4214813" y="63579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Image Courtesy by Pixar</a:t>
            </a:r>
            <a:endParaRPr lang="zh-TW" altLang="en-US"/>
          </a:p>
        </p:txBody>
      </p:sp>
      <p:pic>
        <p:nvPicPr>
          <p:cNvPr id="28686" name="Picture 14" descr="https://renderman.pixar.com/images/movies/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4914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https://renderman.pixar.com/images/movies/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429000"/>
            <a:ext cx="4914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字方塊 3"/>
          <p:cNvSpPr txBox="1">
            <a:spLocks noChangeArrowheads="1"/>
          </p:cNvSpPr>
          <p:nvPr/>
        </p:nvSpPr>
        <p:spPr bwMode="auto">
          <a:xfrm>
            <a:off x="468313" y="476250"/>
            <a:ext cx="81359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surface</a:t>
            </a:r>
          </a:p>
          <a:p>
            <a:pPr eaLnBrk="1" hangingPunct="1"/>
            <a:r>
              <a:rPr lang="en-US" altLang="zh-TW" sz="2000" b="1"/>
              <a:t>shinymetal</a:t>
            </a:r>
            <a:r>
              <a:rPr lang="en-US" altLang="zh-TW" sz="2000"/>
              <a:t>(</a:t>
            </a:r>
          </a:p>
          <a:p>
            <a:pPr eaLnBrk="1" hangingPunct="1"/>
            <a:r>
              <a:rPr lang="en-US" altLang="zh-TW" sz="2000"/>
              <a:t>	float Ka = 1;</a:t>
            </a:r>
          </a:p>
          <a:p>
            <a:pPr eaLnBrk="1" hangingPunct="1"/>
            <a:r>
              <a:rPr lang="en-US" altLang="zh-TW" sz="2000"/>
              <a:t>	float Ks = 1;</a:t>
            </a:r>
          </a:p>
          <a:p>
            <a:pPr eaLnBrk="1" hangingPunct="1"/>
            <a:r>
              <a:rPr lang="en-US" altLang="zh-TW" sz="2000"/>
              <a:t>	float Kr = 1;</a:t>
            </a:r>
          </a:p>
          <a:p>
            <a:pPr eaLnBrk="1" hangingPunct="1"/>
            <a:r>
              <a:rPr lang="en-US" altLang="zh-TW" sz="2000"/>
              <a:t>	float roughness = .1;</a:t>
            </a:r>
          </a:p>
          <a:p>
            <a:pPr eaLnBrk="1" hangingPunct="1"/>
            <a:r>
              <a:rPr lang="en-US" altLang="zh-TW" sz="2000"/>
              <a:t>	string texturename = ””; )</a:t>
            </a:r>
          </a:p>
          <a:p>
            <a:pPr eaLnBrk="1" hangingPunct="1"/>
            <a:r>
              <a:rPr lang="en-US" altLang="zh-TW" sz="2000"/>
              <a:t>{</a:t>
            </a:r>
          </a:p>
          <a:p>
            <a:pPr eaLnBrk="1" hangingPunct="1"/>
            <a:r>
              <a:rPr lang="en-US" altLang="zh-TW" sz="2000"/>
              <a:t>	normal Nf = faceforward(normalize(N), I);</a:t>
            </a:r>
          </a:p>
          <a:p>
            <a:pPr eaLnBrk="1" hangingPunct="1"/>
            <a:r>
              <a:rPr lang="en-US" altLang="zh-TW" sz="2000"/>
              <a:t>	vector V = -normalize(I);</a:t>
            </a:r>
          </a:p>
          <a:p>
            <a:pPr eaLnBrk="1" hangingPunct="1"/>
            <a:r>
              <a:rPr lang="en-US" altLang="zh-TW" sz="2000"/>
              <a:t>	vector D = reflect(I, normalize(Nf));</a:t>
            </a:r>
          </a:p>
          <a:p>
            <a:pPr eaLnBrk="1" hangingPunct="1"/>
            <a:r>
              <a:rPr lang="en-US" altLang="zh-TW" sz="2000"/>
              <a:t>	D = vtransform(”current”, ”world”, D);</a:t>
            </a:r>
          </a:p>
          <a:p>
            <a:pPr eaLnBrk="1" hangingPunct="1"/>
            <a:r>
              <a:rPr lang="en-US" altLang="zh-TW" sz="2000"/>
              <a:t>	</a:t>
            </a:r>
          </a:p>
          <a:p>
            <a:pPr eaLnBrk="1" hangingPunct="1"/>
            <a:r>
              <a:rPr lang="en-US" altLang="zh-TW" sz="2000"/>
              <a:t>	Oi = Os;</a:t>
            </a:r>
          </a:p>
          <a:p>
            <a:pPr eaLnBrk="1" hangingPunct="1"/>
            <a:r>
              <a:rPr lang="pt-BR" altLang="zh-TW" sz="2000"/>
              <a:t>	Ci = Os * Cs * (Ka*ambient() + Ks*specular(Nf, V, roughness)</a:t>
            </a:r>
          </a:p>
          <a:p>
            <a:pPr eaLnBrk="1" hangingPunct="1"/>
            <a:r>
              <a:rPr lang="en-US" altLang="zh-TW" sz="2000"/>
              <a:t>	        </a:t>
            </a:r>
            <a:r>
              <a:rPr lang="en-US" altLang="zh-TW" sz="2000">
                <a:solidFill>
                  <a:srgbClr val="FF0000"/>
                </a:solidFill>
              </a:rPr>
              <a:t>+ Kr*color environment(texturename, D)</a:t>
            </a:r>
            <a:r>
              <a:rPr lang="en-US" altLang="zh-TW" sz="2000"/>
              <a:t>);</a:t>
            </a:r>
          </a:p>
          <a:p>
            <a:pPr eaLnBrk="1" hangingPunct="1"/>
            <a:r>
              <a:rPr lang="en-US" altLang="zh-TW" sz="2000"/>
              <a:t>}</a:t>
            </a:r>
            <a:endParaRPr lang="zh-TW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Shader</a:t>
            </a:r>
            <a:r>
              <a:rPr lang="en-US" altLang="zh-TW" dirty="0" smtClean="0"/>
              <a:t> - vasegallery1.rib</a:t>
            </a:r>
            <a:endParaRPr lang="zh-TW" altLang="en-US" dirty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8132" name="Picture 4" descr="C:\BMRT2.6\examples\vasegalle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857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Basic Displacement</a:t>
            </a:r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P += offsetvector;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N = calculatenormal(P);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Or 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P += bumpheight *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         normalize(N);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N = calculatenormal(P);</a:t>
            </a:r>
          </a:p>
          <a:p>
            <a:pPr>
              <a:buFont typeface="Arial" panose="020B0604020202020204" pitchFamily="34" charset="0"/>
              <a:buNone/>
            </a:pPr>
            <a:endParaRPr lang="zh-TW" alt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40767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84763"/>
            <a:ext cx="34718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文字方塊 5"/>
          <p:cNvSpPr txBox="1">
            <a:spLocks noChangeArrowheads="1"/>
          </p:cNvSpPr>
          <p:nvPr/>
        </p:nvSpPr>
        <p:spPr bwMode="auto">
          <a:xfrm>
            <a:off x="5435600" y="4365625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Surface shader state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Displacement shader</a:t>
            </a:r>
            <a:endParaRPr lang="zh-TW" altLang="en-US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983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2400" b="1" smtClean="0">
                <a:solidFill>
                  <a:srgbClr val="FF0000"/>
                </a:solidFill>
              </a:rPr>
              <a:t>displacement</a:t>
            </a:r>
            <a:r>
              <a:rPr lang="en-US" altLang="zh-TW" sz="2400" smtClean="0"/>
              <a:t> ripple(float Km = 0.03, numripples = 8,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smtClean="0"/>
              <a:t>                                           a = 0.3, b = 0.25)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smtClean="0"/>
              <a:t>{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float sdist = s - a,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		tdist = t - b,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		dist = sqrt(sdist * sdist + tdist * tdist),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		hump = sin(dist * 2 * PI * numripples);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normal n = normalize(N);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pt-BR" altLang="zh-TW" sz="2000" smtClean="0">
                <a:solidFill>
                  <a:srgbClr val="FF0000"/>
                </a:solidFill>
              </a:rPr>
              <a:t>P</a:t>
            </a:r>
            <a:r>
              <a:rPr lang="pt-BR" altLang="zh-TW" sz="2000" smtClean="0"/>
              <a:t> = P - n * hump * Km;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N</a:t>
            </a:r>
            <a:r>
              <a:rPr lang="en-US" altLang="zh-TW" sz="2000" smtClean="0"/>
              <a:t> = calculatenormal(P);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smtClean="0"/>
              <a:t>}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13100"/>
            <a:ext cx="32861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Bump mapping</a:t>
            </a:r>
            <a:endParaRPr lang="zh-TW" altLang="en-US" smtClean="0"/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mtClean="0"/>
              <a:t>N = calculatenormal( P + </a:t>
            </a:r>
            <a:r>
              <a:rPr lang="en-US" altLang="zh-TW" smtClean="0">
                <a:solidFill>
                  <a:srgbClr val="FF0000"/>
                </a:solidFill>
              </a:rPr>
              <a:t>amp * normalize(N) </a:t>
            </a:r>
            <a:r>
              <a:rPr lang="en-US" altLang="zh-TW" smtClean="0"/>
              <a:t>);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46325"/>
            <a:ext cx="74644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3786188" y="577532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bump</a:t>
            </a:r>
            <a:endParaRPr lang="zh-TW" altLang="en-US"/>
          </a:p>
        </p:txBody>
      </p:sp>
      <p:sp>
        <p:nvSpPr>
          <p:cNvPr id="51206" name="文字方塊 6"/>
          <p:cNvSpPr txBox="1">
            <a:spLocks noChangeArrowheads="1"/>
          </p:cNvSpPr>
          <p:nvPr/>
        </p:nvSpPr>
        <p:spPr bwMode="auto">
          <a:xfrm>
            <a:off x="6143625" y="577532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displacement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Procedure texture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1714500" y="5143500"/>
            <a:ext cx="2114550" cy="614363"/>
          </a:xfrm>
        </p:spPr>
        <p:txBody>
          <a:bodyPr/>
          <a:lstStyle/>
          <a:p>
            <a:r>
              <a:rPr lang="en-US" altLang="zh-TW" smtClean="0"/>
              <a:t>V % 2</a:t>
            </a:r>
            <a:endParaRPr lang="zh-TW" altLang="en-US" smtClean="0"/>
          </a:p>
        </p:txBody>
      </p:sp>
      <p:grpSp>
        <p:nvGrpSpPr>
          <p:cNvPr id="52228" name="群組 12"/>
          <p:cNvGrpSpPr>
            <a:grpSpLocks/>
          </p:cNvGrpSpPr>
          <p:nvPr/>
        </p:nvGrpSpPr>
        <p:grpSpPr bwMode="auto">
          <a:xfrm>
            <a:off x="642938" y="1557338"/>
            <a:ext cx="3929062" cy="3676650"/>
            <a:chOff x="4572000" y="1928802"/>
            <a:chExt cx="3929090" cy="3676375"/>
          </a:xfrm>
        </p:grpSpPr>
        <p:pic>
          <p:nvPicPr>
            <p:cNvPr id="522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2000240"/>
              <a:ext cx="3143272" cy="315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單箭頭接點 5"/>
            <p:cNvCxnSpPr/>
            <p:nvPr/>
          </p:nvCxnSpPr>
          <p:spPr>
            <a:xfrm>
              <a:off x="5000628" y="5143249"/>
              <a:ext cx="3500462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 rot="16200000" flipV="1">
              <a:off x="3393406" y="3536024"/>
              <a:ext cx="3223971" cy="95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文字方塊 9"/>
            <p:cNvSpPr txBox="1">
              <a:spLocks noChangeArrowheads="1"/>
            </p:cNvSpPr>
            <p:nvPr/>
          </p:nvSpPr>
          <p:spPr bwMode="auto">
            <a:xfrm>
              <a:off x="4572000" y="2214554"/>
              <a:ext cx="357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7</a:t>
              </a:r>
              <a:endParaRPr lang="zh-TW" altLang="en-US"/>
            </a:p>
          </p:txBody>
        </p:sp>
        <p:sp>
          <p:nvSpPr>
            <p:cNvPr id="52234" name="文字方塊 10"/>
            <p:cNvSpPr txBox="1">
              <a:spLocks noChangeArrowheads="1"/>
            </p:cNvSpPr>
            <p:nvPr/>
          </p:nvSpPr>
          <p:spPr bwMode="auto">
            <a:xfrm>
              <a:off x="4643438" y="4896161"/>
              <a:ext cx="357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0</a:t>
              </a:r>
              <a:endParaRPr lang="zh-TW" altLang="en-US"/>
            </a:p>
          </p:txBody>
        </p:sp>
        <p:sp>
          <p:nvSpPr>
            <p:cNvPr id="52235" name="文字方塊 11"/>
            <p:cNvSpPr txBox="1">
              <a:spLocks noChangeArrowheads="1"/>
            </p:cNvSpPr>
            <p:nvPr/>
          </p:nvSpPr>
          <p:spPr bwMode="auto">
            <a:xfrm>
              <a:off x="7929586" y="5143512"/>
              <a:ext cx="357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7</a:t>
              </a:r>
              <a:endParaRPr lang="zh-TW" altLang="en-US"/>
            </a:p>
          </p:txBody>
        </p:sp>
      </p:grp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85938"/>
            <a:ext cx="34559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Perlin noise</a:t>
            </a:r>
            <a:endParaRPr lang="zh-TW" altLang="en-US" smtClean="0"/>
          </a:p>
        </p:txBody>
      </p:sp>
      <p:pic>
        <p:nvPicPr>
          <p:cNvPr id="53251" name="Picture 2" descr="http://freespace.virgin.net/hugo.elias/models/nois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4963"/>
            <a:ext cx="2705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http://freespace.virgin.net/hugo.elias/models/nois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04963"/>
            <a:ext cx="2752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http://freespace.virgin.net/hugo.elias/models/m_sinwav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3238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http://freespace.virgin.net/hugo.elias/models/m_ranwav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214688"/>
            <a:ext cx="2419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5286375" y="4643438"/>
            <a:ext cx="2786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/>
              <a:t>noise(x)</a:t>
            </a:r>
          </a:p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amp</a:t>
            </a:r>
            <a:r>
              <a:rPr lang="en-US" altLang="zh-TW" sz="2400"/>
              <a:t> </a:t>
            </a:r>
            <a:r>
              <a:rPr lang="en-US" altLang="zh-TW" sz="2400">
                <a:solidFill>
                  <a:srgbClr val="FF0000"/>
                </a:solidFill>
              </a:rPr>
              <a:t>*</a:t>
            </a:r>
            <a:r>
              <a:rPr lang="en-US" altLang="zh-TW" sz="2400"/>
              <a:t> noise(x)</a:t>
            </a:r>
          </a:p>
          <a:p>
            <a:pPr eaLnBrk="1" hangingPunct="1"/>
            <a:r>
              <a:rPr lang="en-US" altLang="zh-TW" sz="2400"/>
              <a:t>noise(</a:t>
            </a:r>
            <a:r>
              <a:rPr lang="en-US" altLang="zh-TW" sz="2400">
                <a:solidFill>
                  <a:srgbClr val="FF0000"/>
                </a:solidFill>
              </a:rPr>
              <a:t>freq*</a:t>
            </a:r>
            <a:r>
              <a:rPr lang="en-US" altLang="zh-TW" sz="2400"/>
              <a:t>x)</a:t>
            </a:r>
          </a:p>
          <a:p>
            <a:pPr eaLnBrk="1" hangingPunct="1"/>
            <a:r>
              <a:rPr lang="en-US" altLang="zh-TW" sz="2400"/>
              <a:t>noise(x</a:t>
            </a:r>
            <a:r>
              <a:rPr lang="en-US" altLang="zh-TW" sz="2400">
                <a:solidFill>
                  <a:srgbClr val="FF0000"/>
                </a:solidFill>
              </a:rPr>
              <a:t>+offset</a:t>
            </a:r>
            <a:r>
              <a:rPr lang="en-US" altLang="zh-TW" sz="2400"/>
              <a:t>)</a:t>
            </a:r>
            <a:endParaRPr lang="zh-TW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Summing Octaves</a:t>
            </a:r>
            <a:endParaRPr lang="zh-TW" altLang="en-US" smtClean="0"/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928813"/>
            <a:ext cx="5422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Summing Octaves 2D</a:t>
            </a:r>
            <a:endParaRPr lang="zh-TW" altLang="en-US" smtClean="0"/>
          </a:p>
        </p:txBody>
      </p:sp>
      <p:pic>
        <p:nvPicPr>
          <p:cNvPr id="55299" name="Picture 2" descr="http://freespace.virgin.net/hugo.elias/models/perlin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freespace.virgin.net/hugo.elias/models/perlin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http://freespace.virgin.net/hugo.elias/models/perlin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 descr="http://freespace.virgin.net/hugo.elias/models/perlin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97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" descr="http://freespace.virgin.net/hugo.elias/models/perlin_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2" descr="http://freespace.virgin.net/hugo.elias/models/perlin_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icture 14" descr="http://freespace.virgin.net/hugo.elias/models/p_1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8242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6429375" y="49672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sum</a:t>
            </a:r>
            <a:endParaRPr lang="zh-TW" altLang="en-US"/>
          </a:p>
        </p:txBody>
      </p:sp>
      <p:sp>
        <p:nvSpPr>
          <p:cNvPr id="55307" name="文字方塊 11"/>
          <p:cNvSpPr txBox="1">
            <a:spLocks noChangeArrowheads="1"/>
          </p:cNvSpPr>
          <p:nvPr/>
        </p:nvSpPr>
        <p:spPr bwMode="auto">
          <a:xfrm>
            <a:off x="714375" y="3000375"/>
            <a:ext cx="4643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/>
              <a:t>float sum=0, amp=1;</a:t>
            </a:r>
          </a:p>
          <a:p>
            <a:pPr eaLnBrk="1" hangingPunct="1"/>
            <a:r>
              <a:rPr lang="en-US" altLang="zh-TW" sz="2400"/>
              <a:t>point pp =p;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for( i=0; i &lt; octaves; i+=1) {</a:t>
            </a:r>
          </a:p>
          <a:p>
            <a:pPr eaLnBrk="1" hangingPunct="1"/>
            <a:r>
              <a:rPr lang="en-US" altLang="zh-TW" sz="2400"/>
              <a:t>    sum += amp* snoise(pp);</a:t>
            </a:r>
          </a:p>
          <a:p>
            <a:pPr eaLnBrk="1" hangingPunct="1"/>
            <a:r>
              <a:rPr lang="en-US" altLang="zh-TW" sz="2400"/>
              <a:t>    amp*=gain;    pp *= lacunarity;</a:t>
            </a:r>
          </a:p>
          <a:p>
            <a:pPr eaLnBrk="1" hangingPunct="1"/>
            <a:r>
              <a:rPr lang="en-US" altLang="zh-TW" sz="2400"/>
              <a:t>}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return sum;</a:t>
            </a:r>
            <a:endParaRPr lang="zh-TW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Shader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74825"/>
            <a:ext cx="8715375" cy="4625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solidFill>
                  <a:srgbClr val="FF0000"/>
                </a:solidFill>
                <a:latin typeface="Courier New" pitchFamily="49" charset="0"/>
              </a:rPr>
              <a:t>surface</a:t>
            </a:r>
            <a:r>
              <a:rPr lang="en-US" altLang="zh-TW" sz="1800" dirty="0" smtClean="0">
                <a:latin typeface="Courier New" pitchFamily="49" charset="0"/>
              </a:rPr>
              <a:t> clouds(float </a:t>
            </a:r>
            <a:r>
              <a:rPr lang="en-US" altLang="zh-TW" sz="1800" dirty="0" err="1" smtClean="0">
                <a:latin typeface="Courier New" pitchFamily="49" charset="0"/>
              </a:rPr>
              <a:t>Kd</a:t>
            </a:r>
            <a:r>
              <a:rPr lang="en-US" altLang="zh-TW" sz="1800" dirty="0" smtClean="0">
                <a:latin typeface="Courier New" pitchFamily="49" charset="0"/>
              </a:rPr>
              <a:t>=.8, </a:t>
            </a:r>
            <a:r>
              <a:rPr lang="en-US" altLang="zh-TW" sz="1800" dirty="0" err="1" smtClean="0">
                <a:latin typeface="Courier New" pitchFamily="49" charset="0"/>
              </a:rPr>
              <a:t>Ka</a:t>
            </a:r>
            <a:r>
              <a:rPr lang="en-US" altLang="zh-TW" sz="1800" dirty="0" smtClean="0">
                <a:latin typeface="Courier New" pitchFamily="49" charset="0"/>
              </a:rPr>
              <a:t>=.2 )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float sum 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float </a:t>
            </a:r>
            <a:r>
              <a:rPr lang="en-US" altLang="zh-TW" sz="1800" dirty="0" err="1" smtClean="0">
                <a:latin typeface="Courier New" pitchFamily="49" charset="0"/>
              </a:rPr>
              <a:t>i</a:t>
            </a:r>
            <a:r>
              <a:rPr lang="en-US" altLang="zh-TW" sz="1800" dirty="0" smtClean="0">
                <a:latin typeface="Courier New" pitchFamily="49" charset="0"/>
              </a:rPr>
              <a:t>, 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color white = color(1.0, 1.0, 1.0);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point </a:t>
            </a:r>
            <a:r>
              <a:rPr lang="en-US" altLang="zh-TW" sz="1800" dirty="0" err="1" smtClean="0">
                <a:latin typeface="Courier New" pitchFamily="49" charset="0"/>
              </a:rPr>
              <a:t>Psh</a:t>
            </a:r>
            <a:r>
              <a:rPr lang="en-US" altLang="zh-TW" sz="1800" dirty="0" smtClean="0">
                <a:latin typeface="Courier New" pitchFamily="49" charset="0"/>
              </a:rPr>
              <a:t> = transform("</a:t>
            </a:r>
            <a:r>
              <a:rPr lang="en-US" altLang="zh-TW" sz="1800" dirty="0" err="1" smtClean="0">
                <a:latin typeface="Courier New" pitchFamily="49" charset="0"/>
              </a:rPr>
              <a:t>shader</a:t>
            </a:r>
            <a:r>
              <a:rPr lang="en-US" altLang="zh-TW" sz="1800" dirty="0" smtClean="0">
                <a:latin typeface="Courier New" pitchFamily="49" charset="0"/>
              </a:rPr>
              <a:t>", P);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18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sum = 0;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 = 4.0;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for (</a:t>
            </a:r>
            <a:r>
              <a:rPr lang="en-US" altLang="zh-TW" sz="1800" dirty="0" err="1" smtClean="0">
                <a:latin typeface="Courier New" pitchFamily="49" charset="0"/>
              </a:rPr>
              <a:t>i</a:t>
            </a:r>
            <a:r>
              <a:rPr lang="en-US" altLang="zh-TW" sz="1800" dirty="0" smtClean="0">
                <a:latin typeface="Courier New" pitchFamily="49" charset="0"/>
              </a:rPr>
              <a:t> = 0; </a:t>
            </a:r>
            <a:r>
              <a:rPr lang="en-US" altLang="zh-TW" sz="1800" dirty="0" err="1" smtClean="0">
                <a:latin typeface="Courier New" pitchFamily="49" charset="0"/>
              </a:rPr>
              <a:t>i</a:t>
            </a:r>
            <a:r>
              <a:rPr lang="en-US" altLang="zh-TW" sz="1800" dirty="0" smtClean="0">
                <a:latin typeface="Courier New" pitchFamily="49" charset="0"/>
              </a:rPr>
              <a:t> &lt; 6; </a:t>
            </a:r>
            <a:r>
              <a:rPr lang="en-US" altLang="zh-TW" sz="1800" dirty="0" err="1" smtClean="0">
                <a:latin typeface="Courier New" pitchFamily="49" charset="0"/>
              </a:rPr>
              <a:t>i</a:t>
            </a:r>
            <a:r>
              <a:rPr lang="en-US" altLang="zh-TW" sz="1800" dirty="0" smtClean="0">
                <a:latin typeface="Courier New" pitchFamily="49" charset="0"/>
              </a:rPr>
              <a:t> = </a:t>
            </a:r>
            <a:r>
              <a:rPr lang="en-US" altLang="zh-TW" sz="1800" dirty="0" err="1" smtClean="0">
                <a:latin typeface="Courier New" pitchFamily="49" charset="0"/>
              </a:rPr>
              <a:t>i</a:t>
            </a:r>
            <a:r>
              <a:rPr lang="en-US" altLang="zh-TW" sz="1800" dirty="0" smtClean="0">
                <a:latin typeface="Courier New" pitchFamily="49" charset="0"/>
              </a:rPr>
              <a:t> + 1) {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    sum = sum + 1/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 * abs(.5 - noise(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 * </a:t>
            </a:r>
            <a:r>
              <a:rPr lang="en-US" altLang="zh-TW" sz="1800" dirty="0" err="1" smtClean="0">
                <a:latin typeface="Courier New" pitchFamily="49" charset="0"/>
              </a:rPr>
              <a:t>Psh</a:t>
            </a:r>
            <a:r>
              <a:rPr lang="en-US" altLang="zh-TW" sz="1800" dirty="0" smtClean="0">
                <a:latin typeface="Courier New" pitchFamily="49" charset="0"/>
              </a:rPr>
              <a:t>));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    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 = 2 * </a:t>
            </a:r>
            <a:r>
              <a:rPr lang="en-US" altLang="zh-TW" sz="1800" dirty="0" err="1" smtClean="0">
                <a:latin typeface="Courier New" pitchFamily="49" charset="0"/>
              </a:rPr>
              <a:t>freq</a:t>
            </a:r>
            <a:r>
              <a:rPr lang="en-US" altLang="zh-TW" sz="18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</a:t>
            </a:r>
            <a:r>
              <a:rPr lang="en-US" altLang="zh-TW" sz="1800" dirty="0" err="1" smtClean="0">
                <a:latin typeface="Courier New" pitchFamily="49" charset="0"/>
              </a:rPr>
              <a:t>Ci</a:t>
            </a:r>
            <a:r>
              <a:rPr lang="en-US" altLang="zh-TW" sz="1800" dirty="0" smtClean="0">
                <a:latin typeface="Courier New" pitchFamily="49" charset="0"/>
              </a:rPr>
              <a:t> = mix(Cs, white, sum*4.0);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    </a:t>
            </a:r>
            <a:r>
              <a:rPr lang="en-US" altLang="zh-TW" sz="1800" dirty="0" err="1" smtClean="0">
                <a:latin typeface="Courier New" pitchFamily="49" charset="0"/>
              </a:rPr>
              <a:t>Oi</a:t>
            </a:r>
            <a:r>
              <a:rPr lang="en-US" altLang="zh-TW" sz="1800" dirty="0" smtClean="0">
                <a:latin typeface="Courier New" pitchFamily="49" charset="0"/>
              </a:rPr>
              <a:t> = 1.0;            </a:t>
            </a:r>
            <a:r>
              <a:rPr lang="en-US" altLang="zh-TW" sz="1800" dirty="0" smtClean="0">
                <a:solidFill>
                  <a:schemeClr val="accent4"/>
                </a:solidFill>
                <a:latin typeface="Courier New" pitchFamily="49" charset="0"/>
              </a:rPr>
              <a:t>/* Always make the surface opaque */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1800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1400" dirty="0" smtClean="0">
              <a:latin typeface="Courier New" pitchFamily="49" charset="0"/>
            </a:endParaRPr>
          </a:p>
        </p:txBody>
      </p:sp>
      <p:pic>
        <p:nvPicPr>
          <p:cNvPr id="56324" name="Picture 5" descr="C:\WINDOWS\Desktop\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Overview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Two “languages”</a:t>
            </a:r>
          </a:p>
          <a:p>
            <a:pPr lvl="1"/>
            <a:r>
              <a:rPr lang="en-US" altLang="zh-TW" smtClean="0"/>
              <a:t>Geometry - set of C subroutines</a:t>
            </a:r>
          </a:p>
          <a:p>
            <a:pPr lvl="1"/>
            <a:r>
              <a:rPr lang="en-US" altLang="zh-TW" smtClean="0"/>
              <a:t>Shading - a C-like language</a:t>
            </a:r>
          </a:p>
          <a:p>
            <a:r>
              <a:rPr lang="en-US" altLang="zh-TW" smtClean="0"/>
              <a:t>Geometry code can be run directly, or output to </a:t>
            </a:r>
            <a:r>
              <a:rPr lang="en-US" altLang="zh-TW" i="1" smtClean="0"/>
              <a:t>RIB file</a:t>
            </a:r>
          </a:p>
          <a:p>
            <a:r>
              <a:rPr lang="en-US" altLang="zh-TW" smtClean="0"/>
              <a:t>Shading code is compiled to byte-code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4" descr="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714500"/>
            <a:ext cx="40132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15"/>
          <p:cNvSpPr txBox="1">
            <a:spLocks noChangeArrowheads="1"/>
          </p:cNvSpPr>
          <p:nvPr/>
        </p:nvSpPr>
        <p:spPr bwMode="auto">
          <a:xfrm>
            <a:off x="3532188" y="5857875"/>
            <a:ext cx="2897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1000"/>
              <a:t>Fron Ken Perlin’s GDC’99 talk</a:t>
            </a:r>
          </a:p>
        </p:txBody>
      </p:sp>
      <p:sp>
        <p:nvSpPr>
          <p:cNvPr id="57348" name="文字方塊 6"/>
          <p:cNvSpPr txBox="1">
            <a:spLocks noChangeArrowheads="1"/>
          </p:cNvSpPr>
          <p:nvPr/>
        </p:nvSpPr>
        <p:spPr bwMode="auto">
          <a:xfrm>
            <a:off x="428625" y="49291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Sum 1/f(noise) </a:t>
            </a:r>
            <a:endParaRPr lang="zh-TW" altLang="en-US"/>
          </a:p>
        </p:txBody>
      </p:sp>
      <p:sp>
        <p:nvSpPr>
          <p:cNvPr id="57349" name="文字方塊 7"/>
          <p:cNvSpPr txBox="1">
            <a:spLocks noChangeArrowheads="1"/>
          </p:cNvSpPr>
          <p:nvPr/>
        </p:nvSpPr>
        <p:spPr bwMode="auto">
          <a:xfrm>
            <a:off x="571500" y="235743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noise()</a:t>
            </a:r>
            <a:endParaRPr lang="zh-TW" altLang="en-US"/>
          </a:p>
        </p:txBody>
      </p:sp>
      <p:sp>
        <p:nvSpPr>
          <p:cNvPr id="57350" name="文字方塊 8"/>
          <p:cNvSpPr txBox="1">
            <a:spLocks noChangeArrowheads="1"/>
          </p:cNvSpPr>
          <p:nvPr/>
        </p:nvSpPr>
        <p:spPr bwMode="auto">
          <a:xfrm>
            <a:off x="6786563" y="50006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Sum 1/f(</a:t>
            </a:r>
            <a:r>
              <a:rPr lang="en-US" altLang="zh-TW">
                <a:solidFill>
                  <a:srgbClr val="FF0000"/>
                </a:solidFill>
              </a:rPr>
              <a:t>(|noise|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7351" name="文字方塊 1"/>
          <p:cNvSpPr txBox="1">
            <a:spLocks noChangeArrowheads="1"/>
          </p:cNvSpPr>
          <p:nvPr/>
        </p:nvSpPr>
        <p:spPr bwMode="auto">
          <a:xfrm>
            <a:off x="6786563" y="2133600"/>
            <a:ext cx="224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sin(x + sum 1/f( </a:t>
            </a:r>
            <a:r>
              <a:rPr lang="en-US" altLang="zh-TW" sz="1400" b="1"/>
              <a:t>|</a:t>
            </a:r>
            <a:r>
              <a:rPr lang="en-US" altLang="zh-TW" sz="1400"/>
              <a:t>noise</a:t>
            </a:r>
            <a:r>
              <a:rPr lang="en-US" altLang="zh-TW" sz="1400" b="1"/>
              <a:t>|</a:t>
            </a:r>
            <a:r>
              <a:rPr lang="en-US" altLang="zh-TW" sz="1400"/>
              <a:t> ))</a:t>
            </a:r>
            <a:endParaRPr lang="zh-TW" altLang="en-US" sz="1400"/>
          </a:p>
        </p:txBody>
      </p:sp>
      <p:sp>
        <p:nvSpPr>
          <p:cNvPr id="57352" name="文字方塊 2"/>
          <p:cNvSpPr txBox="1">
            <a:spLocks noChangeArrowheads="1"/>
          </p:cNvSpPr>
          <p:nvPr/>
        </p:nvSpPr>
        <p:spPr bwMode="auto">
          <a:xfrm>
            <a:off x="179388" y="5727700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 </a:t>
            </a:r>
            <a:r>
              <a:rPr lang="en-US" altLang="zh-TW" b="1"/>
              <a:t>fractal sum of noise calls:</a:t>
            </a:r>
            <a:r>
              <a:rPr lang="en-US" altLang="zh-TW"/>
              <a:t>  </a:t>
            </a:r>
          </a:p>
          <a:p>
            <a:pPr eaLnBrk="1" hangingPunct="1"/>
            <a:r>
              <a:rPr lang="en-US" altLang="zh-TW"/>
              <a:t>noise(</a:t>
            </a:r>
            <a:r>
              <a:rPr lang="en-US" altLang="zh-TW" b="1"/>
              <a:t>p</a:t>
            </a:r>
            <a:r>
              <a:rPr lang="en-US" altLang="zh-TW"/>
              <a:t>) + ½ noise(2</a:t>
            </a:r>
            <a:r>
              <a:rPr lang="en-US" altLang="zh-TW" b="1"/>
              <a:t>p</a:t>
            </a:r>
            <a:r>
              <a:rPr lang="en-US" altLang="zh-TW"/>
              <a:t>) + ¼ noise(4</a:t>
            </a:r>
            <a:r>
              <a:rPr lang="en-US" altLang="zh-TW" b="1"/>
              <a:t>p</a:t>
            </a:r>
            <a:r>
              <a:rPr lang="en-US" altLang="zh-TW"/>
              <a:t>) ...</a:t>
            </a:r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davidcornette.com/glsl/noises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4413"/>
            <a:ext cx="2854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Mapping used for blue marble sh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285875"/>
            <a:ext cx="1308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Marble Patte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857250"/>
            <a:ext cx="29797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The marble pattern displayed on a teap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300413"/>
            <a:ext cx="38576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文字方塊 7"/>
          <p:cNvSpPr txBox="1">
            <a:spLocks noChangeArrowheads="1"/>
          </p:cNvSpPr>
          <p:nvPr/>
        </p:nvSpPr>
        <p:spPr bwMode="auto">
          <a:xfrm>
            <a:off x="3643313" y="22860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Tone mapping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229600" cy="59832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2400" b="1" smtClean="0">
                <a:solidFill>
                  <a:srgbClr val="FF0000"/>
                </a:solidFill>
              </a:rPr>
              <a:t>displacement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smtClean="0"/>
              <a:t>test11c(float Km = 0.1, freq = 1, layers = 3; string space = "object")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smtClean="0"/>
              <a:t>{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float hump = 0;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normal n = normalize(N);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point p = transform(space, P);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float j, f = freq, amplitude = 1;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for(j = 0; j &lt; layers; j += 1) {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fr-FR" altLang="zh-TW" sz="1800" smtClean="0"/>
              <a:t>hump += abs(</a:t>
            </a:r>
            <a:r>
              <a:rPr lang="fr-FR" altLang="zh-TW" sz="1800" smtClean="0">
                <a:solidFill>
                  <a:srgbClr val="FF0000"/>
                </a:solidFill>
              </a:rPr>
              <a:t>noise</a:t>
            </a:r>
            <a:r>
              <a:rPr lang="fr-FR" altLang="zh-TW" sz="1800" smtClean="0"/>
              <a:t>(p * f) - 0.5) * amplitude;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altLang="zh-TW" sz="1800" smtClean="0"/>
              <a:t>f *= 2;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altLang="zh-TW" sz="1800" smtClean="0"/>
              <a:t>amplitude *= 0.5;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}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zh-TW" sz="2000" smtClean="0"/>
          </a:p>
          <a:p>
            <a:pPr lvl="1">
              <a:buFont typeface="Arial" panose="020B0604020202020204" pitchFamily="34" charset="0"/>
              <a:buNone/>
            </a:pPr>
            <a:r>
              <a:rPr lang="pt-BR" altLang="zh-TW" sz="2000" smtClean="0"/>
              <a:t>P = P - n * hump * Km;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 smtClean="0"/>
              <a:t>N = calculatenormal(P);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smtClean="0"/>
              <a:t>}</a:t>
            </a:r>
            <a:endParaRPr lang="zh-TW" altLang="en-US" sz="2400" smtClean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609975"/>
            <a:ext cx="54594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857625" y="5038725"/>
            <a:ext cx="507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Layer = 4,           5,                       6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Process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295400" y="1981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Rman</a:t>
            </a:r>
          </a:p>
          <a:p>
            <a:pPr algn="ctr" eaLnBrk="1" hangingPunct="1"/>
            <a:r>
              <a:rPr lang="en-US" altLang="zh-TW"/>
              <a:t>Geom</a:t>
            </a:r>
          </a:p>
          <a:p>
            <a:pPr algn="ctr" eaLnBrk="1" hangingPunct="1"/>
            <a:r>
              <a:rPr lang="en-US" altLang="zh-TW"/>
              <a:t>Code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743200" y="2590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955925" y="2022475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cc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657600" y="1981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Rman</a:t>
            </a:r>
          </a:p>
          <a:p>
            <a:pPr algn="ctr" eaLnBrk="1" hangingPunct="1"/>
            <a:r>
              <a:rPr lang="en-US" altLang="zh-TW"/>
              <a:t>Program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685800" y="36576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Rman</a:t>
            </a:r>
          </a:p>
          <a:p>
            <a:pPr algn="ctr" eaLnBrk="1" hangingPunct="1"/>
            <a:r>
              <a:rPr lang="en-US" altLang="zh-TW"/>
              <a:t>Shader</a:t>
            </a:r>
          </a:p>
          <a:p>
            <a:pPr algn="ctr" eaLnBrk="1" hangingPunct="1"/>
            <a:r>
              <a:rPr lang="en-US" altLang="zh-TW"/>
              <a:t>.sl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0574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2209800" y="37338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shader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3352800" y="37338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Byte-code</a:t>
            </a:r>
          </a:p>
          <a:p>
            <a:pPr algn="ctr" eaLnBrk="1" hangingPunct="1"/>
            <a:r>
              <a:rPr lang="en-US" altLang="zh-TW"/>
              <a:t>Shader</a:t>
            </a:r>
          </a:p>
          <a:p>
            <a:pPr algn="ctr" eaLnBrk="1" hangingPunct="1"/>
            <a:r>
              <a:rPr lang="en-US" altLang="zh-TW"/>
              <a:t>.slo</a:t>
            </a:r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>
            <a:off x="5105400" y="2590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5105400" y="25908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33" name="AutoShape 16"/>
          <p:cNvSpPr>
            <a:spLocks noChangeArrowheads="1"/>
          </p:cNvSpPr>
          <p:nvPr/>
        </p:nvSpPr>
        <p:spPr bwMode="auto">
          <a:xfrm>
            <a:off x="6096000" y="1524000"/>
            <a:ext cx="990600" cy="1447800"/>
          </a:xfrm>
          <a:prstGeom prst="can">
            <a:avLst>
              <a:gd name="adj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RIB</a:t>
            </a:r>
          </a:p>
          <a:p>
            <a:pPr algn="ctr" eaLnBrk="1" hangingPunct="1"/>
            <a:r>
              <a:rPr lang="en-US" altLang="zh-TW"/>
              <a:t>File</a:t>
            </a:r>
          </a:p>
        </p:txBody>
      </p:sp>
      <p:sp>
        <p:nvSpPr>
          <p:cNvPr id="30734" name="Rectangle 17"/>
          <p:cNvSpPr>
            <a:spLocks noChangeArrowheads="1"/>
          </p:cNvSpPr>
          <p:nvPr/>
        </p:nvSpPr>
        <p:spPr bwMode="auto">
          <a:xfrm>
            <a:off x="6172200" y="3352800"/>
            <a:ext cx="1295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render</a:t>
            </a:r>
          </a:p>
          <a:p>
            <a:pPr algn="ctr" eaLnBrk="1" hangingPunct="1"/>
            <a:r>
              <a:rPr lang="en-US" altLang="zh-TW"/>
              <a:t>Program</a:t>
            </a:r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>
            <a:off x="4800600" y="4114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36" name="Rectangle 19"/>
          <p:cNvSpPr>
            <a:spLocks noChangeArrowheads="1"/>
          </p:cNvSpPr>
          <p:nvPr/>
        </p:nvSpPr>
        <p:spPr bwMode="auto">
          <a:xfrm>
            <a:off x="685800" y="51054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TIFF</a:t>
            </a:r>
          </a:p>
          <a:p>
            <a:pPr algn="ctr" eaLnBrk="1" hangingPunct="1"/>
            <a:r>
              <a:rPr lang="en-US" altLang="zh-TW"/>
              <a:t>image</a:t>
            </a:r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>
            <a:off x="2057400" y="563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38" name="Rectangle 21"/>
          <p:cNvSpPr>
            <a:spLocks noChangeArrowheads="1"/>
          </p:cNvSpPr>
          <p:nvPr/>
        </p:nvSpPr>
        <p:spPr bwMode="auto">
          <a:xfrm>
            <a:off x="3352800" y="5181600"/>
            <a:ext cx="1371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Rman</a:t>
            </a:r>
          </a:p>
          <a:p>
            <a:pPr algn="ctr" eaLnBrk="1" hangingPunct="1"/>
            <a:r>
              <a:rPr lang="en-US" altLang="zh-TW"/>
              <a:t>texture</a:t>
            </a:r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 flipV="1">
            <a:off x="4724400" y="41910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6934200" y="4572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41" name="AutoShape 25"/>
          <p:cNvSpPr>
            <a:spLocks noChangeArrowheads="1"/>
          </p:cNvSpPr>
          <p:nvPr/>
        </p:nvSpPr>
        <p:spPr bwMode="auto">
          <a:xfrm>
            <a:off x="7086600" y="5029200"/>
            <a:ext cx="990600" cy="1447800"/>
          </a:xfrm>
          <a:prstGeom prst="can">
            <a:avLst>
              <a:gd name="adj" fmla="val 365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Image</a:t>
            </a:r>
          </a:p>
          <a:p>
            <a:pPr algn="ctr" eaLnBrk="1" hangingPunct="1"/>
            <a:r>
              <a:rPr lang="en-US" altLang="zh-TW"/>
              <a:t>File</a:t>
            </a:r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2209800" y="5029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txmake</a:t>
            </a: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6477000" y="2971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REYES</a:t>
            </a:r>
            <a:br>
              <a:rPr lang="en-US" altLang="zh-TW" dirty="0" smtClean="0"/>
            </a:br>
            <a:r>
              <a:rPr lang="en-US" altLang="zh-TW" b="0" i="1" dirty="0" smtClean="0"/>
              <a:t>Renders </a:t>
            </a:r>
            <a:r>
              <a:rPr lang="en-US" altLang="zh-TW" b="0" i="1" dirty="0"/>
              <a:t>Everything You Ever Saw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 descr="https://renderman.pixar.com/products/whats_renderman/images/dic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490788"/>
            <a:ext cx="666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字方塊 3"/>
          <p:cNvSpPr txBox="1">
            <a:spLocks noChangeArrowheads="1"/>
          </p:cNvSpPr>
          <p:nvPr/>
        </p:nvSpPr>
        <p:spPr bwMode="auto">
          <a:xfrm>
            <a:off x="2268538" y="4652963"/>
            <a:ext cx="460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i="1"/>
              <a:t>Splitting and Dicing Geometry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RenderMan code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#include &lt;ri.h&gt;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RtPoint Square[4] = { {.5,.5,.5}, {.5,-.5,.5}, {-.5,-.5,.5}, {-.5,.5,.5} };</a:t>
            </a:r>
          </a:p>
          <a:p>
            <a:pPr>
              <a:buFontTx/>
              <a:buNone/>
            </a:pPr>
            <a:endParaRPr lang="en-US" altLang="zh-TW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main(void){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RiBegin(RI_NULL);   /* Start the renderer */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RiDisplay("RenderMan", RI_FRAMEBUFFER, "rgb", RI_NULL);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RiFormat((RtInt) 256, (RtInt) 192, -1.0);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RiShadingRate(1.0);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RiWorldBegin();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    RiSurface("constant", RI_NULL);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    RiPolygon( (RtInt) 4,        /* Declare the square */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        RI_P, (RtPointer) Square, RI_NULL);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    RiWorldEnd();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    RiEnd();             /* Clean up */</a:t>
            </a:r>
          </a:p>
          <a:p>
            <a:pPr>
              <a:buFontTx/>
              <a:buNone/>
            </a:pPr>
            <a:r>
              <a:rPr lang="en-US" altLang="zh-TW" sz="1600" smtClean="0">
                <a:latin typeface="Courier New" panose="02070309020205020404" pitchFamily="49" charset="0"/>
              </a:rPr>
              <a:t>}</a:t>
            </a:r>
          </a:p>
          <a:p>
            <a:endParaRPr lang="en-US" altLang="zh-TW" sz="14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RIB – simple example</a:t>
            </a:r>
            <a:endParaRPr lang="en-US" altLang="zh-TW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Display </a:t>
            </a:r>
            <a:r>
              <a:rPr lang="en-US" altLang="zh-TW" sz="2400" smtClean="0">
                <a:solidFill>
                  <a:schemeClr val="hlink"/>
                </a:solidFill>
                <a:latin typeface="Courier New" panose="02070309020205020404" pitchFamily="49" charset="0"/>
              </a:rPr>
              <a:t>"RenderMan" "framebuffer" "rgb"</a:t>
            </a:r>
            <a:r>
              <a:rPr lang="en-US" altLang="zh-TW" sz="2400" smtClean="0">
                <a:latin typeface="Courier New" panose="02070309020205020404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Format 256 192 -1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ShadingRate 1</a:t>
            </a:r>
          </a:p>
          <a:p>
            <a:pPr>
              <a:buFontTx/>
              <a:buNone/>
            </a:pPr>
            <a:endParaRPr lang="en-US" altLang="zh-TW" sz="24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WorldBegin 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Surface "constant" 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Polygon "P" [0.5 0.5 0.5 0.5 -0.5 0.5 -0.5 -0.5 0.5 -0.5 0.5 0.5]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Courier New" panose="02070309020205020404" pitchFamily="49" charset="0"/>
              </a:rPr>
              <a:t>WorldEnd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800" dirty="0" smtClean="0"/>
              <a:t>testray.rib (1)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625975"/>
          </a:xfrm>
        </p:spPr>
        <p:txBody>
          <a:bodyPr/>
          <a:lstStyle/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92D050"/>
                </a:solidFill>
              </a:rPr>
              <a:t># testray.rib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Format</a:t>
            </a:r>
            <a:r>
              <a:rPr lang="en-US" altLang="zh-TW" sz="2400" smtClean="0"/>
              <a:t> 320 240 1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PixelSamples</a:t>
            </a:r>
            <a:r>
              <a:rPr lang="en-US" altLang="zh-TW" sz="2400" smtClean="0"/>
              <a:t> 2 2</a:t>
            </a:r>
          </a:p>
          <a:p>
            <a:pPr marL="117475" indent="0">
              <a:buFont typeface="Wingdings 2" panose="05020102010507070707" pitchFamily="18" charset="2"/>
              <a:buNone/>
            </a:pPr>
            <a:endParaRPr lang="en-US" altLang="zh-TW" sz="2400" smtClean="0"/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Display</a:t>
            </a:r>
            <a:r>
              <a:rPr lang="en-US" altLang="zh-TW" sz="2400" smtClean="0"/>
              <a:t> "testray.tif" "file" "rgba"</a:t>
            </a:r>
          </a:p>
          <a:p>
            <a:pPr marL="117475" indent="0">
              <a:buFont typeface="Wingdings 2" panose="05020102010507070707" pitchFamily="18" charset="2"/>
              <a:buNone/>
            </a:pPr>
            <a:endParaRPr lang="en-US" altLang="zh-TW" sz="2400" smtClean="0"/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Projection</a:t>
            </a:r>
            <a:r>
              <a:rPr lang="en-US" altLang="zh-TW" sz="2400" smtClean="0"/>
              <a:t> "perspective"  "fov" [18]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ShadingRate</a:t>
            </a:r>
            <a:r>
              <a:rPr lang="en-US" altLang="zh-TW" sz="2400" smtClean="0"/>
              <a:t> 1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Option</a:t>
            </a:r>
            <a:r>
              <a:rPr lang="en-US" altLang="zh-TW" sz="2400" smtClean="0"/>
              <a:t> "searchpath" "shader" [".:../shaders:&amp;:../lib"]</a:t>
            </a:r>
          </a:p>
          <a:p>
            <a:pPr marL="117475" indent="0">
              <a:buFont typeface="Wingdings 2" panose="05020102010507070707" pitchFamily="18" charset="2"/>
              <a:buNone/>
            </a:pPr>
            <a:endParaRPr lang="en-US" altLang="zh-TW" sz="2400" smtClean="0"/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ConcatTransform</a:t>
            </a:r>
            <a:r>
              <a:rPr lang="en-US" altLang="zh-TW" sz="2400" smtClean="0"/>
              <a:t> [0.995037 -0.0170699 -0.0980286 0 -.0995037 -0.170699 -0.980286 0 1.86265e-09 0.985175 -0.17155 0 0 0 0 1]</a:t>
            </a:r>
          </a:p>
          <a:p>
            <a:pPr marL="117475" indent="0">
              <a:buFont typeface="Wingdings 2" panose="05020102010507070707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Translate</a:t>
            </a:r>
            <a:r>
              <a:rPr lang="en-US" altLang="zh-TW" sz="2400" smtClean="0"/>
              <a:t> -2 -20 -5</a:t>
            </a:r>
            <a:endParaRPr lang="zh-TW" altLang="en-US" sz="2400" smtClean="0"/>
          </a:p>
        </p:txBody>
      </p:sp>
      <p:pic>
        <p:nvPicPr>
          <p:cNvPr id="34820" name="Picture 3" descr="C:\BMRT2.6\examples\test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446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400" dirty="0" smtClean="0"/>
              <a:t>testray.rib (2)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16487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00B0F0"/>
                </a:solidFill>
              </a:rPr>
              <a:t>WorldBegin</a:t>
            </a:r>
            <a:endParaRPr lang="en-US" altLang="zh-TW" sz="2400" dirty="0" smtClean="0">
              <a:solidFill>
                <a:srgbClr val="00B0F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FF0000"/>
                </a:solidFill>
              </a:rPr>
              <a:t>LightSource</a:t>
            </a:r>
            <a:r>
              <a:rPr lang="en-US" altLang="zh-TW" sz="2400" dirty="0" smtClean="0"/>
              <a:t> "</a:t>
            </a:r>
            <a:r>
              <a:rPr lang="en-US" altLang="zh-TW" sz="2400" dirty="0" err="1" smtClean="0"/>
              <a:t>ambientlight</a:t>
            </a:r>
            <a:r>
              <a:rPr lang="en-US" altLang="zh-TW" sz="2400" dirty="0" smtClean="0"/>
              <a:t>" 0 "intensity" [0.025]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US" altLang="zh-TW" sz="2400" dirty="0" smtClean="0"/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002060"/>
                </a:solidFill>
              </a:rPr>
              <a:t>TransformBegin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smtClean="0">
                <a:solidFill>
                  <a:srgbClr val="FF0000"/>
                </a:solidFill>
              </a:rPr>
              <a:t>Translate</a:t>
            </a:r>
            <a:r>
              <a:rPr lang="en-US" altLang="zh-TW" sz="2400" dirty="0" smtClean="0"/>
              <a:t> 2 4.5 20 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FF0000"/>
                </a:solidFill>
              </a:rPr>
              <a:t>ConcatTransform</a:t>
            </a:r>
            <a:r>
              <a:rPr lang="en-US" altLang="zh-TW" sz="2400" dirty="0" smtClean="0"/>
              <a:t> [-0.995037 -0.0284619 -0.0953463 0 1.86265e-09 0.958218 -0.286039 0 0.0995037 -0.284619 -0.953463 0 0 0 0 1]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FF0000"/>
                </a:solidFill>
              </a:rPr>
              <a:t>LightSource</a:t>
            </a:r>
            <a:r>
              <a:rPr lang="en-US" altLang="zh-TW" sz="2400" dirty="0" smtClean="0"/>
              <a:t> "</a:t>
            </a:r>
            <a:r>
              <a:rPr lang="en-US" altLang="zh-TW" sz="2400" dirty="0" err="1" smtClean="0"/>
              <a:t>uberlight</a:t>
            </a:r>
            <a:r>
              <a:rPr lang="en-US" altLang="zh-TW" sz="2400" dirty="0" smtClean="0"/>
              <a:t>" 1 "intensity" [300] "float width" [0.5] "float height" [0.5] "float falloff" [2] "float </a:t>
            </a:r>
            <a:r>
              <a:rPr lang="en-US" altLang="zh-TW" sz="2400" dirty="0" err="1" smtClean="0"/>
              <a:t>raytraceshadow</a:t>
            </a:r>
            <a:r>
              <a:rPr lang="en-US" altLang="zh-TW" sz="2400" dirty="0" smtClean="0"/>
              <a:t>" [1]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002060"/>
                </a:solidFill>
              </a:rPr>
              <a:t>TransformEnd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US" altLang="zh-TW" sz="2400" dirty="0" smtClean="0"/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smtClean="0"/>
              <a:t>….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 smtClean="0">
                <a:solidFill>
                  <a:srgbClr val="00B0F0"/>
                </a:solidFill>
              </a:rPr>
              <a:t>WorldEnd</a:t>
            </a:r>
            <a:endParaRPr lang="en-US" altLang="zh-TW" sz="2400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4363</TotalTime>
  <Words>1246</Words>
  <Application>Microsoft Office PowerPoint</Application>
  <PresentationFormat>如螢幕大小 (4:3)</PresentationFormat>
  <Paragraphs>324</Paragraphs>
  <Slides>32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新細明體</vt:lpstr>
      <vt:lpstr>Arial</vt:lpstr>
      <vt:lpstr>Calibri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模組</vt:lpstr>
      <vt:lpstr>Advance Computer Graphics</vt:lpstr>
      <vt:lpstr>Renderman</vt:lpstr>
      <vt:lpstr>Overview</vt:lpstr>
      <vt:lpstr>Process</vt:lpstr>
      <vt:lpstr>REYES Renders Everything You Ever Saw</vt:lpstr>
      <vt:lpstr>RenderMan code</vt:lpstr>
      <vt:lpstr>RIB – simple example</vt:lpstr>
      <vt:lpstr>testray.rib (1)</vt:lpstr>
      <vt:lpstr>testray.rib (2)</vt:lpstr>
      <vt:lpstr>testray.rib (3)</vt:lpstr>
      <vt:lpstr>testray.rib (4)</vt:lpstr>
      <vt:lpstr>Renderman Surface Shader</vt:lpstr>
      <vt:lpstr>PowerPoint 簡報</vt:lpstr>
      <vt:lpstr>PowerPoint 簡報</vt:lpstr>
      <vt:lpstr>Texture Mapping</vt:lpstr>
      <vt:lpstr>PowerPoint 簡報</vt:lpstr>
      <vt:lpstr>Predefined Global Variables</vt:lpstr>
      <vt:lpstr>Surface Shader – plastic.sl</vt:lpstr>
      <vt:lpstr>Surface Shader – Metal surface </vt:lpstr>
      <vt:lpstr>PowerPoint 簡報</vt:lpstr>
      <vt:lpstr>Shader - vasegallery1.rib</vt:lpstr>
      <vt:lpstr>Basic Displacement</vt:lpstr>
      <vt:lpstr>Displacement shader</vt:lpstr>
      <vt:lpstr>Bump mapping</vt:lpstr>
      <vt:lpstr>Procedure texture</vt:lpstr>
      <vt:lpstr>Perlin noise</vt:lpstr>
      <vt:lpstr>Summing Octaves</vt:lpstr>
      <vt:lpstr>Summing Octaves 2D</vt:lpstr>
      <vt:lpstr>Shader Example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cp:lastModifiedBy>Ming-Te Chi</cp:lastModifiedBy>
  <cp:revision>107</cp:revision>
  <dcterms:modified xsi:type="dcterms:W3CDTF">2018-03-22T09:11:58Z</dcterms:modified>
</cp:coreProperties>
</file>