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32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6" r:id="rId29"/>
    <p:sldId id="284" r:id="rId30"/>
    <p:sldId id="330" r:id="rId31"/>
    <p:sldId id="287" r:id="rId32"/>
    <p:sldId id="288" r:id="rId33"/>
    <p:sldId id="289" r:id="rId34"/>
    <p:sldId id="290" r:id="rId35"/>
    <p:sldId id="294" r:id="rId36"/>
    <p:sldId id="295" r:id="rId37"/>
    <p:sldId id="296" r:id="rId38"/>
    <p:sldId id="297" r:id="rId39"/>
    <p:sldId id="315" r:id="rId40"/>
    <p:sldId id="298" r:id="rId41"/>
    <p:sldId id="299" r:id="rId42"/>
    <p:sldId id="300" r:id="rId43"/>
    <p:sldId id="301" r:id="rId44"/>
    <p:sldId id="302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03" r:id="rId54"/>
    <p:sldId id="316" r:id="rId55"/>
    <p:sldId id="318" r:id="rId56"/>
    <p:sldId id="304" r:id="rId57"/>
    <p:sldId id="305" r:id="rId58"/>
    <p:sldId id="306" r:id="rId59"/>
    <p:sldId id="317" r:id="rId60"/>
  </p:sldIdLst>
  <p:sldSz cx="9144000" cy="6858000" type="screen4x3"/>
  <p:notesSz cx="6797675" cy="98742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38" autoAdjust="0"/>
  </p:normalViewPr>
  <p:slideViewPr>
    <p:cSldViewPr>
      <p:cViewPr varScale="1">
        <p:scale>
          <a:sx n="86" d="100"/>
          <a:sy n="86" d="100"/>
        </p:scale>
        <p:origin x="3284" y="68"/>
      </p:cViewPr>
      <p:guideLst>
        <p:guide orient="horz" pos="1117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93D93FF-EAB8-4335-968F-97B5D2AE1D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15A484-CD30-4BA1-B187-6A56E543F8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CEE532-0D9D-447C-BAAA-9F7A8255B8D9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5826CB6-B075-499E-A2EF-569849D36A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3C2FE1-2FC6-4F7C-9526-6210B001F2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91081C-A169-4D97-AFF9-0740B72C554A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3DE2A41-8E66-4A83-8A60-C9840D4C09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C9550A2-5D7B-4265-A2D0-4CAB6012FF9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1073366-6A6F-42EB-A2C5-DA68C9BEC293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B90C2AF5-8D58-44C9-A656-1BA41F5D05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B1738E07-FCC9-40DE-B69D-5111CF197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1731EC0-50C9-43E6-9C63-EF7729B17C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9D6E2C0-37BA-44BD-8D76-C22F81EC0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E756A9-C14F-4F11-8C56-429996CF568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ics.stanford.edu/~mapauly/Pdfs/SigCourse04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luxrender.net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>
                <a:hlinkClick r:id="rId3"/>
              </a:rPr>
              <a:t>http://graphics.stanford.edu/~mapauly/Pdfs/SigCourse04.pdf</a:t>
            </a:r>
            <a:r>
              <a:rPr lang="en-US" altLang="zh-TW" dirty="0"/>
              <a:t> </a:t>
            </a:r>
          </a:p>
          <a:p>
            <a:endParaRPr lang="zh-TW" altLang="en-US" dirty="0"/>
          </a:p>
          <a:p>
            <a:r>
              <a:rPr lang="en-US" altLang="zh-TW" dirty="0">
                <a:ea typeface="新細明體" pitchFamily="18" charset="-120"/>
              </a:rPr>
              <a:t>The image is made by </a:t>
            </a:r>
            <a:r>
              <a:rPr lang="en-US" altLang="zh-TW" dirty="0" err="1">
                <a:ea typeface="新細明體" pitchFamily="18" charset="-120"/>
              </a:rPr>
              <a:t>LuxRender</a:t>
            </a:r>
            <a:r>
              <a:rPr lang="en-US" altLang="zh-TW" dirty="0">
                <a:ea typeface="新細明體" pitchFamily="18" charset="-120"/>
              </a:rPr>
              <a:t>. </a:t>
            </a:r>
            <a:r>
              <a:rPr lang="en-US" altLang="zh-TW" dirty="0">
                <a:ea typeface="新細明體" pitchFamily="18" charset="-120"/>
                <a:hlinkClick r:id="rId4"/>
              </a:rPr>
              <a:t>http://www.luxrender.net/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E0B4F5D1-1B01-4599-BA08-BE5E7443BD73}" type="slidenum">
              <a:rPr lang="en-US" altLang="zh-TW" sz="1300" smtClean="0"/>
              <a:pPr eaLnBrk="1" hangingPunct="1"/>
              <a:t>1</a:t>
            </a:fld>
            <a:endParaRPr lang="en-US" altLang="zh-TW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78CB70A-83E3-4839-8351-2380594BA7FA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09D5A0C-64F5-4099-A6E0-6EA52F34D7F4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BCB675BC-6096-4665-A3AF-4A7F9A9D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A23C-7821-49D0-A331-40AD44FD29CA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CD6FD4ED-9DBD-42B9-8CCF-A62E39DC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328119E5-329E-4885-A1DE-5A17B3A6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86E932-4B9A-42B6-A8C9-F644E89DF3B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387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9115F4-1B35-41A4-87DB-B04F4B1F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8C31-537B-4173-85BE-D507DCB55175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5CE125-59CF-483D-B878-8C726D5D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65A3AEE-2251-4341-A5D2-5F7F47DD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895D1-0A42-4830-BAE6-A32F50C0EAC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0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1B2626F-7F04-4271-A6A8-FF5C56F908A5}"/>
              </a:ext>
            </a:extLst>
          </p:cNvPr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7708A42-BD4E-45C6-AE4F-1C2BBAC55364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53C5EA5D-ABD7-404B-9997-996985D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70EB9-0EF9-4994-BE02-27BC4853E8DA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C6E34B16-C894-4C3F-8F18-FBFF86D2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8B45311B-A06E-4AA5-83D9-E2B993161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88366-91A9-422D-9480-623C94FD5C5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27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68275"/>
            <a:ext cx="8153400" cy="7461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81534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3400" y="3962400"/>
            <a:ext cx="8153400" cy="24384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4281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8C81BF1-E0C0-43AB-8820-7FCAD9AA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CBEB-1D01-4976-9A67-925D64BDCCC2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3B2577-2DD6-461B-9DD5-C7154220D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09935A-43CA-4BE1-A987-B4AC34EE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ED17-4DE0-4D51-B378-AF10FCC389D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583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9454FFD-E91E-4842-9185-4F2FD3911F50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149A34-291F-4C67-8170-4A864F08C3A0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日期版面配置區 3">
            <a:extLst>
              <a:ext uri="{FF2B5EF4-FFF2-40B4-BE49-F238E27FC236}">
                <a16:creationId xmlns:a16="http://schemas.microsoft.com/office/drawing/2014/main" id="{FC34624E-061E-4FCE-91AB-F87CB248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10FB-2151-4AE9-93B7-BC3E93D9D2F7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91D18A2F-76AB-481A-AF44-FB948603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7C85D315-9DA0-4D7D-AEBE-C662F9385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2DE137-5F01-4B18-B0AD-7768B150B4F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417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150D364D-527D-4796-9398-691CFE09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25CC-2802-44F9-A6DE-AA34A1A9C380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6274FF8B-E910-40F1-B734-2FB5DDAAA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BEC6D2F4-3C1C-49CA-86A8-65E5387A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2873A-8DB0-48F7-AE1D-13957FAB4C5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993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8B39B17C-9969-4B5C-A051-8E276694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9ACE4-D145-40AB-B9C0-1DAE2A64F9D6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4AE9A605-DA45-41D3-8869-BB76879A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2ABEABBA-97DB-4358-B413-90D402E89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C6E8-9BAF-4B90-8D0A-BE6A5C2E6C4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98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7E711347-6133-424A-A16A-0B52B038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DD4E-F68E-497A-8864-DD9FF0E8796B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6104D81E-B09C-4DC8-AB3D-4F21FE863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583F8011-C871-44EB-AA2C-1FC92E7F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591F-5865-41C9-9F38-B094AABE2FC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29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AA08EDB-01CD-49BB-853E-67EC10D7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76B45-7878-48FB-8BA7-CEA96FD699BB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EE85B05-81F7-4977-A86F-7E9DCDB6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9832DA7-5696-4529-B589-5607D41B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5260F-B7BB-4F8F-8435-B3996EEE1D9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30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AAB9EC5A-45AE-4AA8-ABD1-CCED5F2B549D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9E7DD4-0159-45BE-8C58-8CDECA4112B0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4">
            <a:extLst>
              <a:ext uri="{FF2B5EF4-FFF2-40B4-BE49-F238E27FC236}">
                <a16:creationId xmlns:a16="http://schemas.microsoft.com/office/drawing/2014/main" id="{2214BC90-4EDD-4B37-B843-FBAEA37E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0C082-B1A3-46B4-A5A6-E2E45BCC2A12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0BE04EA3-C253-4CA9-9A32-6EE922AD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>
            <a:extLst>
              <a:ext uri="{FF2B5EF4-FFF2-40B4-BE49-F238E27FC236}">
                <a16:creationId xmlns:a16="http://schemas.microsoft.com/office/drawing/2014/main" id="{D09BBA11-2334-4384-92B1-BEE3B160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B9636-7164-4195-8A42-D36F6E20FB3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23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0ED8025-CF2F-4D19-8141-20DFEDB88A61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F84CA95-B369-4C20-89BB-81F77F05E88F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日期版面配置區 4">
            <a:extLst>
              <a:ext uri="{FF2B5EF4-FFF2-40B4-BE49-F238E27FC236}">
                <a16:creationId xmlns:a16="http://schemas.microsoft.com/office/drawing/2014/main" id="{C217D714-80F0-4D66-9DB9-BEE661FA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CC58-EF39-42B0-99A2-22B662EAED92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1729CB63-4943-48E1-8CDE-12DE42EA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6">
            <a:extLst>
              <a:ext uri="{FF2B5EF4-FFF2-40B4-BE49-F238E27FC236}">
                <a16:creationId xmlns:a16="http://schemas.microsoft.com/office/drawing/2014/main" id="{433AE374-69DA-45DE-92CA-3D677558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AEEA3D9E-C4DB-490D-876D-BC6C50B4963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567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4EC61694-CDD9-45D3-8F2F-051D1006A948}"/>
              </a:ext>
            </a:extLst>
          </p:cNvPr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1ADFFD4-13BF-493F-89CD-7AFB090BEBA3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EE90BBA-6E10-4911-BE94-E6D59B74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29" name="文字版面配置區 2">
            <a:extLst>
              <a:ext uri="{FF2B5EF4-FFF2-40B4-BE49-F238E27FC236}">
                <a16:creationId xmlns:a16="http://schemas.microsoft.com/office/drawing/2014/main" id="{19A29BD2-6527-450F-ACD3-3872F519A7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ECC181-AC51-4F51-9D86-6C9C1F076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F64516B1-B690-48CC-B718-E26FB8506C08}" type="datetimeFigureOut">
              <a:rPr lang="zh-TW" altLang="en-US"/>
              <a:pPr>
                <a:defRPr/>
              </a:pPr>
              <a:t>2021/6/7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E5989A-D708-4C8F-90BD-C8A5EB9BBD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6E276D-0978-4238-8DB6-187AEED45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74948E4F-FA5A-4058-8E9D-D5C44D93847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68" r:id="rId2"/>
    <p:sldLayoutId id="2147484074" r:id="rId3"/>
    <p:sldLayoutId id="2147484069" r:id="rId4"/>
    <p:sldLayoutId id="2147484070" r:id="rId5"/>
    <p:sldLayoutId id="2147484071" r:id="rId6"/>
    <p:sldLayoutId id="2147484075" r:id="rId7"/>
    <p:sldLayoutId id="2147484076" r:id="rId8"/>
    <p:sldLayoutId id="2147484077" r:id="rId9"/>
    <p:sldLayoutId id="2147484072" r:id="rId10"/>
    <p:sldLayoutId id="2147484078" r:id="rId11"/>
    <p:sldLayoutId id="214748407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新細明體" pitchFamily="18" charset="-12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phics.stanford.edu/~mapauly/Pdfs/SigCourse04.pd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42900" y="428625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en-US" altLang="zh-TW" sz="4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kumimoji="0" lang="en-US" altLang="zh-TW" sz="4400" b="1" dirty="0"/>
              <a:t>Advanced</a:t>
            </a:r>
            <a:r>
              <a:rPr kumimoji="0" lang="en-US" altLang="zh-TW" sz="4400" b="1" dirty="0">
                <a:solidFill>
                  <a:srgbClr val="FF0000"/>
                </a:solidFill>
              </a:rPr>
              <a:t> </a:t>
            </a:r>
            <a:r>
              <a:rPr kumimoji="0" lang="en-US" altLang="zh-TW" sz="4400" b="1" dirty="0"/>
              <a:t>Computer Graphics</a:t>
            </a:r>
          </a:p>
          <a:p>
            <a:pPr algn="ctr"/>
            <a:r>
              <a:rPr lang="en-US" altLang="zh-TW" sz="4400" dirty="0"/>
              <a:t>Point-based rendering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2900" y="5357813"/>
            <a:ext cx="8549580" cy="80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kumimoji="0" lang="en-US" altLang="zh-TW" sz="1600" b="1" dirty="0">
                <a:ea typeface="標楷體" pitchFamily="65" charset="-120"/>
                <a:cs typeface="Times New Roman" pitchFamily="18" charset="0"/>
              </a:rPr>
              <a:t>Ming-Te Chi</a:t>
            </a:r>
          </a:p>
          <a:p>
            <a:pPr marL="342900" indent="-342900" algn="ctr">
              <a:spcBef>
                <a:spcPct val="20000"/>
              </a:spcBef>
            </a:pPr>
            <a:r>
              <a:rPr kumimoji="0" lang="en-US" altLang="zh-TW" sz="1600" b="1" dirty="0">
                <a:ea typeface="標楷體" pitchFamily="65" charset="-120"/>
                <a:cs typeface="Times New Roman" pitchFamily="18" charset="0"/>
              </a:rPr>
              <a:t>Department of Computer Science, National </a:t>
            </a:r>
            <a:r>
              <a:rPr kumimoji="0" lang="en-US" altLang="zh-TW" sz="1600" b="1" dirty="0" err="1">
                <a:ea typeface="標楷體" pitchFamily="65" charset="-120"/>
                <a:cs typeface="Times New Roman" pitchFamily="18" charset="0"/>
              </a:rPr>
              <a:t>Chengchi</a:t>
            </a:r>
            <a:r>
              <a:rPr kumimoji="0" lang="en-US" altLang="zh-TW" sz="1600" b="1" dirty="0">
                <a:ea typeface="標楷體" pitchFamily="65" charset="-120"/>
                <a:cs typeface="Times New Roman" pitchFamily="18" charset="0"/>
              </a:rPr>
              <a:t> University</a:t>
            </a:r>
            <a:endParaRPr kumimoji="0" lang="zh-TW" altLang="en-US" sz="3200" b="1" dirty="0">
              <a:solidFill>
                <a:srgbClr val="00FF00"/>
              </a:solidFill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zh-TW" altLang="en-US" sz="3200" dirty="0">
              <a:ea typeface="標楷體" pitchFamily="65" charset="-12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altLang="zh-TW" sz="3200" dirty="0"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117725"/>
            <a:ext cx="3241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版面配置區 5">
            <a:extLst>
              <a:ext uri="{FF2B5EF4-FFF2-40B4-BE49-F238E27FC236}">
                <a16:creationId xmlns:a16="http://schemas.microsoft.com/office/drawing/2014/main" id="{20BD1A8D-538A-4BE9-8DA9-A7AC33B9384C}"/>
              </a:ext>
            </a:extLst>
          </p:cNvPr>
          <p:cNvSpPr txBox="1">
            <a:spLocks/>
          </p:cNvSpPr>
          <p:nvPr/>
        </p:nvSpPr>
        <p:spPr>
          <a:xfrm>
            <a:off x="94295" y="6179802"/>
            <a:ext cx="8856984" cy="595035"/>
          </a:xfrm>
          <a:prstGeom prst="rect">
            <a:avLst/>
          </a:prstGeom>
        </p:spPr>
        <p:txBody>
          <a:bodyPr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kumimoji="0" lang="en-US" altLang="zh-TW" sz="2000" dirty="0"/>
              <a:t>Slides refer to  </a:t>
            </a:r>
            <a:r>
              <a:rPr lang="en-US" altLang="zh-TW" sz="2000" dirty="0">
                <a:hlinkClick r:id="rId4"/>
              </a:rPr>
              <a:t>http://graphics.stanford.edu/~mapauly/Pdfs/SigCourse04.pdf</a:t>
            </a:r>
            <a:r>
              <a:rPr lang="en-US" altLang="zh-TW" sz="20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1F1E73E-F7D2-416C-9F1E-8754F044E2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3713" y="2857496"/>
            <a:ext cx="8013700" cy="1636712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</a:rPr>
              <a:t>Acquisition of Point-Sampled Geometry and Appearance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7CB02A-5018-42AD-A882-2DF13651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How can we capture reality?</a:t>
            </a:r>
            <a:endParaRPr lang="zh-TW" altLang="en-US" dirty="0"/>
          </a:p>
        </p:txBody>
      </p:sp>
      <p:sp>
        <p:nvSpPr>
          <p:cNvPr id="19459" name="內容版面配置區 2">
            <a:extLst>
              <a:ext uri="{FF2B5EF4-FFF2-40B4-BE49-F238E27FC236}">
                <a16:creationId xmlns:a16="http://schemas.microsoft.com/office/drawing/2014/main" id="{9262A39F-4A49-412D-A731-A4D83E550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8F598D48-5958-43FD-A027-CB13B67DB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25"/>
            <a:ext cx="4732338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>
            <a:extLst>
              <a:ext uri="{FF2B5EF4-FFF2-40B4-BE49-F238E27FC236}">
                <a16:creationId xmlns:a16="http://schemas.microsoft.com/office/drawing/2014/main" id="{028BEB4B-6C43-44A8-AF0E-5108A5CA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700338"/>
            <a:ext cx="4214812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19FDB0-3ECC-47E4-82AA-007CE60F2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Goals</a:t>
            </a:r>
            <a:endParaRPr lang="zh-TW" altLang="en-US" dirty="0"/>
          </a:p>
        </p:txBody>
      </p:sp>
      <p:sp>
        <p:nvSpPr>
          <p:cNvPr id="20483" name="內容版面配置區 2">
            <a:extLst>
              <a:ext uri="{FF2B5EF4-FFF2-40B4-BE49-F238E27FC236}">
                <a16:creationId xmlns:a16="http://schemas.microsoft.com/office/drawing/2014/main" id="{CD6062DB-D7C7-4ED3-A437-050A8F9BD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Fully-automated 3D model creation</a:t>
            </a:r>
          </a:p>
          <a:p>
            <a:r>
              <a:rPr lang="en-US" altLang="zh-TW"/>
              <a:t>Faithful representation of appearance</a:t>
            </a:r>
          </a:p>
          <a:p>
            <a:r>
              <a:rPr lang="en-US" altLang="zh-TW"/>
              <a:t>Placement into new virtual environments</a:t>
            </a:r>
            <a:endParaRPr lang="zh-TW" altLang="en-U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477ACB99-55A1-4F30-A031-BEE53C91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89630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DF89BD-662B-475B-8D59-0DD7633B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Previous Work</a:t>
            </a:r>
            <a:endParaRPr lang="zh-TW" altLang="en-US" dirty="0"/>
          </a:p>
        </p:txBody>
      </p:sp>
      <p:sp>
        <p:nvSpPr>
          <p:cNvPr id="21507" name="內容版面配置區 2">
            <a:extLst>
              <a:ext uri="{FF2B5EF4-FFF2-40B4-BE49-F238E27FC236}">
                <a16:creationId xmlns:a16="http://schemas.microsoft.com/office/drawing/2014/main" id="{F256A202-1BD9-4B05-B760-12D219BCF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6115050" cy="4625975"/>
          </a:xfrm>
        </p:spPr>
        <p:txBody>
          <a:bodyPr/>
          <a:lstStyle/>
          <a:p>
            <a:r>
              <a:rPr lang="en-US" altLang="zh-TW"/>
              <a:t>Contact digitizers – intensive manual labor</a:t>
            </a:r>
          </a:p>
          <a:p>
            <a:r>
              <a:rPr lang="en-US" altLang="zh-TW"/>
              <a:t>Passive methods – require texture, Lambertian BRDF</a:t>
            </a:r>
          </a:p>
          <a:p>
            <a:r>
              <a:rPr lang="en-US" altLang="zh-TW"/>
              <a:t>Active light imaging systems – restrict types of materials</a:t>
            </a:r>
          </a:p>
          <a:p>
            <a:r>
              <a:rPr lang="en-US" altLang="zh-TW"/>
              <a:t>Fuzzy, transparent, and refractive objects are difficult</a:t>
            </a:r>
            <a:endParaRPr lang="zh-TW" altLang="en-US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A7195CB6-1468-49EF-8091-70FD0E1EC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500188"/>
            <a:ext cx="200025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文字方塊 4">
            <a:extLst>
              <a:ext uri="{FF2B5EF4-FFF2-40B4-BE49-F238E27FC236}">
                <a16:creationId xmlns:a16="http://schemas.microsoft.com/office/drawing/2014/main" id="{AB045389-EEA5-427D-BA57-FAD64E9D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5572125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4 million pts.</a:t>
            </a:r>
          </a:p>
          <a:p>
            <a:pPr algn="ctr" eaLnBrk="1" hangingPunct="1"/>
            <a:r>
              <a:rPr lang="en-US" altLang="zh-TW"/>
              <a:t>[Levoy et al. 2000]</a:t>
            </a:r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AB1022-49AA-4C19-9DCB-1EC02A30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Acquisition System</a:t>
            </a:r>
            <a:endParaRPr lang="zh-TW" altLang="en-US" dirty="0"/>
          </a:p>
        </p:txBody>
      </p:sp>
      <p:sp>
        <p:nvSpPr>
          <p:cNvPr id="22531" name="內容版面配置區 2">
            <a:extLst>
              <a:ext uri="{FF2B5EF4-FFF2-40B4-BE49-F238E27FC236}">
                <a16:creationId xmlns:a16="http://schemas.microsoft.com/office/drawing/2014/main" id="{F85D433A-1F52-441D-94AA-0AC840A3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E313A9EB-1BAD-4C85-B5F3-28610CD7E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39338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>
            <a:extLst>
              <a:ext uri="{FF2B5EF4-FFF2-40B4-BE49-F238E27FC236}">
                <a16:creationId xmlns:a16="http://schemas.microsoft.com/office/drawing/2014/main" id="{8AF41856-C390-4AD9-8696-CBFAFF8D7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286000"/>
            <a:ext cx="292417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78A85-F3F4-4330-8D9C-90263645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Acquisition Process</a:t>
            </a:r>
            <a:endParaRPr lang="zh-TW" altLang="en-US" dirty="0"/>
          </a:p>
        </p:txBody>
      </p:sp>
      <p:sp>
        <p:nvSpPr>
          <p:cNvPr id="23555" name="內容版面配置區 2">
            <a:extLst>
              <a:ext uri="{FF2B5EF4-FFF2-40B4-BE49-F238E27FC236}">
                <a16:creationId xmlns:a16="http://schemas.microsoft.com/office/drawing/2014/main" id="{3F7F4027-8851-43DC-9D69-237F21C69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3C5DECF5-6B5F-4492-92EC-6F22FFD8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71625"/>
            <a:ext cx="29908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>
            <a:extLst>
              <a:ext uri="{FF2B5EF4-FFF2-40B4-BE49-F238E27FC236}">
                <a16:creationId xmlns:a16="http://schemas.microsoft.com/office/drawing/2014/main" id="{7CB86632-77AF-40C1-B5D5-03EA902E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571625"/>
            <a:ext cx="2924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>
            <a:extLst>
              <a:ext uri="{FF2B5EF4-FFF2-40B4-BE49-F238E27FC236}">
                <a16:creationId xmlns:a16="http://schemas.microsoft.com/office/drawing/2014/main" id="{2727A66F-761E-4C08-A3CF-18D44C45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4143375"/>
            <a:ext cx="32480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5">
            <a:extLst>
              <a:ext uri="{FF2B5EF4-FFF2-40B4-BE49-F238E27FC236}">
                <a16:creationId xmlns:a16="http://schemas.microsoft.com/office/drawing/2014/main" id="{19AAFCCD-931C-404A-A19F-403E09A84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214813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向右箭號 7">
            <a:extLst>
              <a:ext uri="{FF2B5EF4-FFF2-40B4-BE49-F238E27FC236}">
                <a16:creationId xmlns:a16="http://schemas.microsoft.com/office/drawing/2014/main" id="{95D1AB04-FD7B-434D-8644-32B2E1791799}"/>
              </a:ext>
            </a:extLst>
          </p:cNvPr>
          <p:cNvSpPr/>
          <p:nvPr/>
        </p:nvSpPr>
        <p:spPr>
          <a:xfrm>
            <a:off x="4000500" y="2500313"/>
            <a:ext cx="1143000" cy="4286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向右箭號 8">
            <a:extLst>
              <a:ext uri="{FF2B5EF4-FFF2-40B4-BE49-F238E27FC236}">
                <a16:creationId xmlns:a16="http://schemas.microsoft.com/office/drawing/2014/main" id="{9C900CB6-9CC0-4CC5-B3CD-82CAB588691C}"/>
              </a:ext>
            </a:extLst>
          </p:cNvPr>
          <p:cNvSpPr/>
          <p:nvPr/>
        </p:nvSpPr>
        <p:spPr>
          <a:xfrm rot="8363748">
            <a:off x="4283075" y="3695700"/>
            <a:ext cx="785813" cy="5000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向下箭號 9">
            <a:extLst>
              <a:ext uri="{FF2B5EF4-FFF2-40B4-BE49-F238E27FC236}">
                <a16:creationId xmlns:a16="http://schemas.microsoft.com/office/drawing/2014/main" id="{CAAAAA73-F717-4017-8229-3E9BC1169566}"/>
              </a:ext>
            </a:extLst>
          </p:cNvPr>
          <p:cNvSpPr/>
          <p:nvPr/>
        </p:nvSpPr>
        <p:spPr>
          <a:xfrm>
            <a:off x="6500813" y="3643313"/>
            <a:ext cx="642937" cy="4286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EEBF6C-03DD-4001-B936-BD892EEE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Visual Hull</a:t>
            </a:r>
            <a:endParaRPr lang="zh-TW" altLang="en-US" dirty="0"/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FA3ABF87-CFF4-4B53-A373-315B4AD8B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The maximal object consistent with a given set of silhouettes</a:t>
            </a:r>
            <a:endParaRPr lang="zh-TW" altLang="en-US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620AD6B1-F3A2-472E-A6F8-2DB0B517B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2857500"/>
            <a:ext cx="43751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93BD6A-FC5A-4823-94EA-314A3AFE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View-Dependent Textures</a:t>
            </a:r>
            <a:endParaRPr lang="zh-TW" altLang="en-US" dirty="0"/>
          </a:p>
        </p:txBody>
      </p:sp>
      <p:sp>
        <p:nvSpPr>
          <p:cNvPr id="25603" name="內容版面配置區 2">
            <a:extLst>
              <a:ext uri="{FF2B5EF4-FFF2-40B4-BE49-F238E27FC236}">
                <a16:creationId xmlns:a16="http://schemas.microsoft.com/office/drawing/2014/main" id="{FB1CED72-166A-4994-ABFE-A4C333B1E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773238"/>
            <a:ext cx="8229600" cy="4625975"/>
          </a:xfrm>
        </p:spPr>
        <p:txBody>
          <a:bodyPr/>
          <a:lstStyle/>
          <a:p>
            <a:r>
              <a:rPr lang="en-US" altLang="zh-TW"/>
              <a:t>Capture concavities, reflections, and transparency with view-dependent textures [Pulli 97, Debevec 98]</a:t>
            </a:r>
            <a:endParaRPr lang="zh-TW" altLang="en-US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EF096AFB-D89E-4937-BABF-E718DF8F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500438"/>
            <a:ext cx="76866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F64B6B-D3CA-4F20-ABE2-028E29FB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Opacity </a:t>
            </a:r>
            <a:r>
              <a:rPr lang="en-US" altLang="zh-TW" dirty="0" err="1"/>
              <a:t>Lightfield</a:t>
            </a:r>
            <a:endParaRPr lang="zh-TW" altLang="en-US" dirty="0"/>
          </a:p>
        </p:txBody>
      </p:sp>
      <p:sp>
        <p:nvSpPr>
          <p:cNvPr id="26627" name="內容版面配置區 2">
            <a:extLst>
              <a:ext uri="{FF2B5EF4-FFF2-40B4-BE49-F238E27FC236}">
                <a16:creationId xmlns:a16="http://schemas.microsoft.com/office/drawing/2014/main" id="{CBDA82B4-C53F-4EAA-B8F8-6FA0561DB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FFD172D1-0A5D-4449-ABC3-97DCFA2F7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692275"/>
            <a:ext cx="6515100" cy="480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E018D-574C-43F8-B4A4-C24C6EFD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Why Points?</a:t>
            </a:r>
            <a:endParaRPr lang="zh-TW" altLang="en-US" dirty="0"/>
          </a:p>
        </p:txBody>
      </p:sp>
      <p:sp>
        <p:nvSpPr>
          <p:cNvPr id="27651" name="內容版面配置區 2">
            <a:extLst>
              <a:ext uri="{FF2B5EF4-FFF2-40B4-BE49-F238E27FC236}">
                <a16:creationId xmlns:a16="http://schemas.microsoft.com/office/drawing/2014/main" id="{72B6F3E8-B383-4144-996E-217D96A0C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Generating a consistent triangle mesh or texture parameterization is time consuming and difficult</a:t>
            </a:r>
          </a:p>
          <a:p>
            <a:r>
              <a:rPr lang="en-US" altLang="zh-TW"/>
              <a:t>Points represent organic models (feathers, tree) much more readily than polygon models</a:t>
            </a:r>
            <a:endParaRPr lang="zh-TW" altLang="en-US"/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4C041C02-3340-4E81-993A-1FCD52E04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286250"/>
            <a:ext cx="73882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437094-AD88-4AE7-A6A2-CA3C20B6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So…Points</a:t>
            </a:r>
            <a:endParaRPr lang="zh-TW" altLang="en-US" dirty="0"/>
          </a:p>
        </p:txBody>
      </p:sp>
      <p:sp>
        <p:nvSpPr>
          <p:cNvPr id="10243" name="內容版面配置區 2">
            <a:extLst>
              <a:ext uri="{FF2B5EF4-FFF2-40B4-BE49-F238E27FC236}">
                <a16:creationId xmlns:a16="http://schemas.microsoft.com/office/drawing/2014/main" id="{BCB84A13-DEAC-4A77-9703-06BB0F9E2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Point primitives have experienced a major “renaissance“ in Graphics</a:t>
            </a:r>
          </a:p>
          <a:p>
            <a:r>
              <a:rPr lang="en-US" altLang="zh-TW"/>
              <a:t>Two reasons for that:</a:t>
            </a:r>
          </a:p>
          <a:p>
            <a:pPr lvl="1"/>
            <a:r>
              <a:rPr lang="en-US" altLang="zh-TW"/>
              <a:t>Dramatic increase in polygonal complexity</a:t>
            </a:r>
          </a:p>
          <a:p>
            <a:pPr lvl="1"/>
            <a:r>
              <a:rPr lang="en-US" altLang="zh-TW"/>
              <a:t>Upcoming 3D digital photography</a:t>
            </a:r>
          </a:p>
          <a:p>
            <a:r>
              <a:rPr lang="en-US" altLang="zh-TW"/>
              <a:t>Researchers start to question the utility of polygons as “the one and only“ fundamental graphics primitive</a:t>
            </a:r>
          </a:p>
          <a:p>
            <a:r>
              <a:rPr lang="en-US" altLang="zh-TW"/>
              <a:t>Points </a:t>
            </a:r>
            <a:r>
              <a:rPr lang="en-US" altLang="zh-TW" i="1">
                <a:solidFill>
                  <a:srgbClr val="FF0000"/>
                </a:solidFill>
              </a:rPr>
              <a:t>complement</a:t>
            </a:r>
            <a:r>
              <a:rPr lang="en-US" altLang="zh-TW" i="1"/>
              <a:t> triangles !</a:t>
            </a:r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199B70-752D-4789-A821-C388F6346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Points as Rendering Primitives</a:t>
            </a:r>
            <a:endParaRPr lang="zh-TW" altLang="en-US" dirty="0"/>
          </a:p>
        </p:txBody>
      </p:sp>
      <p:sp>
        <p:nvSpPr>
          <p:cNvPr id="28675" name="內容版面配置區 2">
            <a:extLst>
              <a:ext uri="{FF2B5EF4-FFF2-40B4-BE49-F238E27FC236}">
                <a16:creationId xmlns:a16="http://schemas.microsoft.com/office/drawing/2014/main" id="{4763B317-4554-42F3-8538-4C15C48D2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Point clouds instead of triangle meshes [Levoy and Whitted 1985]</a:t>
            </a:r>
          </a:p>
          <a:p>
            <a:r>
              <a:rPr lang="de-DE" altLang="zh-TW"/>
              <a:t>2D vector versus pixel graphics</a:t>
            </a:r>
            <a:endParaRPr lang="zh-TW" altLang="en-US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6A5C1A77-FBF5-4845-B7B2-5D3C5228C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429000"/>
            <a:ext cx="585787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D23027-0E2D-4237-A8C8-FA81EAE6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Surface Elements - </a:t>
            </a:r>
            <a:r>
              <a:rPr lang="en-US" altLang="zh-TW" dirty="0" err="1"/>
              <a:t>Surfels</a:t>
            </a:r>
            <a:endParaRPr lang="zh-TW" altLang="en-US" dirty="0"/>
          </a:p>
        </p:txBody>
      </p:sp>
      <p:sp>
        <p:nvSpPr>
          <p:cNvPr id="29699" name="內容版面配置區 2">
            <a:extLst>
              <a:ext uri="{FF2B5EF4-FFF2-40B4-BE49-F238E27FC236}">
                <a16:creationId xmlns:a16="http://schemas.microsoft.com/office/drawing/2014/main" id="{2F84EDB0-7CD2-4D48-BE8B-692CFDBC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Each point corresponds to a surface element, or </a:t>
            </a:r>
            <a:r>
              <a:rPr lang="en-US" altLang="zh-TW" b="1" i="1"/>
              <a:t>surfel, describing the surface in a small </a:t>
            </a:r>
            <a:r>
              <a:rPr lang="en-US" altLang="zh-TW"/>
              <a:t>neighborhood</a:t>
            </a:r>
          </a:p>
          <a:p>
            <a:r>
              <a:rPr lang="en-US" altLang="zh-TW"/>
              <a:t>• Basic surfels:</a:t>
            </a:r>
            <a:endParaRPr lang="zh-TW" altLang="en-US"/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8FB176B7-6322-4BBD-ADC2-BE59873B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143375"/>
            <a:ext cx="28384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>
            <a:extLst>
              <a:ext uri="{FF2B5EF4-FFF2-40B4-BE49-F238E27FC236}">
                <a16:creationId xmlns:a16="http://schemas.microsoft.com/office/drawing/2014/main" id="{97782925-BE88-4D37-9F80-ACCCCF0DD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214688"/>
            <a:ext cx="32670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22D3F6-2B8C-4335-9D9E-4E06C1DE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Surfels</a:t>
            </a:r>
            <a:endParaRPr lang="zh-TW" altLang="en-US" dirty="0"/>
          </a:p>
        </p:txBody>
      </p:sp>
      <p:sp>
        <p:nvSpPr>
          <p:cNvPr id="30723" name="內容版面配置區 2">
            <a:extLst>
              <a:ext uri="{FF2B5EF4-FFF2-40B4-BE49-F238E27FC236}">
                <a16:creationId xmlns:a16="http://schemas.microsoft.com/office/drawing/2014/main" id="{26AD3334-5C08-480F-80F3-C0940D4D4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Surfels can be extended by storing additional attributes</a:t>
            </a:r>
            <a:endParaRPr lang="zh-TW" altLang="en-US"/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BF081E64-1F45-44E6-BCD2-049F5EF50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143250"/>
            <a:ext cx="75247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0AEAAD-50C1-4C1F-8161-6F42385E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Point Rendering Pipeline</a:t>
            </a:r>
            <a:endParaRPr lang="zh-TW" altLang="en-US" dirty="0"/>
          </a:p>
        </p:txBody>
      </p:sp>
      <p:sp>
        <p:nvSpPr>
          <p:cNvPr id="31747" name="內容版面配置區 2">
            <a:extLst>
              <a:ext uri="{FF2B5EF4-FFF2-40B4-BE49-F238E27FC236}">
                <a16:creationId xmlns:a16="http://schemas.microsoft.com/office/drawing/2014/main" id="{5919C37D-7C57-465C-B296-AE5A4AC0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14813"/>
            <a:ext cx="8229600" cy="2185987"/>
          </a:xfrm>
        </p:spPr>
        <p:txBody>
          <a:bodyPr/>
          <a:lstStyle/>
          <a:p>
            <a:r>
              <a:rPr lang="en-US" altLang="zh-TW"/>
              <a:t>Simple, pure forward mapping pipeline</a:t>
            </a:r>
          </a:p>
          <a:p>
            <a:r>
              <a:rPr lang="en-US" altLang="zh-TW"/>
              <a:t>Surfels carry all information through the pipeline („surfel stream“)</a:t>
            </a:r>
          </a:p>
          <a:p>
            <a:r>
              <a:rPr lang="en-US" altLang="zh-TW"/>
              <a:t>See Zwicker, Point-Based Rendering</a:t>
            </a:r>
            <a:endParaRPr lang="zh-TW" altLang="en-US"/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2B87B8FF-E9AC-4FE8-9C64-E1FBD1687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14500"/>
            <a:ext cx="8753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BF740C-FE03-4FCD-B274-1CA33149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Color Blending</a:t>
            </a:r>
            <a:endParaRPr lang="zh-TW" altLang="en-US" dirty="0"/>
          </a:p>
        </p:txBody>
      </p:sp>
      <p:sp>
        <p:nvSpPr>
          <p:cNvPr id="32771" name="內容版面配置區 2">
            <a:extLst>
              <a:ext uri="{FF2B5EF4-FFF2-40B4-BE49-F238E27FC236}">
                <a16:creationId xmlns:a16="http://schemas.microsoft.com/office/drawing/2014/main" id="{5E88D7A5-894F-4FA6-8310-7EFE7B6AA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Unstructured Lumigraph blending [Buehler 2001]</a:t>
            </a:r>
          </a:p>
          <a:p>
            <a:r>
              <a:rPr lang="en-US" altLang="zh-TW"/>
              <a:t>Weights are based on angles between camera vectors and the new viewpoint</a:t>
            </a:r>
            <a:endParaRPr lang="zh-TW" altLang="en-US"/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65232D9C-5FE3-470E-96A2-77300AC80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857625"/>
            <a:ext cx="36099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>
            <a:extLst>
              <a:ext uri="{FF2B5EF4-FFF2-40B4-BE49-F238E27FC236}">
                <a16:creationId xmlns:a16="http://schemas.microsoft.com/office/drawing/2014/main" id="{CE107D87-1EEB-4DFF-8090-8AFAA7B5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857625"/>
            <a:ext cx="371475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BD8AA8-26E7-469C-81BF-63DF4A4D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Relighting</a:t>
            </a:r>
            <a:endParaRPr lang="zh-TW" altLang="en-US" dirty="0"/>
          </a:p>
        </p:txBody>
      </p:sp>
      <p:sp>
        <p:nvSpPr>
          <p:cNvPr id="33795" name="內容版面配置區 2">
            <a:extLst>
              <a:ext uri="{FF2B5EF4-FFF2-40B4-BE49-F238E27FC236}">
                <a16:creationId xmlns:a16="http://schemas.microsoft.com/office/drawing/2014/main" id="{675409CA-9046-4D65-AC22-AD9F37312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0780961A-04A8-40F2-B85D-047C5ADA8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928813"/>
            <a:ext cx="87598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C56B58-CA25-4B40-887B-97DA26AA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Surface Reflectance Field</a:t>
            </a:r>
            <a:endParaRPr lang="zh-TW" altLang="en-US" dirty="0"/>
          </a:p>
        </p:txBody>
      </p:sp>
      <p:sp>
        <p:nvSpPr>
          <p:cNvPr id="34819" name="內容版面配置區 2">
            <a:extLst>
              <a:ext uri="{FF2B5EF4-FFF2-40B4-BE49-F238E27FC236}">
                <a16:creationId xmlns:a16="http://schemas.microsoft.com/office/drawing/2014/main" id="{F318216F-9EC4-40B6-8D20-2EB6BABAD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59F6261A-0648-4014-905B-C75CA152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773238"/>
            <a:ext cx="84486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59DDFE-4B2B-47FF-B25C-CF622E70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Relighting – 1st Step</a:t>
            </a:r>
            <a:endParaRPr lang="zh-TW" altLang="en-US" dirty="0"/>
          </a:p>
        </p:txBody>
      </p:sp>
      <p:sp>
        <p:nvSpPr>
          <p:cNvPr id="35843" name="內容版面配置區 2">
            <a:extLst>
              <a:ext uri="{FF2B5EF4-FFF2-40B4-BE49-F238E27FC236}">
                <a16:creationId xmlns:a16="http://schemas.microsoft.com/office/drawing/2014/main" id="{CD3992E5-97A2-453B-997B-8BCD7D49E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914CB7DC-A57B-43BD-A85B-6E83C3E4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773238"/>
            <a:ext cx="88455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08067D6-443A-42CD-9849-E27B5E10B3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3713" y="2857496"/>
            <a:ext cx="8013700" cy="1636712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tx1"/>
                </a:solidFill>
              </a:rPr>
              <a:t>Point-Based Rendering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907EEC-BE5D-41F4-A886-79AF8AA9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Motivation</a:t>
            </a:r>
            <a:endParaRPr lang="zh-TW" altLang="en-US" dirty="0"/>
          </a:p>
        </p:txBody>
      </p:sp>
      <p:sp>
        <p:nvSpPr>
          <p:cNvPr id="37891" name="內容版面配置區 2">
            <a:extLst>
              <a:ext uri="{FF2B5EF4-FFF2-40B4-BE49-F238E27FC236}">
                <a16:creationId xmlns:a16="http://schemas.microsoft.com/office/drawing/2014/main" id="{CD9BF6AF-2484-464C-88C9-FDE9D9D62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Performance of 3D hardware has exploded (e.g., GeForce FX: up to 338 million vertices per second, GeForce 6: 600 million vertices per second)</a:t>
            </a:r>
          </a:p>
          <a:p>
            <a:r>
              <a:rPr lang="en-US" altLang="zh-TW" dirty="0"/>
              <a:t>Projected triangles are very small (i.e., cover only a few pixels)</a:t>
            </a:r>
          </a:p>
          <a:p>
            <a:r>
              <a:rPr lang="en-US" altLang="zh-TW" dirty="0"/>
              <a:t>Overhead for triangle setup increases (initialization of texture filtering, rasterization)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549EC-B613-46F1-A7AC-88C3B73A3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Polynomials....</a:t>
            </a:r>
            <a:endParaRPr lang="zh-TW" altLang="en-US" dirty="0"/>
          </a:p>
        </p:txBody>
      </p:sp>
      <p:sp>
        <p:nvSpPr>
          <p:cNvPr id="11267" name="內容版面配置區 2">
            <a:extLst>
              <a:ext uri="{FF2B5EF4-FFF2-40B4-BE49-F238E27FC236}">
                <a16:creationId xmlns:a16="http://schemas.microsoft.com/office/drawing/2014/main" id="{388A5B1B-7935-442E-9833-9176FBA62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AD977694-4C5C-44D6-9085-5DA50B16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14500"/>
            <a:ext cx="84470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3DFABB-7DC4-46C0-A424-EE99D4A6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CCA8060-4B4C-4E0C-8B99-BB7409BA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717032"/>
            <a:ext cx="6838262" cy="220155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578608D-C055-4042-A1BD-4EF4875A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52" y="2590312"/>
            <a:ext cx="6838262" cy="112671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3A0E34D-84A6-4585-8E0C-B7DD0328138B}"/>
              </a:ext>
            </a:extLst>
          </p:cNvPr>
          <p:cNvSpPr txBox="1"/>
          <p:nvPr/>
        </p:nvSpPr>
        <p:spPr>
          <a:xfrm>
            <a:off x="3707904" y="22048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3090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A643DD8-B5CC-4828-90AF-488084274FE5}"/>
              </a:ext>
            </a:extLst>
          </p:cNvPr>
          <p:cNvSpPr txBox="1"/>
          <p:nvPr/>
        </p:nvSpPr>
        <p:spPr>
          <a:xfrm>
            <a:off x="6084168" y="22048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FX 5200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29E7E87-CAB2-4244-B2BC-8675FF945607}"/>
              </a:ext>
            </a:extLst>
          </p:cNvPr>
          <p:cNvSpPr txBox="1"/>
          <p:nvPr/>
        </p:nvSpPr>
        <p:spPr>
          <a:xfrm>
            <a:off x="971600" y="63813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https://technical.city/en/video/GeForce-RTX-3090-vs-GeForce-FX-5200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6935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7C7CE1-9F75-477F-AF2A-47D563A48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Motivation</a:t>
            </a:r>
            <a:endParaRPr lang="zh-TW" altLang="en-US" dirty="0"/>
          </a:p>
        </p:txBody>
      </p:sp>
      <p:sp>
        <p:nvSpPr>
          <p:cNvPr id="38915" name="內容版面配置區 2">
            <a:extLst>
              <a:ext uri="{FF2B5EF4-FFF2-40B4-BE49-F238E27FC236}">
                <a16:creationId xmlns:a16="http://schemas.microsoft.com/office/drawing/2014/main" id="{E9EF54F0-8447-4960-B9E6-15B887377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Simplifying the rendering pipeline by unifying vertex and fragment processing</a:t>
            </a:r>
          </a:p>
          <a:p>
            <a:endParaRPr lang="en-US" altLang="zh-TW" dirty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A simpler, more efficient rendering primitive than triangles?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07EF8E-84A7-475A-8762-DFB17D28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/>
              <a:t>Point-Based Surface  representation</a:t>
            </a:r>
            <a:endParaRPr lang="zh-TW" altLang="en-US" dirty="0"/>
          </a:p>
        </p:txBody>
      </p:sp>
      <p:sp>
        <p:nvSpPr>
          <p:cNvPr id="39939" name="內容版面配置區 2">
            <a:extLst>
              <a:ext uri="{FF2B5EF4-FFF2-40B4-BE49-F238E27FC236}">
                <a16:creationId xmlns:a16="http://schemas.microsoft.com/office/drawing/2014/main" id="{21D86FFD-F3F8-4715-B871-212ED0A85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1773238"/>
            <a:ext cx="5614987" cy="4625975"/>
          </a:xfrm>
        </p:spPr>
        <p:txBody>
          <a:bodyPr/>
          <a:lstStyle/>
          <a:p>
            <a:r>
              <a:rPr lang="en-US" altLang="zh-TW" sz="2400"/>
              <a:t>Points are </a:t>
            </a:r>
            <a:r>
              <a:rPr lang="en-US" altLang="zh-TW" sz="2400" b="1" i="1"/>
              <a:t>nonuniform samples of </a:t>
            </a:r>
            <a:r>
              <a:rPr lang="en-US" altLang="zh-TW" sz="2400"/>
              <a:t>the surface</a:t>
            </a:r>
          </a:p>
          <a:p>
            <a:r>
              <a:rPr lang="en-US" altLang="zh-TW" sz="2400"/>
              <a:t>The point cloud describes:</a:t>
            </a:r>
          </a:p>
          <a:p>
            <a:pPr lvl="1"/>
            <a:r>
              <a:rPr lang="en-US" altLang="zh-TW" sz="2000"/>
              <a:t>3D geometry of the surface</a:t>
            </a:r>
          </a:p>
          <a:p>
            <a:pPr lvl="1"/>
            <a:r>
              <a:rPr lang="fr-FR" altLang="zh-TW" sz="2000"/>
              <a:t>Surface reflectance properties (e.g., diffuse</a:t>
            </a:r>
          </a:p>
          <a:p>
            <a:pPr lvl="1"/>
            <a:r>
              <a:rPr lang="en-US" altLang="zh-TW" sz="2000"/>
              <a:t>color, etc.)</a:t>
            </a:r>
          </a:p>
          <a:p>
            <a:r>
              <a:rPr lang="en-US" altLang="zh-TW" sz="2400"/>
              <a:t>Points discretize geometry and appearance at the same rate</a:t>
            </a:r>
          </a:p>
          <a:p>
            <a:r>
              <a:rPr lang="en-US" altLang="zh-TW" sz="2400"/>
              <a:t>• There is no additional information, such as</a:t>
            </a:r>
          </a:p>
          <a:p>
            <a:pPr lvl="1"/>
            <a:r>
              <a:rPr lang="en-US" altLang="zh-TW" sz="2000"/>
              <a:t>connectivity (i.e., explicit neighborhood information between points)</a:t>
            </a:r>
          </a:p>
          <a:p>
            <a:pPr lvl="1"/>
            <a:r>
              <a:rPr lang="fr-FR" altLang="zh-TW" sz="2000"/>
              <a:t>texture maps, bump maps, etc.</a:t>
            </a:r>
            <a:endParaRPr lang="zh-TW" altLang="en-US" sz="2000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21C7C165-E75D-4217-B66E-15AC3E60C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773238"/>
            <a:ext cx="30575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365AE-283E-4370-8E65-57022A07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Rendering by </a:t>
            </a:r>
            <a:r>
              <a:rPr lang="en-US" altLang="zh-TW" dirty="0" err="1"/>
              <a:t>Resampling</a:t>
            </a:r>
            <a:endParaRPr lang="zh-TW" altLang="en-US" dirty="0"/>
          </a:p>
        </p:txBody>
      </p:sp>
      <p:sp>
        <p:nvSpPr>
          <p:cNvPr id="40963" name="內容版面配置區 7">
            <a:extLst>
              <a:ext uri="{FF2B5EF4-FFF2-40B4-BE49-F238E27FC236}">
                <a16:creationId xmlns:a16="http://schemas.microsoft.com/office/drawing/2014/main" id="{2B1EE8B1-CCAE-490A-BFDD-55A3A2F1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4714875"/>
            <a:ext cx="8229600" cy="1400175"/>
          </a:xfrm>
        </p:spPr>
        <p:txBody>
          <a:bodyPr/>
          <a:lstStyle/>
          <a:p>
            <a:r>
              <a:rPr lang="en-US" altLang="zh-TW"/>
              <a:t>Resampling involves reconstruction, filtering, and sampling</a:t>
            </a:r>
          </a:p>
          <a:p>
            <a:r>
              <a:rPr lang="en-US" altLang="zh-TW"/>
              <a:t>The resampling approach prevents artifacts such as holes and aliasing</a:t>
            </a:r>
            <a:endParaRPr lang="zh-TW" altLang="en-US"/>
          </a:p>
          <a:p>
            <a:endParaRPr lang="zh-TW" altLang="en-US"/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E06A6268-E574-451C-9872-A5406139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571625"/>
            <a:ext cx="7616825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EE3C41-46B8-4103-958A-232C6993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Rendering pipeline</a:t>
            </a:r>
            <a:endParaRPr lang="zh-TW" altLang="en-US" dirty="0"/>
          </a:p>
        </p:txBody>
      </p:sp>
      <p:sp>
        <p:nvSpPr>
          <p:cNvPr id="41987" name="內容版面配置區 2">
            <a:extLst>
              <a:ext uri="{FF2B5EF4-FFF2-40B4-BE49-F238E27FC236}">
                <a16:creationId xmlns:a16="http://schemas.microsoft.com/office/drawing/2014/main" id="{6CC16FBB-049F-4DAD-AAE1-669284B69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628FDD34-36E2-4C62-A686-AC634F7B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247900"/>
            <a:ext cx="8696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>
            <a:extLst>
              <a:ext uri="{FF2B5EF4-FFF2-40B4-BE49-F238E27FC236}">
                <a16:creationId xmlns:a16="http://schemas.microsoft.com/office/drawing/2014/main" id="{E8A3CA7B-32E2-4A48-9DF7-8869A9E74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72000"/>
            <a:ext cx="871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216291-3505-49B1-9390-61E4C029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Qsplat</a:t>
            </a:r>
            <a:endParaRPr lang="zh-TW" altLang="en-US" dirty="0"/>
          </a:p>
        </p:txBody>
      </p:sp>
      <p:sp>
        <p:nvSpPr>
          <p:cNvPr id="43011" name="內容版面配置區 2">
            <a:extLst>
              <a:ext uri="{FF2B5EF4-FFF2-40B4-BE49-F238E27FC236}">
                <a16:creationId xmlns:a16="http://schemas.microsoft.com/office/drawing/2014/main" id="{03A406C2-1184-467D-BFEF-959E8EA0F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/>
              <a:t>Q-Splat</a:t>
            </a:r>
          </a:p>
          <a:p>
            <a:pPr lvl="1"/>
            <a:r>
              <a:rPr lang="en-US" altLang="zh-TW" sz="2400"/>
              <a:t>Rusinkiewicz et al., Siggraph 2000</a:t>
            </a:r>
          </a:p>
          <a:p>
            <a:pPr lvl="1"/>
            <a:r>
              <a:rPr lang="en-US" altLang="zh-TW" sz="2400"/>
              <a:t>hierarchical point rendering</a:t>
            </a:r>
          </a:p>
          <a:p>
            <a:r>
              <a:rPr lang="en-US" altLang="zh-TW" sz="2800"/>
              <a:t>based on bounding sphere hierarchy</a:t>
            </a:r>
            <a:endParaRPr lang="zh-TW" altLang="en-US" sz="2800"/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C73D85A1-EE19-4C7D-8BD7-29AC07101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643313"/>
            <a:ext cx="6569075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1F1ABB-85A7-4385-A7E0-8CDBBDECB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4035" name="內容版面配置區 2">
            <a:extLst>
              <a:ext uri="{FF2B5EF4-FFF2-40B4-BE49-F238E27FC236}">
                <a16:creationId xmlns:a16="http://schemas.microsoft.com/office/drawing/2014/main" id="{951BF2B4-9339-4336-881F-D5FFCCC5D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2F00378C-828B-42BF-B7B1-78A2C5270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500188"/>
            <a:ext cx="846455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F78041-6F5B-4756-9CAC-5A92AB38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5059" name="內容版面配置區 2">
            <a:extLst>
              <a:ext uri="{FF2B5EF4-FFF2-40B4-BE49-F238E27FC236}">
                <a16:creationId xmlns:a16="http://schemas.microsoft.com/office/drawing/2014/main" id="{E2C78F13-84D4-479E-8DA9-DFDCDE3CB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63756648-B233-44CB-A940-862B53A0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71625"/>
            <a:ext cx="849312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7A1EFD-E590-453A-9177-7ED8D0D5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6083" name="內容版面配置區 2">
            <a:extLst>
              <a:ext uri="{FF2B5EF4-FFF2-40B4-BE49-F238E27FC236}">
                <a16:creationId xmlns:a16="http://schemas.microsoft.com/office/drawing/2014/main" id="{8202C5EE-F7C6-4FD4-989A-3CB8EF98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6084" name="Picture 3">
            <a:extLst>
              <a:ext uri="{FF2B5EF4-FFF2-40B4-BE49-F238E27FC236}">
                <a16:creationId xmlns:a16="http://schemas.microsoft.com/office/drawing/2014/main" id="{E018D635-4574-430D-B989-C47BBAB1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500188"/>
            <a:ext cx="845661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6963EE-0AF1-49EF-93F5-86A1A74B6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Hierarchical Clustering</a:t>
            </a:r>
            <a:endParaRPr lang="zh-TW" altLang="en-US" dirty="0"/>
          </a:p>
        </p:txBody>
      </p:sp>
      <p:sp>
        <p:nvSpPr>
          <p:cNvPr id="47107" name="內容版面配置區 2">
            <a:extLst>
              <a:ext uri="{FF2B5EF4-FFF2-40B4-BE49-F238E27FC236}">
                <a16:creationId xmlns:a16="http://schemas.microsoft.com/office/drawing/2014/main" id="{94CB2609-06D1-41F7-8724-F909EB99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2E33A9E7-22BC-4527-B9FD-5DF90FE2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214563"/>
            <a:ext cx="76009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F7A59E-34D8-42CF-8B1C-05B7AAA8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Polynomials -&gt; Triangles</a:t>
            </a:r>
            <a:endParaRPr lang="zh-TW" altLang="en-US" dirty="0"/>
          </a:p>
        </p:txBody>
      </p:sp>
      <p:sp>
        <p:nvSpPr>
          <p:cNvPr id="12291" name="內容版面配置區 2">
            <a:extLst>
              <a:ext uri="{FF2B5EF4-FFF2-40B4-BE49-F238E27FC236}">
                <a16:creationId xmlns:a16="http://schemas.microsoft.com/office/drawing/2014/main" id="{B4A47638-AC49-45E4-88F5-8336A3462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0B979045-31D0-4C01-BC34-076E444F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643063"/>
            <a:ext cx="793115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9D8EB1-CE27-4676-A7EE-CE1EE9C7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Hierarchical Processing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7FA7A6-9EFE-4FE3-BA6A-F4BD24345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straightforward, but drawbacks</a:t>
            </a:r>
          </a:p>
          <a:p>
            <a:r>
              <a:rPr lang="en-US" altLang="zh-TW"/>
              <a:t>not continuously stored in array</a:t>
            </a:r>
          </a:p>
          <a:p>
            <a:r>
              <a:rPr lang="en-US" altLang="zh-TW"/>
              <a:t>not sequential</a:t>
            </a:r>
          </a:p>
          <a:p>
            <a:r>
              <a:rPr lang="en-US" altLang="zh-TW"/>
              <a:t>traversal by CPU, rendering by GPU</a:t>
            </a:r>
          </a:p>
          <a:p>
            <a:r>
              <a:rPr lang="en-US" altLang="zh-TW"/>
              <a:t>CPU is bottleneck</a:t>
            </a:r>
          </a:p>
          <a:p>
            <a:endParaRPr lang="en-US" altLang="zh-TW"/>
          </a:p>
          <a:p>
            <a:r>
              <a:rPr lang="en-US" altLang="zh-TW">
                <a:solidFill>
                  <a:srgbClr val="FF0000"/>
                </a:solidFill>
              </a:rPr>
              <a:t>→ sequential version ?</a:t>
            </a:r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F7BEFB-30AE-4CAC-B419-99E334F6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Sequential Point Trees</a:t>
            </a:r>
            <a:endParaRPr lang="zh-TW" altLang="en-US" dirty="0"/>
          </a:p>
        </p:txBody>
      </p:sp>
      <p:sp>
        <p:nvSpPr>
          <p:cNvPr id="49155" name="內容版面配置區 2">
            <a:extLst>
              <a:ext uri="{FF2B5EF4-FFF2-40B4-BE49-F238E27FC236}">
                <a16:creationId xmlns:a16="http://schemas.microsoft.com/office/drawing/2014/main" id="{1E9C76F9-094B-4004-88BB-80F2DC616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/>
              <a:t>Q-Splat: render node if</a:t>
            </a:r>
          </a:p>
          <a:p>
            <a:pPr lvl="1"/>
            <a:r>
              <a:rPr lang="en-US" altLang="zh-TW" sz="2400"/>
              <a:t>image size ≤ threshold </a:t>
            </a:r>
            <a:r>
              <a:rPr lang="en-US" altLang="zh-TW" sz="2400" b="1" i="1"/>
              <a:t>and</a:t>
            </a:r>
          </a:p>
          <a:p>
            <a:pPr lvl="1"/>
            <a:r>
              <a:rPr lang="en-US" altLang="zh-TW" sz="2400"/>
              <a:t>image size of parent &gt; threshold</a:t>
            </a:r>
          </a:p>
          <a:p>
            <a:pPr lvl="1"/>
            <a:r>
              <a:rPr lang="en-US" altLang="zh-TW" sz="2400"/>
              <a:t>image size = radius / view distance</a:t>
            </a:r>
          </a:p>
          <a:p>
            <a:pPr lvl="1"/>
            <a:endParaRPr lang="en-US" altLang="zh-TW" sz="2400"/>
          </a:p>
          <a:p>
            <a:r>
              <a:rPr lang="en-US" altLang="zh-TW" sz="2800"/>
              <a:t>store with node n.dmin = n.radius / threshold</a:t>
            </a:r>
          </a:p>
          <a:p>
            <a:endParaRPr lang="en-US" altLang="zh-TW" sz="2800"/>
          </a:p>
          <a:p>
            <a:r>
              <a:rPr lang="en-US" altLang="zh-TW" sz="2800"/>
              <a:t>render node n if</a:t>
            </a:r>
          </a:p>
          <a:p>
            <a:pPr lvl="1"/>
            <a:r>
              <a:rPr lang="en-US" altLang="zh-TW" sz="2400"/>
              <a:t>view distance(n) ≥ n.dmin and</a:t>
            </a:r>
          </a:p>
          <a:p>
            <a:pPr lvl="1"/>
            <a:r>
              <a:rPr lang="en-US" altLang="zh-TW" sz="2400"/>
              <a:t>view distance(parent) &lt; parent.dmin</a:t>
            </a:r>
            <a:endParaRPr lang="zh-TW" altLang="en-US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EBD0CD-05D6-4790-A29E-7C69109C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Sequential Point Trees</a:t>
            </a:r>
            <a:endParaRPr lang="zh-TW" altLang="en-US" dirty="0"/>
          </a:p>
        </p:txBody>
      </p:sp>
      <p:sp>
        <p:nvSpPr>
          <p:cNvPr id="50179" name="內容版面配置區 2">
            <a:extLst>
              <a:ext uri="{FF2B5EF4-FFF2-40B4-BE49-F238E27FC236}">
                <a16:creationId xmlns:a16="http://schemas.microsoft.com/office/drawing/2014/main" id="{AF35AFE3-12A5-45A2-A15C-0860502DE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0180" name="Picture 2">
            <a:extLst>
              <a:ext uri="{FF2B5EF4-FFF2-40B4-BE49-F238E27FC236}">
                <a16:creationId xmlns:a16="http://schemas.microsoft.com/office/drawing/2014/main" id="{8DF41E7B-037C-4621-B00D-9789F48F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73238"/>
            <a:ext cx="86010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C1CF11-4FA7-4C50-BA57-3C11BE4A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1203" name="內容版面配置區 2">
            <a:extLst>
              <a:ext uri="{FF2B5EF4-FFF2-40B4-BE49-F238E27FC236}">
                <a16:creationId xmlns:a16="http://schemas.microsoft.com/office/drawing/2014/main" id="{D3E56617-B852-4263-9C59-972197B4C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04" name="Picture 2">
            <a:extLst>
              <a:ext uri="{FF2B5EF4-FFF2-40B4-BE49-F238E27FC236}">
                <a16:creationId xmlns:a16="http://schemas.microsoft.com/office/drawing/2014/main" id="{9CBD6383-FBBF-40E6-B8CC-6414F8C43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7929562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CC1F15-2652-483E-8645-791C85A7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Sequential Point Trees</a:t>
            </a:r>
            <a:endParaRPr lang="zh-TW" altLang="en-US" dirty="0"/>
          </a:p>
        </p:txBody>
      </p:sp>
      <p:sp>
        <p:nvSpPr>
          <p:cNvPr id="52227" name="內容版面配置區 2">
            <a:extLst>
              <a:ext uri="{FF2B5EF4-FFF2-40B4-BE49-F238E27FC236}">
                <a16:creationId xmlns:a16="http://schemas.microsoft.com/office/drawing/2014/main" id="{5B63C378-EA93-4BB9-8B57-3C8BC518A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92AA2C99-BD43-4927-9592-E5312836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28813"/>
            <a:ext cx="82105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4905B9-F527-41D8-8614-19175D64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Neighborhood</a:t>
            </a:r>
            <a:endParaRPr lang="zh-TW" altLang="en-US" dirty="0"/>
          </a:p>
        </p:txBody>
      </p:sp>
      <p:sp>
        <p:nvSpPr>
          <p:cNvPr id="53251" name="內容版面配置區 2">
            <a:extLst>
              <a:ext uri="{FF2B5EF4-FFF2-40B4-BE49-F238E27FC236}">
                <a16:creationId xmlns:a16="http://schemas.microsoft.com/office/drawing/2014/main" id="{1ED2B592-B2F1-4F0D-B4D8-0AB9BFB08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3252" name="Picture 2">
            <a:extLst>
              <a:ext uri="{FF2B5EF4-FFF2-40B4-BE49-F238E27FC236}">
                <a16:creationId xmlns:a16="http://schemas.microsoft.com/office/drawing/2014/main" id="{5FD1049E-57F2-4BC9-B1FE-C8377FF3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73238"/>
            <a:ext cx="7916863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DC6740-07EB-4077-9A8D-3A1E516E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Neighborhood</a:t>
            </a:r>
            <a:endParaRPr lang="zh-TW" altLang="en-US" dirty="0"/>
          </a:p>
        </p:txBody>
      </p:sp>
      <p:sp>
        <p:nvSpPr>
          <p:cNvPr id="54275" name="內容版面配置區 2">
            <a:extLst>
              <a:ext uri="{FF2B5EF4-FFF2-40B4-BE49-F238E27FC236}">
                <a16:creationId xmlns:a16="http://schemas.microsoft.com/office/drawing/2014/main" id="{E8903F74-0E02-4AD4-847B-FF81A71C3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4276" name="Picture 2">
            <a:extLst>
              <a:ext uri="{FF2B5EF4-FFF2-40B4-BE49-F238E27FC236}">
                <a16:creationId xmlns:a16="http://schemas.microsoft.com/office/drawing/2014/main" id="{B5CBBB73-5D7B-4622-99AF-4EBD46E7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73238"/>
            <a:ext cx="8066088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EC8B13-EFB1-4CC9-9680-DC65D07C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Neighborhood</a:t>
            </a:r>
            <a:endParaRPr lang="zh-TW" altLang="en-US" dirty="0"/>
          </a:p>
        </p:txBody>
      </p:sp>
      <p:sp>
        <p:nvSpPr>
          <p:cNvPr id="55299" name="內容版面配置區 2">
            <a:extLst>
              <a:ext uri="{FF2B5EF4-FFF2-40B4-BE49-F238E27FC236}">
                <a16:creationId xmlns:a16="http://schemas.microsoft.com/office/drawing/2014/main" id="{4BBE8396-9150-4D09-AF25-0F5C05295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1731C029-4463-46AE-85E2-CB68042AC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773238"/>
            <a:ext cx="844232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E753FA-457A-45EF-8D4D-D5B0E741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Covariance Analysis</a:t>
            </a:r>
            <a:endParaRPr lang="zh-TW" altLang="en-US" dirty="0"/>
          </a:p>
        </p:txBody>
      </p:sp>
      <p:sp>
        <p:nvSpPr>
          <p:cNvPr id="56323" name="內容版面配置區 2">
            <a:extLst>
              <a:ext uri="{FF2B5EF4-FFF2-40B4-BE49-F238E27FC236}">
                <a16:creationId xmlns:a16="http://schemas.microsoft.com/office/drawing/2014/main" id="{534EDB76-D64A-4A3E-B5A0-744FCA5F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6324" name="Picture 2">
            <a:extLst>
              <a:ext uri="{FF2B5EF4-FFF2-40B4-BE49-F238E27FC236}">
                <a16:creationId xmlns:a16="http://schemas.microsoft.com/office/drawing/2014/main" id="{4FB6AC4C-66C3-4479-A7A5-362302C1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73238"/>
            <a:ext cx="86169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222857-2DAE-438A-8FC7-11428F9A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Covariance Analysis</a:t>
            </a:r>
            <a:endParaRPr lang="zh-TW" altLang="en-US" dirty="0"/>
          </a:p>
        </p:txBody>
      </p:sp>
      <p:sp>
        <p:nvSpPr>
          <p:cNvPr id="57347" name="內容版面配置區 2">
            <a:extLst>
              <a:ext uri="{FF2B5EF4-FFF2-40B4-BE49-F238E27FC236}">
                <a16:creationId xmlns:a16="http://schemas.microsoft.com/office/drawing/2014/main" id="{F95235E8-F1B1-4002-8EDE-8460B69E3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7348" name="Picture 2">
            <a:extLst>
              <a:ext uri="{FF2B5EF4-FFF2-40B4-BE49-F238E27FC236}">
                <a16:creationId xmlns:a16="http://schemas.microsoft.com/office/drawing/2014/main" id="{9F597BB0-B03C-4D7C-A9E9-4A5A9A97A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773238"/>
            <a:ext cx="80708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A4C8F5-DAED-4FF2-AB63-7FE34904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Triangles...</a:t>
            </a:r>
            <a:endParaRPr lang="zh-TW" altLang="en-US" dirty="0"/>
          </a:p>
        </p:txBody>
      </p:sp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50B29F03-A1CA-4E63-824C-3BA67061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E835973A-33C5-45AC-AF1E-92B8C6DA7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85938"/>
            <a:ext cx="770255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C6B949-FC8E-49C7-8324-1D79641A1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Covariance Analysis</a:t>
            </a:r>
            <a:endParaRPr lang="zh-TW" altLang="en-US" dirty="0"/>
          </a:p>
        </p:txBody>
      </p:sp>
      <p:sp>
        <p:nvSpPr>
          <p:cNvPr id="58371" name="內容版面配置區 2">
            <a:extLst>
              <a:ext uri="{FF2B5EF4-FFF2-40B4-BE49-F238E27FC236}">
                <a16:creationId xmlns:a16="http://schemas.microsoft.com/office/drawing/2014/main" id="{21FFFE7E-7072-4625-94ED-6736C817B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8372" name="Picture 2">
            <a:extLst>
              <a:ext uri="{FF2B5EF4-FFF2-40B4-BE49-F238E27FC236}">
                <a16:creationId xmlns:a16="http://schemas.microsoft.com/office/drawing/2014/main" id="{30A0D863-B198-4916-9B2C-16D5CA869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73238"/>
            <a:ext cx="8437563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F05570-9F5D-4C71-9970-0648DCA9F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Covariance Analysis</a:t>
            </a:r>
            <a:endParaRPr lang="zh-TW" altLang="en-US" dirty="0"/>
          </a:p>
        </p:txBody>
      </p:sp>
      <p:sp>
        <p:nvSpPr>
          <p:cNvPr id="59395" name="內容版面配置區 2">
            <a:extLst>
              <a:ext uri="{FF2B5EF4-FFF2-40B4-BE49-F238E27FC236}">
                <a16:creationId xmlns:a16="http://schemas.microsoft.com/office/drawing/2014/main" id="{F362B818-F81C-4D21-AC7E-5E73B2CD9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9396" name="Picture 2">
            <a:extLst>
              <a:ext uri="{FF2B5EF4-FFF2-40B4-BE49-F238E27FC236}">
                <a16:creationId xmlns:a16="http://schemas.microsoft.com/office/drawing/2014/main" id="{41D477FC-AE47-4060-A7A0-F0CD7EF6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773238"/>
            <a:ext cx="826452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BEA62A-87DC-4165-9FAA-5D3304E89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Covariance Analysis</a:t>
            </a:r>
            <a:endParaRPr lang="zh-TW" altLang="en-US" dirty="0"/>
          </a:p>
        </p:txBody>
      </p:sp>
      <p:sp>
        <p:nvSpPr>
          <p:cNvPr id="60419" name="內容版面配置區 2">
            <a:extLst>
              <a:ext uri="{FF2B5EF4-FFF2-40B4-BE49-F238E27FC236}">
                <a16:creationId xmlns:a16="http://schemas.microsoft.com/office/drawing/2014/main" id="{91BC77BD-8D14-401F-B7B1-C9FE5BDFB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0C745381-D2B9-4EAE-BC30-32CE864B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73238"/>
            <a:ext cx="7945438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DBB9AB-9819-49AD-87D3-F04EBA78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Rendering pipeline</a:t>
            </a:r>
            <a:endParaRPr lang="zh-TW" altLang="en-US" dirty="0"/>
          </a:p>
        </p:txBody>
      </p:sp>
      <p:sp>
        <p:nvSpPr>
          <p:cNvPr id="61443" name="內容版面配置區 2">
            <a:extLst>
              <a:ext uri="{FF2B5EF4-FFF2-40B4-BE49-F238E27FC236}">
                <a16:creationId xmlns:a16="http://schemas.microsoft.com/office/drawing/2014/main" id="{110452B5-B3B8-4675-8413-ED2AA3A6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44" name="Picture 2">
            <a:extLst>
              <a:ext uri="{FF2B5EF4-FFF2-40B4-BE49-F238E27FC236}">
                <a16:creationId xmlns:a16="http://schemas.microsoft.com/office/drawing/2014/main" id="{4F9C846C-C62E-468B-89E6-CF775F2F0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247900"/>
            <a:ext cx="8696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>
            <a:extLst>
              <a:ext uri="{FF2B5EF4-FFF2-40B4-BE49-F238E27FC236}">
                <a16:creationId xmlns:a16="http://schemas.microsoft.com/office/drawing/2014/main" id="{7B3D23E7-E2AB-4FA7-93CC-B86C55F58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72000"/>
            <a:ext cx="871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0428C327-0155-40F1-9694-0CFA7A9B1583}"/>
              </a:ext>
            </a:extLst>
          </p:cNvPr>
          <p:cNvSpPr/>
          <p:nvPr/>
        </p:nvSpPr>
        <p:spPr>
          <a:xfrm>
            <a:off x="2124075" y="3286125"/>
            <a:ext cx="3000375" cy="157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48CD1E-CE33-468C-A955-020EE90E9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Wraping</a:t>
            </a:r>
            <a:endParaRPr lang="zh-TW" altLang="en-US" dirty="0"/>
          </a:p>
        </p:txBody>
      </p:sp>
      <p:sp>
        <p:nvSpPr>
          <p:cNvPr id="62467" name="內容版面配置區 2">
            <a:extLst>
              <a:ext uri="{FF2B5EF4-FFF2-40B4-BE49-F238E27FC236}">
                <a16:creationId xmlns:a16="http://schemas.microsoft.com/office/drawing/2014/main" id="{4F22ABA1-D8B4-4717-9121-23F034FEC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2468" name="Picture 7">
            <a:extLst>
              <a:ext uri="{FF2B5EF4-FFF2-40B4-BE49-F238E27FC236}">
                <a16:creationId xmlns:a16="http://schemas.microsoft.com/office/drawing/2014/main" id="{ECE2E6E8-035B-4016-B2F4-FD51F2C4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3238"/>
            <a:ext cx="73628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B1262-705D-4807-86D6-3C98532C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Rendering pipeline</a:t>
            </a:r>
            <a:endParaRPr lang="zh-TW" altLang="en-US" dirty="0"/>
          </a:p>
        </p:txBody>
      </p:sp>
      <p:sp>
        <p:nvSpPr>
          <p:cNvPr id="63491" name="內容版面配置區 2">
            <a:extLst>
              <a:ext uri="{FF2B5EF4-FFF2-40B4-BE49-F238E27FC236}">
                <a16:creationId xmlns:a16="http://schemas.microsoft.com/office/drawing/2014/main" id="{3DD642D8-D926-4B38-8957-9DB211337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3492" name="Picture 2">
            <a:extLst>
              <a:ext uri="{FF2B5EF4-FFF2-40B4-BE49-F238E27FC236}">
                <a16:creationId xmlns:a16="http://schemas.microsoft.com/office/drawing/2014/main" id="{232D1B77-30A7-4732-A4B1-2B9C63279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247900"/>
            <a:ext cx="8696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>
            <a:extLst>
              <a:ext uri="{FF2B5EF4-FFF2-40B4-BE49-F238E27FC236}">
                <a16:creationId xmlns:a16="http://schemas.microsoft.com/office/drawing/2014/main" id="{84B03AB7-935B-4673-BA64-4C1C3B71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572000"/>
            <a:ext cx="8715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6A0A04BB-3E5B-468B-9FD0-C19485064CEF}"/>
              </a:ext>
            </a:extLst>
          </p:cNvPr>
          <p:cNvSpPr/>
          <p:nvPr/>
        </p:nvSpPr>
        <p:spPr>
          <a:xfrm>
            <a:off x="4357688" y="3286125"/>
            <a:ext cx="3000375" cy="1571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33620F-AB4B-4CA9-BDDA-991000B2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Continuous Reconstruction</a:t>
            </a:r>
            <a:endParaRPr lang="zh-TW" altLang="en-US" dirty="0"/>
          </a:p>
        </p:txBody>
      </p:sp>
      <p:sp>
        <p:nvSpPr>
          <p:cNvPr id="64515" name="內容版面配置區 2">
            <a:extLst>
              <a:ext uri="{FF2B5EF4-FFF2-40B4-BE49-F238E27FC236}">
                <a16:creationId xmlns:a16="http://schemas.microsoft.com/office/drawing/2014/main" id="{D995F20C-4C08-4C5F-987D-5E4C5CCF9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/>
              <a:t>For uniform samples, use signal processing theory </a:t>
            </a:r>
          </a:p>
          <a:p>
            <a:r>
              <a:rPr lang="en-US" altLang="zh-TW" sz="2800"/>
              <a:t>Reconstruction by convolution with low-pass (reconstruction) filter</a:t>
            </a:r>
          </a:p>
          <a:p>
            <a:r>
              <a:rPr lang="en-US" altLang="zh-TW" sz="2800"/>
              <a:t>Exact reconstruction of band-limited signals using ideal low-pass filters</a:t>
            </a:r>
            <a:endParaRPr lang="zh-TW" altLang="en-US" sz="2800"/>
          </a:p>
        </p:txBody>
      </p:sp>
      <p:pic>
        <p:nvPicPr>
          <p:cNvPr id="64516" name="Picture 2">
            <a:extLst>
              <a:ext uri="{FF2B5EF4-FFF2-40B4-BE49-F238E27FC236}">
                <a16:creationId xmlns:a16="http://schemas.microsoft.com/office/drawing/2014/main" id="{3956400E-972F-481B-8057-132B1DC6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002088"/>
            <a:ext cx="710882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63BF94-26BF-4897-9A46-1B61DCDB9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Continuous Reconstruction</a:t>
            </a:r>
            <a:endParaRPr lang="zh-TW" altLang="en-US" dirty="0"/>
          </a:p>
        </p:txBody>
      </p:sp>
      <p:sp>
        <p:nvSpPr>
          <p:cNvPr id="65539" name="內容版面配置區 2">
            <a:extLst>
              <a:ext uri="{FF2B5EF4-FFF2-40B4-BE49-F238E27FC236}">
                <a16:creationId xmlns:a16="http://schemas.microsoft.com/office/drawing/2014/main" id="{8361B961-9B9A-4961-9A95-462026120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/>
              <a:t>Signal processing theory not applicable for </a:t>
            </a:r>
            <a:r>
              <a:rPr lang="en-US" altLang="zh-TW" sz="2800" b="1"/>
              <a:t>nonuniform samples</a:t>
            </a:r>
          </a:p>
          <a:p>
            <a:r>
              <a:rPr lang="en-US" altLang="zh-TW" sz="2800"/>
              <a:t>Local weighted average filtering</a:t>
            </a:r>
          </a:p>
          <a:p>
            <a:pPr lvl="1"/>
            <a:r>
              <a:rPr lang="en-US" altLang="zh-TW" sz="2400"/>
              <a:t>Normalized sum of </a:t>
            </a:r>
            <a:r>
              <a:rPr lang="en-US" altLang="zh-TW" sz="2400" b="1"/>
              <a:t>local reconstruction kernels</a:t>
            </a:r>
            <a:endParaRPr lang="zh-TW" altLang="en-US" sz="2400"/>
          </a:p>
        </p:txBody>
      </p:sp>
      <p:pic>
        <p:nvPicPr>
          <p:cNvPr id="65540" name="Picture 2">
            <a:extLst>
              <a:ext uri="{FF2B5EF4-FFF2-40B4-BE49-F238E27FC236}">
                <a16:creationId xmlns:a16="http://schemas.microsoft.com/office/drawing/2014/main" id="{84893600-2758-4D5E-AFE2-0713630C9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571875"/>
            <a:ext cx="74644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0050F0-01B3-45FF-9415-8C89BE52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err="1"/>
              <a:t>Nonuniform</a:t>
            </a:r>
            <a:r>
              <a:rPr lang="en-US" altLang="zh-TW" dirty="0"/>
              <a:t> Reconstruction</a:t>
            </a:r>
            <a:endParaRPr lang="zh-TW" altLang="en-US" dirty="0"/>
          </a:p>
        </p:txBody>
      </p:sp>
      <p:sp>
        <p:nvSpPr>
          <p:cNvPr id="66563" name="內容版面配置區 2">
            <a:extLst>
              <a:ext uri="{FF2B5EF4-FFF2-40B4-BE49-F238E27FC236}">
                <a16:creationId xmlns:a16="http://schemas.microsoft.com/office/drawing/2014/main" id="{3495FA14-22E8-4D53-86BF-7AC928813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Local weighted average filtering</a:t>
            </a:r>
          </a:p>
          <a:p>
            <a:pPr lvl="1"/>
            <a:r>
              <a:rPr lang="en-US" altLang="zh-TW"/>
              <a:t>Simple</a:t>
            </a:r>
          </a:p>
          <a:p>
            <a:pPr lvl="1"/>
            <a:r>
              <a:rPr lang="en-US" altLang="zh-TW"/>
              <a:t>Efficient</a:t>
            </a:r>
          </a:p>
          <a:p>
            <a:pPr lvl="1"/>
            <a:r>
              <a:rPr lang="en-US" altLang="zh-TW"/>
              <a:t>No guarantees about reconstruction error</a:t>
            </a:r>
          </a:p>
          <a:p>
            <a:r>
              <a:rPr lang="en-US" altLang="zh-TW"/>
              <a:t>Normalization division ensures perfect flat field response</a:t>
            </a:r>
          </a:p>
          <a:p>
            <a:r>
              <a:rPr lang="en-US" altLang="zh-TW"/>
              <a:t>Choice of reconstruction kernels based on local sampling density [Zwicker 2003]</a:t>
            </a:r>
            <a:endParaRPr lang="zh-TW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65B226-496E-44DE-B85D-B4C956D44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Parameterized Reconstruction</a:t>
            </a:r>
            <a:endParaRPr lang="zh-TW" altLang="en-US" dirty="0"/>
          </a:p>
        </p:txBody>
      </p:sp>
      <p:sp>
        <p:nvSpPr>
          <p:cNvPr id="67587" name="內容版面配置區 2">
            <a:extLst>
              <a:ext uri="{FF2B5EF4-FFF2-40B4-BE49-F238E27FC236}">
                <a16:creationId xmlns:a16="http://schemas.microsoft.com/office/drawing/2014/main" id="{25CC1DF5-5219-426B-8C13-FE88FEAF8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7588" name="Picture 2">
            <a:extLst>
              <a:ext uri="{FF2B5EF4-FFF2-40B4-BE49-F238E27FC236}">
                <a16:creationId xmlns:a16="http://schemas.microsoft.com/office/drawing/2014/main" id="{D57FE718-B150-4869-819E-1EB7CEA58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97050"/>
            <a:ext cx="70199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AC3291-A8E3-4446-81C7-B0D7AFF7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Triangles -&gt; Points</a:t>
            </a:r>
            <a:endParaRPr lang="zh-TW" altLang="en-US" dirty="0"/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0C922FD8-100E-421E-A652-A050AA20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F27590BE-B3C7-4819-87A6-A069BF3B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73238"/>
            <a:ext cx="785812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146697-23BC-4828-AE34-C33EBC6EF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(Incomplete) History of Points</a:t>
            </a:r>
            <a:endParaRPr lang="zh-TW" altLang="en-US" dirty="0"/>
          </a:p>
        </p:txBody>
      </p:sp>
      <p:sp>
        <p:nvSpPr>
          <p:cNvPr id="15363" name="內容版面配置區 2">
            <a:extLst>
              <a:ext uri="{FF2B5EF4-FFF2-40B4-BE49-F238E27FC236}">
                <a16:creationId xmlns:a16="http://schemas.microsoft.com/office/drawing/2014/main" id="{616A454B-A799-49B7-B5CE-0365F1600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7C21A30F-6DD9-4546-8A8D-0561B58F6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73238"/>
            <a:ext cx="45720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B321AF-E6EA-4202-820A-004821A5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A Motivation…</a:t>
            </a:r>
            <a:endParaRPr lang="zh-TW" altLang="en-US" dirty="0"/>
          </a:p>
        </p:txBody>
      </p:sp>
      <p:sp>
        <p:nvSpPr>
          <p:cNvPr id="16387" name="內容版面配置區 2">
            <a:extLst>
              <a:ext uri="{FF2B5EF4-FFF2-40B4-BE49-F238E27FC236}">
                <a16:creationId xmlns:a16="http://schemas.microsoft.com/office/drawing/2014/main" id="{8CD6C6E1-C613-4021-91E2-D86F97B5B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3D content creation pipeline</a:t>
            </a:r>
            <a:endParaRPr lang="zh-TW" altLang="en-US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8EA00B38-6BD2-4C79-BAFB-84DDA88ED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714625"/>
            <a:ext cx="70739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FF194B-143E-4FC3-9955-16622D62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Taxonomy</a:t>
            </a:r>
            <a:endParaRPr lang="zh-TW" altLang="en-US" dirty="0"/>
          </a:p>
        </p:txBody>
      </p:sp>
      <p:sp>
        <p:nvSpPr>
          <p:cNvPr id="17411" name="內容版面配置區 2">
            <a:extLst>
              <a:ext uri="{FF2B5EF4-FFF2-40B4-BE49-F238E27FC236}">
                <a16:creationId xmlns:a16="http://schemas.microsoft.com/office/drawing/2014/main" id="{1A430042-DDFD-4C98-8E73-B8E630DE1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412" name="文字方塊 3">
            <a:extLst>
              <a:ext uri="{FF2B5EF4-FFF2-40B4-BE49-F238E27FC236}">
                <a16:creationId xmlns:a16="http://schemas.microsoft.com/office/drawing/2014/main" id="{56396D6F-3CCC-4720-9B71-D2DD22E27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3857625"/>
            <a:ext cx="364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400" b="1"/>
              <a:t>Point-Based Graphics</a:t>
            </a:r>
            <a:endParaRPr lang="zh-TW" altLang="en-US" sz="2400"/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89DF3787-13A6-4FF9-B692-8996546964CE}"/>
              </a:ext>
            </a:extLst>
          </p:cNvPr>
          <p:cNvSpPr/>
          <p:nvPr/>
        </p:nvSpPr>
        <p:spPr>
          <a:xfrm>
            <a:off x="1071563" y="2214563"/>
            <a:ext cx="3214687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CE2533E2-5923-4C02-A223-69D0D1793897}"/>
              </a:ext>
            </a:extLst>
          </p:cNvPr>
          <p:cNvSpPr/>
          <p:nvPr/>
        </p:nvSpPr>
        <p:spPr>
          <a:xfrm>
            <a:off x="4786313" y="4500563"/>
            <a:ext cx="32861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9D26931E-4C18-40B9-BB2C-894F0406A253}"/>
              </a:ext>
            </a:extLst>
          </p:cNvPr>
          <p:cNvSpPr/>
          <p:nvPr/>
        </p:nvSpPr>
        <p:spPr>
          <a:xfrm>
            <a:off x="4714875" y="2214563"/>
            <a:ext cx="3286125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1855D214-E49F-410C-9F68-03C425686035}"/>
              </a:ext>
            </a:extLst>
          </p:cNvPr>
          <p:cNvSpPr/>
          <p:nvPr/>
        </p:nvSpPr>
        <p:spPr>
          <a:xfrm>
            <a:off x="1071563" y="4500563"/>
            <a:ext cx="3214687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7417" name="Picture 5">
            <a:extLst>
              <a:ext uri="{FF2B5EF4-FFF2-40B4-BE49-F238E27FC236}">
                <a16:creationId xmlns:a16="http://schemas.microsoft.com/office/drawing/2014/main" id="{92A9FFC9-8BBA-4C46-BF6E-989C7A54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357438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6">
            <a:extLst>
              <a:ext uri="{FF2B5EF4-FFF2-40B4-BE49-F238E27FC236}">
                <a16:creationId xmlns:a16="http://schemas.microsoft.com/office/drawing/2014/main" id="{77BD5345-D2DF-4B2E-B8B8-33E2B3A84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2357438"/>
            <a:ext cx="1143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7">
            <a:extLst>
              <a:ext uri="{FF2B5EF4-FFF2-40B4-BE49-F238E27FC236}">
                <a16:creationId xmlns:a16="http://schemas.microsoft.com/office/drawing/2014/main" id="{276365B2-69AB-4C1E-AFC9-F76D479FC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572000"/>
            <a:ext cx="12906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">
            <a:extLst>
              <a:ext uri="{FF2B5EF4-FFF2-40B4-BE49-F238E27FC236}">
                <a16:creationId xmlns:a16="http://schemas.microsoft.com/office/drawing/2014/main" id="{BBA899AB-6D84-44B5-BC45-9A92AD8A7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4572000"/>
            <a:ext cx="10414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文字方塊 15">
            <a:extLst>
              <a:ext uri="{FF2B5EF4-FFF2-40B4-BE49-F238E27FC236}">
                <a16:creationId xmlns:a16="http://schemas.microsoft.com/office/drawing/2014/main" id="{E68F424E-2689-4980-9E78-D292D6D78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773363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/>
              <a:t>Rendering</a:t>
            </a:r>
            <a:endParaRPr lang="zh-TW" altLang="en-US" b="1"/>
          </a:p>
        </p:txBody>
      </p:sp>
      <p:sp>
        <p:nvSpPr>
          <p:cNvPr id="17422" name="文字方塊 16">
            <a:extLst>
              <a:ext uri="{FF2B5EF4-FFF2-40B4-BE49-F238E27FC236}">
                <a16:creationId xmlns:a16="http://schemas.microsoft.com/office/drawing/2014/main" id="{28E36A92-623C-45E8-9127-415619595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271462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/>
              <a:t>Acquisition</a:t>
            </a:r>
            <a:endParaRPr lang="zh-TW" altLang="en-US"/>
          </a:p>
        </p:txBody>
      </p:sp>
      <p:sp>
        <p:nvSpPr>
          <p:cNvPr id="17423" name="文字方塊 17">
            <a:extLst>
              <a:ext uri="{FF2B5EF4-FFF2-40B4-BE49-F238E27FC236}">
                <a16:creationId xmlns:a16="http://schemas.microsoft.com/office/drawing/2014/main" id="{77B6D740-524C-43FC-B1FA-6FEE3B5C4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059363"/>
            <a:ext cx="192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/>
              <a:t>Representation</a:t>
            </a:r>
            <a:endParaRPr lang="zh-TW" altLang="en-US"/>
          </a:p>
        </p:txBody>
      </p:sp>
      <p:sp>
        <p:nvSpPr>
          <p:cNvPr id="17424" name="文字方塊 18">
            <a:extLst>
              <a:ext uri="{FF2B5EF4-FFF2-40B4-BE49-F238E27FC236}">
                <a16:creationId xmlns:a16="http://schemas.microsoft.com/office/drawing/2014/main" id="{4E252509-9411-442B-9BB8-3DF2A389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4857750"/>
            <a:ext cx="171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/>
              <a:t>Processing &amp;</a:t>
            </a:r>
          </a:p>
          <a:p>
            <a:pPr eaLnBrk="1" hangingPunct="1"/>
            <a:r>
              <a:rPr lang="en-US" altLang="zh-TW" b="1"/>
              <a:t>Editing</a:t>
            </a:r>
            <a:endParaRPr lang="zh-TW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組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組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模組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4422</TotalTime>
  <Words>801</Words>
  <Application>Microsoft Office PowerPoint</Application>
  <PresentationFormat>如螢幕大小 (4:3)</PresentationFormat>
  <Paragraphs>152</Paragraphs>
  <Slides>59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7" baseType="lpstr">
      <vt:lpstr>Arial</vt:lpstr>
      <vt:lpstr>新細明體</vt:lpstr>
      <vt:lpstr>Corbel</vt:lpstr>
      <vt:lpstr>Wingdings 2</vt:lpstr>
      <vt:lpstr>Wingdings</vt:lpstr>
      <vt:lpstr>Wingdings 3</vt:lpstr>
      <vt:lpstr>Calibri</vt:lpstr>
      <vt:lpstr>模組</vt:lpstr>
      <vt:lpstr>PowerPoint 簡報</vt:lpstr>
      <vt:lpstr>So…Points</vt:lpstr>
      <vt:lpstr>Polynomials....</vt:lpstr>
      <vt:lpstr>Polynomials -&gt; Triangles</vt:lpstr>
      <vt:lpstr>Triangles...</vt:lpstr>
      <vt:lpstr>Triangles -&gt; Points</vt:lpstr>
      <vt:lpstr>(Incomplete) History of Points</vt:lpstr>
      <vt:lpstr>A Motivation…</vt:lpstr>
      <vt:lpstr>Taxonomy</vt:lpstr>
      <vt:lpstr>Acquisition of Point-Sampled Geometry and Appearance</vt:lpstr>
      <vt:lpstr>How can we capture reality?</vt:lpstr>
      <vt:lpstr>Goals</vt:lpstr>
      <vt:lpstr>Previous Work</vt:lpstr>
      <vt:lpstr>Acquisition System</vt:lpstr>
      <vt:lpstr>Acquisition Process</vt:lpstr>
      <vt:lpstr>Visual Hull</vt:lpstr>
      <vt:lpstr>View-Dependent Textures</vt:lpstr>
      <vt:lpstr>Opacity Lightfield</vt:lpstr>
      <vt:lpstr>Why Points?</vt:lpstr>
      <vt:lpstr>Points as Rendering Primitives</vt:lpstr>
      <vt:lpstr>Surface Elements - Surfels</vt:lpstr>
      <vt:lpstr>Surfels</vt:lpstr>
      <vt:lpstr>Point Rendering Pipeline</vt:lpstr>
      <vt:lpstr>Color Blending</vt:lpstr>
      <vt:lpstr>Relighting</vt:lpstr>
      <vt:lpstr>Surface Reflectance Field</vt:lpstr>
      <vt:lpstr>Relighting – 1st Step</vt:lpstr>
      <vt:lpstr>Point-Based Rendering</vt:lpstr>
      <vt:lpstr>Motivation</vt:lpstr>
      <vt:lpstr>PowerPoint 簡報</vt:lpstr>
      <vt:lpstr>Motivation</vt:lpstr>
      <vt:lpstr>Point-Based Surface  representation</vt:lpstr>
      <vt:lpstr>Rendering by Resampling</vt:lpstr>
      <vt:lpstr>Rendering pipeline</vt:lpstr>
      <vt:lpstr>Qsplat</vt:lpstr>
      <vt:lpstr>PowerPoint 簡報</vt:lpstr>
      <vt:lpstr>PowerPoint 簡報</vt:lpstr>
      <vt:lpstr>PowerPoint 簡報</vt:lpstr>
      <vt:lpstr>Hierarchical Clustering</vt:lpstr>
      <vt:lpstr>Hierarchical Processing</vt:lpstr>
      <vt:lpstr>Sequential Point Trees</vt:lpstr>
      <vt:lpstr>Sequential Point Trees</vt:lpstr>
      <vt:lpstr>PowerPoint 簡報</vt:lpstr>
      <vt:lpstr>Sequential Point Trees</vt:lpstr>
      <vt:lpstr>Neighborhood</vt:lpstr>
      <vt:lpstr>Neighborhood</vt:lpstr>
      <vt:lpstr>Neighborhood</vt:lpstr>
      <vt:lpstr>Covariance Analysis</vt:lpstr>
      <vt:lpstr>Covariance Analysis</vt:lpstr>
      <vt:lpstr>Covariance Analysis</vt:lpstr>
      <vt:lpstr>Covariance Analysis</vt:lpstr>
      <vt:lpstr>Covariance Analysis</vt:lpstr>
      <vt:lpstr>Rendering pipeline</vt:lpstr>
      <vt:lpstr>Wraping</vt:lpstr>
      <vt:lpstr>Rendering pipeline</vt:lpstr>
      <vt:lpstr>Continuous Reconstruction</vt:lpstr>
      <vt:lpstr>Continuous Reconstruction</vt:lpstr>
      <vt:lpstr>Nonuniform Reconstruction</vt:lpstr>
      <vt:lpstr>Parameterized Reconstruction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Ming-Te Chi</dc:creator>
  <cp:lastModifiedBy>Ming-Te Chi</cp:lastModifiedBy>
  <cp:revision>301</cp:revision>
  <dcterms:modified xsi:type="dcterms:W3CDTF">2021-06-07T04:06:55Z</dcterms:modified>
</cp:coreProperties>
</file>