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4"/>
  </p:notesMasterIdLst>
  <p:handoutMasterIdLst>
    <p:handoutMasterId r:id="rId55"/>
  </p:handoutMasterIdLst>
  <p:sldIdLst>
    <p:sldId id="329" r:id="rId2"/>
    <p:sldId id="455" r:id="rId3"/>
    <p:sldId id="506" r:id="rId4"/>
    <p:sldId id="491" r:id="rId5"/>
    <p:sldId id="492" r:id="rId6"/>
    <p:sldId id="493" r:id="rId7"/>
    <p:sldId id="456" r:id="rId8"/>
    <p:sldId id="457" r:id="rId9"/>
    <p:sldId id="458" r:id="rId10"/>
    <p:sldId id="459" r:id="rId11"/>
    <p:sldId id="503" r:id="rId12"/>
    <p:sldId id="504" r:id="rId13"/>
    <p:sldId id="505" r:id="rId14"/>
    <p:sldId id="460" r:id="rId15"/>
    <p:sldId id="502" r:id="rId16"/>
    <p:sldId id="507" r:id="rId17"/>
    <p:sldId id="508" r:id="rId18"/>
    <p:sldId id="500" r:id="rId19"/>
    <p:sldId id="501" r:id="rId20"/>
    <p:sldId id="462" r:id="rId21"/>
    <p:sldId id="461" r:id="rId22"/>
    <p:sldId id="498" r:id="rId23"/>
    <p:sldId id="463" r:id="rId24"/>
    <p:sldId id="465" r:id="rId25"/>
    <p:sldId id="466" r:id="rId26"/>
    <p:sldId id="467" r:id="rId27"/>
    <p:sldId id="468" r:id="rId28"/>
    <p:sldId id="469" r:id="rId29"/>
    <p:sldId id="476" r:id="rId30"/>
    <p:sldId id="481" r:id="rId31"/>
    <p:sldId id="475" r:id="rId32"/>
    <p:sldId id="470" r:id="rId33"/>
    <p:sldId id="471" r:id="rId34"/>
    <p:sldId id="489" r:id="rId35"/>
    <p:sldId id="490" r:id="rId36"/>
    <p:sldId id="472" r:id="rId37"/>
    <p:sldId id="473" r:id="rId38"/>
    <p:sldId id="480" r:id="rId39"/>
    <p:sldId id="474" r:id="rId40"/>
    <p:sldId id="482" r:id="rId41"/>
    <p:sldId id="487" r:id="rId42"/>
    <p:sldId id="478" r:id="rId43"/>
    <p:sldId id="479" r:id="rId44"/>
    <p:sldId id="483" r:id="rId45"/>
    <p:sldId id="484" r:id="rId46"/>
    <p:sldId id="485" r:id="rId47"/>
    <p:sldId id="486" r:id="rId48"/>
    <p:sldId id="488" r:id="rId49"/>
    <p:sldId id="494" r:id="rId50"/>
    <p:sldId id="495" r:id="rId51"/>
    <p:sldId id="496" r:id="rId52"/>
    <p:sldId id="497" r:id="rId53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80992" autoAdjust="0"/>
  </p:normalViewPr>
  <p:slideViewPr>
    <p:cSldViewPr>
      <p:cViewPr varScale="1">
        <p:scale>
          <a:sx n="81" d="100"/>
          <a:sy n="81" d="100"/>
        </p:scale>
        <p:origin x="3452" y="64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32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32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AF8E564-5C55-402C-8E1E-958949DBF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32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1" y="3228349"/>
            <a:ext cx="7240809" cy="30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32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606F38C-9223-40F0-B15B-20C73180C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6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xrender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allel_computi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2021</a:t>
            </a: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The image is made by </a:t>
            </a:r>
            <a:r>
              <a:rPr lang="en-US" altLang="zh-TW" dirty="0" err="1">
                <a:ea typeface="新細明體" pitchFamily="18" charset="-120"/>
              </a:rPr>
              <a:t>LuxRender</a:t>
            </a:r>
            <a:r>
              <a:rPr lang="en-US" altLang="zh-TW" dirty="0">
                <a:ea typeface="新細明體" pitchFamily="18" charset="-120"/>
              </a:rPr>
              <a:t>. </a:t>
            </a:r>
            <a:r>
              <a:rPr lang="en-US" altLang="zh-TW" dirty="0">
                <a:ea typeface="新細明體" pitchFamily="18" charset="-120"/>
                <a:hlinkClick r:id="rId3"/>
              </a:rPr>
              <a:t>http://www.luxrender.net/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http://www.nvidia.com/object/</a:t>
            </a:r>
            <a:r>
              <a:rPr lang="en-US" altLang="zh-TW" dirty="0" err="1"/>
              <a:t>optix.html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</a:t>
            </a:r>
            <a:r>
              <a:rPr lang="en-US" altLang="zh-TW" dirty="0" err="1"/>
              <a:t>developer.nvidia.com</a:t>
            </a:r>
            <a:r>
              <a:rPr lang="en-US" altLang="zh-TW" dirty="0"/>
              <a:t>/blog/how-to-get-started-with-optix-7/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185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Primary Ray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23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http://en.wikipedia.org/wiki/Thin_lens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79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Whitted</a:t>
            </a:r>
            <a:r>
              <a:rPr lang="en-US" altLang="zh-TW" dirty="0"/>
              <a:t> style</a:t>
            </a:r>
            <a:r>
              <a:rPr lang="en-US" altLang="zh-TW" baseline="0" dirty="0"/>
              <a:t> ray tracer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879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Written in CUDA 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537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1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 // Set up camera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camera_data</a:t>
            </a:r>
            <a:r>
              <a:rPr lang="en-US" altLang="zh-TW" dirty="0"/>
              <a:t> = </a:t>
            </a:r>
            <a:r>
              <a:rPr lang="en-US" altLang="zh-TW" dirty="0" err="1"/>
              <a:t>InitialCameraData</a:t>
            </a:r>
            <a:r>
              <a:rPr lang="en-US" altLang="zh-TW" dirty="0"/>
              <a:t>( make_float3( 14.0f, 14.0f, 14.0f ), // eye</a:t>
            </a:r>
          </a:p>
          <a:p>
            <a:r>
              <a:rPr lang="en-US" altLang="zh-TW" dirty="0"/>
              <a:t>                                   make_float3( 0.0f, 7.0f, 0.0f ),    // </a:t>
            </a:r>
            <a:r>
              <a:rPr lang="en-US" altLang="zh-TW" dirty="0" err="1"/>
              <a:t>lookat</a:t>
            </a:r>
            <a:endParaRPr lang="en-US" altLang="zh-TW" dirty="0"/>
          </a:p>
          <a:p>
            <a:r>
              <a:rPr lang="en-US" altLang="zh-TW" dirty="0"/>
              <a:t>                                   make_float3( 0.0f, 1.0f, 0.0f ),    // up</a:t>
            </a:r>
          </a:p>
          <a:p>
            <a:r>
              <a:rPr lang="en-US" altLang="zh-TW" dirty="0"/>
              <a:t>                                   45.0f );                            // </a:t>
            </a:r>
            <a:r>
              <a:rPr lang="en-US" altLang="zh-TW" dirty="0" err="1"/>
              <a:t>vfov</a:t>
            </a:r>
            <a:endParaRPr lang="en-US" altLang="zh-TW" dirty="0"/>
          </a:p>
          <a:p>
            <a:r>
              <a:rPr lang="en-US" altLang="zh-TW" dirty="0"/>
              <a:t>  </a:t>
            </a:r>
          </a:p>
          <a:p>
            <a:r>
              <a:rPr lang="en-US" altLang="zh-TW" dirty="0"/>
              <a:t>  // Declare camera variables.  The values do not matter, they will be overwritten in trace.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m_context</a:t>
            </a:r>
            <a:r>
              <a:rPr lang="en-US" altLang="zh-TW" dirty="0"/>
              <a:t>["eye"]-&gt;</a:t>
            </a:r>
            <a:r>
              <a:rPr lang="en-US" altLang="zh-TW" dirty="0" err="1"/>
              <a:t>setFloat</a:t>
            </a:r>
            <a:r>
              <a:rPr lang="en-US" altLang="zh-TW" dirty="0"/>
              <a:t>( make_float3( 0.0f, 0.0f, 0.0f ) 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m_context</a:t>
            </a:r>
            <a:r>
              <a:rPr lang="en-US" altLang="zh-TW" dirty="0"/>
              <a:t>["U"]-&gt;</a:t>
            </a:r>
            <a:r>
              <a:rPr lang="en-US" altLang="zh-TW" dirty="0" err="1"/>
              <a:t>setFloat</a:t>
            </a:r>
            <a:r>
              <a:rPr lang="en-US" altLang="zh-TW" dirty="0"/>
              <a:t>( make_float3( 0.0f, 0.0f, 0.0f ) 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m_context</a:t>
            </a:r>
            <a:r>
              <a:rPr lang="en-US" altLang="zh-TW" dirty="0"/>
              <a:t>["V"]-&gt;</a:t>
            </a:r>
            <a:r>
              <a:rPr lang="en-US" altLang="zh-TW" dirty="0" err="1"/>
              <a:t>setFloat</a:t>
            </a:r>
            <a:r>
              <a:rPr lang="en-US" altLang="zh-TW" dirty="0"/>
              <a:t>( make_float3( 0.0f, 0.0f, 0.0f ) 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m_context</a:t>
            </a:r>
            <a:r>
              <a:rPr lang="en-US" altLang="zh-TW" dirty="0"/>
              <a:t>["W"]-&gt;</a:t>
            </a:r>
            <a:r>
              <a:rPr lang="en-US" altLang="zh-TW" dirty="0" err="1"/>
              <a:t>setFloat</a:t>
            </a:r>
            <a:r>
              <a:rPr lang="en-US" altLang="zh-TW" dirty="0"/>
              <a:t>( make_float3( 0.0f, 0.0f, 0.0f ) );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66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rtDeclareVariable</a:t>
            </a:r>
            <a:r>
              <a:rPr lang="en-US" altLang="zh-TW" dirty="0"/>
              <a:t>(float4,  sphere, , );</a:t>
            </a:r>
          </a:p>
          <a:p>
            <a:endParaRPr lang="en-US" altLang="zh-TW" dirty="0"/>
          </a:p>
          <a:p>
            <a:r>
              <a:rPr lang="en-US" altLang="zh-TW" dirty="0" err="1"/>
              <a:t>rtDeclareVariable</a:t>
            </a:r>
            <a:r>
              <a:rPr lang="en-US" altLang="zh-TW" dirty="0"/>
              <a:t>(float3, </a:t>
            </a:r>
            <a:r>
              <a:rPr lang="en-US" altLang="zh-TW" dirty="0" err="1"/>
              <a:t>geometric_normal</a:t>
            </a:r>
            <a:r>
              <a:rPr lang="en-US" altLang="zh-TW" dirty="0"/>
              <a:t>, attribute </a:t>
            </a:r>
            <a:r>
              <a:rPr lang="en-US" altLang="zh-TW" dirty="0" err="1"/>
              <a:t>geometric_normal</a:t>
            </a:r>
            <a:r>
              <a:rPr lang="en-US" altLang="zh-TW" dirty="0"/>
              <a:t>, ); </a:t>
            </a:r>
          </a:p>
          <a:p>
            <a:r>
              <a:rPr lang="en-US" altLang="zh-TW" dirty="0" err="1"/>
              <a:t>rtDeclareVariable</a:t>
            </a:r>
            <a:r>
              <a:rPr lang="en-US" altLang="zh-TW" dirty="0"/>
              <a:t>(float3, </a:t>
            </a:r>
            <a:r>
              <a:rPr lang="en-US" altLang="zh-TW" dirty="0" err="1"/>
              <a:t>shading_normal</a:t>
            </a:r>
            <a:r>
              <a:rPr lang="en-US" altLang="zh-TW" dirty="0"/>
              <a:t>, attribute </a:t>
            </a:r>
            <a:r>
              <a:rPr lang="en-US" altLang="zh-TW" dirty="0" err="1"/>
              <a:t>shading_normal</a:t>
            </a:r>
            <a:r>
              <a:rPr lang="en-US" altLang="zh-TW" dirty="0"/>
              <a:t>, ); </a:t>
            </a:r>
          </a:p>
          <a:p>
            <a:r>
              <a:rPr lang="en-US" altLang="zh-TW" dirty="0" err="1"/>
              <a:t>rtDeclareVariable</a:t>
            </a:r>
            <a:r>
              <a:rPr lang="en-US" altLang="zh-TW" dirty="0"/>
              <a:t>(</a:t>
            </a:r>
            <a:r>
              <a:rPr lang="en-US" altLang="zh-TW" dirty="0" err="1"/>
              <a:t>optix</a:t>
            </a:r>
            <a:r>
              <a:rPr lang="en-US" altLang="zh-TW" dirty="0"/>
              <a:t>::Ray, ray, </a:t>
            </a:r>
            <a:r>
              <a:rPr lang="en-US" altLang="zh-TW" dirty="0" err="1"/>
              <a:t>rtCurrentRay</a:t>
            </a:r>
            <a:r>
              <a:rPr lang="en-US" altLang="zh-TW"/>
              <a:t>, );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378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05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 SDK/</a:t>
            </a:r>
            <a:r>
              <a:rPr lang="en-US" altLang="zh-TW" dirty="0" err="1"/>
              <a:t>sutil</a:t>
            </a:r>
            <a:r>
              <a:rPr lang="en-US" altLang="zh-TW" dirty="0"/>
              <a:t>/</a:t>
            </a:r>
            <a:r>
              <a:rPr kumimoji="1" lang="en-US" altLang="zh-TW" sz="1200" kern="1200" dirty="0" err="1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GLUTDisplay.h</a:t>
            </a:r>
            <a:r>
              <a:rPr kumimoji="1" lang="en-US" altLang="zh-TW" sz="1200" kern="1200" dirty="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, include “</a:t>
            </a:r>
            <a:r>
              <a:rPr lang="en-US" altLang="zh-TW" dirty="0" err="1"/>
              <a:t>SampleScene.h</a:t>
            </a:r>
            <a:r>
              <a:rPr lang="en-US" altLang="zh-TW" dirty="0"/>
              <a:t>”</a:t>
            </a:r>
            <a:endParaRPr kumimoji="1" lang="en-US" altLang="zh-TW" sz="1200" kern="1200" dirty="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kern="1200" dirty="0" err="1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sutil</a:t>
            </a:r>
            <a:r>
              <a:rPr kumimoji="1" lang="en-US" altLang="zh-TW" sz="1200" kern="1200" dirty="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 = </a:t>
            </a:r>
            <a:r>
              <a:rPr kumimoji="1" lang="en-US" altLang="zh-TW" sz="1200" kern="1200" dirty="0" err="1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samples_util</a:t>
            </a:r>
            <a:endParaRPr kumimoji="1" lang="en-US" altLang="zh-TW" sz="1200" kern="1200" dirty="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34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CUDA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(formerly </a:t>
            </a: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Compute Unified Device Architecture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) is a </a:t>
            </a:r>
            <a:r>
              <a:rPr kumimoji="1" lang="en-US" altLang="zh-TW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3" tooltip="Parallel computing"/>
              </a:rPr>
              <a:t>parallel computing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platform and programming model</a:t>
            </a:r>
          </a:p>
          <a:p>
            <a:endParaRPr kumimoji="1" lang="en-US" altLang="zh-TW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  <a:cs typeface="+mn-cs"/>
            </a:endParaRPr>
          </a:p>
          <a:p>
            <a:r>
              <a:rPr kumimoji="1" lang="en-US" altLang="zh-TW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Optix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 3.9 in </a:t>
            </a:r>
            <a:r>
              <a:rPr kumimoji="1" lang="en-US" altLang="zh-TW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dec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/2015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float3 </a:t>
            </a:r>
            <a:r>
              <a:rPr lang="en-US" altLang="zh-TW" dirty="0" err="1"/>
              <a:t>faceforward</a:t>
            </a:r>
            <a:r>
              <a:rPr lang="en-US" altLang="zh-TW" dirty="0"/>
              <a:t>( float3 N, float3 I, float Ng ) </a:t>
            </a:r>
          </a:p>
          <a:p>
            <a:r>
              <a:rPr lang="en-US" altLang="zh-TW" dirty="0"/>
              <a:t>{ return dot(I, Ng) &lt; 0 ? N : -N; }</a:t>
            </a:r>
          </a:p>
          <a:p>
            <a:r>
              <a:rPr lang="en-US" altLang="zh-TW" b="1" dirty="0" err="1"/>
              <a:t>N</a:t>
            </a:r>
            <a:r>
              <a:rPr lang="en-US" altLang="zh-TW" dirty="0" err="1"/>
              <a:t>Peturbed</a:t>
            </a:r>
            <a:r>
              <a:rPr lang="en-US" altLang="zh-TW" dirty="0"/>
              <a:t> normal vector.</a:t>
            </a:r>
          </a:p>
          <a:p>
            <a:r>
              <a:rPr lang="en-US" altLang="zh-TW" b="1" dirty="0" err="1"/>
              <a:t>I</a:t>
            </a:r>
            <a:r>
              <a:rPr lang="en-US" altLang="zh-TW" dirty="0" err="1"/>
              <a:t>Incidence</a:t>
            </a:r>
            <a:r>
              <a:rPr lang="en-US" altLang="zh-TW" dirty="0"/>
              <a:t> vector (typically a direction vector from the eye to a vertex).</a:t>
            </a:r>
          </a:p>
          <a:p>
            <a:r>
              <a:rPr lang="en-US" altLang="zh-TW" b="1" dirty="0" err="1"/>
              <a:t>Ng</a:t>
            </a:r>
            <a:r>
              <a:rPr lang="en-US" altLang="zh-TW" dirty="0" err="1"/>
              <a:t>Geometric</a:t>
            </a:r>
            <a:r>
              <a:rPr lang="en-US" altLang="zh-TW" dirty="0"/>
              <a:t> normal vector (for some facet the </a:t>
            </a:r>
            <a:r>
              <a:rPr lang="en-US" altLang="zh-TW" dirty="0" err="1"/>
              <a:t>peturbed</a:t>
            </a:r>
            <a:r>
              <a:rPr lang="en-US" altLang="zh-TW" dirty="0"/>
              <a:t> normal belongs).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3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http://openmp.org/wp/</a:t>
            </a:r>
          </a:p>
          <a:p>
            <a:endParaRPr lang="en-US" altLang="zh-TW" dirty="0"/>
          </a:p>
          <a:p>
            <a:r>
              <a:rPr lang="en-US" altLang="zh-TW" dirty="0"/>
              <a:t>http://kheresy.wordpress.com/tag/openmp/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1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https://www.kernel.org/pub/linux/kernel/people/geoff/cell/ps3-linux-docs/CellProgrammingTutorial/BasicsOfSIMDProgramming.html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37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http://www.youtube.com/watch?v=fKK933KK6Gg</a:t>
            </a:r>
          </a:p>
          <a:p>
            <a:r>
              <a:rPr lang="en-US" altLang="zh-TW" dirty="0"/>
              <a:t>http://www.youtube.com/watch?v=poEm3NswYVg</a:t>
            </a:r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NVIDIA: </a:t>
            </a:r>
            <a:r>
              <a:rPr kumimoji="1" lang="en-US" altLang="zh-TW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Mythbusters</a:t>
            </a: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 Adam &amp; Jamie draw </a:t>
            </a:r>
            <a:r>
              <a:rPr kumimoji="1" lang="en-US" altLang="zh-TW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mona</a:t>
            </a: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 in 80 milliseconds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6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Host </a:t>
            </a:r>
            <a:r>
              <a:rPr lang="en-US" altLang="zh-TW" dirty="0" err="1"/>
              <a:t>vs</a:t>
            </a:r>
            <a:r>
              <a:rPr lang="en-US" altLang="zh-TW" dirty="0"/>
              <a:t> Device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645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rPr>
              <a:t>PTX: PARALLEL THREAD EXECUTION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46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s2018_IntroDXR_RaytracingShaders.pdf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38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Left: memory hierarchy</a:t>
            </a:r>
          </a:p>
          <a:p>
            <a:endParaRPr lang="en-US" altLang="zh-TW" dirty="0"/>
          </a:p>
          <a:p>
            <a:r>
              <a:rPr lang="en-US" altLang="zh-TW" dirty="0"/>
              <a:t>Right: execution</a:t>
            </a:r>
            <a:r>
              <a:rPr lang="en-US" altLang="zh-TW" baseline="0" dirty="0"/>
              <a:t> flow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80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641C-2885-4330-A4F6-5027A86793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711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EAF-BEF4-43D1-BBB2-7EE111A00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896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FA2-5D47-42FE-9DFA-16CF9935A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56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B66-8553-4DF3-8905-252379F39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5593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8350-52C5-4008-901A-E4F26C99F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512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E0E2-6C51-4580-AD7E-1B4EA588D8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14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E17-D5EB-45A2-ACEC-F617B541C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0445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D590-8D1D-45DF-AB5E-4811DAAA2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433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E26-6F13-43CC-8B53-B7EE1CA7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296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A52-4FA1-4236-8A18-74104B7FC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376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95C-B53B-4E87-93DF-71A2C146E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22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20A6C82-5849-44D9-AA01-2BAECA7F8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ntro-to-dxr.cwyman.org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/>
              <a:t>Advanced Computer Graphics</a:t>
            </a:r>
          </a:p>
          <a:p>
            <a:pPr algn="ctr"/>
            <a:r>
              <a:rPr lang="en-US" altLang="zh-TW" sz="4400" dirty="0"/>
              <a:t>Global Illumination - </a:t>
            </a:r>
            <a:r>
              <a:rPr lang="en-US" altLang="zh-TW" sz="4400" dirty="0" err="1"/>
              <a:t>OptiX</a:t>
            </a:r>
            <a:endParaRPr kumimoji="0" lang="en-US" altLang="zh-TW" sz="44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1938"/>
            <a:ext cx="8658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4653136"/>
            <a:ext cx="65527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164288" y="476753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CPU to GPU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104513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D6709-B413-427A-A2F7-7A42085D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Modern Graphics APIs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716B2C-9B3B-4610-9D08-16CCE130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/>
              <a:t>Two main parts:</a:t>
            </a:r>
          </a:p>
          <a:p>
            <a:r>
              <a:rPr lang="en-US" altLang="zh-TW" b="1" dirty="0"/>
              <a:t>GPU device code (aka “shaders”):</a:t>
            </a:r>
          </a:p>
          <a:p>
            <a:pPr lvl="1"/>
            <a:r>
              <a:rPr lang="en-US" altLang="zh-TW" dirty="0"/>
              <a:t>Includes parallel rendering and other parallel tasks</a:t>
            </a:r>
          </a:p>
          <a:p>
            <a:pPr lvl="1"/>
            <a:r>
              <a:rPr lang="en-US" altLang="zh-TW" dirty="0"/>
              <a:t>Simplified; writing parallel code looks like serial code</a:t>
            </a:r>
          </a:p>
          <a:p>
            <a:pPr marL="457200" indent="-457200"/>
            <a:r>
              <a:rPr lang="en-US" altLang="zh-TW" b="1" dirty="0"/>
              <a:t>CPU host code (often “DirectX API”):</a:t>
            </a:r>
          </a:p>
          <a:p>
            <a:pPr lvl="1"/>
            <a:r>
              <a:rPr lang="en-US" altLang="zh-TW" dirty="0"/>
              <a:t>Manages memory resources (disk → CPU ↔ GPU)</a:t>
            </a:r>
          </a:p>
          <a:p>
            <a:pPr lvl="1"/>
            <a:r>
              <a:rPr lang="en-US" altLang="zh-TW" dirty="0"/>
              <a:t>Sets up, controls, manages, spawns GPU tasks</a:t>
            </a:r>
          </a:p>
          <a:p>
            <a:pPr lvl="1"/>
            <a:r>
              <a:rPr lang="en-US" altLang="zh-TW" dirty="0"/>
              <a:t>Defines shared graphics data structures (like ray accelerations structures)</a:t>
            </a:r>
          </a:p>
          <a:p>
            <a:pPr lvl="1"/>
            <a:r>
              <a:rPr lang="en-US" altLang="zh-TW" dirty="0"/>
              <a:t>Allows higher-level graphics algorithms requiring multiple passes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65CE52-4755-4424-B896-6550F30F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04628"/>
            <a:ext cx="3572374" cy="42487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119AA6D-1E0B-4791-BE7A-8432355BC9FB}"/>
              </a:ext>
            </a:extLst>
          </p:cNvPr>
          <p:cNvSpPr txBox="1"/>
          <p:nvPr/>
        </p:nvSpPr>
        <p:spPr>
          <a:xfrm>
            <a:off x="5364088" y="5877272"/>
            <a:ext cx="33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Icons: CC-Attribution-3.0, by Matthias Smit, </a:t>
            </a:r>
            <a:r>
              <a:rPr lang="en-US" altLang="zh-TW" sz="1200" dirty="0" err="1"/>
              <a:t>Mahmure</a:t>
            </a:r>
            <a:r>
              <a:rPr lang="en-US" altLang="zh-TW" sz="1200" dirty="0"/>
              <a:t> Alp, and Georgiana Ionescu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22277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32433A-4849-401C-A908-DF08A8E6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TW" dirty="0"/>
              <a:t>Execution flow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0B2B91-50B7-4214-A84E-C8FE16CE0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3CF0A0-564E-45A0-9D7E-5B42CD7C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17659"/>
            <a:ext cx="4248472" cy="689331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20835B2-6883-442C-A1D9-9BFFD22E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04628"/>
            <a:ext cx="3572374" cy="424874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F0C096D-5B82-4EDF-A2C2-337509F9E758}"/>
              </a:ext>
            </a:extLst>
          </p:cNvPr>
          <p:cNvSpPr txBox="1"/>
          <p:nvPr/>
        </p:nvSpPr>
        <p:spPr>
          <a:xfrm>
            <a:off x="5364088" y="5877272"/>
            <a:ext cx="33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Icons: CC-Attribution-3.0, by Matthias Smit, </a:t>
            </a:r>
            <a:r>
              <a:rPr lang="en-US" altLang="zh-TW" sz="1200" dirty="0" err="1"/>
              <a:t>Mahmure</a:t>
            </a:r>
            <a:r>
              <a:rPr lang="en-US" altLang="zh-TW" sz="1200" dirty="0"/>
              <a:t> Alp, and Georgiana Ionescu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2603819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7912D-EACD-41EB-92BD-79293411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02630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23CDEA-6098-488D-BD9A-1D12DE84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" y="1528192"/>
            <a:ext cx="8229600" cy="4525963"/>
          </a:xfrm>
        </p:spPr>
        <p:txBody>
          <a:bodyPr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8B9DA01-C630-42F4-B7A2-2912AA98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1" y="1490718"/>
            <a:ext cx="9144000" cy="460091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50D3369-1036-41AD-B2F9-256A247FFCD3}"/>
              </a:ext>
            </a:extLst>
          </p:cNvPr>
          <p:cNvSpPr txBox="1"/>
          <p:nvPr/>
        </p:nvSpPr>
        <p:spPr>
          <a:xfrm>
            <a:off x="1907704" y="61889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GA100 Full GPU with 128 SMs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346859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dirty="0"/>
              <a:t>Memory Hierarchy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53" y="274638"/>
            <a:ext cx="463024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91B2618-48EF-4D1F-B5DE-CD6F67926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6" y="2430173"/>
            <a:ext cx="3344419" cy="3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346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67B8DC7-8145-4DDD-8328-B1FEDDED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Introduction to DirectX </a:t>
            </a:r>
            <a:r>
              <a:rPr lang="en-US" altLang="zh-TW" dirty="0" err="1">
                <a:hlinkClick r:id="rId2"/>
              </a:rPr>
              <a:t>RayTracing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373656-25C4-485B-869B-971E34FEA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ACM SIGGRAPH 2018 Courses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58579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8BAA9F-DAB3-4EEA-82A8-E923042B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DirectX Rasterization Pipeline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81AB79-B1EE-4D3A-9044-717732D9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95F09CC-F51B-4752-97D1-BA1C469C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231"/>
            <a:ext cx="9144000" cy="1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27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A84196-85B7-40F9-885A-27147009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13E9D4-4BA3-471C-B8CD-FD96DF73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8788E6-F368-4EA1-A9B2-39079CBB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9144000" cy="13704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0A36B80-9DC5-4133-B10B-F8B8D272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" y="2492896"/>
            <a:ext cx="9144000" cy="14560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3BE7BCD-8591-452C-B3F8-5F5F8ABA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8" y="4604539"/>
            <a:ext cx="9144000" cy="14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4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6F75-D465-ED4C-88A7-5F1CD857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E72F94-C4C1-2545-B759-5B1AAF59C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" y="1384350"/>
            <a:ext cx="9067303" cy="4204890"/>
          </a:xfrm>
        </p:spPr>
      </p:pic>
    </p:spTree>
    <p:extLst>
      <p:ext uri="{BB962C8B-B14F-4D97-AF65-F5344CB8AC3E}">
        <p14:creationId xmlns:p14="http://schemas.microsoft.com/office/powerpoint/2010/main" val="134842660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46F6-0BCA-8944-A3B2-A0C1654C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9F2A9-8556-7F44-8A50-40BBA72EA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" y="1124743"/>
            <a:ext cx="9054692" cy="4824537"/>
          </a:xfrm>
        </p:spPr>
      </p:pic>
    </p:spTree>
    <p:extLst>
      <p:ext uri="{BB962C8B-B14F-4D97-AF65-F5344CB8AC3E}">
        <p14:creationId xmlns:p14="http://schemas.microsoft.com/office/powerpoint/2010/main" val="246000607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Parallel computing</a:t>
            </a:r>
          </a:p>
          <a:p>
            <a:pPr lvl="1"/>
            <a:r>
              <a:rPr lang="en-US" altLang="zh-TW" dirty="0"/>
              <a:t>CUDA (Compute Unified Device Architecture)</a:t>
            </a:r>
          </a:p>
          <a:p>
            <a:endParaRPr lang="en-US" altLang="zh-TW" dirty="0"/>
          </a:p>
          <a:p>
            <a:r>
              <a:rPr lang="en-US" altLang="zh-TW" dirty="0" err="1"/>
              <a:t>OptiX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44E2F826-5063-4106-B479-D70EE36BCA69}" type="slidenum">
              <a:rPr lang="es-ES" altLang="zh-TW"/>
              <a:pPr lvl="1" eaLnBrk="1" hangingPunct="1"/>
              <a:t>2</a:t>
            </a:fld>
            <a:endParaRPr lang="es-ES" altLang="zh-TW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OptiX</a:t>
            </a:r>
            <a:r>
              <a:rPr lang="en-US" altLang="zh-TW" dirty="0"/>
              <a:t> 5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sz="2800" dirty="0"/>
              <a:t>current: </a:t>
            </a:r>
            <a:r>
              <a:rPr lang="en-US" sz="2800" dirty="0"/>
              <a:t>7.2.0 (Oct 2020)</a:t>
            </a:r>
            <a:br>
              <a:rPr 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45875" cy="17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361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Document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err="1"/>
              <a:t>OptiX</a:t>
            </a:r>
            <a:r>
              <a:rPr lang="en-US" altLang="zh-TW" sz="2800" dirty="0"/>
              <a:t>: A</a:t>
            </a:r>
            <a:r>
              <a:rPr lang="en-US" altLang="zh-TW" sz="2400" dirty="0"/>
              <a:t> scalable framework for ray-tracing based application.</a:t>
            </a:r>
          </a:p>
          <a:p>
            <a:pPr lvl="1"/>
            <a:endParaRPr lang="en-US" altLang="zh-TW" sz="2400" dirty="0"/>
          </a:p>
          <a:p>
            <a:r>
              <a:rPr lang="en-US" altLang="zh-TW" sz="2800" dirty="0" err="1"/>
              <a:t>OptiX</a:t>
            </a:r>
            <a:r>
              <a:rPr lang="en-US" altLang="zh-TW" sz="2800" dirty="0"/>
              <a:t> Programming Guide</a:t>
            </a:r>
          </a:p>
          <a:p>
            <a:pPr lvl="1"/>
            <a:r>
              <a:rPr lang="en-US" altLang="zh-TW" sz="2400" dirty="0"/>
              <a:t>Host-based API </a:t>
            </a:r>
          </a:p>
          <a:p>
            <a:pPr lvl="1"/>
            <a:r>
              <a:rPr lang="en-US" altLang="zh-TW" sz="2400" dirty="0"/>
              <a:t>CUDA c-based system that produce ray, intersection, …</a:t>
            </a:r>
          </a:p>
          <a:p>
            <a:pPr lvl="1"/>
            <a:endParaRPr lang="en-US" altLang="zh-TW" sz="2400" dirty="0"/>
          </a:p>
          <a:p>
            <a:r>
              <a:rPr lang="en-US" altLang="zh-TW" sz="2800" dirty="0" err="1"/>
              <a:t>OptiX</a:t>
            </a:r>
            <a:r>
              <a:rPr lang="en-US" altLang="zh-TW" sz="2800" dirty="0"/>
              <a:t> </a:t>
            </a:r>
            <a:r>
              <a:rPr lang="en-US" altLang="zh-TW" sz="2800" dirty="0" err="1"/>
              <a:t>Quickstart</a:t>
            </a:r>
            <a:r>
              <a:rPr lang="en-US" altLang="zh-TW" sz="2800" dirty="0"/>
              <a:t> Guide</a:t>
            </a:r>
          </a:p>
          <a:p>
            <a:pPr lvl="1"/>
            <a:r>
              <a:rPr lang="en-US" altLang="zh-TW" sz="2400" dirty="0"/>
              <a:t>How to implement several basic ray tracing effects, from trivially simple to moderately complex.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456752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Document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76A25B-D341-144C-AA11-67A14E1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96" y="1583184"/>
            <a:ext cx="4926880" cy="49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6475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 model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Context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Program</a:t>
            </a:r>
          </a:p>
          <a:p>
            <a:endParaRPr lang="en-US" altLang="zh-TW" dirty="0"/>
          </a:p>
          <a:p>
            <a:r>
              <a:rPr lang="en-US" altLang="zh-TW" dirty="0"/>
              <a:t>Variable</a:t>
            </a:r>
          </a:p>
          <a:p>
            <a:r>
              <a:rPr lang="en-US" altLang="zh-TW" dirty="0"/>
              <a:t>Buffer</a:t>
            </a:r>
          </a:p>
          <a:p>
            <a:r>
              <a:rPr lang="en-US" altLang="zh-TW" dirty="0"/>
              <a:t>Texture sampler</a:t>
            </a:r>
          </a:p>
          <a:p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Group</a:t>
            </a:r>
          </a:p>
          <a:p>
            <a:pPr lvl="1"/>
            <a:r>
              <a:rPr lang="en-US" altLang="zh-TW" dirty="0"/>
              <a:t>Geometry Group</a:t>
            </a:r>
          </a:p>
          <a:p>
            <a:pPr lvl="1"/>
            <a:r>
              <a:rPr lang="en-US" altLang="zh-TW" dirty="0"/>
              <a:t>Transform</a:t>
            </a:r>
          </a:p>
          <a:p>
            <a:pPr lvl="1"/>
            <a:r>
              <a:rPr lang="en-US" altLang="zh-TW" dirty="0"/>
              <a:t>Selector</a:t>
            </a:r>
          </a:p>
          <a:p>
            <a:pPr lvl="1"/>
            <a:r>
              <a:rPr lang="en-US" altLang="zh-TW" dirty="0"/>
              <a:t>Acceleration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Geometry Instance</a:t>
            </a:r>
          </a:p>
          <a:p>
            <a:pPr lvl="1"/>
            <a:r>
              <a:rPr lang="en-US" altLang="zh-TW" dirty="0"/>
              <a:t>Geometry</a:t>
            </a:r>
          </a:p>
          <a:p>
            <a:pPr lvl="1"/>
            <a:r>
              <a:rPr lang="en-US" altLang="zh-TW" dirty="0"/>
              <a:t>Material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42598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 graph - </a:t>
            </a:r>
            <a:r>
              <a:rPr lang="en-US" altLang="zh-TW"/>
              <a:t>Scence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4331"/>
            <a:ext cx="78167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793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 - Context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8" y="1772816"/>
            <a:ext cx="72961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2699792" y="2564904"/>
            <a:ext cx="1855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563888" y="3933056"/>
            <a:ext cx="1855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2472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 – entry 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2" y="1840313"/>
            <a:ext cx="7896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339752" y="4005064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339752" y="2420888"/>
            <a:ext cx="220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339752" y="5085184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0002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- Ray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6" y="1736102"/>
            <a:ext cx="5353794" cy="24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938328" cy="11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04" y="4437112"/>
            <a:ext cx="4176464" cy="10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6557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Radiance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67544" y="3068960"/>
            <a:ext cx="8496944" cy="2901478"/>
            <a:chOff x="395536" y="2399730"/>
            <a:chExt cx="8496944" cy="290147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33" y="2399730"/>
              <a:ext cx="68770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3" y="2969588"/>
              <a:ext cx="76104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386683"/>
              <a:ext cx="789622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130" y="2996952"/>
              <a:ext cx="8953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0" y="1492280"/>
            <a:ext cx="5436749" cy="15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542559" y="5157192"/>
            <a:ext cx="1149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6852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Shadow 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6" y="1124744"/>
            <a:ext cx="4968552" cy="12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524197" y="2492896"/>
            <a:ext cx="8685287" cy="4247691"/>
            <a:chOff x="524197" y="2492896"/>
            <a:chExt cx="8685287" cy="4247691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76" y="2492896"/>
              <a:ext cx="7505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74652"/>
              <a:ext cx="1181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121546"/>
              <a:ext cx="73056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772" y="3157351"/>
              <a:ext cx="10287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76" y="3494732"/>
              <a:ext cx="730567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574852"/>
              <a:ext cx="13049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97" y="4835587"/>
              <a:ext cx="77819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直線接點 6"/>
          <p:cNvCxnSpPr/>
          <p:nvPr/>
        </p:nvCxnSpPr>
        <p:spPr>
          <a:xfrm>
            <a:off x="556476" y="3717032"/>
            <a:ext cx="728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5623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CE0966D-135E-4015-A4F2-9670DDF6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computing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685C7F1-429D-4722-859C-384EDB27F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33086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Geometry Instance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Geometry Instance</a:t>
            </a:r>
          </a:p>
          <a:p>
            <a:pPr lvl="1"/>
            <a:r>
              <a:rPr lang="en-US" altLang="zh-TW" dirty="0"/>
              <a:t>Geometry</a:t>
            </a:r>
          </a:p>
          <a:p>
            <a:pPr lvl="2"/>
            <a:r>
              <a:rPr lang="en-US" altLang="zh-TW" dirty="0" err="1"/>
              <a:t>IntersectionProgram</a:t>
            </a:r>
            <a:endParaRPr lang="en-US" altLang="zh-TW" dirty="0"/>
          </a:p>
          <a:p>
            <a:pPr lvl="2"/>
            <a:r>
              <a:rPr lang="en-US" altLang="zh-TW" dirty="0" err="1"/>
              <a:t>BoundingBoxProgram</a:t>
            </a:r>
            <a:endParaRPr lang="en-US" altLang="zh-TW" dirty="0"/>
          </a:p>
          <a:p>
            <a:pPr lvl="2"/>
            <a:endParaRPr lang="en-US" altLang="zh-TW" dirty="0"/>
          </a:p>
          <a:p>
            <a:pPr lvl="1"/>
            <a:r>
              <a:rPr lang="en-US" altLang="zh-TW" dirty="0"/>
              <a:t>Material</a:t>
            </a:r>
          </a:p>
          <a:p>
            <a:pPr lvl="2"/>
            <a:r>
              <a:rPr lang="en-US" altLang="zh-TW" dirty="0" err="1"/>
              <a:t>ClosestHitProgram</a:t>
            </a:r>
            <a:endParaRPr lang="en-US" altLang="zh-TW" dirty="0"/>
          </a:p>
          <a:p>
            <a:pPr lvl="2"/>
            <a:r>
              <a:rPr lang="en-US" altLang="zh-TW" dirty="0" err="1"/>
              <a:t>AnyHitProgram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566974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16016" y="3068960"/>
            <a:ext cx="3672408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3068960"/>
            <a:ext cx="3672408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069160"/>
          </a:xfrm>
        </p:spPr>
        <p:txBody>
          <a:bodyPr/>
          <a:lstStyle/>
          <a:p>
            <a:r>
              <a:rPr lang="en-US" altLang="zh-TW" dirty="0"/>
              <a:t>Ray Generation</a:t>
            </a:r>
          </a:p>
          <a:p>
            <a:pPr lvl="1"/>
            <a:r>
              <a:rPr lang="en-US" altLang="zh-TW" dirty="0"/>
              <a:t>camera</a:t>
            </a:r>
          </a:p>
          <a:p>
            <a:endParaRPr lang="en-US" altLang="zh-TW" dirty="0"/>
          </a:p>
          <a:p>
            <a:r>
              <a:rPr lang="en-US" altLang="zh-TW" dirty="0"/>
              <a:t>Closest Hit</a:t>
            </a:r>
          </a:p>
          <a:p>
            <a:pPr lvl="1"/>
            <a:r>
              <a:rPr lang="en-US" altLang="zh-TW" dirty="0"/>
              <a:t>shading</a:t>
            </a:r>
          </a:p>
          <a:p>
            <a:r>
              <a:rPr lang="en-US" altLang="zh-TW" dirty="0"/>
              <a:t>Any Hit</a:t>
            </a:r>
          </a:p>
          <a:p>
            <a:pPr lvl="1"/>
            <a:r>
              <a:rPr lang="en-US" altLang="zh-TW" dirty="0"/>
              <a:t>Shadow ray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Miss</a:t>
            </a:r>
          </a:p>
          <a:p>
            <a:pPr lvl="1"/>
            <a:r>
              <a:rPr lang="en-US" altLang="zh-TW" dirty="0"/>
              <a:t>background/environment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Exception</a:t>
            </a:r>
          </a:p>
          <a:p>
            <a:pPr lvl="1"/>
            <a:r>
              <a:rPr lang="en-US" altLang="zh-TW" dirty="0"/>
              <a:t>Bad pixel / Print error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Intersection</a:t>
            </a:r>
          </a:p>
          <a:p>
            <a:pPr lvl="1"/>
            <a:r>
              <a:rPr lang="en-US" altLang="zh-TW" dirty="0"/>
              <a:t>ray-primitive</a:t>
            </a:r>
          </a:p>
          <a:p>
            <a:r>
              <a:rPr lang="en-US" altLang="zh-TW" dirty="0"/>
              <a:t>Bounding Box</a:t>
            </a:r>
          </a:p>
          <a:p>
            <a:pPr lvl="1"/>
            <a:r>
              <a:rPr lang="en-US" altLang="zh-TW" dirty="0"/>
              <a:t>Ray-bounding box</a:t>
            </a:r>
          </a:p>
          <a:p>
            <a:endParaRPr lang="en-US" altLang="zh-TW" dirty="0"/>
          </a:p>
          <a:p>
            <a:r>
              <a:rPr lang="en-US" altLang="zh-TW" dirty="0"/>
              <a:t>Visit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75450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Ray Generation(1)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91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2144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Ray Generation(2)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11560" y="1484784"/>
            <a:ext cx="7705725" cy="5088582"/>
            <a:chOff x="611560" y="1556792"/>
            <a:chExt cx="7705725" cy="508858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6792"/>
              <a:ext cx="7705725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445224"/>
              <a:ext cx="62865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直線接點 6"/>
          <p:cNvCxnSpPr/>
          <p:nvPr/>
        </p:nvCxnSpPr>
        <p:spPr>
          <a:xfrm>
            <a:off x="830591" y="5805264"/>
            <a:ext cx="1149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24339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bounding box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3" y="1371930"/>
            <a:ext cx="7810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915816" y="1628800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979712" y="3789040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908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Intersection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767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1907704" y="5229200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195736" y="6021288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72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8015E-7 L 0 -0.318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Closest Hit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95536" y="2060848"/>
            <a:ext cx="8719095" cy="4127326"/>
            <a:chOff x="395536" y="2060848"/>
            <a:chExt cx="8719095" cy="412732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0848"/>
              <a:ext cx="67151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060848"/>
              <a:ext cx="22383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20466"/>
              <a:ext cx="78676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096991"/>
              <a:ext cx="333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33" y="5445224"/>
              <a:ext cx="418147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259838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Programs – Miss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96752"/>
            <a:ext cx="7810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4224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Supported </a:t>
            </a:r>
            <a:r>
              <a:rPr lang="en-US" altLang="zh-TW" dirty="0" err="1"/>
              <a:t>OptiX</a:t>
            </a:r>
            <a:r>
              <a:rPr lang="en-US" altLang="zh-TW" dirty="0"/>
              <a:t> call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1831"/>
            <a:ext cx="5112568" cy="534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3846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Sample 1~8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b="1" dirty="0" err="1"/>
              <a:t>Whitted</a:t>
            </a:r>
            <a:r>
              <a:rPr lang="en-US" altLang="zh-TW" b="1" dirty="0"/>
              <a:t>, Cook,</a:t>
            </a:r>
            <a:r>
              <a:rPr lang="en-US" altLang="zh-TW" dirty="0"/>
              <a:t> glass, Tutorial</a:t>
            </a:r>
            <a:endParaRPr lang="zh-TW" altLang="en-US" dirty="0"/>
          </a:p>
        </p:txBody>
      </p:sp>
      <p:pic>
        <p:nvPicPr>
          <p:cNvPr id="15362" name="Picture 2" descr="sample1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ample2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ample4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ample5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ample6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ample8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cook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whit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8" y="46531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4033"/>
            <a:ext cx="2880320" cy="25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890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OpenMP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#include &lt;</a:t>
            </a:r>
            <a:r>
              <a:rPr lang="en-US" altLang="zh-TW" sz="2000" dirty="0" err="1">
                <a:solidFill>
                  <a:srgbClr val="FF0000"/>
                </a:solidFill>
              </a:rPr>
              <a:t>omp.h</a:t>
            </a:r>
            <a:r>
              <a:rPr lang="en-US" altLang="zh-TW" sz="2000" dirty="0">
                <a:solidFill>
                  <a:srgbClr val="FF0000"/>
                </a:solidFill>
              </a:rPr>
              <a:t>&gt;  </a:t>
            </a:r>
            <a:r>
              <a:rPr lang="en-US" altLang="zh-TW" sz="2000" dirty="0">
                <a:solidFill>
                  <a:srgbClr val="00B050"/>
                </a:solidFill>
              </a:rPr>
              <a:t> //note:  set compiler flag:  /</a:t>
            </a:r>
            <a:r>
              <a:rPr lang="en-US" altLang="zh-TW" sz="2000" dirty="0" err="1">
                <a:solidFill>
                  <a:srgbClr val="00B050"/>
                </a:solidFill>
              </a:rPr>
              <a:t>openmp</a:t>
            </a:r>
            <a:endParaRPr lang="en-US" altLang="zh-TW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sz="2000" dirty="0"/>
              <a:t>#include &lt;</a:t>
            </a:r>
            <a:r>
              <a:rPr lang="en-US" altLang="zh-TW" sz="2000" dirty="0" err="1"/>
              <a:t>stdio.h</a:t>
            </a:r>
            <a:r>
              <a:rPr lang="en-US" altLang="zh-TW" sz="2000" dirty="0"/>
              <a:t>&gt; </a:t>
            </a:r>
          </a:p>
          <a:p>
            <a:pPr marL="0" indent="0">
              <a:buNone/>
            </a:pPr>
            <a:r>
              <a:rPr lang="en-US" altLang="zh-TW" sz="2000" dirty="0"/>
              <a:t>#include &lt;</a:t>
            </a:r>
            <a:r>
              <a:rPr lang="en-US" altLang="zh-TW" sz="2000" dirty="0" err="1"/>
              <a:t>stdlib.h</a:t>
            </a:r>
            <a:r>
              <a:rPr lang="en-US" altLang="zh-TW" sz="2000" dirty="0"/>
              <a:t>&gt; </a:t>
            </a:r>
          </a:p>
          <a:p>
            <a:pPr marL="0" indent="0">
              <a:buNone/>
            </a:pPr>
            <a:r>
              <a:rPr lang="en-US" altLang="zh-TW" sz="2000" dirty="0"/>
              <a:t>void Test(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n ) { </a:t>
            </a:r>
          </a:p>
          <a:p>
            <a:pPr marL="0" indent="0">
              <a:buNone/>
            </a:pPr>
            <a:r>
              <a:rPr lang="en-US" altLang="zh-TW" sz="2000" dirty="0"/>
              <a:t>	for(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= 0;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&lt; 10000; ++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) { </a:t>
            </a:r>
            <a:r>
              <a:rPr lang="en-US" altLang="zh-TW" sz="2000" dirty="0">
                <a:solidFill>
                  <a:srgbClr val="00B050"/>
                </a:solidFill>
              </a:rPr>
              <a:t>//do nothing, just waste time </a:t>
            </a:r>
            <a:r>
              <a:rPr lang="en-US" altLang="zh-TW" sz="2000" dirty="0"/>
              <a:t>}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err="1"/>
              <a:t>printf</a:t>
            </a:r>
            <a:r>
              <a:rPr lang="en-US" altLang="zh-TW" sz="2000" dirty="0"/>
              <a:t>( "%d, ", n ); </a:t>
            </a:r>
          </a:p>
          <a:p>
            <a:pPr marL="0" indent="0">
              <a:buNone/>
            </a:pPr>
            <a:r>
              <a:rPr lang="en-US" altLang="zh-TW" sz="2000" dirty="0"/>
              <a:t>} </a:t>
            </a:r>
          </a:p>
          <a:p>
            <a:pPr marL="0" indent="0">
              <a:buNone/>
            </a:pPr>
            <a:r>
              <a:rPr lang="en-US" altLang="zh-TW" sz="2000" dirty="0" err="1"/>
              <a:t>int</a:t>
            </a:r>
            <a:r>
              <a:rPr lang="en-US" altLang="zh-TW" sz="2000" dirty="0"/>
              <a:t> main(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argc</a:t>
            </a:r>
            <a:r>
              <a:rPr lang="en-US" altLang="zh-TW" sz="2000" dirty="0"/>
              <a:t>, char* </a:t>
            </a:r>
            <a:r>
              <a:rPr lang="en-US" altLang="zh-TW" sz="2000" dirty="0" err="1"/>
              <a:t>argv</a:t>
            </a:r>
            <a:r>
              <a:rPr lang="en-US" altLang="zh-TW" sz="2000" dirty="0"/>
              <a:t>[]) </a:t>
            </a:r>
          </a:p>
          <a:p>
            <a:pPr marL="0" indent="0">
              <a:buNone/>
            </a:pPr>
            <a:r>
              <a:rPr lang="en-US" altLang="zh-TW" sz="2000" dirty="0"/>
              <a:t>{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#pragma </a:t>
            </a:r>
            <a:r>
              <a:rPr lang="en-US" altLang="zh-TW" sz="2000" dirty="0" err="1">
                <a:solidFill>
                  <a:srgbClr val="FF0000"/>
                </a:solidFill>
              </a:rPr>
              <a:t>omp</a:t>
            </a:r>
            <a:r>
              <a:rPr lang="en-US" altLang="zh-TW" sz="2000" dirty="0">
                <a:solidFill>
                  <a:srgbClr val="FF0000"/>
                </a:solidFill>
              </a:rPr>
              <a:t> parallel for </a:t>
            </a:r>
          </a:p>
          <a:p>
            <a:pPr marL="0" indent="0">
              <a:buNone/>
            </a:pPr>
            <a:r>
              <a:rPr lang="en-US" altLang="zh-TW" sz="2000" dirty="0"/>
              <a:t>	for(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= 0;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&lt; 10; ++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) </a:t>
            </a:r>
          </a:p>
          <a:p>
            <a:pPr marL="0" indent="0">
              <a:buNone/>
            </a:pPr>
            <a:r>
              <a:rPr lang="en-US" altLang="zh-TW" sz="2000" dirty="0"/>
              <a:t>		Test(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); </a:t>
            </a:r>
          </a:p>
          <a:p>
            <a:pPr marL="0" indent="0">
              <a:buNone/>
            </a:pPr>
            <a:r>
              <a:rPr lang="en-US" altLang="zh-TW" sz="2000" dirty="0"/>
              <a:t>	system( "pause" ); </a:t>
            </a:r>
          </a:p>
          <a:p>
            <a:pPr marL="0" indent="0">
              <a:buNone/>
            </a:pPr>
            <a:r>
              <a:rPr lang="en-US" altLang="zh-TW" sz="2000" dirty="0"/>
              <a:t>}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65737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 - </a:t>
            </a:r>
            <a:r>
              <a:rPr lang="en-US" altLang="zh-TW" dirty="0" err="1"/>
              <a:t>SampleScene.h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class </a:t>
            </a:r>
            <a:r>
              <a:rPr lang="en-US" altLang="zh-TW" dirty="0" err="1"/>
              <a:t>SampleScene</a:t>
            </a:r>
            <a:r>
              <a:rPr lang="en-US" altLang="zh-TW" dirty="0"/>
              <a:t> {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B050"/>
                </a:solidFill>
              </a:rPr>
              <a:t>// Create the </a:t>
            </a:r>
            <a:r>
              <a:rPr lang="en-US" altLang="zh-TW" sz="2000" dirty="0" err="1">
                <a:solidFill>
                  <a:srgbClr val="00B050"/>
                </a:solidFill>
              </a:rPr>
              <a:t>optix</a:t>
            </a:r>
            <a:r>
              <a:rPr lang="en-US" altLang="zh-TW" sz="2000" dirty="0">
                <a:solidFill>
                  <a:srgbClr val="00B050"/>
                </a:solidFill>
              </a:rPr>
              <a:t> scene and return initial viewing parameters</a:t>
            </a:r>
          </a:p>
          <a:p>
            <a:pPr marL="0" indent="0">
              <a:buNone/>
            </a:pPr>
            <a:r>
              <a:rPr lang="it-IT" altLang="zh-TW" sz="2000" dirty="0"/>
              <a:t>virtual void   </a:t>
            </a:r>
            <a:r>
              <a:rPr lang="it-IT" altLang="zh-TW" sz="2000" dirty="0">
                <a:solidFill>
                  <a:srgbClr val="FF0000"/>
                </a:solidFill>
              </a:rPr>
              <a:t>initScene</a:t>
            </a:r>
            <a:r>
              <a:rPr lang="it-IT" altLang="zh-TW" sz="2000" dirty="0"/>
              <a:t>( InitialCameraData&amp; camera_data )=0;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>
                <a:solidFill>
                  <a:srgbClr val="00B050"/>
                </a:solidFill>
              </a:rPr>
              <a:t>// Update camera </a:t>
            </a:r>
            <a:r>
              <a:rPr lang="en-US" altLang="zh-TW" sz="2000" dirty="0" err="1">
                <a:solidFill>
                  <a:srgbClr val="00B050"/>
                </a:solidFill>
              </a:rPr>
              <a:t>shader</a:t>
            </a:r>
            <a:r>
              <a:rPr lang="en-US" altLang="zh-TW" sz="2000" dirty="0">
                <a:solidFill>
                  <a:srgbClr val="00B050"/>
                </a:solidFill>
              </a:rPr>
              <a:t> with new viewing </a:t>
            </a:r>
            <a:r>
              <a:rPr lang="en-US" altLang="zh-TW" sz="2000" dirty="0" err="1">
                <a:solidFill>
                  <a:srgbClr val="00B050"/>
                </a:solidFill>
              </a:rPr>
              <a:t>params</a:t>
            </a:r>
            <a:r>
              <a:rPr lang="en-US" altLang="zh-TW" sz="2000" dirty="0">
                <a:solidFill>
                  <a:srgbClr val="00B050"/>
                </a:solidFill>
              </a:rPr>
              <a:t> and then trace</a:t>
            </a:r>
          </a:p>
          <a:p>
            <a:pPr marL="0" indent="0">
              <a:buNone/>
            </a:pPr>
            <a:r>
              <a:rPr lang="en-US" altLang="zh-TW" sz="2000" dirty="0"/>
              <a:t>virtual void   </a:t>
            </a:r>
            <a:r>
              <a:rPr lang="en-US" altLang="zh-TW" sz="2000" dirty="0">
                <a:solidFill>
                  <a:srgbClr val="FF0000"/>
                </a:solidFill>
              </a:rPr>
              <a:t>trace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const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RayGenCameraData</a:t>
            </a:r>
            <a:r>
              <a:rPr lang="en-US" altLang="zh-TW" sz="2000" dirty="0"/>
              <a:t>&amp; </a:t>
            </a:r>
            <a:r>
              <a:rPr lang="en-US" altLang="zh-TW" sz="2000" dirty="0" err="1"/>
              <a:t>camera_data</a:t>
            </a:r>
            <a:r>
              <a:rPr lang="en-US" altLang="zh-TW" sz="2000" dirty="0"/>
              <a:t> )=0;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>
                <a:solidFill>
                  <a:srgbClr val="00B050"/>
                </a:solidFill>
              </a:rPr>
              <a:t>// Return the output buffer to be displayed</a:t>
            </a:r>
          </a:p>
          <a:p>
            <a:pPr marL="0" indent="0">
              <a:buNone/>
            </a:pPr>
            <a:r>
              <a:rPr lang="en-US" altLang="zh-TW" sz="2000" dirty="0"/>
              <a:t>virtual </a:t>
            </a:r>
            <a:r>
              <a:rPr lang="en-US" altLang="zh-TW" sz="2000" dirty="0" err="1"/>
              <a:t>optix</a:t>
            </a:r>
            <a:r>
              <a:rPr lang="en-US" altLang="zh-TW" sz="2000" dirty="0"/>
              <a:t>::Buffer </a:t>
            </a:r>
            <a:r>
              <a:rPr lang="en-US" altLang="zh-TW" sz="2000" dirty="0" err="1">
                <a:solidFill>
                  <a:srgbClr val="FF0000"/>
                </a:solidFill>
              </a:rPr>
              <a:t>getOutputBuffer</a:t>
            </a:r>
            <a:r>
              <a:rPr lang="en-US" altLang="zh-TW" sz="2000" dirty="0">
                <a:solidFill>
                  <a:srgbClr val="FF0000"/>
                </a:solidFill>
              </a:rPr>
              <a:t>()</a:t>
            </a:r>
            <a:r>
              <a:rPr lang="en-US" altLang="zh-TW" sz="2000" dirty="0"/>
              <a:t>=0;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>
                <a:solidFill>
                  <a:srgbClr val="00B050"/>
                </a:solidFill>
              </a:rPr>
              <a:t>// Optional virtual interface</a:t>
            </a:r>
          </a:p>
          <a:p>
            <a:pPr marL="0" indent="0">
              <a:buNone/>
            </a:pPr>
            <a:r>
              <a:rPr lang="en-US" altLang="zh-TW" sz="2000" dirty="0"/>
              <a:t>virtual void   </a:t>
            </a:r>
            <a:r>
              <a:rPr lang="en-US" altLang="zh-TW" sz="2000" dirty="0" err="1">
                <a:solidFill>
                  <a:srgbClr val="FF0000"/>
                </a:solidFill>
              </a:rPr>
              <a:t>cleanUp</a:t>
            </a:r>
            <a:r>
              <a:rPr lang="en-US" altLang="zh-TW" sz="2000" dirty="0"/>
              <a:t>();</a:t>
            </a:r>
          </a:p>
          <a:p>
            <a:pPr marL="0" indent="0">
              <a:buNone/>
            </a:pPr>
            <a:r>
              <a:rPr lang="en-US" altLang="zh-TW" sz="2000" dirty="0"/>
              <a:t>virtual void   </a:t>
            </a:r>
            <a:r>
              <a:rPr lang="en-US" altLang="zh-TW" sz="2000" dirty="0">
                <a:solidFill>
                  <a:srgbClr val="FF0000"/>
                </a:solidFill>
              </a:rPr>
              <a:t>resize</a:t>
            </a:r>
            <a:r>
              <a:rPr lang="en-US" altLang="zh-TW" sz="2000" dirty="0"/>
              <a:t>(unsigned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width, unsigned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height);</a:t>
            </a:r>
          </a:p>
          <a:p>
            <a:pPr marL="0" indent="0">
              <a:buNone/>
            </a:pPr>
            <a:r>
              <a:rPr lang="en-US" altLang="zh-TW" sz="2000" dirty="0"/>
              <a:t>virtual </a:t>
            </a:r>
            <a:r>
              <a:rPr lang="en-US" altLang="zh-TW" sz="2000" dirty="0" err="1"/>
              <a:t>bool</a:t>
            </a:r>
            <a:r>
              <a:rPr lang="en-US" altLang="zh-TW" sz="2000" dirty="0"/>
              <a:t>   </a:t>
            </a:r>
            <a:r>
              <a:rPr lang="en-US" altLang="zh-TW" sz="2000" dirty="0" err="1">
                <a:solidFill>
                  <a:srgbClr val="FF0000"/>
                </a:solidFill>
              </a:rPr>
              <a:t>keyPressed</a:t>
            </a:r>
            <a:r>
              <a:rPr lang="en-US" altLang="zh-TW" sz="2000" dirty="0"/>
              <a:t>(unsigned char key,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x,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y)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31621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void Tutorial::trace( </a:t>
            </a:r>
            <a:r>
              <a:rPr lang="en-US" altLang="zh-TW" sz="2000" dirty="0" err="1"/>
              <a:t>const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RayGenCameraData</a:t>
            </a:r>
            <a:r>
              <a:rPr lang="en-US" altLang="zh-TW" sz="2000" dirty="0"/>
              <a:t>&amp; </a:t>
            </a:r>
            <a:r>
              <a:rPr lang="en-US" altLang="zh-TW" sz="2000" dirty="0" err="1">
                <a:solidFill>
                  <a:srgbClr val="7030A0"/>
                </a:solidFill>
              </a:rPr>
              <a:t>camera_data</a:t>
            </a:r>
            <a:r>
              <a:rPr lang="en-US" altLang="zh-TW" sz="2000" dirty="0"/>
              <a:t> )</a:t>
            </a:r>
          </a:p>
          <a:p>
            <a:pPr marL="0" indent="0">
              <a:buNone/>
            </a:pPr>
            <a:r>
              <a:rPr lang="en-US" altLang="zh-TW" sz="2000" dirty="0"/>
              <a:t>{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/>
              <a:t>m_context</a:t>
            </a:r>
            <a:r>
              <a:rPr lang="en-US" altLang="zh-TW" sz="2000" dirty="0"/>
              <a:t>["eye"]-&gt;</a:t>
            </a:r>
            <a:r>
              <a:rPr lang="en-US" altLang="zh-TW" sz="2000" dirty="0" err="1"/>
              <a:t>setFloat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camera_data.eye</a:t>
            </a:r>
            <a:r>
              <a:rPr lang="en-US" altLang="zh-TW" sz="2000" dirty="0"/>
              <a:t> );</a:t>
            </a:r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/>
              <a:t>m_context</a:t>
            </a:r>
            <a:r>
              <a:rPr lang="en-US" altLang="zh-TW" sz="2000" dirty="0"/>
              <a:t>["U"]-&gt;</a:t>
            </a:r>
            <a:r>
              <a:rPr lang="en-US" altLang="zh-TW" sz="2000" dirty="0" err="1"/>
              <a:t>setFloat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camera_data.U</a:t>
            </a:r>
            <a:r>
              <a:rPr lang="en-US" altLang="zh-TW" sz="2000" dirty="0"/>
              <a:t> );</a:t>
            </a:r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/>
              <a:t>m_context</a:t>
            </a:r>
            <a:r>
              <a:rPr lang="en-US" altLang="zh-TW" sz="2000" dirty="0"/>
              <a:t>["V"]-&gt;</a:t>
            </a:r>
            <a:r>
              <a:rPr lang="en-US" altLang="zh-TW" sz="2000" dirty="0" err="1"/>
              <a:t>setFloat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camera_data.V</a:t>
            </a:r>
            <a:r>
              <a:rPr lang="en-US" altLang="zh-TW" sz="2000" dirty="0"/>
              <a:t> );</a:t>
            </a:r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/>
              <a:t>m_context</a:t>
            </a:r>
            <a:r>
              <a:rPr lang="en-US" altLang="zh-TW" sz="2000" dirty="0"/>
              <a:t>["W"]-&gt;</a:t>
            </a:r>
            <a:r>
              <a:rPr lang="en-US" altLang="zh-TW" sz="2000" dirty="0" err="1"/>
              <a:t>setFloat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camera_data.W</a:t>
            </a:r>
            <a:r>
              <a:rPr lang="en-US" altLang="zh-TW" sz="2000" dirty="0"/>
              <a:t> );</a:t>
            </a:r>
          </a:p>
          <a:p>
            <a:pPr marL="0" indent="0">
              <a:buNone/>
            </a:pP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  Buffer </a:t>
            </a:r>
            <a:r>
              <a:rPr lang="en-US" altLang="zh-TW" sz="2000" dirty="0" err="1">
                <a:solidFill>
                  <a:srgbClr val="7030A0"/>
                </a:solidFill>
              </a:rPr>
              <a:t>buffer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m_context</a:t>
            </a:r>
            <a:r>
              <a:rPr lang="en-US" altLang="zh-TW" sz="2000" dirty="0"/>
              <a:t>["</a:t>
            </a:r>
            <a:r>
              <a:rPr lang="en-US" altLang="zh-TW" sz="2000" dirty="0" err="1"/>
              <a:t>output_buffer</a:t>
            </a:r>
            <a:r>
              <a:rPr lang="en-US" altLang="zh-TW" sz="2000" dirty="0"/>
              <a:t>"]-&gt;</a:t>
            </a:r>
            <a:r>
              <a:rPr lang="en-US" altLang="zh-TW" sz="2000" dirty="0" err="1"/>
              <a:t>getBuffer</a:t>
            </a:r>
            <a:r>
              <a:rPr lang="en-US" altLang="zh-TW" sz="2000" dirty="0"/>
              <a:t>();</a:t>
            </a:r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/>
              <a:t>RTsize</a:t>
            </a:r>
            <a:r>
              <a:rPr lang="en-US" altLang="zh-TW" sz="2000" dirty="0"/>
              <a:t> </a:t>
            </a:r>
            <a:r>
              <a:rPr lang="en-US" altLang="zh-TW" sz="2000" dirty="0" err="1"/>
              <a:t>buffer_width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buffer_height</a:t>
            </a:r>
            <a:r>
              <a:rPr lang="en-US" altLang="zh-TW" sz="2000" dirty="0"/>
              <a:t>;</a:t>
            </a:r>
          </a:p>
          <a:p>
            <a:pPr marL="0" indent="0">
              <a:buNone/>
            </a:pPr>
            <a:r>
              <a:rPr lang="en-US" altLang="zh-TW" sz="2000" dirty="0"/>
              <a:t>  buffer-&gt;</a:t>
            </a:r>
            <a:r>
              <a:rPr lang="en-US" altLang="zh-TW" sz="2000" dirty="0" err="1"/>
              <a:t>getSize</a:t>
            </a:r>
            <a:r>
              <a:rPr lang="en-US" altLang="zh-TW" sz="2000" dirty="0"/>
              <a:t>( </a:t>
            </a:r>
            <a:r>
              <a:rPr lang="en-US" altLang="zh-TW" sz="2000" dirty="0" err="1"/>
              <a:t>buffer_width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buffer_height</a:t>
            </a:r>
            <a:r>
              <a:rPr lang="en-US" altLang="zh-TW" sz="2000" dirty="0"/>
              <a:t> );</a:t>
            </a:r>
          </a:p>
          <a:p>
            <a:pPr marL="0" indent="0">
              <a:buNone/>
            </a:pP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  </a:t>
            </a:r>
            <a:r>
              <a:rPr lang="en-US" altLang="zh-TW" sz="2000" dirty="0" err="1">
                <a:solidFill>
                  <a:srgbClr val="FF0000"/>
                </a:solidFill>
              </a:rPr>
              <a:t>m_context</a:t>
            </a:r>
            <a:r>
              <a:rPr lang="en-US" altLang="zh-TW" sz="2000" dirty="0">
                <a:solidFill>
                  <a:srgbClr val="FF0000"/>
                </a:solidFill>
              </a:rPr>
              <a:t>-&gt;launch</a:t>
            </a:r>
            <a:r>
              <a:rPr lang="en-US" altLang="zh-TW" sz="2000" dirty="0"/>
              <a:t>( 0, </a:t>
            </a:r>
            <a:r>
              <a:rPr lang="en-US" altLang="zh-TW" sz="2000" dirty="0" err="1"/>
              <a:t>static_cast</a:t>
            </a:r>
            <a:r>
              <a:rPr lang="en-US" altLang="zh-TW" sz="2000" dirty="0"/>
              <a:t>&lt;unsigned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&gt;(</a:t>
            </a:r>
            <a:r>
              <a:rPr lang="en-US" altLang="zh-TW" sz="2000" dirty="0" err="1"/>
              <a:t>buffer_width</a:t>
            </a:r>
            <a:r>
              <a:rPr lang="en-US" altLang="zh-TW" sz="2000" dirty="0"/>
              <a:t>),</a:t>
            </a:r>
          </a:p>
          <a:p>
            <a:pPr marL="0" indent="0">
              <a:buNone/>
            </a:pPr>
            <a:r>
              <a:rPr lang="en-US" altLang="zh-TW" sz="2000" dirty="0"/>
              <a:t>                      </a:t>
            </a:r>
            <a:r>
              <a:rPr lang="en-US" altLang="zh-TW" sz="2000" dirty="0" err="1"/>
              <a:t>static_cast</a:t>
            </a:r>
            <a:r>
              <a:rPr lang="en-US" altLang="zh-TW" sz="2000" dirty="0"/>
              <a:t>&lt;unsigned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&gt;(</a:t>
            </a:r>
            <a:r>
              <a:rPr lang="en-US" altLang="zh-TW" sz="2000" dirty="0" err="1"/>
              <a:t>buffer_height</a:t>
            </a:r>
            <a:r>
              <a:rPr lang="en-US" altLang="zh-TW" sz="2000" dirty="0"/>
              <a:t>) );</a:t>
            </a:r>
          </a:p>
          <a:p>
            <a:pPr marL="0" indent="0">
              <a:buNone/>
            </a:pPr>
            <a:r>
              <a:rPr lang="en-US" altLang="zh-TW" sz="2000" dirty="0"/>
              <a:t>}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9135693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20" y="2306489"/>
            <a:ext cx="6259413" cy="206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20072" y="3386609"/>
            <a:ext cx="1800200" cy="335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7" idx="2"/>
          </p:cNvCxnSpPr>
          <p:nvPr/>
        </p:nvCxnSpPr>
        <p:spPr>
          <a:xfrm flipH="1">
            <a:off x="6228184" y="1658417"/>
            <a:ext cx="756084" cy="1680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508104" y="1196752"/>
            <a:ext cx="2952328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Intersection()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512" y="1370385"/>
            <a:ext cx="3024336" cy="461665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rtTrace</a:t>
            </a:r>
            <a:r>
              <a:rPr lang="en-US" altLang="zh-TW" dirty="0"/>
              <a:t>()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9" idx="3"/>
          </p:cNvCxnSpPr>
          <p:nvPr/>
        </p:nvCxnSpPr>
        <p:spPr>
          <a:xfrm>
            <a:off x="3203848" y="1601218"/>
            <a:ext cx="1080120" cy="70527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Tutorial 0 – Normal </a:t>
            </a:r>
            <a:r>
              <a:rPr lang="en-US" altLang="zh-TW" dirty="0" err="1"/>
              <a:t>shader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3074" idx="1"/>
            <a:endCxn id="9" idx="2"/>
          </p:cNvCxnSpPr>
          <p:nvPr/>
        </p:nvCxnSpPr>
        <p:spPr>
          <a:xfrm rot="10800000" flipH="1">
            <a:off x="1430120" y="1832050"/>
            <a:ext cx="261560" cy="1506836"/>
          </a:xfrm>
          <a:prstGeom prst="bentConnector4">
            <a:avLst>
              <a:gd name="adj1" fmla="val -87399"/>
              <a:gd name="adj2" fmla="val 842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84789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06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977"/>
            <a:ext cx="78009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5301208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52094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Tutorial 1 – Diffuse </a:t>
            </a:r>
            <a:r>
              <a:rPr lang="en-US" altLang="zh-TW" dirty="0" err="1"/>
              <a:t>shader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771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3203848" y="4437112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211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5" y="1772815"/>
            <a:ext cx="7972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6156176" y="4005064"/>
            <a:ext cx="93610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5292080" y="3717032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Ray.origin</a:t>
            </a:r>
            <a:endParaRPr lang="zh-TW" altLang="en-US" sz="1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5868144" y="508518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6948264" y="494116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624228" y="5301207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hit_point</a:t>
            </a:r>
            <a:endParaRPr lang="zh-TW" altLang="en-US" sz="1400" dirty="0"/>
          </a:p>
        </p:txBody>
      </p:sp>
      <p:sp>
        <p:nvSpPr>
          <p:cNvPr id="10" name="太陽 9"/>
          <p:cNvSpPr/>
          <p:nvPr/>
        </p:nvSpPr>
        <p:spPr>
          <a:xfrm>
            <a:off x="7524328" y="3537420"/>
            <a:ext cx="360040" cy="395636"/>
          </a:xfrm>
          <a:prstGeom prst="su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7056276" y="3825452"/>
            <a:ext cx="648072" cy="1259732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2769" y="4391235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</a:t>
            </a:r>
            <a:endParaRPr lang="zh-TW" altLang="en-US" sz="1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862514" y="3356992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Light</a:t>
            </a:r>
            <a:endParaRPr lang="zh-TW" altLang="en-US" sz="1400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7020272" y="3870920"/>
            <a:ext cx="0" cy="1214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588224" y="3553271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ffnormal</a:t>
            </a:r>
            <a:endParaRPr lang="zh-TW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38" y="116632"/>
            <a:ext cx="2992652" cy="15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62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0" grpId="0" animBg="1"/>
      <p:bldP spid="15" grpId="0"/>
      <p:bldP spid="16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Tutorial 2 – </a:t>
            </a:r>
            <a:r>
              <a:rPr lang="en-US" altLang="zh-TW" dirty="0" err="1"/>
              <a:t>Phong</a:t>
            </a:r>
            <a:r>
              <a:rPr lang="en-US" altLang="zh-TW" dirty="0"/>
              <a:t> Highlight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Half vector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0234"/>
            <a:ext cx="7800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6156176" y="2617168"/>
            <a:ext cx="93610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5292080" y="2329136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Ray.origin</a:t>
            </a:r>
            <a:endParaRPr lang="zh-TW" altLang="en-US" sz="1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868144" y="369728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948264" y="355327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624228" y="3913311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hit_point</a:t>
            </a:r>
            <a:endParaRPr lang="zh-TW" altLang="en-US" sz="1400" dirty="0"/>
          </a:p>
        </p:txBody>
      </p:sp>
      <p:sp>
        <p:nvSpPr>
          <p:cNvPr id="10" name="太陽 9"/>
          <p:cNvSpPr/>
          <p:nvPr/>
        </p:nvSpPr>
        <p:spPr>
          <a:xfrm>
            <a:off x="7524328" y="2149524"/>
            <a:ext cx="360040" cy="395636"/>
          </a:xfrm>
          <a:prstGeom prst="su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7056276" y="2437556"/>
            <a:ext cx="648072" cy="1259732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392769" y="3003339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</a:t>
            </a:r>
            <a:endParaRPr lang="zh-TW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862514" y="1969096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Light</a:t>
            </a:r>
            <a:endParaRPr lang="zh-TW" altLang="en-US" sz="1400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7020272" y="2483024"/>
            <a:ext cx="0" cy="1214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588224" y="2165375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ffnormal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88980547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Tutorial 3 - Shadows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1" y="1124744"/>
            <a:ext cx="6804620" cy="54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2492896"/>
            <a:ext cx="60486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9592" y="3032956"/>
            <a:ext cx="875681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14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779171" y="1844824"/>
            <a:ext cx="550987" cy="477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16213"/>
            <a:ext cx="7810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5724128" y="1628800"/>
            <a:ext cx="93610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860032" y="1340768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Ray.origin</a:t>
            </a:r>
            <a:endParaRPr lang="zh-TW" altLang="en-US" sz="1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436096" y="270892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516216" y="256490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92180" y="2924943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hit_point</a:t>
            </a:r>
            <a:endParaRPr lang="zh-TW" altLang="en-US" sz="1400" dirty="0"/>
          </a:p>
        </p:txBody>
      </p:sp>
      <p:sp>
        <p:nvSpPr>
          <p:cNvPr id="10" name="太陽 9"/>
          <p:cNvSpPr/>
          <p:nvPr/>
        </p:nvSpPr>
        <p:spPr>
          <a:xfrm>
            <a:off x="7092280" y="1161156"/>
            <a:ext cx="360040" cy="395636"/>
          </a:xfrm>
          <a:prstGeom prst="su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6624228" y="1449188"/>
            <a:ext cx="648072" cy="1259732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960721" y="2014971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</a:t>
            </a:r>
            <a:endParaRPr lang="zh-TW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30466" y="980728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Light</a:t>
            </a:r>
            <a:endParaRPr lang="zh-TW" altLang="en-US" sz="1400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6588224" y="1494656"/>
            <a:ext cx="0" cy="1214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156176" y="1177007"/>
            <a:ext cx="117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ffnormal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8088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Tutorial 7 - Simple Procedural Texture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41255"/>
            <a:ext cx="5217869" cy="3443851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5940152" y="5157192"/>
            <a:ext cx="295232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940152" y="2492896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6732240" y="42930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0221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void add( float a[], float b[], float c[], </a:t>
            </a:r>
            <a:r>
              <a:rPr lang="en-US" altLang="zh-TW" dirty="0" err="1"/>
              <a:t>int</a:t>
            </a:r>
            <a:r>
              <a:rPr lang="en-US" altLang="zh-TW" dirty="0"/>
              <a:t> N ) { </a:t>
            </a:r>
          </a:p>
          <a:p>
            <a:pPr marL="0" indent="0">
              <a:buNone/>
            </a:pPr>
            <a:r>
              <a:rPr lang="en-US" altLang="zh-TW" dirty="0"/>
              <a:t>	for(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= 0; </a:t>
            </a:r>
            <a:r>
              <a:rPr lang="en-US" altLang="zh-TW" dirty="0" err="1"/>
              <a:t>i</a:t>
            </a:r>
            <a:r>
              <a:rPr lang="en-US" altLang="zh-TW" dirty="0"/>
              <a:t> &lt; N; ++</a:t>
            </a:r>
            <a:r>
              <a:rPr lang="en-US" altLang="zh-TW" dirty="0" err="1"/>
              <a:t>i</a:t>
            </a:r>
            <a:r>
              <a:rPr lang="en-US" altLang="zh-TW" dirty="0"/>
              <a:t> ) {</a:t>
            </a:r>
          </a:p>
          <a:p>
            <a:pPr marL="0" indent="0">
              <a:buNone/>
            </a:pPr>
            <a:r>
              <a:rPr lang="en-US" altLang="zh-TW" dirty="0"/>
              <a:t>		c[</a:t>
            </a:r>
            <a:r>
              <a:rPr lang="en-US" altLang="zh-TW" dirty="0" err="1"/>
              <a:t>i</a:t>
            </a:r>
            <a:r>
              <a:rPr lang="en-US" altLang="zh-TW" dirty="0"/>
              <a:t>] = a[</a:t>
            </a:r>
            <a:r>
              <a:rPr lang="en-US" altLang="zh-TW" dirty="0" err="1"/>
              <a:t>i</a:t>
            </a:r>
            <a:r>
              <a:rPr lang="en-US" altLang="zh-TW" dirty="0"/>
              <a:t>]+b[</a:t>
            </a:r>
            <a:r>
              <a:rPr lang="en-US" altLang="zh-TW" dirty="0" err="1"/>
              <a:t>i</a:t>
            </a:r>
            <a:r>
              <a:rPr lang="en-US" altLang="zh-TW" dirty="0"/>
              <a:t>];</a:t>
            </a:r>
          </a:p>
          <a:p>
            <a:pPr marL="0" indent="0">
              <a:buNone/>
            </a:pPr>
            <a:r>
              <a:rPr lang="en-US" altLang="zh-TW" dirty="0"/>
              <a:t>	} </a:t>
            </a:r>
          </a:p>
          <a:p>
            <a:pPr marL="0" indent="0">
              <a:buNone/>
            </a:pPr>
            <a:r>
              <a:rPr lang="en-US" altLang="zh-TW" dirty="0"/>
              <a:t>} 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93498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6961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329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Tutorial 8 - Complex Procedural Texture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00200"/>
            <a:ext cx="8083927" cy="383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47" y="4199918"/>
            <a:ext cx="3492653" cy="22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33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3" y="764704"/>
            <a:ext cx="8852234" cy="49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58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SIMD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 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a[4] __attribute__((aligned(16))) = { 1, 3, 5, 7 };</a:t>
            </a:r>
          </a:p>
          <a:p>
            <a:pPr marL="0" indent="0">
              <a:buNone/>
            </a:pPr>
            <a:r>
              <a:rPr lang="en-US" altLang="zh-TW" sz="2000" dirty="0"/>
              <a:t> 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b[4] __attribute__((aligned(16))) = { 2, 4, 6, 8 };</a:t>
            </a:r>
          </a:p>
          <a:p>
            <a:pPr marL="0" indent="0">
              <a:buNone/>
            </a:pPr>
            <a:r>
              <a:rPr lang="en-US" altLang="zh-TW" sz="2000" dirty="0"/>
              <a:t> 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c[4] __attribute__((aligned(16)));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 __vector 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*</a:t>
            </a:r>
            <a:r>
              <a:rPr lang="en-US" altLang="zh-TW" sz="2000" dirty="0" err="1"/>
              <a:t>va</a:t>
            </a:r>
            <a:r>
              <a:rPr lang="en-US" altLang="zh-TW" sz="2000" dirty="0"/>
              <a:t> = (</a:t>
            </a:r>
            <a:r>
              <a:rPr lang="en-US" altLang="zh-TW" sz="2000" dirty="0">
                <a:solidFill>
                  <a:srgbClr val="FF0000"/>
                </a:solidFill>
              </a:rPr>
              <a:t>__vector signed </a:t>
            </a:r>
            <a:r>
              <a:rPr lang="en-US" altLang="zh-TW" sz="2000" dirty="0" err="1">
                <a:solidFill>
                  <a:srgbClr val="FF0000"/>
                </a:solidFill>
              </a:rPr>
              <a:t>int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*) a;</a:t>
            </a:r>
          </a:p>
          <a:p>
            <a:pPr marL="0" indent="0">
              <a:buNone/>
            </a:pPr>
            <a:r>
              <a:rPr lang="en-US" altLang="zh-TW" sz="2000" dirty="0"/>
              <a:t> __vector 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*</a:t>
            </a:r>
            <a:r>
              <a:rPr lang="en-US" altLang="zh-TW" sz="2000" dirty="0" err="1"/>
              <a:t>vb</a:t>
            </a:r>
            <a:r>
              <a:rPr lang="en-US" altLang="zh-TW" sz="2000" dirty="0"/>
              <a:t> = (__vector 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*) b;</a:t>
            </a:r>
          </a:p>
          <a:p>
            <a:pPr marL="0" indent="0">
              <a:buNone/>
            </a:pPr>
            <a:r>
              <a:rPr lang="en-US" altLang="zh-TW" sz="2000" dirty="0"/>
              <a:t> __vector 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*</a:t>
            </a:r>
            <a:r>
              <a:rPr lang="en-US" altLang="zh-TW" sz="2000" dirty="0" err="1"/>
              <a:t>vc</a:t>
            </a:r>
            <a:r>
              <a:rPr lang="en-US" altLang="zh-TW" sz="2000" dirty="0"/>
              <a:t> = (__vector signed </a:t>
            </a:r>
            <a:r>
              <a:rPr lang="en-US" altLang="zh-TW" sz="2000" dirty="0" err="1"/>
              <a:t>int</a:t>
            </a:r>
            <a:r>
              <a:rPr lang="en-US" altLang="zh-TW" sz="2000" dirty="0"/>
              <a:t> *) c;</a:t>
            </a:r>
          </a:p>
          <a:p>
            <a:pPr marL="0" indent="0">
              <a:buNone/>
            </a:pPr>
            <a:r>
              <a:rPr lang="en-US" altLang="zh-TW" sz="2000" dirty="0"/>
              <a:t> </a:t>
            </a:r>
          </a:p>
          <a:p>
            <a:pPr marL="0" indent="0">
              <a:buNone/>
            </a:pPr>
            <a:r>
              <a:rPr lang="en-US" altLang="zh-TW" sz="2000" dirty="0"/>
              <a:t> *</a:t>
            </a:r>
            <a:r>
              <a:rPr lang="en-US" altLang="zh-TW" sz="2000" dirty="0" err="1"/>
              <a:t>vc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vec_add</a:t>
            </a:r>
            <a:r>
              <a:rPr lang="en-US" altLang="zh-TW" sz="2000" dirty="0"/>
              <a:t>(*</a:t>
            </a:r>
            <a:r>
              <a:rPr lang="en-US" altLang="zh-TW" sz="2000" dirty="0" err="1"/>
              <a:t>va</a:t>
            </a:r>
            <a:r>
              <a:rPr lang="en-US" altLang="zh-TW" sz="2000" dirty="0"/>
              <a:t>, *</a:t>
            </a:r>
            <a:r>
              <a:rPr lang="en-US" altLang="zh-TW" sz="2000" dirty="0" err="1"/>
              <a:t>vb</a:t>
            </a:r>
            <a:r>
              <a:rPr lang="en-US" altLang="zh-TW" sz="2000" dirty="0"/>
              <a:t>);    </a:t>
            </a:r>
            <a:r>
              <a:rPr lang="en-US" altLang="zh-TW" sz="2000" dirty="0">
                <a:solidFill>
                  <a:srgbClr val="00B050"/>
                </a:solidFill>
              </a:rPr>
              <a:t>// 1 + 2, 3 + 4, 5 + 6, 7 + 8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94" y="154423"/>
            <a:ext cx="41814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644311" y="589533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cell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1245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CPU </a:t>
            </a:r>
            <a:r>
              <a:rPr lang="en-US" altLang="zh-TW" dirty="0" err="1"/>
              <a:t>vs</a:t>
            </a:r>
            <a:r>
              <a:rPr lang="en-US" altLang="zh-TW" dirty="0"/>
              <a:t> 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1" y="1916832"/>
            <a:ext cx="7787197" cy="300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332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CUDA - Kernels and Thread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20880" cy="3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195736" y="443711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483768" y="249289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5576" y="1484784"/>
            <a:ext cx="7416824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7664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NVCC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/>
              <a:t>nvcc</a:t>
            </a:r>
            <a:r>
              <a:rPr lang="en-US" altLang="zh-TW" dirty="0"/>
              <a:t>:  </a:t>
            </a:r>
            <a:r>
              <a:rPr lang="en-US" altLang="zh-TW" dirty="0" err="1"/>
              <a:t>nVidia</a:t>
            </a:r>
            <a:r>
              <a:rPr lang="en-US" altLang="zh-TW" dirty="0"/>
              <a:t> </a:t>
            </a:r>
            <a:r>
              <a:rPr lang="en-US" altLang="zh-TW" dirty="0" err="1"/>
              <a:t>Cuda</a:t>
            </a:r>
            <a:r>
              <a:rPr lang="en-US" altLang="zh-TW" dirty="0"/>
              <a:t> Compiler: </a:t>
            </a:r>
          </a:p>
          <a:p>
            <a:pPr lvl="1"/>
            <a:r>
              <a:rPr lang="en-US" altLang="zh-TW" dirty="0"/>
              <a:t>Compile cu into PTX</a:t>
            </a:r>
          </a:p>
          <a:p>
            <a:endParaRPr lang="en-US" altLang="zh-TW" b="1" dirty="0"/>
          </a:p>
          <a:p>
            <a:r>
              <a:rPr lang="en-US" altLang="zh-TW" b="1" dirty="0"/>
              <a:t>cu</a:t>
            </a:r>
            <a:r>
              <a:rPr lang="en-US" altLang="zh-TW" dirty="0"/>
              <a:t>: c language with extension</a:t>
            </a:r>
          </a:p>
          <a:p>
            <a:r>
              <a:rPr lang="en-US" altLang="zh-TW" b="1" dirty="0"/>
              <a:t>PTX</a:t>
            </a:r>
            <a:r>
              <a:rPr lang="en-US" altLang="zh-TW" dirty="0"/>
              <a:t>: binary in CUDA instruction set architecture. (virtual assemble language)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2952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13667</TotalTime>
  <Words>1499</Words>
  <Application>Microsoft Office PowerPoint</Application>
  <PresentationFormat>如螢幕大小 (4:3)</PresentationFormat>
  <Paragraphs>270</Paragraphs>
  <Slides>52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8" baseType="lpstr"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Outline</vt:lpstr>
      <vt:lpstr>Parallel computing</vt:lpstr>
      <vt:lpstr>OpenMP</vt:lpstr>
      <vt:lpstr>add</vt:lpstr>
      <vt:lpstr>SIMD</vt:lpstr>
      <vt:lpstr>CPU vs GPU</vt:lpstr>
      <vt:lpstr>CUDA - Kernels and Thread</vt:lpstr>
      <vt:lpstr>NVCC </vt:lpstr>
      <vt:lpstr>PowerPoint 簡報</vt:lpstr>
      <vt:lpstr>Modern Graphics APIs</vt:lpstr>
      <vt:lpstr>Execution flow</vt:lpstr>
      <vt:lpstr>PowerPoint 簡報</vt:lpstr>
      <vt:lpstr>Memory Hierarchy</vt:lpstr>
      <vt:lpstr>Introduction to DirectX RayTracing</vt:lpstr>
      <vt:lpstr>DirectX Rasterization Pipeline</vt:lpstr>
      <vt:lpstr>PowerPoint 簡報</vt:lpstr>
      <vt:lpstr>PowerPoint 簡報</vt:lpstr>
      <vt:lpstr>PowerPoint 簡報</vt:lpstr>
      <vt:lpstr>OptiX 5  current: 7.2.0 (Oct 2020) </vt:lpstr>
      <vt:lpstr>Document</vt:lpstr>
      <vt:lpstr>Document</vt:lpstr>
      <vt:lpstr>Object model</vt:lpstr>
      <vt:lpstr>Node graph - Scence</vt:lpstr>
      <vt:lpstr>Host - Context</vt:lpstr>
      <vt:lpstr>Host – entry points</vt:lpstr>
      <vt:lpstr>Programs - Ray Type</vt:lpstr>
      <vt:lpstr>Radiance</vt:lpstr>
      <vt:lpstr>Shadow ray</vt:lpstr>
      <vt:lpstr>Geometry Instance</vt:lpstr>
      <vt:lpstr>Programs</vt:lpstr>
      <vt:lpstr>Programs – Ray Generation(1) </vt:lpstr>
      <vt:lpstr>Programs – Ray Generation(2) </vt:lpstr>
      <vt:lpstr>Programs – bounding box </vt:lpstr>
      <vt:lpstr>Programs – Intersection</vt:lpstr>
      <vt:lpstr>Programs – Closest Hit</vt:lpstr>
      <vt:lpstr>Programs – Miss</vt:lpstr>
      <vt:lpstr>Supported OptiX call</vt:lpstr>
      <vt:lpstr>sample</vt:lpstr>
      <vt:lpstr>Host - SampleScene.h</vt:lpstr>
      <vt:lpstr>PowerPoint 簡報</vt:lpstr>
      <vt:lpstr>Tutorial 0 – Normal shader</vt:lpstr>
      <vt:lpstr>PowerPoint 簡報</vt:lpstr>
      <vt:lpstr>Tutorial 1 – Diffuse shader</vt:lpstr>
      <vt:lpstr>PowerPoint 簡報</vt:lpstr>
      <vt:lpstr>Tutorial 2 – Phong Highlight </vt:lpstr>
      <vt:lpstr>Tutorial 3 - Shadows </vt:lpstr>
      <vt:lpstr>PowerPoint 簡報</vt:lpstr>
      <vt:lpstr>Tutorial 7 - Simple Procedural Texture</vt:lpstr>
      <vt:lpstr>PowerPoint 簡報</vt:lpstr>
      <vt:lpstr>Tutorial 8 - Complex Procedural Texture</vt:lpstr>
      <vt:lpstr>PowerPoint 簡報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mtchi</dc:creator>
  <cp:lastModifiedBy>Ming-Te Chi</cp:lastModifiedBy>
  <cp:revision>562</cp:revision>
  <cp:lastPrinted>2014-03-03T05:26:12Z</cp:lastPrinted>
  <dcterms:created xsi:type="dcterms:W3CDTF">1999-02-12T03:08:44Z</dcterms:created>
  <dcterms:modified xsi:type="dcterms:W3CDTF">2021-03-22T04:15:42Z</dcterms:modified>
</cp:coreProperties>
</file>