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49"/>
  </p:notesMasterIdLst>
  <p:handoutMasterIdLst>
    <p:handoutMasterId r:id="rId50"/>
  </p:handoutMasterIdLst>
  <p:sldIdLst>
    <p:sldId id="329" r:id="rId2"/>
    <p:sldId id="448" r:id="rId3"/>
    <p:sldId id="483" r:id="rId4"/>
    <p:sldId id="449" r:id="rId5"/>
    <p:sldId id="467" r:id="rId6"/>
    <p:sldId id="450" r:id="rId7"/>
    <p:sldId id="451" r:id="rId8"/>
    <p:sldId id="460" r:id="rId9"/>
    <p:sldId id="446" r:id="rId10"/>
    <p:sldId id="444" r:id="rId11"/>
    <p:sldId id="473" r:id="rId12"/>
    <p:sldId id="445" r:id="rId13"/>
    <p:sldId id="452" r:id="rId14"/>
    <p:sldId id="474" r:id="rId15"/>
    <p:sldId id="453" r:id="rId16"/>
    <p:sldId id="454" r:id="rId17"/>
    <p:sldId id="455" r:id="rId18"/>
    <p:sldId id="458" r:id="rId19"/>
    <p:sldId id="457" r:id="rId20"/>
    <p:sldId id="480" r:id="rId21"/>
    <p:sldId id="479" r:id="rId22"/>
    <p:sldId id="486" r:id="rId23"/>
    <p:sldId id="485" r:id="rId24"/>
    <p:sldId id="456" r:id="rId25"/>
    <p:sldId id="462" r:id="rId26"/>
    <p:sldId id="459" r:id="rId27"/>
    <p:sldId id="469" r:id="rId28"/>
    <p:sldId id="468" r:id="rId29"/>
    <p:sldId id="477" r:id="rId30"/>
    <p:sldId id="476" r:id="rId31"/>
    <p:sldId id="487" r:id="rId32"/>
    <p:sldId id="463" r:id="rId33"/>
    <p:sldId id="464" r:id="rId34"/>
    <p:sldId id="465" r:id="rId35"/>
    <p:sldId id="466" r:id="rId36"/>
    <p:sldId id="471" r:id="rId37"/>
    <p:sldId id="472" r:id="rId38"/>
    <p:sldId id="475" r:id="rId39"/>
    <p:sldId id="478" r:id="rId40"/>
    <p:sldId id="484" r:id="rId41"/>
    <p:sldId id="439" r:id="rId42"/>
    <p:sldId id="440" r:id="rId43"/>
    <p:sldId id="482" r:id="rId44"/>
    <p:sldId id="443" r:id="rId45"/>
    <p:sldId id="441" r:id="rId46"/>
    <p:sldId id="442" r:id="rId47"/>
    <p:sldId id="461" r:id="rId48"/>
  </p:sldIdLst>
  <p:sldSz cx="9144000" cy="6858000" type="screen4x3"/>
  <p:notesSz cx="6797675" cy="9928225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8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00FF00"/>
    <a:srgbClr val="FFCC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148" autoAdjust="0"/>
  </p:normalViewPr>
  <p:slideViewPr>
    <p:cSldViewPr>
      <p:cViewPr varScale="1">
        <p:scale>
          <a:sx n="97" d="100"/>
          <a:sy n="97" d="100"/>
        </p:scale>
        <p:origin x="2004" y="84"/>
      </p:cViewPr>
      <p:guideLst>
        <p:guide orient="horz" pos="981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9" tIns="47784" rIns="95569" bIns="47784" numCol="1" anchor="t" anchorCtr="0" compatLnSpc="1">
            <a:prstTxWarp prst="textNoShape">
              <a:avLst/>
            </a:prstTxWarp>
          </a:bodyPr>
          <a:lstStyle>
            <a:lvl1pPr defTabSz="955632" eaLnBrk="1" hangingPunct="1">
              <a:defRPr sz="1300"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9" tIns="47784" rIns="95569" bIns="47784" numCol="1" anchor="t" anchorCtr="0" compatLnSpc="1">
            <a:prstTxWarp prst="textNoShape">
              <a:avLst/>
            </a:prstTxWarp>
          </a:bodyPr>
          <a:lstStyle>
            <a:lvl1pPr algn="r" defTabSz="955632" eaLnBrk="1" hangingPunct="1">
              <a:defRPr sz="1300"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48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2925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9" tIns="47784" rIns="95569" bIns="47784" numCol="1" anchor="b" anchorCtr="0" compatLnSpc="1">
            <a:prstTxWarp prst="textNoShape">
              <a:avLst/>
            </a:prstTxWarp>
          </a:bodyPr>
          <a:lstStyle>
            <a:lvl1pPr defTabSz="955632" eaLnBrk="1" hangingPunct="1">
              <a:defRPr sz="1300"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48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32925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9" tIns="47784" rIns="95569" bIns="47784" numCol="1" anchor="b" anchorCtr="0" compatLnSpc="1">
            <a:prstTxWarp prst="textNoShape">
              <a:avLst/>
            </a:prstTxWarp>
          </a:bodyPr>
          <a:lstStyle>
            <a:lvl1pPr algn="r" defTabSz="954088" eaLnBrk="1" hangingPunct="1">
              <a:defRPr sz="1300" smtClean="0"/>
            </a:lvl1pPr>
          </a:lstStyle>
          <a:p>
            <a:pPr>
              <a:defRPr/>
            </a:pPr>
            <a:fld id="{B558C742-E10C-43D4-A06A-D6E7836AAC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565745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9" tIns="47784" rIns="95569" bIns="47784" numCol="1" anchor="t" anchorCtr="0" compatLnSpc="1">
            <a:prstTxWarp prst="textNoShape">
              <a:avLst/>
            </a:prstTxWarp>
          </a:bodyPr>
          <a:lstStyle>
            <a:lvl1pPr defTabSz="955632" eaLnBrk="1" hangingPunct="1">
              <a:defRPr sz="1300"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9" tIns="47784" rIns="95569" bIns="47784" numCol="1" anchor="t" anchorCtr="0" compatLnSpc="1">
            <a:prstTxWarp prst="textNoShape">
              <a:avLst/>
            </a:prstTxWarp>
          </a:bodyPr>
          <a:lstStyle>
            <a:lvl1pPr algn="r" defTabSz="955632" eaLnBrk="1" hangingPunct="1">
              <a:defRPr sz="1300"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4538"/>
            <a:ext cx="4960937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9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9" tIns="47784" rIns="95569" bIns="477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159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2925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9" tIns="47784" rIns="95569" bIns="47784" numCol="1" anchor="b" anchorCtr="0" compatLnSpc="1">
            <a:prstTxWarp prst="textNoShape">
              <a:avLst/>
            </a:prstTxWarp>
          </a:bodyPr>
          <a:lstStyle>
            <a:lvl1pPr defTabSz="955632" eaLnBrk="1" hangingPunct="1">
              <a:defRPr sz="1300"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9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2925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9" tIns="47784" rIns="95569" bIns="47784" numCol="1" anchor="b" anchorCtr="0" compatLnSpc="1">
            <a:prstTxWarp prst="textNoShape">
              <a:avLst/>
            </a:prstTxWarp>
          </a:bodyPr>
          <a:lstStyle>
            <a:lvl1pPr algn="r" defTabSz="954088" eaLnBrk="1" hangingPunct="1">
              <a:defRPr sz="1300" smtClean="0"/>
            </a:lvl1pPr>
          </a:lstStyle>
          <a:p>
            <a:pPr>
              <a:defRPr/>
            </a:pPr>
            <a:fld id="{64D2F8C1-C7D4-4452-B1AB-B7458FD111E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554771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dl.acm.org/event.cfm?id=RE214&amp;tab=pubs&amp;CFID=67027492" TargetMode="External"/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 dirty="0" smtClean="0">
                <a:ea typeface="新細明體" panose="02020500000000000000" pitchFamily="18" charset="-120"/>
              </a:rPr>
              <a:t>2018</a:t>
            </a:r>
            <a:endParaRPr lang="zh-TW" altLang="en-US" dirty="0" smtClean="0">
              <a:ea typeface="新細明體" panose="02020500000000000000" pitchFamily="18" charset="-120"/>
            </a:endParaRPr>
          </a:p>
        </p:txBody>
      </p:sp>
      <p:sp>
        <p:nvSpPr>
          <p:cNvPr id="717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defTabSz="9540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defTabSz="9540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defTabSz="9540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defTabSz="9540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88FE851D-020D-4BA4-9AE6-8EB9D4A63CE0}" type="slidenum">
              <a:rPr lang="en-US" altLang="zh-TW" sz="1300"/>
              <a:pPr>
                <a:spcBef>
                  <a:spcPct val="0"/>
                </a:spcBef>
              </a:pPr>
              <a:t>1</a:t>
            </a:fld>
            <a:endParaRPr lang="en-US" altLang="zh-TW" sz="1300"/>
          </a:p>
        </p:txBody>
      </p:sp>
    </p:spTree>
    <p:extLst>
      <p:ext uri="{BB962C8B-B14F-4D97-AF65-F5344CB8AC3E}">
        <p14:creationId xmlns:p14="http://schemas.microsoft.com/office/powerpoint/2010/main" val="3120091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 smtClean="0">
                <a:ea typeface="新細明體" panose="02020500000000000000" pitchFamily="18" charset="-120"/>
              </a:rPr>
              <a:t>Image copyright by TM &amp; © 1995- 2009 Disney/Pixar. </a:t>
            </a:r>
            <a:endParaRPr lang="zh-TW" altLang="en-US" smtClean="0">
              <a:ea typeface="新細明體" panose="02020500000000000000" pitchFamily="18" charset="-120"/>
            </a:endParaRPr>
          </a:p>
          <a:p>
            <a:endParaRPr lang="zh-TW" altLang="en-US" smtClean="0">
              <a:ea typeface="新細明體" panose="02020500000000000000" pitchFamily="18" charset="-120"/>
            </a:endParaRPr>
          </a:p>
        </p:txBody>
      </p:sp>
      <p:sp>
        <p:nvSpPr>
          <p:cNvPr id="143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defTabSz="9540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defTabSz="9540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defTabSz="9540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defTabSz="9540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D8EF2189-00E4-4959-9DE5-05683DCF9680}" type="slidenum">
              <a:rPr lang="en-US" altLang="zh-TW" sz="1300"/>
              <a:pPr>
                <a:spcBef>
                  <a:spcPct val="0"/>
                </a:spcBef>
              </a:pPr>
              <a:t>8</a:t>
            </a:fld>
            <a:endParaRPr lang="en-US" altLang="zh-TW" sz="1300"/>
          </a:p>
        </p:txBody>
      </p:sp>
    </p:spTree>
    <p:extLst>
      <p:ext uri="{BB962C8B-B14F-4D97-AF65-F5344CB8AC3E}">
        <p14:creationId xmlns:p14="http://schemas.microsoft.com/office/powerpoint/2010/main" val="3464798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defTabSz="9540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defTabSz="9540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defTabSz="9540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defTabSz="9540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A2B9A6AA-838C-4366-9853-D57C357069C9}" type="slidenum">
              <a:rPr lang="en-US" altLang="zh-TW" sz="1300"/>
              <a:pPr>
                <a:spcBef>
                  <a:spcPct val="0"/>
                </a:spcBef>
              </a:pPr>
              <a:t>18</a:t>
            </a:fld>
            <a:endParaRPr lang="en-US" altLang="zh-TW" sz="130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TW" b="1" smtClean="0">
              <a:ea typeface="新細明體" panose="02020500000000000000" pitchFamily="18" charset="-120"/>
            </a:endParaRPr>
          </a:p>
          <a:p>
            <a:endParaRPr lang="en-US" altLang="zh-TW" b="1" smtClean="0">
              <a:ea typeface="新細明體" panose="02020500000000000000" pitchFamily="18" charset="-120"/>
            </a:endParaRPr>
          </a:p>
          <a:p>
            <a:r>
              <a:rPr lang="en-US" altLang="zh-TW" b="1" smtClean="0">
                <a:ea typeface="新細明體" panose="02020500000000000000" pitchFamily="18" charset="-120"/>
              </a:rPr>
              <a:t>Lapped Solid Textures: Filling a Model with Anisotropic Textures</a:t>
            </a:r>
          </a:p>
        </p:txBody>
      </p:sp>
    </p:spTree>
    <p:extLst>
      <p:ext uri="{BB962C8B-B14F-4D97-AF65-F5344CB8AC3E}">
        <p14:creationId xmlns:p14="http://schemas.microsoft.com/office/powerpoint/2010/main" val="3839094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https://arxiv.org/abs/1508.06576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D2F8C1-C7D4-4452-B1AB-B7458FD111ED}" type="slidenum">
              <a:rPr lang="en-US" altLang="zh-TW" smtClean="0"/>
              <a:pPr>
                <a:defRPr/>
              </a:pPr>
              <a:t>20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12085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smtClean="0"/>
              <a:t>https://github.com/junyanz/iGAN</a:t>
            </a:r>
            <a:endParaRPr lang="zh-TW" altLang="en-US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D2F8C1-C7D4-4452-B1AB-B7458FD111ED}" type="slidenum">
              <a:rPr lang="en-US" altLang="zh-TW" smtClean="0"/>
              <a:pPr>
                <a:defRPr/>
              </a:pPr>
              <a:t>21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45138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 b="1" dirty="0" smtClean="0">
                <a:ea typeface="新細明體" panose="02020500000000000000" pitchFamily="18" charset="-120"/>
              </a:rPr>
              <a:t>Data-Driven Enhancement of Facial Attractiveness</a:t>
            </a:r>
            <a:endParaRPr lang="zh-TW" altLang="en-US" dirty="0" smtClean="0">
              <a:ea typeface="新細明體" panose="02020500000000000000" pitchFamily="18" charset="-120"/>
            </a:endParaRPr>
          </a:p>
        </p:txBody>
      </p:sp>
      <p:sp>
        <p:nvSpPr>
          <p:cNvPr id="2970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defTabSz="9540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defTabSz="9540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defTabSz="9540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defTabSz="9540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D412DBBE-4F26-4024-9847-B83846C92507}" type="slidenum">
              <a:rPr lang="en-US" altLang="zh-TW" sz="1300"/>
              <a:pPr>
                <a:spcBef>
                  <a:spcPct val="0"/>
                </a:spcBef>
              </a:pPr>
              <a:t>26</a:t>
            </a:fld>
            <a:endParaRPr lang="en-US" altLang="zh-TW" sz="1300"/>
          </a:p>
        </p:txBody>
      </p:sp>
    </p:spTree>
    <p:extLst>
      <p:ext uri="{BB962C8B-B14F-4D97-AF65-F5344CB8AC3E}">
        <p14:creationId xmlns:p14="http://schemas.microsoft.com/office/powerpoint/2010/main" val="3270184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Vk_201602_Overview_Feb16.pdf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D2F8C1-C7D4-4452-B1AB-B7458FD111ED}" type="slidenum">
              <a:rPr lang="en-US" altLang="zh-TW" smtClean="0"/>
              <a:pPr>
                <a:defRPr/>
              </a:pPr>
              <a:t>30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9412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 smtClean="0">
                <a:ea typeface="新細明體" panose="02020500000000000000" pitchFamily="18" charset="-120"/>
              </a:rPr>
              <a:t>acg09</a:t>
            </a:r>
            <a:endParaRPr lang="zh-TW" altLang="en-US" smtClean="0">
              <a:ea typeface="新細明體" panose="02020500000000000000" pitchFamily="18" charset="-120"/>
            </a:endParaRPr>
          </a:p>
        </p:txBody>
      </p:sp>
      <p:sp>
        <p:nvSpPr>
          <p:cNvPr id="3379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defTabSz="9540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defTabSz="9540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defTabSz="9540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defTabSz="9540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A8B50266-81E5-432F-A761-CD6A0DDEAE5F}" type="slidenum">
              <a:rPr lang="en-US" altLang="zh-TW" sz="1300"/>
              <a:pPr>
                <a:spcBef>
                  <a:spcPct val="0"/>
                </a:spcBef>
              </a:pPr>
              <a:t>32</a:t>
            </a:fld>
            <a:endParaRPr lang="en-US" altLang="zh-TW" sz="1300"/>
          </a:p>
        </p:txBody>
      </p:sp>
    </p:spTree>
    <p:extLst>
      <p:ext uri="{BB962C8B-B14F-4D97-AF65-F5344CB8AC3E}">
        <p14:creationId xmlns:p14="http://schemas.microsoft.com/office/powerpoint/2010/main" val="28012529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 smtClean="0">
                <a:ea typeface="新細明體" panose="02020500000000000000" pitchFamily="18" charset="-120"/>
                <a:hlinkClick r:id="rId3"/>
              </a:rPr>
              <a:t>http://dl.acm.org/event.cfm?id=RE214&amp;tab=pubs&amp;CFID=67027492</a:t>
            </a:r>
            <a:endParaRPr lang="en-US" altLang="zh-TW" smtClean="0">
              <a:ea typeface="新細明體" panose="02020500000000000000" pitchFamily="18" charset="-120"/>
            </a:endParaRPr>
          </a:p>
          <a:p>
            <a:endParaRPr lang="zh-TW" altLang="en-US" smtClean="0">
              <a:ea typeface="新細明體" panose="02020500000000000000" pitchFamily="18" charset="-120"/>
            </a:endParaRPr>
          </a:p>
        </p:txBody>
      </p:sp>
      <p:sp>
        <p:nvSpPr>
          <p:cNvPr id="4506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defTabSz="9540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defTabSz="9540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defTabSz="9540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defTabSz="9540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112FAE83-3067-4DC7-8FB0-FFD153C9E981}" type="slidenum">
              <a:rPr lang="en-US" altLang="zh-TW" sz="1300"/>
              <a:pPr>
                <a:spcBef>
                  <a:spcPct val="0"/>
                </a:spcBef>
              </a:pPr>
              <a:t>46</a:t>
            </a:fld>
            <a:endParaRPr lang="en-US" altLang="zh-TW" sz="1300"/>
          </a:p>
        </p:txBody>
      </p:sp>
    </p:spTree>
    <p:extLst>
      <p:ext uri="{BB962C8B-B14F-4D97-AF65-F5344CB8AC3E}">
        <p14:creationId xmlns:p14="http://schemas.microsoft.com/office/powerpoint/2010/main" val="3099364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981200"/>
            <a:ext cx="7772400" cy="1876428"/>
          </a:xfrm>
        </p:spPr>
        <p:txBody>
          <a:bodyPr anchor="b"/>
          <a:lstStyle>
            <a:lvl1pPr algn="ctr">
              <a:defRPr sz="4400" dirty="0">
                <a:ln w="158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1750" dir="3600000" algn="tl" rotWithShape="0">
                    <a:srgbClr val="000000">
                      <a:alpha val="60000"/>
                    </a:srgbClr>
                  </a:outerShdw>
                </a:effectLst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57628"/>
            <a:ext cx="6400800" cy="17532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8122B-1536-4AF0-A178-168B8CD1FD6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94289406"/>
      </p:ext>
    </p:extLst>
  </p:cSld>
  <p:clrMapOvr>
    <a:masterClrMapping/>
  </p:clrMapOvr>
  <p:transition spd="med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99EB7-1EDC-45D5-AD61-B32FD1B5BB4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19827144"/>
      </p:ext>
    </p:extLst>
  </p:cSld>
  <p:clrMapOvr>
    <a:masterClrMapping/>
  </p:clrMapOvr>
  <p:transition spd="med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286644" y="274640"/>
            <a:ext cx="1400156" cy="5851525"/>
          </a:xfrm>
        </p:spPr>
        <p:txBody>
          <a:bodyPr vert="eaVert"/>
          <a:lstStyle>
            <a:lvl1pPr>
              <a:defRPr lang="zh-CN" altLang="en-US" dirty="0">
                <a:ln w="158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1750" dir="3600000" algn="tl" rotWithShape="0">
                    <a:srgbClr val="000000">
                      <a:alpha val="60000"/>
                    </a:srgbClr>
                  </a:outerShdw>
                </a:effectLst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829444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D41A1-CAAD-484C-85CA-0F7115DC125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69396397"/>
      </p:ext>
    </p:extLst>
  </p:cSld>
  <p:clrMapOvr>
    <a:masterClrMapping/>
  </p:clrMapOvr>
  <p:transition spd="med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96151-1093-4509-83BA-8450CE7CB04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02729950"/>
      </p:ext>
    </p:extLst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3854150"/>
            <a:ext cx="7772400" cy="1860850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5800" y="2356428"/>
            <a:ext cx="7772400" cy="1501200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l">
              <a:buNone/>
              <a:defRPr sz="1800">
                <a:solidFill>
                  <a:schemeClr val="tx2"/>
                </a:solidFill>
              </a:defRPr>
            </a:lvl2pPr>
            <a:lvl3pPr marL="914400" indent="0" algn="l">
              <a:buNone/>
              <a:defRPr sz="1600">
                <a:solidFill>
                  <a:schemeClr val="tx2"/>
                </a:solidFill>
              </a:defRPr>
            </a:lvl3pPr>
            <a:lvl4pPr marL="1371600" indent="0" algn="l">
              <a:buNone/>
              <a:defRPr sz="1400">
                <a:solidFill>
                  <a:schemeClr val="tx2"/>
                </a:solidFill>
              </a:defRPr>
            </a:lvl4pPr>
            <a:lvl5pPr marL="1828800" indent="0" algn="l">
              <a:buNone/>
              <a:defRPr sz="1400">
                <a:solidFill>
                  <a:schemeClr val="tx2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FC3790B-BF9C-42E8-97A9-70FCD88403E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29457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A0A3B-0A69-4087-AEDC-C13CBC4C4CF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81233253"/>
      </p:ext>
    </p:extLst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E3C11-C500-433D-8C06-F70B181707E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90149386"/>
      </p:ext>
    </p:extLst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3EBA7-47B9-4C04-A74C-C6F89B3341E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76064078"/>
      </p:ext>
    </p:extLst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63649-342A-4A3D-86F5-553316A5570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33425807"/>
      </p:ext>
    </p:extLst>
  </p:cSld>
  <p:clrMapOvr>
    <a:masterClrMapping/>
  </p:clrMapOvr>
  <p:transition spd="med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6258" y="381000"/>
            <a:ext cx="2667000" cy="1833554"/>
          </a:xfrm>
        </p:spPr>
        <p:txBody>
          <a:bodyPr/>
          <a:lstStyle>
            <a:lvl1pPr algn="l">
              <a:defRPr sz="3200" b="1" kern="1200" cap="all" spc="50">
                <a:ln w="15875"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52800" y="380999"/>
            <a:ext cx="5410200" cy="574516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26258" y="2214554"/>
            <a:ext cx="2667000" cy="391218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C53F6-8A3E-49AE-94C5-7A13E6EAC58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31091305"/>
      </p:ext>
    </p:extLst>
  </p:cSld>
  <p:clrMapOvr>
    <a:masterClrMapping/>
  </p:clrMapOvr>
  <p:transition spd="med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6"/>
          <p:cNvGrpSpPr>
            <a:grpSpLocks/>
          </p:cNvGrpSpPr>
          <p:nvPr/>
        </p:nvGrpSpPr>
        <p:grpSpPr bwMode="auto">
          <a:xfrm>
            <a:off x="1581150" y="554038"/>
            <a:ext cx="7348538" cy="4741862"/>
            <a:chOff x="428596" y="553734"/>
            <a:chExt cx="7349244" cy="4741531"/>
          </a:xfrm>
        </p:grpSpPr>
        <p:sp>
          <p:nvSpPr>
            <p:cNvPr id="6" name="矩形 5"/>
            <p:cNvSpPr/>
            <p:nvPr userDrawn="1"/>
          </p:nvSpPr>
          <p:spPr>
            <a:xfrm rot="21480000">
              <a:off x="428596" y="580719"/>
              <a:ext cx="7339718" cy="4714546"/>
            </a:xfrm>
            <a:prstGeom prst="rect">
              <a:avLst/>
            </a:prstGeom>
            <a:ln w="1270" cap="flat" cmpd="sng" algn="ctr">
              <a:noFill/>
              <a:prstDash val="solid"/>
              <a:miter lim="800000"/>
            </a:ln>
            <a:effectLst>
              <a:outerShdw blurRad="54991" dist="17780" dir="5400000" algn="tl" rotWithShape="0">
                <a:srgbClr val="000000">
                  <a:alpha val="66000"/>
                </a:srgb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kumimoji="0" lang="zh-CN" altLang="en-US"/>
            </a:p>
          </p:txBody>
        </p:sp>
        <p:sp>
          <p:nvSpPr>
            <p:cNvPr id="7" name="矩形 6"/>
            <p:cNvSpPr/>
            <p:nvPr userDrawn="1"/>
          </p:nvSpPr>
          <p:spPr>
            <a:xfrm rot="21540000">
              <a:off x="438122" y="571195"/>
              <a:ext cx="7339718" cy="4714546"/>
            </a:xfrm>
            <a:prstGeom prst="rect">
              <a:avLst/>
            </a:prstGeom>
            <a:ln w="1270" cap="flat" cmpd="sng" algn="ctr">
              <a:noFill/>
              <a:prstDash val="solid"/>
              <a:miter lim="800000"/>
            </a:ln>
            <a:effectLst>
              <a:outerShdw blurRad="54991" dist="17780" dir="5400000" algn="tl" rotWithShape="0">
                <a:srgbClr val="000000">
                  <a:alpha val="66000"/>
                </a:srgb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kumimoji="0" lang="zh-CN" altLang="en-US"/>
            </a:p>
          </p:txBody>
        </p:sp>
        <p:sp>
          <p:nvSpPr>
            <p:cNvPr id="8" name="矩形 7"/>
            <p:cNvSpPr/>
            <p:nvPr userDrawn="1"/>
          </p:nvSpPr>
          <p:spPr>
            <a:xfrm>
              <a:off x="438122" y="553734"/>
              <a:ext cx="7339718" cy="4714546"/>
            </a:xfrm>
            <a:prstGeom prst="rect">
              <a:avLst/>
            </a:prstGeom>
            <a:ln w="1270" cap="flat" cmpd="sng" algn="ctr">
              <a:noFill/>
              <a:prstDash val="solid"/>
              <a:miter lim="800000"/>
            </a:ln>
            <a:effectLst>
              <a:outerShdw blurRad="54991" dist="17780" dir="5400000" algn="tl" rotWithShape="0">
                <a:srgbClr val="000000">
                  <a:alpha val="66000"/>
                </a:srgb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kumimoji="0" lang="zh-CN" altLang="en-US"/>
            </a:p>
          </p:txBody>
        </p:sp>
      </p:grp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651912" y="612776"/>
            <a:ext cx="7215238" cy="4602175"/>
          </a:xfrm>
          <a:solidFill>
            <a:schemeClr val="bg2">
              <a:tint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/>
          </a:p>
        </p:txBody>
      </p:sp>
      <p:sp useBgFill="1"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595295"/>
            <a:ext cx="1357290" cy="5691227"/>
          </a:xfrm>
          <a:noFill/>
        </p:spPr>
        <p:txBody>
          <a:bodyPr vert="eaVert"/>
          <a:lstStyle>
            <a:lvl1pPr algn="l">
              <a:defRPr lang="zh-CN" altLang="en-US" sz="3200" dirty="0">
                <a:ln w="158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1750" dir="3600000" algn="tl" rotWithShape="0">
                    <a:srgbClr val="000000">
                      <a:alpha val="60000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14480" y="5481658"/>
            <a:ext cx="7215238" cy="804862"/>
          </a:xfrm>
        </p:spPr>
        <p:txBody>
          <a:bodyPr anchor="ctr"/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1200"/>
            </a:lvl2pPr>
            <a:lvl3pPr marL="914400" indent="0" algn="ctr">
              <a:buNone/>
              <a:defRPr sz="1000"/>
            </a:lvl3pPr>
            <a:lvl4pPr marL="1371600" indent="0" algn="ctr">
              <a:buNone/>
              <a:defRPr sz="900"/>
            </a:lvl4pPr>
            <a:lvl5pPr marL="1828800" indent="0" algn="ctr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9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1332EA1-D5FC-4B6D-AA60-21F1AE5C5AA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71265042"/>
      </p:ext>
    </p:extLst>
  </p:cSld>
  <p:clrMapOvr>
    <a:masterClrMapping/>
  </p:clrMapOvr>
  <p:transition spd="med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contourClr>
                <a:schemeClr val="accent3">
                  <a:shade val="55000"/>
                </a:schemeClr>
              </a:contourClr>
            </a:sp3d>
          </a:bodyPr>
          <a:lstStyle/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smtClean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9525" y="6483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483350"/>
            <a:ext cx="2895600" cy="365125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992938" y="6483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16C4BD4-F084-405D-9C3A-1A0793F5F63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31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32" r:id="rId9"/>
    <p:sldLayoutId id="2147483829" r:id="rId10"/>
    <p:sldLayoutId id="2147483830" r:id="rId11"/>
  </p:sldLayoutIdLst>
  <p:transition spd="med"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kern="1200" spc="50" dirty="0">
          <a:ln w="15875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31750" dir="3600000" algn="tl" rotWithShape="0">
              <a:srgbClr val="000000">
                <a:alpha val="6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Cambria" pitchFamily="18" charset="0"/>
          <a:ea typeface="微軟正黑體" pitchFamily="34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Cambria" pitchFamily="18" charset="0"/>
          <a:ea typeface="微軟正黑體" pitchFamily="34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Cambria" pitchFamily="18" charset="0"/>
          <a:ea typeface="微軟正黑體" pitchFamily="34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Cambria" pitchFamily="18" charset="0"/>
          <a:ea typeface="微軟正黑體" pitchFamily="34" charset="-120"/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90000"/>
        <a:buFont typeface="Cambria" panose="02040503050406030204" pitchFamily="18" charset="0"/>
        <a:buChar char="+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Font typeface="Cambria" panose="02040503050406030204" pitchFamily="18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 2" panose="05020102010507070707" pitchFamily="18" charset="2"/>
        <a:buChar char="Ï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90000"/>
        <a:buFont typeface="Calibri" panose="020F0502020204030204" pitchFamily="34" charset="0"/>
        <a:buChar char="÷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Font typeface="Cambria" panose="02040503050406030204" pitchFamily="18" charset="0"/>
        <a:buChar char="=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s.nvidia.com/blog/2019/03/18/gaugan-photorealistic-landscapes-nvidia-research/" TargetMode="External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png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.png"/><Relationship Id="rId4" Type="http://schemas.openxmlformats.org/officeDocument/2006/relationships/oleObject" Target="../embeddings/oleObject3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://www.cs.cornell.edu/~srm/fcg4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ink.springer.com/content/pdf/10.1007/978-1-4842-4427-2.pdf" TargetMode="Externa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hyperlink" Target="https://www.realtimerendering.com/index.html" TargetMode="External"/><Relationship Id="rId4" Type="http://schemas.openxmlformats.org/officeDocument/2006/relationships/image" Target="../media/image8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engl.org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developer.nvidia.com/page/home.html" TargetMode="External"/><Relationship Id="rId4" Type="http://schemas.openxmlformats.org/officeDocument/2006/relationships/hyperlink" Target="http://kesen.realtimerendering.com/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342900" y="1557338"/>
            <a:ext cx="8458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Cambria" panose="02040503050406030204" pitchFamily="18" charset="0"/>
              <a:buChar char="+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100000"/>
              <a:buFont typeface="Cambria" panose="02040503050406030204" pitchFamily="18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Ï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Calibri" panose="020F0502020204030204" pitchFamily="34" charset="0"/>
              <a:buChar char="÷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4400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4400" b="1">
                <a:latin typeface="Times New Roman" panose="02020603050405020304" pitchFamily="18" charset="0"/>
              </a:rPr>
              <a:t>Advanced Computer Graphics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en-US" altLang="zh-TW" sz="4400" b="1"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4400" b="1">
                <a:latin typeface="Times New Roman" panose="02020603050405020304" pitchFamily="18" charset="0"/>
              </a:rPr>
              <a:t>Introduction</a:t>
            </a:r>
            <a:endParaRPr kumimoji="0" lang="en-US" altLang="zh-TW" sz="4400">
              <a:latin typeface="Times New Roman" panose="02020603050405020304" pitchFamily="18" charset="0"/>
            </a:endParaRP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1371600" y="5143500"/>
            <a:ext cx="64008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90000"/>
              <a:buFont typeface="Cambria" panose="02040503050406030204" pitchFamily="18" charset="0"/>
              <a:buChar char="+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100000"/>
              <a:buFont typeface="Cambria" panose="02040503050406030204" pitchFamily="18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Ï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Calibri" panose="020F0502020204030204" pitchFamily="34" charset="0"/>
              <a:buChar char="÷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kumimoji="0" lang="en-US" altLang="zh-TW" sz="2400" b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Ming-Te Chi</a:t>
            </a:r>
          </a:p>
          <a:p>
            <a:pPr algn="ctr" eaLnBrk="1" hangingPunct="1">
              <a:buClrTx/>
              <a:buSzTx/>
              <a:buFontTx/>
              <a:buNone/>
            </a:pPr>
            <a:r>
              <a:rPr kumimoji="0" lang="en-US" altLang="zh-TW" sz="2400" b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Department of Computer Science, </a:t>
            </a:r>
          </a:p>
          <a:p>
            <a:pPr algn="ctr" eaLnBrk="1" hangingPunct="1">
              <a:buClrTx/>
              <a:buSzTx/>
              <a:buFontTx/>
              <a:buNone/>
            </a:pPr>
            <a:r>
              <a:rPr kumimoji="0" lang="en-US" altLang="zh-TW" sz="2400" b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National Chengchi University</a:t>
            </a:r>
            <a:endParaRPr kumimoji="0" lang="zh-TW" altLang="en-US" sz="3600" b="1">
              <a:solidFill>
                <a:srgbClr val="00FF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1" hangingPunct="1">
              <a:buClrTx/>
              <a:buSzTx/>
              <a:buFontTx/>
              <a:buChar char="•"/>
            </a:pPr>
            <a:endParaRPr kumimoji="0" lang="zh-TW" altLang="en-US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1" hangingPunct="1">
              <a:buClrTx/>
              <a:buSzTx/>
              <a:buFontTx/>
              <a:buChar char="•"/>
            </a:pPr>
            <a:endParaRPr kumimoji="0" lang="en-US" altLang="zh-TW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Devil is in the detail</a:t>
            </a:r>
            <a:endParaRPr lang="zh-TW" altLang="en-US"/>
          </a:p>
        </p:txBody>
      </p:sp>
      <p:sp>
        <p:nvSpPr>
          <p:cNvPr id="1638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1638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1714500"/>
            <a:ext cx="658495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文字方塊 4"/>
          <p:cNvSpPr txBox="1">
            <a:spLocks noChangeArrowheads="1"/>
          </p:cNvSpPr>
          <p:nvPr/>
        </p:nvSpPr>
        <p:spPr bwMode="auto">
          <a:xfrm>
            <a:off x="2071688" y="5572125"/>
            <a:ext cx="53578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Cambria" panose="02040503050406030204" pitchFamily="18" charset="0"/>
              <a:buChar char="+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100000"/>
              <a:buFont typeface="Cambria" panose="02040503050406030204" pitchFamily="18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Ï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Calibri" panose="020F0502020204030204" pitchFamily="34" charset="0"/>
              <a:buChar char="÷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>
                <a:latin typeface="Times New Roman" panose="02020603050405020304" pitchFamily="18" charset="0"/>
              </a:rPr>
              <a:t>Wall E 2008. by Disney/Pixar</a:t>
            </a:r>
            <a:endParaRPr lang="zh-TW" altLang="en-US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://img.lum.dolimg.com/v1/images/rich_insideout_footer_33eb9119.jpeg?region=0%2C0%2C1024%2C4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335" y="66627"/>
            <a:ext cx="6788808" cy="293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647" y="3441405"/>
            <a:ext cx="6820496" cy="3011931"/>
          </a:xfrm>
          <a:prstGeom prst="rect">
            <a:avLst/>
          </a:prstGeom>
        </p:spPr>
      </p:pic>
      <p:sp>
        <p:nvSpPr>
          <p:cNvPr id="5" name="文字方塊 4"/>
          <p:cNvSpPr txBox="1">
            <a:spLocks noChangeArrowheads="1"/>
          </p:cNvSpPr>
          <p:nvPr/>
        </p:nvSpPr>
        <p:spPr bwMode="auto">
          <a:xfrm>
            <a:off x="1917989" y="6413266"/>
            <a:ext cx="53578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Cambria" panose="02040503050406030204" pitchFamily="18" charset="0"/>
              <a:buChar char="+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100000"/>
              <a:buFont typeface="Cambria" panose="02040503050406030204" pitchFamily="18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Ï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Calibri" panose="020F0502020204030204" pitchFamily="34" charset="0"/>
              <a:buChar char="÷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000" dirty="0" smtClean="0">
                <a:latin typeface="Times New Roman" panose="02020603050405020304" pitchFamily="18" charset="0"/>
              </a:rPr>
              <a:t>Coco 2017 </a:t>
            </a:r>
            <a:r>
              <a:rPr lang="en-US" altLang="zh-TW" sz="2000" dirty="0">
                <a:latin typeface="Times New Roman" panose="02020603050405020304" pitchFamily="18" charset="0"/>
              </a:rPr>
              <a:t>by Disney/Pixar</a:t>
            </a:r>
            <a:endParaRPr lang="zh-TW" altLang="en-US" sz="2000" dirty="0">
              <a:latin typeface="Times New Roman" panose="02020603050405020304" pitchFamily="18" charset="0"/>
            </a:endParaRPr>
          </a:p>
        </p:txBody>
      </p:sp>
      <p:sp>
        <p:nvSpPr>
          <p:cNvPr id="6" name="文字方塊 5"/>
          <p:cNvSpPr txBox="1">
            <a:spLocks noChangeArrowheads="1"/>
          </p:cNvSpPr>
          <p:nvPr/>
        </p:nvSpPr>
        <p:spPr bwMode="auto">
          <a:xfrm>
            <a:off x="1907704" y="2924944"/>
            <a:ext cx="53578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Cambria" panose="02040503050406030204" pitchFamily="18" charset="0"/>
              <a:buChar char="+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100000"/>
              <a:buFont typeface="Cambria" panose="02040503050406030204" pitchFamily="18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Ï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Calibri" panose="020F0502020204030204" pitchFamily="34" charset="0"/>
              <a:buChar char="÷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000" dirty="0" smtClean="0">
                <a:latin typeface="Times New Roman" panose="02020603050405020304" pitchFamily="18" charset="0"/>
              </a:rPr>
              <a:t>Inside out 2015 </a:t>
            </a:r>
            <a:r>
              <a:rPr lang="en-US" altLang="zh-TW" sz="2000" dirty="0">
                <a:latin typeface="Times New Roman" panose="02020603050405020304" pitchFamily="18" charset="0"/>
              </a:rPr>
              <a:t>by Disney/Pixar</a:t>
            </a:r>
            <a:endParaRPr lang="zh-TW" altLang="en-US" sz="20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026720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Topics</a:t>
            </a:r>
            <a:endParaRPr lang="zh-TW" altLang="en-US"/>
          </a:p>
        </p:txBody>
      </p:sp>
      <p:sp>
        <p:nvSpPr>
          <p:cNvPr id="18435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altLang="zh-TW" sz="3200" dirty="0" smtClean="0"/>
              <a:t>(Real-time) Physically based rendering</a:t>
            </a:r>
          </a:p>
          <a:p>
            <a:pPr lvl="1"/>
            <a:endParaRPr lang="en-US" altLang="zh-TW" sz="3200" dirty="0" smtClean="0"/>
          </a:p>
          <a:p>
            <a:pPr lvl="1"/>
            <a:r>
              <a:rPr lang="en-US" altLang="zh-TW" sz="3200" dirty="0" smtClean="0"/>
              <a:t>Style transfer/generation (NPR)</a:t>
            </a:r>
          </a:p>
          <a:p>
            <a:pPr lvl="1"/>
            <a:r>
              <a:rPr lang="en-US" altLang="zh-TW" sz="3200" dirty="0" smtClean="0"/>
              <a:t>Texture synthesis</a:t>
            </a:r>
          </a:p>
          <a:p>
            <a:pPr lvl="1"/>
            <a:r>
              <a:rPr lang="en-US" altLang="zh-TW" sz="3200" dirty="0" smtClean="0"/>
              <a:t>Computational </a:t>
            </a:r>
            <a:r>
              <a:rPr lang="en-US" altLang="zh-TW" sz="3200" dirty="0" smtClean="0"/>
              <a:t>photography</a:t>
            </a:r>
          </a:p>
          <a:p>
            <a:pPr lvl="1"/>
            <a:endParaRPr lang="en-US" altLang="zh-TW" sz="3200" dirty="0" smtClean="0"/>
          </a:p>
          <a:p>
            <a:pPr lvl="1"/>
            <a:r>
              <a:rPr lang="en-US" altLang="zh-TW" sz="2000" dirty="0"/>
              <a:t>Interactive Computer </a:t>
            </a:r>
            <a:r>
              <a:rPr lang="en-US" altLang="zh-TW" sz="2000" dirty="0" smtClean="0"/>
              <a:t>Graphics</a:t>
            </a:r>
            <a:endParaRPr lang="zh-TW" altLang="en-US" sz="2000" dirty="0" smtClean="0"/>
          </a:p>
          <a:p>
            <a:pPr lvl="1"/>
            <a:r>
              <a:rPr lang="en-US" altLang="zh-TW" sz="2000" dirty="0" err="1" smtClean="0"/>
              <a:t>Valkun</a:t>
            </a:r>
            <a:endParaRPr lang="en-US" altLang="zh-TW" sz="2000" dirty="0" smtClean="0"/>
          </a:p>
          <a:p>
            <a:pPr lvl="1"/>
            <a:r>
              <a:rPr lang="en-US" altLang="zh-TW" sz="2000" dirty="0" smtClean="0"/>
              <a:t>Information </a:t>
            </a:r>
            <a:r>
              <a:rPr lang="en-US" altLang="zh-TW" sz="2000" dirty="0"/>
              <a:t>Visualization</a:t>
            </a:r>
          </a:p>
          <a:p>
            <a:pPr lvl="1"/>
            <a:endParaRPr lang="zh-TW" altLang="en-US" dirty="0" smtClean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>
              <a:defRPr/>
            </a:pPr>
            <a:r>
              <a:rPr lang="en-US" dirty="0" smtClean="0"/>
              <a:t>Physically based rendering</a:t>
            </a:r>
            <a:endParaRPr lang="zh-TW" altLang="en-US" dirty="0"/>
          </a:p>
        </p:txBody>
      </p:sp>
      <p:sp>
        <p:nvSpPr>
          <p:cNvPr id="1945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mtClean="0"/>
              <a:t>Ray tracing</a:t>
            </a:r>
          </a:p>
          <a:p>
            <a:r>
              <a:rPr lang="en-US" altLang="zh-TW" smtClean="0"/>
              <a:t>Radiosity</a:t>
            </a:r>
          </a:p>
          <a:p>
            <a:r>
              <a:rPr lang="en-US" altLang="zh-TW" smtClean="0"/>
              <a:t>Photon mapping</a:t>
            </a:r>
            <a:endParaRPr lang="zh-TW" altLang="en-US" smtClean="0"/>
          </a:p>
        </p:txBody>
      </p:sp>
      <p:pic>
        <p:nvPicPr>
          <p:cNvPr id="19460" name="Picture 2" descr="http://upload.wikimedia.org/wikipedia/commons/5/55/Radiosity_Comparis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62400"/>
            <a:ext cx="46101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3962400"/>
            <a:ext cx="3154363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3" descr="gloss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400" y="1419225"/>
            <a:ext cx="2303463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dirty="0" smtClean="0"/>
              <a:t>Real-time </a:t>
            </a:r>
            <a:r>
              <a:rPr lang="en-US" altLang="zh-TW" sz="3600" dirty="0"/>
              <a:t>Physically based </a:t>
            </a:r>
            <a:r>
              <a:rPr lang="en-US" altLang="zh-TW" sz="3600" dirty="0" smtClean="0"/>
              <a:t>rendering</a:t>
            </a:r>
            <a:endParaRPr lang="zh-TW" altLang="en-US" sz="3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GPGPU</a:t>
            </a:r>
          </a:p>
          <a:p>
            <a:r>
              <a:rPr lang="en-US" altLang="zh-TW" dirty="0" smtClean="0"/>
              <a:t>NVIDIA</a:t>
            </a:r>
            <a:r>
              <a:rPr lang="en-US" altLang="zh-TW" dirty="0"/>
              <a:t>® </a:t>
            </a:r>
            <a:r>
              <a:rPr lang="en-US" altLang="zh-TW" dirty="0" err="1"/>
              <a:t>OptiX</a:t>
            </a:r>
            <a:r>
              <a:rPr lang="en-US" altLang="zh-TW" dirty="0"/>
              <a:t>™ Ray Tracing Engine</a:t>
            </a:r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13" y="3068960"/>
            <a:ext cx="7056773" cy="271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9539618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>
              <a:defRPr/>
            </a:pPr>
            <a:r>
              <a:rPr lang="en-US" dirty="0" smtClean="0"/>
              <a:t>Non-Photorealistic Rendering</a:t>
            </a:r>
            <a:endParaRPr lang="zh-TW" altLang="en-US" dirty="0"/>
          </a:p>
        </p:txBody>
      </p:sp>
      <p:sp>
        <p:nvSpPr>
          <p:cNvPr id="2048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mtClean="0"/>
              <a:t>Feature Edges</a:t>
            </a:r>
          </a:p>
          <a:p>
            <a:r>
              <a:rPr lang="en-US" altLang="zh-TW" smtClean="0"/>
              <a:t>Stroke-based illustrations</a:t>
            </a:r>
          </a:p>
          <a:p>
            <a:r>
              <a:rPr lang="en-US" altLang="zh-TW" smtClean="0"/>
              <a:t>Lighting models for NPR</a:t>
            </a:r>
          </a:p>
          <a:p>
            <a:r>
              <a:rPr lang="en-US" altLang="zh-TW" smtClean="0"/>
              <a:t>Simulating Natural Media</a:t>
            </a:r>
            <a:endParaRPr lang="zh-TW" altLang="en-US" smtClean="0"/>
          </a:p>
        </p:txBody>
      </p:sp>
      <p:pic>
        <p:nvPicPr>
          <p:cNvPr id="20484" name="Picture 2" descr="http://www.cs.rutgers.edu/~decarlo/img/silconsu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4143375"/>
            <a:ext cx="5715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2357438"/>
            <a:ext cx="3430588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>
              <a:defRPr/>
            </a:pPr>
            <a:r>
              <a:rPr lang="en-US" dirty="0" smtClean="0"/>
              <a:t>Point-based rendering</a:t>
            </a:r>
            <a:endParaRPr lang="zh-TW" altLang="en-US" dirty="0"/>
          </a:p>
        </p:txBody>
      </p:sp>
      <p:sp>
        <p:nvSpPr>
          <p:cNvPr id="2150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21508" name="Picture 2" descr="http://www.cs.cmu.edu/~djames/15-864/pics/pointSetSurfac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1643063"/>
            <a:ext cx="2998787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4214813"/>
            <a:ext cx="442912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5" descr="http://graphics.stanford.edu/projects/mich/more-david/scanner-head-and-david-head-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714500"/>
            <a:ext cx="3714750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2143125"/>
            <a:ext cx="3963987" cy="415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0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>
              <a:defRPr/>
            </a:pPr>
            <a:r>
              <a:rPr lang="en-US" dirty="0" smtClean="0"/>
              <a:t>Texture synthesis</a:t>
            </a:r>
            <a:endParaRPr lang="zh-TW" altLang="en-US" dirty="0"/>
          </a:p>
        </p:txBody>
      </p:sp>
      <p:sp>
        <p:nvSpPr>
          <p:cNvPr id="22531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2143125"/>
            <a:ext cx="5397500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C:\WINDOWS\Profiles\liyiwei\My Documents\siggraph talk\images\1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766763"/>
            <a:ext cx="1625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6"/>
          <p:cNvSpPr txBox="1">
            <a:spLocks noChangeArrowheads="1"/>
          </p:cNvSpPr>
          <p:nvPr/>
        </p:nvSpPr>
        <p:spPr bwMode="auto">
          <a:xfrm>
            <a:off x="2641600" y="1223963"/>
            <a:ext cx="5318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Cambria" panose="02040503050406030204" pitchFamily="18" charset="0"/>
              <a:buChar char="+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100000"/>
              <a:buFont typeface="Cambria" panose="02040503050406030204" pitchFamily="18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Ï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Calibri" panose="020F0502020204030204" pitchFamily="34" charset="0"/>
              <a:buChar char="÷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4800">
                <a:latin typeface="Times New Roman" panose="02020603050405020304" pitchFamily="18" charset="0"/>
              </a:rPr>
              <a:t>+</a:t>
            </a:r>
            <a:endParaRPr lang="en-US" altLang="zh-TW" sz="2400">
              <a:latin typeface="Times New Roman" panose="02020603050405020304" pitchFamily="18" charset="0"/>
            </a:endParaRPr>
          </a:p>
        </p:txBody>
      </p:sp>
      <p:pic>
        <p:nvPicPr>
          <p:cNvPr id="23556" name="Picture 19" descr="C:\WINDOWS\Profiles\liyiwei\My Documents\talk\texture synthesis\images\bunny_model_res1.bmp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FE"/>
              </a:clrFrom>
              <a:clrTo>
                <a:srgbClr val="0000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233363"/>
            <a:ext cx="2259013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20" descr="C:\WINDOWS\Profiles\liyiwei\My Documents\talk\texture synthesis\images\bmp\bunny_texture_res1.bmp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FE"/>
              </a:clrFrom>
              <a:clrTo>
                <a:srgbClr val="0000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3363"/>
            <a:ext cx="2259013" cy="261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 Box 22"/>
          <p:cNvSpPr txBox="1">
            <a:spLocks noChangeArrowheads="1"/>
          </p:cNvSpPr>
          <p:nvPr/>
        </p:nvSpPr>
        <p:spPr bwMode="auto">
          <a:xfrm>
            <a:off x="812800" y="2824163"/>
            <a:ext cx="18399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Cambria" panose="02040503050406030204" pitchFamily="18" charset="0"/>
              <a:buChar char="+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100000"/>
              <a:buFont typeface="Cambria" panose="02040503050406030204" pitchFamily="18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Ï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Calibri" panose="020F0502020204030204" pitchFamily="34" charset="0"/>
              <a:buChar char="÷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>
                <a:latin typeface="Times New Roman" panose="02020603050405020304" pitchFamily="18" charset="0"/>
              </a:rPr>
              <a:t>Input Texture</a:t>
            </a:r>
          </a:p>
        </p:txBody>
      </p:sp>
      <p:sp>
        <p:nvSpPr>
          <p:cNvPr id="23559" name="Text Box 23"/>
          <p:cNvSpPr txBox="1">
            <a:spLocks noChangeArrowheads="1"/>
          </p:cNvSpPr>
          <p:nvPr/>
        </p:nvSpPr>
        <p:spPr bwMode="auto">
          <a:xfrm>
            <a:off x="3657600" y="2824163"/>
            <a:ext cx="15954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Cambria" panose="02040503050406030204" pitchFamily="18" charset="0"/>
              <a:buChar char="+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100000"/>
              <a:buFont typeface="Cambria" panose="02040503050406030204" pitchFamily="18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Ï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Calibri" panose="020F0502020204030204" pitchFamily="34" charset="0"/>
              <a:buChar char="÷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>
                <a:latin typeface="Times New Roman" panose="02020603050405020304" pitchFamily="18" charset="0"/>
              </a:rPr>
              <a:t>Input Mesh</a:t>
            </a:r>
          </a:p>
        </p:txBody>
      </p:sp>
      <p:sp>
        <p:nvSpPr>
          <p:cNvPr id="23560" name="Text Box 24"/>
          <p:cNvSpPr txBox="1">
            <a:spLocks noChangeArrowheads="1"/>
          </p:cNvSpPr>
          <p:nvPr/>
        </p:nvSpPr>
        <p:spPr bwMode="auto">
          <a:xfrm>
            <a:off x="6977063" y="2824163"/>
            <a:ext cx="9699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Cambria" panose="02040503050406030204" pitchFamily="18" charset="0"/>
              <a:buChar char="+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100000"/>
              <a:buFont typeface="Cambria" panose="02040503050406030204" pitchFamily="18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Ï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Calibri" panose="020F0502020204030204" pitchFamily="34" charset="0"/>
              <a:buChar char="÷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>
                <a:latin typeface="Times New Roman" panose="02020603050405020304" pitchFamily="18" charset="0"/>
              </a:rPr>
              <a:t>Result</a:t>
            </a:r>
          </a:p>
        </p:txBody>
      </p:sp>
      <p:sp>
        <p:nvSpPr>
          <p:cNvPr id="23561" name="AutoShape 26"/>
          <p:cNvSpPr>
            <a:spLocks noChangeArrowheads="1"/>
          </p:cNvSpPr>
          <p:nvPr/>
        </p:nvSpPr>
        <p:spPr bwMode="auto">
          <a:xfrm>
            <a:off x="5621338" y="1452563"/>
            <a:ext cx="406400" cy="304800"/>
          </a:xfrm>
          <a:prstGeom prst="rightArrow">
            <a:avLst>
              <a:gd name="adj1" fmla="val 50000"/>
              <a:gd name="adj2" fmla="val 37500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Cambria" panose="02040503050406030204" pitchFamily="18" charset="0"/>
              <a:buChar char="+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100000"/>
              <a:buFont typeface="Cambria" panose="02040503050406030204" pitchFamily="18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Ï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Calibri" panose="020F0502020204030204" pitchFamily="34" charset="0"/>
              <a:buChar char="÷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2400">
              <a:latin typeface="Times New Roman" panose="02020603050405020304" pitchFamily="18" charset="0"/>
            </a:endParaRPr>
          </a:p>
        </p:txBody>
      </p:sp>
      <p:pic>
        <p:nvPicPr>
          <p:cNvPr id="235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3643313"/>
            <a:ext cx="609600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 smtClean="0"/>
              <a:t>Texture Spectrum</a:t>
            </a:r>
            <a:endParaRPr lang="zh-TW" altLang="en-US" dirty="0"/>
          </a:p>
        </p:txBody>
      </p:sp>
      <p:sp>
        <p:nvSpPr>
          <p:cNvPr id="2560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286000"/>
            <a:ext cx="62484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dirty="0" smtClean="0"/>
              <a:t>Rendering pipeline</a:t>
            </a:r>
            <a:endParaRPr lang="zh-TW" altLang="en-US" dirty="0"/>
          </a:p>
        </p:txBody>
      </p:sp>
      <p:sp>
        <p:nvSpPr>
          <p:cNvPr id="8195" name="文字版面配置區 4"/>
          <p:cNvSpPr>
            <a:spLocks noGrp="1"/>
          </p:cNvSpPr>
          <p:nvPr>
            <p:ph type="body" idx="1"/>
          </p:nvPr>
        </p:nvSpPr>
        <p:spPr>
          <a:xfrm>
            <a:off x="685800" y="2355850"/>
            <a:ext cx="7772400" cy="1501775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Style transfer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420720"/>
            <a:ext cx="6643820" cy="4612158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2123728" y="6032878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A Neural Algorithm of Artistic </a:t>
            </a:r>
            <a:r>
              <a:rPr lang="en-US" altLang="zh-TW" b="1" dirty="0" smtClean="0"/>
              <a:t>Style</a:t>
            </a:r>
            <a:endParaRPr lang="en-US" altLang="zh-TW" b="1" dirty="0"/>
          </a:p>
        </p:txBody>
      </p:sp>
    </p:spTree>
    <p:extLst>
      <p:ext uri="{BB962C8B-B14F-4D97-AF65-F5344CB8AC3E}">
        <p14:creationId xmlns:p14="http://schemas.microsoft.com/office/powerpoint/2010/main" val="2976166562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Style generation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204863"/>
            <a:ext cx="3265468" cy="378531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8842" y="2336961"/>
            <a:ext cx="5355646" cy="325087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441195" y="3198168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209042132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0" dirty="0">
                <a:effectLst/>
              </a:rPr>
              <a:t>CycleGAN [2017]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6386" name="Picture 2" descr="https://lh5.googleusercontent.com/WhV6u_nKmbJADogI9BrmNTfT2T4VE7v8U2xdams4_bPeITAssVDTvFfGIJ7fFFujlrwaL5lyAaoYFpNkRcmkklGaX-xYgiF5qVqU3zmSlplnh8bQy5sfxmxQOnGNXtfA6S9T1hjXgF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97" y="2276872"/>
            <a:ext cx="7308806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048169"/>
      </p:ext>
    </p:extLst>
  </p:cSld>
  <p:clrMapOvr>
    <a:masterClrMapping/>
  </p:clrMapOvr>
  <p:transition spd="med"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0" dirty="0" err="1" smtClean="0">
                <a:effectLst/>
              </a:rPr>
              <a:t>GauGAN</a:t>
            </a:r>
            <a:r>
              <a:rPr lang="en-US" altLang="zh-TW" b="0" dirty="0" smtClean="0">
                <a:effectLst/>
              </a:rPr>
              <a:t> [2019]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5362" name="Picture 2" descr="https://lh5.googleusercontent.com/FoqMhGPiPBdxM2o8hqXtlRNvGNu0eUlF45ulAZK2r45HtB-JhmCNBcPeTKTXouyzacPYXQlLxY2P1CProQYFCgj-XuWjjDXDe4udlPNDrBg1Ro4lMhzRHP2PeQOE5LtKhbus8tPDVX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72816"/>
            <a:ext cx="6096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899592" y="5805264"/>
            <a:ext cx="698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u="sng" dirty="0">
                <a:hlinkClick r:id="rId3"/>
              </a:rPr>
              <a:t>https://blogs.nvidia.com/blog/2019/03/18/gaugan-photorealistic-landscapes-nvidia-research</a:t>
            </a:r>
            <a:r>
              <a:rPr lang="en-US" altLang="zh-TW" u="sng" dirty="0" smtClean="0">
                <a:hlinkClick r:id="rId3"/>
              </a:rPr>
              <a:t>/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288020382"/>
      </p:ext>
    </p:extLst>
  </p:cSld>
  <p:clrMapOvr>
    <a:masterClrMapping/>
  </p:clrMapOvr>
  <p:transition spd="med"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>
              <a:defRPr/>
            </a:pPr>
            <a:r>
              <a:rPr lang="en-US" dirty="0" smtClean="0"/>
              <a:t>Computation photography</a:t>
            </a:r>
            <a:endParaRPr lang="zh-TW" altLang="en-US" dirty="0"/>
          </a:p>
        </p:txBody>
      </p:sp>
      <p:sp>
        <p:nvSpPr>
          <p:cNvPr id="2662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1643063"/>
            <a:ext cx="4643437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4071938"/>
            <a:ext cx="814387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8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27651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142875"/>
            <a:ext cx="9107487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文字方塊 4"/>
          <p:cNvSpPr txBox="1">
            <a:spLocks noChangeArrowheads="1"/>
          </p:cNvSpPr>
          <p:nvPr/>
        </p:nvSpPr>
        <p:spPr bwMode="auto">
          <a:xfrm>
            <a:off x="963613" y="2500313"/>
            <a:ext cx="72167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Cambria" panose="02040503050406030204" pitchFamily="18" charset="0"/>
              <a:buChar char="+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100000"/>
              <a:buFont typeface="Cambria" panose="02040503050406030204" pitchFamily="18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Ï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Calibri" panose="020F0502020204030204" pitchFamily="34" charset="0"/>
              <a:buChar char="÷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 b="1">
                <a:latin typeface="Times New Roman" panose="02020603050405020304" pitchFamily="18" charset="0"/>
              </a:rPr>
              <a:t>Optimized Scale-and-Stretch for Image Resizing [Wang et. al. 2008]</a:t>
            </a:r>
            <a:endParaRPr lang="zh-TW" altLang="en-US" sz="2400">
              <a:latin typeface="Times New Roman" panose="02020603050405020304" pitchFamily="18" charset="0"/>
            </a:endParaRPr>
          </a:p>
        </p:txBody>
      </p:sp>
      <p:sp>
        <p:nvSpPr>
          <p:cNvPr id="27654" name="文字方塊 6"/>
          <p:cNvSpPr txBox="1">
            <a:spLocks noChangeArrowheads="1"/>
          </p:cNvSpPr>
          <p:nvPr/>
        </p:nvSpPr>
        <p:spPr bwMode="auto">
          <a:xfrm>
            <a:off x="1000125" y="6027738"/>
            <a:ext cx="72151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Cambria" panose="02040503050406030204" pitchFamily="18" charset="0"/>
              <a:buChar char="+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100000"/>
              <a:buFont typeface="Cambria" panose="02040503050406030204" pitchFamily="18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Ï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Calibri" panose="020F0502020204030204" pitchFamily="34" charset="0"/>
              <a:buChar char="÷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 b="1" dirty="0">
                <a:latin typeface="Times New Roman" panose="02020603050405020304" pitchFamily="18" charset="0"/>
              </a:rPr>
              <a:t>Motion-Aware Temporal Coherence for Video Resizing[Wang et. al. 2009]</a:t>
            </a:r>
            <a:endParaRPr lang="zh-TW" altLang="en-US" sz="2400" dirty="0">
              <a:latin typeface="Times New Roman" panose="02020603050405020304" pitchFamily="18" charset="0"/>
            </a:endParaRPr>
          </a:p>
        </p:txBody>
      </p:sp>
      <p:pic>
        <p:nvPicPr>
          <p:cNvPr id="276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3429000"/>
            <a:ext cx="8767763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28675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8" y="214313"/>
            <a:ext cx="6677025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文字方塊 4"/>
          <p:cNvSpPr txBox="1">
            <a:spLocks noChangeArrowheads="1"/>
          </p:cNvSpPr>
          <p:nvPr/>
        </p:nvSpPr>
        <p:spPr bwMode="auto">
          <a:xfrm>
            <a:off x="857250" y="5929313"/>
            <a:ext cx="74295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Cambria" panose="02040503050406030204" pitchFamily="18" charset="0"/>
              <a:buChar char="+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100000"/>
              <a:buFont typeface="Cambria" panose="02040503050406030204" pitchFamily="18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Ï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Calibri" panose="020F0502020204030204" pitchFamily="34" charset="0"/>
              <a:buChar char="÷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 b="1">
                <a:latin typeface="Times New Roman" panose="02020603050405020304" pitchFamily="18" charset="0"/>
              </a:rPr>
              <a:t>Data-Driven Enhancement of Facial Attractiveness</a:t>
            </a:r>
            <a:endParaRPr lang="zh-TW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Visualization</a:t>
            </a:r>
            <a:endParaRPr lang="zh-TW" altLang="en-US"/>
          </a:p>
        </p:txBody>
      </p:sp>
      <p:sp>
        <p:nvSpPr>
          <p:cNvPr id="30723" name="內容版面配置區 2"/>
          <p:cNvSpPr>
            <a:spLocks noGrp="1"/>
          </p:cNvSpPr>
          <p:nvPr>
            <p:ph idx="1"/>
          </p:nvPr>
        </p:nvSpPr>
        <p:spPr>
          <a:xfrm>
            <a:off x="457200" y="1557338"/>
            <a:ext cx="8229600" cy="4724400"/>
          </a:xfrm>
        </p:spPr>
        <p:txBody>
          <a:bodyPr/>
          <a:lstStyle/>
          <a:p>
            <a:endParaRPr lang="zh-TW" altLang="en-US" smtClean="0"/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89138"/>
            <a:ext cx="4270375" cy="339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5" name="文字方塊 3"/>
          <p:cNvSpPr txBox="1">
            <a:spLocks noChangeArrowheads="1"/>
          </p:cNvSpPr>
          <p:nvPr/>
        </p:nvSpPr>
        <p:spPr bwMode="auto">
          <a:xfrm>
            <a:off x="1619250" y="5818188"/>
            <a:ext cx="6337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Cambria" panose="02040503050406030204" pitchFamily="18" charset="0"/>
              <a:buChar char="+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100000"/>
              <a:buFont typeface="Cambria" panose="02040503050406030204" pitchFamily="18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Ï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Calibri" panose="020F0502020204030204" pitchFamily="34" charset="0"/>
              <a:buChar char="÷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>
                <a:latin typeface="Times New Roman" panose="02020603050405020304" pitchFamily="18" charset="0"/>
              </a:rPr>
              <a:t>Focus+Context Metro Maps</a:t>
            </a:r>
            <a:endParaRPr lang="zh-TW" altLang="en-US" sz="2400">
              <a:latin typeface="Times New Roman" panose="02020603050405020304" pitchFamily="18" charset="0"/>
            </a:endParaRPr>
          </a:p>
        </p:txBody>
      </p:sp>
      <p:pic>
        <p:nvPicPr>
          <p:cNvPr id="3072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1189038"/>
            <a:ext cx="3698875" cy="463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23850" y="1557338"/>
            <a:ext cx="8496300" cy="43926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31748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31749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1620838"/>
            <a:ext cx="7597775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手繪多邊形 4"/>
          <p:cNvSpPr/>
          <p:nvPr/>
        </p:nvSpPr>
        <p:spPr bwMode="auto">
          <a:xfrm rot="514347">
            <a:off x="1500318" y="4918402"/>
            <a:ext cx="2638201" cy="686790"/>
          </a:xfrm>
          <a:custGeom>
            <a:avLst/>
            <a:gdLst>
              <a:gd name="connsiteX0" fmla="*/ 0 w 3645724"/>
              <a:gd name="connsiteY0" fmla="*/ 463137 h 754082"/>
              <a:gd name="connsiteX1" fmla="*/ 1246909 w 3645724"/>
              <a:gd name="connsiteY1" fmla="*/ 676893 h 754082"/>
              <a:gd name="connsiteX2" fmla="*/ 3645724 w 3645724"/>
              <a:gd name="connsiteY2" fmla="*/ 0 h 754082"/>
              <a:gd name="connsiteX0" fmla="*/ 0 w 3645724"/>
              <a:gd name="connsiteY0" fmla="*/ 692726 h 838198"/>
              <a:gd name="connsiteX1" fmla="*/ 1219200 w 3645724"/>
              <a:gd name="connsiteY1" fmla="*/ 77189 h 838198"/>
              <a:gd name="connsiteX2" fmla="*/ 3645724 w 3645724"/>
              <a:gd name="connsiteY2" fmla="*/ 229589 h 838198"/>
              <a:gd name="connsiteX0" fmla="*/ 0 w 3645724"/>
              <a:gd name="connsiteY0" fmla="*/ 463137 h 686790"/>
              <a:gd name="connsiteX1" fmla="*/ 1371600 w 3645724"/>
              <a:gd name="connsiteY1" fmla="*/ 609601 h 686790"/>
              <a:gd name="connsiteX2" fmla="*/ 3645724 w 3645724"/>
              <a:gd name="connsiteY2" fmla="*/ 0 h 68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45724" h="686790">
                <a:moveTo>
                  <a:pt x="0" y="463137"/>
                </a:moveTo>
                <a:cubicBezTo>
                  <a:pt x="319644" y="608609"/>
                  <a:pt x="763979" y="686790"/>
                  <a:pt x="1371600" y="609601"/>
                </a:cubicBezTo>
                <a:cubicBezTo>
                  <a:pt x="1979221" y="532412"/>
                  <a:pt x="2750127" y="299852"/>
                  <a:pt x="3645724" y="0"/>
                </a:cubicBezTo>
              </a:path>
            </a:pathLst>
          </a:custGeom>
          <a:ln>
            <a:headEnd type="none" w="med" len="med"/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kumimoji="0" lang="zh-TW" alt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31751" name="文字方塊 5"/>
          <p:cNvSpPr txBox="1">
            <a:spLocks noChangeArrowheads="1"/>
          </p:cNvSpPr>
          <p:nvPr/>
        </p:nvSpPr>
        <p:spPr bwMode="auto">
          <a:xfrm>
            <a:off x="1187450" y="5487988"/>
            <a:ext cx="3216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Cambria" panose="02040503050406030204" pitchFamily="18" charset="0"/>
              <a:buChar char="+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100000"/>
              <a:buFont typeface="Cambria" panose="02040503050406030204" pitchFamily="18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Ï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Calibri" panose="020F0502020204030204" pitchFamily="34" charset="0"/>
              <a:buChar char="÷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>
                <a:latin typeface="Times New Roman" panose="02020603050405020304" pitchFamily="18" charset="0"/>
              </a:rPr>
              <a:t>smooth edge direction</a:t>
            </a:r>
            <a:endParaRPr lang="zh-TW" altLang="en-US" sz="2400">
              <a:latin typeface="Times New Roman" panose="02020603050405020304" pitchFamily="18" charset="0"/>
            </a:endParaRPr>
          </a:p>
        </p:txBody>
      </p:sp>
      <p:sp>
        <p:nvSpPr>
          <p:cNvPr id="7" name="手繪多邊形 6"/>
          <p:cNvSpPr/>
          <p:nvPr/>
        </p:nvSpPr>
        <p:spPr bwMode="auto">
          <a:xfrm rot="514347">
            <a:off x="5767518" y="4918403"/>
            <a:ext cx="2638201" cy="686790"/>
          </a:xfrm>
          <a:custGeom>
            <a:avLst/>
            <a:gdLst>
              <a:gd name="connsiteX0" fmla="*/ 0 w 3645724"/>
              <a:gd name="connsiteY0" fmla="*/ 463137 h 754082"/>
              <a:gd name="connsiteX1" fmla="*/ 1246909 w 3645724"/>
              <a:gd name="connsiteY1" fmla="*/ 676893 h 754082"/>
              <a:gd name="connsiteX2" fmla="*/ 3645724 w 3645724"/>
              <a:gd name="connsiteY2" fmla="*/ 0 h 754082"/>
              <a:gd name="connsiteX0" fmla="*/ 0 w 3645724"/>
              <a:gd name="connsiteY0" fmla="*/ 692726 h 838198"/>
              <a:gd name="connsiteX1" fmla="*/ 1219200 w 3645724"/>
              <a:gd name="connsiteY1" fmla="*/ 77189 h 838198"/>
              <a:gd name="connsiteX2" fmla="*/ 3645724 w 3645724"/>
              <a:gd name="connsiteY2" fmla="*/ 229589 h 838198"/>
              <a:gd name="connsiteX0" fmla="*/ 0 w 3645724"/>
              <a:gd name="connsiteY0" fmla="*/ 463137 h 686790"/>
              <a:gd name="connsiteX1" fmla="*/ 1371600 w 3645724"/>
              <a:gd name="connsiteY1" fmla="*/ 609601 h 686790"/>
              <a:gd name="connsiteX2" fmla="*/ 3645724 w 3645724"/>
              <a:gd name="connsiteY2" fmla="*/ 0 h 68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45724" h="686790">
                <a:moveTo>
                  <a:pt x="0" y="463137"/>
                </a:moveTo>
                <a:cubicBezTo>
                  <a:pt x="319644" y="608609"/>
                  <a:pt x="763979" y="686790"/>
                  <a:pt x="1371600" y="609601"/>
                </a:cubicBezTo>
                <a:cubicBezTo>
                  <a:pt x="1979221" y="532412"/>
                  <a:pt x="2750127" y="299852"/>
                  <a:pt x="3645724" y="0"/>
                </a:cubicBezTo>
              </a:path>
            </a:pathLst>
          </a:custGeom>
          <a:ln>
            <a:headEnd type="none" w="med" len="med"/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kumimoji="0" lang="zh-TW" alt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31753" name="文字方塊 7"/>
          <p:cNvSpPr txBox="1">
            <a:spLocks noChangeArrowheads="1"/>
          </p:cNvSpPr>
          <p:nvPr/>
        </p:nvSpPr>
        <p:spPr bwMode="auto">
          <a:xfrm>
            <a:off x="5454650" y="5487988"/>
            <a:ext cx="3508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Cambria" panose="02040503050406030204" pitchFamily="18" charset="0"/>
              <a:buChar char="+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100000"/>
              <a:buFont typeface="Cambria" panose="02040503050406030204" pitchFamily="18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Ï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Calibri" panose="020F0502020204030204" pitchFamily="34" charset="0"/>
              <a:buChar char="÷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>
                <a:latin typeface="Times New Roman" panose="02020603050405020304" pitchFamily="18" charset="0"/>
              </a:rPr>
              <a:t>octilinear edge direction</a:t>
            </a:r>
            <a:endParaRPr lang="zh-TW" altLang="en-US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Morphable</a:t>
            </a:r>
            <a:r>
              <a:rPr lang="en-US" altLang="zh-TW" dirty="0"/>
              <a:t> Word Clouds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5362" name="Picture 2" descr="Text Data Visualiz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29" y="1798636"/>
            <a:ext cx="7847542" cy="470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932940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Graphics Rendering pipeline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Picture 2" descr="http://www.realtimerendering.com/figures/RTR4.02.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25" y="4202964"/>
            <a:ext cx="8572500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4644008" y="6117489"/>
            <a:ext cx="40427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smtClean="0"/>
              <a:t>from</a:t>
            </a:r>
          </a:p>
          <a:p>
            <a:r>
              <a:rPr lang="en-US" altLang="zh-TW" sz="1400" dirty="0" smtClean="0"/>
              <a:t>Real-Time </a:t>
            </a:r>
            <a:r>
              <a:rPr lang="en-US" altLang="zh-TW" sz="1400" dirty="0"/>
              <a:t>Rendering</a:t>
            </a:r>
            <a:r>
              <a:rPr lang="en-US" altLang="zh-TW" sz="1400" dirty="0" smtClean="0"/>
              <a:t>, </a:t>
            </a:r>
            <a:r>
              <a:rPr lang="en-US" altLang="zh-TW" sz="1400" dirty="0"/>
              <a:t>by Tomas </a:t>
            </a:r>
            <a:r>
              <a:rPr lang="en-US" altLang="zh-TW" sz="1400" dirty="0" err="1"/>
              <a:t>Akenine-Möller</a:t>
            </a:r>
            <a:r>
              <a:rPr lang="en-US" altLang="zh-TW" sz="1400" dirty="0"/>
              <a:t>, Eric Haines</a:t>
            </a:r>
            <a:endParaRPr lang="zh-TW" altLang="en-US" sz="1400" dirty="0"/>
          </a:p>
        </p:txBody>
      </p:sp>
      <p:graphicFrame>
        <p:nvGraphicFramePr>
          <p:cNvPr id="6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1793951"/>
              </p:ext>
            </p:extLst>
          </p:nvPr>
        </p:nvGraphicFramePr>
        <p:xfrm>
          <a:off x="2829803" y="1558633"/>
          <a:ext cx="3640274" cy="2437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8" name="PhotoImpact" r:id="rId4" imgW="4009524" imgH="2685714" progId="PI3.Image">
                  <p:embed/>
                </p:oleObj>
              </mc:Choice>
              <mc:Fallback>
                <p:oleObj name="PhotoImpact" r:id="rId4" imgW="4009524" imgH="2685714" progId="PI3.Image">
                  <p:embed/>
                  <p:pic>
                    <p:nvPicPr>
                      <p:cNvPr id="9221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9803" y="1558633"/>
                        <a:ext cx="3640274" cy="2437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4647602"/>
              </p:ext>
            </p:extLst>
          </p:nvPr>
        </p:nvGraphicFramePr>
        <p:xfrm>
          <a:off x="799876" y="2055724"/>
          <a:ext cx="1658937" cy="1443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9" name="PhotoImpact" r:id="rId6" imgW="1904762" imgH="1657143" progId="PI3.Image">
                  <p:embed/>
                </p:oleObj>
              </mc:Choice>
              <mc:Fallback>
                <p:oleObj name="PhotoImpact" r:id="rId6" imgW="1904762" imgH="1657143" progId="PI3.Image">
                  <p:embed/>
                  <p:pic>
                    <p:nvPicPr>
                      <p:cNvPr id="922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9876" y="2055724"/>
                        <a:ext cx="1658937" cy="1443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1707943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Valkun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436168"/>
            <a:ext cx="8489701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882201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Homework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802866"/>
      </p:ext>
    </p:extLst>
  </p:cSld>
  <p:clrMapOvr>
    <a:masterClrMapping/>
  </p:clrMapOvr>
  <p:transition spd="med">
    <p:zo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Midterm Project 09</a:t>
            </a:r>
            <a:endParaRPr lang="zh-TW" altLang="en-US"/>
          </a:p>
        </p:txBody>
      </p:sp>
      <p:sp>
        <p:nvSpPr>
          <p:cNvPr id="32771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114550"/>
          </a:xfrm>
        </p:spPr>
        <p:txBody>
          <a:bodyPr/>
          <a:lstStyle/>
          <a:p>
            <a:endParaRPr lang="zh-TW" altLang="en-US" smtClean="0"/>
          </a:p>
        </p:txBody>
      </p:sp>
      <p:pic>
        <p:nvPicPr>
          <p:cNvPr id="3277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" t="6975" r="826" b="1154"/>
          <a:stretch>
            <a:fillRect/>
          </a:stretch>
        </p:blipFill>
        <p:spPr bwMode="auto">
          <a:xfrm>
            <a:off x="500063" y="1557338"/>
            <a:ext cx="382905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amera_pass01_00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557338"/>
            <a:ext cx="384016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/>
          <p:cNvSpPr txBox="1">
            <a:spLocks noChangeArrowheads="1"/>
          </p:cNvSpPr>
          <p:nvPr/>
        </p:nvSpPr>
        <p:spPr bwMode="auto">
          <a:xfrm>
            <a:off x="5500688" y="4572000"/>
            <a:ext cx="26431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Cambria" panose="02040503050406030204" pitchFamily="18" charset="0"/>
              <a:buChar char="+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100000"/>
              <a:buFont typeface="Cambria" panose="02040503050406030204" pitchFamily="18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Ï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Calibri" panose="020F0502020204030204" pitchFamily="34" charset="0"/>
              <a:buChar char="÷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>
                <a:latin typeface="Times New Roman" panose="02020603050405020304" pitchFamily="18" charset="0"/>
                <a:ea typeface="標楷體" panose="03000509000000000000" pitchFamily="65" charset="-120"/>
              </a:rPr>
              <a:t>96753501</a:t>
            </a:r>
            <a:endParaRPr lang="zh-TW" altLang="en-US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3481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34820" name="Picture 5" descr="Camera_pass_Mid_All_0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79388"/>
            <a:ext cx="3671888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文字方塊 4"/>
          <p:cNvSpPr txBox="1">
            <a:spLocks noChangeArrowheads="1"/>
          </p:cNvSpPr>
          <p:nvPr/>
        </p:nvSpPr>
        <p:spPr bwMode="auto">
          <a:xfrm>
            <a:off x="1071563" y="2928938"/>
            <a:ext cx="2857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Cambria" panose="02040503050406030204" pitchFamily="18" charset="0"/>
              <a:buChar char="+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100000"/>
              <a:buFont typeface="Cambria" panose="02040503050406030204" pitchFamily="18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Ï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Calibri" panose="020F0502020204030204" pitchFamily="34" charset="0"/>
              <a:buChar char="÷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>
                <a:latin typeface="Times New Roman" panose="02020603050405020304" pitchFamily="18" charset="0"/>
              </a:rPr>
              <a:t>97753003</a:t>
            </a:r>
            <a:endParaRPr lang="zh-TW" altLang="en-US" sz="2400">
              <a:latin typeface="Times New Roman" panose="02020603050405020304" pitchFamily="18" charset="0"/>
            </a:endParaRPr>
          </a:p>
        </p:txBody>
      </p:sp>
      <p:pic>
        <p:nvPicPr>
          <p:cNvPr id="34822" name="Picture 2" descr="C:\Documents and Settings\Water\桌面\97753006\97753006_期中作業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80975"/>
            <a:ext cx="3665538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文字方塊 6"/>
          <p:cNvSpPr txBox="1">
            <a:spLocks noChangeArrowheads="1"/>
          </p:cNvSpPr>
          <p:nvPr/>
        </p:nvSpPr>
        <p:spPr bwMode="auto">
          <a:xfrm>
            <a:off x="5715000" y="2928938"/>
            <a:ext cx="2286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Cambria" panose="02040503050406030204" pitchFamily="18" charset="0"/>
              <a:buChar char="+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100000"/>
              <a:buFont typeface="Cambria" panose="02040503050406030204" pitchFamily="18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Ï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Calibri" panose="020F0502020204030204" pitchFamily="34" charset="0"/>
              <a:buChar char="÷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>
                <a:latin typeface="Times New Roman" panose="02020603050405020304" pitchFamily="18" charset="0"/>
              </a:rPr>
              <a:t>97753006</a:t>
            </a:r>
          </a:p>
        </p:txBody>
      </p:sp>
      <p:pic>
        <p:nvPicPr>
          <p:cNvPr id="34824" name="Picture 2" descr="F:\FTPROOT\acg09\midterm\acg midterm project 97753010\pixieRender 977530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3571875"/>
            <a:ext cx="3632200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5" name="文字方塊 8"/>
          <p:cNvSpPr txBox="1">
            <a:spLocks noChangeArrowheads="1"/>
          </p:cNvSpPr>
          <p:nvPr/>
        </p:nvSpPr>
        <p:spPr bwMode="auto">
          <a:xfrm>
            <a:off x="1500188" y="6357938"/>
            <a:ext cx="23574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Cambria" panose="02040503050406030204" pitchFamily="18" charset="0"/>
              <a:buChar char="+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100000"/>
              <a:buFont typeface="Cambria" panose="02040503050406030204" pitchFamily="18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Ï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Calibri" panose="020F0502020204030204" pitchFamily="34" charset="0"/>
              <a:buChar char="÷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>
                <a:latin typeface="Times New Roman" panose="02020603050405020304" pitchFamily="18" charset="0"/>
              </a:rPr>
              <a:t>97753010</a:t>
            </a:r>
            <a:endParaRPr lang="zh-TW" altLang="en-US" sz="2400">
              <a:latin typeface="Times New Roman" panose="02020603050405020304" pitchFamily="18" charset="0"/>
            </a:endParaRPr>
          </a:p>
        </p:txBody>
      </p:sp>
      <p:pic>
        <p:nvPicPr>
          <p:cNvPr id="3482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3571875"/>
            <a:ext cx="3671888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7" name="文字方塊 10"/>
          <p:cNvSpPr txBox="1">
            <a:spLocks noChangeArrowheads="1"/>
          </p:cNvSpPr>
          <p:nvPr/>
        </p:nvSpPr>
        <p:spPr bwMode="auto">
          <a:xfrm>
            <a:off x="5786438" y="6357938"/>
            <a:ext cx="25003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Cambria" panose="02040503050406030204" pitchFamily="18" charset="0"/>
              <a:buChar char="+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100000"/>
              <a:buFont typeface="Cambria" panose="02040503050406030204" pitchFamily="18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Ï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Calibri" panose="020F0502020204030204" pitchFamily="34" charset="0"/>
              <a:buChar char="÷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>
                <a:latin typeface="Times New Roman" panose="02020603050405020304" pitchFamily="18" charset="0"/>
              </a:rPr>
              <a:t>97753033</a:t>
            </a:r>
            <a:endParaRPr lang="zh-TW" altLang="en-US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Midterm Project 10</a:t>
            </a:r>
            <a:endParaRPr lang="zh-TW" altLang="en-US"/>
          </a:p>
        </p:txBody>
      </p:sp>
      <p:pic>
        <p:nvPicPr>
          <p:cNvPr id="35843" name="Picture 2" descr="http://www.cs.nccu.edu.tw/~mtchi/acg10/M987530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196975"/>
            <a:ext cx="287337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 descr="http://www.cs.nccu.edu.tw/~mtchi/acg10/M3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933825"/>
            <a:ext cx="2976563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6" descr="http://www.cs.nccu.edu.tw/~mtchi/acg10/M98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196975"/>
            <a:ext cx="3840162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8" descr="http://www.cs.nccu.edu.tw/~mtchi/acg10/M30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933825"/>
            <a:ext cx="2871787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文字方塊 8"/>
          <p:cNvSpPr txBox="1">
            <a:spLocks noChangeArrowheads="1"/>
          </p:cNvSpPr>
          <p:nvPr/>
        </p:nvSpPr>
        <p:spPr bwMode="auto">
          <a:xfrm>
            <a:off x="1476375" y="3357563"/>
            <a:ext cx="1727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Cambria" panose="02040503050406030204" pitchFamily="18" charset="0"/>
              <a:buChar char="+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100000"/>
              <a:buFont typeface="Cambria" panose="02040503050406030204" pitchFamily="18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Ï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Calibri" panose="020F0502020204030204" pitchFamily="34" charset="0"/>
              <a:buChar char="÷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>
                <a:latin typeface="Times New Roman" panose="02020603050405020304" pitchFamily="18" charset="0"/>
              </a:rPr>
              <a:t>98753022</a:t>
            </a:r>
            <a:endParaRPr lang="zh-TW" altLang="en-US" sz="2400">
              <a:latin typeface="Times New Roman" panose="02020603050405020304" pitchFamily="18" charset="0"/>
            </a:endParaRPr>
          </a:p>
        </p:txBody>
      </p:sp>
      <p:sp>
        <p:nvSpPr>
          <p:cNvPr id="35848" name="文字方塊 9"/>
          <p:cNvSpPr txBox="1">
            <a:spLocks noChangeArrowheads="1"/>
          </p:cNvSpPr>
          <p:nvPr/>
        </p:nvSpPr>
        <p:spPr bwMode="auto">
          <a:xfrm>
            <a:off x="5580063" y="3357563"/>
            <a:ext cx="17287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Cambria" panose="02040503050406030204" pitchFamily="18" charset="0"/>
              <a:buChar char="+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100000"/>
              <a:buFont typeface="Cambria" panose="02040503050406030204" pitchFamily="18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Ï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Calibri" panose="020F0502020204030204" pitchFamily="34" charset="0"/>
              <a:buChar char="÷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>
                <a:latin typeface="Times New Roman" panose="02020603050405020304" pitchFamily="18" charset="0"/>
              </a:rPr>
              <a:t>98753003</a:t>
            </a:r>
            <a:endParaRPr lang="zh-TW" altLang="en-US" sz="2400">
              <a:latin typeface="Times New Roman" panose="02020603050405020304" pitchFamily="18" charset="0"/>
            </a:endParaRPr>
          </a:p>
        </p:txBody>
      </p:sp>
      <p:sp>
        <p:nvSpPr>
          <p:cNvPr id="35849" name="文字方塊 10"/>
          <p:cNvSpPr txBox="1">
            <a:spLocks noChangeArrowheads="1"/>
          </p:cNvSpPr>
          <p:nvPr/>
        </p:nvSpPr>
        <p:spPr bwMode="auto">
          <a:xfrm>
            <a:off x="1403350" y="6165850"/>
            <a:ext cx="17287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Cambria" panose="02040503050406030204" pitchFamily="18" charset="0"/>
              <a:buChar char="+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100000"/>
              <a:buFont typeface="Cambria" panose="02040503050406030204" pitchFamily="18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Ï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Calibri" panose="020F0502020204030204" pitchFamily="34" charset="0"/>
              <a:buChar char="÷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>
                <a:latin typeface="Times New Roman" panose="02020603050405020304" pitchFamily="18" charset="0"/>
              </a:rPr>
              <a:t>98753006</a:t>
            </a:r>
            <a:endParaRPr lang="zh-TW" altLang="en-US" sz="2400">
              <a:latin typeface="Times New Roman" panose="02020603050405020304" pitchFamily="18" charset="0"/>
            </a:endParaRPr>
          </a:p>
        </p:txBody>
      </p:sp>
      <p:sp>
        <p:nvSpPr>
          <p:cNvPr id="35850" name="文字方塊 11"/>
          <p:cNvSpPr txBox="1">
            <a:spLocks noChangeArrowheads="1"/>
          </p:cNvSpPr>
          <p:nvPr/>
        </p:nvSpPr>
        <p:spPr bwMode="auto">
          <a:xfrm>
            <a:off x="5580063" y="6092825"/>
            <a:ext cx="17287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Cambria" panose="02040503050406030204" pitchFamily="18" charset="0"/>
              <a:buChar char="+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100000"/>
              <a:buFont typeface="Cambria" panose="02040503050406030204" pitchFamily="18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Ï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Calibri" panose="020F0502020204030204" pitchFamily="34" charset="0"/>
              <a:buChar char="÷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>
                <a:latin typeface="Times New Roman" panose="02020603050405020304" pitchFamily="18" charset="0"/>
              </a:rPr>
              <a:t>98753019</a:t>
            </a:r>
            <a:endParaRPr lang="zh-TW" altLang="en-US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Midterm Project 11</a:t>
            </a:r>
            <a:endParaRPr lang="zh-TW" altLang="en-US"/>
          </a:p>
        </p:txBody>
      </p:sp>
      <p:sp>
        <p:nvSpPr>
          <p:cNvPr id="3686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557338"/>
            <a:ext cx="3394075" cy="453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2419350"/>
            <a:ext cx="4019550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70" name="文字方塊 3"/>
          <p:cNvSpPr txBox="1">
            <a:spLocks noChangeArrowheads="1"/>
          </p:cNvSpPr>
          <p:nvPr/>
        </p:nvSpPr>
        <p:spPr bwMode="auto">
          <a:xfrm>
            <a:off x="1476375" y="6094413"/>
            <a:ext cx="22320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Cambria" panose="02040503050406030204" pitchFamily="18" charset="0"/>
              <a:buChar char="+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100000"/>
              <a:buFont typeface="Cambria" panose="02040503050406030204" pitchFamily="18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Ï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Calibri" panose="020F0502020204030204" pitchFamily="34" charset="0"/>
              <a:buChar char="÷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>
                <a:latin typeface="Times New Roman" panose="02020603050405020304" pitchFamily="18" charset="0"/>
              </a:rPr>
              <a:t>99753002</a:t>
            </a:r>
            <a:endParaRPr lang="zh-TW" altLang="en-US" sz="2400">
              <a:latin typeface="Times New Roman" panose="02020603050405020304" pitchFamily="18" charset="0"/>
            </a:endParaRPr>
          </a:p>
        </p:txBody>
      </p:sp>
      <p:sp>
        <p:nvSpPr>
          <p:cNvPr id="36871" name="文字方塊 6"/>
          <p:cNvSpPr txBox="1">
            <a:spLocks noChangeArrowheads="1"/>
          </p:cNvSpPr>
          <p:nvPr/>
        </p:nvSpPr>
        <p:spPr bwMode="auto">
          <a:xfrm>
            <a:off x="5867400" y="6092825"/>
            <a:ext cx="22336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Cambria" panose="02040503050406030204" pitchFamily="18" charset="0"/>
              <a:buChar char="+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100000"/>
              <a:buFont typeface="Cambria" panose="02040503050406030204" pitchFamily="18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Ï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Calibri" panose="020F0502020204030204" pitchFamily="34" charset="0"/>
              <a:buChar char="÷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>
                <a:latin typeface="Times New Roman" panose="02020603050405020304" pitchFamily="18" charset="0"/>
              </a:rPr>
              <a:t>99753019</a:t>
            </a:r>
            <a:endParaRPr lang="zh-TW" altLang="en-US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Midterm Project 12</a:t>
            </a:r>
            <a:endParaRPr lang="zh-TW" altLang="en-US"/>
          </a:p>
        </p:txBody>
      </p:sp>
      <p:sp>
        <p:nvSpPr>
          <p:cNvPr id="37891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37892" name="Picture 2" descr="http://www.cs.nccu.edu.tw/~mtchi/acg12/mid/99598032_%E9%99%B3%E4%BF%8A%E6%BA%90_%E6%9C%9F%E4%B8%AD%E5%B0%88%E6%A1%88_%E6%88%AA%E5%9C%9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13" y="1354138"/>
            <a:ext cx="3379787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4" descr="http://www.cs.nccu.edu.tw/~mtchi/acg12/mid/Aqsis_Renderman_100753502_PingShu.Ku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005263"/>
            <a:ext cx="3384550" cy="25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 descr="http://www.cs.nccu.edu.tw/~mtchi/acg12/mid/1007530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13" y="4079875"/>
            <a:ext cx="3392487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8" descr="http://www.cs.nccu.edu.tw/~mtchi/acg12/mid/10059802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88" y="1354138"/>
            <a:ext cx="3168650" cy="249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Midterm Project 13</a:t>
            </a:r>
            <a:endParaRPr lang="zh-TW" altLang="en-US"/>
          </a:p>
        </p:txBody>
      </p:sp>
      <p:sp>
        <p:nvSpPr>
          <p:cNvPr id="38915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38916" name="Picture 2" descr="1017530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658938"/>
            <a:ext cx="3073400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4" descr="1017530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688" y="1689100"/>
            <a:ext cx="3071812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6" descr="10075302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3" y="4094163"/>
            <a:ext cx="3063875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8" descr="http://www.cs.nccu.edu.tw/~mtchi/course/acg13/mid/10175301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688" y="4110038"/>
            <a:ext cx="3071812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 smtClean="0"/>
              <a:t>Midterm Project 14</a:t>
            </a:r>
            <a:endParaRPr lang="zh-TW" altLang="en-US" dirty="0"/>
          </a:p>
        </p:txBody>
      </p:sp>
      <p:sp>
        <p:nvSpPr>
          <p:cNvPr id="38915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 smtClean="0"/>
          </a:p>
        </p:txBody>
      </p:sp>
      <p:pic>
        <p:nvPicPr>
          <p:cNvPr id="14338" name="Picture 2" descr="http://www.cs.nccu.edu.tw/~mtchi/course/acg14/mid/MidtermProjectIc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90" y="3942633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www.cs.nccu.edu.tw/~mtchi/course/acg14/mid/mi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942633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www.cs.nccu.edu.tw/~mtchi/course/acg14/mid/ACGmid10275303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58516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279131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 smtClean="0"/>
              <a:t>Midterm Project 16</a:t>
            </a:r>
            <a:endParaRPr lang="zh-TW" altLang="en-US" dirty="0"/>
          </a:p>
        </p:txBody>
      </p:sp>
      <p:sp>
        <p:nvSpPr>
          <p:cNvPr id="38915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 smtClean="0"/>
          </a:p>
        </p:txBody>
      </p:sp>
      <p:pic>
        <p:nvPicPr>
          <p:cNvPr id="13314" name="Picture 2" descr="http://www.cs.nccu.edu.tw/~mtchi/course/acg16/mid/1047530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45614"/>
            <a:ext cx="3744416" cy="248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www.cs.nccu.edu.tw/~mtchi/course/acg16/mid/1047530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120" y="1445614"/>
            <a:ext cx="3312368" cy="246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www.cs.nccu.edu.tw/~mtchi/course/acg16/mid/1047530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49" y="4096923"/>
            <a:ext cx="3485638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252193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sz="3600"/>
              <a:t>Following the Pipeline</a:t>
            </a:r>
            <a:r>
              <a:rPr lang="en-US" altLang="zh-TW" sz="3600" smtClean="0"/>
              <a:t>:</a:t>
            </a:r>
            <a:br>
              <a:rPr lang="en-US" altLang="zh-TW" sz="3600" smtClean="0"/>
            </a:br>
            <a:r>
              <a:rPr lang="en-US" altLang="zh-TW" sz="3600" smtClean="0"/>
              <a:t>Transformations</a:t>
            </a:r>
            <a:endParaRPr lang="en-US" altLang="zh-TW" sz="3600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TW" smtClean="0"/>
              <a:t>Much of the work in the pipeline is in converting object representations from one coordinate system to another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smtClean="0"/>
              <a:t>World coordinates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smtClean="0"/>
              <a:t>Camera coordinates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smtClean="0"/>
              <a:t>Screen coordinates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mtClean="0"/>
              <a:t>Every change of coordinates is equivalent to a matrix transformation </a:t>
            </a:r>
          </a:p>
        </p:txBody>
      </p:sp>
      <p:pic>
        <p:nvPicPr>
          <p:cNvPr id="9220" name="Picture 4" descr="an01f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5702300"/>
            <a:ext cx="7712075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221" name="Object 0"/>
          <p:cNvGraphicFramePr>
            <a:graphicFrameLocks noChangeAspect="1"/>
          </p:cNvGraphicFramePr>
          <p:nvPr/>
        </p:nvGraphicFramePr>
        <p:xfrm>
          <a:off x="6215063" y="2643188"/>
          <a:ext cx="2786062" cy="1865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9" name="PhotoImpact" r:id="rId4" imgW="4009524" imgH="2685714" progId="PI3.Image">
                  <p:embed/>
                </p:oleObj>
              </mc:Choice>
              <mc:Fallback>
                <p:oleObj name="PhotoImpact" r:id="rId4" imgW="4009524" imgH="2685714" progId="PI3.Image">
                  <p:embed/>
                  <p:pic>
                    <p:nvPicPr>
                      <p:cNvPr id="0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5063" y="2643188"/>
                        <a:ext cx="2786062" cy="1865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1"/>
          <p:cNvGraphicFramePr>
            <a:graphicFrameLocks noChangeAspect="1"/>
          </p:cNvGraphicFramePr>
          <p:nvPr/>
        </p:nvGraphicFramePr>
        <p:xfrm>
          <a:off x="4357688" y="3000375"/>
          <a:ext cx="1658937" cy="1443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0" name="PhotoImpact" r:id="rId6" imgW="1904762" imgH="1657143" progId="PI3.Image">
                  <p:embed/>
                </p:oleObj>
              </mc:Choice>
              <mc:Fallback>
                <p:oleObj name="PhotoImpact" r:id="rId6" imgW="1904762" imgH="1657143" progId="PI3.Imag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7688" y="3000375"/>
                        <a:ext cx="1658937" cy="1443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 smtClean="0"/>
              <a:t>Hw1 18</a:t>
            </a:r>
            <a:endParaRPr lang="zh-TW" altLang="en-US" dirty="0"/>
          </a:p>
        </p:txBody>
      </p:sp>
      <p:sp>
        <p:nvSpPr>
          <p:cNvPr id="38915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 smtClean="0"/>
          </a:p>
        </p:txBody>
      </p:sp>
      <p:pic>
        <p:nvPicPr>
          <p:cNvPr id="14338" name="Picture 2" descr="https://www.cs.nccu.edu.tw/~mtchi/course/old/acg18/hw1/106753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262810"/>
            <a:ext cx="4291722" cy="227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www.cs.nccu.edu.tw/~mtchi/course/old/acg18/hw1/106753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29" y="4205222"/>
            <a:ext cx="4098916" cy="24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www.cs.nccu.edu.tw/~mtchi/course/old/acg18/hw1/1067530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87334"/>
            <a:ext cx="3610531" cy="24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s://www.cs.nccu.edu.tw/~mtchi/course/old/acg18/hw1/1047535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9141"/>
            <a:ext cx="3607199" cy="24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723821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dirty="0" smtClean="0"/>
              <a:t>Reference</a:t>
            </a:r>
            <a:endParaRPr lang="zh-TW" altLang="en-US" dirty="0"/>
          </a:p>
        </p:txBody>
      </p:sp>
      <p:sp>
        <p:nvSpPr>
          <p:cNvPr id="39939" name="文字版面配置區 4"/>
          <p:cNvSpPr>
            <a:spLocks noGrp="1"/>
          </p:cNvSpPr>
          <p:nvPr>
            <p:ph type="body" idx="1"/>
          </p:nvPr>
        </p:nvSpPr>
        <p:spPr>
          <a:xfrm>
            <a:off x="685800" y="2355850"/>
            <a:ext cx="7772400" cy="1501775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smtClean="0"/>
              <a:t>Textbooks</a:t>
            </a:r>
            <a:endParaRPr lang="zh-TW" altLang="en-US"/>
          </a:p>
        </p:txBody>
      </p:sp>
      <p:sp>
        <p:nvSpPr>
          <p:cNvPr id="40963" name="內容版面配置區 2"/>
          <p:cNvSpPr>
            <a:spLocks noGrp="1"/>
          </p:cNvSpPr>
          <p:nvPr>
            <p:ph idx="1"/>
          </p:nvPr>
        </p:nvSpPr>
        <p:spPr>
          <a:xfrm>
            <a:off x="4572000" y="1600200"/>
            <a:ext cx="4114800" cy="4724400"/>
          </a:xfrm>
        </p:spPr>
        <p:txBody>
          <a:bodyPr/>
          <a:lstStyle/>
          <a:p>
            <a:pPr marL="0" indent="0">
              <a:spcBef>
                <a:spcPct val="30000"/>
              </a:spcBef>
              <a:buNone/>
              <a:defRPr/>
            </a:pPr>
            <a:r>
              <a:rPr kumimoji="1" lang="en-US" altLang="zh-TW" dirty="0">
                <a:latin typeface="Times New Roman" pitchFamily="18" charset="0"/>
                <a:ea typeface="新細明體" charset="-120"/>
                <a:hlinkClick r:id="rId2"/>
              </a:rPr>
              <a:t>Fundamentals of Computer Graphics, 4/e </a:t>
            </a:r>
            <a:r>
              <a:rPr kumimoji="1" lang="en-US" altLang="zh-TW" dirty="0">
                <a:latin typeface="Times New Roman" pitchFamily="18" charset="0"/>
                <a:ea typeface="新細明體" charset="-120"/>
              </a:rPr>
              <a:t>(Hardcover)  </a:t>
            </a:r>
          </a:p>
          <a:p>
            <a:pPr marL="0" indent="0">
              <a:spcBef>
                <a:spcPct val="30000"/>
              </a:spcBef>
              <a:buNone/>
              <a:defRPr/>
            </a:pPr>
            <a:r>
              <a:rPr kumimoji="1" lang="en-US" altLang="zh-TW" dirty="0">
                <a:latin typeface="Times New Roman" pitchFamily="18" charset="0"/>
                <a:ea typeface="新細明體" charset="-120"/>
              </a:rPr>
              <a:t>Steve </a:t>
            </a:r>
            <a:r>
              <a:rPr kumimoji="1" lang="en-US" altLang="zh-TW" dirty="0" err="1">
                <a:latin typeface="Times New Roman" pitchFamily="18" charset="0"/>
                <a:ea typeface="新細明體" charset="-120"/>
              </a:rPr>
              <a:t>Marschner</a:t>
            </a:r>
            <a:r>
              <a:rPr kumimoji="1" lang="en-US" altLang="zh-TW" dirty="0">
                <a:latin typeface="Times New Roman" pitchFamily="18" charset="0"/>
                <a:ea typeface="新細明體" charset="-120"/>
              </a:rPr>
              <a:t>, Peter Shirley</a:t>
            </a:r>
          </a:p>
          <a:p>
            <a:pPr marL="0" indent="0">
              <a:buNone/>
            </a:pPr>
            <a:r>
              <a:rPr kumimoji="1" lang="en-US" altLang="zh-TW" dirty="0">
                <a:latin typeface="Times New Roman" pitchFamily="18" charset="0"/>
                <a:ea typeface="新細明體" charset="-120"/>
              </a:rPr>
              <a:t>2015</a:t>
            </a:r>
            <a:endParaRPr lang="zh-TW" altLang="en-US" dirty="0"/>
          </a:p>
          <a:p>
            <a:pPr marL="0" indent="0" eaLnBrk="1" hangingPunct="1">
              <a:buNone/>
            </a:pPr>
            <a:endParaRPr lang="zh-TW" altLang="en-US" dirty="0" smtClean="0"/>
          </a:p>
        </p:txBody>
      </p:sp>
      <p:pic>
        <p:nvPicPr>
          <p:cNvPr id="40965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01308"/>
            <a:ext cx="3744912" cy="476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Fundamentals of Computer Graphics, Fourth Edition book 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98" y="1472375"/>
            <a:ext cx="3713415" cy="476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zh-TW" altLang="en-US" dirty="0"/>
          </a:p>
        </p:txBody>
      </p:sp>
      <p:sp>
        <p:nvSpPr>
          <p:cNvPr id="40963" name="內容版面配置區 2"/>
          <p:cNvSpPr>
            <a:spLocks noGrp="1"/>
          </p:cNvSpPr>
          <p:nvPr>
            <p:ph idx="1"/>
          </p:nvPr>
        </p:nvSpPr>
        <p:spPr>
          <a:xfrm>
            <a:off x="4572000" y="1600200"/>
            <a:ext cx="4114800" cy="4724400"/>
          </a:xfrm>
        </p:spPr>
        <p:txBody>
          <a:bodyPr/>
          <a:lstStyle/>
          <a:p>
            <a:pPr marL="0" indent="0">
              <a:spcBef>
                <a:spcPct val="30000"/>
              </a:spcBef>
              <a:buNone/>
              <a:defRPr/>
            </a:pPr>
            <a:r>
              <a:rPr kumimoji="1" lang="en-US" altLang="zh-TW" sz="2000" dirty="0">
                <a:latin typeface="Times New Roman" pitchFamily="18" charset="0"/>
                <a:ea typeface="新細明體" charset="-120"/>
              </a:rPr>
              <a:t>A Sampler of Useful Computational Tools for Applied Geometry, Computer Graphics, and Image Processing: Foundations for Computer Graphics, Vision, and Image </a:t>
            </a:r>
            <a:r>
              <a:rPr kumimoji="1" lang="en-US" altLang="zh-TW" sz="2000" dirty="0" smtClean="0">
                <a:latin typeface="Times New Roman" pitchFamily="18" charset="0"/>
                <a:ea typeface="新細明體" charset="-120"/>
              </a:rPr>
              <a:t>Processing</a:t>
            </a:r>
          </a:p>
          <a:p>
            <a:pPr marL="0" indent="0">
              <a:spcBef>
                <a:spcPct val="30000"/>
              </a:spcBef>
              <a:buNone/>
              <a:defRPr/>
            </a:pPr>
            <a:r>
              <a:rPr kumimoji="1" lang="en-US" altLang="zh-TW" sz="2000" dirty="0">
                <a:latin typeface="Times New Roman" pitchFamily="18" charset="0"/>
                <a:ea typeface="新細明體" charset="-120"/>
              </a:rPr>
              <a:t>Daniel </a:t>
            </a:r>
            <a:r>
              <a:rPr kumimoji="1" lang="en-US" altLang="zh-TW" sz="2000" dirty="0" smtClean="0">
                <a:latin typeface="Times New Roman" pitchFamily="18" charset="0"/>
                <a:ea typeface="新細明體" charset="-120"/>
              </a:rPr>
              <a:t>Cohen-Or, Chen Greif, Tao </a:t>
            </a:r>
            <a:r>
              <a:rPr kumimoji="1" lang="en-US" altLang="zh-TW" sz="2000" dirty="0" err="1" smtClean="0">
                <a:latin typeface="Times New Roman" pitchFamily="18" charset="0"/>
                <a:ea typeface="新細明體" charset="-120"/>
              </a:rPr>
              <a:t>Ju</a:t>
            </a:r>
            <a:r>
              <a:rPr kumimoji="1" lang="en-US" altLang="zh-TW" sz="2000" dirty="0" smtClean="0">
                <a:latin typeface="Times New Roman" pitchFamily="18" charset="0"/>
                <a:ea typeface="新細明體" charset="-120"/>
              </a:rPr>
              <a:t>, </a:t>
            </a:r>
            <a:r>
              <a:rPr kumimoji="1" lang="en-US" altLang="zh-TW" sz="2000" dirty="0" err="1" smtClean="0">
                <a:latin typeface="Times New Roman" pitchFamily="18" charset="0"/>
                <a:ea typeface="新細明體" charset="-120"/>
              </a:rPr>
              <a:t>Niloy</a:t>
            </a:r>
            <a:r>
              <a:rPr kumimoji="1" lang="en-US" altLang="zh-TW" sz="2000" dirty="0" smtClean="0">
                <a:latin typeface="Times New Roman" pitchFamily="18" charset="0"/>
                <a:ea typeface="新細明體" charset="-120"/>
              </a:rPr>
              <a:t> </a:t>
            </a:r>
            <a:r>
              <a:rPr kumimoji="1" lang="en-US" altLang="zh-TW" sz="2000" dirty="0">
                <a:latin typeface="Times New Roman" pitchFamily="18" charset="0"/>
                <a:ea typeface="新細明體" charset="-120"/>
              </a:rPr>
              <a:t>J. </a:t>
            </a:r>
            <a:r>
              <a:rPr kumimoji="1" lang="en-US" altLang="zh-TW" sz="2000" dirty="0" err="1" smtClean="0">
                <a:latin typeface="Times New Roman" pitchFamily="18" charset="0"/>
                <a:ea typeface="新細明體" charset="-120"/>
              </a:rPr>
              <a:t>Mitra</a:t>
            </a:r>
            <a:r>
              <a:rPr kumimoji="1" lang="en-US" altLang="zh-TW" sz="2000" dirty="0" smtClean="0">
                <a:latin typeface="Times New Roman" pitchFamily="18" charset="0"/>
                <a:ea typeface="新細明體" charset="-120"/>
              </a:rPr>
              <a:t>, Ariel Shamir, Olga </a:t>
            </a:r>
            <a:r>
              <a:rPr kumimoji="1" lang="en-US" altLang="zh-TW" sz="2000" dirty="0" err="1" smtClean="0">
                <a:latin typeface="Times New Roman" pitchFamily="18" charset="0"/>
                <a:ea typeface="新細明體" charset="-120"/>
              </a:rPr>
              <a:t>Sorkine-Hornung</a:t>
            </a:r>
            <a:r>
              <a:rPr kumimoji="1" lang="en-US" altLang="zh-TW" sz="2000" dirty="0" smtClean="0">
                <a:latin typeface="Times New Roman" pitchFamily="18" charset="0"/>
                <a:ea typeface="新細明體" charset="-120"/>
              </a:rPr>
              <a:t>,  </a:t>
            </a:r>
            <a:r>
              <a:rPr kumimoji="1" lang="en-US" altLang="zh-TW" sz="2000" dirty="0" err="1" smtClean="0">
                <a:latin typeface="Times New Roman" pitchFamily="18" charset="0"/>
                <a:ea typeface="新細明體" charset="-120"/>
              </a:rPr>
              <a:t>Hao</a:t>
            </a:r>
            <a:r>
              <a:rPr kumimoji="1" lang="en-US" altLang="zh-TW" sz="2000" dirty="0" smtClean="0">
                <a:latin typeface="Times New Roman" pitchFamily="18" charset="0"/>
                <a:ea typeface="新細明體" charset="-120"/>
              </a:rPr>
              <a:t> </a:t>
            </a:r>
            <a:r>
              <a:rPr kumimoji="1" lang="en-US" altLang="zh-TW" sz="2000" dirty="0">
                <a:latin typeface="Times New Roman" pitchFamily="18" charset="0"/>
                <a:ea typeface="新細明體" charset="-120"/>
              </a:rPr>
              <a:t>(Richard) Zhang </a:t>
            </a:r>
            <a:endParaRPr kumimoji="1" lang="en-US" altLang="zh-TW" sz="2000" dirty="0" smtClean="0">
              <a:latin typeface="Times New Roman" pitchFamily="18" charset="0"/>
              <a:ea typeface="新細明體" charset="-120"/>
            </a:endParaRPr>
          </a:p>
          <a:p>
            <a:pPr marL="0" indent="0">
              <a:spcBef>
                <a:spcPct val="30000"/>
              </a:spcBef>
              <a:buNone/>
              <a:defRPr/>
            </a:pPr>
            <a:r>
              <a:rPr kumimoji="1" lang="en-US" altLang="zh-TW" sz="2400" dirty="0" smtClean="0">
                <a:latin typeface="Times New Roman" pitchFamily="18" charset="0"/>
                <a:ea typeface="新細明體" charset="-120"/>
              </a:rPr>
              <a:t>2015</a:t>
            </a:r>
            <a:endParaRPr lang="zh-TW" altLang="en-US" sz="2400" dirty="0"/>
          </a:p>
          <a:p>
            <a:pPr marL="0" indent="0" eaLnBrk="1" hangingPunct="1">
              <a:buNone/>
            </a:pPr>
            <a:endParaRPr lang="zh-TW" altLang="en-US" dirty="0" smtClean="0"/>
          </a:p>
        </p:txBody>
      </p:sp>
      <p:pic>
        <p:nvPicPr>
          <p:cNvPr id="13314" name="Picture 2" descr="A Sampler of Useful Computational Tools for Applied Geometry, Computer Graphics, and Image Processing  book 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7338"/>
            <a:ext cx="3333750" cy="475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459261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 smtClean="0"/>
              <a:t>PR vs NPR</a:t>
            </a:r>
            <a:endParaRPr lang="zh-TW" altLang="en-US" dirty="0"/>
          </a:p>
        </p:txBody>
      </p:sp>
      <p:pic>
        <p:nvPicPr>
          <p:cNvPr id="41988" name="Picture 3" descr="http://isgwww.cs.uni-magdeburg.de/pub/books/npr/images/cov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141884"/>
            <a:ext cx="1728192" cy="231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 descr="http://webhome.csc.uvic.ca/~agooch/book_co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54030"/>
            <a:ext cx="1592399" cy="2363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17" descr="http://tlsj.tenlong.com.tw/WebModule/BookSearch/cover/E37/012375079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70" y="1354030"/>
            <a:ext cx="1913023" cy="2363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 descr="https://developer.nvidia.com/sites/default/files/pictures/2019/RTG_cov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35" y="3923992"/>
            <a:ext cx="1915959" cy="274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2627784" y="3861048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2019</a:t>
            </a:r>
          </a:p>
          <a:p>
            <a:r>
              <a:rPr lang="en-US" altLang="zh-TW" dirty="0" smtClean="0">
                <a:hlinkClick r:id="rId6"/>
              </a:rPr>
              <a:t>pdf</a:t>
            </a:r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2627784" y="1321037"/>
            <a:ext cx="9701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2019</a:t>
            </a:r>
          </a:p>
          <a:p>
            <a:r>
              <a:rPr lang="en-US" altLang="zh-TW" dirty="0" err="1" smtClean="0"/>
              <a:t>github</a:t>
            </a:r>
            <a:endParaRPr lang="zh-TW" alt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err="1" smtClean="0"/>
              <a:t>Refernce</a:t>
            </a:r>
            <a:endParaRPr lang="zh-TW" altLang="en-US"/>
          </a:p>
        </p:txBody>
      </p:sp>
      <p:pic>
        <p:nvPicPr>
          <p:cNvPr id="430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2000250"/>
            <a:ext cx="277812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2000250"/>
            <a:ext cx="2382837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OpenGL Programming Guide: The Official Guide to Learning OpenGL, Version 4.5 with SPIR-V, 9th Edi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31" y="2000250"/>
            <a:ext cx="2761456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「real time rendering 4th」的圖片搜尋結果">
            <a:hlinkClick r:id="rId5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133600"/>
            <a:ext cx="2783067" cy="359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smtClean="0"/>
              <a:t>Resource</a:t>
            </a:r>
            <a:endParaRPr lang="zh-TW" altLang="en-US"/>
          </a:p>
        </p:txBody>
      </p:sp>
      <p:sp>
        <p:nvSpPr>
          <p:cNvPr id="44035" name="內容版面配置區 2"/>
          <p:cNvSpPr>
            <a:spLocks noGrp="1"/>
          </p:cNvSpPr>
          <p:nvPr>
            <p:ph idx="1"/>
          </p:nvPr>
        </p:nvSpPr>
        <p:spPr>
          <a:xfrm>
            <a:off x="457200" y="1557338"/>
            <a:ext cx="8229600" cy="4724400"/>
          </a:xfrm>
        </p:spPr>
        <p:txBody>
          <a:bodyPr/>
          <a:lstStyle/>
          <a:p>
            <a:pPr eaLnBrk="1" hangingPunct="1"/>
            <a:r>
              <a:rPr lang="en-US" altLang="zh-TW" smtClean="0"/>
              <a:t>ACM SIGGRAPH</a:t>
            </a:r>
            <a:endParaRPr lang="en-US" altLang="zh-TW" smtClean="0">
              <a:hlinkClick r:id="rId3"/>
            </a:endParaRPr>
          </a:p>
          <a:p>
            <a:pPr eaLnBrk="1" hangingPunct="1"/>
            <a:endParaRPr lang="en-US" altLang="zh-TW" smtClean="0">
              <a:hlinkClick r:id="rId3"/>
            </a:endParaRPr>
          </a:p>
          <a:p>
            <a:pPr eaLnBrk="1" hangingPunct="1"/>
            <a:r>
              <a:rPr lang="en-US" altLang="zh-TW" b="1" smtClean="0"/>
              <a:t>Graphics Conference Paper list </a:t>
            </a:r>
            <a:endParaRPr lang="en-US" altLang="zh-TW" b="1" smtClean="0">
              <a:hlinkClick r:id="rId3"/>
            </a:endParaRPr>
          </a:p>
          <a:p>
            <a:pPr lvl="1" eaLnBrk="1" hangingPunct="1"/>
            <a:r>
              <a:rPr lang="en-US" altLang="zh-TW" smtClean="0">
                <a:hlinkClick r:id="rId4"/>
              </a:rPr>
              <a:t>http://kesen.realtimerendering.com/</a:t>
            </a:r>
            <a:endParaRPr lang="en-US" altLang="zh-TW" smtClean="0"/>
          </a:p>
          <a:p>
            <a:pPr eaLnBrk="1" hangingPunct="1"/>
            <a:endParaRPr lang="en-US" altLang="zh-TW" smtClean="0">
              <a:hlinkClick r:id="rId3"/>
            </a:endParaRPr>
          </a:p>
          <a:p>
            <a:pPr eaLnBrk="1" hangingPunct="1"/>
            <a:r>
              <a:rPr lang="en-US" altLang="zh-TW" smtClean="0">
                <a:hlinkClick r:id="rId3"/>
              </a:rPr>
              <a:t>http://www.opengl.org</a:t>
            </a:r>
            <a:endParaRPr lang="en-US" altLang="zh-TW" smtClean="0"/>
          </a:p>
          <a:p>
            <a:pPr eaLnBrk="1" hangingPunct="1"/>
            <a:endParaRPr lang="en-US" altLang="zh-TW" smtClean="0"/>
          </a:p>
          <a:p>
            <a:pPr eaLnBrk="1" hangingPunct="1"/>
            <a:r>
              <a:rPr lang="en-US" altLang="zh-TW" smtClean="0">
                <a:hlinkClick r:id="rId5"/>
              </a:rPr>
              <a:t>http://developer.nvidia.com/page/home.html</a:t>
            </a:r>
            <a:endParaRPr lang="en-US" altLang="zh-TW" smtClean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GAME</a:t>
            </a:r>
            <a:endParaRPr lang="zh-TW" altLang="en-US"/>
          </a:p>
        </p:txBody>
      </p:sp>
      <p:sp>
        <p:nvSpPr>
          <p:cNvPr id="48131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48132" name="Picture 2" descr="Home Pag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1928813"/>
            <a:ext cx="3219450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4" descr="http://www.coverbrowser.com/image/books-about-video-games/314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8" y="1958975"/>
            <a:ext cx="3157537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The Life of a vertex</a:t>
            </a:r>
            <a:endParaRPr lang="zh-TW" altLang="en-US"/>
          </a:p>
        </p:txBody>
      </p:sp>
      <p:sp>
        <p:nvSpPr>
          <p:cNvPr id="1024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628775"/>
            <a:ext cx="87915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2" descr="http://ofps.oreilly.com/static/titles/9780596804824/figs/incoming/LateLif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3573463"/>
            <a:ext cx="7956550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文字方塊 5"/>
          <p:cNvSpPr txBox="1">
            <a:spLocks noChangeArrowheads="1"/>
          </p:cNvSpPr>
          <p:nvPr/>
        </p:nvSpPr>
        <p:spPr bwMode="auto">
          <a:xfrm>
            <a:off x="2014538" y="6227763"/>
            <a:ext cx="5114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Cambria" panose="02040503050406030204" pitchFamily="18" charset="0"/>
              <a:buChar char="+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100000"/>
              <a:buFont typeface="Cambria" panose="02040503050406030204" pitchFamily="18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Ï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Calibri" panose="020F0502020204030204" pitchFamily="34" charset="0"/>
              <a:buChar char="÷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>
                <a:latin typeface="Arial" panose="020B0604020202020204" pitchFamily="34" charset="0"/>
              </a:rPr>
              <a:t>Image by Philp Rideout</a:t>
            </a:r>
            <a:endParaRPr lang="zh-TW" altLang="en-US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/>
              <a:t>Clipping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Just as a real camera cannot </a:t>
            </a:r>
            <a:r>
              <a:rPr lang="en-US" altLang="zh-TW" smtClean="0">
                <a:latin typeface="Arial" panose="020B0604020202020204" pitchFamily="34" charset="0"/>
              </a:rPr>
              <a:t>“</a:t>
            </a:r>
            <a:r>
              <a:rPr lang="en-US" altLang="zh-TW" smtClean="0"/>
              <a:t>see</a:t>
            </a:r>
            <a:r>
              <a:rPr lang="en-US" altLang="zh-TW" smtClean="0">
                <a:latin typeface="Arial" panose="020B0604020202020204" pitchFamily="34" charset="0"/>
              </a:rPr>
              <a:t>”</a:t>
            </a:r>
            <a:r>
              <a:rPr lang="en-US" altLang="zh-TW" smtClean="0"/>
              <a:t> the whole world, the virtual camera can only see part of the world space</a:t>
            </a:r>
          </a:p>
          <a:p>
            <a:pPr lvl="1" eaLnBrk="1" hangingPunct="1"/>
            <a:r>
              <a:rPr lang="en-US" altLang="zh-TW" smtClean="0"/>
              <a:t>Objects that are not within this volume are said to be </a:t>
            </a:r>
            <a:r>
              <a:rPr lang="en-US" altLang="zh-TW" i="1" smtClean="0"/>
              <a:t>clipped</a:t>
            </a:r>
            <a:r>
              <a:rPr lang="en-US" altLang="zh-TW" smtClean="0"/>
              <a:t> out of the scene</a:t>
            </a:r>
          </a:p>
        </p:txBody>
      </p:sp>
      <p:pic>
        <p:nvPicPr>
          <p:cNvPr id="11268" name="Picture 4" descr="an05f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4214813"/>
            <a:ext cx="2643188" cy="234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an05f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86250"/>
            <a:ext cx="3886200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err="1">
                <a:solidFill>
                  <a:schemeClr val="bg1">
                    <a:lumMod val="95000"/>
                  </a:schemeClr>
                </a:solidFill>
              </a:rPr>
              <a:t>Rasterization</a:t>
            </a:r>
            <a:endParaRPr lang="en-US" altLang="zh-TW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6562725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TW" smtClean="0"/>
              <a:t>If an object is visible in the image, the appropriate pixels in the frame buffer must be assigned colors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smtClean="0"/>
              <a:t>Vertices assembled into objects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smtClean="0"/>
              <a:t>Effects of lights and materials must be determined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smtClean="0"/>
              <a:t>Polygons filled with interior colors/shades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smtClean="0"/>
              <a:t>Must have also determine which objects are in front (hidden surface removal)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altLang="zh-TW" smtClean="0"/>
          </a:p>
        </p:txBody>
      </p:sp>
      <p:graphicFrame>
        <p:nvGraphicFramePr>
          <p:cNvPr id="12292" name="Object 5"/>
          <p:cNvGraphicFramePr>
            <a:graphicFrameLocks noChangeAspect="1"/>
          </p:cNvGraphicFramePr>
          <p:nvPr/>
        </p:nvGraphicFramePr>
        <p:xfrm>
          <a:off x="6732588" y="4149725"/>
          <a:ext cx="2209800" cy="204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0" name="點陣圖影像" r:id="rId3" imgW="2572109" imgH="2381582" progId="Paint.Picture">
                  <p:embed/>
                </p:oleObj>
              </mc:Choice>
              <mc:Fallback>
                <p:oleObj name="點陣圖影像" r:id="rId3" imgW="2572109" imgH="2381582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588" y="4149725"/>
                        <a:ext cx="2209800" cy="2046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3" name="Object 6"/>
          <p:cNvGraphicFramePr>
            <a:graphicFrameLocks noChangeAspect="1"/>
          </p:cNvGraphicFramePr>
          <p:nvPr/>
        </p:nvGraphicFramePr>
        <p:xfrm>
          <a:off x="6948488" y="1557338"/>
          <a:ext cx="1814512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1" name="PhotoImpact" r:id="rId5" imgW="921905" imgH="967619" progId="PI3.Image">
                  <p:embed/>
                </p:oleObj>
              </mc:Choice>
              <mc:Fallback>
                <p:oleObj name="PhotoImpact" r:id="rId5" imgW="921905" imgH="967619" progId="PI3.Image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8488" y="1557338"/>
                        <a:ext cx="1814512" cy="190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What is next?</a:t>
            </a:r>
            <a:endParaRPr lang="zh-TW" altLang="en-US"/>
          </a:p>
        </p:txBody>
      </p:sp>
      <p:sp>
        <p:nvSpPr>
          <p:cNvPr id="13315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1331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63" y="1557338"/>
            <a:ext cx="3673475" cy="487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1536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15364" name="Picture 2" descr="http://www.collider.com/uploads/imageGallery/Pixar_Short_Films/pixar_luxo_jr_-_19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785938"/>
            <a:ext cx="57150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文字方塊 4"/>
          <p:cNvSpPr txBox="1">
            <a:spLocks noChangeArrowheads="1"/>
          </p:cNvSpPr>
          <p:nvPr/>
        </p:nvSpPr>
        <p:spPr bwMode="auto">
          <a:xfrm>
            <a:off x="2071688" y="5429250"/>
            <a:ext cx="53578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Cambria" panose="02040503050406030204" pitchFamily="18" charset="0"/>
              <a:buChar char="+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100000"/>
              <a:buFont typeface="Cambria" panose="02040503050406030204" pitchFamily="18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Ï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Calibri" panose="020F0502020204030204" pitchFamily="34" charset="0"/>
              <a:buChar char="÷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anose="02040503050406030204" pitchFamily="18" charset="0"/>
              <a:buChar char="=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>
                <a:latin typeface="Times New Roman" panose="02020603050405020304" pitchFamily="18" charset="0"/>
              </a:rPr>
              <a:t>Luxo Jr. 1988. by Pixar</a:t>
            </a:r>
            <a:endParaRPr lang="zh-TW" altLang="en-US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行雲流水">
  <a:themeElements>
    <a:clrScheme name="行雲流水">
      <a:dk1>
        <a:sysClr val="windowText" lastClr="000000"/>
      </a:dk1>
      <a:lt1>
        <a:sysClr val="window" lastClr="FFFFFF"/>
      </a:lt1>
      <a:dk2>
        <a:srgbClr val="411401"/>
      </a:dk2>
      <a:lt2>
        <a:srgbClr val="FFE6E6"/>
      </a:lt2>
      <a:accent1>
        <a:srgbClr val="A24A48"/>
      </a:accent1>
      <a:accent2>
        <a:srgbClr val="B2935C"/>
      </a:accent2>
      <a:accent3>
        <a:srgbClr val="6A9A9A"/>
      </a:accent3>
      <a:accent4>
        <a:srgbClr val="B2B787"/>
      </a:accent4>
      <a:accent5>
        <a:srgbClr val="91644B"/>
      </a:accent5>
      <a:accent6>
        <a:srgbClr val="654A76"/>
      </a:accent6>
      <a:hlink>
        <a:srgbClr val="00A800"/>
      </a:hlink>
      <a:folHlink>
        <a:srgbClr val="FF00FF"/>
      </a:folHlink>
    </a:clrScheme>
    <a:fontScheme name="行雲流水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华文行楷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alibri"/>
        <a:ea typeface=""/>
        <a:cs typeface=""/>
        <a:font script="Jpan" typeface="ＭＳ Ｐ明朝"/>
        <a:font script="Hang" typeface="HY견명조"/>
        <a:font script="Hans" typeface="华文行楷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行雲流水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  <a:satMod val="130000"/>
              </a:schemeClr>
            </a:gs>
            <a:gs pos="50000">
              <a:schemeClr val="phClr">
                <a:tint val="45000"/>
                <a:satMod val="220000"/>
              </a:schemeClr>
            </a:gs>
            <a:gs pos="100000">
              <a:schemeClr val="phClr">
                <a:tint val="90000"/>
                <a:satMod val="13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200000"/>
              </a:schemeClr>
            </a:gs>
            <a:gs pos="50000">
              <a:schemeClr val="phClr">
                <a:tint val="100000"/>
                <a:shade val="60000"/>
                <a:hueMod val="100000"/>
                <a:satMod val="180000"/>
              </a:schemeClr>
            </a:gs>
            <a:gs pos="100000">
              <a:schemeClr val="phClr">
                <a:tint val="100000"/>
                <a:shade val="90000"/>
                <a:hueMod val="100000"/>
                <a:satMod val="2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50600">
              <a:schemeClr val="phClr">
                <a:alpha val="40000"/>
              </a:schemeClr>
            </a:glow>
          </a:effectLst>
        </a:effectStyle>
        <a:effectStyle>
          <a:effectLst>
            <a:glow rad="101600">
              <a:schemeClr val="phClr">
                <a:alpha val="60000"/>
              </a:schemeClr>
            </a:glow>
          </a:effectLst>
          <a:scene3d>
            <a:camera prst="isometricLeftDown" fov="0">
              <a:rot lat="0" lon="0" rev="0"/>
            </a:camera>
            <a:lightRig rig="harsh" dir="tl">
              <a:rot lat="0" lon="0" rev="14280000"/>
            </a:lightRig>
          </a:scene3d>
          <a:sp3d prstMaterial="flat">
            <a:bevelT w="38100" h="50800" prst="softRound"/>
          </a:sp3d>
        </a:effectStyle>
        <a:effectStyle>
          <a:effectLst>
            <a:glow>
              <a:schemeClr val="phClr"/>
            </a:glow>
          </a:effectLst>
          <a:scene3d>
            <a:camera prst="isometricLeftDown">
              <a:rot lat="0" lon="0" rev="0"/>
            </a:camera>
            <a:lightRig rig="harsh" dir="tl">
              <a:rot lat="0" lon="0" rev="14280000"/>
            </a:lightRig>
          </a:scene3d>
          <a:sp3d extrusionH="63500" contourW="38100" prstMaterial="flat">
            <a:bevelT w="50800" h="63500" prst="softRound"/>
            <a:contourClr>
              <a:schemeClr val="phClr">
                <a:tint val="5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hueMod val="100000"/>
                <a:satMod val="300000"/>
              </a:schemeClr>
            </a:gs>
            <a:gs pos="72000">
              <a:schemeClr val="phClr">
                <a:tint val="100000"/>
                <a:shade val="100000"/>
                <a:hueMod val="100000"/>
                <a:satMod val="100000"/>
              </a:schemeClr>
            </a:gs>
            <a:gs pos="81000">
              <a:schemeClr val="phClr">
                <a:tint val="98000"/>
                <a:shade val="100000"/>
                <a:hueMod val="100000"/>
                <a:satMod val="150000"/>
              </a:schemeClr>
            </a:gs>
            <a:gs pos="100000">
              <a:schemeClr val="phClr">
                <a:tint val="100000"/>
                <a:shade val="100000"/>
                <a:hueMod val="100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39000"/>
                <a:hueMod val="100000"/>
                <a:satMod val="150000"/>
              </a:schemeClr>
              <a:schemeClr val="phClr">
                <a:tint val="90000"/>
                <a:shade val="100000"/>
                <a:hueMod val="100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行雲流水">
    <a:dk1>
      <a:sysClr val="windowText" lastClr="000000"/>
    </a:dk1>
    <a:lt1>
      <a:sysClr val="window" lastClr="FFFFFF"/>
    </a:lt1>
    <a:dk2>
      <a:srgbClr val="411401"/>
    </a:dk2>
    <a:lt2>
      <a:srgbClr val="FFE6E6"/>
    </a:lt2>
    <a:accent1>
      <a:srgbClr val="A24A48"/>
    </a:accent1>
    <a:accent2>
      <a:srgbClr val="B2935C"/>
    </a:accent2>
    <a:accent3>
      <a:srgbClr val="6A9A9A"/>
    </a:accent3>
    <a:accent4>
      <a:srgbClr val="B2B787"/>
    </a:accent4>
    <a:accent5>
      <a:srgbClr val="91644B"/>
    </a:accent5>
    <a:accent6>
      <a:srgbClr val="654A76"/>
    </a:accent6>
    <a:hlink>
      <a:srgbClr val="00A800"/>
    </a:hlink>
    <a:folHlink>
      <a:srgbClr val="FF00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4705</TotalTime>
  <Words>501</Words>
  <Application>Microsoft Office PowerPoint</Application>
  <PresentationFormat>如螢幕大小 (4:3)</PresentationFormat>
  <Paragraphs>144</Paragraphs>
  <Slides>47</Slides>
  <Notes>9</Notes>
  <HiddenSlides>2</HiddenSlides>
  <MMClips>0</MMClips>
  <ScaleCrop>false</ScaleCrop>
  <HeadingPairs>
    <vt:vector size="8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2</vt:i4>
      </vt:variant>
      <vt:variant>
        <vt:lpstr>投影片標題</vt:lpstr>
      </vt:variant>
      <vt:variant>
        <vt:i4>47</vt:i4>
      </vt:variant>
    </vt:vector>
  </HeadingPairs>
  <TitlesOfParts>
    <vt:vector size="60" baseType="lpstr">
      <vt:lpstr>ＭＳ Ｐゴシック</vt:lpstr>
      <vt:lpstr>华文行楷</vt:lpstr>
      <vt:lpstr>微軟正黑體</vt:lpstr>
      <vt:lpstr>新細明體</vt:lpstr>
      <vt:lpstr>標楷體</vt:lpstr>
      <vt:lpstr>Arial</vt:lpstr>
      <vt:lpstr>Calibri</vt:lpstr>
      <vt:lpstr>Cambria</vt:lpstr>
      <vt:lpstr>Times New Roman</vt:lpstr>
      <vt:lpstr>Wingdings 2</vt:lpstr>
      <vt:lpstr>行雲流水</vt:lpstr>
      <vt:lpstr>PhotoImpact</vt:lpstr>
      <vt:lpstr>點陣圖影像</vt:lpstr>
      <vt:lpstr>PowerPoint 簡報</vt:lpstr>
      <vt:lpstr>Rendering pipeline</vt:lpstr>
      <vt:lpstr>Graphics Rendering pipeline</vt:lpstr>
      <vt:lpstr>Following the Pipeline: Transformations</vt:lpstr>
      <vt:lpstr>The Life of a vertex</vt:lpstr>
      <vt:lpstr>Clipping</vt:lpstr>
      <vt:lpstr>Rasterization</vt:lpstr>
      <vt:lpstr>What is next?</vt:lpstr>
      <vt:lpstr>PowerPoint 簡報</vt:lpstr>
      <vt:lpstr>Devil is in the detail</vt:lpstr>
      <vt:lpstr>PowerPoint 簡報</vt:lpstr>
      <vt:lpstr>Topics</vt:lpstr>
      <vt:lpstr>Physically based rendering</vt:lpstr>
      <vt:lpstr>Real-time Physically based rendering</vt:lpstr>
      <vt:lpstr>Non-Photorealistic Rendering</vt:lpstr>
      <vt:lpstr>Point-based rendering</vt:lpstr>
      <vt:lpstr>Texture synthesis</vt:lpstr>
      <vt:lpstr>PowerPoint 簡報</vt:lpstr>
      <vt:lpstr>Texture Spectrum</vt:lpstr>
      <vt:lpstr>Style transfer</vt:lpstr>
      <vt:lpstr>Style generation</vt:lpstr>
      <vt:lpstr>CycleGAN [2017]</vt:lpstr>
      <vt:lpstr>GauGAN [2019]</vt:lpstr>
      <vt:lpstr>Computation photography</vt:lpstr>
      <vt:lpstr>PowerPoint 簡報</vt:lpstr>
      <vt:lpstr>PowerPoint 簡報</vt:lpstr>
      <vt:lpstr>Visualization</vt:lpstr>
      <vt:lpstr>PowerPoint 簡報</vt:lpstr>
      <vt:lpstr>Morphable Word Clouds</vt:lpstr>
      <vt:lpstr>Valkun</vt:lpstr>
      <vt:lpstr>Homework</vt:lpstr>
      <vt:lpstr>Midterm Project 09</vt:lpstr>
      <vt:lpstr>PowerPoint 簡報</vt:lpstr>
      <vt:lpstr>Midterm Project 10</vt:lpstr>
      <vt:lpstr>Midterm Project 11</vt:lpstr>
      <vt:lpstr>Midterm Project 12</vt:lpstr>
      <vt:lpstr>Midterm Project 13</vt:lpstr>
      <vt:lpstr>Midterm Project 14</vt:lpstr>
      <vt:lpstr>Midterm Project 16</vt:lpstr>
      <vt:lpstr>Hw1 18</vt:lpstr>
      <vt:lpstr>Reference</vt:lpstr>
      <vt:lpstr>Textbooks</vt:lpstr>
      <vt:lpstr>PowerPoint 簡報</vt:lpstr>
      <vt:lpstr>PR vs NPR</vt:lpstr>
      <vt:lpstr>Refernce</vt:lpstr>
      <vt:lpstr>Resource</vt:lpstr>
      <vt:lpstr>GAME</vt:lpstr>
    </vt:vector>
  </TitlesOfParts>
  <Company>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Advanced Computer Graphics</dc:title>
  <dc:creator>lee</dc:creator>
  <cp:lastModifiedBy>Windows 使用者</cp:lastModifiedBy>
  <cp:revision>107</cp:revision>
  <cp:lastPrinted>2012-02-20T05:32:20Z</cp:lastPrinted>
  <dcterms:created xsi:type="dcterms:W3CDTF">1999-02-12T03:08:44Z</dcterms:created>
  <dcterms:modified xsi:type="dcterms:W3CDTF">2021-02-21T14:02:24Z</dcterms:modified>
</cp:coreProperties>
</file>