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256" r:id="rId2"/>
    <p:sldId id="28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34" r:id="rId57"/>
    <p:sldId id="287" r:id="rId58"/>
    <p:sldId id="288" r:id="rId59"/>
    <p:sldId id="289" r:id="rId60"/>
    <p:sldId id="290" r:id="rId61"/>
    <p:sldId id="291" r:id="rId62"/>
    <p:sldId id="292" r:id="rId63"/>
    <p:sldId id="293" r:id="rId64"/>
    <p:sldId id="294" r:id="rId65"/>
    <p:sldId id="295" r:id="rId66"/>
    <p:sldId id="296" r:id="rId67"/>
    <p:sldId id="297" r:id="rId68"/>
    <p:sldId id="298" r:id="rId69"/>
    <p:sldId id="299" r:id="rId70"/>
    <p:sldId id="300" r:id="rId71"/>
    <p:sldId id="301" r:id="rId72"/>
    <p:sldId id="302" r:id="rId73"/>
    <p:sldId id="303" r:id="rId74"/>
    <p:sldId id="304" r:id="rId75"/>
    <p:sldId id="305" r:id="rId76"/>
    <p:sldId id="306" r:id="rId77"/>
    <p:sldId id="307" r:id="rId78"/>
    <p:sldId id="308" r:id="rId79"/>
    <p:sldId id="309" r:id="rId80"/>
    <p:sldId id="310" r:id="rId81"/>
    <p:sldId id="311" r:id="rId82"/>
    <p:sldId id="312" r:id="rId83"/>
    <p:sldId id="313" r:id="rId84"/>
    <p:sldId id="314" r:id="rId85"/>
    <p:sldId id="315" r:id="rId86"/>
    <p:sldId id="316" r:id="rId87"/>
    <p:sldId id="317" r:id="rId88"/>
    <p:sldId id="318" r:id="rId89"/>
    <p:sldId id="319" r:id="rId90"/>
    <p:sldId id="320" r:id="rId91"/>
    <p:sldId id="321" r:id="rId92"/>
    <p:sldId id="322" r:id="rId93"/>
    <p:sldId id="323" r:id="rId94"/>
    <p:sldId id="324" r:id="rId95"/>
    <p:sldId id="325" r:id="rId96"/>
    <p:sldId id="326" r:id="rId97"/>
    <p:sldId id="327" r:id="rId98"/>
    <p:sldId id="328" r:id="rId99"/>
    <p:sldId id="329" r:id="rId100"/>
    <p:sldId id="330" r:id="rId101"/>
    <p:sldId id="331" r:id="rId102"/>
    <p:sldId id="332" r:id="rId103"/>
    <p:sldId id="333" r:id="rId10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75" autoAdjust="0"/>
  </p:normalViewPr>
  <p:slideViewPr>
    <p:cSldViewPr>
      <p:cViewPr varScale="1">
        <p:scale>
          <a:sx n="84" d="100"/>
          <a:sy n="84" d="100"/>
        </p:scale>
        <p:origin x="3276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8.emf"/><Relationship Id="rId4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4" Type="http://schemas.openxmlformats.org/officeDocument/2006/relationships/image" Target="../media/image8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A7295-1F22-4FD8-BA3E-5D6025F9BF0A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AD213-1C55-48F9-A43A-86A89F1349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47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 smtClean="0"/>
              <a:t>Acg</a:t>
            </a:r>
            <a:r>
              <a:rPr lang="en-US" altLang="zh-TW" smtClean="0"/>
              <a:t> 2013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AD213-1C55-48F9-A43A-86A89F1349C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3ACE2-AE8D-47BE-8B91-226DE1F8877E}" type="slidenum">
              <a:rPr lang="en-US" altLang="zh-TW" smtClean="0"/>
              <a:pPr/>
              <a:t>16</a:t>
            </a:fld>
            <a:endParaRPr lang="en-US" altLang="zh-TW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6930" y="685056"/>
            <a:ext cx="4945674" cy="34309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41FFC7-8993-401E-B805-3FD19762E11E}" type="slidenum">
              <a:rPr lang="en-US" altLang="zh-TW" smtClean="0"/>
              <a:pPr/>
              <a:t>17</a:t>
            </a:fld>
            <a:endParaRPr lang="en-US" altLang="zh-TW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6930" y="685056"/>
            <a:ext cx="4945674" cy="343095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99BE1C-EE3A-48BF-BE86-B1CBFF23150D}" type="slidenum">
              <a:rPr lang="en-US" altLang="zh-TW" smtClean="0"/>
              <a:pPr/>
              <a:t>18</a:t>
            </a:fld>
            <a:endParaRPr lang="en-US" altLang="zh-TW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6930" y="685056"/>
            <a:ext cx="4945674" cy="34309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B5072-77E0-4E3A-99C9-0DC3C90A4D15}" type="slidenum">
              <a:rPr lang="en-US" altLang="zh-TW" smtClean="0"/>
              <a:pPr/>
              <a:t>19</a:t>
            </a:fld>
            <a:endParaRPr lang="en-US" altLang="zh-TW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6930" y="685056"/>
            <a:ext cx="4945674" cy="343095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E27FB4-10CF-4DA6-A8AF-286AAAB6445C}" type="slidenum">
              <a:rPr lang="en-US" altLang="zh-TW" smtClean="0"/>
              <a:pPr/>
              <a:t>20</a:t>
            </a:fld>
            <a:endParaRPr lang="en-US" altLang="zh-TW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6930" y="685056"/>
            <a:ext cx="4945674" cy="34309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F94F8-AFDB-4ACE-B361-9983081A4ABD}" type="slidenum">
              <a:rPr lang="en-US" altLang="zh-TW" smtClean="0"/>
              <a:pPr/>
              <a:t>21</a:t>
            </a:fld>
            <a:endParaRPr lang="en-US" altLang="zh-TW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1E9371-F8AF-49F7-805F-C92CCBB821D4}" type="slidenum">
              <a:rPr lang="en-US" altLang="zh-TW" smtClean="0"/>
              <a:pPr/>
              <a:t>38</a:t>
            </a:fld>
            <a:endParaRPr lang="en-US" altLang="zh-TW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Nabla symbol, vector differential operator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BF03F-F74B-4E3F-8CA1-7235BE5AD7BD}" type="slidenum">
              <a:rPr lang="en-US" altLang="zh-TW" smtClean="0"/>
              <a:pPr/>
              <a:t>40</a:t>
            </a:fld>
            <a:endParaRPr lang="en-US" altLang="zh-TW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2DF468-6017-4A5B-9C39-B3330BCF37C4}" type="slidenum">
              <a:rPr lang="en-US" altLang="zh-TW" smtClean="0"/>
              <a:pPr/>
              <a:t>43</a:t>
            </a:fld>
            <a:endParaRPr lang="en-US" altLang="zh-TW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2939"/>
            <a:ext cx="5026951" cy="4114587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The way we chose to overcome this problem is by searching for an image I, whose gradient field is closest to our field G, in the least squares sense. </a:t>
            </a:r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This is done by minimizing the following integral taken over the entire image. The functional F inside the integral simply measures the L2 distance between the gradient field of I and the vector field G.</a:t>
            </a:r>
          </a:p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819C27-E38F-4D46-98E8-062420BE53B1}" type="slidenum">
              <a:rPr lang="en-US" altLang="zh-TW" smtClean="0"/>
              <a:pPr/>
              <a:t>44</a:t>
            </a:fld>
            <a:endParaRPr lang="en-US" altLang="zh-TW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2939"/>
            <a:ext cx="5026951" cy="4114587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42A1F6-F87D-411E-AC4D-D7934005B154}" type="slidenum">
              <a:rPr lang="en-US" altLang="zh-TW" smtClean="0"/>
              <a:pPr/>
              <a:t>4</a:t>
            </a:fld>
            <a:endParaRPr lang="en-US" altLang="zh-TW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B60A70-1E8D-4BD7-A0B0-62B7E7AD9720}" type="slidenum">
              <a:rPr lang="en-US" altLang="zh-TW" smtClean="0"/>
              <a:pPr/>
              <a:t>57</a:t>
            </a:fld>
            <a:endParaRPr lang="en-US" altLang="zh-TW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2C7E3-F52F-4905-9F73-7ABD829DFBEF}" type="slidenum">
              <a:rPr lang="en-US" altLang="zh-TW" smtClean="0"/>
              <a:pPr/>
              <a:t>61</a:t>
            </a:fld>
            <a:endParaRPr lang="en-US" altLang="zh-TW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(matte gradient proportional to image gradient)</a:t>
            </a:r>
          </a:p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A4374B-3952-48D7-A46C-B82F76242578}" type="slidenum">
              <a:rPr lang="en-US" altLang="zh-TW" smtClean="0"/>
              <a:pPr/>
              <a:t>62</a:t>
            </a:fld>
            <a:endParaRPr lang="en-US" altLang="zh-TW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Show HDR image here using HDRshop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84E9A7-4B40-4F81-9520-1A261929AD02}" type="slidenum">
              <a:rPr lang="en-US" altLang="zh-TW" smtClean="0"/>
              <a:pPr/>
              <a:t>65</a:t>
            </a:fld>
            <a:endParaRPr lang="en-US" altLang="zh-TW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en-US" altLang="zh-TW" smtClean="0"/>
              <a:t>If sensors can be represented as delta functions (they respond only at a single wavelength) and illumination is restricted to the Planckian locus then we can find a 1-D co-ordinate, a function of image chromaticities, which is invariant to illuminant colour and intensity this gives us a grey-scale representation of our original image, but without the shadows </a:t>
            </a:r>
            <a:br>
              <a:rPr lang="en-US" altLang="zh-TW" smtClean="0"/>
            </a:br>
            <a:endParaRPr lang="en-US" altLang="zh-TW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9047FC-20E7-4D3C-85ED-28E43CB4CB4C}" type="slidenum">
              <a:rPr lang="en-US" altLang="zh-TW" smtClean="0"/>
              <a:pPr/>
              <a:t>80</a:t>
            </a:fld>
            <a:endParaRPr lang="en-US" altLang="zh-TW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96" y="675127"/>
            <a:ext cx="4979411" cy="3453644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123" y="4354286"/>
            <a:ext cx="5077557" cy="4128771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Talk about limitations: Colocated artifacts, color coherency, ref can</a:t>
            </a:r>
            <a:r>
              <a:rPr lang="en-US" altLang="zh-TW" smtClean="0">
                <a:latin typeface="Times New Roman" pitchFamily="18" charset="0"/>
              </a:rPr>
              <a:t>’</a:t>
            </a:r>
            <a:r>
              <a:rPr lang="en-US" altLang="zh-TW" smtClean="0"/>
              <a:t>t be obtain by subtraction</a:t>
            </a:r>
          </a:p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042FA-5693-4E39-BA30-6CA2F73CFA7B}" type="slidenum">
              <a:rPr lang="en-US" altLang="zh-TW" smtClean="0"/>
              <a:pPr/>
              <a:t>83</a:t>
            </a:fld>
            <a:endParaRPr lang="en-US" altLang="zh-TW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&lt;Title&gt;</a:t>
            </a:r>
          </a:p>
          <a:p>
            <a:pPr eaLnBrk="1" hangingPunct="1"/>
            <a:r>
              <a:rPr lang="en-US" altLang="zh-TW" smtClean="0"/>
              <a:t>Hello. My name is Mike Brown, and I am here to present a paper by Adrian Ilie, Ramesh Raskar and Jingyi Yu on Gradient-Domain Context Enhancement for Fixed Cameras.</a:t>
            </a:r>
          </a:p>
          <a:p>
            <a:pPr eaLnBrk="1" hangingPunct="1"/>
            <a:r>
              <a:rPr lang="en-US" altLang="zh-TW" smtClean="0"/>
              <a:t>I will try to answer your questions, but I suggest that you address the more specific ones to the authors themselves, by email.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F072A-656D-414B-80A2-CD8CC9F9F5E6}" type="slidenum">
              <a:rPr lang="en-US" altLang="zh-TW" smtClean="0"/>
              <a:pPr/>
              <a:t>91</a:t>
            </a:fld>
            <a:endParaRPr lang="en-US" altLang="zh-TW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&lt;Algorithm&gt;</a:t>
            </a:r>
          </a:p>
          <a:p>
            <a:pPr eaLnBrk="1" hangingPunct="1"/>
            <a:r>
              <a:rPr lang="en-US" altLang="zh-TW" smtClean="0"/>
              <a:t>The algorithm consists of the following steps:</a:t>
            </a:r>
          </a:p>
          <a:p>
            <a:pPr eaLnBrk="1" hangingPunct="1"/>
            <a:r>
              <a:rPr lang="en-US" altLang="zh-TW" smtClean="0"/>
              <a:t>First, we compute the gradient fields of the daytime and nighttime input images by using simple forward differencing in the x and y direction.</a:t>
            </a:r>
          </a:p>
          <a:p>
            <a:pPr eaLnBrk="1" hangingPunct="1"/>
            <a:r>
              <a:rPr lang="en-US" altLang="zh-TW" smtClean="0"/>
              <a:t>Thresholding the gradient field images allows us to compute the locally-important areas. These are areas of high variance in the nighttime image, shown here in white. The pixels of the importance image are white in the locally-important areas that are taken from the nighttime image and black in the context areas that are taken from the daytime image. We use prost-processing (eroding, fattening and feathering) to consolidate the selected areas and ensure smooth transitions.</a:t>
            </a:r>
          </a:p>
          <a:p>
            <a:pPr eaLnBrk="1" hangingPunct="1"/>
            <a:r>
              <a:rPr lang="en-US" altLang="zh-TW" smtClean="0"/>
              <a:t>A mixed gradient field is computed as a weighted mean of the input gradient fields, using the pixel values in the importance image as weights.</a:t>
            </a:r>
          </a:p>
          <a:p>
            <a:pPr eaLnBrk="1" hangingPunct="1"/>
            <a:r>
              <a:rPr lang="en-US" altLang="zh-TW" smtClean="0"/>
              <a:t>The final result is obtained by integrating the mixed gradient field.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6C8BB8-2D5E-4985-A30C-B866F9AA7895}" type="slidenum">
              <a:rPr lang="en-US" altLang="zh-TW" smtClean="0"/>
              <a:pPr/>
              <a:t>92</a:t>
            </a:fld>
            <a:endParaRPr lang="en-US" altLang="zh-TW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zh-TW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19F1A-40FC-4019-A716-87F2D39D4B03}" type="slidenum">
              <a:rPr lang="en-US" altLang="zh-TW" smtClean="0"/>
              <a:pPr/>
              <a:t>93</a:t>
            </a:fld>
            <a:endParaRPr lang="en-US" altLang="zh-TW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zh-TW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7288F5-6312-4DA8-A999-F9CB3C44C43B}" type="slidenum">
              <a:rPr lang="en-US" altLang="zh-TW" smtClean="0"/>
              <a:pPr/>
              <a:t>94</a:t>
            </a:fld>
            <a:endParaRPr lang="en-US" altLang="zh-TW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5EA32-760F-4777-BC27-AEC435DE20B5}" type="slidenum">
              <a:rPr lang="en-US" altLang="zh-TW" smtClean="0"/>
              <a:pPr/>
              <a:t>5</a:t>
            </a:fld>
            <a:endParaRPr lang="en-US" altLang="zh-TW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C0F2EB-D8F3-433C-B97F-91CDBD3D396F}" type="slidenum">
              <a:rPr lang="en-US" altLang="zh-TW" smtClean="0"/>
              <a:pPr/>
              <a:t>95</a:t>
            </a:fld>
            <a:endParaRPr lang="en-US" altLang="zh-TW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986ED8-6C42-47D6-B426-EED9D7585BC6}" type="slidenum">
              <a:rPr lang="en-US" altLang="zh-TW" smtClean="0"/>
              <a:pPr/>
              <a:t>10</a:t>
            </a:fld>
            <a:endParaRPr lang="en-US" altLang="zh-TW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D4D2D-D011-4347-8B96-8B7E4E8432EC}" type="slidenum">
              <a:rPr lang="en-US" altLang="zh-TW" smtClean="0"/>
              <a:pPr/>
              <a:t>11</a:t>
            </a:fld>
            <a:endParaRPr lang="en-US" altLang="zh-TW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BEFBD-A256-4C24-8493-AD6E9824B3D9}" type="slidenum">
              <a:rPr lang="en-US" altLang="zh-TW" smtClean="0"/>
              <a:pPr/>
              <a:t>12</a:t>
            </a:fld>
            <a:endParaRPr lang="en-US" altLang="zh-TW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89479-DE22-4DBD-AFB7-5BCF7E449CF3}" type="slidenum">
              <a:rPr lang="en-US" altLang="zh-TW" smtClean="0"/>
              <a:pPr/>
              <a:t>13</a:t>
            </a:fld>
            <a:endParaRPr lang="en-US" altLang="zh-TW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E5E1A-EF65-4F91-A433-4B7D0214EA08}" type="slidenum">
              <a:rPr lang="en-US" altLang="zh-TW" smtClean="0"/>
              <a:pPr/>
              <a:t>14</a:t>
            </a:fld>
            <a:endParaRPr lang="en-US" altLang="zh-TW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6930" y="685056"/>
            <a:ext cx="4945674" cy="34309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1F11E-22CB-4F37-AC40-82A8904DC001}" type="slidenum">
              <a:rPr lang="en-US" altLang="zh-TW" smtClean="0"/>
              <a:pPr/>
              <a:t>15</a:t>
            </a:fld>
            <a:endParaRPr lang="en-US" altLang="zh-TW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6930" y="685056"/>
            <a:ext cx="4945674" cy="34309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2016/12/20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eg"/><Relationship Id="rId4" Type="http://schemas.openxmlformats.org/officeDocument/2006/relationships/image" Target="../media/image19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5.png"/><Relationship Id="rId4" Type="http://schemas.openxmlformats.org/officeDocument/2006/relationships/image" Target="../media/image19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tags" Target="../tags/tag3.xml"/><Relationship Id="rId7" Type="http://schemas.openxmlformats.org/officeDocument/2006/relationships/image" Target="../media/image34.wmf"/><Relationship Id="rId12" Type="http://schemas.openxmlformats.org/officeDocument/2006/relationships/image" Target="../media/image4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tags" Target="../tags/tag4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41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4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9.png"/><Relationship Id="rId5" Type="http://schemas.openxmlformats.org/officeDocument/2006/relationships/tags" Target="../tags/tag9.xml"/><Relationship Id="rId10" Type="http://schemas.openxmlformats.org/officeDocument/2006/relationships/image" Target="../media/image38.png"/><Relationship Id="rId4" Type="http://schemas.openxmlformats.org/officeDocument/2006/relationships/tags" Target="../tags/tag8.xml"/><Relationship Id="rId9" Type="http://schemas.openxmlformats.org/officeDocument/2006/relationships/image" Target="../media/image35.wmf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3.wmf"/><Relationship Id="rId5" Type="http://schemas.openxmlformats.org/officeDocument/2006/relationships/image" Target="../media/image34.w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43.wmf"/><Relationship Id="rId4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1.emf"/><Relationship Id="rId4" Type="http://schemas.openxmlformats.org/officeDocument/2006/relationships/image" Target="../media/image48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61.emf"/><Relationship Id="rId4" Type="http://schemas.openxmlformats.org/officeDocument/2006/relationships/image" Target="../media/image58.emf"/><Relationship Id="rId9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8.bin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80.emf"/><Relationship Id="rId4" Type="http://schemas.openxmlformats.org/officeDocument/2006/relationships/notesSlide" Target="../notesSlides/notesSlide18.xml"/><Relationship Id="rId9" Type="http://schemas.openxmlformats.org/officeDocument/2006/relationships/oleObject" Target="../embeddings/oleObject19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84.emf"/><Relationship Id="rId5" Type="http://schemas.openxmlformats.org/officeDocument/2006/relationships/image" Target="../media/image81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8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8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27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.tw/url?sa=t&amp;rct=j&amp;q=&amp;esrc=s&amp;source=web&amp;cd=1&amp;ved=0CIABEBYwAA&amp;url=http://www.tau.ac.il/~stoledo/taucs/&amp;ei=qDmnT5zDAs_HmQXJxeDhBA&amp;usg=AFQjCNHsJMkdZlXEfQx0IoElQg31IYzagg&amp;sig2=yL5NtozE_fRxb5uuE7RAj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wmf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1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wmf"/><Relationship Id="rId4" Type="http://schemas.openxmlformats.org/officeDocument/2006/relationships/image" Target="../media/image126.w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2.png"/><Relationship Id="rId5" Type="http://schemas.openxmlformats.org/officeDocument/2006/relationships/image" Target="../media/image148.png"/><Relationship Id="rId10" Type="http://schemas.openxmlformats.org/officeDocument/2006/relationships/image" Target="../media/image151.jpeg"/><Relationship Id="rId4" Type="http://schemas.openxmlformats.org/officeDocument/2006/relationships/image" Target="../media/image147.png"/><Relationship Id="rId9" Type="http://schemas.openxmlformats.org/officeDocument/2006/relationships/image" Target="../media/image15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12" Type="http://schemas.openxmlformats.org/officeDocument/2006/relationships/image" Target="../media/image1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7.jpeg"/><Relationship Id="rId5" Type="http://schemas.openxmlformats.org/officeDocument/2006/relationships/image" Target="../media/image176.png"/><Relationship Id="rId4" Type="http://schemas.openxmlformats.org/officeDocument/2006/relationships/image" Target="../media/image17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1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13" Type="http://schemas.openxmlformats.org/officeDocument/2006/relationships/image" Target="../media/image189.png"/><Relationship Id="rId3" Type="http://schemas.openxmlformats.org/officeDocument/2006/relationships/tags" Target="../tags/tag16.xml"/><Relationship Id="rId7" Type="http://schemas.openxmlformats.org/officeDocument/2006/relationships/image" Target="../media/image183.jpeg"/><Relationship Id="rId12" Type="http://schemas.openxmlformats.org/officeDocument/2006/relationships/image" Target="../media/image18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18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image" Target="../media/image191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Gradient based approach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85800" y="6021388"/>
            <a:ext cx="77724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kumimoji="1" lang="en-US" altLang="zh-TW" sz="1800" b="0" i="1" dirty="0">
                <a:solidFill>
                  <a:schemeClr val="tx1"/>
                </a:solidFill>
                <a:latin typeface="Garamond" pitchFamily="18" charset="0"/>
              </a:rPr>
              <a:t>with slides by </a:t>
            </a:r>
            <a:r>
              <a:rPr kumimoji="1" lang="en-US" altLang="zh-TW" i="1" dirty="0" smtClean="0">
                <a:latin typeface="Garamond" pitchFamily="18" charset="0"/>
              </a:rPr>
              <a:t>Yung-Yu Chuang, </a:t>
            </a:r>
            <a:r>
              <a:rPr kumimoji="1" lang="en-US" altLang="zh-TW" sz="1800" b="0" i="1" dirty="0" err="1" smtClean="0">
                <a:solidFill>
                  <a:schemeClr val="tx1"/>
                </a:solidFill>
                <a:latin typeface="Garamond" pitchFamily="18" charset="0"/>
              </a:rPr>
              <a:t>Fredo</a:t>
            </a:r>
            <a:r>
              <a:rPr kumimoji="1" lang="en-US" altLang="zh-TW" sz="1800" b="0" i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kumimoji="1" lang="en-US" altLang="zh-TW" sz="1800" b="0" i="1" dirty="0">
                <a:solidFill>
                  <a:schemeClr val="tx1"/>
                </a:solidFill>
                <a:latin typeface="Garamond" pitchFamily="18" charset="0"/>
              </a:rPr>
              <a:t>Durand, </a:t>
            </a:r>
            <a:r>
              <a:rPr kumimoji="1" lang="en-US" altLang="zh-TW" sz="1800" b="0" i="1" dirty="0" err="1">
                <a:solidFill>
                  <a:schemeClr val="tx1"/>
                </a:solidFill>
                <a:latin typeface="Garamond" pitchFamily="18" charset="0"/>
              </a:rPr>
              <a:t>Ramesh</a:t>
            </a:r>
            <a:r>
              <a:rPr kumimoji="1" lang="en-US" altLang="zh-TW" sz="1800" b="0" i="1" dirty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kumimoji="1" lang="en-US" altLang="zh-TW" sz="1800" b="0" i="1" dirty="0" err="1">
                <a:solidFill>
                  <a:schemeClr val="tx1"/>
                </a:solidFill>
                <a:latin typeface="Garamond" pitchFamily="18" charset="0"/>
              </a:rPr>
              <a:t>Raskar</a:t>
            </a:r>
            <a:r>
              <a:rPr kumimoji="1" lang="en-US" altLang="zh-TW" sz="1800" b="0" i="1" dirty="0">
                <a:solidFill>
                  <a:schemeClr val="tx1"/>
                </a:solidFill>
                <a:latin typeface="Garamond" pitchFamily="18" charset="0"/>
              </a:rPr>
              <a:t>, </a:t>
            </a:r>
            <a:r>
              <a:rPr kumimoji="1" lang="en-US" altLang="zh-TW" sz="1800" b="0" i="1" dirty="0" err="1">
                <a:solidFill>
                  <a:schemeClr val="tx1"/>
                </a:solidFill>
                <a:latin typeface="Garamond" pitchFamily="18" charset="0"/>
              </a:rPr>
              <a:t>Amit</a:t>
            </a:r>
            <a:r>
              <a:rPr kumimoji="1" lang="en-US" altLang="zh-TW" sz="1800" b="0" i="1" dirty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kumimoji="1" lang="en-US" altLang="zh-TW" sz="1800" b="0" i="1" dirty="0" err="1">
                <a:solidFill>
                  <a:schemeClr val="tx1"/>
                </a:solidFill>
                <a:latin typeface="Garamond" pitchFamily="18" charset="0"/>
              </a:rPr>
              <a:t>Agrawal</a:t>
            </a:r>
            <a:endParaRPr kumimoji="1" lang="en-US" altLang="zh-TW" sz="1800" b="0" i="1" dirty="0">
              <a:solidFill>
                <a:schemeClr val="tx1"/>
              </a:solidFill>
              <a:latin typeface="Garamond" pitchFamily="18" charset="0"/>
            </a:endParaRPr>
          </a:p>
          <a:p>
            <a:pPr algn="l" eaLnBrk="1" hangingPunct="1">
              <a:spcBef>
                <a:spcPct val="20000"/>
              </a:spcBef>
            </a:pPr>
            <a:endParaRPr kumimoji="1" lang="en-US" altLang="zh-TW" sz="1800" b="0" i="1" dirty="0">
              <a:solidFill>
                <a:schemeClr val="tx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lash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314700"/>
            <a:ext cx="1441450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5" name="Picture 3" descr="gxf_Ychan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4025" y="2743200"/>
            <a:ext cx="1441450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6" name="Picture 4" descr="gyf_Ychann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4025" y="3887788"/>
            <a:ext cx="1441450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773238" y="3402013"/>
            <a:ext cx="787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Grad X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773238" y="4610100"/>
            <a:ext cx="787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Grad Y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1436688" y="3744913"/>
            <a:ext cx="430212" cy="214312"/>
          </a:xfrm>
          <a:prstGeom prst="rightArrow">
            <a:avLst>
              <a:gd name="adj1" fmla="val 50000"/>
              <a:gd name="adj2" fmla="val 501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2974975" y="3752850"/>
            <a:ext cx="288925" cy="142875"/>
          </a:xfrm>
          <a:prstGeom prst="rightArrow">
            <a:avLst>
              <a:gd name="adj1" fmla="val 50000"/>
              <a:gd name="adj2" fmla="val 50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416425" y="3402013"/>
            <a:ext cx="1298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New Grad X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368800" y="4565650"/>
            <a:ext cx="1346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New Grad Y</a:t>
            </a:r>
          </a:p>
        </p:txBody>
      </p:sp>
      <p:pic>
        <p:nvPicPr>
          <p:cNvPr id="2292747" name="Picture 11" descr="Reconstructed_YU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8525" y="3232150"/>
            <a:ext cx="1438275" cy="1077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8444" name="AutoShape 12"/>
          <p:cNvSpPr>
            <a:spLocks noChangeArrowheads="1"/>
          </p:cNvSpPr>
          <p:nvPr/>
        </p:nvSpPr>
        <p:spPr bwMode="auto">
          <a:xfrm rot="-5400000">
            <a:off x="6908801" y="3367087"/>
            <a:ext cx="239712" cy="817563"/>
          </a:xfrm>
          <a:prstGeom prst="downArrow">
            <a:avLst>
              <a:gd name="adj1" fmla="val 50000"/>
              <a:gd name="adj2" fmla="val 852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5946775" y="3367088"/>
            <a:ext cx="1154113" cy="865187"/>
          </a:xfrm>
          <a:prstGeom prst="flowChartAlternateProcess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FFFF00"/>
                </a:solidFill>
                <a:latin typeface="Comic Sans MS" pitchFamily="66" charset="0"/>
              </a:rPr>
              <a:t>2D </a:t>
            </a:r>
            <a:br>
              <a:rPr lang="en-US" altLang="zh-TW" sz="120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altLang="zh-TW" sz="1200">
                <a:solidFill>
                  <a:srgbClr val="FFFF00"/>
                </a:solidFill>
                <a:latin typeface="Comic Sans MS" pitchFamily="66" charset="0"/>
              </a:rPr>
              <a:t>Integration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 anchor="ctr"/>
          <a:lstStyle/>
          <a:p>
            <a:pPr algn="l" eaLnBrk="1" hangingPunct="1"/>
            <a:r>
              <a:rPr kumimoji="1" lang="en-US" altLang="zh-TW" sz="3600">
                <a:solidFill>
                  <a:schemeClr val="tx2"/>
                </a:solidFill>
                <a:latin typeface="Trebuchet MS" pitchFamily="34" charset="0"/>
              </a:rPr>
              <a:t>Intensity Gradient Manipulation</a:t>
            </a:r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 rot="-5400000">
            <a:off x="5506244" y="3415507"/>
            <a:ext cx="241300" cy="817562"/>
          </a:xfrm>
          <a:prstGeom prst="downArrow">
            <a:avLst>
              <a:gd name="adj1" fmla="val 50000"/>
              <a:gd name="adj2" fmla="val 847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18448" name="Picture 16" descr="proj_gx_Ychanne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1813" y="2752725"/>
            <a:ext cx="1425575" cy="106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49" name="Picture 17" descr="proj_gy_Ychanne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3840163"/>
            <a:ext cx="1425575" cy="106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50" name="AutoShape 18"/>
          <p:cNvSpPr>
            <a:spLocks noChangeArrowheads="1"/>
          </p:cNvSpPr>
          <p:nvPr/>
        </p:nvSpPr>
        <p:spPr bwMode="auto">
          <a:xfrm rot="-5400000">
            <a:off x="3984626" y="3367087"/>
            <a:ext cx="239712" cy="817563"/>
          </a:xfrm>
          <a:prstGeom prst="downArrow">
            <a:avLst>
              <a:gd name="adj1" fmla="val 50000"/>
              <a:gd name="adj2" fmla="val 852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3214688" y="3463925"/>
            <a:ext cx="1009650" cy="673100"/>
          </a:xfrm>
          <a:prstGeom prst="flowChartAlternateProcess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  <a:t>Gradient </a:t>
            </a:r>
            <a:b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</a:br>
            <a: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  <a:t>Processing</a:t>
            </a: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1828800" y="1676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Comic Sans MS" pitchFamily="66" charset="0"/>
              </a:rPr>
              <a:t>A Common Pipeline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>
                <a:latin typeface="Arial" charset="0"/>
              </a:rPr>
              <a:t>Specularity Reduction in Active Illumination</a:t>
            </a:r>
          </a:p>
        </p:txBody>
      </p:sp>
      <p:pic>
        <p:nvPicPr>
          <p:cNvPr id="97283" name="Picture 3" descr="img_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9788" y="1876425"/>
            <a:ext cx="2081212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img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1874838"/>
            <a:ext cx="2084388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 descr="img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9825" y="1878013"/>
            <a:ext cx="20764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 descr="img_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4513" y="1873250"/>
            <a:ext cx="208756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3815" name="Text Box 7"/>
          <p:cNvSpPr txBox="1">
            <a:spLocks noChangeArrowheads="1"/>
          </p:cNvSpPr>
          <p:nvPr/>
        </p:nvSpPr>
        <p:spPr bwMode="auto">
          <a:xfrm>
            <a:off x="2590800" y="4235450"/>
            <a:ext cx="210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0000FF"/>
                </a:solidFill>
                <a:latin typeface="Verdana" pitchFamily="34" charset="0"/>
              </a:rPr>
              <a:t>Point Specularity</a:t>
            </a: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 flipV="1">
            <a:off x="3657600" y="2438400"/>
            <a:ext cx="152400" cy="18605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423817" name="Text Box 9"/>
          <p:cNvSpPr txBox="1">
            <a:spLocks noChangeArrowheads="1"/>
          </p:cNvSpPr>
          <p:nvPr/>
        </p:nvSpPr>
        <p:spPr bwMode="auto">
          <a:xfrm>
            <a:off x="609600" y="4235450"/>
            <a:ext cx="210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0000FF"/>
                </a:solidFill>
                <a:latin typeface="Verdana" pitchFamily="34" charset="0"/>
              </a:rPr>
              <a:t>Line Specularity</a:t>
            </a:r>
          </a:p>
        </p:txBody>
      </p:sp>
      <p:sp>
        <p:nvSpPr>
          <p:cNvPr id="2423818" name="Text Box 10"/>
          <p:cNvSpPr txBox="1">
            <a:spLocks noChangeArrowheads="1"/>
          </p:cNvSpPr>
          <p:nvPr/>
        </p:nvSpPr>
        <p:spPr bwMode="auto">
          <a:xfrm>
            <a:off x="4724400" y="4235450"/>
            <a:ext cx="2108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0000FF"/>
                </a:solidFill>
                <a:latin typeface="Verdana" pitchFamily="34" charset="0"/>
              </a:rPr>
              <a:t>Area Specularity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 flipH="1" flipV="1">
            <a:off x="685800" y="3048000"/>
            <a:ext cx="1066800" cy="1066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 flipV="1">
            <a:off x="5410200" y="3657600"/>
            <a:ext cx="45720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57200" y="5029200"/>
            <a:ext cx="8001000" cy="10048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Multiple images with same viewpoint, varying illumination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How do we remove highlights?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3815" grpId="0"/>
      <p:bldP spid="2423817" grpId="0"/>
      <p:bldP spid="242381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834" name="Text Box 2"/>
          <p:cNvSpPr txBox="1">
            <a:spLocks noChangeArrowheads="1"/>
          </p:cNvSpPr>
          <p:nvPr/>
        </p:nvSpPr>
        <p:spPr bwMode="auto">
          <a:xfrm>
            <a:off x="3200400" y="5591175"/>
            <a:ext cx="243840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0000FF"/>
                </a:solidFill>
                <a:latin typeface="Verdana" pitchFamily="34" charset="0"/>
              </a:rPr>
              <a:t>Specularity Reduced Image</a:t>
            </a:r>
          </a:p>
        </p:txBody>
      </p:sp>
      <p:pic>
        <p:nvPicPr>
          <p:cNvPr id="98307" name="Picture 3" descr="iintrins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819400"/>
            <a:ext cx="2840038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4" descr="img_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1000"/>
            <a:ext cx="2081213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 descr="img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38" y="379413"/>
            <a:ext cx="2084387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 descr="img_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2038" y="382588"/>
            <a:ext cx="20764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7" descr="img_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6725" y="377825"/>
            <a:ext cx="20875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483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Gradient Domain Manipulations: Overview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eaLnBrk="1" hangingPunct="1">
              <a:buFontTx/>
              <a:buNone/>
            </a:pPr>
            <a:endParaRPr lang="en-US" altLang="zh-TW" smtClean="0">
              <a:solidFill>
                <a:schemeClr val="accent1"/>
              </a:solidFill>
            </a:endParaRPr>
          </a:p>
          <a:p>
            <a:pPr marL="457200" indent="-457200" eaLnBrk="1" hangingPunct="1">
              <a:buFontTx/>
              <a:buNone/>
            </a:pPr>
            <a:endParaRPr lang="en-US" altLang="zh-TW" smtClean="0">
              <a:solidFill>
                <a:schemeClr val="accent1"/>
              </a:solidFill>
            </a:endParaRPr>
          </a:p>
          <a:p>
            <a:pPr marL="457200" indent="-457200" eaLnBrk="1" hangingPunct="1">
              <a:buFontTx/>
              <a:buNone/>
            </a:pPr>
            <a:r>
              <a:rPr lang="en-US" altLang="zh-TW" smtClean="0"/>
              <a:t>(A)  Per pixel</a:t>
            </a:r>
          </a:p>
          <a:p>
            <a:pPr marL="838200" lvl="1" indent="-381000" eaLnBrk="1" hangingPunct="1"/>
            <a:endParaRPr lang="en-US" altLang="zh-TW" smtClean="0"/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Corresponding gradients in </a:t>
            </a:r>
            <a:r>
              <a:rPr lang="en-US" altLang="zh-TW" u="sng" smtClean="0"/>
              <a:t>two images</a:t>
            </a:r>
          </a:p>
          <a:p>
            <a:pPr marL="457200" indent="-457200" eaLnBrk="1" hangingPunct="1">
              <a:buFontTx/>
              <a:buAutoNum type="alphaUcParenBoth" startAt="2"/>
            </a:pPr>
            <a:endParaRPr lang="en-US" altLang="zh-TW" smtClean="0"/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Corresponding gradients in </a:t>
            </a:r>
            <a:r>
              <a:rPr lang="en-US" altLang="zh-TW" u="sng" smtClean="0"/>
              <a:t>multiple images</a:t>
            </a:r>
          </a:p>
          <a:p>
            <a:pPr marL="457200" indent="-457200" eaLnBrk="1" hangingPunct="1">
              <a:buFontTx/>
              <a:buAutoNum type="alphaUcParenBoth" startAt="2"/>
            </a:pPr>
            <a:endParaRPr lang="en-US" altLang="zh-TW" smtClean="0"/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</a:t>
            </a:r>
            <a:r>
              <a:rPr lang="en-US" altLang="zh-TW" smtClean="0">
                <a:solidFill>
                  <a:srgbClr val="0000FF"/>
                </a:solidFill>
              </a:rPr>
              <a:t>Combining gradients </a:t>
            </a:r>
            <a:r>
              <a:rPr lang="en-US" altLang="zh-TW" u="sng" smtClean="0">
                <a:solidFill>
                  <a:srgbClr val="0000FF"/>
                </a:solidFill>
              </a:rPr>
              <a:t>along seams</a:t>
            </a:r>
          </a:p>
          <a:p>
            <a:pPr marL="838200" lvl="1" indent="-381000" eaLnBrk="1" hangingPunct="1">
              <a:buFontTx/>
              <a:buNone/>
            </a:pPr>
            <a:endParaRPr lang="en-US" altLang="zh-TW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Seamless Image Stitching</a:t>
            </a: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848600" cy="47307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90500" y="6200775"/>
            <a:ext cx="876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sz="1600" b="0">
                <a:solidFill>
                  <a:schemeClr val="folHlink"/>
                </a:solidFill>
              </a:rPr>
              <a:t>Anat Levin, Assaf Zomet, Shmuel Peleg and Yair Weiss, “Seamless Image Stitching in the Gradient Domain”, ECCV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smtClean="0"/>
              <a:t>Intensity Gradient in 1D</a:t>
            </a:r>
            <a:br>
              <a:rPr lang="en-US" altLang="zh-TW" smtClean="0"/>
            </a:br>
            <a:endParaRPr lang="en-US" altLang="zh-TW" sz="2800" smtClean="0"/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990600" y="1676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990600" y="4648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61" name="Freeform 5"/>
          <p:cNvSpPr>
            <a:spLocks/>
          </p:cNvSpPr>
          <p:nvPr/>
        </p:nvSpPr>
        <p:spPr bwMode="auto">
          <a:xfrm>
            <a:off x="1143000" y="1752600"/>
            <a:ext cx="1371600" cy="2743200"/>
          </a:xfrm>
          <a:custGeom>
            <a:avLst/>
            <a:gdLst>
              <a:gd name="T0" fmla="*/ 0 w 864"/>
              <a:gd name="T1" fmla="*/ 2147483647 h 1728"/>
              <a:gd name="T2" fmla="*/ 2147483647 w 864"/>
              <a:gd name="T3" fmla="*/ 2147483647 h 1728"/>
              <a:gd name="T4" fmla="*/ 2147483647 w 864"/>
              <a:gd name="T5" fmla="*/ 2147483647 h 1728"/>
              <a:gd name="T6" fmla="*/ 2147483647 w 864"/>
              <a:gd name="T7" fmla="*/ 2147483647 h 1728"/>
              <a:gd name="T8" fmla="*/ 2147483647 w 864"/>
              <a:gd name="T9" fmla="*/ 2147483647 h 1728"/>
              <a:gd name="T10" fmla="*/ 2147483647 w 864"/>
              <a:gd name="T11" fmla="*/ 2147483647 h 1728"/>
              <a:gd name="T12" fmla="*/ 2147483647 w 864"/>
              <a:gd name="T13" fmla="*/ 2147483647 h 1728"/>
              <a:gd name="T14" fmla="*/ 2147483647 w 864"/>
              <a:gd name="T15" fmla="*/ 2147483647 h 1728"/>
              <a:gd name="T16" fmla="*/ 2147483647 w 864"/>
              <a:gd name="T17" fmla="*/ 0 h 1728"/>
              <a:gd name="T18" fmla="*/ 2147483647 w 864"/>
              <a:gd name="T19" fmla="*/ 0 h 1728"/>
              <a:gd name="T20" fmla="*/ 2147483647 w 864"/>
              <a:gd name="T21" fmla="*/ 2147483647 h 1728"/>
              <a:gd name="T22" fmla="*/ 2147483647 w 864"/>
              <a:gd name="T23" fmla="*/ 2147483647 h 1728"/>
              <a:gd name="T24" fmla="*/ 2147483647 w 864"/>
              <a:gd name="T25" fmla="*/ 2147483647 h 17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4"/>
              <a:gd name="T40" fmla="*/ 0 h 1728"/>
              <a:gd name="T41" fmla="*/ 864 w 864"/>
              <a:gd name="T42" fmla="*/ 1728 h 17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4" h="1728">
                <a:moveTo>
                  <a:pt x="0" y="1728"/>
                </a:moveTo>
                <a:lnTo>
                  <a:pt x="96" y="1728"/>
                </a:lnTo>
                <a:lnTo>
                  <a:pt x="96" y="1680"/>
                </a:lnTo>
                <a:lnTo>
                  <a:pt x="192" y="1680"/>
                </a:lnTo>
                <a:lnTo>
                  <a:pt x="192" y="1728"/>
                </a:lnTo>
                <a:lnTo>
                  <a:pt x="371" y="1720"/>
                </a:lnTo>
                <a:lnTo>
                  <a:pt x="462" y="45"/>
                </a:lnTo>
                <a:lnTo>
                  <a:pt x="576" y="48"/>
                </a:lnTo>
                <a:lnTo>
                  <a:pt x="576" y="0"/>
                </a:lnTo>
                <a:lnTo>
                  <a:pt x="672" y="0"/>
                </a:lnTo>
                <a:lnTo>
                  <a:pt x="672" y="48"/>
                </a:lnTo>
                <a:lnTo>
                  <a:pt x="816" y="48"/>
                </a:lnTo>
                <a:lnTo>
                  <a:pt x="864" y="48"/>
                </a:ln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514600" y="4724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 i="1">
                <a:solidFill>
                  <a:schemeClr val="tx1"/>
                </a:solidFill>
              </a:rPr>
              <a:t>I</a:t>
            </a:r>
            <a:r>
              <a:rPr lang="en-US" altLang="zh-TW" sz="1800" b="0">
                <a:solidFill>
                  <a:schemeClr val="tx1"/>
                </a:solidFill>
              </a:rPr>
              <a:t>(x)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76200" y="44196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76200" y="1676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10</a:t>
            </a:r>
            <a:r>
              <a:rPr lang="en-US" altLang="zh-TW" sz="1800" b="0" baseline="30000">
                <a:solidFill>
                  <a:schemeClr val="tx1"/>
                </a:solidFill>
              </a:rPr>
              <a:t>5</a:t>
            </a:r>
            <a:endParaRPr lang="en-US" altLang="zh-TW" sz="1800" b="0">
              <a:solidFill>
                <a:schemeClr val="tx1"/>
              </a:solidFill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6096000" y="1676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6096000" y="4648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67" name="Freeform 11"/>
          <p:cNvSpPr>
            <a:spLocks/>
          </p:cNvSpPr>
          <p:nvPr/>
        </p:nvSpPr>
        <p:spPr bwMode="auto">
          <a:xfrm>
            <a:off x="6248400" y="1752600"/>
            <a:ext cx="1371600" cy="2743200"/>
          </a:xfrm>
          <a:custGeom>
            <a:avLst/>
            <a:gdLst>
              <a:gd name="T0" fmla="*/ 0 w 864"/>
              <a:gd name="T1" fmla="*/ 2147483647 h 1728"/>
              <a:gd name="T2" fmla="*/ 2147483647 w 864"/>
              <a:gd name="T3" fmla="*/ 2147483647 h 1728"/>
              <a:gd name="T4" fmla="*/ 2147483647 w 864"/>
              <a:gd name="T5" fmla="*/ 2147483647 h 1728"/>
              <a:gd name="T6" fmla="*/ 2147483647 w 864"/>
              <a:gd name="T7" fmla="*/ 2147483647 h 1728"/>
              <a:gd name="T8" fmla="*/ 2147483647 w 864"/>
              <a:gd name="T9" fmla="*/ 2147483647 h 1728"/>
              <a:gd name="T10" fmla="*/ 2147483647 w 864"/>
              <a:gd name="T11" fmla="*/ 2147483647 h 1728"/>
              <a:gd name="T12" fmla="*/ 2147483647 w 864"/>
              <a:gd name="T13" fmla="*/ 2147483647 h 1728"/>
              <a:gd name="T14" fmla="*/ 2147483647 w 864"/>
              <a:gd name="T15" fmla="*/ 2147483647 h 1728"/>
              <a:gd name="T16" fmla="*/ 2147483647 w 864"/>
              <a:gd name="T17" fmla="*/ 0 h 1728"/>
              <a:gd name="T18" fmla="*/ 2147483647 w 864"/>
              <a:gd name="T19" fmla="*/ 0 h 1728"/>
              <a:gd name="T20" fmla="*/ 2147483647 w 864"/>
              <a:gd name="T21" fmla="*/ 2147483647 h 1728"/>
              <a:gd name="T22" fmla="*/ 2147483647 w 864"/>
              <a:gd name="T23" fmla="*/ 2147483647 h 1728"/>
              <a:gd name="T24" fmla="*/ 2147483647 w 864"/>
              <a:gd name="T25" fmla="*/ 2147483647 h 17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4"/>
              <a:gd name="T40" fmla="*/ 0 h 1728"/>
              <a:gd name="T41" fmla="*/ 864 w 864"/>
              <a:gd name="T42" fmla="*/ 1728 h 17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4" h="1728">
                <a:moveTo>
                  <a:pt x="0" y="1728"/>
                </a:moveTo>
                <a:lnTo>
                  <a:pt x="96" y="1728"/>
                </a:lnTo>
                <a:lnTo>
                  <a:pt x="96" y="1680"/>
                </a:lnTo>
                <a:lnTo>
                  <a:pt x="192" y="1680"/>
                </a:lnTo>
                <a:lnTo>
                  <a:pt x="192" y="1728"/>
                </a:lnTo>
                <a:lnTo>
                  <a:pt x="371" y="1720"/>
                </a:lnTo>
                <a:lnTo>
                  <a:pt x="462" y="45"/>
                </a:lnTo>
                <a:lnTo>
                  <a:pt x="576" y="48"/>
                </a:lnTo>
                <a:lnTo>
                  <a:pt x="576" y="0"/>
                </a:lnTo>
                <a:lnTo>
                  <a:pt x="672" y="0"/>
                </a:lnTo>
                <a:lnTo>
                  <a:pt x="672" y="48"/>
                </a:lnTo>
                <a:lnTo>
                  <a:pt x="816" y="48"/>
                </a:lnTo>
                <a:lnTo>
                  <a:pt x="864" y="48"/>
                </a:lnTo>
              </a:path>
            </a:pathLst>
          </a:custGeom>
          <a:noFill/>
          <a:ln w="952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7620000" y="4724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G(x)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181600" y="44196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5181600" y="1676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10</a:t>
            </a:r>
            <a:r>
              <a:rPr lang="en-US" altLang="zh-TW" sz="1800" b="0" baseline="30000">
                <a:solidFill>
                  <a:schemeClr val="tx1"/>
                </a:solidFill>
              </a:rPr>
              <a:t>5</a:t>
            </a:r>
            <a:endParaRPr lang="en-US" altLang="zh-TW" sz="1800" b="0">
              <a:solidFill>
                <a:schemeClr val="tx1"/>
              </a:solidFill>
            </a:endParaRP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6400800" y="42672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6553200" y="4648200"/>
            <a:ext cx="0" cy="304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 flipV="1">
            <a:off x="6832600" y="3886200"/>
            <a:ext cx="0" cy="762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6832600" y="3886200"/>
            <a:ext cx="152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6985000" y="3886200"/>
            <a:ext cx="0" cy="762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V="1">
            <a:off x="7162800" y="42672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>
            <a:off x="7315200" y="4648200"/>
            <a:ext cx="0" cy="304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609600" y="1295400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800" b="0">
                <a:solidFill>
                  <a:schemeClr val="tx1"/>
                </a:solidFill>
              </a:rPr>
              <a:t>Intensity</a:t>
            </a: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5867400" y="1295400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800" b="0">
                <a:solidFill>
                  <a:schemeClr val="tx1"/>
                </a:solidFill>
              </a:rPr>
              <a:t>Gradient</a:t>
            </a: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1981200" y="5334000"/>
            <a:ext cx="6248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Gradient at x,</a:t>
            </a:r>
            <a:br>
              <a:rPr lang="en-US" altLang="zh-TW" b="0">
                <a:solidFill>
                  <a:schemeClr val="tx1"/>
                </a:solidFill>
              </a:rPr>
            </a:br>
            <a:r>
              <a:rPr lang="en-US" altLang="zh-TW" b="0">
                <a:solidFill>
                  <a:schemeClr val="tx1"/>
                </a:solidFill>
              </a:rPr>
              <a:t>	</a:t>
            </a:r>
            <a:r>
              <a:rPr lang="en-US" altLang="zh-TW" b="0" i="1">
                <a:solidFill>
                  <a:schemeClr val="tx2"/>
                </a:solidFill>
              </a:rPr>
              <a:t>G(x)    </a:t>
            </a:r>
            <a:r>
              <a:rPr lang="en-US" altLang="zh-TW" b="0">
                <a:solidFill>
                  <a:schemeClr val="tx2"/>
                </a:solidFill>
              </a:rPr>
              <a:t>=    </a:t>
            </a:r>
            <a:r>
              <a:rPr lang="en-US" altLang="zh-TW" b="0" i="1">
                <a:solidFill>
                  <a:schemeClr val="tx2"/>
                </a:solidFill>
              </a:rPr>
              <a:t>I(x+1)- I(x)</a:t>
            </a:r>
            <a:br>
              <a:rPr lang="en-US" altLang="zh-TW" b="0" i="1">
                <a:solidFill>
                  <a:schemeClr val="tx2"/>
                </a:solidFill>
              </a:rPr>
            </a:br>
            <a:r>
              <a:rPr lang="en-US" altLang="zh-TW" b="0" i="1">
                <a:solidFill>
                  <a:schemeClr val="tx2"/>
                </a:solidFill>
              </a:rPr>
              <a:t>		      </a:t>
            </a:r>
            <a:r>
              <a:rPr lang="en-US" altLang="zh-TW" b="0">
                <a:solidFill>
                  <a:schemeClr val="tx1"/>
                </a:solidFill>
              </a:rPr>
              <a:t>Forward Difference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Reconstruction from Gradients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6477000" y="1676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6477000" y="4648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001000" y="4724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 i="1">
                <a:solidFill>
                  <a:schemeClr val="tx1"/>
                </a:solidFill>
              </a:rPr>
              <a:t>I</a:t>
            </a:r>
            <a:r>
              <a:rPr lang="en-US" altLang="zh-TW" sz="1800" b="0">
                <a:solidFill>
                  <a:schemeClr val="tx1"/>
                </a:solidFill>
              </a:rPr>
              <a:t>(x)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562600" y="44196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562600" y="1676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10</a:t>
            </a:r>
            <a:r>
              <a:rPr lang="en-US" altLang="zh-TW" sz="1800" b="0" baseline="30000">
                <a:solidFill>
                  <a:schemeClr val="tx1"/>
                </a:solidFill>
              </a:rPr>
              <a:t>5</a:t>
            </a:r>
            <a:endParaRPr lang="en-US" altLang="zh-TW" sz="1800" b="0">
              <a:solidFill>
                <a:schemeClr val="tx1"/>
              </a:solidFill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324600" y="1295400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800" b="0">
                <a:solidFill>
                  <a:schemeClr val="tx1"/>
                </a:solidFill>
              </a:rPr>
              <a:t>Intensity</a:t>
            </a: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600200" y="1676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600200" y="4648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124200" y="4724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G(x)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685800" y="44196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685800" y="1676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10</a:t>
            </a:r>
            <a:r>
              <a:rPr lang="en-US" altLang="zh-TW" sz="1800" b="0" baseline="30000">
                <a:solidFill>
                  <a:schemeClr val="tx1"/>
                </a:solidFill>
              </a:rPr>
              <a:t>5</a:t>
            </a:r>
            <a:endParaRPr lang="en-US" altLang="zh-TW" sz="1800" b="0">
              <a:solidFill>
                <a:schemeClr val="tx1"/>
              </a:solidFill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V="1">
            <a:off x="1905000" y="42672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2057400" y="4648200"/>
            <a:ext cx="0" cy="304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V="1">
            <a:off x="2336800" y="3886200"/>
            <a:ext cx="0" cy="762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2336800" y="3886200"/>
            <a:ext cx="152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2489200" y="3886200"/>
            <a:ext cx="0" cy="762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 flipV="1">
            <a:off x="2667000" y="42672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>
            <a:off x="2819400" y="4648200"/>
            <a:ext cx="0" cy="304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1371600" y="1295400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800" b="0">
                <a:solidFill>
                  <a:schemeClr val="tx1"/>
                </a:solidFill>
              </a:rPr>
              <a:t>Gradient</a:t>
            </a:r>
          </a:p>
        </p:txBody>
      </p:sp>
      <p:sp>
        <p:nvSpPr>
          <p:cNvPr id="20502" name="AutoShape 22"/>
          <p:cNvSpPr>
            <a:spLocks noChangeArrowheads="1"/>
          </p:cNvSpPr>
          <p:nvPr/>
        </p:nvSpPr>
        <p:spPr bwMode="auto">
          <a:xfrm>
            <a:off x="4038600" y="2895600"/>
            <a:ext cx="990600" cy="609600"/>
          </a:xfrm>
          <a:prstGeom prst="rightArrow">
            <a:avLst>
              <a:gd name="adj1" fmla="val 50000"/>
              <a:gd name="adj2" fmla="val 4062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4191000" y="1981200"/>
            <a:ext cx="53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sz="6000" b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6934200" y="2667000"/>
            <a:ext cx="53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sz="6000" b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96857" name="Text Box 25"/>
          <p:cNvSpPr txBox="1">
            <a:spLocks noChangeArrowheads="1"/>
          </p:cNvSpPr>
          <p:nvPr/>
        </p:nvSpPr>
        <p:spPr bwMode="auto">
          <a:xfrm>
            <a:off x="1600200" y="5638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For  </a:t>
            </a:r>
            <a:r>
              <a:rPr lang="en-US" altLang="zh-TW" b="0" i="1">
                <a:solidFill>
                  <a:schemeClr val="tx2"/>
                </a:solidFill>
              </a:rPr>
              <a:t>n</a:t>
            </a:r>
            <a:r>
              <a:rPr lang="en-US" altLang="zh-TW" b="0">
                <a:solidFill>
                  <a:schemeClr val="tx1"/>
                </a:solidFill>
              </a:rPr>
              <a:t>  intensity values, about  </a:t>
            </a:r>
            <a:r>
              <a:rPr lang="en-US" altLang="zh-TW" b="0" i="1">
                <a:solidFill>
                  <a:schemeClr val="tx2"/>
                </a:solidFill>
              </a:rPr>
              <a:t>n</a:t>
            </a:r>
            <a:r>
              <a:rPr lang="en-US" altLang="zh-TW" b="0">
                <a:solidFill>
                  <a:schemeClr val="tx1"/>
                </a:solidFill>
              </a:rPr>
              <a:t>  gradients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685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Reconstruction from Gradients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6477000" y="1676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6477000" y="4648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98885" name="Freeform 5"/>
          <p:cNvSpPr>
            <a:spLocks/>
          </p:cNvSpPr>
          <p:nvPr/>
        </p:nvSpPr>
        <p:spPr bwMode="auto">
          <a:xfrm>
            <a:off x="6629400" y="1752600"/>
            <a:ext cx="1371600" cy="2743200"/>
          </a:xfrm>
          <a:custGeom>
            <a:avLst/>
            <a:gdLst>
              <a:gd name="T0" fmla="*/ 0 w 864"/>
              <a:gd name="T1" fmla="*/ 2147483647 h 1728"/>
              <a:gd name="T2" fmla="*/ 2147483647 w 864"/>
              <a:gd name="T3" fmla="*/ 2147483647 h 1728"/>
              <a:gd name="T4" fmla="*/ 2147483647 w 864"/>
              <a:gd name="T5" fmla="*/ 2147483647 h 1728"/>
              <a:gd name="T6" fmla="*/ 2147483647 w 864"/>
              <a:gd name="T7" fmla="*/ 2147483647 h 1728"/>
              <a:gd name="T8" fmla="*/ 2147483647 w 864"/>
              <a:gd name="T9" fmla="*/ 2147483647 h 1728"/>
              <a:gd name="T10" fmla="*/ 2147483647 w 864"/>
              <a:gd name="T11" fmla="*/ 2147483647 h 1728"/>
              <a:gd name="T12" fmla="*/ 2147483647 w 864"/>
              <a:gd name="T13" fmla="*/ 2147483647 h 1728"/>
              <a:gd name="T14" fmla="*/ 2147483647 w 864"/>
              <a:gd name="T15" fmla="*/ 2147483647 h 1728"/>
              <a:gd name="T16" fmla="*/ 2147483647 w 864"/>
              <a:gd name="T17" fmla="*/ 0 h 1728"/>
              <a:gd name="T18" fmla="*/ 2147483647 w 864"/>
              <a:gd name="T19" fmla="*/ 0 h 1728"/>
              <a:gd name="T20" fmla="*/ 2147483647 w 864"/>
              <a:gd name="T21" fmla="*/ 2147483647 h 1728"/>
              <a:gd name="T22" fmla="*/ 2147483647 w 864"/>
              <a:gd name="T23" fmla="*/ 2147483647 h 1728"/>
              <a:gd name="T24" fmla="*/ 2147483647 w 864"/>
              <a:gd name="T25" fmla="*/ 2147483647 h 17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4"/>
              <a:gd name="T40" fmla="*/ 0 h 1728"/>
              <a:gd name="T41" fmla="*/ 864 w 864"/>
              <a:gd name="T42" fmla="*/ 1728 h 17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4" h="1728">
                <a:moveTo>
                  <a:pt x="0" y="1728"/>
                </a:moveTo>
                <a:lnTo>
                  <a:pt x="96" y="1728"/>
                </a:lnTo>
                <a:lnTo>
                  <a:pt x="96" y="1680"/>
                </a:lnTo>
                <a:lnTo>
                  <a:pt x="192" y="1680"/>
                </a:lnTo>
                <a:lnTo>
                  <a:pt x="192" y="1728"/>
                </a:lnTo>
                <a:lnTo>
                  <a:pt x="371" y="1720"/>
                </a:lnTo>
                <a:lnTo>
                  <a:pt x="462" y="45"/>
                </a:lnTo>
                <a:lnTo>
                  <a:pt x="576" y="48"/>
                </a:lnTo>
                <a:lnTo>
                  <a:pt x="576" y="0"/>
                </a:lnTo>
                <a:lnTo>
                  <a:pt x="672" y="0"/>
                </a:lnTo>
                <a:lnTo>
                  <a:pt x="672" y="48"/>
                </a:lnTo>
                <a:lnTo>
                  <a:pt x="816" y="48"/>
                </a:lnTo>
                <a:lnTo>
                  <a:pt x="864" y="48"/>
                </a:lnTo>
              </a:path>
            </a:pathLst>
          </a:cu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8001000" y="4724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 i="1">
                <a:solidFill>
                  <a:schemeClr val="tx1"/>
                </a:solidFill>
              </a:rPr>
              <a:t>I</a:t>
            </a:r>
            <a:r>
              <a:rPr lang="en-US" altLang="zh-TW" sz="1800" b="0">
                <a:solidFill>
                  <a:schemeClr val="tx1"/>
                </a:solidFill>
              </a:rPr>
              <a:t>(x)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562600" y="1676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10</a:t>
            </a:r>
            <a:r>
              <a:rPr lang="en-US" altLang="zh-TW" sz="1800" b="0" baseline="30000">
                <a:solidFill>
                  <a:schemeClr val="tx1"/>
                </a:solidFill>
              </a:rPr>
              <a:t>5</a:t>
            </a:r>
            <a:endParaRPr lang="en-US" altLang="zh-TW" sz="1800" b="0">
              <a:solidFill>
                <a:schemeClr val="tx1"/>
              </a:solidFill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324600" y="1295400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800" b="0">
                <a:solidFill>
                  <a:schemeClr val="tx1"/>
                </a:solidFill>
              </a:rPr>
              <a:t>Intensity</a:t>
            </a: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1600200" y="1676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>
            <a:off x="1600200" y="4648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3124200" y="4724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G(x)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685800" y="44196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685800" y="1676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10</a:t>
            </a:r>
            <a:r>
              <a:rPr lang="en-US" altLang="zh-TW" sz="1800" b="0" baseline="30000">
                <a:solidFill>
                  <a:schemeClr val="tx1"/>
                </a:solidFill>
              </a:rPr>
              <a:t>5</a:t>
            </a:r>
            <a:endParaRPr lang="en-US" altLang="zh-TW" sz="1800" b="0">
              <a:solidFill>
                <a:schemeClr val="tx1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V="1">
            <a:off x="1905000" y="4267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>
            <a:off x="2057400" y="4648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V="1">
            <a:off x="2336800" y="38862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>
            <a:off x="2336800" y="3886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>
            <a:off x="2489200" y="38862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 flipV="1">
            <a:off x="2667000" y="4267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>
            <a:off x="2819400" y="4648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1371600" y="1295400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800" b="0">
                <a:solidFill>
                  <a:schemeClr val="tx1"/>
                </a:solidFill>
              </a:rPr>
              <a:t>Gradient</a:t>
            </a:r>
          </a:p>
        </p:txBody>
      </p:sp>
      <p:sp>
        <p:nvSpPr>
          <p:cNvPr id="2298903" name="Text Box 23"/>
          <p:cNvSpPr txBox="1">
            <a:spLocks noChangeArrowheads="1"/>
          </p:cNvSpPr>
          <p:nvPr/>
        </p:nvSpPr>
        <p:spPr bwMode="auto">
          <a:xfrm>
            <a:off x="1600200" y="5257800"/>
            <a:ext cx="6248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1D Integration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		</a:t>
            </a:r>
            <a:r>
              <a:rPr lang="en-US" altLang="zh-TW" b="0" i="1">
                <a:solidFill>
                  <a:schemeClr val="tx2"/>
                </a:solidFill>
              </a:rPr>
              <a:t>I(x)  =  I(x-1)  +  G(x)</a:t>
            </a:r>
            <a:endParaRPr lang="en-US" altLang="zh-TW" b="0">
              <a:solidFill>
                <a:schemeClr val="tx2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			Cumulative sum</a:t>
            </a:r>
          </a:p>
        </p:txBody>
      </p:sp>
      <p:sp>
        <p:nvSpPr>
          <p:cNvPr id="21528" name="AutoShape 24"/>
          <p:cNvSpPr>
            <a:spLocks noChangeArrowheads="1"/>
          </p:cNvSpPr>
          <p:nvPr/>
        </p:nvSpPr>
        <p:spPr bwMode="auto">
          <a:xfrm>
            <a:off x="4038600" y="2895600"/>
            <a:ext cx="990600" cy="609600"/>
          </a:xfrm>
          <a:prstGeom prst="rightArrow">
            <a:avLst>
              <a:gd name="adj1" fmla="val 50000"/>
              <a:gd name="adj2" fmla="val 4062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4191000" y="1981200"/>
            <a:ext cx="53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sz="6000" b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9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8885" grpId="0" animBg="1"/>
      <p:bldP spid="229890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1D case with constraints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0325" y="2251075"/>
            <a:ext cx="22574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Times New Roman" pitchFamily="18" charset="0"/>
              </a:rPr>
              <a:t>Seamlessly paste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114800" y="2251075"/>
            <a:ext cx="7254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Times New Roman" pitchFamily="18" charset="0"/>
              </a:rPr>
              <a:t>onto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04800" y="3429000"/>
            <a:ext cx="8539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Times New Roman" pitchFamily="18" charset="0"/>
              </a:rPr>
              <a:t>Just add a linear function so that the boundary condition is respected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495800"/>
            <a:ext cx="3033713" cy="1798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495800"/>
            <a:ext cx="3200400" cy="187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600200"/>
            <a:ext cx="3124200" cy="164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1905000"/>
            <a:ext cx="904875" cy="1009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Discrete 1D example: minimization</a:t>
            </a:r>
          </a:p>
        </p:txBody>
      </p:sp>
      <p:sp>
        <p:nvSpPr>
          <p:cNvPr id="230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86800" cy="58674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mtClean="0"/>
              <a:t>Copy				to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Min ((f</a:t>
            </a:r>
            <a:r>
              <a:rPr lang="en-US" altLang="zh-TW" baseline="-25000" smtClean="0"/>
              <a:t>2</a:t>
            </a:r>
            <a:r>
              <a:rPr lang="en-US" altLang="zh-TW" smtClean="0"/>
              <a:t>-f</a:t>
            </a:r>
            <a:r>
              <a:rPr lang="en-US" altLang="zh-TW" baseline="-25000" smtClean="0"/>
              <a:t>1</a:t>
            </a:r>
            <a:r>
              <a:rPr lang="en-US" altLang="zh-TW" smtClean="0"/>
              <a:t>)-1)</a:t>
            </a:r>
            <a:r>
              <a:rPr lang="en-US" altLang="zh-TW" baseline="30000" smtClean="0"/>
              <a:t>2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Min ((f</a:t>
            </a:r>
            <a:r>
              <a:rPr lang="en-US" altLang="zh-TW" baseline="-25000" smtClean="0"/>
              <a:t>3</a:t>
            </a:r>
            <a:r>
              <a:rPr lang="en-US" altLang="zh-TW" smtClean="0"/>
              <a:t>-f</a:t>
            </a:r>
            <a:r>
              <a:rPr lang="en-US" altLang="zh-TW" baseline="-25000" smtClean="0"/>
              <a:t>2</a:t>
            </a:r>
            <a:r>
              <a:rPr lang="en-US" altLang="zh-TW" smtClean="0"/>
              <a:t>)-(-1))</a:t>
            </a:r>
            <a:r>
              <a:rPr lang="en-US" altLang="zh-TW" baseline="30000" smtClean="0"/>
              <a:t>2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Min ((f</a:t>
            </a:r>
            <a:r>
              <a:rPr lang="en-US" altLang="zh-TW" baseline="-25000" smtClean="0"/>
              <a:t>4</a:t>
            </a:r>
            <a:r>
              <a:rPr lang="en-US" altLang="zh-TW" smtClean="0"/>
              <a:t>-f</a:t>
            </a:r>
            <a:r>
              <a:rPr lang="en-US" altLang="zh-TW" baseline="-25000" smtClean="0"/>
              <a:t>3</a:t>
            </a:r>
            <a:r>
              <a:rPr lang="en-US" altLang="zh-TW" smtClean="0"/>
              <a:t>)-2)</a:t>
            </a:r>
            <a:r>
              <a:rPr lang="en-US" altLang="zh-TW" baseline="30000" smtClean="0"/>
              <a:t>2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Min ((f</a:t>
            </a:r>
            <a:r>
              <a:rPr lang="en-US" altLang="zh-TW" baseline="-25000" smtClean="0"/>
              <a:t>5</a:t>
            </a:r>
            <a:r>
              <a:rPr lang="en-US" altLang="zh-TW" smtClean="0"/>
              <a:t>-f</a:t>
            </a:r>
            <a:r>
              <a:rPr lang="en-US" altLang="zh-TW" baseline="-25000" smtClean="0"/>
              <a:t>4</a:t>
            </a:r>
            <a:r>
              <a:rPr lang="en-US" altLang="zh-TW" smtClean="0"/>
              <a:t>)-(-1))</a:t>
            </a:r>
            <a:r>
              <a:rPr lang="en-US" altLang="zh-TW" baseline="30000" smtClean="0"/>
              <a:t>2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Min ((f</a:t>
            </a:r>
            <a:r>
              <a:rPr lang="en-US" altLang="zh-TW" baseline="-5000" smtClean="0"/>
              <a:t>6</a:t>
            </a:r>
            <a:r>
              <a:rPr lang="en-US" altLang="zh-TW" smtClean="0"/>
              <a:t>-f</a:t>
            </a:r>
            <a:r>
              <a:rPr lang="en-US" altLang="zh-TW" baseline="-25000" smtClean="0"/>
              <a:t>5</a:t>
            </a:r>
            <a:r>
              <a:rPr lang="en-US" altLang="zh-TW" smtClean="0"/>
              <a:t>)-(-1))</a:t>
            </a:r>
            <a:r>
              <a:rPr lang="en-US" altLang="zh-TW" baseline="30000" smtClean="0"/>
              <a:t>2</a:t>
            </a:r>
            <a:endParaRPr lang="en-US" altLang="zh-TW" baseline="30000" smtClean="0">
              <a:latin typeface="Arial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838200"/>
            <a:ext cx="3008313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90600"/>
            <a:ext cx="2743200" cy="2447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02982" name="Text Box 6"/>
          <p:cNvSpPr txBox="1">
            <a:spLocks noChangeArrowheads="1"/>
          </p:cNvSpPr>
          <p:nvPr/>
        </p:nvSpPr>
        <p:spPr bwMode="auto">
          <a:xfrm>
            <a:off x="3733800" y="4933950"/>
            <a:ext cx="1098550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sz="3200" b="0">
                <a:solidFill>
                  <a:schemeClr val="tx1"/>
                </a:solidFill>
                <a:latin typeface="Times New Roman" pitchFamily="18" charset="0"/>
              </a:rPr>
              <a:t>With </a:t>
            </a:r>
            <a:br>
              <a:rPr lang="en-US" altLang="zh-TW" sz="3200" b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altLang="zh-TW" sz="3200" b="0">
                <a:solidFill>
                  <a:schemeClr val="tx1"/>
                </a:solidFill>
                <a:latin typeface="Times New Roman" pitchFamily="18" charset="0"/>
              </a:rPr>
              <a:t>f</a:t>
            </a:r>
            <a:r>
              <a:rPr lang="en-US" altLang="zh-TW" sz="3200" b="0" baseline="-25000">
                <a:solidFill>
                  <a:schemeClr val="tx1"/>
                </a:solidFill>
                <a:latin typeface="Times New Roman" pitchFamily="18" charset="0"/>
              </a:rPr>
              <a:t>1</a:t>
            </a:r>
            <a:r>
              <a:rPr lang="en-US" altLang="zh-TW" sz="3200" b="0">
                <a:solidFill>
                  <a:schemeClr val="tx1"/>
                </a:solidFill>
                <a:latin typeface="Times New Roman" pitchFamily="18" charset="0"/>
              </a:rPr>
              <a:t>=6</a:t>
            </a:r>
            <a:br>
              <a:rPr lang="en-US" altLang="zh-TW" sz="3200" b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altLang="zh-TW" sz="3200" b="0">
                <a:solidFill>
                  <a:schemeClr val="tx1"/>
                </a:solidFill>
                <a:latin typeface="Times New Roman" pitchFamily="18" charset="0"/>
              </a:rPr>
              <a:t>f</a:t>
            </a:r>
            <a:r>
              <a:rPr lang="en-US" altLang="zh-TW" sz="3200" b="0" baseline="-25000">
                <a:solidFill>
                  <a:schemeClr val="tx1"/>
                </a:solidFill>
                <a:latin typeface="Times New Roman" pitchFamily="18" charset="0"/>
              </a:rPr>
              <a:t>6</a:t>
            </a:r>
            <a:r>
              <a:rPr lang="en-US" altLang="zh-TW" sz="3200" b="0">
                <a:solidFill>
                  <a:schemeClr val="tx1"/>
                </a:solidFill>
                <a:latin typeface="Times New Roman" pitchFamily="18" charset="0"/>
              </a:rPr>
              <a:t>=1</a:t>
            </a: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/>
          <a:srcRect r="77852" b="76747"/>
          <a:stretch>
            <a:fillRect/>
          </a:stretch>
        </p:blipFill>
        <p:spPr bwMode="auto">
          <a:xfrm>
            <a:off x="3276600" y="3429000"/>
            <a:ext cx="2209800" cy="1174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 cstate="print"/>
          <a:srcRect b="52942"/>
          <a:stretch>
            <a:fillRect/>
          </a:stretch>
        </p:blipFill>
        <p:spPr bwMode="auto">
          <a:xfrm>
            <a:off x="6477000" y="3429000"/>
            <a:ext cx="2286000" cy="1222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9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9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2979" grpId="0" build="p"/>
      <p:bldP spid="23029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1D example: minimization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zh-TW" smtClean="0"/>
              <a:t>Copy				to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Min ((f</a:t>
            </a:r>
            <a:r>
              <a:rPr lang="en-US" altLang="zh-TW" baseline="-25000" smtClean="0"/>
              <a:t>2</a:t>
            </a:r>
            <a:r>
              <a:rPr lang="en-US" altLang="zh-TW" smtClean="0"/>
              <a:t>-6)-1)</a:t>
            </a:r>
            <a:r>
              <a:rPr lang="en-US" altLang="zh-TW" baseline="30000" smtClean="0"/>
              <a:t>2 		</a:t>
            </a:r>
            <a:r>
              <a:rPr lang="en-US" altLang="zh-TW" smtClean="0"/>
              <a:t>==&gt;	f</a:t>
            </a:r>
            <a:r>
              <a:rPr lang="en-US" altLang="zh-TW" baseline="-25000" smtClean="0"/>
              <a:t>2</a:t>
            </a:r>
            <a:r>
              <a:rPr lang="en-US" altLang="zh-TW" baseline="30000" smtClean="0"/>
              <a:t>2</a:t>
            </a:r>
            <a:r>
              <a:rPr lang="en-US" altLang="zh-TW" smtClean="0"/>
              <a:t>+49-14f</a:t>
            </a:r>
            <a:r>
              <a:rPr lang="en-US" altLang="zh-TW" baseline="-25000" smtClean="0"/>
              <a:t>2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Min ((f</a:t>
            </a:r>
            <a:r>
              <a:rPr lang="en-US" altLang="zh-TW" baseline="-25000" smtClean="0"/>
              <a:t>3</a:t>
            </a:r>
            <a:r>
              <a:rPr lang="en-US" altLang="zh-TW" smtClean="0"/>
              <a:t>-f</a:t>
            </a:r>
            <a:r>
              <a:rPr lang="en-US" altLang="zh-TW" baseline="-25000" smtClean="0"/>
              <a:t>2</a:t>
            </a:r>
            <a:r>
              <a:rPr lang="en-US" altLang="zh-TW" smtClean="0"/>
              <a:t>)-(-1))</a:t>
            </a:r>
            <a:r>
              <a:rPr lang="en-US" altLang="zh-TW" baseline="30000" smtClean="0"/>
              <a:t>2	</a:t>
            </a:r>
            <a:r>
              <a:rPr lang="en-US" altLang="zh-TW" smtClean="0"/>
              <a:t>==&gt;	f</a:t>
            </a:r>
            <a:r>
              <a:rPr lang="en-US" altLang="zh-TW" baseline="-25000" smtClean="0"/>
              <a:t>3</a:t>
            </a:r>
            <a:r>
              <a:rPr lang="en-US" altLang="zh-TW" baseline="30000" smtClean="0"/>
              <a:t>2</a:t>
            </a:r>
            <a:r>
              <a:rPr lang="en-US" altLang="zh-TW" smtClean="0"/>
              <a:t>+f</a:t>
            </a:r>
            <a:r>
              <a:rPr lang="en-US" altLang="zh-TW" baseline="-25000" smtClean="0"/>
              <a:t>2</a:t>
            </a:r>
            <a:r>
              <a:rPr lang="en-US" altLang="zh-TW" baseline="30000" smtClean="0"/>
              <a:t>2</a:t>
            </a:r>
            <a:r>
              <a:rPr lang="en-US" altLang="zh-TW" smtClean="0"/>
              <a:t>+1-2f</a:t>
            </a:r>
            <a:r>
              <a:rPr lang="en-US" altLang="zh-TW" baseline="-25000" smtClean="0"/>
              <a:t>3</a:t>
            </a:r>
            <a:r>
              <a:rPr lang="en-US" altLang="zh-TW" smtClean="0"/>
              <a:t>f</a:t>
            </a:r>
            <a:r>
              <a:rPr lang="en-US" altLang="zh-TW" baseline="-25000" smtClean="0"/>
              <a:t>2</a:t>
            </a:r>
            <a:r>
              <a:rPr lang="en-US" altLang="zh-TW" smtClean="0"/>
              <a:t> +2f</a:t>
            </a:r>
            <a:r>
              <a:rPr lang="en-US" altLang="zh-TW" baseline="-25000" smtClean="0"/>
              <a:t>3</a:t>
            </a:r>
            <a:r>
              <a:rPr lang="en-US" altLang="zh-TW" smtClean="0"/>
              <a:t>-2f</a:t>
            </a:r>
            <a:r>
              <a:rPr lang="en-US" altLang="zh-TW" baseline="-25000" smtClean="0"/>
              <a:t>2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Min ((f</a:t>
            </a:r>
            <a:r>
              <a:rPr lang="en-US" altLang="zh-TW" baseline="-25000" smtClean="0"/>
              <a:t>4</a:t>
            </a:r>
            <a:r>
              <a:rPr lang="en-US" altLang="zh-TW" smtClean="0"/>
              <a:t>-f</a:t>
            </a:r>
            <a:r>
              <a:rPr lang="en-US" altLang="zh-TW" baseline="-25000" smtClean="0"/>
              <a:t>3</a:t>
            </a:r>
            <a:r>
              <a:rPr lang="en-US" altLang="zh-TW" smtClean="0"/>
              <a:t>)-2)</a:t>
            </a:r>
            <a:r>
              <a:rPr lang="en-US" altLang="zh-TW" baseline="30000" smtClean="0"/>
              <a:t>2		</a:t>
            </a:r>
            <a:r>
              <a:rPr lang="en-US" altLang="zh-TW" smtClean="0"/>
              <a:t>==&gt;	f</a:t>
            </a:r>
            <a:r>
              <a:rPr lang="en-US" altLang="zh-TW" baseline="-25000" smtClean="0"/>
              <a:t>4</a:t>
            </a:r>
            <a:r>
              <a:rPr lang="en-US" altLang="zh-TW" baseline="30000" smtClean="0"/>
              <a:t>2</a:t>
            </a:r>
            <a:r>
              <a:rPr lang="en-US" altLang="zh-TW" smtClean="0"/>
              <a:t>+f</a:t>
            </a:r>
            <a:r>
              <a:rPr lang="en-US" altLang="zh-TW" baseline="-25000" smtClean="0"/>
              <a:t>3</a:t>
            </a:r>
            <a:r>
              <a:rPr lang="en-US" altLang="zh-TW" baseline="30000" smtClean="0"/>
              <a:t>2</a:t>
            </a:r>
            <a:r>
              <a:rPr lang="en-US" altLang="zh-TW" smtClean="0"/>
              <a:t>+4-2f</a:t>
            </a:r>
            <a:r>
              <a:rPr lang="en-US" altLang="zh-TW" baseline="-25000" smtClean="0"/>
              <a:t>3</a:t>
            </a:r>
            <a:r>
              <a:rPr lang="en-US" altLang="zh-TW" smtClean="0"/>
              <a:t>f</a:t>
            </a:r>
            <a:r>
              <a:rPr lang="en-US" altLang="zh-TW" baseline="-25000" smtClean="0"/>
              <a:t>4</a:t>
            </a:r>
            <a:r>
              <a:rPr lang="en-US" altLang="zh-TW" smtClean="0"/>
              <a:t> -4f</a:t>
            </a:r>
            <a:r>
              <a:rPr lang="en-US" altLang="zh-TW" baseline="-25000" smtClean="0"/>
              <a:t>4</a:t>
            </a:r>
            <a:r>
              <a:rPr lang="en-US" altLang="zh-TW" smtClean="0"/>
              <a:t>+4f</a:t>
            </a:r>
            <a:r>
              <a:rPr lang="en-US" altLang="zh-TW" baseline="-25000" smtClean="0"/>
              <a:t>3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Min ((f</a:t>
            </a:r>
            <a:r>
              <a:rPr lang="en-US" altLang="zh-TW" baseline="-25000" smtClean="0"/>
              <a:t>5</a:t>
            </a:r>
            <a:r>
              <a:rPr lang="en-US" altLang="zh-TW" smtClean="0"/>
              <a:t>-f</a:t>
            </a:r>
            <a:r>
              <a:rPr lang="en-US" altLang="zh-TW" baseline="-25000" smtClean="0"/>
              <a:t>4</a:t>
            </a:r>
            <a:r>
              <a:rPr lang="en-US" altLang="zh-TW" smtClean="0"/>
              <a:t>)-(-1))</a:t>
            </a:r>
            <a:r>
              <a:rPr lang="en-US" altLang="zh-TW" baseline="30000" smtClean="0"/>
              <a:t>2	</a:t>
            </a:r>
            <a:r>
              <a:rPr lang="en-US" altLang="zh-TW" smtClean="0"/>
              <a:t>==&gt;	f</a:t>
            </a:r>
            <a:r>
              <a:rPr lang="en-US" altLang="zh-TW" baseline="-25000" smtClean="0"/>
              <a:t>5</a:t>
            </a:r>
            <a:r>
              <a:rPr lang="en-US" altLang="zh-TW" baseline="30000" smtClean="0"/>
              <a:t>2</a:t>
            </a:r>
            <a:r>
              <a:rPr lang="en-US" altLang="zh-TW" smtClean="0"/>
              <a:t>+f</a:t>
            </a:r>
            <a:r>
              <a:rPr lang="en-US" altLang="zh-TW" baseline="-25000" smtClean="0"/>
              <a:t>4</a:t>
            </a:r>
            <a:r>
              <a:rPr lang="en-US" altLang="zh-TW" baseline="30000" smtClean="0"/>
              <a:t>2</a:t>
            </a:r>
            <a:r>
              <a:rPr lang="en-US" altLang="zh-TW" smtClean="0"/>
              <a:t>+1-2f</a:t>
            </a:r>
            <a:r>
              <a:rPr lang="en-US" altLang="zh-TW" baseline="-25000" smtClean="0"/>
              <a:t>5</a:t>
            </a:r>
            <a:r>
              <a:rPr lang="en-US" altLang="zh-TW" smtClean="0"/>
              <a:t>f</a:t>
            </a:r>
            <a:r>
              <a:rPr lang="en-US" altLang="zh-TW" baseline="-25000" smtClean="0"/>
              <a:t>4</a:t>
            </a:r>
            <a:r>
              <a:rPr lang="en-US" altLang="zh-TW" smtClean="0"/>
              <a:t> +2f</a:t>
            </a:r>
            <a:r>
              <a:rPr lang="en-US" altLang="zh-TW" baseline="-25000" smtClean="0"/>
              <a:t>5</a:t>
            </a:r>
            <a:r>
              <a:rPr lang="en-US" altLang="zh-TW" smtClean="0"/>
              <a:t>-2f</a:t>
            </a:r>
            <a:r>
              <a:rPr lang="en-US" altLang="zh-TW" baseline="-25000" smtClean="0"/>
              <a:t>4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Min ((1-f</a:t>
            </a:r>
            <a:r>
              <a:rPr lang="en-US" altLang="zh-TW" baseline="-25000" smtClean="0"/>
              <a:t>5</a:t>
            </a:r>
            <a:r>
              <a:rPr lang="en-US" altLang="zh-TW" smtClean="0"/>
              <a:t>)-(-1))</a:t>
            </a:r>
            <a:r>
              <a:rPr lang="en-US" altLang="zh-TW" baseline="30000" smtClean="0"/>
              <a:t>2	</a:t>
            </a:r>
            <a:r>
              <a:rPr lang="en-US" altLang="zh-TW" smtClean="0"/>
              <a:t>==&gt;	f</a:t>
            </a:r>
            <a:r>
              <a:rPr lang="en-US" altLang="zh-TW" baseline="-25000" smtClean="0"/>
              <a:t>5</a:t>
            </a:r>
            <a:r>
              <a:rPr lang="en-US" altLang="zh-TW" baseline="30000" smtClean="0"/>
              <a:t>2</a:t>
            </a:r>
            <a:r>
              <a:rPr lang="en-US" altLang="zh-TW" smtClean="0"/>
              <a:t>+4-4f</a:t>
            </a:r>
            <a:r>
              <a:rPr lang="en-US" altLang="zh-TW" baseline="-25000" smtClean="0"/>
              <a:t>5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838200"/>
            <a:ext cx="3008313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90600"/>
            <a:ext cx="2743200" cy="2447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1D example: big quadratic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8686800" cy="5562600"/>
          </a:xfrm>
        </p:spPr>
        <p:txBody>
          <a:bodyPr/>
          <a:lstStyle/>
          <a:p>
            <a:pPr eaLnBrk="1" hangingPunct="1"/>
            <a:r>
              <a:rPr lang="en-US" altLang="zh-TW" sz="2400" smtClean="0"/>
              <a:t>Copy				to</a:t>
            </a:r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r>
              <a:rPr lang="en-US" altLang="zh-TW" sz="2400" smtClean="0"/>
              <a:t>Min (f</a:t>
            </a:r>
            <a:r>
              <a:rPr lang="en-US" altLang="zh-TW" sz="2400" baseline="-25000" smtClean="0"/>
              <a:t>2</a:t>
            </a:r>
            <a:r>
              <a:rPr lang="en-US" altLang="zh-TW" sz="2400" baseline="30000" smtClean="0"/>
              <a:t>2</a:t>
            </a:r>
            <a:r>
              <a:rPr lang="en-US" altLang="zh-TW" sz="2400" smtClean="0"/>
              <a:t>+49-14f</a:t>
            </a:r>
            <a:r>
              <a:rPr lang="en-US" altLang="zh-TW" sz="2400" baseline="-25000" smtClean="0"/>
              <a:t>2</a:t>
            </a:r>
            <a:endParaRPr lang="en-US" altLang="zh-TW" sz="2400" smtClean="0"/>
          </a:p>
          <a:p>
            <a:pPr eaLnBrk="1" hangingPunct="1">
              <a:buFontTx/>
              <a:buNone/>
            </a:pPr>
            <a:r>
              <a:rPr lang="en-US" altLang="zh-TW" sz="2400" smtClean="0"/>
              <a:t>	+ f</a:t>
            </a:r>
            <a:r>
              <a:rPr lang="en-US" altLang="zh-TW" sz="2400" baseline="-25000" smtClean="0"/>
              <a:t>3</a:t>
            </a:r>
            <a:r>
              <a:rPr lang="en-US" altLang="zh-TW" sz="2400" baseline="30000" smtClean="0"/>
              <a:t>2</a:t>
            </a:r>
            <a:r>
              <a:rPr lang="en-US" altLang="zh-TW" sz="2400" smtClean="0"/>
              <a:t>+f</a:t>
            </a:r>
            <a:r>
              <a:rPr lang="en-US" altLang="zh-TW" sz="2400" baseline="-25000" smtClean="0"/>
              <a:t>2</a:t>
            </a:r>
            <a:r>
              <a:rPr lang="en-US" altLang="zh-TW" sz="2400" baseline="30000" smtClean="0"/>
              <a:t>2</a:t>
            </a:r>
            <a:r>
              <a:rPr lang="en-US" altLang="zh-TW" sz="2400" smtClean="0"/>
              <a:t>+1-2f</a:t>
            </a:r>
            <a:r>
              <a:rPr lang="en-US" altLang="zh-TW" sz="2400" baseline="-25000" smtClean="0"/>
              <a:t>3</a:t>
            </a:r>
            <a:r>
              <a:rPr lang="en-US" altLang="zh-TW" sz="2400" smtClean="0"/>
              <a:t>f</a:t>
            </a:r>
            <a:r>
              <a:rPr lang="en-US" altLang="zh-TW" sz="2400" baseline="-25000" smtClean="0"/>
              <a:t>2</a:t>
            </a:r>
            <a:r>
              <a:rPr lang="en-US" altLang="zh-TW" sz="2400" smtClean="0"/>
              <a:t> +2f</a:t>
            </a:r>
            <a:r>
              <a:rPr lang="en-US" altLang="zh-TW" sz="2400" baseline="-25000" smtClean="0"/>
              <a:t>3</a:t>
            </a:r>
            <a:r>
              <a:rPr lang="en-US" altLang="zh-TW" sz="2400" smtClean="0"/>
              <a:t>-2f</a:t>
            </a:r>
            <a:r>
              <a:rPr lang="en-US" altLang="zh-TW" sz="2400" baseline="-25000" smtClean="0"/>
              <a:t>2</a:t>
            </a:r>
            <a:endParaRPr lang="en-US" altLang="zh-TW" sz="2400" smtClean="0"/>
          </a:p>
          <a:p>
            <a:pPr eaLnBrk="1" hangingPunct="1">
              <a:buFontTx/>
              <a:buNone/>
            </a:pPr>
            <a:r>
              <a:rPr lang="en-US" altLang="zh-TW" sz="2400" smtClean="0"/>
              <a:t>	+ f</a:t>
            </a:r>
            <a:r>
              <a:rPr lang="en-US" altLang="zh-TW" sz="2400" baseline="-25000" smtClean="0"/>
              <a:t>4</a:t>
            </a:r>
            <a:r>
              <a:rPr lang="en-US" altLang="zh-TW" sz="2400" baseline="30000" smtClean="0"/>
              <a:t>2</a:t>
            </a:r>
            <a:r>
              <a:rPr lang="en-US" altLang="zh-TW" sz="2400" smtClean="0"/>
              <a:t>+f</a:t>
            </a:r>
            <a:r>
              <a:rPr lang="en-US" altLang="zh-TW" sz="2400" baseline="-25000" smtClean="0"/>
              <a:t>3</a:t>
            </a:r>
            <a:r>
              <a:rPr lang="en-US" altLang="zh-TW" sz="2400" baseline="30000" smtClean="0"/>
              <a:t>2</a:t>
            </a:r>
            <a:r>
              <a:rPr lang="en-US" altLang="zh-TW" sz="2400" smtClean="0"/>
              <a:t>+4-2f</a:t>
            </a:r>
            <a:r>
              <a:rPr lang="en-US" altLang="zh-TW" sz="2400" baseline="-25000" smtClean="0"/>
              <a:t>3</a:t>
            </a:r>
            <a:r>
              <a:rPr lang="en-US" altLang="zh-TW" sz="2400" smtClean="0"/>
              <a:t>f</a:t>
            </a:r>
            <a:r>
              <a:rPr lang="en-US" altLang="zh-TW" sz="2400" baseline="-25000" smtClean="0"/>
              <a:t>4</a:t>
            </a:r>
            <a:r>
              <a:rPr lang="en-US" altLang="zh-TW" sz="2400" smtClean="0"/>
              <a:t> -4f</a:t>
            </a:r>
            <a:r>
              <a:rPr lang="en-US" altLang="zh-TW" sz="2400" baseline="-25000" smtClean="0"/>
              <a:t>4</a:t>
            </a:r>
            <a:r>
              <a:rPr lang="en-US" altLang="zh-TW" sz="2400" smtClean="0"/>
              <a:t>+4f</a:t>
            </a:r>
            <a:r>
              <a:rPr lang="en-US" altLang="zh-TW" sz="2400" baseline="-25000" smtClean="0"/>
              <a:t>3</a:t>
            </a:r>
            <a:endParaRPr lang="en-US" altLang="zh-TW" sz="2400" smtClean="0"/>
          </a:p>
          <a:p>
            <a:pPr eaLnBrk="1" hangingPunct="1">
              <a:buFontTx/>
              <a:buNone/>
            </a:pPr>
            <a:r>
              <a:rPr lang="en-US" altLang="zh-TW" sz="2400" smtClean="0"/>
              <a:t>	+ f</a:t>
            </a:r>
            <a:r>
              <a:rPr lang="en-US" altLang="zh-TW" sz="2400" baseline="-25000" smtClean="0"/>
              <a:t>5</a:t>
            </a:r>
            <a:r>
              <a:rPr lang="en-US" altLang="zh-TW" sz="2400" baseline="30000" smtClean="0"/>
              <a:t>2</a:t>
            </a:r>
            <a:r>
              <a:rPr lang="en-US" altLang="zh-TW" sz="2400" smtClean="0"/>
              <a:t>+f</a:t>
            </a:r>
            <a:r>
              <a:rPr lang="en-US" altLang="zh-TW" sz="2400" baseline="-25000" smtClean="0"/>
              <a:t>4</a:t>
            </a:r>
            <a:r>
              <a:rPr lang="en-US" altLang="zh-TW" sz="2400" baseline="30000" smtClean="0"/>
              <a:t>2</a:t>
            </a:r>
            <a:r>
              <a:rPr lang="en-US" altLang="zh-TW" sz="2400" smtClean="0"/>
              <a:t>+1-2f</a:t>
            </a:r>
            <a:r>
              <a:rPr lang="en-US" altLang="zh-TW" sz="2400" baseline="-25000" smtClean="0"/>
              <a:t>5</a:t>
            </a:r>
            <a:r>
              <a:rPr lang="en-US" altLang="zh-TW" sz="2400" smtClean="0"/>
              <a:t>f</a:t>
            </a:r>
            <a:r>
              <a:rPr lang="en-US" altLang="zh-TW" sz="2400" baseline="-25000" smtClean="0"/>
              <a:t>4</a:t>
            </a:r>
            <a:r>
              <a:rPr lang="en-US" altLang="zh-TW" sz="2400" smtClean="0"/>
              <a:t> +2f</a:t>
            </a:r>
            <a:r>
              <a:rPr lang="en-US" altLang="zh-TW" sz="2400" baseline="-25000" smtClean="0"/>
              <a:t>5</a:t>
            </a:r>
            <a:r>
              <a:rPr lang="en-US" altLang="zh-TW" sz="2400" smtClean="0"/>
              <a:t>-2f</a:t>
            </a:r>
            <a:r>
              <a:rPr lang="en-US" altLang="zh-TW" sz="2400" baseline="-25000" smtClean="0"/>
              <a:t>4</a:t>
            </a:r>
            <a:endParaRPr lang="en-US" altLang="zh-TW" sz="2400" smtClean="0"/>
          </a:p>
          <a:p>
            <a:pPr eaLnBrk="1" hangingPunct="1">
              <a:buFontTx/>
              <a:buNone/>
            </a:pPr>
            <a:r>
              <a:rPr lang="en-US" altLang="zh-TW" sz="2400" smtClean="0"/>
              <a:t>	+ f</a:t>
            </a:r>
            <a:r>
              <a:rPr lang="en-US" altLang="zh-TW" sz="2400" baseline="-25000" smtClean="0"/>
              <a:t>5</a:t>
            </a:r>
            <a:r>
              <a:rPr lang="en-US" altLang="zh-TW" sz="2400" baseline="30000" smtClean="0"/>
              <a:t>2</a:t>
            </a:r>
            <a:r>
              <a:rPr lang="en-US" altLang="zh-TW" sz="2400" smtClean="0"/>
              <a:t>+4-4f</a:t>
            </a:r>
            <a:r>
              <a:rPr lang="en-US" altLang="zh-TW" sz="2400" baseline="-25000" smtClean="0"/>
              <a:t>5</a:t>
            </a:r>
            <a:r>
              <a:rPr lang="en-US" altLang="zh-TW" sz="2400" smtClean="0"/>
              <a:t>) </a:t>
            </a:r>
            <a:br>
              <a:rPr lang="en-US" altLang="zh-TW" sz="2400" smtClean="0"/>
            </a:br>
            <a:r>
              <a:rPr lang="en-US" altLang="zh-TW" sz="2400" smtClean="0"/>
              <a:t>Denote it Q</a:t>
            </a:r>
            <a:endParaRPr lang="en-US" altLang="zh-TW" sz="2400" baseline="-2500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838200"/>
            <a:ext cx="3008313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90600"/>
            <a:ext cx="2743200" cy="2447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1D example: derivatives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8686800" cy="5562600"/>
          </a:xfrm>
        </p:spPr>
        <p:txBody>
          <a:bodyPr/>
          <a:lstStyle/>
          <a:p>
            <a:pPr eaLnBrk="1" hangingPunct="1"/>
            <a:r>
              <a:rPr lang="en-US" altLang="zh-TW" sz="2400" smtClean="0"/>
              <a:t>Copy				to</a:t>
            </a:r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838200"/>
            <a:ext cx="3008313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990600"/>
            <a:ext cx="2743200" cy="2447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76200" y="3524250"/>
            <a:ext cx="3649663" cy="2162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Min (f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+49-14f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2</a:t>
            </a:r>
            <a:endParaRPr lang="en-US" altLang="zh-TW" sz="200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	+ 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altLang="zh-TW" sz="200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+f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+1-2f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 +2f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-2f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2</a:t>
            </a:r>
            <a:endParaRPr lang="en-US" altLang="zh-TW" sz="200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	+ 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altLang="zh-TW" sz="200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+f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altLang="zh-TW" sz="200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+4-2f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 -4f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+4f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endParaRPr lang="en-US" altLang="zh-TW" sz="200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	+ 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5</a:t>
            </a:r>
            <a:r>
              <a:rPr lang="en-US" altLang="zh-TW" sz="200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+f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altLang="zh-TW" sz="200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+1-2f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5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 +2f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5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-2f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4</a:t>
            </a:r>
            <a:endParaRPr lang="en-US" altLang="zh-TW" sz="200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	+ 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5</a:t>
            </a:r>
            <a:r>
              <a:rPr lang="en-US" altLang="zh-TW" sz="200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+4-4f</a:t>
            </a:r>
            <a:r>
              <a:rPr lang="en-US" altLang="zh-TW" sz="2000" baseline="-25000">
                <a:solidFill>
                  <a:schemeClr val="tx1"/>
                </a:solidFill>
                <a:latin typeface="Times New Roman" pitchFamily="18" charset="0"/>
              </a:rPr>
              <a:t>5</a:t>
            </a: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) </a:t>
            </a:r>
            <a:b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</a:rPr>
              <a:t>Denote it Q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906838" y="3581400"/>
            <a:ext cx="4903787" cy="2382838"/>
            <a:chOff x="2461" y="2256"/>
            <a:chExt cx="3089" cy="1501"/>
          </a:xfrm>
        </p:grpSpPr>
        <p:pic>
          <p:nvPicPr>
            <p:cNvPr id="26632" name="Picture 8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61" y="3024"/>
              <a:ext cx="3089" cy="3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6633" name="Picture 9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61" y="2640"/>
              <a:ext cx="3089" cy="3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6634" name="Picture 10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61" y="3456"/>
              <a:ext cx="2567" cy="3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6635" name="Picture 11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461" y="2256"/>
              <a:ext cx="2328" cy="3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1D example: set derivatives to zero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8686800" cy="5562600"/>
          </a:xfrm>
        </p:spPr>
        <p:txBody>
          <a:bodyPr/>
          <a:lstStyle/>
          <a:p>
            <a:pPr eaLnBrk="1" hangingPunct="1"/>
            <a:r>
              <a:rPr lang="en-US" altLang="zh-TW" sz="2400" smtClean="0"/>
              <a:t>Copy				to</a:t>
            </a:r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838200"/>
            <a:ext cx="3008313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990600"/>
            <a:ext cx="2743200" cy="2447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4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4529138"/>
            <a:ext cx="38100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5" name="Picture 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4054475"/>
            <a:ext cx="3810000" cy="371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6" name="Picture 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5060950"/>
            <a:ext cx="3165475" cy="371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048000" y="5943600"/>
            <a:ext cx="7000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Times New Roman" pitchFamily="18" charset="0"/>
              </a:rPr>
              <a:t>==&gt;</a:t>
            </a:r>
          </a:p>
        </p:txBody>
      </p:sp>
      <p:pic>
        <p:nvPicPr>
          <p:cNvPr id="27658" name="Picture 10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3581400"/>
            <a:ext cx="2871788" cy="371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11179" name="Picture 11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86200" y="5257800"/>
            <a:ext cx="4953000" cy="124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Gradient domain operations</a:t>
            </a:r>
          </a:p>
          <a:p>
            <a:r>
              <a:rPr lang="en-US" altLang="zh-TW" dirty="0" smtClean="0"/>
              <a:t>1D </a:t>
            </a:r>
          </a:p>
          <a:p>
            <a:r>
              <a:rPr lang="en-US" altLang="zh-TW" dirty="0" smtClean="0"/>
              <a:t>2D</a:t>
            </a:r>
          </a:p>
          <a:p>
            <a:pPr lvl="1"/>
            <a:r>
              <a:rPr lang="en-US" altLang="zh-TW" dirty="0" smtClean="0"/>
              <a:t>Image complete</a:t>
            </a:r>
          </a:p>
          <a:p>
            <a:pPr lvl="1"/>
            <a:r>
              <a:rPr lang="en-US" altLang="zh-TW" dirty="0" smtClean="0"/>
              <a:t>Image clone / editing</a:t>
            </a:r>
          </a:p>
          <a:p>
            <a:r>
              <a:rPr lang="en-US" altLang="zh-TW" dirty="0" smtClean="0"/>
              <a:t>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1D example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Copy				to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447800"/>
            <a:ext cx="3886200" cy="3389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600200"/>
            <a:ext cx="3657600" cy="3262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990600" y="5105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zh-TW" altLang="zh-TW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8679" name="Picture 7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5257800"/>
            <a:ext cx="1981200" cy="124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80" name="Picture 8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181600"/>
            <a:ext cx="4953000" cy="124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5562600" y="5105400"/>
            <a:ext cx="2743200" cy="1524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9" cstate="print"/>
          <a:srcRect r="77852" b="76747"/>
          <a:stretch>
            <a:fillRect/>
          </a:stretch>
        </p:blipFill>
        <p:spPr bwMode="auto">
          <a:xfrm>
            <a:off x="2286000" y="882650"/>
            <a:ext cx="2209800" cy="1174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9" cstate="print"/>
          <a:srcRect l="60852" t="4593" b="54066"/>
          <a:stretch>
            <a:fillRect/>
          </a:stretch>
        </p:blipFill>
        <p:spPr bwMode="auto">
          <a:xfrm>
            <a:off x="6553200" y="914400"/>
            <a:ext cx="2057400" cy="1100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1D example: remarks</a:t>
            </a:r>
          </a:p>
        </p:txBody>
      </p:sp>
      <p:sp>
        <p:nvSpPr>
          <p:cNvPr id="231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400" smtClean="0"/>
              <a:t>Copy		to</a:t>
            </a:r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endParaRPr lang="en-US" altLang="zh-TW" sz="2400" smtClean="0"/>
          </a:p>
          <a:p>
            <a:pPr eaLnBrk="1" hangingPunct="1"/>
            <a:r>
              <a:rPr lang="en-US" altLang="zh-TW" sz="2400" smtClean="0"/>
              <a:t>Matrix is sparse</a:t>
            </a:r>
          </a:p>
          <a:p>
            <a:pPr eaLnBrk="1" hangingPunct="1"/>
            <a:r>
              <a:rPr lang="en-US" altLang="zh-TW" sz="2400" smtClean="0"/>
              <a:t>Matrix is symmetric </a:t>
            </a:r>
          </a:p>
          <a:p>
            <a:pPr eaLnBrk="1" hangingPunct="1"/>
            <a:r>
              <a:rPr lang="en-US" altLang="zh-TW" sz="2400" smtClean="0"/>
              <a:t>Everything is a multiple of 2  </a:t>
            </a:r>
          </a:p>
          <a:p>
            <a:pPr lvl="1" eaLnBrk="1" hangingPunct="1"/>
            <a:r>
              <a:rPr lang="en-US" altLang="zh-TW" sz="2000" smtClean="0"/>
              <a:t>because square and derivative of square</a:t>
            </a:r>
          </a:p>
          <a:p>
            <a:pPr eaLnBrk="1" hangingPunct="1"/>
            <a:r>
              <a:rPr lang="en-US" altLang="zh-TW" sz="2400" smtClean="0"/>
              <a:t>Matrix is a convolution (kernel -2 4 -2)</a:t>
            </a:r>
          </a:p>
          <a:p>
            <a:pPr eaLnBrk="1" hangingPunct="1"/>
            <a:r>
              <a:rPr lang="en-US" altLang="zh-TW" sz="2400" smtClean="0"/>
              <a:t>Matrix is independent of gradient field. Only RHS is</a:t>
            </a:r>
          </a:p>
          <a:p>
            <a:pPr eaLnBrk="1" hangingPunct="1"/>
            <a:r>
              <a:rPr lang="en-US" altLang="zh-TW" sz="2400" smtClean="0"/>
              <a:t>Matrix is a second derivative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914400"/>
            <a:ext cx="1411288" cy="1230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990600"/>
            <a:ext cx="1327150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990600" y="5105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zh-TW" altLang="zh-TW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9703" name="Picture 7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7150" y="1196752"/>
            <a:ext cx="4038600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526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Gradient Operation in 2D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Part 1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Smooth Completion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3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285">
            <a:off x="742950" y="3424238"/>
            <a:ext cx="3400425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Image as a 2D Function</a:t>
            </a:r>
          </a:p>
        </p:txBody>
      </p:sp>
      <p:sp>
        <p:nvSpPr>
          <p:cNvPr id="15391" name="Line 31"/>
          <p:cNvSpPr>
            <a:spLocks noChangeShapeType="1"/>
          </p:cNvSpPr>
          <p:nvPr/>
        </p:nvSpPr>
        <p:spPr bwMode="auto">
          <a:xfrm flipV="1">
            <a:off x="257175" y="2133600"/>
            <a:ext cx="1847850" cy="2667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>
            <a:off x="228600" y="4638675"/>
            <a:ext cx="3038475" cy="2085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5395" name="Picture 35" descr="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4325" y="2824163"/>
            <a:ext cx="4826000" cy="361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Smooth Image Completion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None/>
            </a:pPr>
            <a:r>
              <a:rPr lang="en-US" altLang="zh-TW">
                <a:ea typeface="新細明體" charset="-120"/>
              </a:rPr>
              <a:t>What if there is a missing area ?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3424238"/>
            <a:ext cx="3400425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3" name="Freeform 5"/>
          <p:cNvSpPr>
            <a:spLocks/>
          </p:cNvSpPr>
          <p:nvPr/>
        </p:nvSpPr>
        <p:spPr bwMode="auto">
          <a:xfrm>
            <a:off x="1581150" y="4392613"/>
            <a:ext cx="1277938" cy="976312"/>
          </a:xfrm>
          <a:custGeom>
            <a:avLst/>
            <a:gdLst/>
            <a:ahLst/>
            <a:cxnLst>
              <a:cxn ang="0">
                <a:pos x="504" y="47"/>
              </a:cxn>
              <a:cxn ang="0">
                <a:pos x="48" y="365"/>
              </a:cxn>
              <a:cxn ang="0">
                <a:pos x="216" y="923"/>
              </a:cxn>
              <a:cxn ang="0">
                <a:pos x="594" y="641"/>
              </a:cxn>
              <a:cxn ang="0">
                <a:pos x="954" y="491"/>
              </a:cxn>
              <a:cxn ang="0">
                <a:pos x="816" y="83"/>
              </a:cxn>
              <a:cxn ang="0">
                <a:pos x="504" y="47"/>
              </a:cxn>
            </a:cxnLst>
            <a:rect l="0" t="0" r="r" b="b"/>
            <a:pathLst>
              <a:path w="991" h="969">
                <a:moveTo>
                  <a:pt x="504" y="47"/>
                </a:moveTo>
                <a:cubicBezTo>
                  <a:pt x="376" y="94"/>
                  <a:pt x="96" y="219"/>
                  <a:pt x="48" y="365"/>
                </a:cubicBezTo>
                <a:cubicBezTo>
                  <a:pt x="0" y="511"/>
                  <a:pt x="125" y="877"/>
                  <a:pt x="216" y="923"/>
                </a:cubicBezTo>
                <a:cubicBezTo>
                  <a:pt x="307" y="969"/>
                  <a:pt x="471" y="713"/>
                  <a:pt x="594" y="641"/>
                </a:cubicBezTo>
                <a:cubicBezTo>
                  <a:pt x="717" y="569"/>
                  <a:pt x="917" y="584"/>
                  <a:pt x="954" y="491"/>
                </a:cubicBezTo>
                <a:cubicBezTo>
                  <a:pt x="991" y="398"/>
                  <a:pt x="888" y="157"/>
                  <a:pt x="816" y="83"/>
                </a:cubicBezTo>
                <a:cubicBezTo>
                  <a:pt x="744" y="9"/>
                  <a:pt x="632" y="0"/>
                  <a:pt x="504" y="47"/>
                </a:cubicBezTo>
                <a:close/>
              </a:path>
            </a:pathLst>
          </a:custGeom>
          <a:solidFill>
            <a:srgbClr val="1C1C1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860925" y="2370138"/>
            <a:ext cx="3759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f* – the known image</a:t>
            </a:r>
          </a:p>
          <a:p>
            <a:r>
              <a:rPr lang="en-US" altLang="zh-TW">
                <a:ea typeface="新細明體" charset="-120"/>
              </a:rPr>
              <a:t>      Scalar 2D function from (x,y)</a:t>
            </a:r>
          </a:p>
          <a:p>
            <a:r>
              <a:rPr lang="en-US" altLang="zh-TW">
                <a:ea typeface="新細明體" charset="-120"/>
              </a:rPr>
              <a:t>      to grayscale value.</a:t>
            </a:r>
          </a:p>
          <a:p>
            <a:r>
              <a:rPr lang="en-US" altLang="zh-TW">
                <a:ea typeface="新細明體" charset="-120"/>
              </a:rPr>
              <a:t>f   - the image in the unknown area</a:t>
            </a:r>
          </a:p>
          <a:p>
            <a:r>
              <a:rPr lang="el-GR"/>
              <a:t>Ω</a:t>
            </a:r>
            <a:r>
              <a:rPr lang="en-US" altLang="zh-TW">
                <a:ea typeface="新細明體" charset="-120"/>
              </a:rPr>
              <a:t> </a:t>
            </a:r>
            <a:r>
              <a:rPr lang="en-US" altLang="zh-TW">
                <a:latin typeface="Times New Roman"/>
                <a:ea typeface="新細明體" charset="-120"/>
              </a:rPr>
              <a:t>–</a:t>
            </a:r>
            <a:r>
              <a:rPr lang="en-US" altLang="zh-TW">
                <a:ea typeface="新細明體" charset="-120"/>
              </a:rPr>
              <a:t> the unknown area (domain of f)</a:t>
            </a:r>
            <a:endParaRPr lang="el-GR"/>
          </a:p>
          <a:p>
            <a:endParaRPr lang="en-US" altLang="zh-TW">
              <a:ea typeface="新細明體" charset="-12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841875" y="5008563"/>
            <a:ext cx="372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Will complete the area as smoothly</a:t>
            </a:r>
          </a:p>
          <a:p>
            <a:r>
              <a:rPr lang="en-US" altLang="zh-TW">
                <a:ea typeface="新細明體" charset="-120"/>
              </a:rPr>
              <a:t>as possible.</a:t>
            </a:r>
          </a:p>
        </p:txBody>
      </p:sp>
      <p:graphicFrame>
        <p:nvGraphicFramePr>
          <p:cNvPr id="17417" name="Object 9"/>
          <p:cNvGraphicFramePr>
            <a:graphicFrameLocks noChangeAspect="1"/>
          </p:cNvGraphicFramePr>
          <p:nvPr/>
        </p:nvGraphicFramePr>
        <p:xfrm>
          <a:off x="4594225" y="3998913"/>
          <a:ext cx="4394200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4" imgW="2234880" imgH="406080" progId="Equation.3">
                  <p:embed/>
                </p:oleObj>
              </mc:Choice>
              <mc:Fallback>
                <p:oleObj name="Equation" r:id="rId4" imgW="2234880" imgH="4060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4225" y="3998913"/>
                        <a:ext cx="4394200" cy="798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>
                <a:ea typeface="新細明體" charset="-120"/>
              </a:rPr>
              <a:t>Smooth Image Completion</a:t>
            </a:r>
            <a:br>
              <a:rPr lang="en-US" altLang="zh-TW" sz="4000">
                <a:ea typeface="新細明體" charset="-120"/>
              </a:rPr>
            </a:br>
            <a:r>
              <a:rPr lang="en-US" altLang="zh-TW" sz="4000">
                <a:ea typeface="新細明體" charset="-120"/>
              </a:rPr>
              <a:t>(Cont.)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None/>
            </a:pPr>
            <a:r>
              <a:rPr lang="en-US" altLang="zh-TW">
                <a:ea typeface="新細明體" charset="-120"/>
              </a:rPr>
              <a:t>Finding the minimum:</a:t>
            </a:r>
          </a:p>
        </p:txBody>
      </p:sp>
      <p:sp>
        <p:nvSpPr>
          <p:cNvPr id="51210" name="AutoShape 10"/>
          <p:cNvSpPr>
            <a:spLocks noChangeArrowheads="1"/>
          </p:cNvSpPr>
          <p:nvPr/>
        </p:nvSpPr>
        <p:spPr bwMode="auto">
          <a:xfrm>
            <a:off x="5224463" y="2233613"/>
            <a:ext cx="8763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51211" name="Object 11"/>
          <p:cNvGraphicFramePr>
            <a:graphicFrameLocks noChangeAspect="1"/>
          </p:cNvGraphicFramePr>
          <p:nvPr/>
        </p:nvGraphicFramePr>
        <p:xfrm>
          <a:off x="441325" y="3806825"/>
          <a:ext cx="23939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3" imgW="1041120" imgH="444240" progId="Equation.3">
                  <p:embed/>
                </p:oleObj>
              </mc:Choice>
              <mc:Fallback>
                <p:oleObj name="Equation" r:id="rId3" imgW="104112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3806825"/>
                        <a:ext cx="239395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2" name="Object 12"/>
          <p:cNvGraphicFramePr>
            <a:graphicFrameLocks noChangeAspect="1"/>
          </p:cNvGraphicFramePr>
          <p:nvPr/>
        </p:nvGraphicFramePr>
        <p:xfrm>
          <a:off x="5313363" y="3675063"/>
          <a:ext cx="236537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5" imgW="1028520" imgH="393480" progId="Equation.3">
                  <p:embed/>
                </p:oleObj>
              </mc:Choice>
              <mc:Fallback>
                <p:oleObj name="Equation" r:id="rId5" imgW="102852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3675063"/>
                        <a:ext cx="2365375" cy="90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3" name="Object 13"/>
          <p:cNvGraphicFramePr>
            <a:graphicFrameLocks noChangeAspect="1"/>
          </p:cNvGraphicFramePr>
          <p:nvPr/>
        </p:nvGraphicFramePr>
        <p:xfrm>
          <a:off x="442913" y="5194300"/>
          <a:ext cx="5357812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7" imgW="2565360" imgH="736560" progId="Equation.3">
                  <p:embed/>
                </p:oleObj>
              </mc:Choice>
              <mc:Fallback>
                <p:oleObj name="Equation" r:id="rId7" imgW="2565360" imgH="7365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3" y="5194300"/>
                        <a:ext cx="5357812" cy="153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4" name="Object 14"/>
          <p:cNvGraphicFramePr>
            <a:graphicFrameLocks noChangeAspect="1"/>
          </p:cNvGraphicFramePr>
          <p:nvPr/>
        </p:nvGraphicFramePr>
        <p:xfrm>
          <a:off x="568325" y="2160588"/>
          <a:ext cx="4394200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9" imgW="2234880" imgH="406080" progId="Equation.3">
                  <p:embed/>
                </p:oleObj>
              </mc:Choice>
              <mc:Fallback>
                <p:oleObj name="Equation" r:id="rId9" imgW="2234880" imgH="4060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2160588"/>
                        <a:ext cx="4394200" cy="798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5" name="Object 15"/>
          <p:cNvGraphicFramePr>
            <a:graphicFrameLocks noChangeAspect="1"/>
          </p:cNvGraphicFramePr>
          <p:nvPr/>
        </p:nvGraphicFramePr>
        <p:xfrm>
          <a:off x="563563" y="2911475"/>
          <a:ext cx="3770312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11" imgW="1917360" imgH="291960" progId="Equation.3">
                  <p:embed/>
                </p:oleObj>
              </mc:Choice>
              <mc:Fallback>
                <p:oleObj name="Equation" r:id="rId11" imgW="1917360" imgH="29196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2911475"/>
                        <a:ext cx="3770312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590550" y="3590925"/>
            <a:ext cx="805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5222875" y="1912938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Euler-Lagrange</a:t>
            </a:r>
          </a:p>
        </p:txBody>
      </p:sp>
      <p:graphicFrame>
        <p:nvGraphicFramePr>
          <p:cNvPr id="51219" name="Object 19"/>
          <p:cNvGraphicFramePr>
            <a:graphicFrameLocks noChangeAspect="1"/>
          </p:cNvGraphicFramePr>
          <p:nvPr/>
        </p:nvGraphicFramePr>
        <p:xfrm>
          <a:off x="5346700" y="4541838"/>
          <a:ext cx="3797300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13" imgW="1650960" imgH="419040" progId="Equation.3">
                  <p:embed/>
                </p:oleObj>
              </mc:Choice>
              <mc:Fallback>
                <p:oleObj name="Equation" r:id="rId13" imgW="1650960" imgH="4190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4541838"/>
                        <a:ext cx="3797300" cy="963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3717925" y="3941763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Discrete Aprx: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Discrete Derivate in 1D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Given a discrete function f(x</a:t>
            </a:r>
            <a:r>
              <a:rPr lang="en-US" altLang="zh-TW" baseline="-25000">
                <a:ea typeface="新細明體" charset="-120"/>
              </a:rPr>
              <a:t>i</a:t>
            </a:r>
            <a:r>
              <a:rPr lang="en-US" altLang="zh-TW">
                <a:ea typeface="新細明體" charset="-120"/>
              </a:rPr>
              <a:t>)=f</a:t>
            </a:r>
            <a:r>
              <a:rPr lang="en-US" altLang="zh-TW" baseline="-25000">
                <a:ea typeface="新細明體" charset="-120"/>
              </a:rPr>
              <a:t>i</a:t>
            </a:r>
            <a:r>
              <a:rPr lang="en-US" altLang="zh-TW">
                <a:ea typeface="新細明體" charset="-120"/>
              </a:rPr>
              <a:t> 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2057400" y="5781675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 flipV="1">
            <a:off x="2171700" y="3048000"/>
            <a:ext cx="0" cy="2847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2343150" y="3638550"/>
            <a:ext cx="381000" cy="2143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2724150" y="4171950"/>
            <a:ext cx="381000" cy="1609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3105150" y="4524375"/>
            <a:ext cx="381000" cy="12573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3898900" y="58181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x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1708150" y="284638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f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>
            <a:off x="2066925" y="4171950"/>
            <a:ext cx="18669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9405" name="Line 13"/>
          <p:cNvSpPr>
            <a:spLocks noChangeShapeType="1"/>
          </p:cNvSpPr>
          <p:nvPr/>
        </p:nvSpPr>
        <p:spPr bwMode="auto">
          <a:xfrm>
            <a:off x="2076450" y="4524375"/>
            <a:ext cx="18669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59406" name="Object 14"/>
          <p:cNvGraphicFramePr>
            <a:graphicFrameLocks noChangeAspect="1"/>
          </p:cNvGraphicFramePr>
          <p:nvPr/>
        </p:nvGraphicFramePr>
        <p:xfrm>
          <a:off x="4706938" y="2698750"/>
          <a:ext cx="2570162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3" imgW="1117440" imgH="431640" progId="Equation.3">
                  <p:embed/>
                </p:oleObj>
              </mc:Choice>
              <mc:Fallback>
                <p:oleObj name="Equation" r:id="rId3" imgW="111744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938" y="2698750"/>
                        <a:ext cx="2570162" cy="992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1412875" y="3922713"/>
            <a:ext cx="73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>
                <a:ea typeface="新細明體" charset="-120"/>
              </a:rPr>
              <a:t>f(x</a:t>
            </a:r>
            <a:r>
              <a:rPr lang="en-US" altLang="zh-TW" baseline="-25000">
                <a:ea typeface="新細明體" charset="-120"/>
              </a:rPr>
              <a:t>i</a:t>
            </a:r>
            <a:r>
              <a:rPr lang="en-US" altLang="zh-TW">
                <a:ea typeface="新細明體" charset="-120"/>
              </a:rPr>
              <a:t>)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1422400" y="4284663"/>
            <a:ext cx="73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>
                <a:ea typeface="新細明體" charset="-120"/>
              </a:rPr>
              <a:t>f(x</a:t>
            </a:r>
            <a:r>
              <a:rPr lang="en-US" altLang="zh-TW" baseline="-25000">
                <a:ea typeface="新細明體" charset="-120"/>
              </a:rPr>
              <a:t>j</a:t>
            </a:r>
            <a:r>
              <a:rPr lang="en-US" altLang="zh-TW">
                <a:ea typeface="新細明體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>
                <a:ea typeface="新細明體" charset="-120"/>
              </a:rPr>
              <a:t>Smooth Image Completion</a:t>
            </a:r>
            <a:br>
              <a:rPr lang="en-US" altLang="zh-TW" sz="4000">
                <a:ea typeface="新細明體" charset="-120"/>
              </a:rPr>
            </a:br>
            <a:r>
              <a:rPr lang="en-US" altLang="zh-TW" sz="4000">
                <a:ea typeface="新細明體" charset="-120"/>
              </a:rPr>
              <a:t>(Solving)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Each f</a:t>
            </a:r>
            <a:r>
              <a:rPr lang="en-US" altLang="zh-TW" baseline="-25000">
                <a:ea typeface="新細明體" charset="-120"/>
              </a:rPr>
              <a:t>x,y</a:t>
            </a:r>
            <a:r>
              <a:rPr lang="en-US" altLang="zh-TW">
                <a:ea typeface="新細明體" charset="-120"/>
              </a:rPr>
              <a:t> is an unknown variable x</a:t>
            </a:r>
            <a:r>
              <a:rPr lang="en-US" altLang="zh-TW" baseline="-25000">
                <a:ea typeface="新細明體" charset="-120"/>
              </a:rPr>
              <a:t>i</a:t>
            </a:r>
            <a:r>
              <a:rPr lang="en-US" altLang="zh-TW">
                <a:ea typeface="新細明體" charset="-120"/>
              </a:rPr>
              <a:t>, total of N variables (covering the unknown pixels)</a:t>
            </a:r>
          </a:p>
          <a:p>
            <a:endParaRPr lang="en-US" altLang="zh-TW" baseline="-25000">
              <a:ea typeface="新細明體" charset="-120"/>
            </a:endParaRPr>
          </a:p>
          <a:p>
            <a:endParaRPr lang="en-US" altLang="zh-TW">
              <a:ea typeface="新細明體" charset="-120"/>
            </a:endParaRPr>
          </a:p>
          <a:p>
            <a:r>
              <a:rPr lang="en-US" altLang="zh-TW">
                <a:ea typeface="新細明體" charset="-120"/>
              </a:rPr>
              <a:t>Reduces to the sparse algebraic system:</a:t>
            </a:r>
          </a:p>
        </p:txBody>
      </p:sp>
      <p:sp>
        <p:nvSpPr>
          <p:cNvPr id="52229" name="AutoShape 5"/>
          <p:cNvSpPr>
            <a:spLocks/>
          </p:cNvSpPr>
          <p:nvPr/>
        </p:nvSpPr>
        <p:spPr bwMode="auto">
          <a:xfrm>
            <a:off x="600075" y="4238625"/>
            <a:ext cx="266700" cy="2400300"/>
          </a:xfrm>
          <a:prstGeom prst="leftBracket">
            <a:avLst>
              <a:gd name="adj" fmla="val 7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30" name="AutoShape 6"/>
          <p:cNvSpPr>
            <a:spLocks/>
          </p:cNvSpPr>
          <p:nvPr/>
        </p:nvSpPr>
        <p:spPr bwMode="auto">
          <a:xfrm>
            <a:off x="3971925" y="4264025"/>
            <a:ext cx="314325" cy="2365375"/>
          </a:xfrm>
          <a:prstGeom prst="rightBracket">
            <a:avLst>
              <a:gd name="adj" fmla="val 6271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3937000" y="65420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N x N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4956175" y="5284788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=</a:t>
            </a:r>
          </a:p>
        </p:txBody>
      </p:sp>
      <p:sp>
        <p:nvSpPr>
          <p:cNvPr id="52233" name="AutoShape 9"/>
          <p:cNvSpPr>
            <a:spLocks/>
          </p:cNvSpPr>
          <p:nvPr/>
        </p:nvSpPr>
        <p:spPr bwMode="auto">
          <a:xfrm>
            <a:off x="5495925" y="4229100"/>
            <a:ext cx="266700" cy="2400300"/>
          </a:xfrm>
          <a:prstGeom prst="leftBracket">
            <a:avLst>
              <a:gd name="adj" fmla="val 7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34" name="AutoShape 10"/>
          <p:cNvSpPr>
            <a:spLocks/>
          </p:cNvSpPr>
          <p:nvPr/>
        </p:nvSpPr>
        <p:spPr bwMode="auto">
          <a:xfrm>
            <a:off x="5972175" y="4238625"/>
            <a:ext cx="314325" cy="2381250"/>
          </a:xfrm>
          <a:prstGeom prst="rightBracket">
            <a:avLst>
              <a:gd name="adj" fmla="val 6313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5718175" y="4217988"/>
            <a:ext cx="49212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>
                <a:ea typeface="新細明體" charset="-120"/>
              </a:rPr>
              <a:t>0</a:t>
            </a:r>
          </a:p>
          <a:p>
            <a:r>
              <a:rPr lang="en-US" altLang="zh-TW">
                <a:ea typeface="新細明體" charset="-120"/>
              </a:rPr>
              <a:t>0</a:t>
            </a:r>
          </a:p>
          <a:p>
            <a:r>
              <a:rPr lang="en-US" altLang="zh-TW">
                <a:ea typeface="新細明體" charset="-120"/>
              </a:rPr>
              <a:t>b</a:t>
            </a:r>
            <a:r>
              <a:rPr lang="en-US" altLang="zh-TW" baseline="-25000">
                <a:ea typeface="新細明體" charset="-120"/>
              </a:rPr>
              <a:t>1</a:t>
            </a:r>
          </a:p>
          <a:p>
            <a:r>
              <a:rPr lang="en-US" altLang="zh-TW">
                <a:ea typeface="新細明體" charset="-120"/>
              </a:rPr>
              <a:t>b</a:t>
            </a:r>
            <a:r>
              <a:rPr lang="en-US" altLang="zh-TW" baseline="-25000">
                <a:ea typeface="新細明體" charset="-120"/>
              </a:rPr>
              <a:t>2</a:t>
            </a:r>
          </a:p>
          <a:p>
            <a:r>
              <a:rPr lang="en-US" altLang="zh-TW">
                <a:ea typeface="新細明體" charset="-120"/>
              </a:rPr>
              <a:t>0</a:t>
            </a:r>
          </a:p>
          <a:p>
            <a:r>
              <a:rPr lang="en-US" altLang="zh-TW">
                <a:ea typeface="新細明體" charset="-120"/>
              </a:rPr>
              <a:t>0</a:t>
            </a:r>
          </a:p>
          <a:p>
            <a:r>
              <a:rPr lang="en-US" altLang="zh-TW">
                <a:ea typeface="新細明體" charset="-120"/>
              </a:rPr>
              <a:t>0</a:t>
            </a:r>
          </a:p>
          <a:p>
            <a:r>
              <a:rPr lang="en-US" altLang="zh-TW">
                <a:ea typeface="新細明體" charset="-120"/>
              </a:rPr>
              <a:t>b</a:t>
            </a:r>
            <a:r>
              <a:rPr lang="en-US" altLang="zh-TW" baseline="-25000">
                <a:ea typeface="新細明體" charset="-120"/>
              </a:rPr>
              <a:t>3</a:t>
            </a:r>
          </a:p>
          <a:p>
            <a:r>
              <a:rPr lang="en-US" altLang="zh-TW">
                <a:ea typeface="新細明體" charset="-120"/>
              </a:rPr>
              <a:t>0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803275" y="4360863"/>
            <a:ext cx="229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1          1  -4  1        1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1079500" y="4779963"/>
            <a:ext cx="229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1          1  -4  1        1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1346200" y="5208588"/>
            <a:ext cx="229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1          1  -4  1        1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6346825" y="4513263"/>
            <a:ext cx="267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Known values of f()</a:t>
            </a:r>
          </a:p>
          <a:p>
            <a:r>
              <a:rPr lang="en-US" altLang="zh-TW">
                <a:ea typeface="新細明體" charset="-120"/>
              </a:rPr>
              <a:t>contribute to the left side</a:t>
            </a: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6237288" y="5164138"/>
            <a:ext cx="2952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>
                <a:ea typeface="新細明體" charset="-120"/>
              </a:rPr>
              <a:t>x</a:t>
            </a:r>
            <a:r>
              <a:rPr lang="en-US" altLang="zh-TW" sz="2000" baseline="-25000">
                <a:ea typeface="新細明體" charset="-120"/>
              </a:rPr>
              <a:t>i-w</a:t>
            </a:r>
            <a:r>
              <a:rPr lang="en-US" altLang="zh-TW" sz="2000">
                <a:ea typeface="新細明體" charset="-120"/>
              </a:rPr>
              <a:t>+x</a:t>
            </a:r>
            <a:r>
              <a:rPr lang="en-US" altLang="zh-TW" sz="2000" baseline="-25000">
                <a:ea typeface="新細明體" charset="-120"/>
              </a:rPr>
              <a:t>i-1</a:t>
            </a:r>
            <a:r>
              <a:rPr lang="en-US" altLang="zh-TW" sz="2000">
                <a:ea typeface="新細明體" charset="-120"/>
              </a:rPr>
              <a:t>-4x</a:t>
            </a:r>
            <a:r>
              <a:rPr lang="en-US" altLang="zh-TW" sz="2000" baseline="-25000">
                <a:ea typeface="新細明體" charset="-120"/>
              </a:rPr>
              <a:t>i</a:t>
            </a:r>
            <a:r>
              <a:rPr lang="en-US" altLang="zh-TW" sz="2000">
                <a:ea typeface="新細明體" charset="-120"/>
              </a:rPr>
              <a:t>+x</a:t>
            </a:r>
            <a:r>
              <a:rPr lang="en-US" altLang="zh-TW" sz="2000" baseline="-25000">
                <a:ea typeface="新細明體" charset="-120"/>
              </a:rPr>
              <a:t>i+1</a:t>
            </a:r>
            <a:r>
              <a:rPr lang="en-US" altLang="zh-TW" sz="2000">
                <a:ea typeface="新細明體" charset="-120"/>
              </a:rPr>
              <a:t>=-f(x,y+1)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927100" y="2640013"/>
            <a:ext cx="760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400">
                <a:ea typeface="新細明體" charset="-120"/>
              </a:rPr>
              <a:t>f</a:t>
            </a:r>
            <a:r>
              <a:rPr lang="en-US" altLang="zh-TW" sz="2400" baseline="-25000">
                <a:ea typeface="新細明體" charset="-120"/>
              </a:rPr>
              <a:t>x,y-1</a:t>
            </a:r>
            <a:r>
              <a:rPr lang="en-US" altLang="zh-TW" sz="2400">
                <a:ea typeface="新細明體" charset="-120"/>
              </a:rPr>
              <a:t>+f</a:t>
            </a:r>
            <a:r>
              <a:rPr lang="en-US" altLang="zh-TW" sz="2400" baseline="-25000">
                <a:ea typeface="新細明體" charset="-120"/>
              </a:rPr>
              <a:t>x-1,y</a:t>
            </a:r>
            <a:r>
              <a:rPr lang="en-US" altLang="zh-TW" sz="2400">
                <a:ea typeface="新細明體" charset="-120"/>
              </a:rPr>
              <a:t>-4f</a:t>
            </a:r>
            <a:r>
              <a:rPr lang="en-US" altLang="zh-TW" sz="2400" baseline="-25000">
                <a:ea typeface="新細明體" charset="-120"/>
              </a:rPr>
              <a:t>x,y</a:t>
            </a:r>
            <a:r>
              <a:rPr lang="en-US" altLang="zh-TW" sz="2400">
                <a:ea typeface="新細明體" charset="-120"/>
              </a:rPr>
              <a:t>+f</a:t>
            </a:r>
            <a:r>
              <a:rPr lang="en-US" altLang="zh-TW" sz="2400" baseline="-25000">
                <a:ea typeface="新細明體" charset="-120"/>
              </a:rPr>
              <a:t>x+1,y</a:t>
            </a:r>
            <a:r>
              <a:rPr lang="en-US" altLang="zh-TW" sz="2400">
                <a:ea typeface="新細明體" charset="-120"/>
              </a:rPr>
              <a:t>+f</a:t>
            </a:r>
            <a:r>
              <a:rPr lang="en-US" altLang="zh-TW" sz="2400" baseline="-25000">
                <a:ea typeface="新細明體" charset="-120"/>
              </a:rPr>
              <a:t>x,y+1</a:t>
            </a:r>
            <a:r>
              <a:rPr lang="en-US" altLang="zh-TW" sz="2400">
                <a:ea typeface="新細明體" charset="-120"/>
              </a:rPr>
              <a:t>=0   =&gt; x</a:t>
            </a:r>
            <a:r>
              <a:rPr lang="en-US" altLang="zh-TW" sz="2400" baseline="-25000">
                <a:ea typeface="新細明體" charset="-120"/>
              </a:rPr>
              <a:t>i-w</a:t>
            </a:r>
            <a:r>
              <a:rPr lang="en-US" altLang="zh-TW" sz="2400">
                <a:ea typeface="新細明體" charset="-120"/>
              </a:rPr>
              <a:t>+x</a:t>
            </a:r>
            <a:r>
              <a:rPr lang="en-US" altLang="zh-TW" sz="2400" baseline="-25000">
                <a:ea typeface="新細明體" charset="-120"/>
              </a:rPr>
              <a:t>i-1</a:t>
            </a:r>
            <a:r>
              <a:rPr lang="en-US" altLang="zh-TW" sz="2400">
                <a:ea typeface="新細明體" charset="-120"/>
              </a:rPr>
              <a:t>-4x</a:t>
            </a:r>
            <a:r>
              <a:rPr lang="en-US" altLang="zh-TW" sz="2400" baseline="-25000">
                <a:ea typeface="新細明體" charset="-120"/>
              </a:rPr>
              <a:t>i</a:t>
            </a:r>
            <a:r>
              <a:rPr lang="en-US" altLang="zh-TW" sz="2400">
                <a:ea typeface="新細明體" charset="-120"/>
              </a:rPr>
              <a:t>+x</a:t>
            </a:r>
            <a:r>
              <a:rPr lang="en-US" altLang="zh-TW" sz="2400" baseline="-25000">
                <a:ea typeface="新細明體" charset="-120"/>
              </a:rPr>
              <a:t>i+1</a:t>
            </a:r>
            <a:r>
              <a:rPr lang="en-US" altLang="zh-TW" sz="2400">
                <a:ea typeface="新細明體" charset="-120"/>
              </a:rPr>
              <a:t>+x</a:t>
            </a:r>
            <a:r>
              <a:rPr lang="en-US" altLang="zh-TW" sz="2400" baseline="-25000">
                <a:ea typeface="新細明體" charset="-120"/>
              </a:rPr>
              <a:t>i+w</a:t>
            </a:r>
            <a:r>
              <a:rPr lang="en-US" altLang="zh-TW" sz="2400">
                <a:ea typeface="新細明體" charset="-120"/>
              </a:rPr>
              <a:t>=0</a:t>
            </a:r>
          </a:p>
        </p:txBody>
      </p:sp>
      <p:sp>
        <p:nvSpPr>
          <p:cNvPr id="52246" name="AutoShape 22"/>
          <p:cNvSpPr>
            <a:spLocks/>
          </p:cNvSpPr>
          <p:nvPr/>
        </p:nvSpPr>
        <p:spPr bwMode="auto">
          <a:xfrm>
            <a:off x="4371975" y="4216400"/>
            <a:ext cx="127000" cy="2400300"/>
          </a:xfrm>
          <a:prstGeom prst="leftBracket">
            <a:avLst>
              <a:gd name="adj" fmla="val 1575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47" name="AutoShape 23"/>
          <p:cNvSpPr>
            <a:spLocks/>
          </p:cNvSpPr>
          <p:nvPr/>
        </p:nvSpPr>
        <p:spPr bwMode="auto">
          <a:xfrm>
            <a:off x="4660900" y="4216400"/>
            <a:ext cx="149225" cy="2381250"/>
          </a:xfrm>
          <a:prstGeom prst="rightBracket">
            <a:avLst>
              <a:gd name="adj" fmla="val 13297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4352925" y="4192588"/>
            <a:ext cx="4921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>
                <a:ea typeface="新細明體" charset="-120"/>
              </a:rPr>
              <a:t>x</a:t>
            </a:r>
            <a:r>
              <a:rPr lang="en-US" altLang="zh-TW" baseline="-25000">
                <a:ea typeface="新細明體" charset="-120"/>
              </a:rPr>
              <a:t>1</a:t>
            </a:r>
          </a:p>
          <a:p>
            <a:r>
              <a:rPr lang="en-US" altLang="zh-TW">
                <a:ea typeface="新細明體" charset="-120"/>
              </a:rPr>
              <a:t>x</a:t>
            </a:r>
            <a:r>
              <a:rPr lang="en-US" altLang="zh-TW" baseline="-25000">
                <a:ea typeface="新細明體" charset="-120"/>
              </a:rPr>
              <a:t>2</a:t>
            </a:r>
          </a:p>
          <a:p>
            <a:r>
              <a:rPr lang="en-US" altLang="zh-TW">
                <a:ea typeface="新細明體" charset="-120"/>
              </a:rPr>
              <a:t>…</a:t>
            </a:r>
          </a:p>
          <a:p>
            <a:endParaRPr lang="en-US" altLang="zh-TW">
              <a:ea typeface="新細明體" charset="-120"/>
            </a:endParaRPr>
          </a:p>
          <a:p>
            <a:endParaRPr lang="en-US" altLang="zh-TW">
              <a:ea typeface="新細明體" charset="-120"/>
            </a:endParaRPr>
          </a:p>
          <a:p>
            <a:endParaRPr lang="en-US" altLang="zh-TW">
              <a:ea typeface="新細明體" charset="-120"/>
            </a:endParaRPr>
          </a:p>
          <a:p>
            <a:endParaRPr lang="en-US" altLang="zh-TW">
              <a:ea typeface="新細明體" charset="-120"/>
            </a:endParaRPr>
          </a:p>
          <a:p>
            <a:r>
              <a:rPr lang="en-US" altLang="zh-TW">
                <a:ea typeface="新細明體" charset="-120"/>
              </a:rPr>
              <a:t>x</a:t>
            </a:r>
            <a:r>
              <a:rPr lang="en-US" altLang="zh-TW" baseline="-25000">
                <a:ea typeface="新細明體" charset="-12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Program Usage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altLang="zh-TW">
                <a:ea typeface="新細明體" charset="-120"/>
              </a:rPr>
              <a:t>The program generates one output image</a:t>
            </a:r>
          </a:p>
          <a:p>
            <a:pPr marL="609600" indent="-609600">
              <a:buFontTx/>
              <a:buChar char="•"/>
            </a:pPr>
            <a:r>
              <a:rPr lang="en-US" altLang="zh-TW" sz="2800">
                <a:latin typeface="Courier New" pitchFamily="49" charset="0"/>
                <a:ea typeface="新細明體" charset="-120"/>
                <a:cs typeface="Courier New" pitchFamily="49" charset="0"/>
              </a:rPr>
              <a:t>Ex1 –complete &lt;input image&gt;</a:t>
            </a:r>
          </a:p>
          <a:p>
            <a:pPr marL="609600" indent="-609600">
              <a:buFontTx/>
              <a:buNone/>
            </a:pPr>
            <a:r>
              <a:rPr lang="en-US" altLang="zh-TW" sz="2800">
                <a:latin typeface="Courier New" pitchFamily="49" charset="0"/>
                <a:ea typeface="新細明體" charset="-120"/>
                <a:cs typeface="Courier New" pitchFamily="49" charset="0"/>
              </a:rPr>
              <a:t>					R G B</a:t>
            </a:r>
          </a:p>
          <a:p>
            <a:pPr marL="609600" indent="-609600">
              <a:buFontTx/>
              <a:buNone/>
            </a:pPr>
            <a:r>
              <a:rPr lang="en-US" altLang="zh-TW" sz="2800">
                <a:latin typeface="Courier New" pitchFamily="49" charset="0"/>
                <a:ea typeface="新細明體" charset="-120"/>
                <a:cs typeface="Courier New" pitchFamily="49" charset="0"/>
              </a:rPr>
              <a:t>					&lt;output&gt;</a:t>
            </a:r>
          </a:p>
          <a:p>
            <a:pPr marL="609600" indent="-609600">
              <a:buFontTx/>
              <a:buNone/>
            </a:pPr>
            <a:r>
              <a:rPr lang="en-US" altLang="zh-TW" sz="2800">
                <a:latin typeface="Courier New" pitchFamily="49" charset="0"/>
                <a:ea typeface="新細明體" charset="-120"/>
                <a:cs typeface="Courier New" pitchFamily="49" charset="0"/>
              </a:rPr>
              <a:t>	Where R,G,B are the RGB values [0..255] of the unknown color (usually best as black 0,0,0)</a:t>
            </a:r>
          </a:p>
          <a:p>
            <a:pPr marL="609600" indent="-609600">
              <a:buFontTx/>
              <a:buChar char="•"/>
            </a:pPr>
            <a:r>
              <a:rPr lang="en-US" altLang="zh-TW" sz="2800">
                <a:latin typeface="Courier New" pitchFamily="49" charset="0"/>
                <a:ea typeface="新細明體" charset="-120"/>
                <a:cs typeface="Courier New" pitchFamily="49" charset="0"/>
              </a:rPr>
              <a:t>Example:</a:t>
            </a:r>
          </a:p>
          <a:p>
            <a:pPr marL="990600" lvl="1" indent="-533400">
              <a:buFontTx/>
              <a:buChar char="•"/>
            </a:pPr>
            <a:r>
              <a:rPr lang="en-US" altLang="zh-TW" sz="2400">
                <a:latin typeface="Courier New" pitchFamily="49" charset="0"/>
                <a:ea typeface="新細明體" charset="-120"/>
                <a:cs typeface="Courier New" pitchFamily="49" charset="0"/>
              </a:rPr>
              <a:t>Ex1 –complete in1.bmp 0 0 0 out1.bmp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Gradient Domain Manipulations</a:t>
            </a: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5562600" y="2019300"/>
            <a:ext cx="1905000" cy="11430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Estimation</a:t>
            </a:r>
          </a:p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of Gradients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1676400" y="2057400"/>
            <a:ext cx="1828800" cy="10668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Manipulation of </a:t>
            </a:r>
          </a:p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Gradients</a:t>
            </a: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3619500" y="3276600"/>
            <a:ext cx="1828800" cy="1066800"/>
          </a:xfrm>
          <a:prstGeom prst="roundRect">
            <a:avLst>
              <a:gd name="adj" fmla="val 16667"/>
            </a:avLst>
          </a:prstGeom>
          <a:solidFill>
            <a:srgbClr val="9966FF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Non-Integrable </a:t>
            </a:r>
          </a:p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Gradient Fields</a:t>
            </a: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3619500" y="4495800"/>
            <a:ext cx="1828800" cy="10668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Reconstruction </a:t>
            </a:r>
          </a:p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from </a:t>
            </a:r>
          </a:p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Gradients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3543300" y="5715000"/>
            <a:ext cx="1981200" cy="10668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Images/Videos/</a:t>
            </a:r>
          </a:p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Meshes/Surfaces</a:t>
            </a: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3543300" y="1066800"/>
            <a:ext cx="1981200" cy="10668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Images/Videos/</a:t>
            </a:r>
          </a:p>
          <a:p>
            <a:pPr eaLnBrk="1" hangingPunct="1"/>
            <a:r>
              <a:rPr lang="en-US" altLang="zh-TW" sz="1800">
                <a:solidFill>
                  <a:schemeClr val="tx1"/>
                </a:solidFill>
              </a:rPr>
              <a:t>Meshes/Surfaces</a:t>
            </a: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 rot="5400000">
            <a:off x="4381500" y="4152900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808080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 rot="5400000">
            <a:off x="4381500" y="5372100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808080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 rot="2720341">
            <a:off x="3276600" y="2971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969696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 rot="7277583">
            <a:off x="5257800" y="2971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969696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 rot="7652366">
            <a:off x="3248025" y="1857375"/>
            <a:ext cx="438150" cy="381000"/>
          </a:xfrm>
          <a:prstGeom prst="rightArrow">
            <a:avLst>
              <a:gd name="adj1" fmla="val 50000"/>
              <a:gd name="adj2" fmla="val 28750"/>
            </a:avLst>
          </a:prstGeom>
          <a:solidFill>
            <a:srgbClr val="969696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 rot="2666939">
            <a:off x="5257800" y="1905000"/>
            <a:ext cx="438150" cy="381000"/>
          </a:xfrm>
          <a:prstGeom prst="rightArrow">
            <a:avLst>
              <a:gd name="adj1" fmla="val 50000"/>
              <a:gd name="adj2" fmla="val 28750"/>
            </a:avLst>
          </a:prstGeom>
          <a:solidFill>
            <a:srgbClr val="969696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Wow result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765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8900" y="2466975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438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289050" y="443706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input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4175125" y="4418013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result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794500" y="4370388"/>
            <a:ext cx="141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ground truth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Part 2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Poisson Cloning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>
                <a:ea typeface="新細明體" charset="-120"/>
              </a:rPr>
              <a:t>Poisson Cloning:</a:t>
            </a:r>
            <a:br>
              <a:rPr lang="en-US" altLang="zh-TW" sz="4000">
                <a:ea typeface="新細明體" charset="-120"/>
              </a:rPr>
            </a:br>
            <a:r>
              <a:rPr lang="en-US" altLang="zh-TW" sz="4000">
                <a:ea typeface="新細明體" charset="-120"/>
              </a:rPr>
              <a:t>“Guiding” the completion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We can guide the completion from part1 to fill the hole using gradients from another source image</a:t>
            </a:r>
          </a:p>
          <a:p>
            <a:r>
              <a:rPr lang="en-US" altLang="zh-TW">
                <a:ea typeface="新細明體" charset="-120"/>
              </a:rPr>
              <a:t>Reverse: Seek a function f whose gradients are closest to the gradients of the source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Poisson Cloning</a:t>
            </a:r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604838" y="1760538"/>
          <a:ext cx="4892675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3" imgW="2489040" imgH="406080" progId="Equation.3">
                  <p:embed/>
                </p:oleObj>
              </mc:Choice>
              <mc:Fallback>
                <p:oleObj name="Equation" r:id="rId3" imgW="2489040" imgH="4060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38" y="1760538"/>
                        <a:ext cx="4892675" cy="798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590550" y="3381375"/>
            <a:ext cx="805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585788" y="2520950"/>
          <a:ext cx="4243387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5" imgW="2158920" imgH="291960" progId="Equation.3">
                  <p:embed/>
                </p:oleObj>
              </mc:Choice>
              <mc:Fallback>
                <p:oleObj name="Equation" r:id="rId5" imgW="2158920" imgH="2919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" y="2520950"/>
                        <a:ext cx="4243387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9" name="Object 7"/>
          <p:cNvGraphicFramePr>
            <a:graphicFrameLocks noChangeAspect="1"/>
          </p:cNvGraphicFramePr>
          <p:nvPr/>
        </p:nvGraphicFramePr>
        <p:xfrm>
          <a:off x="627063" y="3587750"/>
          <a:ext cx="7837487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7" imgW="3987720" imgH="419040" progId="Equation.3">
                  <p:embed/>
                </p:oleObj>
              </mc:Choice>
              <mc:Fallback>
                <p:oleObj name="Equation" r:id="rId7" imgW="3987720" imgH="419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63" y="3587750"/>
                        <a:ext cx="7837487" cy="822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1" name="Object 9"/>
          <p:cNvGraphicFramePr>
            <a:graphicFrameLocks noChangeAspect="1"/>
          </p:cNvGraphicFramePr>
          <p:nvPr/>
        </p:nvGraphicFramePr>
        <p:xfrm>
          <a:off x="6580188" y="1912938"/>
          <a:ext cx="2370137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9" imgW="1206360" imgH="203040" progId="Equation.3">
                  <p:embed/>
                </p:oleObj>
              </mc:Choice>
              <mc:Fallback>
                <p:oleObj name="Equation" r:id="rId9" imgW="1206360" imgH="203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188" y="1912938"/>
                        <a:ext cx="2370137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6794500" y="2246313"/>
            <a:ext cx="216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(forward difference)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2022475" y="4532313"/>
            <a:ext cx="238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(backward difference)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>
                <a:ea typeface="新細明體" charset="-120"/>
              </a:rPr>
              <a:t>Poisson Cloning </a:t>
            </a:r>
            <a:br>
              <a:rPr lang="en-US" altLang="zh-TW" sz="4000">
                <a:ea typeface="新細明體" charset="-120"/>
              </a:rPr>
            </a:br>
            <a:r>
              <a:rPr lang="en-US" altLang="zh-TW" sz="4000">
                <a:ea typeface="新細明體" charset="-120"/>
              </a:rPr>
              <a:t>(Solving)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Each f</a:t>
            </a:r>
            <a:r>
              <a:rPr lang="en-US" altLang="zh-TW" baseline="-25000">
                <a:ea typeface="新細明體" charset="-120"/>
              </a:rPr>
              <a:t>x,y</a:t>
            </a:r>
            <a:r>
              <a:rPr lang="en-US" altLang="zh-TW">
                <a:ea typeface="新細明體" charset="-120"/>
              </a:rPr>
              <a:t> is a variable x</a:t>
            </a:r>
            <a:r>
              <a:rPr lang="en-US" altLang="zh-TW" baseline="-25000">
                <a:ea typeface="新細明體" charset="-120"/>
              </a:rPr>
              <a:t>i</a:t>
            </a:r>
            <a:r>
              <a:rPr lang="en-US" altLang="zh-TW">
                <a:ea typeface="新細明體" charset="-120"/>
              </a:rPr>
              <a:t> as before, solving</a:t>
            </a:r>
          </a:p>
          <a:p>
            <a:endParaRPr lang="en-US" altLang="zh-TW">
              <a:ea typeface="新細明體" charset="-120"/>
            </a:endParaRPr>
          </a:p>
          <a:p>
            <a:endParaRPr lang="en-US" altLang="zh-TW">
              <a:ea typeface="新細明體" charset="-120"/>
            </a:endParaRPr>
          </a:p>
          <a:p>
            <a:r>
              <a:rPr lang="en-US" altLang="zh-TW">
                <a:ea typeface="新細明體" charset="-120"/>
              </a:rPr>
              <a:t>As before this reduces to a sparse algebraic system</a:t>
            </a:r>
          </a:p>
          <a:p>
            <a:endParaRPr lang="en-US" altLang="zh-TW" baseline="-25000">
              <a:ea typeface="新細明體" charset="-120"/>
            </a:endParaRPr>
          </a:p>
          <a:p>
            <a:endParaRPr lang="en-US" altLang="zh-TW">
              <a:ea typeface="新細明體" charset="-120"/>
            </a:endParaRP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927100" y="2259013"/>
            <a:ext cx="4933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400">
                <a:ea typeface="新細明體" charset="-120"/>
              </a:rPr>
              <a:t>f</a:t>
            </a:r>
            <a:r>
              <a:rPr lang="en-US" altLang="zh-TW" sz="2400" baseline="-25000">
                <a:ea typeface="新細明體" charset="-120"/>
              </a:rPr>
              <a:t>x,y-1</a:t>
            </a:r>
            <a:r>
              <a:rPr lang="en-US" altLang="zh-TW" sz="2400">
                <a:ea typeface="新細明體" charset="-120"/>
              </a:rPr>
              <a:t>+f</a:t>
            </a:r>
            <a:r>
              <a:rPr lang="en-US" altLang="zh-TW" sz="2400" baseline="-25000">
                <a:ea typeface="新細明體" charset="-120"/>
              </a:rPr>
              <a:t>x-1,y</a:t>
            </a:r>
            <a:r>
              <a:rPr lang="en-US" altLang="zh-TW" sz="2400">
                <a:ea typeface="新細明體" charset="-120"/>
              </a:rPr>
              <a:t>-4f</a:t>
            </a:r>
            <a:r>
              <a:rPr lang="en-US" altLang="zh-TW" sz="2400" baseline="-25000">
                <a:ea typeface="新細明體" charset="-120"/>
              </a:rPr>
              <a:t>x,y</a:t>
            </a:r>
            <a:r>
              <a:rPr lang="en-US" altLang="zh-TW" sz="2400">
                <a:ea typeface="新細明體" charset="-120"/>
              </a:rPr>
              <a:t>+f</a:t>
            </a:r>
            <a:r>
              <a:rPr lang="en-US" altLang="zh-TW" sz="2400" baseline="-25000">
                <a:ea typeface="新細明體" charset="-120"/>
              </a:rPr>
              <a:t>x+1,y</a:t>
            </a:r>
            <a:r>
              <a:rPr lang="en-US" altLang="zh-TW" sz="2400">
                <a:ea typeface="新細明體" charset="-120"/>
              </a:rPr>
              <a:t>+f</a:t>
            </a:r>
            <a:r>
              <a:rPr lang="en-US" altLang="zh-TW" sz="2400" baseline="-25000">
                <a:ea typeface="新細明體" charset="-120"/>
              </a:rPr>
              <a:t>x,y+1</a:t>
            </a:r>
            <a:r>
              <a:rPr lang="en-US" altLang="zh-TW" sz="2400">
                <a:ea typeface="新細明體" charset="-120"/>
              </a:rPr>
              <a:t>=divG(x,y)</a:t>
            </a:r>
          </a:p>
          <a:p>
            <a:r>
              <a:rPr lang="en-US" altLang="zh-TW" sz="2400">
                <a:ea typeface="新細明體" charset="-120"/>
              </a:rPr>
              <a:t>=&gt; x</a:t>
            </a:r>
            <a:r>
              <a:rPr lang="en-US" altLang="zh-TW" sz="2400" baseline="-25000">
                <a:ea typeface="新細明體" charset="-120"/>
              </a:rPr>
              <a:t>i-w</a:t>
            </a:r>
            <a:r>
              <a:rPr lang="en-US" altLang="zh-TW" sz="2400">
                <a:ea typeface="新細明體" charset="-120"/>
              </a:rPr>
              <a:t>+x</a:t>
            </a:r>
            <a:r>
              <a:rPr lang="en-US" altLang="zh-TW" sz="2400" baseline="-25000">
                <a:ea typeface="新細明體" charset="-120"/>
              </a:rPr>
              <a:t>i-1</a:t>
            </a:r>
            <a:r>
              <a:rPr lang="en-US" altLang="zh-TW" sz="2400">
                <a:ea typeface="新細明體" charset="-120"/>
              </a:rPr>
              <a:t>-4x</a:t>
            </a:r>
            <a:r>
              <a:rPr lang="en-US" altLang="zh-TW" sz="2400" baseline="-25000">
                <a:ea typeface="新細明體" charset="-120"/>
              </a:rPr>
              <a:t>i</a:t>
            </a:r>
            <a:r>
              <a:rPr lang="en-US" altLang="zh-TW" sz="2400">
                <a:ea typeface="新細明體" charset="-120"/>
              </a:rPr>
              <a:t>+x</a:t>
            </a:r>
            <a:r>
              <a:rPr lang="en-US" altLang="zh-TW" sz="2400" baseline="-25000">
                <a:ea typeface="新細明體" charset="-120"/>
              </a:rPr>
              <a:t>i+1</a:t>
            </a:r>
            <a:r>
              <a:rPr lang="en-US" altLang="zh-TW" sz="2400">
                <a:ea typeface="新細明體" charset="-120"/>
              </a:rPr>
              <a:t>+x</a:t>
            </a:r>
            <a:r>
              <a:rPr lang="en-US" altLang="zh-TW" sz="2400" baseline="-25000">
                <a:ea typeface="新細明體" charset="-120"/>
              </a:rPr>
              <a:t>i+w</a:t>
            </a:r>
            <a:r>
              <a:rPr lang="en-US" altLang="zh-TW" sz="2400">
                <a:ea typeface="新細明體" charset="-120"/>
              </a:rPr>
              <a:t>=divG(x,y)</a:t>
            </a:r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charset="-120"/>
              </a:rPr>
              <a:t>Program Usage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altLang="zh-TW">
                <a:ea typeface="新細明體" charset="-120"/>
              </a:rPr>
              <a:t>The program generates one output image</a:t>
            </a:r>
          </a:p>
          <a:p>
            <a:pPr marL="609600" indent="-609600">
              <a:buFontTx/>
              <a:buChar char="•"/>
            </a:pPr>
            <a:r>
              <a:rPr lang="en-US" altLang="zh-TW" sz="2800">
                <a:latin typeface="Courier New" pitchFamily="49" charset="0"/>
                <a:ea typeface="新細明體" charset="-120"/>
                <a:cs typeface="Courier New" pitchFamily="49" charset="0"/>
              </a:rPr>
              <a:t>Ex1 –clone &lt;source image&gt;</a:t>
            </a:r>
          </a:p>
          <a:p>
            <a:pPr marL="609600" indent="-609600">
              <a:buFontTx/>
              <a:buNone/>
            </a:pPr>
            <a:r>
              <a:rPr lang="en-US" altLang="zh-TW" sz="2800">
                <a:latin typeface="Courier New" pitchFamily="49" charset="0"/>
                <a:ea typeface="新細明體" charset="-120"/>
                <a:cs typeface="Courier New" pitchFamily="49" charset="0"/>
              </a:rPr>
              <a:t>				 &lt;source mask&gt;</a:t>
            </a:r>
          </a:p>
          <a:p>
            <a:pPr marL="609600" indent="-609600">
              <a:buFontTx/>
              <a:buNone/>
            </a:pPr>
            <a:r>
              <a:rPr lang="en-US" altLang="zh-TW" sz="2800">
                <a:latin typeface="Courier New" pitchFamily="49" charset="0"/>
                <a:ea typeface="新細明體" charset="-120"/>
                <a:cs typeface="Courier New" pitchFamily="49" charset="0"/>
              </a:rPr>
              <a:t>				 &lt;target image&gt; x y</a:t>
            </a:r>
          </a:p>
          <a:p>
            <a:pPr marL="609600" indent="-609600">
              <a:buFontTx/>
              <a:buNone/>
            </a:pPr>
            <a:r>
              <a:rPr lang="en-US" altLang="zh-TW" sz="2800">
                <a:latin typeface="Courier New" pitchFamily="49" charset="0"/>
                <a:ea typeface="新細明體" charset="-120"/>
                <a:cs typeface="Courier New" pitchFamily="49" charset="0"/>
              </a:rPr>
              <a:t>				 &lt;output&gt;</a:t>
            </a:r>
          </a:p>
          <a:p>
            <a:pPr marL="609600" indent="-609600">
              <a:buFontTx/>
              <a:buNone/>
            </a:pPr>
            <a:r>
              <a:rPr lang="en-US" altLang="zh-TW" sz="2800">
                <a:latin typeface="Courier New" pitchFamily="49" charset="0"/>
                <a:ea typeface="新細明體" charset="-120"/>
                <a:cs typeface="Courier New" pitchFamily="49" charset="0"/>
              </a:rPr>
              <a:t>	Where x y are the offset for the paste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2D example: images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Images as scalar fields</a:t>
            </a:r>
          </a:p>
          <a:p>
            <a:pPr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R</a:t>
            </a:r>
            <a:r>
              <a:rPr lang="en-US" altLang="zh-TW" baseline="30000" smtClean="0"/>
              <a:t>2  </a:t>
            </a:r>
            <a:r>
              <a:rPr lang="en-US" altLang="zh-TW" smtClean="0"/>
              <a:t>-&gt; R</a:t>
            </a:r>
          </a:p>
        </p:txBody>
      </p:sp>
      <p:pic>
        <p:nvPicPr>
          <p:cNvPr id="30724" name="Picture 4" descr="Lena128by1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1242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lena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146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8338" name="Picture 2" descr="rec_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764704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Gradients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Vector field (gradient field)</a:t>
            </a:r>
          </a:p>
          <a:p>
            <a:pPr lvl="1" eaLnBrk="1" hangingPunct="1"/>
            <a:r>
              <a:rPr lang="en-US" altLang="zh-TW" dirty="0" smtClean="0"/>
              <a:t>Derivative of a scalar field</a:t>
            </a:r>
          </a:p>
          <a:p>
            <a:pPr lvl="1" eaLnBrk="1" hangingPunct="1">
              <a:buNone/>
            </a:pPr>
            <a:endParaRPr lang="en-US" altLang="zh-TW" dirty="0" smtClean="0"/>
          </a:p>
          <a:p>
            <a:pPr eaLnBrk="1" hangingPunct="1"/>
            <a:r>
              <a:rPr lang="en-US" altLang="zh-TW" dirty="0" smtClean="0"/>
              <a:t>Direction</a:t>
            </a:r>
          </a:p>
          <a:p>
            <a:pPr lvl="1" eaLnBrk="1" hangingPunct="1"/>
            <a:r>
              <a:rPr lang="en-US" altLang="zh-TW" dirty="0" smtClean="0"/>
              <a:t>Maximum rate of change of scalar field</a:t>
            </a:r>
          </a:p>
          <a:p>
            <a:pPr eaLnBrk="1" hangingPunct="1"/>
            <a:r>
              <a:rPr lang="en-US" altLang="zh-TW" dirty="0" smtClean="0"/>
              <a:t>Magnitude</a:t>
            </a:r>
          </a:p>
          <a:p>
            <a:pPr lvl="1" eaLnBrk="1" hangingPunct="1"/>
            <a:r>
              <a:rPr lang="en-US" altLang="zh-TW" dirty="0" smtClean="0"/>
              <a:t>Rate of change</a:t>
            </a:r>
          </a:p>
        </p:txBody>
      </p:sp>
      <p:sp>
        <p:nvSpPr>
          <p:cNvPr id="2318341" name="Oval 5"/>
          <p:cNvSpPr>
            <a:spLocks noChangeArrowheads="1"/>
          </p:cNvSpPr>
          <p:nvPr/>
        </p:nvSpPr>
        <p:spPr bwMode="auto">
          <a:xfrm>
            <a:off x="8335119" y="1145704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18342" name="Line 6"/>
          <p:cNvSpPr>
            <a:spLocks noChangeShapeType="1"/>
          </p:cNvSpPr>
          <p:nvPr/>
        </p:nvSpPr>
        <p:spPr bwMode="auto">
          <a:xfrm>
            <a:off x="8077944" y="1102842"/>
            <a:ext cx="609600" cy="228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31751" name="Picture 7" descr="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6954" y="4077072"/>
            <a:ext cx="22415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8344" name="Oval 8"/>
          <p:cNvSpPr>
            <a:spLocks noChangeArrowheads="1"/>
          </p:cNvSpPr>
          <p:nvPr/>
        </p:nvSpPr>
        <p:spPr bwMode="auto">
          <a:xfrm>
            <a:off x="7933754" y="5067672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18345" name="Line 9"/>
          <p:cNvSpPr>
            <a:spLocks noChangeShapeType="1"/>
          </p:cNvSpPr>
          <p:nvPr/>
        </p:nvSpPr>
        <p:spPr bwMode="auto">
          <a:xfrm flipV="1">
            <a:off x="7894067" y="4823197"/>
            <a:ext cx="304800" cy="533400"/>
          </a:xfrm>
          <a:prstGeom prst="line">
            <a:avLst/>
          </a:prstGeom>
          <a:noFill/>
          <a:ln w="50800">
            <a:solidFill>
              <a:srgbClr val="99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8341" grpId="0" animBg="1"/>
      <p:bldP spid="2318342" grpId="0" animBg="1"/>
      <p:bldP spid="2318344" grpId="0" animBg="1"/>
      <p:bldP spid="23183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mtClean="0"/>
              <a:t>Gradient Field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4041775" cy="5472112"/>
          </a:xfrm>
        </p:spPr>
        <p:txBody>
          <a:bodyPr/>
          <a:lstStyle/>
          <a:p>
            <a:pPr eaLnBrk="1" hangingPunct="1"/>
            <a:r>
              <a:rPr lang="en-US" altLang="zh-TW" sz="2400" smtClean="0"/>
              <a:t>Components of gradient</a:t>
            </a:r>
          </a:p>
          <a:p>
            <a:pPr lvl="1" eaLnBrk="1" hangingPunct="1"/>
            <a:r>
              <a:rPr lang="en-US" altLang="zh-TW" sz="2000" smtClean="0"/>
              <a:t>Partial derivatives of scalar field </a:t>
            </a:r>
          </a:p>
          <a:p>
            <a:pPr lvl="1" eaLnBrk="1" hangingPunct="1"/>
            <a:endParaRPr lang="en-US" altLang="zh-TW" sz="2000" smtClean="0"/>
          </a:p>
          <a:p>
            <a:pPr lvl="1" eaLnBrk="1" hangingPunct="1"/>
            <a:endParaRPr lang="en-US" altLang="zh-TW" sz="200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4800600" y="2438400"/>
          <a:ext cx="2362200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4" imgW="888840" imgH="419040" progId="Equation.3">
                  <p:embed/>
                </p:oleObj>
              </mc:Choice>
              <mc:Fallback>
                <p:oleObj name="Equation" r:id="rId4" imgW="88884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438400"/>
                        <a:ext cx="2362200" cy="1112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1371600" y="2743200"/>
          <a:ext cx="11811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方程式" r:id="rId6" imgW="444240" imgH="203040" progId="Equation.3">
                  <p:embed/>
                </p:oleObj>
              </mc:Choice>
              <mc:Fallback>
                <p:oleObj name="方程式" r:id="rId6" imgW="44424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743200"/>
                        <a:ext cx="11811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1295400" y="4724400"/>
          <a:ext cx="14509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8" imgW="545760" imgH="203040" progId="Equation.3">
                  <p:embed/>
                </p:oleObj>
              </mc:Choice>
              <mc:Fallback>
                <p:oleObj name="Equation" r:id="rId8" imgW="54576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724400"/>
                        <a:ext cx="1450975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7"/>
          <p:cNvGraphicFramePr>
            <a:graphicFrameLocks noChangeAspect="1"/>
          </p:cNvGraphicFramePr>
          <p:nvPr/>
        </p:nvGraphicFramePr>
        <p:xfrm>
          <a:off x="4800600" y="4343400"/>
          <a:ext cx="3001963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10" imgW="1130040" imgH="419040" progId="Equation.3">
                  <p:embed/>
                </p:oleObj>
              </mc:Choice>
              <mc:Fallback>
                <p:oleObj name="Equation" r:id="rId10" imgW="1130040" imgH="419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343400"/>
                        <a:ext cx="3001963" cy="1112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Example</a:t>
            </a:r>
          </a:p>
        </p:txBody>
      </p:sp>
      <p:pic>
        <p:nvPicPr>
          <p:cNvPr id="32771" name="Picture 3" descr="rec_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GX_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143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GY_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143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914400" y="2933700"/>
            <a:ext cx="91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Image I(x,y)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505200" y="293370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800" b="0">
                <a:solidFill>
                  <a:schemeClr val="tx1"/>
                </a:solidFill>
              </a:rPr>
              <a:t>I</a:t>
            </a:r>
            <a:r>
              <a:rPr lang="en-US" altLang="zh-TW" sz="2800" b="0" baseline="-25000">
                <a:solidFill>
                  <a:schemeClr val="tx1"/>
                </a:solidFill>
              </a:rPr>
              <a:t>x</a:t>
            </a:r>
            <a:endParaRPr lang="en-US" altLang="zh-TW" sz="2800" b="0">
              <a:solidFill>
                <a:schemeClr val="tx1"/>
              </a:solidFill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638800" y="293370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800" b="0">
                <a:solidFill>
                  <a:schemeClr val="tx1"/>
                </a:solidFill>
              </a:rPr>
              <a:t>I</a:t>
            </a:r>
            <a:r>
              <a:rPr lang="en-US" altLang="zh-TW" sz="2800" b="0" baseline="-25000">
                <a:solidFill>
                  <a:schemeClr val="tx1"/>
                </a:solidFill>
              </a:rPr>
              <a:t>y</a:t>
            </a:r>
            <a:endParaRPr lang="en-US" altLang="zh-TW" sz="2800" b="0">
              <a:solidFill>
                <a:schemeClr val="tx1"/>
              </a:solidFill>
            </a:endParaRPr>
          </a:p>
        </p:txBody>
      </p:sp>
      <p:sp>
        <p:nvSpPr>
          <p:cNvPr id="32777" name="AutoShape 9"/>
          <p:cNvSpPr>
            <a:spLocks noChangeArrowheads="1"/>
          </p:cNvSpPr>
          <p:nvPr/>
        </p:nvSpPr>
        <p:spPr bwMode="auto">
          <a:xfrm>
            <a:off x="2438400" y="16764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1042988" y="4076700"/>
            <a:ext cx="62484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Gradient at x,y as Forward Differences </a:t>
            </a:r>
            <a:br>
              <a:rPr lang="en-US" altLang="zh-TW" b="0">
                <a:solidFill>
                  <a:schemeClr val="tx1"/>
                </a:solidFill>
              </a:rPr>
            </a:br>
            <a:r>
              <a:rPr lang="en-US" altLang="zh-TW" b="0">
                <a:solidFill>
                  <a:schemeClr val="tx1"/>
                </a:solidFill>
              </a:rPr>
              <a:t>	</a:t>
            </a:r>
            <a:r>
              <a:rPr lang="en-US" altLang="zh-TW" b="0" i="1">
                <a:solidFill>
                  <a:schemeClr val="tx1"/>
                </a:solidFill>
              </a:rPr>
              <a:t>G</a:t>
            </a:r>
            <a:r>
              <a:rPr lang="en-US" altLang="zh-TW" b="0" i="1" baseline="-25000">
                <a:solidFill>
                  <a:schemeClr val="tx1"/>
                </a:solidFill>
              </a:rPr>
              <a:t>x</a:t>
            </a:r>
            <a:r>
              <a:rPr lang="en-US" altLang="zh-TW" b="0" i="1">
                <a:solidFill>
                  <a:schemeClr val="tx1"/>
                </a:solidFill>
              </a:rPr>
              <a:t>(x,y)    </a:t>
            </a:r>
            <a:r>
              <a:rPr lang="en-US" altLang="zh-TW" b="0">
                <a:solidFill>
                  <a:schemeClr val="tx1"/>
                </a:solidFill>
              </a:rPr>
              <a:t>=    </a:t>
            </a:r>
            <a:r>
              <a:rPr lang="en-US" altLang="zh-TW" b="0" i="1">
                <a:solidFill>
                  <a:schemeClr val="tx1"/>
                </a:solidFill>
              </a:rPr>
              <a:t>I(x+1  , y)- I(x,y)</a:t>
            </a:r>
            <a:br>
              <a:rPr lang="en-US" altLang="zh-TW" b="0" i="1">
                <a:solidFill>
                  <a:schemeClr val="tx1"/>
                </a:solidFill>
              </a:rPr>
            </a:br>
            <a:r>
              <a:rPr lang="en-US" altLang="zh-TW" b="0" i="1">
                <a:solidFill>
                  <a:schemeClr val="tx1"/>
                </a:solidFill>
              </a:rPr>
              <a:t>	G</a:t>
            </a:r>
            <a:r>
              <a:rPr lang="en-US" altLang="zh-TW" b="0" i="1" baseline="-25000">
                <a:solidFill>
                  <a:schemeClr val="tx1"/>
                </a:solidFill>
              </a:rPr>
              <a:t>y</a:t>
            </a:r>
            <a:r>
              <a:rPr lang="en-US" altLang="zh-TW" b="0" i="1">
                <a:solidFill>
                  <a:schemeClr val="tx1"/>
                </a:solidFill>
              </a:rPr>
              <a:t>(x,y)    </a:t>
            </a:r>
            <a:r>
              <a:rPr lang="en-US" altLang="zh-TW" b="0">
                <a:solidFill>
                  <a:schemeClr val="tx1"/>
                </a:solidFill>
              </a:rPr>
              <a:t>=    </a:t>
            </a:r>
            <a:r>
              <a:rPr lang="en-US" altLang="zh-TW" b="0" i="1">
                <a:solidFill>
                  <a:schemeClr val="tx1"/>
                </a:solidFill>
              </a:rPr>
              <a:t>I(x ,  y+1)- I(x,y)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zh-TW" b="0" i="1">
                <a:solidFill>
                  <a:schemeClr val="tx2"/>
                </a:solidFill>
              </a:rPr>
              <a:t>	G(x,y)	    </a:t>
            </a:r>
            <a:r>
              <a:rPr lang="en-US" altLang="zh-TW" b="0">
                <a:solidFill>
                  <a:schemeClr val="tx2"/>
                </a:solidFill>
              </a:rPr>
              <a:t>= </a:t>
            </a:r>
            <a:r>
              <a:rPr lang="en-US" altLang="zh-TW" b="0" i="1">
                <a:solidFill>
                  <a:schemeClr val="tx2"/>
                </a:solidFill>
              </a:rPr>
              <a:t>	(G</a:t>
            </a:r>
            <a:r>
              <a:rPr lang="en-US" altLang="zh-TW" b="0" i="1" baseline="-25000">
                <a:solidFill>
                  <a:schemeClr val="tx2"/>
                </a:solidFill>
              </a:rPr>
              <a:t>x</a:t>
            </a:r>
            <a:r>
              <a:rPr lang="en-US" altLang="zh-TW" b="0" i="1">
                <a:solidFill>
                  <a:schemeClr val="tx2"/>
                </a:solidFill>
              </a:rPr>
              <a:t> , G</a:t>
            </a:r>
            <a:r>
              <a:rPr lang="en-US" altLang="zh-TW" b="0" i="1" baseline="-25000">
                <a:solidFill>
                  <a:schemeClr val="tx2"/>
                </a:solidFill>
              </a:rPr>
              <a:t>y</a:t>
            </a:r>
            <a:r>
              <a:rPr lang="en-US" altLang="zh-TW" b="0" i="1">
                <a:solidFill>
                  <a:schemeClr val="tx2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lash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8" y="3352800"/>
            <a:ext cx="2286000" cy="171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1" name="Picture 3" descr="gxf_Ychan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5225" y="2667000"/>
            <a:ext cx="2286000" cy="171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2" name="Picture 4" descr="gyf_Ychann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5225" y="4483100"/>
            <a:ext cx="2286000" cy="171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514600" y="3711575"/>
            <a:ext cx="12493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chemeClr val="bg2"/>
                </a:solidFill>
                <a:latin typeface="Comic Sans MS" pitchFamily="66" charset="0"/>
              </a:rPr>
              <a:t>Grad X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514600" y="5627688"/>
            <a:ext cx="1247775" cy="46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chemeClr val="bg2"/>
                </a:solidFill>
                <a:latin typeface="Comic Sans MS" pitchFamily="66" charset="0"/>
              </a:rPr>
              <a:t>Grad Y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1981200" y="4256088"/>
            <a:ext cx="681038" cy="339725"/>
          </a:xfrm>
          <a:prstGeom prst="rightArrow">
            <a:avLst>
              <a:gd name="adj1" fmla="val 50000"/>
              <a:gd name="adj2" fmla="val 501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84552" name="AutoShape 8"/>
          <p:cNvSpPr>
            <a:spLocks noChangeArrowheads="1"/>
          </p:cNvSpPr>
          <p:nvPr/>
        </p:nvSpPr>
        <p:spPr bwMode="auto">
          <a:xfrm>
            <a:off x="4419600" y="42926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284553" name="Picture 9" descr="flash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429000"/>
            <a:ext cx="2286000" cy="171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84554" name="AutoShape 10"/>
          <p:cNvSpPr>
            <a:spLocks noChangeArrowheads="1"/>
          </p:cNvSpPr>
          <p:nvPr/>
        </p:nvSpPr>
        <p:spPr bwMode="auto">
          <a:xfrm rot="-5400000">
            <a:off x="6096000" y="3657600"/>
            <a:ext cx="381000" cy="1295400"/>
          </a:xfrm>
          <a:prstGeom prst="downArrow">
            <a:avLst>
              <a:gd name="adj1" fmla="val 50000"/>
              <a:gd name="adj2" fmla="val 8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284555" name="AutoShape 11"/>
          <p:cNvSpPr>
            <a:spLocks noChangeArrowheads="1"/>
          </p:cNvSpPr>
          <p:nvPr/>
        </p:nvSpPr>
        <p:spPr bwMode="auto">
          <a:xfrm>
            <a:off x="4876800" y="3657600"/>
            <a:ext cx="1676400" cy="1371600"/>
          </a:xfrm>
          <a:prstGeom prst="flowChartAlternateProcess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bg2"/>
                </a:solidFill>
                <a:latin typeface="Comic Sans MS" pitchFamily="66" charset="0"/>
              </a:rPr>
              <a:t>2D </a:t>
            </a:r>
            <a:br>
              <a:rPr lang="en-US" altLang="zh-TW" b="0">
                <a:solidFill>
                  <a:schemeClr val="bg2"/>
                </a:solidFill>
                <a:latin typeface="Comic Sans MS" pitchFamily="66" charset="0"/>
              </a:rPr>
            </a:br>
            <a:r>
              <a:rPr lang="en-US" altLang="zh-TW" b="0">
                <a:solidFill>
                  <a:schemeClr val="bg2"/>
                </a:solidFill>
                <a:latin typeface="Comic Sans MS" pitchFamily="66" charset="0"/>
              </a:rPr>
              <a:t>Integration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</p:spPr>
        <p:txBody>
          <a:bodyPr lIns="0" tIns="0" bIns="0"/>
          <a:lstStyle/>
          <a:p>
            <a:pPr eaLnBrk="1" hangingPunct="1"/>
            <a:r>
              <a:rPr lang="en-US" altLang="zh-TW" smtClean="0"/>
              <a:t>Image Intensity Gradients in 2D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4648200" y="5105400"/>
            <a:ext cx="2362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  <a:t>Solve </a:t>
            </a:r>
            <a:b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  <a:t>Poisson Equation, </a:t>
            </a:r>
            <a:b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  <a:t>2D linear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84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84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84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84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4552" grpId="0" animBg="1"/>
      <p:bldP spid="2284554" grpId="0" animBg="1"/>
      <p:bldP spid="2284555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2434" name="Picture 2" descr="GX_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2165350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2435" name="Picture 3" descr="GY_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300" y="3917950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2436" name="Text Box 4"/>
          <p:cNvSpPr txBox="1">
            <a:spLocks noChangeArrowheads="1"/>
          </p:cNvSpPr>
          <p:nvPr/>
        </p:nvSpPr>
        <p:spPr bwMode="auto">
          <a:xfrm>
            <a:off x="1989138" y="2098675"/>
            <a:ext cx="1249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Comic Sans MS" pitchFamily="66" charset="0"/>
              </a:rPr>
              <a:t>I</a:t>
            </a:r>
            <a:r>
              <a:rPr lang="en-US" altLang="zh-TW" b="0" baseline="-25000">
                <a:solidFill>
                  <a:schemeClr val="tx1"/>
                </a:solidFill>
                <a:latin typeface="Comic Sans MS" pitchFamily="66" charset="0"/>
              </a:rPr>
              <a:t>x</a:t>
            </a:r>
            <a:endParaRPr lang="en-US" altLang="zh-TW" b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322437" name="Text Box 5"/>
          <p:cNvSpPr txBox="1">
            <a:spLocks noChangeArrowheads="1"/>
          </p:cNvSpPr>
          <p:nvPr/>
        </p:nvSpPr>
        <p:spPr bwMode="auto">
          <a:xfrm>
            <a:off x="1981200" y="3841750"/>
            <a:ext cx="124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Comic Sans MS" pitchFamily="66" charset="0"/>
              </a:rPr>
              <a:t>I</a:t>
            </a:r>
            <a:r>
              <a:rPr lang="en-US" altLang="zh-TW" b="0" baseline="-25000">
                <a:solidFill>
                  <a:schemeClr val="tx1"/>
                </a:solidFill>
                <a:latin typeface="Comic Sans MS" pitchFamily="66" charset="0"/>
              </a:rPr>
              <a:t>y</a:t>
            </a:r>
            <a:endParaRPr lang="en-US" altLang="zh-TW" b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322438" name="AutoShape 6"/>
          <p:cNvSpPr>
            <a:spLocks noChangeArrowheads="1"/>
          </p:cNvSpPr>
          <p:nvPr/>
        </p:nvSpPr>
        <p:spPr bwMode="auto">
          <a:xfrm rot="-5400000">
            <a:off x="6096000" y="3003550"/>
            <a:ext cx="381000" cy="1295400"/>
          </a:xfrm>
          <a:prstGeom prst="downArrow">
            <a:avLst>
              <a:gd name="adj1" fmla="val 50000"/>
              <a:gd name="adj2" fmla="val 8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322439" name="AutoShape 7"/>
          <p:cNvSpPr>
            <a:spLocks noChangeArrowheads="1"/>
          </p:cNvSpPr>
          <p:nvPr/>
        </p:nvSpPr>
        <p:spPr bwMode="auto">
          <a:xfrm>
            <a:off x="4495800" y="3003550"/>
            <a:ext cx="1676400" cy="1371600"/>
          </a:xfrm>
          <a:prstGeom prst="flowChartAlternateProcess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bg2"/>
                </a:solidFill>
                <a:latin typeface="Comic Sans MS" pitchFamily="66" charset="0"/>
              </a:rPr>
              <a:t>2D </a:t>
            </a:r>
            <a:br>
              <a:rPr lang="en-US" altLang="zh-TW" b="0">
                <a:solidFill>
                  <a:schemeClr val="bg2"/>
                </a:solidFill>
                <a:latin typeface="Comic Sans MS" pitchFamily="66" charset="0"/>
              </a:rPr>
            </a:br>
            <a:r>
              <a:rPr lang="en-US" altLang="zh-TW" b="0">
                <a:solidFill>
                  <a:schemeClr val="bg2"/>
                </a:solidFill>
                <a:latin typeface="Comic Sans MS" pitchFamily="66" charset="0"/>
              </a:rPr>
              <a:t>Integration</a:t>
            </a:r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</p:spPr>
        <p:txBody>
          <a:bodyPr lIns="0" tIns="0" bIns="0"/>
          <a:lstStyle/>
          <a:p>
            <a:pPr eaLnBrk="1" hangingPunct="1"/>
            <a:r>
              <a:rPr lang="en-US" altLang="zh-TW" smtClean="0"/>
              <a:t>Reconstruction from Gradients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1828800" y="914400"/>
            <a:ext cx="518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0">
                <a:solidFill>
                  <a:schemeClr val="tx1"/>
                </a:solidFill>
                <a:latin typeface="Comic Sans MS" pitchFamily="66" charset="0"/>
              </a:rPr>
              <a:t>Sanity Check: </a:t>
            </a:r>
            <a:br>
              <a:rPr lang="en-US" altLang="zh-TW" sz="3200" b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altLang="zh-TW" sz="3200" b="0">
                <a:solidFill>
                  <a:schemeClr val="tx1"/>
                </a:solidFill>
                <a:latin typeface="Comic Sans MS" pitchFamily="66" charset="0"/>
              </a:rPr>
              <a:t>Recovering Original Image</a:t>
            </a:r>
          </a:p>
        </p:txBody>
      </p:sp>
      <p:sp>
        <p:nvSpPr>
          <p:cNvPr id="2322442" name="Text Box 10"/>
          <p:cNvSpPr txBox="1">
            <a:spLocks noChangeArrowheads="1"/>
          </p:cNvSpPr>
          <p:nvPr/>
        </p:nvSpPr>
        <p:spPr bwMode="auto">
          <a:xfrm>
            <a:off x="3962400" y="4298950"/>
            <a:ext cx="2362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  <a:t>Solve </a:t>
            </a:r>
            <a:b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  <a:t>Poisson Equation </a:t>
            </a:r>
            <a:b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  <a:t>2D linear system</a:t>
            </a:r>
          </a:p>
        </p:txBody>
      </p:sp>
      <p:pic>
        <p:nvPicPr>
          <p:cNvPr id="33803" name="Picture 11" descr="rec_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927350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2444" name="AutoShape 12"/>
          <p:cNvSpPr>
            <a:spLocks noChangeArrowheads="1"/>
          </p:cNvSpPr>
          <p:nvPr/>
        </p:nvSpPr>
        <p:spPr bwMode="auto">
          <a:xfrm>
            <a:off x="1981200" y="3602038"/>
            <a:ext cx="681038" cy="339725"/>
          </a:xfrm>
          <a:prstGeom prst="rightArrow">
            <a:avLst>
              <a:gd name="adj1" fmla="val 50000"/>
              <a:gd name="adj2" fmla="val 501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322445" name="Picture 13" descr="rec_0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2851150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2446" name="Freeform 14"/>
          <p:cNvSpPr>
            <a:spLocks/>
          </p:cNvSpPr>
          <p:nvPr/>
        </p:nvSpPr>
        <p:spPr bwMode="auto">
          <a:xfrm>
            <a:off x="990600" y="4648200"/>
            <a:ext cx="3949700" cy="1892300"/>
          </a:xfrm>
          <a:custGeom>
            <a:avLst/>
            <a:gdLst>
              <a:gd name="T0" fmla="*/ 0 w 2488"/>
              <a:gd name="T1" fmla="*/ 0 h 1192"/>
              <a:gd name="T2" fmla="*/ 2147483647 w 2488"/>
              <a:gd name="T3" fmla="*/ 2147483647 h 1192"/>
              <a:gd name="T4" fmla="*/ 2147483647 w 2488"/>
              <a:gd name="T5" fmla="*/ 2147483647 h 1192"/>
              <a:gd name="T6" fmla="*/ 2147483647 w 2488"/>
              <a:gd name="T7" fmla="*/ 2147483647 h 1192"/>
              <a:gd name="T8" fmla="*/ 0 60000 65536"/>
              <a:gd name="T9" fmla="*/ 0 60000 65536"/>
              <a:gd name="T10" fmla="*/ 0 60000 65536"/>
              <a:gd name="T11" fmla="*/ 0 60000 65536"/>
              <a:gd name="T12" fmla="*/ 0 w 2488"/>
              <a:gd name="T13" fmla="*/ 0 h 1192"/>
              <a:gd name="T14" fmla="*/ 2488 w 2488"/>
              <a:gd name="T15" fmla="*/ 1192 h 1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88" h="1192">
                <a:moveTo>
                  <a:pt x="0" y="0"/>
                </a:moveTo>
                <a:cubicBezTo>
                  <a:pt x="12" y="412"/>
                  <a:pt x="24" y="824"/>
                  <a:pt x="384" y="1008"/>
                </a:cubicBezTo>
                <a:cubicBezTo>
                  <a:pt x="744" y="1192"/>
                  <a:pt x="1832" y="1088"/>
                  <a:pt x="2160" y="1104"/>
                </a:cubicBezTo>
                <a:cubicBezTo>
                  <a:pt x="2488" y="1120"/>
                  <a:pt x="2420" y="1112"/>
                  <a:pt x="2352" y="1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22447" name="Freeform 15"/>
          <p:cNvSpPr>
            <a:spLocks/>
          </p:cNvSpPr>
          <p:nvPr/>
        </p:nvSpPr>
        <p:spPr bwMode="auto">
          <a:xfrm>
            <a:off x="6019800" y="4572000"/>
            <a:ext cx="2463800" cy="1828800"/>
          </a:xfrm>
          <a:custGeom>
            <a:avLst/>
            <a:gdLst>
              <a:gd name="T0" fmla="*/ 2147483647 w 1552"/>
              <a:gd name="T1" fmla="*/ 0 h 1152"/>
              <a:gd name="T2" fmla="*/ 2147483647 w 1552"/>
              <a:gd name="T3" fmla="*/ 2147483647 h 1152"/>
              <a:gd name="T4" fmla="*/ 0 w 1552"/>
              <a:gd name="T5" fmla="*/ 2147483647 h 1152"/>
              <a:gd name="T6" fmla="*/ 0 60000 65536"/>
              <a:gd name="T7" fmla="*/ 0 60000 65536"/>
              <a:gd name="T8" fmla="*/ 0 60000 65536"/>
              <a:gd name="T9" fmla="*/ 0 w 1552"/>
              <a:gd name="T10" fmla="*/ 0 h 1152"/>
              <a:gd name="T11" fmla="*/ 1552 w 1552"/>
              <a:gd name="T12" fmla="*/ 1152 h 1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2" h="1152">
                <a:moveTo>
                  <a:pt x="1248" y="0"/>
                </a:moveTo>
                <a:cubicBezTo>
                  <a:pt x="1400" y="336"/>
                  <a:pt x="1552" y="672"/>
                  <a:pt x="1344" y="864"/>
                </a:cubicBezTo>
                <a:cubicBezTo>
                  <a:pt x="1136" y="1056"/>
                  <a:pt x="224" y="1104"/>
                  <a:pt x="0" y="115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22448" name="Text Box 16"/>
          <p:cNvSpPr txBox="1">
            <a:spLocks noChangeArrowheads="1"/>
          </p:cNvSpPr>
          <p:nvPr/>
        </p:nvSpPr>
        <p:spPr bwMode="auto">
          <a:xfrm>
            <a:off x="4724400" y="60960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  <a:t>Same</a:t>
            </a:r>
          </a:p>
        </p:txBody>
      </p:sp>
      <p:sp>
        <p:nvSpPr>
          <p:cNvPr id="2322449" name="AutoShape 17"/>
          <p:cNvSpPr>
            <a:spLocks noChangeArrowheads="1"/>
          </p:cNvSpPr>
          <p:nvPr/>
        </p:nvSpPr>
        <p:spPr bwMode="auto">
          <a:xfrm>
            <a:off x="3962400" y="36893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2436" grpId="0"/>
      <p:bldP spid="2322437" grpId="0"/>
      <p:bldP spid="2322438" grpId="0" animBg="1"/>
      <p:bldP spid="2322439" grpId="0" animBg="1"/>
      <p:bldP spid="2322442" grpId="0"/>
      <p:bldP spid="2322444" grpId="0" animBg="1"/>
      <p:bldP spid="2322446" grpId="0" animBg="1"/>
      <p:bldP spid="2322447" grpId="0" animBg="1"/>
      <p:bldP spid="2322448" grpId="0"/>
      <p:bldP spid="232244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</p:spPr>
        <p:txBody>
          <a:bodyPr lIns="0" tIns="0" bIns="0"/>
          <a:lstStyle/>
          <a:p>
            <a:pPr eaLnBrk="1" hangingPunct="1"/>
            <a:r>
              <a:rPr lang="en-US" altLang="zh-TW" smtClean="0"/>
              <a:t>Reconstruction from Gradients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828800" y="1236663"/>
            <a:ext cx="6248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Given</a:t>
            </a:r>
            <a:r>
              <a:rPr lang="en-US" altLang="zh-TW" b="0" i="1">
                <a:solidFill>
                  <a:schemeClr val="tx2"/>
                </a:solidFill>
              </a:rPr>
              <a:t>		G(x,y)	    </a:t>
            </a:r>
            <a:r>
              <a:rPr lang="en-US" altLang="zh-TW" b="0">
                <a:solidFill>
                  <a:schemeClr val="tx2"/>
                </a:solidFill>
              </a:rPr>
              <a:t>= </a:t>
            </a:r>
            <a:r>
              <a:rPr lang="en-US" altLang="zh-TW" b="0" i="1">
                <a:solidFill>
                  <a:schemeClr val="tx2"/>
                </a:solidFill>
              </a:rPr>
              <a:t>	(G</a:t>
            </a:r>
            <a:r>
              <a:rPr lang="en-US" altLang="zh-TW" b="0" i="1" baseline="-25000">
                <a:solidFill>
                  <a:schemeClr val="tx2"/>
                </a:solidFill>
              </a:rPr>
              <a:t>x</a:t>
            </a:r>
            <a:r>
              <a:rPr lang="en-US" altLang="zh-TW" b="0" i="1">
                <a:solidFill>
                  <a:schemeClr val="tx2"/>
                </a:solidFill>
              </a:rPr>
              <a:t> , G</a:t>
            </a:r>
            <a:r>
              <a:rPr lang="en-US" altLang="zh-TW" b="0" i="1" baseline="-25000">
                <a:solidFill>
                  <a:schemeClr val="tx2"/>
                </a:solidFill>
              </a:rPr>
              <a:t>y</a:t>
            </a:r>
            <a:r>
              <a:rPr lang="en-US" altLang="zh-TW" b="0" i="1">
                <a:solidFill>
                  <a:schemeClr val="tx2"/>
                </a:solidFill>
              </a:rPr>
              <a:t>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How to compute</a:t>
            </a:r>
            <a:r>
              <a:rPr lang="en-US" altLang="zh-TW" b="0">
                <a:solidFill>
                  <a:schemeClr val="tx2"/>
                </a:solidFill>
              </a:rPr>
              <a:t>    </a:t>
            </a:r>
            <a:r>
              <a:rPr lang="en-US" altLang="zh-TW" b="0" i="1">
                <a:solidFill>
                  <a:schemeClr val="tx2"/>
                </a:solidFill>
              </a:rPr>
              <a:t>I(x,y)</a:t>
            </a:r>
            <a:r>
              <a:rPr lang="en-US" altLang="zh-TW" b="0">
                <a:solidFill>
                  <a:schemeClr val="tx2"/>
                </a:solidFill>
              </a:rPr>
              <a:t>   </a:t>
            </a:r>
            <a:r>
              <a:rPr lang="en-US" altLang="zh-TW" b="0">
                <a:solidFill>
                  <a:schemeClr val="tx1"/>
                </a:solidFill>
              </a:rPr>
              <a:t>for the image ?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For </a:t>
            </a:r>
            <a:r>
              <a:rPr lang="en-US" altLang="zh-TW" b="0" i="1">
                <a:solidFill>
                  <a:schemeClr val="tx2"/>
                </a:solidFill>
              </a:rPr>
              <a:t>n </a:t>
            </a:r>
            <a:r>
              <a:rPr lang="en-US" altLang="zh-TW" b="0" i="1" baseline="30000">
                <a:solidFill>
                  <a:schemeClr val="tx2"/>
                </a:solidFill>
              </a:rPr>
              <a:t>2</a:t>
            </a:r>
            <a:r>
              <a:rPr lang="en-US" altLang="zh-TW" b="0" i="1">
                <a:solidFill>
                  <a:schemeClr val="tx2"/>
                </a:solidFill>
              </a:rPr>
              <a:t> </a:t>
            </a:r>
            <a:r>
              <a:rPr lang="en-US" altLang="zh-TW" b="0">
                <a:solidFill>
                  <a:schemeClr val="tx1"/>
                </a:solidFill>
              </a:rPr>
              <a:t>image pixels,  </a:t>
            </a:r>
            <a:r>
              <a:rPr lang="en-US" altLang="zh-TW" b="0" i="1">
                <a:solidFill>
                  <a:schemeClr val="tx2"/>
                </a:solidFill>
              </a:rPr>
              <a:t>2 n </a:t>
            </a:r>
            <a:r>
              <a:rPr lang="en-US" altLang="zh-TW" b="0" i="1" baseline="30000">
                <a:solidFill>
                  <a:schemeClr val="tx2"/>
                </a:solidFill>
              </a:rPr>
              <a:t>2</a:t>
            </a:r>
            <a:r>
              <a:rPr lang="en-US" altLang="zh-TW" b="0" i="1">
                <a:solidFill>
                  <a:schemeClr val="tx2"/>
                </a:solidFill>
              </a:rPr>
              <a:t>  </a:t>
            </a:r>
            <a:r>
              <a:rPr lang="en-US" altLang="zh-TW" b="0">
                <a:solidFill>
                  <a:schemeClr val="tx1"/>
                </a:solidFill>
              </a:rPr>
              <a:t>gradients !</a:t>
            </a:r>
          </a:p>
        </p:txBody>
      </p:sp>
      <p:pic>
        <p:nvPicPr>
          <p:cNvPr id="34820" name="Picture 4" descr="GX_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100" y="3124200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GY_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00" y="4876800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531938" y="3057525"/>
            <a:ext cx="1249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Comic Sans MS" pitchFamily="66" charset="0"/>
              </a:rPr>
              <a:t>G</a:t>
            </a:r>
            <a:r>
              <a:rPr lang="en-US" altLang="zh-TW" b="0" baseline="-25000">
                <a:solidFill>
                  <a:schemeClr val="tx1"/>
                </a:solidFill>
                <a:latin typeface="Comic Sans MS" pitchFamily="66" charset="0"/>
              </a:rPr>
              <a:t>x</a:t>
            </a:r>
            <a:endParaRPr lang="en-US" altLang="zh-TW" b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524000" y="4800600"/>
            <a:ext cx="124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Comic Sans MS" pitchFamily="66" charset="0"/>
              </a:rPr>
              <a:t>G</a:t>
            </a:r>
            <a:r>
              <a:rPr lang="en-US" altLang="zh-TW" b="0" baseline="-25000">
                <a:solidFill>
                  <a:schemeClr val="tx1"/>
                </a:solidFill>
                <a:latin typeface="Comic Sans MS" pitchFamily="66" charset="0"/>
              </a:rPr>
              <a:t>y</a:t>
            </a:r>
            <a:endParaRPr lang="en-US" altLang="zh-TW" b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 rot="-5400000">
            <a:off x="5638800" y="3962400"/>
            <a:ext cx="381000" cy="1295400"/>
          </a:xfrm>
          <a:prstGeom prst="downArrow">
            <a:avLst>
              <a:gd name="adj1" fmla="val 50000"/>
              <a:gd name="adj2" fmla="val 8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4038600" y="3962400"/>
            <a:ext cx="1676400" cy="1371600"/>
          </a:xfrm>
          <a:prstGeom prst="flowChartAlternateProcess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bg2"/>
                </a:solidFill>
                <a:latin typeface="Comic Sans MS" pitchFamily="66" charset="0"/>
              </a:rPr>
              <a:t>2D </a:t>
            </a:r>
            <a:br>
              <a:rPr lang="en-US" altLang="zh-TW" b="0">
                <a:solidFill>
                  <a:schemeClr val="bg2"/>
                </a:solidFill>
                <a:latin typeface="Comic Sans MS" pitchFamily="66" charset="0"/>
              </a:rPr>
            </a:br>
            <a:r>
              <a:rPr lang="en-US" altLang="zh-TW" b="0">
                <a:solidFill>
                  <a:schemeClr val="bg2"/>
                </a:solidFill>
                <a:latin typeface="Comic Sans MS" pitchFamily="66" charset="0"/>
              </a:rPr>
              <a:t>Integration</a:t>
            </a:r>
          </a:p>
        </p:txBody>
      </p:sp>
      <p:pic>
        <p:nvPicPr>
          <p:cNvPr id="34826" name="Picture 10" descr="rec_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810000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AutoShape 11"/>
          <p:cNvSpPr>
            <a:spLocks noChangeArrowheads="1"/>
          </p:cNvSpPr>
          <p:nvPr/>
        </p:nvSpPr>
        <p:spPr bwMode="auto">
          <a:xfrm>
            <a:off x="3505200" y="46482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3" y="171450"/>
            <a:ext cx="8272462" cy="73977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smtClean="0"/>
              <a:t>2D Integration is non-trivial</a:t>
            </a: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 rot="10800000">
            <a:off x="927100" y="1400175"/>
            <a:ext cx="0" cy="1719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rot="10800000" flipH="1">
            <a:off x="920750" y="3114675"/>
            <a:ext cx="2733675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V="1">
            <a:off x="923925" y="1987550"/>
            <a:ext cx="2127250" cy="1128713"/>
          </a:xfrm>
          <a:prstGeom prst="line">
            <a:avLst/>
          </a:prstGeom>
          <a:noFill/>
          <a:ln w="38100">
            <a:solidFill>
              <a:srgbClr val="9966FF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549400" y="3116263"/>
            <a:ext cx="1662113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0">
                <a:solidFill>
                  <a:schemeClr val="tx1"/>
                </a:solidFill>
                <a:latin typeface="Verdana" pitchFamily="34" charset="0"/>
              </a:rPr>
              <a:t>df/dx</a:t>
            </a: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 rot="10800000">
            <a:off x="4968875" y="1365250"/>
            <a:ext cx="0" cy="1719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rot="10800000" flipH="1">
            <a:off x="4962525" y="3079750"/>
            <a:ext cx="2733675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591175" y="3081338"/>
            <a:ext cx="12319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0">
                <a:solidFill>
                  <a:schemeClr val="tx1"/>
                </a:solidFill>
                <a:latin typeface="Verdana" pitchFamily="34" charset="0"/>
              </a:rPr>
              <a:t>f(x)</a:t>
            </a:r>
          </a:p>
        </p:txBody>
      </p:sp>
      <p:sp>
        <p:nvSpPr>
          <p:cNvPr id="35850" name="Arc 10"/>
          <p:cNvSpPr>
            <a:spLocks/>
          </p:cNvSpPr>
          <p:nvPr/>
        </p:nvSpPr>
        <p:spPr bwMode="auto">
          <a:xfrm flipV="1">
            <a:off x="4964113" y="2155825"/>
            <a:ext cx="1978025" cy="923925"/>
          </a:xfrm>
          <a:custGeom>
            <a:avLst/>
            <a:gdLst>
              <a:gd name="T0" fmla="*/ 0 w 21237"/>
              <a:gd name="T1" fmla="*/ 0 h 21600"/>
              <a:gd name="T2" fmla="*/ 2147483647 w 21237"/>
              <a:gd name="T3" fmla="*/ 2147483647 h 21600"/>
              <a:gd name="T4" fmla="*/ 0 w 21237"/>
              <a:gd name="T5" fmla="*/ 2147483647 h 21600"/>
              <a:gd name="T6" fmla="*/ 0 60000 65536"/>
              <a:gd name="T7" fmla="*/ 0 60000 65536"/>
              <a:gd name="T8" fmla="*/ 0 60000 65536"/>
              <a:gd name="T9" fmla="*/ 0 w 21237"/>
              <a:gd name="T10" fmla="*/ 0 h 21600"/>
              <a:gd name="T11" fmla="*/ 21237 w 212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37" h="21600" fill="none" extrusionOk="0">
                <a:moveTo>
                  <a:pt x="-1" y="0"/>
                </a:moveTo>
                <a:cubicBezTo>
                  <a:pt x="10409" y="0"/>
                  <a:pt x="19337" y="7423"/>
                  <a:pt x="21237" y="17657"/>
                </a:cubicBezTo>
              </a:path>
              <a:path w="21237" h="21600" stroke="0" extrusionOk="0">
                <a:moveTo>
                  <a:pt x="-1" y="0"/>
                </a:moveTo>
                <a:cubicBezTo>
                  <a:pt x="10409" y="0"/>
                  <a:pt x="19337" y="7423"/>
                  <a:pt x="21237" y="17657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99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71713" y="4106863"/>
            <a:ext cx="4267200" cy="2147887"/>
            <a:chOff x="1431" y="2587"/>
            <a:chExt cx="2688" cy="1353"/>
          </a:xfrm>
        </p:grpSpPr>
        <p:sp>
          <p:nvSpPr>
            <p:cNvPr id="35854" name="Line 12"/>
            <p:cNvSpPr>
              <a:spLocks noChangeShapeType="1"/>
            </p:cNvSpPr>
            <p:nvPr/>
          </p:nvSpPr>
          <p:spPr bwMode="auto">
            <a:xfrm rot="10800000">
              <a:off x="2178" y="2587"/>
              <a:ext cx="0" cy="10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55" name="Line 13"/>
            <p:cNvSpPr>
              <a:spLocks noChangeShapeType="1"/>
            </p:cNvSpPr>
            <p:nvPr/>
          </p:nvSpPr>
          <p:spPr bwMode="auto">
            <a:xfrm rot="10800000" flipH="1">
              <a:off x="2174" y="3667"/>
              <a:ext cx="1722" cy="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56" name="AutoShape 14"/>
            <p:cNvSpPr>
              <a:spLocks noChangeArrowheads="1"/>
            </p:cNvSpPr>
            <p:nvPr/>
          </p:nvSpPr>
          <p:spPr bwMode="auto">
            <a:xfrm rot="-2190493">
              <a:off x="2627" y="2605"/>
              <a:ext cx="1238" cy="745"/>
            </a:xfrm>
            <a:prstGeom prst="flowChartPunchedTape">
              <a:avLst/>
            </a:prstGeom>
            <a:solidFill>
              <a:srgbClr val="9966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57" name="Freeform 15"/>
            <p:cNvSpPr>
              <a:spLocks/>
            </p:cNvSpPr>
            <p:nvPr/>
          </p:nvSpPr>
          <p:spPr bwMode="auto">
            <a:xfrm>
              <a:off x="3255" y="2672"/>
              <a:ext cx="437" cy="300"/>
            </a:xfrm>
            <a:custGeom>
              <a:avLst/>
              <a:gdLst>
                <a:gd name="T0" fmla="*/ 199 w 437"/>
                <a:gd name="T1" fmla="*/ 6 h 300"/>
                <a:gd name="T2" fmla="*/ 223 w 437"/>
                <a:gd name="T3" fmla="*/ 0 h 300"/>
                <a:gd name="T4" fmla="*/ 385 w 437"/>
                <a:gd name="T5" fmla="*/ 12 h 300"/>
                <a:gd name="T6" fmla="*/ 417 w 437"/>
                <a:gd name="T7" fmla="*/ 20 h 300"/>
                <a:gd name="T8" fmla="*/ 427 w 437"/>
                <a:gd name="T9" fmla="*/ 52 h 300"/>
                <a:gd name="T10" fmla="*/ 411 w 437"/>
                <a:gd name="T11" fmla="*/ 166 h 300"/>
                <a:gd name="T12" fmla="*/ 391 w 437"/>
                <a:gd name="T13" fmla="*/ 194 h 300"/>
                <a:gd name="T14" fmla="*/ 355 w 437"/>
                <a:gd name="T15" fmla="*/ 240 h 300"/>
                <a:gd name="T16" fmla="*/ 333 w 437"/>
                <a:gd name="T17" fmla="*/ 262 h 300"/>
                <a:gd name="T18" fmla="*/ 315 w 437"/>
                <a:gd name="T19" fmla="*/ 272 h 300"/>
                <a:gd name="T20" fmla="*/ 215 w 437"/>
                <a:gd name="T21" fmla="*/ 298 h 300"/>
                <a:gd name="T22" fmla="*/ 181 w 437"/>
                <a:gd name="T23" fmla="*/ 300 h 300"/>
                <a:gd name="T24" fmla="*/ 85 w 437"/>
                <a:gd name="T25" fmla="*/ 298 h 300"/>
                <a:gd name="T26" fmla="*/ 19 w 437"/>
                <a:gd name="T27" fmla="*/ 246 h 300"/>
                <a:gd name="T28" fmla="*/ 9 w 437"/>
                <a:gd name="T29" fmla="*/ 218 h 300"/>
                <a:gd name="T30" fmla="*/ 63 w 437"/>
                <a:gd name="T31" fmla="*/ 56 h 300"/>
                <a:gd name="T32" fmla="*/ 85 w 437"/>
                <a:gd name="T33" fmla="*/ 44 h 300"/>
                <a:gd name="T34" fmla="*/ 189 w 437"/>
                <a:gd name="T35" fmla="*/ 12 h 3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7"/>
                <a:gd name="T55" fmla="*/ 0 h 300"/>
                <a:gd name="T56" fmla="*/ 437 w 437"/>
                <a:gd name="T57" fmla="*/ 300 h 3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7" h="300">
                  <a:moveTo>
                    <a:pt x="199" y="6"/>
                  </a:moveTo>
                  <a:cubicBezTo>
                    <a:pt x="207" y="3"/>
                    <a:pt x="215" y="3"/>
                    <a:pt x="223" y="0"/>
                  </a:cubicBezTo>
                  <a:cubicBezTo>
                    <a:pt x="279" y="1"/>
                    <a:pt x="330" y="8"/>
                    <a:pt x="385" y="12"/>
                  </a:cubicBezTo>
                  <a:cubicBezTo>
                    <a:pt x="396" y="14"/>
                    <a:pt x="406" y="18"/>
                    <a:pt x="417" y="20"/>
                  </a:cubicBezTo>
                  <a:cubicBezTo>
                    <a:pt x="421" y="31"/>
                    <a:pt x="423" y="41"/>
                    <a:pt x="427" y="52"/>
                  </a:cubicBezTo>
                  <a:cubicBezTo>
                    <a:pt x="426" y="76"/>
                    <a:pt x="437" y="140"/>
                    <a:pt x="411" y="166"/>
                  </a:cubicBezTo>
                  <a:cubicBezTo>
                    <a:pt x="408" y="177"/>
                    <a:pt x="399" y="186"/>
                    <a:pt x="391" y="194"/>
                  </a:cubicBezTo>
                  <a:cubicBezTo>
                    <a:pt x="385" y="212"/>
                    <a:pt x="368" y="227"/>
                    <a:pt x="355" y="240"/>
                  </a:cubicBezTo>
                  <a:cubicBezTo>
                    <a:pt x="347" y="248"/>
                    <a:pt x="343" y="259"/>
                    <a:pt x="333" y="262"/>
                  </a:cubicBezTo>
                  <a:cubicBezTo>
                    <a:pt x="328" y="267"/>
                    <a:pt x="315" y="272"/>
                    <a:pt x="315" y="272"/>
                  </a:cubicBezTo>
                  <a:cubicBezTo>
                    <a:pt x="299" y="296"/>
                    <a:pt x="235" y="297"/>
                    <a:pt x="215" y="298"/>
                  </a:cubicBezTo>
                  <a:cubicBezTo>
                    <a:pt x="204" y="299"/>
                    <a:pt x="192" y="299"/>
                    <a:pt x="181" y="300"/>
                  </a:cubicBezTo>
                  <a:cubicBezTo>
                    <a:pt x="149" y="299"/>
                    <a:pt x="117" y="300"/>
                    <a:pt x="85" y="298"/>
                  </a:cubicBezTo>
                  <a:cubicBezTo>
                    <a:pt x="58" y="296"/>
                    <a:pt x="36" y="263"/>
                    <a:pt x="19" y="246"/>
                  </a:cubicBezTo>
                  <a:cubicBezTo>
                    <a:pt x="17" y="236"/>
                    <a:pt x="12" y="228"/>
                    <a:pt x="9" y="218"/>
                  </a:cubicBezTo>
                  <a:cubicBezTo>
                    <a:pt x="11" y="171"/>
                    <a:pt x="0" y="77"/>
                    <a:pt x="63" y="56"/>
                  </a:cubicBezTo>
                  <a:cubicBezTo>
                    <a:pt x="71" y="48"/>
                    <a:pt x="75" y="49"/>
                    <a:pt x="85" y="44"/>
                  </a:cubicBezTo>
                  <a:cubicBezTo>
                    <a:pt x="123" y="23"/>
                    <a:pt x="144" y="12"/>
                    <a:pt x="189" y="12"/>
                  </a:cubicBezTo>
                </a:path>
              </a:pathLst>
            </a:custGeom>
            <a:noFill/>
            <a:ln w="25400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58" name="Line 16"/>
            <p:cNvSpPr>
              <a:spLocks noChangeShapeType="1"/>
            </p:cNvSpPr>
            <p:nvPr/>
          </p:nvSpPr>
          <p:spPr bwMode="auto">
            <a:xfrm rot="10800000" flipH="1">
              <a:off x="2186" y="2842"/>
              <a:ext cx="422" cy="8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59" name="Text Box 17"/>
            <p:cNvSpPr txBox="1">
              <a:spLocks noChangeArrowheads="1"/>
            </p:cNvSpPr>
            <p:nvPr/>
          </p:nvSpPr>
          <p:spPr bwMode="auto">
            <a:xfrm>
              <a:off x="1431" y="2872"/>
              <a:ext cx="776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800" b="0">
                  <a:solidFill>
                    <a:schemeClr val="tx1"/>
                  </a:solidFill>
                  <a:latin typeface="Verdana" pitchFamily="34" charset="0"/>
                </a:rPr>
                <a:t>f(x,y)</a:t>
              </a:r>
            </a:p>
          </p:txBody>
        </p:sp>
        <p:sp>
          <p:nvSpPr>
            <p:cNvPr id="35860" name="Oval 18"/>
            <p:cNvSpPr>
              <a:spLocks noChangeArrowheads="1"/>
            </p:cNvSpPr>
            <p:nvPr/>
          </p:nvSpPr>
          <p:spPr bwMode="auto">
            <a:xfrm>
              <a:off x="3422" y="2650"/>
              <a:ext cx="56" cy="56"/>
            </a:xfrm>
            <a:prstGeom prst="ellipse">
              <a:avLst/>
            </a:prstGeom>
            <a:solidFill>
              <a:schemeClr val="bg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61" name="Text Box 19"/>
            <p:cNvSpPr txBox="1">
              <a:spLocks noChangeArrowheads="1"/>
            </p:cNvSpPr>
            <p:nvPr/>
          </p:nvSpPr>
          <p:spPr bwMode="auto">
            <a:xfrm>
              <a:off x="3719" y="3613"/>
              <a:ext cx="400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800" b="0">
                  <a:solidFill>
                    <a:schemeClr val="tx1"/>
                  </a:solidFill>
                  <a:latin typeface="Verdana" pitchFamily="34" charset="0"/>
                </a:rPr>
                <a:t>x</a:t>
              </a:r>
            </a:p>
          </p:txBody>
        </p:sp>
        <p:sp>
          <p:nvSpPr>
            <p:cNvPr id="35862" name="Text Box 20"/>
            <p:cNvSpPr txBox="1">
              <a:spLocks noChangeArrowheads="1"/>
            </p:cNvSpPr>
            <p:nvPr/>
          </p:nvSpPr>
          <p:spPr bwMode="auto">
            <a:xfrm>
              <a:off x="2298" y="2652"/>
              <a:ext cx="400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800" b="0">
                  <a:solidFill>
                    <a:schemeClr val="tx1"/>
                  </a:solidFill>
                  <a:latin typeface="Verdana" pitchFamily="34" charset="0"/>
                </a:rPr>
                <a:t>y</a:t>
              </a:r>
            </a:p>
          </p:txBody>
        </p:sp>
      </p:grpSp>
      <p:sp>
        <p:nvSpPr>
          <p:cNvPr id="2325525" name="Text Box 21"/>
          <p:cNvSpPr txBox="1">
            <a:spLocks noChangeArrowheads="1"/>
          </p:cNvSpPr>
          <p:nvPr/>
        </p:nvSpPr>
        <p:spPr bwMode="auto">
          <a:xfrm>
            <a:off x="914400" y="6172200"/>
            <a:ext cx="7696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  <a:latin typeface="Verdana" pitchFamily="34" charset="0"/>
              </a:rPr>
              <a:t>Reconstruction depends on chosen path</a:t>
            </a:r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>
            <a:off x="228600" y="3686175"/>
            <a:ext cx="868680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55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Reconstruction from Gradient Field G</a:t>
            </a:r>
          </a:p>
        </p:txBody>
      </p:sp>
      <p:sp>
        <p:nvSpPr>
          <p:cNvPr id="11212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Look for image </a:t>
            </a:r>
            <a:r>
              <a:rPr lang="en-US" altLang="zh-TW" sz="3200" b="1" i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TW" smtClean="0"/>
              <a:t> with gradient closest to </a:t>
            </a:r>
            <a:r>
              <a:rPr lang="en-US" altLang="zh-TW" sz="3200" b="1" i="1" smtClean="0">
                <a:solidFill>
                  <a:srgbClr val="000099"/>
                </a:solidFill>
                <a:latin typeface="Times New Roman" pitchFamily="18" charset="0"/>
              </a:rPr>
              <a:t>G</a:t>
            </a:r>
            <a:r>
              <a:rPr lang="en-US" altLang="zh-TW" smtClean="0"/>
              <a:t> in the least squares sense.</a:t>
            </a:r>
          </a:p>
          <a:p>
            <a:pPr eaLnBrk="1" hangingPunct="1"/>
            <a:r>
              <a:rPr lang="en-US" altLang="zh-TW" sz="3200" b="1" i="1" smtClean="0">
                <a:solidFill>
                  <a:srgbClr val="000099"/>
                </a:solidFill>
                <a:latin typeface="Times New Roman" pitchFamily="18" charset="0"/>
              </a:rPr>
              <a:t>I</a:t>
            </a:r>
            <a:r>
              <a:rPr lang="en-US" altLang="zh-TW" smtClean="0"/>
              <a:t> minimizes the integral: </a:t>
            </a:r>
          </a:p>
        </p:txBody>
      </p:sp>
      <p:graphicFrame>
        <p:nvGraphicFramePr>
          <p:cNvPr id="1121291" name="Object 11"/>
          <p:cNvGraphicFramePr>
            <a:graphicFrameLocks noChangeAspect="1"/>
          </p:cNvGraphicFramePr>
          <p:nvPr/>
        </p:nvGraphicFramePr>
        <p:xfrm>
          <a:off x="395288" y="3159125"/>
          <a:ext cx="8497887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方程式" r:id="rId5" imgW="2958840" imgH="495000" progId="Equation.3">
                  <p:embed/>
                </p:oleObj>
              </mc:Choice>
              <mc:Fallback>
                <p:oleObj name="方程式" r:id="rId5" imgW="2958840" imgH="495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159125"/>
                        <a:ext cx="8497887" cy="142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1292" name="Object 12"/>
          <p:cNvGraphicFramePr>
            <a:graphicFrameLocks noChangeAspect="1"/>
          </p:cNvGraphicFramePr>
          <p:nvPr/>
        </p:nvGraphicFramePr>
        <p:xfrm>
          <a:off x="4931544" y="2065660"/>
          <a:ext cx="3744912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方程式" r:id="rId7" imgW="1041120" imgH="279360" progId="Equation.3">
                  <p:embed/>
                </p:oleObj>
              </mc:Choice>
              <mc:Fallback>
                <p:oleObj name="方程式" r:id="rId7" imgW="1041120" imgH="27936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1544" y="2065660"/>
                        <a:ext cx="3744912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36600" y="4797425"/>
            <a:ext cx="7364413" cy="1276350"/>
            <a:chOff x="464" y="3022"/>
            <a:chExt cx="4639" cy="804"/>
          </a:xfrm>
        </p:grpSpPr>
        <p:graphicFrame>
          <p:nvGraphicFramePr>
            <p:cNvPr id="2052" name="Object 13"/>
            <p:cNvGraphicFramePr>
              <a:graphicFrameLocks noChangeAspect="1"/>
            </p:cNvGraphicFramePr>
            <p:nvPr/>
          </p:nvGraphicFramePr>
          <p:xfrm>
            <a:off x="1281" y="3022"/>
            <a:ext cx="2688" cy="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" name="方程式" r:id="rId9" imgW="1485720" imgH="444240" progId="Equation.3">
                    <p:embed/>
                  </p:oleObj>
                </mc:Choice>
                <mc:Fallback>
                  <p:oleObj name="方程式" r:id="rId9" imgW="1485720" imgH="44424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" y="3022"/>
                          <a:ext cx="2688" cy="8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6" name="AutoShape 14"/>
            <p:cNvSpPr>
              <a:spLocks noChangeArrowheads="1"/>
            </p:cNvSpPr>
            <p:nvPr/>
          </p:nvSpPr>
          <p:spPr bwMode="auto">
            <a:xfrm>
              <a:off x="464" y="3294"/>
              <a:ext cx="681" cy="227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000099"/>
            </a:solidFill>
            <a:ln w="2857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57" name="Text Box 15"/>
            <p:cNvSpPr txBox="1">
              <a:spLocks noChangeArrowheads="1"/>
            </p:cNvSpPr>
            <p:nvPr/>
          </p:nvSpPr>
          <p:spPr bwMode="auto">
            <a:xfrm>
              <a:off x="4105" y="3113"/>
              <a:ext cx="998" cy="596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2800">
                  <a:latin typeface="Trebuchet MS" pitchFamily="34" charset="0"/>
                </a:rPr>
                <a:t>Poisson</a:t>
              </a:r>
            </a:p>
            <a:p>
              <a:pPr algn="l"/>
              <a:r>
                <a:rPr lang="en-US" altLang="zh-TW" sz="2800">
                  <a:latin typeface="Trebuchet MS" pitchFamily="34" charset="0"/>
                </a:rPr>
                <a:t>equation</a:t>
              </a:r>
            </a:p>
          </p:txBody>
        </p:sp>
      </p:grp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28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79613" y="188913"/>
          <a:ext cx="4013200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方程式" r:id="rId4" imgW="1511280" imgH="444240" progId="Equation.3">
                  <p:embed/>
                </p:oleObj>
              </mc:Choice>
              <mc:Fallback>
                <p:oleObj name="方程式" r:id="rId4" imgW="1511280" imgH="4442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88913"/>
                        <a:ext cx="4013200" cy="11826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174875" y="1390650"/>
            <a:ext cx="6786563" cy="1368425"/>
            <a:chOff x="1370" y="876"/>
            <a:chExt cx="4275" cy="862"/>
          </a:xfrm>
        </p:grpSpPr>
        <p:graphicFrame>
          <p:nvGraphicFramePr>
            <p:cNvPr id="3077" name="Object 5"/>
            <p:cNvGraphicFramePr>
              <a:graphicFrameLocks noChangeAspect="1"/>
            </p:cNvGraphicFramePr>
            <p:nvPr/>
          </p:nvGraphicFramePr>
          <p:xfrm>
            <a:off x="1370" y="1371"/>
            <a:ext cx="4275" cy="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" name="方程式" r:id="rId6" imgW="2806560" imgH="241200" progId="Equation.3">
                    <p:embed/>
                  </p:oleObj>
                </mc:Choice>
                <mc:Fallback>
                  <p:oleObj name="方程式" r:id="rId6" imgW="2806560" imgH="2412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0" y="1371"/>
                          <a:ext cx="4275" cy="3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4" name="Line 6"/>
            <p:cNvSpPr>
              <a:spLocks noChangeShapeType="1"/>
            </p:cNvSpPr>
            <p:nvPr/>
          </p:nvSpPr>
          <p:spPr bwMode="auto">
            <a:xfrm flipH="1" flipV="1">
              <a:off x="3387" y="876"/>
              <a:ext cx="230" cy="50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88913" y="1463675"/>
            <a:ext cx="8761412" cy="2035175"/>
            <a:chOff x="119" y="922"/>
            <a:chExt cx="5519" cy="1282"/>
          </a:xfrm>
        </p:grpSpPr>
        <p:graphicFrame>
          <p:nvGraphicFramePr>
            <p:cNvPr id="3076" name="Object 4"/>
            <p:cNvGraphicFramePr>
              <a:graphicFrameLocks noChangeAspect="1"/>
            </p:cNvGraphicFramePr>
            <p:nvPr/>
          </p:nvGraphicFramePr>
          <p:xfrm>
            <a:off x="119" y="1875"/>
            <a:ext cx="5519" cy="3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0" name="方程式" r:id="rId8" imgW="3403440" imgH="203040" progId="Equation.3">
                    <p:embed/>
                  </p:oleObj>
                </mc:Choice>
                <mc:Fallback>
                  <p:oleObj name="方程式" r:id="rId8" imgW="3403440" imgH="2030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" y="1875"/>
                          <a:ext cx="5519" cy="3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3" name="Line 7"/>
            <p:cNvSpPr>
              <a:spLocks noChangeShapeType="1"/>
            </p:cNvSpPr>
            <p:nvPr/>
          </p:nvSpPr>
          <p:spPr bwMode="auto">
            <a:xfrm flipV="1">
              <a:off x="914" y="922"/>
              <a:ext cx="530" cy="953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</p:grpSp>
      <p:graphicFrame>
        <p:nvGraphicFramePr>
          <p:cNvPr id="1123336" name="Object 8"/>
          <p:cNvGraphicFramePr>
            <a:graphicFrameLocks noChangeAspect="1"/>
          </p:cNvGraphicFramePr>
          <p:nvPr/>
        </p:nvGraphicFramePr>
        <p:xfrm>
          <a:off x="1616075" y="3675063"/>
          <a:ext cx="5518150" cy="259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方程式" r:id="rId10" imgW="1434960" imgH="914400" progId="Equation.3">
                  <p:embed/>
                </p:oleObj>
              </mc:Choice>
              <mc:Fallback>
                <p:oleObj name="方程式" r:id="rId10" imgW="1434960" imgH="9144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3675063"/>
                        <a:ext cx="5518150" cy="2598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3337" name="Text Box 9"/>
          <p:cNvSpPr txBox="1">
            <a:spLocks noChangeArrowheads="1"/>
          </p:cNvSpPr>
          <p:nvPr/>
        </p:nvSpPr>
        <p:spPr bwMode="auto">
          <a:xfrm>
            <a:off x="1820863" y="4429125"/>
            <a:ext cx="287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>
                <a:solidFill>
                  <a:srgbClr val="000099"/>
                </a:solidFill>
                <a:latin typeface="Times New Roman" pitchFamily="18" charset="0"/>
              </a:rPr>
              <a:t>.. 1 …   1 -4 1 …   1 ..</a:t>
            </a:r>
          </a:p>
        </p:txBody>
      </p:sp>
      <p:sp>
        <p:nvSpPr>
          <p:cNvPr id="1123340" name="Text Box 12"/>
          <p:cNvSpPr txBox="1">
            <a:spLocks noChangeArrowheads="1"/>
          </p:cNvSpPr>
          <p:nvPr/>
        </p:nvSpPr>
        <p:spPr bwMode="auto">
          <a:xfrm>
            <a:off x="5076825" y="4724400"/>
            <a:ext cx="30321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000099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37" grpId="0"/>
      <p:bldP spid="112334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Linear System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6713538" y="2176463"/>
          <a:ext cx="2039937" cy="391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3" imgW="1460160" imgH="3429000" progId="Equation.3">
                  <p:embed/>
                </p:oleObj>
              </mc:Choice>
              <mc:Fallback>
                <p:oleObj name="Equation" r:id="rId3" imgW="1460160" imgH="3429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2176463"/>
                        <a:ext cx="2039937" cy="3913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33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5800" y="3744913"/>
            <a:ext cx="1706563" cy="182562"/>
            <a:chOff x="3907" y="1711"/>
            <a:chExt cx="1075" cy="115"/>
          </a:xfrm>
        </p:grpSpPr>
        <p:sp>
          <p:nvSpPr>
            <p:cNvPr id="4144" name="Oval 5"/>
            <p:cNvSpPr>
              <a:spLocks noChangeArrowheads="1"/>
            </p:cNvSpPr>
            <p:nvPr/>
          </p:nvSpPr>
          <p:spPr bwMode="auto">
            <a:xfrm>
              <a:off x="486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5" name="Oval 6"/>
            <p:cNvSpPr>
              <a:spLocks noChangeArrowheads="1"/>
            </p:cNvSpPr>
            <p:nvPr/>
          </p:nvSpPr>
          <p:spPr bwMode="auto">
            <a:xfrm>
              <a:off x="390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6" name="Oval 7"/>
            <p:cNvSpPr>
              <a:spLocks noChangeArrowheads="1"/>
            </p:cNvSpPr>
            <p:nvPr/>
          </p:nvSpPr>
          <p:spPr bwMode="auto">
            <a:xfrm>
              <a:off x="414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7" name="Oval 8"/>
            <p:cNvSpPr>
              <a:spLocks noChangeArrowheads="1"/>
            </p:cNvSpPr>
            <p:nvPr/>
          </p:nvSpPr>
          <p:spPr bwMode="auto">
            <a:xfrm>
              <a:off x="438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8" name="Oval 9"/>
            <p:cNvSpPr>
              <a:spLocks noChangeArrowheads="1"/>
            </p:cNvSpPr>
            <p:nvPr/>
          </p:nvSpPr>
          <p:spPr bwMode="auto">
            <a:xfrm>
              <a:off x="462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85800" y="3276600"/>
            <a:ext cx="1706563" cy="182563"/>
            <a:chOff x="3907" y="1711"/>
            <a:chExt cx="1075" cy="115"/>
          </a:xfrm>
        </p:grpSpPr>
        <p:sp>
          <p:nvSpPr>
            <p:cNvPr id="4139" name="Oval 11"/>
            <p:cNvSpPr>
              <a:spLocks noChangeArrowheads="1"/>
            </p:cNvSpPr>
            <p:nvPr/>
          </p:nvSpPr>
          <p:spPr bwMode="auto">
            <a:xfrm>
              <a:off x="486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0" name="Oval 12"/>
            <p:cNvSpPr>
              <a:spLocks noChangeArrowheads="1"/>
            </p:cNvSpPr>
            <p:nvPr/>
          </p:nvSpPr>
          <p:spPr bwMode="auto">
            <a:xfrm>
              <a:off x="390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1" name="Oval 13"/>
            <p:cNvSpPr>
              <a:spLocks noChangeArrowheads="1"/>
            </p:cNvSpPr>
            <p:nvPr/>
          </p:nvSpPr>
          <p:spPr bwMode="auto">
            <a:xfrm>
              <a:off x="414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2" name="Oval 14"/>
            <p:cNvSpPr>
              <a:spLocks noChangeArrowheads="1"/>
            </p:cNvSpPr>
            <p:nvPr/>
          </p:nvSpPr>
          <p:spPr bwMode="auto">
            <a:xfrm>
              <a:off x="438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43" name="Oval 15"/>
            <p:cNvSpPr>
              <a:spLocks noChangeArrowheads="1"/>
            </p:cNvSpPr>
            <p:nvPr/>
          </p:nvSpPr>
          <p:spPr bwMode="auto">
            <a:xfrm>
              <a:off x="462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85800" y="2852738"/>
            <a:ext cx="1706563" cy="182562"/>
            <a:chOff x="3907" y="1711"/>
            <a:chExt cx="1075" cy="115"/>
          </a:xfrm>
        </p:grpSpPr>
        <p:sp>
          <p:nvSpPr>
            <p:cNvPr id="4134" name="Oval 17"/>
            <p:cNvSpPr>
              <a:spLocks noChangeArrowheads="1"/>
            </p:cNvSpPr>
            <p:nvPr/>
          </p:nvSpPr>
          <p:spPr bwMode="auto">
            <a:xfrm>
              <a:off x="486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5" name="Oval 18"/>
            <p:cNvSpPr>
              <a:spLocks noChangeArrowheads="1"/>
            </p:cNvSpPr>
            <p:nvPr/>
          </p:nvSpPr>
          <p:spPr bwMode="auto">
            <a:xfrm>
              <a:off x="390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6" name="Oval 19"/>
            <p:cNvSpPr>
              <a:spLocks noChangeArrowheads="1"/>
            </p:cNvSpPr>
            <p:nvPr/>
          </p:nvSpPr>
          <p:spPr bwMode="auto">
            <a:xfrm>
              <a:off x="414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7" name="Oval 20"/>
            <p:cNvSpPr>
              <a:spLocks noChangeArrowheads="1"/>
            </p:cNvSpPr>
            <p:nvPr/>
          </p:nvSpPr>
          <p:spPr bwMode="auto">
            <a:xfrm>
              <a:off x="438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8" name="Oval 21"/>
            <p:cNvSpPr>
              <a:spLocks noChangeArrowheads="1"/>
            </p:cNvSpPr>
            <p:nvPr/>
          </p:nvSpPr>
          <p:spPr bwMode="auto">
            <a:xfrm>
              <a:off x="462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85800" y="2406650"/>
            <a:ext cx="1706563" cy="182563"/>
            <a:chOff x="3907" y="1711"/>
            <a:chExt cx="1075" cy="115"/>
          </a:xfrm>
        </p:grpSpPr>
        <p:sp>
          <p:nvSpPr>
            <p:cNvPr id="4129" name="Oval 23"/>
            <p:cNvSpPr>
              <a:spLocks noChangeArrowheads="1"/>
            </p:cNvSpPr>
            <p:nvPr/>
          </p:nvSpPr>
          <p:spPr bwMode="auto">
            <a:xfrm>
              <a:off x="486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0" name="Oval 24"/>
            <p:cNvSpPr>
              <a:spLocks noChangeArrowheads="1"/>
            </p:cNvSpPr>
            <p:nvPr/>
          </p:nvSpPr>
          <p:spPr bwMode="auto">
            <a:xfrm>
              <a:off x="390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1" name="Oval 25"/>
            <p:cNvSpPr>
              <a:spLocks noChangeArrowheads="1"/>
            </p:cNvSpPr>
            <p:nvPr/>
          </p:nvSpPr>
          <p:spPr bwMode="auto">
            <a:xfrm>
              <a:off x="414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2" name="Oval 26"/>
            <p:cNvSpPr>
              <a:spLocks noChangeArrowheads="1"/>
            </p:cNvSpPr>
            <p:nvPr/>
          </p:nvSpPr>
          <p:spPr bwMode="auto">
            <a:xfrm>
              <a:off x="438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33" name="Oval 27"/>
            <p:cNvSpPr>
              <a:spLocks noChangeArrowheads="1"/>
            </p:cNvSpPr>
            <p:nvPr/>
          </p:nvSpPr>
          <p:spPr bwMode="auto">
            <a:xfrm>
              <a:off x="462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85800" y="4235450"/>
            <a:ext cx="1706563" cy="182563"/>
            <a:chOff x="3907" y="1711"/>
            <a:chExt cx="1075" cy="115"/>
          </a:xfrm>
        </p:grpSpPr>
        <p:sp>
          <p:nvSpPr>
            <p:cNvPr id="4124" name="Oval 29"/>
            <p:cNvSpPr>
              <a:spLocks noChangeArrowheads="1"/>
            </p:cNvSpPr>
            <p:nvPr/>
          </p:nvSpPr>
          <p:spPr bwMode="auto">
            <a:xfrm>
              <a:off x="486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25" name="Oval 30"/>
            <p:cNvSpPr>
              <a:spLocks noChangeArrowheads="1"/>
            </p:cNvSpPr>
            <p:nvPr/>
          </p:nvSpPr>
          <p:spPr bwMode="auto">
            <a:xfrm>
              <a:off x="390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26" name="Oval 31"/>
            <p:cNvSpPr>
              <a:spLocks noChangeArrowheads="1"/>
            </p:cNvSpPr>
            <p:nvPr/>
          </p:nvSpPr>
          <p:spPr bwMode="auto">
            <a:xfrm>
              <a:off x="414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27" name="Oval 32"/>
            <p:cNvSpPr>
              <a:spLocks noChangeArrowheads="1"/>
            </p:cNvSpPr>
            <p:nvPr/>
          </p:nvSpPr>
          <p:spPr bwMode="auto">
            <a:xfrm>
              <a:off x="438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28" name="Oval 33"/>
            <p:cNvSpPr>
              <a:spLocks noChangeArrowheads="1"/>
            </p:cNvSpPr>
            <p:nvPr/>
          </p:nvSpPr>
          <p:spPr bwMode="auto">
            <a:xfrm>
              <a:off x="4627" y="1711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107" name="Text Box 34"/>
          <p:cNvSpPr txBox="1">
            <a:spLocks noChangeArrowheads="1"/>
          </p:cNvSpPr>
          <p:nvPr/>
        </p:nvSpPr>
        <p:spPr bwMode="auto">
          <a:xfrm>
            <a:off x="1295400" y="3321050"/>
            <a:ext cx="5334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x,y</a:t>
            </a:r>
          </a:p>
        </p:txBody>
      </p:sp>
      <p:graphicFrame>
        <p:nvGraphicFramePr>
          <p:cNvPr id="4099" name="Object 35"/>
          <p:cNvGraphicFramePr>
            <a:graphicFrameLocks noChangeAspect="1"/>
          </p:cNvGraphicFramePr>
          <p:nvPr/>
        </p:nvGraphicFramePr>
        <p:xfrm>
          <a:off x="3016250" y="3932238"/>
          <a:ext cx="33369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5" imgW="2387520" imgH="215640" progId="Equation.3">
                  <p:embed/>
                </p:oleObj>
              </mc:Choice>
              <mc:Fallback>
                <p:oleObj name="Equation" r:id="rId5" imgW="2387520" imgH="21564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0" y="3932238"/>
                        <a:ext cx="3336925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33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AutoShape 36"/>
          <p:cNvSpPr>
            <a:spLocks/>
          </p:cNvSpPr>
          <p:nvPr/>
        </p:nvSpPr>
        <p:spPr bwMode="auto">
          <a:xfrm rot="5400000">
            <a:off x="3810000" y="3733800"/>
            <a:ext cx="228600" cy="1447800"/>
          </a:xfrm>
          <a:prstGeom prst="rightBrace">
            <a:avLst>
              <a:gd name="adj1" fmla="val 52778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09" name="Text Box 37"/>
          <p:cNvSpPr txBox="1">
            <a:spLocks noChangeArrowheads="1"/>
          </p:cNvSpPr>
          <p:nvPr/>
        </p:nvSpPr>
        <p:spPr bwMode="auto">
          <a:xfrm>
            <a:off x="3505200" y="4572000"/>
            <a:ext cx="5334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110" name="AutoShape 38"/>
          <p:cNvSpPr>
            <a:spLocks/>
          </p:cNvSpPr>
          <p:nvPr/>
        </p:nvSpPr>
        <p:spPr bwMode="auto">
          <a:xfrm rot="10800000">
            <a:off x="6477000" y="2819400"/>
            <a:ext cx="228600" cy="1295400"/>
          </a:xfrm>
          <a:prstGeom prst="rightBrace">
            <a:avLst>
              <a:gd name="adj1" fmla="val 47222"/>
              <a:gd name="adj2" fmla="val 50000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11" name="Text Box 39"/>
          <p:cNvSpPr txBox="1">
            <a:spLocks noChangeArrowheads="1"/>
          </p:cNvSpPr>
          <p:nvPr/>
        </p:nvSpPr>
        <p:spPr bwMode="auto">
          <a:xfrm>
            <a:off x="6019800" y="3124200"/>
            <a:ext cx="5334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112" name="Text Box 40"/>
          <p:cNvSpPr txBox="1">
            <a:spLocks noChangeArrowheads="1"/>
          </p:cNvSpPr>
          <p:nvPr/>
        </p:nvSpPr>
        <p:spPr bwMode="auto">
          <a:xfrm>
            <a:off x="1219200" y="2909888"/>
            <a:ext cx="762000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x,y-1</a:t>
            </a:r>
          </a:p>
        </p:txBody>
      </p:sp>
      <p:sp>
        <p:nvSpPr>
          <p:cNvPr id="4113" name="Text Box 41"/>
          <p:cNvSpPr txBox="1">
            <a:spLocks noChangeArrowheads="1"/>
          </p:cNvSpPr>
          <p:nvPr/>
        </p:nvSpPr>
        <p:spPr bwMode="auto">
          <a:xfrm>
            <a:off x="4191000" y="6186488"/>
            <a:ext cx="1752600" cy="579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3200" b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114" name="Text Box 42"/>
          <p:cNvSpPr txBox="1">
            <a:spLocks noChangeArrowheads="1"/>
          </p:cNvSpPr>
          <p:nvPr/>
        </p:nvSpPr>
        <p:spPr bwMode="auto">
          <a:xfrm>
            <a:off x="6248400" y="6186488"/>
            <a:ext cx="1752600" cy="579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3200" b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4115" name="Text Box 43"/>
          <p:cNvSpPr txBox="1">
            <a:spLocks noChangeArrowheads="1"/>
          </p:cNvSpPr>
          <p:nvPr/>
        </p:nvSpPr>
        <p:spPr bwMode="auto">
          <a:xfrm>
            <a:off x="7391400" y="6188075"/>
            <a:ext cx="1752600" cy="579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3200" b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16" name="Text Box 44"/>
          <p:cNvSpPr txBox="1">
            <a:spLocks noChangeArrowheads="1"/>
          </p:cNvSpPr>
          <p:nvPr/>
        </p:nvSpPr>
        <p:spPr bwMode="auto">
          <a:xfrm>
            <a:off x="685800" y="3352800"/>
            <a:ext cx="7620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x-1,y</a:t>
            </a:r>
          </a:p>
        </p:txBody>
      </p:sp>
      <p:sp>
        <p:nvSpPr>
          <p:cNvPr id="4117" name="Line 46"/>
          <p:cNvSpPr>
            <a:spLocks noChangeShapeType="1"/>
          </p:cNvSpPr>
          <p:nvPr/>
        </p:nvSpPr>
        <p:spPr bwMode="auto">
          <a:xfrm>
            <a:off x="457200" y="2438400"/>
            <a:ext cx="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118" name="Text Box 47"/>
          <p:cNvSpPr txBox="1">
            <a:spLocks noChangeArrowheads="1"/>
          </p:cNvSpPr>
          <p:nvPr/>
        </p:nvSpPr>
        <p:spPr bwMode="auto">
          <a:xfrm>
            <a:off x="76200" y="3276600"/>
            <a:ext cx="5334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119" name="Line 48"/>
          <p:cNvSpPr>
            <a:spLocks noChangeShapeType="1"/>
          </p:cNvSpPr>
          <p:nvPr/>
        </p:nvSpPr>
        <p:spPr bwMode="auto">
          <a:xfrm>
            <a:off x="762000" y="48006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120" name="Text Box 49"/>
          <p:cNvSpPr txBox="1">
            <a:spLocks noChangeArrowheads="1"/>
          </p:cNvSpPr>
          <p:nvPr/>
        </p:nvSpPr>
        <p:spPr bwMode="auto">
          <a:xfrm>
            <a:off x="1295400" y="4876800"/>
            <a:ext cx="5334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W</a:t>
            </a:r>
          </a:p>
        </p:txBody>
      </p:sp>
      <p:graphicFrame>
        <p:nvGraphicFramePr>
          <p:cNvPr id="4100" name="Object 50"/>
          <p:cNvGraphicFramePr>
            <a:graphicFrameLocks noChangeAspect="1"/>
          </p:cNvGraphicFramePr>
          <p:nvPr/>
        </p:nvGraphicFramePr>
        <p:xfrm>
          <a:off x="515938" y="1166813"/>
          <a:ext cx="791845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7" imgW="4076640" imgH="203040" progId="Equation.3">
                  <p:embed/>
                </p:oleObj>
              </mc:Choice>
              <mc:Fallback>
                <p:oleObj name="Equation" r:id="rId7" imgW="4076640" imgH="20304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8" y="1166813"/>
                        <a:ext cx="7918450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33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" name="Line 48"/>
          <p:cNvSpPr>
            <a:spLocks noChangeShapeType="1"/>
          </p:cNvSpPr>
          <p:nvPr/>
        </p:nvSpPr>
        <p:spPr bwMode="auto">
          <a:xfrm>
            <a:off x="785813" y="2500313"/>
            <a:ext cx="1524000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122" name="Line 48"/>
          <p:cNvSpPr>
            <a:spLocks noChangeShapeType="1"/>
          </p:cNvSpPr>
          <p:nvPr/>
        </p:nvSpPr>
        <p:spPr bwMode="auto">
          <a:xfrm>
            <a:off x="785813" y="2928938"/>
            <a:ext cx="1524000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123" name="Line 48"/>
          <p:cNvSpPr>
            <a:spLocks noChangeShapeType="1"/>
          </p:cNvSpPr>
          <p:nvPr/>
        </p:nvSpPr>
        <p:spPr bwMode="auto">
          <a:xfrm>
            <a:off x="785813" y="3357563"/>
            <a:ext cx="1524000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Sparse Linear system</a:t>
            </a:r>
          </a:p>
        </p:txBody>
      </p:sp>
      <p:pic>
        <p:nvPicPr>
          <p:cNvPr id="5124" name="Picture 3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8608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828675" y="1058863"/>
          <a:ext cx="7488238" cy="273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4" imgW="3593880" imgH="1600200" progId="Equation.3">
                  <p:embed/>
                </p:oleObj>
              </mc:Choice>
              <mc:Fallback>
                <p:oleObj name="Equation" r:id="rId4" imgW="3593880" imgH="1600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1058863"/>
                        <a:ext cx="7488238" cy="273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33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763713" y="4797425"/>
            <a:ext cx="1752600" cy="579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3200" b="0">
                <a:solidFill>
                  <a:schemeClr val="tx1"/>
                </a:solidFill>
              </a:rPr>
              <a:t>A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Solving Linear System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zh-TW" smtClean="0"/>
              <a:t>Image size N*N</a:t>
            </a:r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Size of A   ~  N</a:t>
            </a:r>
            <a:r>
              <a:rPr lang="en-US" altLang="zh-TW" baseline="30000" smtClean="0"/>
              <a:t>2</a:t>
            </a:r>
            <a:r>
              <a:rPr lang="en-US" altLang="zh-TW" smtClean="0"/>
              <a:t> by N</a:t>
            </a:r>
            <a:r>
              <a:rPr lang="en-US" altLang="zh-TW" baseline="30000" smtClean="0"/>
              <a:t>2</a:t>
            </a:r>
          </a:p>
          <a:p>
            <a:pPr eaLnBrk="1" hangingPunct="1"/>
            <a:endParaRPr lang="en-US" altLang="zh-TW" baseline="30000" smtClean="0"/>
          </a:p>
          <a:p>
            <a:pPr eaLnBrk="1" hangingPunct="1"/>
            <a:r>
              <a:rPr lang="en-US" altLang="zh-TW" smtClean="0"/>
              <a:t>Impractical to form and store A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Direct Solvers</a:t>
            </a:r>
          </a:p>
          <a:p>
            <a:pPr eaLnBrk="1" hangingPunct="1"/>
            <a:r>
              <a:rPr lang="en-US" altLang="zh-TW" smtClean="0"/>
              <a:t>Basis Functions</a:t>
            </a:r>
          </a:p>
          <a:p>
            <a:pPr eaLnBrk="1" hangingPunct="1"/>
            <a:r>
              <a:rPr lang="en-US" altLang="zh-TW" smtClean="0"/>
              <a:t>Multigrid</a:t>
            </a:r>
          </a:p>
          <a:p>
            <a:pPr eaLnBrk="1" hangingPunct="1"/>
            <a:r>
              <a:rPr lang="en-US" altLang="zh-TW" smtClean="0"/>
              <a:t>Conjugate Gradients</a:t>
            </a:r>
          </a:p>
          <a:p>
            <a:pPr eaLnBrk="1" hangingPunct="1"/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Implement Detail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Taucs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a Library of Sparse Linear Solvers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082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lash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314700"/>
            <a:ext cx="1441450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5" name="Picture 3" descr="gxf_Ychan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4025" y="2743200"/>
            <a:ext cx="1441450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6" name="Picture 4" descr="gyf_Ychann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4025" y="3887788"/>
            <a:ext cx="1441450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773238" y="3402013"/>
            <a:ext cx="787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Grad X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773238" y="4610100"/>
            <a:ext cx="787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Grad Y</a:t>
            </a:r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1436688" y="3744913"/>
            <a:ext cx="430212" cy="214312"/>
          </a:xfrm>
          <a:prstGeom prst="rightArrow">
            <a:avLst>
              <a:gd name="adj1" fmla="val 50000"/>
              <a:gd name="adj2" fmla="val 501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2974975" y="3752850"/>
            <a:ext cx="288925" cy="142875"/>
          </a:xfrm>
          <a:prstGeom prst="rightArrow">
            <a:avLst>
              <a:gd name="adj1" fmla="val 50000"/>
              <a:gd name="adj2" fmla="val 50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416425" y="3402013"/>
            <a:ext cx="1298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New Grad X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368800" y="4565650"/>
            <a:ext cx="1346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New Grad Y</a:t>
            </a:r>
          </a:p>
        </p:txBody>
      </p:sp>
      <p:pic>
        <p:nvPicPr>
          <p:cNvPr id="2286603" name="Picture 11" descr="Reconstructed_YU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8525" y="3232150"/>
            <a:ext cx="1438275" cy="1077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3324" name="AutoShape 12"/>
          <p:cNvSpPr>
            <a:spLocks noChangeArrowheads="1"/>
          </p:cNvSpPr>
          <p:nvPr/>
        </p:nvSpPr>
        <p:spPr bwMode="auto">
          <a:xfrm rot="-5400000">
            <a:off x="6908801" y="3367087"/>
            <a:ext cx="239712" cy="817563"/>
          </a:xfrm>
          <a:prstGeom prst="downArrow">
            <a:avLst>
              <a:gd name="adj1" fmla="val 50000"/>
              <a:gd name="adj2" fmla="val 852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5946775" y="3367088"/>
            <a:ext cx="1154113" cy="865187"/>
          </a:xfrm>
          <a:prstGeom prst="flowChartAlternateProcess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  <a:t>2D </a:t>
            </a:r>
            <a:b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</a:br>
            <a: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  <a:t>Integration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 anchor="ctr"/>
          <a:lstStyle/>
          <a:p>
            <a:pPr algn="l" eaLnBrk="1" hangingPunct="1"/>
            <a:r>
              <a:rPr kumimoji="1" lang="en-US" altLang="zh-TW" sz="3600">
                <a:solidFill>
                  <a:schemeClr val="tx2"/>
                </a:solidFill>
                <a:latin typeface="Trebuchet MS" pitchFamily="34" charset="0"/>
              </a:rPr>
              <a:t>Intensity Gradient Manipulation</a:t>
            </a:r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 rot="-5400000">
            <a:off x="5506244" y="3415507"/>
            <a:ext cx="241300" cy="817562"/>
          </a:xfrm>
          <a:prstGeom prst="downArrow">
            <a:avLst>
              <a:gd name="adj1" fmla="val 50000"/>
              <a:gd name="adj2" fmla="val 847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13328" name="Picture 16" descr="proj_gx_Ychanne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1813" y="2752725"/>
            <a:ext cx="1425575" cy="106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29" name="Picture 17" descr="proj_gy_Ychanne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3840163"/>
            <a:ext cx="1425575" cy="106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30" name="AutoShape 18"/>
          <p:cNvSpPr>
            <a:spLocks noChangeArrowheads="1"/>
          </p:cNvSpPr>
          <p:nvPr/>
        </p:nvSpPr>
        <p:spPr bwMode="auto">
          <a:xfrm rot="-5400000">
            <a:off x="3984626" y="3367087"/>
            <a:ext cx="239712" cy="817563"/>
          </a:xfrm>
          <a:prstGeom prst="downArrow">
            <a:avLst>
              <a:gd name="adj1" fmla="val 50000"/>
              <a:gd name="adj2" fmla="val 852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3214688" y="3463925"/>
            <a:ext cx="1009650" cy="673100"/>
          </a:xfrm>
          <a:prstGeom prst="flowChartAlternateProcess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  <a:t>Gradient </a:t>
            </a:r>
            <a:b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</a:br>
            <a: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  <a:t>Processing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1828800" y="1676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Comic Sans MS" pitchFamily="66" charset="0"/>
              </a:rPr>
              <a:t>A Common Pipeline</a:t>
            </a: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2987675" y="5300663"/>
            <a:ext cx="42862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  <a:t>Gradient manipulation</a:t>
            </a:r>
          </a:p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n-US" altLang="zh-TW" sz="2000" b="0">
                <a:solidFill>
                  <a:schemeClr val="tx1"/>
                </a:solidFill>
                <a:latin typeface="Comic Sans MS" pitchFamily="66" charset="0"/>
              </a:rPr>
              <a:t>Reconstruction from gradients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compressed-column-storage (CCS)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http://netlib.org/utk/papers/templates/_22900_equation266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7" y="2276872"/>
            <a:ext cx="7253535" cy="150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netlib.org/utk/papers/templates/_22900_tabular27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189188"/>
            <a:ext cx="6511848" cy="5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netlib.org/utk/papers/templates/_22900_tabular271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7" y="5157192"/>
            <a:ext cx="4087311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2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1052736"/>
            <a:ext cx="8582025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2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Smooth completion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zh-TW" dirty="0" smtClean="0">
                <a:solidFill>
                  <a:srgbClr val="00B050"/>
                </a:solidFill>
              </a:rPr>
              <a:t>// </a:t>
            </a:r>
            <a:r>
              <a:rPr lang="en-US" altLang="zh-TW" dirty="0">
                <a:solidFill>
                  <a:srgbClr val="00B050"/>
                </a:solidFill>
              </a:rPr>
              <a:t>Build the matrix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rgbClr val="00B050"/>
                </a:solidFill>
              </a:rPr>
              <a:t>// </a:t>
            </a:r>
            <a:r>
              <a:rPr lang="en-US" altLang="zh-TW" dirty="0">
                <a:solidFill>
                  <a:srgbClr val="00B050"/>
                </a:solidFill>
              </a:rPr>
              <a:t>----------------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rgbClr val="00B050"/>
                </a:solidFill>
              </a:rPr>
              <a:t>// </a:t>
            </a:r>
            <a:r>
              <a:rPr lang="en-US" altLang="zh-TW" dirty="0">
                <a:solidFill>
                  <a:srgbClr val="00B050"/>
                </a:solidFill>
              </a:rPr>
              <a:t>We solve Ax = b for all 3 channels at once</a:t>
            </a:r>
          </a:p>
          <a:p>
            <a:pPr marL="0" indent="0">
              <a:buNone/>
            </a:pPr>
            <a:endParaRPr lang="zh-TW" alt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rgbClr val="00B050"/>
                </a:solidFill>
              </a:rPr>
              <a:t>// </a:t>
            </a:r>
            <a:r>
              <a:rPr lang="en-US" altLang="zh-TW" dirty="0">
                <a:solidFill>
                  <a:srgbClr val="00B050"/>
                </a:solidFill>
              </a:rPr>
              <a:t>Create the sparse matrix, we have at least 5 non-zero elements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rgbClr val="00B050"/>
                </a:solidFill>
              </a:rPr>
              <a:t>// </a:t>
            </a:r>
            <a:r>
              <a:rPr lang="en-US" altLang="zh-TW" dirty="0">
                <a:solidFill>
                  <a:srgbClr val="00B050"/>
                </a:solidFill>
              </a:rPr>
              <a:t>per column</a:t>
            </a:r>
          </a:p>
          <a:p>
            <a:pPr marL="0" indent="0">
              <a:buNone/>
            </a:pPr>
            <a:r>
              <a:rPr lang="en-US" altLang="zh-TW" dirty="0" err="1" smtClean="0">
                <a:solidFill>
                  <a:srgbClr val="FF0000"/>
                </a:solidFill>
              </a:rPr>
              <a:t>taucs_ccs_matrix</a:t>
            </a:r>
            <a:r>
              <a:rPr lang="en-US" altLang="zh-TW" dirty="0" smtClean="0"/>
              <a:t> </a:t>
            </a:r>
            <a:r>
              <a:rPr lang="en-US" altLang="zh-TW" dirty="0"/>
              <a:t>*</a:t>
            </a:r>
            <a:r>
              <a:rPr lang="en-US" altLang="zh-TW" dirty="0" err="1"/>
              <a:t>pAt</a:t>
            </a:r>
            <a:r>
              <a:rPr lang="en-US" altLang="zh-TW" dirty="0"/>
              <a:t> = </a:t>
            </a:r>
            <a:r>
              <a:rPr lang="en-US" altLang="zh-TW" dirty="0" err="1"/>
              <a:t>taucs_ccs_create</a:t>
            </a:r>
            <a:r>
              <a:rPr lang="en-US" altLang="zh-TW" dirty="0"/>
              <a:t>(N,N,5*N,TAUCS_DOUBLE);</a:t>
            </a:r>
          </a:p>
          <a:p>
            <a:pPr marL="0" indent="0">
              <a:buNone/>
            </a:pPr>
            <a:r>
              <a:rPr lang="en-US" altLang="zh-TW" dirty="0" smtClean="0"/>
              <a:t>double</a:t>
            </a:r>
            <a:r>
              <a:rPr lang="en-US" altLang="zh-TW" dirty="0"/>
              <a:t>* b = new double[3*N]; </a:t>
            </a:r>
            <a:r>
              <a:rPr lang="en-US" altLang="zh-TW" dirty="0">
                <a:solidFill>
                  <a:srgbClr val="00B050"/>
                </a:solidFill>
              </a:rPr>
              <a:t>// All 3 channels at once</a:t>
            </a:r>
          </a:p>
          <a:p>
            <a:pPr marL="0" indent="0">
              <a:buNone/>
            </a:pPr>
            <a:r>
              <a:rPr lang="en-US" altLang="zh-TW" dirty="0" err="1" smtClean="0"/>
              <a:t>uint</a:t>
            </a:r>
            <a:r>
              <a:rPr lang="en-US" altLang="zh-TW" dirty="0" smtClean="0"/>
              <a:t> </a:t>
            </a:r>
            <a:r>
              <a:rPr lang="en-US" altLang="zh-TW" dirty="0"/>
              <a:t>n = 0;</a:t>
            </a:r>
          </a:p>
          <a:p>
            <a:pPr marL="0" indent="0">
              <a:buNone/>
            </a:pPr>
            <a:r>
              <a:rPr lang="en-US" altLang="zh-TW" dirty="0" err="1" smtClean="0"/>
              <a:t>int</a:t>
            </a:r>
            <a:r>
              <a:rPr lang="en-US" altLang="zh-TW" dirty="0" smtClean="0"/>
              <a:t> </a:t>
            </a:r>
            <a:r>
              <a:rPr lang="en-US" altLang="zh-TW" dirty="0"/>
              <a:t>index = 0;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en-US" altLang="zh-TW" dirty="0" smtClean="0"/>
              <a:t>double</a:t>
            </a:r>
            <a:r>
              <a:rPr lang="en-US" altLang="zh-TW" dirty="0"/>
              <a:t>* </a:t>
            </a:r>
            <a:r>
              <a:rPr lang="en-US" altLang="zh-TW" dirty="0" err="1"/>
              <a:t>vals</a:t>
            </a:r>
            <a:r>
              <a:rPr lang="en-US" altLang="zh-TW" dirty="0"/>
              <a:t> = </a:t>
            </a:r>
            <a:r>
              <a:rPr lang="en-US" altLang="zh-TW" dirty="0" err="1"/>
              <a:t>pAt</a:t>
            </a:r>
            <a:r>
              <a:rPr lang="en-US" altLang="zh-TW" dirty="0"/>
              <a:t>-&gt;</a:t>
            </a:r>
            <a:r>
              <a:rPr lang="en-US" altLang="zh-TW" dirty="0" err="1"/>
              <a:t>taucs_values</a:t>
            </a:r>
            <a:r>
              <a:rPr lang="en-US" altLang="zh-TW" dirty="0"/>
              <a:t>;</a:t>
            </a:r>
          </a:p>
          <a:p>
            <a:pPr marL="0" indent="0">
              <a:buNone/>
            </a:pPr>
            <a:r>
              <a:rPr lang="en-US" altLang="zh-TW" dirty="0" err="1" smtClean="0"/>
              <a:t>int</a:t>
            </a:r>
            <a:r>
              <a:rPr lang="en-US" altLang="zh-TW" dirty="0"/>
              <a:t>* </a:t>
            </a:r>
            <a:r>
              <a:rPr lang="en-US" altLang="zh-TW" dirty="0" err="1"/>
              <a:t>rowptr</a:t>
            </a:r>
            <a:r>
              <a:rPr lang="en-US" altLang="zh-TW" dirty="0"/>
              <a:t> = </a:t>
            </a:r>
            <a:r>
              <a:rPr lang="en-US" altLang="zh-TW" dirty="0" err="1"/>
              <a:t>pAt</a:t>
            </a:r>
            <a:r>
              <a:rPr lang="en-US" altLang="zh-TW" dirty="0"/>
              <a:t>-&gt;</a:t>
            </a:r>
            <a:r>
              <a:rPr lang="en-US" altLang="zh-TW" dirty="0" err="1"/>
              <a:t>colptr</a:t>
            </a:r>
            <a:r>
              <a:rPr lang="en-US" altLang="zh-TW" dirty="0"/>
              <a:t>;</a:t>
            </a:r>
          </a:p>
          <a:p>
            <a:pPr marL="0" indent="0">
              <a:buNone/>
            </a:pPr>
            <a:r>
              <a:rPr lang="en-US" altLang="zh-TW" dirty="0" err="1" smtClean="0"/>
              <a:t>int</a:t>
            </a:r>
            <a:r>
              <a:rPr lang="en-US" altLang="zh-TW" dirty="0"/>
              <a:t>* </a:t>
            </a:r>
            <a:r>
              <a:rPr lang="en-US" altLang="zh-TW" dirty="0" err="1"/>
              <a:t>colind</a:t>
            </a:r>
            <a:r>
              <a:rPr lang="en-US" altLang="zh-TW" dirty="0"/>
              <a:t> = </a:t>
            </a:r>
            <a:r>
              <a:rPr lang="en-US" altLang="zh-TW" dirty="0" err="1"/>
              <a:t>pAt</a:t>
            </a:r>
            <a:r>
              <a:rPr lang="en-US" altLang="zh-TW" dirty="0"/>
              <a:t>-&gt;</a:t>
            </a:r>
            <a:r>
              <a:rPr lang="en-US" altLang="zh-TW" dirty="0" err="1"/>
              <a:t>rowind</a:t>
            </a:r>
            <a:r>
              <a:rPr lang="en-US" altLang="zh-TW" dirty="0"/>
              <a:t>;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06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zh-TW" dirty="0" smtClean="0">
                <a:solidFill>
                  <a:srgbClr val="00B050"/>
                </a:solidFill>
              </a:rPr>
              <a:t>// </a:t>
            </a:r>
            <a:r>
              <a:rPr lang="en-US" altLang="zh-TW" dirty="0">
                <a:solidFill>
                  <a:srgbClr val="00B050"/>
                </a:solidFill>
              </a:rPr>
              <a:t>Populate matrix</a:t>
            </a:r>
          </a:p>
          <a:p>
            <a:pPr marL="0" indent="0">
              <a:buNone/>
            </a:pPr>
            <a:r>
              <a:rPr lang="es-ES" altLang="zh-TW" dirty="0" smtClean="0"/>
              <a:t>for </a:t>
            </a:r>
            <a:r>
              <a:rPr lang="es-ES" altLang="zh-TW" dirty="0"/>
              <a:t>(y = 1; y &lt; h-1; y++) {</a:t>
            </a:r>
          </a:p>
          <a:p>
            <a:pPr marL="0" indent="0">
              <a:buNone/>
            </a:pPr>
            <a:r>
              <a:rPr lang="en-US" altLang="zh-TW" dirty="0"/>
              <a:t>	</a:t>
            </a:r>
            <a:r>
              <a:rPr lang="pl-PL" altLang="zh-TW" dirty="0" smtClean="0"/>
              <a:t>for </a:t>
            </a:r>
            <a:r>
              <a:rPr lang="pl-PL" altLang="zh-TW" dirty="0"/>
              <a:t>(x = 1; x &lt; w-1; x++) {</a:t>
            </a:r>
          </a:p>
          <a:p>
            <a:pPr marL="0" indent="0">
              <a:buNone/>
            </a:pPr>
            <a:r>
              <a:rPr lang="en-US" altLang="zh-TW" dirty="0"/>
              <a:t>		</a:t>
            </a:r>
            <a:r>
              <a:rPr lang="en-US" altLang="zh-TW" dirty="0" smtClean="0"/>
              <a:t>if </a:t>
            </a:r>
            <a:r>
              <a:rPr lang="en-US" altLang="zh-TW" dirty="0"/>
              <a:t>(</a:t>
            </a:r>
            <a:r>
              <a:rPr lang="en-US" altLang="zh-TW" dirty="0" err="1"/>
              <a:t>I.getPixel</a:t>
            </a:r>
            <a:r>
              <a:rPr lang="en-US" altLang="zh-TW" dirty="0"/>
              <a:t>(</a:t>
            </a:r>
            <a:r>
              <a:rPr lang="en-US" altLang="zh-TW" dirty="0" err="1"/>
              <a:t>x,y</a:t>
            </a:r>
            <a:r>
              <a:rPr lang="en-US" altLang="zh-TW" dirty="0"/>
              <a:t>) == c) { </a:t>
            </a:r>
            <a:r>
              <a:rPr lang="en-US" altLang="zh-TW" dirty="0">
                <a:solidFill>
                  <a:srgbClr val="00B050"/>
                </a:solidFill>
              </a:rPr>
              <a:t>// Variable</a:t>
            </a:r>
          </a:p>
          <a:p>
            <a:pPr marL="0" indent="0">
              <a:buNone/>
            </a:pPr>
            <a:r>
              <a:rPr lang="en-US" altLang="zh-TW" dirty="0"/>
              <a:t>			</a:t>
            </a:r>
            <a:r>
              <a:rPr lang="en-US" altLang="zh-TW" dirty="0" err="1" smtClean="0"/>
              <a:t>uint</a:t>
            </a:r>
            <a:r>
              <a:rPr lang="en-US" altLang="zh-TW" dirty="0" smtClean="0"/>
              <a:t> </a:t>
            </a:r>
            <a:r>
              <a:rPr lang="en-US" altLang="zh-TW" dirty="0"/>
              <a:t>id = y*</a:t>
            </a:r>
            <a:r>
              <a:rPr lang="en-US" altLang="zh-TW" dirty="0" err="1"/>
              <a:t>w+x</a:t>
            </a:r>
            <a:r>
              <a:rPr lang="en-US" altLang="zh-TW" dirty="0"/>
              <a:t>;</a:t>
            </a:r>
          </a:p>
          <a:p>
            <a:pPr marL="0" indent="0">
              <a:buNone/>
            </a:pPr>
            <a:r>
              <a:rPr lang="en-US" altLang="zh-TW" dirty="0"/>
              <a:t>			</a:t>
            </a:r>
            <a:r>
              <a:rPr lang="en-US" altLang="zh-TW" dirty="0" err="1" smtClean="0"/>
              <a:t>rowptr</a:t>
            </a:r>
            <a:r>
              <a:rPr lang="en-US" altLang="zh-TW" dirty="0" smtClean="0"/>
              <a:t>[n</a:t>
            </a:r>
            <a:r>
              <a:rPr lang="en-US" altLang="zh-TW" dirty="0"/>
              <a:t>] = index;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en-US" altLang="zh-TW" dirty="0"/>
              <a:t>			</a:t>
            </a:r>
            <a:r>
              <a:rPr lang="en-US" altLang="zh-TW" dirty="0" smtClean="0">
                <a:solidFill>
                  <a:srgbClr val="00B050"/>
                </a:solidFill>
              </a:rPr>
              <a:t>// </a:t>
            </a:r>
            <a:r>
              <a:rPr lang="en-US" altLang="zh-TW" dirty="0">
                <a:solidFill>
                  <a:srgbClr val="00B050"/>
                </a:solidFill>
              </a:rPr>
              <a:t>Right hand side is initialized to zero</a:t>
            </a:r>
          </a:p>
          <a:p>
            <a:pPr marL="0" indent="0">
              <a:buNone/>
            </a:pPr>
            <a:r>
              <a:rPr lang="en-US" altLang="zh-TW" dirty="0"/>
              <a:t>			</a:t>
            </a:r>
            <a:r>
              <a:rPr lang="en-US" altLang="zh-TW" dirty="0" err="1" smtClean="0"/>
              <a:t>imagelib</a:t>
            </a:r>
            <a:r>
              <a:rPr lang="en-US" altLang="zh-TW" dirty="0"/>
              <a:t>::</a:t>
            </a:r>
            <a:r>
              <a:rPr lang="en-US" altLang="zh-TW" dirty="0" err="1"/>
              <a:t>tBGRf</a:t>
            </a:r>
            <a:r>
              <a:rPr lang="en-US" altLang="zh-TW" dirty="0"/>
              <a:t> bb(0.0f, 0.0f, 0.0f);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en-US" altLang="zh-TW" dirty="0"/>
              <a:t>			</a:t>
            </a:r>
            <a:r>
              <a:rPr lang="en-US" altLang="zh-TW" dirty="0" smtClean="0"/>
              <a:t>if </a:t>
            </a:r>
            <a:r>
              <a:rPr lang="en-US" altLang="zh-TW" dirty="0"/>
              <a:t>(</a:t>
            </a:r>
            <a:r>
              <a:rPr lang="en-US" altLang="zh-TW" dirty="0" err="1"/>
              <a:t>I.getPixel</a:t>
            </a:r>
            <a:r>
              <a:rPr lang="en-US" altLang="zh-TW" dirty="0"/>
              <a:t>(x,y-1) == c) {</a:t>
            </a:r>
          </a:p>
          <a:p>
            <a:pPr marL="0" indent="0">
              <a:buNone/>
            </a:pPr>
            <a:r>
              <a:rPr lang="en-US" altLang="zh-TW" dirty="0"/>
              <a:t>				</a:t>
            </a:r>
            <a:r>
              <a:rPr lang="en-US" altLang="zh-TW" dirty="0" err="1" smtClean="0"/>
              <a:t>vals</a:t>
            </a:r>
            <a:r>
              <a:rPr lang="en-US" altLang="zh-TW" dirty="0" smtClean="0"/>
              <a:t>[index</a:t>
            </a:r>
            <a:r>
              <a:rPr lang="en-US" altLang="zh-TW" dirty="0"/>
              <a:t>] = 1.0f;</a:t>
            </a:r>
          </a:p>
          <a:p>
            <a:pPr marL="0" indent="0">
              <a:buNone/>
            </a:pPr>
            <a:r>
              <a:rPr lang="en-US" altLang="zh-TW" dirty="0"/>
              <a:t>				</a:t>
            </a:r>
            <a:r>
              <a:rPr lang="en-US" altLang="zh-TW" dirty="0" err="1" smtClean="0"/>
              <a:t>colind</a:t>
            </a:r>
            <a:r>
              <a:rPr lang="en-US" altLang="zh-TW" dirty="0" smtClean="0"/>
              <a:t>[index</a:t>
            </a:r>
            <a:r>
              <a:rPr lang="en-US" altLang="zh-TW" dirty="0"/>
              <a:t>] = </a:t>
            </a:r>
            <a:r>
              <a:rPr lang="en-US" altLang="zh-TW" dirty="0" err="1"/>
              <a:t>mp</a:t>
            </a:r>
            <a:r>
              <a:rPr lang="en-US" altLang="zh-TW" dirty="0"/>
              <a:t>[id-w];</a:t>
            </a:r>
          </a:p>
          <a:p>
            <a:pPr marL="0" indent="0">
              <a:buNone/>
            </a:pPr>
            <a:r>
              <a:rPr lang="en-US" altLang="zh-TW" dirty="0"/>
              <a:t>				</a:t>
            </a:r>
            <a:r>
              <a:rPr lang="en-US" altLang="zh-TW" dirty="0" smtClean="0"/>
              <a:t>index</a:t>
            </a:r>
            <a:r>
              <a:rPr lang="en-US" altLang="zh-TW" dirty="0"/>
              <a:t>++;</a:t>
            </a:r>
          </a:p>
          <a:p>
            <a:pPr marL="0" indent="0">
              <a:buNone/>
            </a:pPr>
            <a:r>
              <a:rPr lang="en-US" altLang="zh-TW" dirty="0"/>
              <a:t>			</a:t>
            </a:r>
            <a:r>
              <a:rPr lang="en-US" altLang="zh-TW" dirty="0" smtClean="0"/>
              <a:t>} </a:t>
            </a:r>
            <a:r>
              <a:rPr lang="en-US" altLang="zh-TW" dirty="0"/>
              <a:t>else {</a:t>
            </a:r>
          </a:p>
          <a:p>
            <a:pPr marL="0" indent="0">
              <a:buNone/>
            </a:pPr>
            <a:r>
              <a:rPr lang="en-US" altLang="zh-TW" dirty="0"/>
              <a:t>				</a:t>
            </a:r>
            <a:r>
              <a:rPr lang="en-US" altLang="zh-TW" dirty="0" smtClean="0">
                <a:solidFill>
                  <a:srgbClr val="00B050"/>
                </a:solidFill>
              </a:rPr>
              <a:t>// </a:t>
            </a:r>
            <a:r>
              <a:rPr lang="en-US" altLang="zh-TW" dirty="0">
                <a:solidFill>
                  <a:srgbClr val="00B050"/>
                </a:solidFill>
              </a:rPr>
              <a:t>Known pixel, update right hand side</a:t>
            </a:r>
          </a:p>
          <a:p>
            <a:pPr marL="0" indent="0">
              <a:buNone/>
            </a:pPr>
            <a:r>
              <a:rPr lang="en-US" altLang="zh-TW" dirty="0"/>
              <a:t>					bb -= </a:t>
            </a:r>
            <a:r>
              <a:rPr lang="en-US" altLang="zh-TW" dirty="0" err="1"/>
              <a:t>I.getPixel</a:t>
            </a:r>
            <a:r>
              <a:rPr lang="en-US" altLang="zh-TW" dirty="0"/>
              <a:t>(x,y-1);</a:t>
            </a:r>
          </a:p>
          <a:p>
            <a:pPr marL="0" indent="0">
              <a:buNone/>
            </a:pPr>
            <a:r>
              <a:rPr lang="zh-TW" altLang="en-US" dirty="0"/>
              <a:t>				</a:t>
            </a:r>
            <a:r>
              <a:rPr lang="en-US" altLang="zh-TW" dirty="0" smtClean="0"/>
              <a:t>}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69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dirty="0"/>
              <a:t>			</a:t>
            </a:r>
            <a:r>
              <a:rPr lang="en-US" altLang="zh-TW" sz="2400" dirty="0" err="1" smtClean="0"/>
              <a:t>uint</a:t>
            </a:r>
            <a:r>
              <a:rPr lang="en-US" altLang="zh-TW" sz="2400" dirty="0" smtClean="0"/>
              <a:t> </a:t>
            </a:r>
            <a:r>
              <a:rPr lang="en-US" altLang="zh-TW" sz="2400" dirty="0" err="1"/>
              <a:t>i</a:t>
            </a:r>
            <a:r>
              <a:rPr lang="en-US" altLang="zh-TW" sz="2400" dirty="0"/>
              <a:t> = </a:t>
            </a:r>
            <a:r>
              <a:rPr lang="en-US" altLang="zh-TW" sz="2400" dirty="0" err="1"/>
              <a:t>mp</a:t>
            </a:r>
            <a:r>
              <a:rPr lang="en-US" altLang="zh-TW" sz="2400" dirty="0"/>
              <a:t>[id];</a:t>
            </a:r>
          </a:p>
          <a:p>
            <a:pPr marL="0" indent="0">
              <a:buNone/>
            </a:pPr>
            <a:r>
              <a:rPr lang="en-US" altLang="zh-TW" sz="2400" dirty="0"/>
              <a:t>			</a:t>
            </a:r>
            <a:r>
              <a:rPr lang="en-US" altLang="zh-TW" sz="2400" dirty="0" smtClean="0">
                <a:solidFill>
                  <a:srgbClr val="00B050"/>
                </a:solidFill>
              </a:rPr>
              <a:t>// </a:t>
            </a:r>
            <a:r>
              <a:rPr lang="en-US" altLang="zh-TW" sz="2400" dirty="0">
                <a:solidFill>
                  <a:srgbClr val="00B050"/>
                </a:solidFill>
              </a:rPr>
              <a:t>Spread the right hand side so we can solve using TAUCS for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00B050"/>
                </a:solidFill>
              </a:rPr>
              <a:t>			</a:t>
            </a:r>
            <a:r>
              <a:rPr lang="en-US" altLang="zh-TW" sz="2400" dirty="0" smtClean="0">
                <a:solidFill>
                  <a:srgbClr val="00B050"/>
                </a:solidFill>
              </a:rPr>
              <a:t>// </a:t>
            </a:r>
            <a:r>
              <a:rPr lang="en-US" altLang="zh-TW" sz="2400" dirty="0">
                <a:solidFill>
                  <a:srgbClr val="00B050"/>
                </a:solidFill>
              </a:rPr>
              <a:t>3 channels at once.</a:t>
            </a:r>
          </a:p>
          <a:p>
            <a:pPr marL="0" indent="0">
              <a:buNone/>
            </a:pPr>
            <a:r>
              <a:rPr lang="en-US" altLang="zh-TW" sz="2400" dirty="0"/>
              <a:t>			</a:t>
            </a:r>
            <a:r>
              <a:rPr lang="en-US" altLang="zh-TW" sz="2400" dirty="0" smtClean="0"/>
              <a:t>b[</a:t>
            </a:r>
            <a:r>
              <a:rPr lang="en-US" altLang="zh-TW" sz="2400" dirty="0" err="1" smtClean="0"/>
              <a:t>i</a:t>
            </a:r>
            <a:r>
              <a:rPr lang="en-US" altLang="zh-TW" sz="2400" dirty="0"/>
              <a:t>] = </a:t>
            </a:r>
            <a:r>
              <a:rPr lang="en-US" altLang="zh-TW" sz="2400" dirty="0" err="1"/>
              <a:t>bb.b</a:t>
            </a:r>
            <a:r>
              <a:rPr lang="en-US" altLang="zh-TW" sz="2400" dirty="0"/>
              <a:t>;</a:t>
            </a:r>
          </a:p>
          <a:p>
            <a:pPr marL="0" indent="0">
              <a:buNone/>
            </a:pPr>
            <a:r>
              <a:rPr lang="en-US" altLang="zh-TW" sz="2400" dirty="0"/>
              <a:t>			</a:t>
            </a:r>
            <a:r>
              <a:rPr lang="en-US" altLang="zh-TW" sz="2400" dirty="0" smtClean="0"/>
              <a:t>b[</a:t>
            </a:r>
            <a:r>
              <a:rPr lang="en-US" altLang="zh-TW" sz="2400" dirty="0" err="1" smtClean="0"/>
              <a:t>i+N</a:t>
            </a:r>
            <a:r>
              <a:rPr lang="en-US" altLang="zh-TW" sz="2400" dirty="0"/>
              <a:t>] = </a:t>
            </a:r>
            <a:r>
              <a:rPr lang="en-US" altLang="zh-TW" sz="2400" dirty="0" err="1"/>
              <a:t>bb.g</a:t>
            </a:r>
            <a:r>
              <a:rPr lang="en-US" altLang="zh-TW" sz="2400" dirty="0"/>
              <a:t>;</a:t>
            </a:r>
          </a:p>
          <a:p>
            <a:pPr marL="0" indent="0">
              <a:buNone/>
            </a:pPr>
            <a:r>
              <a:rPr lang="en-US" altLang="zh-TW" sz="2400" dirty="0"/>
              <a:t>			</a:t>
            </a:r>
            <a:r>
              <a:rPr lang="en-US" altLang="zh-TW" sz="2400" dirty="0" smtClean="0"/>
              <a:t>b[i+2*N</a:t>
            </a:r>
            <a:r>
              <a:rPr lang="en-US" altLang="zh-TW" sz="2400" dirty="0"/>
              <a:t>] = </a:t>
            </a:r>
            <a:r>
              <a:rPr lang="en-US" altLang="zh-TW" sz="2400" dirty="0" err="1"/>
              <a:t>bb.r</a:t>
            </a:r>
            <a:r>
              <a:rPr lang="en-US" altLang="zh-TW" sz="2400" dirty="0"/>
              <a:t>;</a:t>
            </a:r>
          </a:p>
          <a:p>
            <a:pPr marL="0" indent="0">
              <a:buNone/>
            </a:pPr>
            <a:r>
              <a:rPr lang="en-US" altLang="zh-TW" sz="2400" dirty="0"/>
              <a:t>			</a:t>
            </a:r>
            <a:r>
              <a:rPr lang="en-US" altLang="zh-TW" sz="2400" dirty="0" smtClean="0"/>
              <a:t>n</a:t>
            </a:r>
            <a:r>
              <a:rPr lang="en-US" altLang="zh-TW" sz="2400" dirty="0"/>
              <a:t>++;</a:t>
            </a:r>
          </a:p>
          <a:p>
            <a:pPr marL="0" indent="0">
              <a:buNone/>
            </a:pPr>
            <a:r>
              <a:rPr lang="zh-TW" altLang="en-US" sz="2400" dirty="0"/>
              <a:t>		</a:t>
            </a:r>
            <a:r>
              <a:rPr lang="en-US" altLang="zh-TW" sz="2400" dirty="0" smtClean="0"/>
              <a:t>}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	</a:t>
            </a:r>
            <a:r>
              <a:rPr lang="en-US" altLang="zh-TW" sz="2400" dirty="0" smtClean="0"/>
              <a:t>}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 smtClean="0"/>
              <a:t>}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221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90833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 err="1" smtClean="0">
                <a:solidFill>
                  <a:srgbClr val="FF0000"/>
                </a:solidFill>
              </a:rPr>
              <a:t>taucs_ccs_matrix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*</a:t>
            </a:r>
            <a:r>
              <a:rPr lang="en-US" altLang="zh-TW" sz="2400" dirty="0" err="1"/>
              <a:t>pA</a:t>
            </a:r>
            <a:r>
              <a:rPr lang="en-US" altLang="zh-TW" sz="2400" dirty="0"/>
              <a:t> = </a:t>
            </a:r>
            <a:r>
              <a:rPr lang="en-US" altLang="zh-TW" sz="2400" dirty="0" err="1">
                <a:solidFill>
                  <a:srgbClr val="FF0000"/>
                </a:solidFill>
              </a:rPr>
              <a:t>MatrixTranspose</a:t>
            </a:r>
            <a:r>
              <a:rPr lang="en-US" altLang="zh-TW" sz="2400" dirty="0"/>
              <a:t>(</a:t>
            </a:r>
            <a:r>
              <a:rPr lang="en-US" altLang="zh-TW" sz="2400" dirty="0" err="1"/>
              <a:t>pAt</a:t>
            </a:r>
            <a:r>
              <a:rPr lang="en-US" altLang="zh-TW" sz="2400" dirty="0"/>
              <a:t>);</a:t>
            </a:r>
          </a:p>
          <a:p>
            <a:pPr marL="0" indent="0">
              <a:buNone/>
            </a:pPr>
            <a:r>
              <a:rPr lang="en-US" altLang="zh-TW" sz="2400" dirty="0" smtClean="0"/>
              <a:t>double</a:t>
            </a:r>
            <a:r>
              <a:rPr lang="en-US" altLang="zh-TW" sz="2400" dirty="0"/>
              <a:t>* u = new double[3*N];</a:t>
            </a:r>
          </a:p>
          <a:p>
            <a:pPr marL="0" indent="0">
              <a:buNone/>
            </a:pPr>
            <a:endParaRPr lang="zh-TW" altLang="en-US" sz="2400" dirty="0"/>
          </a:p>
          <a:p>
            <a:pPr marL="0" indent="0">
              <a:buNone/>
            </a:pPr>
            <a:r>
              <a:rPr lang="en-US" altLang="zh-TW" sz="2400" dirty="0" smtClean="0"/>
              <a:t>char</a:t>
            </a:r>
            <a:r>
              <a:rPr lang="en-US" altLang="zh-TW" sz="2400" dirty="0"/>
              <a:t>* options[] = { "taucs.factor.LU=true", NULL }; </a:t>
            </a:r>
          </a:p>
          <a:p>
            <a:pPr marL="0" indent="0">
              <a:buNone/>
            </a:pPr>
            <a:r>
              <a:rPr lang="en-US" altLang="zh-TW" sz="2400" dirty="0" smtClean="0"/>
              <a:t>if </a:t>
            </a:r>
            <a:r>
              <a:rPr lang="en-US" altLang="zh-TW" sz="2400" dirty="0"/>
              <a:t>(</a:t>
            </a:r>
            <a:r>
              <a:rPr lang="en-US" altLang="zh-TW" sz="2400" dirty="0" err="1">
                <a:solidFill>
                  <a:srgbClr val="FF0000"/>
                </a:solidFill>
              </a:rPr>
              <a:t>taucs_linsolve</a:t>
            </a:r>
            <a:r>
              <a:rPr lang="en-US" altLang="zh-TW" sz="2400" dirty="0"/>
              <a:t>(</a:t>
            </a:r>
            <a:r>
              <a:rPr lang="en-US" altLang="zh-TW" sz="2400" dirty="0" err="1"/>
              <a:t>pA</a:t>
            </a:r>
            <a:r>
              <a:rPr lang="en-US" altLang="zh-TW" sz="2400" dirty="0"/>
              <a:t>, NULL, 3, u, b, options, NULL) != </a:t>
            </a:r>
            <a:r>
              <a:rPr lang="en-US" altLang="zh-TW" sz="2400" dirty="0" smtClean="0"/>
              <a:t>TAUCS_SUCCESS</a:t>
            </a:r>
            <a:r>
              <a:rPr lang="en-US" altLang="zh-TW" sz="2400" dirty="0"/>
              <a:t>) {</a:t>
            </a:r>
          </a:p>
          <a:p>
            <a:pPr marL="0" indent="0">
              <a:buNone/>
            </a:pPr>
            <a:r>
              <a:rPr lang="en-US" altLang="zh-TW" sz="2400" dirty="0"/>
              <a:t>		</a:t>
            </a:r>
            <a:r>
              <a:rPr lang="en-US" altLang="zh-TW" sz="2400" dirty="0" err="1"/>
              <a:t>cout</a:t>
            </a:r>
            <a:r>
              <a:rPr lang="en-US" altLang="zh-TW" sz="2400" dirty="0"/>
              <a:t> &lt;&lt; "Solving failed\n";</a:t>
            </a:r>
          </a:p>
          <a:p>
            <a:pPr marL="0" indent="0">
              <a:buNone/>
            </a:pPr>
            <a:r>
              <a:rPr lang="en-US" altLang="zh-TW" sz="2400" dirty="0" smtClean="0"/>
              <a:t>}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784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Applications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lash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314700"/>
            <a:ext cx="1441450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5" name="Picture 3" descr="gxf_Ychan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4025" y="2743200"/>
            <a:ext cx="1441450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6" name="Picture 4" descr="gyf_Ychann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4025" y="3887788"/>
            <a:ext cx="1441450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773238" y="3402013"/>
            <a:ext cx="787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Grad X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773238" y="4610100"/>
            <a:ext cx="787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Grad Y</a:t>
            </a:r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1436688" y="3744913"/>
            <a:ext cx="430212" cy="214312"/>
          </a:xfrm>
          <a:prstGeom prst="rightArrow">
            <a:avLst>
              <a:gd name="adj1" fmla="val 50000"/>
              <a:gd name="adj2" fmla="val 501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4280" name="AutoShape 8"/>
          <p:cNvSpPr>
            <a:spLocks noChangeArrowheads="1"/>
          </p:cNvSpPr>
          <p:nvPr/>
        </p:nvSpPr>
        <p:spPr bwMode="auto">
          <a:xfrm>
            <a:off x="2974975" y="3752850"/>
            <a:ext cx="288925" cy="142875"/>
          </a:xfrm>
          <a:prstGeom prst="rightArrow">
            <a:avLst>
              <a:gd name="adj1" fmla="val 50000"/>
              <a:gd name="adj2" fmla="val 50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4416425" y="3402013"/>
            <a:ext cx="1298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New Grad X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4368800" y="4565650"/>
            <a:ext cx="1346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2"/>
                </a:solidFill>
                <a:latin typeface="Comic Sans MS" pitchFamily="66" charset="0"/>
              </a:rPr>
              <a:t>New Grad Y</a:t>
            </a:r>
          </a:p>
        </p:txBody>
      </p:sp>
      <p:pic>
        <p:nvPicPr>
          <p:cNvPr id="2363403" name="Picture 11" descr="Reconstructed_YU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8525" y="3232150"/>
            <a:ext cx="1438275" cy="1077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54284" name="AutoShape 12"/>
          <p:cNvSpPr>
            <a:spLocks noChangeArrowheads="1"/>
          </p:cNvSpPr>
          <p:nvPr/>
        </p:nvSpPr>
        <p:spPr bwMode="auto">
          <a:xfrm rot="-5400000">
            <a:off x="6908801" y="3367087"/>
            <a:ext cx="239712" cy="817563"/>
          </a:xfrm>
          <a:prstGeom prst="downArrow">
            <a:avLst>
              <a:gd name="adj1" fmla="val 50000"/>
              <a:gd name="adj2" fmla="val 852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54285" name="AutoShape 13"/>
          <p:cNvSpPr>
            <a:spLocks noChangeArrowheads="1"/>
          </p:cNvSpPr>
          <p:nvPr/>
        </p:nvSpPr>
        <p:spPr bwMode="auto">
          <a:xfrm>
            <a:off x="5946775" y="3367088"/>
            <a:ext cx="1154113" cy="865187"/>
          </a:xfrm>
          <a:prstGeom prst="flowChartAlternateProcess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  <a:t>2D </a:t>
            </a:r>
            <a:b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</a:br>
            <a:r>
              <a:rPr lang="en-US" altLang="zh-TW" sz="1200" b="0">
                <a:solidFill>
                  <a:schemeClr val="bg2"/>
                </a:solidFill>
                <a:latin typeface="Comic Sans MS" pitchFamily="66" charset="0"/>
              </a:rPr>
              <a:t>Integration</a:t>
            </a: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 anchor="ctr"/>
          <a:lstStyle/>
          <a:p>
            <a:pPr algn="l" eaLnBrk="1" hangingPunct="1"/>
            <a:r>
              <a:rPr kumimoji="1" lang="en-US" altLang="zh-TW" sz="3600">
                <a:solidFill>
                  <a:schemeClr val="tx2"/>
                </a:solidFill>
                <a:latin typeface="Trebuchet MS" pitchFamily="34" charset="0"/>
              </a:rPr>
              <a:t>Intensity Gradient Manipulation</a:t>
            </a:r>
          </a:p>
        </p:txBody>
      </p:sp>
      <p:sp>
        <p:nvSpPr>
          <p:cNvPr id="54287" name="AutoShape 15"/>
          <p:cNvSpPr>
            <a:spLocks noChangeArrowheads="1"/>
          </p:cNvSpPr>
          <p:nvPr/>
        </p:nvSpPr>
        <p:spPr bwMode="auto">
          <a:xfrm rot="-5400000">
            <a:off x="5506244" y="3415507"/>
            <a:ext cx="241300" cy="817562"/>
          </a:xfrm>
          <a:prstGeom prst="downArrow">
            <a:avLst>
              <a:gd name="adj1" fmla="val 50000"/>
              <a:gd name="adj2" fmla="val 847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54288" name="Picture 16" descr="proj_gx_Ychanne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1813" y="2752725"/>
            <a:ext cx="1425575" cy="106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9" name="Picture 17" descr="proj_gy_Ychanne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3840163"/>
            <a:ext cx="1425575" cy="106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90" name="AutoShape 18"/>
          <p:cNvSpPr>
            <a:spLocks noChangeArrowheads="1"/>
          </p:cNvSpPr>
          <p:nvPr/>
        </p:nvSpPr>
        <p:spPr bwMode="auto">
          <a:xfrm rot="-5400000">
            <a:off x="3984626" y="3367087"/>
            <a:ext cx="239712" cy="817563"/>
          </a:xfrm>
          <a:prstGeom prst="downArrow">
            <a:avLst>
              <a:gd name="adj1" fmla="val 50000"/>
              <a:gd name="adj2" fmla="val 852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54291" name="AutoShape 19"/>
          <p:cNvSpPr>
            <a:spLocks noChangeArrowheads="1"/>
          </p:cNvSpPr>
          <p:nvPr/>
        </p:nvSpPr>
        <p:spPr bwMode="auto">
          <a:xfrm>
            <a:off x="3214688" y="3463925"/>
            <a:ext cx="1009650" cy="673100"/>
          </a:xfrm>
          <a:prstGeom prst="flowChartAlternateProcess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FFFF00"/>
                </a:solidFill>
                <a:latin typeface="Comic Sans MS" pitchFamily="66" charset="0"/>
              </a:rPr>
              <a:t>Gradient </a:t>
            </a:r>
            <a:br>
              <a:rPr lang="en-US" altLang="zh-TW" sz="120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altLang="zh-TW" sz="1200">
                <a:solidFill>
                  <a:srgbClr val="FFFF00"/>
                </a:solidFill>
                <a:latin typeface="Comic Sans MS" pitchFamily="66" charset="0"/>
              </a:rPr>
              <a:t>Processing</a:t>
            </a: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1828800" y="1676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latin typeface="Comic Sans MS" pitchFamily="66" charset="0"/>
              </a:rPr>
              <a:t>A Common Pipeline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Gradient Domain Manipulations: Overview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eaLnBrk="1" hangingPunct="1">
              <a:buFontTx/>
              <a:buNone/>
            </a:pPr>
            <a:endParaRPr lang="en-US" altLang="zh-TW" smtClean="0">
              <a:solidFill>
                <a:schemeClr val="accent1"/>
              </a:solidFill>
            </a:endParaRPr>
          </a:p>
          <a:p>
            <a:pPr marL="457200" indent="-457200" eaLnBrk="1" hangingPunct="1">
              <a:buFontTx/>
              <a:buNone/>
            </a:pPr>
            <a:endParaRPr lang="en-US" altLang="zh-TW" smtClean="0">
              <a:solidFill>
                <a:schemeClr val="accent1"/>
              </a:solidFill>
            </a:endParaRPr>
          </a:p>
          <a:p>
            <a:pPr marL="457200" indent="-457200" eaLnBrk="1" hangingPunct="1">
              <a:buFontTx/>
              <a:buNone/>
            </a:pPr>
            <a:r>
              <a:rPr lang="en-US" altLang="zh-TW" smtClean="0"/>
              <a:t>(A)  Per pixel</a:t>
            </a:r>
          </a:p>
          <a:p>
            <a:pPr marL="838200" lvl="1" indent="-381000" eaLnBrk="1" hangingPunct="1"/>
            <a:endParaRPr lang="en-US" altLang="zh-TW" smtClean="0"/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Corresponding gradients in </a:t>
            </a:r>
            <a:r>
              <a:rPr lang="en-US" altLang="zh-TW" u="sng" smtClean="0"/>
              <a:t>two images</a:t>
            </a:r>
          </a:p>
          <a:p>
            <a:pPr marL="457200" indent="-457200" eaLnBrk="1" hangingPunct="1">
              <a:buFontTx/>
              <a:buAutoNum type="alphaUcParenBoth" startAt="2"/>
            </a:pPr>
            <a:endParaRPr lang="en-US" altLang="zh-TW" smtClean="0"/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Corresponding gradients in </a:t>
            </a:r>
            <a:r>
              <a:rPr lang="en-US" altLang="zh-TW" u="sng" smtClean="0"/>
              <a:t>multiple images</a:t>
            </a:r>
          </a:p>
          <a:p>
            <a:pPr marL="457200" indent="-457200" eaLnBrk="1" hangingPunct="1">
              <a:buFontTx/>
              <a:buAutoNum type="alphaUcParenBoth" startAt="2"/>
            </a:pPr>
            <a:endParaRPr lang="en-US" altLang="zh-TW" smtClean="0"/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Combining gradients </a:t>
            </a:r>
            <a:r>
              <a:rPr lang="en-US" altLang="zh-TW" u="sng" smtClean="0"/>
              <a:t>along seams</a:t>
            </a:r>
          </a:p>
          <a:p>
            <a:pPr marL="838200" lvl="1" indent="-381000" eaLnBrk="1" hangingPunct="1">
              <a:buFontTx/>
              <a:buNone/>
            </a:pPr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Gradient Domain Manipulations: Overview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000" smtClean="0"/>
              <a:t>(A)  Per pixel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1800" smtClean="0"/>
              <a:t>Non-linear operations (HDR compression, local illumination change)</a:t>
            </a:r>
          </a:p>
          <a:p>
            <a:pPr lvl="1" eaLnBrk="1" hangingPunct="1">
              <a:lnSpc>
                <a:spcPct val="80000"/>
              </a:lnSpc>
            </a:pPr>
            <a:endParaRPr lang="en-US" altLang="zh-TW" sz="18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TW" sz="1800" smtClean="0"/>
              <a:t>Set to zero (shadow removal, intrinsic images, texture de-emphasis)</a:t>
            </a:r>
          </a:p>
          <a:p>
            <a:pPr lvl="1" eaLnBrk="1" hangingPunct="1">
              <a:lnSpc>
                <a:spcPct val="80000"/>
              </a:lnSpc>
            </a:pPr>
            <a:endParaRPr lang="en-US" altLang="zh-TW" sz="18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TW" sz="1800" smtClean="0"/>
              <a:t>Poisson Matting</a:t>
            </a:r>
          </a:p>
          <a:p>
            <a:pPr lvl="1" eaLnBrk="1" hangingPunct="1">
              <a:lnSpc>
                <a:spcPct val="80000"/>
              </a:lnSpc>
            </a:pPr>
            <a:endParaRPr lang="en-US" altLang="zh-TW" sz="1800" smtClean="0"/>
          </a:p>
          <a:p>
            <a:pPr lvl="1" eaLnBrk="1" hangingPunct="1">
              <a:lnSpc>
                <a:spcPct val="80000"/>
              </a:lnSpc>
            </a:pPr>
            <a:endParaRPr lang="en-US" altLang="zh-TW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000" smtClean="0"/>
              <a:t>(B)  Corresponding gradients in two images</a:t>
            </a:r>
          </a:p>
          <a:p>
            <a:pPr lvl="1" eaLnBrk="1" hangingPunct="1">
              <a:lnSpc>
                <a:spcPct val="80000"/>
              </a:lnSpc>
            </a:pPr>
            <a:endParaRPr lang="en-US" altLang="zh-TW" sz="18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TW" sz="1800" smtClean="0"/>
              <a:t>Vector operations (gradient projection)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1600" smtClean="0"/>
              <a:t>Combining flash/no-flash images, Reflection removal</a:t>
            </a:r>
          </a:p>
          <a:p>
            <a:pPr lvl="1" eaLnBrk="1" hangingPunct="1">
              <a:lnSpc>
                <a:spcPct val="80000"/>
              </a:lnSpc>
            </a:pPr>
            <a:endParaRPr lang="en-US" altLang="zh-TW" sz="18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TW" sz="1800" smtClean="0"/>
              <a:t>Projection Tensors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1600" smtClean="0"/>
              <a:t>Reflection removal, Shadow removal</a:t>
            </a:r>
          </a:p>
          <a:p>
            <a:pPr lvl="1" eaLnBrk="1" hangingPunct="1">
              <a:lnSpc>
                <a:spcPct val="80000"/>
              </a:lnSpc>
            </a:pPr>
            <a:endParaRPr lang="en-US" altLang="zh-TW" sz="18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TW" sz="1800" smtClean="0"/>
              <a:t>Max operator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1600" smtClean="0"/>
              <a:t>Day/Night fusion, Visible/IR fusion, Extending DoF</a:t>
            </a:r>
          </a:p>
          <a:p>
            <a:pPr lvl="1" eaLnBrk="1" hangingPunct="1">
              <a:lnSpc>
                <a:spcPct val="80000"/>
              </a:lnSpc>
            </a:pPr>
            <a:endParaRPr lang="en-US" altLang="zh-TW" sz="18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TW" sz="1800" smtClean="0"/>
              <a:t>Binary, choose from first or second, copying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1600" smtClean="0"/>
              <a:t>Image editing, seamless cloning</a:t>
            </a:r>
          </a:p>
          <a:p>
            <a:pPr lvl="2" eaLnBrk="1" hangingPunct="1">
              <a:lnSpc>
                <a:spcPct val="80000"/>
              </a:lnSpc>
            </a:pPr>
            <a:endParaRPr lang="en-US" altLang="zh-TW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Example Applications</a:t>
            </a:r>
          </a:p>
        </p:txBody>
      </p:sp>
      <p:pic>
        <p:nvPicPr>
          <p:cNvPr id="14339" name="Picture 3" descr="im2_reflec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371600"/>
            <a:ext cx="20701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rec_reflec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371600"/>
            <a:ext cx="207168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im1_reflect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371600"/>
            <a:ext cx="20701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48000" y="1881188"/>
            <a:ext cx="533400" cy="533400"/>
            <a:chOff x="1680" y="2832"/>
            <a:chExt cx="336" cy="336"/>
          </a:xfrm>
        </p:grpSpPr>
        <p:sp>
          <p:nvSpPr>
            <p:cNvPr id="14351" name="Line 7"/>
            <p:cNvSpPr>
              <a:spLocks noChangeShapeType="1"/>
            </p:cNvSpPr>
            <p:nvPr/>
          </p:nvSpPr>
          <p:spPr bwMode="auto">
            <a:xfrm>
              <a:off x="1848" y="283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52" name="Line 8"/>
            <p:cNvSpPr>
              <a:spLocks noChangeShapeType="1"/>
            </p:cNvSpPr>
            <p:nvPr/>
          </p:nvSpPr>
          <p:spPr bwMode="auto">
            <a:xfrm rot="5400000">
              <a:off x="1848" y="283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791200" y="2052638"/>
            <a:ext cx="533400" cy="190500"/>
            <a:chOff x="1728" y="2568"/>
            <a:chExt cx="336" cy="120"/>
          </a:xfrm>
        </p:grpSpPr>
        <p:sp>
          <p:nvSpPr>
            <p:cNvPr id="14349" name="Line 10"/>
            <p:cNvSpPr>
              <a:spLocks noChangeShapeType="1"/>
            </p:cNvSpPr>
            <p:nvPr/>
          </p:nvSpPr>
          <p:spPr bwMode="auto">
            <a:xfrm rot="5400000">
              <a:off x="1896" y="2400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50" name="Line 11"/>
            <p:cNvSpPr>
              <a:spLocks noChangeShapeType="1"/>
            </p:cNvSpPr>
            <p:nvPr/>
          </p:nvSpPr>
          <p:spPr bwMode="auto">
            <a:xfrm rot="5400000">
              <a:off x="1896" y="2520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288652" name="Picture 12" descr="malo_seamlesstiling_small"/>
          <p:cNvPicPr>
            <a:picLocks noChangeAspect="1" noChangeArrowheads="1"/>
          </p:cNvPicPr>
          <p:nvPr/>
        </p:nvPicPr>
        <p:blipFill>
          <a:blip r:embed="rId5" cstate="print"/>
          <a:srcRect r="60880" b="60739"/>
          <a:stretch>
            <a:fillRect/>
          </a:stretch>
        </p:blipFill>
        <p:spPr bwMode="auto">
          <a:xfrm>
            <a:off x="5181600" y="35052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8653" name="Picture 13" descr="malo_tiling_small"/>
          <p:cNvPicPr>
            <a:picLocks noChangeAspect="1" noChangeArrowheads="1"/>
          </p:cNvPicPr>
          <p:nvPr/>
        </p:nvPicPr>
        <p:blipFill>
          <a:blip r:embed="rId6" cstate="print"/>
          <a:srcRect r="60880" b="60739"/>
          <a:stretch>
            <a:fillRect/>
          </a:stretch>
        </p:blipFill>
        <p:spPr bwMode="auto">
          <a:xfrm>
            <a:off x="1524000" y="35052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8654" name="AutoShape 14"/>
          <p:cNvSpPr>
            <a:spLocks noChangeArrowheads="1"/>
          </p:cNvSpPr>
          <p:nvPr/>
        </p:nvSpPr>
        <p:spPr bwMode="auto">
          <a:xfrm>
            <a:off x="4572000" y="46482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219200" y="2895600"/>
            <a:ext cx="670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Removing Glass Reflections</a:t>
            </a:r>
          </a:p>
        </p:txBody>
      </p:sp>
      <p:sp>
        <p:nvSpPr>
          <p:cNvPr id="2288656" name="Text Box 16"/>
          <p:cNvSpPr txBox="1">
            <a:spLocks noChangeArrowheads="1"/>
          </p:cNvSpPr>
          <p:nvPr/>
        </p:nvSpPr>
        <p:spPr bwMode="auto">
          <a:xfrm>
            <a:off x="1219200" y="6384925"/>
            <a:ext cx="670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Seamless Image Stitching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8654" grpId="0" animBg="1"/>
      <p:bldP spid="228865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Gradient Domain Manipulations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000" smtClean="0"/>
              <a:t>(C)  Corresponding gradients in multiple images</a:t>
            </a:r>
          </a:p>
          <a:p>
            <a:pPr lvl="1" eaLnBrk="1" hangingPunct="1"/>
            <a:r>
              <a:rPr lang="en-US" altLang="zh-TW" sz="1800" smtClean="0"/>
              <a:t>Median operator</a:t>
            </a:r>
          </a:p>
          <a:p>
            <a:pPr lvl="2" eaLnBrk="1" hangingPunct="1"/>
            <a:r>
              <a:rPr lang="en-US" altLang="zh-TW" sz="1600" smtClean="0"/>
              <a:t>Specularity reduction</a:t>
            </a:r>
          </a:p>
          <a:p>
            <a:pPr lvl="2" eaLnBrk="1" hangingPunct="1"/>
            <a:r>
              <a:rPr lang="en-US" altLang="zh-TW" sz="1600" smtClean="0"/>
              <a:t>Intrinsic images</a:t>
            </a:r>
          </a:p>
          <a:p>
            <a:pPr lvl="1" eaLnBrk="1" hangingPunct="1"/>
            <a:endParaRPr lang="en-US" altLang="zh-TW" sz="1800" smtClean="0"/>
          </a:p>
          <a:p>
            <a:pPr lvl="1" eaLnBrk="1" hangingPunct="1"/>
            <a:r>
              <a:rPr lang="en-US" altLang="zh-TW" sz="1800" smtClean="0"/>
              <a:t>Max operation</a:t>
            </a:r>
          </a:p>
          <a:p>
            <a:pPr lvl="2" eaLnBrk="1" hangingPunct="1"/>
            <a:r>
              <a:rPr lang="en-US" altLang="zh-TW" sz="1600" smtClean="0"/>
              <a:t>Extended DOF </a:t>
            </a:r>
          </a:p>
          <a:p>
            <a:pPr eaLnBrk="1" hangingPunct="1"/>
            <a:endParaRPr lang="en-US" altLang="zh-TW" sz="2000" smtClean="0"/>
          </a:p>
          <a:p>
            <a:pPr eaLnBrk="1" hangingPunct="1">
              <a:buFontTx/>
              <a:buNone/>
            </a:pPr>
            <a:r>
              <a:rPr lang="en-US" altLang="zh-TW" sz="2000" smtClean="0"/>
              <a:t>(D)  Combining gradients along seams</a:t>
            </a:r>
          </a:p>
          <a:p>
            <a:pPr lvl="1" eaLnBrk="1" hangingPunct="1"/>
            <a:r>
              <a:rPr lang="en-US" altLang="zh-TW" sz="1800" smtClean="0"/>
              <a:t>Weighted averaging</a:t>
            </a:r>
          </a:p>
          <a:p>
            <a:pPr lvl="1" eaLnBrk="1" hangingPunct="1"/>
            <a:r>
              <a:rPr lang="en-US" altLang="zh-TW" sz="1800" smtClean="0"/>
              <a:t>Optimal seam using graph cut</a:t>
            </a:r>
          </a:p>
          <a:p>
            <a:pPr lvl="2" eaLnBrk="1" hangingPunct="1"/>
            <a:r>
              <a:rPr lang="en-US" altLang="zh-TW" sz="1600" smtClean="0"/>
              <a:t>Image stitching, Mosaics, Panoramas, Image fusion</a:t>
            </a:r>
          </a:p>
          <a:p>
            <a:pPr lvl="2" eaLnBrk="1" hangingPunct="1"/>
            <a:r>
              <a:rPr lang="en-US" altLang="zh-TW" sz="1600" smtClean="0"/>
              <a:t>A usual pipeline:  Graph cut to find seams + gradient domain fusion</a:t>
            </a:r>
          </a:p>
          <a:p>
            <a:pPr lvl="1" eaLnBrk="1" hangingPunct="1">
              <a:buFontTx/>
              <a:buNone/>
            </a:pPr>
            <a:endParaRPr lang="en-US" altLang="zh-TW" sz="1800" smtClean="0"/>
          </a:p>
          <a:p>
            <a:pPr eaLnBrk="1" hangingPunct="1"/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A.  Per Pixel Manipulations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000" smtClean="0"/>
              <a:t>Non-linear operations </a:t>
            </a:r>
          </a:p>
          <a:p>
            <a:pPr lvl="1" eaLnBrk="1" hangingPunct="1"/>
            <a:r>
              <a:rPr lang="en-US" altLang="zh-TW" sz="1800" smtClean="0"/>
              <a:t>HDR compression, local illumination change</a:t>
            </a:r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r>
              <a:rPr lang="en-US" altLang="zh-TW" sz="2000" smtClean="0"/>
              <a:t>Set to zero</a:t>
            </a:r>
          </a:p>
          <a:p>
            <a:pPr lvl="1" eaLnBrk="1" hangingPunct="1"/>
            <a:r>
              <a:rPr lang="en-US" altLang="zh-TW" sz="1800" smtClean="0"/>
              <a:t>Shadow removal, intrinsic images, texture de-emphasis</a:t>
            </a:r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r>
              <a:rPr lang="en-US" altLang="zh-TW" sz="2000" smtClean="0"/>
              <a:t>Poisson Matting</a:t>
            </a:r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</p:txBody>
      </p:sp>
      <p:pic>
        <p:nvPicPr>
          <p:cNvPr id="58372" name="Picture 4" descr="belg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192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figure_4a"/>
          <p:cNvPicPr>
            <a:picLocks noChangeArrowheads="1"/>
          </p:cNvPicPr>
          <p:nvPr/>
        </p:nvPicPr>
        <p:blipFill>
          <a:blip r:embed="rId4" cstate="print"/>
          <a:srcRect l="549" t="1451" r="961"/>
          <a:stretch>
            <a:fillRect/>
          </a:stretch>
        </p:blipFill>
        <p:spPr bwMode="auto">
          <a:xfrm>
            <a:off x="4572000" y="3886200"/>
            <a:ext cx="1525588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inv23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886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AutoShape 7"/>
          <p:cNvSpPr>
            <a:spLocks noChangeArrowheads="1"/>
          </p:cNvSpPr>
          <p:nvPr/>
        </p:nvSpPr>
        <p:spPr bwMode="auto">
          <a:xfrm>
            <a:off x="6172200" y="43434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5562600"/>
            <a:ext cx="48006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High Dynamic Range Imaging</a:t>
            </a:r>
          </a:p>
        </p:txBody>
      </p:sp>
      <p:pic>
        <p:nvPicPr>
          <p:cNvPr id="59395" name="Picture 3" descr="belg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1052513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belg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2450" y="1052513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belg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250" y="1052513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belg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650" y="1052513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191000" y="65532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zh-TW" sz="1400" b="0">
                <a:solidFill>
                  <a:schemeClr val="tx1"/>
                </a:solidFill>
              </a:rPr>
              <a:t>Images from Raanan Fattal</a:t>
            </a: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2762250"/>
            <a:ext cx="5400675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Gradient Domain Compression</a:t>
            </a:r>
          </a:p>
        </p:txBody>
      </p:sp>
      <p:pic>
        <p:nvPicPr>
          <p:cNvPr id="2372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371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2612" name="Text Box 4"/>
          <p:cNvSpPr txBox="1">
            <a:spLocks noChangeArrowheads="1"/>
          </p:cNvSpPr>
          <p:nvPr/>
        </p:nvSpPr>
        <p:spPr bwMode="auto">
          <a:xfrm>
            <a:off x="152400" y="2971800"/>
            <a:ext cx="137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HDR Image L</a:t>
            </a:r>
          </a:p>
        </p:txBody>
      </p:sp>
      <p:sp>
        <p:nvSpPr>
          <p:cNvPr id="2372613" name="Text Box 5"/>
          <p:cNvSpPr txBox="1">
            <a:spLocks noChangeArrowheads="1"/>
          </p:cNvSpPr>
          <p:nvPr/>
        </p:nvSpPr>
        <p:spPr bwMode="auto">
          <a:xfrm>
            <a:off x="3048000" y="3352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Log L</a:t>
            </a:r>
          </a:p>
        </p:txBody>
      </p:sp>
      <p:pic>
        <p:nvPicPr>
          <p:cNvPr id="23726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962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2615" name="Text Box 7"/>
          <p:cNvSpPr txBox="1">
            <a:spLocks noChangeArrowheads="1"/>
          </p:cNvSpPr>
          <p:nvPr/>
        </p:nvSpPr>
        <p:spPr bwMode="auto">
          <a:xfrm>
            <a:off x="2590800" y="5791200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Gradient Attenuation Function G</a:t>
            </a:r>
          </a:p>
        </p:txBody>
      </p:sp>
      <p:sp>
        <p:nvSpPr>
          <p:cNvPr id="2372616" name="Text Box 8"/>
          <p:cNvSpPr txBox="1">
            <a:spLocks noChangeArrowheads="1"/>
          </p:cNvSpPr>
          <p:nvPr/>
        </p:nvSpPr>
        <p:spPr bwMode="auto">
          <a:xfrm>
            <a:off x="5715000" y="3429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Multiply</a:t>
            </a:r>
          </a:p>
        </p:txBody>
      </p:sp>
      <p:sp>
        <p:nvSpPr>
          <p:cNvPr id="2372617" name="AutoShape 9"/>
          <p:cNvSpPr>
            <a:spLocks noChangeArrowheads="1"/>
          </p:cNvSpPr>
          <p:nvPr/>
        </p:nvSpPr>
        <p:spPr bwMode="auto">
          <a:xfrm>
            <a:off x="7620000" y="3200400"/>
            <a:ext cx="1154113" cy="865188"/>
          </a:xfrm>
          <a:prstGeom prst="flowChartAlternateProcess">
            <a:avLst/>
          </a:prstGeom>
          <a:solidFill>
            <a:srgbClr val="0066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sz="1200" b="0">
                <a:solidFill>
                  <a:schemeClr val="tx1"/>
                </a:solidFill>
                <a:latin typeface="Comic Sans MS" pitchFamily="66" charset="0"/>
              </a:rPr>
              <a:t>2D </a:t>
            </a:r>
            <a:br>
              <a:rPr lang="en-US" altLang="zh-TW" sz="1200" b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altLang="zh-TW" sz="1200" b="0">
                <a:solidFill>
                  <a:schemeClr val="tx1"/>
                </a:solidFill>
                <a:latin typeface="Comic Sans MS" pitchFamily="66" charset="0"/>
              </a:rPr>
              <a:t>Integration</a:t>
            </a:r>
          </a:p>
        </p:txBody>
      </p:sp>
      <p:sp>
        <p:nvSpPr>
          <p:cNvPr id="2372618" name="AutoShape 10"/>
          <p:cNvSpPr>
            <a:spLocks noChangeArrowheads="1"/>
          </p:cNvSpPr>
          <p:nvPr/>
        </p:nvSpPr>
        <p:spPr bwMode="auto">
          <a:xfrm rot="-5400000">
            <a:off x="1524000" y="3124200"/>
            <a:ext cx="533400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372619" name="Text Box 11"/>
          <p:cNvSpPr txBox="1">
            <a:spLocks noChangeArrowheads="1"/>
          </p:cNvSpPr>
          <p:nvPr/>
        </p:nvSpPr>
        <p:spPr bwMode="auto">
          <a:xfrm>
            <a:off x="5715000" y="1981200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Gradients L</a:t>
            </a:r>
            <a:r>
              <a:rPr lang="en-US" altLang="zh-TW" b="0" baseline="-25000">
                <a:solidFill>
                  <a:schemeClr val="tx1"/>
                </a:solidFill>
              </a:rPr>
              <a:t>x</a:t>
            </a:r>
            <a:r>
              <a:rPr lang="en-US" altLang="zh-TW" b="0">
                <a:solidFill>
                  <a:schemeClr val="tx1"/>
                </a:solidFill>
              </a:rPr>
              <a:t>,L</a:t>
            </a:r>
            <a:r>
              <a:rPr lang="en-US" altLang="zh-TW" b="0" baseline="-25000">
                <a:solidFill>
                  <a:schemeClr val="tx1"/>
                </a:solidFill>
              </a:rPr>
              <a:t>y</a:t>
            </a:r>
            <a:endParaRPr lang="en-US" altLang="zh-TW" b="0">
              <a:solidFill>
                <a:schemeClr val="tx1"/>
              </a:solidFill>
            </a:endParaRPr>
          </a:p>
        </p:txBody>
      </p:sp>
      <p:sp>
        <p:nvSpPr>
          <p:cNvPr id="2372620" name="AutoShape 12"/>
          <p:cNvSpPr>
            <a:spLocks noChangeArrowheads="1"/>
          </p:cNvSpPr>
          <p:nvPr/>
        </p:nvSpPr>
        <p:spPr bwMode="auto">
          <a:xfrm rot="-4721404">
            <a:off x="5105400" y="2057400"/>
            <a:ext cx="533400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372621" name="AutoShape 13"/>
          <p:cNvSpPr>
            <a:spLocks noChangeArrowheads="1"/>
          </p:cNvSpPr>
          <p:nvPr/>
        </p:nvSpPr>
        <p:spPr bwMode="auto">
          <a:xfrm rot="-7776641">
            <a:off x="5181600" y="4038600"/>
            <a:ext cx="533400" cy="838200"/>
          </a:xfrm>
          <a:prstGeom prst="downArrow">
            <a:avLst>
              <a:gd name="adj1" fmla="val 50000"/>
              <a:gd name="adj2" fmla="val 39286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372622" name="AutoShape 14"/>
          <p:cNvSpPr>
            <a:spLocks noChangeArrowheads="1"/>
          </p:cNvSpPr>
          <p:nvPr/>
        </p:nvSpPr>
        <p:spPr bwMode="auto">
          <a:xfrm>
            <a:off x="6324600" y="28956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372623" name="AutoShape 15"/>
          <p:cNvSpPr>
            <a:spLocks noChangeArrowheads="1"/>
          </p:cNvSpPr>
          <p:nvPr/>
        </p:nvSpPr>
        <p:spPr bwMode="auto">
          <a:xfrm rot="-5400000">
            <a:off x="7010400" y="3505200"/>
            <a:ext cx="533400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2612" grpId="0"/>
      <p:bldP spid="2372613" grpId="0"/>
      <p:bldP spid="2372615" grpId="0"/>
      <p:bldP spid="2372616" grpId="0"/>
      <p:bldP spid="2372617" grpId="0" animBg="1"/>
      <p:bldP spid="2372618" grpId="0" animBg="1"/>
      <p:bldP spid="2372619" grpId="0"/>
      <p:bldP spid="2372620" grpId="0" animBg="1"/>
      <p:bldP spid="2372621" grpId="0" animBg="1"/>
      <p:bldP spid="2372622" grpId="0" animBg="1"/>
      <p:bldP spid="237262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Local Illumination Change</a:t>
            </a:r>
          </a:p>
        </p:txBody>
      </p:sp>
      <p:pic>
        <p:nvPicPr>
          <p:cNvPr id="717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0225" y="3167063"/>
            <a:ext cx="3349625" cy="915987"/>
          </a:xfrm>
          <a:noFill/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371600"/>
            <a:ext cx="48133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457200" y="48006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Original gradient field: 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609600" y="2819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Original Image: f</a:t>
            </a:r>
          </a:p>
        </p:txBody>
      </p:sp>
      <p:graphicFrame>
        <p:nvGraphicFramePr>
          <p:cNvPr id="7170" name="Object 7"/>
          <p:cNvGraphicFramePr>
            <a:graphicFrameLocks noChangeAspect="1"/>
          </p:cNvGraphicFramePr>
          <p:nvPr/>
        </p:nvGraphicFramePr>
        <p:xfrm>
          <a:off x="3138488" y="4770438"/>
          <a:ext cx="687387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279360" imgH="228600" progId="Equation.3">
                  <p:embed/>
                </p:oleObj>
              </mc:Choice>
              <mc:Fallback>
                <p:oleObj name="Equation" r:id="rId5" imgW="27936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488" y="4770438"/>
                        <a:ext cx="687387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57200" y="5562600"/>
            <a:ext cx="304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Modified gradient field:  v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191000" y="65532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zh-TW" sz="1400" b="0">
                <a:solidFill>
                  <a:schemeClr val="folHlink"/>
                </a:solidFill>
              </a:rPr>
              <a:t>Perez et al. Poisson Image editing, SIGGRAPH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Illumination Invariant Image</a:t>
            </a:r>
            <a:endParaRPr lang="en-GB" altLang="zh-TW" smtClean="0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762000" y="6557963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zh-TW" sz="1400" b="0">
                <a:solidFill>
                  <a:schemeClr val="tx1"/>
                </a:solidFill>
              </a:rPr>
              <a:t>G. D. Finlayson, S.D. Hordley &amp; M.S. Drew, Removing Shadows From Images, ECCV 2002</a:t>
            </a:r>
          </a:p>
        </p:txBody>
      </p:sp>
      <p:pic>
        <p:nvPicPr>
          <p:cNvPr id="61444" name="Picture 4" descr="figure_4a"/>
          <p:cNvPicPr>
            <a:picLocks noChangeArrowheads="1"/>
          </p:cNvPicPr>
          <p:nvPr/>
        </p:nvPicPr>
        <p:blipFill>
          <a:blip r:embed="rId3" cstate="print"/>
          <a:srcRect l="549" t="1451" r="961"/>
          <a:stretch>
            <a:fillRect/>
          </a:stretch>
        </p:blipFill>
        <p:spPr bwMode="auto">
          <a:xfrm>
            <a:off x="838200" y="1447800"/>
            <a:ext cx="286543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inv23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447800"/>
            <a:ext cx="286543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1143000" y="38100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</a:rPr>
              <a:t>Original Image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5181600" y="38100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</a:rPr>
              <a:t>Illumination invariant image</a:t>
            </a:r>
          </a:p>
        </p:txBody>
      </p:sp>
      <p:sp>
        <p:nvSpPr>
          <p:cNvPr id="61448" name="AutoShape 8"/>
          <p:cNvSpPr>
            <a:spLocks noChangeArrowheads="1"/>
          </p:cNvSpPr>
          <p:nvPr/>
        </p:nvSpPr>
        <p:spPr bwMode="auto">
          <a:xfrm rot="-5400000">
            <a:off x="4229100" y="2171700"/>
            <a:ext cx="609600" cy="6858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381000" y="45720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zh-TW" sz="2000" b="0">
                <a:solidFill>
                  <a:schemeClr val="tx1"/>
                </a:solidFill>
                <a:latin typeface="Trebuchet MS" pitchFamily="34" charset="0"/>
              </a:rPr>
              <a:t>Assumptions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kumimoji="1" lang="en-US" altLang="zh-TW" sz="1800" b="0">
                <a:solidFill>
                  <a:schemeClr val="tx1"/>
                </a:solidFill>
                <a:latin typeface="Trebuchet MS" pitchFamily="34" charset="0"/>
              </a:rPr>
              <a:t>Sensor response = delta functions R, G, B in wavelength spectrum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kumimoji="1" lang="en-US" altLang="zh-TW" sz="1800" b="0">
                <a:solidFill>
                  <a:schemeClr val="tx1"/>
                </a:solidFill>
                <a:latin typeface="Trebuchet MS" pitchFamily="34" charset="0"/>
              </a:rPr>
              <a:t>Illumination restricted to Outdoor Illumination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Shadow Removal Using Illumination Invariant Image</a:t>
            </a:r>
            <a:endParaRPr lang="en-GB" altLang="zh-TW" sz="3200" smtClean="0"/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762000" y="6557963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zh-TW" sz="1400" b="0">
                <a:solidFill>
                  <a:schemeClr val="folHlink"/>
                </a:solidFill>
              </a:rPr>
              <a:t>G. D. Finlayson, S.D. Hordley &amp; M.S. Drew, Removing Shadows From Images, ECCV 2002</a:t>
            </a:r>
          </a:p>
        </p:txBody>
      </p:sp>
      <p:pic>
        <p:nvPicPr>
          <p:cNvPr id="62468" name="Picture 4" descr="figure_4a"/>
          <p:cNvPicPr>
            <a:picLocks noChangeArrowheads="1"/>
          </p:cNvPicPr>
          <p:nvPr/>
        </p:nvPicPr>
        <p:blipFill>
          <a:blip r:embed="rId2" cstate="print"/>
          <a:srcRect l="549" t="1451" r="961"/>
          <a:stretch>
            <a:fillRect/>
          </a:stretch>
        </p:blipFill>
        <p:spPr bwMode="auto">
          <a:xfrm>
            <a:off x="533400" y="1981200"/>
            <a:ext cx="2133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inv23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2133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533400" y="36576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</a:rPr>
              <a:t>Original Image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152400" y="57912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</a:rPr>
              <a:t>Illumination invariant image</a:t>
            </a:r>
          </a:p>
        </p:txBody>
      </p:sp>
      <p:sp>
        <p:nvSpPr>
          <p:cNvPr id="2376712" name="AutoShape 8"/>
          <p:cNvSpPr>
            <a:spLocks noChangeArrowheads="1"/>
          </p:cNvSpPr>
          <p:nvPr/>
        </p:nvSpPr>
        <p:spPr bwMode="auto">
          <a:xfrm rot="-5400000">
            <a:off x="2819400" y="25908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2376713" name="Picture 9" descr="figure_5a"/>
          <p:cNvPicPr>
            <a:picLocks noChangeArrowheads="1"/>
          </p:cNvPicPr>
          <p:nvPr/>
        </p:nvPicPr>
        <p:blipFill>
          <a:blip r:embed="rId4" cstate="print"/>
          <a:srcRect l="3299" t="4863" r="755"/>
          <a:stretch>
            <a:fillRect/>
          </a:stretch>
        </p:blipFill>
        <p:spPr bwMode="auto">
          <a:xfrm>
            <a:off x="3276600" y="4114800"/>
            <a:ext cx="1295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6714" name="Text Box 10"/>
          <p:cNvSpPr txBox="1">
            <a:spLocks noChangeArrowheads="1"/>
          </p:cNvSpPr>
          <p:nvPr/>
        </p:nvSpPr>
        <p:spPr bwMode="auto">
          <a:xfrm>
            <a:off x="2971800" y="5181600"/>
            <a:ext cx="1981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</a:rPr>
              <a:t>Shadow Edge Locations</a:t>
            </a:r>
          </a:p>
        </p:txBody>
      </p:sp>
      <p:pic>
        <p:nvPicPr>
          <p:cNvPr id="2376715" name="Picture 11" descr="e2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057400"/>
            <a:ext cx="20574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6716" name="Picture 12" descr="e235in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2057400"/>
            <a:ext cx="19812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6717" name="AutoShape 13"/>
          <p:cNvSpPr>
            <a:spLocks noChangeArrowheads="1"/>
          </p:cNvSpPr>
          <p:nvPr/>
        </p:nvSpPr>
        <p:spPr bwMode="auto">
          <a:xfrm rot="-3806096">
            <a:off x="2819400" y="39624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376718" name="Text Box 14"/>
          <p:cNvSpPr txBox="1">
            <a:spLocks noChangeArrowheads="1"/>
          </p:cNvSpPr>
          <p:nvPr/>
        </p:nvSpPr>
        <p:spPr bwMode="auto">
          <a:xfrm>
            <a:off x="3505200" y="36576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</a:rPr>
              <a:t>Edge Map</a:t>
            </a:r>
          </a:p>
        </p:txBody>
      </p:sp>
      <p:sp>
        <p:nvSpPr>
          <p:cNvPr id="2376719" name="AutoShape 15"/>
          <p:cNvSpPr>
            <a:spLocks noChangeArrowheads="1"/>
          </p:cNvSpPr>
          <p:nvPr/>
        </p:nvSpPr>
        <p:spPr bwMode="auto">
          <a:xfrm rot="-5400000">
            <a:off x="5867400" y="25908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376720" name="AutoShape 16"/>
          <p:cNvSpPr>
            <a:spLocks noChangeArrowheads="1"/>
          </p:cNvSpPr>
          <p:nvPr/>
        </p:nvSpPr>
        <p:spPr bwMode="auto">
          <a:xfrm>
            <a:off x="7467600" y="35814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376721" name="Text Box 17"/>
          <p:cNvSpPr txBox="1">
            <a:spLocks noChangeArrowheads="1"/>
          </p:cNvSpPr>
          <p:nvPr/>
        </p:nvSpPr>
        <p:spPr bwMode="auto">
          <a:xfrm>
            <a:off x="6629400" y="39624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</a:rPr>
              <a:t>Integrate</a:t>
            </a:r>
          </a:p>
        </p:txBody>
      </p:sp>
      <p:pic>
        <p:nvPicPr>
          <p:cNvPr id="2376722" name="Picture 18" descr="figure_4c"/>
          <p:cNvPicPr>
            <a:picLocks noChangeAspect="1" noChangeArrowheads="1"/>
          </p:cNvPicPr>
          <p:nvPr/>
        </p:nvPicPr>
        <p:blipFill>
          <a:blip r:embed="rId7" cstate="print"/>
          <a:srcRect l="1546" t="2144" r="970"/>
          <a:stretch>
            <a:fillRect/>
          </a:stretch>
        </p:blipFill>
        <p:spPr bwMode="auto">
          <a:xfrm>
            <a:off x="6553200" y="4419600"/>
            <a:ext cx="20574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6723" name="AutoShape 19"/>
          <p:cNvSpPr>
            <a:spLocks noChangeArrowheads="1"/>
          </p:cNvSpPr>
          <p:nvPr/>
        </p:nvSpPr>
        <p:spPr bwMode="auto">
          <a:xfrm rot="-8019127">
            <a:off x="5105400" y="3657600"/>
            <a:ext cx="381000" cy="1295400"/>
          </a:xfrm>
          <a:prstGeom prst="downArrow">
            <a:avLst>
              <a:gd name="adj1" fmla="val 50000"/>
              <a:gd name="adj2" fmla="val 8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6712" grpId="0" animBg="1"/>
      <p:bldP spid="2376714" grpId="0"/>
      <p:bldP spid="2376717" grpId="0" animBg="1"/>
      <p:bldP spid="2376718" grpId="0"/>
      <p:bldP spid="2376719" grpId="0" animBg="1"/>
      <p:bldP spid="2376720" grpId="0" animBg="1"/>
      <p:bldP spid="2376721" grpId="0"/>
      <p:bldP spid="237672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latin typeface="Arial" charset="0"/>
              </a:rPr>
              <a:t>Illumination invariant image</a:t>
            </a:r>
          </a:p>
        </p:txBody>
      </p:sp>
      <p:pic>
        <p:nvPicPr>
          <p:cNvPr id="63491" name="Picture 3" descr="imR227M"/>
          <p:cNvPicPr>
            <a:picLocks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4949825" y="4095750"/>
            <a:ext cx="286543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im22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404938"/>
            <a:ext cx="2865438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im227ed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4095750"/>
            <a:ext cx="286543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im227inv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9825" y="1404938"/>
            <a:ext cx="2865438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-74613" y="4927600"/>
            <a:ext cx="15319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TW" sz="1600" b="0">
                <a:solidFill>
                  <a:schemeClr val="tx2"/>
                </a:solidFill>
              </a:rPr>
              <a:t>Detected Shadow Edges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-50800" y="2060575"/>
            <a:ext cx="15319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TW" sz="1600" b="0">
                <a:solidFill>
                  <a:schemeClr val="tx2"/>
                </a:solidFill>
              </a:rPr>
              <a:t>Original</a:t>
            </a:r>
            <a:br>
              <a:rPr lang="en-GB" altLang="zh-TW" sz="1600" b="0">
                <a:solidFill>
                  <a:schemeClr val="tx2"/>
                </a:solidFill>
              </a:rPr>
            </a:br>
            <a:r>
              <a:rPr lang="en-GB" altLang="zh-TW" sz="1600" b="0">
                <a:solidFill>
                  <a:schemeClr val="tx2"/>
                </a:solidFill>
              </a:rPr>
              <a:t>Image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7713663" y="2095500"/>
            <a:ext cx="15319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TW" sz="1600" b="0">
                <a:solidFill>
                  <a:schemeClr val="tx2"/>
                </a:solidFill>
              </a:rPr>
              <a:t>Invariant</a:t>
            </a:r>
            <a:br>
              <a:rPr lang="en-GB" altLang="zh-TW" sz="1600" b="0">
                <a:solidFill>
                  <a:schemeClr val="tx2"/>
                </a:solidFill>
              </a:rPr>
            </a:br>
            <a:r>
              <a:rPr lang="en-GB" altLang="zh-TW" sz="1600" b="0">
                <a:solidFill>
                  <a:schemeClr val="tx2"/>
                </a:solidFill>
              </a:rPr>
              <a:t>Image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7680325" y="5013325"/>
            <a:ext cx="15319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TW" sz="1600" b="0">
                <a:solidFill>
                  <a:schemeClr val="tx2"/>
                </a:solidFill>
              </a:rPr>
              <a:t>Shadow Removed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762000" y="6557963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zh-TW" sz="1400" b="0">
                <a:solidFill>
                  <a:schemeClr val="folHlink"/>
                </a:solidFill>
              </a:rPr>
              <a:t>G. D. Finlayson, S.D. Hordley &amp; M.S. Drew, Removing Shadows From Images, ECCV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Intrinsic Image</a:t>
            </a:r>
          </a:p>
        </p:txBody>
      </p:sp>
      <p:sp>
        <p:nvSpPr>
          <p:cNvPr id="237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000" smtClean="0"/>
              <a:t>Photo = Illumination Image * </a:t>
            </a:r>
            <a:r>
              <a:rPr lang="en-US" altLang="zh-TW" sz="2000" smtClean="0">
                <a:solidFill>
                  <a:srgbClr val="FF0000"/>
                </a:solidFill>
              </a:rPr>
              <a:t>Intrinsic Image</a:t>
            </a:r>
          </a:p>
          <a:p>
            <a:pPr eaLnBrk="1" hangingPunct="1"/>
            <a:r>
              <a:rPr lang="en-US" altLang="zh-TW" sz="2400" smtClean="0"/>
              <a:t>Retinex   </a:t>
            </a:r>
            <a:r>
              <a:rPr lang="en-US" altLang="zh-TW" sz="1800" smtClean="0"/>
              <a:t>[Land &amp; McCann 1971, Horn 1974]</a:t>
            </a:r>
          </a:p>
          <a:p>
            <a:pPr lvl="1" eaLnBrk="1" hangingPunct="1"/>
            <a:r>
              <a:rPr lang="en-US" altLang="zh-TW" sz="2000" smtClean="0"/>
              <a:t>Illumination is smoothly varying</a:t>
            </a:r>
          </a:p>
          <a:p>
            <a:pPr lvl="1" eaLnBrk="1" hangingPunct="1"/>
            <a:r>
              <a:rPr lang="en-US" altLang="zh-TW" sz="2000" smtClean="0"/>
              <a:t>Reflectance, piece-wise constant, has strong edges</a:t>
            </a:r>
          </a:p>
          <a:p>
            <a:pPr lvl="1" eaLnBrk="1" hangingPunct="1"/>
            <a:r>
              <a:rPr lang="en-US" altLang="zh-TW" sz="2000" smtClean="0"/>
              <a:t>Keep strong image gradients, integrate to obtain reflectance</a:t>
            </a:r>
          </a:p>
          <a:p>
            <a:pPr lvl="1" eaLnBrk="1" hangingPunct="1"/>
            <a:endParaRPr lang="en-US" altLang="zh-TW" sz="2000" smtClean="0"/>
          </a:p>
          <a:p>
            <a:pPr lvl="1" eaLnBrk="1" hangingPunct="1"/>
            <a:endParaRPr lang="en-US" altLang="zh-TW" sz="2000" smtClean="0"/>
          </a:p>
          <a:p>
            <a:pPr lvl="1" eaLnBrk="1" hangingPunct="1"/>
            <a:endParaRPr lang="en-US" altLang="zh-TW" sz="2000" smtClean="0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244850" y="2997200"/>
            <a:ext cx="2327275" cy="822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zh-TW" b="0">
                <a:solidFill>
                  <a:schemeClr val="tx1"/>
                </a:solidFill>
                <a:latin typeface="Trebuchet MS" pitchFamily="34" charset="0"/>
              </a:rPr>
              <a:t>low-frequency</a:t>
            </a:r>
          </a:p>
          <a:p>
            <a:pPr eaLnBrk="1" hangingPunct="1"/>
            <a:r>
              <a:rPr kumimoji="1" lang="en-US" altLang="zh-TW" b="0">
                <a:solidFill>
                  <a:schemeClr val="tx1"/>
                </a:solidFill>
                <a:latin typeface="Trebuchet MS" pitchFamily="34" charset="0"/>
              </a:rPr>
              <a:t>attenuate more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716588" y="3027363"/>
            <a:ext cx="2239962" cy="822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zh-TW" b="0">
                <a:solidFill>
                  <a:schemeClr val="tx1"/>
                </a:solidFill>
                <a:latin typeface="Trebuchet MS" pitchFamily="34" charset="0"/>
              </a:rPr>
              <a:t>high-frequency</a:t>
            </a:r>
          </a:p>
          <a:p>
            <a:pPr eaLnBrk="1" hangingPunct="1"/>
            <a:r>
              <a:rPr kumimoji="1" lang="en-US" altLang="zh-TW" b="0">
                <a:solidFill>
                  <a:schemeClr val="tx1"/>
                </a:solidFill>
                <a:latin typeface="Trebuchet MS" pitchFamily="34" charset="0"/>
              </a:rPr>
              <a:t>attenuate less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050" y="3892550"/>
            <a:ext cx="2076450" cy="26098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892550"/>
            <a:ext cx="2066925" cy="26098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2175" y="3892550"/>
            <a:ext cx="2076450" cy="26193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Poisson Matting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382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581400"/>
            <a:ext cx="216058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860425" y="58594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zh-TW" altLang="zh-TW" b="0">
              <a:solidFill>
                <a:schemeClr val="tx1"/>
              </a:solidFill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219200" y="5791200"/>
            <a:ext cx="251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TW" sz="1600" b="0">
                <a:solidFill>
                  <a:schemeClr val="tx2"/>
                </a:solidFill>
              </a:rPr>
              <a:t>Trimap: User specified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343400" y="5486400"/>
            <a:ext cx="1531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TW" sz="1600" b="0">
                <a:solidFill>
                  <a:schemeClr val="tx2"/>
                </a:solidFill>
              </a:rPr>
              <a:t>Foreground F</a:t>
            </a:r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H="1" flipV="1">
            <a:off x="2667000" y="5105400"/>
            <a:ext cx="1673225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 flipH="1">
            <a:off x="3200400" y="4038600"/>
            <a:ext cx="8382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4038600" y="3886200"/>
            <a:ext cx="1531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TW" sz="1600" b="0">
                <a:solidFill>
                  <a:schemeClr val="tx2"/>
                </a:solidFill>
              </a:rPr>
              <a:t>Background B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4191000" y="4648200"/>
            <a:ext cx="1531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TW" sz="1600" b="0">
                <a:solidFill>
                  <a:schemeClr val="tx2"/>
                </a:solidFill>
              </a:rPr>
              <a:t>Alpha</a:t>
            </a: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 flipH="1" flipV="1">
            <a:off x="2971800" y="4648200"/>
            <a:ext cx="1600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762000" y="6557963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zh-TW" sz="1400" b="0">
                <a:solidFill>
                  <a:schemeClr val="folHlink"/>
                </a:solidFill>
              </a:rPr>
              <a:t>Jian Sun, Jiaya Jia, Chi-Keung Tang, Heung-Yeung Shum, Poisson Matting, SIGGRAPH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362200"/>
            <a:ext cx="3656013" cy="18557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819400"/>
            <a:ext cx="4552950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2896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10000"/>
            <a:ext cx="28575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600200" y="17526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Image Editing</a:t>
            </a:r>
          </a:p>
        </p:txBody>
      </p:sp>
      <p:sp>
        <p:nvSpPr>
          <p:cNvPr id="2289671" name="Text Box 7"/>
          <p:cNvSpPr txBox="1">
            <a:spLocks noChangeArrowheads="1"/>
          </p:cNvSpPr>
          <p:nvPr/>
        </p:nvSpPr>
        <p:spPr bwMode="auto">
          <a:xfrm>
            <a:off x="152400" y="57912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Changing Local Illumination</a:t>
            </a:r>
          </a:p>
        </p:txBody>
      </p:sp>
      <p:pic>
        <p:nvPicPr>
          <p:cNvPr id="15368" name="Picture 8" descr="sara_bear_blend"/>
          <p:cNvPicPr>
            <a:picLocks noChangeAspect="1" noChangeArrowheads="1"/>
          </p:cNvPicPr>
          <p:nvPr/>
        </p:nvPicPr>
        <p:blipFill>
          <a:blip r:embed="rId5" cstate="print"/>
          <a:srcRect t="36000"/>
          <a:stretch>
            <a:fillRect/>
          </a:stretch>
        </p:blipFill>
        <p:spPr bwMode="auto">
          <a:xfrm>
            <a:off x="5410200" y="131763"/>
            <a:ext cx="2438400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971800" y="131763"/>
            <a:ext cx="1600200" cy="1468437"/>
            <a:chOff x="576" y="2256"/>
            <a:chExt cx="1644" cy="1509"/>
          </a:xfrm>
        </p:grpSpPr>
        <p:pic>
          <p:nvPicPr>
            <p:cNvPr id="15374" name="Picture 10" descr="swimmers3"/>
            <p:cNvPicPr>
              <a:picLocks noChangeAspect="1" noChangeArrowheads="1"/>
            </p:cNvPicPr>
            <p:nvPr/>
          </p:nvPicPr>
          <p:blipFill>
            <a:blip r:embed="rId6" cstate="print">
              <a:lum bright="4000"/>
            </a:blip>
            <a:srcRect t="24054" r="44218"/>
            <a:stretch>
              <a:fillRect/>
            </a:stretch>
          </p:blipFill>
          <p:spPr bwMode="auto">
            <a:xfrm>
              <a:off x="576" y="2256"/>
              <a:ext cx="1644" cy="1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5" name="Freeform 11"/>
            <p:cNvSpPr>
              <a:spLocks/>
            </p:cNvSpPr>
            <p:nvPr/>
          </p:nvSpPr>
          <p:spPr bwMode="auto">
            <a:xfrm>
              <a:off x="957" y="2778"/>
              <a:ext cx="998" cy="926"/>
            </a:xfrm>
            <a:custGeom>
              <a:avLst/>
              <a:gdLst>
                <a:gd name="T0" fmla="*/ 369 w 998"/>
                <a:gd name="T1" fmla="*/ 3 h 926"/>
                <a:gd name="T2" fmla="*/ 537 w 998"/>
                <a:gd name="T3" fmla="*/ 39 h 926"/>
                <a:gd name="T4" fmla="*/ 665 w 998"/>
                <a:gd name="T5" fmla="*/ 167 h 926"/>
                <a:gd name="T6" fmla="*/ 737 w 998"/>
                <a:gd name="T7" fmla="*/ 327 h 926"/>
                <a:gd name="T8" fmla="*/ 817 w 998"/>
                <a:gd name="T9" fmla="*/ 467 h 926"/>
                <a:gd name="T10" fmla="*/ 953 w 998"/>
                <a:gd name="T11" fmla="*/ 563 h 926"/>
                <a:gd name="T12" fmla="*/ 997 w 998"/>
                <a:gd name="T13" fmla="*/ 671 h 926"/>
                <a:gd name="T14" fmla="*/ 961 w 998"/>
                <a:gd name="T15" fmla="*/ 755 h 926"/>
                <a:gd name="T16" fmla="*/ 809 w 998"/>
                <a:gd name="T17" fmla="*/ 799 h 926"/>
                <a:gd name="T18" fmla="*/ 661 w 998"/>
                <a:gd name="T19" fmla="*/ 779 h 926"/>
                <a:gd name="T20" fmla="*/ 529 w 998"/>
                <a:gd name="T21" fmla="*/ 811 h 926"/>
                <a:gd name="T22" fmla="*/ 421 w 998"/>
                <a:gd name="T23" fmla="*/ 871 h 926"/>
                <a:gd name="T24" fmla="*/ 301 w 998"/>
                <a:gd name="T25" fmla="*/ 923 h 926"/>
                <a:gd name="T26" fmla="*/ 181 w 998"/>
                <a:gd name="T27" fmla="*/ 891 h 926"/>
                <a:gd name="T28" fmla="*/ 141 w 998"/>
                <a:gd name="T29" fmla="*/ 831 h 926"/>
                <a:gd name="T30" fmla="*/ 29 w 998"/>
                <a:gd name="T31" fmla="*/ 819 h 926"/>
                <a:gd name="T32" fmla="*/ 9 w 998"/>
                <a:gd name="T33" fmla="*/ 763 h 926"/>
                <a:gd name="T34" fmla="*/ 85 w 998"/>
                <a:gd name="T35" fmla="*/ 607 h 926"/>
                <a:gd name="T36" fmla="*/ 85 w 998"/>
                <a:gd name="T37" fmla="*/ 407 h 926"/>
                <a:gd name="T38" fmla="*/ 65 w 998"/>
                <a:gd name="T39" fmla="*/ 271 h 926"/>
                <a:gd name="T40" fmla="*/ 141 w 998"/>
                <a:gd name="T41" fmla="*/ 107 h 926"/>
                <a:gd name="T42" fmla="*/ 261 w 998"/>
                <a:gd name="T43" fmla="*/ 23 h 926"/>
                <a:gd name="T44" fmla="*/ 369 w 998"/>
                <a:gd name="T45" fmla="*/ 3 h 9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98"/>
                <a:gd name="T70" fmla="*/ 0 h 926"/>
                <a:gd name="T71" fmla="*/ 998 w 998"/>
                <a:gd name="T72" fmla="*/ 926 h 9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98" h="926">
                  <a:moveTo>
                    <a:pt x="369" y="3"/>
                  </a:moveTo>
                  <a:cubicBezTo>
                    <a:pt x="415" y="6"/>
                    <a:pt x="488" y="12"/>
                    <a:pt x="537" y="39"/>
                  </a:cubicBezTo>
                  <a:cubicBezTo>
                    <a:pt x="586" y="66"/>
                    <a:pt x="632" y="119"/>
                    <a:pt x="665" y="167"/>
                  </a:cubicBezTo>
                  <a:cubicBezTo>
                    <a:pt x="698" y="215"/>
                    <a:pt x="712" y="277"/>
                    <a:pt x="737" y="327"/>
                  </a:cubicBezTo>
                  <a:cubicBezTo>
                    <a:pt x="762" y="377"/>
                    <a:pt x="781" y="428"/>
                    <a:pt x="817" y="467"/>
                  </a:cubicBezTo>
                  <a:cubicBezTo>
                    <a:pt x="853" y="506"/>
                    <a:pt x="923" y="529"/>
                    <a:pt x="953" y="563"/>
                  </a:cubicBezTo>
                  <a:cubicBezTo>
                    <a:pt x="983" y="597"/>
                    <a:pt x="996" y="639"/>
                    <a:pt x="997" y="671"/>
                  </a:cubicBezTo>
                  <a:cubicBezTo>
                    <a:pt x="998" y="703"/>
                    <a:pt x="992" y="734"/>
                    <a:pt x="961" y="755"/>
                  </a:cubicBezTo>
                  <a:cubicBezTo>
                    <a:pt x="930" y="776"/>
                    <a:pt x="859" y="795"/>
                    <a:pt x="809" y="799"/>
                  </a:cubicBezTo>
                  <a:cubicBezTo>
                    <a:pt x="759" y="803"/>
                    <a:pt x="708" y="777"/>
                    <a:pt x="661" y="779"/>
                  </a:cubicBezTo>
                  <a:cubicBezTo>
                    <a:pt x="614" y="781"/>
                    <a:pt x="569" y="796"/>
                    <a:pt x="529" y="811"/>
                  </a:cubicBezTo>
                  <a:cubicBezTo>
                    <a:pt x="489" y="826"/>
                    <a:pt x="459" y="852"/>
                    <a:pt x="421" y="871"/>
                  </a:cubicBezTo>
                  <a:cubicBezTo>
                    <a:pt x="383" y="890"/>
                    <a:pt x="341" y="920"/>
                    <a:pt x="301" y="923"/>
                  </a:cubicBezTo>
                  <a:cubicBezTo>
                    <a:pt x="261" y="926"/>
                    <a:pt x="208" y="906"/>
                    <a:pt x="181" y="891"/>
                  </a:cubicBezTo>
                  <a:cubicBezTo>
                    <a:pt x="154" y="876"/>
                    <a:pt x="166" y="843"/>
                    <a:pt x="141" y="831"/>
                  </a:cubicBezTo>
                  <a:cubicBezTo>
                    <a:pt x="116" y="819"/>
                    <a:pt x="51" y="830"/>
                    <a:pt x="29" y="819"/>
                  </a:cubicBezTo>
                  <a:cubicBezTo>
                    <a:pt x="7" y="808"/>
                    <a:pt x="0" y="798"/>
                    <a:pt x="9" y="763"/>
                  </a:cubicBezTo>
                  <a:cubicBezTo>
                    <a:pt x="18" y="728"/>
                    <a:pt x="72" y="666"/>
                    <a:pt x="85" y="607"/>
                  </a:cubicBezTo>
                  <a:cubicBezTo>
                    <a:pt x="98" y="548"/>
                    <a:pt x="88" y="463"/>
                    <a:pt x="85" y="407"/>
                  </a:cubicBezTo>
                  <a:cubicBezTo>
                    <a:pt x="82" y="351"/>
                    <a:pt x="56" y="321"/>
                    <a:pt x="65" y="271"/>
                  </a:cubicBezTo>
                  <a:cubicBezTo>
                    <a:pt x="74" y="221"/>
                    <a:pt x="108" y="148"/>
                    <a:pt x="141" y="107"/>
                  </a:cubicBezTo>
                  <a:cubicBezTo>
                    <a:pt x="174" y="66"/>
                    <a:pt x="226" y="40"/>
                    <a:pt x="261" y="23"/>
                  </a:cubicBezTo>
                  <a:cubicBezTo>
                    <a:pt x="296" y="6"/>
                    <a:pt x="323" y="0"/>
                    <a:pt x="369" y="3"/>
                  </a:cubicBezTo>
                  <a:close/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33400" y="131763"/>
            <a:ext cx="2286000" cy="1144587"/>
            <a:chOff x="192" y="960"/>
            <a:chExt cx="2429" cy="1216"/>
          </a:xfrm>
        </p:grpSpPr>
        <p:pic>
          <p:nvPicPr>
            <p:cNvPr id="15372" name="Picture 13" descr="bear2"/>
            <p:cNvPicPr>
              <a:picLocks noChangeAspect="1" noChangeArrowheads="1"/>
            </p:cNvPicPr>
            <p:nvPr/>
          </p:nvPicPr>
          <p:blipFill>
            <a:blip r:embed="rId7" cstate="print"/>
            <a:srcRect l="6276" t="25803" r="3101" b="6201"/>
            <a:stretch>
              <a:fillRect/>
            </a:stretch>
          </p:blipFill>
          <p:spPr bwMode="auto">
            <a:xfrm>
              <a:off x="192" y="960"/>
              <a:ext cx="2429" cy="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3" name="Freeform 14"/>
            <p:cNvSpPr>
              <a:spLocks/>
            </p:cNvSpPr>
            <p:nvPr/>
          </p:nvSpPr>
          <p:spPr bwMode="auto">
            <a:xfrm>
              <a:off x="421" y="1349"/>
              <a:ext cx="1934" cy="592"/>
            </a:xfrm>
            <a:custGeom>
              <a:avLst/>
              <a:gdLst>
                <a:gd name="T0" fmla="*/ 333 w 1934"/>
                <a:gd name="T1" fmla="*/ 43 h 592"/>
                <a:gd name="T2" fmla="*/ 441 w 1934"/>
                <a:gd name="T3" fmla="*/ 3 h 592"/>
                <a:gd name="T4" fmla="*/ 705 w 1934"/>
                <a:gd name="T5" fmla="*/ 23 h 592"/>
                <a:gd name="T6" fmla="*/ 977 w 1934"/>
                <a:gd name="T7" fmla="*/ 19 h 592"/>
                <a:gd name="T8" fmla="*/ 1341 w 1934"/>
                <a:gd name="T9" fmla="*/ 39 h 592"/>
                <a:gd name="T10" fmla="*/ 1501 w 1934"/>
                <a:gd name="T11" fmla="*/ 19 h 592"/>
                <a:gd name="T12" fmla="*/ 1721 w 1934"/>
                <a:gd name="T13" fmla="*/ 71 h 592"/>
                <a:gd name="T14" fmla="*/ 1829 w 1934"/>
                <a:gd name="T15" fmla="*/ 163 h 592"/>
                <a:gd name="T16" fmla="*/ 1909 w 1934"/>
                <a:gd name="T17" fmla="*/ 211 h 592"/>
                <a:gd name="T18" fmla="*/ 1917 w 1934"/>
                <a:gd name="T19" fmla="*/ 347 h 592"/>
                <a:gd name="T20" fmla="*/ 1809 w 1934"/>
                <a:gd name="T21" fmla="*/ 411 h 592"/>
                <a:gd name="T22" fmla="*/ 1509 w 1934"/>
                <a:gd name="T23" fmla="*/ 439 h 592"/>
                <a:gd name="T24" fmla="*/ 1193 w 1934"/>
                <a:gd name="T25" fmla="*/ 475 h 592"/>
                <a:gd name="T26" fmla="*/ 833 w 1934"/>
                <a:gd name="T27" fmla="*/ 531 h 592"/>
                <a:gd name="T28" fmla="*/ 549 w 1934"/>
                <a:gd name="T29" fmla="*/ 583 h 592"/>
                <a:gd name="T30" fmla="*/ 373 w 1934"/>
                <a:gd name="T31" fmla="*/ 583 h 592"/>
                <a:gd name="T32" fmla="*/ 221 w 1934"/>
                <a:gd name="T33" fmla="*/ 551 h 592"/>
                <a:gd name="T34" fmla="*/ 61 w 1934"/>
                <a:gd name="T35" fmla="*/ 467 h 592"/>
                <a:gd name="T36" fmla="*/ 17 w 1934"/>
                <a:gd name="T37" fmla="*/ 371 h 592"/>
                <a:gd name="T38" fmla="*/ 9 w 1934"/>
                <a:gd name="T39" fmla="*/ 271 h 592"/>
                <a:gd name="T40" fmla="*/ 69 w 1934"/>
                <a:gd name="T41" fmla="*/ 159 h 592"/>
                <a:gd name="T42" fmla="*/ 233 w 1934"/>
                <a:gd name="T43" fmla="*/ 79 h 592"/>
                <a:gd name="T44" fmla="*/ 333 w 1934"/>
                <a:gd name="T45" fmla="*/ 43 h 5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34"/>
                <a:gd name="T70" fmla="*/ 0 h 592"/>
                <a:gd name="T71" fmla="*/ 1934 w 1934"/>
                <a:gd name="T72" fmla="*/ 592 h 59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34" h="592">
                  <a:moveTo>
                    <a:pt x="333" y="43"/>
                  </a:moveTo>
                  <a:cubicBezTo>
                    <a:pt x="356" y="24"/>
                    <a:pt x="379" y="6"/>
                    <a:pt x="441" y="3"/>
                  </a:cubicBezTo>
                  <a:cubicBezTo>
                    <a:pt x="503" y="0"/>
                    <a:pt x="616" y="20"/>
                    <a:pt x="705" y="23"/>
                  </a:cubicBezTo>
                  <a:cubicBezTo>
                    <a:pt x="794" y="26"/>
                    <a:pt x="871" y="16"/>
                    <a:pt x="977" y="19"/>
                  </a:cubicBezTo>
                  <a:cubicBezTo>
                    <a:pt x="1083" y="22"/>
                    <a:pt x="1254" y="39"/>
                    <a:pt x="1341" y="39"/>
                  </a:cubicBezTo>
                  <a:cubicBezTo>
                    <a:pt x="1428" y="39"/>
                    <a:pt x="1438" y="14"/>
                    <a:pt x="1501" y="19"/>
                  </a:cubicBezTo>
                  <a:cubicBezTo>
                    <a:pt x="1564" y="24"/>
                    <a:pt x="1666" y="47"/>
                    <a:pt x="1721" y="71"/>
                  </a:cubicBezTo>
                  <a:cubicBezTo>
                    <a:pt x="1776" y="95"/>
                    <a:pt x="1798" y="140"/>
                    <a:pt x="1829" y="163"/>
                  </a:cubicBezTo>
                  <a:cubicBezTo>
                    <a:pt x="1860" y="186"/>
                    <a:pt x="1894" y="180"/>
                    <a:pt x="1909" y="211"/>
                  </a:cubicBezTo>
                  <a:cubicBezTo>
                    <a:pt x="1924" y="242"/>
                    <a:pt x="1934" y="314"/>
                    <a:pt x="1917" y="347"/>
                  </a:cubicBezTo>
                  <a:cubicBezTo>
                    <a:pt x="1900" y="380"/>
                    <a:pt x="1877" y="396"/>
                    <a:pt x="1809" y="411"/>
                  </a:cubicBezTo>
                  <a:cubicBezTo>
                    <a:pt x="1741" y="426"/>
                    <a:pt x="1612" y="428"/>
                    <a:pt x="1509" y="439"/>
                  </a:cubicBezTo>
                  <a:cubicBezTo>
                    <a:pt x="1406" y="450"/>
                    <a:pt x="1306" y="460"/>
                    <a:pt x="1193" y="475"/>
                  </a:cubicBezTo>
                  <a:cubicBezTo>
                    <a:pt x="1080" y="490"/>
                    <a:pt x="940" y="513"/>
                    <a:pt x="833" y="531"/>
                  </a:cubicBezTo>
                  <a:cubicBezTo>
                    <a:pt x="726" y="549"/>
                    <a:pt x="626" y="574"/>
                    <a:pt x="549" y="583"/>
                  </a:cubicBezTo>
                  <a:cubicBezTo>
                    <a:pt x="472" y="592"/>
                    <a:pt x="428" y="588"/>
                    <a:pt x="373" y="583"/>
                  </a:cubicBezTo>
                  <a:cubicBezTo>
                    <a:pt x="318" y="578"/>
                    <a:pt x="273" y="570"/>
                    <a:pt x="221" y="551"/>
                  </a:cubicBezTo>
                  <a:cubicBezTo>
                    <a:pt x="169" y="532"/>
                    <a:pt x="95" y="497"/>
                    <a:pt x="61" y="467"/>
                  </a:cubicBezTo>
                  <a:cubicBezTo>
                    <a:pt x="27" y="437"/>
                    <a:pt x="26" y="403"/>
                    <a:pt x="17" y="371"/>
                  </a:cubicBezTo>
                  <a:cubicBezTo>
                    <a:pt x="8" y="339"/>
                    <a:pt x="0" y="306"/>
                    <a:pt x="9" y="271"/>
                  </a:cubicBezTo>
                  <a:cubicBezTo>
                    <a:pt x="18" y="236"/>
                    <a:pt x="32" y="191"/>
                    <a:pt x="69" y="159"/>
                  </a:cubicBezTo>
                  <a:cubicBezTo>
                    <a:pt x="106" y="127"/>
                    <a:pt x="206" y="92"/>
                    <a:pt x="233" y="79"/>
                  </a:cubicBezTo>
                  <a:cubicBezTo>
                    <a:pt x="233" y="79"/>
                    <a:pt x="333" y="43"/>
                    <a:pt x="333" y="43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371" name="AutoShape 15"/>
          <p:cNvSpPr>
            <a:spLocks noChangeArrowheads="1"/>
          </p:cNvSpPr>
          <p:nvPr/>
        </p:nvSpPr>
        <p:spPr bwMode="auto">
          <a:xfrm>
            <a:off x="4800600" y="609600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967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Poisson Matting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68413"/>
            <a:ext cx="2362200" cy="4762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808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182813"/>
            <a:ext cx="4629150" cy="5826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80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011613"/>
            <a:ext cx="4629150" cy="5826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 useBgFill="1">
        <p:nvSpPr>
          <p:cNvPr id="66566" name="Rectangle 6"/>
          <p:cNvSpPr>
            <a:spLocks noChangeArrowheads="1"/>
          </p:cNvSpPr>
          <p:nvPr/>
        </p:nvSpPr>
        <p:spPr bwMode="auto">
          <a:xfrm>
            <a:off x="2971800" y="4011613"/>
            <a:ext cx="2743200" cy="685800"/>
          </a:xfrm>
          <a:prstGeom prst="rect">
            <a:avLst/>
          </a:prstGeom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0807" name="Text Box 7"/>
          <p:cNvSpPr txBox="1">
            <a:spLocks noChangeArrowheads="1"/>
          </p:cNvSpPr>
          <p:nvPr/>
        </p:nvSpPr>
        <p:spPr bwMode="auto">
          <a:xfrm>
            <a:off x="411163" y="3097213"/>
            <a:ext cx="80470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TW" sz="2800" b="0">
                <a:solidFill>
                  <a:schemeClr val="tx2"/>
                </a:solidFill>
              </a:rPr>
              <a:t>Approximate: Assume F and B are smooth</a:t>
            </a:r>
          </a:p>
        </p:txBody>
      </p:sp>
      <p:pic>
        <p:nvPicPr>
          <p:cNvPr id="23808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773613"/>
            <a:ext cx="2049463" cy="9255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8080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849813"/>
            <a:ext cx="2160588" cy="7604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80810" name="AutoShape 10"/>
          <p:cNvSpPr>
            <a:spLocks noChangeArrowheads="1"/>
          </p:cNvSpPr>
          <p:nvPr/>
        </p:nvSpPr>
        <p:spPr bwMode="auto">
          <a:xfrm rot="-5400000">
            <a:off x="4076700" y="4887913"/>
            <a:ext cx="609600" cy="6858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380811" name="Text Box 11"/>
          <p:cNvSpPr txBox="1">
            <a:spLocks noChangeArrowheads="1"/>
          </p:cNvSpPr>
          <p:nvPr/>
        </p:nvSpPr>
        <p:spPr bwMode="auto">
          <a:xfrm>
            <a:off x="5562600" y="5764213"/>
            <a:ext cx="2667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Poisson Equation</a:t>
            </a:r>
          </a:p>
        </p:txBody>
      </p:sp>
      <p:sp>
        <p:nvSpPr>
          <p:cNvPr id="2380812" name="Text Box 12"/>
          <p:cNvSpPr txBox="1">
            <a:spLocks noChangeArrowheads="1"/>
          </p:cNvSpPr>
          <p:nvPr/>
        </p:nvSpPr>
        <p:spPr bwMode="auto">
          <a:xfrm>
            <a:off x="533400" y="5840413"/>
            <a:ext cx="2667000" cy="581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</a:rPr>
              <a:t>F and B in tri-map using nearest pixels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0810" grpId="0" animBg="1"/>
      <p:bldP spid="2380811" grpId="0"/>
      <p:bldP spid="23808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Poisson Matting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zh-TW" smtClean="0"/>
              <a:t>Steps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Approximate F and B in trimap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Solve for         ,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Refine F and B using 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Iterate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3657600"/>
            <a:ext cx="2971800" cy="2943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7688" y="1989138"/>
            <a:ext cx="457200" cy="4238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895600"/>
            <a:ext cx="322263" cy="384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3789363"/>
            <a:ext cx="322263" cy="384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818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2708275"/>
            <a:ext cx="2160587" cy="7604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Gradient Domain Manipulations: Overview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eaLnBrk="1" hangingPunct="1">
              <a:buFontTx/>
              <a:buNone/>
            </a:pPr>
            <a:endParaRPr lang="en-US" altLang="zh-TW" smtClean="0">
              <a:solidFill>
                <a:schemeClr val="accent1"/>
              </a:solidFill>
            </a:endParaRPr>
          </a:p>
          <a:p>
            <a:pPr marL="457200" indent="-457200" eaLnBrk="1" hangingPunct="1">
              <a:buFontTx/>
              <a:buNone/>
            </a:pPr>
            <a:endParaRPr lang="en-US" altLang="zh-TW" smtClean="0">
              <a:solidFill>
                <a:schemeClr val="accent1"/>
              </a:solidFill>
            </a:endParaRPr>
          </a:p>
          <a:p>
            <a:pPr marL="457200" indent="-457200" eaLnBrk="1" hangingPunct="1">
              <a:buFontTx/>
              <a:buNone/>
            </a:pPr>
            <a:r>
              <a:rPr lang="en-US" altLang="zh-TW" smtClean="0"/>
              <a:t>(A)  Per pixel</a:t>
            </a:r>
          </a:p>
          <a:p>
            <a:pPr marL="838200" lvl="1" indent="-381000" eaLnBrk="1" hangingPunct="1"/>
            <a:endParaRPr lang="en-US" altLang="zh-TW" smtClean="0"/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>
                <a:solidFill>
                  <a:srgbClr val="0000FF"/>
                </a:solidFill>
              </a:rPr>
              <a:t>  Corresponding gradients in </a:t>
            </a:r>
            <a:r>
              <a:rPr lang="en-US" altLang="zh-TW" u="sng" smtClean="0">
                <a:solidFill>
                  <a:srgbClr val="0000FF"/>
                </a:solidFill>
              </a:rPr>
              <a:t>two images</a:t>
            </a:r>
          </a:p>
          <a:p>
            <a:pPr marL="457200" indent="-457200" eaLnBrk="1" hangingPunct="1">
              <a:buFontTx/>
              <a:buAutoNum type="alphaUcParenBoth" startAt="2"/>
            </a:pPr>
            <a:endParaRPr lang="en-US" altLang="zh-TW" smtClean="0">
              <a:solidFill>
                <a:srgbClr val="0000FF"/>
              </a:solidFill>
            </a:endParaRPr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Corresponding gradients in </a:t>
            </a:r>
            <a:r>
              <a:rPr lang="en-US" altLang="zh-TW" u="sng" smtClean="0"/>
              <a:t>multiple images</a:t>
            </a:r>
          </a:p>
          <a:p>
            <a:pPr marL="457200" indent="-457200" eaLnBrk="1" hangingPunct="1">
              <a:buFontTx/>
              <a:buAutoNum type="alphaUcParenBoth" startAt="2"/>
            </a:pPr>
            <a:endParaRPr lang="en-US" altLang="zh-TW" smtClean="0"/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Combining gradients </a:t>
            </a:r>
            <a:r>
              <a:rPr lang="en-US" altLang="zh-TW" u="sng" smtClean="0"/>
              <a:t>along seams</a:t>
            </a:r>
          </a:p>
          <a:p>
            <a:pPr marL="838200" lvl="1" indent="-381000" eaLnBrk="1" hangingPunct="1">
              <a:buFontTx/>
              <a:buNone/>
            </a:pPr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A38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zh-TW" sz="3200"/>
          </a:p>
        </p:txBody>
      </p:sp>
      <p:sp>
        <p:nvSpPr>
          <p:cNvPr id="75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76200"/>
            <a:ext cx="8915400" cy="762000"/>
          </a:xfrm>
        </p:spPr>
        <p:txBody>
          <a:bodyPr/>
          <a:lstStyle/>
          <a:p>
            <a:r>
              <a:rPr lang="en-US" altLang="zh-TW" sz="3200" smtClean="0">
                <a:solidFill>
                  <a:schemeClr val="bg1"/>
                </a:solidFill>
              </a:rPr>
              <a:t>Photography Artifacts: Flash Hotspot</a:t>
            </a:r>
          </a:p>
        </p:txBody>
      </p:sp>
      <p:pic>
        <p:nvPicPr>
          <p:cNvPr id="759819" name="Picture 11" descr="flash_use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4238" y="1531938"/>
            <a:ext cx="4205287" cy="296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759820" name="Picture 12" descr="ambient_used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75" y="1531938"/>
            <a:ext cx="4205288" cy="296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69638" name="Text Box 13"/>
          <p:cNvSpPr txBox="1">
            <a:spLocks noChangeArrowheads="1"/>
          </p:cNvSpPr>
          <p:nvPr/>
        </p:nvSpPr>
        <p:spPr bwMode="auto">
          <a:xfrm>
            <a:off x="1468438" y="1074738"/>
            <a:ext cx="175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Ambient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6262688" y="107473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Flash</a:t>
            </a:r>
          </a:p>
        </p:txBody>
      </p:sp>
      <p:sp>
        <p:nvSpPr>
          <p:cNvPr id="759827" name="Text Box 19"/>
          <p:cNvSpPr txBox="1">
            <a:spLocks noChangeArrowheads="1"/>
          </p:cNvSpPr>
          <p:nvPr/>
        </p:nvSpPr>
        <p:spPr bwMode="auto">
          <a:xfrm>
            <a:off x="4305300" y="4951413"/>
            <a:ext cx="21177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solidFill>
                  <a:srgbClr val="FFCC66"/>
                </a:solidFill>
              </a:rPr>
              <a:t>Flash Hotspot</a:t>
            </a:r>
          </a:p>
        </p:txBody>
      </p:sp>
      <p:sp>
        <p:nvSpPr>
          <p:cNvPr id="759829" name="Line 21"/>
          <p:cNvSpPr>
            <a:spLocks noChangeShapeType="1"/>
          </p:cNvSpPr>
          <p:nvPr/>
        </p:nvSpPr>
        <p:spPr bwMode="auto">
          <a:xfrm flipV="1">
            <a:off x="5233988" y="3495675"/>
            <a:ext cx="635000" cy="1531938"/>
          </a:xfrm>
          <a:prstGeom prst="line">
            <a:avLst/>
          </a:prstGeom>
          <a:noFill/>
          <a:ln w="63500">
            <a:solidFill>
              <a:srgbClr val="FFCC66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10" grpId="0"/>
      <p:bldP spid="759822" grpId="0"/>
      <p:bldP spid="759827" grpId="0"/>
      <p:bldP spid="75982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A38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  <p:pic>
        <p:nvPicPr>
          <p:cNvPr id="762889" name="Picture 9" descr="ambient_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1268413"/>
            <a:ext cx="4287837" cy="5100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62886" name="Rectangle 6"/>
          <p:cNvSpPr>
            <a:spLocks noChangeArrowheads="1"/>
          </p:cNvSpPr>
          <p:nvPr/>
        </p:nvSpPr>
        <p:spPr bwMode="auto">
          <a:xfrm>
            <a:off x="1125538" y="728663"/>
            <a:ext cx="2416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TW">
                <a:solidFill>
                  <a:srgbClr val="FFCC66"/>
                </a:solidFill>
              </a:rPr>
              <a:t>Underexposed</a:t>
            </a:r>
            <a:endParaRPr lang="en-US" altLang="zh-TW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2888" name="Rectangle 8"/>
          <p:cNvSpPr>
            <a:spLocks noChangeArrowheads="1"/>
          </p:cNvSpPr>
          <p:nvPr/>
        </p:nvSpPr>
        <p:spPr bwMode="auto">
          <a:xfrm>
            <a:off x="5562600" y="728663"/>
            <a:ext cx="1874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altLang="zh-TW">
                <a:solidFill>
                  <a:srgbClr val="FFCC66"/>
                </a:solidFill>
              </a:rPr>
              <a:t>Reflections</a:t>
            </a:r>
            <a:r>
              <a:rPr lang="en-US" altLang="zh-TW"/>
              <a:t> </a:t>
            </a:r>
            <a:endParaRPr lang="en-US" altLang="zh-TW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6289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2175" y="1268413"/>
            <a:ext cx="4287838" cy="509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0663" name="Text Box 23"/>
          <p:cNvSpPr txBox="1">
            <a:spLocks noChangeArrowheads="1"/>
          </p:cNvSpPr>
          <p:nvPr/>
        </p:nvSpPr>
        <p:spPr bwMode="auto">
          <a:xfrm>
            <a:off x="50800" y="1196975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Ambient</a:t>
            </a:r>
          </a:p>
        </p:txBody>
      </p:sp>
      <p:sp>
        <p:nvSpPr>
          <p:cNvPr id="762904" name="Text Box 24"/>
          <p:cNvSpPr txBox="1">
            <a:spLocks noChangeArrowheads="1"/>
          </p:cNvSpPr>
          <p:nvPr/>
        </p:nvSpPr>
        <p:spPr bwMode="auto">
          <a:xfrm>
            <a:off x="4606925" y="119697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Flash</a:t>
            </a:r>
          </a:p>
        </p:txBody>
      </p:sp>
      <p:sp>
        <p:nvSpPr>
          <p:cNvPr id="70665" name="Line 27"/>
          <p:cNvSpPr>
            <a:spLocks noChangeShapeType="1"/>
          </p:cNvSpPr>
          <p:nvPr/>
        </p:nvSpPr>
        <p:spPr bwMode="auto">
          <a:xfrm flipH="1">
            <a:off x="993775" y="1039813"/>
            <a:ext cx="1366838" cy="1143000"/>
          </a:xfrm>
          <a:prstGeom prst="line">
            <a:avLst/>
          </a:prstGeom>
          <a:noFill/>
          <a:ln w="63500">
            <a:solidFill>
              <a:srgbClr val="FFCC66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62909" name="Line 29"/>
          <p:cNvSpPr>
            <a:spLocks noChangeShapeType="1"/>
          </p:cNvSpPr>
          <p:nvPr/>
        </p:nvSpPr>
        <p:spPr bwMode="auto">
          <a:xfrm>
            <a:off x="6600825" y="1049338"/>
            <a:ext cx="673100" cy="1011237"/>
          </a:xfrm>
          <a:prstGeom prst="line">
            <a:avLst/>
          </a:prstGeom>
          <a:noFill/>
          <a:ln w="63500">
            <a:solidFill>
              <a:srgbClr val="FFCC66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62912" name="Rectangle 32"/>
          <p:cNvSpPr>
            <a:spLocks noChangeArrowheads="1"/>
          </p:cNvSpPr>
          <p:nvPr/>
        </p:nvSpPr>
        <p:spPr bwMode="auto">
          <a:xfrm>
            <a:off x="831850" y="0"/>
            <a:ext cx="74803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TW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Reflections due to Flash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8" grpId="0"/>
      <p:bldP spid="762904" grpId="0"/>
      <p:bldP spid="76290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A38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383875" name="Picture 3" descr="Flash_FullRes_radial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3641725"/>
            <a:ext cx="3930650" cy="292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3876" name="Picture 4" descr="Ambient_FullRes_radial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" y="550863"/>
            <a:ext cx="3930650" cy="292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3877" name="Picture 5" descr="ambient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5" y="895350"/>
            <a:ext cx="2403475" cy="5878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3878" name="Picture 6" descr="flash_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1938" y="895350"/>
            <a:ext cx="2403475" cy="58832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83879" name="Rectangle 7"/>
          <p:cNvSpPr>
            <a:spLocks noChangeArrowheads="1"/>
          </p:cNvSpPr>
          <p:nvPr/>
        </p:nvSpPr>
        <p:spPr bwMode="auto">
          <a:xfrm>
            <a:off x="1371600" y="914400"/>
            <a:ext cx="685800" cy="236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3880" name="Rectangle 8"/>
          <p:cNvSpPr>
            <a:spLocks noChangeArrowheads="1"/>
          </p:cNvSpPr>
          <p:nvPr/>
        </p:nvSpPr>
        <p:spPr bwMode="auto">
          <a:xfrm>
            <a:off x="1368425" y="914400"/>
            <a:ext cx="685800" cy="236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3881" name="Rectangle 9"/>
          <p:cNvSpPr>
            <a:spLocks noChangeArrowheads="1"/>
          </p:cNvSpPr>
          <p:nvPr/>
        </p:nvSpPr>
        <p:spPr bwMode="auto">
          <a:xfrm>
            <a:off x="1371600" y="4038600"/>
            <a:ext cx="685800" cy="2362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3882" name="Rectangle 10"/>
          <p:cNvSpPr>
            <a:spLocks noChangeArrowheads="1"/>
          </p:cNvSpPr>
          <p:nvPr/>
        </p:nvSpPr>
        <p:spPr bwMode="auto">
          <a:xfrm>
            <a:off x="1368425" y="4038600"/>
            <a:ext cx="685800" cy="2362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3883" name="Text Box 11"/>
          <p:cNvSpPr txBox="1">
            <a:spLocks noChangeArrowheads="1"/>
          </p:cNvSpPr>
          <p:nvPr/>
        </p:nvSpPr>
        <p:spPr bwMode="auto">
          <a:xfrm>
            <a:off x="4276725" y="471488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accent1"/>
                </a:solidFill>
                <a:latin typeface="Verdana" pitchFamily="34" charset="0"/>
              </a:rPr>
              <a:t>Ambient</a:t>
            </a:r>
          </a:p>
        </p:txBody>
      </p:sp>
      <p:sp>
        <p:nvSpPr>
          <p:cNvPr id="2383884" name="Text Box 12"/>
          <p:cNvSpPr txBox="1">
            <a:spLocks noChangeArrowheads="1"/>
          </p:cNvSpPr>
          <p:nvPr/>
        </p:nvSpPr>
        <p:spPr bwMode="auto">
          <a:xfrm>
            <a:off x="6813550" y="471488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accent1"/>
                </a:solidFill>
                <a:latin typeface="Verdana" pitchFamily="34" charset="0"/>
              </a:rPr>
              <a:t>Flash</a:t>
            </a: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114300" y="76200"/>
            <a:ext cx="891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kumimoji="1" lang="en-US" altLang="zh-TW" sz="3200">
                <a:latin typeface="Trebuchet MS" pitchFamily="34" charset="0"/>
              </a:rPr>
              <a:t>Self-Reflections and Flash Hotspot</a:t>
            </a:r>
          </a:p>
        </p:txBody>
      </p:sp>
      <p:sp>
        <p:nvSpPr>
          <p:cNvPr id="2383886" name="Text Box 14"/>
          <p:cNvSpPr txBox="1">
            <a:spLocks noChangeArrowheads="1"/>
          </p:cNvSpPr>
          <p:nvPr/>
        </p:nvSpPr>
        <p:spPr bwMode="auto">
          <a:xfrm>
            <a:off x="3175000" y="4652963"/>
            <a:ext cx="863600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Hands</a:t>
            </a:r>
          </a:p>
        </p:txBody>
      </p:sp>
      <p:sp>
        <p:nvSpPr>
          <p:cNvPr id="2383887" name="Line 15"/>
          <p:cNvSpPr>
            <a:spLocks noChangeShapeType="1"/>
          </p:cNvSpPr>
          <p:nvPr/>
        </p:nvSpPr>
        <p:spPr bwMode="auto">
          <a:xfrm flipV="1">
            <a:off x="4038600" y="4437063"/>
            <a:ext cx="857250" cy="360362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3888" name="Line 16"/>
          <p:cNvSpPr>
            <a:spLocks noChangeShapeType="1"/>
          </p:cNvSpPr>
          <p:nvPr/>
        </p:nvSpPr>
        <p:spPr bwMode="auto">
          <a:xfrm>
            <a:off x="3963988" y="4830763"/>
            <a:ext cx="400050" cy="122237"/>
          </a:xfrm>
          <a:prstGeom prst="line">
            <a:avLst/>
          </a:prstGeom>
          <a:noFill/>
          <a:ln w="508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3889" name="Text Box 17"/>
          <p:cNvSpPr txBox="1">
            <a:spLocks noChangeArrowheads="1"/>
          </p:cNvSpPr>
          <p:nvPr/>
        </p:nvSpPr>
        <p:spPr bwMode="auto">
          <a:xfrm>
            <a:off x="3175000" y="3659188"/>
            <a:ext cx="863600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Face</a:t>
            </a:r>
          </a:p>
        </p:txBody>
      </p:sp>
      <p:sp>
        <p:nvSpPr>
          <p:cNvPr id="2383890" name="Line 18"/>
          <p:cNvSpPr>
            <a:spLocks noChangeShapeType="1"/>
          </p:cNvSpPr>
          <p:nvPr/>
        </p:nvSpPr>
        <p:spPr bwMode="auto">
          <a:xfrm flipV="1">
            <a:off x="3924300" y="3500438"/>
            <a:ext cx="954088" cy="336550"/>
          </a:xfrm>
          <a:prstGeom prst="line">
            <a:avLst/>
          </a:prstGeom>
          <a:noFill/>
          <a:ln w="508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3891" name="Text Box 19"/>
          <p:cNvSpPr txBox="1">
            <a:spLocks noChangeArrowheads="1"/>
          </p:cNvSpPr>
          <p:nvPr/>
        </p:nvSpPr>
        <p:spPr bwMode="auto">
          <a:xfrm>
            <a:off x="3203575" y="5559425"/>
            <a:ext cx="863600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Tripod</a:t>
            </a:r>
          </a:p>
        </p:txBody>
      </p:sp>
      <p:sp>
        <p:nvSpPr>
          <p:cNvPr id="2383892" name="Line 20"/>
          <p:cNvSpPr>
            <a:spLocks noChangeShapeType="1"/>
          </p:cNvSpPr>
          <p:nvPr/>
        </p:nvSpPr>
        <p:spPr bwMode="auto">
          <a:xfrm flipV="1">
            <a:off x="3963988" y="5513388"/>
            <a:ext cx="912812" cy="217487"/>
          </a:xfrm>
          <a:prstGeom prst="line">
            <a:avLst/>
          </a:prstGeom>
          <a:noFill/>
          <a:ln w="508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3893" name="Line 21"/>
          <p:cNvSpPr>
            <a:spLocks noChangeShapeType="1"/>
          </p:cNvSpPr>
          <p:nvPr/>
        </p:nvSpPr>
        <p:spPr bwMode="auto">
          <a:xfrm flipV="1">
            <a:off x="3921125" y="3984625"/>
            <a:ext cx="2035175" cy="779463"/>
          </a:xfrm>
          <a:prstGeom prst="line">
            <a:avLst/>
          </a:prstGeom>
          <a:noFill/>
          <a:ln w="508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38388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7.04356E-7 L 0.40833 0.22243 " pathEditMode="relative" ptsTypes="AA">
                                      <p:cBhvr>
                                        <p:cTn id="13" dur="500" fill="hold"/>
                                        <p:tgtEl>
                                          <p:spTgt spid="2383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23838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1196E-6 L 0.6625 -0.27248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3838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0" y="-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3879" grpId="0" animBg="1"/>
      <p:bldP spid="2383880" grpId="0" animBg="1"/>
      <p:bldP spid="2383880" grpId="1" animBg="1"/>
      <p:bldP spid="2383880" grpId="2" animBg="1"/>
      <p:bldP spid="2383880" grpId="3" animBg="1"/>
      <p:bldP spid="2383881" grpId="0" animBg="1"/>
      <p:bldP spid="2383881" grpId="1" animBg="1"/>
      <p:bldP spid="2383881" grpId="2" animBg="1"/>
      <p:bldP spid="2383881" grpId="3" animBg="1"/>
      <p:bldP spid="2383882" grpId="0" animBg="1"/>
      <p:bldP spid="2383883" grpId="0"/>
      <p:bldP spid="2383884" grpId="0"/>
      <p:bldP spid="2383886" grpId="0"/>
      <p:bldP spid="2383886" grpId="1"/>
      <p:bldP spid="2383887" grpId="0" animBg="1"/>
      <p:bldP spid="2383888" grpId="0" animBg="1"/>
      <p:bldP spid="2383888" grpId="1" animBg="1"/>
      <p:bldP spid="2383889" grpId="0"/>
      <p:bldP spid="2383889" grpId="1"/>
      <p:bldP spid="2383890" grpId="0" animBg="1"/>
      <p:bldP spid="2383890" grpId="1" animBg="1"/>
      <p:bldP spid="2383891" grpId="0"/>
      <p:bldP spid="2383891" grpId="1"/>
      <p:bldP spid="2383892" grpId="0" animBg="1"/>
      <p:bldP spid="2383892" grpId="1" animBg="1"/>
      <p:bldP spid="2383893" grpId="0" animBg="1"/>
      <p:bldP spid="2383893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A38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20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384899" name="Picture 3" descr="REC_YU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3350" y="487363"/>
            <a:ext cx="2582863" cy="63198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84900" name="Text Box 4"/>
          <p:cNvSpPr txBox="1">
            <a:spLocks noChangeArrowheads="1"/>
          </p:cNvSpPr>
          <p:nvPr/>
        </p:nvSpPr>
        <p:spPr bwMode="auto">
          <a:xfrm>
            <a:off x="3278188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accent1"/>
                </a:solidFill>
                <a:latin typeface="Verdana" pitchFamily="34" charset="0"/>
              </a:rPr>
              <a:t>Result</a:t>
            </a:r>
          </a:p>
        </p:txBody>
      </p:sp>
      <p:pic>
        <p:nvPicPr>
          <p:cNvPr id="2384901" name="Picture 5" descr="ambient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" y="331788"/>
            <a:ext cx="1236663" cy="302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4902" name="Picture 6" descr="flash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75" y="3709988"/>
            <a:ext cx="1262063" cy="3084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-15875" y="-66675"/>
            <a:ext cx="170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accent1"/>
                </a:solidFill>
                <a:latin typeface="Verdana" pitchFamily="34" charset="0"/>
              </a:rPr>
              <a:t>Ambient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150813" y="3298825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accent1"/>
                </a:solidFill>
                <a:latin typeface="Verdana" pitchFamily="34" charset="0"/>
              </a:rPr>
              <a:t>Flash</a:t>
            </a:r>
          </a:p>
        </p:txBody>
      </p:sp>
      <p:pic>
        <p:nvPicPr>
          <p:cNvPr id="2384905" name="Picture 9" descr="Reflection_layer"/>
          <p:cNvPicPr>
            <a:picLocks noChangeAspect="1" noChangeArrowheads="1"/>
          </p:cNvPicPr>
          <p:nvPr/>
        </p:nvPicPr>
        <p:blipFill>
          <a:blip r:embed="rId5" cstate="print">
            <a:lum contrast="36000"/>
          </a:blip>
          <a:srcRect/>
          <a:stretch>
            <a:fillRect/>
          </a:stretch>
        </p:blipFill>
        <p:spPr bwMode="auto">
          <a:xfrm>
            <a:off x="6265863" y="487363"/>
            <a:ext cx="2587625" cy="6330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84906" name="Text Box 10"/>
          <p:cNvSpPr txBox="1">
            <a:spLocks noChangeArrowheads="1"/>
          </p:cNvSpPr>
          <p:nvPr/>
        </p:nvSpPr>
        <p:spPr bwMode="auto">
          <a:xfrm>
            <a:off x="6208713" y="0"/>
            <a:ext cx="2701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TW" b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Reflection Layer</a:t>
            </a:r>
          </a:p>
        </p:txBody>
      </p:sp>
      <p:sp>
        <p:nvSpPr>
          <p:cNvPr id="2384907" name="AutoShape 11"/>
          <p:cNvSpPr>
            <a:spLocks noChangeArrowheads="1"/>
          </p:cNvSpPr>
          <p:nvPr/>
        </p:nvSpPr>
        <p:spPr bwMode="auto">
          <a:xfrm>
            <a:off x="1697038" y="3290888"/>
            <a:ext cx="671512" cy="552450"/>
          </a:xfrm>
          <a:prstGeom prst="rightArrow">
            <a:avLst>
              <a:gd name="adj1" fmla="val 50000"/>
              <a:gd name="adj2" fmla="val 30388"/>
            </a:avLst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4908" name="Text Box 12"/>
          <p:cNvSpPr txBox="1">
            <a:spLocks noChangeArrowheads="1"/>
          </p:cNvSpPr>
          <p:nvPr/>
        </p:nvSpPr>
        <p:spPr bwMode="auto">
          <a:xfrm>
            <a:off x="5351463" y="4386263"/>
            <a:ext cx="863600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Hands</a:t>
            </a:r>
          </a:p>
        </p:txBody>
      </p:sp>
      <p:sp>
        <p:nvSpPr>
          <p:cNvPr id="2384909" name="Line 13"/>
          <p:cNvSpPr>
            <a:spLocks noChangeShapeType="1"/>
          </p:cNvSpPr>
          <p:nvPr/>
        </p:nvSpPr>
        <p:spPr bwMode="auto">
          <a:xfrm>
            <a:off x="6118225" y="4619625"/>
            <a:ext cx="400050" cy="122238"/>
          </a:xfrm>
          <a:prstGeom prst="line">
            <a:avLst/>
          </a:prstGeom>
          <a:noFill/>
          <a:ln w="508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4910" name="Text Box 14"/>
          <p:cNvSpPr txBox="1">
            <a:spLocks noChangeArrowheads="1"/>
          </p:cNvSpPr>
          <p:nvPr/>
        </p:nvSpPr>
        <p:spPr bwMode="auto">
          <a:xfrm>
            <a:off x="5351463" y="3392488"/>
            <a:ext cx="863600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Face</a:t>
            </a:r>
          </a:p>
        </p:txBody>
      </p:sp>
      <p:sp>
        <p:nvSpPr>
          <p:cNvPr id="2384911" name="Line 15"/>
          <p:cNvSpPr>
            <a:spLocks noChangeShapeType="1"/>
          </p:cNvSpPr>
          <p:nvPr/>
        </p:nvSpPr>
        <p:spPr bwMode="auto">
          <a:xfrm flipV="1">
            <a:off x="6100763" y="3233738"/>
            <a:ext cx="954087" cy="336550"/>
          </a:xfrm>
          <a:prstGeom prst="line">
            <a:avLst/>
          </a:prstGeom>
          <a:noFill/>
          <a:ln w="508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4912" name="Text Box 16"/>
          <p:cNvSpPr txBox="1">
            <a:spLocks noChangeArrowheads="1"/>
          </p:cNvSpPr>
          <p:nvPr/>
        </p:nvSpPr>
        <p:spPr bwMode="auto">
          <a:xfrm>
            <a:off x="5380038" y="5292725"/>
            <a:ext cx="863600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Tripod</a:t>
            </a:r>
          </a:p>
        </p:txBody>
      </p:sp>
      <p:sp>
        <p:nvSpPr>
          <p:cNvPr id="2384913" name="Line 17"/>
          <p:cNvSpPr>
            <a:spLocks noChangeShapeType="1"/>
          </p:cNvSpPr>
          <p:nvPr/>
        </p:nvSpPr>
        <p:spPr bwMode="auto">
          <a:xfrm flipV="1">
            <a:off x="6140450" y="5246688"/>
            <a:ext cx="912813" cy="217487"/>
          </a:xfrm>
          <a:prstGeom prst="line">
            <a:avLst/>
          </a:prstGeom>
          <a:noFill/>
          <a:ln w="508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4914" name="Line 18"/>
          <p:cNvSpPr>
            <a:spLocks noChangeShapeType="1"/>
          </p:cNvSpPr>
          <p:nvPr/>
        </p:nvSpPr>
        <p:spPr bwMode="auto">
          <a:xfrm flipV="1">
            <a:off x="6097588" y="3717925"/>
            <a:ext cx="2105025" cy="779463"/>
          </a:xfrm>
          <a:prstGeom prst="line">
            <a:avLst/>
          </a:prstGeom>
          <a:noFill/>
          <a:ln w="508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4900" grpId="0"/>
      <p:bldP spid="2384906" grpId="0"/>
      <p:bldP spid="2384907" grpId="0" animBg="1"/>
      <p:bldP spid="2384908" grpId="0"/>
      <p:bldP spid="2384909" grpId="0" animBg="1"/>
      <p:bldP spid="2384910" grpId="0"/>
      <p:bldP spid="2384911" grpId="0" animBg="1"/>
      <p:bldP spid="2384912" grpId="0"/>
      <p:bldP spid="2384913" grpId="0" animBg="1"/>
      <p:bldP spid="23849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A38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385923" name="Picture 3" descr="flash_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2713" y="2706688"/>
            <a:ext cx="1673225" cy="4094162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5924" name="Picture 4" descr="ambient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" y="2706688"/>
            <a:ext cx="1673225" cy="40941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85925" name="Line 5"/>
          <p:cNvSpPr>
            <a:spLocks noChangeShapeType="1"/>
          </p:cNvSpPr>
          <p:nvPr/>
        </p:nvSpPr>
        <p:spPr bwMode="auto">
          <a:xfrm flipV="1">
            <a:off x="3305175" y="1717675"/>
            <a:ext cx="312420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913813" cy="541338"/>
          </a:xfrm>
          <a:noFill/>
        </p:spPr>
        <p:txBody>
          <a:bodyPr/>
          <a:lstStyle/>
          <a:p>
            <a:pPr eaLnBrk="1" hangingPunct="1"/>
            <a:r>
              <a:rPr lang="en-US" altLang="zh-TW" sz="2000" smtClean="0">
                <a:solidFill>
                  <a:srgbClr val="FFFFCC"/>
                </a:solidFill>
              </a:rPr>
              <a:t>Intensity Gradient Vectors in Flash and Ambient Images</a:t>
            </a:r>
          </a:p>
        </p:txBody>
      </p:sp>
      <p:sp>
        <p:nvSpPr>
          <p:cNvPr id="2385927" name="Line 7"/>
          <p:cNvSpPr>
            <a:spLocks noChangeShapeType="1"/>
          </p:cNvSpPr>
          <p:nvPr/>
        </p:nvSpPr>
        <p:spPr bwMode="auto">
          <a:xfrm>
            <a:off x="3230563" y="2554288"/>
            <a:ext cx="3275012" cy="1587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5928" name="Line 8"/>
          <p:cNvSpPr>
            <a:spLocks noChangeShapeType="1"/>
          </p:cNvSpPr>
          <p:nvPr/>
        </p:nvSpPr>
        <p:spPr bwMode="auto">
          <a:xfrm flipH="1" flipV="1">
            <a:off x="3305175" y="430213"/>
            <a:ext cx="20638" cy="2201862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5929" name="Line 9"/>
          <p:cNvSpPr>
            <a:spLocks noChangeShapeType="1"/>
          </p:cNvSpPr>
          <p:nvPr/>
        </p:nvSpPr>
        <p:spPr bwMode="auto">
          <a:xfrm flipV="1">
            <a:off x="3305175" y="2144713"/>
            <a:ext cx="1508125" cy="4111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5930" name="Text Box 10"/>
          <p:cNvSpPr txBox="1">
            <a:spLocks noChangeArrowheads="1"/>
          </p:cNvSpPr>
          <p:nvPr/>
        </p:nvSpPr>
        <p:spPr bwMode="auto">
          <a:xfrm>
            <a:off x="0" y="857250"/>
            <a:ext cx="30067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accent1"/>
                </a:solidFill>
                <a:latin typeface="Verdana" pitchFamily="34" charset="0"/>
              </a:rPr>
              <a:t>Same</a:t>
            </a:r>
            <a:r>
              <a:rPr lang="en-US" altLang="zh-TW" b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altLang="zh-TW" b="0">
                <a:latin typeface="Verdana" pitchFamily="34" charset="0"/>
              </a:rPr>
              <a:t>gradient vector direction</a:t>
            </a:r>
          </a:p>
        </p:txBody>
      </p:sp>
      <p:sp>
        <p:nvSpPr>
          <p:cNvPr id="2385931" name="Text Box 11"/>
          <p:cNvSpPr txBox="1">
            <a:spLocks noChangeArrowheads="1"/>
          </p:cNvSpPr>
          <p:nvPr/>
        </p:nvSpPr>
        <p:spPr bwMode="auto">
          <a:xfrm>
            <a:off x="5667375" y="1289050"/>
            <a:ext cx="29257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FFFF00"/>
                </a:solidFill>
                <a:latin typeface="Verdana" pitchFamily="34" charset="0"/>
              </a:rPr>
              <a:t>Flash Gradient Vector</a:t>
            </a:r>
          </a:p>
        </p:txBody>
      </p:sp>
      <p:sp>
        <p:nvSpPr>
          <p:cNvPr id="2385932" name="Text Box 12"/>
          <p:cNvSpPr txBox="1">
            <a:spLocks noChangeArrowheads="1"/>
          </p:cNvSpPr>
          <p:nvPr/>
        </p:nvSpPr>
        <p:spPr bwMode="auto">
          <a:xfrm>
            <a:off x="4757738" y="2081213"/>
            <a:ext cx="2778125" cy="304800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zh-TW" sz="1600" b="0">
                <a:latin typeface="Verdana" pitchFamily="34" charset="0"/>
              </a:rPr>
              <a:t>Ambient Gradient Vector</a:t>
            </a: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4564063" y="2043113"/>
            <a:ext cx="1268412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381000" y="2641600"/>
            <a:ext cx="1217613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solidFill>
                  <a:schemeClr val="bg2"/>
                </a:solidFill>
                <a:latin typeface="Verdana" pitchFamily="34" charset="0"/>
              </a:rPr>
              <a:t>Ambient</a:t>
            </a:r>
          </a:p>
        </p:txBody>
      </p:sp>
      <p:sp>
        <p:nvSpPr>
          <p:cNvPr id="2385935" name="Text Box 15"/>
          <p:cNvSpPr txBox="1">
            <a:spLocks noChangeArrowheads="1"/>
          </p:cNvSpPr>
          <p:nvPr/>
        </p:nvSpPr>
        <p:spPr bwMode="auto">
          <a:xfrm>
            <a:off x="2365375" y="2641600"/>
            <a:ext cx="1217613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solidFill>
                  <a:schemeClr val="bg2"/>
                </a:solidFill>
                <a:latin typeface="Verdana" pitchFamily="34" charset="0"/>
              </a:rPr>
              <a:t>Flash</a:t>
            </a:r>
          </a:p>
        </p:txBody>
      </p:sp>
      <p:pic>
        <p:nvPicPr>
          <p:cNvPr id="2385936" name="Picture 16" descr="ambient_pat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7463" y="2970213"/>
            <a:ext cx="1189037" cy="2798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85937" name="Rectangle 17"/>
          <p:cNvSpPr>
            <a:spLocks noChangeAspect="1" noChangeArrowheads="1"/>
          </p:cNvSpPr>
          <p:nvPr/>
        </p:nvSpPr>
        <p:spPr bwMode="auto">
          <a:xfrm>
            <a:off x="792163" y="3643313"/>
            <a:ext cx="274637" cy="649287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5938" name="Rectangle 18"/>
          <p:cNvSpPr>
            <a:spLocks noChangeAspect="1" noChangeArrowheads="1"/>
          </p:cNvSpPr>
          <p:nvPr/>
        </p:nvSpPr>
        <p:spPr bwMode="auto">
          <a:xfrm>
            <a:off x="792163" y="3644900"/>
            <a:ext cx="274637" cy="649288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5939" name="Oval 19"/>
          <p:cNvSpPr>
            <a:spLocks noChangeArrowheads="1"/>
          </p:cNvSpPr>
          <p:nvPr/>
        </p:nvSpPr>
        <p:spPr bwMode="auto">
          <a:xfrm>
            <a:off x="5703888" y="4627563"/>
            <a:ext cx="76200" cy="76200"/>
          </a:xfrm>
          <a:prstGeom prst="ellipse">
            <a:avLst/>
          </a:prstGeom>
          <a:solidFill>
            <a:schemeClr val="tx1"/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5940" name="Line 20"/>
          <p:cNvSpPr>
            <a:spLocks noChangeShapeType="1"/>
          </p:cNvSpPr>
          <p:nvPr/>
        </p:nvSpPr>
        <p:spPr bwMode="auto">
          <a:xfrm flipV="1">
            <a:off x="5741988" y="4413250"/>
            <a:ext cx="893762" cy="2508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5941" name="Line 21"/>
          <p:cNvSpPr>
            <a:spLocks noChangeShapeType="1"/>
          </p:cNvSpPr>
          <p:nvPr/>
        </p:nvSpPr>
        <p:spPr bwMode="auto">
          <a:xfrm>
            <a:off x="5602288" y="4248150"/>
            <a:ext cx="279400" cy="785813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5942" name="Line 22"/>
          <p:cNvSpPr>
            <a:spLocks noChangeShapeType="1"/>
          </p:cNvSpPr>
          <p:nvPr/>
        </p:nvSpPr>
        <p:spPr bwMode="auto">
          <a:xfrm flipV="1">
            <a:off x="5746750" y="4418013"/>
            <a:ext cx="893763" cy="2508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5943" name="Rectangle 23"/>
          <p:cNvSpPr>
            <a:spLocks noChangeAspect="1" noChangeArrowheads="1"/>
          </p:cNvSpPr>
          <p:nvPr/>
        </p:nvSpPr>
        <p:spPr bwMode="auto">
          <a:xfrm>
            <a:off x="3119438" y="3644900"/>
            <a:ext cx="274637" cy="649288"/>
          </a:xfrm>
          <a:prstGeom prst="rect">
            <a:avLst/>
          </a:prstGeom>
          <a:noFill/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385944" name="Rectangle 24"/>
          <p:cNvSpPr>
            <a:spLocks noChangeAspect="1" noChangeArrowheads="1"/>
          </p:cNvSpPr>
          <p:nvPr/>
        </p:nvSpPr>
        <p:spPr bwMode="auto">
          <a:xfrm>
            <a:off x="3124200" y="3665538"/>
            <a:ext cx="274638" cy="649287"/>
          </a:xfrm>
          <a:prstGeom prst="rect">
            <a:avLst/>
          </a:prstGeom>
          <a:noFill/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385945" name="Picture 25" descr="flash_p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1675" y="2968625"/>
            <a:ext cx="1189038" cy="28003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85946" name="Oval 26"/>
          <p:cNvSpPr>
            <a:spLocks noChangeArrowheads="1"/>
          </p:cNvSpPr>
          <p:nvPr/>
        </p:nvSpPr>
        <p:spPr bwMode="auto">
          <a:xfrm>
            <a:off x="7654925" y="4632325"/>
            <a:ext cx="76200" cy="76200"/>
          </a:xfrm>
          <a:prstGeom prst="ellipse">
            <a:avLst/>
          </a:prstGeom>
          <a:solidFill>
            <a:schemeClr val="tx1"/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5947" name="Line 27"/>
          <p:cNvSpPr>
            <a:spLocks noChangeShapeType="1"/>
          </p:cNvSpPr>
          <p:nvPr/>
        </p:nvSpPr>
        <p:spPr bwMode="auto">
          <a:xfrm>
            <a:off x="7543800" y="4205288"/>
            <a:ext cx="279400" cy="78581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5948" name="Line 28"/>
          <p:cNvSpPr>
            <a:spLocks noChangeShapeType="1"/>
          </p:cNvSpPr>
          <p:nvPr/>
        </p:nvSpPr>
        <p:spPr bwMode="auto">
          <a:xfrm flipV="1">
            <a:off x="7688263" y="4351338"/>
            <a:ext cx="1160462" cy="3175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5949" name="Line 29"/>
          <p:cNvSpPr>
            <a:spLocks noChangeShapeType="1"/>
          </p:cNvSpPr>
          <p:nvPr/>
        </p:nvSpPr>
        <p:spPr bwMode="auto">
          <a:xfrm flipV="1">
            <a:off x="7705725" y="4349750"/>
            <a:ext cx="1141413" cy="3079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5950" name="Text Box 30"/>
          <p:cNvSpPr txBox="1">
            <a:spLocks noChangeArrowheads="1"/>
          </p:cNvSpPr>
          <p:nvPr/>
        </p:nvSpPr>
        <p:spPr bwMode="auto">
          <a:xfrm>
            <a:off x="4929188" y="5949950"/>
            <a:ext cx="3630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600" b="0">
                <a:latin typeface="Verdana" pitchFamily="34" charset="0"/>
              </a:rPr>
              <a:t>No reflections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23 L 0.52448 0.0632 " pathEditMode="relative" ptsTypes="AA">
                                      <p:cBhvr>
                                        <p:cTn id="11" dur="500" fill="hold"/>
                                        <p:tgtEl>
                                          <p:spTgt spid="2385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238593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093 L -0.23212 -0.30325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385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0" y="-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0.47864 0.06204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385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0" y="31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38594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238594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34288 -0.34259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2385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0" y="-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1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25" grpId="0" animBg="1"/>
      <p:bldP spid="2385927" grpId="0" animBg="1"/>
      <p:bldP spid="2385928" grpId="0" animBg="1"/>
      <p:bldP spid="2385929" grpId="0" animBg="1"/>
      <p:bldP spid="2385930" grpId="0"/>
      <p:bldP spid="2385931" grpId="0"/>
      <p:bldP spid="2385932" grpId="0"/>
      <p:bldP spid="2385935" grpId="0"/>
      <p:bldP spid="2385937" grpId="0" animBg="1"/>
      <p:bldP spid="2385937" grpId="1" animBg="1"/>
      <p:bldP spid="2385937" grpId="2" animBg="1"/>
      <p:bldP spid="2385937" grpId="3" animBg="1"/>
      <p:bldP spid="2385938" grpId="0" animBg="1"/>
      <p:bldP spid="2385939" grpId="0" animBg="1"/>
      <p:bldP spid="2385940" grpId="0" animBg="1"/>
      <p:bldP spid="2385940" grpId="1" animBg="1"/>
      <p:bldP spid="2385940" grpId="2" animBg="1"/>
      <p:bldP spid="2385941" grpId="0" animBg="1"/>
      <p:bldP spid="2385942" grpId="0" animBg="1"/>
      <p:bldP spid="2385943" grpId="0" animBg="1"/>
      <p:bldP spid="2385944" grpId="0" animBg="1"/>
      <p:bldP spid="2385944" grpId="1" animBg="1"/>
      <p:bldP spid="2385944" grpId="2" animBg="1"/>
      <p:bldP spid="2385944" grpId="3" animBg="1"/>
      <p:bldP spid="2385946" grpId="0" animBg="1"/>
      <p:bldP spid="2385947" grpId="0" animBg="1"/>
      <p:bldP spid="2385948" grpId="0" animBg="1"/>
      <p:bldP spid="2385949" grpId="0" animBg="1"/>
      <p:bldP spid="2385949" grpId="1" animBg="1"/>
      <p:bldP spid="2385949" grpId="2" animBg="1"/>
      <p:bldP spid="2385949" grpId="3" animBg="1"/>
      <p:bldP spid="2385949" grpId="4" animBg="1"/>
      <p:bldP spid="238595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A38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386947" name="Picture 3" descr="flash_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2713" y="2706688"/>
            <a:ext cx="1673225" cy="4094162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6948" name="Picture 4" descr="ambient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" y="2706688"/>
            <a:ext cx="1673225" cy="40941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6949" name="Picture 5" descr="ambient_patch_b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4763" y="2960688"/>
            <a:ext cx="1196975" cy="2794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86950" name="Line 6"/>
          <p:cNvSpPr>
            <a:spLocks noChangeShapeType="1"/>
          </p:cNvSpPr>
          <p:nvPr/>
        </p:nvSpPr>
        <p:spPr bwMode="auto">
          <a:xfrm flipV="1">
            <a:off x="5789613" y="2825750"/>
            <a:ext cx="544512" cy="10239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386951" name="Picture 7" descr="flash_patch_ba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1675" y="2960688"/>
            <a:ext cx="1196975" cy="2794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86952" name="Line 8"/>
          <p:cNvSpPr>
            <a:spLocks noChangeShapeType="1"/>
          </p:cNvSpPr>
          <p:nvPr/>
        </p:nvSpPr>
        <p:spPr bwMode="auto">
          <a:xfrm flipV="1">
            <a:off x="3294063" y="1711325"/>
            <a:ext cx="312420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6953" name="Line 9"/>
          <p:cNvSpPr>
            <a:spLocks noChangeShapeType="1"/>
          </p:cNvSpPr>
          <p:nvPr/>
        </p:nvSpPr>
        <p:spPr bwMode="auto">
          <a:xfrm>
            <a:off x="3230563" y="2547938"/>
            <a:ext cx="3275012" cy="1587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6954" name="Line 10"/>
          <p:cNvSpPr>
            <a:spLocks noChangeShapeType="1"/>
          </p:cNvSpPr>
          <p:nvPr/>
        </p:nvSpPr>
        <p:spPr bwMode="auto">
          <a:xfrm flipH="1" flipV="1">
            <a:off x="3305175" y="428625"/>
            <a:ext cx="20638" cy="2201863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4564063" y="2043113"/>
            <a:ext cx="1268412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4764" name="Rectangle 12"/>
          <p:cNvSpPr>
            <a:spLocks noChangeAspect="1" noChangeArrowheads="1"/>
          </p:cNvSpPr>
          <p:nvPr/>
        </p:nvSpPr>
        <p:spPr bwMode="auto">
          <a:xfrm>
            <a:off x="722313" y="5159375"/>
            <a:ext cx="274637" cy="649288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6957" name="Oval 13"/>
          <p:cNvSpPr>
            <a:spLocks noChangeArrowheads="1"/>
          </p:cNvSpPr>
          <p:nvPr/>
        </p:nvSpPr>
        <p:spPr bwMode="auto">
          <a:xfrm>
            <a:off x="5741988" y="3817938"/>
            <a:ext cx="76200" cy="76200"/>
          </a:xfrm>
          <a:prstGeom prst="ellipse">
            <a:avLst/>
          </a:prstGeom>
          <a:solidFill>
            <a:schemeClr val="tx1"/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6958" name="Line 14"/>
          <p:cNvSpPr>
            <a:spLocks noChangeShapeType="1"/>
          </p:cNvSpPr>
          <p:nvPr/>
        </p:nvSpPr>
        <p:spPr bwMode="auto">
          <a:xfrm>
            <a:off x="5578475" y="3462338"/>
            <a:ext cx="400050" cy="77946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767" name="Rectangle 15"/>
          <p:cNvSpPr>
            <a:spLocks noChangeAspect="1" noChangeArrowheads="1"/>
          </p:cNvSpPr>
          <p:nvPr/>
        </p:nvSpPr>
        <p:spPr bwMode="auto">
          <a:xfrm>
            <a:off x="2895600" y="5159375"/>
            <a:ext cx="274638" cy="649288"/>
          </a:xfrm>
          <a:prstGeom prst="rect">
            <a:avLst/>
          </a:prstGeom>
          <a:noFill/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386960" name="Oval 16"/>
          <p:cNvSpPr>
            <a:spLocks noChangeArrowheads="1"/>
          </p:cNvSpPr>
          <p:nvPr/>
        </p:nvSpPr>
        <p:spPr bwMode="auto">
          <a:xfrm>
            <a:off x="7708900" y="3817938"/>
            <a:ext cx="76200" cy="76200"/>
          </a:xfrm>
          <a:prstGeom prst="ellipse">
            <a:avLst/>
          </a:prstGeom>
          <a:solidFill>
            <a:schemeClr val="tx1"/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6961" name="Line 17"/>
          <p:cNvSpPr>
            <a:spLocks noChangeShapeType="1"/>
          </p:cNvSpPr>
          <p:nvPr/>
        </p:nvSpPr>
        <p:spPr bwMode="auto">
          <a:xfrm>
            <a:off x="7575550" y="3452813"/>
            <a:ext cx="355600" cy="76041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6962" name="Line 18"/>
          <p:cNvSpPr>
            <a:spLocks noChangeShapeType="1"/>
          </p:cNvSpPr>
          <p:nvPr/>
        </p:nvSpPr>
        <p:spPr bwMode="auto">
          <a:xfrm flipV="1">
            <a:off x="7750175" y="3549650"/>
            <a:ext cx="903288" cy="3079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6963" name="Line 19"/>
          <p:cNvSpPr>
            <a:spLocks noChangeShapeType="1"/>
          </p:cNvSpPr>
          <p:nvPr/>
        </p:nvSpPr>
        <p:spPr bwMode="auto">
          <a:xfrm flipV="1">
            <a:off x="3325813" y="1077913"/>
            <a:ext cx="685800" cy="1476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6964" name="Text Box 20"/>
          <p:cNvSpPr txBox="1">
            <a:spLocks noChangeArrowheads="1"/>
          </p:cNvSpPr>
          <p:nvPr/>
        </p:nvSpPr>
        <p:spPr bwMode="auto">
          <a:xfrm>
            <a:off x="3305175" y="687388"/>
            <a:ext cx="3748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zh-TW" sz="1600" b="0">
                <a:latin typeface="Verdana" pitchFamily="34" charset="0"/>
              </a:rPr>
              <a:t>Reflection Ambient Gradient Vector</a:t>
            </a:r>
          </a:p>
        </p:txBody>
      </p:sp>
      <p:sp>
        <p:nvSpPr>
          <p:cNvPr id="2386965" name="Line 21"/>
          <p:cNvSpPr>
            <a:spLocks noChangeShapeType="1"/>
          </p:cNvSpPr>
          <p:nvPr/>
        </p:nvSpPr>
        <p:spPr bwMode="auto">
          <a:xfrm flipV="1">
            <a:off x="7761288" y="3551238"/>
            <a:ext cx="893762" cy="29845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6966" name="Text Box 22"/>
          <p:cNvSpPr txBox="1">
            <a:spLocks noChangeArrowheads="1"/>
          </p:cNvSpPr>
          <p:nvPr/>
        </p:nvSpPr>
        <p:spPr bwMode="auto">
          <a:xfrm>
            <a:off x="-31750" y="1223963"/>
            <a:ext cx="30876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chemeClr val="accent1"/>
                </a:solidFill>
                <a:latin typeface="Verdana" pitchFamily="34" charset="0"/>
              </a:rPr>
              <a:t>Different</a:t>
            </a:r>
            <a:r>
              <a:rPr lang="en-US" altLang="zh-TW" b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altLang="zh-TW" b="0">
                <a:latin typeface="Verdana" pitchFamily="34" charset="0"/>
              </a:rPr>
              <a:t>gradient vector directions</a:t>
            </a:r>
          </a:p>
        </p:txBody>
      </p:sp>
      <p:sp>
        <p:nvSpPr>
          <p:cNvPr id="2386967" name="Line 23"/>
          <p:cNvSpPr>
            <a:spLocks noChangeShapeType="1"/>
          </p:cNvSpPr>
          <p:nvPr/>
        </p:nvSpPr>
        <p:spPr bwMode="auto">
          <a:xfrm flipV="1">
            <a:off x="5780088" y="2838450"/>
            <a:ext cx="544512" cy="10239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6968" name="Text Box 24"/>
          <p:cNvSpPr txBox="1">
            <a:spLocks noChangeArrowheads="1"/>
          </p:cNvSpPr>
          <p:nvPr/>
        </p:nvSpPr>
        <p:spPr bwMode="auto">
          <a:xfrm>
            <a:off x="4929188" y="5949950"/>
            <a:ext cx="3876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600" b="0">
                <a:latin typeface="Verdana" pitchFamily="34" charset="0"/>
              </a:rPr>
              <a:t>With reflections</a:t>
            </a:r>
          </a:p>
        </p:txBody>
      </p:sp>
      <p:sp>
        <p:nvSpPr>
          <p:cNvPr id="74777" name="Text Box 25"/>
          <p:cNvSpPr txBox="1">
            <a:spLocks noChangeArrowheads="1"/>
          </p:cNvSpPr>
          <p:nvPr/>
        </p:nvSpPr>
        <p:spPr bwMode="auto">
          <a:xfrm>
            <a:off x="381000" y="2641600"/>
            <a:ext cx="1217613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solidFill>
                  <a:schemeClr val="bg2"/>
                </a:solidFill>
                <a:latin typeface="Verdana" pitchFamily="34" charset="0"/>
              </a:rPr>
              <a:t>Ambient</a:t>
            </a:r>
          </a:p>
        </p:txBody>
      </p:sp>
      <p:sp>
        <p:nvSpPr>
          <p:cNvPr id="74778" name="Text Box 26"/>
          <p:cNvSpPr txBox="1">
            <a:spLocks noChangeArrowheads="1"/>
          </p:cNvSpPr>
          <p:nvPr/>
        </p:nvSpPr>
        <p:spPr bwMode="auto">
          <a:xfrm>
            <a:off x="2365375" y="2641600"/>
            <a:ext cx="1217613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solidFill>
                  <a:schemeClr val="bg2"/>
                </a:solidFill>
                <a:latin typeface="Verdana" pitchFamily="34" charset="0"/>
              </a:rPr>
              <a:t>Flash</a:t>
            </a:r>
          </a:p>
        </p:txBody>
      </p:sp>
      <p:sp>
        <p:nvSpPr>
          <p:cNvPr id="2386971" name="Text Box 27"/>
          <p:cNvSpPr txBox="1">
            <a:spLocks noChangeArrowheads="1"/>
          </p:cNvSpPr>
          <p:nvPr/>
        </p:nvSpPr>
        <p:spPr bwMode="auto">
          <a:xfrm>
            <a:off x="5667375" y="1289050"/>
            <a:ext cx="29257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FFFF00"/>
                </a:solidFill>
                <a:latin typeface="Verdana" pitchFamily="34" charset="0"/>
              </a:rPr>
              <a:t>Flash Gradient Vector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 L -0.27136 -0.271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2386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0" y="-136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23869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1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E-6 -3.33333E-6 L -0.39462 -0.25671 " pathEditMode="fixed" rAng="0" ptsTypes="AA">
                                      <p:cBhvr>
                                        <p:cTn id="45" dur="500" fill="hold"/>
                                        <p:tgtEl>
                                          <p:spTgt spid="2386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0" y="-128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2386962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1"/>
                            </p:stCondLst>
                            <p:childTnLst>
                              <p:par>
                                <p:cTn id="4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1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2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950" grpId="0" animBg="1"/>
      <p:bldP spid="2386950" grpId="1" animBg="1"/>
      <p:bldP spid="2386950" grpId="2" animBg="1"/>
      <p:bldP spid="2386950" grpId="3" animBg="1"/>
      <p:bldP spid="2386952" grpId="0" animBg="1"/>
      <p:bldP spid="2386953" grpId="0" animBg="1"/>
      <p:bldP spid="2386954" grpId="0" animBg="1"/>
      <p:bldP spid="2386957" grpId="0" animBg="1"/>
      <p:bldP spid="2386958" grpId="0" animBg="1"/>
      <p:bldP spid="2386960" grpId="0" animBg="1"/>
      <p:bldP spid="2386961" grpId="0" animBg="1"/>
      <p:bldP spid="2386962" grpId="0" animBg="1"/>
      <p:bldP spid="2386962" grpId="1" animBg="1"/>
      <p:bldP spid="2386962" grpId="2" animBg="1"/>
      <p:bldP spid="2386962" grpId="3" animBg="1"/>
      <p:bldP spid="2386963" grpId="0" animBg="1"/>
      <p:bldP spid="2386964" grpId="0"/>
      <p:bldP spid="2386965" grpId="0" animBg="1"/>
      <p:bldP spid="2386966" grpId="0"/>
      <p:bldP spid="2386967" grpId="0" animBg="1"/>
      <p:bldP spid="2386968" grpId="0"/>
      <p:bldP spid="238697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A38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387971" name="Picture 3" descr="Reflection_layer"/>
          <p:cNvPicPr>
            <a:picLocks noChangeAspect="1" noChangeArrowheads="1"/>
          </p:cNvPicPr>
          <p:nvPr/>
        </p:nvPicPr>
        <p:blipFill>
          <a:blip r:embed="rId2" cstate="print">
            <a:lum contrast="36000"/>
          </a:blip>
          <a:srcRect/>
          <a:stretch>
            <a:fillRect/>
          </a:stretch>
        </p:blipFill>
        <p:spPr bwMode="auto">
          <a:xfrm>
            <a:off x="6981825" y="2706688"/>
            <a:ext cx="1673225" cy="4092575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7972" name="Picture 4" descr="ambient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" y="2706688"/>
            <a:ext cx="1673225" cy="40941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5781" name="Line 5"/>
          <p:cNvSpPr>
            <a:spLocks noChangeShapeType="1"/>
          </p:cNvSpPr>
          <p:nvPr/>
        </p:nvSpPr>
        <p:spPr bwMode="auto">
          <a:xfrm flipV="1">
            <a:off x="3306763" y="1717675"/>
            <a:ext cx="3124200" cy="838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7974" name="Line 6"/>
          <p:cNvSpPr>
            <a:spLocks noChangeShapeType="1"/>
          </p:cNvSpPr>
          <p:nvPr/>
        </p:nvSpPr>
        <p:spPr bwMode="auto">
          <a:xfrm flipH="1" flipV="1">
            <a:off x="4008438" y="1068388"/>
            <a:ext cx="363537" cy="1189037"/>
          </a:xfrm>
          <a:prstGeom prst="line">
            <a:avLst/>
          </a:prstGeom>
          <a:noFill/>
          <a:ln w="444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7975" name="Text Box 7"/>
          <p:cNvSpPr txBox="1">
            <a:spLocks noChangeArrowheads="1"/>
          </p:cNvSpPr>
          <p:nvPr/>
        </p:nvSpPr>
        <p:spPr bwMode="auto">
          <a:xfrm>
            <a:off x="4156075" y="1247775"/>
            <a:ext cx="12636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0">
                <a:solidFill>
                  <a:schemeClr val="accent1"/>
                </a:solidFill>
                <a:latin typeface="Verdana" pitchFamily="34" charset="0"/>
              </a:rPr>
              <a:t>Residual Gradient Vector</a:t>
            </a:r>
          </a:p>
        </p:txBody>
      </p:sp>
      <p:sp>
        <p:nvSpPr>
          <p:cNvPr id="2387976" name="Text Box 8"/>
          <p:cNvSpPr txBox="1">
            <a:spLocks noChangeArrowheads="1"/>
          </p:cNvSpPr>
          <p:nvPr/>
        </p:nvSpPr>
        <p:spPr bwMode="auto">
          <a:xfrm>
            <a:off x="2078038" y="0"/>
            <a:ext cx="61849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>
                <a:solidFill>
                  <a:srgbClr val="ACFF07"/>
                </a:solidFill>
                <a:latin typeface="Verdana" pitchFamily="34" charset="0"/>
              </a:rPr>
              <a:t>Intensity Gradient Vector Projection</a:t>
            </a:r>
          </a:p>
        </p:txBody>
      </p:sp>
      <p:sp>
        <p:nvSpPr>
          <p:cNvPr id="2387977" name="Text Box 9"/>
          <p:cNvSpPr txBox="1">
            <a:spLocks noChangeArrowheads="1"/>
          </p:cNvSpPr>
          <p:nvPr/>
        </p:nvSpPr>
        <p:spPr bwMode="auto">
          <a:xfrm>
            <a:off x="4351338" y="2185988"/>
            <a:ext cx="2598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zh-TW" sz="1600" b="0">
                <a:solidFill>
                  <a:srgbClr val="00FF00"/>
                </a:solidFill>
                <a:latin typeface="Verdana" pitchFamily="34" charset="0"/>
              </a:rPr>
              <a:t>Result Gradient Vector</a:t>
            </a:r>
          </a:p>
        </p:txBody>
      </p:sp>
      <p:pic>
        <p:nvPicPr>
          <p:cNvPr id="2387978" name="Picture 10" descr="flash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2713" y="2706688"/>
            <a:ext cx="1673225" cy="4094162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7979" name="Picture 11" descr="REC_YU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6475" y="2706688"/>
            <a:ext cx="1673225" cy="4095750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4602163" y="2105025"/>
            <a:ext cx="1268412" cy="366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387981" name="Text Box 13"/>
          <p:cNvSpPr txBox="1">
            <a:spLocks noChangeArrowheads="1"/>
          </p:cNvSpPr>
          <p:nvPr/>
        </p:nvSpPr>
        <p:spPr bwMode="auto">
          <a:xfrm>
            <a:off x="4586288" y="2641600"/>
            <a:ext cx="1217612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solidFill>
                  <a:schemeClr val="bg2"/>
                </a:solidFill>
                <a:latin typeface="Verdana" pitchFamily="34" charset="0"/>
              </a:rPr>
              <a:t>Result</a:t>
            </a:r>
          </a:p>
        </p:txBody>
      </p:sp>
      <p:sp>
        <p:nvSpPr>
          <p:cNvPr id="2387982" name="Text Box 14"/>
          <p:cNvSpPr txBox="1">
            <a:spLocks noChangeArrowheads="1"/>
          </p:cNvSpPr>
          <p:nvPr/>
        </p:nvSpPr>
        <p:spPr bwMode="auto">
          <a:xfrm>
            <a:off x="6832600" y="2641600"/>
            <a:ext cx="1323975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solidFill>
                  <a:schemeClr val="bg2"/>
                </a:solidFill>
                <a:latin typeface="Verdana" pitchFamily="34" charset="0"/>
              </a:rPr>
              <a:t>Residual</a:t>
            </a:r>
          </a:p>
        </p:txBody>
      </p:sp>
      <p:sp>
        <p:nvSpPr>
          <p:cNvPr id="2387983" name="Freeform 15"/>
          <p:cNvSpPr>
            <a:spLocks/>
          </p:cNvSpPr>
          <p:nvPr/>
        </p:nvSpPr>
        <p:spPr bwMode="auto">
          <a:xfrm>
            <a:off x="5335588" y="854075"/>
            <a:ext cx="2895600" cy="2120900"/>
          </a:xfrm>
          <a:custGeom>
            <a:avLst/>
            <a:gdLst>
              <a:gd name="T0" fmla="*/ 0 w 1684"/>
              <a:gd name="T1" fmla="*/ 2147483647 h 1336"/>
              <a:gd name="T2" fmla="*/ 2147483647 w 1684"/>
              <a:gd name="T3" fmla="*/ 2147483647 h 1336"/>
              <a:gd name="T4" fmla="*/ 2147483647 w 1684"/>
              <a:gd name="T5" fmla="*/ 2147483647 h 1336"/>
              <a:gd name="T6" fmla="*/ 0 60000 65536"/>
              <a:gd name="T7" fmla="*/ 0 60000 65536"/>
              <a:gd name="T8" fmla="*/ 0 60000 65536"/>
              <a:gd name="T9" fmla="*/ 0 w 1684"/>
              <a:gd name="T10" fmla="*/ 0 h 1336"/>
              <a:gd name="T11" fmla="*/ 1684 w 1684"/>
              <a:gd name="T12" fmla="*/ 1336 h 1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4" h="1336">
                <a:moveTo>
                  <a:pt x="0" y="403"/>
                </a:moveTo>
                <a:cubicBezTo>
                  <a:pt x="501" y="201"/>
                  <a:pt x="1002" y="0"/>
                  <a:pt x="1283" y="155"/>
                </a:cubicBezTo>
                <a:cubicBezTo>
                  <a:pt x="1564" y="310"/>
                  <a:pt x="1617" y="1139"/>
                  <a:pt x="1684" y="1336"/>
                </a:cubicBezTo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7984" name="Freeform 16"/>
          <p:cNvSpPr>
            <a:spLocks/>
          </p:cNvSpPr>
          <p:nvPr/>
        </p:nvSpPr>
        <p:spPr bwMode="auto">
          <a:xfrm>
            <a:off x="4143375" y="2419350"/>
            <a:ext cx="1204913" cy="717550"/>
          </a:xfrm>
          <a:custGeom>
            <a:avLst/>
            <a:gdLst>
              <a:gd name="T0" fmla="*/ 0 w 759"/>
              <a:gd name="T1" fmla="*/ 0 h 452"/>
              <a:gd name="T2" fmla="*/ 2147483647 w 759"/>
              <a:gd name="T3" fmla="*/ 2147483647 h 452"/>
              <a:gd name="T4" fmla="*/ 2147483647 w 759"/>
              <a:gd name="T5" fmla="*/ 2147483647 h 452"/>
              <a:gd name="T6" fmla="*/ 0 60000 65536"/>
              <a:gd name="T7" fmla="*/ 0 60000 65536"/>
              <a:gd name="T8" fmla="*/ 0 60000 65536"/>
              <a:gd name="T9" fmla="*/ 0 w 759"/>
              <a:gd name="T10" fmla="*/ 0 h 452"/>
              <a:gd name="T11" fmla="*/ 759 w 759"/>
              <a:gd name="T12" fmla="*/ 452 h 4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9" h="452">
                <a:moveTo>
                  <a:pt x="0" y="0"/>
                </a:moveTo>
                <a:cubicBezTo>
                  <a:pt x="79" y="93"/>
                  <a:pt x="158" y="187"/>
                  <a:pt x="285" y="262"/>
                </a:cubicBezTo>
                <a:cubicBezTo>
                  <a:pt x="412" y="337"/>
                  <a:pt x="679" y="423"/>
                  <a:pt x="759" y="452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22763" y="2049463"/>
            <a:ext cx="185737" cy="182562"/>
            <a:chOff x="2723" y="1291"/>
            <a:chExt cx="117" cy="115"/>
          </a:xfrm>
        </p:grpSpPr>
        <p:sp>
          <p:nvSpPr>
            <p:cNvPr id="75804" name="Line 18"/>
            <p:cNvSpPr>
              <a:spLocks noChangeShapeType="1"/>
            </p:cNvSpPr>
            <p:nvPr/>
          </p:nvSpPr>
          <p:spPr bwMode="auto">
            <a:xfrm flipV="1">
              <a:off x="2723" y="1298"/>
              <a:ext cx="80" cy="22"/>
            </a:xfrm>
            <a:prstGeom prst="line">
              <a:avLst/>
            </a:prstGeom>
            <a:noFill/>
            <a:ln w="254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5805" name="Line 19"/>
            <p:cNvSpPr>
              <a:spLocks noChangeShapeType="1"/>
            </p:cNvSpPr>
            <p:nvPr/>
          </p:nvSpPr>
          <p:spPr bwMode="auto">
            <a:xfrm>
              <a:off x="2802" y="1291"/>
              <a:ext cx="38" cy="115"/>
            </a:xfrm>
            <a:prstGeom prst="line">
              <a:avLst/>
            </a:prstGeom>
            <a:noFill/>
            <a:ln w="254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387988" name="Line 20"/>
          <p:cNvSpPr>
            <a:spLocks noChangeShapeType="1"/>
          </p:cNvSpPr>
          <p:nvPr/>
        </p:nvSpPr>
        <p:spPr bwMode="auto">
          <a:xfrm>
            <a:off x="4014788" y="1069975"/>
            <a:ext cx="350837" cy="1181100"/>
          </a:xfrm>
          <a:prstGeom prst="line">
            <a:avLst/>
          </a:prstGeom>
          <a:noFill/>
          <a:ln w="34925">
            <a:solidFill>
              <a:srgbClr val="FF99CC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87989" name="Line 21"/>
          <p:cNvSpPr>
            <a:spLocks noChangeShapeType="1"/>
          </p:cNvSpPr>
          <p:nvPr/>
        </p:nvSpPr>
        <p:spPr bwMode="auto">
          <a:xfrm flipV="1">
            <a:off x="3294063" y="1711325"/>
            <a:ext cx="3124200" cy="838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7990" name="Line 22"/>
          <p:cNvSpPr>
            <a:spLocks noChangeShapeType="1"/>
          </p:cNvSpPr>
          <p:nvPr/>
        </p:nvSpPr>
        <p:spPr bwMode="auto">
          <a:xfrm flipV="1">
            <a:off x="3325813" y="1077913"/>
            <a:ext cx="685800" cy="14763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7991" name="Text Box 23"/>
          <p:cNvSpPr txBox="1">
            <a:spLocks noChangeArrowheads="1"/>
          </p:cNvSpPr>
          <p:nvPr/>
        </p:nvSpPr>
        <p:spPr bwMode="auto">
          <a:xfrm>
            <a:off x="3305175" y="687388"/>
            <a:ext cx="3748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zh-TW" sz="1600" b="0">
                <a:latin typeface="Verdana" pitchFamily="34" charset="0"/>
              </a:rPr>
              <a:t>Reflection Ambient Gradient Vector</a:t>
            </a:r>
          </a:p>
        </p:txBody>
      </p:sp>
      <p:sp>
        <p:nvSpPr>
          <p:cNvPr id="2387992" name="Text Box 24"/>
          <p:cNvSpPr txBox="1">
            <a:spLocks noChangeArrowheads="1"/>
          </p:cNvSpPr>
          <p:nvPr/>
        </p:nvSpPr>
        <p:spPr bwMode="auto">
          <a:xfrm>
            <a:off x="5667375" y="1289050"/>
            <a:ext cx="29257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FFFF00"/>
                </a:solidFill>
                <a:latin typeface="Verdana" pitchFamily="34" charset="0"/>
              </a:rPr>
              <a:t>Flash Gradient Vector</a:t>
            </a:r>
          </a:p>
        </p:txBody>
      </p:sp>
      <p:sp>
        <p:nvSpPr>
          <p:cNvPr id="75799" name="Line 25"/>
          <p:cNvSpPr>
            <a:spLocks noChangeShapeType="1"/>
          </p:cNvSpPr>
          <p:nvPr/>
        </p:nvSpPr>
        <p:spPr bwMode="auto">
          <a:xfrm>
            <a:off x="3230563" y="2547938"/>
            <a:ext cx="3275012" cy="1587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5800" name="Line 26"/>
          <p:cNvSpPr>
            <a:spLocks noChangeShapeType="1"/>
          </p:cNvSpPr>
          <p:nvPr/>
        </p:nvSpPr>
        <p:spPr bwMode="auto">
          <a:xfrm flipH="1" flipV="1">
            <a:off x="3305175" y="428625"/>
            <a:ext cx="20638" cy="2201863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87995" name="Line 27"/>
          <p:cNvSpPr>
            <a:spLocks noChangeShapeType="1"/>
          </p:cNvSpPr>
          <p:nvPr/>
        </p:nvSpPr>
        <p:spPr bwMode="auto">
          <a:xfrm flipV="1">
            <a:off x="3306763" y="2266950"/>
            <a:ext cx="1063625" cy="287338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802" name="Text Box 28"/>
          <p:cNvSpPr txBox="1">
            <a:spLocks noChangeArrowheads="1"/>
          </p:cNvSpPr>
          <p:nvPr/>
        </p:nvSpPr>
        <p:spPr bwMode="auto">
          <a:xfrm>
            <a:off x="381000" y="2641600"/>
            <a:ext cx="1217613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solidFill>
                  <a:schemeClr val="bg2"/>
                </a:solidFill>
                <a:latin typeface="Verdana" pitchFamily="34" charset="0"/>
              </a:rPr>
              <a:t>Ambient</a:t>
            </a:r>
          </a:p>
        </p:txBody>
      </p:sp>
      <p:sp>
        <p:nvSpPr>
          <p:cNvPr id="75803" name="Text Box 29"/>
          <p:cNvSpPr txBox="1">
            <a:spLocks noChangeArrowheads="1"/>
          </p:cNvSpPr>
          <p:nvPr/>
        </p:nvSpPr>
        <p:spPr bwMode="auto">
          <a:xfrm>
            <a:off x="2365375" y="2641600"/>
            <a:ext cx="1217613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solidFill>
                  <a:schemeClr val="bg2"/>
                </a:solidFill>
                <a:latin typeface="Verdana" pitchFamily="34" charset="0"/>
              </a:rPr>
              <a:t>Flash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0.75" calcmode="lin" valueType="num">
                                      <p:cBhvr override="childStyle">
                                        <p:cTn id="6" dur="500" fill="hold"/>
                                        <p:tgtEl>
                                          <p:spTgt spid="238799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0.75" calcmode="lin" valueType="num">
                                      <p:cBhvr override="childStyle">
                                        <p:cTn id="8" dur="500" fill="hold"/>
                                        <p:tgtEl>
                                          <p:spTgt spid="238799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3879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38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3879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38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38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7974" grpId="0" animBg="1"/>
      <p:bldP spid="2387975" grpId="0"/>
      <p:bldP spid="2387977" grpId="0"/>
      <p:bldP spid="2387981" grpId="0"/>
      <p:bldP spid="2387982" grpId="0"/>
      <p:bldP spid="2387983" grpId="0" animBg="1"/>
      <p:bldP spid="2387984" grpId="0" animBg="1"/>
      <p:bldP spid="2387988" grpId="0" animBg="1"/>
      <p:bldP spid="2387988" grpId="1" animBg="1"/>
      <p:bldP spid="2387989" grpId="0" animBg="1"/>
      <p:bldP spid="2387990" grpId="0" animBg="1"/>
      <p:bldP spid="2387991" grpId="0"/>
      <p:bldP spid="2387992" grpId="0"/>
      <p:bldP spid="23879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2906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419600"/>
            <a:ext cx="2187575" cy="1828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</p:pic>
      <p:pic>
        <p:nvPicPr>
          <p:cNvPr id="22906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419600"/>
            <a:ext cx="2187575" cy="1828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</p:pic>
      <p:pic>
        <p:nvPicPr>
          <p:cNvPr id="22906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4419600"/>
            <a:ext cx="2185988" cy="1828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19400" y="5067300"/>
            <a:ext cx="533400" cy="533400"/>
            <a:chOff x="1680" y="2832"/>
            <a:chExt cx="336" cy="336"/>
          </a:xfrm>
        </p:grpSpPr>
        <p:sp>
          <p:nvSpPr>
            <p:cNvPr id="16404" name="Line 7"/>
            <p:cNvSpPr>
              <a:spLocks noChangeShapeType="1"/>
            </p:cNvSpPr>
            <p:nvPr/>
          </p:nvSpPr>
          <p:spPr bwMode="auto">
            <a:xfrm>
              <a:off x="1848" y="283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05" name="Line 8"/>
            <p:cNvSpPr>
              <a:spLocks noChangeShapeType="1"/>
            </p:cNvSpPr>
            <p:nvPr/>
          </p:nvSpPr>
          <p:spPr bwMode="auto">
            <a:xfrm rot="5400000">
              <a:off x="1848" y="283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943600" y="5238750"/>
            <a:ext cx="533400" cy="190500"/>
            <a:chOff x="1728" y="2568"/>
            <a:chExt cx="336" cy="120"/>
          </a:xfrm>
        </p:grpSpPr>
        <p:sp>
          <p:nvSpPr>
            <p:cNvPr id="16402" name="Line 10"/>
            <p:cNvSpPr>
              <a:spLocks noChangeShapeType="1"/>
            </p:cNvSpPr>
            <p:nvPr/>
          </p:nvSpPr>
          <p:spPr bwMode="auto">
            <a:xfrm rot="5400000">
              <a:off x="1896" y="2400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03" name="Line 11"/>
            <p:cNvSpPr>
              <a:spLocks noChangeShapeType="1"/>
            </p:cNvSpPr>
            <p:nvPr/>
          </p:nvSpPr>
          <p:spPr bwMode="auto">
            <a:xfrm rot="5400000">
              <a:off x="1896" y="2520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90700" name="Text Box 12"/>
          <p:cNvSpPr txBox="1">
            <a:spLocks noChangeArrowheads="1"/>
          </p:cNvSpPr>
          <p:nvPr/>
        </p:nvSpPr>
        <p:spPr bwMode="auto">
          <a:xfrm>
            <a:off x="2171700" y="6324600"/>
            <a:ext cx="480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High Dynamic Range Compression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28600" y="-26988"/>
            <a:ext cx="5713413" cy="3962401"/>
            <a:chOff x="144" y="1392"/>
            <a:chExt cx="3599" cy="2496"/>
          </a:xfrm>
        </p:grpSpPr>
        <p:pic>
          <p:nvPicPr>
            <p:cNvPr id="16398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" y="1392"/>
              <a:ext cx="1727" cy="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9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16" y="1392"/>
              <a:ext cx="1727" cy="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618" y="3600"/>
              <a:ext cx="7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b="0">
                  <a:solidFill>
                    <a:schemeClr val="tx1"/>
                  </a:solidFill>
                </a:rPr>
                <a:t>Original</a:t>
              </a:r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2154" y="3600"/>
              <a:ext cx="14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b="0">
                  <a:solidFill>
                    <a:schemeClr val="tx1"/>
                  </a:solidFill>
                </a:rPr>
                <a:t>PhotoshopGrey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173788" y="-26988"/>
            <a:ext cx="2741612" cy="3962401"/>
            <a:chOff x="3889" y="1392"/>
            <a:chExt cx="1727" cy="2496"/>
          </a:xfrm>
        </p:grpSpPr>
        <p:pic>
          <p:nvPicPr>
            <p:cNvPr id="16396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9" y="1392"/>
              <a:ext cx="1727" cy="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7" name="Rectangle 20"/>
            <p:cNvSpPr>
              <a:spLocks noChangeArrowheads="1"/>
            </p:cNvSpPr>
            <p:nvPr/>
          </p:nvSpPr>
          <p:spPr bwMode="auto">
            <a:xfrm>
              <a:off x="4203" y="3600"/>
              <a:ext cx="10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b="0">
                  <a:solidFill>
                    <a:schemeClr val="tx1"/>
                  </a:solidFill>
                </a:rPr>
                <a:t>Color2Gray</a:t>
              </a:r>
            </a:p>
          </p:txBody>
        </p:sp>
      </p:grpSp>
      <p:sp>
        <p:nvSpPr>
          <p:cNvPr id="16395" name="Text Box 21"/>
          <p:cNvSpPr txBox="1">
            <a:spLocks noChangeArrowheads="1"/>
          </p:cNvSpPr>
          <p:nvPr/>
        </p:nvSpPr>
        <p:spPr bwMode="auto">
          <a:xfrm>
            <a:off x="2057400" y="3968750"/>
            <a:ext cx="502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Color to Gray Conversion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070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A38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20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388995" name="Picture 3" descr="REC_YU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563" y="949325"/>
            <a:ext cx="2147887" cy="525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8996" name="Picture 4" descr="ambient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38" y="949325"/>
            <a:ext cx="2147887" cy="525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88997" name="Picture 5" descr="flash_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8550" y="949325"/>
            <a:ext cx="2147888" cy="525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2755900" y="563563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accent1"/>
                </a:solidFill>
                <a:latin typeface="Verdana" pitchFamily="34" charset="0"/>
              </a:rPr>
              <a:t>Flash</a:t>
            </a:r>
          </a:p>
        </p:txBody>
      </p:sp>
      <p:sp>
        <p:nvSpPr>
          <p:cNvPr id="2388999" name="Text Box 7"/>
          <p:cNvSpPr txBox="1">
            <a:spLocks noChangeArrowheads="1"/>
          </p:cNvSpPr>
          <p:nvPr/>
        </p:nvSpPr>
        <p:spPr bwMode="auto">
          <a:xfrm>
            <a:off x="4765675" y="198438"/>
            <a:ext cx="1831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latin typeface="Verdana" pitchFamily="34" charset="0"/>
              </a:rPr>
              <a:t>Projection =</a:t>
            </a:r>
            <a:r>
              <a:rPr lang="en-US" altLang="zh-TW" sz="2000" b="0">
                <a:solidFill>
                  <a:schemeClr val="accent1"/>
                </a:solidFill>
                <a:latin typeface="Verdana" pitchFamily="34" charset="0"/>
              </a:rPr>
              <a:t> Result      </a:t>
            </a:r>
          </a:p>
        </p:txBody>
      </p:sp>
      <p:sp>
        <p:nvSpPr>
          <p:cNvPr id="2389000" name="Text Box 8"/>
          <p:cNvSpPr txBox="1">
            <a:spLocks noChangeArrowheads="1"/>
          </p:cNvSpPr>
          <p:nvPr/>
        </p:nvSpPr>
        <p:spPr bwMode="auto">
          <a:xfrm>
            <a:off x="6694488" y="187325"/>
            <a:ext cx="25447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0">
                <a:latin typeface="Verdana" pitchFamily="34" charset="0"/>
              </a:rPr>
              <a:t>Residual =</a:t>
            </a:r>
            <a:r>
              <a:rPr lang="en-US" altLang="zh-TW" sz="2000" b="0">
                <a:solidFill>
                  <a:schemeClr val="accent1"/>
                </a:solidFill>
                <a:latin typeface="Verdana" pitchFamily="34" charset="0"/>
              </a:rPr>
              <a:t> Reflection Layer </a:t>
            </a:r>
          </a:p>
        </p:txBody>
      </p:sp>
      <p:pic>
        <p:nvPicPr>
          <p:cNvPr id="2389001" name="Picture 9" descr="Reflection_layer"/>
          <p:cNvPicPr>
            <a:picLocks noChangeAspect="1" noChangeArrowheads="1"/>
          </p:cNvPicPr>
          <p:nvPr/>
        </p:nvPicPr>
        <p:blipFill>
          <a:blip r:embed="rId6" cstate="print">
            <a:lum contrast="36000"/>
          </a:blip>
          <a:srcRect/>
          <a:stretch>
            <a:fillRect/>
          </a:stretch>
        </p:blipFill>
        <p:spPr bwMode="auto">
          <a:xfrm>
            <a:off x="6897688" y="949325"/>
            <a:ext cx="2147887" cy="5256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30200" y="577850"/>
            <a:ext cx="1706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accent1"/>
                </a:solidFill>
                <a:latin typeface="Verdana" pitchFamily="34" charset="0"/>
              </a:rPr>
              <a:t>Ambient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900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A38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391043" name="Picture 3" descr="flash_3_4th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30163"/>
            <a:ext cx="5392738" cy="3894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-101600" y="-79375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 u="sng">
                <a:latin typeface="Verdana" pitchFamily="34" charset="0"/>
              </a:rPr>
              <a:t>Flash</a:t>
            </a:r>
          </a:p>
        </p:txBody>
      </p:sp>
      <p:pic>
        <p:nvPicPr>
          <p:cNvPr id="2391045" name="Picture 5" descr="ambient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6313" y="457200"/>
            <a:ext cx="1535112" cy="1152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91046" name="Picture 6" descr="flash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3888" y="457200"/>
            <a:ext cx="1535112" cy="115252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91047" name="Picture 7" descr="ambient_3_4th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3163" y="2862263"/>
            <a:ext cx="5391150" cy="3894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91048" name="Rectangle 8"/>
          <p:cNvSpPr>
            <a:spLocks noChangeArrowheads="1"/>
          </p:cNvSpPr>
          <p:nvPr/>
        </p:nvSpPr>
        <p:spPr bwMode="auto">
          <a:xfrm>
            <a:off x="2260600" y="704850"/>
            <a:ext cx="965200" cy="952500"/>
          </a:xfrm>
          <a:prstGeom prst="rect">
            <a:avLst/>
          </a:prstGeom>
          <a:noFill/>
          <a:ln w="254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3563938" y="2757488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 u="sng">
                <a:latin typeface="Verdana" pitchFamily="34" charset="0"/>
              </a:rPr>
              <a:t>Ambient</a:t>
            </a:r>
          </a:p>
        </p:txBody>
      </p:sp>
      <p:sp>
        <p:nvSpPr>
          <p:cNvPr id="2391050" name="Rectangle 10"/>
          <p:cNvSpPr>
            <a:spLocks noChangeArrowheads="1"/>
          </p:cNvSpPr>
          <p:nvPr/>
        </p:nvSpPr>
        <p:spPr bwMode="auto">
          <a:xfrm>
            <a:off x="5938838" y="3511550"/>
            <a:ext cx="958850" cy="9017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1381125" y="4364038"/>
            <a:ext cx="2366963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Checkerboard outside glass window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-238125" y="5189538"/>
            <a:ext cx="2198688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Reflections on glass window</a:t>
            </a:r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 flipV="1">
            <a:off x="862013" y="1363663"/>
            <a:ext cx="1885950" cy="3854450"/>
          </a:xfrm>
          <a:prstGeom prst="line">
            <a:avLst/>
          </a:prstGeom>
          <a:noFill/>
          <a:ln w="508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 flipV="1">
            <a:off x="2667000" y="1262063"/>
            <a:ext cx="1328738" cy="3163887"/>
          </a:xfrm>
          <a:prstGeom prst="line">
            <a:avLst/>
          </a:prstGeom>
          <a:noFill/>
          <a:ln w="508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1048" grpId="0" animBg="1"/>
      <p:bldP spid="239105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A38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TW" altLang="zh-TW" sz="18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392067" name="Text Box 3"/>
          <p:cNvSpPr txBox="1">
            <a:spLocks noChangeArrowheads="1"/>
          </p:cNvSpPr>
          <p:nvPr/>
        </p:nvSpPr>
        <p:spPr bwMode="auto">
          <a:xfrm>
            <a:off x="4954588" y="1733550"/>
            <a:ext cx="134143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removed</a:t>
            </a:r>
          </a:p>
        </p:txBody>
      </p:sp>
      <p:pic>
        <p:nvPicPr>
          <p:cNvPr id="2392068" name="Picture 4" descr="ambient_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6313" y="457200"/>
            <a:ext cx="1535112" cy="1152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92069" name="AutoShape 5"/>
          <p:cNvSpPr>
            <a:spLocks noChangeArrowheads="1"/>
          </p:cNvSpPr>
          <p:nvPr/>
        </p:nvSpPr>
        <p:spPr bwMode="auto">
          <a:xfrm>
            <a:off x="6929438" y="3105150"/>
            <a:ext cx="1295400" cy="762000"/>
          </a:xfrm>
          <a:prstGeom prst="flowChartAlternateProcess">
            <a:avLst/>
          </a:prstGeom>
          <a:solidFill>
            <a:srgbClr val="00858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  <a:latin typeface="Verdana" pitchFamily="34" charset="0"/>
              </a:rPr>
              <a:t>2D </a:t>
            </a:r>
          </a:p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  <a:latin typeface="Verdana" pitchFamily="34" charset="0"/>
              </a:rPr>
              <a:t>Integration</a:t>
            </a:r>
          </a:p>
        </p:txBody>
      </p:sp>
      <p:pic>
        <p:nvPicPr>
          <p:cNvPr id="2392070" name="Picture 6" descr="flash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3888" y="457200"/>
            <a:ext cx="1535112" cy="115252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92071" name="Text Box 7"/>
          <p:cNvSpPr txBox="1">
            <a:spLocks noChangeArrowheads="1"/>
          </p:cNvSpPr>
          <p:nvPr/>
        </p:nvSpPr>
        <p:spPr bwMode="auto">
          <a:xfrm>
            <a:off x="157163" y="2276475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0">
                <a:solidFill>
                  <a:schemeClr val="accent1"/>
                </a:solidFill>
                <a:latin typeface="Verdana" pitchFamily="34" charset="0"/>
              </a:rPr>
              <a:t>Flash</a:t>
            </a:r>
          </a:p>
        </p:txBody>
      </p:sp>
      <p:sp>
        <p:nvSpPr>
          <p:cNvPr id="2392072" name="Text Box 8"/>
          <p:cNvSpPr txBox="1">
            <a:spLocks noChangeArrowheads="1"/>
          </p:cNvSpPr>
          <p:nvPr/>
        </p:nvSpPr>
        <p:spPr bwMode="auto">
          <a:xfrm>
            <a:off x="42863" y="618172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0">
                <a:solidFill>
                  <a:schemeClr val="accent1"/>
                </a:solidFill>
                <a:latin typeface="Verdana" pitchFamily="34" charset="0"/>
              </a:rPr>
              <a:t>Ambient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71588" y="4375150"/>
            <a:ext cx="2133600" cy="2371725"/>
            <a:chOff x="1200" y="2736"/>
            <a:chExt cx="1344" cy="1494"/>
          </a:xfrm>
        </p:grpSpPr>
        <p:pic>
          <p:nvPicPr>
            <p:cNvPr id="78914" name="Picture 10" descr="gya_Ychann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33" y="3504"/>
              <a:ext cx="967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915" name="Picture 11" descr="gxa_Ychann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33" y="2736"/>
              <a:ext cx="967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916" name="Text Box 12"/>
            <p:cNvSpPr txBox="1">
              <a:spLocks noChangeArrowheads="1"/>
            </p:cNvSpPr>
            <p:nvPr/>
          </p:nvSpPr>
          <p:spPr bwMode="auto">
            <a:xfrm>
              <a:off x="2016" y="2736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000" b="0">
                  <a:solidFill>
                    <a:schemeClr val="tx1"/>
                  </a:solidFill>
                  <a:latin typeface="Verdana" pitchFamily="34" charset="0"/>
                </a:rPr>
                <a:t>X</a:t>
              </a:r>
            </a:p>
          </p:txBody>
        </p:sp>
        <p:sp>
          <p:nvSpPr>
            <p:cNvPr id="78917" name="Text Box 13"/>
            <p:cNvSpPr txBox="1">
              <a:spLocks noChangeArrowheads="1"/>
            </p:cNvSpPr>
            <p:nvPr/>
          </p:nvSpPr>
          <p:spPr bwMode="auto">
            <a:xfrm>
              <a:off x="2016" y="3504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000" b="0">
                  <a:solidFill>
                    <a:schemeClr val="tx1"/>
                  </a:solidFill>
                  <a:latin typeface="Verdana" pitchFamily="34" charset="0"/>
                </a:rPr>
                <a:t>Y</a:t>
              </a:r>
            </a:p>
          </p:txBody>
        </p:sp>
        <p:sp>
          <p:nvSpPr>
            <p:cNvPr id="78918" name="AutoShape 14"/>
            <p:cNvSpPr>
              <a:spLocks noChangeArrowheads="1"/>
            </p:cNvSpPr>
            <p:nvPr/>
          </p:nvSpPr>
          <p:spPr bwMode="auto">
            <a:xfrm>
              <a:off x="1200" y="3408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347788" y="404813"/>
            <a:ext cx="2133600" cy="2371725"/>
            <a:chOff x="1248" y="192"/>
            <a:chExt cx="1344" cy="1494"/>
          </a:xfrm>
        </p:grpSpPr>
        <p:pic>
          <p:nvPicPr>
            <p:cNvPr id="78909" name="Picture 16" descr="gxf_Ychanne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0" y="192"/>
              <a:ext cx="967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910" name="Picture 17" descr="gyf_Ychanne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0" y="960"/>
              <a:ext cx="967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911" name="Text Box 18"/>
            <p:cNvSpPr txBox="1">
              <a:spLocks noChangeArrowheads="1"/>
            </p:cNvSpPr>
            <p:nvPr/>
          </p:nvSpPr>
          <p:spPr bwMode="auto">
            <a:xfrm>
              <a:off x="2016" y="246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000" b="0">
                  <a:solidFill>
                    <a:schemeClr val="tx1"/>
                  </a:solidFill>
                  <a:latin typeface="Verdana" pitchFamily="34" charset="0"/>
                </a:rPr>
                <a:t>X</a:t>
              </a:r>
            </a:p>
          </p:txBody>
        </p:sp>
        <p:sp>
          <p:nvSpPr>
            <p:cNvPr id="78912" name="Text Box 19"/>
            <p:cNvSpPr txBox="1">
              <a:spLocks noChangeArrowheads="1"/>
            </p:cNvSpPr>
            <p:nvPr/>
          </p:nvSpPr>
          <p:spPr bwMode="auto">
            <a:xfrm>
              <a:off x="2064" y="1056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000" b="0">
                  <a:solidFill>
                    <a:schemeClr val="tx1"/>
                  </a:solidFill>
                  <a:latin typeface="Verdana" pitchFamily="34" charset="0"/>
                </a:rPr>
                <a:t>Y</a:t>
              </a:r>
            </a:p>
          </p:txBody>
        </p:sp>
        <p:sp>
          <p:nvSpPr>
            <p:cNvPr id="78913" name="AutoShape 20"/>
            <p:cNvSpPr>
              <a:spLocks noChangeArrowheads="1"/>
            </p:cNvSpPr>
            <p:nvPr/>
          </p:nvSpPr>
          <p:spPr bwMode="auto">
            <a:xfrm>
              <a:off x="1248" y="864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392085" name="Text Box 21"/>
          <p:cNvSpPr txBox="1">
            <a:spLocks noChangeArrowheads="1"/>
          </p:cNvSpPr>
          <p:nvPr/>
        </p:nvSpPr>
        <p:spPr bwMode="auto">
          <a:xfrm>
            <a:off x="1630363" y="-63500"/>
            <a:ext cx="1524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 b="0">
                <a:solidFill>
                  <a:schemeClr val="tx1"/>
                </a:solidFill>
                <a:latin typeface="Verdana" pitchFamily="34" charset="0"/>
              </a:rPr>
              <a:t>Forward Differences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817813" y="4294188"/>
            <a:ext cx="1066800" cy="1276350"/>
            <a:chOff x="1775" y="2684"/>
            <a:chExt cx="672" cy="804"/>
          </a:xfrm>
        </p:grpSpPr>
        <p:sp>
          <p:nvSpPr>
            <p:cNvPr id="78907" name="Line 23"/>
            <p:cNvSpPr>
              <a:spLocks noChangeShapeType="1"/>
            </p:cNvSpPr>
            <p:nvPr/>
          </p:nvSpPr>
          <p:spPr bwMode="auto">
            <a:xfrm>
              <a:off x="1775" y="3484"/>
              <a:ext cx="672" cy="0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8908" name="Line 24"/>
            <p:cNvSpPr>
              <a:spLocks noChangeShapeType="1"/>
            </p:cNvSpPr>
            <p:nvPr/>
          </p:nvSpPr>
          <p:spPr bwMode="auto">
            <a:xfrm flipV="1">
              <a:off x="2447" y="2684"/>
              <a:ext cx="0" cy="804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855913" y="1568450"/>
            <a:ext cx="1066800" cy="1249363"/>
            <a:chOff x="1799" y="967"/>
            <a:chExt cx="672" cy="787"/>
          </a:xfrm>
        </p:grpSpPr>
        <p:sp>
          <p:nvSpPr>
            <p:cNvPr id="78905" name="Line 26"/>
            <p:cNvSpPr>
              <a:spLocks noChangeShapeType="1"/>
            </p:cNvSpPr>
            <p:nvPr/>
          </p:nvSpPr>
          <p:spPr bwMode="auto">
            <a:xfrm>
              <a:off x="1799" y="982"/>
              <a:ext cx="672" cy="0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8906" name="Line 27"/>
            <p:cNvSpPr>
              <a:spLocks noChangeShapeType="1"/>
            </p:cNvSpPr>
            <p:nvPr/>
          </p:nvSpPr>
          <p:spPr bwMode="auto">
            <a:xfrm>
              <a:off x="2471" y="967"/>
              <a:ext cx="0" cy="787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32113" y="2832100"/>
            <a:ext cx="1993900" cy="1476375"/>
            <a:chOff x="2304" y="1706"/>
            <a:chExt cx="1256" cy="930"/>
          </a:xfrm>
        </p:grpSpPr>
        <p:sp>
          <p:nvSpPr>
            <p:cNvPr id="2392093" name="AutoShape 29"/>
            <p:cNvSpPr>
              <a:spLocks noChangeArrowheads="1"/>
            </p:cNvSpPr>
            <p:nvPr/>
          </p:nvSpPr>
          <p:spPr bwMode="auto">
            <a:xfrm>
              <a:off x="2304" y="1706"/>
              <a:ext cx="1256" cy="930"/>
            </a:xfrm>
            <a:prstGeom prst="flowChartAlternateProcess">
              <a:avLst/>
            </a:prstGeom>
            <a:solidFill>
              <a:srgbClr val="00858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altLang="zh-TW" sz="1600" b="0">
                  <a:solidFill>
                    <a:schemeClr val="tx1"/>
                  </a:solidFill>
                  <a:latin typeface="Verdana" pitchFamily="34" charset="0"/>
                </a:rPr>
                <a:t>Intensity Gradient </a:t>
              </a:r>
            </a:p>
            <a:p>
              <a:pPr>
                <a:defRPr/>
              </a:pPr>
              <a:endParaRPr lang="en-US" altLang="zh-TW" sz="1600" b="0">
                <a:solidFill>
                  <a:schemeClr val="tx1"/>
                </a:solidFill>
                <a:latin typeface="Verdana" pitchFamily="34" charset="0"/>
              </a:endParaRPr>
            </a:p>
            <a:p>
              <a:pPr>
                <a:defRPr/>
              </a:pPr>
              <a:endParaRPr lang="en-US" altLang="zh-TW" sz="1600" b="0">
                <a:solidFill>
                  <a:schemeClr val="tx1"/>
                </a:solidFill>
                <a:latin typeface="Verdana" pitchFamily="34" charset="0"/>
              </a:endParaRPr>
            </a:p>
            <a:p>
              <a:pPr>
                <a:defRPr/>
              </a:pPr>
              <a:endParaRPr lang="en-US" altLang="zh-TW" sz="1600" b="0">
                <a:solidFill>
                  <a:schemeClr val="tx1"/>
                </a:solidFill>
                <a:latin typeface="Verdana" pitchFamily="34" charset="0"/>
              </a:endParaRPr>
            </a:p>
            <a:p>
              <a:pPr>
                <a:defRPr/>
              </a:pPr>
              <a:r>
                <a:rPr lang="en-US" altLang="zh-TW" sz="1600" b="0">
                  <a:solidFill>
                    <a:schemeClr val="tx1"/>
                  </a:solidFill>
                  <a:latin typeface="Verdana" pitchFamily="34" charset="0"/>
                </a:rPr>
                <a:t>Vector Projection</a:t>
              </a:r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2744" y="1992"/>
              <a:ext cx="336" cy="349"/>
              <a:chOff x="384" y="1152"/>
              <a:chExt cx="336" cy="336"/>
            </a:xfrm>
          </p:grpSpPr>
          <p:sp>
            <p:nvSpPr>
              <p:cNvPr id="78901" name="Oval 31"/>
              <p:cNvSpPr>
                <a:spLocks noChangeArrowheads="1"/>
              </p:cNvSpPr>
              <p:nvPr/>
            </p:nvSpPr>
            <p:spPr bwMode="auto">
              <a:xfrm>
                <a:off x="384" y="1152"/>
                <a:ext cx="336" cy="336"/>
              </a:xfrm>
              <a:prstGeom prst="ellipse">
                <a:avLst/>
              </a:prstGeom>
              <a:solidFill>
                <a:srgbClr val="006699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8902" name="Freeform 32"/>
              <p:cNvSpPr>
                <a:spLocks/>
              </p:cNvSpPr>
              <p:nvPr/>
            </p:nvSpPr>
            <p:spPr bwMode="auto">
              <a:xfrm>
                <a:off x="472" y="1186"/>
                <a:ext cx="96" cy="186"/>
              </a:xfrm>
              <a:custGeom>
                <a:avLst/>
                <a:gdLst>
                  <a:gd name="T0" fmla="*/ 76 w 96"/>
                  <a:gd name="T1" fmla="*/ 0 h 186"/>
                  <a:gd name="T2" fmla="*/ 96 w 96"/>
                  <a:gd name="T3" fmla="*/ 174 h 186"/>
                  <a:gd name="T4" fmla="*/ 0 w 96"/>
                  <a:gd name="T5" fmla="*/ 186 h 186"/>
                  <a:gd name="T6" fmla="*/ 76 w 96"/>
                  <a:gd name="T7" fmla="*/ 0 h 1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86"/>
                  <a:gd name="T14" fmla="*/ 96 w 96"/>
                  <a:gd name="T15" fmla="*/ 186 h 1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86">
                    <a:moveTo>
                      <a:pt x="76" y="0"/>
                    </a:moveTo>
                    <a:lnTo>
                      <a:pt x="96" y="174"/>
                    </a:lnTo>
                    <a:lnTo>
                      <a:pt x="0" y="186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8903" name="Line 33"/>
              <p:cNvSpPr>
                <a:spLocks noChangeShapeType="1"/>
              </p:cNvSpPr>
              <p:nvPr/>
            </p:nvSpPr>
            <p:spPr bwMode="auto">
              <a:xfrm flipV="1">
                <a:off x="468" y="1180"/>
                <a:ext cx="84" cy="196"/>
              </a:xfrm>
              <a:prstGeom prst="line">
                <a:avLst/>
              </a:prstGeom>
              <a:noFill/>
              <a:ln w="19050">
                <a:solidFill>
                  <a:srgbClr val="CCFF33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8904" name="Line 34"/>
              <p:cNvSpPr>
                <a:spLocks noChangeShapeType="1"/>
              </p:cNvSpPr>
              <p:nvPr/>
            </p:nvSpPr>
            <p:spPr bwMode="auto">
              <a:xfrm flipV="1">
                <a:off x="468" y="1348"/>
                <a:ext cx="224" cy="2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5035550" y="2224088"/>
            <a:ext cx="1736725" cy="2433637"/>
            <a:chOff x="3172" y="1401"/>
            <a:chExt cx="1094" cy="1533"/>
          </a:xfrm>
        </p:grpSpPr>
        <p:pic>
          <p:nvPicPr>
            <p:cNvPr id="78895" name="Picture 36" descr="proj_gx_Ychann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72" y="1440"/>
              <a:ext cx="967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96" name="Picture 37" descr="proj_gy_Ychannel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73" y="2208"/>
              <a:ext cx="967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97" name="Text Box 38"/>
            <p:cNvSpPr txBox="1">
              <a:spLocks noChangeArrowheads="1"/>
            </p:cNvSpPr>
            <p:nvPr/>
          </p:nvSpPr>
          <p:spPr bwMode="auto">
            <a:xfrm>
              <a:off x="3358" y="1401"/>
              <a:ext cx="9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800" b="0">
                  <a:solidFill>
                    <a:srgbClr val="FFFF00"/>
                  </a:solidFill>
                  <a:latin typeface="Verdana" pitchFamily="34" charset="0"/>
                </a:rPr>
                <a:t>Result X</a:t>
              </a:r>
            </a:p>
          </p:txBody>
        </p:sp>
        <p:sp>
          <p:nvSpPr>
            <p:cNvPr id="78898" name="Text Box 39"/>
            <p:cNvSpPr txBox="1">
              <a:spLocks noChangeArrowheads="1"/>
            </p:cNvSpPr>
            <p:nvPr/>
          </p:nvSpPr>
          <p:spPr bwMode="auto">
            <a:xfrm>
              <a:off x="3358" y="2175"/>
              <a:ext cx="9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800" b="0">
                  <a:solidFill>
                    <a:srgbClr val="FFFF00"/>
                  </a:solidFill>
                  <a:latin typeface="Verdana" pitchFamily="34" charset="0"/>
                </a:rPr>
                <a:t>Result Y</a:t>
              </a:r>
            </a:p>
          </p:txBody>
        </p:sp>
      </p:grpSp>
      <p:sp>
        <p:nvSpPr>
          <p:cNvPr id="2392104" name="AutoShape 40"/>
          <p:cNvSpPr>
            <a:spLocks noChangeArrowheads="1"/>
          </p:cNvSpPr>
          <p:nvPr/>
        </p:nvSpPr>
        <p:spPr bwMode="auto">
          <a:xfrm>
            <a:off x="4752975" y="33274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92105" name="AutoShape 41"/>
          <p:cNvSpPr>
            <a:spLocks noChangeArrowheads="1"/>
          </p:cNvSpPr>
          <p:nvPr/>
        </p:nvSpPr>
        <p:spPr bwMode="auto">
          <a:xfrm>
            <a:off x="6413500" y="3322638"/>
            <a:ext cx="514350" cy="239712"/>
          </a:xfrm>
          <a:prstGeom prst="rightArrow">
            <a:avLst>
              <a:gd name="adj1" fmla="val 50000"/>
              <a:gd name="adj2" fmla="val 536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392106" name="Picture 42" descr="Reconstructed_YUV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51663" y="2916238"/>
            <a:ext cx="1535112" cy="1152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92107" name="Text Box 43"/>
          <p:cNvSpPr txBox="1">
            <a:spLocks noChangeArrowheads="1"/>
          </p:cNvSpPr>
          <p:nvPr/>
        </p:nvSpPr>
        <p:spPr bwMode="auto">
          <a:xfrm>
            <a:off x="6958013" y="4014788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0">
                <a:solidFill>
                  <a:schemeClr val="accent1"/>
                </a:solidFill>
                <a:latin typeface="Verdana" pitchFamily="34" charset="0"/>
              </a:rPr>
              <a:t>Result</a:t>
            </a:r>
          </a:p>
        </p:txBody>
      </p:sp>
      <p:sp>
        <p:nvSpPr>
          <p:cNvPr id="2392108" name="Text Box 44"/>
          <p:cNvSpPr txBox="1">
            <a:spLocks noChangeArrowheads="1"/>
          </p:cNvSpPr>
          <p:nvPr/>
        </p:nvSpPr>
        <p:spPr bwMode="auto">
          <a:xfrm>
            <a:off x="6827838" y="2576513"/>
            <a:ext cx="18510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  <a:latin typeface="Verdana" pitchFamily="34" charset="0"/>
              </a:rPr>
              <a:t>2D Integration</a:t>
            </a:r>
          </a:p>
        </p:txBody>
      </p:sp>
      <p:sp>
        <p:nvSpPr>
          <p:cNvPr id="2392109" name="Line 45"/>
          <p:cNvSpPr>
            <a:spLocks noChangeShapeType="1"/>
          </p:cNvSpPr>
          <p:nvPr/>
        </p:nvSpPr>
        <p:spPr bwMode="auto">
          <a:xfrm>
            <a:off x="4737100" y="3429000"/>
            <a:ext cx="60960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92110" name="Line 46"/>
          <p:cNvSpPr>
            <a:spLocks noChangeShapeType="1"/>
          </p:cNvSpPr>
          <p:nvPr/>
        </p:nvSpPr>
        <p:spPr bwMode="auto">
          <a:xfrm>
            <a:off x="5346700" y="2743200"/>
            <a:ext cx="0" cy="685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3478213" y="954088"/>
            <a:ext cx="609600" cy="533400"/>
            <a:chOff x="2688" y="624"/>
            <a:chExt cx="384" cy="336"/>
          </a:xfrm>
        </p:grpSpPr>
        <p:sp>
          <p:nvSpPr>
            <p:cNvPr id="78893" name="Oval 48"/>
            <p:cNvSpPr>
              <a:spLocks noChangeArrowheads="1"/>
            </p:cNvSpPr>
            <p:nvPr/>
          </p:nvSpPr>
          <p:spPr bwMode="auto">
            <a:xfrm>
              <a:off x="2688" y="624"/>
              <a:ext cx="384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8894" name="Line 49"/>
            <p:cNvSpPr>
              <a:spLocks noChangeShapeType="1"/>
            </p:cNvSpPr>
            <p:nvPr/>
          </p:nvSpPr>
          <p:spPr bwMode="auto">
            <a:xfrm>
              <a:off x="2736" y="792"/>
              <a:ext cx="288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392114" name="Text Box 50"/>
          <p:cNvSpPr txBox="1">
            <a:spLocks noChangeArrowheads="1"/>
          </p:cNvSpPr>
          <p:nvPr/>
        </p:nvSpPr>
        <p:spPr bwMode="auto">
          <a:xfrm>
            <a:off x="2944813" y="423863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chemeClr val="tx1"/>
                </a:solidFill>
                <a:latin typeface="Verdana" pitchFamily="34" charset="0"/>
              </a:rPr>
              <a:t>Gradient Difference</a:t>
            </a:r>
          </a:p>
        </p:txBody>
      </p: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6286500" y="954088"/>
            <a:ext cx="609600" cy="533400"/>
            <a:chOff x="4416" y="624"/>
            <a:chExt cx="384" cy="336"/>
          </a:xfrm>
        </p:grpSpPr>
        <p:sp>
          <p:nvSpPr>
            <p:cNvPr id="78890" name="Oval 52"/>
            <p:cNvSpPr>
              <a:spLocks noChangeArrowheads="1"/>
            </p:cNvSpPr>
            <p:nvPr/>
          </p:nvSpPr>
          <p:spPr bwMode="auto">
            <a:xfrm>
              <a:off x="4416" y="624"/>
              <a:ext cx="384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8891" name="Line 53"/>
            <p:cNvSpPr>
              <a:spLocks noChangeShapeType="1"/>
            </p:cNvSpPr>
            <p:nvPr/>
          </p:nvSpPr>
          <p:spPr bwMode="auto">
            <a:xfrm>
              <a:off x="4464" y="768"/>
              <a:ext cx="288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8892" name="Line 54"/>
            <p:cNvSpPr>
              <a:spLocks noChangeShapeType="1"/>
            </p:cNvSpPr>
            <p:nvPr/>
          </p:nvSpPr>
          <p:spPr bwMode="auto">
            <a:xfrm>
              <a:off x="4464" y="816"/>
              <a:ext cx="288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55"/>
          <p:cNvGrpSpPr>
            <a:grpSpLocks/>
          </p:cNvGrpSpPr>
          <p:nvPr/>
        </p:nvGrpSpPr>
        <p:grpSpPr bwMode="auto">
          <a:xfrm>
            <a:off x="7302500" y="301625"/>
            <a:ext cx="1616075" cy="2443163"/>
            <a:chOff x="2083" y="190"/>
            <a:chExt cx="1018" cy="1539"/>
          </a:xfrm>
        </p:grpSpPr>
        <p:pic>
          <p:nvPicPr>
            <p:cNvPr id="78886" name="Picture 56" descr="noiseproj_gx_Ychannel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083" y="235"/>
              <a:ext cx="967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87" name="Picture 57" descr="noiseproj_gy_Ychannel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083" y="1003"/>
              <a:ext cx="967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88" name="Text Box 58"/>
            <p:cNvSpPr txBox="1">
              <a:spLocks noChangeArrowheads="1"/>
            </p:cNvSpPr>
            <p:nvPr/>
          </p:nvSpPr>
          <p:spPr bwMode="auto">
            <a:xfrm>
              <a:off x="2203" y="190"/>
              <a:ext cx="8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zh-TW" sz="1800" b="0">
                  <a:solidFill>
                    <a:srgbClr val="FFFF00"/>
                  </a:solidFill>
                  <a:latin typeface="Verdana" pitchFamily="34" charset="0"/>
                </a:rPr>
                <a:t>Residual X</a:t>
              </a:r>
            </a:p>
          </p:txBody>
        </p:sp>
        <p:sp>
          <p:nvSpPr>
            <p:cNvPr id="78889" name="Text Box 59"/>
            <p:cNvSpPr txBox="1">
              <a:spLocks noChangeArrowheads="1"/>
            </p:cNvSpPr>
            <p:nvPr/>
          </p:nvSpPr>
          <p:spPr bwMode="auto">
            <a:xfrm>
              <a:off x="2233" y="959"/>
              <a:ext cx="8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zh-TW" sz="1800" b="0">
                  <a:solidFill>
                    <a:srgbClr val="FFFF00"/>
                  </a:solidFill>
                  <a:latin typeface="Verdana" pitchFamily="34" charset="0"/>
                </a:rPr>
                <a:t>Residual Y</a:t>
              </a:r>
            </a:p>
          </p:txBody>
        </p:sp>
      </p:grpSp>
      <p:sp>
        <p:nvSpPr>
          <p:cNvPr id="2392124" name="Text Box 60"/>
          <p:cNvSpPr txBox="1">
            <a:spLocks noChangeArrowheads="1"/>
          </p:cNvSpPr>
          <p:nvPr/>
        </p:nvSpPr>
        <p:spPr bwMode="auto">
          <a:xfrm>
            <a:off x="7254875" y="4586288"/>
            <a:ext cx="1711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0">
                <a:solidFill>
                  <a:schemeClr val="accent1"/>
                </a:solidFill>
                <a:latin typeface="Verdana" pitchFamily="34" charset="0"/>
              </a:rPr>
              <a:t>Reflection Layer </a:t>
            </a:r>
          </a:p>
        </p:txBody>
      </p:sp>
      <p:sp>
        <p:nvSpPr>
          <p:cNvPr id="2392125" name="AutoShape 61"/>
          <p:cNvSpPr>
            <a:spLocks noChangeArrowheads="1"/>
          </p:cNvSpPr>
          <p:nvPr/>
        </p:nvSpPr>
        <p:spPr bwMode="auto">
          <a:xfrm>
            <a:off x="7854950" y="2593975"/>
            <a:ext cx="381000" cy="804863"/>
          </a:xfrm>
          <a:prstGeom prst="downArrow">
            <a:avLst>
              <a:gd name="adj1" fmla="val 50000"/>
              <a:gd name="adj2" fmla="val 528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2392126" name="Picture 62" descr="Reconstructed_YUV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92750" y="3441700"/>
            <a:ext cx="1535113" cy="1152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392127" name="Text Box 63"/>
          <p:cNvSpPr txBox="1">
            <a:spLocks noChangeArrowheads="1"/>
          </p:cNvSpPr>
          <p:nvPr/>
        </p:nvSpPr>
        <p:spPr bwMode="auto">
          <a:xfrm>
            <a:off x="5499100" y="45878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0">
                <a:solidFill>
                  <a:schemeClr val="accent1"/>
                </a:solidFill>
                <a:latin typeface="Verdana" pitchFamily="34" charset="0"/>
              </a:rPr>
              <a:t>Result</a:t>
            </a:r>
          </a:p>
        </p:txBody>
      </p:sp>
      <p:sp>
        <p:nvSpPr>
          <p:cNvPr id="2392128" name="AutoShape 64"/>
          <p:cNvSpPr>
            <a:spLocks noChangeArrowheads="1"/>
          </p:cNvSpPr>
          <p:nvPr/>
        </p:nvSpPr>
        <p:spPr bwMode="auto">
          <a:xfrm>
            <a:off x="4735513" y="3784600"/>
            <a:ext cx="831850" cy="239713"/>
          </a:xfrm>
          <a:prstGeom prst="rightArrow">
            <a:avLst>
              <a:gd name="adj1" fmla="val 50000"/>
              <a:gd name="adj2" fmla="val 867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92129" name="Text Box 65"/>
          <p:cNvSpPr txBox="1">
            <a:spLocks noChangeArrowheads="1"/>
          </p:cNvSpPr>
          <p:nvPr/>
        </p:nvSpPr>
        <p:spPr bwMode="auto">
          <a:xfrm>
            <a:off x="3870325" y="1206500"/>
            <a:ext cx="18859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Checkerboard</a:t>
            </a:r>
          </a:p>
        </p:txBody>
      </p:sp>
      <p:sp>
        <p:nvSpPr>
          <p:cNvPr id="2392130" name="Line 66"/>
          <p:cNvSpPr>
            <a:spLocks noChangeShapeType="1"/>
          </p:cNvSpPr>
          <p:nvPr/>
        </p:nvSpPr>
        <p:spPr bwMode="auto">
          <a:xfrm flipH="1" flipV="1">
            <a:off x="2408238" y="1146175"/>
            <a:ext cx="1666875" cy="209550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92131" name="Line 67"/>
          <p:cNvSpPr>
            <a:spLocks noChangeShapeType="1"/>
          </p:cNvSpPr>
          <p:nvPr/>
        </p:nvSpPr>
        <p:spPr bwMode="auto">
          <a:xfrm>
            <a:off x="4776788" y="1512888"/>
            <a:ext cx="1062037" cy="1409700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92132" name="Text Box 68"/>
          <p:cNvSpPr txBox="1">
            <a:spLocks noChangeArrowheads="1"/>
          </p:cNvSpPr>
          <p:nvPr/>
        </p:nvSpPr>
        <p:spPr bwMode="auto">
          <a:xfrm>
            <a:off x="6462713" y="0"/>
            <a:ext cx="18859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rgbClr val="CCFFCC"/>
                </a:solidFill>
                <a:latin typeface="Verdana" pitchFamily="34" charset="0"/>
              </a:rPr>
              <a:t>Checkerboard</a:t>
            </a:r>
          </a:p>
        </p:txBody>
      </p:sp>
      <p:sp>
        <p:nvSpPr>
          <p:cNvPr id="2392133" name="Line 69"/>
          <p:cNvSpPr>
            <a:spLocks noChangeShapeType="1"/>
          </p:cNvSpPr>
          <p:nvPr/>
        </p:nvSpPr>
        <p:spPr bwMode="auto">
          <a:xfrm>
            <a:off x="7342188" y="273050"/>
            <a:ext cx="593725" cy="657225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392134" name="Picture 70" descr="reflection_lay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43775" y="3441700"/>
            <a:ext cx="1535113" cy="115252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61597 0.083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9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0" y="4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79461 0.6541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39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00" y="3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075 -0.28079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-141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2067" grpId="0"/>
      <p:bldP spid="2392067" grpId="1"/>
      <p:bldP spid="2392069" grpId="0" animBg="1"/>
      <p:bldP spid="2392069" grpId="1" animBg="1"/>
      <p:bldP spid="2392071" grpId="0"/>
      <p:bldP spid="2392072" grpId="0"/>
      <p:bldP spid="2392085" grpId="0"/>
      <p:bldP spid="2392104" grpId="0" animBg="1"/>
      <p:bldP spid="2392104" grpId="1" animBg="1"/>
      <p:bldP spid="2392105" grpId="0" animBg="1"/>
      <p:bldP spid="2392105" grpId="1" animBg="1"/>
      <p:bldP spid="2392107" grpId="0"/>
      <p:bldP spid="2392107" grpId="1"/>
      <p:bldP spid="2392108" grpId="0"/>
      <p:bldP spid="2392108" grpId="1"/>
      <p:bldP spid="2392109" grpId="0" animBg="1"/>
      <p:bldP spid="2392110" grpId="0" animBg="1"/>
      <p:bldP spid="2392114" grpId="0"/>
      <p:bldP spid="2392124" grpId="0"/>
      <p:bldP spid="2392125" grpId="0" animBg="1"/>
      <p:bldP spid="2392127" grpId="0"/>
      <p:bldP spid="2392128" grpId="0" animBg="1"/>
      <p:bldP spid="2392129" grpId="0"/>
      <p:bldP spid="2392129" grpId="1"/>
      <p:bldP spid="2392130" grpId="0" animBg="1"/>
      <p:bldP spid="2392130" grpId="1" animBg="1"/>
      <p:bldP spid="2392131" grpId="0" animBg="1"/>
      <p:bldP spid="2392131" grpId="1" animBg="1"/>
      <p:bldP spid="2392132" grpId="0"/>
      <p:bldP spid="239213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10600" cy="2728913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zh-TW" smtClean="0"/>
          </a:p>
          <a:p>
            <a:pPr algn="ctr" eaLnBrk="1" hangingPunct="1">
              <a:buFontTx/>
              <a:buNone/>
            </a:pPr>
            <a:r>
              <a:rPr lang="en-US" altLang="zh-TW" sz="4000" b="1" smtClean="0"/>
              <a:t>Image Fusion for 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zh-TW" sz="4000" b="1" smtClean="0"/>
              <a:t>Context Enhancement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zh-TW" sz="4000" b="1" smtClean="0"/>
              <a:t>and Video Surrealism</a:t>
            </a:r>
            <a:endParaRPr lang="en-US" altLang="zh-TW" smtClean="0"/>
          </a:p>
        </p:txBody>
      </p:sp>
      <p:sp>
        <p:nvSpPr>
          <p:cNvPr id="2393091" name="Text Box 3"/>
          <p:cNvSpPr txBox="1">
            <a:spLocks noChangeArrowheads="1"/>
          </p:cNvSpPr>
          <p:nvPr/>
        </p:nvSpPr>
        <p:spPr bwMode="auto">
          <a:xfrm>
            <a:off x="3200400" y="4953000"/>
            <a:ext cx="2895600" cy="969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TW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Adrian Ilie</a:t>
            </a:r>
          </a:p>
          <a:p>
            <a:pPr>
              <a:lnSpc>
                <a:spcPct val="90000"/>
              </a:lnSpc>
              <a:defRPr/>
            </a:pPr>
            <a:endParaRPr lang="en-US" altLang="zh-TW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zh-TW" sz="16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UNC Chapel Hill</a:t>
            </a:r>
          </a:p>
        </p:txBody>
      </p:sp>
      <p:sp>
        <p:nvSpPr>
          <p:cNvPr id="2393092" name="Text Box 4"/>
          <p:cNvSpPr txBox="1">
            <a:spLocks noChangeArrowheads="1"/>
          </p:cNvSpPr>
          <p:nvPr/>
        </p:nvSpPr>
        <p:spPr bwMode="auto">
          <a:xfrm>
            <a:off x="381000" y="4953000"/>
            <a:ext cx="2895600" cy="14112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TW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Ramesh Raskar</a:t>
            </a:r>
          </a:p>
          <a:p>
            <a:pPr>
              <a:lnSpc>
                <a:spcPct val="90000"/>
              </a:lnSpc>
              <a:defRPr/>
            </a:pPr>
            <a:endParaRPr lang="en-US" altLang="zh-TW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zh-TW" sz="16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Mitsubishi Electric Research Labs,</a:t>
            </a:r>
          </a:p>
          <a:p>
            <a:pPr>
              <a:lnSpc>
                <a:spcPct val="90000"/>
              </a:lnSpc>
              <a:defRPr/>
            </a:pPr>
            <a:r>
              <a:rPr lang="en-US" altLang="zh-TW" sz="16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(MERL)</a:t>
            </a:r>
          </a:p>
        </p:txBody>
      </p:sp>
      <p:sp>
        <p:nvSpPr>
          <p:cNvPr id="2393093" name="Text Box 5"/>
          <p:cNvSpPr txBox="1">
            <a:spLocks noChangeArrowheads="1"/>
          </p:cNvSpPr>
          <p:nvPr/>
        </p:nvSpPr>
        <p:spPr bwMode="auto">
          <a:xfrm>
            <a:off x="5943600" y="4953000"/>
            <a:ext cx="2895600" cy="969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TW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Jingyi Yu</a:t>
            </a:r>
          </a:p>
          <a:p>
            <a:pPr>
              <a:lnSpc>
                <a:spcPct val="90000"/>
              </a:lnSpc>
              <a:defRPr/>
            </a:pPr>
            <a:endParaRPr lang="en-US" altLang="zh-TW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zh-TW" sz="16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395139" name="Picture 3" descr="Night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73100"/>
            <a:ext cx="8226425" cy="61690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396163" name="Picture 3" descr="Night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73100"/>
            <a:ext cx="8226425" cy="61690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858000" y="175260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chemeClr val="accent1"/>
                </a:solidFill>
              </a:rPr>
              <a:t>Dark Bldgs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609600" y="3657600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chemeClr val="accent1"/>
                </a:solidFill>
              </a:rPr>
              <a:t>Reflections on bldgs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715000" y="6096000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0">
                <a:solidFill>
                  <a:schemeClr val="accent1"/>
                </a:solidFill>
              </a:rPr>
              <a:t>Unknown shapes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2947" name="Picture 4" descr="Night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27025"/>
            <a:ext cx="4035425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5" descr="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429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4724400" y="762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0">
                <a:solidFill>
                  <a:schemeClr val="bg2"/>
                </a:solidFill>
              </a:rPr>
              <a:t>Background is captured from day-time scene using the same fixed camera </a:t>
            </a:r>
          </a:p>
        </p:txBody>
      </p:sp>
      <p:sp>
        <p:nvSpPr>
          <p:cNvPr id="82950" name="Text Box 7"/>
          <p:cNvSpPr txBox="1">
            <a:spLocks noChangeArrowheads="1"/>
          </p:cNvSpPr>
          <p:nvPr/>
        </p:nvSpPr>
        <p:spPr bwMode="auto">
          <a:xfrm>
            <a:off x="76200" y="-61913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0">
                <a:solidFill>
                  <a:schemeClr val="bg2"/>
                </a:solidFill>
              </a:rPr>
              <a:t>Night Image </a:t>
            </a:r>
          </a:p>
        </p:txBody>
      </p:sp>
      <p:sp>
        <p:nvSpPr>
          <p:cNvPr id="82951" name="Text Box 8"/>
          <p:cNvSpPr txBox="1">
            <a:spLocks noChangeArrowheads="1"/>
          </p:cNvSpPr>
          <p:nvPr/>
        </p:nvSpPr>
        <p:spPr bwMode="auto">
          <a:xfrm>
            <a:off x="76200" y="6491288"/>
            <a:ext cx="411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0">
                <a:solidFill>
                  <a:schemeClr val="bg2"/>
                </a:solidFill>
              </a:rPr>
              <a:t>Day Image</a:t>
            </a:r>
          </a:p>
        </p:txBody>
      </p:sp>
      <p:sp>
        <p:nvSpPr>
          <p:cNvPr id="82952" name="Text Box 9"/>
          <p:cNvSpPr txBox="1">
            <a:spLocks noChangeArrowheads="1"/>
          </p:cNvSpPr>
          <p:nvPr/>
        </p:nvSpPr>
        <p:spPr bwMode="auto">
          <a:xfrm>
            <a:off x="4800600" y="57912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0">
                <a:solidFill>
                  <a:schemeClr val="bg2"/>
                </a:solidFill>
              </a:rPr>
              <a:t>Context Enhanced Image </a:t>
            </a:r>
          </a:p>
        </p:txBody>
      </p:sp>
      <p:pic>
        <p:nvPicPr>
          <p:cNvPr id="2398211" name="Picture 3" descr="OutputColorMatch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143000"/>
            <a:ext cx="609917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9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399235" name="Picture 3" descr="Night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4035425" cy="30257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399236" name="Picture 4" descr="MaskDistance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"/>
            <a:ext cx="3810000" cy="28575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4495800" y="32004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0"/>
              <a:t>Mask is automatically computed from scene contrast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400259" name="Picture 3" descr="Night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4035425" cy="30257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00260" name="Picture 4" descr="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429000"/>
            <a:ext cx="4038600" cy="30289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00261" name="Picture 5" descr="MaskDistance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52400"/>
            <a:ext cx="3733800" cy="28003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00262" name="Picture 6" descr="PixelBlend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657600"/>
            <a:ext cx="4113213" cy="308451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4572000" y="2995613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0"/>
              <a:t>But, Simple Pixel Blending Creates </a:t>
            </a:r>
            <a:br>
              <a:rPr lang="en-US" altLang="zh-TW" sz="1800" b="0"/>
            </a:br>
            <a:r>
              <a:rPr lang="en-US" altLang="zh-TW" sz="1800" b="0"/>
              <a:t>Ugly Artifacts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6019" name="Picture 3" descr="PixelBlend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30163"/>
            <a:ext cx="9107487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4572000" y="762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0"/>
              <a:t>Pixel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62000" y="2452688"/>
            <a:ext cx="762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Edge Suppression under Significant Illumination Variations</a:t>
            </a:r>
          </a:p>
        </p:txBody>
      </p:sp>
      <p:pic>
        <p:nvPicPr>
          <p:cNvPr id="17412" name="Picture 4" descr="i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63" y="808038"/>
            <a:ext cx="2459037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i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163" y="808038"/>
            <a:ext cx="2459037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foregroundlay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8900" y="808038"/>
            <a:ext cx="2459038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5657850" y="1439863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291720" name="Picture 8" descr="OutputColorMatch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367088"/>
            <a:ext cx="2681288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1721" name="Picture 9" descr="NightFu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3368675"/>
            <a:ext cx="2681288" cy="20113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291722" name="Picture 10" descr="Da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6113" y="3367088"/>
            <a:ext cx="2681287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819400" y="4221163"/>
            <a:ext cx="304800" cy="304800"/>
            <a:chOff x="1680" y="2832"/>
            <a:chExt cx="336" cy="336"/>
          </a:xfrm>
        </p:grpSpPr>
        <p:sp>
          <p:nvSpPr>
            <p:cNvPr id="17424" name="Line 12"/>
            <p:cNvSpPr>
              <a:spLocks noChangeShapeType="1"/>
            </p:cNvSpPr>
            <p:nvPr/>
          </p:nvSpPr>
          <p:spPr bwMode="auto">
            <a:xfrm>
              <a:off x="1848" y="283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25" name="Line 13"/>
            <p:cNvSpPr>
              <a:spLocks noChangeShapeType="1"/>
            </p:cNvSpPr>
            <p:nvPr/>
          </p:nvSpPr>
          <p:spPr bwMode="auto">
            <a:xfrm rot="5400000">
              <a:off x="1848" y="283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 flipV="1">
            <a:off x="6019800" y="4332288"/>
            <a:ext cx="228600" cy="80962"/>
            <a:chOff x="1728" y="2568"/>
            <a:chExt cx="336" cy="120"/>
          </a:xfrm>
        </p:grpSpPr>
        <p:sp>
          <p:nvSpPr>
            <p:cNvPr id="17422" name="Line 15"/>
            <p:cNvSpPr>
              <a:spLocks noChangeShapeType="1"/>
            </p:cNvSpPr>
            <p:nvPr/>
          </p:nvSpPr>
          <p:spPr bwMode="auto">
            <a:xfrm rot="5400000">
              <a:off x="1896" y="2400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23" name="Line 16"/>
            <p:cNvSpPr>
              <a:spLocks noChangeShapeType="1"/>
            </p:cNvSpPr>
            <p:nvPr/>
          </p:nvSpPr>
          <p:spPr bwMode="auto">
            <a:xfrm rot="5400000">
              <a:off x="1896" y="2520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91729" name="Text Box 17"/>
          <p:cNvSpPr txBox="1">
            <a:spLocks noChangeArrowheads="1"/>
          </p:cNvSpPr>
          <p:nvPr/>
        </p:nvSpPr>
        <p:spPr bwMode="auto">
          <a:xfrm>
            <a:off x="762000" y="5532438"/>
            <a:ext cx="762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Fusion of day and night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172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7043" name="Picture 4" descr="PixelBlend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30163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4572000" y="762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0">
                <a:solidFill>
                  <a:schemeClr val="bg2"/>
                </a:solidFill>
              </a:rPr>
              <a:t>Pixel Blending</a:t>
            </a:r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152400" y="5257800"/>
            <a:ext cx="2743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0" u="sng">
                <a:solidFill>
                  <a:schemeClr val="bg2"/>
                </a:solidFill>
              </a:rPr>
              <a:t>solution</a:t>
            </a:r>
            <a:r>
              <a:rPr lang="en-US" altLang="zh-TW" b="0">
                <a:solidFill>
                  <a:schemeClr val="bg2"/>
                </a:solidFill>
              </a:rPr>
              <a:t>:</a:t>
            </a:r>
            <a:br>
              <a:rPr lang="en-US" altLang="zh-TW" b="0">
                <a:solidFill>
                  <a:schemeClr val="bg2"/>
                </a:solidFill>
              </a:rPr>
            </a:br>
            <a:r>
              <a:rPr lang="en-US" altLang="zh-TW" b="0">
                <a:solidFill>
                  <a:schemeClr val="bg2"/>
                </a:solidFill>
              </a:rPr>
              <a:t>Integration of </a:t>
            </a:r>
            <a:br>
              <a:rPr lang="en-US" altLang="zh-TW" b="0">
                <a:solidFill>
                  <a:schemeClr val="bg2"/>
                </a:solidFill>
              </a:rPr>
            </a:br>
            <a:r>
              <a:rPr lang="en-US" altLang="zh-TW" b="0">
                <a:solidFill>
                  <a:schemeClr val="bg2"/>
                </a:solidFill>
              </a:rPr>
              <a:t>blended Gradients</a:t>
            </a:r>
          </a:p>
        </p:txBody>
      </p:sp>
      <p:pic>
        <p:nvPicPr>
          <p:cNvPr id="2402307" name="Picture 3" descr="OutputColorMatch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1013" y="2268538"/>
            <a:ext cx="6099175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3409950"/>
            <a:ext cx="1601788" cy="2039938"/>
          </a:xfrm>
          <a:noFill/>
          <a:ln w="12700" cap="flat">
            <a:solidFill>
              <a:schemeClr val="folHlink"/>
            </a:solidFill>
            <a:headEnd type="none" w="sm" len="sm"/>
            <a:tailEnd type="none" w="sm" len="sm"/>
          </a:ln>
        </p:spPr>
      </p:pic>
      <p:sp>
        <p:nvSpPr>
          <p:cNvPr id="2403331" name="AutoShape 3"/>
          <p:cNvSpPr>
            <a:spLocks noChangeArrowheads="1"/>
          </p:cNvSpPr>
          <p:nvPr/>
        </p:nvSpPr>
        <p:spPr bwMode="auto">
          <a:xfrm>
            <a:off x="5786438" y="1857375"/>
            <a:ext cx="2919412" cy="4881563"/>
          </a:xfrm>
          <a:prstGeom prst="roundRect">
            <a:avLst>
              <a:gd name="adj" fmla="val 16667"/>
            </a:avLst>
          </a:prstGeom>
          <a:solidFill>
            <a:srgbClr val="253045"/>
          </a:solidFill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403332" name="AutoShape 4"/>
          <p:cNvSpPr>
            <a:spLocks noChangeArrowheads="1"/>
          </p:cNvSpPr>
          <p:nvPr/>
        </p:nvSpPr>
        <p:spPr bwMode="auto">
          <a:xfrm rot="5400000">
            <a:off x="6875462" y="3498851"/>
            <a:ext cx="879475" cy="762000"/>
          </a:xfrm>
          <a:prstGeom prst="rightArrow">
            <a:avLst>
              <a:gd name="adj1" fmla="val 47500"/>
              <a:gd name="adj2" fmla="val 47102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rot="10800000" vert="eaVert" anchor="ctr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zh-TW" altLang="zh-TW" sz="4000" b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03333" name="Text Box 5"/>
          <p:cNvSpPr txBox="1">
            <a:spLocks noChangeArrowheads="1"/>
          </p:cNvSpPr>
          <p:nvPr/>
        </p:nvSpPr>
        <p:spPr bwMode="auto">
          <a:xfrm>
            <a:off x="228600" y="727075"/>
            <a:ext cx="19812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TW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Nighttime image</a:t>
            </a:r>
          </a:p>
        </p:txBody>
      </p:sp>
      <p:sp>
        <p:nvSpPr>
          <p:cNvPr id="2403334" name="Text Box 6"/>
          <p:cNvSpPr txBox="1">
            <a:spLocks noChangeArrowheads="1"/>
          </p:cNvSpPr>
          <p:nvPr/>
        </p:nvSpPr>
        <p:spPr bwMode="auto">
          <a:xfrm>
            <a:off x="152400" y="5715000"/>
            <a:ext cx="19812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TW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Daytime image</a:t>
            </a:r>
          </a:p>
        </p:txBody>
      </p:sp>
      <p:sp>
        <p:nvSpPr>
          <p:cNvPr id="2403335" name="Text Box 7"/>
          <p:cNvSpPr txBox="1">
            <a:spLocks noChangeArrowheads="1"/>
          </p:cNvSpPr>
          <p:nvPr/>
        </p:nvSpPr>
        <p:spPr bwMode="auto">
          <a:xfrm>
            <a:off x="3352800" y="5680075"/>
            <a:ext cx="1676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TW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Gradient field</a:t>
            </a:r>
          </a:p>
        </p:txBody>
      </p:sp>
      <p:sp>
        <p:nvSpPr>
          <p:cNvPr id="2403336" name="Text Box 8"/>
          <p:cNvSpPr txBox="1">
            <a:spLocks noChangeArrowheads="1"/>
          </p:cNvSpPr>
          <p:nvPr/>
        </p:nvSpPr>
        <p:spPr bwMode="auto">
          <a:xfrm>
            <a:off x="1371600" y="2860675"/>
            <a:ext cx="1676400" cy="587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TW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Importance image W</a:t>
            </a:r>
          </a:p>
        </p:txBody>
      </p:sp>
      <p:sp>
        <p:nvSpPr>
          <p:cNvPr id="2403337" name="Text Box 9"/>
          <p:cNvSpPr txBox="1">
            <a:spLocks noChangeArrowheads="1"/>
          </p:cNvSpPr>
          <p:nvPr/>
        </p:nvSpPr>
        <p:spPr bwMode="auto">
          <a:xfrm rot="-5400000">
            <a:off x="5427663" y="4935537"/>
            <a:ext cx="1676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/>
              <a:t>Final result</a:t>
            </a:r>
          </a:p>
        </p:txBody>
      </p:sp>
      <p:sp>
        <p:nvSpPr>
          <p:cNvPr id="2403338" name="Text Box 10"/>
          <p:cNvSpPr txBox="1">
            <a:spLocks noChangeArrowheads="1"/>
          </p:cNvSpPr>
          <p:nvPr/>
        </p:nvSpPr>
        <p:spPr bwMode="auto">
          <a:xfrm>
            <a:off x="3048000" y="650875"/>
            <a:ext cx="18288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TW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Gradient field</a:t>
            </a:r>
          </a:p>
        </p:txBody>
      </p:sp>
      <p:pic>
        <p:nvPicPr>
          <p:cNvPr id="8807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98550"/>
            <a:ext cx="1676400" cy="167640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240334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9713" y="4384675"/>
            <a:ext cx="1273175" cy="127317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240334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384675"/>
            <a:ext cx="1273175" cy="127317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2403342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0975" y="1098550"/>
            <a:ext cx="1273175" cy="127317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2403343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1096963"/>
            <a:ext cx="1273175" cy="127317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2403344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2632075"/>
            <a:ext cx="1371600" cy="137160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2403345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77000" y="4343400"/>
            <a:ext cx="1676400" cy="167640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2403346" name="Picture 18" descr="resgx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96150" y="2628900"/>
            <a:ext cx="1314450" cy="13144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403347" name="Picture 19" descr="resgy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45188" y="2628900"/>
            <a:ext cx="1314450" cy="13144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2403348" name="Text Box 20"/>
          <p:cNvSpPr txBox="1">
            <a:spLocks noChangeArrowheads="1"/>
          </p:cNvSpPr>
          <p:nvPr/>
        </p:nvSpPr>
        <p:spPr bwMode="auto">
          <a:xfrm>
            <a:off x="6019800" y="2286000"/>
            <a:ext cx="25908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/>
              <a:t>Mixed gradient field</a:t>
            </a:r>
          </a:p>
        </p:txBody>
      </p:sp>
      <p:sp>
        <p:nvSpPr>
          <p:cNvPr id="2403349" name="Text Box 21"/>
          <p:cNvSpPr txBox="1">
            <a:spLocks noChangeArrowheads="1"/>
          </p:cNvSpPr>
          <p:nvPr/>
        </p:nvSpPr>
        <p:spPr bwMode="auto">
          <a:xfrm>
            <a:off x="2743200" y="1184275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/>
              <a:t>G</a:t>
            </a:r>
            <a:r>
              <a:rPr lang="en-US" altLang="zh-TW" sz="1800" baseline="-25000"/>
              <a:t>1</a:t>
            </a:r>
          </a:p>
        </p:txBody>
      </p:sp>
      <p:sp>
        <p:nvSpPr>
          <p:cNvPr id="2403350" name="Text Box 22"/>
          <p:cNvSpPr txBox="1">
            <a:spLocks noChangeArrowheads="1"/>
          </p:cNvSpPr>
          <p:nvPr/>
        </p:nvSpPr>
        <p:spPr bwMode="auto">
          <a:xfrm>
            <a:off x="4038600" y="1184275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/>
              <a:t>G</a:t>
            </a:r>
            <a:r>
              <a:rPr lang="en-US" altLang="zh-TW" sz="1800" baseline="-25000"/>
              <a:t>1</a:t>
            </a:r>
          </a:p>
        </p:txBody>
      </p:sp>
      <p:sp>
        <p:nvSpPr>
          <p:cNvPr id="2403351" name="Text Box 23"/>
          <p:cNvSpPr txBox="1">
            <a:spLocks noChangeArrowheads="1"/>
          </p:cNvSpPr>
          <p:nvPr/>
        </p:nvSpPr>
        <p:spPr bwMode="auto">
          <a:xfrm>
            <a:off x="2743200" y="4460875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/>
              <a:t>G</a:t>
            </a:r>
            <a:r>
              <a:rPr lang="en-US" altLang="zh-TW" sz="1800" baseline="-25000"/>
              <a:t>2</a:t>
            </a:r>
          </a:p>
        </p:txBody>
      </p:sp>
      <p:sp>
        <p:nvSpPr>
          <p:cNvPr id="2403352" name="Text Box 24"/>
          <p:cNvSpPr txBox="1">
            <a:spLocks noChangeArrowheads="1"/>
          </p:cNvSpPr>
          <p:nvPr/>
        </p:nvSpPr>
        <p:spPr bwMode="auto">
          <a:xfrm>
            <a:off x="4038600" y="4460875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/>
              <a:t>G</a:t>
            </a:r>
            <a:r>
              <a:rPr lang="en-US" altLang="zh-TW" sz="1800" baseline="-25000"/>
              <a:t>2</a:t>
            </a:r>
          </a:p>
        </p:txBody>
      </p:sp>
      <p:sp>
        <p:nvSpPr>
          <p:cNvPr id="2403353" name="Text Box 25"/>
          <p:cNvSpPr txBox="1">
            <a:spLocks noChangeArrowheads="1"/>
          </p:cNvSpPr>
          <p:nvPr/>
        </p:nvSpPr>
        <p:spPr bwMode="auto">
          <a:xfrm>
            <a:off x="2895600" y="1031875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/>
              <a:t>x</a:t>
            </a:r>
            <a:endParaRPr lang="en-US" altLang="zh-TW" sz="1800" baseline="-25000"/>
          </a:p>
        </p:txBody>
      </p:sp>
      <p:sp>
        <p:nvSpPr>
          <p:cNvPr id="2403354" name="Text Box 26"/>
          <p:cNvSpPr txBox="1">
            <a:spLocks noChangeArrowheads="1"/>
          </p:cNvSpPr>
          <p:nvPr/>
        </p:nvSpPr>
        <p:spPr bwMode="auto">
          <a:xfrm>
            <a:off x="4125913" y="1042988"/>
            <a:ext cx="533400" cy="2841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400"/>
              <a:t>Y</a:t>
            </a:r>
            <a:endParaRPr lang="en-US" altLang="zh-TW" sz="1400" baseline="-25000"/>
          </a:p>
        </p:txBody>
      </p:sp>
      <p:sp>
        <p:nvSpPr>
          <p:cNvPr id="2403355" name="Text Box 27"/>
          <p:cNvSpPr txBox="1">
            <a:spLocks noChangeArrowheads="1"/>
          </p:cNvSpPr>
          <p:nvPr/>
        </p:nvSpPr>
        <p:spPr bwMode="auto">
          <a:xfrm>
            <a:off x="2895600" y="4330700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TW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  <a:endParaRPr lang="en-US" altLang="zh-TW" sz="1800" baseline="-25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03356" name="Text Box 28"/>
          <p:cNvSpPr txBox="1">
            <a:spLocks noChangeArrowheads="1"/>
          </p:cNvSpPr>
          <p:nvPr/>
        </p:nvSpPr>
        <p:spPr bwMode="auto">
          <a:xfrm>
            <a:off x="4125913" y="4341813"/>
            <a:ext cx="533400" cy="2841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400"/>
              <a:t>Y</a:t>
            </a:r>
            <a:endParaRPr lang="en-US" altLang="zh-TW" sz="1400" baseline="-25000"/>
          </a:p>
        </p:txBody>
      </p:sp>
      <p:sp>
        <p:nvSpPr>
          <p:cNvPr id="88093" name="Text Box 29"/>
          <p:cNvSpPr txBox="1">
            <a:spLocks noChangeArrowheads="1"/>
          </p:cNvSpPr>
          <p:nvPr/>
        </p:nvSpPr>
        <p:spPr bwMode="auto">
          <a:xfrm>
            <a:off x="304800" y="1184275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 i="1"/>
              <a:t>I</a:t>
            </a:r>
            <a:r>
              <a:rPr lang="en-US" altLang="zh-TW" sz="1800" baseline="-25000"/>
              <a:t>1</a:t>
            </a:r>
          </a:p>
        </p:txBody>
      </p:sp>
      <p:sp>
        <p:nvSpPr>
          <p:cNvPr id="88094" name="Text Box 30"/>
          <p:cNvSpPr txBox="1">
            <a:spLocks noChangeArrowheads="1"/>
          </p:cNvSpPr>
          <p:nvPr/>
        </p:nvSpPr>
        <p:spPr bwMode="auto">
          <a:xfrm>
            <a:off x="304800" y="3622675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 i="1">
                <a:solidFill>
                  <a:schemeClr val="tx1"/>
                </a:solidFill>
              </a:rPr>
              <a:t>I</a:t>
            </a:r>
            <a:r>
              <a:rPr lang="en-US" altLang="zh-TW" sz="1800" i="1" baseline="-25000">
                <a:solidFill>
                  <a:schemeClr val="tx1"/>
                </a:solidFill>
              </a:rPr>
              <a:t>2</a:t>
            </a:r>
            <a:endParaRPr lang="en-US" altLang="zh-TW" sz="1800" baseline="-25000">
              <a:solidFill>
                <a:schemeClr val="tx1"/>
              </a:solidFill>
            </a:endParaRPr>
          </a:p>
        </p:txBody>
      </p:sp>
      <p:sp>
        <p:nvSpPr>
          <p:cNvPr id="2403359" name="Text Box 31"/>
          <p:cNvSpPr txBox="1">
            <a:spLocks noChangeArrowheads="1"/>
          </p:cNvSpPr>
          <p:nvPr/>
        </p:nvSpPr>
        <p:spPr bwMode="auto">
          <a:xfrm>
            <a:off x="5888038" y="2743200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/>
              <a:t>G</a:t>
            </a:r>
            <a:endParaRPr lang="en-US" altLang="zh-TW" sz="1800" baseline="-25000"/>
          </a:p>
        </p:txBody>
      </p:sp>
      <p:sp>
        <p:nvSpPr>
          <p:cNvPr id="2403360" name="Text Box 32"/>
          <p:cNvSpPr txBox="1">
            <a:spLocks noChangeArrowheads="1"/>
          </p:cNvSpPr>
          <p:nvPr/>
        </p:nvSpPr>
        <p:spPr bwMode="auto">
          <a:xfrm>
            <a:off x="7239000" y="2743200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/>
              <a:t>G</a:t>
            </a:r>
            <a:endParaRPr lang="en-US" altLang="zh-TW" sz="1800" baseline="-25000"/>
          </a:p>
        </p:txBody>
      </p:sp>
      <p:sp>
        <p:nvSpPr>
          <p:cNvPr id="2403361" name="Text Box 33"/>
          <p:cNvSpPr txBox="1">
            <a:spLocks noChangeArrowheads="1"/>
          </p:cNvSpPr>
          <p:nvPr/>
        </p:nvSpPr>
        <p:spPr bwMode="auto">
          <a:xfrm>
            <a:off x="6083300" y="2579688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800"/>
              <a:t>x</a:t>
            </a:r>
            <a:endParaRPr lang="en-US" altLang="zh-TW" sz="1800" baseline="-25000"/>
          </a:p>
        </p:txBody>
      </p:sp>
      <p:sp>
        <p:nvSpPr>
          <p:cNvPr id="2403362" name="Text Box 34"/>
          <p:cNvSpPr txBox="1">
            <a:spLocks noChangeArrowheads="1"/>
          </p:cNvSpPr>
          <p:nvPr/>
        </p:nvSpPr>
        <p:spPr bwMode="auto">
          <a:xfrm>
            <a:off x="7380288" y="2590800"/>
            <a:ext cx="533400" cy="284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1400"/>
              <a:t>Y</a:t>
            </a:r>
            <a:endParaRPr lang="en-US" altLang="zh-TW" sz="1400" baseline="-25000"/>
          </a:p>
        </p:txBody>
      </p:sp>
      <p:sp>
        <p:nvSpPr>
          <p:cNvPr id="2403363" name="AutoShape 35"/>
          <p:cNvSpPr>
            <a:spLocks noChangeArrowheads="1"/>
          </p:cNvSpPr>
          <p:nvPr/>
        </p:nvSpPr>
        <p:spPr bwMode="auto">
          <a:xfrm>
            <a:off x="4876800" y="31242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3331" grpId="0" animBg="1"/>
      <p:bldP spid="2403332" grpId="0" animBg="1"/>
      <p:bldP spid="2403335" grpId="0"/>
      <p:bldP spid="2403336" grpId="0"/>
      <p:bldP spid="2403337" grpId="0"/>
      <p:bldP spid="2403338" grpId="0"/>
      <p:bldP spid="2403348" grpId="0"/>
      <p:bldP spid="2403349" grpId="0"/>
      <p:bldP spid="2403350" grpId="0"/>
      <p:bldP spid="2403351" grpId="0"/>
      <p:bldP spid="2403352" grpId="0"/>
      <p:bldP spid="2403353" grpId="0"/>
      <p:bldP spid="2403354" grpId="0"/>
      <p:bldP spid="2403355" grpId="0"/>
      <p:bldP spid="2403356" grpId="0"/>
      <p:bldP spid="2403359" grpId="0"/>
      <p:bldP spid="2403360" grpId="0"/>
      <p:bldP spid="2403361" grpId="0"/>
      <p:bldP spid="2403362" grpId="0"/>
      <p:bldP spid="240336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lake0"/>
          <p:cNvPicPr>
            <a:picLocks noChangeAspect="1" noChangeArrowheads="1"/>
          </p:cNvPicPr>
          <p:nvPr/>
        </p:nvPicPr>
        <p:blipFill>
          <a:blip r:embed="rId3" cstate="print">
            <a:lum bright="-22000" contrast="16000"/>
          </a:blip>
          <a:srcRect l="25000" r="23967" b="75000"/>
          <a:stretch>
            <a:fillRect/>
          </a:stretch>
        </p:blipFill>
        <p:spPr bwMode="auto">
          <a:xfrm>
            <a:off x="4800600" y="37338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7427" name="Picture 3" descr="sun_clone0b"/>
          <p:cNvPicPr>
            <a:picLocks noChangeAspect="1" noChangeArrowheads="1"/>
          </p:cNvPicPr>
          <p:nvPr/>
        </p:nvPicPr>
        <p:blipFill>
          <a:blip r:embed="rId4" cstate="print">
            <a:lum bright="-22000" contrast="16000"/>
          </a:blip>
          <a:srcRect l="25000" r="23967" b="75000"/>
          <a:stretch>
            <a:fillRect/>
          </a:stretch>
        </p:blipFill>
        <p:spPr bwMode="auto">
          <a:xfrm>
            <a:off x="4800600" y="37338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7428" name="Picture 4" descr="sun_blend0b"/>
          <p:cNvPicPr>
            <a:picLocks noChangeAspect="1" noChangeArrowheads="1"/>
          </p:cNvPicPr>
          <p:nvPr/>
        </p:nvPicPr>
        <p:blipFill>
          <a:blip r:embed="rId5" cstate="print">
            <a:lum bright="-22000" contrast="16000"/>
          </a:blip>
          <a:srcRect l="25000" r="23967" b="75000"/>
          <a:stretch>
            <a:fillRect/>
          </a:stretch>
        </p:blipFill>
        <p:spPr bwMode="auto">
          <a:xfrm>
            <a:off x="4800600" y="37338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7429" name="Rectangle 5"/>
          <p:cNvSpPr>
            <a:spLocks noChangeArrowheads="1"/>
          </p:cNvSpPr>
          <p:nvPr/>
        </p:nvSpPr>
        <p:spPr bwMode="auto">
          <a:xfrm>
            <a:off x="571500" y="142875"/>
            <a:ext cx="66929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 eaLnBrk="1" hangingPunct="1">
              <a:defRPr/>
            </a:pPr>
            <a:r>
              <a:rPr kumimoji="1" lang="en-US" altLang="zh-TW" sz="3600" b="0" dirty="0">
                <a:solidFill>
                  <a:schemeClr val="tx2"/>
                </a:solidFill>
                <a:latin typeface="Trebuchet MS" pitchFamily="34" charset="0"/>
              </a:rPr>
              <a:t>Poisson Image Editing</a:t>
            </a:r>
          </a:p>
        </p:txBody>
      </p:sp>
      <p:sp>
        <p:nvSpPr>
          <p:cNvPr id="2407430" name="Rectangle 6"/>
          <p:cNvSpPr>
            <a:spLocks noChangeArrowheads="1"/>
          </p:cNvSpPr>
          <p:nvPr/>
        </p:nvSpPr>
        <p:spPr bwMode="auto">
          <a:xfrm>
            <a:off x="457200" y="1905000"/>
            <a:ext cx="8153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pPr marL="742950" lvl="1" indent="-28575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  <a:defRPr/>
            </a:pPr>
            <a:r>
              <a:rPr kumimoji="1" lang="en-US" altLang="zh-TW" sz="2000" b="0" dirty="0">
                <a:solidFill>
                  <a:schemeClr val="tx1"/>
                </a:solidFill>
                <a:latin typeface="Trebuchet MS" pitchFamily="34" charset="0"/>
              </a:rPr>
              <a:t>Precise selection: tedious and unsatisfactory </a:t>
            </a:r>
          </a:p>
          <a:p>
            <a:pPr marL="742950" lvl="1" indent="-28575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  <a:defRPr/>
            </a:pPr>
            <a:r>
              <a:rPr kumimoji="1" lang="en-US" altLang="zh-TW" sz="2000" b="0" dirty="0">
                <a:solidFill>
                  <a:schemeClr val="tx1"/>
                </a:solidFill>
                <a:latin typeface="Trebuchet MS" pitchFamily="34" charset="0"/>
              </a:rPr>
              <a:t>Alpha-Matting: powerful but involved</a:t>
            </a:r>
          </a:p>
          <a:p>
            <a:pPr marL="742950" lvl="1" indent="-28575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  <a:defRPr/>
            </a:pPr>
            <a:r>
              <a:rPr kumimoji="1" lang="en-US" altLang="zh-TW" sz="2000" b="0" dirty="0">
                <a:solidFill>
                  <a:srgbClr val="FFFF00"/>
                </a:solidFill>
                <a:latin typeface="Trebuchet MS" pitchFamily="34" charset="0"/>
              </a:rPr>
              <a:t>Seamless cloning</a:t>
            </a:r>
            <a:r>
              <a:rPr kumimoji="1" lang="en-US" altLang="zh-TW" sz="2000" b="0" dirty="0">
                <a:solidFill>
                  <a:schemeClr val="tx1"/>
                </a:solidFill>
                <a:latin typeface="Trebuchet MS" pitchFamily="34" charset="0"/>
              </a:rPr>
              <a:t>: loose selection but no seams?</a:t>
            </a:r>
          </a:p>
        </p:txBody>
      </p:sp>
      <p:pic>
        <p:nvPicPr>
          <p:cNvPr id="89095" name="Picture 7" descr="sun_sun0b"/>
          <p:cNvPicPr>
            <a:picLocks noChangeAspect="1" noChangeArrowheads="1"/>
          </p:cNvPicPr>
          <p:nvPr/>
        </p:nvPicPr>
        <p:blipFill>
          <a:blip r:embed="rId6" cstate="print">
            <a:lum bright="-22000" contrast="16000"/>
          </a:blip>
          <a:srcRect l="25000" t="12500" r="22932" b="62500"/>
          <a:stretch>
            <a:fillRect/>
          </a:stretch>
        </p:blipFill>
        <p:spPr bwMode="auto">
          <a:xfrm>
            <a:off x="533400" y="3733800"/>
            <a:ext cx="38084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7432" name="Freeform 8"/>
          <p:cNvSpPr>
            <a:spLocks/>
          </p:cNvSpPr>
          <p:nvPr/>
        </p:nvSpPr>
        <p:spPr bwMode="auto">
          <a:xfrm>
            <a:off x="1581150" y="4257675"/>
            <a:ext cx="1447800" cy="1544638"/>
          </a:xfrm>
          <a:custGeom>
            <a:avLst/>
            <a:gdLst>
              <a:gd name="T0" fmla="*/ 2147483647 w 912"/>
              <a:gd name="T1" fmla="*/ 2147483647 h 973"/>
              <a:gd name="T2" fmla="*/ 2147483647 w 912"/>
              <a:gd name="T3" fmla="*/ 2147483647 h 973"/>
              <a:gd name="T4" fmla="*/ 2147483647 w 912"/>
              <a:gd name="T5" fmla="*/ 2147483647 h 973"/>
              <a:gd name="T6" fmla="*/ 2147483647 w 912"/>
              <a:gd name="T7" fmla="*/ 2147483647 h 973"/>
              <a:gd name="T8" fmla="*/ 2147483647 w 912"/>
              <a:gd name="T9" fmla="*/ 2147483647 h 973"/>
              <a:gd name="T10" fmla="*/ 2147483647 w 912"/>
              <a:gd name="T11" fmla="*/ 2147483647 h 973"/>
              <a:gd name="T12" fmla="*/ 2147483647 w 912"/>
              <a:gd name="T13" fmla="*/ 2147483647 h 973"/>
              <a:gd name="T14" fmla="*/ 2147483647 w 912"/>
              <a:gd name="T15" fmla="*/ 2147483647 h 973"/>
              <a:gd name="T16" fmla="*/ 2147483647 w 912"/>
              <a:gd name="T17" fmla="*/ 2147483647 h 973"/>
              <a:gd name="T18" fmla="*/ 2147483647 w 912"/>
              <a:gd name="T19" fmla="*/ 2147483647 h 973"/>
              <a:gd name="T20" fmla="*/ 2147483647 w 912"/>
              <a:gd name="T21" fmla="*/ 2147483647 h 973"/>
              <a:gd name="T22" fmla="*/ 2147483647 w 912"/>
              <a:gd name="T23" fmla="*/ 2147483647 h 973"/>
              <a:gd name="T24" fmla="*/ 2147483647 w 912"/>
              <a:gd name="T25" fmla="*/ 2147483647 h 973"/>
              <a:gd name="T26" fmla="*/ 2147483647 w 912"/>
              <a:gd name="T27" fmla="*/ 2147483647 h 973"/>
              <a:gd name="T28" fmla="*/ 2147483647 w 912"/>
              <a:gd name="T29" fmla="*/ 2147483647 h 973"/>
              <a:gd name="T30" fmla="*/ 2147483647 w 912"/>
              <a:gd name="T31" fmla="*/ 2147483647 h 973"/>
              <a:gd name="T32" fmla="*/ 2147483647 w 912"/>
              <a:gd name="T33" fmla="*/ 2147483647 h 973"/>
              <a:gd name="T34" fmla="*/ 2147483647 w 912"/>
              <a:gd name="T35" fmla="*/ 2147483647 h 97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12"/>
              <a:gd name="T55" fmla="*/ 0 h 973"/>
              <a:gd name="T56" fmla="*/ 912 w 912"/>
              <a:gd name="T57" fmla="*/ 973 h 97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12" h="973">
                <a:moveTo>
                  <a:pt x="590" y="36"/>
                </a:moveTo>
                <a:cubicBezTo>
                  <a:pt x="638" y="50"/>
                  <a:pt x="685" y="74"/>
                  <a:pt x="718" y="92"/>
                </a:cubicBezTo>
                <a:cubicBezTo>
                  <a:pt x="751" y="110"/>
                  <a:pt x="766" y="118"/>
                  <a:pt x="786" y="144"/>
                </a:cubicBezTo>
                <a:cubicBezTo>
                  <a:pt x="806" y="170"/>
                  <a:pt x="836" y="212"/>
                  <a:pt x="838" y="248"/>
                </a:cubicBezTo>
                <a:cubicBezTo>
                  <a:pt x="840" y="284"/>
                  <a:pt x="787" y="305"/>
                  <a:pt x="796" y="362"/>
                </a:cubicBezTo>
                <a:cubicBezTo>
                  <a:pt x="805" y="419"/>
                  <a:pt x="874" y="522"/>
                  <a:pt x="892" y="590"/>
                </a:cubicBezTo>
                <a:cubicBezTo>
                  <a:pt x="910" y="658"/>
                  <a:pt x="912" y="714"/>
                  <a:pt x="904" y="770"/>
                </a:cubicBezTo>
                <a:cubicBezTo>
                  <a:pt x="896" y="826"/>
                  <a:pt x="883" y="895"/>
                  <a:pt x="844" y="926"/>
                </a:cubicBezTo>
                <a:cubicBezTo>
                  <a:pt x="805" y="957"/>
                  <a:pt x="731" y="949"/>
                  <a:pt x="670" y="956"/>
                </a:cubicBezTo>
                <a:cubicBezTo>
                  <a:pt x="609" y="963"/>
                  <a:pt x="559" y="973"/>
                  <a:pt x="478" y="968"/>
                </a:cubicBezTo>
                <a:cubicBezTo>
                  <a:pt x="397" y="963"/>
                  <a:pt x="259" y="962"/>
                  <a:pt x="184" y="926"/>
                </a:cubicBezTo>
                <a:cubicBezTo>
                  <a:pt x="109" y="890"/>
                  <a:pt x="56" y="820"/>
                  <a:pt x="28" y="752"/>
                </a:cubicBezTo>
                <a:cubicBezTo>
                  <a:pt x="0" y="684"/>
                  <a:pt x="11" y="590"/>
                  <a:pt x="18" y="520"/>
                </a:cubicBezTo>
                <a:cubicBezTo>
                  <a:pt x="25" y="450"/>
                  <a:pt x="53" y="385"/>
                  <a:pt x="70" y="332"/>
                </a:cubicBezTo>
                <a:cubicBezTo>
                  <a:pt x="87" y="279"/>
                  <a:pt x="86" y="250"/>
                  <a:pt x="118" y="200"/>
                </a:cubicBezTo>
                <a:cubicBezTo>
                  <a:pt x="150" y="150"/>
                  <a:pt x="210" y="64"/>
                  <a:pt x="262" y="32"/>
                </a:cubicBezTo>
                <a:cubicBezTo>
                  <a:pt x="314" y="0"/>
                  <a:pt x="375" y="7"/>
                  <a:pt x="430" y="8"/>
                </a:cubicBezTo>
                <a:cubicBezTo>
                  <a:pt x="485" y="9"/>
                  <a:pt x="539" y="22"/>
                  <a:pt x="590" y="36"/>
                </a:cubicBezTo>
                <a:close/>
              </a:path>
            </a:pathLst>
          </a:custGeom>
          <a:noFill/>
          <a:ln w="508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407433" name="Line 9"/>
          <p:cNvSpPr>
            <a:spLocks noChangeShapeType="1"/>
          </p:cNvSpPr>
          <p:nvPr/>
        </p:nvSpPr>
        <p:spPr bwMode="auto">
          <a:xfrm flipV="1">
            <a:off x="2971800" y="4876800"/>
            <a:ext cx="2971800" cy="30480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7432" grpId="0" animBg="1"/>
      <p:bldP spid="2407433" grpId="0" animBg="1"/>
      <p:bldP spid="2407433" grpId="1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michelb1"/>
          <p:cNvPicPr>
            <a:picLocks noChangeAspect="1" noChangeArrowheads="1"/>
          </p:cNvPicPr>
          <p:nvPr/>
        </p:nvPicPr>
        <p:blipFill>
          <a:blip r:embed="rId3" cstate="print"/>
          <a:srcRect l="36613" t="35820" r="33661" b="41873"/>
          <a:stretch>
            <a:fillRect/>
          </a:stretch>
        </p:blipFill>
        <p:spPr bwMode="auto">
          <a:xfrm>
            <a:off x="2590800" y="1905000"/>
            <a:ext cx="3919538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1523" name="Picture 3" descr="michelb2"/>
          <p:cNvPicPr>
            <a:picLocks noChangeAspect="1" noChangeArrowheads="1"/>
          </p:cNvPicPr>
          <p:nvPr/>
        </p:nvPicPr>
        <p:blipFill>
          <a:blip r:embed="rId4" cstate="print"/>
          <a:srcRect l="36613" t="35820" r="33661" b="41873"/>
          <a:stretch>
            <a:fillRect/>
          </a:stretch>
        </p:blipFill>
        <p:spPr bwMode="auto">
          <a:xfrm>
            <a:off x="2590800" y="1905000"/>
            <a:ext cx="3919538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1524" name="Rectangle 4"/>
          <p:cNvSpPr>
            <a:spLocks noChangeArrowheads="1"/>
          </p:cNvSpPr>
          <p:nvPr/>
        </p:nvSpPr>
        <p:spPr bwMode="auto">
          <a:xfrm>
            <a:off x="317500" y="214313"/>
            <a:ext cx="66929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 eaLnBrk="1" hangingPunct="1">
              <a:defRPr/>
            </a:pPr>
            <a:r>
              <a:rPr kumimoji="1" lang="en-US" altLang="zh-TW" sz="3600" dirty="0">
                <a:solidFill>
                  <a:schemeClr val="tx2"/>
                </a:solidFill>
                <a:latin typeface="Trebuchet MS" pitchFamily="34" charset="0"/>
              </a:rPr>
              <a:t>Conceal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066800" y="6019800"/>
            <a:ext cx="61722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</a:rPr>
              <a:t>Copy Background gradients (user strokes)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island_half"/>
          <p:cNvPicPr>
            <a:picLocks noChangeAspect="1" noChangeArrowheads="1"/>
          </p:cNvPicPr>
          <p:nvPr/>
        </p:nvPicPr>
        <p:blipFill>
          <a:blip r:embed="rId3" cstate="print"/>
          <a:srcRect t="36032"/>
          <a:stretch>
            <a:fillRect/>
          </a:stretch>
        </p:blipFill>
        <p:spPr bwMode="auto">
          <a:xfrm>
            <a:off x="4391025" y="1868488"/>
            <a:ext cx="4419600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3571" name="Picture 3" descr="sara_bear_clone"/>
          <p:cNvPicPr>
            <a:picLocks noChangeAspect="1" noChangeArrowheads="1"/>
          </p:cNvPicPr>
          <p:nvPr/>
        </p:nvPicPr>
        <p:blipFill>
          <a:blip r:embed="rId4" cstate="print"/>
          <a:srcRect t="36032"/>
          <a:stretch>
            <a:fillRect/>
          </a:stretch>
        </p:blipFill>
        <p:spPr bwMode="auto">
          <a:xfrm>
            <a:off x="4391025" y="1866900"/>
            <a:ext cx="441960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3572" name="Picture 4" descr="sara_bear_blend"/>
          <p:cNvPicPr>
            <a:picLocks noChangeAspect="1" noChangeArrowheads="1"/>
          </p:cNvPicPr>
          <p:nvPr/>
        </p:nvPicPr>
        <p:blipFill>
          <a:blip r:embed="rId5" cstate="print"/>
          <a:srcRect t="36000"/>
          <a:stretch>
            <a:fillRect/>
          </a:stretch>
        </p:blipFill>
        <p:spPr bwMode="auto">
          <a:xfrm>
            <a:off x="4391025" y="1865313"/>
            <a:ext cx="441960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3573" name="Rectangle 5"/>
          <p:cNvSpPr>
            <a:spLocks noChangeArrowheads="1"/>
          </p:cNvSpPr>
          <p:nvPr/>
        </p:nvSpPr>
        <p:spPr bwMode="auto">
          <a:xfrm>
            <a:off x="428625" y="285750"/>
            <a:ext cx="84105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 eaLnBrk="1" hangingPunct="1">
              <a:defRPr/>
            </a:pPr>
            <a:r>
              <a:rPr kumimoji="1" lang="en-US" altLang="zh-TW" sz="3600" dirty="0">
                <a:solidFill>
                  <a:schemeClr val="tx2"/>
                </a:solidFill>
                <a:latin typeface="Trebuchet MS" pitchFamily="34" charset="0"/>
              </a:rPr>
              <a:t>Compose</a:t>
            </a:r>
          </a:p>
        </p:txBody>
      </p:sp>
      <p:pic>
        <p:nvPicPr>
          <p:cNvPr id="91142" name="Picture 6" descr="swimmers3"/>
          <p:cNvPicPr>
            <a:picLocks noChangeAspect="1" noChangeArrowheads="1"/>
          </p:cNvPicPr>
          <p:nvPr/>
        </p:nvPicPr>
        <p:blipFill>
          <a:blip r:embed="rId6" cstate="print">
            <a:lum bright="4000"/>
          </a:blip>
          <a:srcRect t="24054" r="44218"/>
          <a:stretch>
            <a:fillRect/>
          </a:stretch>
        </p:blipFill>
        <p:spPr bwMode="auto">
          <a:xfrm>
            <a:off x="914400" y="3581400"/>
            <a:ext cx="260985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3575" name="Freeform 7"/>
          <p:cNvSpPr>
            <a:spLocks/>
          </p:cNvSpPr>
          <p:nvPr/>
        </p:nvSpPr>
        <p:spPr bwMode="auto">
          <a:xfrm>
            <a:off x="1519238" y="4410075"/>
            <a:ext cx="1584325" cy="1470025"/>
          </a:xfrm>
          <a:custGeom>
            <a:avLst/>
            <a:gdLst>
              <a:gd name="T0" fmla="*/ 2147483647 w 998"/>
              <a:gd name="T1" fmla="*/ 2147483647 h 926"/>
              <a:gd name="T2" fmla="*/ 2147483647 w 998"/>
              <a:gd name="T3" fmla="*/ 2147483647 h 926"/>
              <a:gd name="T4" fmla="*/ 2147483647 w 998"/>
              <a:gd name="T5" fmla="*/ 2147483647 h 926"/>
              <a:gd name="T6" fmla="*/ 2147483647 w 998"/>
              <a:gd name="T7" fmla="*/ 2147483647 h 926"/>
              <a:gd name="T8" fmla="*/ 2147483647 w 998"/>
              <a:gd name="T9" fmla="*/ 2147483647 h 926"/>
              <a:gd name="T10" fmla="*/ 2147483647 w 998"/>
              <a:gd name="T11" fmla="*/ 2147483647 h 926"/>
              <a:gd name="T12" fmla="*/ 2147483647 w 998"/>
              <a:gd name="T13" fmla="*/ 2147483647 h 926"/>
              <a:gd name="T14" fmla="*/ 2147483647 w 998"/>
              <a:gd name="T15" fmla="*/ 2147483647 h 926"/>
              <a:gd name="T16" fmla="*/ 2147483647 w 998"/>
              <a:gd name="T17" fmla="*/ 2147483647 h 926"/>
              <a:gd name="T18" fmla="*/ 2147483647 w 998"/>
              <a:gd name="T19" fmla="*/ 2147483647 h 926"/>
              <a:gd name="T20" fmla="*/ 2147483647 w 998"/>
              <a:gd name="T21" fmla="*/ 2147483647 h 926"/>
              <a:gd name="T22" fmla="*/ 2147483647 w 998"/>
              <a:gd name="T23" fmla="*/ 2147483647 h 926"/>
              <a:gd name="T24" fmla="*/ 2147483647 w 998"/>
              <a:gd name="T25" fmla="*/ 2147483647 h 926"/>
              <a:gd name="T26" fmla="*/ 2147483647 w 998"/>
              <a:gd name="T27" fmla="*/ 2147483647 h 926"/>
              <a:gd name="T28" fmla="*/ 2147483647 w 998"/>
              <a:gd name="T29" fmla="*/ 2147483647 h 926"/>
              <a:gd name="T30" fmla="*/ 2147483647 w 998"/>
              <a:gd name="T31" fmla="*/ 2147483647 h 926"/>
              <a:gd name="T32" fmla="*/ 2147483647 w 998"/>
              <a:gd name="T33" fmla="*/ 2147483647 h 926"/>
              <a:gd name="T34" fmla="*/ 2147483647 w 998"/>
              <a:gd name="T35" fmla="*/ 2147483647 h 926"/>
              <a:gd name="T36" fmla="*/ 2147483647 w 998"/>
              <a:gd name="T37" fmla="*/ 2147483647 h 926"/>
              <a:gd name="T38" fmla="*/ 2147483647 w 998"/>
              <a:gd name="T39" fmla="*/ 2147483647 h 926"/>
              <a:gd name="T40" fmla="*/ 2147483647 w 998"/>
              <a:gd name="T41" fmla="*/ 2147483647 h 926"/>
              <a:gd name="T42" fmla="*/ 2147483647 w 998"/>
              <a:gd name="T43" fmla="*/ 2147483647 h 926"/>
              <a:gd name="T44" fmla="*/ 2147483647 w 998"/>
              <a:gd name="T45" fmla="*/ 2147483647 h 92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98"/>
              <a:gd name="T70" fmla="*/ 0 h 926"/>
              <a:gd name="T71" fmla="*/ 998 w 998"/>
              <a:gd name="T72" fmla="*/ 926 h 92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98" h="926">
                <a:moveTo>
                  <a:pt x="369" y="3"/>
                </a:moveTo>
                <a:cubicBezTo>
                  <a:pt x="415" y="6"/>
                  <a:pt x="488" y="12"/>
                  <a:pt x="537" y="39"/>
                </a:cubicBezTo>
                <a:cubicBezTo>
                  <a:pt x="586" y="66"/>
                  <a:pt x="632" y="119"/>
                  <a:pt x="665" y="167"/>
                </a:cubicBezTo>
                <a:cubicBezTo>
                  <a:pt x="698" y="215"/>
                  <a:pt x="712" y="277"/>
                  <a:pt x="737" y="327"/>
                </a:cubicBezTo>
                <a:cubicBezTo>
                  <a:pt x="762" y="377"/>
                  <a:pt x="781" y="428"/>
                  <a:pt x="817" y="467"/>
                </a:cubicBezTo>
                <a:cubicBezTo>
                  <a:pt x="853" y="506"/>
                  <a:pt x="923" y="529"/>
                  <a:pt x="953" y="563"/>
                </a:cubicBezTo>
                <a:cubicBezTo>
                  <a:pt x="983" y="597"/>
                  <a:pt x="996" y="639"/>
                  <a:pt x="997" y="671"/>
                </a:cubicBezTo>
                <a:cubicBezTo>
                  <a:pt x="998" y="703"/>
                  <a:pt x="992" y="734"/>
                  <a:pt x="961" y="755"/>
                </a:cubicBezTo>
                <a:cubicBezTo>
                  <a:pt x="930" y="776"/>
                  <a:pt x="859" y="795"/>
                  <a:pt x="809" y="799"/>
                </a:cubicBezTo>
                <a:cubicBezTo>
                  <a:pt x="759" y="803"/>
                  <a:pt x="708" y="777"/>
                  <a:pt x="661" y="779"/>
                </a:cubicBezTo>
                <a:cubicBezTo>
                  <a:pt x="614" y="781"/>
                  <a:pt x="569" y="796"/>
                  <a:pt x="529" y="811"/>
                </a:cubicBezTo>
                <a:cubicBezTo>
                  <a:pt x="489" y="826"/>
                  <a:pt x="459" y="852"/>
                  <a:pt x="421" y="871"/>
                </a:cubicBezTo>
                <a:cubicBezTo>
                  <a:pt x="383" y="890"/>
                  <a:pt x="341" y="920"/>
                  <a:pt x="301" y="923"/>
                </a:cubicBezTo>
                <a:cubicBezTo>
                  <a:pt x="261" y="926"/>
                  <a:pt x="208" y="906"/>
                  <a:pt x="181" y="891"/>
                </a:cubicBezTo>
                <a:cubicBezTo>
                  <a:pt x="154" y="876"/>
                  <a:pt x="166" y="843"/>
                  <a:pt x="141" y="831"/>
                </a:cubicBezTo>
                <a:cubicBezTo>
                  <a:pt x="116" y="819"/>
                  <a:pt x="51" y="830"/>
                  <a:pt x="29" y="819"/>
                </a:cubicBezTo>
                <a:cubicBezTo>
                  <a:pt x="7" y="808"/>
                  <a:pt x="0" y="798"/>
                  <a:pt x="9" y="763"/>
                </a:cubicBezTo>
                <a:cubicBezTo>
                  <a:pt x="18" y="728"/>
                  <a:pt x="72" y="666"/>
                  <a:pt x="85" y="607"/>
                </a:cubicBezTo>
                <a:cubicBezTo>
                  <a:pt x="98" y="548"/>
                  <a:pt x="88" y="463"/>
                  <a:pt x="85" y="407"/>
                </a:cubicBezTo>
                <a:cubicBezTo>
                  <a:pt x="82" y="351"/>
                  <a:pt x="56" y="321"/>
                  <a:pt x="65" y="271"/>
                </a:cubicBezTo>
                <a:cubicBezTo>
                  <a:pt x="74" y="221"/>
                  <a:pt x="108" y="148"/>
                  <a:pt x="141" y="107"/>
                </a:cubicBezTo>
                <a:cubicBezTo>
                  <a:pt x="174" y="66"/>
                  <a:pt x="226" y="40"/>
                  <a:pt x="261" y="23"/>
                </a:cubicBezTo>
                <a:cubicBezTo>
                  <a:pt x="296" y="6"/>
                  <a:pt x="323" y="0"/>
                  <a:pt x="369" y="3"/>
                </a:cubicBezTo>
                <a:close/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91144" name="Picture 8" descr="bear2"/>
          <p:cNvPicPr>
            <a:picLocks noChangeAspect="1" noChangeArrowheads="1"/>
          </p:cNvPicPr>
          <p:nvPr/>
        </p:nvPicPr>
        <p:blipFill>
          <a:blip r:embed="rId7" cstate="print"/>
          <a:srcRect l="6276" t="25803" r="3101" b="6201"/>
          <a:stretch>
            <a:fillRect/>
          </a:stretch>
        </p:blipFill>
        <p:spPr bwMode="auto">
          <a:xfrm>
            <a:off x="304800" y="1524000"/>
            <a:ext cx="3856038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3577" name="Freeform 9"/>
          <p:cNvSpPr>
            <a:spLocks/>
          </p:cNvSpPr>
          <p:nvPr/>
        </p:nvSpPr>
        <p:spPr bwMode="auto">
          <a:xfrm>
            <a:off x="668338" y="2141538"/>
            <a:ext cx="3070225" cy="939800"/>
          </a:xfrm>
          <a:custGeom>
            <a:avLst/>
            <a:gdLst>
              <a:gd name="T0" fmla="*/ 2147483647 w 1934"/>
              <a:gd name="T1" fmla="*/ 2147483647 h 592"/>
              <a:gd name="T2" fmla="*/ 2147483647 w 1934"/>
              <a:gd name="T3" fmla="*/ 2147483647 h 592"/>
              <a:gd name="T4" fmla="*/ 2147483647 w 1934"/>
              <a:gd name="T5" fmla="*/ 2147483647 h 592"/>
              <a:gd name="T6" fmla="*/ 2147483647 w 1934"/>
              <a:gd name="T7" fmla="*/ 2147483647 h 592"/>
              <a:gd name="T8" fmla="*/ 2147483647 w 1934"/>
              <a:gd name="T9" fmla="*/ 2147483647 h 592"/>
              <a:gd name="T10" fmla="*/ 2147483647 w 1934"/>
              <a:gd name="T11" fmla="*/ 2147483647 h 592"/>
              <a:gd name="T12" fmla="*/ 2147483647 w 1934"/>
              <a:gd name="T13" fmla="*/ 2147483647 h 592"/>
              <a:gd name="T14" fmla="*/ 2147483647 w 1934"/>
              <a:gd name="T15" fmla="*/ 2147483647 h 592"/>
              <a:gd name="T16" fmla="*/ 2147483647 w 1934"/>
              <a:gd name="T17" fmla="*/ 2147483647 h 592"/>
              <a:gd name="T18" fmla="*/ 2147483647 w 1934"/>
              <a:gd name="T19" fmla="*/ 2147483647 h 592"/>
              <a:gd name="T20" fmla="*/ 2147483647 w 1934"/>
              <a:gd name="T21" fmla="*/ 2147483647 h 592"/>
              <a:gd name="T22" fmla="*/ 2147483647 w 1934"/>
              <a:gd name="T23" fmla="*/ 2147483647 h 592"/>
              <a:gd name="T24" fmla="*/ 2147483647 w 1934"/>
              <a:gd name="T25" fmla="*/ 2147483647 h 592"/>
              <a:gd name="T26" fmla="*/ 2147483647 w 1934"/>
              <a:gd name="T27" fmla="*/ 2147483647 h 592"/>
              <a:gd name="T28" fmla="*/ 2147483647 w 1934"/>
              <a:gd name="T29" fmla="*/ 2147483647 h 592"/>
              <a:gd name="T30" fmla="*/ 2147483647 w 1934"/>
              <a:gd name="T31" fmla="*/ 2147483647 h 592"/>
              <a:gd name="T32" fmla="*/ 2147483647 w 1934"/>
              <a:gd name="T33" fmla="*/ 2147483647 h 592"/>
              <a:gd name="T34" fmla="*/ 2147483647 w 1934"/>
              <a:gd name="T35" fmla="*/ 2147483647 h 592"/>
              <a:gd name="T36" fmla="*/ 2147483647 w 1934"/>
              <a:gd name="T37" fmla="*/ 2147483647 h 592"/>
              <a:gd name="T38" fmla="*/ 2147483647 w 1934"/>
              <a:gd name="T39" fmla="*/ 2147483647 h 592"/>
              <a:gd name="T40" fmla="*/ 2147483647 w 1934"/>
              <a:gd name="T41" fmla="*/ 2147483647 h 592"/>
              <a:gd name="T42" fmla="*/ 2147483647 w 1934"/>
              <a:gd name="T43" fmla="*/ 2147483647 h 592"/>
              <a:gd name="T44" fmla="*/ 2147483647 w 1934"/>
              <a:gd name="T45" fmla="*/ 2147483647 h 5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34"/>
              <a:gd name="T70" fmla="*/ 0 h 592"/>
              <a:gd name="T71" fmla="*/ 1934 w 1934"/>
              <a:gd name="T72" fmla="*/ 592 h 59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34" h="592">
                <a:moveTo>
                  <a:pt x="333" y="43"/>
                </a:moveTo>
                <a:cubicBezTo>
                  <a:pt x="356" y="24"/>
                  <a:pt x="379" y="6"/>
                  <a:pt x="441" y="3"/>
                </a:cubicBezTo>
                <a:cubicBezTo>
                  <a:pt x="503" y="0"/>
                  <a:pt x="616" y="20"/>
                  <a:pt x="705" y="23"/>
                </a:cubicBezTo>
                <a:cubicBezTo>
                  <a:pt x="794" y="26"/>
                  <a:pt x="871" y="16"/>
                  <a:pt x="977" y="19"/>
                </a:cubicBezTo>
                <a:cubicBezTo>
                  <a:pt x="1083" y="22"/>
                  <a:pt x="1254" y="39"/>
                  <a:pt x="1341" y="39"/>
                </a:cubicBezTo>
                <a:cubicBezTo>
                  <a:pt x="1428" y="39"/>
                  <a:pt x="1438" y="14"/>
                  <a:pt x="1501" y="19"/>
                </a:cubicBezTo>
                <a:cubicBezTo>
                  <a:pt x="1564" y="24"/>
                  <a:pt x="1666" y="47"/>
                  <a:pt x="1721" y="71"/>
                </a:cubicBezTo>
                <a:cubicBezTo>
                  <a:pt x="1776" y="95"/>
                  <a:pt x="1798" y="140"/>
                  <a:pt x="1829" y="163"/>
                </a:cubicBezTo>
                <a:cubicBezTo>
                  <a:pt x="1860" y="186"/>
                  <a:pt x="1894" y="180"/>
                  <a:pt x="1909" y="211"/>
                </a:cubicBezTo>
                <a:cubicBezTo>
                  <a:pt x="1924" y="242"/>
                  <a:pt x="1934" y="314"/>
                  <a:pt x="1917" y="347"/>
                </a:cubicBezTo>
                <a:cubicBezTo>
                  <a:pt x="1900" y="380"/>
                  <a:pt x="1877" y="396"/>
                  <a:pt x="1809" y="411"/>
                </a:cubicBezTo>
                <a:cubicBezTo>
                  <a:pt x="1741" y="426"/>
                  <a:pt x="1612" y="428"/>
                  <a:pt x="1509" y="439"/>
                </a:cubicBezTo>
                <a:cubicBezTo>
                  <a:pt x="1406" y="450"/>
                  <a:pt x="1306" y="460"/>
                  <a:pt x="1193" y="475"/>
                </a:cubicBezTo>
                <a:cubicBezTo>
                  <a:pt x="1080" y="490"/>
                  <a:pt x="940" y="513"/>
                  <a:pt x="833" y="531"/>
                </a:cubicBezTo>
                <a:cubicBezTo>
                  <a:pt x="726" y="549"/>
                  <a:pt x="626" y="574"/>
                  <a:pt x="549" y="583"/>
                </a:cubicBezTo>
                <a:cubicBezTo>
                  <a:pt x="472" y="592"/>
                  <a:pt x="428" y="588"/>
                  <a:pt x="373" y="583"/>
                </a:cubicBezTo>
                <a:cubicBezTo>
                  <a:pt x="318" y="578"/>
                  <a:pt x="273" y="570"/>
                  <a:pt x="221" y="551"/>
                </a:cubicBezTo>
                <a:cubicBezTo>
                  <a:pt x="169" y="532"/>
                  <a:pt x="95" y="497"/>
                  <a:pt x="61" y="467"/>
                </a:cubicBezTo>
                <a:cubicBezTo>
                  <a:pt x="27" y="437"/>
                  <a:pt x="26" y="403"/>
                  <a:pt x="17" y="371"/>
                </a:cubicBezTo>
                <a:cubicBezTo>
                  <a:pt x="8" y="339"/>
                  <a:pt x="0" y="306"/>
                  <a:pt x="9" y="271"/>
                </a:cubicBezTo>
                <a:cubicBezTo>
                  <a:pt x="18" y="236"/>
                  <a:pt x="32" y="191"/>
                  <a:pt x="69" y="159"/>
                </a:cubicBezTo>
                <a:cubicBezTo>
                  <a:pt x="106" y="127"/>
                  <a:pt x="206" y="92"/>
                  <a:pt x="233" y="79"/>
                </a:cubicBezTo>
                <a:cubicBezTo>
                  <a:pt x="233" y="79"/>
                  <a:pt x="333" y="43"/>
                  <a:pt x="333" y="43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4800600" y="6286500"/>
            <a:ext cx="35052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Target Image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457200" y="6286500"/>
            <a:ext cx="35052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2000" b="0">
                <a:solidFill>
                  <a:schemeClr val="tx1"/>
                </a:solidFill>
              </a:rPr>
              <a:t>Source Images</a:t>
            </a:r>
          </a:p>
        </p:txBody>
      </p:sp>
      <p:sp>
        <p:nvSpPr>
          <p:cNvPr id="91148" name="AutoShape 12"/>
          <p:cNvSpPr>
            <a:spLocks noChangeArrowheads="1"/>
          </p:cNvSpPr>
          <p:nvPr/>
        </p:nvSpPr>
        <p:spPr bwMode="auto">
          <a:xfrm>
            <a:off x="3657600" y="4800600"/>
            <a:ext cx="611188" cy="457200"/>
          </a:xfrm>
          <a:prstGeom prst="rightArrow">
            <a:avLst>
              <a:gd name="adj1" fmla="val 50000"/>
              <a:gd name="adj2" fmla="val 33420"/>
            </a:avLst>
          </a:prstGeom>
          <a:solidFill>
            <a:schemeClr val="accent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1149" name="AutoShape 13"/>
          <p:cNvSpPr>
            <a:spLocks noChangeArrowheads="1"/>
          </p:cNvSpPr>
          <p:nvPr/>
        </p:nvSpPr>
        <p:spPr bwMode="auto">
          <a:xfrm rot="2470313">
            <a:off x="3733800" y="3581400"/>
            <a:ext cx="611188" cy="457200"/>
          </a:xfrm>
          <a:prstGeom prst="rightArrow">
            <a:avLst>
              <a:gd name="adj1" fmla="val 50000"/>
              <a:gd name="adj2" fmla="val 33420"/>
            </a:avLst>
          </a:prstGeom>
          <a:solidFill>
            <a:schemeClr val="accent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1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3575" grpId="0" animBg="1"/>
      <p:bldP spid="241357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618" name="Rectangle 2"/>
          <p:cNvSpPr>
            <a:spLocks noChangeArrowheads="1"/>
          </p:cNvSpPr>
          <p:nvPr/>
        </p:nvSpPr>
        <p:spPr bwMode="auto">
          <a:xfrm>
            <a:off x="317500" y="-100013"/>
            <a:ext cx="6692900" cy="124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 eaLnBrk="1" hangingPunct="1">
              <a:defRPr/>
            </a:pPr>
            <a:r>
              <a:rPr kumimoji="1" lang="en-US" altLang="zh-TW" sz="3600">
                <a:solidFill>
                  <a:schemeClr val="tx2"/>
                </a:solidFill>
                <a:latin typeface="Trebuchet MS" pitchFamily="34" charset="0"/>
              </a:rPr>
              <a:t>Transparent Cloning</a:t>
            </a:r>
          </a:p>
        </p:txBody>
      </p:sp>
      <p:sp>
        <p:nvSpPr>
          <p:cNvPr id="2415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3250" y="4103688"/>
            <a:ext cx="8010525" cy="174307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400" smtClean="0"/>
              <a:t>Largest variation from source and destination at each point</a:t>
            </a:r>
            <a:endParaRPr lang="en-GB" altLang="zh-TW" sz="2400" smtClean="0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6963" y="1738313"/>
            <a:ext cx="35972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013" y="1778000"/>
            <a:ext cx="35972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56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6963" y="1738313"/>
            <a:ext cx="35972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562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06963" y="1738313"/>
            <a:ext cx="35972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562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06963" y="1738313"/>
            <a:ext cx="35972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5625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3282950"/>
            <a:ext cx="17684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5626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03825" y="2978150"/>
            <a:ext cx="32004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5627" name="Picture 1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0488" y="339725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5619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Gradient Domain Manipulations: Overview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eaLnBrk="1" hangingPunct="1">
              <a:buFontTx/>
              <a:buNone/>
            </a:pPr>
            <a:endParaRPr lang="en-US" altLang="zh-TW" smtClean="0">
              <a:solidFill>
                <a:schemeClr val="accent1"/>
              </a:solidFill>
            </a:endParaRPr>
          </a:p>
          <a:p>
            <a:pPr marL="457200" indent="-457200" eaLnBrk="1" hangingPunct="1">
              <a:buFontTx/>
              <a:buNone/>
            </a:pPr>
            <a:endParaRPr lang="en-US" altLang="zh-TW" smtClean="0">
              <a:solidFill>
                <a:schemeClr val="accent1"/>
              </a:solidFill>
            </a:endParaRPr>
          </a:p>
          <a:p>
            <a:pPr marL="457200" indent="-457200" eaLnBrk="1" hangingPunct="1">
              <a:buFontTx/>
              <a:buNone/>
            </a:pPr>
            <a:r>
              <a:rPr lang="en-US" altLang="zh-TW" smtClean="0"/>
              <a:t>(A)  Per pixel</a:t>
            </a:r>
          </a:p>
          <a:p>
            <a:pPr marL="838200" lvl="1" indent="-381000" eaLnBrk="1" hangingPunct="1"/>
            <a:endParaRPr lang="en-US" altLang="zh-TW" smtClean="0"/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Corresponding gradients in </a:t>
            </a:r>
            <a:r>
              <a:rPr lang="en-US" altLang="zh-TW" u="sng" smtClean="0"/>
              <a:t>two images</a:t>
            </a:r>
          </a:p>
          <a:p>
            <a:pPr marL="457200" indent="-457200" eaLnBrk="1" hangingPunct="1">
              <a:buFontTx/>
              <a:buAutoNum type="alphaUcParenBoth" startAt="2"/>
            </a:pPr>
            <a:endParaRPr lang="en-US" altLang="zh-TW" smtClean="0"/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</a:t>
            </a:r>
            <a:r>
              <a:rPr lang="en-US" altLang="zh-TW" smtClean="0">
                <a:solidFill>
                  <a:srgbClr val="0000FF"/>
                </a:solidFill>
              </a:rPr>
              <a:t>Corresponding gradients in </a:t>
            </a:r>
            <a:r>
              <a:rPr lang="en-US" altLang="zh-TW" u="sng" smtClean="0">
                <a:solidFill>
                  <a:srgbClr val="0000FF"/>
                </a:solidFill>
              </a:rPr>
              <a:t>multiple images</a:t>
            </a:r>
          </a:p>
          <a:p>
            <a:pPr marL="457200" indent="-457200" eaLnBrk="1" hangingPunct="1">
              <a:buFontTx/>
              <a:buAutoNum type="alphaUcParenBoth" startAt="2"/>
            </a:pPr>
            <a:endParaRPr lang="en-US" altLang="zh-TW" smtClean="0">
              <a:solidFill>
                <a:srgbClr val="0000FF"/>
              </a:solidFill>
            </a:endParaRPr>
          </a:p>
          <a:p>
            <a:pPr marL="457200" indent="-457200" eaLnBrk="1" hangingPunct="1">
              <a:buFontTx/>
              <a:buAutoNum type="alphaUcParenBoth" startAt="2"/>
            </a:pPr>
            <a:r>
              <a:rPr lang="en-US" altLang="zh-TW" smtClean="0"/>
              <a:t>  Combining gradients </a:t>
            </a:r>
            <a:r>
              <a:rPr lang="en-US" altLang="zh-TW" u="sng" smtClean="0"/>
              <a:t>along seams</a:t>
            </a:r>
          </a:p>
          <a:p>
            <a:pPr marL="838200" lvl="1" indent="-381000" eaLnBrk="1" hangingPunct="1">
              <a:buFontTx/>
              <a:buNone/>
            </a:pPr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Intrinsic images</a:t>
            </a:r>
            <a:endParaRPr lang="en-US" altLang="zh-TW" sz="3200" b="0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 = L * R</a:t>
            </a:r>
          </a:p>
          <a:p>
            <a:pPr eaLnBrk="1" hangingPunct="1"/>
            <a:r>
              <a:rPr lang="en-US" altLang="zh-TW" smtClean="0"/>
              <a:t>L = illumination image</a:t>
            </a:r>
          </a:p>
          <a:p>
            <a:pPr eaLnBrk="1" hangingPunct="1"/>
            <a:r>
              <a:rPr lang="en-US" altLang="zh-TW" smtClean="0"/>
              <a:t>R = reflectance image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563" y="2971800"/>
            <a:ext cx="7508875" cy="25447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Intrinsic images</a:t>
            </a:r>
          </a:p>
        </p:txBody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endParaRPr lang="en-US" altLang="zh-TW" smtClean="0"/>
          </a:p>
          <a:p>
            <a:pPr lvl="1" eaLnBrk="1" hangingPunct="1"/>
            <a:r>
              <a:rPr lang="en-US" altLang="zh-TW" smtClean="0"/>
              <a:t>Use multiple images under different illumination</a:t>
            </a:r>
          </a:p>
          <a:p>
            <a:pPr lvl="1" eaLnBrk="1" hangingPunct="1"/>
            <a:r>
              <a:rPr lang="en-US" altLang="zh-TW" smtClean="0"/>
              <a:t>Assumption</a:t>
            </a:r>
          </a:p>
          <a:p>
            <a:pPr lvl="2" eaLnBrk="1" hangingPunct="1"/>
            <a:r>
              <a:rPr lang="en-US" altLang="zh-TW" smtClean="0"/>
              <a:t>Illumination image gradients = Laplacian PDF</a:t>
            </a:r>
          </a:p>
          <a:p>
            <a:pPr lvl="2" eaLnBrk="1" hangingPunct="1"/>
            <a:r>
              <a:rPr lang="en-US" altLang="zh-TW" smtClean="0"/>
              <a:t>Under Laplacian PDF, Median = ML estimator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At each pixel, take </a:t>
            </a:r>
            <a:r>
              <a:rPr lang="en-US" altLang="zh-TW" smtClean="0">
                <a:solidFill>
                  <a:srgbClr val="0000FF"/>
                </a:solidFill>
              </a:rPr>
              <a:t>Median of gradients across images</a:t>
            </a:r>
          </a:p>
          <a:p>
            <a:pPr lvl="1" eaLnBrk="1" hangingPunct="1"/>
            <a:r>
              <a:rPr lang="en-US" altLang="zh-TW" smtClean="0"/>
              <a:t>Integrate to remove shadows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90500" y="6340475"/>
            <a:ext cx="876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sz="1600" b="0">
                <a:solidFill>
                  <a:schemeClr val="folHlink"/>
                </a:solidFill>
              </a:rPr>
              <a:t>Yair Weiss, “Deriving intrinsic images from image sequences”, ICCV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225" y="914400"/>
            <a:ext cx="8085138" cy="2235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191000"/>
            <a:ext cx="8085138" cy="1981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422788" name="Text Box 4"/>
          <p:cNvSpPr txBox="1">
            <a:spLocks noChangeArrowheads="1"/>
          </p:cNvSpPr>
          <p:nvPr/>
        </p:nvSpPr>
        <p:spPr bwMode="auto">
          <a:xfrm>
            <a:off x="1752600" y="6324600"/>
            <a:ext cx="7010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  <a:latin typeface="Verdana" pitchFamily="34" charset="0"/>
              </a:rPr>
              <a:t>Result = Illumination Image * (Label in Intrinsic Image)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248400" y="3124200"/>
            <a:ext cx="220980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sz="1800" b="0">
                <a:solidFill>
                  <a:schemeClr val="tx1"/>
                </a:solidFill>
              </a:rPr>
              <a:t>Shadow free </a:t>
            </a:r>
            <a:r>
              <a:rPr lang="en-US" altLang="zh-TW" sz="1800" b="0">
                <a:solidFill>
                  <a:srgbClr val="0000FF"/>
                </a:solidFill>
              </a:rPr>
              <a:t>Intrinsic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278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[usenames]{color}&#10;\pagestyle{empty}&#10;\color[rgb]{0,0,0}&#10;\begin{document}&#10;&#10;$\frac{dQ}{df_4} = 2f_4-2f_3-4+2f_4-2f_5-2&#10;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54"/>
  <p:tag name="PICTUREFILESIZE" val="899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&#10;\left(&#10;\begin{array}{c}&#10;f_2\\&#10;f_3\\&#10;f_4\\&#10;f_5&#10;\end{array}&#10;\right)&#10;=&#10;\left(&#10;\begin{array}{c}&#10;6\\&#10;4\\&#10;5\\&#10;3&#10;\end{array}&#10;\right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78"/>
  <p:tag name="PICTUREFILESIZE" val="135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&#10;$\left(&#10;\begin{array}{cccc}&#10;4 &amp; -2 &amp; 0 &amp; 0 \\&#10;-2 &amp; 4 &amp; -2 &amp; 0 \\&#10;0 &amp; -2 &amp; 4 &amp; -2 \\&#10;0 &amp; 0 &amp; -2 &amp; 4&#10;\end{array}&#10;\right)&#10;\left(&#10;\begin{array}{c}&#10;f_2\\&#10;f_3\\&#10;f_4\\&#10;f_5&#10;\end{array}&#10;\right)&#10;=&#10;\left(&#10;\begin{array}{c}&#10;16\\&#10;-6\\&#10;6\\&#10;2&#10;\end{array}&#10;\right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95"/>
  <p:tag name="PICTUREFILESIZE" val="2608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&#10;$\left(&#10;\begin{array}{cccc}&#10;4 &amp; -2 &amp; 0 &amp; 0 \\&#10;-2 &amp; 4 &amp; -2 &amp; 0 \\&#10;0 &amp; -2 &amp; 4 &amp; -2 \\&#10;0 &amp; 0 &amp; -2 &amp; 4&#10;\end{array}&#10;\right)&#10;\left(&#10;\begin{array}{c}&#10;f_2\\&#10;f_3\\&#10;f_4\\&#10;f_5&#10;\end{array}&#10;\right)&#10;=&#10;\left(&#10;\begin{array}{c}&#10;16\\&#10;-6\\&#10;6\\&#10;2&#10;\end{array}&#10;\right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95"/>
  <p:tag name="PICTUREFILESIZE" val="260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usepackage{amsmath}&#10;\newcommand{\vv}{{\bf v}}&#10;\newcommand{\grad}{\boldsymbol{\nabla}}&#10;\newcommand{\cM}{\mathcal{M}}&#10;\pagestyle{empty}&#10;\usepackage{color}&#10;\begin{document}&#10;&#10;\[ &#10;\vv = \grad g&#10;\]&#10;&#10;\end{document}&#10;"/>
  <p:tag name="EXTERNALNAME" val="Edittex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73.875"/>
  <p:tag name="PICTUREFILESIZE" val="254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usepackage{amsmath}&#10;\newcommand{\vv}{{\bf v}}&#10;\newcommand{\grad}{\boldsymbol{\nabla}}&#10;\newcommand{\cM}{\mathcal{M}}&#10;\pagestyle{empty}&#10;\usepackage{color}&#10;\begin{document}&#10;&#10;\[ &#10;\vv = \frac{ \grad f^*+ \grad g&#10;}{2}\]&#10;&#10;\end{document}&#10;"/>
  <p:tag name="EXTERNALNAME" val="Edittex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5.875"/>
  <p:tag name="PICTUREFILESIZE" val="11477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usepackage{amsmath}&#10;\newcommand{\vv}{{\bf v}}&#10;\newcommand{\grad}{\boldsymbol{\nabla}}&#10;\newcommand{\cM}{\mathcal{M}}&#10;\pagestyle{empty}&#10;\usepackage{color}&#10;\begin{document}&#10;&#10;\[ &#10;\vv = \vv_{\mathrm{max}} &#10;\]&#10;&#10;\end{document}&#10;"/>
  <p:tag name="EXTERNALNAME" val="Edittex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91"/>
  <p:tag name="PICTUREFILESIZE" val="215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[usenames]{color}&#10;\pagestyle{empty}&#10;\color[rgb]{0,0,0}&#10;\begin{document}&#10;&#10;$\frac{dQ}{df_3} = 2f_3-2f_2+2+2f_3-2f_4+4&#10;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54"/>
  <p:tag name="PICTUREFILESIZE" val="92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[usenames]{color}&#10;\pagestyle{empty}&#10;\color[rgb]{0,0,0}&#10;\begin{document}&#10;&#10;$\frac{dQ}{df_5} = 2f_5-2f_4+2+2f_5-4&#10;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28"/>
  <p:tag name="PICTUREFILESIZE" val="79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[usenames]{color}&#10;\pagestyle{empty}&#10;\color[rgb]{0,0,0}&#10;\begin{document}&#10;&#10;$\frac{dQ}{df_2} = 2f_2+2f_2-2f_3-16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16"/>
  <p:tag name="PICTUREFILESIZE" val="78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[usenames]{color}&#10;\pagestyle{empty}&#10;\color[rgb]{0,0,0}&#10;\begin{document}&#10;&#10;$\frac{dQ}{df_4} = 2f_4-2f_3-4+2f_4-2f_5-2&#10;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54"/>
  <p:tag name="PICTUREFILESIZE" val="89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[usenames]{color}&#10;\pagestyle{empty}&#10;\color[rgb]{0,0,0}&#10;\begin{document}&#10;&#10;$\frac{dQ}{df_3} = 2f_3-2f_2+2+2f_3-2f_4+4&#10;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54"/>
  <p:tag name="PICTUREFILESIZE" val="92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[usenames]{color}&#10;\pagestyle{empty}&#10;\color[rgb]{0,0,0}&#10;\begin{document}&#10;&#10;$\frac{dQ}{df_5} = 2f_5-2f_4+2+2f_5-4&#10;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28"/>
  <p:tag name="PICTUREFILESIZE" val="79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[usenames]{color}&#10;\pagestyle{empty}&#10;\color[rgb]{0,0,0}&#10;\begin{document}&#10;&#10;$\frac{dQ}{df_2} = 2f_2+2f_2-2f_3-16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16"/>
  <p:tag name="PICTUREFILESIZE" val="789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&#10;$\left(&#10;\begin{array}{cccc}&#10;4 &amp; -2 &amp; 0 &amp; 0 \\&#10;-2 &amp; 4 &amp; -2 &amp; 0 \\&#10;0 &amp; -2 &amp; 4 &amp; -2 \\&#10;0 &amp; 0 &amp; -2 &amp; 4&#10;\end{array}&#10;\right)&#10;\left(&#10;\begin{array}{c}&#10;f_2\\&#10;f_3\\&#10;f_4\\&#10;f_5&#10;\end{array}&#10;\right)&#10;=&#10;\left(&#10;\begin{array}{c}&#10;16\\&#10;-6\\&#10;6\\&#10;2&#10;\end{array}&#10;\right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16m"/>
  <p:tag name="ORIGWIDTH" val="195"/>
  <p:tag name="PICTUREFILESIZE" val="26087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2302</Words>
  <Application>Microsoft Office PowerPoint</Application>
  <PresentationFormat>如螢幕大小 (4:3)</PresentationFormat>
  <Paragraphs>753</Paragraphs>
  <Slides>103</Slides>
  <Notes>30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103</vt:i4>
      </vt:variant>
    </vt:vector>
  </HeadingPairs>
  <TitlesOfParts>
    <vt:vector size="116" baseType="lpstr">
      <vt:lpstr>新細明體</vt:lpstr>
      <vt:lpstr>Arial</vt:lpstr>
      <vt:lpstr>Calibri</vt:lpstr>
      <vt:lpstr>Comic Sans MS</vt:lpstr>
      <vt:lpstr>Courier New</vt:lpstr>
      <vt:lpstr>Garamond</vt:lpstr>
      <vt:lpstr>Times New Roman</vt:lpstr>
      <vt:lpstr>Trebuchet MS</vt:lpstr>
      <vt:lpstr>Verdana</vt:lpstr>
      <vt:lpstr>Wingdings</vt:lpstr>
      <vt:lpstr>Office 佈景主題</vt:lpstr>
      <vt:lpstr>Equation</vt:lpstr>
      <vt:lpstr>方程式</vt:lpstr>
      <vt:lpstr>Gradient based approach</vt:lpstr>
      <vt:lpstr>Outline</vt:lpstr>
      <vt:lpstr>Gradient Domain Manipulations</vt:lpstr>
      <vt:lpstr>Image Intensity Gradients in 2D</vt:lpstr>
      <vt:lpstr>PowerPoint 簡報</vt:lpstr>
      <vt:lpstr>Example Applications</vt:lpstr>
      <vt:lpstr>PowerPoint 簡報</vt:lpstr>
      <vt:lpstr>PowerPoint 簡報</vt:lpstr>
      <vt:lpstr>PowerPoint 簡報</vt:lpstr>
      <vt:lpstr>PowerPoint 簡報</vt:lpstr>
      <vt:lpstr>Intensity Gradient in 1D </vt:lpstr>
      <vt:lpstr>Reconstruction from Gradients</vt:lpstr>
      <vt:lpstr>Reconstruction from Gradients</vt:lpstr>
      <vt:lpstr>1D case with constraints</vt:lpstr>
      <vt:lpstr>Discrete 1D example: minimization</vt:lpstr>
      <vt:lpstr>1D example: minimization</vt:lpstr>
      <vt:lpstr>1D example: big quadratic</vt:lpstr>
      <vt:lpstr>1D example: derivatives</vt:lpstr>
      <vt:lpstr>1D example: set derivatives to zero</vt:lpstr>
      <vt:lpstr>1D example</vt:lpstr>
      <vt:lpstr>1D example: remarks</vt:lpstr>
      <vt:lpstr>Gradient Operation in 2D</vt:lpstr>
      <vt:lpstr>Part 1</vt:lpstr>
      <vt:lpstr>Image as a 2D Function</vt:lpstr>
      <vt:lpstr>Smooth Image Completion</vt:lpstr>
      <vt:lpstr>Smooth Image Completion (Cont.)</vt:lpstr>
      <vt:lpstr>Discrete Derivate in 1D</vt:lpstr>
      <vt:lpstr>Smooth Image Completion (Solving)</vt:lpstr>
      <vt:lpstr>Program Usage</vt:lpstr>
      <vt:lpstr>Wow result</vt:lpstr>
      <vt:lpstr>Part 2</vt:lpstr>
      <vt:lpstr>Poisson Cloning: “Guiding” the completion</vt:lpstr>
      <vt:lpstr>Poisson Cloning</vt:lpstr>
      <vt:lpstr>Poisson Cloning  (Solving)</vt:lpstr>
      <vt:lpstr>Program Usage</vt:lpstr>
      <vt:lpstr>2D example: images</vt:lpstr>
      <vt:lpstr>Gradients</vt:lpstr>
      <vt:lpstr>Gradient Field</vt:lpstr>
      <vt:lpstr>Example</vt:lpstr>
      <vt:lpstr>Reconstruction from Gradients</vt:lpstr>
      <vt:lpstr>Reconstruction from Gradients</vt:lpstr>
      <vt:lpstr>2D Integration is non-trivial</vt:lpstr>
      <vt:lpstr>Reconstruction from Gradient Field G</vt:lpstr>
      <vt:lpstr>PowerPoint 簡報</vt:lpstr>
      <vt:lpstr>Linear System</vt:lpstr>
      <vt:lpstr>Sparse Linear system</vt:lpstr>
      <vt:lpstr>Solving Linear System</vt:lpstr>
      <vt:lpstr>Implement Detail</vt:lpstr>
      <vt:lpstr>Taucs</vt:lpstr>
      <vt:lpstr>compressed-column-storage (CCS)</vt:lpstr>
      <vt:lpstr>PowerPoint 簡報</vt:lpstr>
      <vt:lpstr>Smooth completion</vt:lpstr>
      <vt:lpstr>PowerPoint 簡報</vt:lpstr>
      <vt:lpstr>PowerPoint 簡報</vt:lpstr>
      <vt:lpstr>PowerPoint 簡報</vt:lpstr>
      <vt:lpstr>Applications</vt:lpstr>
      <vt:lpstr>PowerPoint 簡報</vt:lpstr>
      <vt:lpstr>Gradient Domain Manipulations: Overview</vt:lpstr>
      <vt:lpstr>Gradient Domain Manipulations: Overview</vt:lpstr>
      <vt:lpstr>Gradient Domain Manipulations</vt:lpstr>
      <vt:lpstr>A.  Per Pixel Manipulations</vt:lpstr>
      <vt:lpstr>High Dynamic Range Imaging</vt:lpstr>
      <vt:lpstr>Gradient Domain Compression</vt:lpstr>
      <vt:lpstr>Local Illumination Change</vt:lpstr>
      <vt:lpstr>Illumination Invariant Image</vt:lpstr>
      <vt:lpstr>Shadow Removal Using Illumination Invariant Image</vt:lpstr>
      <vt:lpstr>Illumination invariant image</vt:lpstr>
      <vt:lpstr>Intrinsic Image</vt:lpstr>
      <vt:lpstr>Poisson Matting</vt:lpstr>
      <vt:lpstr>Poisson Matting</vt:lpstr>
      <vt:lpstr>Poisson Matting</vt:lpstr>
      <vt:lpstr>Gradient Domain Manipulations: Overview</vt:lpstr>
      <vt:lpstr>Photography Artifacts: Flash Hotspot</vt:lpstr>
      <vt:lpstr>PowerPoint 簡報</vt:lpstr>
      <vt:lpstr>PowerPoint 簡報</vt:lpstr>
      <vt:lpstr>PowerPoint 簡報</vt:lpstr>
      <vt:lpstr>Intensity Gradient Vectors in Flash and Ambient Images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Gradient Domain Manipulations: Overview</vt:lpstr>
      <vt:lpstr>Intrinsic images</vt:lpstr>
      <vt:lpstr>Intrinsic images</vt:lpstr>
      <vt:lpstr>PowerPoint 簡報</vt:lpstr>
      <vt:lpstr>Specularity Reduction in Active Illumination</vt:lpstr>
      <vt:lpstr>PowerPoint 簡報</vt:lpstr>
      <vt:lpstr>Gradient Domain Manipulations: Overview</vt:lpstr>
      <vt:lpstr>Seamless Image Stitching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Gradient based approach</dc:title>
  <dc:creator>mtchi</dc:creator>
  <cp:lastModifiedBy>Ming-Te Chi</cp:lastModifiedBy>
  <cp:revision>7</cp:revision>
  <dcterms:created xsi:type="dcterms:W3CDTF">2012-05-07T02:14:05Z</dcterms:created>
  <dcterms:modified xsi:type="dcterms:W3CDTF">2016-12-20T15:08:36Z</dcterms:modified>
</cp:coreProperties>
</file>