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4"/>
  </p:notesMasterIdLst>
  <p:handoutMasterIdLst>
    <p:handoutMasterId r:id="rId35"/>
  </p:handoutMasterIdLst>
  <p:sldIdLst>
    <p:sldId id="329" r:id="rId2"/>
    <p:sldId id="455" r:id="rId3"/>
    <p:sldId id="402" r:id="rId4"/>
    <p:sldId id="457" r:id="rId5"/>
    <p:sldId id="386" r:id="rId6"/>
    <p:sldId id="387" r:id="rId7"/>
    <p:sldId id="388" r:id="rId8"/>
    <p:sldId id="389" r:id="rId9"/>
    <p:sldId id="458" r:id="rId10"/>
    <p:sldId id="390" r:id="rId11"/>
    <p:sldId id="391" r:id="rId12"/>
    <p:sldId id="392" r:id="rId13"/>
    <p:sldId id="393" r:id="rId14"/>
    <p:sldId id="394" r:id="rId15"/>
    <p:sldId id="463" r:id="rId16"/>
    <p:sldId id="462" r:id="rId17"/>
    <p:sldId id="395" r:id="rId18"/>
    <p:sldId id="396" r:id="rId19"/>
    <p:sldId id="397" r:id="rId20"/>
    <p:sldId id="398" r:id="rId21"/>
    <p:sldId id="460" r:id="rId22"/>
    <p:sldId id="400" r:id="rId23"/>
    <p:sldId id="456" r:id="rId24"/>
    <p:sldId id="399" r:id="rId25"/>
    <p:sldId id="461" r:id="rId26"/>
    <p:sldId id="459" r:id="rId27"/>
    <p:sldId id="401" r:id="rId28"/>
    <p:sldId id="471" r:id="rId29"/>
    <p:sldId id="472" r:id="rId30"/>
    <p:sldId id="473" r:id="rId31"/>
    <p:sldId id="474" r:id="rId32"/>
    <p:sldId id="475" r:id="rId33"/>
  </p:sldIdLst>
  <p:sldSz cx="9144000" cy="6858000" type="screen4x3"/>
  <p:notesSz cx="6797675" cy="9874250"/>
  <p:defaultTextStyle>
    <a:defPPr>
      <a:defRPr lang="zh-TW"/>
    </a:defPPr>
    <a:lvl1pPr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2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33CC"/>
    <a:srgbClr val="00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05" autoAdjust="0"/>
  </p:normalViewPr>
  <p:slideViewPr>
    <p:cSldViewPr>
      <p:cViewPr varScale="1">
        <p:scale>
          <a:sx n="87" d="100"/>
          <a:sy n="87" d="100"/>
        </p:scale>
        <p:origin x="102" y="1680"/>
      </p:cViewPr>
      <p:guideLst>
        <p:guide orient="horz" pos="2296"/>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204803"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r" defTabSz="952561">
              <a:defRPr sz="1300">
                <a:ea typeface="新細明體" charset="-120"/>
              </a:defRPr>
            </a:lvl1pPr>
          </a:lstStyle>
          <a:p>
            <a:pPr>
              <a:defRPr/>
            </a:pPr>
            <a:endParaRPr lang="en-US" altLang="zh-TW"/>
          </a:p>
        </p:txBody>
      </p:sp>
      <p:sp>
        <p:nvSpPr>
          <p:cNvPr id="204804" name="Rectangle 4"/>
          <p:cNvSpPr>
            <a:spLocks noGrp="1" noChangeArrowheads="1"/>
          </p:cNvSpPr>
          <p:nvPr>
            <p:ph type="ftr" sz="quarter" idx="2"/>
          </p:nvPr>
        </p:nvSpPr>
        <p:spPr bwMode="auto">
          <a:xfrm>
            <a:off x="0"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204805" name="Rectangle 5"/>
          <p:cNvSpPr>
            <a:spLocks noGrp="1" noChangeArrowheads="1"/>
          </p:cNvSpPr>
          <p:nvPr>
            <p:ph type="sldNum" sz="quarter" idx="3"/>
          </p:nvPr>
        </p:nvSpPr>
        <p:spPr bwMode="auto">
          <a:xfrm>
            <a:off x="3851275"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00">
              <a:defRPr sz="1300"/>
            </a:lvl1pPr>
          </a:lstStyle>
          <a:p>
            <a:fld id="{84BA125B-0316-4D70-858A-AC96F5E01A9E}" type="slidenum">
              <a:rPr lang="en-US" altLang="zh-TW"/>
              <a:pPr/>
              <a:t>‹#›</a:t>
            </a:fld>
            <a:endParaRPr lang="en-US" altLang="zh-TW"/>
          </a:p>
        </p:txBody>
      </p:sp>
    </p:spTree>
    <p:extLst>
      <p:ext uri="{BB962C8B-B14F-4D97-AF65-F5344CB8AC3E}">
        <p14:creationId xmlns:p14="http://schemas.microsoft.com/office/powerpoint/2010/main" val="2907188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159747" name="Rectangle 3"/>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lvl1pPr algn="r" defTabSz="952561">
              <a:defRPr sz="1300">
                <a:ea typeface="新細明體" charset="-120"/>
              </a:defRPr>
            </a:lvl1pPr>
          </a:lstStyle>
          <a:p>
            <a:pPr>
              <a:defRPr/>
            </a:pPr>
            <a:endParaRPr lang="en-US" altLang="zh-TW"/>
          </a:p>
        </p:txBody>
      </p:sp>
      <p:sp>
        <p:nvSpPr>
          <p:cNvPr id="29700" name="Rectangle 4"/>
          <p:cNvSpPr>
            <a:spLocks noGrp="1" noRot="1" noChangeAspect="1" noChangeArrowheads="1" noTextEdit="1"/>
          </p:cNvSpPr>
          <p:nvPr>
            <p:ph type="sldImg" idx="2"/>
          </p:nvPr>
        </p:nvSpPr>
        <p:spPr bwMode="auto">
          <a:xfrm>
            <a:off x="930275" y="739775"/>
            <a:ext cx="4938713"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9" name="Rectangle 5"/>
          <p:cNvSpPr>
            <a:spLocks noGrp="1" noChangeArrowheads="1"/>
          </p:cNvSpPr>
          <p:nvPr>
            <p:ph type="body" sz="quarter" idx="3"/>
          </p:nvPr>
        </p:nvSpPr>
        <p:spPr bwMode="auto">
          <a:xfrm>
            <a:off x="906463" y="4689475"/>
            <a:ext cx="4984750" cy="4445000"/>
          </a:xfrm>
          <a:prstGeom prst="rect">
            <a:avLst/>
          </a:prstGeom>
          <a:noFill/>
          <a:ln w="9525">
            <a:noFill/>
            <a:miter lim="800000"/>
            <a:headEnd/>
            <a:tailEnd/>
          </a:ln>
          <a:effectLst/>
        </p:spPr>
        <p:txBody>
          <a:bodyPr vert="horz" wrap="square" lIns="95262" tIns="47631" rIns="95262" bIns="4763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59750" name="Rectangle 6"/>
          <p:cNvSpPr>
            <a:spLocks noGrp="1" noChangeArrowheads="1"/>
          </p:cNvSpPr>
          <p:nvPr>
            <p:ph type="ftr" sz="quarter" idx="4"/>
          </p:nvPr>
        </p:nvSpPr>
        <p:spPr bwMode="auto">
          <a:xfrm>
            <a:off x="0"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defTabSz="952561">
              <a:defRPr sz="1300">
                <a:ea typeface="新細明體" charset="-120"/>
              </a:defRPr>
            </a:lvl1pPr>
          </a:lstStyle>
          <a:p>
            <a:pPr>
              <a:defRPr/>
            </a:pPr>
            <a:endParaRPr lang="en-US" altLang="zh-TW"/>
          </a:p>
        </p:txBody>
      </p:sp>
      <p:sp>
        <p:nvSpPr>
          <p:cNvPr id="159751" name="Rectangle 7"/>
          <p:cNvSpPr>
            <a:spLocks noGrp="1" noChangeArrowheads="1"/>
          </p:cNvSpPr>
          <p:nvPr>
            <p:ph type="sldNum" sz="quarter" idx="5"/>
          </p:nvPr>
        </p:nvSpPr>
        <p:spPr bwMode="auto">
          <a:xfrm>
            <a:off x="3851275" y="9380538"/>
            <a:ext cx="2946400" cy="493712"/>
          </a:xfrm>
          <a:prstGeom prst="rect">
            <a:avLst/>
          </a:prstGeom>
          <a:noFill/>
          <a:ln w="9525">
            <a:noFill/>
            <a:miter lim="800000"/>
            <a:headEnd/>
            <a:tailEnd/>
          </a:ln>
          <a:effectLst/>
        </p:spPr>
        <p:txBody>
          <a:bodyPr vert="horz" wrap="square" lIns="95262" tIns="47631" rIns="95262" bIns="47631" numCol="1" anchor="b" anchorCtr="0" compatLnSpc="1">
            <a:prstTxWarp prst="textNoShape">
              <a:avLst/>
            </a:prstTxWarp>
          </a:bodyPr>
          <a:lstStyle>
            <a:lvl1pPr algn="r" defTabSz="952500">
              <a:defRPr sz="1300"/>
            </a:lvl1pPr>
          </a:lstStyle>
          <a:p>
            <a:fld id="{3353FA88-1E7C-4FF5-B0CD-47EEF86B1B11}" type="slidenum">
              <a:rPr lang="en-US" altLang="zh-TW"/>
              <a:pPr/>
              <a:t>‹#›</a:t>
            </a:fld>
            <a:endParaRPr lang="en-US" altLang="zh-TW"/>
          </a:p>
        </p:txBody>
      </p:sp>
    </p:spTree>
    <p:extLst>
      <p:ext uri="{BB962C8B-B14F-4D97-AF65-F5344CB8AC3E}">
        <p14:creationId xmlns:p14="http://schemas.microsoft.com/office/powerpoint/2010/main" val="3428468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graphics.ucsd.edu/~henrik/papers/sig98.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Refraction" TargetMode="External"/><Relationship Id="rId3" Type="http://schemas.openxmlformats.org/officeDocument/2006/relationships/hyperlink" Target="http://en.wikipedia.org/wiki/Optics" TargetMode="External"/><Relationship Id="rId7" Type="http://schemas.openxmlformats.org/officeDocument/2006/relationships/hyperlink" Target="http://en.wikipedia.org/wiki/Reflection_(physic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Light_ray" TargetMode="External"/><Relationship Id="rId5" Type="http://schemas.openxmlformats.org/officeDocument/2006/relationships/hyperlink" Target="http://en.wikipedia.org/wiki/Envelope_(mathematics)" TargetMode="External"/><Relationship Id="rId4" Type="http://schemas.openxmlformats.org/officeDocument/2006/relationships/hyperlink" Target="http://en.wikipedia.org/wiki/Caustic_(optics)#cite_note-0" TargetMode="External"/><Relationship Id="rId9" Type="http://schemas.openxmlformats.org/officeDocument/2006/relationships/hyperlink" Target="http://en.wikipedia.org/wiki/Projection_(mathematic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Rendering_equat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0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anose="02020500000000000000" pitchFamily="18" charset="-120"/>
              </a:rPr>
              <a:t>2013</a:t>
            </a:r>
            <a:endParaRPr lang="zh-TW" altLang="en-US" smtClean="0">
              <a:ea typeface="新細明體" panose="02020500000000000000" pitchFamily="18" charset="-120"/>
            </a:endParaRPr>
          </a:p>
        </p:txBody>
      </p:sp>
      <p:sp>
        <p:nvSpPr>
          <p:cNvPr id="307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5250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1E1DC838-6E21-43C1-B84D-0A720D41F616}" type="slidenum">
              <a:rPr lang="en-US" altLang="zh-TW" sz="1300"/>
              <a:pPr eaLnBrk="1" hangingPunct="1"/>
              <a:t>1</a:t>
            </a:fld>
            <a:endParaRPr lang="en-US" altLang="zh-TW" sz="1300"/>
          </a:p>
        </p:txBody>
      </p:sp>
    </p:spTree>
    <p:extLst>
      <p:ext uri="{BB962C8B-B14F-4D97-AF65-F5344CB8AC3E}">
        <p14:creationId xmlns:p14="http://schemas.microsoft.com/office/powerpoint/2010/main" val="157446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a:ln/>
        </p:spPr>
      </p:sp>
      <p:sp>
        <p:nvSpPr>
          <p:cNvPr id="399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anose="02020500000000000000" pitchFamily="18" charset="-120"/>
                <a:hlinkClick r:id="rId3"/>
              </a:rPr>
              <a:t>"Efficient Simulation of Light Transport in Scenes with Participating Media using Photon Maps"</a:t>
            </a:r>
            <a:r>
              <a:rPr lang="en-US" altLang="zh-TW" smtClean="0">
                <a:ea typeface="新細明體" panose="02020500000000000000" pitchFamily="18" charset="-120"/>
              </a:rPr>
              <a:t/>
            </a:r>
            <a:br>
              <a:rPr lang="en-US" altLang="zh-TW" smtClean="0">
                <a:ea typeface="新細明體" panose="02020500000000000000" pitchFamily="18" charset="-120"/>
              </a:rPr>
            </a:br>
            <a:r>
              <a:rPr lang="en-US" altLang="zh-TW" smtClean="0">
                <a:ea typeface="新細明體" panose="02020500000000000000" pitchFamily="18" charset="-120"/>
              </a:rPr>
              <a:t>Henrik Wann Jensen and Per H. Christensen</a:t>
            </a:r>
            <a:br>
              <a:rPr lang="en-US" altLang="zh-TW" smtClean="0">
                <a:ea typeface="新細明體" panose="02020500000000000000" pitchFamily="18" charset="-120"/>
              </a:rPr>
            </a:br>
            <a:r>
              <a:rPr lang="en-US" altLang="zh-TW" i="1" smtClean="0">
                <a:ea typeface="新細明體" panose="02020500000000000000" pitchFamily="18" charset="-120"/>
              </a:rPr>
              <a:t>Proceedings of SIGGRAPH'98</a:t>
            </a:r>
            <a:r>
              <a:rPr lang="en-US" altLang="zh-TW" smtClean="0">
                <a:ea typeface="新細明體" panose="02020500000000000000" pitchFamily="18" charset="-120"/>
              </a:rPr>
              <a:t>, pages 311-320, Orlando, July 1998</a:t>
            </a:r>
            <a:endParaRPr lang="zh-TW" altLang="en-US" smtClean="0">
              <a:ea typeface="新細明體" panose="02020500000000000000" pitchFamily="18" charset="-120"/>
            </a:endParaRPr>
          </a:p>
        </p:txBody>
      </p:sp>
      <p:sp>
        <p:nvSpPr>
          <p:cNvPr id="399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5250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A4277EA8-617A-46BD-A12E-7020404F3402}" type="slidenum">
              <a:rPr lang="en-US" altLang="zh-TW" sz="1300"/>
              <a:pPr eaLnBrk="1" hangingPunct="1"/>
              <a:t>26</a:t>
            </a:fld>
            <a:endParaRPr lang="en-US" altLang="zh-TW" sz="1300"/>
          </a:p>
        </p:txBody>
      </p:sp>
    </p:spTree>
    <p:extLst>
      <p:ext uri="{BB962C8B-B14F-4D97-AF65-F5344CB8AC3E}">
        <p14:creationId xmlns:p14="http://schemas.microsoft.com/office/powerpoint/2010/main" val="421956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a:ln/>
        </p:spPr>
      </p:sp>
      <p:sp>
        <p:nvSpPr>
          <p:cNvPr id="317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anose="02020500000000000000" pitchFamily="18" charset="-120"/>
              </a:rPr>
              <a:t>LS*DS*E</a:t>
            </a:r>
            <a:endParaRPr lang="zh-TW" altLang="en-US" smtClean="0">
              <a:ea typeface="新細明體" panose="02020500000000000000" pitchFamily="18" charset="-120"/>
            </a:endParaRPr>
          </a:p>
        </p:txBody>
      </p:sp>
      <p:sp>
        <p:nvSpPr>
          <p:cNvPr id="317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5250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46C07BEB-8E6A-4EAA-80A4-C56BD536B5A7}" type="slidenum">
              <a:rPr lang="en-US" altLang="zh-TW" sz="1300"/>
              <a:pPr eaLnBrk="1" hangingPunct="1"/>
              <a:t>2</a:t>
            </a:fld>
            <a:endParaRPr lang="en-US" altLang="zh-TW" sz="1300"/>
          </a:p>
        </p:txBody>
      </p:sp>
    </p:spTree>
    <p:extLst>
      <p:ext uri="{BB962C8B-B14F-4D97-AF65-F5344CB8AC3E}">
        <p14:creationId xmlns:p14="http://schemas.microsoft.com/office/powerpoint/2010/main" val="302864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b="1" smtClean="0">
                <a:ea typeface="新細明體" panose="02020500000000000000" pitchFamily="18" charset="-120"/>
              </a:rPr>
              <a:t>Caustics</a:t>
            </a:r>
          </a:p>
          <a:p>
            <a:r>
              <a:rPr lang="en-US" altLang="zh-TW" b="1" smtClean="0">
                <a:ea typeface="新細明體" panose="02020500000000000000" pitchFamily="18" charset="-120"/>
              </a:rPr>
              <a:t>Diffuse interreflection</a:t>
            </a:r>
          </a:p>
          <a:p>
            <a:r>
              <a:rPr lang="en-US" altLang="zh-TW" b="1" smtClean="0">
                <a:ea typeface="新細明體" panose="02020500000000000000" pitchFamily="18" charset="-120"/>
              </a:rPr>
              <a:t>Subsurface scattering</a:t>
            </a:r>
          </a:p>
          <a:p>
            <a:endParaRPr lang="zh-TW" altLang="en-US" smtClean="0">
              <a:ea typeface="新細明體" panose="02020500000000000000" pitchFamily="18" charset="-120"/>
            </a:endParaRPr>
          </a:p>
        </p:txBody>
      </p:sp>
      <p:sp>
        <p:nvSpPr>
          <p:cNvPr id="327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5250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44A3EC26-7EE3-471C-8E83-D0F8F61437A1}" type="slidenum">
              <a:rPr lang="en-US" altLang="zh-TW" sz="1300"/>
              <a:pPr eaLnBrk="1" hangingPunct="1"/>
              <a:t>3</a:t>
            </a:fld>
            <a:endParaRPr lang="en-US" altLang="zh-TW" sz="1300"/>
          </a:p>
        </p:txBody>
      </p:sp>
    </p:spTree>
    <p:extLst>
      <p:ext uri="{BB962C8B-B14F-4D97-AF65-F5344CB8AC3E}">
        <p14:creationId xmlns:p14="http://schemas.microsoft.com/office/powerpoint/2010/main" val="171179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a:ln/>
        </p:spPr>
      </p:sp>
      <p:sp>
        <p:nvSpPr>
          <p:cNvPr id="3379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anose="02020500000000000000" pitchFamily="18" charset="-120"/>
              </a:rPr>
              <a:t>In </a:t>
            </a:r>
            <a:r>
              <a:rPr lang="en-US" altLang="zh-TW" smtClean="0">
                <a:ea typeface="新細明體" panose="02020500000000000000" pitchFamily="18" charset="-120"/>
                <a:hlinkClick r:id="rId3" tooltip="Optics"/>
              </a:rPr>
              <a:t>optics</a:t>
            </a:r>
            <a:r>
              <a:rPr lang="en-US" altLang="zh-TW" smtClean="0">
                <a:ea typeface="新細明體" panose="02020500000000000000" pitchFamily="18" charset="-120"/>
              </a:rPr>
              <a:t>, a </a:t>
            </a:r>
            <a:r>
              <a:rPr lang="en-US" altLang="zh-TW" b="1" smtClean="0">
                <a:ea typeface="新細明體" panose="02020500000000000000" pitchFamily="18" charset="-120"/>
              </a:rPr>
              <a:t>caustic</a:t>
            </a:r>
            <a:r>
              <a:rPr lang="en-US" altLang="zh-TW" smtClean="0">
                <a:ea typeface="新細明體" panose="02020500000000000000" pitchFamily="18" charset="-120"/>
              </a:rPr>
              <a:t> or </a:t>
            </a:r>
            <a:r>
              <a:rPr lang="en-US" altLang="zh-TW" b="1" smtClean="0">
                <a:ea typeface="新細明體" panose="02020500000000000000" pitchFamily="18" charset="-120"/>
              </a:rPr>
              <a:t>caustic network</a:t>
            </a:r>
            <a:r>
              <a:rPr lang="en-US" altLang="zh-TW" smtClean="0">
                <a:ea typeface="新細明體" panose="02020500000000000000" pitchFamily="18" charset="-120"/>
              </a:rPr>
              <a:t> </a:t>
            </a:r>
            <a:r>
              <a:rPr lang="en-US" altLang="zh-TW" baseline="30000" smtClean="0">
                <a:ea typeface="新細明體" panose="02020500000000000000" pitchFamily="18" charset="-120"/>
                <a:hlinkClick r:id="rId4"/>
              </a:rPr>
              <a:t>[1]</a:t>
            </a:r>
            <a:r>
              <a:rPr lang="en-US" altLang="zh-TW" smtClean="0">
                <a:ea typeface="新細明體" panose="02020500000000000000" pitchFamily="18" charset="-120"/>
              </a:rPr>
              <a:t> is the </a:t>
            </a:r>
            <a:r>
              <a:rPr lang="en-US" altLang="zh-TW" smtClean="0">
                <a:ea typeface="新細明體" panose="02020500000000000000" pitchFamily="18" charset="-120"/>
                <a:hlinkClick r:id="rId5" tooltip="Envelope (mathematics)"/>
              </a:rPr>
              <a:t>envelope</a:t>
            </a:r>
            <a:r>
              <a:rPr lang="en-US" altLang="zh-TW" smtClean="0">
                <a:ea typeface="新細明體" panose="02020500000000000000" pitchFamily="18" charset="-120"/>
              </a:rPr>
              <a:t> of </a:t>
            </a:r>
            <a:r>
              <a:rPr lang="en-US" altLang="zh-TW" smtClean="0">
                <a:ea typeface="新細明體" panose="02020500000000000000" pitchFamily="18" charset="-120"/>
                <a:hlinkClick r:id="rId6" tooltip="Light ray"/>
              </a:rPr>
              <a:t>light rays</a:t>
            </a:r>
            <a:r>
              <a:rPr lang="en-US" altLang="zh-TW" smtClean="0">
                <a:ea typeface="新細明體" panose="02020500000000000000" pitchFamily="18" charset="-120"/>
              </a:rPr>
              <a:t> </a:t>
            </a:r>
            <a:r>
              <a:rPr lang="en-US" altLang="zh-TW" smtClean="0">
                <a:ea typeface="新細明體" panose="02020500000000000000" pitchFamily="18" charset="-120"/>
                <a:hlinkClick r:id="rId7" tooltip="Reflection (physics)"/>
              </a:rPr>
              <a:t>reflected</a:t>
            </a:r>
            <a:r>
              <a:rPr lang="en-US" altLang="zh-TW" smtClean="0">
                <a:ea typeface="新細明體" panose="02020500000000000000" pitchFamily="18" charset="-120"/>
              </a:rPr>
              <a:t> or </a:t>
            </a:r>
            <a:r>
              <a:rPr lang="en-US" altLang="zh-TW" smtClean="0">
                <a:ea typeface="新細明體" panose="02020500000000000000" pitchFamily="18" charset="-120"/>
                <a:hlinkClick r:id="rId8" tooltip="Refraction"/>
              </a:rPr>
              <a:t>refracted</a:t>
            </a:r>
            <a:r>
              <a:rPr lang="en-US" altLang="zh-TW" smtClean="0">
                <a:ea typeface="新細明體" panose="02020500000000000000" pitchFamily="18" charset="-120"/>
              </a:rPr>
              <a:t> by a curved surface or object, or the </a:t>
            </a:r>
            <a:r>
              <a:rPr lang="en-US" altLang="zh-TW" smtClean="0">
                <a:ea typeface="新細明體" panose="02020500000000000000" pitchFamily="18" charset="-120"/>
                <a:hlinkClick r:id="rId9" tooltip="Projection (mathematics)"/>
              </a:rPr>
              <a:t>projection</a:t>
            </a:r>
            <a:r>
              <a:rPr lang="en-US" altLang="zh-TW" smtClean="0">
                <a:ea typeface="新細明體" panose="02020500000000000000" pitchFamily="18" charset="-120"/>
              </a:rPr>
              <a:t> of that envelope of rays on another surface.</a:t>
            </a:r>
            <a:endParaRPr lang="zh-TW" altLang="en-US" smtClean="0">
              <a:ea typeface="新細明體" panose="02020500000000000000" pitchFamily="18" charset="-120"/>
            </a:endParaRPr>
          </a:p>
        </p:txBody>
      </p:sp>
      <p:sp>
        <p:nvSpPr>
          <p:cNvPr id="3379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5250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7E55861F-D113-4E9A-A2FA-2EE46DFDADE1}" type="slidenum">
              <a:rPr lang="en-US" altLang="zh-TW" sz="1300"/>
              <a:pPr eaLnBrk="1" hangingPunct="1"/>
              <a:t>5</a:t>
            </a:fld>
            <a:endParaRPr lang="en-US" altLang="zh-TW" sz="1300"/>
          </a:p>
        </p:txBody>
      </p:sp>
    </p:spTree>
    <p:extLst>
      <p:ext uri="{BB962C8B-B14F-4D97-AF65-F5344CB8AC3E}">
        <p14:creationId xmlns:p14="http://schemas.microsoft.com/office/powerpoint/2010/main" val="380080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anose="02020500000000000000" pitchFamily="18" charset="-120"/>
            </a:endParaRPr>
          </a:p>
        </p:txBody>
      </p:sp>
      <p:sp>
        <p:nvSpPr>
          <p:cNvPr id="3482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5250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F03E86EC-FE47-4F87-80BB-D12CCA08F9B0}" type="slidenum">
              <a:rPr lang="en-US" altLang="zh-TW" sz="1300"/>
              <a:pPr eaLnBrk="1" hangingPunct="1"/>
              <a:t>8</a:t>
            </a:fld>
            <a:endParaRPr lang="en-US" altLang="zh-TW" sz="1300"/>
          </a:p>
        </p:txBody>
      </p:sp>
    </p:spTree>
    <p:extLst>
      <p:ext uri="{BB962C8B-B14F-4D97-AF65-F5344CB8AC3E}">
        <p14:creationId xmlns:p14="http://schemas.microsoft.com/office/powerpoint/2010/main" val="220811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anose="02020500000000000000" pitchFamily="18" charset="-120"/>
              </a:rPr>
              <a:t>Encode to 65,536 (256*256) possible directions</a:t>
            </a:r>
            <a:endParaRPr lang="zh-TW" altLang="en-US" smtClean="0">
              <a:ea typeface="新細明體" panose="02020500000000000000" pitchFamily="18" charset="-120"/>
            </a:endParaRPr>
          </a:p>
        </p:txBody>
      </p:sp>
      <p:sp>
        <p:nvSpPr>
          <p:cNvPr id="358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5250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0302080F-C7AB-4936-8A3B-7447AC7C63EA}" type="slidenum">
              <a:rPr lang="en-US" altLang="zh-TW" sz="1300"/>
              <a:pPr eaLnBrk="1" hangingPunct="1"/>
              <a:t>9</a:t>
            </a:fld>
            <a:endParaRPr lang="en-US" altLang="zh-TW" sz="1300"/>
          </a:p>
        </p:txBody>
      </p:sp>
    </p:spTree>
    <p:extLst>
      <p:ext uri="{BB962C8B-B14F-4D97-AF65-F5344CB8AC3E}">
        <p14:creationId xmlns:p14="http://schemas.microsoft.com/office/powerpoint/2010/main" val="127973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panose="02020500000000000000" pitchFamily="18" charset="-120"/>
            </a:endParaRPr>
          </a:p>
        </p:txBody>
      </p:sp>
      <p:sp>
        <p:nvSpPr>
          <p:cNvPr id="368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5250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33BCA15F-36AD-428C-AB58-726F6E074533}" type="slidenum">
              <a:rPr lang="en-US" altLang="zh-TW" sz="1300"/>
              <a:pPr eaLnBrk="1" hangingPunct="1"/>
              <a:t>14</a:t>
            </a:fld>
            <a:endParaRPr lang="en-US" altLang="zh-TW" sz="1300"/>
          </a:p>
        </p:txBody>
      </p:sp>
    </p:spTree>
    <p:extLst>
      <p:ext uri="{BB962C8B-B14F-4D97-AF65-F5344CB8AC3E}">
        <p14:creationId xmlns:p14="http://schemas.microsoft.com/office/powerpoint/2010/main" val="10931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lnSpcReduction="10000"/>
          </a:bodyPr>
          <a:lstStyle/>
          <a:p>
            <a:pPr>
              <a:defRPr/>
            </a:pPr>
            <a:r>
              <a:rPr lang="en-US" altLang="zh-TW" dirty="0" smtClean="0"/>
              <a:t> For each pixel, the scene is ray traced until the closest surface of intersection is found.</a:t>
            </a:r>
          </a:p>
          <a:p>
            <a:pPr>
              <a:defRPr/>
            </a:pPr>
            <a:r>
              <a:rPr lang="en-US" altLang="zh-TW" dirty="0" smtClean="0"/>
              <a:t>At this point, the </a:t>
            </a:r>
            <a:r>
              <a:rPr lang="en-US" altLang="zh-TW" dirty="0" smtClean="0">
                <a:hlinkClick r:id="rId3"/>
              </a:rPr>
              <a:t>rendering equation</a:t>
            </a:r>
            <a:r>
              <a:rPr lang="en-US" altLang="zh-TW" dirty="0" smtClean="0"/>
              <a:t> is used to calculate the surface radiance leaving the point of intersection in the direction of the ray that struck it. To facilitate efficiency, the equation is decomposed into four separate factors: direct illumination, </a:t>
            </a:r>
            <a:r>
              <a:rPr lang="en-US" altLang="zh-TW" dirty="0" err="1" smtClean="0"/>
              <a:t>specular</a:t>
            </a:r>
            <a:r>
              <a:rPr lang="en-US" altLang="zh-TW" dirty="0" smtClean="0"/>
              <a:t> reflection, caustics, and soft indirect illumination.</a:t>
            </a:r>
          </a:p>
          <a:p>
            <a:pPr>
              <a:defRPr/>
            </a:pPr>
            <a:endParaRPr lang="en-US" altLang="zh-TW" dirty="0" smtClean="0"/>
          </a:p>
          <a:p>
            <a:pPr>
              <a:defRPr/>
            </a:pPr>
            <a:r>
              <a:rPr lang="en-US" altLang="zh-TW" dirty="0" smtClean="0"/>
              <a:t>*For an accurate estimate of direct illumination, a ray is traced from the point of intersection to each light source. As long as a ray does not intersect another object, the light source is used to calculate the direct illumination. For an approximate estimate of indirect illumination, the photon map is used to calculate the radiance contribution.</a:t>
            </a:r>
          </a:p>
          <a:p>
            <a:pPr>
              <a:defRPr/>
            </a:pPr>
            <a:r>
              <a:rPr lang="en-US" altLang="zh-TW" dirty="0" smtClean="0"/>
              <a:t>* </a:t>
            </a:r>
            <a:r>
              <a:rPr lang="en-US" altLang="zh-TW" dirty="0" err="1" smtClean="0"/>
              <a:t>Specular</a:t>
            </a:r>
            <a:r>
              <a:rPr lang="en-US" altLang="zh-TW" dirty="0" smtClean="0"/>
              <a:t> reflection can be, in most cases, calculated using ray tracing procedures (as it handles reflections well).</a:t>
            </a:r>
          </a:p>
          <a:p>
            <a:pPr>
              <a:defRPr/>
            </a:pPr>
            <a:r>
              <a:rPr lang="en-US" altLang="zh-TW" dirty="0" smtClean="0"/>
              <a:t>* The contribution to the surface radiance from caustics is calculated using the caustics photon map directly. The number of photons in this map must be sufficiently large, as the map is the only source for caustics information in the scene.</a:t>
            </a:r>
          </a:p>
          <a:p>
            <a:pPr>
              <a:defRPr/>
            </a:pPr>
            <a:r>
              <a:rPr lang="en-US" altLang="zh-TW" dirty="0" smtClean="0"/>
              <a:t>* For soft indirect illumination, radiance is calculated using the photon map directly. This contribution, however, does not need to be as accurate as the caustics contribution and thus uses the global photon map.</a:t>
            </a:r>
          </a:p>
          <a:p>
            <a:pPr>
              <a:defRPr/>
            </a:pPr>
            <a:endParaRPr lang="zh-TW" altLang="en-US" dirty="0"/>
          </a:p>
        </p:txBody>
      </p:sp>
      <p:sp>
        <p:nvSpPr>
          <p:cNvPr id="378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5250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F6ADD7B5-D756-4F64-BB60-F41121341F3F}" type="slidenum">
              <a:rPr lang="en-US" altLang="zh-TW" sz="1300"/>
              <a:pPr eaLnBrk="1" hangingPunct="1"/>
              <a:t>22</a:t>
            </a:fld>
            <a:endParaRPr lang="en-US" altLang="zh-TW" sz="1300"/>
          </a:p>
        </p:txBody>
      </p:sp>
    </p:spTree>
    <p:extLst>
      <p:ext uri="{BB962C8B-B14F-4D97-AF65-F5344CB8AC3E}">
        <p14:creationId xmlns:p14="http://schemas.microsoft.com/office/powerpoint/2010/main" val="234441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ln/>
        </p:spPr>
      </p:sp>
      <p:sp>
        <p:nvSpPr>
          <p:cNvPr id="389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ea typeface="新細明體" panose="02020500000000000000" pitchFamily="18" charset="-120"/>
              </a:rPr>
              <a:t>* photon mapping handles caustics which removes the high frequency noise typically seen in path traced images.  </a:t>
            </a:r>
          </a:p>
          <a:p>
            <a:r>
              <a:rPr lang="en-US" altLang="zh-TW" smtClean="0">
                <a:ea typeface="新細明體" panose="02020500000000000000" pitchFamily="18" charset="-120"/>
              </a:rPr>
              <a:t>* In addition, we can use information from the photon map to help us importance sample the hemisphere.</a:t>
            </a:r>
          </a:p>
          <a:p>
            <a:r>
              <a:rPr lang="en-US" altLang="zh-TW" smtClean="0">
                <a:ea typeface="新細明體" panose="02020500000000000000" pitchFamily="18" charset="-120"/>
              </a:rPr>
              <a:t>* the photon maps provides information that can be used as heuristics for other parts of the rendering equation.  For example, with a little extra work, information from the photon map can provide information as to whether shadow rays are needed at a location.</a:t>
            </a:r>
          </a:p>
          <a:p>
            <a:endParaRPr lang="zh-TW" altLang="en-US" smtClean="0">
              <a:ea typeface="新細明體" panose="02020500000000000000" pitchFamily="18" charset="-120"/>
            </a:endParaRPr>
          </a:p>
        </p:txBody>
      </p:sp>
      <p:sp>
        <p:nvSpPr>
          <p:cNvPr id="389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5250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525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525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fld id="{5DFF95B1-AA69-4A3A-BEB0-3F4CC5DB21B1}" type="slidenum">
              <a:rPr lang="en-US" altLang="zh-TW" sz="1300"/>
              <a:pPr eaLnBrk="1" hangingPunct="1"/>
              <a:t>23</a:t>
            </a:fld>
            <a:endParaRPr lang="en-US" altLang="zh-TW" sz="1300"/>
          </a:p>
        </p:txBody>
      </p:sp>
    </p:spTree>
    <p:extLst>
      <p:ext uri="{BB962C8B-B14F-4D97-AF65-F5344CB8AC3E}">
        <p14:creationId xmlns:p14="http://schemas.microsoft.com/office/powerpoint/2010/main" val="492486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F4126B05-C525-49F7-9AF8-E700D1272973}" type="slidenum">
              <a:rPr lang="en-US" altLang="zh-TW"/>
              <a:pPr/>
              <a:t>‹#›</a:t>
            </a:fld>
            <a:endParaRPr lang="en-US" altLang="zh-TW"/>
          </a:p>
        </p:txBody>
      </p:sp>
    </p:spTree>
    <p:extLst>
      <p:ext uri="{BB962C8B-B14F-4D97-AF65-F5344CB8AC3E}">
        <p14:creationId xmlns:p14="http://schemas.microsoft.com/office/powerpoint/2010/main" val="117553742"/>
      </p:ext>
    </p:extLst>
  </p:cSld>
  <p:clrMapOvr>
    <a:masterClrMapping/>
  </p:clrMapOvr>
  <p:transition spd="med">
    <p:zo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543DC11E-BC51-4252-8A88-721ABBC39D9A}" type="slidenum">
              <a:rPr lang="en-US" altLang="zh-TW"/>
              <a:pPr/>
              <a:t>‹#›</a:t>
            </a:fld>
            <a:endParaRPr lang="en-US" altLang="zh-TW"/>
          </a:p>
        </p:txBody>
      </p:sp>
    </p:spTree>
    <p:extLst>
      <p:ext uri="{BB962C8B-B14F-4D97-AF65-F5344CB8AC3E}">
        <p14:creationId xmlns:p14="http://schemas.microsoft.com/office/powerpoint/2010/main" val="1134202367"/>
      </p:ext>
    </p:extLst>
  </p:cSld>
  <p:clrMapOvr>
    <a:masterClrMapping/>
  </p:clrMapOvr>
  <p:transition spd="med">
    <p:zo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264DA99F-F18B-499D-A1FC-66187D62EF71}" type="slidenum">
              <a:rPr lang="en-US" altLang="zh-TW"/>
              <a:pPr/>
              <a:t>‹#›</a:t>
            </a:fld>
            <a:endParaRPr lang="en-US" altLang="zh-TW"/>
          </a:p>
        </p:txBody>
      </p:sp>
    </p:spTree>
    <p:extLst>
      <p:ext uri="{BB962C8B-B14F-4D97-AF65-F5344CB8AC3E}">
        <p14:creationId xmlns:p14="http://schemas.microsoft.com/office/powerpoint/2010/main" val="2056032835"/>
      </p:ext>
    </p:extLst>
  </p:cSld>
  <p:clrMapOvr>
    <a:masterClrMapping/>
  </p:clrMapOvr>
  <p:transition spd="med">
    <p:zo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4B216549-2159-423E-9601-E55CA3226E66}" type="slidenum">
              <a:rPr lang="en-US" altLang="zh-TW"/>
              <a:pPr/>
              <a:t>‹#›</a:t>
            </a:fld>
            <a:endParaRPr lang="en-US" altLang="zh-TW"/>
          </a:p>
        </p:txBody>
      </p:sp>
    </p:spTree>
    <p:extLst>
      <p:ext uri="{BB962C8B-B14F-4D97-AF65-F5344CB8AC3E}">
        <p14:creationId xmlns:p14="http://schemas.microsoft.com/office/powerpoint/2010/main" val="3524443240"/>
      </p:ext>
    </p:extLst>
  </p:cSld>
  <p:clrMapOvr>
    <a:masterClrMapping/>
  </p:clrMapOvr>
  <p:transition spd="med">
    <p:zo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fld id="{41D395A4-2EA2-4545-B157-5EB231042ECB}" type="slidenum">
              <a:rPr lang="en-US" altLang="zh-TW"/>
              <a:pPr/>
              <a:t>‹#›</a:t>
            </a:fld>
            <a:endParaRPr lang="en-US" altLang="zh-TW"/>
          </a:p>
        </p:txBody>
      </p:sp>
    </p:spTree>
    <p:extLst>
      <p:ext uri="{BB962C8B-B14F-4D97-AF65-F5344CB8AC3E}">
        <p14:creationId xmlns:p14="http://schemas.microsoft.com/office/powerpoint/2010/main" val="2874172987"/>
      </p:ext>
    </p:extLst>
  </p:cSld>
  <p:clrMapOvr>
    <a:masterClrMapping/>
  </p:clrMapOvr>
  <p:transition spd="med">
    <p:zo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fld id="{F93872B3-1248-475A-A69E-4AD01290F93E}" type="slidenum">
              <a:rPr lang="en-US" altLang="zh-TW"/>
              <a:pPr/>
              <a:t>‹#›</a:t>
            </a:fld>
            <a:endParaRPr lang="en-US" altLang="zh-TW"/>
          </a:p>
        </p:txBody>
      </p:sp>
    </p:spTree>
    <p:extLst>
      <p:ext uri="{BB962C8B-B14F-4D97-AF65-F5344CB8AC3E}">
        <p14:creationId xmlns:p14="http://schemas.microsoft.com/office/powerpoint/2010/main" val="69862922"/>
      </p:ext>
    </p:extLst>
  </p:cSld>
  <p:clrMapOvr>
    <a:masterClrMapping/>
  </p:clrMapOvr>
  <p:transition spd="med">
    <p:zo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fld id="{C4BEB9DE-2FA3-4867-A7E7-D69AEE60C7C9}" type="slidenum">
              <a:rPr lang="en-US" altLang="zh-TW"/>
              <a:pPr/>
              <a:t>‹#›</a:t>
            </a:fld>
            <a:endParaRPr lang="en-US" altLang="zh-TW"/>
          </a:p>
        </p:txBody>
      </p:sp>
    </p:spTree>
    <p:extLst>
      <p:ext uri="{BB962C8B-B14F-4D97-AF65-F5344CB8AC3E}">
        <p14:creationId xmlns:p14="http://schemas.microsoft.com/office/powerpoint/2010/main" val="2439343308"/>
      </p:ext>
    </p:extLst>
  </p:cSld>
  <p:clrMapOvr>
    <a:masterClrMapping/>
  </p:clrMapOvr>
  <p:transition spd="med">
    <p:zo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fld id="{9E587845-02AE-41EC-B7AE-AF0D39B86188}" type="slidenum">
              <a:rPr lang="en-US" altLang="zh-TW"/>
              <a:pPr/>
              <a:t>‹#›</a:t>
            </a:fld>
            <a:endParaRPr lang="en-US" altLang="zh-TW"/>
          </a:p>
        </p:txBody>
      </p:sp>
    </p:spTree>
    <p:extLst>
      <p:ext uri="{BB962C8B-B14F-4D97-AF65-F5344CB8AC3E}">
        <p14:creationId xmlns:p14="http://schemas.microsoft.com/office/powerpoint/2010/main" val="360707396"/>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en-US" altLang="zh-TW"/>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fld id="{A02CA9AC-E716-46B9-B9C5-4C55D0B6C5DF}" type="slidenum">
              <a:rPr lang="en-US" altLang="zh-TW"/>
              <a:pPr/>
              <a:t>‹#›</a:t>
            </a:fld>
            <a:endParaRPr lang="en-US" altLang="zh-TW"/>
          </a:p>
        </p:txBody>
      </p:sp>
    </p:spTree>
    <p:extLst>
      <p:ext uri="{BB962C8B-B14F-4D97-AF65-F5344CB8AC3E}">
        <p14:creationId xmlns:p14="http://schemas.microsoft.com/office/powerpoint/2010/main" val="3735715107"/>
      </p:ext>
    </p:extLst>
  </p:cSld>
  <p:clrMapOvr>
    <a:masterClrMapping/>
  </p:clrMapOvr>
  <p:transition spd="med">
    <p:zo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fld id="{7572BD69-2558-48B2-87EF-368A5D5D5107}" type="slidenum">
              <a:rPr lang="en-US" altLang="zh-TW"/>
              <a:pPr/>
              <a:t>‹#›</a:t>
            </a:fld>
            <a:endParaRPr lang="en-US" altLang="zh-TW"/>
          </a:p>
        </p:txBody>
      </p:sp>
    </p:spTree>
    <p:extLst>
      <p:ext uri="{BB962C8B-B14F-4D97-AF65-F5344CB8AC3E}">
        <p14:creationId xmlns:p14="http://schemas.microsoft.com/office/powerpoint/2010/main" val="3495124819"/>
      </p:ext>
    </p:extLst>
  </p:cSld>
  <p:clrMapOvr>
    <a:masterClrMapping/>
  </p:clrMapOvr>
  <p:transition spd="med">
    <p:zo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fld id="{FDDCF7C5-4C4E-4884-855A-FEB0C38C00B1}" type="slidenum">
              <a:rPr lang="en-US" altLang="zh-TW"/>
              <a:pPr/>
              <a:t>‹#›</a:t>
            </a:fld>
            <a:endParaRPr lang="en-US" altLang="zh-TW"/>
          </a:p>
        </p:txBody>
      </p:sp>
    </p:spTree>
    <p:extLst>
      <p:ext uri="{BB962C8B-B14F-4D97-AF65-F5344CB8AC3E}">
        <p14:creationId xmlns:p14="http://schemas.microsoft.com/office/powerpoint/2010/main" val="1474363776"/>
      </p:ext>
    </p:extLst>
  </p:cSld>
  <p:clrMapOvr>
    <a:masterClrMapping/>
  </p:clrMapOvr>
  <p:transition spd="med">
    <p:zo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新細明體" pitchFamily="18" charset="-120"/>
              </a:defRPr>
            </a:lvl1pPr>
          </a:lstStyle>
          <a:p>
            <a:pPr>
              <a:defRPr/>
            </a:pPr>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新細明體" pitchFamily="18"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452365A-4933-4F55-8FDC-EE0961F09520}"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spd="med">
    <p:zoom/>
    <p:sndAc>
      <p:stSnd>
        <p:snd r:embed="rId13" name="CAMERA.WAV"/>
      </p:stSnd>
    </p:sndAc>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3.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oleObject" Target="../embeddings/oleObject7.bin"/><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hyperlink" Target="http://graphics.stanford.edu/~henrik/papers/boo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graphics.cs.kuleuven.be/renderpark/intro.html" TargetMode="Externa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42900" y="428625"/>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sz="4400" b="1">
                <a:solidFill>
                  <a:srgbClr val="FF0000"/>
                </a:solidFill>
              </a:rPr>
              <a:t> </a:t>
            </a:r>
          </a:p>
          <a:p>
            <a:pPr algn="ctr" eaLnBrk="1" hangingPunct="1"/>
            <a:r>
              <a:rPr kumimoji="0" lang="en-US" altLang="zh-TW" sz="4400" b="1"/>
              <a:t>Advanced Computer Graphics</a:t>
            </a:r>
          </a:p>
          <a:p>
            <a:pPr algn="ctr" eaLnBrk="1" hangingPunct="1"/>
            <a:r>
              <a:rPr lang="en-US" altLang="zh-TW" sz="4400"/>
              <a:t>Global Illumination (3)</a:t>
            </a:r>
            <a:endParaRPr kumimoji="0" lang="en-US" altLang="zh-TW" sz="4400"/>
          </a:p>
        </p:txBody>
      </p:sp>
      <p:sp>
        <p:nvSpPr>
          <p:cNvPr id="2051" name="Rectangle 3"/>
          <p:cNvSpPr>
            <a:spLocks noChangeArrowheads="1"/>
          </p:cNvSpPr>
          <p:nvPr/>
        </p:nvSpPr>
        <p:spPr bwMode="auto">
          <a:xfrm>
            <a:off x="1371600" y="5357813"/>
            <a:ext cx="6400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000"/>
              </a:spcBef>
            </a:pPr>
            <a:r>
              <a:rPr kumimoji="0" lang="en-US" altLang="zh-TW" b="1">
                <a:ea typeface="標楷體" panose="03000509000000000000" pitchFamily="65" charset="-120"/>
                <a:cs typeface="Times New Roman" panose="02020603050405020304" pitchFamily="18" charset="0"/>
              </a:rPr>
              <a:t>Ming-Te Chi</a:t>
            </a:r>
          </a:p>
          <a:p>
            <a:pPr algn="ctr" eaLnBrk="1" hangingPunct="1">
              <a:spcBef>
                <a:spcPct val="20000"/>
              </a:spcBef>
            </a:pPr>
            <a:r>
              <a:rPr kumimoji="0" lang="en-US" altLang="zh-TW" b="1">
                <a:ea typeface="標楷體" panose="03000509000000000000" pitchFamily="65" charset="-120"/>
                <a:cs typeface="Times New Roman" panose="02020603050405020304" pitchFamily="18" charset="0"/>
              </a:rPr>
              <a:t>Department of Computer Science, </a:t>
            </a:r>
          </a:p>
          <a:p>
            <a:pPr algn="ctr" eaLnBrk="1" hangingPunct="1">
              <a:spcBef>
                <a:spcPct val="20000"/>
              </a:spcBef>
            </a:pPr>
            <a:r>
              <a:rPr kumimoji="0" lang="en-US" altLang="zh-TW" b="1">
                <a:ea typeface="標楷體" panose="03000509000000000000" pitchFamily="65" charset="-120"/>
                <a:cs typeface="Times New Roman" panose="02020603050405020304" pitchFamily="18" charset="0"/>
              </a:rPr>
              <a:t>National Chengchi University</a:t>
            </a:r>
            <a:endParaRPr kumimoji="0" lang="zh-TW" altLang="en-US" sz="3600" b="1">
              <a:solidFill>
                <a:srgbClr val="00FF00"/>
              </a:solidFill>
              <a:ea typeface="標楷體" panose="03000509000000000000" pitchFamily="65" charset="-120"/>
              <a:cs typeface="Times New Roman" panose="02020603050405020304" pitchFamily="18" charset="0"/>
            </a:endParaRPr>
          </a:p>
          <a:p>
            <a:pPr eaLnBrk="1" hangingPunct="1">
              <a:spcBef>
                <a:spcPct val="20000"/>
              </a:spcBef>
              <a:buFontTx/>
              <a:buChar char="•"/>
            </a:pPr>
            <a:endParaRPr kumimoji="0" lang="zh-TW" altLang="en-US" sz="3200">
              <a:ea typeface="標楷體" panose="03000509000000000000" pitchFamily="65" charset="-120"/>
              <a:cs typeface="Times New Roman" panose="02020603050405020304" pitchFamily="18" charset="0"/>
            </a:endParaRPr>
          </a:p>
          <a:p>
            <a:pPr eaLnBrk="1" hangingPunct="1">
              <a:spcBef>
                <a:spcPct val="20000"/>
              </a:spcBef>
              <a:buFontTx/>
              <a:buChar char="•"/>
            </a:pPr>
            <a:endParaRPr kumimoji="0" lang="en-US" altLang="zh-TW" sz="3200">
              <a:ea typeface="標楷體" panose="03000509000000000000" pitchFamily="65" charset="-120"/>
              <a:cs typeface="Times New Roman" panose="02020603050405020304" pitchFamily="18" charset="0"/>
            </a:endParaRPr>
          </a:p>
        </p:txBody>
      </p:sp>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950" y="2117725"/>
            <a:ext cx="32416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文字方塊 4"/>
          <p:cNvSpPr txBox="1">
            <a:spLocks noChangeArrowheads="1"/>
          </p:cNvSpPr>
          <p:nvPr/>
        </p:nvSpPr>
        <p:spPr bwMode="auto">
          <a:xfrm>
            <a:off x="6227763" y="5084763"/>
            <a:ext cx="2571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200">
                <a:cs typeface="Times New Roman" panose="02020603050405020304" pitchFamily="18" charset="0"/>
              </a:rPr>
              <a:t>Image courtesy of Luxrender</a:t>
            </a:r>
            <a:endParaRPr lang="zh-TW" altLang="en-US">
              <a:cs typeface="Times New Roman" panose="02020603050405020304" pitchFamily="18" charset="0"/>
            </a:endParaRP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TW" smtClean="0"/>
              <a:t>Light Sources</a:t>
            </a:r>
          </a:p>
        </p:txBody>
      </p:sp>
      <p:sp>
        <p:nvSpPr>
          <p:cNvPr id="11267" name="Rectangle 3"/>
          <p:cNvSpPr>
            <a:spLocks noGrp="1" noChangeArrowheads="1"/>
          </p:cNvSpPr>
          <p:nvPr>
            <p:ph type="body" idx="1"/>
          </p:nvPr>
        </p:nvSpPr>
        <p:spPr/>
        <p:txBody>
          <a:bodyPr/>
          <a:lstStyle/>
          <a:p>
            <a:r>
              <a:rPr lang="en-US" altLang="zh-TW" sz="2800" smtClean="0"/>
              <a:t>Point source</a:t>
            </a:r>
          </a:p>
          <a:p>
            <a:pPr lvl="1"/>
            <a:r>
              <a:rPr lang="en-US" altLang="zh-TW" sz="2400" smtClean="0"/>
              <a:t>Photons emitted uniformly in all directions</a:t>
            </a:r>
          </a:p>
          <a:p>
            <a:r>
              <a:rPr lang="en-US" altLang="zh-TW" sz="2800" smtClean="0"/>
              <a:t>Power of source (W) distributed evenly among photons</a:t>
            </a:r>
          </a:p>
          <a:p>
            <a:r>
              <a:rPr lang="en-US" altLang="zh-TW" sz="2800" smtClean="0"/>
              <a:t>Flux of each photon equal to source power divided by total # of photons</a:t>
            </a:r>
          </a:p>
          <a:p>
            <a:r>
              <a:rPr lang="en-US" altLang="zh-TW" sz="2800" smtClean="0"/>
              <a:t>For example, a 60W light bulb would send out a total of 100K photons, each carrying a flux </a:t>
            </a:r>
            <a:r>
              <a:rPr lang="en-US" altLang="zh-TW" sz="2800" smtClean="0">
                <a:latin typeface="Symbol" panose="05050102010706020507" pitchFamily="18" charset="2"/>
              </a:rPr>
              <a:t>DF</a:t>
            </a:r>
            <a:r>
              <a:rPr lang="en-US" altLang="zh-TW" sz="2800" smtClean="0"/>
              <a:t> of 0.6 mW</a:t>
            </a:r>
          </a:p>
          <a:p>
            <a:r>
              <a:rPr lang="en-US" altLang="zh-TW" sz="2800" smtClean="0"/>
              <a:t>Photons sent out once per simulation, not continuously as in radiosity</a:t>
            </a:r>
          </a:p>
        </p:txBody>
      </p:sp>
      <p:sp>
        <p:nvSpPr>
          <p:cNvPr id="11268" name="AutoShape 4"/>
          <p:cNvSpPr>
            <a:spLocks noChangeArrowheads="1"/>
          </p:cNvSpPr>
          <p:nvPr/>
        </p:nvSpPr>
        <p:spPr bwMode="auto">
          <a:xfrm>
            <a:off x="7643813" y="2071688"/>
            <a:ext cx="609600" cy="609600"/>
          </a:xfrm>
          <a:prstGeom prst="sun">
            <a:avLst>
              <a:gd name="adj" fmla="val 25000"/>
            </a:avLst>
          </a:prstGeom>
          <a:solidFill>
            <a:srgbClr val="FFFF0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1269" name="Line 5"/>
          <p:cNvSpPr>
            <a:spLocks noChangeShapeType="1"/>
          </p:cNvSpPr>
          <p:nvPr/>
        </p:nvSpPr>
        <p:spPr bwMode="auto">
          <a:xfrm flipV="1">
            <a:off x="8253413" y="1690688"/>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0" name="Line 6"/>
          <p:cNvSpPr>
            <a:spLocks noChangeShapeType="1"/>
          </p:cNvSpPr>
          <p:nvPr/>
        </p:nvSpPr>
        <p:spPr bwMode="auto">
          <a:xfrm>
            <a:off x="8253413" y="2528888"/>
            <a:ext cx="5334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1" name="Line 7"/>
          <p:cNvSpPr>
            <a:spLocks noChangeShapeType="1"/>
          </p:cNvSpPr>
          <p:nvPr/>
        </p:nvSpPr>
        <p:spPr bwMode="auto">
          <a:xfrm flipH="1">
            <a:off x="7720013" y="2757488"/>
            <a:ext cx="152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2" name="Line 8"/>
          <p:cNvSpPr>
            <a:spLocks noChangeShapeType="1"/>
          </p:cNvSpPr>
          <p:nvPr/>
        </p:nvSpPr>
        <p:spPr bwMode="auto">
          <a:xfrm flipH="1">
            <a:off x="7110413" y="2452688"/>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273" name="Line 9"/>
          <p:cNvSpPr>
            <a:spLocks noChangeShapeType="1"/>
          </p:cNvSpPr>
          <p:nvPr/>
        </p:nvSpPr>
        <p:spPr bwMode="auto">
          <a:xfrm flipH="1" flipV="1">
            <a:off x="7415213" y="1538288"/>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457200" y="155575"/>
            <a:ext cx="8229600" cy="1252538"/>
          </a:xfrm>
        </p:spPr>
        <p:txBody>
          <a:bodyPr/>
          <a:lstStyle/>
          <a:p>
            <a:r>
              <a:rPr lang="en-US" altLang="zh-TW" smtClean="0"/>
              <a:t>Lightsource </a:t>
            </a:r>
            <a:endParaRPr lang="zh-TW" altLang="en-US" smtClean="0"/>
          </a:p>
        </p:txBody>
      </p:sp>
      <p:sp>
        <p:nvSpPr>
          <p:cNvPr id="12291" name="內容版面配置區 2"/>
          <p:cNvSpPr>
            <a:spLocks noGrp="1"/>
          </p:cNvSpPr>
          <p:nvPr>
            <p:ph idx="1"/>
          </p:nvPr>
        </p:nvSpPr>
        <p:spPr/>
        <p:txBody>
          <a:bodyPr/>
          <a:lstStyle/>
          <a:p>
            <a:endParaRPr lang="zh-TW" altLang="en-US" smtClean="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2428875"/>
            <a:ext cx="71977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zh-TW" smtClean="0"/>
              <a:t>Russian Roulette</a:t>
            </a:r>
          </a:p>
        </p:txBody>
      </p:sp>
      <p:sp>
        <p:nvSpPr>
          <p:cNvPr id="13315" name="Rectangle 3"/>
          <p:cNvSpPr>
            <a:spLocks noGrp="1" noChangeArrowheads="1"/>
          </p:cNvSpPr>
          <p:nvPr>
            <p:ph type="body" idx="1"/>
          </p:nvPr>
        </p:nvSpPr>
        <p:spPr>
          <a:xfrm>
            <a:off x="500063" y="1331913"/>
            <a:ext cx="5257800" cy="4625975"/>
          </a:xfrm>
        </p:spPr>
        <p:txBody>
          <a:bodyPr/>
          <a:lstStyle/>
          <a:p>
            <a:pPr>
              <a:lnSpc>
                <a:spcPct val="90000"/>
              </a:lnSpc>
            </a:pPr>
            <a:r>
              <a:rPr lang="en-US" altLang="zh-TW" sz="2400" smtClean="0"/>
              <a:t>Tradition apparoch</a:t>
            </a:r>
          </a:p>
          <a:p>
            <a:pPr lvl="1">
              <a:lnSpc>
                <a:spcPct val="90000"/>
              </a:lnSpc>
            </a:pPr>
            <a:r>
              <a:rPr lang="en-US" altLang="zh-TW" sz="2000" smtClean="0"/>
              <a:t>Reflected flux only a fraction of incident flux</a:t>
            </a:r>
          </a:p>
          <a:p>
            <a:pPr lvl="1">
              <a:lnSpc>
                <a:spcPct val="90000"/>
              </a:lnSpc>
            </a:pPr>
            <a:r>
              <a:rPr lang="en-US" altLang="zh-TW" sz="2000" smtClean="0"/>
              <a:t>After several reflections, spending a lot of time keeping track of very little flux</a:t>
            </a:r>
          </a:p>
          <a:p>
            <a:pPr>
              <a:lnSpc>
                <a:spcPct val="90000"/>
              </a:lnSpc>
            </a:pPr>
            <a:r>
              <a:rPr lang="en-US" altLang="zh-TW" sz="2400" smtClean="0"/>
              <a:t>Instead, completely absorb some photons and completely reflect others  at full power</a:t>
            </a:r>
          </a:p>
          <a:p>
            <a:pPr>
              <a:lnSpc>
                <a:spcPct val="90000"/>
              </a:lnSpc>
            </a:pPr>
            <a:r>
              <a:rPr lang="en-US" altLang="zh-TW" sz="2400" smtClean="0"/>
              <a:t>Spend time tracing fewer full power photons</a:t>
            </a:r>
          </a:p>
          <a:p>
            <a:pPr>
              <a:lnSpc>
                <a:spcPct val="90000"/>
              </a:lnSpc>
            </a:pPr>
            <a:r>
              <a:rPr lang="en-US" altLang="zh-TW" sz="2400" smtClean="0"/>
              <a:t>Probability of reflectance is the reflectance </a:t>
            </a:r>
            <a:r>
              <a:rPr lang="en-US" altLang="zh-TW" sz="2400" i="1" smtClean="0">
                <a:latin typeface="Symbol" panose="05050102010706020507" pitchFamily="18" charset="2"/>
              </a:rPr>
              <a:t>r</a:t>
            </a:r>
            <a:r>
              <a:rPr lang="en-US" altLang="zh-TW" sz="2400" smtClean="0"/>
              <a:t>.</a:t>
            </a:r>
          </a:p>
          <a:p>
            <a:pPr>
              <a:lnSpc>
                <a:spcPct val="90000"/>
              </a:lnSpc>
            </a:pPr>
            <a:r>
              <a:rPr lang="en-US" altLang="zh-TW" sz="2400" smtClean="0"/>
              <a:t>Probability of absorption is 1 – </a:t>
            </a:r>
            <a:r>
              <a:rPr lang="en-US" altLang="zh-TW" sz="2400" i="1" smtClean="0">
                <a:latin typeface="Symbol" panose="05050102010706020507" pitchFamily="18" charset="2"/>
              </a:rPr>
              <a:t>r</a:t>
            </a:r>
            <a:r>
              <a:rPr lang="en-US" altLang="zh-TW" sz="2400" smtClean="0"/>
              <a:t>. </a:t>
            </a:r>
          </a:p>
        </p:txBody>
      </p:sp>
      <p:grpSp>
        <p:nvGrpSpPr>
          <p:cNvPr id="13316" name="群組 31"/>
          <p:cNvGrpSpPr>
            <a:grpSpLocks/>
          </p:cNvGrpSpPr>
          <p:nvPr/>
        </p:nvGrpSpPr>
        <p:grpSpPr bwMode="auto">
          <a:xfrm>
            <a:off x="6072188" y="1285875"/>
            <a:ext cx="2286000" cy="1981200"/>
            <a:chOff x="6096016" y="1752592"/>
            <a:chExt cx="2286000" cy="1981200"/>
          </a:xfrm>
        </p:grpSpPr>
        <p:sp>
          <p:nvSpPr>
            <p:cNvPr id="13339" name="Line 4"/>
            <p:cNvSpPr>
              <a:spLocks noChangeShapeType="1"/>
            </p:cNvSpPr>
            <p:nvPr/>
          </p:nvSpPr>
          <p:spPr bwMode="auto">
            <a:xfrm flipV="1">
              <a:off x="6172216" y="2895592"/>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340" name="Line 5"/>
            <p:cNvSpPr>
              <a:spLocks noChangeShapeType="1"/>
            </p:cNvSpPr>
            <p:nvPr/>
          </p:nvSpPr>
          <p:spPr bwMode="auto">
            <a:xfrm>
              <a:off x="6096016" y="1752592"/>
              <a:ext cx="914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41" name="Line 6"/>
            <p:cNvSpPr>
              <a:spLocks noChangeShapeType="1"/>
            </p:cNvSpPr>
            <p:nvPr/>
          </p:nvSpPr>
          <p:spPr bwMode="auto">
            <a:xfrm flipV="1">
              <a:off x="7010416" y="1981192"/>
              <a:ext cx="762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42" name="Line 7"/>
            <p:cNvSpPr>
              <a:spLocks noChangeShapeType="1"/>
            </p:cNvSpPr>
            <p:nvPr/>
          </p:nvSpPr>
          <p:spPr bwMode="auto">
            <a:xfrm>
              <a:off x="7010416" y="2895592"/>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pic>
          <p:nvPicPr>
            <p:cNvPr id="13343" name="Picture 8" descr="SL00253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2704" y="2438392"/>
              <a:ext cx="8493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4" name="Text Box 10"/>
            <p:cNvSpPr txBox="1">
              <a:spLocks noChangeArrowheads="1"/>
            </p:cNvSpPr>
            <p:nvPr/>
          </p:nvSpPr>
          <p:spPr bwMode="auto">
            <a:xfrm>
              <a:off x="6858016" y="2285992"/>
              <a:ext cx="3190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t>?</a:t>
              </a:r>
            </a:p>
          </p:txBody>
        </p:sp>
      </p:grpSp>
      <p:sp>
        <p:nvSpPr>
          <p:cNvPr id="13317" name="Line 17"/>
          <p:cNvSpPr>
            <a:spLocks noChangeShapeType="1"/>
          </p:cNvSpPr>
          <p:nvPr/>
        </p:nvSpPr>
        <p:spPr bwMode="auto">
          <a:xfrm>
            <a:off x="6367463" y="5014913"/>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318" name="Line 18"/>
          <p:cNvSpPr>
            <a:spLocks noChangeShapeType="1"/>
          </p:cNvSpPr>
          <p:nvPr/>
        </p:nvSpPr>
        <p:spPr bwMode="auto">
          <a:xfrm>
            <a:off x="6138863" y="4176713"/>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19" name="Line 19"/>
          <p:cNvSpPr>
            <a:spLocks noChangeShapeType="1"/>
          </p:cNvSpPr>
          <p:nvPr/>
        </p:nvSpPr>
        <p:spPr bwMode="auto">
          <a:xfrm>
            <a:off x="6291263" y="4176713"/>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20" name="Line 20"/>
          <p:cNvSpPr>
            <a:spLocks noChangeShapeType="1"/>
          </p:cNvSpPr>
          <p:nvPr/>
        </p:nvSpPr>
        <p:spPr bwMode="auto">
          <a:xfrm>
            <a:off x="6443663" y="4176713"/>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21" name="Line 21"/>
          <p:cNvSpPr>
            <a:spLocks noChangeShapeType="1"/>
          </p:cNvSpPr>
          <p:nvPr/>
        </p:nvSpPr>
        <p:spPr bwMode="auto">
          <a:xfrm>
            <a:off x="6596063" y="4176713"/>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22" name="Line 22"/>
          <p:cNvSpPr>
            <a:spLocks noChangeShapeType="1"/>
          </p:cNvSpPr>
          <p:nvPr/>
        </p:nvSpPr>
        <p:spPr bwMode="auto">
          <a:xfrm>
            <a:off x="6748463" y="4176713"/>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23" name="Line 23"/>
          <p:cNvSpPr>
            <a:spLocks noChangeShapeType="1"/>
          </p:cNvSpPr>
          <p:nvPr/>
        </p:nvSpPr>
        <p:spPr bwMode="auto">
          <a:xfrm>
            <a:off x="6900863" y="4176713"/>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24" name="Line 24"/>
          <p:cNvSpPr>
            <a:spLocks noChangeShapeType="1"/>
          </p:cNvSpPr>
          <p:nvPr/>
        </p:nvSpPr>
        <p:spPr bwMode="auto">
          <a:xfrm>
            <a:off x="7053263" y="4176713"/>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25" name="Line 25"/>
          <p:cNvSpPr>
            <a:spLocks noChangeShapeType="1"/>
          </p:cNvSpPr>
          <p:nvPr/>
        </p:nvSpPr>
        <p:spPr bwMode="auto">
          <a:xfrm>
            <a:off x="7205663" y="4176713"/>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26" name="Line 26"/>
          <p:cNvSpPr>
            <a:spLocks noChangeShapeType="1"/>
          </p:cNvSpPr>
          <p:nvPr/>
        </p:nvSpPr>
        <p:spPr bwMode="auto">
          <a:xfrm>
            <a:off x="7358063" y="4176713"/>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27" name="Line 27"/>
          <p:cNvSpPr>
            <a:spLocks noChangeShapeType="1"/>
          </p:cNvSpPr>
          <p:nvPr/>
        </p:nvSpPr>
        <p:spPr bwMode="auto">
          <a:xfrm>
            <a:off x="7510463" y="4176713"/>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28" name="Line 28"/>
          <p:cNvSpPr>
            <a:spLocks noChangeShapeType="1"/>
          </p:cNvSpPr>
          <p:nvPr/>
        </p:nvSpPr>
        <p:spPr bwMode="auto">
          <a:xfrm flipV="1">
            <a:off x="6900863" y="3795713"/>
            <a:ext cx="533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29" name="Line 29"/>
          <p:cNvSpPr>
            <a:spLocks noChangeShapeType="1"/>
          </p:cNvSpPr>
          <p:nvPr/>
        </p:nvSpPr>
        <p:spPr bwMode="auto">
          <a:xfrm flipV="1">
            <a:off x="7205663" y="3795713"/>
            <a:ext cx="533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30" name="Line 30"/>
          <p:cNvSpPr>
            <a:spLocks noChangeShapeType="1"/>
          </p:cNvSpPr>
          <p:nvPr/>
        </p:nvSpPr>
        <p:spPr bwMode="auto">
          <a:xfrm flipV="1">
            <a:off x="7358063" y="3795713"/>
            <a:ext cx="533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31" name="Line 31"/>
          <p:cNvSpPr>
            <a:spLocks noChangeShapeType="1"/>
          </p:cNvSpPr>
          <p:nvPr/>
        </p:nvSpPr>
        <p:spPr bwMode="auto">
          <a:xfrm flipV="1">
            <a:off x="7662863" y="3795713"/>
            <a:ext cx="533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32" name="Line 32"/>
          <p:cNvSpPr>
            <a:spLocks noChangeShapeType="1"/>
          </p:cNvSpPr>
          <p:nvPr/>
        </p:nvSpPr>
        <p:spPr bwMode="auto">
          <a:xfrm flipV="1">
            <a:off x="7815263" y="3795713"/>
            <a:ext cx="533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33" name="Line 33"/>
          <p:cNvSpPr>
            <a:spLocks noChangeShapeType="1"/>
          </p:cNvSpPr>
          <p:nvPr/>
        </p:nvSpPr>
        <p:spPr bwMode="auto">
          <a:xfrm flipV="1">
            <a:off x="7967663" y="3795713"/>
            <a:ext cx="533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34" name="Line 34"/>
          <p:cNvSpPr>
            <a:spLocks noChangeShapeType="1"/>
          </p:cNvSpPr>
          <p:nvPr/>
        </p:nvSpPr>
        <p:spPr bwMode="auto">
          <a:xfrm>
            <a:off x="6748463" y="5014913"/>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35" name="Line 35"/>
          <p:cNvSpPr>
            <a:spLocks noChangeShapeType="1"/>
          </p:cNvSpPr>
          <p:nvPr/>
        </p:nvSpPr>
        <p:spPr bwMode="auto">
          <a:xfrm>
            <a:off x="7510463" y="5014913"/>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36" name="Line 36"/>
          <p:cNvSpPr>
            <a:spLocks noChangeShapeType="1"/>
          </p:cNvSpPr>
          <p:nvPr/>
        </p:nvSpPr>
        <p:spPr bwMode="auto">
          <a:xfrm>
            <a:off x="7053263" y="5014913"/>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37" name="Line 37"/>
          <p:cNvSpPr>
            <a:spLocks noChangeShapeType="1"/>
          </p:cNvSpPr>
          <p:nvPr/>
        </p:nvSpPr>
        <p:spPr bwMode="auto">
          <a:xfrm>
            <a:off x="8120063" y="5014913"/>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338" name="Rectangle 40"/>
          <p:cNvSpPr>
            <a:spLocks noChangeArrowheads="1"/>
          </p:cNvSpPr>
          <p:nvPr/>
        </p:nvSpPr>
        <p:spPr bwMode="auto">
          <a:xfrm>
            <a:off x="5834063" y="4959350"/>
            <a:ext cx="8842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600" i="1">
                <a:latin typeface="Symbol" panose="05050102010706020507" pitchFamily="18" charset="2"/>
              </a:rPr>
              <a:t>r</a:t>
            </a:r>
            <a:r>
              <a:rPr lang="en-US" altLang="zh-TW" sz="1600"/>
              <a:t> = 60%</a:t>
            </a:r>
            <a:endParaRPr lang="en-US" altLang="zh-TW" sz="1600" i="1">
              <a:latin typeface="Symbol" panose="05050102010706020507" pitchFamily="18" charset="2"/>
            </a:endParaRPr>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TW" smtClean="0"/>
              <a:t>Mixed Surfaces</a:t>
            </a:r>
          </a:p>
        </p:txBody>
      </p:sp>
      <p:sp>
        <p:nvSpPr>
          <p:cNvPr id="14339" name="Rectangle 3"/>
          <p:cNvSpPr>
            <a:spLocks noGrp="1" noChangeArrowheads="1"/>
          </p:cNvSpPr>
          <p:nvPr>
            <p:ph type="body" idx="1"/>
          </p:nvPr>
        </p:nvSpPr>
        <p:spPr/>
        <p:txBody>
          <a:bodyPr/>
          <a:lstStyle/>
          <a:p>
            <a:r>
              <a:rPr lang="en-US" altLang="zh-TW" smtClean="0"/>
              <a:t>Surfaces have specular and diffuse components</a:t>
            </a:r>
          </a:p>
          <a:p>
            <a:pPr lvl="1"/>
            <a:r>
              <a:rPr lang="en-US" altLang="zh-TW" smtClean="0"/>
              <a:t> </a:t>
            </a:r>
            <a:r>
              <a:rPr lang="en-US" altLang="zh-TW" i="1" smtClean="0">
                <a:latin typeface="Symbol" panose="05050102010706020507" pitchFamily="18" charset="2"/>
              </a:rPr>
              <a:t>r</a:t>
            </a:r>
            <a:r>
              <a:rPr lang="en-US" altLang="zh-TW" i="1" baseline="-25000" smtClean="0"/>
              <a:t>d</a:t>
            </a:r>
            <a:r>
              <a:rPr lang="en-US" altLang="zh-TW" smtClean="0"/>
              <a:t> – diffuse reflectance</a:t>
            </a:r>
          </a:p>
          <a:p>
            <a:pPr lvl="1"/>
            <a:r>
              <a:rPr lang="en-US" altLang="zh-TW" smtClean="0"/>
              <a:t> </a:t>
            </a:r>
            <a:r>
              <a:rPr lang="en-US" altLang="zh-TW" i="1" smtClean="0">
                <a:latin typeface="Symbol" panose="05050102010706020507" pitchFamily="18" charset="2"/>
              </a:rPr>
              <a:t>r</a:t>
            </a:r>
            <a:r>
              <a:rPr lang="en-US" altLang="zh-TW" i="1" baseline="-25000" smtClean="0"/>
              <a:t>s</a:t>
            </a:r>
            <a:r>
              <a:rPr lang="en-US" altLang="zh-TW" smtClean="0"/>
              <a:t> – specular reflectance</a:t>
            </a:r>
          </a:p>
          <a:p>
            <a:pPr lvl="1"/>
            <a:r>
              <a:rPr lang="en-US" altLang="zh-TW" smtClean="0"/>
              <a:t> </a:t>
            </a:r>
            <a:r>
              <a:rPr lang="en-US" altLang="zh-TW" i="1" smtClean="0">
                <a:latin typeface="Symbol" panose="05050102010706020507" pitchFamily="18" charset="2"/>
              </a:rPr>
              <a:t>r</a:t>
            </a:r>
            <a:r>
              <a:rPr lang="en-US" altLang="zh-TW" i="1" baseline="-25000" smtClean="0"/>
              <a:t>d</a:t>
            </a:r>
            <a:r>
              <a:rPr lang="en-US" altLang="zh-TW" smtClean="0"/>
              <a:t> + </a:t>
            </a:r>
            <a:r>
              <a:rPr lang="en-US" altLang="zh-TW" i="1" smtClean="0">
                <a:latin typeface="Symbol" panose="05050102010706020507" pitchFamily="18" charset="2"/>
              </a:rPr>
              <a:t>r</a:t>
            </a:r>
            <a:r>
              <a:rPr lang="en-US" altLang="zh-TW" i="1" baseline="-25000" smtClean="0"/>
              <a:t>s</a:t>
            </a:r>
            <a:r>
              <a:rPr lang="en-US" altLang="zh-TW" smtClean="0"/>
              <a:t> &lt; 1 (conservation of energy)</a:t>
            </a:r>
          </a:p>
          <a:p>
            <a:r>
              <a:rPr lang="en-US" altLang="zh-TW" smtClean="0"/>
              <a:t>Let </a:t>
            </a:r>
            <a:r>
              <a:rPr lang="en-US" altLang="zh-TW" smtClean="0">
                <a:latin typeface="Symbol" panose="05050102010706020507" pitchFamily="18" charset="2"/>
              </a:rPr>
              <a:t>z</a:t>
            </a:r>
            <a:r>
              <a:rPr lang="en-US" altLang="zh-TW" smtClean="0"/>
              <a:t> be a uniform random value from 0 to 1</a:t>
            </a:r>
          </a:p>
          <a:p>
            <a:r>
              <a:rPr lang="en-US" altLang="zh-TW" smtClean="0"/>
              <a:t>If </a:t>
            </a:r>
            <a:r>
              <a:rPr lang="en-US" altLang="zh-TW" smtClean="0">
                <a:latin typeface="Symbol" panose="05050102010706020507" pitchFamily="18" charset="2"/>
              </a:rPr>
              <a:t>z</a:t>
            </a:r>
            <a:r>
              <a:rPr lang="en-US" altLang="zh-TW" smtClean="0"/>
              <a:t> &lt; </a:t>
            </a:r>
            <a:r>
              <a:rPr lang="en-US" altLang="zh-TW" i="1" smtClean="0">
                <a:latin typeface="Symbol" panose="05050102010706020507" pitchFamily="18" charset="2"/>
              </a:rPr>
              <a:t>r</a:t>
            </a:r>
            <a:r>
              <a:rPr lang="en-US" altLang="zh-TW" i="1" baseline="-25000" smtClean="0"/>
              <a:t>d</a:t>
            </a:r>
            <a:r>
              <a:rPr lang="en-US" altLang="zh-TW" smtClean="0"/>
              <a:t> then reflect diffuse</a:t>
            </a:r>
          </a:p>
          <a:p>
            <a:r>
              <a:rPr lang="en-US" altLang="zh-TW" smtClean="0"/>
              <a:t>Else if </a:t>
            </a:r>
            <a:r>
              <a:rPr lang="en-US" altLang="zh-TW" smtClean="0">
                <a:latin typeface="Symbol" panose="05050102010706020507" pitchFamily="18" charset="2"/>
              </a:rPr>
              <a:t>z</a:t>
            </a:r>
            <a:r>
              <a:rPr lang="en-US" altLang="zh-TW" smtClean="0"/>
              <a:t> &lt; </a:t>
            </a:r>
            <a:r>
              <a:rPr lang="en-US" altLang="zh-TW" i="1" smtClean="0">
                <a:latin typeface="Symbol" panose="05050102010706020507" pitchFamily="18" charset="2"/>
              </a:rPr>
              <a:t>r</a:t>
            </a:r>
            <a:r>
              <a:rPr lang="en-US" altLang="zh-TW" i="1" baseline="-25000" smtClean="0"/>
              <a:t>d</a:t>
            </a:r>
            <a:r>
              <a:rPr lang="en-US" altLang="zh-TW" smtClean="0"/>
              <a:t> + </a:t>
            </a:r>
            <a:r>
              <a:rPr lang="en-US" altLang="zh-TW" i="1" smtClean="0">
                <a:latin typeface="Symbol" panose="05050102010706020507" pitchFamily="18" charset="2"/>
              </a:rPr>
              <a:t>r</a:t>
            </a:r>
            <a:r>
              <a:rPr lang="en-US" altLang="zh-TW" i="1" baseline="-25000" smtClean="0"/>
              <a:t>s</a:t>
            </a:r>
            <a:r>
              <a:rPr lang="en-US" altLang="zh-TW" smtClean="0"/>
              <a:t> then reflect specular</a:t>
            </a:r>
          </a:p>
          <a:p>
            <a:r>
              <a:rPr lang="en-US" altLang="zh-TW" smtClean="0"/>
              <a:t>Otherwise absorb</a:t>
            </a:r>
          </a:p>
          <a:p>
            <a:endParaRPr lang="en-US" altLang="zh-TW" smtClean="0"/>
          </a:p>
        </p:txBody>
      </p:sp>
      <p:grpSp>
        <p:nvGrpSpPr>
          <p:cNvPr id="14340" name="群組 25"/>
          <p:cNvGrpSpPr>
            <a:grpSpLocks/>
          </p:cNvGrpSpPr>
          <p:nvPr/>
        </p:nvGrpSpPr>
        <p:grpSpPr bwMode="auto">
          <a:xfrm>
            <a:off x="5786438" y="2286000"/>
            <a:ext cx="3124200" cy="1676400"/>
            <a:chOff x="5791200" y="1066800"/>
            <a:chExt cx="3124200" cy="1676400"/>
          </a:xfrm>
        </p:grpSpPr>
        <p:sp>
          <p:nvSpPr>
            <p:cNvPr id="14341" name="Line 4"/>
            <p:cNvSpPr>
              <a:spLocks noChangeShapeType="1"/>
            </p:cNvSpPr>
            <p:nvPr/>
          </p:nvSpPr>
          <p:spPr bwMode="auto">
            <a:xfrm>
              <a:off x="6096000" y="20574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4342" name="Line 5"/>
            <p:cNvSpPr>
              <a:spLocks noChangeShapeType="1"/>
            </p:cNvSpPr>
            <p:nvPr/>
          </p:nvSpPr>
          <p:spPr bwMode="auto">
            <a:xfrm>
              <a:off x="5867400" y="1219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43" name="Line 6"/>
            <p:cNvSpPr>
              <a:spLocks noChangeShapeType="1"/>
            </p:cNvSpPr>
            <p:nvPr/>
          </p:nvSpPr>
          <p:spPr bwMode="auto">
            <a:xfrm>
              <a:off x="6019800" y="1219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44" name="Line 7"/>
            <p:cNvSpPr>
              <a:spLocks noChangeShapeType="1"/>
            </p:cNvSpPr>
            <p:nvPr/>
          </p:nvSpPr>
          <p:spPr bwMode="auto">
            <a:xfrm>
              <a:off x="6172200" y="1219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45" name="Line 8"/>
            <p:cNvSpPr>
              <a:spLocks noChangeShapeType="1"/>
            </p:cNvSpPr>
            <p:nvPr/>
          </p:nvSpPr>
          <p:spPr bwMode="auto">
            <a:xfrm>
              <a:off x="6324600" y="1219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46" name="Line 9"/>
            <p:cNvSpPr>
              <a:spLocks noChangeShapeType="1"/>
            </p:cNvSpPr>
            <p:nvPr/>
          </p:nvSpPr>
          <p:spPr bwMode="auto">
            <a:xfrm>
              <a:off x="6477000" y="1219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47" name="Line 10"/>
            <p:cNvSpPr>
              <a:spLocks noChangeShapeType="1"/>
            </p:cNvSpPr>
            <p:nvPr/>
          </p:nvSpPr>
          <p:spPr bwMode="auto">
            <a:xfrm>
              <a:off x="6629400" y="1219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48" name="Line 11"/>
            <p:cNvSpPr>
              <a:spLocks noChangeShapeType="1"/>
            </p:cNvSpPr>
            <p:nvPr/>
          </p:nvSpPr>
          <p:spPr bwMode="auto">
            <a:xfrm>
              <a:off x="6781800" y="1219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49" name="Line 12"/>
            <p:cNvSpPr>
              <a:spLocks noChangeShapeType="1"/>
            </p:cNvSpPr>
            <p:nvPr/>
          </p:nvSpPr>
          <p:spPr bwMode="auto">
            <a:xfrm>
              <a:off x="6934200" y="1219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0" name="Line 13"/>
            <p:cNvSpPr>
              <a:spLocks noChangeShapeType="1"/>
            </p:cNvSpPr>
            <p:nvPr/>
          </p:nvSpPr>
          <p:spPr bwMode="auto">
            <a:xfrm>
              <a:off x="7086600" y="1219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1" name="Line 14"/>
            <p:cNvSpPr>
              <a:spLocks noChangeShapeType="1"/>
            </p:cNvSpPr>
            <p:nvPr/>
          </p:nvSpPr>
          <p:spPr bwMode="auto">
            <a:xfrm>
              <a:off x="7239000" y="12192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2" name="Line 15"/>
            <p:cNvSpPr>
              <a:spLocks noChangeShapeType="1"/>
            </p:cNvSpPr>
            <p:nvPr/>
          </p:nvSpPr>
          <p:spPr bwMode="auto">
            <a:xfrm flipV="1">
              <a:off x="6477000" y="1066800"/>
              <a:ext cx="914400" cy="9906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3" name="Line 16"/>
            <p:cNvSpPr>
              <a:spLocks noChangeShapeType="1"/>
            </p:cNvSpPr>
            <p:nvPr/>
          </p:nvSpPr>
          <p:spPr bwMode="auto">
            <a:xfrm flipV="1">
              <a:off x="6781800" y="1066800"/>
              <a:ext cx="914400" cy="9906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4" name="Line 17"/>
            <p:cNvSpPr>
              <a:spLocks noChangeShapeType="1"/>
            </p:cNvSpPr>
            <p:nvPr/>
          </p:nvSpPr>
          <p:spPr bwMode="auto">
            <a:xfrm flipV="1">
              <a:off x="7696200" y="1066800"/>
              <a:ext cx="914400" cy="9906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5" name="Line 19"/>
            <p:cNvSpPr>
              <a:spLocks noChangeShapeType="1"/>
            </p:cNvSpPr>
            <p:nvPr/>
          </p:nvSpPr>
          <p:spPr bwMode="auto">
            <a:xfrm flipH="1" flipV="1">
              <a:off x="7239000" y="1066800"/>
              <a:ext cx="304800" cy="9906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6" name="Line 20"/>
            <p:cNvSpPr>
              <a:spLocks noChangeShapeType="1"/>
            </p:cNvSpPr>
            <p:nvPr/>
          </p:nvSpPr>
          <p:spPr bwMode="auto">
            <a:xfrm flipH="1" flipV="1">
              <a:off x="5791200" y="1600200"/>
              <a:ext cx="12954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7" name="Line 21"/>
            <p:cNvSpPr>
              <a:spLocks noChangeShapeType="1"/>
            </p:cNvSpPr>
            <p:nvPr/>
          </p:nvSpPr>
          <p:spPr bwMode="auto">
            <a:xfrm flipV="1">
              <a:off x="6934200" y="1066800"/>
              <a:ext cx="76200" cy="9906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8" name="Line 22"/>
            <p:cNvSpPr>
              <a:spLocks noChangeShapeType="1"/>
            </p:cNvSpPr>
            <p:nvPr/>
          </p:nvSpPr>
          <p:spPr bwMode="auto">
            <a:xfrm flipV="1">
              <a:off x="7848600" y="1371600"/>
              <a:ext cx="838200" cy="685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59" name="Line 23"/>
            <p:cNvSpPr>
              <a:spLocks noChangeShapeType="1"/>
            </p:cNvSpPr>
            <p:nvPr/>
          </p:nvSpPr>
          <p:spPr bwMode="auto">
            <a:xfrm>
              <a:off x="6629400" y="2057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60" name="Line 24"/>
            <p:cNvSpPr>
              <a:spLocks noChangeShapeType="1"/>
            </p:cNvSpPr>
            <p:nvPr/>
          </p:nvSpPr>
          <p:spPr bwMode="auto">
            <a:xfrm>
              <a:off x="7391400" y="2057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61" name="Line 26"/>
            <p:cNvSpPr>
              <a:spLocks noChangeShapeType="1"/>
            </p:cNvSpPr>
            <p:nvPr/>
          </p:nvSpPr>
          <p:spPr bwMode="auto">
            <a:xfrm flipV="1">
              <a:off x="7239000" y="1600200"/>
              <a:ext cx="10668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4362" name="Rectangle 28"/>
            <p:cNvSpPr>
              <a:spLocks noChangeArrowheads="1"/>
            </p:cNvSpPr>
            <p:nvPr/>
          </p:nvSpPr>
          <p:spPr bwMode="auto">
            <a:xfrm>
              <a:off x="7961313" y="1981200"/>
              <a:ext cx="9540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600" i="1">
                  <a:solidFill>
                    <a:schemeClr val="accent2"/>
                  </a:solidFill>
                  <a:latin typeface="Symbol" panose="05050102010706020507" pitchFamily="18" charset="2"/>
                </a:rPr>
                <a:t>r</a:t>
              </a:r>
              <a:r>
                <a:rPr lang="en-US" altLang="zh-TW" sz="1600" i="1" baseline="-25000">
                  <a:solidFill>
                    <a:schemeClr val="accent2"/>
                  </a:solidFill>
                </a:rPr>
                <a:t>d</a:t>
              </a:r>
              <a:r>
                <a:rPr lang="en-US" altLang="zh-TW" sz="1600">
                  <a:solidFill>
                    <a:schemeClr val="accent2"/>
                  </a:solidFill>
                </a:rPr>
                <a:t> = 50%</a:t>
              </a:r>
            </a:p>
            <a:p>
              <a:pPr eaLnBrk="1" hangingPunct="1"/>
              <a:r>
                <a:rPr lang="en-US" altLang="zh-TW" sz="1600" i="1">
                  <a:solidFill>
                    <a:srgbClr val="008000"/>
                  </a:solidFill>
                  <a:latin typeface="Symbol" panose="05050102010706020507" pitchFamily="18" charset="2"/>
                </a:rPr>
                <a:t>r</a:t>
              </a:r>
              <a:r>
                <a:rPr lang="en-US" altLang="zh-TW" sz="1600" i="1" baseline="-25000">
                  <a:solidFill>
                    <a:srgbClr val="008000"/>
                  </a:solidFill>
                </a:rPr>
                <a:t>s</a:t>
              </a:r>
              <a:r>
                <a:rPr lang="en-US" altLang="zh-TW" sz="1600">
                  <a:solidFill>
                    <a:srgbClr val="008000"/>
                  </a:solidFill>
                </a:rPr>
                <a:t> = 30%</a:t>
              </a:r>
              <a:endParaRPr lang="en-US" altLang="zh-TW" sz="1600" i="1" baseline="-25000">
                <a:solidFill>
                  <a:srgbClr val="008000"/>
                </a:solidFill>
              </a:endParaRPr>
            </a:p>
          </p:txBody>
        </p:sp>
      </p:gr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zh-TW" smtClean="0"/>
              <a:t>Storing Photons</a:t>
            </a:r>
          </a:p>
        </p:txBody>
      </p:sp>
      <p:sp>
        <p:nvSpPr>
          <p:cNvPr id="15363" name="Rectangle 3"/>
          <p:cNvSpPr>
            <a:spLocks noGrp="1" noChangeArrowheads="1"/>
          </p:cNvSpPr>
          <p:nvPr>
            <p:ph type="body" idx="1"/>
          </p:nvPr>
        </p:nvSpPr>
        <p:spPr>
          <a:xfrm>
            <a:off x="468313" y="1484313"/>
            <a:ext cx="5114925" cy="4625975"/>
          </a:xfrm>
        </p:spPr>
        <p:txBody>
          <a:bodyPr/>
          <a:lstStyle/>
          <a:p>
            <a:pPr>
              <a:lnSpc>
                <a:spcPct val="90000"/>
              </a:lnSpc>
            </a:pPr>
            <a:r>
              <a:rPr lang="en-US" altLang="zh-TW" sz="2400" smtClean="0"/>
              <a:t>Uses a kd-tree – a sequence of axis-aligned partitions</a:t>
            </a:r>
          </a:p>
          <a:p>
            <a:pPr lvl="1">
              <a:lnSpc>
                <a:spcPct val="90000"/>
              </a:lnSpc>
            </a:pPr>
            <a:r>
              <a:rPr lang="en-US" altLang="zh-TW" sz="2000" smtClean="0"/>
              <a:t>2-D partitions are lines</a:t>
            </a:r>
          </a:p>
          <a:p>
            <a:pPr lvl="1">
              <a:lnSpc>
                <a:spcPct val="90000"/>
              </a:lnSpc>
            </a:pPr>
            <a:r>
              <a:rPr lang="en-US" altLang="zh-TW" sz="2000" smtClean="0"/>
              <a:t>3-D partitions are planes</a:t>
            </a:r>
          </a:p>
          <a:p>
            <a:pPr>
              <a:lnSpc>
                <a:spcPct val="90000"/>
              </a:lnSpc>
            </a:pPr>
            <a:r>
              <a:rPr lang="en-US" altLang="zh-TW" sz="2400" smtClean="0"/>
              <a:t>Axis of partitions alternates wrt depth of the tree</a:t>
            </a:r>
          </a:p>
          <a:p>
            <a:pPr>
              <a:lnSpc>
                <a:spcPct val="90000"/>
              </a:lnSpc>
            </a:pPr>
            <a:r>
              <a:rPr lang="en-US" altLang="zh-TW" sz="2400" smtClean="0"/>
              <a:t>Average access time is </a:t>
            </a:r>
            <a:r>
              <a:rPr lang="en-US" altLang="zh-TW" sz="2400" i="1" smtClean="0"/>
              <a:t>O</a:t>
            </a:r>
            <a:r>
              <a:rPr lang="en-US" altLang="zh-TW" sz="2400" smtClean="0"/>
              <a:t>(log </a:t>
            </a:r>
            <a:r>
              <a:rPr lang="en-US" altLang="zh-TW" sz="2400" i="1" smtClean="0"/>
              <a:t>n</a:t>
            </a:r>
            <a:r>
              <a:rPr lang="en-US" altLang="zh-TW" sz="2400" smtClean="0"/>
              <a:t>)</a:t>
            </a:r>
          </a:p>
          <a:p>
            <a:pPr>
              <a:lnSpc>
                <a:spcPct val="90000"/>
              </a:lnSpc>
            </a:pPr>
            <a:r>
              <a:rPr lang="en-US" altLang="zh-TW" sz="2400" smtClean="0"/>
              <a:t>Worst case </a:t>
            </a:r>
            <a:r>
              <a:rPr lang="en-US" altLang="zh-TW" sz="2400" i="1" smtClean="0"/>
              <a:t>O</a:t>
            </a:r>
            <a:r>
              <a:rPr lang="en-US" altLang="zh-TW" sz="2400" smtClean="0"/>
              <a:t>(</a:t>
            </a:r>
            <a:r>
              <a:rPr lang="en-US" altLang="zh-TW" sz="2400" i="1" smtClean="0"/>
              <a:t>n</a:t>
            </a:r>
            <a:r>
              <a:rPr lang="en-US" altLang="zh-TW" sz="2400" smtClean="0"/>
              <a:t>) when tree is severely lopsided</a:t>
            </a:r>
          </a:p>
          <a:p>
            <a:pPr>
              <a:lnSpc>
                <a:spcPct val="90000"/>
              </a:lnSpc>
            </a:pPr>
            <a:r>
              <a:rPr lang="en-US" altLang="zh-TW" sz="2400" smtClean="0"/>
              <a:t>Need to maintain a balanced tree, which can be done in </a:t>
            </a:r>
            <a:r>
              <a:rPr lang="en-US" altLang="zh-TW" sz="2400" i="1" smtClean="0"/>
              <a:t>O</a:t>
            </a:r>
            <a:r>
              <a:rPr lang="en-US" altLang="zh-TW" sz="2400" smtClean="0"/>
              <a:t>(</a:t>
            </a:r>
            <a:r>
              <a:rPr lang="en-US" altLang="zh-TW" sz="2400" i="1" smtClean="0"/>
              <a:t>n</a:t>
            </a:r>
            <a:r>
              <a:rPr lang="en-US" altLang="zh-TW" sz="2400" smtClean="0"/>
              <a:t> log </a:t>
            </a:r>
            <a:r>
              <a:rPr lang="en-US" altLang="zh-TW" sz="2400" i="1" smtClean="0"/>
              <a:t>n</a:t>
            </a:r>
            <a:r>
              <a:rPr lang="en-US" altLang="zh-TW" sz="2400" smtClean="0"/>
              <a:t>)</a:t>
            </a:r>
          </a:p>
          <a:p>
            <a:pPr>
              <a:lnSpc>
                <a:spcPct val="90000"/>
              </a:lnSpc>
            </a:pPr>
            <a:r>
              <a:rPr lang="en-US" altLang="zh-TW" sz="2400" smtClean="0"/>
              <a:t>Can find k nearest neighbors in</a:t>
            </a:r>
            <a:br>
              <a:rPr lang="en-US" altLang="zh-TW" sz="2400" smtClean="0"/>
            </a:br>
            <a:r>
              <a:rPr lang="en-US" altLang="zh-TW" sz="2400" i="1" smtClean="0"/>
              <a:t>O</a:t>
            </a:r>
            <a:r>
              <a:rPr lang="en-US" altLang="zh-TW" sz="2400" smtClean="0"/>
              <a:t>(</a:t>
            </a:r>
            <a:r>
              <a:rPr lang="en-US" altLang="zh-TW" sz="2400" i="1" smtClean="0"/>
              <a:t>k</a:t>
            </a:r>
            <a:r>
              <a:rPr lang="en-US" altLang="zh-TW" sz="2400" smtClean="0"/>
              <a:t> + log </a:t>
            </a:r>
            <a:r>
              <a:rPr lang="en-US" altLang="zh-TW" sz="2400" i="1" smtClean="0"/>
              <a:t>n</a:t>
            </a:r>
            <a:r>
              <a:rPr lang="en-US" altLang="zh-TW" sz="2400" smtClean="0"/>
              <a:t>) time using a heap</a:t>
            </a:r>
          </a:p>
        </p:txBody>
      </p:sp>
      <p:grpSp>
        <p:nvGrpSpPr>
          <p:cNvPr id="15364" name="群組 52"/>
          <p:cNvGrpSpPr>
            <a:grpSpLocks/>
          </p:cNvGrpSpPr>
          <p:nvPr/>
        </p:nvGrpSpPr>
        <p:grpSpPr bwMode="auto">
          <a:xfrm>
            <a:off x="5643563" y="1457325"/>
            <a:ext cx="3124200" cy="5257800"/>
            <a:chOff x="5791200" y="609600"/>
            <a:chExt cx="3124200" cy="5257800"/>
          </a:xfrm>
        </p:grpSpPr>
        <p:sp>
          <p:nvSpPr>
            <p:cNvPr id="15365" name="Line 61"/>
            <p:cNvSpPr>
              <a:spLocks noChangeShapeType="1"/>
            </p:cNvSpPr>
            <p:nvPr/>
          </p:nvSpPr>
          <p:spPr bwMode="auto">
            <a:xfrm>
              <a:off x="5867400" y="3962400"/>
              <a:ext cx="91440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66" name="Oval 4"/>
            <p:cNvSpPr>
              <a:spLocks noChangeArrowheads="1"/>
            </p:cNvSpPr>
            <p:nvPr/>
          </p:nvSpPr>
          <p:spPr bwMode="auto">
            <a:xfrm>
              <a:off x="7086600" y="1447800"/>
              <a:ext cx="152400" cy="152400"/>
            </a:xfrm>
            <a:prstGeom prst="ellipse">
              <a:avLst/>
            </a:prstGeom>
            <a:solidFill>
              <a:srgbClr val="FFCC66"/>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67" name="Oval 6"/>
            <p:cNvSpPr>
              <a:spLocks noChangeArrowheads="1"/>
            </p:cNvSpPr>
            <p:nvPr/>
          </p:nvSpPr>
          <p:spPr bwMode="auto">
            <a:xfrm>
              <a:off x="7391400" y="1752600"/>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68" name="Oval 7"/>
            <p:cNvSpPr>
              <a:spLocks noChangeArrowheads="1"/>
            </p:cNvSpPr>
            <p:nvPr/>
          </p:nvSpPr>
          <p:spPr bwMode="auto">
            <a:xfrm>
              <a:off x="8458200" y="914400"/>
              <a:ext cx="152400" cy="152400"/>
            </a:xfrm>
            <a:prstGeom prst="ellipse">
              <a:avLst/>
            </a:prstGeom>
            <a:solidFill>
              <a:srgbClr val="FFCC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69" name="Oval 8"/>
            <p:cNvSpPr>
              <a:spLocks noChangeArrowheads="1"/>
            </p:cNvSpPr>
            <p:nvPr/>
          </p:nvSpPr>
          <p:spPr bwMode="auto">
            <a:xfrm>
              <a:off x="7239000" y="2209800"/>
              <a:ext cx="152400" cy="152400"/>
            </a:xfrm>
            <a:prstGeom prst="ellipse">
              <a:avLst/>
            </a:prstGeom>
            <a:solidFill>
              <a:srgbClr val="CCFF33"/>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70" name="Oval 9"/>
            <p:cNvSpPr>
              <a:spLocks noChangeArrowheads="1"/>
            </p:cNvSpPr>
            <p:nvPr/>
          </p:nvSpPr>
          <p:spPr bwMode="auto">
            <a:xfrm>
              <a:off x="7696200" y="1371600"/>
              <a:ext cx="152400" cy="152400"/>
            </a:xfrm>
            <a:prstGeom prst="ellipse">
              <a:avLst/>
            </a:prstGeom>
            <a:solidFill>
              <a:srgbClr val="99FF99"/>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71" name="Oval 10"/>
            <p:cNvSpPr>
              <a:spLocks noChangeArrowheads="1"/>
            </p:cNvSpPr>
            <p:nvPr/>
          </p:nvSpPr>
          <p:spPr bwMode="auto">
            <a:xfrm>
              <a:off x="8229600" y="1676400"/>
              <a:ext cx="152400" cy="152400"/>
            </a:xfrm>
            <a:prstGeom prst="ellipse">
              <a:avLst/>
            </a:prstGeom>
            <a:solidFill>
              <a:srgbClr val="CCEC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72" name="Oval 11"/>
            <p:cNvSpPr>
              <a:spLocks noChangeArrowheads="1"/>
            </p:cNvSpPr>
            <p:nvPr/>
          </p:nvSpPr>
          <p:spPr bwMode="auto">
            <a:xfrm>
              <a:off x="8001000" y="2362200"/>
              <a:ext cx="152400" cy="152400"/>
            </a:xfrm>
            <a:prstGeom prst="ellipse">
              <a:avLst/>
            </a:prstGeom>
            <a:solidFill>
              <a:srgbClr val="66FF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73" name="Line 12"/>
            <p:cNvSpPr>
              <a:spLocks noChangeShapeType="1"/>
            </p:cNvSpPr>
            <p:nvPr/>
          </p:nvSpPr>
          <p:spPr bwMode="auto">
            <a:xfrm>
              <a:off x="7772400" y="609600"/>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74" name="Line 13"/>
            <p:cNvSpPr>
              <a:spLocks noChangeShapeType="1"/>
            </p:cNvSpPr>
            <p:nvPr/>
          </p:nvSpPr>
          <p:spPr bwMode="auto">
            <a:xfrm flipH="1">
              <a:off x="6705600" y="18288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75" name="Line 14"/>
            <p:cNvSpPr>
              <a:spLocks noChangeShapeType="1"/>
            </p:cNvSpPr>
            <p:nvPr/>
          </p:nvSpPr>
          <p:spPr bwMode="auto">
            <a:xfrm>
              <a:off x="7772400" y="17526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76" name="Line 15"/>
            <p:cNvSpPr>
              <a:spLocks noChangeShapeType="1"/>
            </p:cNvSpPr>
            <p:nvPr/>
          </p:nvSpPr>
          <p:spPr bwMode="auto">
            <a:xfrm flipV="1">
              <a:off x="7162800" y="8382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77" name="Line 16"/>
            <p:cNvSpPr>
              <a:spLocks noChangeShapeType="1"/>
            </p:cNvSpPr>
            <p:nvPr/>
          </p:nvSpPr>
          <p:spPr bwMode="auto">
            <a:xfrm>
              <a:off x="7315200" y="18288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78" name="Line 17"/>
            <p:cNvSpPr>
              <a:spLocks noChangeShapeType="1"/>
            </p:cNvSpPr>
            <p:nvPr/>
          </p:nvSpPr>
          <p:spPr bwMode="auto">
            <a:xfrm flipV="1">
              <a:off x="8534400" y="6096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79" name="Line 18"/>
            <p:cNvSpPr>
              <a:spLocks noChangeShapeType="1"/>
            </p:cNvSpPr>
            <p:nvPr/>
          </p:nvSpPr>
          <p:spPr bwMode="auto">
            <a:xfrm>
              <a:off x="8077200" y="17526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80" name="Line 27"/>
            <p:cNvSpPr>
              <a:spLocks noChangeShapeType="1"/>
            </p:cNvSpPr>
            <p:nvPr/>
          </p:nvSpPr>
          <p:spPr bwMode="auto">
            <a:xfrm flipV="1">
              <a:off x="5943600" y="24384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81" name="Line 28"/>
            <p:cNvSpPr>
              <a:spLocks noChangeShapeType="1"/>
            </p:cNvSpPr>
            <p:nvPr/>
          </p:nvSpPr>
          <p:spPr bwMode="auto">
            <a:xfrm flipH="1" flipV="1">
              <a:off x="6096000" y="24384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82" name="Line 29"/>
            <p:cNvSpPr>
              <a:spLocks noChangeShapeType="1"/>
            </p:cNvSpPr>
            <p:nvPr/>
          </p:nvSpPr>
          <p:spPr bwMode="auto">
            <a:xfrm flipV="1">
              <a:off x="6096000" y="2133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83" name="Line 30"/>
            <p:cNvSpPr>
              <a:spLocks noChangeShapeType="1"/>
            </p:cNvSpPr>
            <p:nvPr/>
          </p:nvSpPr>
          <p:spPr bwMode="auto">
            <a:xfrm>
              <a:off x="6400800" y="2133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84" name="Line 31"/>
            <p:cNvSpPr>
              <a:spLocks noChangeShapeType="1"/>
            </p:cNvSpPr>
            <p:nvPr/>
          </p:nvSpPr>
          <p:spPr bwMode="auto">
            <a:xfrm flipH="1">
              <a:off x="6553200" y="24384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85" name="Line 32"/>
            <p:cNvSpPr>
              <a:spLocks noChangeShapeType="1"/>
            </p:cNvSpPr>
            <p:nvPr/>
          </p:nvSpPr>
          <p:spPr bwMode="auto">
            <a:xfrm>
              <a:off x="6705600" y="24384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386" name="Oval 19"/>
            <p:cNvSpPr>
              <a:spLocks noChangeArrowheads="1"/>
            </p:cNvSpPr>
            <p:nvPr/>
          </p:nvSpPr>
          <p:spPr bwMode="auto">
            <a:xfrm>
              <a:off x="6324600" y="2057400"/>
              <a:ext cx="152400" cy="152400"/>
            </a:xfrm>
            <a:prstGeom prst="ellipse">
              <a:avLst/>
            </a:prstGeom>
            <a:solidFill>
              <a:srgbClr val="99FF99"/>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87" name="Oval 20"/>
            <p:cNvSpPr>
              <a:spLocks noChangeArrowheads="1"/>
            </p:cNvSpPr>
            <p:nvPr/>
          </p:nvSpPr>
          <p:spPr bwMode="auto">
            <a:xfrm>
              <a:off x="6019800" y="2362200"/>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88" name="Oval 21"/>
            <p:cNvSpPr>
              <a:spLocks noChangeArrowheads="1"/>
            </p:cNvSpPr>
            <p:nvPr/>
          </p:nvSpPr>
          <p:spPr bwMode="auto">
            <a:xfrm>
              <a:off x="6172200" y="2667000"/>
              <a:ext cx="152400" cy="152400"/>
            </a:xfrm>
            <a:prstGeom prst="ellipse">
              <a:avLst/>
            </a:prstGeom>
            <a:solidFill>
              <a:srgbClr val="CCFF33"/>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89" name="Oval 22"/>
            <p:cNvSpPr>
              <a:spLocks noChangeArrowheads="1"/>
            </p:cNvSpPr>
            <p:nvPr/>
          </p:nvSpPr>
          <p:spPr bwMode="auto">
            <a:xfrm>
              <a:off x="5867400" y="2667000"/>
              <a:ext cx="152400" cy="152400"/>
            </a:xfrm>
            <a:prstGeom prst="ellipse">
              <a:avLst/>
            </a:prstGeom>
            <a:solidFill>
              <a:srgbClr val="FFCC66"/>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90" name="Oval 23"/>
            <p:cNvSpPr>
              <a:spLocks noChangeArrowheads="1"/>
            </p:cNvSpPr>
            <p:nvPr/>
          </p:nvSpPr>
          <p:spPr bwMode="auto">
            <a:xfrm>
              <a:off x="6629400" y="2362200"/>
              <a:ext cx="152400" cy="152400"/>
            </a:xfrm>
            <a:prstGeom prst="ellipse">
              <a:avLst/>
            </a:prstGeom>
            <a:solidFill>
              <a:srgbClr val="CCEC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91" name="Oval 24"/>
            <p:cNvSpPr>
              <a:spLocks noChangeArrowheads="1"/>
            </p:cNvSpPr>
            <p:nvPr/>
          </p:nvSpPr>
          <p:spPr bwMode="auto">
            <a:xfrm>
              <a:off x="6477000" y="2667000"/>
              <a:ext cx="152400" cy="152400"/>
            </a:xfrm>
            <a:prstGeom prst="ellipse">
              <a:avLst/>
            </a:prstGeom>
            <a:solidFill>
              <a:srgbClr val="66FF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92" name="Oval 25"/>
            <p:cNvSpPr>
              <a:spLocks noChangeArrowheads="1"/>
            </p:cNvSpPr>
            <p:nvPr/>
          </p:nvSpPr>
          <p:spPr bwMode="auto">
            <a:xfrm>
              <a:off x="6781800" y="2667000"/>
              <a:ext cx="152400" cy="152400"/>
            </a:xfrm>
            <a:prstGeom prst="ellipse">
              <a:avLst/>
            </a:prstGeom>
            <a:solidFill>
              <a:srgbClr val="FFCC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93" name="Oval 33"/>
            <p:cNvSpPr>
              <a:spLocks noChangeArrowheads="1"/>
            </p:cNvSpPr>
            <p:nvPr/>
          </p:nvSpPr>
          <p:spPr bwMode="auto">
            <a:xfrm>
              <a:off x="7086600" y="4038600"/>
              <a:ext cx="152400" cy="152400"/>
            </a:xfrm>
            <a:prstGeom prst="ellipse">
              <a:avLst/>
            </a:prstGeom>
            <a:solidFill>
              <a:srgbClr val="FFCC66"/>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94" name="Oval 34"/>
            <p:cNvSpPr>
              <a:spLocks noChangeArrowheads="1"/>
            </p:cNvSpPr>
            <p:nvPr/>
          </p:nvSpPr>
          <p:spPr bwMode="auto">
            <a:xfrm>
              <a:off x="7391400" y="4343400"/>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95" name="Oval 35"/>
            <p:cNvSpPr>
              <a:spLocks noChangeArrowheads="1"/>
            </p:cNvSpPr>
            <p:nvPr/>
          </p:nvSpPr>
          <p:spPr bwMode="auto">
            <a:xfrm>
              <a:off x="8458200" y="3505200"/>
              <a:ext cx="152400" cy="152400"/>
            </a:xfrm>
            <a:prstGeom prst="ellipse">
              <a:avLst/>
            </a:prstGeom>
            <a:solidFill>
              <a:srgbClr val="FFCC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96" name="Oval 36"/>
            <p:cNvSpPr>
              <a:spLocks noChangeArrowheads="1"/>
            </p:cNvSpPr>
            <p:nvPr/>
          </p:nvSpPr>
          <p:spPr bwMode="auto">
            <a:xfrm>
              <a:off x="7239000" y="4800600"/>
              <a:ext cx="152400" cy="152400"/>
            </a:xfrm>
            <a:prstGeom prst="ellipse">
              <a:avLst/>
            </a:prstGeom>
            <a:solidFill>
              <a:srgbClr val="CCFF33"/>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97" name="Oval 37"/>
            <p:cNvSpPr>
              <a:spLocks noChangeArrowheads="1"/>
            </p:cNvSpPr>
            <p:nvPr/>
          </p:nvSpPr>
          <p:spPr bwMode="auto">
            <a:xfrm>
              <a:off x="7696200" y="3962400"/>
              <a:ext cx="152400" cy="152400"/>
            </a:xfrm>
            <a:prstGeom prst="ellipse">
              <a:avLst/>
            </a:prstGeom>
            <a:solidFill>
              <a:srgbClr val="99FF99"/>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98" name="Oval 38"/>
            <p:cNvSpPr>
              <a:spLocks noChangeArrowheads="1"/>
            </p:cNvSpPr>
            <p:nvPr/>
          </p:nvSpPr>
          <p:spPr bwMode="auto">
            <a:xfrm>
              <a:off x="8229600" y="4267200"/>
              <a:ext cx="152400" cy="152400"/>
            </a:xfrm>
            <a:prstGeom prst="ellipse">
              <a:avLst/>
            </a:prstGeom>
            <a:solidFill>
              <a:srgbClr val="CCEC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399" name="Oval 39"/>
            <p:cNvSpPr>
              <a:spLocks noChangeArrowheads="1"/>
            </p:cNvSpPr>
            <p:nvPr/>
          </p:nvSpPr>
          <p:spPr bwMode="auto">
            <a:xfrm>
              <a:off x="8001000" y="4953000"/>
              <a:ext cx="152400" cy="152400"/>
            </a:xfrm>
            <a:prstGeom prst="ellipse">
              <a:avLst/>
            </a:prstGeom>
            <a:solidFill>
              <a:srgbClr val="66FF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400" name="Line 47"/>
            <p:cNvSpPr>
              <a:spLocks noChangeShapeType="1"/>
            </p:cNvSpPr>
            <p:nvPr/>
          </p:nvSpPr>
          <p:spPr bwMode="auto">
            <a:xfrm>
              <a:off x="7162800" y="3505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401" name="Line 48"/>
            <p:cNvSpPr>
              <a:spLocks noChangeShapeType="1"/>
            </p:cNvSpPr>
            <p:nvPr/>
          </p:nvSpPr>
          <p:spPr bwMode="auto">
            <a:xfrm>
              <a:off x="7162800" y="35814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402" name="Line 49"/>
            <p:cNvSpPr>
              <a:spLocks noChangeShapeType="1"/>
            </p:cNvSpPr>
            <p:nvPr/>
          </p:nvSpPr>
          <p:spPr bwMode="auto">
            <a:xfrm>
              <a:off x="7315200" y="35814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403" name="Line 50"/>
            <p:cNvSpPr>
              <a:spLocks noChangeShapeType="1"/>
            </p:cNvSpPr>
            <p:nvPr/>
          </p:nvSpPr>
          <p:spPr bwMode="auto">
            <a:xfrm>
              <a:off x="7315200" y="4038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404" name="Line 51"/>
            <p:cNvSpPr>
              <a:spLocks noChangeShapeType="1"/>
            </p:cNvSpPr>
            <p:nvPr/>
          </p:nvSpPr>
          <p:spPr bwMode="auto">
            <a:xfrm>
              <a:off x="7467600" y="40386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405" name="Line 52"/>
            <p:cNvSpPr>
              <a:spLocks noChangeShapeType="1"/>
            </p:cNvSpPr>
            <p:nvPr/>
          </p:nvSpPr>
          <p:spPr bwMode="auto">
            <a:xfrm>
              <a:off x="7467600" y="43434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406" name="Line 53"/>
            <p:cNvSpPr>
              <a:spLocks noChangeShapeType="1"/>
            </p:cNvSpPr>
            <p:nvPr/>
          </p:nvSpPr>
          <p:spPr bwMode="auto">
            <a:xfrm flipH="1">
              <a:off x="8077200" y="43434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407" name="Oval 54"/>
            <p:cNvSpPr>
              <a:spLocks noChangeArrowheads="1"/>
            </p:cNvSpPr>
            <p:nvPr/>
          </p:nvSpPr>
          <p:spPr bwMode="auto">
            <a:xfrm>
              <a:off x="5791200" y="3886200"/>
              <a:ext cx="152400" cy="152400"/>
            </a:xfrm>
            <a:prstGeom prst="ellipse">
              <a:avLst/>
            </a:prstGeom>
            <a:solidFill>
              <a:srgbClr val="FFCC66"/>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408" name="Oval 55"/>
            <p:cNvSpPr>
              <a:spLocks noChangeArrowheads="1"/>
            </p:cNvSpPr>
            <p:nvPr/>
          </p:nvSpPr>
          <p:spPr bwMode="auto">
            <a:xfrm>
              <a:off x="5943600" y="4191000"/>
              <a:ext cx="152400" cy="152400"/>
            </a:xfrm>
            <a:prstGeom prst="ellipse">
              <a:avLst/>
            </a:prstGeom>
            <a:solidFill>
              <a:srgbClr val="FFCC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409" name="Oval 56"/>
            <p:cNvSpPr>
              <a:spLocks noChangeArrowheads="1"/>
            </p:cNvSpPr>
            <p:nvPr/>
          </p:nvSpPr>
          <p:spPr bwMode="auto">
            <a:xfrm>
              <a:off x="6096000" y="4495800"/>
              <a:ext cx="152400" cy="152400"/>
            </a:xfrm>
            <a:prstGeom prst="ellipse">
              <a:avLst/>
            </a:prstGeom>
            <a:solidFill>
              <a:srgbClr val="CCFF33"/>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410" name="Oval 57"/>
            <p:cNvSpPr>
              <a:spLocks noChangeArrowheads="1"/>
            </p:cNvSpPr>
            <p:nvPr/>
          </p:nvSpPr>
          <p:spPr bwMode="auto">
            <a:xfrm>
              <a:off x="6248400" y="4800600"/>
              <a:ext cx="152400" cy="152400"/>
            </a:xfrm>
            <a:prstGeom prst="ellipse">
              <a:avLst/>
            </a:prstGeom>
            <a:solidFill>
              <a:srgbClr val="99FF99"/>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411" name="Oval 58"/>
            <p:cNvSpPr>
              <a:spLocks noChangeArrowheads="1"/>
            </p:cNvSpPr>
            <p:nvPr/>
          </p:nvSpPr>
          <p:spPr bwMode="auto">
            <a:xfrm>
              <a:off x="6400800" y="5105400"/>
              <a:ext cx="152400" cy="152400"/>
            </a:xfrm>
            <a:prstGeom prst="ellipse">
              <a:avLst/>
            </a:prstGeom>
            <a:solidFill>
              <a:srgbClr val="FFFF00"/>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412" name="Oval 59"/>
            <p:cNvSpPr>
              <a:spLocks noChangeArrowheads="1"/>
            </p:cNvSpPr>
            <p:nvPr/>
          </p:nvSpPr>
          <p:spPr bwMode="auto">
            <a:xfrm>
              <a:off x="6553200" y="5410200"/>
              <a:ext cx="152400" cy="152400"/>
            </a:xfrm>
            <a:prstGeom prst="ellipse">
              <a:avLst/>
            </a:prstGeom>
            <a:solidFill>
              <a:srgbClr val="CCEC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5413" name="Oval 60"/>
            <p:cNvSpPr>
              <a:spLocks noChangeArrowheads="1"/>
            </p:cNvSpPr>
            <p:nvPr/>
          </p:nvSpPr>
          <p:spPr bwMode="auto">
            <a:xfrm>
              <a:off x="6705600" y="5715000"/>
              <a:ext cx="152400" cy="152400"/>
            </a:xfrm>
            <a:prstGeom prst="ellipse">
              <a:avLst/>
            </a:prstGeom>
            <a:solidFill>
              <a:srgbClr val="66FFFF"/>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en-US" altLang="zh-TW" smtClean="0"/>
              <a:t>Build kd-tree</a:t>
            </a:r>
            <a:endParaRPr lang="zh-TW" altLang="en-US" smtClean="0"/>
          </a:p>
        </p:txBody>
      </p:sp>
      <p:sp>
        <p:nvSpPr>
          <p:cNvPr id="16387" name="內容版面配置區 2"/>
          <p:cNvSpPr>
            <a:spLocks noGrp="1"/>
          </p:cNvSpPr>
          <p:nvPr>
            <p:ph idx="1"/>
          </p:nvPr>
        </p:nvSpPr>
        <p:spPr>
          <a:xfrm>
            <a:off x="457200" y="1196975"/>
            <a:ext cx="8229600" cy="4929188"/>
          </a:xfrm>
        </p:spPr>
        <p:txBody>
          <a:bodyPr/>
          <a:lstStyle/>
          <a:p>
            <a:pPr marL="0" indent="0">
              <a:buFont typeface="Arial" panose="020B0604020202020204" pitchFamily="34" charset="0"/>
              <a:buNone/>
            </a:pPr>
            <a:r>
              <a:rPr lang="en-US" altLang="zh-TW" sz="2800" smtClean="0"/>
              <a:t>Kdtree * balance(points) {</a:t>
            </a:r>
          </a:p>
          <a:p>
            <a:pPr marL="0" indent="0">
              <a:buFont typeface="Arial" panose="020B0604020202020204" pitchFamily="34" charset="0"/>
              <a:buNone/>
            </a:pPr>
            <a:r>
              <a:rPr lang="en-US" altLang="zh-TW" sz="2800" smtClean="0"/>
              <a:t>	find bounding box for points</a:t>
            </a:r>
          </a:p>
          <a:p>
            <a:pPr marL="0" indent="0">
              <a:buFont typeface="Arial" panose="020B0604020202020204" pitchFamily="34" charset="0"/>
              <a:buNone/>
            </a:pPr>
            <a:r>
              <a:rPr lang="en-US" altLang="zh-TW" sz="2800" smtClean="0"/>
              <a:t>	select dimension dim in box’s largest axis</a:t>
            </a:r>
          </a:p>
          <a:p>
            <a:pPr marL="0" indent="0">
              <a:buFont typeface="Arial" panose="020B0604020202020204" pitchFamily="34" charset="0"/>
              <a:buNone/>
            </a:pPr>
            <a:r>
              <a:rPr lang="en-US" altLang="zh-TW" sz="2800" smtClean="0"/>
              <a:t>	find the median of the points in dim</a:t>
            </a:r>
          </a:p>
          <a:p>
            <a:pPr marL="0" indent="0">
              <a:buFont typeface="Arial" panose="020B0604020202020204" pitchFamily="34" charset="0"/>
              <a:buNone/>
            </a:pPr>
            <a:r>
              <a:rPr lang="en-US" altLang="zh-TW" sz="2800" smtClean="0"/>
              <a:t>	s1 = all points below median</a:t>
            </a:r>
          </a:p>
          <a:p>
            <a:pPr marL="0" indent="0">
              <a:buFont typeface="Arial" panose="020B0604020202020204" pitchFamily="34" charset="0"/>
              <a:buNone/>
            </a:pPr>
            <a:r>
              <a:rPr lang="en-US" altLang="zh-TW" sz="2800" smtClean="0"/>
              <a:t>	s2 = all points above median</a:t>
            </a:r>
          </a:p>
          <a:p>
            <a:pPr marL="0" indent="0">
              <a:buFont typeface="Arial" panose="020B0604020202020204" pitchFamily="34" charset="0"/>
              <a:buNone/>
            </a:pPr>
            <a:r>
              <a:rPr lang="en-US" altLang="zh-TW" sz="2800" smtClean="0"/>
              <a:t>	node = median</a:t>
            </a:r>
          </a:p>
          <a:p>
            <a:pPr marL="0" indent="0">
              <a:buFont typeface="Arial" panose="020B0604020202020204" pitchFamily="34" charset="0"/>
              <a:buNone/>
            </a:pPr>
            <a:r>
              <a:rPr lang="en-US" altLang="zh-TW" sz="2800" smtClean="0"/>
              <a:t>	node.left = balance( s1)</a:t>
            </a:r>
          </a:p>
          <a:p>
            <a:pPr marL="0" indent="0">
              <a:buFont typeface="Arial" panose="020B0604020202020204" pitchFamily="34" charset="0"/>
              <a:buNone/>
            </a:pPr>
            <a:r>
              <a:rPr lang="en-US" altLang="zh-TW" sz="2800" smtClean="0"/>
              <a:t>	node.right = balance(s2)</a:t>
            </a:r>
          </a:p>
          <a:p>
            <a:pPr marL="0" indent="0">
              <a:buFont typeface="Arial" panose="020B0604020202020204" pitchFamily="34" charset="0"/>
              <a:buNone/>
            </a:pPr>
            <a:r>
              <a:rPr lang="en-US" altLang="zh-TW" sz="2800" smtClean="0"/>
              <a:t>	return node</a:t>
            </a:r>
          </a:p>
          <a:p>
            <a:pPr marL="0" indent="0">
              <a:buFont typeface="Arial" panose="020B0604020202020204" pitchFamily="34" charset="0"/>
              <a:buNone/>
            </a:pPr>
            <a:r>
              <a:rPr lang="en-US" altLang="zh-TW" sz="2800" smtClean="0"/>
              <a:t>}</a:t>
            </a:r>
            <a:endParaRPr lang="zh-TW" altLang="en-US" sz="2800" smtClean="0"/>
          </a:p>
        </p:txBody>
      </p:sp>
    </p:spTree>
  </p:cSld>
  <p:clrMapOvr>
    <a:masterClrMapping/>
  </p:clrMapOvr>
  <p:transition spd="med">
    <p:zoom/>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endParaRPr lang="zh-TW" altLang="en-US" smtClean="0"/>
          </a:p>
        </p:txBody>
      </p:sp>
      <p:sp>
        <p:nvSpPr>
          <p:cNvPr id="17411" name="內容版面配置區 2"/>
          <p:cNvSpPr>
            <a:spLocks noGrp="1"/>
          </p:cNvSpPr>
          <p:nvPr>
            <p:ph idx="1"/>
          </p:nvPr>
        </p:nvSpPr>
        <p:spPr/>
        <p:txBody>
          <a:bodyPr/>
          <a:lstStyle/>
          <a:p>
            <a:endParaRPr lang="zh-TW" altLang="en-US" smtClean="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395288"/>
            <a:ext cx="6515100" cy="621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TW" smtClean="0"/>
              <a:t>Reflected Radiance</a:t>
            </a:r>
          </a:p>
        </p:txBody>
      </p:sp>
      <p:sp>
        <p:nvSpPr>
          <p:cNvPr id="18435" name="Rectangle 3"/>
          <p:cNvSpPr>
            <a:spLocks noGrp="1" noChangeArrowheads="1"/>
          </p:cNvSpPr>
          <p:nvPr>
            <p:ph type="body" idx="1"/>
          </p:nvPr>
        </p:nvSpPr>
        <p:spPr>
          <a:xfrm>
            <a:off x="457200" y="1214438"/>
            <a:ext cx="8229600" cy="4525962"/>
          </a:xfrm>
        </p:spPr>
        <p:txBody>
          <a:bodyPr/>
          <a:lstStyle/>
          <a:p>
            <a:r>
              <a:rPr lang="en-US" altLang="zh-TW" sz="2400" smtClean="0"/>
              <a:t>Recall the reflected radiance equation</a:t>
            </a:r>
          </a:p>
          <a:p>
            <a:endParaRPr lang="en-US" altLang="zh-TW" sz="2400" smtClean="0"/>
          </a:p>
          <a:p>
            <a:endParaRPr lang="en-US" altLang="zh-TW" sz="2400" smtClean="0"/>
          </a:p>
          <a:p>
            <a:r>
              <a:rPr lang="en-US" altLang="zh-TW" sz="2400" smtClean="0"/>
              <a:t>Convert incident radiance into incident flux</a:t>
            </a:r>
          </a:p>
          <a:p>
            <a:endParaRPr lang="en-US" altLang="zh-TW" sz="2400" smtClean="0"/>
          </a:p>
          <a:p>
            <a:endParaRPr lang="en-US" altLang="zh-TW" sz="2400" smtClean="0"/>
          </a:p>
          <a:p>
            <a:r>
              <a:rPr lang="en-US" altLang="zh-TW" sz="2400" smtClean="0"/>
              <a:t>Reflected radiance in terms of incident flux</a:t>
            </a:r>
          </a:p>
          <a:p>
            <a:endParaRPr lang="en-US" altLang="zh-TW" sz="2400" smtClean="0"/>
          </a:p>
          <a:p>
            <a:endParaRPr lang="en-US" altLang="zh-TW" sz="2400" smtClean="0"/>
          </a:p>
          <a:p>
            <a:r>
              <a:rPr lang="en-US" altLang="zh-TW" sz="2400" smtClean="0"/>
              <a:t>Numerically</a:t>
            </a:r>
          </a:p>
        </p:txBody>
      </p:sp>
      <p:graphicFrame>
        <p:nvGraphicFramePr>
          <p:cNvPr id="18436" name="Object 2"/>
          <p:cNvGraphicFramePr>
            <a:graphicFrameLocks noChangeAspect="1"/>
          </p:cNvGraphicFramePr>
          <p:nvPr/>
        </p:nvGraphicFramePr>
        <p:xfrm>
          <a:off x="857250" y="1689100"/>
          <a:ext cx="5256213" cy="739775"/>
        </p:xfrm>
        <a:graphic>
          <a:graphicData uri="http://schemas.openxmlformats.org/presentationml/2006/ole">
            <mc:AlternateContent xmlns:mc="http://schemas.openxmlformats.org/markup-compatibility/2006">
              <mc:Choice xmlns:v="urn:schemas-microsoft-com:vml" Requires="v">
                <p:oleObj spid="_x0000_s18512" name="Equation" r:id="rId3" imgW="2616200" imgH="368300" progId="Equation.3">
                  <p:embed/>
                </p:oleObj>
              </mc:Choice>
              <mc:Fallback>
                <p:oleObj name="Equation" r:id="rId3" imgW="2616200" imgH="368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689100"/>
                        <a:ext cx="5256213"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3"/>
          <p:cNvGraphicFramePr>
            <a:graphicFrameLocks noChangeAspect="1"/>
          </p:cNvGraphicFramePr>
          <p:nvPr/>
        </p:nvGraphicFramePr>
        <p:xfrm>
          <a:off x="1714500" y="3000375"/>
          <a:ext cx="3214688" cy="917575"/>
        </p:xfrm>
        <a:graphic>
          <a:graphicData uri="http://schemas.openxmlformats.org/presentationml/2006/ole">
            <mc:AlternateContent xmlns:mc="http://schemas.openxmlformats.org/markup-compatibility/2006">
              <mc:Choice xmlns:v="urn:schemas-microsoft-com:vml" Requires="v">
                <p:oleObj spid="_x0000_s18513" name="Equation" r:id="rId5" imgW="1600200" imgH="457200" progId="Equation.3">
                  <p:embed/>
                </p:oleObj>
              </mc:Choice>
              <mc:Fallback>
                <p:oleObj name="Equation" r:id="rId5" imgW="160020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3000375"/>
                        <a:ext cx="3214688"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8" name="Object 4"/>
          <p:cNvGraphicFramePr>
            <a:graphicFrameLocks noChangeAspect="1"/>
          </p:cNvGraphicFramePr>
          <p:nvPr/>
        </p:nvGraphicFramePr>
        <p:xfrm>
          <a:off x="1500188" y="4297363"/>
          <a:ext cx="4362450" cy="917575"/>
        </p:xfrm>
        <a:graphic>
          <a:graphicData uri="http://schemas.openxmlformats.org/presentationml/2006/ole">
            <mc:AlternateContent xmlns:mc="http://schemas.openxmlformats.org/markup-compatibility/2006">
              <mc:Choice xmlns:v="urn:schemas-microsoft-com:vml" Requires="v">
                <p:oleObj spid="_x0000_s18514" name="Equation" r:id="rId7" imgW="2171700" imgH="457200" progId="Equation.3">
                  <p:embed/>
                </p:oleObj>
              </mc:Choice>
              <mc:Fallback>
                <p:oleObj name="Equation" r:id="rId7" imgW="217170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0188" y="4297363"/>
                        <a:ext cx="436245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9" name="Object 5"/>
          <p:cNvGraphicFramePr>
            <a:graphicFrameLocks noChangeAspect="1"/>
          </p:cNvGraphicFramePr>
          <p:nvPr/>
        </p:nvGraphicFramePr>
        <p:xfrm>
          <a:off x="3143250" y="5429250"/>
          <a:ext cx="4999038" cy="892175"/>
        </p:xfrm>
        <a:graphic>
          <a:graphicData uri="http://schemas.openxmlformats.org/presentationml/2006/ole">
            <mc:AlternateContent xmlns:mc="http://schemas.openxmlformats.org/markup-compatibility/2006">
              <mc:Choice xmlns:v="urn:schemas-microsoft-com:vml" Requires="v">
                <p:oleObj spid="_x0000_s18515" name="Equation" r:id="rId9" imgW="2489200" imgH="444500" progId="Equation.3">
                  <p:embed/>
                </p:oleObj>
              </mc:Choice>
              <mc:Fallback>
                <p:oleObj name="Equation" r:id="rId9" imgW="2489200" imgH="4445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3250" y="5429250"/>
                        <a:ext cx="4999038" cy="892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0" name="Freeform 9"/>
          <p:cNvSpPr>
            <a:spLocks/>
          </p:cNvSpPr>
          <p:nvPr/>
        </p:nvSpPr>
        <p:spPr bwMode="auto">
          <a:xfrm>
            <a:off x="6100763" y="1438275"/>
            <a:ext cx="2971800" cy="990600"/>
          </a:xfrm>
          <a:custGeom>
            <a:avLst/>
            <a:gdLst>
              <a:gd name="T0" fmla="*/ 2147483647 w 1872"/>
              <a:gd name="T1" fmla="*/ 0 h 288"/>
              <a:gd name="T2" fmla="*/ 0 w 1872"/>
              <a:gd name="T3" fmla="*/ 2147483647 h 288"/>
              <a:gd name="T4" fmla="*/ 2147483647 w 1872"/>
              <a:gd name="T5" fmla="*/ 2147483647 h 288"/>
              <a:gd name="T6" fmla="*/ 2147483647 w 1872"/>
              <a:gd name="T7" fmla="*/ 0 h 288"/>
              <a:gd name="T8" fmla="*/ 2147483647 w 1872"/>
              <a:gd name="T9" fmla="*/ 0 h 288"/>
              <a:gd name="T10" fmla="*/ 0 60000 65536"/>
              <a:gd name="T11" fmla="*/ 0 60000 65536"/>
              <a:gd name="T12" fmla="*/ 0 60000 65536"/>
              <a:gd name="T13" fmla="*/ 0 60000 65536"/>
              <a:gd name="T14" fmla="*/ 0 60000 65536"/>
              <a:gd name="T15" fmla="*/ 0 w 1872"/>
              <a:gd name="T16" fmla="*/ 0 h 288"/>
              <a:gd name="T17" fmla="*/ 1872 w 1872"/>
              <a:gd name="T18" fmla="*/ 288 h 288"/>
            </a:gdLst>
            <a:ahLst/>
            <a:cxnLst>
              <a:cxn ang="T10">
                <a:pos x="T0" y="T1"/>
              </a:cxn>
              <a:cxn ang="T11">
                <a:pos x="T2" y="T3"/>
              </a:cxn>
              <a:cxn ang="T12">
                <a:pos x="T4" y="T5"/>
              </a:cxn>
              <a:cxn ang="T13">
                <a:pos x="T6" y="T7"/>
              </a:cxn>
              <a:cxn ang="T14">
                <a:pos x="T8" y="T9"/>
              </a:cxn>
            </a:cxnLst>
            <a:rect l="T15" t="T16" r="T17" b="T18"/>
            <a:pathLst>
              <a:path w="1872" h="288">
                <a:moveTo>
                  <a:pt x="432" y="0"/>
                </a:moveTo>
                <a:lnTo>
                  <a:pt x="0" y="288"/>
                </a:lnTo>
                <a:lnTo>
                  <a:pt x="1872" y="288"/>
                </a:lnTo>
                <a:lnTo>
                  <a:pt x="1536" y="0"/>
                </a:lnTo>
                <a:lnTo>
                  <a:pt x="432"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8441" name="Arc 10"/>
          <p:cNvSpPr>
            <a:spLocks/>
          </p:cNvSpPr>
          <p:nvPr/>
        </p:nvSpPr>
        <p:spPr bwMode="auto">
          <a:xfrm>
            <a:off x="6862763" y="1285875"/>
            <a:ext cx="1219200" cy="609600"/>
          </a:xfrm>
          <a:custGeom>
            <a:avLst/>
            <a:gdLst>
              <a:gd name="T0" fmla="*/ 0 w 43196"/>
              <a:gd name="T1" fmla="*/ 2147483647 h 21600"/>
              <a:gd name="T2" fmla="*/ 2147483647 w 43196"/>
              <a:gd name="T3" fmla="*/ 2147483647 h 21600"/>
              <a:gd name="T4" fmla="*/ 2147483647 w 43196"/>
              <a:gd name="T5" fmla="*/ 2147483647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1" y="21186"/>
                </a:moveTo>
                <a:cubicBezTo>
                  <a:pt x="224" y="9420"/>
                  <a:pt x="9827" y="-1"/>
                  <a:pt x="21596" y="0"/>
                </a:cubicBezTo>
                <a:cubicBezTo>
                  <a:pt x="33525" y="0"/>
                  <a:pt x="43196" y="9670"/>
                  <a:pt x="43196" y="21600"/>
                </a:cubicBezTo>
              </a:path>
              <a:path w="43196" h="21600" stroke="0" extrusionOk="0">
                <a:moveTo>
                  <a:pt x="-1" y="21186"/>
                </a:moveTo>
                <a:cubicBezTo>
                  <a:pt x="224" y="9420"/>
                  <a:pt x="9827" y="-1"/>
                  <a:pt x="21596" y="0"/>
                </a:cubicBezTo>
                <a:cubicBezTo>
                  <a:pt x="33525" y="0"/>
                  <a:pt x="43196" y="9670"/>
                  <a:pt x="43196" y="21600"/>
                </a:cubicBezTo>
                <a:lnTo>
                  <a:pt x="21596" y="21600"/>
                </a:lnTo>
                <a:lnTo>
                  <a:pt x="-1" y="2118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8442" name="Arc 11"/>
          <p:cNvSpPr>
            <a:spLocks/>
          </p:cNvSpPr>
          <p:nvPr/>
        </p:nvSpPr>
        <p:spPr bwMode="auto">
          <a:xfrm flipV="1">
            <a:off x="6861175" y="1895475"/>
            <a:ext cx="1219200" cy="228600"/>
          </a:xfrm>
          <a:custGeom>
            <a:avLst/>
            <a:gdLst>
              <a:gd name="T0" fmla="*/ 0 w 43196"/>
              <a:gd name="T1" fmla="*/ 2147483647 h 21600"/>
              <a:gd name="T2" fmla="*/ 2147483647 w 43196"/>
              <a:gd name="T3" fmla="*/ 2147483647 h 21600"/>
              <a:gd name="T4" fmla="*/ 2147483647 w 43196"/>
              <a:gd name="T5" fmla="*/ 2147483647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1" y="21186"/>
                </a:moveTo>
                <a:cubicBezTo>
                  <a:pt x="224" y="9420"/>
                  <a:pt x="9827" y="-1"/>
                  <a:pt x="21596" y="0"/>
                </a:cubicBezTo>
                <a:cubicBezTo>
                  <a:pt x="33525" y="0"/>
                  <a:pt x="43196" y="9670"/>
                  <a:pt x="43196" y="21600"/>
                </a:cubicBezTo>
              </a:path>
              <a:path w="43196" h="21600" stroke="0" extrusionOk="0">
                <a:moveTo>
                  <a:pt x="-1" y="21186"/>
                </a:moveTo>
                <a:cubicBezTo>
                  <a:pt x="224" y="9420"/>
                  <a:pt x="9827" y="-1"/>
                  <a:pt x="21596" y="0"/>
                </a:cubicBezTo>
                <a:cubicBezTo>
                  <a:pt x="33525" y="0"/>
                  <a:pt x="43196" y="9670"/>
                  <a:pt x="43196" y="21600"/>
                </a:cubicBezTo>
                <a:lnTo>
                  <a:pt x="21596" y="21600"/>
                </a:lnTo>
                <a:lnTo>
                  <a:pt x="-1" y="2118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8443" name="Arc 12"/>
          <p:cNvSpPr>
            <a:spLocks/>
          </p:cNvSpPr>
          <p:nvPr/>
        </p:nvSpPr>
        <p:spPr bwMode="auto">
          <a:xfrm>
            <a:off x="6861175" y="1743075"/>
            <a:ext cx="1219200" cy="152400"/>
          </a:xfrm>
          <a:custGeom>
            <a:avLst/>
            <a:gdLst>
              <a:gd name="T0" fmla="*/ 0 w 43196"/>
              <a:gd name="T1" fmla="*/ 2147483647 h 21600"/>
              <a:gd name="T2" fmla="*/ 2147483647 w 43196"/>
              <a:gd name="T3" fmla="*/ 2147483647 h 21600"/>
              <a:gd name="T4" fmla="*/ 2147483647 w 43196"/>
              <a:gd name="T5" fmla="*/ 2147483647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1" y="21186"/>
                </a:moveTo>
                <a:cubicBezTo>
                  <a:pt x="224" y="9420"/>
                  <a:pt x="9827" y="-1"/>
                  <a:pt x="21596" y="0"/>
                </a:cubicBezTo>
                <a:cubicBezTo>
                  <a:pt x="33525" y="0"/>
                  <a:pt x="43196" y="9670"/>
                  <a:pt x="43196" y="21600"/>
                </a:cubicBezTo>
              </a:path>
              <a:path w="43196" h="21600" stroke="0" extrusionOk="0">
                <a:moveTo>
                  <a:pt x="-1" y="21186"/>
                </a:moveTo>
                <a:cubicBezTo>
                  <a:pt x="224" y="9420"/>
                  <a:pt x="9827" y="-1"/>
                  <a:pt x="21596" y="0"/>
                </a:cubicBezTo>
                <a:cubicBezTo>
                  <a:pt x="33525" y="0"/>
                  <a:pt x="43196" y="9670"/>
                  <a:pt x="43196" y="21600"/>
                </a:cubicBezTo>
                <a:lnTo>
                  <a:pt x="21596" y="21600"/>
                </a:lnTo>
                <a:lnTo>
                  <a:pt x="-1" y="2118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8444" name="Oval 13"/>
          <p:cNvSpPr>
            <a:spLocks noChangeArrowheads="1"/>
          </p:cNvSpPr>
          <p:nvPr/>
        </p:nvSpPr>
        <p:spPr bwMode="auto">
          <a:xfrm>
            <a:off x="7396163" y="1935163"/>
            <a:ext cx="119062" cy="36512"/>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45" name="Oval 14"/>
          <p:cNvSpPr>
            <a:spLocks noChangeArrowheads="1"/>
          </p:cNvSpPr>
          <p:nvPr/>
        </p:nvSpPr>
        <p:spPr bwMode="auto">
          <a:xfrm>
            <a:off x="7548563" y="1819275"/>
            <a:ext cx="119062"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46" name="Oval 15"/>
          <p:cNvSpPr>
            <a:spLocks noChangeArrowheads="1"/>
          </p:cNvSpPr>
          <p:nvPr/>
        </p:nvSpPr>
        <p:spPr bwMode="auto">
          <a:xfrm>
            <a:off x="7734300" y="1895475"/>
            <a:ext cx="119063"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47" name="Oval 16"/>
          <p:cNvSpPr>
            <a:spLocks noChangeArrowheads="1"/>
          </p:cNvSpPr>
          <p:nvPr/>
        </p:nvSpPr>
        <p:spPr bwMode="auto">
          <a:xfrm>
            <a:off x="7091363" y="1895475"/>
            <a:ext cx="119062"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48" name="Oval 17"/>
          <p:cNvSpPr>
            <a:spLocks noChangeArrowheads="1"/>
          </p:cNvSpPr>
          <p:nvPr/>
        </p:nvSpPr>
        <p:spPr bwMode="auto">
          <a:xfrm>
            <a:off x="7243763" y="1819275"/>
            <a:ext cx="119062"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49" name="Oval 18"/>
          <p:cNvSpPr>
            <a:spLocks noChangeArrowheads="1"/>
          </p:cNvSpPr>
          <p:nvPr/>
        </p:nvSpPr>
        <p:spPr bwMode="auto">
          <a:xfrm>
            <a:off x="7243763" y="1971675"/>
            <a:ext cx="119062"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50" name="Oval 19"/>
          <p:cNvSpPr>
            <a:spLocks noChangeArrowheads="1"/>
          </p:cNvSpPr>
          <p:nvPr/>
        </p:nvSpPr>
        <p:spPr bwMode="auto">
          <a:xfrm>
            <a:off x="7581900" y="1971675"/>
            <a:ext cx="119063"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51" name="Oval 20"/>
          <p:cNvSpPr>
            <a:spLocks noChangeArrowheads="1"/>
          </p:cNvSpPr>
          <p:nvPr/>
        </p:nvSpPr>
        <p:spPr bwMode="auto">
          <a:xfrm>
            <a:off x="7810500" y="2163763"/>
            <a:ext cx="119063"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52" name="Oval 21"/>
          <p:cNvSpPr>
            <a:spLocks noChangeArrowheads="1"/>
          </p:cNvSpPr>
          <p:nvPr/>
        </p:nvSpPr>
        <p:spPr bwMode="auto">
          <a:xfrm>
            <a:off x="8115300" y="19716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53" name="Oval 22"/>
          <p:cNvSpPr>
            <a:spLocks noChangeArrowheads="1"/>
          </p:cNvSpPr>
          <p:nvPr/>
        </p:nvSpPr>
        <p:spPr bwMode="auto">
          <a:xfrm>
            <a:off x="7886700" y="1858963"/>
            <a:ext cx="119063" cy="36512"/>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54" name="Oval 23"/>
          <p:cNvSpPr>
            <a:spLocks noChangeArrowheads="1"/>
          </p:cNvSpPr>
          <p:nvPr/>
        </p:nvSpPr>
        <p:spPr bwMode="auto">
          <a:xfrm>
            <a:off x="7929563" y="20478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55" name="Oval 24"/>
          <p:cNvSpPr>
            <a:spLocks noChangeArrowheads="1"/>
          </p:cNvSpPr>
          <p:nvPr/>
        </p:nvSpPr>
        <p:spPr bwMode="auto">
          <a:xfrm>
            <a:off x="7548563" y="22002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56" name="Oval 25"/>
          <p:cNvSpPr>
            <a:spLocks noChangeArrowheads="1"/>
          </p:cNvSpPr>
          <p:nvPr/>
        </p:nvSpPr>
        <p:spPr bwMode="auto">
          <a:xfrm>
            <a:off x="7658100" y="22764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57" name="Oval 26"/>
          <p:cNvSpPr>
            <a:spLocks noChangeArrowheads="1"/>
          </p:cNvSpPr>
          <p:nvPr/>
        </p:nvSpPr>
        <p:spPr bwMode="auto">
          <a:xfrm>
            <a:off x="7886700" y="22764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58" name="Oval 27"/>
          <p:cNvSpPr>
            <a:spLocks noChangeArrowheads="1"/>
          </p:cNvSpPr>
          <p:nvPr/>
        </p:nvSpPr>
        <p:spPr bwMode="auto">
          <a:xfrm>
            <a:off x="8039100" y="22002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59" name="Oval 28"/>
          <p:cNvSpPr>
            <a:spLocks noChangeArrowheads="1"/>
          </p:cNvSpPr>
          <p:nvPr/>
        </p:nvSpPr>
        <p:spPr bwMode="auto">
          <a:xfrm>
            <a:off x="8191500" y="21240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60" name="Oval 29"/>
          <p:cNvSpPr>
            <a:spLocks noChangeArrowheads="1"/>
          </p:cNvSpPr>
          <p:nvPr/>
        </p:nvSpPr>
        <p:spPr bwMode="auto">
          <a:xfrm>
            <a:off x="8343900" y="19589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61" name="Oval 30"/>
          <p:cNvSpPr>
            <a:spLocks noChangeArrowheads="1"/>
          </p:cNvSpPr>
          <p:nvPr/>
        </p:nvSpPr>
        <p:spPr bwMode="auto">
          <a:xfrm>
            <a:off x="8386763" y="21113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62" name="Oval 31"/>
          <p:cNvSpPr>
            <a:spLocks noChangeArrowheads="1"/>
          </p:cNvSpPr>
          <p:nvPr/>
        </p:nvSpPr>
        <p:spPr bwMode="auto">
          <a:xfrm>
            <a:off x="8234363" y="22637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63" name="Oval 32"/>
          <p:cNvSpPr>
            <a:spLocks noChangeArrowheads="1"/>
          </p:cNvSpPr>
          <p:nvPr/>
        </p:nvSpPr>
        <p:spPr bwMode="auto">
          <a:xfrm>
            <a:off x="8496300" y="22764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64" name="Oval 33"/>
          <p:cNvSpPr>
            <a:spLocks noChangeArrowheads="1"/>
          </p:cNvSpPr>
          <p:nvPr/>
        </p:nvSpPr>
        <p:spPr bwMode="auto">
          <a:xfrm>
            <a:off x="8724900" y="22002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65" name="Oval 34"/>
          <p:cNvSpPr>
            <a:spLocks noChangeArrowheads="1"/>
          </p:cNvSpPr>
          <p:nvPr/>
        </p:nvSpPr>
        <p:spPr bwMode="auto">
          <a:xfrm>
            <a:off x="8615363" y="20478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66" name="Oval 36"/>
          <p:cNvSpPr>
            <a:spLocks noChangeArrowheads="1"/>
          </p:cNvSpPr>
          <p:nvPr/>
        </p:nvSpPr>
        <p:spPr bwMode="auto">
          <a:xfrm>
            <a:off x="8386763" y="18192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67" name="Oval 37"/>
          <p:cNvSpPr>
            <a:spLocks noChangeArrowheads="1"/>
          </p:cNvSpPr>
          <p:nvPr/>
        </p:nvSpPr>
        <p:spPr bwMode="auto">
          <a:xfrm>
            <a:off x="8572500" y="18954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68" name="Oval 38"/>
          <p:cNvSpPr>
            <a:spLocks noChangeArrowheads="1"/>
          </p:cNvSpPr>
          <p:nvPr/>
        </p:nvSpPr>
        <p:spPr bwMode="auto">
          <a:xfrm>
            <a:off x="8462963" y="16668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69" name="Oval 39"/>
          <p:cNvSpPr>
            <a:spLocks noChangeArrowheads="1"/>
          </p:cNvSpPr>
          <p:nvPr/>
        </p:nvSpPr>
        <p:spPr bwMode="auto">
          <a:xfrm>
            <a:off x="8158163" y="17430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70" name="Oval 40"/>
          <p:cNvSpPr>
            <a:spLocks noChangeArrowheads="1"/>
          </p:cNvSpPr>
          <p:nvPr/>
        </p:nvSpPr>
        <p:spPr bwMode="auto">
          <a:xfrm>
            <a:off x="8234363" y="1554163"/>
            <a:ext cx="119062"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71" name="Oval 41"/>
          <p:cNvSpPr>
            <a:spLocks noChangeArrowheads="1"/>
          </p:cNvSpPr>
          <p:nvPr/>
        </p:nvSpPr>
        <p:spPr bwMode="auto">
          <a:xfrm>
            <a:off x="8539163" y="19716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72" name="Oval 42"/>
          <p:cNvSpPr>
            <a:spLocks noChangeArrowheads="1"/>
          </p:cNvSpPr>
          <p:nvPr/>
        </p:nvSpPr>
        <p:spPr bwMode="auto">
          <a:xfrm>
            <a:off x="7962900" y="15906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73" name="Oval 43"/>
          <p:cNvSpPr>
            <a:spLocks noChangeArrowheads="1"/>
          </p:cNvSpPr>
          <p:nvPr/>
        </p:nvSpPr>
        <p:spPr bwMode="auto">
          <a:xfrm>
            <a:off x="7700963" y="15906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74" name="Oval 44"/>
          <p:cNvSpPr>
            <a:spLocks noChangeArrowheads="1"/>
          </p:cNvSpPr>
          <p:nvPr/>
        </p:nvSpPr>
        <p:spPr bwMode="auto">
          <a:xfrm>
            <a:off x="7472363" y="15144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75" name="Oval 45"/>
          <p:cNvSpPr>
            <a:spLocks noChangeArrowheads="1"/>
          </p:cNvSpPr>
          <p:nvPr/>
        </p:nvSpPr>
        <p:spPr bwMode="auto">
          <a:xfrm>
            <a:off x="7396163" y="1630363"/>
            <a:ext cx="119062"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76" name="Oval 46"/>
          <p:cNvSpPr>
            <a:spLocks noChangeArrowheads="1"/>
          </p:cNvSpPr>
          <p:nvPr/>
        </p:nvSpPr>
        <p:spPr bwMode="auto">
          <a:xfrm>
            <a:off x="7810500" y="16668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77" name="Oval 47"/>
          <p:cNvSpPr>
            <a:spLocks noChangeArrowheads="1"/>
          </p:cNvSpPr>
          <p:nvPr/>
        </p:nvSpPr>
        <p:spPr bwMode="auto">
          <a:xfrm>
            <a:off x="7200900" y="15144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78" name="Oval 48"/>
          <p:cNvSpPr>
            <a:spLocks noChangeArrowheads="1"/>
          </p:cNvSpPr>
          <p:nvPr/>
        </p:nvSpPr>
        <p:spPr bwMode="auto">
          <a:xfrm>
            <a:off x="7015163" y="16668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79" name="Oval 49"/>
          <p:cNvSpPr>
            <a:spLocks noChangeArrowheads="1"/>
          </p:cNvSpPr>
          <p:nvPr/>
        </p:nvSpPr>
        <p:spPr bwMode="auto">
          <a:xfrm>
            <a:off x="6862763" y="15906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80" name="Oval 50"/>
          <p:cNvSpPr>
            <a:spLocks noChangeArrowheads="1"/>
          </p:cNvSpPr>
          <p:nvPr/>
        </p:nvSpPr>
        <p:spPr bwMode="auto">
          <a:xfrm>
            <a:off x="6710363" y="17430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81" name="Oval 51"/>
          <p:cNvSpPr>
            <a:spLocks noChangeArrowheads="1"/>
          </p:cNvSpPr>
          <p:nvPr/>
        </p:nvSpPr>
        <p:spPr bwMode="auto">
          <a:xfrm>
            <a:off x="6634163" y="18954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82" name="Oval 52"/>
          <p:cNvSpPr>
            <a:spLocks noChangeArrowheads="1"/>
          </p:cNvSpPr>
          <p:nvPr/>
        </p:nvSpPr>
        <p:spPr bwMode="auto">
          <a:xfrm>
            <a:off x="6743700" y="2087563"/>
            <a:ext cx="119063"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83" name="Oval 53"/>
          <p:cNvSpPr>
            <a:spLocks noChangeArrowheads="1"/>
          </p:cNvSpPr>
          <p:nvPr/>
        </p:nvSpPr>
        <p:spPr bwMode="auto">
          <a:xfrm>
            <a:off x="6972300" y="2124075"/>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84" name="Oval 54"/>
          <p:cNvSpPr>
            <a:spLocks noChangeArrowheads="1"/>
          </p:cNvSpPr>
          <p:nvPr/>
        </p:nvSpPr>
        <p:spPr bwMode="auto">
          <a:xfrm>
            <a:off x="7048500" y="1971675"/>
            <a:ext cx="119063"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85" name="Oval 55"/>
          <p:cNvSpPr>
            <a:spLocks noChangeArrowheads="1"/>
          </p:cNvSpPr>
          <p:nvPr/>
        </p:nvSpPr>
        <p:spPr bwMode="auto">
          <a:xfrm>
            <a:off x="6938963" y="1858963"/>
            <a:ext cx="119062" cy="36512"/>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86" name="Oval 56"/>
          <p:cNvSpPr>
            <a:spLocks noChangeArrowheads="1"/>
          </p:cNvSpPr>
          <p:nvPr/>
        </p:nvSpPr>
        <p:spPr bwMode="auto">
          <a:xfrm>
            <a:off x="7124700" y="2239963"/>
            <a:ext cx="119063"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87" name="Oval 57"/>
          <p:cNvSpPr>
            <a:spLocks noChangeArrowheads="1"/>
          </p:cNvSpPr>
          <p:nvPr/>
        </p:nvSpPr>
        <p:spPr bwMode="auto">
          <a:xfrm>
            <a:off x="7353300" y="2163763"/>
            <a:ext cx="119063"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88" name="Oval 58"/>
          <p:cNvSpPr>
            <a:spLocks noChangeArrowheads="1"/>
          </p:cNvSpPr>
          <p:nvPr/>
        </p:nvSpPr>
        <p:spPr bwMode="auto">
          <a:xfrm>
            <a:off x="6786563" y="2316163"/>
            <a:ext cx="119062"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89" name="Oval 59"/>
          <p:cNvSpPr>
            <a:spLocks noChangeArrowheads="1"/>
          </p:cNvSpPr>
          <p:nvPr/>
        </p:nvSpPr>
        <p:spPr bwMode="auto">
          <a:xfrm>
            <a:off x="6481763" y="22002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90" name="Oval 60"/>
          <p:cNvSpPr>
            <a:spLocks noChangeArrowheads="1"/>
          </p:cNvSpPr>
          <p:nvPr/>
        </p:nvSpPr>
        <p:spPr bwMode="auto">
          <a:xfrm>
            <a:off x="6253163" y="2352675"/>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91" name="Arc 61"/>
          <p:cNvSpPr>
            <a:spLocks/>
          </p:cNvSpPr>
          <p:nvPr/>
        </p:nvSpPr>
        <p:spPr bwMode="auto">
          <a:xfrm flipV="1">
            <a:off x="6861175" y="2862263"/>
            <a:ext cx="1219200" cy="252412"/>
          </a:xfrm>
          <a:custGeom>
            <a:avLst/>
            <a:gdLst>
              <a:gd name="T0" fmla="*/ 2147483647 w 43200"/>
              <a:gd name="T1" fmla="*/ 2147483647 h 23832"/>
              <a:gd name="T2" fmla="*/ 2147483647 w 43200"/>
              <a:gd name="T3" fmla="*/ 2147483647 h 23832"/>
              <a:gd name="T4" fmla="*/ 2147483647 w 43200"/>
              <a:gd name="T5" fmla="*/ 2147483647 h 23832"/>
              <a:gd name="T6" fmla="*/ 0 60000 65536"/>
              <a:gd name="T7" fmla="*/ 0 60000 65536"/>
              <a:gd name="T8" fmla="*/ 0 60000 65536"/>
              <a:gd name="T9" fmla="*/ 0 w 43200"/>
              <a:gd name="T10" fmla="*/ 0 h 23832"/>
              <a:gd name="T11" fmla="*/ 43200 w 43200"/>
              <a:gd name="T12" fmla="*/ 23832 h 23832"/>
            </a:gdLst>
            <a:ahLst/>
            <a:cxnLst>
              <a:cxn ang="T6">
                <a:pos x="T0" y="T1"/>
              </a:cxn>
              <a:cxn ang="T7">
                <a:pos x="T2" y="T3"/>
              </a:cxn>
              <a:cxn ang="T8">
                <a:pos x="T4" y="T5"/>
              </a:cxn>
            </a:cxnLst>
            <a:rect l="T9" t="T10" r="T11" b="T12"/>
            <a:pathLst>
              <a:path w="43200" h="23832" fill="none" extrusionOk="0">
                <a:moveTo>
                  <a:pt x="115" y="23832"/>
                </a:moveTo>
                <a:cubicBezTo>
                  <a:pt x="38" y="23090"/>
                  <a:pt x="0" y="22345"/>
                  <a:pt x="0" y="21600"/>
                </a:cubicBezTo>
                <a:cubicBezTo>
                  <a:pt x="0" y="9670"/>
                  <a:pt x="9670" y="0"/>
                  <a:pt x="21600" y="0"/>
                </a:cubicBezTo>
                <a:cubicBezTo>
                  <a:pt x="33529" y="-1"/>
                  <a:pt x="43199" y="9670"/>
                  <a:pt x="43200" y="21599"/>
                </a:cubicBezTo>
              </a:path>
              <a:path w="43200" h="23832" stroke="0" extrusionOk="0">
                <a:moveTo>
                  <a:pt x="115" y="23832"/>
                </a:moveTo>
                <a:cubicBezTo>
                  <a:pt x="38" y="23090"/>
                  <a:pt x="0" y="22345"/>
                  <a:pt x="0" y="21600"/>
                </a:cubicBezTo>
                <a:cubicBezTo>
                  <a:pt x="0" y="9670"/>
                  <a:pt x="9670" y="0"/>
                  <a:pt x="21600" y="0"/>
                </a:cubicBezTo>
                <a:cubicBezTo>
                  <a:pt x="33529" y="-1"/>
                  <a:pt x="43199" y="9670"/>
                  <a:pt x="43200" y="21599"/>
                </a:cubicBezTo>
                <a:lnTo>
                  <a:pt x="21600" y="21600"/>
                </a:lnTo>
                <a:lnTo>
                  <a:pt x="115" y="23832"/>
                </a:lnTo>
                <a:close/>
              </a:path>
            </a:pathLst>
          </a:custGeom>
          <a:solidFill>
            <a:schemeClr val="hlink"/>
          </a:solidFill>
          <a:ln w="9525">
            <a:solidFill>
              <a:schemeClr val="tx1"/>
            </a:solidFill>
            <a:round/>
            <a:headEnd/>
            <a:tailEnd/>
          </a:ln>
        </p:spPr>
        <p:txBody>
          <a:bodyPr wrap="none" anchor="ctr"/>
          <a:lstStyle/>
          <a:p>
            <a:endParaRPr lang="zh-TW" altLang="en-US"/>
          </a:p>
        </p:txBody>
      </p:sp>
      <p:sp>
        <p:nvSpPr>
          <p:cNvPr id="18492" name="Arc 62"/>
          <p:cNvSpPr>
            <a:spLocks/>
          </p:cNvSpPr>
          <p:nvPr/>
        </p:nvSpPr>
        <p:spPr bwMode="auto">
          <a:xfrm>
            <a:off x="6862763" y="2733675"/>
            <a:ext cx="1219200" cy="152400"/>
          </a:xfrm>
          <a:custGeom>
            <a:avLst/>
            <a:gdLst>
              <a:gd name="T0" fmla="*/ 0 w 43196"/>
              <a:gd name="T1" fmla="*/ 2147483647 h 21600"/>
              <a:gd name="T2" fmla="*/ 2147483647 w 43196"/>
              <a:gd name="T3" fmla="*/ 2147483647 h 21600"/>
              <a:gd name="T4" fmla="*/ 2147483647 w 43196"/>
              <a:gd name="T5" fmla="*/ 2147483647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1" y="21186"/>
                </a:moveTo>
                <a:cubicBezTo>
                  <a:pt x="224" y="9420"/>
                  <a:pt x="9827" y="-1"/>
                  <a:pt x="21596" y="0"/>
                </a:cubicBezTo>
                <a:cubicBezTo>
                  <a:pt x="33525" y="0"/>
                  <a:pt x="43196" y="9670"/>
                  <a:pt x="43196" y="21600"/>
                </a:cubicBezTo>
              </a:path>
              <a:path w="43196" h="21600" stroke="0" extrusionOk="0">
                <a:moveTo>
                  <a:pt x="-1" y="21186"/>
                </a:moveTo>
                <a:cubicBezTo>
                  <a:pt x="224" y="9420"/>
                  <a:pt x="9827" y="-1"/>
                  <a:pt x="21596" y="0"/>
                </a:cubicBezTo>
                <a:cubicBezTo>
                  <a:pt x="33525" y="0"/>
                  <a:pt x="43196" y="9670"/>
                  <a:pt x="43196" y="21600"/>
                </a:cubicBezTo>
                <a:lnTo>
                  <a:pt x="21596" y="21600"/>
                </a:lnTo>
                <a:lnTo>
                  <a:pt x="-1" y="21186"/>
                </a:lnTo>
                <a:close/>
              </a:path>
            </a:pathLst>
          </a:custGeom>
          <a:solidFill>
            <a:schemeClr val="hlink"/>
          </a:solidFill>
          <a:ln w="9525">
            <a:solidFill>
              <a:schemeClr val="tx1"/>
            </a:solidFill>
            <a:round/>
            <a:headEnd/>
            <a:tailEnd/>
          </a:ln>
        </p:spPr>
        <p:txBody>
          <a:bodyPr wrap="none" anchor="ctr"/>
          <a:lstStyle/>
          <a:p>
            <a:endParaRPr lang="zh-TW" altLang="en-US"/>
          </a:p>
        </p:txBody>
      </p:sp>
      <p:sp>
        <p:nvSpPr>
          <p:cNvPr id="18493" name="Line 63"/>
          <p:cNvSpPr>
            <a:spLocks noChangeShapeType="1"/>
          </p:cNvSpPr>
          <p:nvPr/>
        </p:nvSpPr>
        <p:spPr bwMode="auto">
          <a:xfrm flipV="1">
            <a:off x="6862763" y="1895475"/>
            <a:ext cx="0" cy="990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494" name="Line 64"/>
          <p:cNvSpPr>
            <a:spLocks noChangeShapeType="1"/>
          </p:cNvSpPr>
          <p:nvPr/>
        </p:nvSpPr>
        <p:spPr bwMode="auto">
          <a:xfrm flipV="1">
            <a:off x="8081963" y="1895475"/>
            <a:ext cx="0" cy="990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8495" name="Text Box 65"/>
          <p:cNvSpPr txBox="1">
            <a:spLocks noChangeArrowheads="1"/>
          </p:cNvSpPr>
          <p:nvPr/>
        </p:nvSpPr>
        <p:spPr bwMode="auto">
          <a:xfrm>
            <a:off x="7653338" y="2962275"/>
            <a:ext cx="12668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latin typeface="Symbol" panose="05050102010706020507" pitchFamily="18" charset="2"/>
              </a:rPr>
              <a:t>D</a:t>
            </a:r>
            <a:r>
              <a:rPr lang="en-US" altLang="zh-TW" i="1"/>
              <a:t>A</a:t>
            </a:r>
            <a:r>
              <a:rPr lang="en-US" altLang="zh-TW"/>
              <a:t> = </a:t>
            </a:r>
            <a:r>
              <a:rPr lang="en-US" altLang="zh-TW" i="1">
                <a:latin typeface="Symbol" panose="05050102010706020507" pitchFamily="18" charset="2"/>
              </a:rPr>
              <a:t>p</a:t>
            </a:r>
            <a:r>
              <a:rPr lang="en-US" altLang="zh-TW" i="1"/>
              <a:t>r</a:t>
            </a:r>
            <a:r>
              <a:rPr lang="en-US" altLang="zh-TW" baseline="30000"/>
              <a:t>2</a:t>
            </a:r>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5638800" y="228600"/>
          <a:ext cx="3276600" cy="2444750"/>
        </p:xfrm>
        <a:graphic>
          <a:graphicData uri="http://schemas.openxmlformats.org/presentationml/2006/ole">
            <mc:AlternateContent xmlns:mc="http://schemas.openxmlformats.org/markup-compatibility/2006">
              <mc:Choice xmlns:v="urn:schemas-microsoft-com:vml" Requires="v">
                <p:oleObj spid="_x0000_s19529" name="Photo Editor Photo" r:id="rId3" imgW="4839375" imgH="3610479" progId="MSPhotoEd.3">
                  <p:embed/>
                </p:oleObj>
              </mc:Choice>
              <mc:Fallback>
                <p:oleObj name="Photo Editor Photo" r:id="rId3" imgW="4839375" imgH="3610479"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28600"/>
                        <a:ext cx="32766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5638800" y="3338513"/>
          <a:ext cx="3276600" cy="2452687"/>
        </p:xfrm>
        <a:graphic>
          <a:graphicData uri="http://schemas.openxmlformats.org/presentationml/2006/ole">
            <mc:AlternateContent xmlns:mc="http://schemas.openxmlformats.org/markup-compatibility/2006">
              <mc:Choice xmlns:v="urn:schemas-microsoft-com:vml" Requires="v">
                <p:oleObj spid="_x0000_s19530" name="Photo Editor Photo" r:id="rId5" imgW="4847619" imgH="3629532" progId="MSPhotoEd.3">
                  <p:embed/>
                </p:oleObj>
              </mc:Choice>
              <mc:Fallback>
                <p:oleObj name="Photo Editor Photo" r:id="rId5" imgW="4847619" imgH="3629532" progId="MSPhotoEd.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338513"/>
                        <a:ext cx="3276600" cy="245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Rectangle 7"/>
          <p:cNvSpPr>
            <a:spLocks noGrp="1" noChangeArrowheads="1"/>
          </p:cNvSpPr>
          <p:nvPr>
            <p:ph type="title"/>
          </p:nvPr>
        </p:nvSpPr>
        <p:spPr>
          <a:xfrm>
            <a:off x="142875" y="285750"/>
            <a:ext cx="6086475" cy="1143000"/>
          </a:xfrm>
        </p:spPr>
        <p:txBody>
          <a:bodyPr/>
          <a:lstStyle/>
          <a:p>
            <a:r>
              <a:rPr lang="en-US" altLang="zh-TW" smtClean="0"/>
              <a:t>How Many Photons?</a:t>
            </a:r>
          </a:p>
        </p:txBody>
      </p:sp>
      <p:sp>
        <p:nvSpPr>
          <p:cNvPr id="19461" name="Rectangle 8"/>
          <p:cNvSpPr>
            <a:spLocks noGrp="1" noChangeArrowheads="1"/>
          </p:cNvSpPr>
          <p:nvPr>
            <p:ph type="body" idx="1"/>
          </p:nvPr>
        </p:nvSpPr>
        <p:spPr>
          <a:xfrm>
            <a:off x="457200" y="1774825"/>
            <a:ext cx="5043488" cy="4625975"/>
          </a:xfrm>
        </p:spPr>
        <p:txBody>
          <a:bodyPr/>
          <a:lstStyle/>
          <a:p>
            <a:r>
              <a:rPr lang="en-US" altLang="zh-TW" sz="2400" smtClean="0"/>
              <a:t>How big is the disk radius </a:t>
            </a:r>
            <a:r>
              <a:rPr lang="en-US" altLang="zh-TW" sz="2400" i="1" smtClean="0"/>
              <a:t>r</a:t>
            </a:r>
            <a:r>
              <a:rPr lang="en-US" altLang="zh-TW" sz="2400" smtClean="0"/>
              <a:t>?</a:t>
            </a:r>
          </a:p>
          <a:p>
            <a:r>
              <a:rPr lang="en-US" altLang="zh-TW" sz="2400" smtClean="0"/>
              <a:t>Large enough that the disk surrounds the </a:t>
            </a:r>
            <a:r>
              <a:rPr lang="en-US" altLang="zh-TW" sz="2400" i="1" smtClean="0"/>
              <a:t>n</a:t>
            </a:r>
            <a:r>
              <a:rPr lang="en-US" altLang="zh-TW" sz="2400" smtClean="0"/>
              <a:t> nearest photons.</a:t>
            </a:r>
          </a:p>
          <a:p>
            <a:r>
              <a:rPr lang="en-US" altLang="zh-TW" sz="2400" smtClean="0"/>
              <a:t>The number of photons used for a radiance estimate </a:t>
            </a:r>
            <a:r>
              <a:rPr lang="en-US" altLang="zh-TW" sz="2400" i="1" smtClean="0"/>
              <a:t>n</a:t>
            </a:r>
            <a:r>
              <a:rPr lang="en-US" altLang="zh-TW" sz="2400" smtClean="0"/>
              <a:t> is usually between 50 and 500.</a:t>
            </a:r>
          </a:p>
          <a:p>
            <a:endParaRPr lang="en-US" altLang="zh-TW" smtClean="0"/>
          </a:p>
        </p:txBody>
      </p:sp>
      <p:sp>
        <p:nvSpPr>
          <p:cNvPr id="19462" name="Text Box 9"/>
          <p:cNvSpPr txBox="1">
            <a:spLocks noChangeArrowheads="1"/>
          </p:cNvSpPr>
          <p:nvPr/>
        </p:nvSpPr>
        <p:spPr bwMode="auto">
          <a:xfrm>
            <a:off x="5638800" y="2709863"/>
            <a:ext cx="32004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600"/>
              <a:t>Radiance estimate using 50 photons</a:t>
            </a:r>
          </a:p>
        </p:txBody>
      </p:sp>
      <p:sp>
        <p:nvSpPr>
          <p:cNvPr id="19463" name="Text Box 10"/>
          <p:cNvSpPr txBox="1">
            <a:spLocks noChangeArrowheads="1"/>
          </p:cNvSpPr>
          <p:nvPr/>
        </p:nvSpPr>
        <p:spPr bwMode="auto">
          <a:xfrm>
            <a:off x="5638800" y="5811838"/>
            <a:ext cx="3397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600"/>
              <a:t>Radiance estimate using 500 photons</a:t>
            </a:r>
          </a:p>
        </p:txBody>
      </p:sp>
      <p:grpSp>
        <p:nvGrpSpPr>
          <p:cNvPr id="19464" name="Group 67"/>
          <p:cNvGrpSpPr>
            <a:grpSpLocks/>
          </p:cNvGrpSpPr>
          <p:nvPr/>
        </p:nvGrpSpPr>
        <p:grpSpPr bwMode="auto">
          <a:xfrm>
            <a:off x="1428750" y="4357688"/>
            <a:ext cx="2971800" cy="2170112"/>
            <a:chOff x="3792" y="240"/>
            <a:chExt cx="1872" cy="1367"/>
          </a:xfrm>
        </p:grpSpPr>
        <p:sp>
          <p:nvSpPr>
            <p:cNvPr id="19465" name="Freeform 11"/>
            <p:cNvSpPr>
              <a:spLocks/>
            </p:cNvSpPr>
            <p:nvPr/>
          </p:nvSpPr>
          <p:spPr bwMode="auto">
            <a:xfrm>
              <a:off x="3792" y="336"/>
              <a:ext cx="1872" cy="624"/>
            </a:xfrm>
            <a:custGeom>
              <a:avLst/>
              <a:gdLst>
                <a:gd name="T0" fmla="*/ 432 w 1872"/>
                <a:gd name="T1" fmla="*/ 0 h 288"/>
                <a:gd name="T2" fmla="*/ 0 w 1872"/>
                <a:gd name="T3" fmla="*/ 3082118 h 288"/>
                <a:gd name="T4" fmla="*/ 1872 w 1872"/>
                <a:gd name="T5" fmla="*/ 3082118 h 288"/>
                <a:gd name="T6" fmla="*/ 1536 w 1872"/>
                <a:gd name="T7" fmla="*/ 0 h 288"/>
                <a:gd name="T8" fmla="*/ 432 w 1872"/>
                <a:gd name="T9" fmla="*/ 0 h 288"/>
                <a:gd name="T10" fmla="*/ 0 60000 65536"/>
                <a:gd name="T11" fmla="*/ 0 60000 65536"/>
                <a:gd name="T12" fmla="*/ 0 60000 65536"/>
                <a:gd name="T13" fmla="*/ 0 60000 65536"/>
                <a:gd name="T14" fmla="*/ 0 60000 65536"/>
                <a:gd name="T15" fmla="*/ 0 w 1872"/>
                <a:gd name="T16" fmla="*/ 0 h 288"/>
                <a:gd name="T17" fmla="*/ 1872 w 1872"/>
                <a:gd name="T18" fmla="*/ 288 h 288"/>
              </a:gdLst>
              <a:ahLst/>
              <a:cxnLst>
                <a:cxn ang="T10">
                  <a:pos x="T0" y="T1"/>
                </a:cxn>
                <a:cxn ang="T11">
                  <a:pos x="T2" y="T3"/>
                </a:cxn>
                <a:cxn ang="T12">
                  <a:pos x="T4" y="T5"/>
                </a:cxn>
                <a:cxn ang="T13">
                  <a:pos x="T6" y="T7"/>
                </a:cxn>
                <a:cxn ang="T14">
                  <a:pos x="T8" y="T9"/>
                </a:cxn>
              </a:cxnLst>
              <a:rect l="T15" t="T16" r="T17" b="T18"/>
              <a:pathLst>
                <a:path w="1872" h="288">
                  <a:moveTo>
                    <a:pt x="432" y="0"/>
                  </a:moveTo>
                  <a:lnTo>
                    <a:pt x="0" y="288"/>
                  </a:lnTo>
                  <a:lnTo>
                    <a:pt x="1872" y="288"/>
                  </a:lnTo>
                  <a:lnTo>
                    <a:pt x="1536" y="0"/>
                  </a:lnTo>
                  <a:lnTo>
                    <a:pt x="432"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66" name="Arc 12"/>
            <p:cNvSpPr>
              <a:spLocks/>
            </p:cNvSpPr>
            <p:nvPr/>
          </p:nvSpPr>
          <p:spPr bwMode="auto">
            <a:xfrm>
              <a:off x="4272" y="240"/>
              <a:ext cx="768" cy="384"/>
            </a:xfrm>
            <a:custGeom>
              <a:avLst/>
              <a:gdLst>
                <a:gd name="T0" fmla="*/ 0 w 43196"/>
                <a:gd name="T1" fmla="*/ 0 h 21600"/>
                <a:gd name="T2" fmla="*/ 0 w 43196"/>
                <a:gd name="T3" fmla="*/ 0 h 21600"/>
                <a:gd name="T4" fmla="*/ 0 w 43196"/>
                <a:gd name="T5" fmla="*/ 0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1" y="21186"/>
                  </a:moveTo>
                  <a:cubicBezTo>
                    <a:pt x="224" y="9420"/>
                    <a:pt x="9827" y="-1"/>
                    <a:pt x="21596" y="0"/>
                  </a:cubicBezTo>
                  <a:cubicBezTo>
                    <a:pt x="33525" y="0"/>
                    <a:pt x="43196" y="9670"/>
                    <a:pt x="43196" y="21600"/>
                  </a:cubicBezTo>
                </a:path>
                <a:path w="43196" h="21600" stroke="0" extrusionOk="0">
                  <a:moveTo>
                    <a:pt x="-1" y="21186"/>
                  </a:moveTo>
                  <a:cubicBezTo>
                    <a:pt x="224" y="9420"/>
                    <a:pt x="9827" y="-1"/>
                    <a:pt x="21596" y="0"/>
                  </a:cubicBezTo>
                  <a:cubicBezTo>
                    <a:pt x="33525" y="0"/>
                    <a:pt x="43196" y="9670"/>
                    <a:pt x="43196" y="21600"/>
                  </a:cubicBezTo>
                  <a:lnTo>
                    <a:pt x="21596" y="21600"/>
                  </a:lnTo>
                  <a:lnTo>
                    <a:pt x="-1" y="2118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67" name="Arc 13"/>
            <p:cNvSpPr>
              <a:spLocks/>
            </p:cNvSpPr>
            <p:nvPr/>
          </p:nvSpPr>
          <p:spPr bwMode="auto">
            <a:xfrm flipV="1">
              <a:off x="4271" y="624"/>
              <a:ext cx="768" cy="144"/>
            </a:xfrm>
            <a:custGeom>
              <a:avLst/>
              <a:gdLst>
                <a:gd name="T0" fmla="*/ 0 w 43196"/>
                <a:gd name="T1" fmla="*/ 0 h 21600"/>
                <a:gd name="T2" fmla="*/ 0 w 43196"/>
                <a:gd name="T3" fmla="*/ 0 h 21600"/>
                <a:gd name="T4" fmla="*/ 0 w 43196"/>
                <a:gd name="T5" fmla="*/ 0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1" y="21186"/>
                  </a:moveTo>
                  <a:cubicBezTo>
                    <a:pt x="224" y="9420"/>
                    <a:pt x="9827" y="-1"/>
                    <a:pt x="21596" y="0"/>
                  </a:cubicBezTo>
                  <a:cubicBezTo>
                    <a:pt x="33525" y="0"/>
                    <a:pt x="43196" y="9670"/>
                    <a:pt x="43196" y="21600"/>
                  </a:cubicBezTo>
                </a:path>
                <a:path w="43196" h="21600" stroke="0" extrusionOk="0">
                  <a:moveTo>
                    <a:pt x="-1" y="21186"/>
                  </a:moveTo>
                  <a:cubicBezTo>
                    <a:pt x="224" y="9420"/>
                    <a:pt x="9827" y="-1"/>
                    <a:pt x="21596" y="0"/>
                  </a:cubicBezTo>
                  <a:cubicBezTo>
                    <a:pt x="33525" y="0"/>
                    <a:pt x="43196" y="9670"/>
                    <a:pt x="43196" y="21600"/>
                  </a:cubicBezTo>
                  <a:lnTo>
                    <a:pt x="21596" y="21600"/>
                  </a:lnTo>
                  <a:lnTo>
                    <a:pt x="-1" y="2118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68" name="Arc 14"/>
            <p:cNvSpPr>
              <a:spLocks/>
            </p:cNvSpPr>
            <p:nvPr/>
          </p:nvSpPr>
          <p:spPr bwMode="auto">
            <a:xfrm>
              <a:off x="4271" y="528"/>
              <a:ext cx="768" cy="96"/>
            </a:xfrm>
            <a:custGeom>
              <a:avLst/>
              <a:gdLst>
                <a:gd name="T0" fmla="*/ 0 w 43196"/>
                <a:gd name="T1" fmla="*/ 0 h 21600"/>
                <a:gd name="T2" fmla="*/ 0 w 43196"/>
                <a:gd name="T3" fmla="*/ 0 h 21600"/>
                <a:gd name="T4" fmla="*/ 0 w 43196"/>
                <a:gd name="T5" fmla="*/ 0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1" y="21186"/>
                  </a:moveTo>
                  <a:cubicBezTo>
                    <a:pt x="224" y="9420"/>
                    <a:pt x="9827" y="-1"/>
                    <a:pt x="21596" y="0"/>
                  </a:cubicBezTo>
                  <a:cubicBezTo>
                    <a:pt x="33525" y="0"/>
                    <a:pt x="43196" y="9670"/>
                    <a:pt x="43196" y="21600"/>
                  </a:cubicBezTo>
                </a:path>
                <a:path w="43196" h="21600" stroke="0" extrusionOk="0">
                  <a:moveTo>
                    <a:pt x="-1" y="21186"/>
                  </a:moveTo>
                  <a:cubicBezTo>
                    <a:pt x="224" y="9420"/>
                    <a:pt x="9827" y="-1"/>
                    <a:pt x="21596" y="0"/>
                  </a:cubicBezTo>
                  <a:cubicBezTo>
                    <a:pt x="33525" y="0"/>
                    <a:pt x="43196" y="9670"/>
                    <a:pt x="43196" y="21600"/>
                  </a:cubicBezTo>
                  <a:lnTo>
                    <a:pt x="21596" y="21600"/>
                  </a:lnTo>
                  <a:lnTo>
                    <a:pt x="-1" y="2118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9469" name="Oval 15"/>
            <p:cNvSpPr>
              <a:spLocks noChangeArrowheads="1"/>
            </p:cNvSpPr>
            <p:nvPr/>
          </p:nvSpPr>
          <p:spPr bwMode="auto">
            <a:xfrm>
              <a:off x="4608" y="649"/>
              <a:ext cx="75" cy="2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70" name="Oval 16"/>
            <p:cNvSpPr>
              <a:spLocks noChangeArrowheads="1"/>
            </p:cNvSpPr>
            <p:nvPr/>
          </p:nvSpPr>
          <p:spPr bwMode="auto">
            <a:xfrm>
              <a:off x="4704" y="576"/>
              <a:ext cx="75" cy="2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71" name="Oval 17"/>
            <p:cNvSpPr>
              <a:spLocks noChangeArrowheads="1"/>
            </p:cNvSpPr>
            <p:nvPr/>
          </p:nvSpPr>
          <p:spPr bwMode="auto">
            <a:xfrm>
              <a:off x="4821" y="624"/>
              <a:ext cx="75" cy="2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72" name="Oval 18"/>
            <p:cNvSpPr>
              <a:spLocks noChangeArrowheads="1"/>
            </p:cNvSpPr>
            <p:nvPr/>
          </p:nvSpPr>
          <p:spPr bwMode="auto">
            <a:xfrm>
              <a:off x="4416" y="624"/>
              <a:ext cx="75" cy="2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73" name="Oval 19"/>
            <p:cNvSpPr>
              <a:spLocks noChangeArrowheads="1"/>
            </p:cNvSpPr>
            <p:nvPr/>
          </p:nvSpPr>
          <p:spPr bwMode="auto">
            <a:xfrm>
              <a:off x="4512" y="576"/>
              <a:ext cx="75" cy="2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74" name="Oval 20"/>
            <p:cNvSpPr>
              <a:spLocks noChangeArrowheads="1"/>
            </p:cNvSpPr>
            <p:nvPr/>
          </p:nvSpPr>
          <p:spPr bwMode="auto">
            <a:xfrm>
              <a:off x="4512" y="672"/>
              <a:ext cx="75" cy="2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75" name="Oval 21"/>
            <p:cNvSpPr>
              <a:spLocks noChangeArrowheads="1"/>
            </p:cNvSpPr>
            <p:nvPr/>
          </p:nvSpPr>
          <p:spPr bwMode="auto">
            <a:xfrm>
              <a:off x="4725" y="672"/>
              <a:ext cx="75" cy="2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76" name="Oval 22"/>
            <p:cNvSpPr>
              <a:spLocks noChangeArrowheads="1"/>
            </p:cNvSpPr>
            <p:nvPr/>
          </p:nvSpPr>
          <p:spPr bwMode="auto">
            <a:xfrm>
              <a:off x="4869" y="793"/>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77" name="Oval 23"/>
            <p:cNvSpPr>
              <a:spLocks noChangeArrowheads="1"/>
            </p:cNvSpPr>
            <p:nvPr/>
          </p:nvSpPr>
          <p:spPr bwMode="auto">
            <a:xfrm>
              <a:off x="5061" y="672"/>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78" name="Oval 24"/>
            <p:cNvSpPr>
              <a:spLocks noChangeArrowheads="1"/>
            </p:cNvSpPr>
            <p:nvPr/>
          </p:nvSpPr>
          <p:spPr bwMode="auto">
            <a:xfrm>
              <a:off x="4917" y="601"/>
              <a:ext cx="75" cy="2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79" name="Oval 25"/>
            <p:cNvSpPr>
              <a:spLocks noChangeArrowheads="1"/>
            </p:cNvSpPr>
            <p:nvPr/>
          </p:nvSpPr>
          <p:spPr bwMode="auto">
            <a:xfrm>
              <a:off x="4944" y="720"/>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80" name="Oval 26"/>
            <p:cNvSpPr>
              <a:spLocks noChangeArrowheads="1"/>
            </p:cNvSpPr>
            <p:nvPr/>
          </p:nvSpPr>
          <p:spPr bwMode="auto">
            <a:xfrm>
              <a:off x="4704" y="816"/>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81" name="Oval 27"/>
            <p:cNvSpPr>
              <a:spLocks noChangeArrowheads="1"/>
            </p:cNvSpPr>
            <p:nvPr/>
          </p:nvSpPr>
          <p:spPr bwMode="auto">
            <a:xfrm>
              <a:off x="4773" y="864"/>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82" name="Oval 28"/>
            <p:cNvSpPr>
              <a:spLocks noChangeArrowheads="1"/>
            </p:cNvSpPr>
            <p:nvPr/>
          </p:nvSpPr>
          <p:spPr bwMode="auto">
            <a:xfrm>
              <a:off x="4917" y="864"/>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83" name="Oval 29"/>
            <p:cNvSpPr>
              <a:spLocks noChangeArrowheads="1"/>
            </p:cNvSpPr>
            <p:nvPr/>
          </p:nvSpPr>
          <p:spPr bwMode="auto">
            <a:xfrm>
              <a:off x="5013" y="816"/>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84" name="Oval 30"/>
            <p:cNvSpPr>
              <a:spLocks noChangeArrowheads="1"/>
            </p:cNvSpPr>
            <p:nvPr/>
          </p:nvSpPr>
          <p:spPr bwMode="auto">
            <a:xfrm>
              <a:off x="5109" y="768"/>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85" name="Oval 31"/>
            <p:cNvSpPr>
              <a:spLocks noChangeArrowheads="1"/>
            </p:cNvSpPr>
            <p:nvPr/>
          </p:nvSpPr>
          <p:spPr bwMode="auto">
            <a:xfrm>
              <a:off x="5205" y="664"/>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86" name="Oval 32"/>
            <p:cNvSpPr>
              <a:spLocks noChangeArrowheads="1"/>
            </p:cNvSpPr>
            <p:nvPr/>
          </p:nvSpPr>
          <p:spPr bwMode="auto">
            <a:xfrm>
              <a:off x="5232" y="760"/>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87" name="Oval 33"/>
            <p:cNvSpPr>
              <a:spLocks noChangeArrowheads="1"/>
            </p:cNvSpPr>
            <p:nvPr/>
          </p:nvSpPr>
          <p:spPr bwMode="auto">
            <a:xfrm>
              <a:off x="5136" y="856"/>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88" name="Oval 34"/>
            <p:cNvSpPr>
              <a:spLocks noChangeArrowheads="1"/>
            </p:cNvSpPr>
            <p:nvPr/>
          </p:nvSpPr>
          <p:spPr bwMode="auto">
            <a:xfrm>
              <a:off x="5301" y="864"/>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89" name="Oval 35"/>
            <p:cNvSpPr>
              <a:spLocks noChangeArrowheads="1"/>
            </p:cNvSpPr>
            <p:nvPr/>
          </p:nvSpPr>
          <p:spPr bwMode="auto">
            <a:xfrm>
              <a:off x="5445" y="816"/>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0" name="Oval 36"/>
            <p:cNvSpPr>
              <a:spLocks noChangeArrowheads="1"/>
            </p:cNvSpPr>
            <p:nvPr/>
          </p:nvSpPr>
          <p:spPr bwMode="auto">
            <a:xfrm>
              <a:off x="5376" y="720"/>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1" name="Oval 37"/>
            <p:cNvSpPr>
              <a:spLocks noChangeArrowheads="1"/>
            </p:cNvSpPr>
            <p:nvPr/>
          </p:nvSpPr>
          <p:spPr bwMode="auto">
            <a:xfrm>
              <a:off x="5232" y="576"/>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2" name="Oval 38"/>
            <p:cNvSpPr>
              <a:spLocks noChangeArrowheads="1"/>
            </p:cNvSpPr>
            <p:nvPr/>
          </p:nvSpPr>
          <p:spPr bwMode="auto">
            <a:xfrm>
              <a:off x="5349" y="624"/>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3" name="Oval 39"/>
            <p:cNvSpPr>
              <a:spLocks noChangeArrowheads="1"/>
            </p:cNvSpPr>
            <p:nvPr/>
          </p:nvSpPr>
          <p:spPr bwMode="auto">
            <a:xfrm>
              <a:off x="5280" y="480"/>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4" name="Oval 40"/>
            <p:cNvSpPr>
              <a:spLocks noChangeArrowheads="1"/>
            </p:cNvSpPr>
            <p:nvPr/>
          </p:nvSpPr>
          <p:spPr bwMode="auto">
            <a:xfrm>
              <a:off x="5088" y="528"/>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5" name="Oval 41"/>
            <p:cNvSpPr>
              <a:spLocks noChangeArrowheads="1"/>
            </p:cNvSpPr>
            <p:nvPr/>
          </p:nvSpPr>
          <p:spPr bwMode="auto">
            <a:xfrm>
              <a:off x="5136" y="409"/>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6" name="Oval 42"/>
            <p:cNvSpPr>
              <a:spLocks noChangeArrowheads="1"/>
            </p:cNvSpPr>
            <p:nvPr/>
          </p:nvSpPr>
          <p:spPr bwMode="auto">
            <a:xfrm>
              <a:off x="5328" y="672"/>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7" name="Oval 43"/>
            <p:cNvSpPr>
              <a:spLocks noChangeArrowheads="1"/>
            </p:cNvSpPr>
            <p:nvPr/>
          </p:nvSpPr>
          <p:spPr bwMode="auto">
            <a:xfrm>
              <a:off x="4965" y="432"/>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8" name="Oval 44"/>
            <p:cNvSpPr>
              <a:spLocks noChangeArrowheads="1"/>
            </p:cNvSpPr>
            <p:nvPr/>
          </p:nvSpPr>
          <p:spPr bwMode="auto">
            <a:xfrm>
              <a:off x="4800" y="432"/>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499" name="Oval 45"/>
            <p:cNvSpPr>
              <a:spLocks noChangeArrowheads="1"/>
            </p:cNvSpPr>
            <p:nvPr/>
          </p:nvSpPr>
          <p:spPr bwMode="auto">
            <a:xfrm>
              <a:off x="4656" y="384"/>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0" name="Oval 46"/>
            <p:cNvSpPr>
              <a:spLocks noChangeArrowheads="1"/>
            </p:cNvSpPr>
            <p:nvPr/>
          </p:nvSpPr>
          <p:spPr bwMode="auto">
            <a:xfrm>
              <a:off x="4608" y="457"/>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1" name="Oval 47"/>
            <p:cNvSpPr>
              <a:spLocks noChangeArrowheads="1"/>
            </p:cNvSpPr>
            <p:nvPr/>
          </p:nvSpPr>
          <p:spPr bwMode="auto">
            <a:xfrm>
              <a:off x="4869" y="480"/>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2" name="Oval 48"/>
            <p:cNvSpPr>
              <a:spLocks noChangeArrowheads="1"/>
            </p:cNvSpPr>
            <p:nvPr/>
          </p:nvSpPr>
          <p:spPr bwMode="auto">
            <a:xfrm>
              <a:off x="4485" y="384"/>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3" name="Oval 49"/>
            <p:cNvSpPr>
              <a:spLocks noChangeArrowheads="1"/>
            </p:cNvSpPr>
            <p:nvPr/>
          </p:nvSpPr>
          <p:spPr bwMode="auto">
            <a:xfrm>
              <a:off x="4368" y="480"/>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4" name="Oval 50"/>
            <p:cNvSpPr>
              <a:spLocks noChangeArrowheads="1"/>
            </p:cNvSpPr>
            <p:nvPr/>
          </p:nvSpPr>
          <p:spPr bwMode="auto">
            <a:xfrm>
              <a:off x="4272" y="432"/>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5" name="Oval 51"/>
            <p:cNvSpPr>
              <a:spLocks noChangeArrowheads="1"/>
            </p:cNvSpPr>
            <p:nvPr/>
          </p:nvSpPr>
          <p:spPr bwMode="auto">
            <a:xfrm>
              <a:off x="4176" y="528"/>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6" name="Oval 52"/>
            <p:cNvSpPr>
              <a:spLocks noChangeArrowheads="1"/>
            </p:cNvSpPr>
            <p:nvPr/>
          </p:nvSpPr>
          <p:spPr bwMode="auto">
            <a:xfrm>
              <a:off x="4128" y="624"/>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7" name="Oval 53"/>
            <p:cNvSpPr>
              <a:spLocks noChangeArrowheads="1"/>
            </p:cNvSpPr>
            <p:nvPr/>
          </p:nvSpPr>
          <p:spPr bwMode="auto">
            <a:xfrm>
              <a:off x="4197" y="745"/>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8" name="Oval 54"/>
            <p:cNvSpPr>
              <a:spLocks noChangeArrowheads="1"/>
            </p:cNvSpPr>
            <p:nvPr/>
          </p:nvSpPr>
          <p:spPr bwMode="auto">
            <a:xfrm>
              <a:off x="4341" y="768"/>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09" name="Oval 55"/>
            <p:cNvSpPr>
              <a:spLocks noChangeArrowheads="1"/>
            </p:cNvSpPr>
            <p:nvPr/>
          </p:nvSpPr>
          <p:spPr bwMode="auto">
            <a:xfrm>
              <a:off x="4389" y="672"/>
              <a:ext cx="75" cy="2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0" name="Oval 56"/>
            <p:cNvSpPr>
              <a:spLocks noChangeArrowheads="1"/>
            </p:cNvSpPr>
            <p:nvPr/>
          </p:nvSpPr>
          <p:spPr bwMode="auto">
            <a:xfrm>
              <a:off x="4320" y="601"/>
              <a:ext cx="75" cy="2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1" name="Oval 57"/>
            <p:cNvSpPr>
              <a:spLocks noChangeArrowheads="1"/>
            </p:cNvSpPr>
            <p:nvPr/>
          </p:nvSpPr>
          <p:spPr bwMode="auto">
            <a:xfrm>
              <a:off x="4437" y="841"/>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2" name="Oval 58"/>
            <p:cNvSpPr>
              <a:spLocks noChangeArrowheads="1"/>
            </p:cNvSpPr>
            <p:nvPr/>
          </p:nvSpPr>
          <p:spPr bwMode="auto">
            <a:xfrm>
              <a:off x="4581" y="793"/>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3" name="Oval 59"/>
            <p:cNvSpPr>
              <a:spLocks noChangeArrowheads="1"/>
            </p:cNvSpPr>
            <p:nvPr/>
          </p:nvSpPr>
          <p:spPr bwMode="auto">
            <a:xfrm>
              <a:off x="4224" y="889"/>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4" name="Oval 60"/>
            <p:cNvSpPr>
              <a:spLocks noChangeArrowheads="1"/>
            </p:cNvSpPr>
            <p:nvPr/>
          </p:nvSpPr>
          <p:spPr bwMode="auto">
            <a:xfrm>
              <a:off x="4032" y="816"/>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5" name="Oval 61"/>
            <p:cNvSpPr>
              <a:spLocks noChangeArrowheads="1"/>
            </p:cNvSpPr>
            <p:nvPr/>
          </p:nvSpPr>
          <p:spPr bwMode="auto">
            <a:xfrm>
              <a:off x="3888" y="912"/>
              <a:ext cx="75" cy="2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9516" name="Arc 62"/>
            <p:cNvSpPr>
              <a:spLocks/>
            </p:cNvSpPr>
            <p:nvPr/>
          </p:nvSpPr>
          <p:spPr bwMode="auto">
            <a:xfrm flipV="1">
              <a:off x="4271" y="1233"/>
              <a:ext cx="768" cy="159"/>
            </a:xfrm>
            <a:custGeom>
              <a:avLst/>
              <a:gdLst>
                <a:gd name="T0" fmla="*/ 0 w 43200"/>
                <a:gd name="T1" fmla="*/ 0 h 23832"/>
                <a:gd name="T2" fmla="*/ 0 w 43200"/>
                <a:gd name="T3" fmla="*/ 0 h 23832"/>
                <a:gd name="T4" fmla="*/ 0 w 43200"/>
                <a:gd name="T5" fmla="*/ 0 h 23832"/>
                <a:gd name="T6" fmla="*/ 0 60000 65536"/>
                <a:gd name="T7" fmla="*/ 0 60000 65536"/>
                <a:gd name="T8" fmla="*/ 0 60000 65536"/>
                <a:gd name="T9" fmla="*/ 0 w 43200"/>
                <a:gd name="T10" fmla="*/ 0 h 23832"/>
                <a:gd name="T11" fmla="*/ 43200 w 43200"/>
                <a:gd name="T12" fmla="*/ 23832 h 23832"/>
              </a:gdLst>
              <a:ahLst/>
              <a:cxnLst>
                <a:cxn ang="T6">
                  <a:pos x="T0" y="T1"/>
                </a:cxn>
                <a:cxn ang="T7">
                  <a:pos x="T2" y="T3"/>
                </a:cxn>
                <a:cxn ang="T8">
                  <a:pos x="T4" y="T5"/>
                </a:cxn>
              </a:cxnLst>
              <a:rect l="T9" t="T10" r="T11" b="T12"/>
              <a:pathLst>
                <a:path w="43200" h="23832" fill="none" extrusionOk="0">
                  <a:moveTo>
                    <a:pt x="115" y="23832"/>
                  </a:moveTo>
                  <a:cubicBezTo>
                    <a:pt x="38" y="23090"/>
                    <a:pt x="0" y="22345"/>
                    <a:pt x="0" y="21600"/>
                  </a:cubicBezTo>
                  <a:cubicBezTo>
                    <a:pt x="0" y="9670"/>
                    <a:pt x="9670" y="0"/>
                    <a:pt x="21600" y="0"/>
                  </a:cubicBezTo>
                  <a:cubicBezTo>
                    <a:pt x="33529" y="-1"/>
                    <a:pt x="43199" y="9670"/>
                    <a:pt x="43200" y="21599"/>
                  </a:cubicBezTo>
                </a:path>
                <a:path w="43200" h="23832" stroke="0" extrusionOk="0">
                  <a:moveTo>
                    <a:pt x="115" y="23832"/>
                  </a:moveTo>
                  <a:cubicBezTo>
                    <a:pt x="38" y="23090"/>
                    <a:pt x="0" y="22345"/>
                    <a:pt x="0" y="21600"/>
                  </a:cubicBezTo>
                  <a:cubicBezTo>
                    <a:pt x="0" y="9670"/>
                    <a:pt x="9670" y="0"/>
                    <a:pt x="21600" y="0"/>
                  </a:cubicBezTo>
                  <a:cubicBezTo>
                    <a:pt x="33529" y="-1"/>
                    <a:pt x="43199" y="9670"/>
                    <a:pt x="43200" y="21599"/>
                  </a:cubicBezTo>
                  <a:lnTo>
                    <a:pt x="21600" y="21600"/>
                  </a:lnTo>
                  <a:lnTo>
                    <a:pt x="115" y="23832"/>
                  </a:lnTo>
                  <a:close/>
                </a:path>
              </a:pathLst>
            </a:custGeom>
            <a:solidFill>
              <a:schemeClr val="hlink"/>
            </a:solidFill>
            <a:ln w="9525">
              <a:solidFill>
                <a:schemeClr val="tx1"/>
              </a:solidFill>
              <a:round/>
              <a:headEnd/>
              <a:tailEnd/>
            </a:ln>
          </p:spPr>
          <p:txBody>
            <a:bodyPr wrap="none" anchor="ctr"/>
            <a:lstStyle/>
            <a:p>
              <a:endParaRPr lang="zh-TW" altLang="en-US"/>
            </a:p>
          </p:txBody>
        </p:sp>
        <p:sp>
          <p:nvSpPr>
            <p:cNvPr id="19517" name="Arc 63"/>
            <p:cNvSpPr>
              <a:spLocks/>
            </p:cNvSpPr>
            <p:nvPr/>
          </p:nvSpPr>
          <p:spPr bwMode="auto">
            <a:xfrm>
              <a:off x="4272" y="1152"/>
              <a:ext cx="768" cy="96"/>
            </a:xfrm>
            <a:custGeom>
              <a:avLst/>
              <a:gdLst>
                <a:gd name="T0" fmla="*/ 0 w 43196"/>
                <a:gd name="T1" fmla="*/ 0 h 21600"/>
                <a:gd name="T2" fmla="*/ 0 w 43196"/>
                <a:gd name="T3" fmla="*/ 0 h 21600"/>
                <a:gd name="T4" fmla="*/ 0 w 43196"/>
                <a:gd name="T5" fmla="*/ 0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1" y="21186"/>
                  </a:moveTo>
                  <a:cubicBezTo>
                    <a:pt x="224" y="9420"/>
                    <a:pt x="9827" y="-1"/>
                    <a:pt x="21596" y="0"/>
                  </a:cubicBezTo>
                  <a:cubicBezTo>
                    <a:pt x="33525" y="0"/>
                    <a:pt x="43196" y="9670"/>
                    <a:pt x="43196" y="21600"/>
                  </a:cubicBezTo>
                </a:path>
                <a:path w="43196" h="21600" stroke="0" extrusionOk="0">
                  <a:moveTo>
                    <a:pt x="-1" y="21186"/>
                  </a:moveTo>
                  <a:cubicBezTo>
                    <a:pt x="224" y="9420"/>
                    <a:pt x="9827" y="-1"/>
                    <a:pt x="21596" y="0"/>
                  </a:cubicBezTo>
                  <a:cubicBezTo>
                    <a:pt x="33525" y="0"/>
                    <a:pt x="43196" y="9670"/>
                    <a:pt x="43196" y="21600"/>
                  </a:cubicBezTo>
                  <a:lnTo>
                    <a:pt x="21596" y="21600"/>
                  </a:lnTo>
                  <a:lnTo>
                    <a:pt x="-1" y="21186"/>
                  </a:lnTo>
                  <a:close/>
                </a:path>
              </a:pathLst>
            </a:custGeom>
            <a:solidFill>
              <a:schemeClr val="hlink"/>
            </a:solidFill>
            <a:ln w="9525">
              <a:solidFill>
                <a:schemeClr val="tx1"/>
              </a:solidFill>
              <a:round/>
              <a:headEnd/>
              <a:tailEnd/>
            </a:ln>
          </p:spPr>
          <p:txBody>
            <a:bodyPr wrap="none" anchor="ctr"/>
            <a:lstStyle/>
            <a:p>
              <a:endParaRPr lang="zh-TW" altLang="en-US"/>
            </a:p>
          </p:txBody>
        </p:sp>
        <p:sp>
          <p:nvSpPr>
            <p:cNvPr id="19518" name="Line 64"/>
            <p:cNvSpPr>
              <a:spLocks noChangeShapeType="1"/>
            </p:cNvSpPr>
            <p:nvPr/>
          </p:nvSpPr>
          <p:spPr bwMode="auto">
            <a:xfrm flipV="1">
              <a:off x="4272" y="62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19" name="Line 65"/>
            <p:cNvSpPr>
              <a:spLocks noChangeShapeType="1"/>
            </p:cNvSpPr>
            <p:nvPr/>
          </p:nvSpPr>
          <p:spPr bwMode="auto">
            <a:xfrm flipV="1">
              <a:off x="5040" y="62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20" name="Text Box 66"/>
            <p:cNvSpPr txBox="1">
              <a:spLocks noChangeArrowheads="1"/>
            </p:cNvSpPr>
            <p:nvPr/>
          </p:nvSpPr>
          <p:spPr bwMode="auto">
            <a:xfrm>
              <a:off x="4770" y="1296"/>
              <a:ext cx="798"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latin typeface="Symbol" panose="05050102010706020507" pitchFamily="18" charset="2"/>
                </a:rPr>
                <a:t>D</a:t>
              </a:r>
              <a:r>
                <a:rPr lang="en-US" altLang="zh-TW" i="1"/>
                <a:t>A</a:t>
              </a:r>
              <a:r>
                <a:rPr lang="en-US" altLang="zh-TW"/>
                <a:t> = </a:t>
              </a:r>
              <a:r>
                <a:rPr lang="en-US" altLang="zh-TW" i="1">
                  <a:latin typeface="Symbol" panose="05050102010706020507" pitchFamily="18" charset="2"/>
                </a:rPr>
                <a:t>p</a:t>
              </a:r>
              <a:r>
                <a:rPr lang="en-US" altLang="zh-TW" i="1"/>
                <a:t>r</a:t>
              </a:r>
              <a:r>
                <a:rPr lang="en-US" altLang="zh-TW" baseline="30000"/>
                <a:t>2</a:t>
              </a:r>
            </a:p>
          </p:txBody>
        </p:sp>
      </p:gr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TW" smtClean="0"/>
              <a:t>Filtering</a:t>
            </a:r>
          </a:p>
        </p:txBody>
      </p:sp>
      <p:sp>
        <p:nvSpPr>
          <p:cNvPr id="20483" name="Rectangle 3"/>
          <p:cNvSpPr>
            <a:spLocks noGrp="1" noChangeArrowheads="1"/>
          </p:cNvSpPr>
          <p:nvPr>
            <p:ph type="body" idx="1"/>
          </p:nvPr>
        </p:nvSpPr>
        <p:spPr>
          <a:xfrm>
            <a:off x="428625" y="1331913"/>
            <a:ext cx="5043488" cy="4625975"/>
          </a:xfrm>
        </p:spPr>
        <p:txBody>
          <a:bodyPr/>
          <a:lstStyle/>
          <a:p>
            <a:r>
              <a:rPr lang="en-US" altLang="zh-TW" sz="2400" smtClean="0"/>
              <a:t>Too few photons cause blurry results</a:t>
            </a:r>
          </a:p>
          <a:p>
            <a:r>
              <a:rPr lang="en-US" altLang="zh-TW" sz="2400" smtClean="0"/>
              <a:t>Simple averaging produces a box filtering of photons</a:t>
            </a:r>
          </a:p>
          <a:p>
            <a:endParaRPr lang="en-US" altLang="zh-TW" sz="2400" smtClean="0"/>
          </a:p>
          <a:p>
            <a:r>
              <a:rPr lang="en-US" altLang="zh-TW" sz="2400" smtClean="0"/>
              <a:t>Photons nearer to the sample should be weighted more heavily</a:t>
            </a:r>
          </a:p>
          <a:p>
            <a:r>
              <a:rPr lang="en-US" altLang="zh-TW" sz="2400" smtClean="0"/>
              <a:t>Results in a cone filtering of photons</a:t>
            </a:r>
          </a:p>
        </p:txBody>
      </p:sp>
      <p:graphicFrame>
        <p:nvGraphicFramePr>
          <p:cNvPr id="20484" name="Object 2"/>
          <p:cNvGraphicFramePr>
            <a:graphicFrameLocks noChangeAspect="1"/>
          </p:cNvGraphicFramePr>
          <p:nvPr/>
        </p:nvGraphicFramePr>
        <p:xfrm>
          <a:off x="746125" y="4724400"/>
          <a:ext cx="7651750" cy="1120775"/>
        </p:xfrm>
        <a:graphic>
          <a:graphicData uri="http://schemas.openxmlformats.org/presentationml/2006/ole">
            <mc:AlternateContent xmlns:mc="http://schemas.openxmlformats.org/markup-compatibility/2006">
              <mc:Choice xmlns:v="urn:schemas-microsoft-com:vml" Requires="v">
                <p:oleObj spid="_x0000_s20543" name="Equation" r:id="rId3" imgW="3810000" imgH="558800" progId="Equation.3">
                  <p:embed/>
                </p:oleObj>
              </mc:Choice>
              <mc:Fallback>
                <p:oleObj name="Equation" r:id="rId3" imgW="3810000" imgH="558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 y="4724400"/>
                        <a:ext cx="7651750"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85" name="群組 57"/>
          <p:cNvGrpSpPr>
            <a:grpSpLocks/>
          </p:cNvGrpSpPr>
          <p:nvPr/>
        </p:nvGrpSpPr>
        <p:grpSpPr bwMode="auto">
          <a:xfrm>
            <a:off x="5795963" y="3213100"/>
            <a:ext cx="2971800" cy="1447800"/>
            <a:chOff x="5791200" y="2362200"/>
            <a:chExt cx="2971800" cy="1447800"/>
          </a:xfrm>
        </p:grpSpPr>
        <p:sp>
          <p:nvSpPr>
            <p:cNvPr id="20486" name="Freeform 5"/>
            <p:cNvSpPr>
              <a:spLocks/>
            </p:cNvSpPr>
            <p:nvPr/>
          </p:nvSpPr>
          <p:spPr bwMode="auto">
            <a:xfrm>
              <a:off x="5791200" y="2819400"/>
              <a:ext cx="2971800" cy="990600"/>
            </a:xfrm>
            <a:custGeom>
              <a:avLst/>
              <a:gdLst>
                <a:gd name="T0" fmla="*/ 2147483647 w 1872"/>
                <a:gd name="T1" fmla="*/ 0 h 288"/>
                <a:gd name="T2" fmla="*/ 0 w 1872"/>
                <a:gd name="T3" fmla="*/ 2147483647 h 288"/>
                <a:gd name="T4" fmla="*/ 2147483647 w 1872"/>
                <a:gd name="T5" fmla="*/ 2147483647 h 288"/>
                <a:gd name="T6" fmla="*/ 2147483647 w 1872"/>
                <a:gd name="T7" fmla="*/ 0 h 288"/>
                <a:gd name="T8" fmla="*/ 2147483647 w 1872"/>
                <a:gd name="T9" fmla="*/ 0 h 288"/>
                <a:gd name="T10" fmla="*/ 0 60000 65536"/>
                <a:gd name="T11" fmla="*/ 0 60000 65536"/>
                <a:gd name="T12" fmla="*/ 0 60000 65536"/>
                <a:gd name="T13" fmla="*/ 0 60000 65536"/>
                <a:gd name="T14" fmla="*/ 0 60000 65536"/>
                <a:gd name="T15" fmla="*/ 0 w 1872"/>
                <a:gd name="T16" fmla="*/ 0 h 288"/>
                <a:gd name="T17" fmla="*/ 1872 w 1872"/>
                <a:gd name="T18" fmla="*/ 288 h 288"/>
              </a:gdLst>
              <a:ahLst/>
              <a:cxnLst>
                <a:cxn ang="T10">
                  <a:pos x="T0" y="T1"/>
                </a:cxn>
                <a:cxn ang="T11">
                  <a:pos x="T2" y="T3"/>
                </a:cxn>
                <a:cxn ang="T12">
                  <a:pos x="T4" y="T5"/>
                </a:cxn>
                <a:cxn ang="T13">
                  <a:pos x="T6" y="T7"/>
                </a:cxn>
                <a:cxn ang="T14">
                  <a:pos x="T8" y="T9"/>
                </a:cxn>
              </a:cxnLst>
              <a:rect l="T15" t="T16" r="T17" b="T18"/>
              <a:pathLst>
                <a:path w="1872" h="288">
                  <a:moveTo>
                    <a:pt x="432" y="0"/>
                  </a:moveTo>
                  <a:lnTo>
                    <a:pt x="0" y="288"/>
                  </a:lnTo>
                  <a:lnTo>
                    <a:pt x="1872" y="288"/>
                  </a:lnTo>
                  <a:lnTo>
                    <a:pt x="1536" y="0"/>
                  </a:lnTo>
                  <a:lnTo>
                    <a:pt x="432"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0487" name="Arc 7"/>
            <p:cNvSpPr>
              <a:spLocks/>
            </p:cNvSpPr>
            <p:nvPr/>
          </p:nvSpPr>
          <p:spPr bwMode="auto">
            <a:xfrm flipV="1">
              <a:off x="6551613" y="3276600"/>
              <a:ext cx="1219200" cy="228600"/>
            </a:xfrm>
            <a:custGeom>
              <a:avLst/>
              <a:gdLst>
                <a:gd name="T0" fmla="*/ 0 w 43196"/>
                <a:gd name="T1" fmla="*/ 2147483647 h 21600"/>
                <a:gd name="T2" fmla="*/ 2147483647 w 43196"/>
                <a:gd name="T3" fmla="*/ 2147483647 h 21600"/>
                <a:gd name="T4" fmla="*/ 2147483647 w 43196"/>
                <a:gd name="T5" fmla="*/ 2147483647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1" y="21186"/>
                  </a:moveTo>
                  <a:cubicBezTo>
                    <a:pt x="224" y="9420"/>
                    <a:pt x="9827" y="-1"/>
                    <a:pt x="21596" y="0"/>
                  </a:cubicBezTo>
                  <a:cubicBezTo>
                    <a:pt x="33525" y="0"/>
                    <a:pt x="43196" y="9670"/>
                    <a:pt x="43196" y="21600"/>
                  </a:cubicBezTo>
                </a:path>
                <a:path w="43196" h="21600" stroke="0" extrusionOk="0">
                  <a:moveTo>
                    <a:pt x="-1" y="21186"/>
                  </a:moveTo>
                  <a:cubicBezTo>
                    <a:pt x="224" y="9420"/>
                    <a:pt x="9827" y="-1"/>
                    <a:pt x="21596" y="0"/>
                  </a:cubicBezTo>
                  <a:cubicBezTo>
                    <a:pt x="33525" y="0"/>
                    <a:pt x="43196" y="9670"/>
                    <a:pt x="43196" y="21600"/>
                  </a:cubicBezTo>
                  <a:lnTo>
                    <a:pt x="21596" y="21600"/>
                  </a:lnTo>
                  <a:lnTo>
                    <a:pt x="-1" y="2118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88" name="Arc 8"/>
            <p:cNvSpPr>
              <a:spLocks/>
            </p:cNvSpPr>
            <p:nvPr/>
          </p:nvSpPr>
          <p:spPr bwMode="auto">
            <a:xfrm>
              <a:off x="6551613" y="3124200"/>
              <a:ext cx="1219200" cy="152400"/>
            </a:xfrm>
            <a:custGeom>
              <a:avLst/>
              <a:gdLst>
                <a:gd name="T0" fmla="*/ 0 w 43196"/>
                <a:gd name="T1" fmla="*/ 2147483647 h 21600"/>
                <a:gd name="T2" fmla="*/ 2147483647 w 43196"/>
                <a:gd name="T3" fmla="*/ 2147483647 h 21600"/>
                <a:gd name="T4" fmla="*/ 2147483647 w 43196"/>
                <a:gd name="T5" fmla="*/ 2147483647 h 21600"/>
                <a:gd name="T6" fmla="*/ 0 60000 65536"/>
                <a:gd name="T7" fmla="*/ 0 60000 65536"/>
                <a:gd name="T8" fmla="*/ 0 60000 65536"/>
                <a:gd name="T9" fmla="*/ 0 w 43196"/>
                <a:gd name="T10" fmla="*/ 0 h 21600"/>
                <a:gd name="T11" fmla="*/ 43196 w 43196"/>
                <a:gd name="T12" fmla="*/ 21600 h 21600"/>
              </a:gdLst>
              <a:ahLst/>
              <a:cxnLst>
                <a:cxn ang="T6">
                  <a:pos x="T0" y="T1"/>
                </a:cxn>
                <a:cxn ang="T7">
                  <a:pos x="T2" y="T3"/>
                </a:cxn>
                <a:cxn ang="T8">
                  <a:pos x="T4" y="T5"/>
                </a:cxn>
              </a:cxnLst>
              <a:rect l="T9" t="T10" r="T11" b="T12"/>
              <a:pathLst>
                <a:path w="43196" h="21600" fill="none" extrusionOk="0">
                  <a:moveTo>
                    <a:pt x="-1" y="21186"/>
                  </a:moveTo>
                  <a:cubicBezTo>
                    <a:pt x="224" y="9420"/>
                    <a:pt x="9827" y="-1"/>
                    <a:pt x="21596" y="0"/>
                  </a:cubicBezTo>
                  <a:cubicBezTo>
                    <a:pt x="33525" y="0"/>
                    <a:pt x="43196" y="9670"/>
                    <a:pt x="43196" y="21600"/>
                  </a:cubicBezTo>
                </a:path>
                <a:path w="43196" h="21600" stroke="0" extrusionOk="0">
                  <a:moveTo>
                    <a:pt x="-1" y="21186"/>
                  </a:moveTo>
                  <a:cubicBezTo>
                    <a:pt x="224" y="9420"/>
                    <a:pt x="9827" y="-1"/>
                    <a:pt x="21596" y="0"/>
                  </a:cubicBezTo>
                  <a:cubicBezTo>
                    <a:pt x="33525" y="0"/>
                    <a:pt x="43196" y="9670"/>
                    <a:pt x="43196" y="21600"/>
                  </a:cubicBezTo>
                  <a:lnTo>
                    <a:pt x="21596" y="21600"/>
                  </a:lnTo>
                  <a:lnTo>
                    <a:pt x="-1" y="2118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0489" name="Oval 9"/>
            <p:cNvSpPr>
              <a:spLocks noChangeArrowheads="1"/>
            </p:cNvSpPr>
            <p:nvPr/>
          </p:nvSpPr>
          <p:spPr bwMode="auto">
            <a:xfrm>
              <a:off x="7086600" y="3316288"/>
              <a:ext cx="119063" cy="36512"/>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490" name="Oval 10"/>
            <p:cNvSpPr>
              <a:spLocks noChangeArrowheads="1"/>
            </p:cNvSpPr>
            <p:nvPr/>
          </p:nvSpPr>
          <p:spPr bwMode="auto">
            <a:xfrm>
              <a:off x="7239000" y="3200400"/>
              <a:ext cx="119063"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491" name="Oval 11"/>
            <p:cNvSpPr>
              <a:spLocks noChangeArrowheads="1"/>
            </p:cNvSpPr>
            <p:nvPr/>
          </p:nvSpPr>
          <p:spPr bwMode="auto">
            <a:xfrm>
              <a:off x="7424738" y="3276600"/>
              <a:ext cx="119062"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492" name="Oval 12"/>
            <p:cNvSpPr>
              <a:spLocks noChangeArrowheads="1"/>
            </p:cNvSpPr>
            <p:nvPr/>
          </p:nvSpPr>
          <p:spPr bwMode="auto">
            <a:xfrm>
              <a:off x="6781800" y="3276600"/>
              <a:ext cx="119063"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493" name="Oval 13"/>
            <p:cNvSpPr>
              <a:spLocks noChangeArrowheads="1"/>
            </p:cNvSpPr>
            <p:nvPr/>
          </p:nvSpPr>
          <p:spPr bwMode="auto">
            <a:xfrm>
              <a:off x="6934200" y="3200400"/>
              <a:ext cx="119063"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494" name="Oval 14"/>
            <p:cNvSpPr>
              <a:spLocks noChangeArrowheads="1"/>
            </p:cNvSpPr>
            <p:nvPr/>
          </p:nvSpPr>
          <p:spPr bwMode="auto">
            <a:xfrm>
              <a:off x="6934200" y="3352800"/>
              <a:ext cx="119063"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495" name="Oval 15"/>
            <p:cNvSpPr>
              <a:spLocks noChangeArrowheads="1"/>
            </p:cNvSpPr>
            <p:nvPr/>
          </p:nvSpPr>
          <p:spPr bwMode="auto">
            <a:xfrm>
              <a:off x="7272338" y="3352800"/>
              <a:ext cx="119062"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496" name="Oval 16"/>
            <p:cNvSpPr>
              <a:spLocks noChangeArrowheads="1"/>
            </p:cNvSpPr>
            <p:nvPr/>
          </p:nvSpPr>
          <p:spPr bwMode="auto">
            <a:xfrm>
              <a:off x="7500938" y="3544888"/>
              <a:ext cx="119062"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497" name="Oval 17"/>
            <p:cNvSpPr>
              <a:spLocks noChangeArrowheads="1"/>
            </p:cNvSpPr>
            <p:nvPr/>
          </p:nvSpPr>
          <p:spPr bwMode="auto">
            <a:xfrm>
              <a:off x="7805738" y="33528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498" name="Oval 18"/>
            <p:cNvSpPr>
              <a:spLocks noChangeArrowheads="1"/>
            </p:cNvSpPr>
            <p:nvPr/>
          </p:nvSpPr>
          <p:spPr bwMode="auto">
            <a:xfrm>
              <a:off x="7577138" y="3240088"/>
              <a:ext cx="119062" cy="36512"/>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499" name="Oval 19"/>
            <p:cNvSpPr>
              <a:spLocks noChangeArrowheads="1"/>
            </p:cNvSpPr>
            <p:nvPr/>
          </p:nvSpPr>
          <p:spPr bwMode="auto">
            <a:xfrm>
              <a:off x="7620000" y="34290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00" name="Oval 20"/>
            <p:cNvSpPr>
              <a:spLocks noChangeArrowheads="1"/>
            </p:cNvSpPr>
            <p:nvPr/>
          </p:nvSpPr>
          <p:spPr bwMode="auto">
            <a:xfrm>
              <a:off x="7239000" y="35814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01" name="Oval 21"/>
            <p:cNvSpPr>
              <a:spLocks noChangeArrowheads="1"/>
            </p:cNvSpPr>
            <p:nvPr/>
          </p:nvSpPr>
          <p:spPr bwMode="auto">
            <a:xfrm>
              <a:off x="7348538" y="36576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02" name="Oval 22"/>
            <p:cNvSpPr>
              <a:spLocks noChangeArrowheads="1"/>
            </p:cNvSpPr>
            <p:nvPr/>
          </p:nvSpPr>
          <p:spPr bwMode="auto">
            <a:xfrm>
              <a:off x="7577138" y="36576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03" name="Oval 23"/>
            <p:cNvSpPr>
              <a:spLocks noChangeArrowheads="1"/>
            </p:cNvSpPr>
            <p:nvPr/>
          </p:nvSpPr>
          <p:spPr bwMode="auto">
            <a:xfrm>
              <a:off x="7729538" y="35814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04" name="Oval 24"/>
            <p:cNvSpPr>
              <a:spLocks noChangeArrowheads="1"/>
            </p:cNvSpPr>
            <p:nvPr/>
          </p:nvSpPr>
          <p:spPr bwMode="auto">
            <a:xfrm>
              <a:off x="7881938" y="35052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05" name="Oval 25"/>
            <p:cNvSpPr>
              <a:spLocks noChangeArrowheads="1"/>
            </p:cNvSpPr>
            <p:nvPr/>
          </p:nvSpPr>
          <p:spPr bwMode="auto">
            <a:xfrm>
              <a:off x="8034338" y="33401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06" name="Oval 26"/>
            <p:cNvSpPr>
              <a:spLocks noChangeArrowheads="1"/>
            </p:cNvSpPr>
            <p:nvPr/>
          </p:nvSpPr>
          <p:spPr bwMode="auto">
            <a:xfrm>
              <a:off x="8077200" y="34925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07" name="Oval 27"/>
            <p:cNvSpPr>
              <a:spLocks noChangeArrowheads="1"/>
            </p:cNvSpPr>
            <p:nvPr/>
          </p:nvSpPr>
          <p:spPr bwMode="auto">
            <a:xfrm>
              <a:off x="7924800" y="36449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08" name="Oval 28"/>
            <p:cNvSpPr>
              <a:spLocks noChangeArrowheads="1"/>
            </p:cNvSpPr>
            <p:nvPr/>
          </p:nvSpPr>
          <p:spPr bwMode="auto">
            <a:xfrm>
              <a:off x="8186738" y="36576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09" name="Oval 29"/>
            <p:cNvSpPr>
              <a:spLocks noChangeArrowheads="1"/>
            </p:cNvSpPr>
            <p:nvPr/>
          </p:nvSpPr>
          <p:spPr bwMode="auto">
            <a:xfrm>
              <a:off x="8415338" y="35814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10" name="Oval 30"/>
            <p:cNvSpPr>
              <a:spLocks noChangeArrowheads="1"/>
            </p:cNvSpPr>
            <p:nvPr/>
          </p:nvSpPr>
          <p:spPr bwMode="auto">
            <a:xfrm>
              <a:off x="8305800" y="34290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11" name="Oval 31"/>
            <p:cNvSpPr>
              <a:spLocks noChangeArrowheads="1"/>
            </p:cNvSpPr>
            <p:nvPr/>
          </p:nvSpPr>
          <p:spPr bwMode="auto">
            <a:xfrm>
              <a:off x="8077200" y="32004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12" name="Oval 32"/>
            <p:cNvSpPr>
              <a:spLocks noChangeArrowheads="1"/>
            </p:cNvSpPr>
            <p:nvPr/>
          </p:nvSpPr>
          <p:spPr bwMode="auto">
            <a:xfrm>
              <a:off x="8262938" y="32766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13" name="Oval 33"/>
            <p:cNvSpPr>
              <a:spLocks noChangeArrowheads="1"/>
            </p:cNvSpPr>
            <p:nvPr/>
          </p:nvSpPr>
          <p:spPr bwMode="auto">
            <a:xfrm>
              <a:off x="8153400" y="30480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14" name="Oval 34"/>
            <p:cNvSpPr>
              <a:spLocks noChangeArrowheads="1"/>
            </p:cNvSpPr>
            <p:nvPr/>
          </p:nvSpPr>
          <p:spPr bwMode="auto">
            <a:xfrm>
              <a:off x="7848600" y="31242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15" name="Oval 35"/>
            <p:cNvSpPr>
              <a:spLocks noChangeArrowheads="1"/>
            </p:cNvSpPr>
            <p:nvPr/>
          </p:nvSpPr>
          <p:spPr bwMode="auto">
            <a:xfrm>
              <a:off x="7924800" y="2935288"/>
              <a:ext cx="119063"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16" name="Oval 36"/>
            <p:cNvSpPr>
              <a:spLocks noChangeArrowheads="1"/>
            </p:cNvSpPr>
            <p:nvPr/>
          </p:nvSpPr>
          <p:spPr bwMode="auto">
            <a:xfrm>
              <a:off x="8229600" y="33528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17" name="Oval 37"/>
            <p:cNvSpPr>
              <a:spLocks noChangeArrowheads="1"/>
            </p:cNvSpPr>
            <p:nvPr/>
          </p:nvSpPr>
          <p:spPr bwMode="auto">
            <a:xfrm>
              <a:off x="7653338" y="29718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18" name="Oval 38"/>
            <p:cNvSpPr>
              <a:spLocks noChangeArrowheads="1"/>
            </p:cNvSpPr>
            <p:nvPr/>
          </p:nvSpPr>
          <p:spPr bwMode="auto">
            <a:xfrm>
              <a:off x="7391400" y="29718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19" name="Oval 39"/>
            <p:cNvSpPr>
              <a:spLocks noChangeArrowheads="1"/>
            </p:cNvSpPr>
            <p:nvPr/>
          </p:nvSpPr>
          <p:spPr bwMode="auto">
            <a:xfrm>
              <a:off x="7162800" y="28956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20" name="Oval 40"/>
            <p:cNvSpPr>
              <a:spLocks noChangeArrowheads="1"/>
            </p:cNvSpPr>
            <p:nvPr/>
          </p:nvSpPr>
          <p:spPr bwMode="auto">
            <a:xfrm>
              <a:off x="7086600" y="3011488"/>
              <a:ext cx="119063"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21" name="Oval 41"/>
            <p:cNvSpPr>
              <a:spLocks noChangeArrowheads="1"/>
            </p:cNvSpPr>
            <p:nvPr/>
          </p:nvSpPr>
          <p:spPr bwMode="auto">
            <a:xfrm>
              <a:off x="7500938" y="30480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22" name="Oval 42"/>
            <p:cNvSpPr>
              <a:spLocks noChangeArrowheads="1"/>
            </p:cNvSpPr>
            <p:nvPr/>
          </p:nvSpPr>
          <p:spPr bwMode="auto">
            <a:xfrm>
              <a:off x="6891338" y="28956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23" name="Oval 43"/>
            <p:cNvSpPr>
              <a:spLocks noChangeArrowheads="1"/>
            </p:cNvSpPr>
            <p:nvPr/>
          </p:nvSpPr>
          <p:spPr bwMode="auto">
            <a:xfrm>
              <a:off x="6705600" y="30480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24" name="Oval 44"/>
            <p:cNvSpPr>
              <a:spLocks noChangeArrowheads="1"/>
            </p:cNvSpPr>
            <p:nvPr/>
          </p:nvSpPr>
          <p:spPr bwMode="auto">
            <a:xfrm>
              <a:off x="6553200" y="29718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25" name="Oval 45"/>
            <p:cNvSpPr>
              <a:spLocks noChangeArrowheads="1"/>
            </p:cNvSpPr>
            <p:nvPr/>
          </p:nvSpPr>
          <p:spPr bwMode="auto">
            <a:xfrm>
              <a:off x="6400800" y="31242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26" name="Oval 46"/>
            <p:cNvSpPr>
              <a:spLocks noChangeArrowheads="1"/>
            </p:cNvSpPr>
            <p:nvPr/>
          </p:nvSpPr>
          <p:spPr bwMode="auto">
            <a:xfrm>
              <a:off x="6324600" y="32766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27" name="Oval 47"/>
            <p:cNvSpPr>
              <a:spLocks noChangeArrowheads="1"/>
            </p:cNvSpPr>
            <p:nvPr/>
          </p:nvSpPr>
          <p:spPr bwMode="auto">
            <a:xfrm>
              <a:off x="6434138" y="3468688"/>
              <a:ext cx="119062"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28" name="Oval 48"/>
            <p:cNvSpPr>
              <a:spLocks noChangeArrowheads="1"/>
            </p:cNvSpPr>
            <p:nvPr/>
          </p:nvSpPr>
          <p:spPr bwMode="auto">
            <a:xfrm>
              <a:off x="6662738" y="3505200"/>
              <a:ext cx="119062"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29" name="Oval 49"/>
            <p:cNvSpPr>
              <a:spLocks noChangeArrowheads="1"/>
            </p:cNvSpPr>
            <p:nvPr/>
          </p:nvSpPr>
          <p:spPr bwMode="auto">
            <a:xfrm>
              <a:off x="6738938" y="3352800"/>
              <a:ext cx="119062" cy="36513"/>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30" name="Oval 50"/>
            <p:cNvSpPr>
              <a:spLocks noChangeArrowheads="1"/>
            </p:cNvSpPr>
            <p:nvPr/>
          </p:nvSpPr>
          <p:spPr bwMode="auto">
            <a:xfrm>
              <a:off x="6629400" y="3240088"/>
              <a:ext cx="119063" cy="36512"/>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31" name="Oval 51"/>
            <p:cNvSpPr>
              <a:spLocks noChangeArrowheads="1"/>
            </p:cNvSpPr>
            <p:nvPr/>
          </p:nvSpPr>
          <p:spPr bwMode="auto">
            <a:xfrm>
              <a:off x="6815138" y="3621088"/>
              <a:ext cx="119062"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32" name="Oval 52"/>
            <p:cNvSpPr>
              <a:spLocks noChangeArrowheads="1"/>
            </p:cNvSpPr>
            <p:nvPr/>
          </p:nvSpPr>
          <p:spPr bwMode="auto">
            <a:xfrm>
              <a:off x="7043738" y="3544888"/>
              <a:ext cx="119062"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33" name="Oval 53"/>
            <p:cNvSpPr>
              <a:spLocks noChangeArrowheads="1"/>
            </p:cNvSpPr>
            <p:nvPr/>
          </p:nvSpPr>
          <p:spPr bwMode="auto">
            <a:xfrm>
              <a:off x="6477000" y="3697288"/>
              <a:ext cx="119063" cy="36512"/>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34" name="Oval 54"/>
            <p:cNvSpPr>
              <a:spLocks noChangeArrowheads="1"/>
            </p:cNvSpPr>
            <p:nvPr/>
          </p:nvSpPr>
          <p:spPr bwMode="auto">
            <a:xfrm>
              <a:off x="6172200" y="35814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35" name="Oval 55"/>
            <p:cNvSpPr>
              <a:spLocks noChangeArrowheads="1"/>
            </p:cNvSpPr>
            <p:nvPr/>
          </p:nvSpPr>
          <p:spPr bwMode="auto">
            <a:xfrm>
              <a:off x="5943600" y="3733800"/>
              <a:ext cx="119063" cy="36513"/>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0536" name="Line 56"/>
            <p:cNvSpPr>
              <a:spLocks noChangeShapeType="1"/>
            </p:cNvSpPr>
            <p:nvPr/>
          </p:nvSpPr>
          <p:spPr bwMode="auto">
            <a:xfrm flipV="1">
              <a:off x="6553200" y="2362200"/>
              <a:ext cx="609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537" name="Line 58"/>
            <p:cNvSpPr>
              <a:spLocks noChangeShapeType="1"/>
            </p:cNvSpPr>
            <p:nvPr/>
          </p:nvSpPr>
          <p:spPr bwMode="auto">
            <a:xfrm flipH="1" flipV="1">
              <a:off x="7162800" y="2362200"/>
              <a:ext cx="609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538" name="Line 59"/>
            <p:cNvSpPr>
              <a:spLocks noChangeShapeType="1"/>
            </p:cNvSpPr>
            <p:nvPr/>
          </p:nvSpPr>
          <p:spPr bwMode="auto">
            <a:xfrm flipV="1">
              <a:off x="7162800" y="23622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zh-TW" smtClean="0"/>
              <a:t>Global Illumination</a:t>
            </a:r>
          </a:p>
        </p:txBody>
      </p:sp>
      <p:sp>
        <p:nvSpPr>
          <p:cNvPr id="3075" name="Rectangle 3"/>
          <p:cNvSpPr>
            <a:spLocks noGrp="1" noChangeArrowheads="1"/>
          </p:cNvSpPr>
          <p:nvPr>
            <p:ph idx="1"/>
          </p:nvPr>
        </p:nvSpPr>
        <p:spPr/>
        <p:txBody>
          <a:bodyPr>
            <a:normAutofit/>
          </a:bodyPr>
          <a:lstStyle/>
          <a:p>
            <a:r>
              <a:rPr lang="en-US" altLang="zh-TW" dirty="0" smtClean="0"/>
              <a:t>Rendering equation</a:t>
            </a:r>
          </a:p>
          <a:p>
            <a:pPr lvl="1"/>
            <a:r>
              <a:rPr lang="en-US" altLang="zh-TW" dirty="0" smtClean="0">
                <a:solidFill>
                  <a:schemeClr val="tx1">
                    <a:lumMod val="50000"/>
                    <a:lumOff val="50000"/>
                  </a:schemeClr>
                </a:solidFill>
              </a:rPr>
              <a:t>Ray tracing</a:t>
            </a:r>
          </a:p>
          <a:p>
            <a:pPr lvl="1"/>
            <a:r>
              <a:rPr lang="en-US" altLang="zh-TW" dirty="0" err="1" smtClean="0">
                <a:solidFill>
                  <a:schemeClr val="tx1">
                    <a:lumMod val="50000"/>
                    <a:lumOff val="50000"/>
                  </a:schemeClr>
                </a:solidFill>
              </a:rPr>
              <a:t>Radiosity</a:t>
            </a:r>
            <a:endParaRPr lang="en-US" altLang="zh-TW" dirty="0" smtClean="0">
              <a:solidFill>
                <a:schemeClr val="tx1">
                  <a:lumMod val="50000"/>
                  <a:lumOff val="50000"/>
                </a:schemeClr>
              </a:solidFill>
            </a:endParaRPr>
          </a:p>
          <a:p>
            <a:pPr lvl="1"/>
            <a:r>
              <a:rPr lang="en-US" altLang="zh-TW" b="1" dirty="0" smtClean="0"/>
              <a:t>Photon mapping</a:t>
            </a:r>
          </a:p>
          <a:p>
            <a:endParaRPr lang="en-US" altLang="zh-TW" dirty="0" smtClean="0"/>
          </a:p>
          <a:p>
            <a:r>
              <a:rPr lang="en-US" altLang="zh-TW" dirty="0" smtClean="0"/>
              <a:t>Selected Topics</a:t>
            </a:r>
            <a:endParaRPr lang="en-US" altLang="zh-TW" dirty="0"/>
          </a:p>
          <a:p>
            <a:pPr lvl="1"/>
            <a:r>
              <a:rPr lang="en-US" altLang="zh-TW" dirty="0" smtClean="0"/>
              <a:t>Environment Lighting</a:t>
            </a:r>
            <a:endParaRPr lang="en-US" altLang="zh-TW" dirty="0" smtClean="0"/>
          </a:p>
        </p:txBody>
      </p:sp>
      <p:sp>
        <p:nvSpPr>
          <p:cNvPr id="30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rIns="45720"/>
          <a:lstStyle>
            <a:lvl1pPr marL="342900" indent="-342900" eaLnBrk="0" hangingPunct="0">
              <a:defRPr kumimoji="1" sz="2400">
                <a:solidFill>
                  <a:schemeClr val="tx1"/>
                </a:solidFill>
                <a:latin typeface="Times New Roman" panose="02020603050405020304" pitchFamily="18" charset="0"/>
                <a:ea typeface="新細明體" panose="02020500000000000000" pitchFamily="18" charset="-120"/>
              </a:defRPr>
            </a:lvl1pPr>
            <a:lvl2pPr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lvl="1" eaLnBrk="1" hangingPunct="1"/>
            <a:fld id="{6D0E558D-6982-41BA-B6B5-875D7C583404}" type="slidenum">
              <a:rPr lang="es-ES" altLang="zh-TW"/>
              <a:pPr lvl="1" eaLnBrk="1" hangingPunct="1"/>
              <a:t>2</a:t>
            </a:fld>
            <a:endParaRPr lang="es-ES" altLang="zh-TW"/>
          </a:p>
        </p:txBody>
      </p:sp>
      <p:pic>
        <p:nvPicPr>
          <p:cNvPr id="3077" name="Picture 5" descr="Realistic Image Synthesis using Photon Mapp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196752"/>
            <a:ext cx="20542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TW" smtClean="0"/>
              <a:t>Multiple Photon Maps</a:t>
            </a:r>
          </a:p>
        </p:txBody>
      </p:sp>
      <p:sp>
        <p:nvSpPr>
          <p:cNvPr id="21507" name="Rectangle 3"/>
          <p:cNvSpPr>
            <a:spLocks noGrp="1" noChangeArrowheads="1"/>
          </p:cNvSpPr>
          <p:nvPr>
            <p:ph type="body" idx="1"/>
          </p:nvPr>
        </p:nvSpPr>
        <p:spPr>
          <a:xfrm>
            <a:off x="457200" y="1774825"/>
            <a:ext cx="4972050" cy="4625975"/>
          </a:xfrm>
        </p:spPr>
        <p:txBody>
          <a:bodyPr/>
          <a:lstStyle/>
          <a:p>
            <a:r>
              <a:rPr lang="en-US" altLang="zh-TW" sz="2800" smtClean="0"/>
              <a:t>Global L(S|D)*D photon map</a:t>
            </a:r>
          </a:p>
          <a:p>
            <a:pPr lvl="1"/>
            <a:r>
              <a:rPr lang="en-US" altLang="zh-TW" sz="2400" smtClean="0"/>
              <a:t>Photon sticks to diffuse surface </a:t>
            </a:r>
            <a:r>
              <a:rPr lang="en-US" altLang="zh-TW" sz="2400" i="1" smtClean="0"/>
              <a:t>and</a:t>
            </a:r>
            <a:r>
              <a:rPr lang="en-US" altLang="zh-TW" sz="2400" smtClean="0"/>
              <a:t> bounces to next surface (if it survives Russian roulette)</a:t>
            </a:r>
          </a:p>
          <a:p>
            <a:pPr lvl="1"/>
            <a:r>
              <a:rPr lang="en-US" altLang="zh-TW" sz="2400" smtClean="0"/>
              <a:t>Photons don’t stick to specular surfaces</a:t>
            </a:r>
          </a:p>
          <a:p>
            <a:r>
              <a:rPr lang="en-US" altLang="zh-TW" sz="2800" smtClean="0"/>
              <a:t>Caustic LSS*D photon map</a:t>
            </a:r>
          </a:p>
          <a:p>
            <a:pPr lvl="1"/>
            <a:r>
              <a:rPr lang="en-US" altLang="zh-TW" sz="2400" smtClean="0"/>
              <a:t>High resolution</a:t>
            </a:r>
          </a:p>
          <a:p>
            <a:pPr lvl="1"/>
            <a:r>
              <a:rPr lang="en-US" altLang="zh-TW" sz="2400" smtClean="0"/>
              <a:t>Light source usually emits photons only in directions that hit the thing creating the caustic</a:t>
            </a:r>
          </a:p>
        </p:txBody>
      </p:sp>
      <p:sp>
        <p:nvSpPr>
          <p:cNvPr id="21508" name="Line 8"/>
          <p:cNvSpPr>
            <a:spLocks noChangeShapeType="1"/>
          </p:cNvSpPr>
          <p:nvPr/>
        </p:nvSpPr>
        <p:spPr bwMode="auto">
          <a:xfrm>
            <a:off x="5638800" y="5295900"/>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1509" name="Line 9"/>
          <p:cNvSpPr>
            <a:spLocks noChangeShapeType="1"/>
          </p:cNvSpPr>
          <p:nvPr/>
        </p:nvSpPr>
        <p:spPr bwMode="auto">
          <a:xfrm flipV="1">
            <a:off x="8686800" y="2247900"/>
            <a:ext cx="0"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1510" name="Group 10"/>
          <p:cNvGrpSpPr>
            <a:grpSpLocks/>
          </p:cNvGrpSpPr>
          <p:nvPr/>
        </p:nvGrpSpPr>
        <p:grpSpPr bwMode="auto">
          <a:xfrm flipV="1">
            <a:off x="7239000" y="2324100"/>
            <a:ext cx="685800" cy="862013"/>
            <a:chOff x="5169" y="3183"/>
            <a:chExt cx="403" cy="461"/>
          </a:xfrm>
        </p:grpSpPr>
        <p:sp>
          <p:nvSpPr>
            <p:cNvPr id="21531" name="Freeform 11"/>
            <p:cNvSpPr>
              <a:spLocks/>
            </p:cNvSpPr>
            <p:nvPr/>
          </p:nvSpPr>
          <p:spPr bwMode="auto">
            <a:xfrm>
              <a:off x="5169" y="3183"/>
              <a:ext cx="403" cy="332"/>
            </a:xfrm>
            <a:custGeom>
              <a:avLst/>
              <a:gdLst>
                <a:gd name="T0" fmla="*/ 0 w 2015"/>
                <a:gd name="T1" fmla="*/ 0 h 1660"/>
                <a:gd name="T2" fmla="*/ 0 w 2015"/>
                <a:gd name="T3" fmla="*/ 0 h 1660"/>
                <a:gd name="T4" fmla="*/ 0 w 2015"/>
                <a:gd name="T5" fmla="*/ 0 h 1660"/>
                <a:gd name="T6" fmla="*/ 0 w 2015"/>
                <a:gd name="T7" fmla="*/ 0 h 1660"/>
                <a:gd name="T8" fmla="*/ 0 w 2015"/>
                <a:gd name="T9" fmla="*/ 0 h 1660"/>
                <a:gd name="T10" fmla="*/ 0 w 2015"/>
                <a:gd name="T11" fmla="*/ 0 h 1660"/>
                <a:gd name="T12" fmla="*/ 0 w 2015"/>
                <a:gd name="T13" fmla="*/ 0 h 1660"/>
                <a:gd name="T14" fmla="*/ 0 w 2015"/>
                <a:gd name="T15" fmla="*/ 0 h 1660"/>
                <a:gd name="T16" fmla="*/ 0 w 2015"/>
                <a:gd name="T17" fmla="*/ 0 h 1660"/>
                <a:gd name="T18" fmla="*/ 0 w 2015"/>
                <a:gd name="T19" fmla="*/ 0 h 1660"/>
                <a:gd name="T20" fmla="*/ 0 w 2015"/>
                <a:gd name="T21" fmla="*/ 0 h 1660"/>
                <a:gd name="T22" fmla="*/ 0 w 2015"/>
                <a:gd name="T23" fmla="*/ 0 h 1660"/>
                <a:gd name="T24" fmla="*/ 0 w 2015"/>
                <a:gd name="T25" fmla="*/ 0 h 1660"/>
                <a:gd name="T26" fmla="*/ 0 w 2015"/>
                <a:gd name="T27" fmla="*/ 0 h 1660"/>
                <a:gd name="T28" fmla="*/ 0 w 2015"/>
                <a:gd name="T29" fmla="*/ 0 h 1660"/>
                <a:gd name="T30" fmla="*/ 0 w 2015"/>
                <a:gd name="T31" fmla="*/ 0 h 1660"/>
                <a:gd name="T32" fmla="*/ 0 w 2015"/>
                <a:gd name="T33" fmla="*/ 0 h 1660"/>
                <a:gd name="T34" fmla="*/ 0 w 2015"/>
                <a:gd name="T35" fmla="*/ 0 h 1660"/>
                <a:gd name="T36" fmla="*/ 0 w 2015"/>
                <a:gd name="T37" fmla="*/ 0 h 1660"/>
                <a:gd name="T38" fmla="*/ 0 w 2015"/>
                <a:gd name="T39" fmla="*/ 0 h 1660"/>
                <a:gd name="T40" fmla="*/ 0 w 2015"/>
                <a:gd name="T41" fmla="*/ 0 h 1660"/>
                <a:gd name="T42" fmla="*/ 0 w 2015"/>
                <a:gd name="T43" fmla="*/ 0 h 1660"/>
                <a:gd name="T44" fmla="*/ 0 w 2015"/>
                <a:gd name="T45" fmla="*/ 0 h 1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15"/>
                <a:gd name="T70" fmla="*/ 0 h 1660"/>
                <a:gd name="T71" fmla="*/ 2015 w 2015"/>
                <a:gd name="T72" fmla="*/ 1660 h 1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15" h="1660">
                  <a:moveTo>
                    <a:pt x="715" y="1582"/>
                  </a:moveTo>
                  <a:lnTo>
                    <a:pt x="53" y="1338"/>
                  </a:lnTo>
                  <a:lnTo>
                    <a:pt x="333" y="1266"/>
                  </a:lnTo>
                  <a:lnTo>
                    <a:pt x="0" y="998"/>
                  </a:lnTo>
                  <a:lnTo>
                    <a:pt x="327" y="1069"/>
                  </a:lnTo>
                  <a:lnTo>
                    <a:pt x="89" y="615"/>
                  </a:lnTo>
                  <a:lnTo>
                    <a:pt x="447" y="794"/>
                  </a:lnTo>
                  <a:lnTo>
                    <a:pt x="297" y="263"/>
                  </a:lnTo>
                  <a:lnTo>
                    <a:pt x="709" y="520"/>
                  </a:lnTo>
                  <a:lnTo>
                    <a:pt x="1013" y="0"/>
                  </a:lnTo>
                  <a:lnTo>
                    <a:pt x="1144" y="419"/>
                  </a:lnTo>
                  <a:lnTo>
                    <a:pt x="1693" y="66"/>
                  </a:lnTo>
                  <a:lnTo>
                    <a:pt x="1430" y="514"/>
                  </a:lnTo>
                  <a:lnTo>
                    <a:pt x="1883" y="425"/>
                  </a:lnTo>
                  <a:lnTo>
                    <a:pt x="1651" y="771"/>
                  </a:lnTo>
                  <a:lnTo>
                    <a:pt x="2015" y="723"/>
                  </a:lnTo>
                  <a:lnTo>
                    <a:pt x="1645" y="1075"/>
                  </a:lnTo>
                  <a:lnTo>
                    <a:pt x="1979" y="1033"/>
                  </a:lnTo>
                  <a:lnTo>
                    <a:pt x="1449" y="1392"/>
                  </a:lnTo>
                  <a:lnTo>
                    <a:pt x="1681" y="1457"/>
                  </a:lnTo>
                  <a:lnTo>
                    <a:pt x="1163" y="1660"/>
                  </a:lnTo>
                  <a:lnTo>
                    <a:pt x="715" y="1582"/>
                  </a:lnTo>
                  <a:close/>
                </a:path>
              </a:pathLst>
            </a:custGeom>
            <a:solidFill>
              <a:srgbClr val="FFE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32" name="Freeform 12"/>
            <p:cNvSpPr>
              <a:spLocks/>
            </p:cNvSpPr>
            <p:nvPr/>
          </p:nvSpPr>
          <p:spPr bwMode="auto">
            <a:xfrm>
              <a:off x="5282" y="3293"/>
              <a:ext cx="201" cy="337"/>
            </a:xfrm>
            <a:custGeom>
              <a:avLst/>
              <a:gdLst>
                <a:gd name="T0" fmla="*/ 0 w 1002"/>
                <a:gd name="T1" fmla="*/ 0 h 1683"/>
                <a:gd name="T2" fmla="*/ 0 w 1002"/>
                <a:gd name="T3" fmla="*/ 0 h 1683"/>
                <a:gd name="T4" fmla="*/ 0 w 1002"/>
                <a:gd name="T5" fmla="*/ 0 h 1683"/>
                <a:gd name="T6" fmla="*/ 0 w 1002"/>
                <a:gd name="T7" fmla="*/ 0 h 1683"/>
                <a:gd name="T8" fmla="*/ 0 w 1002"/>
                <a:gd name="T9" fmla="*/ 0 h 1683"/>
                <a:gd name="T10" fmla="*/ 0 w 1002"/>
                <a:gd name="T11" fmla="*/ 0 h 1683"/>
                <a:gd name="T12" fmla="*/ 0 w 1002"/>
                <a:gd name="T13" fmla="*/ 0 h 1683"/>
                <a:gd name="T14" fmla="*/ 0 w 1002"/>
                <a:gd name="T15" fmla="*/ 0 h 1683"/>
                <a:gd name="T16" fmla="*/ 0 w 1002"/>
                <a:gd name="T17" fmla="*/ 0 h 1683"/>
                <a:gd name="T18" fmla="*/ 0 w 1002"/>
                <a:gd name="T19" fmla="*/ 0 h 16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2"/>
                <a:gd name="T31" fmla="*/ 0 h 1683"/>
                <a:gd name="T32" fmla="*/ 1002 w 1002"/>
                <a:gd name="T33" fmla="*/ 1683 h 16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2" h="1683">
                  <a:moveTo>
                    <a:pt x="543" y="1683"/>
                  </a:moveTo>
                  <a:lnTo>
                    <a:pt x="721" y="949"/>
                  </a:lnTo>
                  <a:lnTo>
                    <a:pt x="1002" y="519"/>
                  </a:lnTo>
                  <a:lnTo>
                    <a:pt x="501" y="0"/>
                  </a:lnTo>
                  <a:lnTo>
                    <a:pt x="96" y="233"/>
                  </a:lnTo>
                  <a:lnTo>
                    <a:pt x="0" y="698"/>
                  </a:lnTo>
                  <a:lnTo>
                    <a:pt x="221" y="1009"/>
                  </a:lnTo>
                  <a:lnTo>
                    <a:pt x="184" y="1605"/>
                  </a:lnTo>
                  <a:lnTo>
                    <a:pt x="543" y="1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33" name="Freeform 13"/>
            <p:cNvSpPr>
              <a:spLocks/>
            </p:cNvSpPr>
            <p:nvPr/>
          </p:nvSpPr>
          <p:spPr bwMode="auto">
            <a:xfrm>
              <a:off x="5300" y="3360"/>
              <a:ext cx="128" cy="184"/>
            </a:xfrm>
            <a:custGeom>
              <a:avLst/>
              <a:gdLst>
                <a:gd name="T0" fmla="*/ 0 w 637"/>
                <a:gd name="T1" fmla="*/ 0 h 919"/>
                <a:gd name="T2" fmla="*/ 0 w 637"/>
                <a:gd name="T3" fmla="*/ 0 h 919"/>
                <a:gd name="T4" fmla="*/ 0 w 637"/>
                <a:gd name="T5" fmla="*/ 0 h 919"/>
                <a:gd name="T6" fmla="*/ 0 w 637"/>
                <a:gd name="T7" fmla="*/ 0 h 919"/>
                <a:gd name="T8" fmla="*/ 0 w 637"/>
                <a:gd name="T9" fmla="*/ 0 h 919"/>
                <a:gd name="T10" fmla="*/ 0 w 637"/>
                <a:gd name="T11" fmla="*/ 0 h 919"/>
                <a:gd name="T12" fmla="*/ 0 w 637"/>
                <a:gd name="T13" fmla="*/ 0 h 919"/>
                <a:gd name="T14" fmla="*/ 0 w 637"/>
                <a:gd name="T15" fmla="*/ 0 h 919"/>
                <a:gd name="T16" fmla="*/ 0 w 637"/>
                <a:gd name="T17" fmla="*/ 0 h 919"/>
                <a:gd name="T18" fmla="*/ 0 w 637"/>
                <a:gd name="T19" fmla="*/ 0 h 919"/>
                <a:gd name="T20" fmla="*/ 0 w 637"/>
                <a:gd name="T21" fmla="*/ 0 h 919"/>
                <a:gd name="T22" fmla="*/ 0 w 637"/>
                <a:gd name="T23" fmla="*/ 0 h 919"/>
                <a:gd name="T24" fmla="*/ 0 w 637"/>
                <a:gd name="T25" fmla="*/ 0 h 919"/>
                <a:gd name="T26" fmla="*/ 0 w 637"/>
                <a:gd name="T27" fmla="*/ 0 h 919"/>
                <a:gd name="T28" fmla="*/ 0 w 637"/>
                <a:gd name="T29" fmla="*/ 0 h 919"/>
                <a:gd name="T30" fmla="*/ 0 w 637"/>
                <a:gd name="T31" fmla="*/ 0 h 919"/>
                <a:gd name="T32" fmla="*/ 0 w 637"/>
                <a:gd name="T33" fmla="*/ 0 h 919"/>
                <a:gd name="T34" fmla="*/ 0 w 637"/>
                <a:gd name="T35" fmla="*/ 0 h 919"/>
                <a:gd name="T36" fmla="*/ 0 w 637"/>
                <a:gd name="T37" fmla="*/ 0 h 9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7"/>
                <a:gd name="T58" fmla="*/ 0 h 919"/>
                <a:gd name="T59" fmla="*/ 637 w 637"/>
                <a:gd name="T60" fmla="*/ 919 h 9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7" h="919">
                  <a:moveTo>
                    <a:pt x="160" y="883"/>
                  </a:moveTo>
                  <a:lnTo>
                    <a:pt x="214" y="794"/>
                  </a:lnTo>
                  <a:lnTo>
                    <a:pt x="167" y="477"/>
                  </a:lnTo>
                  <a:lnTo>
                    <a:pt x="0" y="208"/>
                  </a:lnTo>
                  <a:lnTo>
                    <a:pt x="119" y="95"/>
                  </a:lnTo>
                  <a:lnTo>
                    <a:pt x="208" y="167"/>
                  </a:lnTo>
                  <a:lnTo>
                    <a:pt x="273" y="0"/>
                  </a:lnTo>
                  <a:lnTo>
                    <a:pt x="411" y="143"/>
                  </a:lnTo>
                  <a:lnTo>
                    <a:pt x="637" y="125"/>
                  </a:lnTo>
                  <a:lnTo>
                    <a:pt x="626" y="322"/>
                  </a:lnTo>
                  <a:lnTo>
                    <a:pt x="476" y="561"/>
                  </a:lnTo>
                  <a:lnTo>
                    <a:pt x="363" y="854"/>
                  </a:lnTo>
                  <a:lnTo>
                    <a:pt x="393" y="406"/>
                  </a:lnTo>
                  <a:lnTo>
                    <a:pt x="280" y="448"/>
                  </a:lnTo>
                  <a:lnTo>
                    <a:pt x="178" y="341"/>
                  </a:lnTo>
                  <a:lnTo>
                    <a:pt x="292" y="781"/>
                  </a:lnTo>
                  <a:lnTo>
                    <a:pt x="303" y="919"/>
                  </a:lnTo>
                  <a:lnTo>
                    <a:pt x="160" y="883"/>
                  </a:lnTo>
                  <a:close/>
                </a:path>
              </a:pathLst>
            </a:custGeom>
            <a:solidFill>
              <a:srgbClr val="FFF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34" name="Freeform 14"/>
            <p:cNvSpPr>
              <a:spLocks/>
            </p:cNvSpPr>
            <p:nvPr/>
          </p:nvSpPr>
          <p:spPr bwMode="auto">
            <a:xfrm>
              <a:off x="5318" y="3549"/>
              <a:ext cx="69" cy="70"/>
            </a:xfrm>
            <a:custGeom>
              <a:avLst/>
              <a:gdLst>
                <a:gd name="T0" fmla="*/ 0 w 345"/>
                <a:gd name="T1" fmla="*/ 0 h 352"/>
                <a:gd name="T2" fmla="*/ 0 w 345"/>
                <a:gd name="T3" fmla="*/ 0 h 352"/>
                <a:gd name="T4" fmla="*/ 0 w 345"/>
                <a:gd name="T5" fmla="*/ 0 h 352"/>
                <a:gd name="T6" fmla="*/ 0 w 345"/>
                <a:gd name="T7" fmla="*/ 0 h 352"/>
                <a:gd name="T8" fmla="*/ 0 w 345"/>
                <a:gd name="T9" fmla="*/ 0 h 352"/>
                <a:gd name="T10" fmla="*/ 0 w 345"/>
                <a:gd name="T11" fmla="*/ 0 h 352"/>
                <a:gd name="T12" fmla="*/ 0 w 345"/>
                <a:gd name="T13" fmla="*/ 0 h 352"/>
                <a:gd name="T14" fmla="*/ 0 w 345"/>
                <a:gd name="T15" fmla="*/ 0 h 352"/>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352"/>
                <a:gd name="T26" fmla="*/ 345 w 345"/>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352">
                  <a:moveTo>
                    <a:pt x="107" y="0"/>
                  </a:moveTo>
                  <a:lnTo>
                    <a:pt x="345" y="101"/>
                  </a:lnTo>
                  <a:lnTo>
                    <a:pt x="268" y="161"/>
                  </a:lnTo>
                  <a:lnTo>
                    <a:pt x="322" y="328"/>
                  </a:lnTo>
                  <a:lnTo>
                    <a:pt x="17" y="352"/>
                  </a:lnTo>
                  <a:lnTo>
                    <a:pt x="0" y="6"/>
                  </a:lnTo>
                  <a:lnTo>
                    <a:pt x="107" y="0"/>
                  </a:lnTo>
                  <a:close/>
                </a:path>
              </a:pathLst>
            </a:custGeom>
            <a:solidFill>
              <a:srgbClr val="C2C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35" name="Freeform 15"/>
            <p:cNvSpPr>
              <a:spLocks/>
            </p:cNvSpPr>
            <p:nvPr/>
          </p:nvSpPr>
          <p:spPr bwMode="auto">
            <a:xfrm>
              <a:off x="5265" y="3296"/>
              <a:ext cx="113" cy="185"/>
            </a:xfrm>
            <a:custGeom>
              <a:avLst/>
              <a:gdLst>
                <a:gd name="T0" fmla="*/ 0 w 561"/>
                <a:gd name="T1" fmla="*/ 0 h 924"/>
                <a:gd name="T2" fmla="*/ 0 w 561"/>
                <a:gd name="T3" fmla="*/ 0 h 924"/>
                <a:gd name="T4" fmla="*/ 0 w 561"/>
                <a:gd name="T5" fmla="*/ 0 h 924"/>
                <a:gd name="T6" fmla="*/ 0 w 561"/>
                <a:gd name="T7" fmla="*/ 0 h 924"/>
                <a:gd name="T8" fmla="*/ 0 w 561"/>
                <a:gd name="T9" fmla="*/ 0 h 924"/>
                <a:gd name="T10" fmla="*/ 0 w 561"/>
                <a:gd name="T11" fmla="*/ 0 h 924"/>
                <a:gd name="T12" fmla="*/ 0 w 561"/>
                <a:gd name="T13" fmla="*/ 0 h 924"/>
                <a:gd name="T14" fmla="*/ 0 w 561"/>
                <a:gd name="T15" fmla="*/ 0 h 924"/>
                <a:gd name="T16" fmla="*/ 0 w 561"/>
                <a:gd name="T17" fmla="*/ 0 h 924"/>
                <a:gd name="T18" fmla="*/ 0 w 561"/>
                <a:gd name="T19" fmla="*/ 0 h 924"/>
                <a:gd name="T20" fmla="*/ 0 w 561"/>
                <a:gd name="T21" fmla="*/ 0 h 924"/>
                <a:gd name="T22" fmla="*/ 0 w 561"/>
                <a:gd name="T23" fmla="*/ 0 h 924"/>
                <a:gd name="T24" fmla="*/ 0 w 561"/>
                <a:gd name="T25" fmla="*/ 0 h 9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1"/>
                <a:gd name="T40" fmla="*/ 0 h 924"/>
                <a:gd name="T41" fmla="*/ 561 w 561"/>
                <a:gd name="T42" fmla="*/ 924 h 9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1" h="924">
                  <a:moveTo>
                    <a:pt x="448" y="0"/>
                  </a:moveTo>
                  <a:lnTo>
                    <a:pt x="201" y="101"/>
                  </a:lnTo>
                  <a:lnTo>
                    <a:pt x="0" y="403"/>
                  </a:lnTo>
                  <a:lnTo>
                    <a:pt x="0" y="677"/>
                  </a:lnTo>
                  <a:lnTo>
                    <a:pt x="142" y="837"/>
                  </a:lnTo>
                  <a:lnTo>
                    <a:pt x="348" y="924"/>
                  </a:lnTo>
                  <a:lnTo>
                    <a:pt x="163" y="765"/>
                  </a:lnTo>
                  <a:lnTo>
                    <a:pt x="83" y="551"/>
                  </a:lnTo>
                  <a:lnTo>
                    <a:pt x="146" y="290"/>
                  </a:lnTo>
                  <a:lnTo>
                    <a:pt x="344" y="113"/>
                  </a:lnTo>
                  <a:lnTo>
                    <a:pt x="561" y="21"/>
                  </a:lnTo>
                  <a:lnTo>
                    <a:pt x="4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36" name="Freeform 16"/>
            <p:cNvSpPr>
              <a:spLocks/>
            </p:cNvSpPr>
            <p:nvPr/>
          </p:nvSpPr>
          <p:spPr bwMode="auto">
            <a:xfrm>
              <a:off x="5308" y="3473"/>
              <a:ext cx="58" cy="152"/>
            </a:xfrm>
            <a:custGeom>
              <a:avLst/>
              <a:gdLst>
                <a:gd name="T0" fmla="*/ 0 w 290"/>
                <a:gd name="T1" fmla="*/ 0 h 757"/>
                <a:gd name="T2" fmla="*/ 0 w 290"/>
                <a:gd name="T3" fmla="*/ 0 h 757"/>
                <a:gd name="T4" fmla="*/ 0 w 290"/>
                <a:gd name="T5" fmla="*/ 0 h 757"/>
                <a:gd name="T6" fmla="*/ 0 w 290"/>
                <a:gd name="T7" fmla="*/ 0 h 757"/>
                <a:gd name="T8" fmla="*/ 0 w 290"/>
                <a:gd name="T9" fmla="*/ 0 h 757"/>
                <a:gd name="T10" fmla="*/ 0 w 290"/>
                <a:gd name="T11" fmla="*/ 0 h 757"/>
                <a:gd name="T12" fmla="*/ 0 w 290"/>
                <a:gd name="T13" fmla="*/ 0 h 757"/>
                <a:gd name="T14" fmla="*/ 0 w 290"/>
                <a:gd name="T15" fmla="*/ 0 h 757"/>
                <a:gd name="T16" fmla="*/ 0 w 290"/>
                <a:gd name="T17" fmla="*/ 0 h 757"/>
                <a:gd name="T18" fmla="*/ 0 w 290"/>
                <a:gd name="T19" fmla="*/ 0 h 757"/>
                <a:gd name="T20" fmla="*/ 0 w 290"/>
                <a:gd name="T21" fmla="*/ 0 h 757"/>
                <a:gd name="T22" fmla="*/ 0 w 290"/>
                <a:gd name="T23" fmla="*/ 0 h 757"/>
                <a:gd name="T24" fmla="*/ 0 w 290"/>
                <a:gd name="T25" fmla="*/ 0 h 757"/>
                <a:gd name="T26" fmla="*/ 0 w 290"/>
                <a:gd name="T27" fmla="*/ 0 h 757"/>
                <a:gd name="T28" fmla="*/ 0 w 290"/>
                <a:gd name="T29" fmla="*/ 0 h 757"/>
                <a:gd name="T30" fmla="*/ 0 w 290"/>
                <a:gd name="T31" fmla="*/ 0 h 757"/>
                <a:gd name="T32" fmla="*/ 0 w 290"/>
                <a:gd name="T33" fmla="*/ 0 h 757"/>
                <a:gd name="T34" fmla="*/ 0 w 290"/>
                <a:gd name="T35" fmla="*/ 0 h 757"/>
                <a:gd name="T36" fmla="*/ 0 w 290"/>
                <a:gd name="T37" fmla="*/ 0 h 757"/>
                <a:gd name="T38" fmla="*/ 0 w 290"/>
                <a:gd name="T39" fmla="*/ 0 h 757"/>
                <a:gd name="T40" fmla="*/ 0 w 290"/>
                <a:gd name="T41" fmla="*/ 0 h 757"/>
                <a:gd name="T42" fmla="*/ 0 w 290"/>
                <a:gd name="T43" fmla="*/ 0 h 757"/>
                <a:gd name="T44" fmla="*/ 0 w 290"/>
                <a:gd name="T45" fmla="*/ 0 h 7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757"/>
                <a:gd name="T71" fmla="*/ 290 w 290"/>
                <a:gd name="T72" fmla="*/ 757 h 7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757">
                  <a:moveTo>
                    <a:pt x="4" y="0"/>
                  </a:moveTo>
                  <a:lnTo>
                    <a:pt x="42" y="168"/>
                  </a:lnTo>
                  <a:lnTo>
                    <a:pt x="46" y="349"/>
                  </a:lnTo>
                  <a:lnTo>
                    <a:pt x="4" y="378"/>
                  </a:lnTo>
                  <a:lnTo>
                    <a:pt x="26" y="491"/>
                  </a:lnTo>
                  <a:lnTo>
                    <a:pt x="0" y="672"/>
                  </a:lnTo>
                  <a:lnTo>
                    <a:pt x="67" y="757"/>
                  </a:lnTo>
                  <a:lnTo>
                    <a:pt x="214" y="744"/>
                  </a:lnTo>
                  <a:lnTo>
                    <a:pt x="206" y="660"/>
                  </a:lnTo>
                  <a:lnTo>
                    <a:pt x="131" y="706"/>
                  </a:lnTo>
                  <a:lnTo>
                    <a:pt x="152" y="609"/>
                  </a:lnTo>
                  <a:lnTo>
                    <a:pt x="63" y="647"/>
                  </a:lnTo>
                  <a:lnTo>
                    <a:pt x="113" y="554"/>
                  </a:lnTo>
                  <a:lnTo>
                    <a:pt x="235" y="572"/>
                  </a:lnTo>
                  <a:lnTo>
                    <a:pt x="186" y="479"/>
                  </a:lnTo>
                  <a:lnTo>
                    <a:pt x="105" y="496"/>
                  </a:lnTo>
                  <a:lnTo>
                    <a:pt x="143" y="428"/>
                  </a:lnTo>
                  <a:lnTo>
                    <a:pt x="81" y="386"/>
                  </a:lnTo>
                  <a:lnTo>
                    <a:pt x="290" y="395"/>
                  </a:lnTo>
                  <a:lnTo>
                    <a:pt x="109" y="311"/>
                  </a:lnTo>
                  <a:lnTo>
                    <a:pt x="81" y="10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37" name="Freeform 17"/>
            <p:cNvSpPr>
              <a:spLocks/>
            </p:cNvSpPr>
            <p:nvPr/>
          </p:nvSpPr>
          <p:spPr bwMode="auto">
            <a:xfrm>
              <a:off x="5359" y="3577"/>
              <a:ext cx="15" cy="11"/>
            </a:xfrm>
            <a:custGeom>
              <a:avLst/>
              <a:gdLst>
                <a:gd name="T0" fmla="*/ 0 w 75"/>
                <a:gd name="T1" fmla="*/ 0 h 55"/>
                <a:gd name="T2" fmla="*/ 0 w 75"/>
                <a:gd name="T3" fmla="*/ 0 h 55"/>
                <a:gd name="T4" fmla="*/ 0 w 75"/>
                <a:gd name="T5" fmla="*/ 0 h 55"/>
                <a:gd name="T6" fmla="*/ 0 w 75"/>
                <a:gd name="T7" fmla="*/ 0 h 55"/>
                <a:gd name="T8" fmla="*/ 0 w 75"/>
                <a:gd name="T9" fmla="*/ 0 h 55"/>
                <a:gd name="T10" fmla="*/ 0 60000 65536"/>
                <a:gd name="T11" fmla="*/ 0 60000 65536"/>
                <a:gd name="T12" fmla="*/ 0 60000 65536"/>
                <a:gd name="T13" fmla="*/ 0 60000 65536"/>
                <a:gd name="T14" fmla="*/ 0 60000 65536"/>
                <a:gd name="T15" fmla="*/ 0 w 75"/>
                <a:gd name="T16" fmla="*/ 0 h 55"/>
                <a:gd name="T17" fmla="*/ 75 w 75"/>
                <a:gd name="T18" fmla="*/ 55 h 55"/>
              </a:gdLst>
              <a:ahLst/>
              <a:cxnLst>
                <a:cxn ang="T10">
                  <a:pos x="T0" y="T1"/>
                </a:cxn>
                <a:cxn ang="T11">
                  <a:pos x="T2" y="T3"/>
                </a:cxn>
                <a:cxn ang="T12">
                  <a:pos x="T4" y="T5"/>
                </a:cxn>
                <a:cxn ang="T13">
                  <a:pos x="T6" y="T7"/>
                </a:cxn>
                <a:cxn ang="T14">
                  <a:pos x="T8" y="T9"/>
                </a:cxn>
              </a:cxnLst>
              <a:rect l="T15" t="T16" r="T17" b="T18"/>
              <a:pathLst>
                <a:path w="75" h="55">
                  <a:moveTo>
                    <a:pt x="0" y="55"/>
                  </a:moveTo>
                  <a:lnTo>
                    <a:pt x="42" y="0"/>
                  </a:lnTo>
                  <a:lnTo>
                    <a:pt x="75" y="55"/>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38" name="Freeform 18"/>
            <p:cNvSpPr>
              <a:spLocks/>
            </p:cNvSpPr>
            <p:nvPr/>
          </p:nvSpPr>
          <p:spPr bwMode="auto">
            <a:xfrm>
              <a:off x="5340" y="3626"/>
              <a:ext cx="42" cy="18"/>
            </a:xfrm>
            <a:custGeom>
              <a:avLst/>
              <a:gdLst>
                <a:gd name="T0" fmla="*/ 0 w 210"/>
                <a:gd name="T1" fmla="*/ 0 h 89"/>
                <a:gd name="T2" fmla="*/ 0 w 210"/>
                <a:gd name="T3" fmla="*/ 0 h 89"/>
                <a:gd name="T4" fmla="*/ 0 w 210"/>
                <a:gd name="T5" fmla="*/ 0 h 89"/>
                <a:gd name="T6" fmla="*/ 0 w 210"/>
                <a:gd name="T7" fmla="*/ 0 h 89"/>
                <a:gd name="T8" fmla="*/ 0 w 210"/>
                <a:gd name="T9" fmla="*/ 0 h 89"/>
                <a:gd name="T10" fmla="*/ 0 w 210"/>
                <a:gd name="T11" fmla="*/ 0 h 89"/>
                <a:gd name="T12" fmla="*/ 0 w 210"/>
                <a:gd name="T13" fmla="*/ 0 h 89"/>
                <a:gd name="T14" fmla="*/ 0 60000 65536"/>
                <a:gd name="T15" fmla="*/ 0 60000 65536"/>
                <a:gd name="T16" fmla="*/ 0 60000 65536"/>
                <a:gd name="T17" fmla="*/ 0 60000 65536"/>
                <a:gd name="T18" fmla="*/ 0 60000 65536"/>
                <a:gd name="T19" fmla="*/ 0 60000 65536"/>
                <a:gd name="T20" fmla="*/ 0 60000 65536"/>
                <a:gd name="T21" fmla="*/ 0 w 210"/>
                <a:gd name="T22" fmla="*/ 0 h 89"/>
                <a:gd name="T23" fmla="*/ 210 w 210"/>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 h="89">
                  <a:moveTo>
                    <a:pt x="4" y="0"/>
                  </a:moveTo>
                  <a:lnTo>
                    <a:pt x="210" y="0"/>
                  </a:lnTo>
                  <a:lnTo>
                    <a:pt x="172" y="71"/>
                  </a:lnTo>
                  <a:lnTo>
                    <a:pt x="63" y="89"/>
                  </a:lnTo>
                  <a:lnTo>
                    <a:pt x="0" y="5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39" name="Freeform 19"/>
            <p:cNvSpPr>
              <a:spLocks/>
            </p:cNvSpPr>
            <p:nvPr/>
          </p:nvSpPr>
          <p:spPr bwMode="auto">
            <a:xfrm>
              <a:off x="5393" y="3561"/>
              <a:ext cx="7" cy="46"/>
            </a:xfrm>
            <a:custGeom>
              <a:avLst/>
              <a:gdLst>
                <a:gd name="T0" fmla="*/ 0 w 33"/>
                <a:gd name="T1" fmla="*/ 0 h 227"/>
                <a:gd name="T2" fmla="*/ 0 w 33"/>
                <a:gd name="T3" fmla="*/ 0 h 227"/>
                <a:gd name="T4" fmla="*/ 0 w 33"/>
                <a:gd name="T5" fmla="*/ 0 h 227"/>
                <a:gd name="T6" fmla="*/ 0 w 33"/>
                <a:gd name="T7" fmla="*/ 0 h 227"/>
                <a:gd name="T8" fmla="*/ 0 w 33"/>
                <a:gd name="T9" fmla="*/ 0 h 227"/>
                <a:gd name="T10" fmla="*/ 0 60000 65536"/>
                <a:gd name="T11" fmla="*/ 0 60000 65536"/>
                <a:gd name="T12" fmla="*/ 0 60000 65536"/>
                <a:gd name="T13" fmla="*/ 0 60000 65536"/>
                <a:gd name="T14" fmla="*/ 0 60000 65536"/>
                <a:gd name="T15" fmla="*/ 0 w 33"/>
                <a:gd name="T16" fmla="*/ 0 h 227"/>
                <a:gd name="T17" fmla="*/ 33 w 33"/>
                <a:gd name="T18" fmla="*/ 227 h 227"/>
              </a:gdLst>
              <a:ahLst/>
              <a:cxnLst>
                <a:cxn ang="T10">
                  <a:pos x="T0" y="T1"/>
                </a:cxn>
                <a:cxn ang="T11">
                  <a:pos x="T2" y="T3"/>
                </a:cxn>
                <a:cxn ang="T12">
                  <a:pos x="T4" y="T5"/>
                </a:cxn>
                <a:cxn ang="T13">
                  <a:pos x="T6" y="T7"/>
                </a:cxn>
                <a:cxn ang="T14">
                  <a:pos x="T8" y="T9"/>
                </a:cxn>
              </a:cxnLst>
              <a:rect l="T15" t="T16" r="T17" b="T18"/>
              <a:pathLst>
                <a:path w="33" h="227">
                  <a:moveTo>
                    <a:pt x="29" y="0"/>
                  </a:moveTo>
                  <a:lnTo>
                    <a:pt x="0" y="156"/>
                  </a:lnTo>
                  <a:lnTo>
                    <a:pt x="33" y="227"/>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40" name="Freeform 20"/>
            <p:cNvSpPr>
              <a:spLocks/>
            </p:cNvSpPr>
            <p:nvPr/>
          </p:nvSpPr>
          <p:spPr bwMode="auto">
            <a:xfrm>
              <a:off x="5373" y="3476"/>
              <a:ext cx="43" cy="75"/>
            </a:xfrm>
            <a:custGeom>
              <a:avLst/>
              <a:gdLst>
                <a:gd name="T0" fmla="*/ 0 w 214"/>
                <a:gd name="T1" fmla="*/ 0 h 379"/>
                <a:gd name="T2" fmla="*/ 0 w 214"/>
                <a:gd name="T3" fmla="*/ 0 h 379"/>
                <a:gd name="T4" fmla="*/ 0 w 214"/>
                <a:gd name="T5" fmla="*/ 0 h 379"/>
                <a:gd name="T6" fmla="*/ 0 w 214"/>
                <a:gd name="T7" fmla="*/ 0 h 379"/>
                <a:gd name="T8" fmla="*/ 0 w 214"/>
                <a:gd name="T9" fmla="*/ 0 h 379"/>
                <a:gd name="T10" fmla="*/ 0 w 214"/>
                <a:gd name="T11" fmla="*/ 0 h 379"/>
                <a:gd name="T12" fmla="*/ 0 w 214"/>
                <a:gd name="T13" fmla="*/ 0 h 379"/>
                <a:gd name="T14" fmla="*/ 0 w 214"/>
                <a:gd name="T15" fmla="*/ 0 h 37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379"/>
                <a:gd name="T26" fmla="*/ 214 w 214"/>
                <a:gd name="T27" fmla="*/ 379 h 3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379">
                  <a:moveTo>
                    <a:pt x="0" y="379"/>
                  </a:moveTo>
                  <a:lnTo>
                    <a:pt x="113" y="333"/>
                  </a:lnTo>
                  <a:lnTo>
                    <a:pt x="121" y="169"/>
                  </a:lnTo>
                  <a:lnTo>
                    <a:pt x="214" y="0"/>
                  </a:lnTo>
                  <a:lnTo>
                    <a:pt x="164" y="270"/>
                  </a:lnTo>
                  <a:lnTo>
                    <a:pt x="164" y="374"/>
                  </a:lnTo>
                  <a:lnTo>
                    <a:pt x="0" y="3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41" name="Freeform 21"/>
            <p:cNvSpPr>
              <a:spLocks/>
            </p:cNvSpPr>
            <p:nvPr/>
          </p:nvSpPr>
          <p:spPr bwMode="auto">
            <a:xfrm>
              <a:off x="5401" y="3303"/>
              <a:ext cx="69" cy="163"/>
            </a:xfrm>
            <a:custGeom>
              <a:avLst/>
              <a:gdLst>
                <a:gd name="T0" fmla="*/ 0 w 344"/>
                <a:gd name="T1" fmla="*/ 0 h 815"/>
                <a:gd name="T2" fmla="*/ 0 w 344"/>
                <a:gd name="T3" fmla="*/ 0 h 815"/>
                <a:gd name="T4" fmla="*/ 0 w 344"/>
                <a:gd name="T5" fmla="*/ 0 h 815"/>
                <a:gd name="T6" fmla="*/ 0 w 344"/>
                <a:gd name="T7" fmla="*/ 0 h 815"/>
                <a:gd name="T8" fmla="*/ 0 w 344"/>
                <a:gd name="T9" fmla="*/ 0 h 815"/>
                <a:gd name="T10" fmla="*/ 0 w 344"/>
                <a:gd name="T11" fmla="*/ 0 h 815"/>
                <a:gd name="T12" fmla="*/ 0 w 344"/>
                <a:gd name="T13" fmla="*/ 0 h 815"/>
                <a:gd name="T14" fmla="*/ 0 w 344"/>
                <a:gd name="T15" fmla="*/ 0 h 815"/>
                <a:gd name="T16" fmla="*/ 0 w 344"/>
                <a:gd name="T17" fmla="*/ 0 h 815"/>
                <a:gd name="T18" fmla="*/ 0 w 344"/>
                <a:gd name="T19" fmla="*/ 0 h 815"/>
                <a:gd name="T20" fmla="*/ 0 w 344"/>
                <a:gd name="T21" fmla="*/ 0 h 8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
                <a:gd name="T34" fmla="*/ 0 h 815"/>
                <a:gd name="T35" fmla="*/ 344 w 344"/>
                <a:gd name="T36" fmla="*/ 815 h 8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 h="815">
                  <a:moveTo>
                    <a:pt x="83" y="815"/>
                  </a:moveTo>
                  <a:lnTo>
                    <a:pt x="247" y="663"/>
                  </a:lnTo>
                  <a:lnTo>
                    <a:pt x="290" y="432"/>
                  </a:lnTo>
                  <a:lnTo>
                    <a:pt x="197" y="176"/>
                  </a:lnTo>
                  <a:lnTo>
                    <a:pt x="0" y="0"/>
                  </a:lnTo>
                  <a:lnTo>
                    <a:pt x="163" y="67"/>
                  </a:lnTo>
                  <a:lnTo>
                    <a:pt x="327" y="260"/>
                  </a:lnTo>
                  <a:lnTo>
                    <a:pt x="344" y="550"/>
                  </a:lnTo>
                  <a:lnTo>
                    <a:pt x="239" y="769"/>
                  </a:lnTo>
                  <a:lnTo>
                    <a:pt x="83" y="8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1542" name="Freeform 22"/>
            <p:cNvSpPr>
              <a:spLocks/>
            </p:cNvSpPr>
            <p:nvPr/>
          </p:nvSpPr>
          <p:spPr bwMode="auto">
            <a:xfrm>
              <a:off x="5319" y="3384"/>
              <a:ext cx="94" cy="147"/>
            </a:xfrm>
            <a:custGeom>
              <a:avLst/>
              <a:gdLst>
                <a:gd name="T0" fmla="*/ 0 w 471"/>
                <a:gd name="T1" fmla="*/ 0 h 736"/>
                <a:gd name="T2" fmla="*/ 0 w 471"/>
                <a:gd name="T3" fmla="*/ 0 h 736"/>
                <a:gd name="T4" fmla="*/ 0 w 471"/>
                <a:gd name="T5" fmla="*/ 0 h 736"/>
                <a:gd name="T6" fmla="*/ 0 w 471"/>
                <a:gd name="T7" fmla="*/ 0 h 736"/>
                <a:gd name="T8" fmla="*/ 0 w 471"/>
                <a:gd name="T9" fmla="*/ 0 h 736"/>
                <a:gd name="T10" fmla="*/ 0 w 471"/>
                <a:gd name="T11" fmla="*/ 0 h 736"/>
                <a:gd name="T12" fmla="*/ 0 w 471"/>
                <a:gd name="T13" fmla="*/ 0 h 736"/>
                <a:gd name="T14" fmla="*/ 0 w 471"/>
                <a:gd name="T15" fmla="*/ 0 h 736"/>
                <a:gd name="T16" fmla="*/ 0 w 471"/>
                <a:gd name="T17" fmla="*/ 0 h 736"/>
                <a:gd name="T18" fmla="*/ 0 w 471"/>
                <a:gd name="T19" fmla="*/ 0 h 736"/>
                <a:gd name="T20" fmla="*/ 0 w 471"/>
                <a:gd name="T21" fmla="*/ 0 h 736"/>
                <a:gd name="T22" fmla="*/ 0 w 471"/>
                <a:gd name="T23" fmla="*/ 0 h 736"/>
                <a:gd name="T24" fmla="*/ 0 w 471"/>
                <a:gd name="T25" fmla="*/ 0 h 736"/>
                <a:gd name="T26" fmla="*/ 0 w 471"/>
                <a:gd name="T27" fmla="*/ 0 h 736"/>
                <a:gd name="T28" fmla="*/ 0 w 471"/>
                <a:gd name="T29" fmla="*/ 0 h 736"/>
                <a:gd name="T30" fmla="*/ 0 w 471"/>
                <a:gd name="T31" fmla="*/ 0 h 736"/>
                <a:gd name="T32" fmla="*/ 0 w 471"/>
                <a:gd name="T33" fmla="*/ 0 h 736"/>
                <a:gd name="T34" fmla="*/ 0 w 471"/>
                <a:gd name="T35" fmla="*/ 0 h 736"/>
                <a:gd name="T36" fmla="*/ 0 w 471"/>
                <a:gd name="T37" fmla="*/ 0 h 736"/>
                <a:gd name="T38" fmla="*/ 0 w 471"/>
                <a:gd name="T39" fmla="*/ 0 h 736"/>
                <a:gd name="T40" fmla="*/ 0 w 471"/>
                <a:gd name="T41" fmla="*/ 0 h 736"/>
                <a:gd name="T42" fmla="*/ 0 w 471"/>
                <a:gd name="T43" fmla="*/ 0 h 736"/>
                <a:gd name="T44" fmla="*/ 0 w 471"/>
                <a:gd name="T45" fmla="*/ 0 h 736"/>
                <a:gd name="T46" fmla="*/ 0 w 471"/>
                <a:gd name="T47" fmla="*/ 0 h 736"/>
                <a:gd name="T48" fmla="*/ 0 w 471"/>
                <a:gd name="T49" fmla="*/ 0 h 736"/>
                <a:gd name="T50" fmla="*/ 0 w 471"/>
                <a:gd name="T51" fmla="*/ 0 h 736"/>
                <a:gd name="T52" fmla="*/ 0 w 471"/>
                <a:gd name="T53" fmla="*/ 0 h 736"/>
                <a:gd name="T54" fmla="*/ 0 w 471"/>
                <a:gd name="T55" fmla="*/ 0 h 736"/>
                <a:gd name="T56" fmla="*/ 0 w 471"/>
                <a:gd name="T57" fmla="*/ 0 h 736"/>
                <a:gd name="T58" fmla="*/ 0 w 471"/>
                <a:gd name="T59" fmla="*/ 0 h 7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1"/>
                <a:gd name="T91" fmla="*/ 0 h 736"/>
                <a:gd name="T92" fmla="*/ 471 w 471"/>
                <a:gd name="T93" fmla="*/ 736 h 7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1" h="736">
                  <a:moveTo>
                    <a:pt x="172" y="736"/>
                  </a:moveTo>
                  <a:lnTo>
                    <a:pt x="168" y="538"/>
                  </a:lnTo>
                  <a:lnTo>
                    <a:pt x="0" y="126"/>
                  </a:lnTo>
                  <a:lnTo>
                    <a:pt x="38" y="55"/>
                  </a:lnTo>
                  <a:lnTo>
                    <a:pt x="117" y="156"/>
                  </a:lnTo>
                  <a:lnTo>
                    <a:pt x="185" y="4"/>
                  </a:lnTo>
                  <a:lnTo>
                    <a:pt x="231" y="0"/>
                  </a:lnTo>
                  <a:lnTo>
                    <a:pt x="252" y="135"/>
                  </a:lnTo>
                  <a:lnTo>
                    <a:pt x="311" y="97"/>
                  </a:lnTo>
                  <a:lnTo>
                    <a:pt x="336" y="156"/>
                  </a:lnTo>
                  <a:lnTo>
                    <a:pt x="449" y="59"/>
                  </a:lnTo>
                  <a:lnTo>
                    <a:pt x="471" y="139"/>
                  </a:lnTo>
                  <a:lnTo>
                    <a:pt x="336" y="458"/>
                  </a:lnTo>
                  <a:lnTo>
                    <a:pt x="293" y="643"/>
                  </a:lnTo>
                  <a:lnTo>
                    <a:pt x="273" y="580"/>
                  </a:lnTo>
                  <a:lnTo>
                    <a:pt x="332" y="379"/>
                  </a:lnTo>
                  <a:lnTo>
                    <a:pt x="424" y="152"/>
                  </a:lnTo>
                  <a:lnTo>
                    <a:pt x="386" y="152"/>
                  </a:lnTo>
                  <a:lnTo>
                    <a:pt x="327" y="248"/>
                  </a:lnTo>
                  <a:lnTo>
                    <a:pt x="293" y="147"/>
                  </a:lnTo>
                  <a:lnTo>
                    <a:pt x="256" y="189"/>
                  </a:lnTo>
                  <a:lnTo>
                    <a:pt x="244" y="266"/>
                  </a:lnTo>
                  <a:lnTo>
                    <a:pt x="214" y="260"/>
                  </a:lnTo>
                  <a:lnTo>
                    <a:pt x="202" y="72"/>
                  </a:lnTo>
                  <a:lnTo>
                    <a:pt x="125" y="223"/>
                  </a:lnTo>
                  <a:lnTo>
                    <a:pt x="42" y="160"/>
                  </a:lnTo>
                  <a:lnTo>
                    <a:pt x="168" y="383"/>
                  </a:lnTo>
                  <a:lnTo>
                    <a:pt x="206" y="572"/>
                  </a:lnTo>
                  <a:lnTo>
                    <a:pt x="172" y="7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1511" name="Line 46"/>
          <p:cNvSpPr>
            <a:spLocks noChangeShapeType="1"/>
          </p:cNvSpPr>
          <p:nvPr/>
        </p:nvSpPr>
        <p:spPr bwMode="auto">
          <a:xfrm>
            <a:off x="7696200" y="285750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12" name="Line 47"/>
          <p:cNvSpPr>
            <a:spLocks noChangeShapeType="1"/>
          </p:cNvSpPr>
          <p:nvPr/>
        </p:nvSpPr>
        <p:spPr bwMode="auto">
          <a:xfrm flipH="1">
            <a:off x="7162800" y="3314700"/>
            <a:ext cx="1524000" cy="1981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13" name="Oval 50"/>
          <p:cNvSpPr>
            <a:spLocks noChangeArrowheads="1"/>
          </p:cNvSpPr>
          <p:nvPr/>
        </p:nvSpPr>
        <p:spPr bwMode="auto">
          <a:xfrm flipH="1">
            <a:off x="8686800" y="3190875"/>
            <a:ext cx="76200" cy="228600"/>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1514" name="Oval 51"/>
          <p:cNvSpPr>
            <a:spLocks noChangeArrowheads="1"/>
          </p:cNvSpPr>
          <p:nvPr/>
        </p:nvSpPr>
        <p:spPr bwMode="auto">
          <a:xfrm flipH="1">
            <a:off x="7058025" y="5295900"/>
            <a:ext cx="228600" cy="76200"/>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1515" name="Oval 52"/>
          <p:cNvSpPr>
            <a:spLocks noChangeArrowheads="1"/>
          </p:cNvSpPr>
          <p:nvPr/>
        </p:nvSpPr>
        <p:spPr bwMode="auto">
          <a:xfrm>
            <a:off x="6324600" y="3390900"/>
            <a:ext cx="12192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1516" name="Line 56"/>
          <p:cNvSpPr>
            <a:spLocks noChangeShapeType="1"/>
          </p:cNvSpPr>
          <p:nvPr/>
        </p:nvSpPr>
        <p:spPr bwMode="auto">
          <a:xfrm flipH="1">
            <a:off x="7391400" y="3009900"/>
            <a:ext cx="76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17" name="Line 145"/>
          <p:cNvSpPr>
            <a:spLocks noChangeShapeType="1"/>
          </p:cNvSpPr>
          <p:nvPr/>
        </p:nvSpPr>
        <p:spPr bwMode="auto">
          <a:xfrm>
            <a:off x="7620000" y="2933700"/>
            <a:ext cx="2286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18" name="Line 146"/>
          <p:cNvSpPr>
            <a:spLocks noChangeShapeType="1"/>
          </p:cNvSpPr>
          <p:nvPr/>
        </p:nvSpPr>
        <p:spPr bwMode="auto">
          <a:xfrm flipV="1">
            <a:off x="7848600" y="4229100"/>
            <a:ext cx="838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19" name="Oval 147"/>
          <p:cNvSpPr>
            <a:spLocks noChangeArrowheads="1"/>
          </p:cNvSpPr>
          <p:nvPr/>
        </p:nvSpPr>
        <p:spPr bwMode="auto">
          <a:xfrm flipH="1">
            <a:off x="7729538" y="5295900"/>
            <a:ext cx="228600" cy="76200"/>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1520" name="Oval 148"/>
          <p:cNvSpPr>
            <a:spLocks noChangeArrowheads="1"/>
          </p:cNvSpPr>
          <p:nvPr/>
        </p:nvSpPr>
        <p:spPr bwMode="auto">
          <a:xfrm flipH="1">
            <a:off x="8686800" y="4152900"/>
            <a:ext cx="76200" cy="228600"/>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pSp>
        <p:nvGrpSpPr>
          <p:cNvPr id="3" name="群組 37"/>
          <p:cNvGrpSpPr>
            <a:grpSpLocks/>
          </p:cNvGrpSpPr>
          <p:nvPr/>
        </p:nvGrpSpPr>
        <p:grpSpPr bwMode="auto">
          <a:xfrm>
            <a:off x="5737225" y="2857500"/>
            <a:ext cx="1654175" cy="3143250"/>
            <a:chOff x="5737225" y="2857500"/>
            <a:chExt cx="1654175" cy="3143250"/>
          </a:xfrm>
        </p:grpSpPr>
        <p:sp>
          <p:nvSpPr>
            <p:cNvPr id="21523" name="Line 53"/>
            <p:cNvSpPr>
              <a:spLocks noChangeShapeType="1"/>
            </p:cNvSpPr>
            <p:nvPr/>
          </p:nvSpPr>
          <p:spPr bwMode="auto">
            <a:xfrm flipH="1">
              <a:off x="6858000" y="2857500"/>
              <a:ext cx="457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24" name="Line 54"/>
            <p:cNvSpPr>
              <a:spLocks noChangeShapeType="1"/>
            </p:cNvSpPr>
            <p:nvPr/>
          </p:nvSpPr>
          <p:spPr bwMode="auto">
            <a:xfrm flipH="1">
              <a:off x="6477000" y="33909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25" name="Line 55"/>
            <p:cNvSpPr>
              <a:spLocks noChangeShapeType="1"/>
            </p:cNvSpPr>
            <p:nvPr/>
          </p:nvSpPr>
          <p:spPr bwMode="auto">
            <a:xfrm flipH="1">
              <a:off x="6400800" y="4381500"/>
              <a:ext cx="762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26" name="Line 57"/>
            <p:cNvSpPr>
              <a:spLocks noChangeShapeType="1"/>
            </p:cNvSpPr>
            <p:nvPr/>
          </p:nvSpPr>
          <p:spPr bwMode="auto">
            <a:xfrm flipH="1">
              <a:off x="7010400" y="36195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27" name="Line 58"/>
            <p:cNvSpPr>
              <a:spLocks noChangeShapeType="1"/>
            </p:cNvSpPr>
            <p:nvPr/>
          </p:nvSpPr>
          <p:spPr bwMode="auto">
            <a:xfrm flipH="1">
              <a:off x="6629400" y="4610100"/>
              <a:ext cx="381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1528" name="Oval 59"/>
            <p:cNvSpPr>
              <a:spLocks noChangeArrowheads="1"/>
            </p:cNvSpPr>
            <p:nvPr/>
          </p:nvSpPr>
          <p:spPr bwMode="auto">
            <a:xfrm flipH="1">
              <a:off x="6519863" y="5295900"/>
              <a:ext cx="228600" cy="76200"/>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1529" name="Oval 60"/>
            <p:cNvSpPr>
              <a:spLocks noChangeArrowheads="1"/>
            </p:cNvSpPr>
            <p:nvPr/>
          </p:nvSpPr>
          <p:spPr bwMode="auto">
            <a:xfrm flipH="1">
              <a:off x="6276975" y="5295900"/>
              <a:ext cx="228600" cy="76200"/>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1530" name="Text Box 180"/>
            <p:cNvSpPr txBox="1">
              <a:spLocks noChangeArrowheads="1"/>
            </p:cNvSpPr>
            <p:nvPr/>
          </p:nvSpPr>
          <p:spPr bwMode="auto">
            <a:xfrm>
              <a:off x="5737225" y="5372100"/>
              <a:ext cx="11969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600"/>
                <a:t>Caustic map</a:t>
              </a:r>
              <a:br>
                <a:rPr lang="en-US" altLang="zh-TW" sz="1600"/>
              </a:br>
              <a:r>
                <a:rPr lang="en-US" altLang="zh-TW" sz="1600"/>
                <a:t>photons</a:t>
              </a:r>
            </a:p>
          </p:txBody>
        </p:sp>
      </p:grpSp>
      <p:sp>
        <p:nvSpPr>
          <p:cNvPr id="21522" name="Text Box 181"/>
          <p:cNvSpPr txBox="1">
            <a:spLocks noChangeArrowheads="1"/>
          </p:cNvSpPr>
          <p:nvPr/>
        </p:nvSpPr>
        <p:spPr bwMode="auto">
          <a:xfrm>
            <a:off x="6986588" y="5372100"/>
            <a:ext cx="11398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600"/>
              <a:t>Global map</a:t>
            </a:r>
            <a:br>
              <a:rPr lang="en-US" altLang="zh-TW" sz="1600"/>
            </a:br>
            <a:r>
              <a:rPr lang="en-US" altLang="zh-TW" sz="1600"/>
              <a:t>photons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TW" smtClean="0"/>
              <a:t>3 photon maps</a:t>
            </a:r>
          </a:p>
        </p:txBody>
      </p:sp>
      <p:sp>
        <p:nvSpPr>
          <p:cNvPr id="22531" name="Rectangle 3"/>
          <p:cNvSpPr>
            <a:spLocks noGrp="1" noChangeArrowheads="1"/>
          </p:cNvSpPr>
          <p:nvPr>
            <p:ph type="body" idx="1"/>
          </p:nvPr>
        </p:nvSpPr>
        <p:spPr/>
        <p:txBody>
          <a:bodyPr/>
          <a:lstStyle/>
          <a:p>
            <a:pPr>
              <a:buFont typeface="Wingdings" panose="05000000000000000000" pitchFamily="2" charset="2"/>
              <a:buNone/>
            </a:pPr>
            <a:endParaRPr lang="en-US" altLang="zh-TW" smtClean="0"/>
          </a:p>
          <a:p>
            <a:pPr>
              <a:buFont typeface="Wingdings" panose="05000000000000000000" pitchFamily="2" charset="2"/>
              <a:buNone/>
            </a:pPr>
            <a:endParaRPr lang="en-US" altLang="zh-TW" smtClean="0"/>
          </a:p>
          <a:p>
            <a:pPr>
              <a:buFont typeface="Wingdings" panose="05000000000000000000" pitchFamily="2" charset="2"/>
              <a:buNone/>
            </a:pPr>
            <a:endParaRPr lang="en-US" altLang="zh-TW" smtClean="0"/>
          </a:p>
          <a:p>
            <a:pPr>
              <a:buFont typeface="Wingdings" panose="05000000000000000000" pitchFamily="2" charset="2"/>
              <a:buNone/>
            </a:pPr>
            <a:endParaRPr lang="en-US" altLang="zh-TW" smtClean="0"/>
          </a:p>
          <a:p>
            <a:pPr>
              <a:buFont typeface="Wingdings" panose="05000000000000000000" pitchFamily="2" charset="2"/>
              <a:buNone/>
            </a:pPr>
            <a:endParaRPr lang="en-US" altLang="zh-TW" smtClean="0"/>
          </a:p>
          <a:p>
            <a:pPr>
              <a:buFont typeface="Wingdings" panose="05000000000000000000" pitchFamily="2" charset="2"/>
              <a:buNone/>
            </a:pPr>
            <a:endParaRPr lang="en-US" altLang="zh-TW"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010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898525" y="5130800"/>
            <a:ext cx="2451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a:t>Ex. LSSS</a:t>
            </a:r>
            <a:r>
              <a:rPr lang="en-US" altLang="zh-TW" sz="2000" b="1" u="sng"/>
              <a:t>D</a:t>
            </a:r>
            <a:r>
              <a:rPr lang="en-US" altLang="zh-TW" sz="2000"/>
              <a:t>SSSS</a:t>
            </a:r>
            <a:r>
              <a:rPr lang="en-US" altLang="zh-TW" sz="2000" b="1" u="sng"/>
              <a:t>D</a:t>
            </a:r>
          </a:p>
        </p:txBody>
      </p:sp>
      <p:sp>
        <p:nvSpPr>
          <p:cNvPr id="22534" name="Text Box 6"/>
          <p:cNvSpPr txBox="1">
            <a:spLocks noChangeArrowheads="1"/>
          </p:cNvSpPr>
          <p:nvPr/>
        </p:nvSpPr>
        <p:spPr bwMode="auto">
          <a:xfrm>
            <a:off x="1219200" y="5653088"/>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t>Caustic map</a:t>
            </a:r>
          </a:p>
        </p:txBody>
      </p:sp>
      <p:sp>
        <p:nvSpPr>
          <p:cNvPr id="22535" name="Text Box 7"/>
          <p:cNvSpPr txBox="1">
            <a:spLocks noChangeArrowheads="1"/>
          </p:cNvSpPr>
          <p:nvPr/>
        </p:nvSpPr>
        <p:spPr bwMode="auto">
          <a:xfrm>
            <a:off x="2838450" y="5653088"/>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t>Indirect map</a:t>
            </a:r>
          </a:p>
        </p:txBody>
      </p:sp>
      <p:sp>
        <p:nvSpPr>
          <p:cNvPr id="22536" name="Line 8"/>
          <p:cNvSpPr>
            <a:spLocks noChangeShapeType="1"/>
          </p:cNvSpPr>
          <p:nvPr/>
        </p:nvSpPr>
        <p:spPr bwMode="auto">
          <a:xfrm>
            <a:off x="2286000" y="5486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37" name="Line 9"/>
          <p:cNvSpPr>
            <a:spLocks noChangeShapeType="1"/>
          </p:cNvSpPr>
          <p:nvPr/>
        </p:nvSpPr>
        <p:spPr bwMode="auto">
          <a:xfrm>
            <a:off x="3124200" y="5486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ransition spd="med">
    <p:zoom/>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TW" smtClean="0"/>
              <a:t>Rendering</a:t>
            </a:r>
          </a:p>
        </p:txBody>
      </p:sp>
      <p:sp>
        <p:nvSpPr>
          <p:cNvPr id="23555" name="Rectangle 3"/>
          <p:cNvSpPr>
            <a:spLocks noGrp="1" noChangeArrowheads="1"/>
          </p:cNvSpPr>
          <p:nvPr>
            <p:ph type="body" idx="1"/>
          </p:nvPr>
        </p:nvSpPr>
        <p:spPr>
          <a:xfrm>
            <a:off x="457200" y="1774825"/>
            <a:ext cx="4900613" cy="4625975"/>
          </a:xfrm>
        </p:spPr>
        <p:txBody>
          <a:bodyPr/>
          <a:lstStyle/>
          <a:p>
            <a:pPr>
              <a:lnSpc>
                <a:spcPct val="90000"/>
              </a:lnSpc>
            </a:pPr>
            <a:r>
              <a:rPr lang="en-US" altLang="zh-TW" sz="2400" smtClean="0"/>
              <a:t>Rendered by glossy-surface distributed ray tracing</a:t>
            </a:r>
          </a:p>
          <a:p>
            <a:pPr>
              <a:lnSpc>
                <a:spcPct val="90000"/>
              </a:lnSpc>
            </a:pPr>
            <a:r>
              <a:rPr lang="en-US" altLang="zh-TW" sz="2400" smtClean="0"/>
              <a:t>When ray hits first </a:t>
            </a:r>
            <a:r>
              <a:rPr lang="en-US" altLang="zh-TW" sz="2400" smtClean="0">
                <a:solidFill>
                  <a:srgbClr val="FF0000"/>
                </a:solidFill>
              </a:rPr>
              <a:t>diffuse surface</a:t>
            </a:r>
            <a:r>
              <a:rPr lang="en-US" altLang="zh-TW" sz="2400" smtClean="0"/>
              <a:t>…</a:t>
            </a:r>
          </a:p>
          <a:p>
            <a:pPr lvl="1">
              <a:lnSpc>
                <a:spcPct val="90000"/>
              </a:lnSpc>
            </a:pPr>
            <a:r>
              <a:rPr lang="en-US" altLang="zh-TW" sz="2000" smtClean="0"/>
              <a:t>Compute reflected radiance of caustic map photons</a:t>
            </a:r>
          </a:p>
          <a:p>
            <a:pPr lvl="1">
              <a:lnSpc>
                <a:spcPct val="90000"/>
              </a:lnSpc>
            </a:pPr>
            <a:r>
              <a:rPr lang="en-US" altLang="zh-TW" sz="2000" smtClean="0"/>
              <a:t>Ignore global map photons</a:t>
            </a:r>
          </a:p>
          <a:p>
            <a:pPr lvl="1">
              <a:lnSpc>
                <a:spcPct val="90000"/>
              </a:lnSpc>
            </a:pPr>
            <a:r>
              <a:rPr lang="en-US" altLang="zh-TW" sz="2000" smtClean="0"/>
              <a:t>Importance sample BRDF </a:t>
            </a:r>
            <a:r>
              <a:rPr lang="en-US" altLang="zh-TW" sz="2000" i="1" smtClean="0"/>
              <a:t>f</a:t>
            </a:r>
            <a:r>
              <a:rPr lang="en-US" altLang="zh-TW" sz="2000" i="1" baseline="-25000" smtClean="0"/>
              <a:t>r</a:t>
            </a:r>
            <a:r>
              <a:rPr lang="en-US" altLang="zh-TW" sz="2000" smtClean="0"/>
              <a:t> as usual</a:t>
            </a:r>
            <a:endParaRPr lang="en-US" altLang="zh-TW" sz="2000" i="1" baseline="-25000" smtClean="0"/>
          </a:p>
          <a:p>
            <a:pPr lvl="1">
              <a:lnSpc>
                <a:spcPct val="90000"/>
              </a:lnSpc>
            </a:pPr>
            <a:r>
              <a:rPr lang="en-US" altLang="zh-TW" sz="2000" smtClean="0"/>
              <a:t>Use global photon map to importance sample incident radiance function </a:t>
            </a:r>
            <a:r>
              <a:rPr lang="en-US" altLang="zh-TW" sz="2000" i="1" smtClean="0"/>
              <a:t>L</a:t>
            </a:r>
            <a:r>
              <a:rPr lang="en-US" altLang="zh-TW" sz="2000" i="1" baseline="-25000" smtClean="0"/>
              <a:t>i</a:t>
            </a:r>
          </a:p>
          <a:p>
            <a:pPr lvl="1">
              <a:lnSpc>
                <a:spcPct val="90000"/>
              </a:lnSpc>
            </a:pPr>
            <a:r>
              <a:rPr lang="en-US" altLang="zh-TW" sz="2000" smtClean="0"/>
              <a:t>Evaluate reflectance integral by casting rays and accumulating radiances from global photon map</a:t>
            </a:r>
          </a:p>
          <a:p>
            <a:pPr>
              <a:lnSpc>
                <a:spcPct val="90000"/>
              </a:lnSpc>
            </a:pPr>
            <a:endParaRPr lang="en-US" altLang="zh-TW" sz="2400" smtClean="0"/>
          </a:p>
        </p:txBody>
      </p:sp>
      <p:sp>
        <p:nvSpPr>
          <p:cNvPr id="23556" name="Line 4"/>
          <p:cNvSpPr>
            <a:spLocks noChangeShapeType="1"/>
          </p:cNvSpPr>
          <p:nvPr/>
        </p:nvSpPr>
        <p:spPr bwMode="auto">
          <a:xfrm>
            <a:off x="5591175" y="4619625"/>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57" name="Line 5"/>
          <p:cNvSpPr>
            <a:spLocks noChangeShapeType="1"/>
          </p:cNvSpPr>
          <p:nvPr/>
        </p:nvSpPr>
        <p:spPr bwMode="auto">
          <a:xfrm flipV="1">
            <a:off x="8639175" y="1571625"/>
            <a:ext cx="0"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3558" name="Group 6"/>
          <p:cNvGrpSpPr>
            <a:grpSpLocks/>
          </p:cNvGrpSpPr>
          <p:nvPr/>
        </p:nvGrpSpPr>
        <p:grpSpPr bwMode="auto">
          <a:xfrm flipV="1">
            <a:off x="7191375" y="1647825"/>
            <a:ext cx="685800" cy="862013"/>
            <a:chOff x="5169" y="3183"/>
            <a:chExt cx="403" cy="461"/>
          </a:xfrm>
        </p:grpSpPr>
        <p:sp>
          <p:nvSpPr>
            <p:cNvPr id="23597" name="Freeform 7"/>
            <p:cNvSpPr>
              <a:spLocks/>
            </p:cNvSpPr>
            <p:nvPr/>
          </p:nvSpPr>
          <p:spPr bwMode="auto">
            <a:xfrm>
              <a:off x="5169" y="3183"/>
              <a:ext cx="403" cy="332"/>
            </a:xfrm>
            <a:custGeom>
              <a:avLst/>
              <a:gdLst>
                <a:gd name="T0" fmla="*/ 0 w 2015"/>
                <a:gd name="T1" fmla="*/ 0 h 1660"/>
                <a:gd name="T2" fmla="*/ 0 w 2015"/>
                <a:gd name="T3" fmla="*/ 0 h 1660"/>
                <a:gd name="T4" fmla="*/ 0 w 2015"/>
                <a:gd name="T5" fmla="*/ 0 h 1660"/>
                <a:gd name="T6" fmla="*/ 0 w 2015"/>
                <a:gd name="T7" fmla="*/ 0 h 1660"/>
                <a:gd name="T8" fmla="*/ 0 w 2015"/>
                <a:gd name="T9" fmla="*/ 0 h 1660"/>
                <a:gd name="T10" fmla="*/ 0 w 2015"/>
                <a:gd name="T11" fmla="*/ 0 h 1660"/>
                <a:gd name="T12" fmla="*/ 0 w 2015"/>
                <a:gd name="T13" fmla="*/ 0 h 1660"/>
                <a:gd name="T14" fmla="*/ 0 w 2015"/>
                <a:gd name="T15" fmla="*/ 0 h 1660"/>
                <a:gd name="T16" fmla="*/ 0 w 2015"/>
                <a:gd name="T17" fmla="*/ 0 h 1660"/>
                <a:gd name="T18" fmla="*/ 0 w 2015"/>
                <a:gd name="T19" fmla="*/ 0 h 1660"/>
                <a:gd name="T20" fmla="*/ 0 w 2015"/>
                <a:gd name="T21" fmla="*/ 0 h 1660"/>
                <a:gd name="T22" fmla="*/ 0 w 2015"/>
                <a:gd name="T23" fmla="*/ 0 h 1660"/>
                <a:gd name="T24" fmla="*/ 0 w 2015"/>
                <a:gd name="T25" fmla="*/ 0 h 1660"/>
                <a:gd name="T26" fmla="*/ 0 w 2015"/>
                <a:gd name="T27" fmla="*/ 0 h 1660"/>
                <a:gd name="T28" fmla="*/ 0 w 2015"/>
                <a:gd name="T29" fmla="*/ 0 h 1660"/>
                <a:gd name="T30" fmla="*/ 0 w 2015"/>
                <a:gd name="T31" fmla="*/ 0 h 1660"/>
                <a:gd name="T32" fmla="*/ 0 w 2015"/>
                <a:gd name="T33" fmla="*/ 0 h 1660"/>
                <a:gd name="T34" fmla="*/ 0 w 2015"/>
                <a:gd name="T35" fmla="*/ 0 h 1660"/>
                <a:gd name="T36" fmla="*/ 0 w 2015"/>
                <a:gd name="T37" fmla="*/ 0 h 1660"/>
                <a:gd name="T38" fmla="*/ 0 w 2015"/>
                <a:gd name="T39" fmla="*/ 0 h 1660"/>
                <a:gd name="T40" fmla="*/ 0 w 2015"/>
                <a:gd name="T41" fmla="*/ 0 h 1660"/>
                <a:gd name="T42" fmla="*/ 0 w 2015"/>
                <a:gd name="T43" fmla="*/ 0 h 1660"/>
                <a:gd name="T44" fmla="*/ 0 w 2015"/>
                <a:gd name="T45" fmla="*/ 0 h 1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15"/>
                <a:gd name="T70" fmla="*/ 0 h 1660"/>
                <a:gd name="T71" fmla="*/ 2015 w 2015"/>
                <a:gd name="T72" fmla="*/ 1660 h 1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15" h="1660">
                  <a:moveTo>
                    <a:pt x="715" y="1582"/>
                  </a:moveTo>
                  <a:lnTo>
                    <a:pt x="53" y="1338"/>
                  </a:lnTo>
                  <a:lnTo>
                    <a:pt x="333" y="1266"/>
                  </a:lnTo>
                  <a:lnTo>
                    <a:pt x="0" y="998"/>
                  </a:lnTo>
                  <a:lnTo>
                    <a:pt x="327" y="1069"/>
                  </a:lnTo>
                  <a:lnTo>
                    <a:pt x="89" y="615"/>
                  </a:lnTo>
                  <a:lnTo>
                    <a:pt x="447" y="794"/>
                  </a:lnTo>
                  <a:lnTo>
                    <a:pt x="297" y="263"/>
                  </a:lnTo>
                  <a:lnTo>
                    <a:pt x="709" y="520"/>
                  </a:lnTo>
                  <a:lnTo>
                    <a:pt x="1013" y="0"/>
                  </a:lnTo>
                  <a:lnTo>
                    <a:pt x="1144" y="419"/>
                  </a:lnTo>
                  <a:lnTo>
                    <a:pt x="1693" y="66"/>
                  </a:lnTo>
                  <a:lnTo>
                    <a:pt x="1430" y="514"/>
                  </a:lnTo>
                  <a:lnTo>
                    <a:pt x="1883" y="425"/>
                  </a:lnTo>
                  <a:lnTo>
                    <a:pt x="1651" y="771"/>
                  </a:lnTo>
                  <a:lnTo>
                    <a:pt x="2015" y="723"/>
                  </a:lnTo>
                  <a:lnTo>
                    <a:pt x="1645" y="1075"/>
                  </a:lnTo>
                  <a:lnTo>
                    <a:pt x="1979" y="1033"/>
                  </a:lnTo>
                  <a:lnTo>
                    <a:pt x="1449" y="1392"/>
                  </a:lnTo>
                  <a:lnTo>
                    <a:pt x="1681" y="1457"/>
                  </a:lnTo>
                  <a:lnTo>
                    <a:pt x="1163" y="1660"/>
                  </a:lnTo>
                  <a:lnTo>
                    <a:pt x="715" y="1582"/>
                  </a:lnTo>
                  <a:close/>
                </a:path>
              </a:pathLst>
            </a:custGeom>
            <a:solidFill>
              <a:srgbClr val="FFE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98" name="Freeform 8"/>
            <p:cNvSpPr>
              <a:spLocks/>
            </p:cNvSpPr>
            <p:nvPr/>
          </p:nvSpPr>
          <p:spPr bwMode="auto">
            <a:xfrm>
              <a:off x="5282" y="3293"/>
              <a:ext cx="201" cy="337"/>
            </a:xfrm>
            <a:custGeom>
              <a:avLst/>
              <a:gdLst>
                <a:gd name="T0" fmla="*/ 0 w 1002"/>
                <a:gd name="T1" fmla="*/ 0 h 1683"/>
                <a:gd name="T2" fmla="*/ 0 w 1002"/>
                <a:gd name="T3" fmla="*/ 0 h 1683"/>
                <a:gd name="T4" fmla="*/ 0 w 1002"/>
                <a:gd name="T5" fmla="*/ 0 h 1683"/>
                <a:gd name="T6" fmla="*/ 0 w 1002"/>
                <a:gd name="T7" fmla="*/ 0 h 1683"/>
                <a:gd name="T8" fmla="*/ 0 w 1002"/>
                <a:gd name="T9" fmla="*/ 0 h 1683"/>
                <a:gd name="T10" fmla="*/ 0 w 1002"/>
                <a:gd name="T11" fmla="*/ 0 h 1683"/>
                <a:gd name="T12" fmla="*/ 0 w 1002"/>
                <a:gd name="T13" fmla="*/ 0 h 1683"/>
                <a:gd name="T14" fmla="*/ 0 w 1002"/>
                <a:gd name="T15" fmla="*/ 0 h 1683"/>
                <a:gd name="T16" fmla="*/ 0 w 1002"/>
                <a:gd name="T17" fmla="*/ 0 h 1683"/>
                <a:gd name="T18" fmla="*/ 0 w 1002"/>
                <a:gd name="T19" fmla="*/ 0 h 16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2"/>
                <a:gd name="T31" fmla="*/ 0 h 1683"/>
                <a:gd name="T32" fmla="*/ 1002 w 1002"/>
                <a:gd name="T33" fmla="*/ 1683 h 16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2" h="1683">
                  <a:moveTo>
                    <a:pt x="543" y="1683"/>
                  </a:moveTo>
                  <a:lnTo>
                    <a:pt x="721" y="949"/>
                  </a:lnTo>
                  <a:lnTo>
                    <a:pt x="1002" y="519"/>
                  </a:lnTo>
                  <a:lnTo>
                    <a:pt x="501" y="0"/>
                  </a:lnTo>
                  <a:lnTo>
                    <a:pt x="96" y="233"/>
                  </a:lnTo>
                  <a:lnTo>
                    <a:pt x="0" y="698"/>
                  </a:lnTo>
                  <a:lnTo>
                    <a:pt x="221" y="1009"/>
                  </a:lnTo>
                  <a:lnTo>
                    <a:pt x="184" y="1605"/>
                  </a:lnTo>
                  <a:lnTo>
                    <a:pt x="543" y="1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99" name="Freeform 9"/>
            <p:cNvSpPr>
              <a:spLocks/>
            </p:cNvSpPr>
            <p:nvPr/>
          </p:nvSpPr>
          <p:spPr bwMode="auto">
            <a:xfrm>
              <a:off x="5300" y="3360"/>
              <a:ext cx="128" cy="184"/>
            </a:xfrm>
            <a:custGeom>
              <a:avLst/>
              <a:gdLst>
                <a:gd name="T0" fmla="*/ 0 w 637"/>
                <a:gd name="T1" fmla="*/ 0 h 919"/>
                <a:gd name="T2" fmla="*/ 0 w 637"/>
                <a:gd name="T3" fmla="*/ 0 h 919"/>
                <a:gd name="T4" fmla="*/ 0 w 637"/>
                <a:gd name="T5" fmla="*/ 0 h 919"/>
                <a:gd name="T6" fmla="*/ 0 w 637"/>
                <a:gd name="T7" fmla="*/ 0 h 919"/>
                <a:gd name="T8" fmla="*/ 0 w 637"/>
                <a:gd name="T9" fmla="*/ 0 h 919"/>
                <a:gd name="T10" fmla="*/ 0 w 637"/>
                <a:gd name="T11" fmla="*/ 0 h 919"/>
                <a:gd name="T12" fmla="*/ 0 w 637"/>
                <a:gd name="T13" fmla="*/ 0 h 919"/>
                <a:gd name="T14" fmla="*/ 0 w 637"/>
                <a:gd name="T15" fmla="*/ 0 h 919"/>
                <a:gd name="T16" fmla="*/ 0 w 637"/>
                <a:gd name="T17" fmla="*/ 0 h 919"/>
                <a:gd name="T18" fmla="*/ 0 w 637"/>
                <a:gd name="T19" fmla="*/ 0 h 919"/>
                <a:gd name="T20" fmla="*/ 0 w 637"/>
                <a:gd name="T21" fmla="*/ 0 h 919"/>
                <a:gd name="T22" fmla="*/ 0 w 637"/>
                <a:gd name="T23" fmla="*/ 0 h 919"/>
                <a:gd name="T24" fmla="*/ 0 w 637"/>
                <a:gd name="T25" fmla="*/ 0 h 919"/>
                <a:gd name="T26" fmla="*/ 0 w 637"/>
                <a:gd name="T27" fmla="*/ 0 h 919"/>
                <a:gd name="T28" fmla="*/ 0 w 637"/>
                <a:gd name="T29" fmla="*/ 0 h 919"/>
                <a:gd name="T30" fmla="*/ 0 w 637"/>
                <a:gd name="T31" fmla="*/ 0 h 919"/>
                <a:gd name="T32" fmla="*/ 0 w 637"/>
                <a:gd name="T33" fmla="*/ 0 h 919"/>
                <a:gd name="T34" fmla="*/ 0 w 637"/>
                <a:gd name="T35" fmla="*/ 0 h 919"/>
                <a:gd name="T36" fmla="*/ 0 w 637"/>
                <a:gd name="T37" fmla="*/ 0 h 9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7"/>
                <a:gd name="T58" fmla="*/ 0 h 919"/>
                <a:gd name="T59" fmla="*/ 637 w 637"/>
                <a:gd name="T60" fmla="*/ 919 h 9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7" h="919">
                  <a:moveTo>
                    <a:pt x="160" y="883"/>
                  </a:moveTo>
                  <a:lnTo>
                    <a:pt x="214" y="794"/>
                  </a:lnTo>
                  <a:lnTo>
                    <a:pt x="167" y="477"/>
                  </a:lnTo>
                  <a:lnTo>
                    <a:pt x="0" y="208"/>
                  </a:lnTo>
                  <a:lnTo>
                    <a:pt x="119" y="95"/>
                  </a:lnTo>
                  <a:lnTo>
                    <a:pt x="208" y="167"/>
                  </a:lnTo>
                  <a:lnTo>
                    <a:pt x="273" y="0"/>
                  </a:lnTo>
                  <a:lnTo>
                    <a:pt x="411" y="143"/>
                  </a:lnTo>
                  <a:lnTo>
                    <a:pt x="637" y="125"/>
                  </a:lnTo>
                  <a:lnTo>
                    <a:pt x="626" y="322"/>
                  </a:lnTo>
                  <a:lnTo>
                    <a:pt x="476" y="561"/>
                  </a:lnTo>
                  <a:lnTo>
                    <a:pt x="363" y="854"/>
                  </a:lnTo>
                  <a:lnTo>
                    <a:pt x="393" y="406"/>
                  </a:lnTo>
                  <a:lnTo>
                    <a:pt x="280" y="448"/>
                  </a:lnTo>
                  <a:lnTo>
                    <a:pt x="178" y="341"/>
                  </a:lnTo>
                  <a:lnTo>
                    <a:pt x="292" y="781"/>
                  </a:lnTo>
                  <a:lnTo>
                    <a:pt x="303" y="919"/>
                  </a:lnTo>
                  <a:lnTo>
                    <a:pt x="160" y="883"/>
                  </a:lnTo>
                  <a:close/>
                </a:path>
              </a:pathLst>
            </a:custGeom>
            <a:solidFill>
              <a:srgbClr val="FFF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600" name="Freeform 10"/>
            <p:cNvSpPr>
              <a:spLocks/>
            </p:cNvSpPr>
            <p:nvPr/>
          </p:nvSpPr>
          <p:spPr bwMode="auto">
            <a:xfrm>
              <a:off x="5318" y="3549"/>
              <a:ext cx="69" cy="70"/>
            </a:xfrm>
            <a:custGeom>
              <a:avLst/>
              <a:gdLst>
                <a:gd name="T0" fmla="*/ 0 w 345"/>
                <a:gd name="T1" fmla="*/ 0 h 352"/>
                <a:gd name="T2" fmla="*/ 0 w 345"/>
                <a:gd name="T3" fmla="*/ 0 h 352"/>
                <a:gd name="T4" fmla="*/ 0 w 345"/>
                <a:gd name="T5" fmla="*/ 0 h 352"/>
                <a:gd name="T6" fmla="*/ 0 w 345"/>
                <a:gd name="T7" fmla="*/ 0 h 352"/>
                <a:gd name="T8" fmla="*/ 0 w 345"/>
                <a:gd name="T9" fmla="*/ 0 h 352"/>
                <a:gd name="T10" fmla="*/ 0 w 345"/>
                <a:gd name="T11" fmla="*/ 0 h 352"/>
                <a:gd name="T12" fmla="*/ 0 w 345"/>
                <a:gd name="T13" fmla="*/ 0 h 352"/>
                <a:gd name="T14" fmla="*/ 0 w 345"/>
                <a:gd name="T15" fmla="*/ 0 h 352"/>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352"/>
                <a:gd name="T26" fmla="*/ 345 w 345"/>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352">
                  <a:moveTo>
                    <a:pt x="107" y="0"/>
                  </a:moveTo>
                  <a:lnTo>
                    <a:pt x="345" y="101"/>
                  </a:lnTo>
                  <a:lnTo>
                    <a:pt x="268" y="161"/>
                  </a:lnTo>
                  <a:lnTo>
                    <a:pt x="322" y="328"/>
                  </a:lnTo>
                  <a:lnTo>
                    <a:pt x="17" y="352"/>
                  </a:lnTo>
                  <a:lnTo>
                    <a:pt x="0" y="6"/>
                  </a:lnTo>
                  <a:lnTo>
                    <a:pt x="107" y="0"/>
                  </a:lnTo>
                  <a:close/>
                </a:path>
              </a:pathLst>
            </a:custGeom>
            <a:solidFill>
              <a:srgbClr val="C2C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601" name="Freeform 11"/>
            <p:cNvSpPr>
              <a:spLocks/>
            </p:cNvSpPr>
            <p:nvPr/>
          </p:nvSpPr>
          <p:spPr bwMode="auto">
            <a:xfrm>
              <a:off x="5265" y="3296"/>
              <a:ext cx="113" cy="185"/>
            </a:xfrm>
            <a:custGeom>
              <a:avLst/>
              <a:gdLst>
                <a:gd name="T0" fmla="*/ 0 w 561"/>
                <a:gd name="T1" fmla="*/ 0 h 924"/>
                <a:gd name="T2" fmla="*/ 0 w 561"/>
                <a:gd name="T3" fmla="*/ 0 h 924"/>
                <a:gd name="T4" fmla="*/ 0 w 561"/>
                <a:gd name="T5" fmla="*/ 0 h 924"/>
                <a:gd name="T6" fmla="*/ 0 w 561"/>
                <a:gd name="T7" fmla="*/ 0 h 924"/>
                <a:gd name="T8" fmla="*/ 0 w 561"/>
                <a:gd name="T9" fmla="*/ 0 h 924"/>
                <a:gd name="T10" fmla="*/ 0 w 561"/>
                <a:gd name="T11" fmla="*/ 0 h 924"/>
                <a:gd name="T12" fmla="*/ 0 w 561"/>
                <a:gd name="T13" fmla="*/ 0 h 924"/>
                <a:gd name="T14" fmla="*/ 0 w 561"/>
                <a:gd name="T15" fmla="*/ 0 h 924"/>
                <a:gd name="T16" fmla="*/ 0 w 561"/>
                <a:gd name="T17" fmla="*/ 0 h 924"/>
                <a:gd name="T18" fmla="*/ 0 w 561"/>
                <a:gd name="T19" fmla="*/ 0 h 924"/>
                <a:gd name="T20" fmla="*/ 0 w 561"/>
                <a:gd name="T21" fmla="*/ 0 h 924"/>
                <a:gd name="T22" fmla="*/ 0 w 561"/>
                <a:gd name="T23" fmla="*/ 0 h 924"/>
                <a:gd name="T24" fmla="*/ 0 w 561"/>
                <a:gd name="T25" fmla="*/ 0 h 9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1"/>
                <a:gd name="T40" fmla="*/ 0 h 924"/>
                <a:gd name="T41" fmla="*/ 561 w 561"/>
                <a:gd name="T42" fmla="*/ 924 h 9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1" h="924">
                  <a:moveTo>
                    <a:pt x="448" y="0"/>
                  </a:moveTo>
                  <a:lnTo>
                    <a:pt x="201" y="101"/>
                  </a:lnTo>
                  <a:lnTo>
                    <a:pt x="0" y="403"/>
                  </a:lnTo>
                  <a:lnTo>
                    <a:pt x="0" y="677"/>
                  </a:lnTo>
                  <a:lnTo>
                    <a:pt x="142" y="837"/>
                  </a:lnTo>
                  <a:lnTo>
                    <a:pt x="348" y="924"/>
                  </a:lnTo>
                  <a:lnTo>
                    <a:pt x="163" y="765"/>
                  </a:lnTo>
                  <a:lnTo>
                    <a:pt x="83" y="551"/>
                  </a:lnTo>
                  <a:lnTo>
                    <a:pt x="146" y="290"/>
                  </a:lnTo>
                  <a:lnTo>
                    <a:pt x="344" y="113"/>
                  </a:lnTo>
                  <a:lnTo>
                    <a:pt x="561" y="21"/>
                  </a:lnTo>
                  <a:lnTo>
                    <a:pt x="4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602" name="Freeform 12"/>
            <p:cNvSpPr>
              <a:spLocks/>
            </p:cNvSpPr>
            <p:nvPr/>
          </p:nvSpPr>
          <p:spPr bwMode="auto">
            <a:xfrm>
              <a:off x="5308" y="3473"/>
              <a:ext cx="58" cy="152"/>
            </a:xfrm>
            <a:custGeom>
              <a:avLst/>
              <a:gdLst>
                <a:gd name="T0" fmla="*/ 0 w 290"/>
                <a:gd name="T1" fmla="*/ 0 h 757"/>
                <a:gd name="T2" fmla="*/ 0 w 290"/>
                <a:gd name="T3" fmla="*/ 0 h 757"/>
                <a:gd name="T4" fmla="*/ 0 w 290"/>
                <a:gd name="T5" fmla="*/ 0 h 757"/>
                <a:gd name="T6" fmla="*/ 0 w 290"/>
                <a:gd name="T7" fmla="*/ 0 h 757"/>
                <a:gd name="T8" fmla="*/ 0 w 290"/>
                <a:gd name="T9" fmla="*/ 0 h 757"/>
                <a:gd name="T10" fmla="*/ 0 w 290"/>
                <a:gd name="T11" fmla="*/ 0 h 757"/>
                <a:gd name="T12" fmla="*/ 0 w 290"/>
                <a:gd name="T13" fmla="*/ 0 h 757"/>
                <a:gd name="T14" fmla="*/ 0 w 290"/>
                <a:gd name="T15" fmla="*/ 0 h 757"/>
                <a:gd name="T16" fmla="*/ 0 w 290"/>
                <a:gd name="T17" fmla="*/ 0 h 757"/>
                <a:gd name="T18" fmla="*/ 0 w 290"/>
                <a:gd name="T19" fmla="*/ 0 h 757"/>
                <a:gd name="T20" fmla="*/ 0 w 290"/>
                <a:gd name="T21" fmla="*/ 0 h 757"/>
                <a:gd name="T22" fmla="*/ 0 w 290"/>
                <a:gd name="T23" fmla="*/ 0 h 757"/>
                <a:gd name="T24" fmla="*/ 0 w 290"/>
                <a:gd name="T25" fmla="*/ 0 h 757"/>
                <a:gd name="T26" fmla="*/ 0 w 290"/>
                <a:gd name="T27" fmla="*/ 0 h 757"/>
                <a:gd name="T28" fmla="*/ 0 w 290"/>
                <a:gd name="T29" fmla="*/ 0 h 757"/>
                <a:gd name="T30" fmla="*/ 0 w 290"/>
                <a:gd name="T31" fmla="*/ 0 h 757"/>
                <a:gd name="T32" fmla="*/ 0 w 290"/>
                <a:gd name="T33" fmla="*/ 0 h 757"/>
                <a:gd name="T34" fmla="*/ 0 w 290"/>
                <a:gd name="T35" fmla="*/ 0 h 757"/>
                <a:gd name="T36" fmla="*/ 0 w 290"/>
                <a:gd name="T37" fmla="*/ 0 h 757"/>
                <a:gd name="T38" fmla="*/ 0 w 290"/>
                <a:gd name="T39" fmla="*/ 0 h 757"/>
                <a:gd name="T40" fmla="*/ 0 w 290"/>
                <a:gd name="T41" fmla="*/ 0 h 757"/>
                <a:gd name="T42" fmla="*/ 0 w 290"/>
                <a:gd name="T43" fmla="*/ 0 h 757"/>
                <a:gd name="T44" fmla="*/ 0 w 290"/>
                <a:gd name="T45" fmla="*/ 0 h 7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757"/>
                <a:gd name="T71" fmla="*/ 290 w 290"/>
                <a:gd name="T72" fmla="*/ 757 h 7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757">
                  <a:moveTo>
                    <a:pt x="4" y="0"/>
                  </a:moveTo>
                  <a:lnTo>
                    <a:pt x="42" y="168"/>
                  </a:lnTo>
                  <a:lnTo>
                    <a:pt x="46" y="349"/>
                  </a:lnTo>
                  <a:lnTo>
                    <a:pt x="4" y="378"/>
                  </a:lnTo>
                  <a:lnTo>
                    <a:pt x="26" y="491"/>
                  </a:lnTo>
                  <a:lnTo>
                    <a:pt x="0" y="672"/>
                  </a:lnTo>
                  <a:lnTo>
                    <a:pt x="67" y="757"/>
                  </a:lnTo>
                  <a:lnTo>
                    <a:pt x="214" y="744"/>
                  </a:lnTo>
                  <a:lnTo>
                    <a:pt x="206" y="660"/>
                  </a:lnTo>
                  <a:lnTo>
                    <a:pt x="131" y="706"/>
                  </a:lnTo>
                  <a:lnTo>
                    <a:pt x="152" y="609"/>
                  </a:lnTo>
                  <a:lnTo>
                    <a:pt x="63" y="647"/>
                  </a:lnTo>
                  <a:lnTo>
                    <a:pt x="113" y="554"/>
                  </a:lnTo>
                  <a:lnTo>
                    <a:pt x="235" y="572"/>
                  </a:lnTo>
                  <a:lnTo>
                    <a:pt x="186" y="479"/>
                  </a:lnTo>
                  <a:lnTo>
                    <a:pt x="105" y="496"/>
                  </a:lnTo>
                  <a:lnTo>
                    <a:pt x="143" y="428"/>
                  </a:lnTo>
                  <a:lnTo>
                    <a:pt x="81" y="386"/>
                  </a:lnTo>
                  <a:lnTo>
                    <a:pt x="290" y="395"/>
                  </a:lnTo>
                  <a:lnTo>
                    <a:pt x="109" y="311"/>
                  </a:lnTo>
                  <a:lnTo>
                    <a:pt x="81" y="10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603" name="Freeform 13"/>
            <p:cNvSpPr>
              <a:spLocks/>
            </p:cNvSpPr>
            <p:nvPr/>
          </p:nvSpPr>
          <p:spPr bwMode="auto">
            <a:xfrm>
              <a:off x="5359" y="3577"/>
              <a:ext cx="15" cy="11"/>
            </a:xfrm>
            <a:custGeom>
              <a:avLst/>
              <a:gdLst>
                <a:gd name="T0" fmla="*/ 0 w 75"/>
                <a:gd name="T1" fmla="*/ 0 h 55"/>
                <a:gd name="T2" fmla="*/ 0 w 75"/>
                <a:gd name="T3" fmla="*/ 0 h 55"/>
                <a:gd name="T4" fmla="*/ 0 w 75"/>
                <a:gd name="T5" fmla="*/ 0 h 55"/>
                <a:gd name="T6" fmla="*/ 0 w 75"/>
                <a:gd name="T7" fmla="*/ 0 h 55"/>
                <a:gd name="T8" fmla="*/ 0 w 75"/>
                <a:gd name="T9" fmla="*/ 0 h 55"/>
                <a:gd name="T10" fmla="*/ 0 60000 65536"/>
                <a:gd name="T11" fmla="*/ 0 60000 65536"/>
                <a:gd name="T12" fmla="*/ 0 60000 65536"/>
                <a:gd name="T13" fmla="*/ 0 60000 65536"/>
                <a:gd name="T14" fmla="*/ 0 60000 65536"/>
                <a:gd name="T15" fmla="*/ 0 w 75"/>
                <a:gd name="T16" fmla="*/ 0 h 55"/>
                <a:gd name="T17" fmla="*/ 75 w 75"/>
                <a:gd name="T18" fmla="*/ 55 h 55"/>
              </a:gdLst>
              <a:ahLst/>
              <a:cxnLst>
                <a:cxn ang="T10">
                  <a:pos x="T0" y="T1"/>
                </a:cxn>
                <a:cxn ang="T11">
                  <a:pos x="T2" y="T3"/>
                </a:cxn>
                <a:cxn ang="T12">
                  <a:pos x="T4" y="T5"/>
                </a:cxn>
                <a:cxn ang="T13">
                  <a:pos x="T6" y="T7"/>
                </a:cxn>
                <a:cxn ang="T14">
                  <a:pos x="T8" y="T9"/>
                </a:cxn>
              </a:cxnLst>
              <a:rect l="T15" t="T16" r="T17" b="T18"/>
              <a:pathLst>
                <a:path w="75" h="55">
                  <a:moveTo>
                    <a:pt x="0" y="55"/>
                  </a:moveTo>
                  <a:lnTo>
                    <a:pt x="42" y="0"/>
                  </a:lnTo>
                  <a:lnTo>
                    <a:pt x="75" y="55"/>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604" name="Freeform 14"/>
            <p:cNvSpPr>
              <a:spLocks/>
            </p:cNvSpPr>
            <p:nvPr/>
          </p:nvSpPr>
          <p:spPr bwMode="auto">
            <a:xfrm>
              <a:off x="5340" y="3626"/>
              <a:ext cx="42" cy="18"/>
            </a:xfrm>
            <a:custGeom>
              <a:avLst/>
              <a:gdLst>
                <a:gd name="T0" fmla="*/ 0 w 210"/>
                <a:gd name="T1" fmla="*/ 0 h 89"/>
                <a:gd name="T2" fmla="*/ 0 w 210"/>
                <a:gd name="T3" fmla="*/ 0 h 89"/>
                <a:gd name="T4" fmla="*/ 0 w 210"/>
                <a:gd name="T5" fmla="*/ 0 h 89"/>
                <a:gd name="T6" fmla="*/ 0 w 210"/>
                <a:gd name="T7" fmla="*/ 0 h 89"/>
                <a:gd name="T8" fmla="*/ 0 w 210"/>
                <a:gd name="T9" fmla="*/ 0 h 89"/>
                <a:gd name="T10" fmla="*/ 0 w 210"/>
                <a:gd name="T11" fmla="*/ 0 h 89"/>
                <a:gd name="T12" fmla="*/ 0 w 210"/>
                <a:gd name="T13" fmla="*/ 0 h 89"/>
                <a:gd name="T14" fmla="*/ 0 60000 65536"/>
                <a:gd name="T15" fmla="*/ 0 60000 65536"/>
                <a:gd name="T16" fmla="*/ 0 60000 65536"/>
                <a:gd name="T17" fmla="*/ 0 60000 65536"/>
                <a:gd name="T18" fmla="*/ 0 60000 65536"/>
                <a:gd name="T19" fmla="*/ 0 60000 65536"/>
                <a:gd name="T20" fmla="*/ 0 60000 65536"/>
                <a:gd name="T21" fmla="*/ 0 w 210"/>
                <a:gd name="T22" fmla="*/ 0 h 89"/>
                <a:gd name="T23" fmla="*/ 210 w 210"/>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 h="89">
                  <a:moveTo>
                    <a:pt x="4" y="0"/>
                  </a:moveTo>
                  <a:lnTo>
                    <a:pt x="210" y="0"/>
                  </a:lnTo>
                  <a:lnTo>
                    <a:pt x="172" y="71"/>
                  </a:lnTo>
                  <a:lnTo>
                    <a:pt x="63" y="89"/>
                  </a:lnTo>
                  <a:lnTo>
                    <a:pt x="0" y="5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605" name="Freeform 15"/>
            <p:cNvSpPr>
              <a:spLocks/>
            </p:cNvSpPr>
            <p:nvPr/>
          </p:nvSpPr>
          <p:spPr bwMode="auto">
            <a:xfrm>
              <a:off x="5393" y="3561"/>
              <a:ext cx="7" cy="46"/>
            </a:xfrm>
            <a:custGeom>
              <a:avLst/>
              <a:gdLst>
                <a:gd name="T0" fmla="*/ 0 w 33"/>
                <a:gd name="T1" fmla="*/ 0 h 227"/>
                <a:gd name="T2" fmla="*/ 0 w 33"/>
                <a:gd name="T3" fmla="*/ 0 h 227"/>
                <a:gd name="T4" fmla="*/ 0 w 33"/>
                <a:gd name="T5" fmla="*/ 0 h 227"/>
                <a:gd name="T6" fmla="*/ 0 w 33"/>
                <a:gd name="T7" fmla="*/ 0 h 227"/>
                <a:gd name="T8" fmla="*/ 0 w 33"/>
                <a:gd name="T9" fmla="*/ 0 h 227"/>
                <a:gd name="T10" fmla="*/ 0 60000 65536"/>
                <a:gd name="T11" fmla="*/ 0 60000 65536"/>
                <a:gd name="T12" fmla="*/ 0 60000 65536"/>
                <a:gd name="T13" fmla="*/ 0 60000 65536"/>
                <a:gd name="T14" fmla="*/ 0 60000 65536"/>
                <a:gd name="T15" fmla="*/ 0 w 33"/>
                <a:gd name="T16" fmla="*/ 0 h 227"/>
                <a:gd name="T17" fmla="*/ 33 w 33"/>
                <a:gd name="T18" fmla="*/ 227 h 227"/>
              </a:gdLst>
              <a:ahLst/>
              <a:cxnLst>
                <a:cxn ang="T10">
                  <a:pos x="T0" y="T1"/>
                </a:cxn>
                <a:cxn ang="T11">
                  <a:pos x="T2" y="T3"/>
                </a:cxn>
                <a:cxn ang="T12">
                  <a:pos x="T4" y="T5"/>
                </a:cxn>
                <a:cxn ang="T13">
                  <a:pos x="T6" y="T7"/>
                </a:cxn>
                <a:cxn ang="T14">
                  <a:pos x="T8" y="T9"/>
                </a:cxn>
              </a:cxnLst>
              <a:rect l="T15" t="T16" r="T17" b="T18"/>
              <a:pathLst>
                <a:path w="33" h="227">
                  <a:moveTo>
                    <a:pt x="29" y="0"/>
                  </a:moveTo>
                  <a:lnTo>
                    <a:pt x="0" y="156"/>
                  </a:lnTo>
                  <a:lnTo>
                    <a:pt x="33" y="227"/>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606" name="Freeform 16"/>
            <p:cNvSpPr>
              <a:spLocks/>
            </p:cNvSpPr>
            <p:nvPr/>
          </p:nvSpPr>
          <p:spPr bwMode="auto">
            <a:xfrm>
              <a:off x="5373" y="3476"/>
              <a:ext cx="43" cy="75"/>
            </a:xfrm>
            <a:custGeom>
              <a:avLst/>
              <a:gdLst>
                <a:gd name="T0" fmla="*/ 0 w 214"/>
                <a:gd name="T1" fmla="*/ 0 h 379"/>
                <a:gd name="T2" fmla="*/ 0 w 214"/>
                <a:gd name="T3" fmla="*/ 0 h 379"/>
                <a:gd name="T4" fmla="*/ 0 w 214"/>
                <a:gd name="T5" fmla="*/ 0 h 379"/>
                <a:gd name="T6" fmla="*/ 0 w 214"/>
                <a:gd name="T7" fmla="*/ 0 h 379"/>
                <a:gd name="T8" fmla="*/ 0 w 214"/>
                <a:gd name="T9" fmla="*/ 0 h 379"/>
                <a:gd name="T10" fmla="*/ 0 w 214"/>
                <a:gd name="T11" fmla="*/ 0 h 379"/>
                <a:gd name="T12" fmla="*/ 0 w 214"/>
                <a:gd name="T13" fmla="*/ 0 h 379"/>
                <a:gd name="T14" fmla="*/ 0 w 214"/>
                <a:gd name="T15" fmla="*/ 0 h 37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379"/>
                <a:gd name="T26" fmla="*/ 214 w 214"/>
                <a:gd name="T27" fmla="*/ 379 h 3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379">
                  <a:moveTo>
                    <a:pt x="0" y="379"/>
                  </a:moveTo>
                  <a:lnTo>
                    <a:pt x="113" y="333"/>
                  </a:lnTo>
                  <a:lnTo>
                    <a:pt x="121" y="169"/>
                  </a:lnTo>
                  <a:lnTo>
                    <a:pt x="214" y="0"/>
                  </a:lnTo>
                  <a:lnTo>
                    <a:pt x="164" y="270"/>
                  </a:lnTo>
                  <a:lnTo>
                    <a:pt x="164" y="374"/>
                  </a:lnTo>
                  <a:lnTo>
                    <a:pt x="0" y="3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607" name="Freeform 17"/>
            <p:cNvSpPr>
              <a:spLocks/>
            </p:cNvSpPr>
            <p:nvPr/>
          </p:nvSpPr>
          <p:spPr bwMode="auto">
            <a:xfrm>
              <a:off x="5401" y="3303"/>
              <a:ext cx="69" cy="163"/>
            </a:xfrm>
            <a:custGeom>
              <a:avLst/>
              <a:gdLst>
                <a:gd name="T0" fmla="*/ 0 w 344"/>
                <a:gd name="T1" fmla="*/ 0 h 815"/>
                <a:gd name="T2" fmla="*/ 0 w 344"/>
                <a:gd name="T3" fmla="*/ 0 h 815"/>
                <a:gd name="T4" fmla="*/ 0 w 344"/>
                <a:gd name="T5" fmla="*/ 0 h 815"/>
                <a:gd name="T6" fmla="*/ 0 w 344"/>
                <a:gd name="T7" fmla="*/ 0 h 815"/>
                <a:gd name="T8" fmla="*/ 0 w 344"/>
                <a:gd name="T9" fmla="*/ 0 h 815"/>
                <a:gd name="T10" fmla="*/ 0 w 344"/>
                <a:gd name="T11" fmla="*/ 0 h 815"/>
                <a:gd name="T12" fmla="*/ 0 w 344"/>
                <a:gd name="T13" fmla="*/ 0 h 815"/>
                <a:gd name="T14" fmla="*/ 0 w 344"/>
                <a:gd name="T15" fmla="*/ 0 h 815"/>
                <a:gd name="T16" fmla="*/ 0 w 344"/>
                <a:gd name="T17" fmla="*/ 0 h 815"/>
                <a:gd name="T18" fmla="*/ 0 w 344"/>
                <a:gd name="T19" fmla="*/ 0 h 815"/>
                <a:gd name="T20" fmla="*/ 0 w 344"/>
                <a:gd name="T21" fmla="*/ 0 h 8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
                <a:gd name="T34" fmla="*/ 0 h 815"/>
                <a:gd name="T35" fmla="*/ 344 w 344"/>
                <a:gd name="T36" fmla="*/ 815 h 8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 h="815">
                  <a:moveTo>
                    <a:pt x="83" y="815"/>
                  </a:moveTo>
                  <a:lnTo>
                    <a:pt x="247" y="663"/>
                  </a:lnTo>
                  <a:lnTo>
                    <a:pt x="290" y="432"/>
                  </a:lnTo>
                  <a:lnTo>
                    <a:pt x="197" y="176"/>
                  </a:lnTo>
                  <a:lnTo>
                    <a:pt x="0" y="0"/>
                  </a:lnTo>
                  <a:lnTo>
                    <a:pt x="163" y="67"/>
                  </a:lnTo>
                  <a:lnTo>
                    <a:pt x="327" y="260"/>
                  </a:lnTo>
                  <a:lnTo>
                    <a:pt x="344" y="550"/>
                  </a:lnTo>
                  <a:lnTo>
                    <a:pt x="239" y="769"/>
                  </a:lnTo>
                  <a:lnTo>
                    <a:pt x="83" y="8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608" name="Freeform 18"/>
            <p:cNvSpPr>
              <a:spLocks/>
            </p:cNvSpPr>
            <p:nvPr/>
          </p:nvSpPr>
          <p:spPr bwMode="auto">
            <a:xfrm>
              <a:off x="5319" y="3384"/>
              <a:ext cx="94" cy="147"/>
            </a:xfrm>
            <a:custGeom>
              <a:avLst/>
              <a:gdLst>
                <a:gd name="T0" fmla="*/ 0 w 471"/>
                <a:gd name="T1" fmla="*/ 0 h 736"/>
                <a:gd name="T2" fmla="*/ 0 w 471"/>
                <a:gd name="T3" fmla="*/ 0 h 736"/>
                <a:gd name="T4" fmla="*/ 0 w 471"/>
                <a:gd name="T5" fmla="*/ 0 h 736"/>
                <a:gd name="T6" fmla="*/ 0 w 471"/>
                <a:gd name="T7" fmla="*/ 0 h 736"/>
                <a:gd name="T8" fmla="*/ 0 w 471"/>
                <a:gd name="T9" fmla="*/ 0 h 736"/>
                <a:gd name="T10" fmla="*/ 0 w 471"/>
                <a:gd name="T11" fmla="*/ 0 h 736"/>
                <a:gd name="T12" fmla="*/ 0 w 471"/>
                <a:gd name="T13" fmla="*/ 0 h 736"/>
                <a:gd name="T14" fmla="*/ 0 w 471"/>
                <a:gd name="T15" fmla="*/ 0 h 736"/>
                <a:gd name="T16" fmla="*/ 0 w 471"/>
                <a:gd name="T17" fmla="*/ 0 h 736"/>
                <a:gd name="T18" fmla="*/ 0 w 471"/>
                <a:gd name="T19" fmla="*/ 0 h 736"/>
                <a:gd name="T20" fmla="*/ 0 w 471"/>
                <a:gd name="T21" fmla="*/ 0 h 736"/>
                <a:gd name="T22" fmla="*/ 0 w 471"/>
                <a:gd name="T23" fmla="*/ 0 h 736"/>
                <a:gd name="T24" fmla="*/ 0 w 471"/>
                <a:gd name="T25" fmla="*/ 0 h 736"/>
                <a:gd name="T26" fmla="*/ 0 w 471"/>
                <a:gd name="T27" fmla="*/ 0 h 736"/>
                <a:gd name="T28" fmla="*/ 0 w 471"/>
                <a:gd name="T29" fmla="*/ 0 h 736"/>
                <a:gd name="T30" fmla="*/ 0 w 471"/>
                <a:gd name="T31" fmla="*/ 0 h 736"/>
                <a:gd name="T32" fmla="*/ 0 w 471"/>
                <a:gd name="T33" fmla="*/ 0 h 736"/>
                <a:gd name="T34" fmla="*/ 0 w 471"/>
                <a:gd name="T35" fmla="*/ 0 h 736"/>
                <a:gd name="T36" fmla="*/ 0 w 471"/>
                <a:gd name="T37" fmla="*/ 0 h 736"/>
                <a:gd name="T38" fmla="*/ 0 w 471"/>
                <a:gd name="T39" fmla="*/ 0 h 736"/>
                <a:gd name="T40" fmla="*/ 0 w 471"/>
                <a:gd name="T41" fmla="*/ 0 h 736"/>
                <a:gd name="T42" fmla="*/ 0 w 471"/>
                <a:gd name="T43" fmla="*/ 0 h 736"/>
                <a:gd name="T44" fmla="*/ 0 w 471"/>
                <a:gd name="T45" fmla="*/ 0 h 736"/>
                <a:gd name="T46" fmla="*/ 0 w 471"/>
                <a:gd name="T47" fmla="*/ 0 h 736"/>
                <a:gd name="T48" fmla="*/ 0 w 471"/>
                <a:gd name="T49" fmla="*/ 0 h 736"/>
                <a:gd name="T50" fmla="*/ 0 w 471"/>
                <a:gd name="T51" fmla="*/ 0 h 736"/>
                <a:gd name="T52" fmla="*/ 0 w 471"/>
                <a:gd name="T53" fmla="*/ 0 h 736"/>
                <a:gd name="T54" fmla="*/ 0 w 471"/>
                <a:gd name="T55" fmla="*/ 0 h 736"/>
                <a:gd name="T56" fmla="*/ 0 w 471"/>
                <a:gd name="T57" fmla="*/ 0 h 736"/>
                <a:gd name="T58" fmla="*/ 0 w 471"/>
                <a:gd name="T59" fmla="*/ 0 h 7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1"/>
                <a:gd name="T91" fmla="*/ 0 h 736"/>
                <a:gd name="T92" fmla="*/ 471 w 471"/>
                <a:gd name="T93" fmla="*/ 736 h 7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1" h="736">
                  <a:moveTo>
                    <a:pt x="172" y="736"/>
                  </a:moveTo>
                  <a:lnTo>
                    <a:pt x="168" y="538"/>
                  </a:lnTo>
                  <a:lnTo>
                    <a:pt x="0" y="126"/>
                  </a:lnTo>
                  <a:lnTo>
                    <a:pt x="38" y="55"/>
                  </a:lnTo>
                  <a:lnTo>
                    <a:pt x="117" y="156"/>
                  </a:lnTo>
                  <a:lnTo>
                    <a:pt x="185" y="4"/>
                  </a:lnTo>
                  <a:lnTo>
                    <a:pt x="231" y="0"/>
                  </a:lnTo>
                  <a:lnTo>
                    <a:pt x="252" y="135"/>
                  </a:lnTo>
                  <a:lnTo>
                    <a:pt x="311" y="97"/>
                  </a:lnTo>
                  <a:lnTo>
                    <a:pt x="336" y="156"/>
                  </a:lnTo>
                  <a:lnTo>
                    <a:pt x="449" y="59"/>
                  </a:lnTo>
                  <a:lnTo>
                    <a:pt x="471" y="139"/>
                  </a:lnTo>
                  <a:lnTo>
                    <a:pt x="336" y="458"/>
                  </a:lnTo>
                  <a:lnTo>
                    <a:pt x="293" y="643"/>
                  </a:lnTo>
                  <a:lnTo>
                    <a:pt x="273" y="580"/>
                  </a:lnTo>
                  <a:lnTo>
                    <a:pt x="332" y="379"/>
                  </a:lnTo>
                  <a:lnTo>
                    <a:pt x="424" y="152"/>
                  </a:lnTo>
                  <a:lnTo>
                    <a:pt x="386" y="152"/>
                  </a:lnTo>
                  <a:lnTo>
                    <a:pt x="327" y="248"/>
                  </a:lnTo>
                  <a:lnTo>
                    <a:pt x="293" y="147"/>
                  </a:lnTo>
                  <a:lnTo>
                    <a:pt x="256" y="189"/>
                  </a:lnTo>
                  <a:lnTo>
                    <a:pt x="244" y="266"/>
                  </a:lnTo>
                  <a:lnTo>
                    <a:pt x="214" y="260"/>
                  </a:lnTo>
                  <a:lnTo>
                    <a:pt x="202" y="72"/>
                  </a:lnTo>
                  <a:lnTo>
                    <a:pt x="125" y="223"/>
                  </a:lnTo>
                  <a:lnTo>
                    <a:pt x="42" y="160"/>
                  </a:lnTo>
                  <a:lnTo>
                    <a:pt x="168" y="383"/>
                  </a:lnTo>
                  <a:lnTo>
                    <a:pt x="206" y="572"/>
                  </a:lnTo>
                  <a:lnTo>
                    <a:pt x="172" y="7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3559" name="Oval 19"/>
          <p:cNvSpPr>
            <a:spLocks noChangeArrowheads="1"/>
          </p:cNvSpPr>
          <p:nvPr/>
        </p:nvSpPr>
        <p:spPr bwMode="auto">
          <a:xfrm flipH="1">
            <a:off x="8639175" y="2514600"/>
            <a:ext cx="76200" cy="228600"/>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3560" name="Oval 20"/>
          <p:cNvSpPr>
            <a:spLocks noChangeArrowheads="1"/>
          </p:cNvSpPr>
          <p:nvPr/>
        </p:nvSpPr>
        <p:spPr bwMode="auto">
          <a:xfrm flipH="1">
            <a:off x="7010400" y="4619625"/>
            <a:ext cx="228600" cy="76200"/>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3561" name="Oval 21"/>
          <p:cNvSpPr>
            <a:spLocks noChangeArrowheads="1"/>
          </p:cNvSpPr>
          <p:nvPr/>
        </p:nvSpPr>
        <p:spPr bwMode="auto">
          <a:xfrm>
            <a:off x="6276975" y="2714625"/>
            <a:ext cx="12192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3562" name="Oval 22"/>
          <p:cNvSpPr>
            <a:spLocks noChangeArrowheads="1"/>
          </p:cNvSpPr>
          <p:nvPr/>
        </p:nvSpPr>
        <p:spPr bwMode="auto">
          <a:xfrm flipH="1">
            <a:off x="6472238" y="4619625"/>
            <a:ext cx="228600" cy="76200"/>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3563" name="Oval 23"/>
          <p:cNvSpPr>
            <a:spLocks noChangeArrowheads="1"/>
          </p:cNvSpPr>
          <p:nvPr/>
        </p:nvSpPr>
        <p:spPr bwMode="auto">
          <a:xfrm flipH="1">
            <a:off x="6229350" y="4619625"/>
            <a:ext cx="228600" cy="76200"/>
          </a:xfrm>
          <a:prstGeom prst="ellipse">
            <a:avLst/>
          </a:prstGeom>
          <a:solidFill>
            <a:schemeClr val="hlink"/>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3564" name="Oval 24"/>
          <p:cNvSpPr>
            <a:spLocks noChangeArrowheads="1"/>
          </p:cNvSpPr>
          <p:nvPr/>
        </p:nvSpPr>
        <p:spPr bwMode="auto">
          <a:xfrm flipH="1">
            <a:off x="7681913" y="4619625"/>
            <a:ext cx="228600" cy="76200"/>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3565" name="Oval 25"/>
          <p:cNvSpPr>
            <a:spLocks noChangeArrowheads="1"/>
          </p:cNvSpPr>
          <p:nvPr/>
        </p:nvSpPr>
        <p:spPr bwMode="auto">
          <a:xfrm flipH="1">
            <a:off x="8639175" y="3476625"/>
            <a:ext cx="76200" cy="228600"/>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pSp>
        <p:nvGrpSpPr>
          <p:cNvPr id="23566" name="Group 26"/>
          <p:cNvGrpSpPr>
            <a:grpSpLocks/>
          </p:cNvGrpSpPr>
          <p:nvPr/>
        </p:nvGrpSpPr>
        <p:grpSpPr bwMode="auto">
          <a:xfrm flipH="1">
            <a:off x="5133975" y="3705225"/>
            <a:ext cx="685800" cy="341313"/>
            <a:chOff x="2976" y="2897"/>
            <a:chExt cx="702" cy="359"/>
          </a:xfrm>
        </p:grpSpPr>
        <p:sp>
          <p:nvSpPr>
            <p:cNvPr id="23575" name="Freeform 27"/>
            <p:cNvSpPr>
              <a:spLocks/>
            </p:cNvSpPr>
            <p:nvPr/>
          </p:nvSpPr>
          <p:spPr bwMode="auto">
            <a:xfrm>
              <a:off x="2982" y="2922"/>
              <a:ext cx="623" cy="334"/>
            </a:xfrm>
            <a:custGeom>
              <a:avLst/>
              <a:gdLst>
                <a:gd name="T0" fmla="*/ 0 w 1868"/>
                <a:gd name="T1" fmla="*/ 0 h 1001"/>
                <a:gd name="T2" fmla="*/ 0 w 1868"/>
                <a:gd name="T3" fmla="*/ 0 h 1001"/>
                <a:gd name="T4" fmla="*/ 0 w 1868"/>
                <a:gd name="T5" fmla="*/ 0 h 1001"/>
                <a:gd name="T6" fmla="*/ 0 w 1868"/>
                <a:gd name="T7" fmla="*/ 0 h 1001"/>
                <a:gd name="T8" fmla="*/ 0 w 1868"/>
                <a:gd name="T9" fmla="*/ 0 h 1001"/>
                <a:gd name="T10" fmla="*/ 0 w 1868"/>
                <a:gd name="T11" fmla="*/ 0 h 1001"/>
                <a:gd name="T12" fmla="*/ 0 w 1868"/>
                <a:gd name="T13" fmla="*/ 0 h 1001"/>
                <a:gd name="T14" fmla="*/ 0 w 1868"/>
                <a:gd name="T15" fmla="*/ 0 h 1001"/>
                <a:gd name="T16" fmla="*/ 0 w 1868"/>
                <a:gd name="T17" fmla="*/ 0 h 1001"/>
                <a:gd name="T18" fmla="*/ 0 w 1868"/>
                <a:gd name="T19" fmla="*/ 0 h 1001"/>
                <a:gd name="T20" fmla="*/ 0 w 1868"/>
                <a:gd name="T21" fmla="*/ 0 h 1001"/>
                <a:gd name="T22" fmla="*/ 0 w 1868"/>
                <a:gd name="T23" fmla="*/ 0 h 1001"/>
                <a:gd name="T24" fmla="*/ 0 w 1868"/>
                <a:gd name="T25" fmla="*/ 0 h 1001"/>
                <a:gd name="T26" fmla="*/ 0 w 1868"/>
                <a:gd name="T27" fmla="*/ 0 h 1001"/>
                <a:gd name="T28" fmla="*/ 0 w 1868"/>
                <a:gd name="T29" fmla="*/ 0 h 1001"/>
                <a:gd name="T30" fmla="*/ 0 w 1868"/>
                <a:gd name="T31" fmla="*/ 0 h 1001"/>
                <a:gd name="T32" fmla="*/ 0 w 1868"/>
                <a:gd name="T33" fmla="*/ 0 h 1001"/>
                <a:gd name="T34" fmla="*/ 0 w 1868"/>
                <a:gd name="T35" fmla="*/ 0 h 1001"/>
                <a:gd name="T36" fmla="*/ 0 w 1868"/>
                <a:gd name="T37" fmla="*/ 0 h 1001"/>
                <a:gd name="T38" fmla="*/ 0 w 1868"/>
                <a:gd name="T39" fmla="*/ 0 h 1001"/>
                <a:gd name="T40" fmla="*/ 0 w 1868"/>
                <a:gd name="T41" fmla="*/ 0 h 1001"/>
                <a:gd name="T42" fmla="*/ 0 w 1868"/>
                <a:gd name="T43" fmla="*/ 0 h 1001"/>
                <a:gd name="T44" fmla="*/ 0 w 1868"/>
                <a:gd name="T45" fmla="*/ 0 h 1001"/>
                <a:gd name="T46" fmla="*/ 0 w 1868"/>
                <a:gd name="T47" fmla="*/ 0 h 1001"/>
                <a:gd name="T48" fmla="*/ 0 w 1868"/>
                <a:gd name="T49" fmla="*/ 0 h 1001"/>
                <a:gd name="T50" fmla="*/ 0 w 1868"/>
                <a:gd name="T51" fmla="*/ 0 h 1001"/>
                <a:gd name="T52" fmla="*/ 0 w 1868"/>
                <a:gd name="T53" fmla="*/ 0 h 1001"/>
                <a:gd name="T54" fmla="*/ 0 w 1868"/>
                <a:gd name="T55" fmla="*/ 0 h 1001"/>
                <a:gd name="T56" fmla="*/ 0 w 1868"/>
                <a:gd name="T57" fmla="*/ 0 h 1001"/>
                <a:gd name="T58" fmla="*/ 0 w 1868"/>
                <a:gd name="T59" fmla="*/ 0 h 1001"/>
                <a:gd name="T60" fmla="*/ 0 w 1868"/>
                <a:gd name="T61" fmla="*/ 0 h 1001"/>
                <a:gd name="T62" fmla="*/ 0 w 1868"/>
                <a:gd name="T63" fmla="*/ 0 h 1001"/>
                <a:gd name="T64" fmla="*/ 0 w 1868"/>
                <a:gd name="T65" fmla="*/ 0 h 1001"/>
                <a:gd name="T66" fmla="*/ 0 w 1868"/>
                <a:gd name="T67" fmla="*/ 0 h 1001"/>
                <a:gd name="T68" fmla="*/ 0 w 1868"/>
                <a:gd name="T69" fmla="*/ 0 h 1001"/>
                <a:gd name="T70" fmla="*/ 0 w 1868"/>
                <a:gd name="T71" fmla="*/ 0 h 1001"/>
                <a:gd name="T72" fmla="*/ 0 w 1868"/>
                <a:gd name="T73" fmla="*/ 0 h 1001"/>
                <a:gd name="T74" fmla="*/ 0 w 1868"/>
                <a:gd name="T75" fmla="*/ 0 h 1001"/>
                <a:gd name="T76" fmla="*/ 0 w 1868"/>
                <a:gd name="T77" fmla="*/ 0 h 1001"/>
                <a:gd name="T78" fmla="*/ 0 w 1868"/>
                <a:gd name="T79" fmla="*/ 0 h 1001"/>
                <a:gd name="T80" fmla="*/ 0 w 1868"/>
                <a:gd name="T81" fmla="*/ 0 h 1001"/>
                <a:gd name="T82" fmla="*/ 0 w 1868"/>
                <a:gd name="T83" fmla="*/ 0 h 1001"/>
                <a:gd name="T84" fmla="*/ 0 w 1868"/>
                <a:gd name="T85" fmla="*/ 0 h 1001"/>
                <a:gd name="T86" fmla="*/ 0 w 1868"/>
                <a:gd name="T87" fmla="*/ 0 h 1001"/>
                <a:gd name="T88" fmla="*/ 0 w 1868"/>
                <a:gd name="T89" fmla="*/ 0 h 10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8"/>
                <a:gd name="T136" fmla="*/ 0 h 1001"/>
                <a:gd name="T137" fmla="*/ 1868 w 1868"/>
                <a:gd name="T138" fmla="*/ 1001 h 10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8" h="1001">
                  <a:moveTo>
                    <a:pt x="485" y="864"/>
                  </a:moveTo>
                  <a:lnTo>
                    <a:pt x="264" y="773"/>
                  </a:lnTo>
                  <a:lnTo>
                    <a:pt x="84" y="649"/>
                  </a:lnTo>
                  <a:lnTo>
                    <a:pt x="0" y="661"/>
                  </a:lnTo>
                  <a:lnTo>
                    <a:pt x="0" y="659"/>
                  </a:lnTo>
                  <a:lnTo>
                    <a:pt x="0" y="658"/>
                  </a:lnTo>
                  <a:lnTo>
                    <a:pt x="1" y="655"/>
                  </a:lnTo>
                  <a:lnTo>
                    <a:pt x="3" y="651"/>
                  </a:lnTo>
                  <a:lnTo>
                    <a:pt x="6" y="646"/>
                  </a:lnTo>
                  <a:lnTo>
                    <a:pt x="8" y="641"/>
                  </a:lnTo>
                  <a:lnTo>
                    <a:pt x="11" y="635"/>
                  </a:lnTo>
                  <a:lnTo>
                    <a:pt x="13" y="629"/>
                  </a:lnTo>
                  <a:lnTo>
                    <a:pt x="15" y="624"/>
                  </a:lnTo>
                  <a:lnTo>
                    <a:pt x="16" y="620"/>
                  </a:lnTo>
                  <a:lnTo>
                    <a:pt x="17" y="616"/>
                  </a:lnTo>
                  <a:lnTo>
                    <a:pt x="18" y="612"/>
                  </a:lnTo>
                  <a:lnTo>
                    <a:pt x="20" y="609"/>
                  </a:lnTo>
                  <a:lnTo>
                    <a:pt x="21" y="604"/>
                  </a:lnTo>
                  <a:lnTo>
                    <a:pt x="22" y="600"/>
                  </a:lnTo>
                  <a:lnTo>
                    <a:pt x="23" y="596"/>
                  </a:lnTo>
                  <a:lnTo>
                    <a:pt x="25" y="592"/>
                  </a:lnTo>
                  <a:lnTo>
                    <a:pt x="25" y="589"/>
                  </a:lnTo>
                  <a:lnTo>
                    <a:pt x="26" y="584"/>
                  </a:lnTo>
                  <a:lnTo>
                    <a:pt x="27" y="580"/>
                  </a:lnTo>
                  <a:lnTo>
                    <a:pt x="27" y="576"/>
                  </a:lnTo>
                  <a:lnTo>
                    <a:pt x="27" y="572"/>
                  </a:lnTo>
                  <a:lnTo>
                    <a:pt x="27" y="567"/>
                  </a:lnTo>
                  <a:lnTo>
                    <a:pt x="28" y="563"/>
                  </a:lnTo>
                  <a:lnTo>
                    <a:pt x="28" y="558"/>
                  </a:lnTo>
                  <a:lnTo>
                    <a:pt x="30" y="553"/>
                  </a:lnTo>
                  <a:lnTo>
                    <a:pt x="33" y="547"/>
                  </a:lnTo>
                  <a:lnTo>
                    <a:pt x="38" y="542"/>
                  </a:lnTo>
                  <a:lnTo>
                    <a:pt x="45" y="535"/>
                  </a:lnTo>
                  <a:lnTo>
                    <a:pt x="51" y="527"/>
                  </a:lnTo>
                  <a:lnTo>
                    <a:pt x="55" y="523"/>
                  </a:lnTo>
                  <a:lnTo>
                    <a:pt x="59" y="519"/>
                  </a:lnTo>
                  <a:lnTo>
                    <a:pt x="64" y="514"/>
                  </a:lnTo>
                  <a:lnTo>
                    <a:pt x="69" y="512"/>
                  </a:lnTo>
                  <a:lnTo>
                    <a:pt x="72" y="507"/>
                  </a:lnTo>
                  <a:lnTo>
                    <a:pt x="77" y="502"/>
                  </a:lnTo>
                  <a:lnTo>
                    <a:pt x="82" y="498"/>
                  </a:lnTo>
                  <a:lnTo>
                    <a:pt x="89" y="493"/>
                  </a:lnTo>
                  <a:lnTo>
                    <a:pt x="92" y="489"/>
                  </a:lnTo>
                  <a:lnTo>
                    <a:pt x="99" y="484"/>
                  </a:lnTo>
                  <a:lnTo>
                    <a:pt x="105" y="480"/>
                  </a:lnTo>
                  <a:lnTo>
                    <a:pt x="111" y="475"/>
                  </a:lnTo>
                  <a:lnTo>
                    <a:pt x="118" y="470"/>
                  </a:lnTo>
                  <a:lnTo>
                    <a:pt x="123" y="467"/>
                  </a:lnTo>
                  <a:lnTo>
                    <a:pt x="129" y="462"/>
                  </a:lnTo>
                  <a:lnTo>
                    <a:pt x="135" y="458"/>
                  </a:lnTo>
                  <a:lnTo>
                    <a:pt x="141" y="453"/>
                  </a:lnTo>
                  <a:lnTo>
                    <a:pt x="148" y="448"/>
                  </a:lnTo>
                  <a:lnTo>
                    <a:pt x="155" y="444"/>
                  </a:lnTo>
                  <a:lnTo>
                    <a:pt x="161" y="440"/>
                  </a:lnTo>
                  <a:lnTo>
                    <a:pt x="167" y="435"/>
                  </a:lnTo>
                  <a:lnTo>
                    <a:pt x="173" y="430"/>
                  </a:lnTo>
                  <a:lnTo>
                    <a:pt x="179" y="425"/>
                  </a:lnTo>
                  <a:lnTo>
                    <a:pt x="185" y="420"/>
                  </a:lnTo>
                  <a:lnTo>
                    <a:pt x="192" y="416"/>
                  </a:lnTo>
                  <a:lnTo>
                    <a:pt x="198" y="413"/>
                  </a:lnTo>
                  <a:lnTo>
                    <a:pt x="204" y="408"/>
                  </a:lnTo>
                  <a:lnTo>
                    <a:pt x="210" y="404"/>
                  </a:lnTo>
                  <a:lnTo>
                    <a:pt x="217" y="400"/>
                  </a:lnTo>
                  <a:lnTo>
                    <a:pt x="222" y="396"/>
                  </a:lnTo>
                  <a:lnTo>
                    <a:pt x="227" y="392"/>
                  </a:lnTo>
                  <a:lnTo>
                    <a:pt x="233" y="389"/>
                  </a:lnTo>
                  <a:lnTo>
                    <a:pt x="238" y="385"/>
                  </a:lnTo>
                  <a:lnTo>
                    <a:pt x="243" y="381"/>
                  </a:lnTo>
                  <a:lnTo>
                    <a:pt x="248" y="379"/>
                  </a:lnTo>
                  <a:lnTo>
                    <a:pt x="254" y="375"/>
                  </a:lnTo>
                  <a:lnTo>
                    <a:pt x="258" y="371"/>
                  </a:lnTo>
                  <a:lnTo>
                    <a:pt x="263" y="369"/>
                  </a:lnTo>
                  <a:lnTo>
                    <a:pt x="267" y="365"/>
                  </a:lnTo>
                  <a:lnTo>
                    <a:pt x="271" y="364"/>
                  </a:lnTo>
                  <a:lnTo>
                    <a:pt x="278" y="359"/>
                  </a:lnTo>
                  <a:lnTo>
                    <a:pt x="284" y="355"/>
                  </a:lnTo>
                  <a:lnTo>
                    <a:pt x="288" y="351"/>
                  </a:lnTo>
                  <a:lnTo>
                    <a:pt x="293" y="348"/>
                  </a:lnTo>
                  <a:lnTo>
                    <a:pt x="296" y="347"/>
                  </a:lnTo>
                  <a:lnTo>
                    <a:pt x="297" y="347"/>
                  </a:lnTo>
                  <a:lnTo>
                    <a:pt x="723" y="0"/>
                  </a:lnTo>
                  <a:lnTo>
                    <a:pt x="1276" y="79"/>
                  </a:lnTo>
                  <a:lnTo>
                    <a:pt x="1868" y="497"/>
                  </a:lnTo>
                  <a:lnTo>
                    <a:pt x="1658" y="654"/>
                  </a:lnTo>
                  <a:lnTo>
                    <a:pt x="1235" y="900"/>
                  </a:lnTo>
                  <a:lnTo>
                    <a:pt x="1147" y="934"/>
                  </a:lnTo>
                  <a:lnTo>
                    <a:pt x="1038" y="969"/>
                  </a:lnTo>
                  <a:lnTo>
                    <a:pt x="937" y="1001"/>
                  </a:lnTo>
                  <a:lnTo>
                    <a:pt x="485"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76" name="Freeform 28"/>
            <p:cNvSpPr>
              <a:spLocks/>
            </p:cNvSpPr>
            <p:nvPr/>
          </p:nvSpPr>
          <p:spPr bwMode="auto">
            <a:xfrm>
              <a:off x="3107" y="2994"/>
              <a:ext cx="394" cy="165"/>
            </a:xfrm>
            <a:custGeom>
              <a:avLst/>
              <a:gdLst>
                <a:gd name="T0" fmla="*/ 0 w 1182"/>
                <a:gd name="T1" fmla="*/ 0 h 495"/>
                <a:gd name="T2" fmla="*/ 0 w 1182"/>
                <a:gd name="T3" fmla="*/ 0 h 495"/>
                <a:gd name="T4" fmla="*/ 0 w 1182"/>
                <a:gd name="T5" fmla="*/ 0 h 495"/>
                <a:gd name="T6" fmla="*/ 0 w 1182"/>
                <a:gd name="T7" fmla="*/ 0 h 495"/>
                <a:gd name="T8" fmla="*/ 0 w 1182"/>
                <a:gd name="T9" fmla="*/ 0 h 495"/>
                <a:gd name="T10" fmla="*/ 0 w 1182"/>
                <a:gd name="T11" fmla="*/ 0 h 495"/>
                <a:gd name="T12" fmla="*/ 0 w 1182"/>
                <a:gd name="T13" fmla="*/ 0 h 495"/>
                <a:gd name="T14" fmla="*/ 0 w 1182"/>
                <a:gd name="T15" fmla="*/ 0 h 495"/>
                <a:gd name="T16" fmla="*/ 0 w 1182"/>
                <a:gd name="T17" fmla="*/ 0 h 495"/>
                <a:gd name="T18" fmla="*/ 0 w 1182"/>
                <a:gd name="T19" fmla="*/ 0 h 495"/>
                <a:gd name="T20" fmla="*/ 0 w 1182"/>
                <a:gd name="T21" fmla="*/ 0 h 495"/>
                <a:gd name="T22" fmla="*/ 0 w 1182"/>
                <a:gd name="T23" fmla="*/ 0 h 495"/>
                <a:gd name="T24" fmla="*/ 0 w 1182"/>
                <a:gd name="T25" fmla="*/ 0 h 495"/>
                <a:gd name="T26" fmla="*/ 0 w 1182"/>
                <a:gd name="T27" fmla="*/ 0 h 495"/>
                <a:gd name="T28" fmla="*/ 0 w 1182"/>
                <a:gd name="T29" fmla="*/ 0 h 495"/>
                <a:gd name="T30" fmla="*/ 0 w 1182"/>
                <a:gd name="T31" fmla="*/ 0 h 495"/>
                <a:gd name="T32" fmla="*/ 0 w 1182"/>
                <a:gd name="T33" fmla="*/ 0 h 495"/>
                <a:gd name="T34" fmla="*/ 0 w 1182"/>
                <a:gd name="T35" fmla="*/ 0 h 495"/>
                <a:gd name="T36" fmla="*/ 0 w 1182"/>
                <a:gd name="T37" fmla="*/ 0 h 495"/>
                <a:gd name="T38" fmla="*/ 0 w 1182"/>
                <a:gd name="T39" fmla="*/ 0 h 495"/>
                <a:gd name="T40" fmla="*/ 0 w 1182"/>
                <a:gd name="T41" fmla="*/ 0 h 495"/>
                <a:gd name="T42" fmla="*/ 0 w 1182"/>
                <a:gd name="T43" fmla="*/ 0 h 495"/>
                <a:gd name="T44" fmla="*/ 0 w 1182"/>
                <a:gd name="T45" fmla="*/ 0 h 495"/>
                <a:gd name="T46" fmla="*/ 0 w 1182"/>
                <a:gd name="T47" fmla="*/ 0 h 495"/>
                <a:gd name="T48" fmla="*/ 0 w 1182"/>
                <a:gd name="T49" fmla="*/ 0 h 495"/>
                <a:gd name="T50" fmla="*/ 0 w 1182"/>
                <a:gd name="T51" fmla="*/ 0 h 495"/>
                <a:gd name="T52" fmla="*/ 0 w 1182"/>
                <a:gd name="T53" fmla="*/ 0 h 495"/>
                <a:gd name="T54" fmla="*/ 0 w 1182"/>
                <a:gd name="T55" fmla="*/ 0 h 495"/>
                <a:gd name="T56" fmla="*/ 0 w 1182"/>
                <a:gd name="T57" fmla="*/ 0 h 495"/>
                <a:gd name="T58" fmla="*/ 0 w 1182"/>
                <a:gd name="T59" fmla="*/ 0 h 495"/>
                <a:gd name="T60" fmla="*/ 0 w 1182"/>
                <a:gd name="T61" fmla="*/ 0 h 495"/>
                <a:gd name="T62" fmla="*/ 0 w 1182"/>
                <a:gd name="T63" fmla="*/ 0 h 495"/>
                <a:gd name="T64" fmla="*/ 0 w 1182"/>
                <a:gd name="T65" fmla="*/ 0 h 495"/>
                <a:gd name="T66" fmla="*/ 0 w 1182"/>
                <a:gd name="T67" fmla="*/ 0 h 495"/>
                <a:gd name="T68" fmla="*/ 0 w 1182"/>
                <a:gd name="T69" fmla="*/ 0 h 495"/>
                <a:gd name="T70" fmla="*/ 0 w 1182"/>
                <a:gd name="T71" fmla="*/ 0 h 495"/>
                <a:gd name="T72" fmla="*/ 0 w 1182"/>
                <a:gd name="T73" fmla="*/ 0 h 495"/>
                <a:gd name="T74" fmla="*/ 0 w 1182"/>
                <a:gd name="T75" fmla="*/ 0 h 495"/>
                <a:gd name="T76" fmla="*/ 0 w 1182"/>
                <a:gd name="T77" fmla="*/ 0 h 495"/>
                <a:gd name="T78" fmla="*/ 0 w 1182"/>
                <a:gd name="T79" fmla="*/ 0 h 495"/>
                <a:gd name="T80" fmla="*/ 0 w 1182"/>
                <a:gd name="T81" fmla="*/ 0 h 495"/>
                <a:gd name="T82" fmla="*/ 0 w 1182"/>
                <a:gd name="T83" fmla="*/ 0 h 495"/>
                <a:gd name="T84" fmla="*/ 0 w 1182"/>
                <a:gd name="T85" fmla="*/ 0 h 495"/>
                <a:gd name="T86" fmla="*/ 0 w 1182"/>
                <a:gd name="T87" fmla="*/ 0 h 495"/>
                <a:gd name="T88" fmla="*/ 0 w 1182"/>
                <a:gd name="T89" fmla="*/ 0 h 495"/>
                <a:gd name="T90" fmla="*/ 0 w 1182"/>
                <a:gd name="T91" fmla="*/ 0 h 495"/>
                <a:gd name="T92" fmla="*/ 0 w 1182"/>
                <a:gd name="T93" fmla="*/ 0 h 495"/>
                <a:gd name="T94" fmla="*/ 0 w 1182"/>
                <a:gd name="T95" fmla="*/ 0 h 495"/>
                <a:gd name="T96" fmla="*/ 0 w 1182"/>
                <a:gd name="T97" fmla="*/ 0 h 495"/>
                <a:gd name="T98" fmla="*/ 0 w 1182"/>
                <a:gd name="T99" fmla="*/ 0 h 495"/>
                <a:gd name="T100" fmla="*/ 0 w 1182"/>
                <a:gd name="T101" fmla="*/ 0 h 495"/>
                <a:gd name="T102" fmla="*/ 0 w 1182"/>
                <a:gd name="T103" fmla="*/ 0 h 495"/>
                <a:gd name="T104" fmla="*/ 0 w 1182"/>
                <a:gd name="T105" fmla="*/ 0 h 495"/>
                <a:gd name="T106" fmla="*/ 0 w 1182"/>
                <a:gd name="T107" fmla="*/ 0 h 495"/>
                <a:gd name="T108" fmla="*/ 0 w 1182"/>
                <a:gd name="T109" fmla="*/ 0 h 495"/>
                <a:gd name="T110" fmla="*/ 0 w 1182"/>
                <a:gd name="T111" fmla="*/ 0 h 495"/>
                <a:gd name="T112" fmla="*/ 0 w 1182"/>
                <a:gd name="T113" fmla="*/ 0 h 495"/>
                <a:gd name="T114" fmla="*/ 0 w 1182"/>
                <a:gd name="T115" fmla="*/ 0 h 495"/>
                <a:gd name="T116" fmla="*/ 0 w 1182"/>
                <a:gd name="T117" fmla="*/ 0 h 495"/>
                <a:gd name="T118" fmla="*/ 0 w 1182"/>
                <a:gd name="T119" fmla="*/ 0 h 495"/>
                <a:gd name="T120" fmla="*/ 0 w 1182"/>
                <a:gd name="T121" fmla="*/ 0 h 495"/>
                <a:gd name="T122" fmla="*/ 0 w 1182"/>
                <a:gd name="T123" fmla="*/ 0 h 4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2"/>
                <a:gd name="T187" fmla="*/ 0 h 495"/>
                <a:gd name="T188" fmla="*/ 1182 w 1182"/>
                <a:gd name="T189" fmla="*/ 495 h 4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2" h="495">
                  <a:moveTo>
                    <a:pt x="0" y="287"/>
                  </a:moveTo>
                  <a:lnTo>
                    <a:pt x="1" y="286"/>
                  </a:lnTo>
                  <a:lnTo>
                    <a:pt x="6" y="284"/>
                  </a:lnTo>
                  <a:lnTo>
                    <a:pt x="8" y="281"/>
                  </a:lnTo>
                  <a:lnTo>
                    <a:pt x="12" y="279"/>
                  </a:lnTo>
                  <a:lnTo>
                    <a:pt x="17" y="276"/>
                  </a:lnTo>
                  <a:lnTo>
                    <a:pt x="22" y="274"/>
                  </a:lnTo>
                  <a:lnTo>
                    <a:pt x="27" y="270"/>
                  </a:lnTo>
                  <a:lnTo>
                    <a:pt x="33" y="266"/>
                  </a:lnTo>
                  <a:lnTo>
                    <a:pt x="40" y="262"/>
                  </a:lnTo>
                  <a:lnTo>
                    <a:pt x="47" y="257"/>
                  </a:lnTo>
                  <a:lnTo>
                    <a:pt x="54" y="252"/>
                  </a:lnTo>
                  <a:lnTo>
                    <a:pt x="61" y="247"/>
                  </a:lnTo>
                  <a:lnTo>
                    <a:pt x="65" y="245"/>
                  </a:lnTo>
                  <a:lnTo>
                    <a:pt x="69" y="242"/>
                  </a:lnTo>
                  <a:lnTo>
                    <a:pt x="74" y="240"/>
                  </a:lnTo>
                  <a:lnTo>
                    <a:pt x="77" y="238"/>
                  </a:lnTo>
                  <a:lnTo>
                    <a:pt x="81" y="235"/>
                  </a:lnTo>
                  <a:lnTo>
                    <a:pt x="85" y="231"/>
                  </a:lnTo>
                  <a:lnTo>
                    <a:pt x="89" y="228"/>
                  </a:lnTo>
                  <a:lnTo>
                    <a:pt x="92" y="225"/>
                  </a:lnTo>
                  <a:lnTo>
                    <a:pt x="96" y="222"/>
                  </a:lnTo>
                  <a:lnTo>
                    <a:pt x="101" y="218"/>
                  </a:lnTo>
                  <a:lnTo>
                    <a:pt x="105" y="216"/>
                  </a:lnTo>
                  <a:lnTo>
                    <a:pt x="109" y="213"/>
                  </a:lnTo>
                  <a:lnTo>
                    <a:pt x="113" y="208"/>
                  </a:lnTo>
                  <a:lnTo>
                    <a:pt x="118" y="206"/>
                  </a:lnTo>
                  <a:lnTo>
                    <a:pt x="121" y="202"/>
                  </a:lnTo>
                  <a:lnTo>
                    <a:pt x="125" y="198"/>
                  </a:lnTo>
                  <a:lnTo>
                    <a:pt x="129" y="194"/>
                  </a:lnTo>
                  <a:lnTo>
                    <a:pt x="134" y="192"/>
                  </a:lnTo>
                  <a:lnTo>
                    <a:pt x="138" y="187"/>
                  </a:lnTo>
                  <a:lnTo>
                    <a:pt x="141" y="184"/>
                  </a:lnTo>
                  <a:lnTo>
                    <a:pt x="145" y="181"/>
                  </a:lnTo>
                  <a:lnTo>
                    <a:pt x="149" y="177"/>
                  </a:lnTo>
                  <a:lnTo>
                    <a:pt x="153" y="173"/>
                  </a:lnTo>
                  <a:lnTo>
                    <a:pt x="157" y="169"/>
                  </a:lnTo>
                  <a:lnTo>
                    <a:pt x="163" y="162"/>
                  </a:lnTo>
                  <a:lnTo>
                    <a:pt x="170" y="154"/>
                  </a:lnTo>
                  <a:lnTo>
                    <a:pt x="174" y="150"/>
                  </a:lnTo>
                  <a:lnTo>
                    <a:pt x="177" y="145"/>
                  </a:lnTo>
                  <a:lnTo>
                    <a:pt x="179" y="142"/>
                  </a:lnTo>
                  <a:lnTo>
                    <a:pt x="183" y="138"/>
                  </a:lnTo>
                  <a:lnTo>
                    <a:pt x="185" y="134"/>
                  </a:lnTo>
                  <a:lnTo>
                    <a:pt x="189" y="129"/>
                  </a:lnTo>
                  <a:lnTo>
                    <a:pt x="192" y="125"/>
                  </a:lnTo>
                  <a:lnTo>
                    <a:pt x="194" y="121"/>
                  </a:lnTo>
                  <a:lnTo>
                    <a:pt x="197" y="118"/>
                  </a:lnTo>
                  <a:lnTo>
                    <a:pt x="198" y="113"/>
                  </a:lnTo>
                  <a:lnTo>
                    <a:pt x="200" y="109"/>
                  </a:lnTo>
                  <a:lnTo>
                    <a:pt x="203" y="104"/>
                  </a:lnTo>
                  <a:lnTo>
                    <a:pt x="208" y="96"/>
                  </a:lnTo>
                  <a:lnTo>
                    <a:pt x="213" y="90"/>
                  </a:lnTo>
                  <a:lnTo>
                    <a:pt x="218" y="82"/>
                  </a:lnTo>
                  <a:lnTo>
                    <a:pt x="224" y="76"/>
                  </a:lnTo>
                  <a:lnTo>
                    <a:pt x="229" y="70"/>
                  </a:lnTo>
                  <a:lnTo>
                    <a:pt x="234" y="64"/>
                  </a:lnTo>
                  <a:lnTo>
                    <a:pt x="239" y="57"/>
                  </a:lnTo>
                  <a:lnTo>
                    <a:pt x="246" y="52"/>
                  </a:lnTo>
                  <a:lnTo>
                    <a:pt x="251" y="47"/>
                  </a:lnTo>
                  <a:lnTo>
                    <a:pt x="256" y="42"/>
                  </a:lnTo>
                  <a:lnTo>
                    <a:pt x="261" y="37"/>
                  </a:lnTo>
                  <a:lnTo>
                    <a:pt x="266" y="33"/>
                  </a:lnTo>
                  <a:lnTo>
                    <a:pt x="271" y="30"/>
                  </a:lnTo>
                  <a:lnTo>
                    <a:pt x="276" y="26"/>
                  </a:lnTo>
                  <a:lnTo>
                    <a:pt x="281" y="22"/>
                  </a:lnTo>
                  <a:lnTo>
                    <a:pt x="285" y="20"/>
                  </a:lnTo>
                  <a:lnTo>
                    <a:pt x="290" y="16"/>
                  </a:lnTo>
                  <a:lnTo>
                    <a:pt x="293" y="13"/>
                  </a:lnTo>
                  <a:lnTo>
                    <a:pt x="301" y="8"/>
                  </a:lnTo>
                  <a:lnTo>
                    <a:pt x="308" y="6"/>
                  </a:lnTo>
                  <a:lnTo>
                    <a:pt x="313" y="2"/>
                  </a:lnTo>
                  <a:lnTo>
                    <a:pt x="318" y="1"/>
                  </a:lnTo>
                  <a:lnTo>
                    <a:pt x="320" y="0"/>
                  </a:lnTo>
                  <a:lnTo>
                    <a:pt x="321" y="0"/>
                  </a:lnTo>
                  <a:lnTo>
                    <a:pt x="321" y="1"/>
                  </a:lnTo>
                  <a:lnTo>
                    <a:pt x="320" y="7"/>
                  </a:lnTo>
                  <a:lnTo>
                    <a:pt x="318" y="10"/>
                  </a:lnTo>
                  <a:lnTo>
                    <a:pt x="318" y="15"/>
                  </a:lnTo>
                  <a:lnTo>
                    <a:pt x="317" y="21"/>
                  </a:lnTo>
                  <a:lnTo>
                    <a:pt x="317" y="27"/>
                  </a:lnTo>
                  <a:lnTo>
                    <a:pt x="315" y="33"/>
                  </a:lnTo>
                  <a:lnTo>
                    <a:pt x="315" y="41"/>
                  </a:lnTo>
                  <a:lnTo>
                    <a:pt x="313" y="43"/>
                  </a:lnTo>
                  <a:lnTo>
                    <a:pt x="313" y="49"/>
                  </a:lnTo>
                  <a:lnTo>
                    <a:pt x="313" y="52"/>
                  </a:lnTo>
                  <a:lnTo>
                    <a:pt x="313" y="57"/>
                  </a:lnTo>
                  <a:lnTo>
                    <a:pt x="312" y="61"/>
                  </a:lnTo>
                  <a:lnTo>
                    <a:pt x="312" y="65"/>
                  </a:lnTo>
                  <a:lnTo>
                    <a:pt x="311" y="70"/>
                  </a:lnTo>
                  <a:lnTo>
                    <a:pt x="311" y="75"/>
                  </a:lnTo>
                  <a:lnTo>
                    <a:pt x="310" y="80"/>
                  </a:lnTo>
                  <a:lnTo>
                    <a:pt x="310" y="85"/>
                  </a:lnTo>
                  <a:lnTo>
                    <a:pt x="310" y="90"/>
                  </a:lnTo>
                  <a:lnTo>
                    <a:pt x="310" y="95"/>
                  </a:lnTo>
                  <a:lnTo>
                    <a:pt x="310" y="100"/>
                  </a:lnTo>
                  <a:lnTo>
                    <a:pt x="310" y="105"/>
                  </a:lnTo>
                  <a:lnTo>
                    <a:pt x="308" y="109"/>
                  </a:lnTo>
                  <a:lnTo>
                    <a:pt x="308" y="115"/>
                  </a:lnTo>
                  <a:lnTo>
                    <a:pt x="308" y="120"/>
                  </a:lnTo>
                  <a:lnTo>
                    <a:pt x="308" y="125"/>
                  </a:lnTo>
                  <a:lnTo>
                    <a:pt x="308" y="130"/>
                  </a:lnTo>
                  <a:lnTo>
                    <a:pt x="308" y="137"/>
                  </a:lnTo>
                  <a:lnTo>
                    <a:pt x="308" y="142"/>
                  </a:lnTo>
                  <a:lnTo>
                    <a:pt x="308" y="147"/>
                  </a:lnTo>
                  <a:lnTo>
                    <a:pt x="308" y="152"/>
                  </a:lnTo>
                  <a:lnTo>
                    <a:pt x="310" y="158"/>
                  </a:lnTo>
                  <a:lnTo>
                    <a:pt x="310" y="163"/>
                  </a:lnTo>
                  <a:lnTo>
                    <a:pt x="310" y="168"/>
                  </a:lnTo>
                  <a:lnTo>
                    <a:pt x="311" y="174"/>
                  </a:lnTo>
                  <a:lnTo>
                    <a:pt x="312" y="179"/>
                  </a:lnTo>
                  <a:lnTo>
                    <a:pt x="312" y="184"/>
                  </a:lnTo>
                  <a:lnTo>
                    <a:pt x="312" y="189"/>
                  </a:lnTo>
                  <a:lnTo>
                    <a:pt x="313" y="194"/>
                  </a:lnTo>
                  <a:lnTo>
                    <a:pt x="313" y="199"/>
                  </a:lnTo>
                  <a:lnTo>
                    <a:pt x="315" y="204"/>
                  </a:lnTo>
                  <a:lnTo>
                    <a:pt x="316" y="209"/>
                  </a:lnTo>
                  <a:lnTo>
                    <a:pt x="317" y="214"/>
                  </a:lnTo>
                  <a:lnTo>
                    <a:pt x="318" y="219"/>
                  </a:lnTo>
                  <a:lnTo>
                    <a:pt x="318" y="225"/>
                  </a:lnTo>
                  <a:lnTo>
                    <a:pt x="320" y="230"/>
                  </a:lnTo>
                  <a:lnTo>
                    <a:pt x="321" y="233"/>
                  </a:lnTo>
                  <a:lnTo>
                    <a:pt x="323" y="238"/>
                  </a:lnTo>
                  <a:lnTo>
                    <a:pt x="325" y="242"/>
                  </a:lnTo>
                  <a:lnTo>
                    <a:pt x="327" y="247"/>
                  </a:lnTo>
                  <a:lnTo>
                    <a:pt x="330" y="251"/>
                  </a:lnTo>
                  <a:lnTo>
                    <a:pt x="331" y="256"/>
                  </a:lnTo>
                  <a:lnTo>
                    <a:pt x="335" y="263"/>
                  </a:lnTo>
                  <a:lnTo>
                    <a:pt x="339" y="271"/>
                  </a:lnTo>
                  <a:lnTo>
                    <a:pt x="344" y="279"/>
                  </a:lnTo>
                  <a:lnTo>
                    <a:pt x="349" y="285"/>
                  </a:lnTo>
                  <a:lnTo>
                    <a:pt x="354" y="291"/>
                  </a:lnTo>
                  <a:lnTo>
                    <a:pt x="359" y="297"/>
                  </a:lnTo>
                  <a:lnTo>
                    <a:pt x="364" y="302"/>
                  </a:lnTo>
                  <a:lnTo>
                    <a:pt x="370" y="309"/>
                  </a:lnTo>
                  <a:lnTo>
                    <a:pt x="375" y="314"/>
                  </a:lnTo>
                  <a:lnTo>
                    <a:pt x="381" y="319"/>
                  </a:lnTo>
                  <a:lnTo>
                    <a:pt x="386" y="324"/>
                  </a:lnTo>
                  <a:lnTo>
                    <a:pt x="392" y="329"/>
                  </a:lnTo>
                  <a:lnTo>
                    <a:pt x="397" y="333"/>
                  </a:lnTo>
                  <a:lnTo>
                    <a:pt x="404" y="336"/>
                  </a:lnTo>
                  <a:lnTo>
                    <a:pt x="409" y="340"/>
                  </a:lnTo>
                  <a:lnTo>
                    <a:pt x="415" y="345"/>
                  </a:lnTo>
                  <a:lnTo>
                    <a:pt x="420" y="348"/>
                  </a:lnTo>
                  <a:lnTo>
                    <a:pt x="425" y="350"/>
                  </a:lnTo>
                  <a:lnTo>
                    <a:pt x="430" y="353"/>
                  </a:lnTo>
                  <a:lnTo>
                    <a:pt x="435" y="356"/>
                  </a:lnTo>
                  <a:lnTo>
                    <a:pt x="439" y="358"/>
                  </a:lnTo>
                  <a:lnTo>
                    <a:pt x="443" y="360"/>
                  </a:lnTo>
                  <a:lnTo>
                    <a:pt x="448" y="362"/>
                  </a:lnTo>
                  <a:lnTo>
                    <a:pt x="451" y="364"/>
                  </a:lnTo>
                  <a:lnTo>
                    <a:pt x="458" y="367"/>
                  </a:lnTo>
                  <a:lnTo>
                    <a:pt x="463" y="368"/>
                  </a:lnTo>
                  <a:lnTo>
                    <a:pt x="465" y="369"/>
                  </a:lnTo>
                  <a:lnTo>
                    <a:pt x="467" y="370"/>
                  </a:lnTo>
                  <a:lnTo>
                    <a:pt x="469" y="370"/>
                  </a:lnTo>
                  <a:lnTo>
                    <a:pt x="474" y="372"/>
                  </a:lnTo>
                  <a:lnTo>
                    <a:pt x="477" y="372"/>
                  </a:lnTo>
                  <a:lnTo>
                    <a:pt x="482" y="373"/>
                  </a:lnTo>
                  <a:lnTo>
                    <a:pt x="485" y="374"/>
                  </a:lnTo>
                  <a:lnTo>
                    <a:pt x="492" y="375"/>
                  </a:lnTo>
                  <a:lnTo>
                    <a:pt x="498" y="375"/>
                  </a:lnTo>
                  <a:lnTo>
                    <a:pt x="504" y="377"/>
                  </a:lnTo>
                  <a:lnTo>
                    <a:pt x="508" y="377"/>
                  </a:lnTo>
                  <a:lnTo>
                    <a:pt x="512" y="378"/>
                  </a:lnTo>
                  <a:lnTo>
                    <a:pt x="515" y="378"/>
                  </a:lnTo>
                  <a:lnTo>
                    <a:pt x="520" y="379"/>
                  </a:lnTo>
                  <a:lnTo>
                    <a:pt x="524" y="379"/>
                  </a:lnTo>
                  <a:lnTo>
                    <a:pt x="528" y="379"/>
                  </a:lnTo>
                  <a:lnTo>
                    <a:pt x="532" y="379"/>
                  </a:lnTo>
                  <a:lnTo>
                    <a:pt x="537" y="379"/>
                  </a:lnTo>
                  <a:lnTo>
                    <a:pt x="542" y="379"/>
                  </a:lnTo>
                  <a:lnTo>
                    <a:pt x="546" y="379"/>
                  </a:lnTo>
                  <a:lnTo>
                    <a:pt x="551" y="379"/>
                  </a:lnTo>
                  <a:lnTo>
                    <a:pt x="556" y="380"/>
                  </a:lnTo>
                  <a:lnTo>
                    <a:pt x="561" y="379"/>
                  </a:lnTo>
                  <a:lnTo>
                    <a:pt x="566" y="379"/>
                  </a:lnTo>
                  <a:lnTo>
                    <a:pt x="571" y="379"/>
                  </a:lnTo>
                  <a:lnTo>
                    <a:pt x="576" y="379"/>
                  </a:lnTo>
                  <a:lnTo>
                    <a:pt x="581" y="378"/>
                  </a:lnTo>
                  <a:lnTo>
                    <a:pt x="586" y="378"/>
                  </a:lnTo>
                  <a:lnTo>
                    <a:pt x="591" y="377"/>
                  </a:lnTo>
                  <a:lnTo>
                    <a:pt x="597" y="377"/>
                  </a:lnTo>
                  <a:lnTo>
                    <a:pt x="602" y="375"/>
                  </a:lnTo>
                  <a:lnTo>
                    <a:pt x="607" y="374"/>
                  </a:lnTo>
                  <a:lnTo>
                    <a:pt x="613" y="373"/>
                  </a:lnTo>
                  <a:lnTo>
                    <a:pt x="618" y="373"/>
                  </a:lnTo>
                  <a:lnTo>
                    <a:pt x="623" y="372"/>
                  </a:lnTo>
                  <a:lnTo>
                    <a:pt x="630" y="369"/>
                  </a:lnTo>
                  <a:lnTo>
                    <a:pt x="635" y="368"/>
                  </a:lnTo>
                  <a:lnTo>
                    <a:pt x="641" y="368"/>
                  </a:lnTo>
                  <a:lnTo>
                    <a:pt x="646" y="365"/>
                  </a:lnTo>
                  <a:lnTo>
                    <a:pt x="652" y="363"/>
                  </a:lnTo>
                  <a:lnTo>
                    <a:pt x="657" y="362"/>
                  </a:lnTo>
                  <a:lnTo>
                    <a:pt x="664" y="359"/>
                  </a:lnTo>
                  <a:lnTo>
                    <a:pt x="669" y="356"/>
                  </a:lnTo>
                  <a:lnTo>
                    <a:pt x="675" y="354"/>
                  </a:lnTo>
                  <a:lnTo>
                    <a:pt x="679" y="351"/>
                  </a:lnTo>
                  <a:lnTo>
                    <a:pt x="686" y="349"/>
                  </a:lnTo>
                  <a:lnTo>
                    <a:pt x="690" y="345"/>
                  </a:lnTo>
                  <a:lnTo>
                    <a:pt x="696" y="341"/>
                  </a:lnTo>
                  <a:lnTo>
                    <a:pt x="701" y="339"/>
                  </a:lnTo>
                  <a:lnTo>
                    <a:pt x="706" y="335"/>
                  </a:lnTo>
                  <a:lnTo>
                    <a:pt x="711" y="331"/>
                  </a:lnTo>
                  <a:lnTo>
                    <a:pt x="718" y="328"/>
                  </a:lnTo>
                  <a:lnTo>
                    <a:pt x="723" y="324"/>
                  </a:lnTo>
                  <a:lnTo>
                    <a:pt x="729" y="320"/>
                  </a:lnTo>
                  <a:lnTo>
                    <a:pt x="733" y="315"/>
                  </a:lnTo>
                  <a:lnTo>
                    <a:pt x="738" y="310"/>
                  </a:lnTo>
                  <a:lnTo>
                    <a:pt x="743" y="305"/>
                  </a:lnTo>
                  <a:lnTo>
                    <a:pt x="748" y="301"/>
                  </a:lnTo>
                  <a:lnTo>
                    <a:pt x="751" y="295"/>
                  </a:lnTo>
                  <a:lnTo>
                    <a:pt x="756" y="291"/>
                  </a:lnTo>
                  <a:lnTo>
                    <a:pt x="761" y="285"/>
                  </a:lnTo>
                  <a:lnTo>
                    <a:pt x="767" y="281"/>
                  </a:lnTo>
                  <a:lnTo>
                    <a:pt x="770" y="275"/>
                  </a:lnTo>
                  <a:lnTo>
                    <a:pt x="775" y="270"/>
                  </a:lnTo>
                  <a:lnTo>
                    <a:pt x="779" y="265"/>
                  </a:lnTo>
                  <a:lnTo>
                    <a:pt x="783" y="261"/>
                  </a:lnTo>
                  <a:lnTo>
                    <a:pt x="787" y="255"/>
                  </a:lnTo>
                  <a:lnTo>
                    <a:pt x="792" y="250"/>
                  </a:lnTo>
                  <a:lnTo>
                    <a:pt x="794" y="245"/>
                  </a:lnTo>
                  <a:lnTo>
                    <a:pt x="799" y="240"/>
                  </a:lnTo>
                  <a:lnTo>
                    <a:pt x="802" y="235"/>
                  </a:lnTo>
                  <a:lnTo>
                    <a:pt x="805" y="228"/>
                  </a:lnTo>
                  <a:lnTo>
                    <a:pt x="808" y="223"/>
                  </a:lnTo>
                  <a:lnTo>
                    <a:pt x="812" y="218"/>
                  </a:lnTo>
                  <a:lnTo>
                    <a:pt x="814" y="212"/>
                  </a:lnTo>
                  <a:lnTo>
                    <a:pt x="818" y="207"/>
                  </a:lnTo>
                  <a:lnTo>
                    <a:pt x="820" y="202"/>
                  </a:lnTo>
                  <a:lnTo>
                    <a:pt x="824" y="197"/>
                  </a:lnTo>
                  <a:lnTo>
                    <a:pt x="827" y="192"/>
                  </a:lnTo>
                  <a:lnTo>
                    <a:pt x="829" y="187"/>
                  </a:lnTo>
                  <a:lnTo>
                    <a:pt x="832" y="181"/>
                  </a:lnTo>
                  <a:lnTo>
                    <a:pt x="834" y="175"/>
                  </a:lnTo>
                  <a:lnTo>
                    <a:pt x="837" y="170"/>
                  </a:lnTo>
                  <a:lnTo>
                    <a:pt x="839" y="165"/>
                  </a:lnTo>
                  <a:lnTo>
                    <a:pt x="842" y="162"/>
                  </a:lnTo>
                  <a:lnTo>
                    <a:pt x="844" y="157"/>
                  </a:lnTo>
                  <a:lnTo>
                    <a:pt x="846" y="152"/>
                  </a:lnTo>
                  <a:lnTo>
                    <a:pt x="848" y="147"/>
                  </a:lnTo>
                  <a:lnTo>
                    <a:pt x="849" y="142"/>
                  </a:lnTo>
                  <a:lnTo>
                    <a:pt x="852" y="138"/>
                  </a:lnTo>
                  <a:lnTo>
                    <a:pt x="853" y="134"/>
                  </a:lnTo>
                  <a:lnTo>
                    <a:pt x="854" y="129"/>
                  </a:lnTo>
                  <a:lnTo>
                    <a:pt x="856" y="125"/>
                  </a:lnTo>
                  <a:lnTo>
                    <a:pt x="858" y="120"/>
                  </a:lnTo>
                  <a:lnTo>
                    <a:pt x="859" y="116"/>
                  </a:lnTo>
                  <a:lnTo>
                    <a:pt x="861" y="113"/>
                  </a:lnTo>
                  <a:lnTo>
                    <a:pt x="862" y="109"/>
                  </a:lnTo>
                  <a:lnTo>
                    <a:pt x="863" y="105"/>
                  </a:lnTo>
                  <a:lnTo>
                    <a:pt x="866" y="98"/>
                  </a:lnTo>
                  <a:lnTo>
                    <a:pt x="868" y="93"/>
                  </a:lnTo>
                  <a:lnTo>
                    <a:pt x="871" y="86"/>
                  </a:lnTo>
                  <a:lnTo>
                    <a:pt x="872" y="81"/>
                  </a:lnTo>
                  <a:lnTo>
                    <a:pt x="873" y="76"/>
                  </a:lnTo>
                  <a:lnTo>
                    <a:pt x="874" y="72"/>
                  </a:lnTo>
                  <a:lnTo>
                    <a:pt x="876" y="67"/>
                  </a:lnTo>
                  <a:lnTo>
                    <a:pt x="877" y="66"/>
                  </a:lnTo>
                  <a:lnTo>
                    <a:pt x="884" y="21"/>
                  </a:lnTo>
                  <a:lnTo>
                    <a:pt x="887" y="22"/>
                  </a:lnTo>
                  <a:lnTo>
                    <a:pt x="888" y="23"/>
                  </a:lnTo>
                  <a:lnTo>
                    <a:pt x="893" y="25"/>
                  </a:lnTo>
                  <a:lnTo>
                    <a:pt x="897" y="27"/>
                  </a:lnTo>
                  <a:lnTo>
                    <a:pt x="903" y="30"/>
                  </a:lnTo>
                  <a:lnTo>
                    <a:pt x="906" y="31"/>
                  </a:lnTo>
                  <a:lnTo>
                    <a:pt x="910" y="32"/>
                  </a:lnTo>
                  <a:lnTo>
                    <a:pt x="913" y="35"/>
                  </a:lnTo>
                  <a:lnTo>
                    <a:pt x="917" y="37"/>
                  </a:lnTo>
                  <a:lnTo>
                    <a:pt x="921" y="38"/>
                  </a:lnTo>
                  <a:lnTo>
                    <a:pt x="925" y="41"/>
                  </a:lnTo>
                  <a:lnTo>
                    <a:pt x="930" y="42"/>
                  </a:lnTo>
                  <a:lnTo>
                    <a:pt x="935" y="45"/>
                  </a:lnTo>
                  <a:lnTo>
                    <a:pt x="938" y="47"/>
                  </a:lnTo>
                  <a:lnTo>
                    <a:pt x="943" y="49"/>
                  </a:lnTo>
                  <a:lnTo>
                    <a:pt x="949" y="52"/>
                  </a:lnTo>
                  <a:lnTo>
                    <a:pt x="954" y="55"/>
                  </a:lnTo>
                  <a:lnTo>
                    <a:pt x="959" y="57"/>
                  </a:lnTo>
                  <a:lnTo>
                    <a:pt x="965" y="60"/>
                  </a:lnTo>
                  <a:lnTo>
                    <a:pt x="969" y="62"/>
                  </a:lnTo>
                  <a:lnTo>
                    <a:pt x="975" y="66"/>
                  </a:lnTo>
                  <a:lnTo>
                    <a:pt x="980" y="69"/>
                  </a:lnTo>
                  <a:lnTo>
                    <a:pt x="986" y="72"/>
                  </a:lnTo>
                  <a:lnTo>
                    <a:pt x="992" y="75"/>
                  </a:lnTo>
                  <a:lnTo>
                    <a:pt x="999" y="79"/>
                  </a:lnTo>
                  <a:lnTo>
                    <a:pt x="1005" y="81"/>
                  </a:lnTo>
                  <a:lnTo>
                    <a:pt x="1010" y="85"/>
                  </a:lnTo>
                  <a:lnTo>
                    <a:pt x="1016" y="87"/>
                  </a:lnTo>
                  <a:lnTo>
                    <a:pt x="1023" y="91"/>
                  </a:lnTo>
                  <a:lnTo>
                    <a:pt x="1028" y="95"/>
                  </a:lnTo>
                  <a:lnTo>
                    <a:pt x="1034" y="98"/>
                  </a:lnTo>
                  <a:lnTo>
                    <a:pt x="1040" y="101"/>
                  </a:lnTo>
                  <a:lnTo>
                    <a:pt x="1046" y="106"/>
                  </a:lnTo>
                  <a:lnTo>
                    <a:pt x="1053" y="109"/>
                  </a:lnTo>
                  <a:lnTo>
                    <a:pt x="1059" y="113"/>
                  </a:lnTo>
                  <a:lnTo>
                    <a:pt x="1065" y="116"/>
                  </a:lnTo>
                  <a:lnTo>
                    <a:pt x="1072" y="120"/>
                  </a:lnTo>
                  <a:lnTo>
                    <a:pt x="1078" y="124"/>
                  </a:lnTo>
                  <a:lnTo>
                    <a:pt x="1084" y="128"/>
                  </a:lnTo>
                  <a:lnTo>
                    <a:pt x="1090" y="131"/>
                  </a:lnTo>
                  <a:lnTo>
                    <a:pt x="1097" y="135"/>
                  </a:lnTo>
                  <a:lnTo>
                    <a:pt x="1102" y="139"/>
                  </a:lnTo>
                  <a:lnTo>
                    <a:pt x="1108" y="143"/>
                  </a:lnTo>
                  <a:lnTo>
                    <a:pt x="1113" y="147"/>
                  </a:lnTo>
                  <a:lnTo>
                    <a:pt x="1119" y="150"/>
                  </a:lnTo>
                  <a:lnTo>
                    <a:pt x="1125" y="154"/>
                  </a:lnTo>
                  <a:lnTo>
                    <a:pt x="1131" y="158"/>
                  </a:lnTo>
                  <a:lnTo>
                    <a:pt x="1137" y="162"/>
                  </a:lnTo>
                  <a:lnTo>
                    <a:pt x="1143" y="165"/>
                  </a:lnTo>
                  <a:lnTo>
                    <a:pt x="1147" y="169"/>
                  </a:lnTo>
                  <a:lnTo>
                    <a:pt x="1152" y="173"/>
                  </a:lnTo>
                  <a:lnTo>
                    <a:pt x="1157" y="177"/>
                  </a:lnTo>
                  <a:lnTo>
                    <a:pt x="1163" y="181"/>
                  </a:lnTo>
                  <a:lnTo>
                    <a:pt x="1168" y="184"/>
                  </a:lnTo>
                  <a:lnTo>
                    <a:pt x="1173" y="189"/>
                  </a:lnTo>
                  <a:lnTo>
                    <a:pt x="1177" y="193"/>
                  </a:lnTo>
                  <a:lnTo>
                    <a:pt x="1182" y="197"/>
                  </a:lnTo>
                  <a:lnTo>
                    <a:pt x="1181" y="197"/>
                  </a:lnTo>
                  <a:lnTo>
                    <a:pt x="1178" y="199"/>
                  </a:lnTo>
                  <a:lnTo>
                    <a:pt x="1174" y="203"/>
                  </a:lnTo>
                  <a:lnTo>
                    <a:pt x="1169" y="208"/>
                  </a:lnTo>
                  <a:lnTo>
                    <a:pt x="1166" y="209"/>
                  </a:lnTo>
                  <a:lnTo>
                    <a:pt x="1162" y="213"/>
                  </a:lnTo>
                  <a:lnTo>
                    <a:pt x="1158" y="217"/>
                  </a:lnTo>
                  <a:lnTo>
                    <a:pt x="1154" y="219"/>
                  </a:lnTo>
                  <a:lnTo>
                    <a:pt x="1149" y="223"/>
                  </a:lnTo>
                  <a:lnTo>
                    <a:pt x="1146" y="228"/>
                  </a:lnTo>
                  <a:lnTo>
                    <a:pt x="1141" y="232"/>
                  </a:lnTo>
                  <a:lnTo>
                    <a:pt x="1136" y="237"/>
                  </a:lnTo>
                  <a:lnTo>
                    <a:pt x="1129" y="241"/>
                  </a:lnTo>
                  <a:lnTo>
                    <a:pt x="1123" y="246"/>
                  </a:lnTo>
                  <a:lnTo>
                    <a:pt x="1117" y="251"/>
                  </a:lnTo>
                  <a:lnTo>
                    <a:pt x="1110" y="256"/>
                  </a:lnTo>
                  <a:lnTo>
                    <a:pt x="1103" y="261"/>
                  </a:lnTo>
                  <a:lnTo>
                    <a:pt x="1097" y="267"/>
                  </a:lnTo>
                  <a:lnTo>
                    <a:pt x="1089" y="272"/>
                  </a:lnTo>
                  <a:lnTo>
                    <a:pt x="1082" y="279"/>
                  </a:lnTo>
                  <a:lnTo>
                    <a:pt x="1073" y="284"/>
                  </a:lnTo>
                  <a:lnTo>
                    <a:pt x="1065" y="290"/>
                  </a:lnTo>
                  <a:lnTo>
                    <a:pt x="1056" y="296"/>
                  </a:lnTo>
                  <a:lnTo>
                    <a:pt x="1048" y="302"/>
                  </a:lnTo>
                  <a:lnTo>
                    <a:pt x="1039" y="309"/>
                  </a:lnTo>
                  <a:lnTo>
                    <a:pt x="1029" y="315"/>
                  </a:lnTo>
                  <a:lnTo>
                    <a:pt x="1020" y="321"/>
                  </a:lnTo>
                  <a:lnTo>
                    <a:pt x="1011" y="328"/>
                  </a:lnTo>
                  <a:lnTo>
                    <a:pt x="1000" y="334"/>
                  </a:lnTo>
                  <a:lnTo>
                    <a:pt x="990" y="340"/>
                  </a:lnTo>
                  <a:lnTo>
                    <a:pt x="979" y="346"/>
                  </a:lnTo>
                  <a:lnTo>
                    <a:pt x="969" y="353"/>
                  </a:lnTo>
                  <a:lnTo>
                    <a:pt x="957" y="359"/>
                  </a:lnTo>
                  <a:lnTo>
                    <a:pt x="946" y="365"/>
                  </a:lnTo>
                  <a:lnTo>
                    <a:pt x="935" y="372"/>
                  </a:lnTo>
                  <a:lnTo>
                    <a:pt x="923" y="378"/>
                  </a:lnTo>
                  <a:lnTo>
                    <a:pt x="912" y="384"/>
                  </a:lnTo>
                  <a:lnTo>
                    <a:pt x="900" y="390"/>
                  </a:lnTo>
                  <a:lnTo>
                    <a:pt x="888" y="397"/>
                  </a:lnTo>
                  <a:lnTo>
                    <a:pt x="876" y="403"/>
                  </a:lnTo>
                  <a:lnTo>
                    <a:pt x="863" y="408"/>
                  </a:lnTo>
                  <a:lnTo>
                    <a:pt x="851" y="414"/>
                  </a:lnTo>
                  <a:lnTo>
                    <a:pt x="838" y="419"/>
                  </a:lnTo>
                  <a:lnTo>
                    <a:pt x="826" y="427"/>
                  </a:lnTo>
                  <a:lnTo>
                    <a:pt x="812" y="431"/>
                  </a:lnTo>
                  <a:lnTo>
                    <a:pt x="798" y="436"/>
                  </a:lnTo>
                  <a:lnTo>
                    <a:pt x="784" y="441"/>
                  </a:lnTo>
                  <a:lnTo>
                    <a:pt x="772" y="446"/>
                  </a:lnTo>
                  <a:lnTo>
                    <a:pt x="756" y="451"/>
                  </a:lnTo>
                  <a:lnTo>
                    <a:pt x="744" y="456"/>
                  </a:lnTo>
                  <a:lnTo>
                    <a:pt x="730" y="460"/>
                  </a:lnTo>
                  <a:lnTo>
                    <a:pt x="716" y="465"/>
                  </a:lnTo>
                  <a:lnTo>
                    <a:pt x="701" y="468"/>
                  </a:lnTo>
                  <a:lnTo>
                    <a:pt x="687" y="472"/>
                  </a:lnTo>
                  <a:lnTo>
                    <a:pt x="672" y="475"/>
                  </a:lnTo>
                  <a:lnTo>
                    <a:pt x="659" y="478"/>
                  </a:lnTo>
                  <a:lnTo>
                    <a:pt x="644" y="481"/>
                  </a:lnTo>
                  <a:lnTo>
                    <a:pt x="628" y="483"/>
                  </a:lnTo>
                  <a:lnTo>
                    <a:pt x="613" y="486"/>
                  </a:lnTo>
                  <a:lnTo>
                    <a:pt x="600" y="488"/>
                  </a:lnTo>
                  <a:lnTo>
                    <a:pt x="583" y="490"/>
                  </a:lnTo>
                  <a:lnTo>
                    <a:pt x="569" y="491"/>
                  </a:lnTo>
                  <a:lnTo>
                    <a:pt x="554" y="492"/>
                  </a:lnTo>
                  <a:lnTo>
                    <a:pt x="539" y="493"/>
                  </a:lnTo>
                  <a:lnTo>
                    <a:pt x="524" y="493"/>
                  </a:lnTo>
                  <a:lnTo>
                    <a:pt x="509" y="495"/>
                  </a:lnTo>
                  <a:lnTo>
                    <a:pt x="495" y="495"/>
                  </a:lnTo>
                  <a:lnTo>
                    <a:pt x="482" y="495"/>
                  </a:lnTo>
                  <a:lnTo>
                    <a:pt x="467" y="495"/>
                  </a:lnTo>
                  <a:lnTo>
                    <a:pt x="454" y="493"/>
                  </a:lnTo>
                  <a:lnTo>
                    <a:pt x="440" y="493"/>
                  </a:lnTo>
                  <a:lnTo>
                    <a:pt x="426" y="492"/>
                  </a:lnTo>
                  <a:lnTo>
                    <a:pt x="413" y="491"/>
                  </a:lnTo>
                  <a:lnTo>
                    <a:pt x="400" y="490"/>
                  </a:lnTo>
                  <a:lnTo>
                    <a:pt x="387" y="488"/>
                  </a:lnTo>
                  <a:lnTo>
                    <a:pt x="375" y="486"/>
                  </a:lnTo>
                  <a:lnTo>
                    <a:pt x="361" y="485"/>
                  </a:lnTo>
                  <a:lnTo>
                    <a:pt x="349" y="482"/>
                  </a:lnTo>
                  <a:lnTo>
                    <a:pt x="336" y="480"/>
                  </a:lnTo>
                  <a:lnTo>
                    <a:pt x="323" y="478"/>
                  </a:lnTo>
                  <a:lnTo>
                    <a:pt x="312" y="475"/>
                  </a:lnTo>
                  <a:lnTo>
                    <a:pt x="301" y="473"/>
                  </a:lnTo>
                  <a:lnTo>
                    <a:pt x="288" y="471"/>
                  </a:lnTo>
                  <a:lnTo>
                    <a:pt x="277" y="468"/>
                  </a:lnTo>
                  <a:lnTo>
                    <a:pt x="266" y="465"/>
                  </a:lnTo>
                  <a:lnTo>
                    <a:pt x="256" y="462"/>
                  </a:lnTo>
                  <a:lnTo>
                    <a:pt x="244" y="458"/>
                  </a:lnTo>
                  <a:lnTo>
                    <a:pt x="234" y="456"/>
                  </a:lnTo>
                  <a:lnTo>
                    <a:pt x="223" y="452"/>
                  </a:lnTo>
                  <a:lnTo>
                    <a:pt x="213" y="450"/>
                  </a:lnTo>
                  <a:lnTo>
                    <a:pt x="203" y="446"/>
                  </a:lnTo>
                  <a:lnTo>
                    <a:pt x="194" y="443"/>
                  </a:lnTo>
                  <a:lnTo>
                    <a:pt x="184" y="439"/>
                  </a:lnTo>
                  <a:lnTo>
                    <a:pt x="175" y="436"/>
                  </a:lnTo>
                  <a:lnTo>
                    <a:pt x="165" y="432"/>
                  </a:lnTo>
                  <a:lnTo>
                    <a:pt x="158" y="429"/>
                  </a:lnTo>
                  <a:lnTo>
                    <a:pt x="149" y="426"/>
                  </a:lnTo>
                  <a:lnTo>
                    <a:pt x="140" y="423"/>
                  </a:lnTo>
                  <a:lnTo>
                    <a:pt x="133" y="419"/>
                  </a:lnTo>
                  <a:lnTo>
                    <a:pt x="125" y="417"/>
                  </a:lnTo>
                  <a:lnTo>
                    <a:pt x="118" y="413"/>
                  </a:lnTo>
                  <a:lnTo>
                    <a:pt x="110" y="411"/>
                  </a:lnTo>
                  <a:lnTo>
                    <a:pt x="104" y="407"/>
                  </a:lnTo>
                  <a:lnTo>
                    <a:pt x="98" y="403"/>
                  </a:lnTo>
                  <a:lnTo>
                    <a:pt x="91" y="400"/>
                  </a:lnTo>
                  <a:lnTo>
                    <a:pt x="85" y="397"/>
                  </a:lnTo>
                  <a:lnTo>
                    <a:pt x="79" y="394"/>
                  </a:lnTo>
                  <a:lnTo>
                    <a:pt x="74" y="392"/>
                  </a:lnTo>
                  <a:lnTo>
                    <a:pt x="69" y="389"/>
                  </a:lnTo>
                  <a:lnTo>
                    <a:pt x="64" y="387"/>
                  </a:lnTo>
                  <a:lnTo>
                    <a:pt x="59" y="384"/>
                  </a:lnTo>
                  <a:lnTo>
                    <a:pt x="55" y="383"/>
                  </a:lnTo>
                  <a:lnTo>
                    <a:pt x="51" y="379"/>
                  </a:lnTo>
                  <a:lnTo>
                    <a:pt x="47" y="378"/>
                  </a:lnTo>
                  <a:lnTo>
                    <a:pt x="44" y="375"/>
                  </a:lnTo>
                  <a:lnTo>
                    <a:pt x="41" y="374"/>
                  </a:lnTo>
                  <a:lnTo>
                    <a:pt x="36" y="372"/>
                  </a:lnTo>
                  <a:lnTo>
                    <a:pt x="33" y="369"/>
                  </a:lnTo>
                  <a:lnTo>
                    <a:pt x="31" y="368"/>
                  </a:lnTo>
                  <a:lnTo>
                    <a:pt x="0" y="287"/>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77" name="Freeform 29"/>
            <p:cNvSpPr>
              <a:spLocks/>
            </p:cNvSpPr>
            <p:nvPr/>
          </p:nvSpPr>
          <p:spPr bwMode="auto">
            <a:xfrm>
              <a:off x="3188" y="3000"/>
              <a:ext cx="188" cy="119"/>
            </a:xfrm>
            <a:custGeom>
              <a:avLst/>
              <a:gdLst>
                <a:gd name="T0" fmla="*/ 0 w 565"/>
                <a:gd name="T1" fmla="*/ 0 h 355"/>
                <a:gd name="T2" fmla="*/ 0 w 565"/>
                <a:gd name="T3" fmla="*/ 0 h 355"/>
                <a:gd name="T4" fmla="*/ 0 w 565"/>
                <a:gd name="T5" fmla="*/ 0 h 355"/>
                <a:gd name="T6" fmla="*/ 0 w 565"/>
                <a:gd name="T7" fmla="*/ 0 h 355"/>
                <a:gd name="T8" fmla="*/ 0 w 565"/>
                <a:gd name="T9" fmla="*/ 0 h 355"/>
                <a:gd name="T10" fmla="*/ 0 w 565"/>
                <a:gd name="T11" fmla="*/ 0 h 355"/>
                <a:gd name="T12" fmla="*/ 0 w 565"/>
                <a:gd name="T13" fmla="*/ 0 h 355"/>
                <a:gd name="T14" fmla="*/ 0 w 565"/>
                <a:gd name="T15" fmla="*/ 0 h 355"/>
                <a:gd name="T16" fmla="*/ 0 w 565"/>
                <a:gd name="T17" fmla="*/ 0 h 355"/>
                <a:gd name="T18" fmla="*/ 0 w 565"/>
                <a:gd name="T19" fmla="*/ 0 h 355"/>
                <a:gd name="T20" fmla="*/ 0 w 565"/>
                <a:gd name="T21" fmla="*/ 0 h 355"/>
                <a:gd name="T22" fmla="*/ 0 w 565"/>
                <a:gd name="T23" fmla="*/ 0 h 355"/>
                <a:gd name="T24" fmla="*/ 0 w 565"/>
                <a:gd name="T25" fmla="*/ 0 h 355"/>
                <a:gd name="T26" fmla="*/ 0 w 565"/>
                <a:gd name="T27" fmla="*/ 0 h 355"/>
                <a:gd name="T28" fmla="*/ 0 w 565"/>
                <a:gd name="T29" fmla="*/ 0 h 355"/>
                <a:gd name="T30" fmla="*/ 0 w 565"/>
                <a:gd name="T31" fmla="*/ 0 h 355"/>
                <a:gd name="T32" fmla="*/ 0 w 565"/>
                <a:gd name="T33" fmla="*/ 0 h 355"/>
                <a:gd name="T34" fmla="*/ 0 w 565"/>
                <a:gd name="T35" fmla="*/ 0 h 355"/>
                <a:gd name="T36" fmla="*/ 0 w 565"/>
                <a:gd name="T37" fmla="*/ 0 h 355"/>
                <a:gd name="T38" fmla="*/ 0 w 565"/>
                <a:gd name="T39" fmla="*/ 0 h 355"/>
                <a:gd name="T40" fmla="*/ 0 w 565"/>
                <a:gd name="T41" fmla="*/ 0 h 355"/>
                <a:gd name="T42" fmla="*/ 0 w 565"/>
                <a:gd name="T43" fmla="*/ 0 h 355"/>
                <a:gd name="T44" fmla="*/ 0 w 565"/>
                <a:gd name="T45" fmla="*/ 0 h 355"/>
                <a:gd name="T46" fmla="*/ 0 w 565"/>
                <a:gd name="T47" fmla="*/ 0 h 355"/>
                <a:gd name="T48" fmla="*/ 0 w 565"/>
                <a:gd name="T49" fmla="*/ 0 h 355"/>
                <a:gd name="T50" fmla="*/ 0 w 565"/>
                <a:gd name="T51" fmla="*/ 0 h 355"/>
                <a:gd name="T52" fmla="*/ 0 w 565"/>
                <a:gd name="T53" fmla="*/ 0 h 355"/>
                <a:gd name="T54" fmla="*/ 0 w 565"/>
                <a:gd name="T55" fmla="*/ 0 h 355"/>
                <a:gd name="T56" fmla="*/ 0 w 565"/>
                <a:gd name="T57" fmla="*/ 0 h 355"/>
                <a:gd name="T58" fmla="*/ 0 w 565"/>
                <a:gd name="T59" fmla="*/ 0 h 355"/>
                <a:gd name="T60" fmla="*/ 0 w 565"/>
                <a:gd name="T61" fmla="*/ 0 h 355"/>
                <a:gd name="T62" fmla="*/ 0 w 565"/>
                <a:gd name="T63" fmla="*/ 0 h 355"/>
                <a:gd name="T64" fmla="*/ 0 w 565"/>
                <a:gd name="T65" fmla="*/ 0 h 355"/>
                <a:gd name="T66" fmla="*/ 0 w 565"/>
                <a:gd name="T67" fmla="*/ 0 h 355"/>
                <a:gd name="T68" fmla="*/ 0 w 565"/>
                <a:gd name="T69" fmla="*/ 0 h 355"/>
                <a:gd name="T70" fmla="*/ 0 w 565"/>
                <a:gd name="T71" fmla="*/ 0 h 355"/>
                <a:gd name="T72" fmla="*/ 0 w 565"/>
                <a:gd name="T73" fmla="*/ 0 h 355"/>
                <a:gd name="T74" fmla="*/ 0 w 565"/>
                <a:gd name="T75" fmla="*/ 0 h 355"/>
                <a:gd name="T76" fmla="*/ 0 w 565"/>
                <a:gd name="T77" fmla="*/ 0 h 355"/>
                <a:gd name="T78" fmla="*/ 0 w 565"/>
                <a:gd name="T79" fmla="*/ 0 h 355"/>
                <a:gd name="T80" fmla="*/ 0 w 565"/>
                <a:gd name="T81" fmla="*/ 0 h 355"/>
                <a:gd name="T82" fmla="*/ 0 w 565"/>
                <a:gd name="T83" fmla="*/ 0 h 355"/>
                <a:gd name="T84" fmla="*/ 0 w 565"/>
                <a:gd name="T85" fmla="*/ 0 h 355"/>
                <a:gd name="T86" fmla="*/ 0 w 565"/>
                <a:gd name="T87" fmla="*/ 0 h 355"/>
                <a:gd name="T88" fmla="*/ 0 w 565"/>
                <a:gd name="T89" fmla="*/ 0 h 355"/>
                <a:gd name="T90" fmla="*/ 0 w 565"/>
                <a:gd name="T91" fmla="*/ 0 h 355"/>
                <a:gd name="T92" fmla="*/ 0 w 565"/>
                <a:gd name="T93" fmla="*/ 0 h 355"/>
                <a:gd name="T94" fmla="*/ 0 w 565"/>
                <a:gd name="T95" fmla="*/ 0 h 355"/>
                <a:gd name="T96" fmla="*/ 0 w 565"/>
                <a:gd name="T97" fmla="*/ 0 h 355"/>
                <a:gd name="T98" fmla="*/ 0 w 565"/>
                <a:gd name="T99" fmla="*/ 0 h 355"/>
                <a:gd name="T100" fmla="*/ 0 w 565"/>
                <a:gd name="T101" fmla="*/ 0 h 355"/>
                <a:gd name="T102" fmla="*/ 0 w 565"/>
                <a:gd name="T103" fmla="*/ 0 h 355"/>
                <a:gd name="T104" fmla="*/ 0 w 565"/>
                <a:gd name="T105" fmla="*/ 0 h 355"/>
                <a:gd name="T106" fmla="*/ 0 w 565"/>
                <a:gd name="T107" fmla="*/ 0 h 355"/>
                <a:gd name="T108" fmla="*/ 0 w 565"/>
                <a:gd name="T109" fmla="*/ 0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5"/>
                <a:gd name="T166" fmla="*/ 0 h 355"/>
                <a:gd name="T167" fmla="*/ 565 w 565"/>
                <a:gd name="T168" fmla="*/ 355 h 3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5" h="355">
                  <a:moveTo>
                    <a:pt x="4" y="57"/>
                  </a:moveTo>
                  <a:lnTo>
                    <a:pt x="5" y="56"/>
                  </a:lnTo>
                  <a:lnTo>
                    <a:pt x="9" y="54"/>
                  </a:lnTo>
                  <a:lnTo>
                    <a:pt x="14" y="52"/>
                  </a:lnTo>
                  <a:lnTo>
                    <a:pt x="20" y="48"/>
                  </a:lnTo>
                  <a:lnTo>
                    <a:pt x="24" y="46"/>
                  </a:lnTo>
                  <a:lnTo>
                    <a:pt x="29" y="43"/>
                  </a:lnTo>
                  <a:lnTo>
                    <a:pt x="33" y="41"/>
                  </a:lnTo>
                  <a:lnTo>
                    <a:pt x="38" y="39"/>
                  </a:lnTo>
                  <a:lnTo>
                    <a:pt x="43" y="36"/>
                  </a:lnTo>
                  <a:lnTo>
                    <a:pt x="48" y="34"/>
                  </a:lnTo>
                  <a:lnTo>
                    <a:pt x="54" y="31"/>
                  </a:lnTo>
                  <a:lnTo>
                    <a:pt x="61" y="29"/>
                  </a:lnTo>
                  <a:lnTo>
                    <a:pt x="66" y="25"/>
                  </a:lnTo>
                  <a:lnTo>
                    <a:pt x="71" y="23"/>
                  </a:lnTo>
                  <a:lnTo>
                    <a:pt x="77" y="20"/>
                  </a:lnTo>
                  <a:lnTo>
                    <a:pt x="83" y="18"/>
                  </a:lnTo>
                  <a:lnTo>
                    <a:pt x="88" y="15"/>
                  </a:lnTo>
                  <a:lnTo>
                    <a:pt x="95" y="13"/>
                  </a:lnTo>
                  <a:lnTo>
                    <a:pt x="100" y="12"/>
                  </a:lnTo>
                  <a:lnTo>
                    <a:pt x="107" y="9"/>
                  </a:lnTo>
                  <a:lnTo>
                    <a:pt x="111" y="7"/>
                  </a:lnTo>
                  <a:lnTo>
                    <a:pt x="116" y="5"/>
                  </a:lnTo>
                  <a:lnTo>
                    <a:pt x="121" y="3"/>
                  </a:lnTo>
                  <a:lnTo>
                    <a:pt x="127" y="3"/>
                  </a:lnTo>
                  <a:lnTo>
                    <a:pt x="131" y="2"/>
                  </a:lnTo>
                  <a:lnTo>
                    <a:pt x="136" y="0"/>
                  </a:lnTo>
                  <a:lnTo>
                    <a:pt x="140" y="0"/>
                  </a:lnTo>
                  <a:lnTo>
                    <a:pt x="143" y="0"/>
                  </a:lnTo>
                  <a:lnTo>
                    <a:pt x="142" y="2"/>
                  </a:lnTo>
                  <a:lnTo>
                    <a:pt x="142" y="5"/>
                  </a:lnTo>
                  <a:lnTo>
                    <a:pt x="141" y="8"/>
                  </a:lnTo>
                  <a:lnTo>
                    <a:pt x="140" y="12"/>
                  </a:lnTo>
                  <a:lnTo>
                    <a:pt x="138" y="17"/>
                  </a:lnTo>
                  <a:lnTo>
                    <a:pt x="137" y="22"/>
                  </a:lnTo>
                  <a:lnTo>
                    <a:pt x="136" y="25"/>
                  </a:lnTo>
                  <a:lnTo>
                    <a:pt x="136" y="31"/>
                  </a:lnTo>
                  <a:lnTo>
                    <a:pt x="135" y="37"/>
                  </a:lnTo>
                  <a:lnTo>
                    <a:pt x="135" y="43"/>
                  </a:lnTo>
                  <a:lnTo>
                    <a:pt x="133" y="49"/>
                  </a:lnTo>
                  <a:lnTo>
                    <a:pt x="133" y="56"/>
                  </a:lnTo>
                  <a:lnTo>
                    <a:pt x="133" y="63"/>
                  </a:lnTo>
                  <a:lnTo>
                    <a:pt x="135" y="69"/>
                  </a:lnTo>
                  <a:lnTo>
                    <a:pt x="135" y="77"/>
                  </a:lnTo>
                  <a:lnTo>
                    <a:pt x="136" y="83"/>
                  </a:lnTo>
                  <a:lnTo>
                    <a:pt x="137" y="91"/>
                  </a:lnTo>
                  <a:lnTo>
                    <a:pt x="138" y="98"/>
                  </a:lnTo>
                  <a:lnTo>
                    <a:pt x="141" y="105"/>
                  </a:lnTo>
                  <a:lnTo>
                    <a:pt x="143" y="112"/>
                  </a:lnTo>
                  <a:lnTo>
                    <a:pt x="147" y="119"/>
                  </a:lnTo>
                  <a:lnTo>
                    <a:pt x="152" y="126"/>
                  </a:lnTo>
                  <a:lnTo>
                    <a:pt x="156" y="132"/>
                  </a:lnTo>
                  <a:lnTo>
                    <a:pt x="161" y="139"/>
                  </a:lnTo>
                  <a:lnTo>
                    <a:pt x="167" y="144"/>
                  </a:lnTo>
                  <a:lnTo>
                    <a:pt x="175" y="150"/>
                  </a:lnTo>
                  <a:lnTo>
                    <a:pt x="177" y="152"/>
                  </a:lnTo>
                  <a:lnTo>
                    <a:pt x="182" y="155"/>
                  </a:lnTo>
                  <a:lnTo>
                    <a:pt x="186" y="157"/>
                  </a:lnTo>
                  <a:lnTo>
                    <a:pt x="191" y="161"/>
                  </a:lnTo>
                  <a:lnTo>
                    <a:pt x="195" y="163"/>
                  </a:lnTo>
                  <a:lnTo>
                    <a:pt x="200" y="165"/>
                  </a:lnTo>
                  <a:lnTo>
                    <a:pt x="205" y="168"/>
                  </a:lnTo>
                  <a:lnTo>
                    <a:pt x="211" y="169"/>
                  </a:lnTo>
                  <a:lnTo>
                    <a:pt x="216" y="170"/>
                  </a:lnTo>
                  <a:lnTo>
                    <a:pt x="221" y="171"/>
                  </a:lnTo>
                  <a:lnTo>
                    <a:pt x="226" y="173"/>
                  </a:lnTo>
                  <a:lnTo>
                    <a:pt x="231" y="174"/>
                  </a:lnTo>
                  <a:lnTo>
                    <a:pt x="236" y="174"/>
                  </a:lnTo>
                  <a:lnTo>
                    <a:pt x="241" y="174"/>
                  </a:lnTo>
                  <a:lnTo>
                    <a:pt x="246" y="174"/>
                  </a:lnTo>
                  <a:lnTo>
                    <a:pt x="251" y="174"/>
                  </a:lnTo>
                  <a:lnTo>
                    <a:pt x="255" y="173"/>
                  </a:lnTo>
                  <a:lnTo>
                    <a:pt x="260" y="173"/>
                  </a:lnTo>
                  <a:lnTo>
                    <a:pt x="265" y="171"/>
                  </a:lnTo>
                  <a:lnTo>
                    <a:pt x="270" y="171"/>
                  </a:lnTo>
                  <a:lnTo>
                    <a:pt x="274" y="169"/>
                  </a:lnTo>
                  <a:lnTo>
                    <a:pt x="279" y="168"/>
                  </a:lnTo>
                  <a:lnTo>
                    <a:pt x="283" y="166"/>
                  </a:lnTo>
                  <a:lnTo>
                    <a:pt x="288" y="165"/>
                  </a:lnTo>
                  <a:lnTo>
                    <a:pt x="292" y="163"/>
                  </a:lnTo>
                  <a:lnTo>
                    <a:pt x="297" y="160"/>
                  </a:lnTo>
                  <a:lnTo>
                    <a:pt x="300" y="157"/>
                  </a:lnTo>
                  <a:lnTo>
                    <a:pt x="304" y="156"/>
                  </a:lnTo>
                  <a:lnTo>
                    <a:pt x="308" y="152"/>
                  </a:lnTo>
                  <a:lnTo>
                    <a:pt x="312" y="150"/>
                  </a:lnTo>
                  <a:lnTo>
                    <a:pt x="317" y="147"/>
                  </a:lnTo>
                  <a:lnTo>
                    <a:pt x="320" y="145"/>
                  </a:lnTo>
                  <a:lnTo>
                    <a:pt x="328" y="139"/>
                  </a:lnTo>
                  <a:lnTo>
                    <a:pt x="334" y="132"/>
                  </a:lnTo>
                  <a:lnTo>
                    <a:pt x="342" y="126"/>
                  </a:lnTo>
                  <a:lnTo>
                    <a:pt x="349" y="120"/>
                  </a:lnTo>
                  <a:lnTo>
                    <a:pt x="354" y="112"/>
                  </a:lnTo>
                  <a:lnTo>
                    <a:pt x="361" y="106"/>
                  </a:lnTo>
                  <a:lnTo>
                    <a:pt x="366" y="98"/>
                  </a:lnTo>
                  <a:lnTo>
                    <a:pt x="371" y="92"/>
                  </a:lnTo>
                  <a:lnTo>
                    <a:pt x="376" y="85"/>
                  </a:lnTo>
                  <a:lnTo>
                    <a:pt x="379" y="78"/>
                  </a:lnTo>
                  <a:lnTo>
                    <a:pt x="383" y="72"/>
                  </a:lnTo>
                  <a:lnTo>
                    <a:pt x="388" y="67"/>
                  </a:lnTo>
                  <a:lnTo>
                    <a:pt x="391" y="62"/>
                  </a:lnTo>
                  <a:lnTo>
                    <a:pt x="393" y="57"/>
                  </a:lnTo>
                  <a:lnTo>
                    <a:pt x="396" y="52"/>
                  </a:lnTo>
                  <a:lnTo>
                    <a:pt x="398" y="49"/>
                  </a:lnTo>
                  <a:lnTo>
                    <a:pt x="401" y="44"/>
                  </a:lnTo>
                  <a:lnTo>
                    <a:pt x="402" y="43"/>
                  </a:lnTo>
                  <a:lnTo>
                    <a:pt x="420" y="8"/>
                  </a:lnTo>
                  <a:lnTo>
                    <a:pt x="425" y="9"/>
                  </a:lnTo>
                  <a:lnTo>
                    <a:pt x="426" y="9"/>
                  </a:lnTo>
                  <a:lnTo>
                    <a:pt x="431" y="12"/>
                  </a:lnTo>
                  <a:lnTo>
                    <a:pt x="435" y="13"/>
                  </a:lnTo>
                  <a:lnTo>
                    <a:pt x="440" y="14"/>
                  </a:lnTo>
                  <a:lnTo>
                    <a:pt x="443" y="17"/>
                  </a:lnTo>
                  <a:lnTo>
                    <a:pt x="450" y="18"/>
                  </a:lnTo>
                  <a:lnTo>
                    <a:pt x="455" y="19"/>
                  </a:lnTo>
                  <a:lnTo>
                    <a:pt x="461" y="22"/>
                  </a:lnTo>
                  <a:lnTo>
                    <a:pt x="467" y="24"/>
                  </a:lnTo>
                  <a:lnTo>
                    <a:pt x="474" y="27"/>
                  </a:lnTo>
                  <a:lnTo>
                    <a:pt x="480" y="29"/>
                  </a:lnTo>
                  <a:lnTo>
                    <a:pt x="487" y="32"/>
                  </a:lnTo>
                  <a:lnTo>
                    <a:pt x="494" y="34"/>
                  </a:lnTo>
                  <a:lnTo>
                    <a:pt x="500" y="36"/>
                  </a:lnTo>
                  <a:lnTo>
                    <a:pt x="506" y="38"/>
                  </a:lnTo>
                  <a:lnTo>
                    <a:pt x="512" y="41"/>
                  </a:lnTo>
                  <a:lnTo>
                    <a:pt x="517" y="43"/>
                  </a:lnTo>
                  <a:lnTo>
                    <a:pt x="524" y="46"/>
                  </a:lnTo>
                  <a:lnTo>
                    <a:pt x="530" y="48"/>
                  </a:lnTo>
                  <a:lnTo>
                    <a:pt x="536" y="51"/>
                  </a:lnTo>
                  <a:lnTo>
                    <a:pt x="541" y="53"/>
                  </a:lnTo>
                  <a:lnTo>
                    <a:pt x="546" y="56"/>
                  </a:lnTo>
                  <a:lnTo>
                    <a:pt x="550" y="57"/>
                  </a:lnTo>
                  <a:lnTo>
                    <a:pt x="555" y="59"/>
                  </a:lnTo>
                  <a:lnTo>
                    <a:pt x="561" y="63"/>
                  </a:lnTo>
                  <a:lnTo>
                    <a:pt x="565" y="67"/>
                  </a:lnTo>
                  <a:lnTo>
                    <a:pt x="564" y="69"/>
                  </a:lnTo>
                  <a:lnTo>
                    <a:pt x="563" y="73"/>
                  </a:lnTo>
                  <a:lnTo>
                    <a:pt x="561" y="78"/>
                  </a:lnTo>
                  <a:lnTo>
                    <a:pt x="560" y="81"/>
                  </a:lnTo>
                  <a:lnTo>
                    <a:pt x="558" y="85"/>
                  </a:lnTo>
                  <a:lnTo>
                    <a:pt x="556" y="88"/>
                  </a:lnTo>
                  <a:lnTo>
                    <a:pt x="556" y="93"/>
                  </a:lnTo>
                  <a:lnTo>
                    <a:pt x="554" y="96"/>
                  </a:lnTo>
                  <a:lnTo>
                    <a:pt x="553" y="101"/>
                  </a:lnTo>
                  <a:lnTo>
                    <a:pt x="551" y="106"/>
                  </a:lnTo>
                  <a:lnTo>
                    <a:pt x="550" y="111"/>
                  </a:lnTo>
                  <a:lnTo>
                    <a:pt x="548" y="116"/>
                  </a:lnTo>
                  <a:lnTo>
                    <a:pt x="545" y="121"/>
                  </a:lnTo>
                  <a:lnTo>
                    <a:pt x="543" y="126"/>
                  </a:lnTo>
                  <a:lnTo>
                    <a:pt x="540" y="132"/>
                  </a:lnTo>
                  <a:lnTo>
                    <a:pt x="538" y="137"/>
                  </a:lnTo>
                  <a:lnTo>
                    <a:pt x="535" y="144"/>
                  </a:lnTo>
                  <a:lnTo>
                    <a:pt x="533" y="150"/>
                  </a:lnTo>
                  <a:lnTo>
                    <a:pt x="530" y="156"/>
                  </a:lnTo>
                  <a:lnTo>
                    <a:pt x="526" y="163"/>
                  </a:lnTo>
                  <a:lnTo>
                    <a:pt x="523" y="169"/>
                  </a:lnTo>
                  <a:lnTo>
                    <a:pt x="520" y="175"/>
                  </a:lnTo>
                  <a:lnTo>
                    <a:pt x="516" y="181"/>
                  </a:lnTo>
                  <a:lnTo>
                    <a:pt x="512" y="188"/>
                  </a:lnTo>
                  <a:lnTo>
                    <a:pt x="509" y="195"/>
                  </a:lnTo>
                  <a:lnTo>
                    <a:pt x="505" y="201"/>
                  </a:lnTo>
                  <a:lnTo>
                    <a:pt x="501" y="208"/>
                  </a:lnTo>
                  <a:lnTo>
                    <a:pt x="496" y="215"/>
                  </a:lnTo>
                  <a:lnTo>
                    <a:pt x="492" y="222"/>
                  </a:lnTo>
                  <a:lnTo>
                    <a:pt x="487" y="228"/>
                  </a:lnTo>
                  <a:lnTo>
                    <a:pt x="484" y="234"/>
                  </a:lnTo>
                  <a:lnTo>
                    <a:pt x="477" y="240"/>
                  </a:lnTo>
                  <a:lnTo>
                    <a:pt x="472" y="247"/>
                  </a:lnTo>
                  <a:lnTo>
                    <a:pt x="467" y="254"/>
                  </a:lnTo>
                  <a:lnTo>
                    <a:pt x="462" y="261"/>
                  </a:lnTo>
                  <a:lnTo>
                    <a:pt x="457" y="266"/>
                  </a:lnTo>
                  <a:lnTo>
                    <a:pt x="451" y="272"/>
                  </a:lnTo>
                  <a:lnTo>
                    <a:pt x="445" y="278"/>
                  </a:lnTo>
                  <a:lnTo>
                    <a:pt x="440" y="284"/>
                  </a:lnTo>
                  <a:lnTo>
                    <a:pt x="433" y="289"/>
                  </a:lnTo>
                  <a:lnTo>
                    <a:pt x="427" y="296"/>
                  </a:lnTo>
                  <a:lnTo>
                    <a:pt x="421" y="301"/>
                  </a:lnTo>
                  <a:lnTo>
                    <a:pt x="415" y="307"/>
                  </a:lnTo>
                  <a:lnTo>
                    <a:pt x="407" y="311"/>
                  </a:lnTo>
                  <a:lnTo>
                    <a:pt x="400" y="316"/>
                  </a:lnTo>
                  <a:lnTo>
                    <a:pt x="393" y="321"/>
                  </a:lnTo>
                  <a:lnTo>
                    <a:pt x="386" y="326"/>
                  </a:lnTo>
                  <a:lnTo>
                    <a:pt x="378" y="328"/>
                  </a:lnTo>
                  <a:lnTo>
                    <a:pt x="371" y="333"/>
                  </a:lnTo>
                  <a:lnTo>
                    <a:pt x="362" y="337"/>
                  </a:lnTo>
                  <a:lnTo>
                    <a:pt x="354" y="340"/>
                  </a:lnTo>
                  <a:lnTo>
                    <a:pt x="347" y="342"/>
                  </a:lnTo>
                  <a:lnTo>
                    <a:pt x="338" y="345"/>
                  </a:lnTo>
                  <a:lnTo>
                    <a:pt x="329" y="347"/>
                  </a:lnTo>
                  <a:lnTo>
                    <a:pt x="320" y="350"/>
                  </a:lnTo>
                  <a:lnTo>
                    <a:pt x="312" y="351"/>
                  </a:lnTo>
                  <a:lnTo>
                    <a:pt x="303" y="354"/>
                  </a:lnTo>
                  <a:lnTo>
                    <a:pt x="294" y="354"/>
                  </a:lnTo>
                  <a:lnTo>
                    <a:pt x="284" y="355"/>
                  </a:lnTo>
                  <a:lnTo>
                    <a:pt x="274" y="355"/>
                  </a:lnTo>
                  <a:lnTo>
                    <a:pt x="265" y="355"/>
                  </a:lnTo>
                  <a:lnTo>
                    <a:pt x="255" y="355"/>
                  </a:lnTo>
                  <a:lnTo>
                    <a:pt x="248" y="355"/>
                  </a:lnTo>
                  <a:lnTo>
                    <a:pt x="239" y="355"/>
                  </a:lnTo>
                  <a:lnTo>
                    <a:pt x="230" y="354"/>
                  </a:lnTo>
                  <a:lnTo>
                    <a:pt x="221" y="354"/>
                  </a:lnTo>
                  <a:lnTo>
                    <a:pt x="215" y="354"/>
                  </a:lnTo>
                  <a:lnTo>
                    <a:pt x="206" y="351"/>
                  </a:lnTo>
                  <a:lnTo>
                    <a:pt x="199" y="351"/>
                  </a:lnTo>
                  <a:lnTo>
                    <a:pt x="191" y="350"/>
                  </a:lnTo>
                  <a:lnTo>
                    <a:pt x="185" y="349"/>
                  </a:lnTo>
                  <a:lnTo>
                    <a:pt x="179" y="347"/>
                  </a:lnTo>
                  <a:lnTo>
                    <a:pt x="172" y="346"/>
                  </a:lnTo>
                  <a:lnTo>
                    <a:pt x="166" y="345"/>
                  </a:lnTo>
                  <a:lnTo>
                    <a:pt x="160" y="345"/>
                  </a:lnTo>
                  <a:lnTo>
                    <a:pt x="153" y="342"/>
                  </a:lnTo>
                  <a:lnTo>
                    <a:pt x="148" y="341"/>
                  </a:lnTo>
                  <a:lnTo>
                    <a:pt x="142" y="338"/>
                  </a:lnTo>
                  <a:lnTo>
                    <a:pt x="137" y="337"/>
                  </a:lnTo>
                  <a:lnTo>
                    <a:pt x="132" y="335"/>
                  </a:lnTo>
                  <a:lnTo>
                    <a:pt x="127" y="333"/>
                  </a:lnTo>
                  <a:lnTo>
                    <a:pt x="123" y="332"/>
                  </a:lnTo>
                  <a:lnTo>
                    <a:pt x="118" y="330"/>
                  </a:lnTo>
                  <a:lnTo>
                    <a:pt x="115" y="328"/>
                  </a:lnTo>
                  <a:lnTo>
                    <a:pt x="110" y="326"/>
                  </a:lnTo>
                  <a:lnTo>
                    <a:pt x="106" y="323"/>
                  </a:lnTo>
                  <a:lnTo>
                    <a:pt x="102" y="322"/>
                  </a:lnTo>
                  <a:lnTo>
                    <a:pt x="95" y="318"/>
                  </a:lnTo>
                  <a:lnTo>
                    <a:pt x="89" y="315"/>
                  </a:lnTo>
                  <a:lnTo>
                    <a:pt x="83" y="311"/>
                  </a:lnTo>
                  <a:lnTo>
                    <a:pt x="77" y="306"/>
                  </a:lnTo>
                  <a:lnTo>
                    <a:pt x="73" y="302"/>
                  </a:lnTo>
                  <a:lnTo>
                    <a:pt x="69" y="298"/>
                  </a:lnTo>
                  <a:lnTo>
                    <a:pt x="64" y="293"/>
                  </a:lnTo>
                  <a:lnTo>
                    <a:pt x="62" y="289"/>
                  </a:lnTo>
                  <a:lnTo>
                    <a:pt x="59" y="286"/>
                  </a:lnTo>
                  <a:lnTo>
                    <a:pt x="57" y="283"/>
                  </a:lnTo>
                  <a:lnTo>
                    <a:pt x="53" y="277"/>
                  </a:lnTo>
                  <a:lnTo>
                    <a:pt x="52" y="273"/>
                  </a:lnTo>
                  <a:lnTo>
                    <a:pt x="49" y="271"/>
                  </a:lnTo>
                  <a:lnTo>
                    <a:pt x="49" y="269"/>
                  </a:lnTo>
                  <a:lnTo>
                    <a:pt x="48" y="268"/>
                  </a:lnTo>
                  <a:lnTo>
                    <a:pt x="47" y="266"/>
                  </a:lnTo>
                  <a:lnTo>
                    <a:pt x="44" y="262"/>
                  </a:lnTo>
                  <a:lnTo>
                    <a:pt x="41" y="257"/>
                  </a:lnTo>
                  <a:lnTo>
                    <a:pt x="38" y="252"/>
                  </a:lnTo>
                  <a:lnTo>
                    <a:pt x="37" y="249"/>
                  </a:lnTo>
                  <a:lnTo>
                    <a:pt x="34" y="244"/>
                  </a:lnTo>
                  <a:lnTo>
                    <a:pt x="32" y="240"/>
                  </a:lnTo>
                  <a:lnTo>
                    <a:pt x="29" y="235"/>
                  </a:lnTo>
                  <a:lnTo>
                    <a:pt x="27" y="232"/>
                  </a:lnTo>
                  <a:lnTo>
                    <a:pt x="25" y="225"/>
                  </a:lnTo>
                  <a:lnTo>
                    <a:pt x="23" y="220"/>
                  </a:lnTo>
                  <a:lnTo>
                    <a:pt x="20" y="214"/>
                  </a:lnTo>
                  <a:lnTo>
                    <a:pt x="18" y="208"/>
                  </a:lnTo>
                  <a:lnTo>
                    <a:pt x="15" y="200"/>
                  </a:lnTo>
                  <a:lnTo>
                    <a:pt x="13" y="194"/>
                  </a:lnTo>
                  <a:lnTo>
                    <a:pt x="12" y="185"/>
                  </a:lnTo>
                  <a:lnTo>
                    <a:pt x="9" y="179"/>
                  </a:lnTo>
                  <a:lnTo>
                    <a:pt x="8" y="174"/>
                  </a:lnTo>
                  <a:lnTo>
                    <a:pt x="8" y="170"/>
                  </a:lnTo>
                  <a:lnTo>
                    <a:pt x="7" y="166"/>
                  </a:lnTo>
                  <a:lnTo>
                    <a:pt x="7" y="163"/>
                  </a:lnTo>
                  <a:lnTo>
                    <a:pt x="4" y="157"/>
                  </a:lnTo>
                  <a:lnTo>
                    <a:pt x="4" y="152"/>
                  </a:lnTo>
                  <a:lnTo>
                    <a:pt x="3" y="147"/>
                  </a:lnTo>
                  <a:lnTo>
                    <a:pt x="3" y="144"/>
                  </a:lnTo>
                  <a:lnTo>
                    <a:pt x="2" y="139"/>
                  </a:lnTo>
                  <a:lnTo>
                    <a:pt x="2" y="135"/>
                  </a:lnTo>
                  <a:lnTo>
                    <a:pt x="2" y="130"/>
                  </a:lnTo>
                  <a:lnTo>
                    <a:pt x="2" y="125"/>
                  </a:lnTo>
                  <a:lnTo>
                    <a:pt x="0" y="120"/>
                  </a:lnTo>
                  <a:lnTo>
                    <a:pt x="0" y="115"/>
                  </a:lnTo>
                  <a:lnTo>
                    <a:pt x="0" y="110"/>
                  </a:lnTo>
                  <a:lnTo>
                    <a:pt x="0" y="105"/>
                  </a:lnTo>
                  <a:lnTo>
                    <a:pt x="0" y="100"/>
                  </a:lnTo>
                  <a:lnTo>
                    <a:pt x="0" y="95"/>
                  </a:lnTo>
                  <a:lnTo>
                    <a:pt x="2" y="90"/>
                  </a:lnTo>
                  <a:lnTo>
                    <a:pt x="2" y="85"/>
                  </a:lnTo>
                  <a:lnTo>
                    <a:pt x="4" y="57"/>
                  </a:lnTo>
                  <a:close/>
                </a:path>
              </a:pathLst>
            </a:custGeom>
            <a:solidFill>
              <a:srgbClr val="BFE6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78" name="Freeform 30"/>
            <p:cNvSpPr>
              <a:spLocks/>
            </p:cNvSpPr>
            <p:nvPr/>
          </p:nvSpPr>
          <p:spPr bwMode="auto">
            <a:xfrm>
              <a:off x="3194" y="2979"/>
              <a:ext cx="188" cy="63"/>
            </a:xfrm>
            <a:custGeom>
              <a:avLst/>
              <a:gdLst>
                <a:gd name="T0" fmla="*/ 0 w 564"/>
                <a:gd name="T1" fmla="*/ 0 h 190"/>
                <a:gd name="T2" fmla="*/ 0 w 564"/>
                <a:gd name="T3" fmla="*/ 0 h 190"/>
                <a:gd name="T4" fmla="*/ 0 w 564"/>
                <a:gd name="T5" fmla="*/ 0 h 190"/>
                <a:gd name="T6" fmla="*/ 0 w 564"/>
                <a:gd name="T7" fmla="*/ 0 h 190"/>
                <a:gd name="T8" fmla="*/ 0 w 564"/>
                <a:gd name="T9" fmla="*/ 0 h 190"/>
                <a:gd name="T10" fmla="*/ 0 w 564"/>
                <a:gd name="T11" fmla="*/ 0 h 190"/>
                <a:gd name="T12" fmla="*/ 0 w 564"/>
                <a:gd name="T13" fmla="*/ 0 h 190"/>
                <a:gd name="T14" fmla="*/ 0 w 564"/>
                <a:gd name="T15" fmla="*/ 0 h 190"/>
                <a:gd name="T16" fmla="*/ 0 w 564"/>
                <a:gd name="T17" fmla="*/ 0 h 190"/>
                <a:gd name="T18" fmla="*/ 0 w 564"/>
                <a:gd name="T19" fmla="*/ 0 h 190"/>
                <a:gd name="T20" fmla="*/ 0 w 564"/>
                <a:gd name="T21" fmla="*/ 0 h 190"/>
                <a:gd name="T22" fmla="*/ 0 w 564"/>
                <a:gd name="T23" fmla="*/ 0 h 190"/>
                <a:gd name="T24" fmla="*/ 0 w 564"/>
                <a:gd name="T25" fmla="*/ 0 h 190"/>
                <a:gd name="T26" fmla="*/ 0 w 564"/>
                <a:gd name="T27" fmla="*/ 0 h 190"/>
                <a:gd name="T28" fmla="*/ 0 w 564"/>
                <a:gd name="T29" fmla="*/ 0 h 190"/>
                <a:gd name="T30" fmla="*/ 0 w 564"/>
                <a:gd name="T31" fmla="*/ 0 h 190"/>
                <a:gd name="T32" fmla="*/ 0 w 564"/>
                <a:gd name="T33" fmla="*/ 0 h 190"/>
                <a:gd name="T34" fmla="*/ 0 w 564"/>
                <a:gd name="T35" fmla="*/ 0 h 190"/>
                <a:gd name="T36" fmla="*/ 0 w 564"/>
                <a:gd name="T37" fmla="*/ 0 h 190"/>
                <a:gd name="T38" fmla="*/ 0 w 564"/>
                <a:gd name="T39" fmla="*/ 0 h 190"/>
                <a:gd name="T40" fmla="*/ 0 w 564"/>
                <a:gd name="T41" fmla="*/ 0 h 190"/>
                <a:gd name="T42" fmla="*/ 0 w 564"/>
                <a:gd name="T43" fmla="*/ 0 h 190"/>
                <a:gd name="T44" fmla="*/ 0 w 564"/>
                <a:gd name="T45" fmla="*/ 0 h 190"/>
                <a:gd name="T46" fmla="*/ 0 w 564"/>
                <a:gd name="T47" fmla="*/ 0 h 190"/>
                <a:gd name="T48" fmla="*/ 0 w 564"/>
                <a:gd name="T49" fmla="*/ 0 h 190"/>
                <a:gd name="T50" fmla="*/ 0 w 564"/>
                <a:gd name="T51" fmla="*/ 0 h 190"/>
                <a:gd name="T52" fmla="*/ 0 w 564"/>
                <a:gd name="T53" fmla="*/ 0 h 190"/>
                <a:gd name="T54" fmla="*/ 0 w 564"/>
                <a:gd name="T55" fmla="*/ 0 h 190"/>
                <a:gd name="T56" fmla="*/ 0 w 564"/>
                <a:gd name="T57" fmla="*/ 0 h 190"/>
                <a:gd name="T58" fmla="*/ 0 w 564"/>
                <a:gd name="T59" fmla="*/ 0 h 190"/>
                <a:gd name="T60" fmla="*/ 0 w 564"/>
                <a:gd name="T61" fmla="*/ 0 h 190"/>
                <a:gd name="T62" fmla="*/ 0 w 564"/>
                <a:gd name="T63" fmla="*/ 0 h 190"/>
                <a:gd name="T64" fmla="*/ 0 w 564"/>
                <a:gd name="T65" fmla="*/ 0 h 190"/>
                <a:gd name="T66" fmla="*/ 0 w 564"/>
                <a:gd name="T67" fmla="*/ 0 h 190"/>
                <a:gd name="T68" fmla="*/ 0 w 564"/>
                <a:gd name="T69" fmla="*/ 0 h 190"/>
                <a:gd name="T70" fmla="*/ 0 w 564"/>
                <a:gd name="T71" fmla="*/ 0 h 190"/>
                <a:gd name="T72" fmla="*/ 0 w 564"/>
                <a:gd name="T73" fmla="*/ 0 h 190"/>
                <a:gd name="T74" fmla="*/ 0 w 564"/>
                <a:gd name="T75" fmla="*/ 0 h 190"/>
                <a:gd name="T76" fmla="*/ 0 w 564"/>
                <a:gd name="T77" fmla="*/ 0 h 190"/>
                <a:gd name="T78" fmla="*/ 0 w 564"/>
                <a:gd name="T79" fmla="*/ 0 h 190"/>
                <a:gd name="T80" fmla="*/ 0 w 564"/>
                <a:gd name="T81" fmla="*/ 0 h 190"/>
                <a:gd name="T82" fmla="*/ 0 w 564"/>
                <a:gd name="T83" fmla="*/ 0 h 190"/>
                <a:gd name="T84" fmla="*/ 0 w 564"/>
                <a:gd name="T85" fmla="*/ 0 h 190"/>
                <a:gd name="T86" fmla="*/ 0 w 564"/>
                <a:gd name="T87" fmla="*/ 0 h 190"/>
                <a:gd name="T88" fmla="*/ 0 w 564"/>
                <a:gd name="T89" fmla="*/ 0 h 190"/>
                <a:gd name="T90" fmla="*/ 0 w 564"/>
                <a:gd name="T91" fmla="*/ 0 h 190"/>
                <a:gd name="T92" fmla="*/ 0 w 564"/>
                <a:gd name="T93" fmla="*/ 0 h 190"/>
                <a:gd name="T94" fmla="*/ 0 w 564"/>
                <a:gd name="T95" fmla="*/ 0 h 190"/>
                <a:gd name="T96" fmla="*/ 0 w 564"/>
                <a:gd name="T97" fmla="*/ 0 h 190"/>
                <a:gd name="T98" fmla="*/ 0 w 564"/>
                <a:gd name="T99" fmla="*/ 0 h 190"/>
                <a:gd name="T100" fmla="*/ 0 w 564"/>
                <a:gd name="T101" fmla="*/ 0 h 190"/>
                <a:gd name="T102" fmla="*/ 0 w 564"/>
                <a:gd name="T103" fmla="*/ 0 h 190"/>
                <a:gd name="T104" fmla="*/ 0 w 564"/>
                <a:gd name="T105" fmla="*/ 0 h 190"/>
                <a:gd name="T106" fmla="*/ 0 w 564"/>
                <a:gd name="T107" fmla="*/ 0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4"/>
                <a:gd name="T163" fmla="*/ 0 h 190"/>
                <a:gd name="T164" fmla="*/ 564 w 564"/>
                <a:gd name="T165" fmla="*/ 190 h 1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4" h="190">
                  <a:moveTo>
                    <a:pt x="0" y="70"/>
                  </a:moveTo>
                  <a:lnTo>
                    <a:pt x="0" y="69"/>
                  </a:lnTo>
                  <a:lnTo>
                    <a:pt x="4" y="67"/>
                  </a:lnTo>
                  <a:lnTo>
                    <a:pt x="6" y="64"/>
                  </a:lnTo>
                  <a:lnTo>
                    <a:pt x="10" y="62"/>
                  </a:lnTo>
                  <a:lnTo>
                    <a:pt x="13" y="59"/>
                  </a:lnTo>
                  <a:lnTo>
                    <a:pt x="18" y="57"/>
                  </a:lnTo>
                  <a:lnTo>
                    <a:pt x="23" y="54"/>
                  </a:lnTo>
                  <a:lnTo>
                    <a:pt x="28" y="50"/>
                  </a:lnTo>
                  <a:lnTo>
                    <a:pt x="34" y="47"/>
                  </a:lnTo>
                  <a:lnTo>
                    <a:pt x="40" y="43"/>
                  </a:lnTo>
                  <a:lnTo>
                    <a:pt x="47" y="39"/>
                  </a:lnTo>
                  <a:lnTo>
                    <a:pt x="55" y="36"/>
                  </a:lnTo>
                  <a:lnTo>
                    <a:pt x="58" y="34"/>
                  </a:lnTo>
                  <a:lnTo>
                    <a:pt x="63" y="33"/>
                  </a:lnTo>
                  <a:lnTo>
                    <a:pt x="67" y="30"/>
                  </a:lnTo>
                  <a:lnTo>
                    <a:pt x="72" y="29"/>
                  </a:lnTo>
                  <a:lnTo>
                    <a:pt x="76" y="26"/>
                  </a:lnTo>
                  <a:lnTo>
                    <a:pt x="81" y="25"/>
                  </a:lnTo>
                  <a:lnTo>
                    <a:pt x="84" y="23"/>
                  </a:lnTo>
                  <a:lnTo>
                    <a:pt x="89" y="21"/>
                  </a:lnTo>
                  <a:lnTo>
                    <a:pt x="94" y="19"/>
                  </a:lnTo>
                  <a:lnTo>
                    <a:pt x="99" y="18"/>
                  </a:lnTo>
                  <a:lnTo>
                    <a:pt x="104" y="16"/>
                  </a:lnTo>
                  <a:lnTo>
                    <a:pt x="109" y="15"/>
                  </a:lnTo>
                  <a:lnTo>
                    <a:pt x="114" y="13"/>
                  </a:lnTo>
                  <a:lnTo>
                    <a:pt x="119" y="11"/>
                  </a:lnTo>
                  <a:lnTo>
                    <a:pt x="124" y="10"/>
                  </a:lnTo>
                  <a:lnTo>
                    <a:pt x="131" y="9"/>
                  </a:lnTo>
                  <a:lnTo>
                    <a:pt x="136" y="8"/>
                  </a:lnTo>
                  <a:lnTo>
                    <a:pt x="142" y="6"/>
                  </a:lnTo>
                  <a:lnTo>
                    <a:pt x="148" y="5"/>
                  </a:lnTo>
                  <a:lnTo>
                    <a:pt x="155" y="5"/>
                  </a:lnTo>
                  <a:lnTo>
                    <a:pt x="161" y="4"/>
                  </a:lnTo>
                  <a:lnTo>
                    <a:pt x="166" y="3"/>
                  </a:lnTo>
                  <a:lnTo>
                    <a:pt x="172" y="1"/>
                  </a:lnTo>
                  <a:lnTo>
                    <a:pt x="178" y="1"/>
                  </a:lnTo>
                  <a:lnTo>
                    <a:pt x="185" y="0"/>
                  </a:lnTo>
                  <a:lnTo>
                    <a:pt x="191" y="0"/>
                  </a:lnTo>
                  <a:lnTo>
                    <a:pt x="199" y="0"/>
                  </a:lnTo>
                  <a:lnTo>
                    <a:pt x="206" y="0"/>
                  </a:lnTo>
                  <a:lnTo>
                    <a:pt x="212" y="0"/>
                  </a:lnTo>
                  <a:lnTo>
                    <a:pt x="219" y="0"/>
                  </a:lnTo>
                  <a:lnTo>
                    <a:pt x="226" y="0"/>
                  </a:lnTo>
                  <a:lnTo>
                    <a:pt x="234" y="1"/>
                  </a:lnTo>
                  <a:lnTo>
                    <a:pt x="240" y="1"/>
                  </a:lnTo>
                  <a:lnTo>
                    <a:pt x="247" y="3"/>
                  </a:lnTo>
                  <a:lnTo>
                    <a:pt x="255" y="4"/>
                  </a:lnTo>
                  <a:lnTo>
                    <a:pt x="263" y="5"/>
                  </a:lnTo>
                  <a:lnTo>
                    <a:pt x="270" y="5"/>
                  </a:lnTo>
                  <a:lnTo>
                    <a:pt x="278" y="6"/>
                  </a:lnTo>
                  <a:lnTo>
                    <a:pt x="284" y="6"/>
                  </a:lnTo>
                  <a:lnTo>
                    <a:pt x="291" y="9"/>
                  </a:lnTo>
                  <a:lnTo>
                    <a:pt x="299" y="9"/>
                  </a:lnTo>
                  <a:lnTo>
                    <a:pt x="306" y="11"/>
                  </a:lnTo>
                  <a:lnTo>
                    <a:pt x="313" y="11"/>
                  </a:lnTo>
                  <a:lnTo>
                    <a:pt x="320" y="14"/>
                  </a:lnTo>
                  <a:lnTo>
                    <a:pt x="328" y="15"/>
                  </a:lnTo>
                  <a:lnTo>
                    <a:pt x="334" y="16"/>
                  </a:lnTo>
                  <a:lnTo>
                    <a:pt x="342" y="18"/>
                  </a:lnTo>
                  <a:lnTo>
                    <a:pt x="348" y="20"/>
                  </a:lnTo>
                  <a:lnTo>
                    <a:pt x="354" y="21"/>
                  </a:lnTo>
                  <a:lnTo>
                    <a:pt x="362" y="23"/>
                  </a:lnTo>
                  <a:lnTo>
                    <a:pt x="369" y="24"/>
                  </a:lnTo>
                  <a:lnTo>
                    <a:pt x="375" y="26"/>
                  </a:lnTo>
                  <a:lnTo>
                    <a:pt x="382" y="28"/>
                  </a:lnTo>
                  <a:lnTo>
                    <a:pt x="389" y="29"/>
                  </a:lnTo>
                  <a:lnTo>
                    <a:pt x="396" y="30"/>
                  </a:lnTo>
                  <a:lnTo>
                    <a:pt x="402" y="33"/>
                  </a:lnTo>
                  <a:lnTo>
                    <a:pt x="408" y="34"/>
                  </a:lnTo>
                  <a:lnTo>
                    <a:pt x="414" y="36"/>
                  </a:lnTo>
                  <a:lnTo>
                    <a:pt x="421" y="38"/>
                  </a:lnTo>
                  <a:lnTo>
                    <a:pt x="427" y="40"/>
                  </a:lnTo>
                  <a:lnTo>
                    <a:pt x="432" y="41"/>
                  </a:lnTo>
                  <a:lnTo>
                    <a:pt x="438" y="43"/>
                  </a:lnTo>
                  <a:lnTo>
                    <a:pt x="443" y="44"/>
                  </a:lnTo>
                  <a:lnTo>
                    <a:pt x="451" y="47"/>
                  </a:lnTo>
                  <a:lnTo>
                    <a:pt x="455" y="48"/>
                  </a:lnTo>
                  <a:lnTo>
                    <a:pt x="461" y="50"/>
                  </a:lnTo>
                  <a:lnTo>
                    <a:pt x="467" y="53"/>
                  </a:lnTo>
                  <a:lnTo>
                    <a:pt x="472" y="54"/>
                  </a:lnTo>
                  <a:lnTo>
                    <a:pt x="476" y="55"/>
                  </a:lnTo>
                  <a:lnTo>
                    <a:pt x="481" y="57"/>
                  </a:lnTo>
                  <a:lnTo>
                    <a:pt x="486" y="59"/>
                  </a:lnTo>
                  <a:lnTo>
                    <a:pt x="491" y="60"/>
                  </a:lnTo>
                  <a:lnTo>
                    <a:pt x="496" y="62"/>
                  </a:lnTo>
                  <a:lnTo>
                    <a:pt x="500" y="64"/>
                  </a:lnTo>
                  <a:lnTo>
                    <a:pt x="504" y="65"/>
                  </a:lnTo>
                  <a:lnTo>
                    <a:pt x="509" y="68"/>
                  </a:lnTo>
                  <a:lnTo>
                    <a:pt x="512" y="68"/>
                  </a:lnTo>
                  <a:lnTo>
                    <a:pt x="517" y="70"/>
                  </a:lnTo>
                  <a:lnTo>
                    <a:pt x="520" y="72"/>
                  </a:lnTo>
                  <a:lnTo>
                    <a:pt x="525" y="73"/>
                  </a:lnTo>
                  <a:lnTo>
                    <a:pt x="531" y="77"/>
                  </a:lnTo>
                  <a:lnTo>
                    <a:pt x="537" y="79"/>
                  </a:lnTo>
                  <a:lnTo>
                    <a:pt x="542" y="80"/>
                  </a:lnTo>
                  <a:lnTo>
                    <a:pt x="547" y="83"/>
                  </a:lnTo>
                  <a:lnTo>
                    <a:pt x="552" y="84"/>
                  </a:lnTo>
                  <a:lnTo>
                    <a:pt x="556" y="87"/>
                  </a:lnTo>
                  <a:lnTo>
                    <a:pt x="561" y="88"/>
                  </a:lnTo>
                  <a:lnTo>
                    <a:pt x="564" y="89"/>
                  </a:lnTo>
                  <a:lnTo>
                    <a:pt x="551" y="190"/>
                  </a:lnTo>
                  <a:lnTo>
                    <a:pt x="550" y="189"/>
                  </a:lnTo>
                  <a:lnTo>
                    <a:pt x="547" y="187"/>
                  </a:lnTo>
                  <a:lnTo>
                    <a:pt x="542" y="184"/>
                  </a:lnTo>
                  <a:lnTo>
                    <a:pt x="537" y="181"/>
                  </a:lnTo>
                  <a:lnTo>
                    <a:pt x="532" y="178"/>
                  </a:lnTo>
                  <a:lnTo>
                    <a:pt x="529" y="176"/>
                  </a:lnTo>
                  <a:lnTo>
                    <a:pt x="525" y="173"/>
                  </a:lnTo>
                  <a:lnTo>
                    <a:pt x="520" y="171"/>
                  </a:lnTo>
                  <a:lnTo>
                    <a:pt x="515" y="168"/>
                  </a:lnTo>
                  <a:lnTo>
                    <a:pt x="510" y="166"/>
                  </a:lnTo>
                  <a:lnTo>
                    <a:pt x="504" y="163"/>
                  </a:lnTo>
                  <a:lnTo>
                    <a:pt x="498" y="160"/>
                  </a:lnTo>
                  <a:lnTo>
                    <a:pt x="491" y="156"/>
                  </a:lnTo>
                  <a:lnTo>
                    <a:pt x="485" y="153"/>
                  </a:lnTo>
                  <a:lnTo>
                    <a:pt x="477" y="150"/>
                  </a:lnTo>
                  <a:lnTo>
                    <a:pt x="471" y="147"/>
                  </a:lnTo>
                  <a:lnTo>
                    <a:pt x="463" y="143"/>
                  </a:lnTo>
                  <a:lnTo>
                    <a:pt x="455" y="140"/>
                  </a:lnTo>
                  <a:lnTo>
                    <a:pt x="447" y="137"/>
                  </a:lnTo>
                  <a:lnTo>
                    <a:pt x="438" y="133"/>
                  </a:lnTo>
                  <a:lnTo>
                    <a:pt x="429" y="129"/>
                  </a:lnTo>
                  <a:lnTo>
                    <a:pt x="421" y="127"/>
                  </a:lnTo>
                  <a:lnTo>
                    <a:pt x="412" y="123"/>
                  </a:lnTo>
                  <a:lnTo>
                    <a:pt x="403" y="121"/>
                  </a:lnTo>
                  <a:lnTo>
                    <a:pt x="393" y="117"/>
                  </a:lnTo>
                  <a:lnTo>
                    <a:pt x="384" y="114"/>
                  </a:lnTo>
                  <a:lnTo>
                    <a:pt x="374" y="111"/>
                  </a:lnTo>
                  <a:lnTo>
                    <a:pt x="365" y="109"/>
                  </a:lnTo>
                  <a:lnTo>
                    <a:pt x="354" y="106"/>
                  </a:lnTo>
                  <a:lnTo>
                    <a:pt x="344" y="103"/>
                  </a:lnTo>
                  <a:lnTo>
                    <a:pt x="334" y="101"/>
                  </a:lnTo>
                  <a:lnTo>
                    <a:pt x="323" y="98"/>
                  </a:lnTo>
                  <a:lnTo>
                    <a:pt x="311" y="96"/>
                  </a:lnTo>
                  <a:lnTo>
                    <a:pt x="301" y="93"/>
                  </a:lnTo>
                  <a:lnTo>
                    <a:pt x="290" y="92"/>
                  </a:lnTo>
                  <a:lnTo>
                    <a:pt x="279" y="90"/>
                  </a:lnTo>
                  <a:lnTo>
                    <a:pt x="268" y="88"/>
                  </a:lnTo>
                  <a:lnTo>
                    <a:pt x="256" y="88"/>
                  </a:lnTo>
                  <a:lnTo>
                    <a:pt x="245" y="87"/>
                  </a:lnTo>
                  <a:lnTo>
                    <a:pt x="234" y="87"/>
                  </a:lnTo>
                  <a:lnTo>
                    <a:pt x="221" y="85"/>
                  </a:lnTo>
                  <a:lnTo>
                    <a:pt x="210" y="85"/>
                  </a:lnTo>
                  <a:lnTo>
                    <a:pt x="199" y="85"/>
                  </a:lnTo>
                  <a:lnTo>
                    <a:pt x="187" y="87"/>
                  </a:lnTo>
                  <a:lnTo>
                    <a:pt x="175" y="87"/>
                  </a:lnTo>
                  <a:lnTo>
                    <a:pt x="163" y="88"/>
                  </a:lnTo>
                  <a:lnTo>
                    <a:pt x="151" y="89"/>
                  </a:lnTo>
                  <a:lnTo>
                    <a:pt x="140" y="92"/>
                  </a:lnTo>
                  <a:lnTo>
                    <a:pt x="127" y="94"/>
                  </a:lnTo>
                  <a:lnTo>
                    <a:pt x="116" y="97"/>
                  </a:lnTo>
                  <a:lnTo>
                    <a:pt x="104" y="99"/>
                  </a:lnTo>
                  <a:lnTo>
                    <a:pt x="92" y="104"/>
                  </a:lnTo>
                  <a:lnTo>
                    <a:pt x="81" y="107"/>
                  </a:lnTo>
                  <a:lnTo>
                    <a:pt x="69" y="112"/>
                  </a:lnTo>
                  <a:lnTo>
                    <a:pt x="57" y="117"/>
                  </a:lnTo>
                  <a:lnTo>
                    <a:pt x="45" y="122"/>
                  </a:lnTo>
                  <a:lnTo>
                    <a:pt x="34" y="128"/>
                  </a:lnTo>
                  <a:lnTo>
                    <a:pt x="23" y="134"/>
                  </a:lnTo>
                  <a:lnTo>
                    <a:pt x="13" y="141"/>
                  </a:lnTo>
                  <a:lnTo>
                    <a:pt x="1" y="150"/>
                  </a:lnTo>
                  <a:lnTo>
                    <a:pt x="0" y="70"/>
                  </a:lnTo>
                  <a:close/>
                </a:path>
              </a:pathLst>
            </a:custGeom>
            <a:solidFill>
              <a:srgbClr val="82A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79" name="Freeform 31"/>
            <p:cNvSpPr>
              <a:spLocks/>
            </p:cNvSpPr>
            <p:nvPr/>
          </p:nvSpPr>
          <p:spPr bwMode="auto">
            <a:xfrm>
              <a:off x="2986" y="2905"/>
              <a:ext cx="692" cy="214"/>
            </a:xfrm>
            <a:custGeom>
              <a:avLst/>
              <a:gdLst>
                <a:gd name="T0" fmla="*/ 0 w 2075"/>
                <a:gd name="T1" fmla="*/ 0 h 644"/>
                <a:gd name="T2" fmla="*/ 0 w 2075"/>
                <a:gd name="T3" fmla="*/ 0 h 644"/>
                <a:gd name="T4" fmla="*/ 0 w 2075"/>
                <a:gd name="T5" fmla="*/ 0 h 644"/>
                <a:gd name="T6" fmla="*/ 0 w 2075"/>
                <a:gd name="T7" fmla="*/ 0 h 644"/>
                <a:gd name="T8" fmla="*/ 0 w 2075"/>
                <a:gd name="T9" fmla="*/ 0 h 644"/>
                <a:gd name="T10" fmla="*/ 0 w 2075"/>
                <a:gd name="T11" fmla="*/ 0 h 644"/>
                <a:gd name="T12" fmla="*/ 0 w 2075"/>
                <a:gd name="T13" fmla="*/ 0 h 644"/>
                <a:gd name="T14" fmla="*/ 0 w 2075"/>
                <a:gd name="T15" fmla="*/ 0 h 644"/>
                <a:gd name="T16" fmla="*/ 0 w 2075"/>
                <a:gd name="T17" fmla="*/ 0 h 644"/>
                <a:gd name="T18" fmla="*/ 0 w 2075"/>
                <a:gd name="T19" fmla="*/ 0 h 644"/>
                <a:gd name="T20" fmla="*/ 0 w 2075"/>
                <a:gd name="T21" fmla="*/ 0 h 644"/>
                <a:gd name="T22" fmla="*/ 0 w 2075"/>
                <a:gd name="T23" fmla="*/ 0 h 644"/>
                <a:gd name="T24" fmla="*/ 0 w 2075"/>
                <a:gd name="T25" fmla="*/ 0 h 644"/>
                <a:gd name="T26" fmla="*/ 0 w 2075"/>
                <a:gd name="T27" fmla="*/ 0 h 644"/>
                <a:gd name="T28" fmla="*/ 0 w 2075"/>
                <a:gd name="T29" fmla="*/ 0 h 644"/>
                <a:gd name="T30" fmla="*/ 0 w 2075"/>
                <a:gd name="T31" fmla="*/ 0 h 644"/>
                <a:gd name="T32" fmla="*/ 0 w 2075"/>
                <a:gd name="T33" fmla="*/ 0 h 644"/>
                <a:gd name="T34" fmla="*/ 0 w 2075"/>
                <a:gd name="T35" fmla="*/ 0 h 644"/>
                <a:gd name="T36" fmla="*/ 0 w 2075"/>
                <a:gd name="T37" fmla="*/ 0 h 644"/>
                <a:gd name="T38" fmla="*/ 0 w 2075"/>
                <a:gd name="T39" fmla="*/ 0 h 644"/>
                <a:gd name="T40" fmla="*/ 0 w 2075"/>
                <a:gd name="T41" fmla="*/ 0 h 644"/>
                <a:gd name="T42" fmla="*/ 0 w 2075"/>
                <a:gd name="T43" fmla="*/ 0 h 644"/>
                <a:gd name="T44" fmla="*/ 0 w 2075"/>
                <a:gd name="T45" fmla="*/ 0 h 644"/>
                <a:gd name="T46" fmla="*/ 0 w 2075"/>
                <a:gd name="T47" fmla="*/ 0 h 644"/>
                <a:gd name="T48" fmla="*/ 0 w 2075"/>
                <a:gd name="T49" fmla="*/ 0 h 644"/>
                <a:gd name="T50" fmla="*/ 0 w 2075"/>
                <a:gd name="T51" fmla="*/ 0 h 644"/>
                <a:gd name="T52" fmla="*/ 0 w 2075"/>
                <a:gd name="T53" fmla="*/ 0 h 644"/>
                <a:gd name="T54" fmla="*/ 0 w 2075"/>
                <a:gd name="T55" fmla="*/ 0 h 644"/>
                <a:gd name="T56" fmla="*/ 0 w 2075"/>
                <a:gd name="T57" fmla="*/ 0 h 644"/>
                <a:gd name="T58" fmla="*/ 0 w 2075"/>
                <a:gd name="T59" fmla="*/ 0 h 644"/>
                <a:gd name="T60" fmla="*/ 0 w 2075"/>
                <a:gd name="T61" fmla="*/ 0 h 644"/>
                <a:gd name="T62" fmla="*/ 0 w 2075"/>
                <a:gd name="T63" fmla="*/ 0 h 644"/>
                <a:gd name="T64" fmla="*/ 0 w 2075"/>
                <a:gd name="T65" fmla="*/ 0 h 644"/>
                <a:gd name="T66" fmla="*/ 0 w 2075"/>
                <a:gd name="T67" fmla="*/ 0 h 644"/>
                <a:gd name="T68" fmla="*/ 0 w 2075"/>
                <a:gd name="T69" fmla="*/ 0 h 644"/>
                <a:gd name="T70" fmla="*/ 0 w 2075"/>
                <a:gd name="T71" fmla="*/ 0 h 644"/>
                <a:gd name="T72" fmla="*/ 0 w 2075"/>
                <a:gd name="T73" fmla="*/ 0 h 644"/>
                <a:gd name="T74" fmla="*/ 0 w 2075"/>
                <a:gd name="T75" fmla="*/ 0 h 644"/>
                <a:gd name="T76" fmla="*/ 0 w 2075"/>
                <a:gd name="T77" fmla="*/ 0 h 644"/>
                <a:gd name="T78" fmla="*/ 0 w 2075"/>
                <a:gd name="T79" fmla="*/ 0 h 644"/>
                <a:gd name="T80" fmla="*/ 0 w 2075"/>
                <a:gd name="T81" fmla="*/ 0 h 644"/>
                <a:gd name="T82" fmla="*/ 0 w 2075"/>
                <a:gd name="T83" fmla="*/ 0 h 644"/>
                <a:gd name="T84" fmla="*/ 0 w 2075"/>
                <a:gd name="T85" fmla="*/ 0 h 644"/>
                <a:gd name="T86" fmla="*/ 0 w 2075"/>
                <a:gd name="T87" fmla="*/ 0 h 644"/>
                <a:gd name="T88" fmla="*/ 0 w 2075"/>
                <a:gd name="T89" fmla="*/ 0 h 644"/>
                <a:gd name="T90" fmla="*/ 0 w 2075"/>
                <a:gd name="T91" fmla="*/ 0 h 644"/>
                <a:gd name="T92" fmla="*/ 0 w 2075"/>
                <a:gd name="T93" fmla="*/ 0 h 644"/>
                <a:gd name="T94" fmla="*/ 0 w 2075"/>
                <a:gd name="T95" fmla="*/ 0 h 644"/>
                <a:gd name="T96" fmla="*/ 0 w 2075"/>
                <a:gd name="T97" fmla="*/ 0 h 644"/>
                <a:gd name="T98" fmla="*/ 0 w 2075"/>
                <a:gd name="T99" fmla="*/ 0 h 644"/>
                <a:gd name="T100" fmla="*/ 0 w 2075"/>
                <a:gd name="T101" fmla="*/ 0 h 644"/>
                <a:gd name="T102" fmla="*/ 0 w 2075"/>
                <a:gd name="T103" fmla="*/ 0 h 644"/>
                <a:gd name="T104" fmla="*/ 0 w 2075"/>
                <a:gd name="T105" fmla="*/ 0 h 644"/>
                <a:gd name="T106" fmla="*/ 0 w 2075"/>
                <a:gd name="T107" fmla="*/ 0 h 644"/>
                <a:gd name="T108" fmla="*/ 0 w 2075"/>
                <a:gd name="T109" fmla="*/ 0 h 644"/>
                <a:gd name="T110" fmla="*/ 0 w 2075"/>
                <a:gd name="T111" fmla="*/ 0 h 644"/>
                <a:gd name="T112" fmla="*/ 0 w 2075"/>
                <a:gd name="T113" fmla="*/ 0 h 644"/>
                <a:gd name="T114" fmla="*/ 0 w 2075"/>
                <a:gd name="T115" fmla="*/ 0 h 644"/>
                <a:gd name="T116" fmla="*/ 0 w 2075"/>
                <a:gd name="T117" fmla="*/ 0 h 6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75"/>
                <a:gd name="T178" fmla="*/ 0 h 644"/>
                <a:gd name="T179" fmla="*/ 2075 w 2075"/>
                <a:gd name="T180" fmla="*/ 644 h 6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75" h="644">
                  <a:moveTo>
                    <a:pt x="193" y="602"/>
                  </a:moveTo>
                  <a:lnTo>
                    <a:pt x="8" y="639"/>
                  </a:lnTo>
                  <a:lnTo>
                    <a:pt x="8" y="638"/>
                  </a:lnTo>
                  <a:lnTo>
                    <a:pt x="8" y="637"/>
                  </a:lnTo>
                  <a:lnTo>
                    <a:pt x="6" y="633"/>
                  </a:lnTo>
                  <a:lnTo>
                    <a:pt x="6" y="631"/>
                  </a:lnTo>
                  <a:lnTo>
                    <a:pt x="5" y="625"/>
                  </a:lnTo>
                  <a:lnTo>
                    <a:pt x="5" y="619"/>
                  </a:lnTo>
                  <a:lnTo>
                    <a:pt x="4" y="613"/>
                  </a:lnTo>
                  <a:lnTo>
                    <a:pt x="4" y="607"/>
                  </a:lnTo>
                  <a:lnTo>
                    <a:pt x="3" y="603"/>
                  </a:lnTo>
                  <a:lnTo>
                    <a:pt x="3" y="598"/>
                  </a:lnTo>
                  <a:lnTo>
                    <a:pt x="1" y="594"/>
                  </a:lnTo>
                  <a:lnTo>
                    <a:pt x="1" y="590"/>
                  </a:lnTo>
                  <a:lnTo>
                    <a:pt x="1" y="585"/>
                  </a:lnTo>
                  <a:lnTo>
                    <a:pt x="1" y="581"/>
                  </a:lnTo>
                  <a:lnTo>
                    <a:pt x="0" y="576"/>
                  </a:lnTo>
                  <a:lnTo>
                    <a:pt x="0" y="571"/>
                  </a:lnTo>
                  <a:lnTo>
                    <a:pt x="0" y="566"/>
                  </a:lnTo>
                  <a:lnTo>
                    <a:pt x="0" y="561"/>
                  </a:lnTo>
                  <a:lnTo>
                    <a:pt x="0" y="556"/>
                  </a:lnTo>
                  <a:lnTo>
                    <a:pt x="0" y="553"/>
                  </a:lnTo>
                  <a:lnTo>
                    <a:pt x="0" y="546"/>
                  </a:lnTo>
                  <a:lnTo>
                    <a:pt x="0" y="541"/>
                  </a:lnTo>
                  <a:lnTo>
                    <a:pt x="0" y="536"/>
                  </a:lnTo>
                  <a:lnTo>
                    <a:pt x="0" y="531"/>
                  </a:lnTo>
                  <a:lnTo>
                    <a:pt x="0" y="525"/>
                  </a:lnTo>
                  <a:lnTo>
                    <a:pt x="0" y="520"/>
                  </a:lnTo>
                  <a:lnTo>
                    <a:pt x="0" y="514"/>
                  </a:lnTo>
                  <a:lnTo>
                    <a:pt x="0" y="509"/>
                  </a:lnTo>
                  <a:lnTo>
                    <a:pt x="0" y="504"/>
                  </a:lnTo>
                  <a:lnTo>
                    <a:pt x="0" y="497"/>
                  </a:lnTo>
                  <a:lnTo>
                    <a:pt x="0" y="492"/>
                  </a:lnTo>
                  <a:lnTo>
                    <a:pt x="1" y="487"/>
                  </a:lnTo>
                  <a:lnTo>
                    <a:pt x="1" y="481"/>
                  </a:lnTo>
                  <a:lnTo>
                    <a:pt x="1" y="476"/>
                  </a:lnTo>
                  <a:lnTo>
                    <a:pt x="3" y="470"/>
                  </a:lnTo>
                  <a:lnTo>
                    <a:pt x="3" y="465"/>
                  </a:lnTo>
                  <a:lnTo>
                    <a:pt x="4" y="460"/>
                  </a:lnTo>
                  <a:lnTo>
                    <a:pt x="5" y="455"/>
                  </a:lnTo>
                  <a:lnTo>
                    <a:pt x="6" y="448"/>
                  </a:lnTo>
                  <a:lnTo>
                    <a:pt x="8" y="444"/>
                  </a:lnTo>
                  <a:lnTo>
                    <a:pt x="9" y="438"/>
                  </a:lnTo>
                  <a:lnTo>
                    <a:pt x="10" y="433"/>
                  </a:lnTo>
                  <a:lnTo>
                    <a:pt x="11" y="428"/>
                  </a:lnTo>
                  <a:lnTo>
                    <a:pt x="13" y="424"/>
                  </a:lnTo>
                  <a:lnTo>
                    <a:pt x="15" y="419"/>
                  </a:lnTo>
                  <a:lnTo>
                    <a:pt x="16" y="416"/>
                  </a:lnTo>
                  <a:lnTo>
                    <a:pt x="19" y="411"/>
                  </a:lnTo>
                  <a:lnTo>
                    <a:pt x="21" y="407"/>
                  </a:lnTo>
                  <a:lnTo>
                    <a:pt x="23" y="403"/>
                  </a:lnTo>
                  <a:lnTo>
                    <a:pt x="25" y="398"/>
                  </a:lnTo>
                  <a:lnTo>
                    <a:pt x="28" y="394"/>
                  </a:lnTo>
                  <a:lnTo>
                    <a:pt x="30" y="390"/>
                  </a:lnTo>
                  <a:lnTo>
                    <a:pt x="35" y="384"/>
                  </a:lnTo>
                  <a:lnTo>
                    <a:pt x="42" y="378"/>
                  </a:lnTo>
                  <a:lnTo>
                    <a:pt x="48" y="372"/>
                  </a:lnTo>
                  <a:lnTo>
                    <a:pt x="54" y="367"/>
                  </a:lnTo>
                  <a:lnTo>
                    <a:pt x="62" y="362"/>
                  </a:lnTo>
                  <a:lnTo>
                    <a:pt x="68" y="359"/>
                  </a:lnTo>
                  <a:lnTo>
                    <a:pt x="75" y="355"/>
                  </a:lnTo>
                  <a:lnTo>
                    <a:pt x="83" y="353"/>
                  </a:lnTo>
                  <a:lnTo>
                    <a:pt x="87" y="350"/>
                  </a:lnTo>
                  <a:lnTo>
                    <a:pt x="90" y="350"/>
                  </a:lnTo>
                  <a:lnTo>
                    <a:pt x="94" y="349"/>
                  </a:lnTo>
                  <a:lnTo>
                    <a:pt x="99" y="349"/>
                  </a:lnTo>
                  <a:lnTo>
                    <a:pt x="102" y="348"/>
                  </a:lnTo>
                  <a:lnTo>
                    <a:pt x="107" y="346"/>
                  </a:lnTo>
                  <a:lnTo>
                    <a:pt x="111" y="345"/>
                  </a:lnTo>
                  <a:lnTo>
                    <a:pt x="114" y="345"/>
                  </a:lnTo>
                  <a:lnTo>
                    <a:pt x="118" y="345"/>
                  </a:lnTo>
                  <a:lnTo>
                    <a:pt x="122" y="345"/>
                  </a:lnTo>
                  <a:lnTo>
                    <a:pt x="126" y="345"/>
                  </a:lnTo>
                  <a:lnTo>
                    <a:pt x="129" y="345"/>
                  </a:lnTo>
                  <a:lnTo>
                    <a:pt x="133" y="345"/>
                  </a:lnTo>
                  <a:lnTo>
                    <a:pt x="138" y="345"/>
                  </a:lnTo>
                  <a:lnTo>
                    <a:pt x="141" y="345"/>
                  </a:lnTo>
                  <a:lnTo>
                    <a:pt x="146" y="345"/>
                  </a:lnTo>
                  <a:lnTo>
                    <a:pt x="149" y="345"/>
                  </a:lnTo>
                  <a:lnTo>
                    <a:pt x="153" y="345"/>
                  </a:lnTo>
                  <a:lnTo>
                    <a:pt x="157" y="346"/>
                  </a:lnTo>
                  <a:lnTo>
                    <a:pt x="161" y="348"/>
                  </a:lnTo>
                  <a:lnTo>
                    <a:pt x="168" y="348"/>
                  </a:lnTo>
                  <a:lnTo>
                    <a:pt x="175" y="349"/>
                  </a:lnTo>
                  <a:lnTo>
                    <a:pt x="181" y="349"/>
                  </a:lnTo>
                  <a:lnTo>
                    <a:pt x="188" y="350"/>
                  </a:lnTo>
                  <a:lnTo>
                    <a:pt x="195" y="351"/>
                  </a:lnTo>
                  <a:lnTo>
                    <a:pt x="201" y="354"/>
                  </a:lnTo>
                  <a:lnTo>
                    <a:pt x="206" y="354"/>
                  </a:lnTo>
                  <a:lnTo>
                    <a:pt x="211" y="356"/>
                  </a:lnTo>
                  <a:lnTo>
                    <a:pt x="215" y="356"/>
                  </a:lnTo>
                  <a:lnTo>
                    <a:pt x="220" y="359"/>
                  </a:lnTo>
                  <a:lnTo>
                    <a:pt x="222" y="359"/>
                  </a:lnTo>
                  <a:lnTo>
                    <a:pt x="226" y="360"/>
                  </a:lnTo>
                  <a:lnTo>
                    <a:pt x="230" y="362"/>
                  </a:lnTo>
                  <a:lnTo>
                    <a:pt x="231" y="364"/>
                  </a:lnTo>
                  <a:lnTo>
                    <a:pt x="234" y="363"/>
                  </a:lnTo>
                  <a:lnTo>
                    <a:pt x="239" y="362"/>
                  </a:lnTo>
                  <a:lnTo>
                    <a:pt x="242" y="360"/>
                  </a:lnTo>
                  <a:lnTo>
                    <a:pt x="246" y="359"/>
                  </a:lnTo>
                  <a:lnTo>
                    <a:pt x="252" y="358"/>
                  </a:lnTo>
                  <a:lnTo>
                    <a:pt x="259" y="356"/>
                  </a:lnTo>
                  <a:lnTo>
                    <a:pt x="261" y="355"/>
                  </a:lnTo>
                  <a:lnTo>
                    <a:pt x="265" y="354"/>
                  </a:lnTo>
                  <a:lnTo>
                    <a:pt x="269" y="353"/>
                  </a:lnTo>
                  <a:lnTo>
                    <a:pt x="272" y="353"/>
                  </a:lnTo>
                  <a:lnTo>
                    <a:pt x="276" y="350"/>
                  </a:lnTo>
                  <a:lnTo>
                    <a:pt x="280" y="349"/>
                  </a:lnTo>
                  <a:lnTo>
                    <a:pt x="285" y="348"/>
                  </a:lnTo>
                  <a:lnTo>
                    <a:pt x="289" y="348"/>
                  </a:lnTo>
                  <a:lnTo>
                    <a:pt x="293" y="345"/>
                  </a:lnTo>
                  <a:lnTo>
                    <a:pt x="298" y="344"/>
                  </a:lnTo>
                  <a:lnTo>
                    <a:pt x="303" y="341"/>
                  </a:lnTo>
                  <a:lnTo>
                    <a:pt x="308" y="340"/>
                  </a:lnTo>
                  <a:lnTo>
                    <a:pt x="311" y="338"/>
                  </a:lnTo>
                  <a:lnTo>
                    <a:pt x="318" y="336"/>
                  </a:lnTo>
                  <a:lnTo>
                    <a:pt x="323" y="334"/>
                  </a:lnTo>
                  <a:lnTo>
                    <a:pt x="328" y="331"/>
                  </a:lnTo>
                  <a:lnTo>
                    <a:pt x="331" y="329"/>
                  </a:lnTo>
                  <a:lnTo>
                    <a:pt x="338" y="326"/>
                  </a:lnTo>
                  <a:lnTo>
                    <a:pt x="343" y="323"/>
                  </a:lnTo>
                  <a:lnTo>
                    <a:pt x="348" y="321"/>
                  </a:lnTo>
                  <a:lnTo>
                    <a:pt x="353" y="318"/>
                  </a:lnTo>
                  <a:lnTo>
                    <a:pt x="359" y="315"/>
                  </a:lnTo>
                  <a:lnTo>
                    <a:pt x="364" y="311"/>
                  </a:lnTo>
                  <a:lnTo>
                    <a:pt x="370" y="309"/>
                  </a:lnTo>
                  <a:lnTo>
                    <a:pt x="375" y="304"/>
                  </a:lnTo>
                  <a:lnTo>
                    <a:pt x="382" y="300"/>
                  </a:lnTo>
                  <a:lnTo>
                    <a:pt x="387" y="296"/>
                  </a:lnTo>
                  <a:lnTo>
                    <a:pt x="393" y="294"/>
                  </a:lnTo>
                  <a:lnTo>
                    <a:pt x="399" y="289"/>
                  </a:lnTo>
                  <a:lnTo>
                    <a:pt x="404" y="285"/>
                  </a:lnTo>
                  <a:lnTo>
                    <a:pt x="411" y="281"/>
                  </a:lnTo>
                  <a:lnTo>
                    <a:pt x="417" y="276"/>
                  </a:lnTo>
                  <a:lnTo>
                    <a:pt x="422" y="271"/>
                  </a:lnTo>
                  <a:lnTo>
                    <a:pt x="428" y="266"/>
                  </a:lnTo>
                  <a:lnTo>
                    <a:pt x="433" y="261"/>
                  </a:lnTo>
                  <a:lnTo>
                    <a:pt x="439" y="256"/>
                  </a:lnTo>
                  <a:lnTo>
                    <a:pt x="444" y="251"/>
                  </a:lnTo>
                  <a:lnTo>
                    <a:pt x="451" y="245"/>
                  </a:lnTo>
                  <a:lnTo>
                    <a:pt x="456" y="240"/>
                  </a:lnTo>
                  <a:lnTo>
                    <a:pt x="462" y="235"/>
                  </a:lnTo>
                  <a:lnTo>
                    <a:pt x="467" y="228"/>
                  </a:lnTo>
                  <a:lnTo>
                    <a:pt x="473" y="222"/>
                  </a:lnTo>
                  <a:lnTo>
                    <a:pt x="478" y="216"/>
                  </a:lnTo>
                  <a:lnTo>
                    <a:pt x="485" y="209"/>
                  </a:lnTo>
                  <a:lnTo>
                    <a:pt x="490" y="202"/>
                  </a:lnTo>
                  <a:lnTo>
                    <a:pt x="495" y="196"/>
                  </a:lnTo>
                  <a:lnTo>
                    <a:pt x="501" y="189"/>
                  </a:lnTo>
                  <a:lnTo>
                    <a:pt x="506" y="183"/>
                  </a:lnTo>
                  <a:lnTo>
                    <a:pt x="510" y="174"/>
                  </a:lnTo>
                  <a:lnTo>
                    <a:pt x="516" y="168"/>
                  </a:lnTo>
                  <a:lnTo>
                    <a:pt x="521" y="160"/>
                  </a:lnTo>
                  <a:lnTo>
                    <a:pt x="527" y="154"/>
                  </a:lnTo>
                  <a:lnTo>
                    <a:pt x="532" y="148"/>
                  </a:lnTo>
                  <a:lnTo>
                    <a:pt x="540" y="140"/>
                  </a:lnTo>
                  <a:lnTo>
                    <a:pt x="546" y="134"/>
                  </a:lnTo>
                  <a:lnTo>
                    <a:pt x="552" y="129"/>
                  </a:lnTo>
                  <a:lnTo>
                    <a:pt x="559" y="123"/>
                  </a:lnTo>
                  <a:lnTo>
                    <a:pt x="565" y="116"/>
                  </a:lnTo>
                  <a:lnTo>
                    <a:pt x="572" y="110"/>
                  </a:lnTo>
                  <a:lnTo>
                    <a:pt x="580" y="105"/>
                  </a:lnTo>
                  <a:lnTo>
                    <a:pt x="588" y="100"/>
                  </a:lnTo>
                  <a:lnTo>
                    <a:pt x="595" y="95"/>
                  </a:lnTo>
                  <a:lnTo>
                    <a:pt x="603" y="90"/>
                  </a:lnTo>
                  <a:lnTo>
                    <a:pt x="610" y="85"/>
                  </a:lnTo>
                  <a:lnTo>
                    <a:pt x="618" y="80"/>
                  </a:lnTo>
                  <a:lnTo>
                    <a:pt x="625" y="76"/>
                  </a:lnTo>
                  <a:lnTo>
                    <a:pt x="633" y="71"/>
                  </a:lnTo>
                  <a:lnTo>
                    <a:pt x="642" y="67"/>
                  </a:lnTo>
                  <a:lnTo>
                    <a:pt x="649" y="62"/>
                  </a:lnTo>
                  <a:lnTo>
                    <a:pt x="658" y="59"/>
                  </a:lnTo>
                  <a:lnTo>
                    <a:pt x="667" y="55"/>
                  </a:lnTo>
                  <a:lnTo>
                    <a:pt x="675" y="51"/>
                  </a:lnTo>
                  <a:lnTo>
                    <a:pt x="683" y="47"/>
                  </a:lnTo>
                  <a:lnTo>
                    <a:pt x="692" y="44"/>
                  </a:lnTo>
                  <a:lnTo>
                    <a:pt x="701" y="40"/>
                  </a:lnTo>
                  <a:lnTo>
                    <a:pt x="709" y="37"/>
                  </a:lnTo>
                  <a:lnTo>
                    <a:pt x="717" y="33"/>
                  </a:lnTo>
                  <a:lnTo>
                    <a:pt x="727" y="31"/>
                  </a:lnTo>
                  <a:lnTo>
                    <a:pt x="736" y="28"/>
                  </a:lnTo>
                  <a:lnTo>
                    <a:pt x="744" y="27"/>
                  </a:lnTo>
                  <a:lnTo>
                    <a:pt x="753" y="23"/>
                  </a:lnTo>
                  <a:lnTo>
                    <a:pt x="761" y="21"/>
                  </a:lnTo>
                  <a:lnTo>
                    <a:pt x="770" y="18"/>
                  </a:lnTo>
                  <a:lnTo>
                    <a:pt x="778" y="17"/>
                  </a:lnTo>
                  <a:lnTo>
                    <a:pt x="787" y="15"/>
                  </a:lnTo>
                  <a:lnTo>
                    <a:pt x="796" y="12"/>
                  </a:lnTo>
                  <a:lnTo>
                    <a:pt x="805" y="11"/>
                  </a:lnTo>
                  <a:lnTo>
                    <a:pt x="813" y="10"/>
                  </a:lnTo>
                  <a:lnTo>
                    <a:pt x="821" y="7"/>
                  </a:lnTo>
                  <a:lnTo>
                    <a:pt x="830" y="7"/>
                  </a:lnTo>
                  <a:lnTo>
                    <a:pt x="839" y="6"/>
                  </a:lnTo>
                  <a:lnTo>
                    <a:pt x="847" y="5"/>
                  </a:lnTo>
                  <a:lnTo>
                    <a:pt x="855" y="3"/>
                  </a:lnTo>
                  <a:lnTo>
                    <a:pt x="864" y="2"/>
                  </a:lnTo>
                  <a:lnTo>
                    <a:pt x="872" y="2"/>
                  </a:lnTo>
                  <a:lnTo>
                    <a:pt x="881" y="2"/>
                  </a:lnTo>
                  <a:lnTo>
                    <a:pt x="888" y="1"/>
                  </a:lnTo>
                  <a:lnTo>
                    <a:pt x="896" y="1"/>
                  </a:lnTo>
                  <a:lnTo>
                    <a:pt x="904" y="0"/>
                  </a:lnTo>
                  <a:lnTo>
                    <a:pt x="911" y="0"/>
                  </a:lnTo>
                  <a:lnTo>
                    <a:pt x="919" y="0"/>
                  </a:lnTo>
                  <a:lnTo>
                    <a:pt x="926" y="0"/>
                  </a:lnTo>
                  <a:lnTo>
                    <a:pt x="934" y="0"/>
                  </a:lnTo>
                  <a:lnTo>
                    <a:pt x="941" y="1"/>
                  </a:lnTo>
                  <a:lnTo>
                    <a:pt x="949" y="1"/>
                  </a:lnTo>
                  <a:lnTo>
                    <a:pt x="955" y="1"/>
                  </a:lnTo>
                  <a:lnTo>
                    <a:pt x="962" y="1"/>
                  </a:lnTo>
                  <a:lnTo>
                    <a:pt x="969" y="2"/>
                  </a:lnTo>
                  <a:lnTo>
                    <a:pt x="975" y="2"/>
                  </a:lnTo>
                  <a:lnTo>
                    <a:pt x="982" y="5"/>
                  </a:lnTo>
                  <a:lnTo>
                    <a:pt x="988" y="5"/>
                  </a:lnTo>
                  <a:lnTo>
                    <a:pt x="994" y="7"/>
                  </a:lnTo>
                  <a:lnTo>
                    <a:pt x="999" y="7"/>
                  </a:lnTo>
                  <a:lnTo>
                    <a:pt x="1006" y="10"/>
                  </a:lnTo>
                  <a:lnTo>
                    <a:pt x="1012" y="10"/>
                  </a:lnTo>
                  <a:lnTo>
                    <a:pt x="1018" y="12"/>
                  </a:lnTo>
                  <a:lnTo>
                    <a:pt x="1024" y="13"/>
                  </a:lnTo>
                  <a:lnTo>
                    <a:pt x="1031" y="15"/>
                  </a:lnTo>
                  <a:lnTo>
                    <a:pt x="1038" y="17"/>
                  </a:lnTo>
                  <a:lnTo>
                    <a:pt x="1044" y="18"/>
                  </a:lnTo>
                  <a:lnTo>
                    <a:pt x="1051" y="21"/>
                  </a:lnTo>
                  <a:lnTo>
                    <a:pt x="1058" y="22"/>
                  </a:lnTo>
                  <a:lnTo>
                    <a:pt x="1066" y="25"/>
                  </a:lnTo>
                  <a:lnTo>
                    <a:pt x="1073" y="27"/>
                  </a:lnTo>
                  <a:lnTo>
                    <a:pt x="1080" y="28"/>
                  </a:lnTo>
                  <a:lnTo>
                    <a:pt x="1088" y="32"/>
                  </a:lnTo>
                  <a:lnTo>
                    <a:pt x="1095" y="33"/>
                  </a:lnTo>
                  <a:lnTo>
                    <a:pt x="1102" y="37"/>
                  </a:lnTo>
                  <a:lnTo>
                    <a:pt x="1110" y="38"/>
                  </a:lnTo>
                  <a:lnTo>
                    <a:pt x="1117" y="41"/>
                  </a:lnTo>
                  <a:lnTo>
                    <a:pt x="1125" y="44"/>
                  </a:lnTo>
                  <a:lnTo>
                    <a:pt x="1132" y="46"/>
                  </a:lnTo>
                  <a:lnTo>
                    <a:pt x="1140" y="49"/>
                  </a:lnTo>
                  <a:lnTo>
                    <a:pt x="1147" y="51"/>
                  </a:lnTo>
                  <a:lnTo>
                    <a:pt x="1155" y="55"/>
                  </a:lnTo>
                  <a:lnTo>
                    <a:pt x="1162" y="57"/>
                  </a:lnTo>
                  <a:lnTo>
                    <a:pt x="1170" y="60"/>
                  </a:lnTo>
                  <a:lnTo>
                    <a:pt x="1177" y="62"/>
                  </a:lnTo>
                  <a:lnTo>
                    <a:pt x="1185" y="65"/>
                  </a:lnTo>
                  <a:lnTo>
                    <a:pt x="1193" y="69"/>
                  </a:lnTo>
                  <a:lnTo>
                    <a:pt x="1200" y="71"/>
                  </a:lnTo>
                  <a:lnTo>
                    <a:pt x="1208" y="74"/>
                  </a:lnTo>
                  <a:lnTo>
                    <a:pt x="1214" y="76"/>
                  </a:lnTo>
                  <a:lnTo>
                    <a:pt x="1223" y="80"/>
                  </a:lnTo>
                  <a:lnTo>
                    <a:pt x="1229" y="82"/>
                  </a:lnTo>
                  <a:lnTo>
                    <a:pt x="1235" y="85"/>
                  </a:lnTo>
                  <a:lnTo>
                    <a:pt x="1241" y="87"/>
                  </a:lnTo>
                  <a:lnTo>
                    <a:pt x="1249" y="90"/>
                  </a:lnTo>
                  <a:lnTo>
                    <a:pt x="1255" y="93"/>
                  </a:lnTo>
                  <a:lnTo>
                    <a:pt x="1262" y="95"/>
                  </a:lnTo>
                  <a:lnTo>
                    <a:pt x="1268" y="98"/>
                  </a:lnTo>
                  <a:lnTo>
                    <a:pt x="1274" y="100"/>
                  </a:lnTo>
                  <a:lnTo>
                    <a:pt x="1280" y="103"/>
                  </a:lnTo>
                  <a:lnTo>
                    <a:pt x="1285" y="105"/>
                  </a:lnTo>
                  <a:lnTo>
                    <a:pt x="1292" y="106"/>
                  </a:lnTo>
                  <a:lnTo>
                    <a:pt x="1297" y="110"/>
                  </a:lnTo>
                  <a:lnTo>
                    <a:pt x="1302" y="111"/>
                  </a:lnTo>
                  <a:lnTo>
                    <a:pt x="1308" y="114"/>
                  </a:lnTo>
                  <a:lnTo>
                    <a:pt x="1313" y="116"/>
                  </a:lnTo>
                  <a:lnTo>
                    <a:pt x="1318" y="119"/>
                  </a:lnTo>
                  <a:lnTo>
                    <a:pt x="1322" y="120"/>
                  </a:lnTo>
                  <a:lnTo>
                    <a:pt x="1327" y="121"/>
                  </a:lnTo>
                  <a:lnTo>
                    <a:pt x="1331" y="123"/>
                  </a:lnTo>
                  <a:lnTo>
                    <a:pt x="1334" y="125"/>
                  </a:lnTo>
                  <a:lnTo>
                    <a:pt x="1341" y="128"/>
                  </a:lnTo>
                  <a:lnTo>
                    <a:pt x="1347" y="131"/>
                  </a:lnTo>
                  <a:lnTo>
                    <a:pt x="1352" y="133"/>
                  </a:lnTo>
                  <a:lnTo>
                    <a:pt x="1356" y="134"/>
                  </a:lnTo>
                  <a:lnTo>
                    <a:pt x="1357" y="135"/>
                  </a:lnTo>
                  <a:lnTo>
                    <a:pt x="1358" y="137"/>
                  </a:lnTo>
                  <a:lnTo>
                    <a:pt x="1359" y="137"/>
                  </a:lnTo>
                  <a:lnTo>
                    <a:pt x="1362" y="138"/>
                  </a:lnTo>
                  <a:lnTo>
                    <a:pt x="1366" y="139"/>
                  </a:lnTo>
                  <a:lnTo>
                    <a:pt x="1372" y="143"/>
                  </a:lnTo>
                  <a:lnTo>
                    <a:pt x="1375" y="144"/>
                  </a:lnTo>
                  <a:lnTo>
                    <a:pt x="1380" y="147"/>
                  </a:lnTo>
                  <a:lnTo>
                    <a:pt x="1383" y="149"/>
                  </a:lnTo>
                  <a:lnTo>
                    <a:pt x="1388" y="152"/>
                  </a:lnTo>
                  <a:lnTo>
                    <a:pt x="1392" y="154"/>
                  </a:lnTo>
                  <a:lnTo>
                    <a:pt x="1398" y="157"/>
                  </a:lnTo>
                  <a:lnTo>
                    <a:pt x="1403" y="160"/>
                  </a:lnTo>
                  <a:lnTo>
                    <a:pt x="1410" y="163"/>
                  </a:lnTo>
                  <a:lnTo>
                    <a:pt x="1415" y="165"/>
                  </a:lnTo>
                  <a:lnTo>
                    <a:pt x="1422" y="169"/>
                  </a:lnTo>
                  <a:lnTo>
                    <a:pt x="1428" y="172"/>
                  </a:lnTo>
                  <a:lnTo>
                    <a:pt x="1435" y="177"/>
                  </a:lnTo>
                  <a:lnTo>
                    <a:pt x="1441" y="179"/>
                  </a:lnTo>
                  <a:lnTo>
                    <a:pt x="1450" y="183"/>
                  </a:lnTo>
                  <a:lnTo>
                    <a:pt x="1456" y="188"/>
                  </a:lnTo>
                  <a:lnTo>
                    <a:pt x="1465" y="192"/>
                  </a:lnTo>
                  <a:lnTo>
                    <a:pt x="1472" y="196"/>
                  </a:lnTo>
                  <a:lnTo>
                    <a:pt x="1480" y="199"/>
                  </a:lnTo>
                  <a:lnTo>
                    <a:pt x="1489" y="203"/>
                  </a:lnTo>
                  <a:lnTo>
                    <a:pt x="1498" y="207"/>
                  </a:lnTo>
                  <a:lnTo>
                    <a:pt x="1506" y="212"/>
                  </a:lnTo>
                  <a:lnTo>
                    <a:pt x="1515" y="216"/>
                  </a:lnTo>
                  <a:lnTo>
                    <a:pt x="1524" y="221"/>
                  </a:lnTo>
                  <a:lnTo>
                    <a:pt x="1534" y="225"/>
                  </a:lnTo>
                  <a:lnTo>
                    <a:pt x="1541" y="228"/>
                  </a:lnTo>
                  <a:lnTo>
                    <a:pt x="1550" y="232"/>
                  </a:lnTo>
                  <a:lnTo>
                    <a:pt x="1559" y="236"/>
                  </a:lnTo>
                  <a:lnTo>
                    <a:pt x="1569" y="240"/>
                  </a:lnTo>
                  <a:lnTo>
                    <a:pt x="1578" y="243"/>
                  </a:lnTo>
                  <a:lnTo>
                    <a:pt x="1587" y="248"/>
                  </a:lnTo>
                  <a:lnTo>
                    <a:pt x="1597" y="252"/>
                  </a:lnTo>
                  <a:lnTo>
                    <a:pt x="1607" y="256"/>
                  </a:lnTo>
                  <a:lnTo>
                    <a:pt x="1614" y="260"/>
                  </a:lnTo>
                  <a:lnTo>
                    <a:pt x="1624" y="263"/>
                  </a:lnTo>
                  <a:lnTo>
                    <a:pt x="1633" y="267"/>
                  </a:lnTo>
                  <a:lnTo>
                    <a:pt x="1643" y="271"/>
                  </a:lnTo>
                  <a:lnTo>
                    <a:pt x="1652" y="275"/>
                  </a:lnTo>
                  <a:lnTo>
                    <a:pt x="1662" y="277"/>
                  </a:lnTo>
                  <a:lnTo>
                    <a:pt x="1671" y="281"/>
                  </a:lnTo>
                  <a:lnTo>
                    <a:pt x="1681" y="285"/>
                  </a:lnTo>
                  <a:lnTo>
                    <a:pt x="1688" y="287"/>
                  </a:lnTo>
                  <a:lnTo>
                    <a:pt x="1697" y="290"/>
                  </a:lnTo>
                  <a:lnTo>
                    <a:pt x="1706" y="292"/>
                  </a:lnTo>
                  <a:lnTo>
                    <a:pt x="1715" y="295"/>
                  </a:lnTo>
                  <a:lnTo>
                    <a:pt x="1723" y="297"/>
                  </a:lnTo>
                  <a:lnTo>
                    <a:pt x="1731" y="300"/>
                  </a:lnTo>
                  <a:lnTo>
                    <a:pt x="1740" y="301"/>
                  </a:lnTo>
                  <a:lnTo>
                    <a:pt x="1749" y="305"/>
                  </a:lnTo>
                  <a:lnTo>
                    <a:pt x="1755" y="306"/>
                  </a:lnTo>
                  <a:lnTo>
                    <a:pt x="1764" y="307"/>
                  </a:lnTo>
                  <a:lnTo>
                    <a:pt x="1770" y="309"/>
                  </a:lnTo>
                  <a:lnTo>
                    <a:pt x="1777" y="310"/>
                  </a:lnTo>
                  <a:lnTo>
                    <a:pt x="1785" y="310"/>
                  </a:lnTo>
                  <a:lnTo>
                    <a:pt x="1791" y="311"/>
                  </a:lnTo>
                  <a:lnTo>
                    <a:pt x="1798" y="311"/>
                  </a:lnTo>
                  <a:lnTo>
                    <a:pt x="1805" y="311"/>
                  </a:lnTo>
                  <a:lnTo>
                    <a:pt x="1889" y="274"/>
                  </a:lnTo>
                  <a:lnTo>
                    <a:pt x="1892" y="275"/>
                  </a:lnTo>
                  <a:lnTo>
                    <a:pt x="1898" y="277"/>
                  </a:lnTo>
                  <a:lnTo>
                    <a:pt x="1902" y="279"/>
                  </a:lnTo>
                  <a:lnTo>
                    <a:pt x="1905" y="281"/>
                  </a:lnTo>
                  <a:lnTo>
                    <a:pt x="1912" y="284"/>
                  </a:lnTo>
                  <a:lnTo>
                    <a:pt x="1919" y="289"/>
                  </a:lnTo>
                  <a:lnTo>
                    <a:pt x="1922" y="290"/>
                  </a:lnTo>
                  <a:lnTo>
                    <a:pt x="1926" y="291"/>
                  </a:lnTo>
                  <a:lnTo>
                    <a:pt x="1928" y="294"/>
                  </a:lnTo>
                  <a:lnTo>
                    <a:pt x="1933" y="295"/>
                  </a:lnTo>
                  <a:lnTo>
                    <a:pt x="1937" y="297"/>
                  </a:lnTo>
                  <a:lnTo>
                    <a:pt x="1941" y="300"/>
                  </a:lnTo>
                  <a:lnTo>
                    <a:pt x="1944" y="302"/>
                  </a:lnTo>
                  <a:lnTo>
                    <a:pt x="1949" y="305"/>
                  </a:lnTo>
                  <a:lnTo>
                    <a:pt x="1953" y="307"/>
                  </a:lnTo>
                  <a:lnTo>
                    <a:pt x="1957" y="310"/>
                  </a:lnTo>
                  <a:lnTo>
                    <a:pt x="1961" y="312"/>
                  </a:lnTo>
                  <a:lnTo>
                    <a:pt x="1966" y="315"/>
                  </a:lnTo>
                  <a:lnTo>
                    <a:pt x="1969" y="318"/>
                  </a:lnTo>
                  <a:lnTo>
                    <a:pt x="1974" y="321"/>
                  </a:lnTo>
                  <a:lnTo>
                    <a:pt x="1980" y="325"/>
                  </a:lnTo>
                  <a:lnTo>
                    <a:pt x="1983" y="328"/>
                  </a:lnTo>
                  <a:lnTo>
                    <a:pt x="1988" y="330"/>
                  </a:lnTo>
                  <a:lnTo>
                    <a:pt x="1992" y="334"/>
                  </a:lnTo>
                  <a:lnTo>
                    <a:pt x="1997" y="336"/>
                  </a:lnTo>
                  <a:lnTo>
                    <a:pt x="2001" y="340"/>
                  </a:lnTo>
                  <a:lnTo>
                    <a:pt x="2005" y="343"/>
                  </a:lnTo>
                  <a:lnTo>
                    <a:pt x="2010" y="346"/>
                  </a:lnTo>
                  <a:lnTo>
                    <a:pt x="2013" y="349"/>
                  </a:lnTo>
                  <a:lnTo>
                    <a:pt x="2017" y="354"/>
                  </a:lnTo>
                  <a:lnTo>
                    <a:pt x="2021" y="356"/>
                  </a:lnTo>
                  <a:lnTo>
                    <a:pt x="2026" y="360"/>
                  </a:lnTo>
                  <a:lnTo>
                    <a:pt x="2028" y="364"/>
                  </a:lnTo>
                  <a:lnTo>
                    <a:pt x="2033" y="368"/>
                  </a:lnTo>
                  <a:lnTo>
                    <a:pt x="2040" y="375"/>
                  </a:lnTo>
                  <a:lnTo>
                    <a:pt x="2047" y="383"/>
                  </a:lnTo>
                  <a:lnTo>
                    <a:pt x="2054" y="389"/>
                  </a:lnTo>
                  <a:lnTo>
                    <a:pt x="2059" y="398"/>
                  </a:lnTo>
                  <a:lnTo>
                    <a:pt x="2061" y="400"/>
                  </a:lnTo>
                  <a:lnTo>
                    <a:pt x="2062" y="406"/>
                  </a:lnTo>
                  <a:lnTo>
                    <a:pt x="2065" y="409"/>
                  </a:lnTo>
                  <a:lnTo>
                    <a:pt x="2067" y="413"/>
                  </a:lnTo>
                  <a:lnTo>
                    <a:pt x="2070" y="417"/>
                  </a:lnTo>
                  <a:lnTo>
                    <a:pt x="2071" y="421"/>
                  </a:lnTo>
                  <a:lnTo>
                    <a:pt x="2071" y="424"/>
                  </a:lnTo>
                  <a:lnTo>
                    <a:pt x="2072" y="428"/>
                  </a:lnTo>
                  <a:lnTo>
                    <a:pt x="2074" y="432"/>
                  </a:lnTo>
                  <a:lnTo>
                    <a:pt x="2075" y="436"/>
                  </a:lnTo>
                  <a:lnTo>
                    <a:pt x="2075" y="439"/>
                  </a:lnTo>
                  <a:lnTo>
                    <a:pt x="2075" y="444"/>
                  </a:lnTo>
                  <a:lnTo>
                    <a:pt x="2072" y="451"/>
                  </a:lnTo>
                  <a:lnTo>
                    <a:pt x="2070" y="460"/>
                  </a:lnTo>
                  <a:lnTo>
                    <a:pt x="2066" y="463"/>
                  </a:lnTo>
                  <a:lnTo>
                    <a:pt x="2065" y="467"/>
                  </a:lnTo>
                  <a:lnTo>
                    <a:pt x="2061" y="471"/>
                  </a:lnTo>
                  <a:lnTo>
                    <a:pt x="2059" y="476"/>
                  </a:lnTo>
                  <a:lnTo>
                    <a:pt x="2054" y="478"/>
                  </a:lnTo>
                  <a:lnTo>
                    <a:pt x="2050" y="483"/>
                  </a:lnTo>
                  <a:lnTo>
                    <a:pt x="2045" y="487"/>
                  </a:lnTo>
                  <a:lnTo>
                    <a:pt x="2040" y="492"/>
                  </a:lnTo>
                  <a:lnTo>
                    <a:pt x="2035" y="496"/>
                  </a:lnTo>
                  <a:lnTo>
                    <a:pt x="2030" y="500"/>
                  </a:lnTo>
                  <a:lnTo>
                    <a:pt x="2025" y="505"/>
                  </a:lnTo>
                  <a:lnTo>
                    <a:pt x="2018" y="509"/>
                  </a:lnTo>
                  <a:lnTo>
                    <a:pt x="2011" y="512"/>
                  </a:lnTo>
                  <a:lnTo>
                    <a:pt x="2005" y="516"/>
                  </a:lnTo>
                  <a:lnTo>
                    <a:pt x="1998" y="521"/>
                  </a:lnTo>
                  <a:lnTo>
                    <a:pt x="1992" y="525"/>
                  </a:lnTo>
                  <a:lnTo>
                    <a:pt x="1983" y="530"/>
                  </a:lnTo>
                  <a:lnTo>
                    <a:pt x="1977" y="534"/>
                  </a:lnTo>
                  <a:lnTo>
                    <a:pt x="1969" y="537"/>
                  </a:lnTo>
                  <a:lnTo>
                    <a:pt x="1963" y="543"/>
                  </a:lnTo>
                  <a:lnTo>
                    <a:pt x="1954" y="545"/>
                  </a:lnTo>
                  <a:lnTo>
                    <a:pt x="1947" y="550"/>
                  </a:lnTo>
                  <a:lnTo>
                    <a:pt x="1939" y="554"/>
                  </a:lnTo>
                  <a:lnTo>
                    <a:pt x="1932" y="559"/>
                  </a:lnTo>
                  <a:lnTo>
                    <a:pt x="1923" y="561"/>
                  </a:lnTo>
                  <a:lnTo>
                    <a:pt x="1915" y="566"/>
                  </a:lnTo>
                  <a:lnTo>
                    <a:pt x="1908" y="570"/>
                  </a:lnTo>
                  <a:lnTo>
                    <a:pt x="1899" y="574"/>
                  </a:lnTo>
                  <a:lnTo>
                    <a:pt x="1892" y="576"/>
                  </a:lnTo>
                  <a:lnTo>
                    <a:pt x="1883" y="581"/>
                  </a:lnTo>
                  <a:lnTo>
                    <a:pt x="1875" y="584"/>
                  </a:lnTo>
                  <a:lnTo>
                    <a:pt x="1867" y="588"/>
                  </a:lnTo>
                  <a:lnTo>
                    <a:pt x="1859" y="592"/>
                  </a:lnTo>
                  <a:lnTo>
                    <a:pt x="1851" y="594"/>
                  </a:lnTo>
                  <a:lnTo>
                    <a:pt x="1844" y="598"/>
                  </a:lnTo>
                  <a:lnTo>
                    <a:pt x="1836" y="602"/>
                  </a:lnTo>
                  <a:lnTo>
                    <a:pt x="1828" y="604"/>
                  </a:lnTo>
                  <a:lnTo>
                    <a:pt x="1821" y="608"/>
                  </a:lnTo>
                  <a:lnTo>
                    <a:pt x="1814" y="610"/>
                  </a:lnTo>
                  <a:lnTo>
                    <a:pt x="1808" y="613"/>
                  </a:lnTo>
                  <a:lnTo>
                    <a:pt x="1801" y="615"/>
                  </a:lnTo>
                  <a:lnTo>
                    <a:pt x="1794" y="618"/>
                  </a:lnTo>
                  <a:lnTo>
                    <a:pt x="1787" y="620"/>
                  </a:lnTo>
                  <a:lnTo>
                    <a:pt x="1782" y="624"/>
                  </a:lnTo>
                  <a:lnTo>
                    <a:pt x="1776" y="625"/>
                  </a:lnTo>
                  <a:lnTo>
                    <a:pt x="1770" y="628"/>
                  </a:lnTo>
                  <a:lnTo>
                    <a:pt x="1765" y="631"/>
                  </a:lnTo>
                  <a:lnTo>
                    <a:pt x="1760" y="632"/>
                  </a:lnTo>
                  <a:lnTo>
                    <a:pt x="1755" y="633"/>
                  </a:lnTo>
                  <a:lnTo>
                    <a:pt x="1750" y="636"/>
                  </a:lnTo>
                  <a:lnTo>
                    <a:pt x="1746" y="637"/>
                  </a:lnTo>
                  <a:lnTo>
                    <a:pt x="1744" y="638"/>
                  </a:lnTo>
                  <a:lnTo>
                    <a:pt x="1737" y="641"/>
                  </a:lnTo>
                  <a:lnTo>
                    <a:pt x="1732" y="642"/>
                  </a:lnTo>
                  <a:lnTo>
                    <a:pt x="1730" y="643"/>
                  </a:lnTo>
                  <a:lnTo>
                    <a:pt x="1730" y="644"/>
                  </a:lnTo>
                  <a:lnTo>
                    <a:pt x="1728" y="643"/>
                  </a:lnTo>
                  <a:lnTo>
                    <a:pt x="1726" y="641"/>
                  </a:lnTo>
                  <a:lnTo>
                    <a:pt x="1721" y="634"/>
                  </a:lnTo>
                  <a:lnTo>
                    <a:pt x="1717" y="628"/>
                  </a:lnTo>
                  <a:lnTo>
                    <a:pt x="1713" y="624"/>
                  </a:lnTo>
                  <a:lnTo>
                    <a:pt x="1711" y="619"/>
                  </a:lnTo>
                  <a:lnTo>
                    <a:pt x="1707" y="614"/>
                  </a:lnTo>
                  <a:lnTo>
                    <a:pt x="1703" y="609"/>
                  </a:lnTo>
                  <a:lnTo>
                    <a:pt x="1698" y="603"/>
                  </a:lnTo>
                  <a:lnTo>
                    <a:pt x="1693" y="598"/>
                  </a:lnTo>
                  <a:lnTo>
                    <a:pt x="1688" y="592"/>
                  </a:lnTo>
                  <a:lnTo>
                    <a:pt x="1685" y="585"/>
                  </a:lnTo>
                  <a:lnTo>
                    <a:pt x="1678" y="578"/>
                  </a:lnTo>
                  <a:lnTo>
                    <a:pt x="1671" y="570"/>
                  </a:lnTo>
                  <a:lnTo>
                    <a:pt x="1664" y="564"/>
                  </a:lnTo>
                  <a:lnTo>
                    <a:pt x="1658" y="556"/>
                  </a:lnTo>
                  <a:lnTo>
                    <a:pt x="1651" y="548"/>
                  </a:lnTo>
                  <a:lnTo>
                    <a:pt x="1643" y="539"/>
                  </a:lnTo>
                  <a:lnTo>
                    <a:pt x="1636" y="531"/>
                  </a:lnTo>
                  <a:lnTo>
                    <a:pt x="1629" y="522"/>
                  </a:lnTo>
                  <a:lnTo>
                    <a:pt x="1621" y="514"/>
                  </a:lnTo>
                  <a:lnTo>
                    <a:pt x="1612" y="505"/>
                  </a:lnTo>
                  <a:lnTo>
                    <a:pt x="1603" y="495"/>
                  </a:lnTo>
                  <a:lnTo>
                    <a:pt x="1594" y="487"/>
                  </a:lnTo>
                  <a:lnTo>
                    <a:pt x="1584" y="477"/>
                  </a:lnTo>
                  <a:lnTo>
                    <a:pt x="1575" y="467"/>
                  </a:lnTo>
                  <a:lnTo>
                    <a:pt x="1565" y="458"/>
                  </a:lnTo>
                  <a:lnTo>
                    <a:pt x="1555" y="448"/>
                  </a:lnTo>
                  <a:lnTo>
                    <a:pt x="1544" y="438"/>
                  </a:lnTo>
                  <a:lnTo>
                    <a:pt x="1534" y="428"/>
                  </a:lnTo>
                  <a:lnTo>
                    <a:pt x="1523" y="417"/>
                  </a:lnTo>
                  <a:lnTo>
                    <a:pt x="1511" y="408"/>
                  </a:lnTo>
                  <a:lnTo>
                    <a:pt x="1499" y="397"/>
                  </a:lnTo>
                  <a:lnTo>
                    <a:pt x="1486" y="387"/>
                  </a:lnTo>
                  <a:lnTo>
                    <a:pt x="1474" y="377"/>
                  </a:lnTo>
                  <a:lnTo>
                    <a:pt x="1462" y="367"/>
                  </a:lnTo>
                  <a:lnTo>
                    <a:pt x="1449" y="356"/>
                  </a:lnTo>
                  <a:lnTo>
                    <a:pt x="1435" y="346"/>
                  </a:lnTo>
                  <a:lnTo>
                    <a:pt x="1422" y="336"/>
                  </a:lnTo>
                  <a:lnTo>
                    <a:pt x="1408" y="326"/>
                  </a:lnTo>
                  <a:lnTo>
                    <a:pt x="1395" y="316"/>
                  </a:lnTo>
                  <a:lnTo>
                    <a:pt x="1380" y="307"/>
                  </a:lnTo>
                  <a:lnTo>
                    <a:pt x="1364" y="297"/>
                  </a:lnTo>
                  <a:lnTo>
                    <a:pt x="1351" y="289"/>
                  </a:lnTo>
                  <a:lnTo>
                    <a:pt x="1336" y="279"/>
                  </a:lnTo>
                  <a:lnTo>
                    <a:pt x="1321" y="270"/>
                  </a:lnTo>
                  <a:lnTo>
                    <a:pt x="1305" y="260"/>
                  </a:lnTo>
                  <a:lnTo>
                    <a:pt x="1289" y="251"/>
                  </a:lnTo>
                  <a:lnTo>
                    <a:pt x="1273" y="242"/>
                  </a:lnTo>
                  <a:lnTo>
                    <a:pt x="1257" y="233"/>
                  </a:lnTo>
                  <a:lnTo>
                    <a:pt x="1240" y="226"/>
                  </a:lnTo>
                  <a:lnTo>
                    <a:pt x="1224" y="217"/>
                  </a:lnTo>
                  <a:lnTo>
                    <a:pt x="1206" y="209"/>
                  </a:lnTo>
                  <a:lnTo>
                    <a:pt x="1189" y="202"/>
                  </a:lnTo>
                  <a:lnTo>
                    <a:pt x="1171" y="194"/>
                  </a:lnTo>
                  <a:lnTo>
                    <a:pt x="1154" y="188"/>
                  </a:lnTo>
                  <a:lnTo>
                    <a:pt x="1135" y="181"/>
                  </a:lnTo>
                  <a:lnTo>
                    <a:pt x="1117" y="174"/>
                  </a:lnTo>
                  <a:lnTo>
                    <a:pt x="1100" y="168"/>
                  </a:lnTo>
                  <a:lnTo>
                    <a:pt x="1082" y="163"/>
                  </a:lnTo>
                  <a:lnTo>
                    <a:pt x="1062" y="157"/>
                  </a:lnTo>
                  <a:lnTo>
                    <a:pt x="1044" y="152"/>
                  </a:lnTo>
                  <a:lnTo>
                    <a:pt x="1027" y="147"/>
                  </a:lnTo>
                  <a:lnTo>
                    <a:pt x="1009" y="143"/>
                  </a:lnTo>
                  <a:lnTo>
                    <a:pt x="993" y="139"/>
                  </a:lnTo>
                  <a:lnTo>
                    <a:pt x="977" y="135"/>
                  </a:lnTo>
                  <a:lnTo>
                    <a:pt x="962" y="131"/>
                  </a:lnTo>
                  <a:lnTo>
                    <a:pt x="947" y="129"/>
                  </a:lnTo>
                  <a:lnTo>
                    <a:pt x="931" y="126"/>
                  </a:lnTo>
                  <a:lnTo>
                    <a:pt x="916" y="124"/>
                  </a:lnTo>
                  <a:lnTo>
                    <a:pt x="903" y="121"/>
                  </a:lnTo>
                  <a:lnTo>
                    <a:pt x="890" y="120"/>
                  </a:lnTo>
                  <a:lnTo>
                    <a:pt x="876" y="119"/>
                  </a:lnTo>
                  <a:lnTo>
                    <a:pt x="865" y="118"/>
                  </a:lnTo>
                  <a:lnTo>
                    <a:pt x="852" y="118"/>
                  </a:lnTo>
                  <a:lnTo>
                    <a:pt x="841" y="118"/>
                  </a:lnTo>
                  <a:lnTo>
                    <a:pt x="829" y="116"/>
                  </a:lnTo>
                  <a:lnTo>
                    <a:pt x="817" y="116"/>
                  </a:lnTo>
                  <a:lnTo>
                    <a:pt x="807" y="116"/>
                  </a:lnTo>
                  <a:lnTo>
                    <a:pt x="797" y="118"/>
                  </a:lnTo>
                  <a:lnTo>
                    <a:pt x="787" y="118"/>
                  </a:lnTo>
                  <a:lnTo>
                    <a:pt x="777" y="120"/>
                  </a:lnTo>
                  <a:lnTo>
                    <a:pt x="768" y="120"/>
                  </a:lnTo>
                  <a:lnTo>
                    <a:pt x="759" y="123"/>
                  </a:lnTo>
                  <a:lnTo>
                    <a:pt x="751" y="123"/>
                  </a:lnTo>
                  <a:lnTo>
                    <a:pt x="743" y="124"/>
                  </a:lnTo>
                  <a:lnTo>
                    <a:pt x="736" y="126"/>
                  </a:lnTo>
                  <a:lnTo>
                    <a:pt x="728" y="129"/>
                  </a:lnTo>
                  <a:lnTo>
                    <a:pt x="721" y="131"/>
                  </a:lnTo>
                  <a:lnTo>
                    <a:pt x="714" y="133"/>
                  </a:lnTo>
                  <a:lnTo>
                    <a:pt x="708" y="137"/>
                  </a:lnTo>
                  <a:lnTo>
                    <a:pt x="703" y="139"/>
                  </a:lnTo>
                  <a:lnTo>
                    <a:pt x="697" y="140"/>
                  </a:lnTo>
                  <a:lnTo>
                    <a:pt x="690" y="143"/>
                  </a:lnTo>
                  <a:lnTo>
                    <a:pt x="685" y="145"/>
                  </a:lnTo>
                  <a:lnTo>
                    <a:pt x="680" y="149"/>
                  </a:lnTo>
                  <a:lnTo>
                    <a:pt x="675" y="150"/>
                  </a:lnTo>
                  <a:lnTo>
                    <a:pt x="670" y="154"/>
                  </a:lnTo>
                  <a:lnTo>
                    <a:pt x="667" y="157"/>
                  </a:lnTo>
                  <a:lnTo>
                    <a:pt x="663" y="160"/>
                  </a:lnTo>
                  <a:lnTo>
                    <a:pt x="655" y="165"/>
                  </a:lnTo>
                  <a:lnTo>
                    <a:pt x="649" y="170"/>
                  </a:lnTo>
                  <a:lnTo>
                    <a:pt x="644" y="177"/>
                  </a:lnTo>
                  <a:lnTo>
                    <a:pt x="639" y="182"/>
                  </a:lnTo>
                  <a:lnTo>
                    <a:pt x="635" y="187"/>
                  </a:lnTo>
                  <a:lnTo>
                    <a:pt x="631" y="191"/>
                  </a:lnTo>
                  <a:lnTo>
                    <a:pt x="629" y="196"/>
                  </a:lnTo>
                  <a:lnTo>
                    <a:pt x="628" y="199"/>
                  </a:lnTo>
                  <a:lnTo>
                    <a:pt x="625" y="204"/>
                  </a:lnTo>
                  <a:lnTo>
                    <a:pt x="625" y="207"/>
                  </a:lnTo>
                  <a:lnTo>
                    <a:pt x="624" y="207"/>
                  </a:lnTo>
                  <a:lnTo>
                    <a:pt x="620" y="212"/>
                  </a:lnTo>
                  <a:lnTo>
                    <a:pt x="619" y="214"/>
                  </a:lnTo>
                  <a:lnTo>
                    <a:pt x="616" y="217"/>
                  </a:lnTo>
                  <a:lnTo>
                    <a:pt x="614" y="221"/>
                  </a:lnTo>
                  <a:lnTo>
                    <a:pt x="610" y="226"/>
                  </a:lnTo>
                  <a:lnTo>
                    <a:pt x="608" y="231"/>
                  </a:lnTo>
                  <a:lnTo>
                    <a:pt x="604" y="235"/>
                  </a:lnTo>
                  <a:lnTo>
                    <a:pt x="599" y="240"/>
                  </a:lnTo>
                  <a:lnTo>
                    <a:pt x="596" y="247"/>
                  </a:lnTo>
                  <a:lnTo>
                    <a:pt x="591" y="253"/>
                  </a:lnTo>
                  <a:lnTo>
                    <a:pt x="588" y="260"/>
                  </a:lnTo>
                  <a:lnTo>
                    <a:pt x="583" y="266"/>
                  </a:lnTo>
                  <a:lnTo>
                    <a:pt x="579" y="274"/>
                  </a:lnTo>
                  <a:lnTo>
                    <a:pt x="574" y="280"/>
                  </a:lnTo>
                  <a:lnTo>
                    <a:pt x="569" y="287"/>
                  </a:lnTo>
                  <a:lnTo>
                    <a:pt x="564" y="294"/>
                  </a:lnTo>
                  <a:lnTo>
                    <a:pt x="560" y="301"/>
                  </a:lnTo>
                  <a:lnTo>
                    <a:pt x="555" y="309"/>
                  </a:lnTo>
                  <a:lnTo>
                    <a:pt x="551" y="316"/>
                  </a:lnTo>
                  <a:lnTo>
                    <a:pt x="549" y="320"/>
                  </a:lnTo>
                  <a:lnTo>
                    <a:pt x="546" y="325"/>
                  </a:lnTo>
                  <a:lnTo>
                    <a:pt x="544" y="328"/>
                  </a:lnTo>
                  <a:lnTo>
                    <a:pt x="542" y="333"/>
                  </a:lnTo>
                  <a:lnTo>
                    <a:pt x="537" y="339"/>
                  </a:lnTo>
                  <a:lnTo>
                    <a:pt x="534" y="346"/>
                  </a:lnTo>
                  <a:lnTo>
                    <a:pt x="530" y="354"/>
                  </a:lnTo>
                  <a:lnTo>
                    <a:pt x="526" y="362"/>
                  </a:lnTo>
                  <a:lnTo>
                    <a:pt x="522" y="368"/>
                  </a:lnTo>
                  <a:lnTo>
                    <a:pt x="520" y="375"/>
                  </a:lnTo>
                  <a:lnTo>
                    <a:pt x="517" y="382"/>
                  </a:lnTo>
                  <a:lnTo>
                    <a:pt x="515" y="388"/>
                  </a:lnTo>
                  <a:lnTo>
                    <a:pt x="512" y="393"/>
                  </a:lnTo>
                  <a:lnTo>
                    <a:pt x="508" y="399"/>
                  </a:lnTo>
                  <a:lnTo>
                    <a:pt x="505" y="406"/>
                  </a:lnTo>
                  <a:lnTo>
                    <a:pt x="501" y="412"/>
                  </a:lnTo>
                  <a:lnTo>
                    <a:pt x="493" y="418"/>
                  </a:lnTo>
                  <a:lnTo>
                    <a:pt x="488" y="426"/>
                  </a:lnTo>
                  <a:lnTo>
                    <a:pt x="482" y="432"/>
                  </a:lnTo>
                  <a:lnTo>
                    <a:pt x="476" y="439"/>
                  </a:lnTo>
                  <a:lnTo>
                    <a:pt x="468" y="446"/>
                  </a:lnTo>
                  <a:lnTo>
                    <a:pt x="461" y="453"/>
                  </a:lnTo>
                  <a:lnTo>
                    <a:pt x="457" y="456"/>
                  </a:lnTo>
                  <a:lnTo>
                    <a:pt x="453" y="460"/>
                  </a:lnTo>
                  <a:lnTo>
                    <a:pt x="448" y="463"/>
                  </a:lnTo>
                  <a:lnTo>
                    <a:pt x="446" y="467"/>
                  </a:lnTo>
                  <a:lnTo>
                    <a:pt x="441" y="470"/>
                  </a:lnTo>
                  <a:lnTo>
                    <a:pt x="437" y="473"/>
                  </a:lnTo>
                  <a:lnTo>
                    <a:pt x="432" y="477"/>
                  </a:lnTo>
                  <a:lnTo>
                    <a:pt x="429" y="481"/>
                  </a:lnTo>
                  <a:lnTo>
                    <a:pt x="424" y="483"/>
                  </a:lnTo>
                  <a:lnTo>
                    <a:pt x="421" y="487"/>
                  </a:lnTo>
                  <a:lnTo>
                    <a:pt x="416" y="491"/>
                  </a:lnTo>
                  <a:lnTo>
                    <a:pt x="413" y="494"/>
                  </a:lnTo>
                  <a:lnTo>
                    <a:pt x="408" y="497"/>
                  </a:lnTo>
                  <a:lnTo>
                    <a:pt x="404" y="500"/>
                  </a:lnTo>
                  <a:lnTo>
                    <a:pt x="399" y="502"/>
                  </a:lnTo>
                  <a:lnTo>
                    <a:pt x="395" y="506"/>
                  </a:lnTo>
                  <a:lnTo>
                    <a:pt x="392" y="509"/>
                  </a:lnTo>
                  <a:lnTo>
                    <a:pt x="387" y="511"/>
                  </a:lnTo>
                  <a:lnTo>
                    <a:pt x="384" y="514"/>
                  </a:lnTo>
                  <a:lnTo>
                    <a:pt x="380" y="517"/>
                  </a:lnTo>
                  <a:lnTo>
                    <a:pt x="375" y="520"/>
                  </a:lnTo>
                  <a:lnTo>
                    <a:pt x="372" y="522"/>
                  </a:lnTo>
                  <a:lnTo>
                    <a:pt x="368" y="525"/>
                  </a:lnTo>
                  <a:lnTo>
                    <a:pt x="365" y="527"/>
                  </a:lnTo>
                  <a:lnTo>
                    <a:pt x="358" y="531"/>
                  </a:lnTo>
                  <a:lnTo>
                    <a:pt x="353" y="536"/>
                  </a:lnTo>
                  <a:lnTo>
                    <a:pt x="347" y="539"/>
                  </a:lnTo>
                  <a:lnTo>
                    <a:pt x="342" y="543"/>
                  </a:lnTo>
                  <a:lnTo>
                    <a:pt x="337" y="545"/>
                  </a:lnTo>
                  <a:lnTo>
                    <a:pt x="334" y="549"/>
                  </a:lnTo>
                  <a:lnTo>
                    <a:pt x="329" y="553"/>
                  </a:lnTo>
                  <a:lnTo>
                    <a:pt x="328" y="554"/>
                  </a:lnTo>
                  <a:lnTo>
                    <a:pt x="325" y="554"/>
                  </a:lnTo>
                  <a:lnTo>
                    <a:pt x="324" y="553"/>
                  </a:lnTo>
                  <a:lnTo>
                    <a:pt x="321" y="553"/>
                  </a:lnTo>
                  <a:lnTo>
                    <a:pt x="318" y="553"/>
                  </a:lnTo>
                  <a:lnTo>
                    <a:pt x="313" y="551"/>
                  </a:lnTo>
                  <a:lnTo>
                    <a:pt x="308" y="550"/>
                  </a:lnTo>
                  <a:lnTo>
                    <a:pt x="301" y="550"/>
                  </a:lnTo>
                  <a:lnTo>
                    <a:pt x="295" y="551"/>
                  </a:lnTo>
                  <a:lnTo>
                    <a:pt x="290" y="551"/>
                  </a:lnTo>
                  <a:lnTo>
                    <a:pt x="286" y="551"/>
                  </a:lnTo>
                  <a:lnTo>
                    <a:pt x="283" y="551"/>
                  </a:lnTo>
                  <a:lnTo>
                    <a:pt x="279" y="553"/>
                  </a:lnTo>
                  <a:lnTo>
                    <a:pt x="275" y="553"/>
                  </a:lnTo>
                  <a:lnTo>
                    <a:pt x="270" y="554"/>
                  </a:lnTo>
                  <a:lnTo>
                    <a:pt x="266" y="555"/>
                  </a:lnTo>
                  <a:lnTo>
                    <a:pt x="262" y="558"/>
                  </a:lnTo>
                  <a:lnTo>
                    <a:pt x="257" y="558"/>
                  </a:lnTo>
                  <a:lnTo>
                    <a:pt x="252" y="560"/>
                  </a:lnTo>
                  <a:lnTo>
                    <a:pt x="249" y="561"/>
                  </a:lnTo>
                  <a:lnTo>
                    <a:pt x="245" y="564"/>
                  </a:lnTo>
                  <a:lnTo>
                    <a:pt x="240" y="566"/>
                  </a:lnTo>
                  <a:lnTo>
                    <a:pt x="236" y="570"/>
                  </a:lnTo>
                  <a:lnTo>
                    <a:pt x="231" y="573"/>
                  </a:lnTo>
                  <a:lnTo>
                    <a:pt x="227" y="576"/>
                  </a:lnTo>
                  <a:lnTo>
                    <a:pt x="193" y="602"/>
                  </a:lnTo>
                  <a:close/>
                </a:path>
              </a:pathLst>
            </a:custGeom>
            <a:solidFill>
              <a:srgbClr val="DEAD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80" name="Freeform 32"/>
            <p:cNvSpPr>
              <a:spLocks/>
            </p:cNvSpPr>
            <p:nvPr/>
          </p:nvSpPr>
          <p:spPr bwMode="auto">
            <a:xfrm>
              <a:off x="2976" y="3094"/>
              <a:ext cx="580" cy="149"/>
            </a:xfrm>
            <a:custGeom>
              <a:avLst/>
              <a:gdLst>
                <a:gd name="T0" fmla="*/ 0 w 1740"/>
                <a:gd name="T1" fmla="*/ 0 h 446"/>
                <a:gd name="T2" fmla="*/ 0 w 1740"/>
                <a:gd name="T3" fmla="*/ 0 h 446"/>
                <a:gd name="T4" fmla="*/ 0 w 1740"/>
                <a:gd name="T5" fmla="*/ 0 h 446"/>
                <a:gd name="T6" fmla="*/ 0 w 1740"/>
                <a:gd name="T7" fmla="*/ 0 h 446"/>
                <a:gd name="T8" fmla="*/ 0 w 1740"/>
                <a:gd name="T9" fmla="*/ 0 h 446"/>
                <a:gd name="T10" fmla="*/ 0 w 1740"/>
                <a:gd name="T11" fmla="*/ 0 h 446"/>
                <a:gd name="T12" fmla="*/ 0 w 1740"/>
                <a:gd name="T13" fmla="*/ 0 h 446"/>
                <a:gd name="T14" fmla="*/ 0 w 1740"/>
                <a:gd name="T15" fmla="*/ 0 h 446"/>
                <a:gd name="T16" fmla="*/ 0 w 1740"/>
                <a:gd name="T17" fmla="*/ 0 h 446"/>
                <a:gd name="T18" fmla="*/ 0 w 1740"/>
                <a:gd name="T19" fmla="*/ 0 h 446"/>
                <a:gd name="T20" fmla="*/ 0 w 1740"/>
                <a:gd name="T21" fmla="*/ 0 h 446"/>
                <a:gd name="T22" fmla="*/ 0 w 1740"/>
                <a:gd name="T23" fmla="*/ 0 h 446"/>
                <a:gd name="T24" fmla="*/ 0 w 1740"/>
                <a:gd name="T25" fmla="*/ 0 h 446"/>
                <a:gd name="T26" fmla="*/ 0 w 1740"/>
                <a:gd name="T27" fmla="*/ 0 h 446"/>
                <a:gd name="T28" fmla="*/ 0 w 1740"/>
                <a:gd name="T29" fmla="*/ 0 h 446"/>
                <a:gd name="T30" fmla="*/ 0 w 1740"/>
                <a:gd name="T31" fmla="*/ 0 h 446"/>
                <a:gd name="T32" fmla="*/ 0 w 1740"/>
                <a:gd name="T33" fmla="*/ 0 h 446"/>
                <a:gd name="T34" fmla="*/ 0 w 1740"/>
                <a:gd name="T35" fmla="*/ 0 h 446"/>
                <a:gd name="T36" fmla="*/ 0 w 1740"/>
                <a:gd name="T37" fmla="*/ 0 h 446"/>
                <a:gd name="T38" fmla="*/ 0 w 1740"/>
                <a:gd name="T39" fmla="*/ 0 h 446"/>
                <a:gd name="T40" fmla="*/ 0 w 1740"/>
                <a:gd name="T41" fmla="*/ 0 h 446"/>
                <a:gd name="T42" fmla="*/ 0 w 1740"/>
                <a:gd name="T43" fmla="*/ 0 h 446"/>
                <a:gd name="T44" fmla="*/ 0 w 1740"/>
                <a:gd name="T45" fmla="*/ 0 h 446"/>
                <a:gd name="T46" fmla="*/ 0 w 1740"/>
                <a:gd name="T47" fmla="*/ 0 h 446"/>
                <a:gd name="T48" fmla="*/ 0 w 1740"/>
                <a:gd name="T49" fmla="*/ 0 h 446"/>
                <a:gd name="T50" fmla="*/ 0 w 1740"/>
                <a:gd name="T51" fmla="*/ 0 h 446"/>
                <a:gd name="T52" fmla="*/ 0 w 1740"/>
                <a:gd name="T53" fmla="*/ 0 h 446"/>
                <a:gd name="T54" fmla="*/ 0 w 1740"/>
                <a:gd name="T55" fmla="*/ 0 h 446"/>
                <a:gd name="T56" fmla="*/ 0 w 1740"/>
                <a:gd name="T57" fmla="*/ 0 h 446"/>
                <a:gd name="T58" fmla="*/ 0 w 1740"/>
                <a:gd name="T59" fmla="*/ 0 h 446"/>
                <a:gd name="T60" fmla="*/ 0 w 1740"/>
                <a:gd name="T61" fmla="*/ 0 h 446"/>
                <a:gd name="T62" fmla="*/ 0 w 1740"/>
                <a:gd name="T63" fmla="*/ 0 h 446"/>
                <a:gd name="T64" fmla="*/ 0 w 1740"/>
                <a:gd name="T65" fmla="*/ 0 h 446"/>
                <a:gd name="T66" fmla="*/ 0 w 1740"/>
                <a:gd name="T67" fmla="*/ 0 h 446"/>
                <a:gd name="T68" fmla="*/ 0 w 1740"/>
                <a:gd name="T69" fmla="*/ 0 h 446"/>
                <a:gd name="T70" fmla="*/ 0 w 1740"/>
                <a:gd name="T71" fmla="*/ 0 h 446"/>
                <a:gd name="T72" fmla="*/ 0 w 1740"/>
                <a:gd name="T73" fmla="*/ 0 h 446"/>
                <a:gd name="T74" fmla="*/ 0 w 1740"/>
                <a:gd name="T75" fmla="*/ 0 h 446"/>
                <a:gd name="T76" fmla="*/ 0 w 1740"/>
                <a:gd name="T77" fmla="*/ 0 h 446"/>
                <a:gd name="T78" fmla="*/ 0 w 1740"/>
                <a:gd name="T79" fmla="*/ 0 h 446"/>
                <a:gd name="T80" fmla="*/ 0 w 1740"/>
                <a:gd name="T81" fmla="*/ 0 h 446"/>
                <a:gd name="T82" fmla="*/ 0 w 1740"/>
                <a:gd name="T83" fmla="*/ 0 h 446"/>
                <a:gd name="T84" fmla="*/ 0 w 1740"/>
                <a:gd name="T85" fmla="*/ 0 h 446"/>
                <a:gd name="T86" fmla="*/ 0 w 1740"/>
                <a:gd name="T87" fmla="*/ 0 h 446"/>
                <a:gd name="T88" fmla="*/ 0 w 1740"/>
                <a:gd name="T89" fmla="*/ 0 h 446"/>
                <a:gd name="T90" fmla="*/ 0 w 1740"/>
                <a:gd name="T91" fmla="*/ 0 h 446"/>
                <a:gd name="T92" fmla="*/ 0 w 1740"/>
                <a:gd name="T93" fmla="*/ 0 h 446"/>
                <a:gd name="T94" fmla="*/ 0 w 1740"/>
                <a:gd name="T95" fmla="*/ 0 h 446"/>
                <a:gd name="T96" fmla="*/ 0 w 1740"/>
                <a:gd name="T97" fmla="*/ 0 h 446"/>
                <a:gd name="T98" fmla="*/ 0 w 1740"/>
                <a:gd name="T99" fmla="*/ 0 h 446"/>
                <a:gd name="T100" fmla="*/ 0 w 1740"/>
                <a:gd name="T101" fmla="*/ 0 h 446"/>
                <a:gd name="T102" fmla="*/ 0 w 1740"/>
                <a:gd name="T103" fmla="*/ 0 h 446"/>
                <a:gd name="T104" fmla="*/ 0 w 1740"/>
                <a:gd name="T105" fmla="*/ 0 h 446"/>
                <a:gd name="T106" fmla="*/ 0 w 1740"/>
                <a:gd name="T107" fmla="*/ 0 h 446"/>
                <a:gd name="T108" fmla="*/ 0 w 1740"/>
                <a:gd name="T109" fmla="*/ 0 h 446"/>
                <a:gd name="T110" fmla="*/ 0 w 1740"/>
                <a:gd name="T111" fmla="*/ 0 h 446"/>
                <a:gd name="T112" fmla="*/ 0 w 1740"/>
                <a:gd name="T113" fmla="*/ 0 h 4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40"/>
                <a:gd name="T172" fmla="*/ 0 h 446"/>
                <a:gd name="T173" fmla="*/ 1740 w 1740"/>
                <a:gd name="T174" fmla="*/ 446 h 4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40" h="446">
                  <a:moveTo>
                    <a:pt x="289" y="328"/>
                  </a:moveTo>
                  <a:lnTo>
                    <a:pt x="295" y="333"/>
                  </a:lnTo>
                  <a:lnTo>
                    <a:pt x="301" y="339"/>
                  </a:lnTo>
                  <a:lnTo>
                    <a:pt x="306" y="343"/>
                  </a:lnTo>
                  <a:lnTo>
                    <a:pt x="314" y="347"/>
                  </a:lnTo>
                  <a:lnTo>
                    <a:pt x="318" y="350"/>
                  </a:lnTo>
                  <a:lnTo>
                    <a:pt x="324" y="354"/>
                  </a:lnTo>
                  <a:lnTo>
                    <a:pt x="329" y="357"/>
                  </a:lnTo>
                  <a:lnTo>
                    <a:pt x="334" y="360"/>
                  </a:lnTo>
                  <a:lnTo>
                    <a:pt x="338" y="363"/>
                  </a:lnTo>
                  <a:lnTo>
                    <a:pt x="341" y="364"/>
                  </a:lnTo>
                  <a:lnTo>
                    <a:pt x="344" y="367"/>
                  </a:lnTo>
                  <a:lnTo>
                    <a:pt x="348" y="368"/>
                  </a:lnTo>
                  <a:lnTo>
                    <a:pt x="350" y="369"/>
                  </a:lnTo>
                  <a:lnTo>
                    <a:pt x="353" y="370"/>
                  </a:lnTo>
                  <a:lnTo>
                    <a:pt x="720" y="446"/>
                  </a:lnTo>
                  <a:lnTo>
                    <a:pt x="722" y="446"/>
                  </a:lnTo>
                  <a:lnTo>
                    <a:pt x="727" y="446"/>
                  </a:lnTo>
                  <a:lnTo>
                    <a:pt x="728" y="446"/>
                  </a:lnTo>
                  <a:lnTo>
                    <a:pt x="733" y="446"/>
                  </a:lnTo>
                  <a:lnTo>
                    <a:pt x="737" y="446"/>
                  </a:lnTo>
                  <a:lnTo>
                    <a:pt x="743" y="446"/>
                  </a:lnTo>
                  <a:lnTo>
                    <a:pt x="747" y="446"/>
                  </a:lnTo>
                  <a:lnTo>
                    <a:pt x="754" y="446"/>
                  </a:lnTo>
                  <a:lnTo>
                    <a:pt x="761" y="446"/>
                  </a:lnTo>
                  <a:lnTo>
                    <a:pt x="769" y="446"/>
                  </a:lnTo>
                  <a:lnTo>
                    <a:pt x="777" y="445"/>
                  </a:lnTo>
                  <a:lnTo>
                    <a:pt x="786" y="445"/>
                  </a:lnTo>
                  <a:lnTo>
                    <a:pt x="795" y="445"/>
                  </a:lnTo>
                  <a:lnTo>
                    <a:pt x="806" y="445"/>
                  </a:lnTo>
                  <a:lnTo>
                    <a:pt x="816" y="443"/>
                  </a:lnTo>
                  <a:lnTo>
                    <a:pt x="826" y="443"/>
                  </a:lnTo>
                  <a:lnTo>
                    <a:pt x="837" y="442"/>
                  </a:lnTo>
                  <a:lnTo>
                    <a:pt x="850" y="441"/>
                  </a:lnTo>
                  <a:lnTo>
                    <a:pt x="861" y="440"/>
                  </a:lnTo>
                  <a:lnTo>
                    <a:pt x="875" y="440"/>
                  </a:lnTo>
                  <a:lnTo>
                    <a:pt x="887" y="438"/>
                  </a:lnTo>
                  <a:lnTo>
                    <a:pt x="902" y="437"/>
                  </a:lnTo>
                  <a:lnTo>
                    <a:pt x="916" y="435"/>
                  </a:lnTo>
                  <a:lnTo>
                    <a:pt x="930" y="433"/>
                  </a:lnTo>
                  <a:lnTo>
                    <a:pt x="945" y="431"/>
                  </a:lnTo>
                  <a:lnTo>
                    <a:pt x="961" y="430"/>
                  </a:lnTo>
                  <a:lnTo>
                    <a:pt x="978" y="427"/>
                  </a:lnTo>
                  <a:lnTo>
                    <a:pt x="994" y="425"/>
                  </a:lnTo>
                  <a:lnTo>
                    <a:pt x="1010" y="422"/>
                  </a:lnTo>
                  <a:lnTo>
                    <a:pt x="1028" y="419"/>
                  </a:lnTo>
                  <a:lnTo>
                    <a:pt x="1046" y="417"/>
                  </a:lnTo>
                  <a:lnTo>
                    <a:pt x="1062" y="413"/>
                  </a:lnTo>
                  <a:lnTo>
                    <a:pt x="1079" y="408"/>
                  </a:lnTo>
                  <a:lnTo>
                    <a:pt x="1098" y="406"/>
                  </a:lnTo>
                  <a:lnTo>
                    <a:pt x="1117" y="401"/>
                  </a:lnTo>
                  <a:lnTo>
                    <a:pt x="1136" y="397"/>
                  </a:lnTo>
                  <a:lnTo>
                    <a:pt x="1155" y="392"/>
                  </a:lnTo>
                  <a:lnTo>
                    <a:pt x="1175" y="388"/>
                  </a:lnTo>
                  <a:lnTo>
                    <a:pt x="1194" y="382"/>
                  </a:lnTo>
                  <a:lnTo>
                    <a:pt x="1214" y="376"/>
                  </a:lnTo>
                  <a:lnTo>
                    <a:pt x="1234" y="370"/>
                  </a:lnTo>
                  <a:lnTo>
                    <a:pt x="1254" y="364"/>
                  </a:lnTo>
                  <a:lnTo>
                    <a:pt x="1275" y="358"/>
                  </a:lnTo>
                  <a:lnTo>
                    <a:pt x="1297" y="352"/>
                  </a:lnTo>
                  <a:lnTo>
                    <a:pt x="1317" y="344"/>
                  </a:lnTo>
                  <a:lnTo>
                    <a:pt x="1338" y="338"/>
                  </a:lnTo>
                  <a:lnTo>
                    <a:pt x="1359" y="329"/>
                  </a:lnTo>
                  <a:lnTo>
                    <a:pt x="1381" y="321"/>
                  </a:lnTo>
                  <a:lnTo>
                    <a:pt x="1402" y="313"/>
                  </a:lnTo>
                  <a:lnTo>
                    <a:pt x="1423" y="305"/>
                  </a:lnTo>
                  <a:lnTo>
                    <a:pt x="1445" y="295"/>
                  </a:lnTo>
                  <a:lnTo>
                    <a:pt x="1466" y="285"/>
                  </a:lnTo>
                  <a:lnTo>
                    <a:pt x="1489" y="275"/>
                  </a:lnTo>
                  <a:lnTo>
                    <a:pt x="1511" y="265"/>
                  </a:lnTo>
                  <a:lnTo>
                    <a:pt x="1533" y="254"/>
                  </a:lnTo>
                  <a:lnTo>
                    <a:pt x="1555" y="242"/>
                  </a:lnTo>
                  <a:lnTo>
                    <a:pt x="1576" y="231"/>
                  </a:lnTo>
                  <a:lnTo>
                    <a:pt x="1599" y="220"/>
                  </a:lnTo>
                  <a:lnTo>
                    <a:pt x="1620" y="207"/>
                  </a:lnTo>
                  <a:lnTo>
                    <a:pt x="1643" y="194"/>
                  </a:lnTo>
                  <a:lnTo>
                    <a:pt x="1666" y="181"/>
                  </a:lnTo>
                  <a:lnTo>
                    <a:pt x="1688" y="167"/>
                  </a:lnTo>
                  <a:lnTo>
                    <a:pt x="1740" y="138"/>
                  </a:lnTo>
                  <a:lnTo>
                    <a:pt x="1603" y="19"/>
                  </a:lnTo>
                  <a:lnTo>
                    <a:pt x="1569" y="0"/>
                  </a:lnTo>
                  <a:lnTo>
                    <a:pt x="1568" y="0"/>
                  </a:lnTo>
                  <a:lnTo>
                    <a:pt x="1564" y="2"/>
                  </a:lnTo>
                  <a:lnTo>
                    <a:pt x="1560" y="3"/>
                  </a:lnTo>
                  <a:lnTo>
                    <a:pt x="1558" y="5"/>
                  </a:lnTo>
                  <a:lnTo>
                    <a:pt x="1554" y="7"/>
                  </a:lnTo>
                  <a:lnTo>
                    <a:pt x="1550" y="10"/>
                  </a:lnTo>
                  <a:lnTo>
                    <a:pt x="1545" y="12"/>
                  </a:lnTo>
                  <a:lnTo>
                    <a:pt x="1540" y="16"/>
                  </a:lnTo>
                  <a:lnTo>
                    <a:pt x="1535" y="19"/>
                  </a:lnTo>
                  <a:lnTo>
                    <a:pt x="1529" y="24"/>
                  </a:lnTo>
                  <a:lnTo>
                    <a:pt x="1521" y="26"/>
                  </a:lnTo>
                  <a:lnTo>
                    <a:pt x="1515" y="31"/>
                  </a:lnTo>
                  <a:lnTo>
                    <a:pt x="1507" y="35"/>
                  </a:lnTo>
                  <a:lnTo>
                    <a:pt x="1500" y="40"/>
                  </a:lnTo>
                  <a:lnTo>
                    <a:pt x="1491" y="45"/>
                  </a:lnTo>
                  <a:lnTo>
                    <a:pt x="1482" y="49"/>
                  </a:lnTo>
                  <a:lnTo>
                    <a:pt x="1474" y="54"/>
                  </a:lnTo>
                  <a:lnTo>
                    <a:pt x="1465" y="59"/>
                  </a:lnTo>
                  <a:lnTo>
                    <a:pt x="1455" y="64"/>
                  </a:lnTo>
                  <a:lnTo>
                    <a:pt x="1445" y="70"/>
                  </a:lnTo>
                  <a:lnTo>
                    <a:pt x="1433" y="75"/>
                  </a:lnTo>
                  <a:lnTo>
                    <a:pt x="1425" y="81"/>
                  </a:lnTo>
                  <a:lnTo>
                    <a:pt x="1413" y="86"/>
                  </a:lnTo>
                  <a:lnTo>
                    <a:pt x="1402" y="91"/>
                  </a:lnTo>
                  <a:lnTo>
                    <a:pt x="1391" y="98"/>
                  </a:lnTo>
                  <a:lnTo>
                    <a:pt x="1379" y="104"/>
                  </a:lnTo>
                  <a:lnTo>
                    <a:pt x="1367" y="109"/>
                  </a:lnTo>
                  <a:lnTo>
                    <a:pt x="1354" y="115"/>
                  </a:lnTo>
                  <a:lnTo>
                    <a:pt x="1342" y="123"/>
                  </a:lnTo>
                  <a:lnTo>
                    <a:pt x="1330" y="129"/>
                  </a:lnTo>
                  <a:lnTo>
                    <a:pt x="1317" y="134"/>
                  </a:lnTo>
                  <a:lnTo>
                    <a:pt x="1304" y="140"/>
                  </a:lnTo>
                  <a:lnTo>
                    <a:pt x="1290" y="145"/>
                  </a:lnTo>
                  <a:lnTo>
                    <a:pt x="1276" y="152"/>
                  </a:lnTo>
                  <a:lnTo>
                    <a:pt x="1263" y="157"/>
                  </a:lnTo>
                  <a:lnTo>
                    <a:pt x="1249" y="163"/>
                  </a:lnTo>
                  <a:lnTo>
                    <a:pt x="1236" y="168"/>
                  </a:lnTo>
                  <a:lnTo>
                    <a:pt x="1223" y="174"/>
                  </a:lnTo>
                  <a:lnTo>
                    <a:pt x="1209" y="179"/>
                  </a:lnTo>
                  <a:lnTo>
                    <a:pt x="1194" y="186"/>
                  </a:lnTo>
                  <a:lnTo>
                    <a:pt x="1180" y="191"/>
                  </a:lnTo>
                  <a:lnTo>
                    <a:pt x="1167" y="196"/>
                  </a:lnTo>
                  <a:lnTo>
                    <a:pt x="1152" y="201"/>
                  </a:lnTo>
                  <a:lnTo>
                    <a:pt x="1138" y="206"/>
                  </a:lnTo>
                  <a:lnTo>
                    <a:pt x="1125" y="210"/>
                  </a:lnTo>
                  <a:lnTo>
                    <a:pt x="1111" y="215"/>
                  </a:lnTo>
                  <a:lnTo>
                    <a:pt x="1096" y="218"/>
                  </a:lnTo>
                  <a:lnTo>
                    <a:pt x="1082" y="223"/>
                  </a:lnTo>
                  <a:lnTo>
                    <a:pt x="1068" y="226"/>
                  </a:lnTo>
                  <a:lnTo>
                    <a:pt x="1054" y="231"/>
                  </a:lnTo>
                  <a:lnTo>
                    <a:pt x="1041" y="233"/>
                  </a:lnTo>
                  <a:lnTo>
                    <a:pt x="1027" y="236"/>
                  </a:lnTo>
                  <a:lnTo>
                    <a:pt x="1013" y="240"/>
                  </a:lnTo>
                  <a:lnTo>
                    <a:pt x="1000" y="242"/>
                  </a:lnTo>
                  <a:lnTo>
                    <a:pt x="985" y="245"/>
                  </a:lnTo>
                  <a:lnTo>
                    <a:pt x="973" y="246"/>
                  </a:lnTo>
                  <a:lnTo>
                    <a:pt x="959" y="247"/>
                  </a:lnTo>
                  <a:lnTo>
                    <a:pt x="946" y="250"/>
                  </a:lnTo>
                  <a:lnTo>
                    <a:pt x="934" y="250"/>
                  </a:lnTo>
                  <a:lnTo>
                    <a:pt x="920" y="251"/>
                  </a:lnTo>
                  <a:lnTo>
                    <a:pt x="909" y="251"/>
                  </a:lnTo>
                  <a:lnTo>
                    <a:pt x="896" y="251"/>
                  </a:lnTo>
                  <a:lnTo>
                    <a:pt x="884" y="251"/>
                  </a:lnTo>
                  <a:lnTo>
                    <a:pt x="871" y="250"/>
                  </a:lnTo>
                  <a:lnTo>
                    <a:pt x="859" y="250"/>
                  </a:lnTo>
                  <a:lnTo>
                    <a:pt x="847" y="250"/>
                  </a:lnTo>
                  <a:lnTo>
                    <a:pt x="835" y="249"/>
                  </a:lnTo>
                  <a:lnTo>
                    <a:pt x="823" y="247"/>
                  </a:lnTo>
                  <a:lnTo>
                    <a:pt x="812" y="247"/>
                  </a:lnTo>
                  <a:lnTo>
                    <a:pt x="801" y="247"/>
                  </a:lnTo>
                  <a:lnTo>
                    <a:pt x="789" y="246"/>
                  </a:lnTo>
                  <a:lnTo>
                    <a:pt x="778" y="246"/>
                  </a:lnTo>
                  <a:lnTo>
                    <a:pt x="767" y="245"/>
                  </a:lnTo>
                  <a:lnTo>
                    <a:pt x="757" y="245"/>
                  </a:lnTo>
                  <a:lnTo>
                    <a:pt x="746" y="244"/>
                  </a:lnTo>
                  <a:lnTo>
                    <a:pt x="736" y="242"/>
                  </a:lnTo>
                  <a:lnTo>
                    <a:pt x="724" y="242"/>
                  </a:lnTo>
                  <a:lnTo>
                    <a:pt x="715" y="242"/>
                  </a:lnTo>
                  <a:lnTo>
                    <a:pt x="704" y="241"/>
                  </a:lnTo>
                  <a:lnTo>
                    <a:pt x="694" y="240"/>
                  </a:lnTo>
                  <a:lnTo>
                    <a:pt x="683" y="238"/>
                  </a:lnTo>
                  <a:lnTo>
                    <a:pt x="673" y="237"/>
                  </a:lnTo>
                  <a:lnTo>
                    <a:pt x="663" y="236"/>
                  </a:lnTo>
                  <a:lnTo>
                    <a:pt x="654" y="236"/>
                  </a:lnTo>
                  <a:lnTo>
                    <a:pt x="644" y="235"/>
                  </a:lnTo>
                  <a:lnTo>
                    <a:pt x="634" y="235"/>
                  </a:lnTo>
                  <a:lnTo>
                    <a:pt x="624" y="233"/>
                  </a:lnTo>
                  <a:lnTo>
                    <a:pt x="615" y="231"/>
                  </a:lnTo>
                  <a:lnTo>
                    <a:pt x="606" y="230"/>
                  </a:lnTo>
                  <a:lnTo>
                    <a:pt x="597" y="230"/>
                  </a:lnTo>
                  <a:lnTo>
                    <a:pt x="589" y="228"/>
                  </a:lnTo>
                  <a:lnTo>
                    <a:pt x="580" y="227"/>
                  </a:lnTo>
                  <a:lnTo>
                    <a:pt x="571" y="226"/>
                  </a:lnTo>
                  <a:lnTo>
                    <a:pt x="562" y="225"/>
                  </a:lnTo>
                  <a:lnTo>
                    <a:pt x="554" y="223"/>
                  </a:lnTo>
                  <a:lnTo>
                    <a:pt x="545" y="221"/>
                  </a:lnTo>
                  <a:lnTo>
                    <a:pt x="537" y="220"/>
                  </a:lnTo>
                  <a:lnTo>
                    <a:pt x="528" y="218"/>
                  </a:lnTo>
                  <a:lnTo>
                    <a:pt x="521" y="216"/>
                  </a:lnTo>
                  <a:lnTo>
                    <a:pt x="512" y="215"/>
                  </a:lnTo>
                  <a:lnTo>
                    <a:pt x="505" y="213"/>
                  </a:lnTo>
                  <a:lnTo>
                    <a:pt x="498" y="212"/>
                  </a:lnTo>
                  <a:lnTo>
                    <a:pt x="490" y="210"/>
                  </a:lnTo>
                  <a:lnTo>
                    <a:pt x="482" y="207"/>
                  </a:lnTo>
                  <a:lnTo>
                    <a:pt x="474" y="206"/>
                  </a:lnTo>
                  <a:lnTo>
                    <a:pt x="468" y="203"/>
                  </a:lnTo>
                  <a:lnTo>
                    <a:pt x="461" y="202"/>
                  </a:lnTo>
                  <a:lnTo>
                    <a:pt x="454" y="200"/>
                  </a:lnTo>
                  <a:lnTo>
                    <a:pt x="448" y="197"/>
                  </a:lnTo>
                  <a:lnTo>
                    <a:pt x="442" y="196"/>
                  </a:lnTo>
                  <a:lnTo>
                    <a:pt x="434" y="193"/>
                  </a:lnTo>
                  <a:lnTo>
                    <a:pt x="428" y="191"/>
                  </a:lnTo>
                  <a:lnTo>
                    <a:pt x="422" y="188"/>
                  </a:lnTo>
                  <a:lnTo>
                    <a:pt x="415" y="186"/>
                  </a:lnTo>
                  <a:lnTo>
                    <a:pt x="409" y="183"/>
                  </a:lnTo>
                  <a:lnTo>
                    <a:pt x="403" y="181"/>
                  </a:lnTo>
                  <a:lnTo>
                    <a:pt x="398" y="178"/>
                  </a:lnTo>
                  <a:lnTo>
                    <a:pt x="393" y="176"/>
                  </a:lnTo>
                  <a:lnTo>
                    <a:pt x="387" y="173"/>
                  </a:lnTo>
                  <a:lnTo>
                    <a:pt x="382" y="169"/>
                  </a:lnTo>
                  <a:lnTo>
                    <a:pt x="375" y="167"/>
                  </a:lnTo>
                  <a:lnTo>
                    <a:pt x="372" y="164"/>
                  </a:lnTo>
                  <a:lnTo>
                    <a:pt x="365" y="161"/>
                  </a:lnTo>
                  <a:lnTo>
                    <a:pt x="360" y="158"/>
                  </a:lnTo>
                  <a:lnTo>
                    <a:pt x="356" y="156"/>
                  </a:lnTo>
                  <a:lnTo>
                    <a:pt x="353" y="152"/>
                  </a:lnTo>
                  <a:lnTo>
                    <a:pt x="350" y="152"/>
                  </a:lnTo>
                  <a:lnTo>
                    <a:pt x="346" y="153"/>
                  </a:lnTo>
                  <a:lnTo>
                    <a:pt x="343" y="153"/>
                  </a:lnTo>
                  <a:lnTo>
                    <a:pt x="340" y="156"/>
                  </a:lnTo>
                  <a:lnTo>
                    <a:pt x="336" y="156"/>
                  </a:lnTo>
                  <a:lnTo>
                    <a:pt x="333" y="157"/>
                  </a:lnTo>
                  <a:lnTo>
                    <a:pt x="328" y="158"/>
                  </a:lnTo>
                  <a:lnTo>
                    <a:pt x="323" y="159"/>
                  </a:lnTo>
                  <a:lnTo>
                    <a:pt x="316" y="159"/>
                  </a:lnTo>
                  <a:lnTo>
                    <a:pt x="311" y="162"/>
                  </a:lnTo>
                  <a:lnTo>
                    <a:pt x="305" y="162"/>
                  </a:lnTo>
                  <a:lnTo>
                    <a:pt x="300" y="163"/>
                  </a:lnTo>
                  <a:lnTo>
                    <a:pt x="294" y="164"/>
                  </a:lnTo>
                  <a:lnTo>
                    <a:pt x="287" y="167"/>
                  </a:lnTo>
                  <a:lnTo>
                    <a:pt x="281" y="167"/>
                  </a:lnTo>
                  <a:lnTo>
                    <a:pt x="274" y="168"/>
                  </a:lnTo>
                  <a:lnTo>
                    <a:pt x="267" y="168"/>
                  </a:lnTo>
                  <a:lnTo>
                    <a:pt x="261" y="169"/>
                  </a:lnTo>
                  <a:lnTo>
                    <a:pt x="254" y="169"/>
                  </a:lnTo>
                  <a:lnTo>
                    <a:pt x="247" y="169"/>
                  </a:lnTo>
                  <a:lnTo>
                    <a:pt x="241" y="169"/>
                  </a:lnTo>
                  <a:lnTo>
                    <a:pt x="235" y="169"/>
                  </a:lnTo>
                  <a:lnTo>
                    <a:pt x="228" y="168"/>
                  </a:lnTo>
                  <a:lnTo>
                    <a:pt x="222" y="168"/>
                  </a:lnTo>
                  <a:lnTo>
                    <a:pt x="216" y="167"/>
                  </a:lnTo>
                  <a:lnTo>
                    <a:pt x="211" y="166"/>
                  </a:lnTo>
                  <a:lnTo>
                    <a:pt x="207" y="163"/>
                  </a:lnTo>
                  <a:lnTo>
                    <a:pt x="202" y="162"/>
                  </a:lnTo>
                  <a:lnTo>
                    <a:pt x="197" y="159"/>
                  </a:lnTo>
                  <a:lnTo>
                    <a:pt x="195" y="157"/>
                  </a:lnTo>
                  <a:lnTo>
                    <a:pt x="187" y="151"/>
                  </a:lnTo>
                  <a:lnTo>
                    <a:pt x="182" y="143"/>
                  </a:lnTo>
                  <a:lnTo>
                    <a:pt x="177" y="137"/>
                  </a:lnTo>
                  <a:lnTo>
                    <a:pt x="173" y="130"/>
                  </a:lnTo>
                  <a:lnTo>
                    <a:pt x="168" y="124"/>
                  </a:lnTo>
                  <a:lnTo>
                    <a:pt x="163" y="118"/>
                  </a:lnTo>
                  <a:lnTo>
                    <a:pt x="157" y="113"/>
                  </a:lnTo>
                  <a:lnTo>
                    <a:pt x="151" y="109"/>
                  </a:lnTo>
                  <a:lnTo>
                    <a:pt x="147" y="107"/>
                  </a:lnTo>
                  <a:lnTo>
                    <a:pt x="142" y="105"/>
                  </a:lnTo>
                  <a:lnTo>
                    <a:pt x="137" y="104"/>
                  </a:lnTo>
                  <a:lnTo>
                    <a:pt x="132" y="104"/>
                  </a:lnTo>
                  <a:lnTo>
                    <a:pt x="127" y="103"/>
                  </a:lnTo>
                  <a:lnTo>
                    <a:pt x="120" y="103"/>
                  </a:lnTo>
                  <a:lnTo>
                    <a:pt x="114" y="104"/>
                  </a:lnTo>
                  <a:lnTo>
                    <a:pt x="108" y="105"/>
                  </a:lnTo>
                  <a:lnTo>
                    <a:pt x="103" y="105"/>
                  </a:lnTo>
                  <a:lnTo>
                    <a:pt x="99" y="107"/>
                  </a:lnTo>
                  <a:lnTo>
                    <a:pt x="95" y="107"/>
                  </a:lnTo>
                  <a:lnTo>
                    <a:pt x="90" y="108"/>
                  </a:lnTo>
                  <a:lnTo>
                    <a:pt x="85" y="109"/>
                  </a:lnTo>
                  <a:lnTo>
                    <a:pt x="82" y="110"/>
                  </a:lnTo>
                  <a:lnTo>
                    <a:pt x="77" y="113"/>
                  </a:lnTo>
                  <a:lnTo>
                    <a:pt x="72" y="114"/>
                  </a:lnTo>
                  <a:lnTo>
                    <a:pt x="65" y="115"/>
                  </a:lnTo>
                  <a:lnTo>
                    <a:pt x="60" y="118"/>
                  </a:lnTo>
                  <a:lnTo>
                    <a:pt x="54" y="119"/>
                  </a:lnTo>
                  <a:lnTo>
                    <a:pt x="49" y="123"/>
                  </a:lnTo>
                  <a:lnTo>
                    <a:pt x="43" y="124"/>
                  </a:lnTo>
                  <a:lnTo>
                    <a:pt x="36" y="127"/>
                  </a:lnTo>
                  <a:lnTo>
                    <a:pt x="30" y="129"/>
                  </a:lnTo>
                  <a:lnTo>
                    <a:pt x="24" y="133"/>
                  </a:lnTo>
                  <a:lnTo>
                    <a:pt x="23" y="133"/>
                  </a:lnTo>
                  <a:lnTo>
                    <a:pt x="19" y="134"/>
                  </a:lnTo>
                  <a:lnTo>
                    <a:pt x="15" y="137"/>
                  </a:lnTo>
                  <a:lnTo>
                    <a:pt x="10" y="140"/>
                  </a:lnTo>
                  <a:lnTo>
                    <a:pt x="6" y="145"/>
                  </a:lnTo>
                  <a:lnTo>
                    <a:pt x="3" y="152"/>
                  </a:lnTo>
                  <a:lnTo>
                    <a:pt x="1" y="154"/>
                  </a:lnTo>
                  <a:lnTo>
                    <a:pt x="1" y="158"/>
                  </a:lnTo>
                  <a:lnTo>
                    <a:pt x="0" y="162"/>
                  </a:lnTo>
                  <a:lnTo>
                    <a:pt x="1" y="167"/>
                  </a:lnTo>
                  <a:lnTo>
                    <a:pt x="1" y="171"/>
                  </a:lnTo>
                  <a:lnTo>
                    <a:pt x="3" y="174"/>
                  </a:lnTo>
                  <a:lnTo>
                    <a:pt x="5" y="177"/>
                  </a:lnTo>
                  <a:lnTo>
                    <a:pt x="8" y="181"/>
                  </a:lnTo>
                  <a:lnTo>
                    <a:pt x="11" y="184"/>
                  </a:lnTo>
                  <a:lnTo>
                    <a:pt x="16" y="189"/>
                  </a:lnTo>
                  <a:lnTo>
                    <a:pt x="20" y="191"/>
                  </a:lnTo>
                  <a:lnTo>
                    <a:pt x="25" y="193"/>
                  </a:lnTo>
                  <a:lnTo>
                    <a:pt x="28" y="194"/>
                  </a:lnTo>
                  <a:lnTo>
                    <a:pt x="29" y="194"/>
                  </a:lnTo>
                  <a:lnTo>
                    <a:pt x="30" y="194"/>
                  </a:lnTo>
                  <a:lnTo>
                    <a:pt x="36" y="196"/>
                  </a:lnTo>
                  <a:lnTo>
                    <a:pt x="40" y="196"/>
                  </a:lnTo>
                  <a:lnTo>
                    <a:pt x="45" y="197"/>
                  </a:lnTo>
                  <a:lnTo>
                    <a:pt x="49" y="198"/>
                  </a:lnTo>
                  <a:lnTo>
                    <a:pt x="56" y="201"/>
                  </a:lnTo>
                  <a:lnTo>
                    <a:pt x="63" y="202"/>
                  </a:lnTo>
                  <a:lnTo>
                    <a:pt x="69" y="203"/>
                  </a:lnTo>
                  <a:lnTo>
                    <a:pt x="73" y="203"/>
                  </a:lnTo>
                  <a:lnTo>
                    <a:pt x="77" y="206"/>
                  </a:lnTo>
                  <a:lnTo>
                    <a:pt x="80" y="206"/>
                  </a:lnTo>
                  <a:lnTo>
                    <a:pt x="85" y="207"/>
                  </a:lnTo>
                  <a:lnTo>
                    <a:pt x="88" y="208"/>
                  </a:lnTo>
                  <a:lnTo>
                    <a:pt x="93" y="210"/>
                  </a:lnTo>
                  <a:lnTo>
                    <a:pt x="97" y="211"/>
                  </a:lnTo>
                  <a:lnTo>
                    <a:pt x="102" y="212"/>
                  </a:lnTo>
                  <a:lnTo>
                    <a:pt x="105" y="213"/>
                  </a:lnTo>
                  <a:lnTo>
                    <a:pt x="110" y="215"/>
                  </a:lnTo>
                  <a:lnTo>
                    <a:pt x="115" y="217"/>
                  </a:lnTo>
                  <a:lnTo>
                    <a:pt x="120" y="218"/>
                  </a:lnTo>
                  <a:lnTo>
                    <a:pt x="124" y="220"/>
                  </a:lnTo>
                  <a:lnTo>
                    <a:pt x="129" y="221"/>
                  </a:lnTo>
                  <a:lnTo>
                    <a:pt x="133" y="222"/>
                  </a:lnTo>
                  <a:lnTo>
                    <a:pt x="138" y="225"/>
                  </a:lnTo>
                  <a:lnTo>
                    <a:pt x="143" y="226"/>
                  </a:lnTo>
                  <a:lnTo>
                    <a:pt x="148" y="227"/>
                  </a:lnTo>
                  <a:lnTo>
                    <a:pt x="153" y="230"/>
                  </a:lnTo>
                  <a:lnTo>
                    <a:pt x="158" y="231"/>
                  </a:lnTo>
                  <a:lnTo>
                    <a:pt x="162" y="233"/>
                  </a:lnTo>
                  <a:lnTo>
                    <a:pt x="167" y="235"/>
                  </a:lnTo>
                  <a:lnTo>
                    <a:pt x="171" y="237"/>
                  </a:lnTo>
                  <a:lnTo>
                    <a:pt x="176" y="240"/>
                  </a:lnTo>
                  <a:lnTo>
                    <a:pt x="181" y="241"/>
                  </a:lnTo>
                  <a:lnTo>
                    <a:pt x="186" y="244"/>
                  </a:lnTo>
                  <a:lnTo>
                    <a:pt x="190" y="246"/>
                  </a:lnTo>
                  <a:lnTo>
                    <a:pt x="195" y="249"/>
                  </a:lnTo>
                  <a:lnTo>
                    <a:pt x="198" y="251"/>
                  </a:lnTo>
                  <a:lnTo>
                    <a:pt x="202" y="252"/>
                  </a:lnTo>
                  <a:lnTo>
                    <a:pt x="207" y="255"/>
                  </a:lnTo>
                  <a:lnTo>
                    <a:pt x="211" y="257"/>
                  </a:lnTo>
                  <a:lnTo>
                    <a:pt x="215" y="259"/>
                  </a:lnTo>
                  <a:lnTo>
                    <a:pt x="218" y="262"/>
                  </a:lnTo>
                  <a:lnTo>
                    <a:pt x="222" y="264"/>
                  </a:lnTo>
                  <a:lnTo>
                    <a:pt x="227" y="267"/>
                  </a:lnTo>
                  <a:lnTo>
                    <a:pt x="233" y="272"/>
                  </a:lnTo>
                  <a:lnTo>
                    <a:pt x="241" y="277"/>
                  </a:lnTo>
                  <a:lnTo>
                    <a:pt x="246" y="284"/>
                  </a:lnTo>
                  <a:lnTo>
                    <a:pt x="252" y="290"/>
                  </a:lnTo>
                  <a:lnTo>
                    <a:pt x="256" y="295"/>
                  </a:lnTo>
                  <a:lnTo>
                    <a:pt x="261" y="300"/>
                  </a:lnTo>
                  <a:lnTo>
                    <a:pt x="266" y="305"/>
                  </a:lnTo>
                  <a:lnTo>
                    <a:pt x="271" y="311"/>
                  </a:lnTo>
                  <a:lnTo>
                    <a:pt x="276" y="315"/>
                  </a:lnTo>
                  <a:lnTo>
                    <a:pt x="280" y="319"/>
                  </a:lnTo>
                  <a:lnTo>
                    <a:pt x="285" y="324"/>
                  </a:lnTo>
                  <a:lnTo>
                    <a:pt x="289" y="328"/>
                  </a:lnTo>
                  <a:close/>
                </a:path>
              </a:pathLst>
            </a:custGeom>
            <a:solidFill>
              <a:srgbClr val="FFDE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81" name="Freeform 33"/>
            <p:cNvSpPr>
              <a:spLocks/>
            </p:cNvSpPr>
            <p:nvPr/>
          </p:nvSpPr>
          <p:spPr bwMode="auto">
            <a:xfrm>
              <a:off x="3227" y="3174"/>
              <a:ext cx="279" cy="73"/>
            </a:xfrm>
            <a:custGeom>
              <a:avLst/>
              <a:gdLst>
                <a:gd name="T0" fmla="*/ 0 w 836"/>
                <a:gd name="T1" fmla="*/ 0 h 218"/>
                <a:gd name="T2" fmla="*/ 0 w 836"/>
                <a:gd name="T3" fmla="*/ 0 h 218"/>
                <a:gd name="T4" fmla="*/ 0 w 836"/>
                <a:gd name="T5" fmla="*/ 0 h 218"/>
                <a:gd name="T6" fmla="*/ 0 w 836"/>
                <a:gd name="T7" fmla="*/ 0 h 218"/>
                <a:gd name="T8" fmla="*/ 0 w 836"/>
                <a:gd name="T9" fmla="*/ 0 h 218"/>
                <a:gd name="T10" fmla="*/ 0 w 836"/>
                <a:gd name="T11" fmla="*/ 0 h 218"/>
                <a:gd name="T12" fmla="*/ 0 w 836"/>
                <a:gd name="T13" fmla="*/ 0 h 218"/>
                <a:gd name="T14" fmla="*/ 0 w 836"/>
                <a:gd name="T15" fmla="*/ 0 h 218"/>
                <a:gd name="T16" fmla="*/ 0 w 836"/>
                <a:gd name="T17" fmla="*/ 0 h 218"/>
                <a:gd name="T18" fmla="*/ 0 w 836"/>
                <a:gd name="T19" fmla="*/ 0 h 218"/>
                <a:gd name="T20" fmla="*/ 0 w 836"/>
                <a:gd name="T21" fmla="*/ 0 h 218"/>
                <a:gd name="T22" fmla="*/ 0 w 836"/>
                <a:gd name="T23" fmla="*/ 0 h 218"/>
                <a:gd name="T24" fmla="*/ 0 w 836"/>
                <a:gd name="T25" fmla="*/ 0 h 218"/>
                <a:gd name="T26" fmla="*/ 0 w 836"/>
                <a:gd name="T27" fmla="*/ 0 h 218"/>
                <a:gd name="T28" fmla="*/ 0 w 836"/>
                <a:gd name="T29" fmla="*/ 0 h 218"/>
                <a:gd name="T30" fmla="*/ 0 w 836"/>
                <a:gd name="T31" fmla="*/ 0 h 218"/>
                <a:gd name="T32" fmla="*/ 0 w 836"/>
                <a:gd name="T33" fmla="*/ 0 h 218"/>
                <a:gd name="T34" fmla="*/ 0 w 836"/>
                <a:gd name="T35" fmla="*/ 0 h 218"/>
                <a:gd name="T36" fmla="*/ 0 w 836"/>
                <a:gd name="T37" fmla="*/ 0 h 218"/>
                <a:gd name="T38" fmla="*/ 0 w 836"/>
                <a:gd name="T39" fmla="*/ 0 h 218"/>
                <a:gd name="T40" fmla="*/ 0 w 836"/>
                <a:gd name="T41" fmla="*/ 0 h 218"/>
                <a:gd name="T42" fmla="*/ 0 w 836"/>
                <a:gd name="T43" fmla="*/ 0 h 218"/>
                <a:gd name="T44" fmla="*/ 0 w 836"/>
                <a:gd name="T45" fmla="*/ 0 h 218"/>
                <a:gd name="T46" fmla="*/ 0 w 836"/>
                <a:gd name="T47" fmla="*/ 0 h 218"/>
                <a:gd name="T48" fmla="*/ 0 w 836"/>
                <a:gd name="T49" fmla="*/ 0 h 218"/>
                <a:gd name="T50" fmla="*/ 0 w 836"/>
                <a:gd name="T51" fmla="*/ 0 h 218"/>
                <a:gd name="T52" fmla="*/ 0 w 836"/>
                <a:gd name="T53" fmla="*/ 0 h 218"/>
                <a:gd name="T54" fmla="*/ 0 w 836"/>
                <a:gd name="T55" fmla="*/ 0 h 218"/>
                <a:gd name="T56" fmla="*/ 0 w 836"/>
                <a:gd name="T57" fmla="*/ 0 h 218"/>
                <a:gd name="T58" fmla="*/ 0 w 836"/>
                <a:gd name="T59" fmla="*/ 0 h 218"/>
                <a:gd name="T60" fmla="*/ 0 w 836"/>
                <a:gd name="T61" fmla="*/ 0 h 218"/>
                <a:gd name="T62" fmla="*/ 0 w 836"/>
                <a:gd name="T63" fmla="*/ 0 h 218"/>
                <a:gd name="T64" fmla="*/ 0 w 836"/>
                <a:gd name="T65" fmla="*/ 0 h 218"/>
                <a:gd name="T66" fmla="*/ 0 w 836"/>
                <a:gd name="T67" fmla="*/ 0 h 218"/>
                <a:gd name="T68" fmla="*/ 0 w 836"/>
                <a:gd name="T69" fmla="*/ 0 h 218"/>
                <a:gd name="T70" fmla="*/ 0 w 836"/>
                <a:gd name="T71" fmla="*/ 0 h 218"/>
                <a:gd name="T72" fmla="*/ 0 w 836"/>
                <a:gd name="T73" fmla="*/ 0 h 218"/>
                <a:gd name="T74" fmla="*/ 0 w 836"/>
                <a:gd name="T75" fmla="*/ 0 h 218"/>
                <a:gd name="T76" fmla="*/ 0 w 836"/>
                <a:gd name="T77" fmla="*/ 0 h 218"/>
                <a:gd name="T78" fmla="*/ 0 w 836"/>
                <a:gd name="T79" fmla="*/ 0 h 218"/>
                <a:gd name="T80" fmla="*/ 0 w 836"/>
                <a:gd name="T81" fmla="*/ 0 h 218"/>
                <a:gd name="T82" fmla="*/ 0 w 836"/>
                <a:gd name="T83" fmla="*/ 0 h 218"/>
                <a:gd name="T84" fmla="*/ 0 w 836"/>
                <a:gd name="T85" fmla="*/ 0 h 218"/>
                <a:gd name="T86" fmla="*/ 0 w 836"/>
                <a:gd name="T87" fmla="*/ 0 h 218"/>
                <a:gd name="T88" fmla="*/ 0 w 836"/>
                <a:gd name="T89" fmla="*/ 0 h 218"/>
                <a:gd name="T90" fmla="*/ 0 w 836"/>
                <a:gd name="T91" fmla="*/ 0 h 218"/>
                <a:gd name="T92" fmla="*/ 0 w 836"/>
                <a:gd name="T93" fmla="*/ 0 h 218"/>
                <a:gd name="T94" fmla="*/ 0 w 836"/>
                <a:gd name="T95" fmla="*/ 0 h 218"/>
                <a:gd name="T96" fmla="*/ 0 w 836"/>
                <a:gd name="T97" fmla="*/ 0 h 218"/>
                <a:gd name="T98" fmla="*/ 0 w 836"/>
                <a:gd name="T99" fmla="*/ 0 h 218"/>
                <a:gd name="T100" fmla="*/ 0 w 836"/>
                <a:gd name="T101" fmla="*/ 0 h 218"/>
                <a:gd name="T102" fmla="*/ 0 w 836"/>
                <a:gd name="T103" fmla="*/ 0 h 218"/>
                <a:gd name="T104" fmla="*/ 0 w 836"/>
                <a:gd name="T105" fmla="*/ 0 h 218"/>
                <a:gd name="T106" fmla="*/ 0 w 836"/>
                <a:gd name="T107" fmla="*/ 0 h 218"/>
                <a:gd name="T108" fmla="*/ 0 w 836"/>
                <a:gd name="T109" fmla="*/ 0 h 218"/>
                <a:gd name="T110" fmla="*/ 0 w 836"/>
                <a:gd name="T111" fmla="*/ 0 h 218"/>
                <a:gd name="T112" fmla="*/ 0 w 836"/>
                <a:gd name="T113" fmla="*/ 0 h 218"/>
                <a:gd name="T114" fmla="*/ 0 w 836"/>
                <a:gd name="T115" fmla="*/ 0 h 218"/>
                <a:gd name="T116" fmla="*/ 0 w 836"/>
                <a:gd name="T117" fmla="*/ 0 h 218"/>
                <a:gd name="T118" fmla="*/ 0 w 836"/>
                <a:gd name="T119" fmla="*/ 0 h 2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6"/>
                <a:gd name="T181" fmla="*/ 0 h 218"/>
                <a:gd name="T182" fmla="*/ 836 w 836"/>
                <a:gd name="T183" fmla="*/ 218 h 2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6" h="218">
                  <a:moveTo>
                    <a:pt x="88" y="159"/>
                  </a:moveTo>
                  <a:lnTo>
                    <a:pt x="88" y="159"/>
                  </a:lnTo>
                  <a:lnTo>
                    <a:pt x="92" y="159"/>
                  </a:lnTo>
                  <a:lnTo>
                    <a:pt x="95" y="158"/>
                  </a:lnTo>
                  <a:lnTo>
                    <a:pt x="103" y="157"/>
                  </a:lnTo>
                  <a:lnTo>
                    <a:pt x="106" y="157"/>
                  </a:lnTo>
                  <a:lnTo>
                    <a:pt x="111" y="156"/>
                  </a:lnTo>
                  <a:lnTo>
                    <a:pt x="114" y="156"/>
                  </a:lnTo>
                  <a:lnTo>
                    <a:pt x="121" y="156"/>
                  </a:lnTo>
                  <a:lnTo>
                    <a:pt x="126" y="154"/>
                  </a:lnTo>
                  <a:lnTo>
                    <a:pt x="132" y="154"/>
                  </a:lnTo>
                  <a:lnTo>
                    <a:pt x="138" y="153"/>
                  </a:lnTo>
                  <a:lnTo>
                    <a:pt x="147" y="153"/>
                  </a:lnTo>
                  <a:lnTo>
                    <a:pt x="153" y="152"/>
                  </a:lnTo>
                  <a:lnTo>
                    <a:pt x="161" y="151"/>
                  </a:lnTo>
                  <a:lnTo>
                    <a:pt x="168" y="149"/>
                  </a:lnTo>
                  <a:lnTo>
                    <a:pt x="177" y="149"/>
                  </a:lnTo>
                  <a:lnTo>
                    <a:pt x="186" y="148"/>
                  </a:lnTo>
                  <a:lnTo>
                    <a:pt x="193" y="146"/>
                  </a:lnTo>
                  <a:lnTo>
                    <a:pt x="203" y="144"/>
                  </a:lnTo>
                  <a:lnTo>
                    <a:pt x="213" y="144"/>
                  </a:lnTo>
                  <a:lnTo>
                    <a:pt x="222" y="142"/>
                  </a:lnTo>
                  <a:lnTo>
                    <a:pt x="232" y="141"/>
                  </a:lnTo>
                  <a:lnTo>
                    <a:pt x="244" y="139"/>
                  </a:lnTo>
                  <a:lnTo>
                    <a:pt x="254" y="138"/>
                  </a:lnTo>
                  <a:lnTo>
                    <a:pt x="265" y="136"/>
                  </a:lnTo>
                  <a:lnTo>
                    <a:pt x="276" y="134"/>
                  </a:lnTo>
                  <a:lnTo>
                    <a:pt x="288" y="133"/>
                  </a:lnTo>
                  <a:lnTo>
                    <a:pt x="299" y="132"/>
                  </a:lnTo>
                  <a:lnTo>
                    <a:pt x="310" y="128"/>
                  </a:lnTo>
                  <a:lnTo>
                    <a:pt x="323" y="127"/>
                  </a:lnTo>
                  <a:lnTo>
                    <a:pt x="334" y="123"/>
                  </a:lnTo>
                  <a:lnTo>
                    <a:pt x="348" y="122"/>
                  </a:lnTo>
                  <a:lnTo>
                    <a:pt x="359" y="118"/>
                  </a:lnTo>
                  <a:lnTo>
                    <a:pt x="372" y="117"/>
                  </a:lnTo>
                  <a:lnTo>
                    <a:pt x="385" y="113"/>
                  </a:lnTo>
                  <a:lnTo>
                    <a:pt x="399" y="112"/>
                  </a:lnTo>
                  <a:lnTo>
                    <a:pt x="412" y="108"/>
                  </a:lnTo>
                  <a:lnTo>
                    <a:pt x="426" y="105"/>
                  </a:lnTo>
                  <a:lnTo>
                    <a:pt x="438" y="102"/>
                  </a:lnTo>
                  <a:lnTo>
                    <a:pt x="452" y="99"/>
                  </a:lnTo>
                  <a:lnTo>
                    <a:pt x="466" y="95"/>
                  </a:lnTo>
                  <a:lnTo>
                    <a:pt x="481" y="92"/>
                  </a:lnTo>
                  <a:lnTo>
                    <a:pt x="493" y="88"/>
                  </a:lnTo>
                  <a:lnTo>
                    <a:pt x="508" y="85"/>
                  </a:lnTo>
                  <a:lnTo>
                    <a:pt x="522" y="81"/>
                  </a:lnTo>
                  <a:lnTo>
                    <a:pt x="536" y="76"/>
                  </a:lnTo>
                  <a:lnTo>
                    <a:pt x="550" y="73"/>
                  </a:lnTo>
                  <a:lnTo>
                    <a:pt x="565" y="68"/>
                  </a:lnTo>
                  <a:lnTo>
                    <a:pt x="579" y="63"/>
                  </a:lnTo>
                  <a:lnTo>
                    <a:pt x="594" y="59"/>
                  </a:lnTo>
                  <a:lnTo>
                    <a:pt x="608" y="55"/>
                  </a:lnTo>
                  <a:lnTo>
                    <a:pt x="623" y="50"/>
                  </a:lnTo>
                  <a:lnTo>
                    <a:pt x="636" y="45"/>
                  </a:lnTo>
                  <a:lnTo>
                    <a:pt x="650" y="40"/>
                  </a:lnTo>
                  <a:lnTo>
                    <a:pt x="665" y="35"/>
                  </a:lnTo>
                  <a:lnTo>
                    <a:pt x="679" y="30"/>
                  </a:lnTo>
                  <a:lnTo>
                    <a:pt x="694" y="24"/>
                  </a:lnTo>
                  <a:lnTo>
                    <a:pt x="708" y="19"/>
                  </a:lnTo>
                  <a:lnTo>
                    <a:pt x="722" y="12"/>
                  </a:lnTo>
                  <a:lnTo>
                    <a:pt x="737" y="7"/>
                  </a:lnTo>
                  <a:lnTo>
                    <a:pt x="836" y="0"/>
                  </a:lnTo>
                  <a:lnTo>
                    <a:pt x="816" y="10"/>
                  </a:lnTo>
                  <a:lnTo>
                    <a:pt x="812" y="11"/>
                  </a:lnTo>
                  <a:lnTo>
                    <a:pt x="807" y="14"/>
                  </a:lnTo>
                  <a:lnTo>
                    <a:pt x="802" y="17"/>
                  </a:lnTo>
                  <a:lnTo>
                    <a:pt x="796" y="19"/>
                  </a:lnTo>
                  <a:lnTo>
                    <a:pt x="790" y="22"/>
                  </a:lnTo>
                  <a:lnTo>
                    <a:pt x="783" y="25"/>
                  </a:lnTo>
                  <a:lnTo>
                    <a:pt x="777" y="30"/>
                  </a:lnTo>
                  <a:lnTo>
                    <a:pt x="770" y="32"/>
                  </a:lnTo>
                  <a:lnTo>
                    <a:pt x="762" y="36"/>
                  </a:lnTo>
                  <a:lnTo>
                    <a:pt x="754" y="40"/>
                  </a:lnTo>
                  <a:lnTo>
                    <a:pt x="747" y="44"/>
                  </a:lnTo>
                  <a:lnTo>
                    <a:pt x="738" y="49"/>
                  </a:lnTo>
                  <a:lnTo>
                    <a:pt x="729" y="53"/>
                  </a:lnTo>
                  <a:lnTo>
                    <a:pt x="721" y="56"/>
                  </a:lnTo>
                  <a:lnTo>
                    <a:pt x="712" y="61"/>
                  </a:lnTo>
                  <a:lnTo>
                    <a:pt x="702" y="65"/>
                  </a:lnTo>
                  <a:lnTo>
                    <a:pt x="692" y="70"/>
                  </a:lnTo>
                  <a:lnTo>
                    <a:pt x="683" y="74"/>
                  </a:lnTo>
                  <a:lnTo>
                    <a:pt x="673" y="79"/>
                  </a:lnTo>
                  <a:lnTo>
                    <a:pt x="663" y="84"/>
                  </a:lnTo>
                  <a:lnTo>
                    <a:pt x="653" y="89"/>
                  </a:lnTo>
                  <a:lnTo>
                    <a:pt x="641" y="94"/>
                  </a:lnTo>
                  <a:lnTo>
                    <a:pt x="633" y="99"/>
                  </a:lnTo>
                  <a:lnTo>
                    <a:pt x="621" y="104"/>
                  </a:lnTo>
                  <a:lnTo>
                    <a:pt x="610" y="108"/>
                  </a:lnTo>
                  <a:lnTo>
                    <a:pt x="599" y="113"/>
                  </a:lnTo>
                  <a:lnTo>
                    <a:pt x="588" y="118"/>
                  </a:lnTo>
                  <a:lnTo>
                    <a:pt x="576" y="122"/>
                  </a:lnTo>
                  <a:lnTo>
                    <a:pt x="565" y="127"/>
                  </a:lnTo>
                  <a:lnTo>
                    <a:pt x="552" y="132"/>
                  </a:lnTo>
                  <a:lnTo>
                    <a:pt x="542" y="137"/>
                  </a:lnTo>
                  <a:lnTo>
                    <a:pt x="530" y="141"/>
                  </a:lnTo>
                  <a:lnTo>
                    <a:pt x="518" y="146"/>
                  </a:lnTo>
                  <a:lnTo>
                    <a:pt x="507" y="151"/>
                  </a:lnTo>
                  <a:lnTo>
                    <a:pt x="496" y="156"/>
                  </a:lnTo>
                  <a:lnTo>
                    <a:pt x="483" y="159"/>
                  </a:lnTo>
                  <a:lnTo>
                    <a:pt x="472" y="163"/>
                  </a:lnTo>
                  <a:lnTo>
                    <a:pt x="461" y="168"/>
                  </a:lnTo>
                  <a:lnTo>
                    <a:pt x="449" y="172"/>
                  </a:lnTo>
                  <a:lnTo>
                    <a:pt x="437" y="176"/>
                  </a:lnTo>
                  <a:lnTo>
                    <a:pt x="426" y="179"/>
                  </a:lnTo>
                  <a:lnTo>
                    <a:pt x="414" y="183"/>
                  </a:lnTo>
                  <a:lnTo>
                    <a:pt x="403" y="187"/>
                  </a:lnTo>
                  <a:lnTo>
                    <a:pt x="390" y="190"/>
                  </a:lnTo>
                  <a:lnTo>
                    <a:pt x="379" y="193"/>
                  </a:lnTo>
                  <a:lnTo>
                    <a:pt x="369" y="197"/>
                  </a:lnTo>
                  <a:lnTo>
                    <a:pt x="358" y="201"/>
                  </a:lnTo>
                  <a:lnTo>
                    <a:pt x="347" y="203"/>
                  </a:lnTo>
                  <a:lnTo>
                    <a:pt x="336" y="206"/>
                  </a:lnTo>
                  <a:lnTo>
                    <a:pt x="325" y="207"/>
                  </a:lnTo>
                  <a:lnTo>
                    <a:pt x="315" y="211"/>
                  </a:lnTo>
                  <a:lnTo>
                    <a:pt x="305" y="212"/>
                  </a:lnTo>
                  <a:lnTo>
                    <a:pt x="295" y="215"/>
                  </a:lnTo>
                  <a:lnTo>
                    <a:pt x="285" y="216"/>
                  </a:lnTo>
                  <a:lnTo>
                    <a:pt x="276" y="218"/>
                  </a:lnTo>
                  <a:lnTo>
                    <a:pt x="0" y="163"/>
                  </a:lnTo>
                  <a:lnTo>
                    <a:pt x="88" y="159"/>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82" name="Freeform 34"/>
            <p:cNvSpPr>
              <a:spLocks/>
            </p:cNvSpPr>
            <p:nvPr/>
          </p:nvSpPr>
          <p:spPr bwMode="auto">
            <a:xfrm>
              <a:off x="3038" y="3095"/>
              <a:ext cx="229" cy="75"/>
            </a:xfrm>
            <a:custGeom>
              <a:avLst/>
              <a:gdLst>
                <a:gd name="T0" fmla="*/ 0 w 689"/>
                <a:gd name="T1" fmla="*/ 0 h 225"/>
                <a:gd name="T2" fmla="*/ 0 w 689"/>
                <a:gd name="T3" fmla="*/ 0 h 225"/>
                <a:gd name="T4" fmla="*/ 0 w 689"/>
                <a:gd name="T5" fmla="*/ 0 h 225"/>
                <a:gd name="T6" fmla="*/ 0 w 689"/>
                <a:gd name="T7" fmla="*/ 0 h 225"/>
                <a:gd name="T8" fmla="*/ 0 w 689"/>
                <a:gd name="T9" fmla="*/ 0 h 225"/>
                <a:gd name="T10" fmla="*/ 0 w 689"/>
                <a:gd name="T11" fmla="*/ 0 h 225"/>
                <a:gd name="T12" fmla="*/ 0 w 689"/>
                <a:gd name="T13" fmla="*/ 0 h 225"/>
                <a:gd name="T14" fmla="*/ 0 w 689"/>
                <a:gd name="T15" fmla="*/ 0 h 225"/>
                <a:gd name="T16" fmla="*/ 0 w 689"/>
                <a:gd name="T17" fmla="*/ 0 h 225"/>
                <a:gd name="T18" fmla="*/ 0 w 689"/>
                <a:gd name="T19" fmla="*/ 0 h 225"/>
                <a:gd name="T20" fmla="*/ 0 w 689"/>
                <a:gd name="T21" fmla="*/ 0 h 225"/>
                <a:gd name="T22" fmla="*/ 0 w 689"/>
                <a:gd name="T23" fmla="*/ 0 h 225"/>
                <a:gd name="T24" fmla="*/ 0 w 689"/>
                <a:gd name="T25" fmla="*/ 0 h 225"/>
                <a:gd name="T26" fmla="*/ 0 w 689"/>
                <a:gd name="T27" fmla="*/ 0 h 225"/>
                <a:gd name="T28" fmla="*/ 0 w 689"/>
                <a:gd name="T29" fmla="*/ 0 h 225"/>
                <a:gd name="T30" fmla="*/ 0 w 689"/>
                <a:gd name="T31" fmla="*/ 0 h 225"/>
                <a:gd name="T32" fmla="*/ 0 w 689"/>
                <a:gd name="T33" fmla="*/ 0 h 225"/>
                <a:gd name="T34" fmla="*/ 0 w 689"/>
                <a:gd name="T35" fmla="*/ 0 h 225"/>
                <a:gd name="T36" fmla="*/ 0 w 689"/>
                <a:gd name="T37" fmla="*/ 0 h 225"/>
                <a:gd name="T38" fmla="*/ 0 w 689"/>
                <a:gd name="T39" fmla="*/ 0 h 225"/>
                <a:gd name="T40" fmla="*/ 0 w 689"/>
                <a:gd name="T41" fmla="*/ 0 h 225"/>
                <a:gd name="T42" fmla="*/ 0 w 689"/>
                <a:gd name="T43" fmla="*/ 0 h 225"/>
                <a:gd name="T44" fmla="*/ 0 w 689"/>
                <a:gd name="T45" fmla="*/ 0 h 225"/>
                <a:gd name="T46" fmla="*/ 0 w 689"/>
                <a:gd name="T47" fmla="*/ 0 h 225"/>
                <a:gd name="T48" fmla="*/ 0 w 689"/>
                <a:gd name="T49" fmla="*/ 0 h 225"/>
                <a:gd name="T50" fmla="*/ 0 w 689"/>
                <a:gd name="T51" fmla="*/ 0 h 225"/>
                <a:gd name="T52" fmla="*/ 0 w 689"/>
                <a:gd name="T53" fmla="*/ 0 h 225"/>
                <a:gd name="T54" fmla="*/ 0 w 689"/>
                <a:gd name="T55" fmla="*/ 0 h 225"/>
                <a:gd name="T56" fmla="*/ 0 w 689"/>
                <a:gd name="T57" fmla="*/ 0 h 225"/>
                <a:gd name="T58" fmla="*/ 0 w 689"/>
                <a:gd name="T59" fmla="*/ 0 h 225"/>
                <a:gd name="T60" fmla="*/ 0 w 689"/>
                <a:gd name="T61" fmla="*/ 0 h 225"/>
                <a:gd name="T62" fmla="*/ 0 w 689"/>
                <a:gd name="T63" fmla="*/ 0 h 225"/>
                <a:gd name="T64" fmla="*/ 0 w 689"/>
                <a:gd name="T65" fmla="*/ 0 h 225"/>
                <a:gd name="T66" fmla="*/ 0 w 689"/>
                <a:gd name="T67" fmla="*/ 0 h 225"/>
                <a:gd name="T68" fmla="*/ 0 w 689"/>
                <a:gd name="T69" fmla="*/ 0 h 225"/>
                <a:gd name="T70" fmla="*/ 0 w 689"/>
                <a:gd name="T71" fmla="*/ 0 h 225"/>
                <a:gd name="T72" fmla="*/ 0 w 689"/>
                <a:gd name="T73" fmla="*/ 0 h 225"/>
                <a:gd name="T74" fmla="*/ 0 w 689"/>
                <a:gd name="T75" fmla="*/ 0 h 225"/>
                <a:gd name="T76" fmla="*/ 0 w 689"/>
                <a:gd name="T77" fmla="*/ 0 h 225"/>
                <a:gd name="T78" fmla="*/ 0 w 689"/>
                <a:gd name="T79" fmla="*/ 0 h 225"/>
                <a:gd name="T80" fmla="*/ 0 w 689"/>
                <a:gd name="T81" fmla="*/ 0 h 225"/>
                <a:gd name="T82" fmla="*/ 0 w 689"/>
                <a:gd name="T83" fmla="*/ 0 h 225"/>
                <a:gd name="T84" fmla="*/ 0 w 689"/>
                <a:gd name="T85" fmla="*/ 0 h 225"/>
                <a:gd name="T86" fmla="*/ 0 w 689"/>
                <a:gd name="T87" fmla="*/ 0 h 225"/>
                <a:gd name="T88" fmla="*/ 0 w 689"/>
                <a:gd name="T89" fmla="*/ 0 h 225"/>
                <a:gd name="T90" fmla="*/ 0 w 689"/>
                <a:gd name="T91" fmla="*/ 0 h 225"/>
                <a:gd name="T92" fmla="*/ 0 w 689"/>
                <a:gd name="T93" fmla="*/ 0 h 225"/>
                <a:gd name="T94" fmla="*/ 0 w 689"/>
                <a:gd name="T95" fmla="*/ 0 h 225"/>
                <a:gd name="T96" fmla="*/ 0 w 689"/>
                <a:gd name="T97" fmla="*/ 0 h 225"/>
                <a:gd name="T98" fmla="*/ 0 w 689"/>
                <a:gd name="T99" fmla="*/ 0 h 225"/>
                <a:gd name="T100" fmla="*/ 0 w 689"/>
                <a:gd name="T101" fmla="*/ 0 h 225"/>
                <a:gd name="T102" fmla="*/ 0 w 689"/>
                <a:gd name="T103" fmla="*/ 0 h 225"/>
                <a:gd name="T104" fmla="*/ 0 w 689"/>
                <a:gd name="T105" fmla="*/ 0 h 225"/>
                <a:gd name="T106" fmla="*/ 0 w 689"/>
                <a:gd name="T107" fmla="*/ 0 h 225"/>
                <a:gd name="T108" fmla="*/ 0 w 689"/>
                <a:gd name="T109" fmla="*/ 0 h 2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9"/>
                <a:gd name="T166" fmla="*/ 0 h 225"/>
                <a:gd name="T167" fmla="*/ 689 w 689"/>
                <a:gd name="T168" fmla="*/ 225 h 2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9" h="225">
                  <a:moveTo>
                    <a:pt x="173" y="125"/>
                  </a:moveTo>
                  <a:lnTo>
                    <a:pt x="170" y="125"/>
                  </a:lnTo>
                  <a:lnTo>
                    <a:pt x="166" y="126"/>
                  </a:lnTo>
                  <a:lnTo>
                    <a:pt x="163" y="127"/>
                  </a:lnTo>
                  <a:lnTo>
                    <a:pt x="160" y="129"/>
                  </a:lnTo>
                  <a:lnTo>
                    <a:pt x="156" y="129"/>
                  </a:lnTo>
                  <a:lnTo>
                    <a:pt x="153" y="131"/>
                  </a:lnTo>
                  <a:lnTo>
                    <a:pt x="146" y="132"/>
                  </a:lnTo>
                  <a:lnTo>
                    <a:pt x="141" y="134"/>
                  </a:lnTo>
                  <a:lnTo>
                    <a:pt x="136" y="135"/>
                  </a:lnTo>
                  <a:lnTo>
                    <a:pt x="130" y="136"/>
                  </a:lnTo>
                  <a:lnTo>
                    <a:pt x="124" y="137"/>
                  </a:lnTo>
                  <a:lnTo>
                    <a:pt x="117" y="139"/>
                  </a:lnTo>
                  <a:lnTo>
                    <a:pt x="111" y="140"/>
                  </a:lnTo>
                  <a:lnTo>
                    <a:pt x="105" y="142"/>
                  </a:lnTo>
                  <a:lnTo>
                    <a:pt x="97" y="142"/>
                  </a:lnTo>
                  <a:lnTo>
                    <a:pt x="91" y="142"/>
                  </a:lnTo>
                  <a:lnTo>
                    <a:pt x="84" y="142"/>
                  </a:lnTo>
                  <a:lnTo>
                    <a:pt x="76" y="144"/>
                  </a:lnTo>
                  <a:lnTo>
                    <a:pt x="70" y="142"/>
                  </a:lnTo>
                  <a:lnTo>
                    <a:pt x="62" y="142"/>
                  </a:lnTo>
                  <a:lnTo>
                    <a:pt x="56" y="142"/>
                  </a:lnTo>
                  <a:lnTo>
                    <a:pt x="50" y="141"/>
                  </a:lnTo>
                  <a:lnTo>
                    <a:pt x="42" y="139"/>
                  </a:lnTo>
                  <a:lnTo>
                    <a:pt x="36" y="137"/>
                  </a:lnTo>
                  <a:lnTo>
                    <a:pt x="31" y="134"/>
                  </a:lnTo>
                  <a:lnTo>
                    <a:pt x="25" y="132"/>
                  </a:lnTo>
                  <a:lnTo>
                    <a:pt x="20" y="129"/>
                  </a:lnTo>
                  <a:lnTo>
                    <a:pt x="15" y="125"/>
                  </a:lnTo>
                  <a:lnTo>
                    <a:pt x="11" y="120"/>
                  </a:lnTo>
                  <a:lnTo>
                    <a:pt x="7" y="116"/>
                  </a:lnTo>
                  <a:lnTo>
                    <a:pt x="3" y="110"/>
                  </a:lnTo>
                  <a:lnTo>
                    <a:pt x="1" y="105"/>
                  </a:lnTo>
                  <a:lnTo>
                    <a:pt x="0" y="98"/>
                  </a:lnTo>
                  <a:lnTo>
                    <a:pt x="0" y="93"/>
                  </a:lnTo>
                  <a:lnTo>
                    <a:pt x="0" y="87"/>
                  </a:lnTo>
                  <a:lnTo>
                    <a:pt x="1" y="82"/>
                  </a:lnTo>
                  <a:lnTo>
                    <a:pt x="3" y="77"/>
                  </a:lnTo>
                  <a:lnTo>
                    <a:pt x="7" y="72"/>
                  </a:lnTo>
                  <a:lnTo>
                    <a:pt x="10" y="66"/>
                  </a:lnTo>
                  <a:lnTo>
                    <a:pt x="15" y="61"/>
                  </a:lnTo>
                  <a:lnTo>
                    <a:pt x="18" y="56"/>
                  </a:lnTo>
                  <a:lnTo>
                    <a:pt x="25" y="51"/>
                  </a:lnTo>
                  <a:lnTo>
                    <a:pt x="31" y="46"/>
                  </a:lnTo>
                  <a:lnTo>
                    <a:pt x="37" y="42"/>
                  </a:lnTo>
                  <a:lnTo>
                    <a:pt x="43" y="38"/>
                  </a:lnTo>
                  <a:lnTo>
                    <a:pt x="51" y="34"/>
                  </a:lnTo>
                  <a:lnTo>
                    <a:pt x="57" y="31"/>
                  </a:lnTo>
                  <a:lnTo>
                    <a:pt x="65" y="26"/>
                  </a:lnTo>
                  <a:lnTo>
                    <a:pt x="72" y="22"/>
                  </a:lnTo>
                  <a:lnTo>
                    <a:pt x="80" y="18"/>
                  </a:lnTo>
                  <a:lnTo>
                    <a:pt x="87" y="16"/>
                  </a:lnTo>
                  <a:lnTo>
                    <a:pt x="95" y="12"/>
                  </a:lnTo>
                  <a:lnTo>
                    <a:pt x="102" y="10"/>
                  </a:lnTo>
                  <a:lnTo>
                    <a:pt x="110" y="8"/>
                  </a:lnTo>
                  <a:lnTo>
                    <a:pt x="116" y="5"/>
                  </a:lnTo>
                  <a:lnTo>
                    <a:pt x="124" y="4"/>
                  </a:lnTo>
                  <a:lnTo>
                    <a:pt x="130" y="2"/>
                  </a:lnTo>
                  <a:lnTo>
                    <a:pt x="136" y="2"/>
                  </a:lnTo>
                  <a:lnTo>
                    <a:pt x="141" y="0"/>
                  </a:lnTo>
                  <a:lnTo>
                    <a:pt x="146" y="0"/>
                  </a:lnTo>
                  <a:lnTo>
                    <a:pt x="151" y="0"/>
                  </a:lnTo>
                  <a:lnTo>
                    <a:pt x="156" y="0"/>
                  </a:lnTo>
                  <a:lnTo>
                    <a:pt x="163" y="2"/>
                  </a:lnTo>
                  <a:lnTo>
                    <a:pt x="168" y="5"/>
                  </a:lnTo>
                  <a:lnTo>
                    <a:pt x="171" y="9"/>
                  </a:lnTo>
                  <a:lnTo>
                    <a:pt x="175" y="17"/>
                  </a:lnTo>
                  <a:lnTo>
                    <a:pt x="176" y="19"/>
                  </a:lnTo>
                  <a:lnTo>
                    <a:pt x="178" y="23"/>
                  </a:lnTo>
                  <a:lnTo>
                    <a:pt x="179" y="28"/>
                  </a:lnTo>
                  <a:lnTo>
                    <a:pt x="182" y="32"/>
                  </a:lnTo>
                  <a:lnTo>
                    <a:pt x="183" y="37"/>
                  </a:lnTo>
                  <a:lnTo>
                    <a:pt x="185" y="41"/>
                  </a:lnTo>
                  <a:lnTo>
                    <a:pt x="188" y="46"/>
                  </a:lnTo>
                  <a:lnTo>
                    <a:pt x="192" y="51"/>
                  </a:lnTo>
                  <a:lnTo>
                    <a:pt x="193" y="56"/>
                  </a:lnTo>
                  <a:lnTo>
                    <a:pt x="198" y="61"/>
                  </a:lnTo>
                  <a:lnTo>
                    <a:pt x="202" y="66"/>
                  </a:lnTo>
                  <a:lnTo>
                    <a:pt x="207" y="72"/>
                  </a:lnTo>
                  <a:lnTo>
                    <a:pt x="212" y="77"/>
                  </a:lnTo>
                  <a:lnTo>
                    <a:pt x="218" y="83"/>
                  </a:lnTo>
                  <a:lnTo>
                    <a:pt x="220" y="86"/>
                  </a:lnTo>
                  <a:lnTo>
                    <a:pt x="224" y="88"/>
                  </a:lnTo>
                  <a:lnTo>
                    <a:pt x="228" y="92"/>
                  </a:lnTo>
                  <a:lnTo>
                    <a:pt x="232" y="95"/>
                  </a:lnTo>
                  <a:lnTo>
                    <a:pt x="235" y="97"/>
                  </a:lnTo>
                  <a:lnTo>
                    <a:pt x="240" y="100"/>
                  </a:lnTo>
                  <a:lnTo>
                    <a:pt x="244" y="104"/>
                  </a:lnTo>
                  <a:lnTo>
                    <a:pt x="249" y="106"/>
                  </a:lnTo>
                  <a:lnTo>
                    <a:pt x="254" y="109"/>
                  </a:lnTo>
                  <a:lnTo>
                    <a:pt x="259" y="111"/>
                  </a:lnTo>
                  <a:lnTo>
                    <a:pt x="264" y="114"/>
                  </a:lnTo>
                  <a:lnTo>
                    <a:pt x="271" y="117"/>
                  </a:lnTo>
                  <a:lnTo>
                    <a:pt x="277" y="120"/>
                  </a:lnTo>
                  <a:lnTo>
                    <a:pt x="283" y="122"/>
                  </a:lnTo>
                  <a:lnTo>
                    <a:pt x="289" y="125"/>
                  </a:lnTo>
                  <a:lnTo>
                    <a:pt x="297" y="129"/>
                  </a:lnTo>
                  <a:lnTo>
                    <a:pt x="303" y="131"/>
                  </a:lnTo>
                  <a:lnTo>
                    <a:pt x="311" y="134"/>
                  </a:lnTo>
                  <a:lnTo>
                    <a:pt x="318" y="136"/>
                  </a:lnTo>
                  <a:lnTo>
                    <a:pt x="327" y="140"/>
                  </a:lnTo>
                  <a:lnTo>
                    <a:pt x="335" y="142"/>
                  </a:lnTo>
                  <a:lnTo>
                    <a:pt x="342" y="144"/>
                  </a:lnTo>
                  <a:lnTo>
                    <a:pt x="350" y="146"/>
                  </a:lnTo>
                  <a:lnTo>
                    <a:pt x="358" y="149"/>
                  </a:lnTo>
                  <a:lnTo>
                    <a:pt x="366" y="151"/>
                  </a:lnTo>
                  <a:lnTo>
                    <a:pt x="375" y="154"/>
                  </a:lnTo>
                  <a:lnTo>
                    <a:pt x="382" y="155"/>
                  </a:lnTo>
                  <a:lnTo>
                    <a:pt x="391" y="158"/>
                  </a:lnTo>
                  <a:lnTo>
                    <a:pt x="399" y="159"/>
                  </a:lnTo>
                  <a:lnTo>
                    <a:pt x="407" y="161"/>
                  </a:lnTo>
                  <a:lnTo>
                    <a:pt x="415" y="163"/>
                  </a:lnTo>
                  <a:lnTo>
                    <a:pt x="422" y="165"/>
                  </a:lnTo>
                  <a:lnTo>
                    <a:pt x="431" y="166"/>
                  </a:lnTo>
                  <a:lnTo>
                    <a:pt x="439" y="169"/>
                  </a:lnTo>
                  <a:lnTo>
                    <a:pt x="448" y="170"/>
                  </a:lnTo>
                  <a:lnTo>
                    <a:pt x="455" y="171"/>
                  </a:lnTo>
                  <a:lnTo>
                    <a:pt x="463" y="173"/>
                  </a:lnTo>
                  <a:lnTo>
                    <a:pt x="470" y="175"/>
                  </a:lnTo>
                  <a:lnTo>
                    <a:pt x="478" y="175"/>
                  </a:lnTo>
                  <a:lnTo>
                    <a:pt x="487" y="178"/>
                  </a:lnTo>
                  <a:lnTo>
                    <a:pt x="493" y="178"/>
                  </a:lnTo>
                  <a:lnTo>
                    <a:pt x="500" y="180"/>
                  </a:lnTo>
                  <a:lnTo>
                    <a:pt x="509" y="181"/>
                  </a:lnTo>
                  <a:lnTo>
                    <a:pt x="517" y="183"/>
                  </a:lnTo>
                  <a:lnTo>
                    <a:pt x="524" y="183"/>
                  </a:lnTo>
                  <a:lnTo>
                    <a:pt x="530" y="184"/>
                  </a:lnTo>
                  <a:lnTo>
                    <a:pt x="538" y="185"/>
                  </a:lnTo>
                  <a:lnTo>
                    <a:pt x="544" y="186"/>
                  </a:lnTo>
                  <a:lnTo>
                    <a:pt x="551" y="188"/>
                  </a:lnTo>
                  <a:lnTo>
                    <a:pt x="558" y="189"/>
                  </a:lnTo>
                  <a:lnTo>
                    <a:pt x="566" y="190"/>
                  </a:lnTo>
                  <a:lnTo>
                    <a:pt x="572" y="191"/>
                  </a:lnTo>
                  <a:lnTo>
                    <a:pt x="578" y="191"/>
                  </a:lnTo>
                  <a:lnTo>
                    <a:pt x="584" y="193"/>
                  </a:lnTo>
                  <a:lnTo>
                    <a:pt x="589" y="193"/>
                  </a:lnTo>
                  <a:lnTo>
                    <a:pt x="596" y="194"/>
                  </a:lnTo>
                  <a:lnTo>
                    <a:pt x="602" y="194"/>
                  </a:lnTo>
                  <a:lnTo>
                    <a:pt x="608" y="195"/>
                  </a:lnTo>
                  <a:lnTo>
                    <a:pt x="613" y="197"/>
                  </a:lnTo>
                  <a:lnTo>
                    <a:pt x="620" y="197"/>
                  </a:lnTo>
                  <a:lnTo>
                    <a:pt x="623" y="197"/>
                  </a:lnTo>
                  <a:lnTo>
                    <a:pt x="628" y="198"/>
                  </a:lnTo>
                  <a:lnTo>
                    <a:pt x="633" y="198"/>
                  </a:lnTo>
                  <a:lnTo>
                    <a:pt x="638" y="199"/>
                  </a:lnTo>
                  <a:lnTo>
                    <a:pt x="642" y="199"/>
                  </a:lnTo>
                  <a:lnTo>
                    <a:pt x="647" y="199"/>
                  </a:lnTo>
                  <a:lnTo>
                    <a:pt x="651" y="200"/>
                  </a:lnTo>
                  <a:lnTo>
                    <a:pt x="656" y="200"/>
                  </a:lnTo>
                  <a:lnTo>
                    <a:pt x="662" y="200"/>
                  </a:lnTo>
                  <a:lnTo>
                    <a:pt x="670" y="202"/>
                  </a:lnTo>
                  <a:lnTo>
                    <a:pt x="674" y="203"/>
                  </a:lnTo>
                  <a:lnTo>
                    <a:pt x="679" y="203"/>
                  </a:lnTo>
                  <a:lnTo>
                    <a:pt x="682" y="203"/>
                  </a:lnTo>
                  <a:lnTo>
                    <a:pt x="686" y="203"/>
                  </a:lnTo>
                  <a:lnTo>
                    <a:pt x="687" y="203"/>
                  </a:lnTo>
                  <a:lnTo>
                    <a:pt x="689" y="204"/>
                  </a:lnTo>
                  <a:lnTo>
                    <a:pt x="606" y="225"/>
                  </a:lnTo>
                  <a:lnTo>
                    <a:pt x="604" y="224"/>
                  </a:lnTo>
                  <a:lnTo>
                    <a:pt x="602" y="224"/>
                  </a:lnTo>
                  <a:lnTo>
                    <a:pt x="598" y="223"/>
                  </a:lnTo>
                  <a:lnTo>
                    <a:pt x="593" y="223"/>
                  </a:lnTo>
                  <a:lnTo>
                    <a:pt x="589" y="223"/>
                  </a:lnTo>
                  <a:lnTo>
                    <a:pt x="587" y="223"/>
                  </a:lnTo>
                  <a:lnTo>
                    <a:pt x="583" y="222"/>
                  </a:lnTo>
                  <a:lnTo>
                    <a:pt x="579" y="222"/>
                  </a:lnTo>
                  <a:lnTo>
                    <a:pt x="576" y="222"/>
                  </a:lnTo>
                  <a:lnTo>
                    <a:pt x="571" y="222"/>
                  </a:lnTo>
                  <a:lnTo>
                    <a:pt x="566" y="222"/>
                  </a:lnTo>
                  <a:lnTo>
                    <a:pt x="562" y="222"/>
                  </a:lnTo>
                  <a:lnTo>
                    <a:pt x="556" y="220"/>
                  </a:lnTo>
                  <a:lnTo>
                    <a:pt x="551" y="220"/>
                  </a:lnTo>
                  <a:lnTo>
                    <a:pt x="544" y="218"/>
                  </a:lnTo>
                  <a:lnTo>
                    <a:pt x="539" y="218"/>
                  </a:lnTo>
                  <a:lnTo>
                    <a:pt x="533" y="217"/>
                  </a:lnTo>
                  <a:lnTo>
                    <a:pt x="527" y="217"/>
                  </a:lnTo>
                  <a:lnTo>
                    <a:pt x="520" y="215"/>
                  </a:lnTo>
                  <a:lnTo>
                    <a:pt x="514" y="215"/>
                  </a:lnTo>
                  <a:lnTo>
                    <a:pt x="507" y="214"/>
                  </a:lnTo>
                  <a:lnTo>
                    <a:pt x="499" y="214"/>
                  </a:lnTo>
                  <a:lnTo>
                    <a:pt x="493" y="212"/>
                  </a:lnTo>
                  <a:lnTo>
                    <a:pt x="485" y="212"/>
                  </a:lnTo>
                  <a:lnTo>
                    <a:pt x="478" y="210"/>
                  </a:lnTo>
                  <a:lnTo>
                    <a:pt x="470" y="209"/>
                  </a:lnTo>
                  <a:lnTo>
                    <a:pt x="463" y="209"/>
                  </a:lnTo>
                  <a:lnTo>
                    <a:pt x="455" y="208"/>
                  </a:lnTo>
                  <a:lnTo>
                    <a:pt x="448" y="205"/>
                  </a:lnTo>
                  <a:lnTo>
                    <a:pt x="439" y="204"/>
                  </a:lnTo>
                  <a:lnTo>
                    <a:pt x="430" y="203"/>
                  </a:lnTo>
                  <a:lnTo>
                    <a:pt x="422" y="202"/>
                  </a:lnTo>
                  <a:lnTo>
                    <a:pt x="414" y="199"/>
                  </a:lnTo>
                  <a:lnTo>
                    <a:pt x="405" y="198"/>
                  </a:lnTo>
                  <a:lnTo>
                    <a:pt x="397" y="197"/>
                  </a:lnTo>
                  <a:lnTo>
                    <a:pt x="389" y="195"/>
                  </a:lnTo>
                  <a:lnTo>
                    <a:pt x="380" y="193"/>
                  </a:lnTo>
                  <a:lnTo>
                    <a:pt x="371" y="191"/>
                  </a:lnTo>
                  <a:lnTo>
                    <a:pt x="364" y="189"/>
                  </a:lnTo>
                  <a:lnTo>
                    <a:pt x="355" y="188"/>
                  </a:lnTo>
                  <a:lnTo>
                    <a:pt x="346" y="185"/>
                  </a:lnTo>
                  <a:lnTo>
                    <a:pt x="337" y="183"/>
                  </a:lnTo>
                  <a:lnTo>
                    <a:pt x="328" y="181"/>
                  </a:lnTo>
                  <a:lnTo>
                    <a:pt x="320" y="180"/>
                  </a:lnTo>
                  <a:lnTo>
                    <a:pt x="311" y="176"/>
                  </a:lnTo>
                  <a:lnTo>
                    <a:pt x="302" y="174"/>
                  </a:lnTo>
                  <a:lnTo>
                    <a:pt x="293" y="171"/>
                  </a:lnTo>
                  <a:lnTo>
                    <a:pt x="286" y="169"/>
                  </a:lnTo>
                  <a:lnTo>
                    <a:pt x="277" y="166"/>
                  </a:lnTo>
                  <a:lnTo>
                    <a:pt x="268" y="164"/>
                  </a:lnTo>
                  <a:lnTo>
                    <a:pt x="259" y="160"/>
                  </a:lnTo>
                  <a:lnTo>
                    <a:pt x="252" y="159"/>
                  </a:lnTo>
                  <a:lnTo>
                    <a:pt x="243" y="155"/>
                  </a:lnTo>
                  <a:lnTo>
                    <a:pt x="235" y="153"/>
                  </a:lnTo>
                  <a:lnTo>
                    <a:pt x="228" y="149"/>
                  </a:lnTo>
                  <a:lnTo>
                    <a:pt x="220" y="145"/>
                  </a:lnTo>
                  <a:lnTo>
                    <a:pt x="213" y="142"/>
                  </a:lnTo>
                  <a:lnTo>
                    <a:pt x="205" y="139"/>
                  </a:lnTo>
                  <a:lnTo>
                    <a:pt x="198" y="136"/>
                  </a:lnTo>
                  <a:lnTo>
                    <a:pt x="192" y="132"/>
                  </a:lnTo>
                  <a:lnTo>
                    <a:pt x="173" y="125"/>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83" name="Freeform 35"/>
            <p:cNvSpPr>
              <a:spLocks/>
            </p:cNvSpPr>
            <p:nvPr/>
          </p:nvSpPr>
          <p:spPr bwMode="auto">
            <a:xfrm>
              <a:off x="3094" y="2952"/>
              <a:ext cx="443" cy="144"/>
            </a:xfrm>
            <a:custGeom>
              <a:avLst/>
              <a:gdLst>
                <a:gd name="T0" fmla="*/ 0 w 1327"/>
                <a:gd name="T1" fmla="*/ 0 h 432"/>
                <a:gd name="T2" fmla="*/ 0 w 1327"/>
                <a:gd name="T3" fmla="*/ 0 h 432"/>
                <a:gd name="T4" fmla="*/ 0 w 1327"/>
                <a:gd name="T5" fmla="*/ 0 h 432"/>
                <a:gd name="T6" fmla="*/ 0 w 1327"/>
                <a:gd name="T7" fmla="*/ 0 h 432"/>
                <a:gd name="T8" fmla="*/ 0 w 1327"/>
                <a:gd name="T9" fmla="*/ 0 h 432"/>
                <a:gd name="T10" fmla="*/ 0 w 1327"/>
                <a:gd name="T11" fmla="*/ 0 h 432"/>
                <a:gd name="T12" fmla="*/ 0 w 1327"/>
                <a:gd name="T13" fmla="*/ 0 h 432"/>
                <a:gd name="T14" fmla="*/ 0 w 1327"/>
                <a:gd name="T15" fmla="*/ 0 h 432"/>
                <a:gd name="T16" fmla="*/ 0 w 1327"/>
                <a:gd name="T17" fmla="*/ 0 h 432"/>
                <a:gd name="T18" fmla="*/ 0 w 1327"/>
                <a:gd name="T19" fmla="*/ 0 h 432"/>
                <a:gd name="T20" fmla="*/ 0 w 1327"/>
                <a:gd name="T21" fmla="*/ 0 h 432"/>
                <a:gd name="T22" fmla="*/ 0 w 1327"/>
                <a:gd name="T23" fmla="*/ 0 h 432"/>
                <a:gd name="T24" fmla="*/ 0 w 1327"/>
                <a:gd name="T25" fmla="*/ 0 h 432"/>
                <a:gd name="T26" fmla="*/ 0 w 1327"/>
                <a:gd name="T27" fmla="*/ 0 h 432"/>
                <a:gd name="T28" fmla="*/ 0 w 1327"/>
                <a:gd name="T29" fmla="*/ 0 h 432"/>
                <a:gd name="T30" fmla="*/ 0 w 1327"/>
                <a:gd name="T31" fmla="*/ 0 h 432"/>
                <a:gd name="T32" fmla="*/ 0 w 1327"/>
                <a:gd name="T33" fmla="*/ 0 h 432"/>
                <a:gd name="T34" fmla="*/ 0 w 1327"/>
                <a:gd name="T35" fmla="*/ 0 h 432"/>
                <a:gd name="T36" fmla="*/ 0 w 1327"/>
                <a:gd name="T37" fmla="*/ 0 h 432"/>
                <a:gd name="T38" fmla="*/ 0 w 1327"/>
                <a:gd name="T39" fmla="*/ 0 h 432"/>
                <a:gd name="T40" fmla="*/ 0 w 1327"/>
                <a:gd name="T41" fmla="*/ 0 h 432"/>
                <a:gd name="T42" fmla="*/ 0 w 1327"/>
                <a:gd name="T43" fmla="*/ 0 h 432"/>
                <a:gd name="T44" fmla="*/ 0 w 1327"/>
                <a:gd name="T45" fmla="*/ 0 h 432"/>
                <a:gd name="T46" fmla="*/ 0 w 1327"/>
                <a:gd name="T47" fmla="*/ 0 h 432"/>
                <a:gd name="T48" fmla="*/ 0 w 1327"/>
                <a:gd name="T49" fmla="*/ 0 h 432"/>
                <a:gd name="T50" fmla="*/ 0 w 1327"/>
                <a:gd name="T51" fmla="*/ 0 h 432"/>
                <a:gd name="T52" fmla="*/ 0 w 1327"/>
                <a:gd name="T53" fmla="*/ 0 h 432"/>
                <a:gd name="T54" fmla="*/ 0 w 1327"/>
                <a:gd name="T55" fmla="*/ 0 h 432"/>
                <a:gd name="T56" fmla="*/ 0 w 1327"/>
                <a:gd name="T57" fmla="*/ 0 h 432"/>
                <a:gd name="T58" fmla="*/ 0 w 1327"/>
                <a:gd name="T59" fmla="*/ 0 h 432"/>
                <a:gd name="T60" fmla="*/ 0 w 1327"/>
                <a:gd name="T61" fmla="*/ 0 h 432"/>
                <a:gd name="T62" fmla="*/ 0 w 1327"/>
                <a:gd name="T63" fmla="*/ 0 h 432"/>
                <a:gd name="T64" fmla="*/ 0 w 1327"/>
                <a:gd name="T65" fmla="*/ 0 h 432"/>
                <a:gd name="T66" fmla="*/ 0 w 1327"/>
                <a:gd name="T67" fmla="*/ 0 h 432"/>
                <a:gd name="T68" fmla="*/ 0 w 1327"/>
                <a:gd name="T69" fmla="*/ 0 h 432"/>
                <a:gd name="T70" fmla="*/ 0 w 1327"/>
                <a:gd name="T71" fmla="*/ 0 h 432"/>
                <a:gd name="T72" fmla="*/ 0 w 1327"/>
                <a:gd name="T73" fmla="*/ 0 h 432"/>
                <a:gd name="T74" fmla="*/ 0 w 1327"/>
                <a:gd name="T75" fmla="*/ 0 h 432"/>
                <a:gd name="T76" fmla="*/ 0 w 1327"/>
                <a:gd name="T77" fmla="*/ 0 h 432"/>
                <a:gd name="T78" fmla="*/ 0 w 1327"/>
                <a:gd name="T79" fmla="*/ 0 h 432"/>
                <a:gd name="T80" fmla="*/ 0 w 1327"/>
                <a:gd name="T81" fmla="*/ 0 h 432"/>
                <a:gd name="T82" fmla="*/ 0 w 1327"/>
                <a:gd name="T83" fmla="*/ 0 h 432"/>
                <a:gd name="T84" fmla="*/ 0 w 1327"/>
                <a:gd name="T85" fmla="*/ 0 h 432"/>
                <a:gd name="T86" fmla="*/ 0 w 1327"/>
                <a:gd name="T87" fmla="*/ 0 h 432"/>
                <a:gd name="T88" fmla="*/ 0 w 1327"/>
                <a:gd name="T89" fmla="*/ 0 h 432"/>
                <a:gd name="T90" fmla="*/ 0 w 1327"/>
                <a:gd name="T91" fmla="*/ 0 h 432"/>
                <a:gd name="T92" fmla="*/ 0 w 1327"/>
                <a:gd name="T93" fmla="*/ 0 h 432"/>
                <a:gd name="T94" fmla="*/ 0 w 1327"/>
                <a:gd name="T95" fmla="*/ 0 h 432"/>
                <a:gd name="T96" fmla="*/ 0 w 1327"/>
                <a:gd name="T97" fmla="*/ 0 h 432"/>
                <a:gd name="T98" fmla="*/ 0 w 1327"/>
                <a:gd name="T99" fmla="*/ 0 h 432"/>
                <a:gd name="T100" fmla="*/ 0 w 1327"/>
                <a:gd name="T101" fmla="*/ 0 h 432"/>
                <a:gd name="T102" fmla="*/ 0 w 1327"/>
                <a:gd name="T103" fmla="*/ 0 h 432"/>
                <a:gd name="T104" fmla="*/ 0 w 1327"/>
                <a:gd name="T105" fmla="*/ 0 h 432"/>
                <a:gd name="T106" fmla="*/ 0 w 1327"/>
                <a:gd name="T107" fmla="*/ 0 h 432"/>
                <a:gd name="T108" fmla="*/ 0 w 1327"/>
                <a:gd name="T109" fmla="*/ 0 h 432"/>
                <a:gd name="T110" fmla="*/ 0 w 1327"/>
                <a:gd name="T111" fmla="*/ 0 h 432"/>
                <a:gd name="T112" fmla="*/ 0 w 1327"/>
                <a:gd name="T113" fmla="*/ 0 h 432"/>
                <a:gd name="T114" fmla="*/ 0 w 1327"/>
                <a:gd name="T115" fmla="*/ 0 h 4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27"/>
                <a:gd name="T175" fmla="*/ 0 h 432"/>
                <a:gd name="T176" fmla="*/ 1327 w 1327"/>
                <a:gd name="T177" fmla="*/ 432 h 4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27" h="432">
                  <a:moveTo>
                    <a:pt x="0" y="411"/>
                  </a:moveTo>
                  <a:lnTo>
                    <a:pt x="1" y="410"/>
                  </a:lnTo>
                  <a:lnTo>
                    <a:pt x="5" y="407"/>
                  </a:lnTo>
                  <a:lnTo>
                    <a:pt x="8" y="405"/>
                  </a:lnTo>
                  <a:lnTo>
                    <a:pt x="12" y="402"/>
                  </a:lnTo>
                  <a:lnTo>
                    <a:pt x="17" y="398"/>
                  </a:lnTo>
                  <a:lnTo>
                    <a:pt x="22" y="396"/>
                  </a:lnTo>
                  <a:lnTo>
                    <a:pt x="25" y="391"/>
                  </a:lnTo>
                  <a:lnTo>
                    <a:pt x="32" y="387"/>
                  </a:lnTo>
                  <a:lnTo>
                    <a:pt x="37" y="382"/>
                  </a:lnTo>
                  <a:lnTo>
                    <a:pt x="43" y="377"/>
                  </a:lnTo>
                  <a:lnTo>
                    <a:pt x="49" y="372"/>
                  </a:lnTo>
                  <a:lnTo>
                    <a:pt x="55" y="366"/>
                  </a:lnTo>
                  <a:lnTo>
                    <a:pt x="63" y="359"/>
                  </a:lnTo>
                  <a:lnTo>
                    <a:pt x="70" y="354"/>
                  </a:lnTo>
                  <a:lnTo>
                    <a:pt x="77" y="347"/>
                  </a:lnTo>
                  <a:lnTo>
                    <a:pt x="84" y="339"/>
                  </a:lnTo>
                  <a:lnTo>
                    <a:pt x="91" y="332"/>
                  </a:lnTo>
                  <a:lnTo>
                    <a:pt x="99" y="324"/>
                  </a:lnTo>
                  <a:lnTo>
                    <a:pt x="102" y="320"/>
                  </a:lnTo>
                  <a:lnTo>
                    <a:pt x="106" y="317"/>
                  </a:lnTo>
                  <a:lnTo>
                    <a:pt x="109" y="313"/>
                  </a:lnTo>
                  <a:lnTo>
                    <a:pt x="113" y="309"/>
                  </a:lnTo>
                  <a:lnTo>
                    <a:pt x="116" y="305"/>
                  </a:lnTo>
                  <a:lnTo>
                    <a:pt x="121" y="300"/>
                  </a:lnTo>
                  <a:lnTo>
                    <a:pt x="123" y="296"/>
                  </a:lnTo>
                  <a:lnTo>
                    <a:pt x="127" y="293"/>
                  </a:lnTo>
                  <a:lnTo>
                    <a:pt x="129" y="288"/>
                  </a:lnTo>
                  <a:lnTo>
                    <a:pt x="133" y="284"/>
                  </a:lnTo>
                  <a:lnTo>
                    <a:pt x="137" y="279"/>
                  </a:lnTo>
                  <a:lnTo>
                    <a:pt x="140" y="275"/>
                  </a:lnTo>
                  <a:lnTo>
                    <a:pt x="143" y="270"/>
                  </a:lnTo>
                  <a:lnTo>
                    <a:pt x="146" y="266"/>
                  </a:lnTo>
                  <a:lnTo>
                    <a:pt x="150" y="261"/>
                  </a:lnTo>
                  <a:lnTo>
                    <a:pt x="152" y="257"/>
                  </a:lnTo>
                  <a:lnTo>
                    <a:pt x="155" y="252"/>
                  </a:lnTo>
                  <a:lnTo>
                    <a:pt x="157" y="249"/>
                  </a:lnTo>
                  <a:lnTo>
                    <a:pt x="161" y="244"/>
                  </a:lnTo>
                  <a:lnTo>
                    <a:pt x="163" y="239"/>
                  </a:lnTo>
                  <a:lnTo>
                    <a:pt x="166" y="234"/>
                  </a:lnTo>
                  <a:lnTo>
                    <a:pt x="167" y="230"/>
                  </a:lnTo>
                  <a:lnTo>
                    <a:pt x="170" y="225"/>
                  </a:lnTo>
                  <a:lnTo>
                    <a:pt x="172" y="221"/>
                  </a:lnTo>
                  <a:lnTo>
                    <a:pt x="173" y="215"/>
                  </a:lnTo>
                  <a:lnTo>
                    <a:pt x="176" y="210"/>
                  </a:lnTo>
                  <a:lnTo>
                    <a:pt x="178" y="205"/>
                  </a:lnTo>
                  <a:lnTo>
                    <a:pt x="181" y="200"/>
                  </a:lnTo>
                  <a:lnTo>
                    <a:pt x="183" y="195"/>
                  </a:lnTo>
                  <a:lnTo>
                    <a:pt x="186" y="190"/>
                  </a:lnTo>
                  <a:lnTo>
                    <a:pt x="188" y="183"/>
                  </a:lnTo>
                  <a:lnTo>
                    <a:pt x="192" y="178"/>
                  </a:lnTo>
                  <a:lnTo>
                    <a:pt x="195" y="173"/>
                  </a:lnTo>
                  <a:lnTo>
                    <a:pt x="199" y="167"/>
                  </a:lnTo>
                  <a:lnTo>
                    <a:pt x="201" y="162"/>
                  </a:lnTo>
                  <a:lnTo>
                    <a:pt x="205" y="157"/>
                  </a:lnTo>
                  <a:lnTo>
                    <a:pt x="209" y="151"/>
                  </a:lnTo>
                  <a:lnTo>
                    <a:pt x="212" y="146"/>
                  </a:lnTo>
                  <a:lnTo>
                    <a:pt x="217" y="139"/>
                  </a:lnTo>
                  <a:lnTo>
                    <a:pt x="221" y="134"/>
                  </a:lnTo>
                  <a:lnTo>
                    <a:pt x="226" y="128"/>
                  </a:lnTo>
                  <a:lnTo>
                    <a:pt x="230" y="123"/>
                  </a:lnTo>
                  <a:lnTo>
                    <a:pt x="234" y="117"/>
                  </a:lnTo>
                  <a:lnTo>
                    <a:pt x="239" y="112"/>
                  </a:lnTo>
                  <a:lnTo>
                    <a:pt x="244" y="107"/>
                  </a:lnTo>
                  <a:lnTo>
                    <a:pt x="249" y="102"/>
                  </a:lnTo>
                  <a:lnTo>
                    <a:pt x="254" y="95"/>
                  </a:lnTo>
                  <a:lnTo>
                    <a:pt x="260" y="90"/>
                  </a:lnTo>
                  <a:lnTo>
                    <a:pt x="265" y="85"/>
                  </a:lnTo>
                  <a:lnTo>
                    <a:pt x="271" y="80"/>
                  </a:lnTo>
                  <a:lnTo>
                    <a:pt x="276" y="74"/>
                  </a:lnTo>
                  <a:lnTo>
                    <a:pt x="283" y="70"/>
                  </a:lnTo>
                  <a:lnTo>
                    <a:pt x="289" y="64"/>
                  </a:lnTo>
                  <a:lnTo>
                    <a:pt x="295" y="60"/>
                  </a:lnTo>
                  <a:lnTo>
                    <a:pt x="303" y="56"/>
                  </a:lnTo>
                  <a:lnTo>
                    <a:pt x="310" y="51"/>
                  </a:lnTo>
                  <a:lnTo>
                    <a:pt x="317" y="46"/>
                  </a:lnTo>
                  <a:lnTo>
                    <a:pt x="323" y="43"/>
                  </a:lnTo>
                  <a:lnTo>
                    <a:pt x="330" y="39"/>
                  </a:lnTo>
                  <a:lnTo>
                    <a:pt x="338" y="35"/>
                  </a:lnTo>
                  <a:lnTo>
                    <a:pt x="345" y="30"/>
                  </a:lnTo>
                  <a:lnTo>
                    <a:pt x="354" y="27"/>
                  </a:lnTo>
                  <a:lnTo>
                    <a:pt x="362" y="24"/>
                  </a:lnTo>
                  <a:lnTo>
                    <a:pt x="370" y="20"/>
                  </a:lnTo>
                  <a:lnTo>
                    <a:pt x="379" y="17"/>
                  </a:lnTo>
                  <a:lnTo>
                    <a:pt x="388" y="14"/>
                  </a:lnTo>
                  <a:lnTo>
                    <a:pt x="396" y="11"/>
                  </a:lnTo>
                  <a:lnTo>
                    <a:pt x="406" y="10"/>
                  </a:lnTo>
                  <a:lnTo>
                    <a:pt x="414" y="7"/>
                  </a:lnTo>
                  <a:lnTo>
                    <a:pt x="424" y="5"/>
                  </a:lnTo>
                  <a:lnTo>
                    <a:pt x="433" y="4"/>
                  </a:lnTo>
                  <a:lnTo>
                    <a:pt x="445" y="2"/>
                  </a:lnTo>
                  <a:lnTo>
                    <a:pt x="453" y="1"/>
                  </a:lnTo>
                  <a:lnTo>
                    <a:pt x="463" y="0"/>
                  </a:lnTo>
                  <a:lnTo>
                    <a:pt x="475" y="0"/>
                  </a:lnTo>
                  <a:lnTo>
                    <a:pt x="486" y="0"/>
                  </a:lnTo>
                  <a:lnTo>
                    <a:pt x="496" y="0"/>
                  </a:lnTo>
                  <a:lnTo>
                    <a:pt x="507" y="0"/>
                  </a:lnTo>
                  <a:lnTo>
                    <a:pt x="519" y="0"/>
                  </a:lnTo>
                  <a:lnTo>
                    <a:pt x="531" y="1"/>
                  </a:lnTo>
                  <a:lnTo>
                    <a:pt x="542" y="1"/>
                  </a:lnTo>
                  <a:lnTo>
                    <a:pt x="554" y="2"/>
                  </a:lnTo>
                  <a:lnTo>
                    <a:pt x="568" y="5"/>
                  </a:lnTo>
                  <a:lnTo>
                    <a:pt x="580" y="7"/>
                  </a:lnTo>
                  <a:lnTo>
                    <a:pt x="593" y="10"/>
                  </a:lnTo>
                  <a:lnTo>
                    <a:pt x="605" y="12"/>
                  </a:lnTo>
                  <a:lnTo>
                    <a:pt x="619" y="16"/>
                  </a:lnTo>
                  <a:lnTo>
                    <a:pt x="633" y="20"/>
                  </a:lnTo>
                  <a:lnTo>
                    <a:pt x="645" y="24"/>
                  </a:lnTo>
                  <a:lnTo>
                    <a:pt x="659" y="27"/>
                  </a:lnTo>
                  <a:lnTo>
                    <a:pt x="672" y="31"/>
                  </a:lnTo>
                  <a:lnTo>
                    <a:pt x="686" y="35"/>
                  </a:lnTo>
                  <a:lnTo>
                    <a:pt x="697" y="39"/>
                  </a:lnTo>
                  <a:lnTo>
                    <a:pt x="709" y="44"/>
                  </a:lnTo>
                  <a:lnTo>
                    <a:pt x="723" y="48"/>
                  </a:lnTo>
                  <a:lnTo>
                    <a:pt x="736" y="51"/>
                  </a:lnTo>
                  <a:lnTo>
                    <a:pt x="747" y="56"/>
                  </a:lnTo>
                  <a:lnTo>
                    <a:pt x="758" y="60"/>
                  </a:lnTo>
                  <a:lnTo>
                    <a:pt x="771" y="64"/>
                  </a:lnTo>
                  <a:lnTo>
                    <a:pt x="782" y="69"/>
                  </a:lnTo>
                  <a:lnTo>
                    <a:pt x="793" y="73"/>
                  </a:lnTo>
                  <a:lnTo>
                    <a:pt x="805" y="78"/>
                  </a:lnTo>
                  <a:lnTo>
                    <a:pt x="816" y="83"/>
                  </a:lnTo>
                  <a:lnTo>
                    <a:pt x="829" y="88"/>
                  </a:lnTo>
                  <a:lnTo>
                    <a:pt x="839" y="92"/>
                  </a:lnTo>
                  <a:lnTo>
                    <a:pt x="849" y="95"/>
                  </a:lnTo>
                  <a:lnTo>
                    <a:pt x="860" y="100"/>
                  </a:lnTo>
                  <a:lnTo>
                    <a:pt x="871" y="105"/>
                  </a:lnTo>
                  <a:lnTo>
                    <a:pt x="881" y="110"/>
                  </a:lnTo>
                  <a:lnTo>
                    <a:pt x="891" y="115"/>
                  </a:lnTo>
                  <a:lnTo>
                    <a:pt x="903" y="119"/>
                  </a:lnTo>
                  <a:lnTo>
                    <a:pt x="913" y="126"/>
                  </a:lnTo>
                  <a:lnTo>
                    <a:pt x="923" y="129"/>
                  </a:lnTo>
                  <a:lnTo>
                    <a:pt x="933" y="136"/>
                  </a:lnTo>
                  <a:lnTo>
                    <a:pt x="943" y="141"/>
                  </a:lnTo>
                  <a:lnTo>
                    <a:pt x="953" y="146"/>
                  </a:lnTo>
                  <a:lnTo>
                    <a:pt x="962" y="151"/>
                  </a:lnTo>
                  <a:lnTo>
                    <a:pt x="972" y="157"/>
                  </a:lnTo>
                  <a:lnTo>
                    <a:pt x="982" y="162"/>
                  </a:lnTo>
                  <a:lnTo>
                    <a:pt x="992" y="168"/>
                  </a:lnTo>
                  <a:lnTo>
                    <a:pt x="1001" y="173"/>
                  </a:lnTo>
                  <a:lnTo>
                    <a:pt x="1011" y="178"/>
                  </a:lnTo>
                  <a:lnTo>
                    <a:pt x="1019" y="183"/>
                  </a:lnTo>
                  <a:lnTo>
                    <a:pt x="1028" y="190"/>
                  </a:lnTo>
                  <a:lnTo>
                    <a:pt x="1037" y="196"/>
                  </a:lnTo>
                  <a:lnTo>
                    <a:pt x="1047" y="201"/>
                  </a:lnTo>
                  <a:lnTo>
                    <a:pt x="1056" y="207"/>
                  </a:lnTo>
                  <a:lnTo>
                    <a:pt x="1066" y="213"/>
                  </a:lnTo>
                  <a:lnTo>
                    <a:pt x="1073" y="219"/>
                  </a:lnTo>
                  <a:lnTo>
                    <a:pt x="1083" y="226"/>
                  </a:lnTo>
                  <a:lnTo>
                    <a:pt x="1092" y="232"/>
                  </a:lnTo>
                  <a:lnTo>
                    <a:pt x="1102" y="239"/>
                  </a:lnTo>
                  <a:lnTo>
                    <a:pt x="1110" y="245"/>
                  </a:lnTo>
                  <a:lnTo>
                    <a:pt x="1120" y="251"/>
                  </a:lnTo>
                  <a:lnTo>
                    <a:pt x="1129" y="257"/>
                  </a:lnTo>
                  <a:lnTo>
                    <a:pt x="1137" y="265"/>
                  </a:lnTo>
                  <a:lnTo>
                    <a:pt x="1146" y="271"/>
                  </a:lnTo>
                  <a:lnTo>
                    <a:pt x="1155" y="278"/>
                  </a:lnTo>
                  <a:lnTo>
                    <a:pt x="1164" y="284"/>
                  </a:lnTo>
                  <a:lnTo>
                    <a:pt x="1173" y="291"/>
                  </a:lnTo>
                  <a:lnTo>
                    <a:pt x="1181" y="298"/>
                  </a:lnTo>
                  <a:lnTo>
                    <a:pt x="1190" y="305"/>
                  </a:lnTo>
                  <a:lnTo>
                    <a:pt x="1199" y="312"/>
                  </a:lnTo>
                  <a:lnTo>
                    <a:pt x="1209" y="320"/>
                  </a:lnTo>
                  <a:lnTo>
                    <a:pt x="1216" y="327"/>
                  </a:lnTo>
                  <a:lnTo>
                    <a:pt x="1226" y="334"/>
                  </a:lnTo>
                  <a:lnTo>
                    <a:pt x="1235" y="340"/>
                  </a:lnTo>
                  <a:lnTo>
                    <a:pt x="1244" y="349"/>
                  </a:lnTo>
                  <a:lnTo>
                    <a:pt x="1253" y="356"/>
                  </a:lnTo>
                  <a:lnTo>
                    <a:pt x="1262" y="364"/>
                  </a:lnTo>
                  <a:lnTo>
                    <a:pt x="1272" y="372"/>
                  </a:lnTo>
                  <a:lnTo>
                    <a:pt x="1282" y="379"/>
                  </a:lnTo>
                  <a:lnTo>
                    <a:pt x="1327" y="423"/>
                  </a:lnTo>
                  <a:lnTo>
                    <a:pt x="1264" y="432"/>
                  </a:lnTo>
                  <a:lnTo>
                    <a:pt x="1263" y="431"/>
                  </a:lnTo>
                  <a:lnTo>
                    <a:pt x="1262" y="430"/>
                  </a:lnTo>
                  <a:lnTo>
                    <a:pt x="1259" y="427"/>
                  </a:lnTo>
                  <a:lnTo>
                    <a:pt x="1255" y="423"/>
                  </a:lnTo>
                  <a:lnTo>
                    <a:pt x="1250" y="420"/>
                  </a:lnTo>
                  <a:lnTo>
                    <a:pt x="1245" y="416"/>
                  </a:lnTo>
                  <a:lnTo>
                    <a:pt x="1238" y="410"/>
                  </a:lnTo>
                  <a:lnTo>
                    <a:pt x="1232" y="405"/>
                  </a:lnTo>
                  <a:lnTo>
                    <a:pt x="1228" y="401"/>
                  </a:lnTo>
                  <a:lnTo>
                    <a:pt x="1223" y="398"/>
                  </a:lnTo>
                  <a:lnTo>
                    <a:pt x="1219" y="394"/>
                  </a:lnTo>
                  <a:lnTo>
                    <a:pt x="1215" y="391"/>
                  </a:lnTo>
                  <a:lnTo>
                    <a:pt x="1210" y="387"/>
                  </a:lnTo>
                  <a:lnTo>
                    <a:pt x="1205" y="383"/>
                  </a:lnTo>
                  <a:lnTo>
                    <a:pt x="1200" y="379"/>
                  </a:lnTo>
                  <a:lnTo>
                    <a:pt x="1195" y="377"/>
                  </a:lnTo>
                  <a:lnTo>
                    <a:pt x="1190" y="372"/>
                  </a:lnTo>
                  <a:lnTo>
                    <a:pt x="1184" y="368"/>
                  </a:lnTo>
                  <a:lnTo>
                    <a:pt x="1179" y="364"/>
                  </a:lnTo>
                  <a:lnTo>
                    <a:pt x="1173" y="359"/>
                  </a:lnTo>
                  <a:lnTo>
                    <a:pt x="1166" y="354"/>
                  </a:lnTo>
                  <a:lnTo>
                    <a:pt x="1161" y="351"/>
                  </a:lnTo>
                  <a:lnTo>
                    <a:pt x="1155" y="345"/>
                  </a:lnTo>
                  <a:lnTo>
                    <a:pt x="1149" y="342"/>
                  </a:lnTo>
                  <a:lnTo>
                    <a:pt x="1142" y="337"/>
                  </a:lnTo>
                  <a:lnTo>
                    <a:pt x="1135" y="332"/>
                  </a:lnTo>
                  <a:lnTo>
                    <a:pt x="1127" y="327"/>
                  </a:lnTo>
                  <a:lnTo>
                    <a:pt x="1121" y="323"/>
                  </a:lnTo>
                  <a:lnTo>
                    <a:pt x="1115" y="318"/>
                  </a:lnTo>
                  <a:lnTo>
                    <a:pt x="1107" y="313"/>
                  </a:lnTo>
                  <a:lnTo>
                    <a:pt x="1100" y="308"/>
                  </a:lnTo>
                  <a:lnTo>
                    <a:pt x="1093" y="304"/>
                  </a:lnTo>
                  <a:lnTo>
                    <a:pt x="1086" y="298"/>
                  </a:lnTo>
                  <a:lnTo>
                    <a:pt x="1078" y="293"/>
                  </a:lnTo>
                  <a:lnTo>
                    <a:pt x="1071" y="288"/>
                  </a:lnTo>
                  <a:lnTo>
                    <a:pt x="1063" y="284"/>
                  </a:lnTo>
                  <a:lnTo>
                    <a:pt x="1056" y="279"/>
                  </a:lnTo>
                  <a:lnTo>
                    <a:pt x="1048" y="274"/>
                  </a:lnTo>
                  <a:lnTo>
                    <a:pt x="1039" y="269"/>
                  </a:lnTo>
                  <a:lnTo>
                    <a:pt x="1033" y="265"/>
                  </a:lnTo>
                  <a:lnTo>
                    <a:pt x="1024" y="260"/>
                  </a:lnTo>
                  <a:lnTo>
                    <a:pt x="1017" y="255"/>
                  </a:lnTo>
                  <a:lnTo>
                    <a:pt x="1008" y="250"/>
                  </a:lnTo>
                  <a:lnTo>
                    <a:pt x="1001" y="246"/>
                  </a:lnTo>
                  <a:lnTo>
                    <a:pt x="992" y="242"/>
                  </a:lnTo>
                  <a:lnTo>
                    <a:pt x="984" y="237"/>
                  </a:lnTo>
                  <a:lnTo>
                    <a:pt x="975" y="234"/>
                  </a:lnTo>
                  <a:lnTo>
                    <a:pt x="968" y="229"/>
                  </a:lnTo>
                  <a:lnTo>
                    <a:pt x="959" y="225"/>
                  </a:lnTo>
                  <a:lnTo>
                    <a:pt x="952" y="221"/>
                  </a:lnTo>
                  <a:lnTo>
                    <a:pt x="943" y="216"/>
                  </a:lnTo>
                  <a:lnTo>
                    <a:pt x="935" y="212"/>
                  </a:lnTo>
                  <a:lnTo>
                    <a:pt x="927" y="208"/>
                  </a:lnTo>
                  <a:lnTo>
                    <a:pt x="919" y="206"/>
                  </a:lnTo>
                  <a:lnTo>
                    <a:pt x="910" y="202"/>
                  </a:lnTo>
                  <a:lnTo>
                    <a:pt x="903" y="200"/>
                  </a:lnTo>
                  <a:lnTo>
                    <a:pt x="901" y="198"/>
                  </a:lnTo>
                  <a:lnTo>
                    <a:pt x="899" y="197"/>
                  </a:lnTo>
                  <a:lnTo>
                    <a:pt x="894" y="195"/>
                  </a:lnTo>
                  <a:lnTo>
                    <a:pt x="888" y="191"/>
                  </a:lnTo>
                  <a:lnTo>
                    <a:pt x="883" y="190"/>
                  </a:lnTo>
                  <a:lnTo>
                    <a:pt x="879" y="187"/>
                  </a:lnTo>
                  <a:lnTo>
                    <a:pt x="874" y="185"/>
                  </a:lnTo>
                  <a:lnTo>
                    <a:pt x="869" y="183"/>
                  </a:lnTo>
                  <a:lnTo>
                    <a:pt x="864" y="180"/>
                  </a:lnTo>
                  <a:lnTo>
                    <a:pt x="857" y="178"/>
                  </a:lnTo>
                  <a:lnTo>
                    <a:pt x="851" y="175"/>
                  </a:lnTo>
                  <a:lnTo>
                    <a:pt x="846" y="173"/>
                  </a:lnTo>
                  <a:lnTo>
                    <a:pt x="837" y="169"/>
                  </a:lnTo>
                  <a:lnTo>
                    <a:pt x="831" y="167"/>
                  </a:lnTo>
                  <a:lnTo>
                    <a:pt x="824" y="163"/>
                  </a:lnTo>
                  <a:lnTo>
                    <a:pt x="816" y="161"/>
                  </a:lnTo>
                  <a:lnTo>
                    <a:pt x="807" y="157"/>
                  </a:lnTo>
                  <a:lnTo>
                    <a:pt x="798" y="156"/>
                  </a:lnTo>
                  <a:lnTo>
                    <a:pt x="791" y="152"/>
                  </a:lnTo>
                  <a:lnTo>
                    <a:pt x="782" y="149"/>
                  </a:lnTo>
                  <a:lnTo>
                    <a:pt x="772" y="146"/>
                  </a:lnTo>
                  <a:lnTo>
                    <a:pt x="763" y="143"/>
                  </a:lnTo>
                  <a:lnTo>
                    <a:pt x="753" y="139"/>
                  </a:lnTo>
                  <a:lnTo>
                    <a:pt x="743" y="137"/>
                  </a:lnTo>
                  <a:lnTo>
                    <a:pt x="734" y="134"/>
                  </a:lnTo>
                  <a:lnTo>
                    <a:pt x="724" y="132"/>
                  </a:lnTo>
                  <a:lnTo>
                    <a:pt x="713" y="128"/>
                  </a:lnTo>
                  <a:lnTo>
                    <a:pt x="703" y="127"/>
                  </a:lnTo>
                  <a:lnTo>
                    <a:pt x="692" y="123"/>
                  </a:lnTo>
                  <a:lnTo>
                    <a:pt x="682" y="119"/>
                  </a:lnTo>
                  <a:lnTo>
                    <a:pt x="670" y="118"/>
                  </a:lnTo>
                  <a:lnTo>
                    <a:pt x="659" y="115"/>
                  </a:lnTo>
                  <a:lnTo>
                    <a:pt x="648" y="113"/>
                  </a:lnTo>
                  <a:lnTo>
                    <a:pt x="637" y="110"/>
                  </a:lnTo>
                  <a:lnTo>
                    <a:pt x="625" y="109"/>
                  </a:lnTo>
                  <a:lnTo>
                    <a:pt x="614" y="108"/>
                  </a:lnTo>
                  <a:lnTo>
                    <a:pt x="603" y="105"/>
                  </a:lnTo>
                  <a:lnTo>
                    <a:pt x="591" y="104"/>
                  </a:lnTo>
                  <a:lnTo>
                    <a:pt x="579" y="103"/>
                  </a:lnTo>
                  <a:lnTo>
                    <a:pt x="568" y="102"/>
                  </a:lnTo>
                  <a:lnTo>
                    <a:pt x="556" y="102"/>
                  </a:lnTo>
                  <a:lnTo>
                    <a:pt x="545" y="100"/>
                  </a:lnTo>
                  <a:lnTo>
                    <a:pt x="532" y="100"/>
                  </a:lnTo>
                  <a:lnTo>
                    <a:pt x="521" y="102"/>
                  </a:lnTo>
                  <a:lnTo>
                    <a:pt x="509" y="102"/>
                  </a:lnTo>
                  <a:lnTo>
                    <a:pt x="497" y="102"/>
                  </a:lnTo>
                  <a:lnTo>
                    <a:pt x="486" y="102"/>
                  </a:lnTo>
                  <a:lnTo>
                    <a:pt x="475" y="104"/>
                  </a:lnTo>
                  <a:lnTo>
                    <a:pt x="462" y="105"/>
                  </a:lnTo>
                  <a:lnTo>
                    <a:pt x="451" y="107"/>
                  </a:lnTo>
                  <a:lnTo>
                    <a:pt x="440" y="108"/>
                  </a:lnTo>
                  <a:lnTo>
                    <a:pt x="428" y="112"/>
                  </a:lnTo>
                  <a:lnTo>
                    <a:pt x="417" y="113"/>
                  </a:lnTo>
                  <a:lnTo>
                    <a:pt x="406" y="117"/>
                  </a:lnTo>
                  <a:lnTo>
                    <a:pt x="396" y="120"/>
                  </a:lnTo>
                  <a:lnTo>
                    <a:pt x="384" y="124"/>
                  </a:lnTo>
                  <a:lnTo>
                    <a:pt x="373" y="128"/>
                  </a:lnTo>
                  <a:lnTo>
                    <a:pt x="363" y="133"/>
                  </a:lnTo>
                  <a:lnTo>
                    <a:pt x="353" y="138"/>
                  </a:lnTo>
                  <a:lnTo>
                    <a:pt x="343" y="144"/>
                  </a:lnTo>
                  <a:lnTo>
                    <a:pt x="342" y="144"/>
                  </a:lnTo>
                  <a:lnTo>
                    <a:pt x="338" y="147"/>
                  </a:lnTo>
                  <a:lnTo>
                    <a:pt x="333" y="151"/>
                  </a:lnTo>
                  <a:lnTo>
                    <a:pt x="327" y="156"/>
                  </a:lnTo>
                  <a:lnTo>
                    <a:pt x="322" y="157"/>
                  </a:lnTo>
                  <a:lnTo>
                    <a:pt x="318" y="161"/>
                  </a:lnTo>
                  <a:lnTo>
                    <a:pt x="313" y="163"/>
                  </a:lnTo>
                  <a:lnTo>
                    <a:pt x="308" y="168"/>
                  </a:lnTo>
                  <a:lnTo>
                    <a:pt x="303" y="172"/>
                  </a:lnTo>
                  <a:lnTo>
                    <a:pt x="298" y="177"/>
                  </a:lnTo>
                  <a:lnTo>
                    <a:pt x="293" y="181"/>
                  </a:lnTo>
                  <a:lnTo>
                    <a:pt x="288" y="186"/>
                  </a:lnTo>
                  <a:lnTo>
                    <a:pt x="280" y="191"/>
                  </a:lnTo>
                  <a:lnTo>
                    <a:pt x="274" y="196"/>
                  </a:lnTo>
                  <a:lnTo>
                    <a:pt x="268" y="201"/>
                  </a:lnTo>
                  <a:lnTo>
                    <a:pt x="263" y="207"/>
                  </a:lnTo>
                  <a:lnTo>
                    <a:pt x="256" y="213"/>
                  </a:lnTo>
                  <a:lnTo>
                    <a:pt x="250" y="220"/>
                  </a:lnTo>
                  <a:lnTo>
                    <a:pt x="244" y="226"/>
                  </a:lnTo>
                  <a:lnTo>
                    <a:pt x="237" y="234"/>
                  </a:lnTo>
                  <a:lnTo>
                    <a:pt x="231" y="240"/>
                  </a:lnTo>
                  <a:lnTo>
                    <a:pt x="224" y="246"/>
                  </a:lnTo>
                  <a:lnTo>
                    <a:pt x="219" y="254"/>
                  </a:lnTo>
                  <a:lnTo>
                    <a:pt x="212" y="261"/>
                  </a:lnTo>
                  <a:lnTo>
                    <a:pt x="206" y="268"/>
                  </a:lnTo>
                  <a:lnTo>
                    <a:pt x="201" y="276"/>
                  </a:lnTo>
                  <a:lnTo>
                    <a:pt x="199" y="279"/>
                  </a:lnTo>
                  <a:lnTo>
                    <a:pt x="196" y="284"/>
                  </a:lnTo>
                  <a:lnTo>
                    <a:pt x="194" y="288"/>
                  </a:lnTo>
                  <a:lnTo>
                    <a:pt x="191" y="291"/>
                  </a:lnTo>
                  <a:lnTo>
                    <a:pt x="186" y="299"/>
                  </a:lnTo>
                  <a:lnTo>
                    <a:pt x="180" y="307"/>
                  </a:lnTo>
                  <a:lnTo>
                    <a:pt x="175" y="313"/>
                  </a:lnTo>
                  <a:lnTo>
                    <a:pt x="168" y="322"/>
                  </a:lnTo>
                  <a:lnTo>
                    <a:pt x="162" y="328"/>
                  </a:lnTo>
                  <a:lnTo>
                    <a:pt x="156" y="334"/>
                  </a:lnTo>
                  <a:lnTo>
                    <a:pt x="150" y="340"/>
                  </a:lnTo>
                  <a:lnTo>
                    <a:pt x="143" y="348"/>
                  </a:lnTo>
                  <a:lnTo>
                    <a:pt x="136" y="354"/>
                  </a:lnTo>
                  <a:lnTo>
                    <a:pt x="128" y="361"/>
                  </a:lnTo>
                  <a:lnTo>
                    <a:pt x="122" y="366"/>
                  </a:lnTo>
                  <a:lnTo>
                    <a:pt x="116" y="372"/>
                  </a:lnTo>
                  <a:lnTo>
                    <a:pt x="107" y="377"/>
                  </a:lnTo>
                  <a:lnTo>
                    <a:pt x="101" y="382"/>
                  </a:lnTo>
                  <a:lnTo>
                    <a:pt x="94" y="387"/>
                  </a:lnTo>
                  <a:lnTo>
                    <a:pt x="88" y="393"/>
                  </a:lnTo>
                  <a:lnTo>
                    <a:pt x="81" y="396"/>
                  </a:lnTo>
                  <a:lnTo>
                    <a:pt x="74" y="401"/>
                  </a:lnTo>
                  <a:lnTo>
                    <a:pt x="68" y="405"/>
                  </a:lnTo>
                  <a:lnTo>
                    <a:pt x="62" y="410"/>
                  </a:lnTo>
                  <a:lnTo>
                    <a:pt x="55" y="412"/>
                  </a:lnTo>
                  <a:lnTo>
                    <a:pt x="50" y="415"/>
                  </a:lnTo>
                  <a:lnTo>
                    <a:pt x="45" y="417"/>
                  </a:lnTo>
                  <a:lnTo>
                    <a:pt x="42" y="421"/>
                  </a:lnTo>
                  <a:lnTo>
                    <a:pt x="38" y="423"/>
                  </a:lnTo>
                  <a:lnTo>
                    <a:pt x="34" y="426"/>
                  </a:lnTo>
                  <a:lnTo>
                    <a:pt x="30" y="427"/>
                  </a:lnTo>
                  <a:lnTo>
                    <a:pt x="28" y="428"/>
                  </a:lnTo>
                  <a:lnTo>
                    <a:pt x="24" y="430"/>
                  </a:lnTo>
                  <a:lnTo>
                    <a:pt x="23" y="432"/>
                  </a:lnTo>
                  <a:lnTo>
                    <a:pt x="0" y="411"/>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84" name="Freeform 36"/>
            <p:cNvSpPr>
              <a:spLocks/>
            </p:cNvSpPr>
            <p:nvPr/>
          </p:nvSpPr>
          <p:spPr bwMode="auto">
            <a:xfrm>
              <a:off x="3032" y="3017"/>
              <a:ext cx="80" cy="30"/>
            </a:xfrm>
            <a:custGeom>
              <a:avLst/>
              <a:gdLst>
                <a:gd name="T0" fmla="*/ 0 w 241"/>
                <a:gd name="T1" fmla="*/ 0 h 89"/>
                <a:gd name="T2" fmla="*/ 0 w 241"/>
                <a:gd name="T3" fmla="*/ 0 h 89"/>
                <a:gd name="T4" fmla="*/ 0 w 241"/>
                <a:gd name="T5" fmla="*/ 0 h 89"/>
                <a:gd name="T6" fmla="*/ 0 w 241"/>
                <a:gd name="T7" fmla="*/ 0 h 89"/>
                <a:gd name="T8" fmla="*/ 0 w 241"/>
                <a:gd name="T9" fmla="*/ 0 h 89"/>
                <a:gd name="T10" fmla="*/ 0 w 241"/>
                <a:gd name="T11" fmla="*/ 0 h 89"/>
                <a:gd name="T12" fmla="*/ 0 w 241"/>
                <a:gd name="T13" fmla="*/ 0 h 89"/>
                <a:gd name="T14" fmla="*/ 0 w 241"/>
                <a:gd name="T15" fmla="*/ 0 h 89"/>
                <a:gd name="T16" fmla="*/ 0 w 241"/>
                <a:gd name="T17" fmla="*/ 0 h 89"/>
                <a:gd name="T18" fmla="*/ 0 w 241"/>
                <a:gd name="T19" fmla="*/ 0 h 89"/>
                <a:gd name="T20" fmla="*/ 0 w 241"/>
                <a:gd name="T21" fmla="*/ 0 h 89"/>
                <a:gd name="T22" fmla="*/ 0 w 241"/>
                <a:gd name="T23" fmla="*/ 0 h 89"/>
                <a:gd name="T24" fmla="*/ 0 w 241"/>
                <a:gd name="T25" fmla="*/ 0 h 89"/>
                <a:gd name="T26" fmla="*/ 0 w 241"/>
                <a:gd name="T27" fmla="*/ 0 h 89"/>
                <a:gd name="T28" fmla="*/ 0 w 241"/>
                <a:gd name="T29" fmla="*/ 0 h 89"/>
                <a:gd name="T30" fmla="*/ 0 w 241"/>
                <a:gd name="T31" fmla="*/ 0 h 89"/>
                <a:gd name="T32" fmla="*/ 0 w 241"/>
                <a:gd name="T33" fmla="*/ 0 h 89"/>
                <a:gd name="T34" fmla="*/ 0 w 241"/>
                <a:gd name="T35" fmla="*/ 0 h 89"/>
                <a:gd name="T36" fmla="*/ 0 w 241"/>
                <a:gd name="T37" fmla="*/ 0 h 89"/>
                <a:gd name="T38" fmla="*/ 0 w 241"/>
                <a:gd name="T39" fmla="*/ 0 h 89"/>
                <a:gd name="T40" fmla="*/ 0 w 241"/>
                <a:gd name="T41" fmla="*/ 0 h 89"/>
                <a:gd name="T42" fmla="*/ 0 w 241"/>
                <a:gd name="T43" fmla="*/ 0 h 89"/>
                <a:gd name="T44" fmla="*/ 0 w 241"/>
                <a:gd name="T45" fmla="*/ 0 h 89"/>
                <a:gd name="T46" fmla="*/ 0 w 241"/>
                <a:gd name="T47" fmla="*/ 0 h 89"/>
                <a:gd name="T48" fmla="*/ 0 w 241"/>
                <a:gd name="T49" fmla="*/ 0 h 89"/>
                <a:gd name="T50" fmla="*/ 0 w 241"/>
                <a:gd name="T51" fmla="*/ 0 h 89"/>
                <a:gd name="T52" fmla="*/ 0 w 241"/>
                <a:gd name="T53" fmla="*/ 0 h 89"/>
                <a:gd name="T54" fmla="*/ 0 w 241"/>
                <a:gd name="T55" fmla="*/ 0 h 89"/>
                <a:gd name="T56" fmla="*/ 0 w 241"/>
                <a:gd name="T57" fmla="*/ 0 h 89"/>
                <a:gd name="T58" fmla="*/ 0 w 241"/>
                <a:gd name="T59" fmla="*/ 0 h 89"/>
                <a:gd name="T60" fmla="*/ 0 w 241"/>
                <a:gd name="T61" fmla="*/ 0 h 89"/>
                <a:gd name="T62" fmla="*/ 0 w 241"/>
                <a:gd name="T63" fmla="*/ 0 h 89"/>
                <a:gd name="T64" fmla="*/ 0 w 241"/>
                <a:gd name="T65" fmla="*/ 0 h 89"/>
                <a:gd name="T66" fmla="*/ 0 w 241"/>
                <a:gd name="T67" fmla="*/ 0 h 89"/>
                <a:gd name="T68" fmla="*/ 0 w 241"/>
                <a:gd name="T69" fmla="*/ 0 h 89"/>
                <a:gd name="T70" fmla="*/ 0 w 241"/>
                <a:gd name="T71" fmla="*/ 0 h 89"/>
                <a:gd name="T72" fmla="*/ 0 w 241"/>
                <a:gd name="T73" fmla="*/ 0 h 89"/>
                <a:gd name="T74" fmla="*/ 0 w 241"/>
                <a:gd name="T75" fmla="*/ 0 h 89"/>
                <a:gd name="T76" fmla="*/ 0 w 241"/>
                <a:gd name="T77" fmla="*/ 0 h 89"/>
                <a:gd name="T78" fmla="*/ 0 w 241"/>
                <a:gd name="T79" fmla="*/ 0 h 89"/>
                <a:gd name="T80" fmla="*/ 0 w 241"/>
                <a:gd name="T81" fmla="*/ 0 h 89"/>
                <a:gd name="T82" fmla="*/ 0 w 241"/>
                <a:gd name="T83" fmla="*/ 0 h 89"/>
                <a:gd name="T84" fmla="*/ 0 w 241"/>
                <a:gd name="T85" fmla="*/ 0 h 89"/>
                <a:gd name="T86" fmla="*/ 0 w 241"/>
                <a:gd name="T87" fmla="*/ 0 h 89"/>
                <a:gd name="T88" fmla="*/ 0 w 241"/>
                <a:gd name="T89" fmla="*/ 0 h 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1"/>
                <a:gd name="T136" fmla="*/ 0 h 89"/>
                <a:gd name="T137" fmla="*/ 241 w 241"/>
                <a:gd name="T138" fmla="*/ 89 h 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1" h="89">
                  <a:moveTo>
                    <a:pt x="0" y="40"/>
                  </a:moveTo>
                  <a:lnTo>
                    <a:pt x="1" y="40"/>
                  </a:lnTo>
                  <a:lnTo>
                    <a:pt x="6" y="39"/>
                  </a:lnTo>
                  <a:lnTo>
                    <a:pt x="10" y="39"/>
                  </a:lnTo>
                  <a:lnTo>
                    <a:pt x="15" y="37"/>
                  </a:lnTo>
                  <a:lnTo>
                    <a:pt x="19" y="37"/>
                  </a:lnTo>
                  <a:lnTo>
                    <a:pt x="25" y="37"/>
                  </a:lnTo>
                  <a:lnTo>
                    <a:pt x="32" y="35"/>
                  </a:lnTo>
                  <a:lnTo>
                    <a:pt x="39" y="35"/>
                  </a:lnTo>
                  <a:lnTo>
                    <a:pt x="42" y="34"/>
                  </a:lnTo>
                  <a:lnTo>
                    <a:pt x="45" y="34"/>
                  </a:lnTo>
                  <a:lnTo>
                    <a:pt x="49" y="34"/>
                  </a:lnTo>
                  <a:lnTo>
                    <a:pt x="53" y="34"/>
                  </a:lnTo>
                  <a:lnTo>
                    <a:pt x="57" y="32"/>
                  </a:lnTo>
                  <a:lnTo>
                    <a:pt x="60" y="32"/>
                  </a:lnTo>
                  <a:lnTo>
                    <a:pt x="64" y="31"/>
                  </a:lnTo>
                  <a:lnTo>
                    <a:pt x="69" y="31"/>
                  </a:lnTo>
                  <a:lnTo>
                    <a:pt x="73" y="31"/>
                  </a:lnTo>
                  <a:lnTo>
                    <a:pt x="77" y="30"/>
                  </a:lnTo>
                  <a:lnTo>
                    <a:pt x="82" y="29"/>
                  </a:lnTo>
                  <a:lnTo>
                    <a:pt x="87" y="29"/>
                  </a:lnTo>
                  <a:lnTo>
                    <a:pt x="91" y="27"/>
                  </a:lnTo>
                  <a:lnTo>
                    <a:pt x="96" y="27"/>
                  </a:lnTo>
                  <a:lnTo>
                    <a:pt x="99" y="26"/>
                  </a:lnTo>
                  <a:lnTo>
                    <a:pt x="103" y="26"/>
                  </a:lnTo>
                  <a:lnTo>
                    <a:pt x="108" y="24"/>
                  </a:lnTo>
                  <a:lnTo>
                    <a:pt x="112" y="24"/>
                  </a:lnTo>
                  <a:lnTo>
                    <a:pt x="117" y="22"/>
                  </a:lnTo>
                  <a:lnTo>
                    <a:pt x="121" y="22"/>
                  </a:lnTo>
                  <a:lnTo>
                    <a:pt x="126" y="21"/>
                  </a:lnTo>
                  <a:lnTo>
                    <a:pt x="129" y="21"/>
                  </a:lnTo>
                  <a:lnTo>
                    <a:pt x="134" y="20"/>
                  </a:lnTo>
                  <a:lnTo>
                    <a:pt x="138" y="18"/>
                  </a:lnTo>
                  <a:lnTo>
                    <a:pt x="142" y="17"/>
                  </a:lnTo>
                  <a:lnTo>
                    <a:pt x="147" y="17"/>
                  </a:lnTo>
                  <a:lnTo>
                    <a:pt x="151" y="16"/>
                  </a:lnTo>
                  <a:lnTo>
                    <a:pt x="156" y="16"/>
                  </a:lnTo>
                  <a:lnTo>
                    <a:pt x="163" y="15"/>
                  </a:lnTo>
                  <a:lnTo>
                    <a:pt x="171" y="12"/>
                  </a:lnTo>
                  <a:lnTo>
                    <a:pt x="178" y="10"/>
                  </a:lnTo>
                  <a:lnTo>
                    <a:pt x="185" y="7"/>
                  </a:lnTo>
                  <a:lnTo>
                    <a:pt x="191" y="6"/>
                  </a:lnTo>
                  <a:lnTo>
                    <a:pt x="197" y="3"/>
                  </a:lnTo>
                  <a:lnTo>
                    <a:pt x="202" y="1"/>
                  </a:lnTo>
                  <a:lnTo>
                    <a:pt x="209" y="0"/>
                  </a:lnTo>
                  <a:lnTo>
                    <a:pt x="241" y="6"/>
                  </a:lnTo>
                  <a:lnTo>
                    <a:pt x="240" y="7"/>
                  </a:lnTo>
                  <a:lnTo>
                    <a:pt x="237" y="10"/>
                  </a:lnTo>
                  <a:lnTo>
                    <a:pt x="231" y="13"/>
                  </a:lnTo>
                  <a:lnTo>
                    <a:pt x="225" y="20"/>
                  </a:lnTo>
                  <a:lnTo>
                    <a:pt x="220" y="22"/>
                  </a:lnTo>
                  <a:lnTo>
                    <a:pt x="216" y="26"/>
                  </a:lnTo>
                  <a:lnTo>
                    <a:pt x="211" y="30"/>
                  </a:lnTo>
                  <a:lnTo>
                    <a:pt x="206" y="34"/>
                  </a:lnTo>
                  <a:lnTo>
                    <a:pt x="200" y="39"/>
                  </a:lnTo>
                  <a:lnTo>
                    <a:pt x="193" y="42"/>
                  </a:lnTo>
                  <a:lnTo>
                    <a:pt x="187" y="47"/>
                  </a:lnTo>
                  <a:lnTo>
                    <a:pt x="181" y="51"/>
                  </a:lnTo>
                  <a:lnTo>
                    <a:pt x="173" y="55"/>
                  </a:lnTo>
                  <a:lnTo>
                    <a:pt x="166" y="59"/>
                  </a:lnTo>
                  <a:lnTo>
                    <a:pt x="162" y="60"/>
                  </a:lnTo>
                  <a:lnTo>
                    <a:pt x="158" y="62"/>
                  </a:lnTo>
                  <a:lnTo>
                    <a:pt x="153" y="65"/>
                  </a:lnTo>
                  <a:lnTo>
                    <a:pt x="150" y="66"/>
                  </a:lnTo>
                  <a:lnTo>
                    <a:pt x="146" y="68"/>
                  </a:lnTo>
                  <a:lnTo>
                    <a:pt x="142" y="70"/>
                  </a:lnTo>
                  <a:lnTo>
                    <a:pt x="137" y="71"/>
                  </a:lnTo>
                  <a:lnTo>
                    <a:pt x="133" y="73"/>
                  </a:lnTo>
                  <a:lnTo>
                    <a:pt x="128" y="74"/>
                  </a:lnTo>
                  <a:lnTo>
                    <a:pt x="124" y="76"/>
                  </a:lnTo>
                  <a:lnTo>
                    <a:pt x="119" y="78"/>
                  </a:lnTo>
                  <a:lnTo>
                    <a:pt x="116" y="80"/>
                  </a:lnTo>
                  <a:lnTo>
                    <a:pt x="111" y="81"/>
                  </a:lnTo>
                  <a:lnTo>
                    <a:pt x="106" y="83"/>
                  </a:lnTo>
                  <a:lnTo>
                    <a:pt x="101" y="83"/>
                  </a:lnTo>
                  <a:lnTo>
                    <a:pt x="96" y="84"/>
                  </a:lnTo>
                  <a:lnTo>
                    <a:pt x="91" y="85"/>
                  </a:lnTo>
                  <a:lnTo>
                    <a:pt x="86" y="85"/>
                  </a:lnTo>
                  <a:lnTo>
                    <a:pt x="81" y="86"/>
                  </a:lnTo>
                  <a:lnTo>
                    <a:pt x="77" y="88"/>
                  </a:lnTo>
                  <a:lnTo>
                    <a:pt x="70" y="88"/>
                  </a:lnTo>
                  <a:lnTo>
                    <a:pt x="67" y="89"/>
                  </a:lnTo>
                  <a:lnTo>
                    <a:pt x="60" y="89"/>
                  </a:lnTo>
                  <a:lnTo>
                    <a:pt x="55" y="89"/>
                  </a:lnTo>
                  <a:lnTo>
                    <a:pt x="50" y="89"/>
                  </a:lnTo>
                  <a:lnTo>
                    <a:pt x="45" y="89"/>
                  </a:lnTo>
                  <a:lnTo>
                    <a:pt x="40" y="89"/>
                  </a:lnTo>
                  <a:lnTo>
                    <a:pt x="35" y="89"/>
                  </a:lnTo>
                  <a:lnTo>
                    <a:pt x="14" y="62"/>
                  </a:lnTo>
                  <a:lnTo>
                    <a:pt x="0" y="40"/>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85" name="Freeform 37"/>
            <p:cNvSpPr>
              <a:spLocks/>
            </p:cNvSpPr>
            <p:nvPr/>
          </p:nvSpPr>
          <p:spPr bwMode="auto">
            <a:xfrm>
              <a:off x="3275" y="3073"/>
              <a:ext cx="226" cy="99"/>
            </a:xfrm>
            <a:custGeom>
              <a:avLst/>
              <a:gdLst>
                <a:gd name="T0" fmla="*/ 0 w 678"/>
                <a:gd name="T1" fmla="*/ 0 h 295"/>
                <a:gd name="T2" fmla="*/ 0 w 678"/>
                <a:gd name="T3" fmla="*/ 0 h 295"/>
                <a:gd name="T4" fmla="*/ 0 w 678"/>
                <a:gd name="T5" fmla="*/ 0 h 295"/>
                <a:gd name="T6" fmla="*/ 0 w 678"/>
                <a:gd name="T7" fmla="*/ 0 h 295"/>
                <a:gd name="T8" fmla="*/ 0 w 678"/>
                <a:gd name="T9" fmla="*/ 0 h 295"/>
                <a:gd name="T10" fmla="*/ 0 w 678"/>
                <a:gd name="T11" fmla="*/ 0 h 295"/>
                <a:gd name="T12" fmla="*/ 0 w 678"/>
                <a:gd name="T13" fmla="*/ 0 h 295"/>
                <a:gd name="T14" fmla="*/ 0 w 678"/>
                <a:gd name="T15" fmla="*/ 0 h 295"/>
                <a:gd name="T16" fmla="*/ 0 w 678"/>
                <a:gd name="T17" fmla="*/ 0 h 295"/>
                <a:gd name="T18" fmla="*/ 0 w 678"/>
                <a:gd name="T19" fmla="*/ 0 h 295"/>
                <a:gd name="T20" fmla="*/ 0 w 678"/>
                <a:gd name="T21" fmla="*/ 0 h 295"/>
                <a:gd name="T22" fmla="*/ 0 w 678"/>
                <a:gd name="T23" fmla="*/ 0 h 295"/>
                <a:gd name="T24" fmla="*/ 0 w 678"/>
                <a:gd name="T25" fmla="*/ 0 h 295"/>
                <a:gd name="T26" fmla="*/ 0 w 678"/>
                <a:gd name="T27" fmla="*/ 0 h 295"/>
                <a:gd name="T28" fmla="*/ 0 w 678"/>
                <a:gd name="T29" fmla="*/ 0 h 295"/>
                <a:gd name="T30" fmla="*/ 0 w 678"/>
                <a:gd name="T31" fmla="*/ 0 h 295"/>
                <a:gd name="T32" fmla="*/ 0 w 678"/>
                <a:gd name="T33" fmla="*/ 0 h 295"/>
                <a:gd name="T34" fmla="*/ 0 w 678"/>
                <a:gd name="T35" fmla="*/ 0 h 295"/>
                <a:gd name="T36" fmla="*/ 0 w 678"/>
                <a:gd name="T37" fmla="*/ 0 h 295"/>
                <a:gd name="T38" fmla="*/ 0 w 678"/>
                <a:gd name="T39" fmla="*/ 0 h 295"/>
                <a:gd name="T40" fmla="*/ 0 w 678"/>
                <a:gd name="T41" fmla="*/ 0 h 295"/>
                <a:gd name="T42" fmla="*/ 0 w 678"/>
                <a:gd name="T43" fmla="*/ 0 h 295"/>
                <a:gd name="T44" fmla="*/ 0 w 678"/>
                <a:gd name="T45" fmla="*/ 0 h 295"/>
                <a:gd name="T46" fmla="*/ 0 w 678"/>
                <a:gd name="T47" fmla="*/ 0 h 295"/>
                <a:gd name="T48" fmla="*/ 0 w 678"/>
                <a:gd name="T49" fmla="*/ 0 h 295"/>
                <a:gd name="T50" fmla="*/ 0 w 678"/>
                <a:gd name="T51" fmla="*/ 0 h 295"/>
                <a:gd name="T52" fmla="*/ 0 w 678"/>
                <a:gd name="T53" fmla="*/ 0 h 295"/>
                <a:gd name="T54" fmla="*/ 0 w 678"/>
                <a:gd name="T55" fmla="*/ 0 h 295"/>
                <a:gd name="T56" fmla="*/ 0 w 678"/>
                <a:gd name="T57" fmla="*/ 0 h 295"/>
                <a:gd name="T58" fmla="*/ 0 w 678"/>
                <a:gd name="T59" fmla="*/ 0 h 295"/>
                <a:gd name="T60" fmla="*/ 0 w 678"/>
                <a:gd name="T61" fmla="*/ 0 h 295"/>
                <a:gd name="T62" fmla="*/ 0 w 678"/>
                <a:gd name="T63" fmla="*/ 0 h 295"/>
                <a:gd name="T64" fmla="*/ 0 w 678"/>
                <a:gd name="T65" fmla="*/ 0 h 295"/>
                <a:gd name="T66" fmla="*/ 0 w 678"/>
                <a:gd name="T67" fmla="*/ 0 h 295"/>
                <a:gd name="T68" fmla="*/ 0 w 678"/>
                <a:gd name="T69" fmla="*/ 0 h 295"/>
                <a:gd name="T70" fmla="*/ 0 w 678"/>
                <a:gd name="T71" fmla="*/ 0 h 295"/>
                <a:gd name="T72" fmla="*/ 0 w 678"/>
                <a:gd name="T73" fmla="*/ 0 h 295"/>
                <a:gd name="T74" fmla="*/ 0 w 678"/>
                <a:gd name="T75" fmla="*/ 0 h 295"/>
                <a:gd name="T76" fmla="*/ 0 w 678"/>
                <a:gd name="T77" fmla="*/ 0 h 295"/>
                <a:gd name="T78" fmla="*/ 0 w 678"/>
                <a:gd name="T79" fmla="*/ 0 h 295"/>
                <a:gd name="T80" fmla="*/ 0 w 678"/>
                <a:gd name="T81" fmla="*/ 0 h 295"/>
                <a:gd name="T82" fmla="*/ 0 w 678"/>
                <a:gd name="T83" fmla="*/ 0 h 295"/>
                <a:gd name="T84" fmla="*/ 0 w 678"/>
                <a:gd name="T85" fmla="*/ 0 h 295"/>
                <a:gd name="T86" fmla="*/ 0 w 678"/>
                <a:gd name="T87" fmla="*/ 0 h 295"/>
                <a:gd name="T88" fmla="*/ 0 w 678"/>
                <a:gd name="T89" fmla="*/ 0 h 295"/>
                <a:gd name="T90" fmla="*/ 0 w 678"/>
                <a:gd name="T91" fmla="*/ 0 h 295"/>
                <a:gd name="T92" fmla="*/ 0 w 678"/>
                <a:gd name="T93" fmla="*/ 0 h 295"/>
                <a:gd name="T94" fmla="*/ 0 w 678"/>
                <a:gd name="T95" fmla="*/ 0 h 295"/>
                <a:gd name="T96" fmla="*/ 0 w 678"/>
                <a:gd name="T97" fmla="*/ 0 h 295"/>
                <a:gd name="T98" fmla="*/ 0 w 678"/>
                <a:gd name="T99" fmla="*/ 0 h 295"/>
                <a:gd name="T100" fmla="*/ 0 w 678"/>
                <a:gd name="T101" fmla="*/ 0 h 295"/>
                <a:gd name="T102" fmla="*/ 0 w 678"/>
                <a:gd name="T103" fmla="*/ 0 h 295"/>
                <a:gd name="T104" fmla="*/ 0 w 678"/>
                <a:gd name="T105" fmla="*/ 0 h 295"/>
                <a:gd name="T106" fmla="*/ 0 w 678"/>
                <a:gd name="T107" fmla="*/ 0 h 295"/>
                <a:gd name="T108" fmla="*/ 0 w 678"/>
                <a:gd name="T109" fmla="*/ 0 h 295"/>
                <a:gd name="T110" fmla="*/ 0 w 678"/>
                <a:gd name="T111" fmla="*/ 0 h 295"/>
                <a:gd name="T112" fmla="*/ 0 w 678"/>
                <a:gd name="T113" fmla="*/ 0 h 295"/>
                <a:gd name="T114" fmla="*/ 0 w 678"/>
                <a:gd name="T115" fmla="*/ 0 h 295"/>
                <a:gd name="T116" fmla="*/ 0 w 678"/>
                <a:gd name="T117" fmla="*/ 0 h 295"/>
                <a:gd name="T118" fmla="*/ 0 w 678"/>
                <a:gd name="T119" fmla="*/ 0 h 295"/>
                <a:gd name="T120" fmla="*/ 0 w 678"/>
                <a:gd name="T121" fmla="*/ 0 h 295"/>
                <a:gd name="T122" fmla="*/ 0 w 678"/>
                <a:gd name="T123" fmla="*/ 0 h 2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8"/>
                <a:gd name="T187" fmla="*/ 0 h 295"/>
                <a:gd name="T188" fmla="*/ 678 w 678"/>
                <a:gd name="T189" fmla="*/ 295 h 2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8" h="295">
                  <a:moveTo>
                    <a:pt x="10" y="269"/>
                  </a:moveTo>
                  <a:lnTo>
                    <a:pt x="10" y="268"/>
                  </a:lnTo>
                  <a:lnTo>
                    <a:pt x="13" y="268"/>
                  </a:lnTo>
                  <a:lnTo>
                    <a:pt x="17" y="268"/>
                  </a:lnTo>
                  <a:lnTo>
                    <a:pt x="23" y="268"/>
                  </a:lnTo>
                  <a:lnTo>
                    <a:pt x="27" y="267"/>
                  </a:lnTo>
                  <a:lnTo>
                    <a:pt x="31" y="265"/>
                  </a:lnTo>
                  <a:lnTo>
                    <a:pt x="34" y="265"/>
                  </a:lnTo>
                  <a:lnTo>
                    <a:pt x="39" y="264"/>
                  </a:lnTo>
                  <a:lnTo>
                    <a:pt x="44" y="264"/>
                  </a:lnTo>
                  <a:lnTo>
                    <a:pt x="49" y="263"/>
                  </a:lnTo>
                  <a:lnTo>
                    <a:pt x="56" y="263"/>
                  </a:lnTo>
                  <a:lnTo>
                    <a:pt x="62" y="262"/>
                  </a:lnTo>
                  <a:lnTo>
                    <a:pt x="67" y="260"/>
                  </a:lnTo>
                  <a:lnTo>
                    <a:pt x="73" y="259"/>
                  </a:lnTo>
                  <a:lnTo>
                    <a:pt x="81" y="258"/>
                  </a:lnTo>
                  <a:lnTo>
                    <a:pt x="88" y="256"/>
                  </a:lnTo>
                  <a:lnTo>
                    <a:pt x="96" y="254"/>
                  </a:lnTo>
                  <a:lnTo>
                    <a:pt x="103" y="253"/>
                  </a:lnTo>
                  <a:lnTo>
                    <a:pt x="112" y="250"/>
                  </a:lnTo>
                  <a:lnTo>
                    <a:pt x="121" y="249"/>
                  </a:lnTo>
                  <a:lnTo>
                    <a:pt x="130" y="246"/>
                  </a:lnTo>
                  <a:lnTo>
                    <a:pt x="139" y="244"/>
                  </a:lnTo>
                  <a:lnTo>
                    <a:pt x="147" y="241"/>
                  </a:lnTo>
                  <a:lnTo>
                    <a:pt x="157" y="239"/>
                  </a:lnTo>
                  <a:lnTo>
                    <a:pt x="166" y="236"/>
                  </a:lnTo>
                  <a:lnTo>
                    <a:pt x="176" y="234"/>
                  </a:lnTo>
                  <a:lnTo>
                    <a:pt x="187" y="230"/>
                  </a:lnTo>
                  <a:lnTo>
                    <a:pt x="197" y="228"/>
                  </a:lnTo>
                  <a:lnTo>
                    <a:pt x="208" y="224"/>
                  </a:lnTo>
                  <a:lnTo>
                    <a:pt x="218" y="220"/>
                  </a:lnTo>
                  <a:lnTo>
                    <a:pt x="229" y="215"/>
                  </a:lnTo>
                  <a:lnTo>
                    <a:pt x="240" y="213"/>
                  </a:lnTo>
                  <a:lnTo>
                    <a:pt x="250" y="207"/>
                  </a:lnTo>
                  <a:lnTo>
                    <a:pt x="263" y="202"/>
                  </a:lnTo>
                  <a:lnTo>
                    <a:pt x="274" y="197"/>
                  </a:lnTo>
                  <a:lnTo>
                    <a:pt x="287" y="194"/>
                  </a:lnTo>
                  <a:lnTo>
                    <a:pt x="297" y="187"/>
                  </a:lnTo>
                  <a:lnTo>
                    <a:pt x="309" y="182"/>
                  </a:lnTo>
                  <a:lnTo>
                    <a:pt x="322" y="177"/>
                  </a:lnTo>
                  <a:lnTo>
                    <a:pt x="334" y="172"/>
                  </a:lnTo>
                  <a:lnTo>
                    <a:pt x="346" y="166"/>
                  </a:lnTo>
                  <a:lnTo>
                    <a:pt x="358" y="160"/>
                  </a:lnTo>
                  <a:lnTo>
                    <a:pt x="372" y="153"/>
                  </a:lnTo>
                  <a:lnTo>
                    <a:pt x="385" y="147"/>
                  </a:lnTo>
                  <a:lnTo>
                    <a:pt x="396" y="138"/>
                  </a:lnTo>
                  <a:lnTo>
                    <a:pt x="408" y="132"/>
                  </a:lnTo>
                  <a:lnTo>
                    <a:pt x="422" y="125"/>
                  </a:lnTo>
                  <a:lnTo>
                    <a:pt x="435" y="117"/>
                  </a:lnTo>
                  <a:lnTo>
                    <a:pt x="447" y="108"/>
                  </a:lnTo>
                  <a:lnTo>
                    <a:pt x="461" y="99"/>
                  </a:lnTo>
                  <a:lnTo>
                    <a:pt x="474" y="92"/>
                  </a:lnTo>
                  <a:lnTo>
                    <a:pt x="486" y="83"/>
                  </a:lnTo>
                  <a:lnTo>
                    <a:pt x="500" y="73"/>
                  </a:lnTo>
                  <a:lnTo>
                    <a:pt x="513" y="63"/>
                  </a:lnTo>
                  <a:lnTo>
                    <a:pt x="525" y="53"/>
                  </a:lnTo>
                  <a:lnTo>
                    <a:pt x="539" y="43"/>
                  </a:lnTo>
                  <a:lnTo>
                    <a:pt x="551" y="33"/>
                  </a:lnTo>
                  <a:lnTo>
                    <a:pt x="564" y="21"/>
                  </a:lnTo>
                  <a:lnTo>
                    <a:pt x="578" y="10"/>
                  </a:lnTo>
                  <a:lnTo>
                    <a:pt x="590" y="0"/>
                  </a:lnTo>
                  <a:lnTo>
                    <a:pt x="678" y="55"/>
                  </a:lnTo>
                  <a:lnTo>
                    <a:pt x="677" y="55"/>
                  </a:lnTo>
                  <a:lnTo>
                    <a:pt x="674" y="58"/>
                  </a:lnTo>
                  <a:lnTo>
                    <a:pt x="669" y="60"/>
                  </a:lnTo>
                  <a:lnTo>
                    <a:pt x="664" y="65"/>
                  </a:lnTo>
                  <a:lnTo>
                    <a:pt x="659" y="67"/>
                  </a:lnTo>
                  <a:lnTo>
                    <a:pt x="656" y="70"/>
                  </a:lnTo>
                  <a:lnTo>
                    <a:pt x="652" y="73"/>
                  </a:lnTo>
                  <a:lnTo>
                    <a:pt x="647" y="77"/>
                  </a:lnTo>
                  <a:lnTo>
                    <a:pt x="642" y="81"/>
                  </a:lnTo>
                  <a:lnTo>
                    <a:pt x="636" y="84"/>
                  </a:lnTo>
                  <a:lnTo>
                    <a:pt x="631" y="88"/>
                  </a:lnTo>
                  <a:lnTo>
                    <a:pt x="624" y="93"/>
                  </a:lnTo>
                  <a:lnTo>
                    <a:pt x="617" y="97"/>
                  </a:lnTo>
                  <a:lnTo>
                    <a:pt x="609" y="102"/>
                  </a:lnTo>
                  <a:lnTo>
                    <a:pt x="602" y="106"/>
                  </a:lnTo>
                  <a:lnTo>
                    <a:pt x="595" y="111"/>
                  </a:lnTo>
                  <a:lnTo>
                    <a:pt x="587" y="114"/>
                  </a:lnTo>
                  <a:lnTo>
                    <a:pt x="579" y="121"/>
                  </a:lnTo>
                  <a:lnTo>
                    <a:pt x="570" y="126"/>
                  </a:lnTo>
                  <a:lnTo>
                    <a:pt x="561" y="131"/>
                  </a:lnTo>
                  <a:lnTo>
                    <a:pt x="551" y="136"/>
                  </a:lnTo>
                  <a:lnTo>
                    <a:pt x="543" y="142"/>
                  </a:lnTo>
                  <a:lnTo>
                    <a:pt x="533" y="147"/>
                  </a:lnTo>
                  <a:lnTo>
                    <a:pt x="523" y="152"/>
                  </a:lnTo>
                  <a:lnTo>
                    <a:pt x="513" y="158"/>
                  </a:lnTo>
                  <a:lnTo>
                    <a:pt x="501" y="163"/>
                  </a:lnTo>
                  <a:lnTo>
                    <a:pt x="490" y="170"/>
                  </a:lnTo>
                  <a:lnTo>
                    <a:pt x="480" y="176"/>
                  </a:lnTo>
                  <a:lnTo>
                    <a:pt x="467" y="181"/>
                  </a:lnTo>
                  <a:lnTo>
                    <a:pt x="456" y="186"/>
                  </a:lnTo>
                  <a:lnTo>
                    <a:pt x="444" y="192"/>
                  </a:lnTo>
                  <a:lnTo>
                    <a:pt x="431" y="197"/>
                  </a:lnTo>
                  <a:lnTo>
                    <a:pt x="417" y="202"/>
                  </a:lnTo>
                  <a:lnTo>
                    <a:pt x="405" y="209"/>
                  </a:lnTo>
                  <a:lnTo>
                    <a:pt x="391" y="214"/>
                  </a:lnTo>
                  <a:lnTo>
                    <a:pt x="378" y="220"/>
                  </a:lnTo>
                  <a:lnTo>
                    <a:pt x="364" y="225"/>
                  </a:lnTo>
                  <a:lnTo>
                    <a:pt x="351" y="230"/>
                  </a:lnTo>
                  <a:lnTo>
                    <a:pt x="337" y="235"/>
                  </a:lnTo>
                  <a:lnTo>
                    <a:pt x="323" y="240"/>
                  </a:lnTo>
                  <a:lnTo>
                    <a:pt x="308" y="244"/>
                  </a:lnTo>
                  <a:lnTo>
                    <a:pt x="293" y="249"/>
                  </a:lnTo>
                  <a:lnTo>
                    <a:pt x="278" y="253"/>
                  </a:lnTo>
                  <a:lnTo>
                    <a:pt x="264" y="258"/>
                  </a:lnTo>
                  <a:lnTo>
                    <a:pt x="248" y="262"/>
                  </a:lnTo>
                  <a:lnTo>
                    <a:pt x="233" y="265"/>
                  </a:lnTo>
                  <a:lnTo>
                    <a:pt x="216" y="269"/>
                  </a:lnTo>
                  <a:lnTo>
                    <a:pt x="201" y="273"/>
                  </a:lnTo>
                  <a:lnTo>
                    <a:pt x="185" y="275"/>
                  </a:lnTo>
                  <a:lnTo>
                    <a:pt x="169" y="279"/>
                  </a:lnTo>
                  <a:lnTo>
                    <a:pt x="152" y="282"/>
                  </a:lnTo>
                  <a:lnTo>
                    <a:pt x="136" y="285"/>
                  </a:lnTo>
                  <a:lnTo>
                    <a:pt x="118" y="287"/>
                  </a:lnTo>
                  <a:lnTo>
                    <a:pt x="102" y="288"/>
                  </a:lnTo>
                  <a:lnTo>
                    <a:pt x="86" y="290"/>
                  </a:lnTo>
                  <a:lnTo>
                    <a:pt x="69" y="292"/>
                  </a:lnTo>
                  <a:lnTo>
                    <a:pt x="51" y="293"/>
                  </a:lnTo>
                  <a:lnTo>
                    <a:pt x="34" y="293"/>
                  </a:lnTo>
                  <a:lnTo>
                    <a:pt x="17" y="294"/>
                  </a:lnTo>
                  <a:lnTo>
                    <a:pt x="0" y="295"/>
                  </a:lnTo>
                  <a:lnTo>
                    <a:pt x="5" y="280"/>
                  </a:lnTo>
                  <a:lnTo>
                    <a:pt x="10" y="269"/>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86" name="Freeform 38"/>
            <p:cNvSpPr>
              <a:spLocks/>
            </p:cNvSpPr>
            <p:nvPr/>
          </p:nvSpPr>
          <p:spPr bwMode="auto">
            <a:xfrm>
              <a:off x="3190" y="3013"/>
              <a:ext cx="199" cy="119"/>
            </a:xfrm>
            <a:custGeom>
              <a:avLst/>
              <a:gdLst>
                <a:gd name="T0" fmla="*/ 0 w 596"/>
                <a:gd name="T1" fmla="*/ 0 h 358"/>
                <a:gd name="T2" fmla="*/ 0 w 596"/>
                <a:gd name="T3" fmla="*/ 0 h 358"/>
                <a:gd name="T4" fmla="*/ 0 w 596"/>
                <a:gd name="T5" fmla="*/ 0 h 358"/>
                <a:gd name="T6" fmla="*/ 0 w 596"/>
                <a:gd name="T7" fmla="*/ 0 h 358"/>
                <a:gd name="T8" fmla="*/ 0 w 596"/>
                <a:gd name="T9" fmla="*/ 0 h 358"/>
                <a:gd name="T10" fmla="*/ 0 w 596"/>
                <a:gd name="T11" fmla="*/ 0 h 358"/>
                <a:gd name="T12" fmla="*/ 0 w 596"/>
                <a:gd name="T13" fmla="*/ 0 h 358"/>
                <a:gd name="T14" fmla="*/ 0 w 596"/>
                <a:gd name="T15" fmla="*/ 0 h 358"/>
                <a:gd name="T16" fmla="*/ 0 w 596"/>
                <a:gd name="T17" fmla="*/ 0 h 358"/>
                <a:gd name="T18" fmla="*/ 0 w 596"/>
                <a:gd name="T19" fmla="*/ 0 h 358"/>
                <a:gd name="T20" fmla="*/ 0 w 596"/>
                <a:gd name="T21" fmla="*/ 0 h 358"/>
                <a:gd name="T22" fmla="*/ 0 w 596"/>
                <a:gd name="T23" fmla="*/ 0 h 358"/>
                <a:gd name="T24" fmla="*/ 0 w 596"/>
                <a:gd name="T25" fmla="*/ 0 h 358"/>
                <a:gd name="T26" fmla="*/ 0 w 596"/>
                <a:gd name="T27" fmla="*/ 0 h 358"/>
                <a:gd name="T28" fmla="*/ 0 w 596"/>
                <a:gd name="T29" fmla="*/ 0 h 358"/>
                <a:gd name="T30" fmla="*/ 0 w 596"/>
                <a:gd name="T31" fmla="*/ 0 h 358"/>
                <a:gd name="T32" fmla="*/ 0 w 596"/>
                <a:gd name="T33" fmla="*/ 0 h 358"/>
                <a:gd name="T34" fmla="*/ 0 w 596"/>
                <a:gd name="T35" fmla="*/ 0 h 358"/>
                <a:gd name="T36" fmla="*/ 0 w 596"/>
                <a:gd name="T37" fmla="*/ 0 h 358"/>
                <a:gd name="T38" fmla="*/ 0 w 596"/>
                <a:gd name="T39" fmla="*/ 0 h 358"/>
                <a:gd name="T40" fmla="*/ 0 w 596"/>
                <a:gd name="T41" fmla="*/ 0 h 358"/>
                <a:gd name="T42" fmla="*/ 0 w 596"/>
                <a:gd name="T43" fmla="*/ 0 h 358"/>
                <a:gd name="T44" fmla="*/ 0 w 596"/>
                <a:gd name="T45" fmla="*/ 0 h 358"/>
                <a:gd name="T46" fmla="*/ 0 w 596"/>
                <a:gd name="T47" fmla="*/ 0 h 358"/>
                <a:gd name="T48" fmla="*/ 0 w 596"/>
                <a:gd name="T49" fmla="*/ 0 h 358"/>
                <a:gd name="T50" fmla="*/ 0 w 596"/>
                <a:gd name="T51" fmla="*/ 0 h 358"/>
                <a:gd name="T52" fmla="*/ 0 w 596"/>
                <a:gd name="T53" fmla="*/ 0 h 358"/>
                <a:gd name="T54" fmla="*/ 0 w 596"/>
                <a:gd name="T55" fmla="*/ 0 h 358"/>
                <a:gd name="T56" fmla="*/ 0 w 596"/>
                <a:gd name="T57" fmla="*/ 0 h 358"/>
                <a:gd name="T58" fmla="*/ 0 w 596"/>
                <a:gd name="T59" fmla="*/ 0 h 358"/>
                <a:gd name="T60" fmla="*/ 0 w 596"/>
                <a:gd name="T61" fmla="*/ 0 h 358"/>
                <a:gd name="T62" fmla="*/ 0 w 596"/>
                <a:gd name="T63" fmla="*/ 0 h 358"/>
                <a:gd name="T64" fmla="*/ 0 w 596"/>
                <a:gd name="T65" fmla="*/ 0 h 358"/>
                <a:gd name="T66" fmla="*/ 0 w 596"/>
                <a:gd name="T67" fmla="*/ 0 h 358"/>
                <a:gd name="T68" fmla="*/ 0 w 596"/>
                <a:gd name="T69" fmla="*/ 0 h 358"/>
                <a:gd name="T70" fmla="*/ 0 w 596"/>
                <a:gd name="T71" fmla="*/ 0 h 358"/>
                <a:gd name="T72" fmla="*/ 0 w 596"/>
                <a:gd name="T73" fmla="*/ 0 h 358"/>
                <a:gd name="T74" fmla="*/ 0 w 596"/>
                <a:gd name="T75" fmla="*/ 0 h 358"/>
                <a:gd name="T76" fmla="*/ 0 w 596"/>
                <a:gd name="T77" fmla="*/ 0 h 358"/>
                <a:gd name="T78" fmla="*/ 0 w 596"/>
                <a:gd name="T79" fmla="*/ 0 h 358"/>
                <a:gd name="T80" fmla="*/ 0 w 596"/>
                <a:gd name="T81" fmla="*/ 0 h 358"/>
                <a:gd name="T82" fmla="*/ 0 w 596"/>
                <a:gd name="T83" fmla="*/ 0 h 358"/>
                <a:gd name="T84" fmla="*/ 0 w 596"/>
                <a:gd name="T85" fmla="*/ 0 h 358"/>
                <a:gd name="T86" fmla="*/ 0 w 596"/>
                <a:gd name="T87" fmla="*/ 0 h 358"/>
                <a:gd name="T88" fmla="*/ 0 w 596"/>
                <a:gd name="T89" fmla="*/ 0 h 358"/>
                <a:gd name="T90" fmla="*/ 0 w 596"/>
                <a:gd name="T91" fmla="*/ 0 h 358"/>
                <a:gd name="T92" fmla="*/ 0 w 596"/>
                <a:gd name="T93" fmla="*/ 0 h 358"/>
                <a:gd name="T94" fmla="*/ 0 w 596"/>
                <a:gd name="T95" fmla="*/ 0 h 358"/>
                <a:gd name="T96" fmla="*/ 0 w 596"/>
                <a:gd name="T97" fmla="*/ 0 h 358"/>
                <a:gd name="T98" fmla="*/ 0 w 596"/>
                <a:gd name="T99" fmla="*/ 0 h 358"/>
                <a:gd name="T100" fmla="*/ 0 w 596"/>
                <a:gd name="T101" fmla="*/ 0 h 358"/>
                <a:gd name="T102" fmla="*/ 0 w 596"/>
                <a:gd name="T103" fmla="*/ 0 h 358"/>
                <a:gd name="T104" fmla="*/ 0 w 596"/>
                <a:gd name="T105" fmla="*/ 0 h 358"/>
                <a:gd name="T106" fmla="*/ 0 w 596"/>
                <a:gd name="T107" fmla="*/ 0 h 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6"/>
                <a:gd name="T163" fmla="*/ 0 h 358"/>
                <a:gd name="T164" fmla="*/ 596 w 596"/>
                <a:gd name="T165" fmla="*/ 358 h 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6" h="358">
                  <a:moveTo>
                    <a:pt x="1" y="23"/>
                  </a:moveTo>
                  <a:lnTo>
                    <a:pt x="36" y="0"/>
                  </a:lnTo>
                  <a:lnTo>
                    <a:pt x="35" y="6"/>
                  </a:lnTo>
                  <a:lnTo>
                    <a:pt x="34" y="13"/>
                  </a:lnTo>
                  <a:lnTo>
                    <a:pt x="32" y="14"/>
                  </a:lnTo>
                  <a:lnTo>
                    <a:pt x="31" y="18"/>
                  </a:lnTo>
                  <a:lnTo>
                    <a:pt x="31" y="23"/>
                  </a:lnTo>
                  <a:lnTo>
                    <a:pt x="30" y="26"/>
                  </a:lnTo>
                  <a:lnTo>
                    <a:pt x="30" y="30"/>
                  </a:lnTo>
                  <a:lnTo>
                    <a:pt x="29" y="35"/>
                  </a:lnTo>
                  <a:lnTo>
                    <a:pt x="29" y="40"/>
                  </a:lnTo>
                  <a:lnTo>
                    <a:pt x="29" y="47"/>
                  </a:lnTo>
                  <a:lnTo>
                    <a:pt x="26" y="50"/>
                  </a:lnTo>
                  <a:lnTo>
                    <a:pt x="26" y="57"/>
                  </a:lnTo>
                  <a:lnTo>
                    <a:pt x="25" y="62"/>
                  </a:lnTo>
                  <a:lnTo>
                    <a:pt x="25" y="68"/>
                  </a:lnTo>
                  <a:lnTo>
                    <a:pt x="25" y="74"/>
                  </a:lnTo>
                  <a:lnTo>
                    <a:pt x="25" y="81"/>
                  </a:lnTo>
                  <a:lnTo>
                    <a:pt x="25" y="87"/>
                  </a:lnTo>
                  <a:lnTo>
                    <a:pt x="25" y="94"/>
                  </a:lnTo>
                  <a:lnTo>
                    <a:pt x="25" y="101"/>
                  </a:lnTo>
                  <a:lnTo>
                    <a:pt x="25" y="107"/>
                  </a:lnTo>
                  <a:lnTo>
                    <a:pt x="25" y="114"/>
                  </a:lnTo>
                  <a:lnTo>
                    <a:pt x="25" y="122"/>
                  </a:lnTo>
                  <a:lnTo>
                    <a:pt x="25" y="128"/>
                  </a:lnTo>
                  <a:lnTo>
                    <a:pt x="26" y="136"/>
                  </a:lnTo>
                  <a:lnTo>
                    <a:pt x="27" y="143"/>
                  </a:lnTo>
                  <a:lnTo>
                    <a:pt x="30" y="151"/>
                  </a:lnTo>
                  <a:lnTo>
                    <a:pt x="30" y="157"/>
                  </a:lnTo>
                  <a:lnTo>
                    <a:pt x="31" y="166"/>
                  </a:lnTo>
                  <a:lnTo>
                    <a:pt x="34" y="172"/>
                  </a:lnTo>
                  <a:lnTo>
                    <a:pt x="35" y="180"/>
                  </a:lnTo>
                  <a:lnTo>
                    <a:pt x="37" y="186"/>
                  </a:lnTo>
                  <a:lnTo>
                    <a:pt x="40" y="194"/>
                  </a:lnTo>
                  <a:lnTo>
                    <a:pt x="42" y="201"/>
                  </a:lnTo>
                  <a:lnTo>
                    <a:pt x="46" y="209"/>
                  </a:lnTo>
                  <a:lnTo>
                    <a:pt x="49" y="215"/>
                  </a:lnTo>
                  <a:lnTo>
                    <a:pt x="52" y="223"/>
                  </a:lnTo>
                  <a:lnTo>
                    <a:pt x="56" y="229"/>
                  </a:lnTo>
                  <a:lnTo>
                    <a:pt x="61" y="236"/>
                  </a:lnTo>
                  <a:lnTo>
                    <a:pt x="65" y="243"/>
                  </a:lnTo>
                  <a:lnTo>
                    <a:pt x="70" y="249"/>
                  </a:lnTo>
                  <a:lnTo>
                    <a:pt x="75" y="255"/>
                  </a:lnTo>
                  <a:lnTo>
                    <a:pt x="81" y="263"/>
                  </a:lnTo>
                  <a:lnTo>
                    <a:pt x="86" y="268"/>
                  </a:lnTo>
                  <a:lnTo>
                    <a:pt x="93" y="274"/>
                  </a:lnTo>
                  <a:lnTo>
                    <a:pt x="99" y="279"/>
                  </a:lnTo>
                  <a:lnTo>
                    <a:pt x="106" y="285"/>
                  </a:lnTo>
                  <a:lnTo>
                    <a:pt x="113" y="290"/>
                  </a:lnTo>
                  <a:lnTo>
                    <a:pt x="121" y="295"/>
                  </a:lnTo>
                  <a:lnTo>
                    <a:pt x="130" y="300"/>
                  </a:lnTo>
                  <a:lnTo>
                    <a:pt x="139" y="306"/>
                  </a:lnTo>
                  <a:lnTo>
                    <a:pt x="148" y="308"/>
                  </a:lnTo>
                  <a:lnTo>
                    <a:pt x="158" y="313"/>
                  </a:lnTo>
                  <a:lnTo>
                    <a:pt x="168" y="317"/>
                  </a:lnTo>
                  <a:lnTo>
                    <a:pt x="178" y="319"/>
                  </a:lnTo>
                  <a:lnTo>
                    <a:pt x="189" y="323"/>
                  </a:lnTo>
                  <a:lnTo>
                    <a:pt x="200" y="326"/>
                  </a:lnTo>
                  <a:lnTo>
                    <a:pt x="213" y="328"/>
                  </a:lnTo>
                  <a:lnTo>
                    <a:pt x="226" y="331"/>
                  </a:lnTo>
                  <a:lnTo>
                    <a:pt x="237" y="331"/>
                  </a:lnTo>
                  <a:lnTo>
                    <a:pt x="249" y="333"/>
                  </a:lnTo>
                  <a:lnTo>
                    <a:pt x="262" y="333"/>
                  </a:lnTo>
                  <a:lnTo>
                    <a:pt x="273" y="333"/>
                  </a:lnTo>
                  <a:lnTo>
                    <a:pt x="285" y="331"/>
                  </a:lnTo>
                  <a:lnTo>
                    <a:pt x="296" y="331"/>
                  </a:lnTo>
                  <a:lnTo>
                    <a:pt x="307" y="329"/>
                  </a:lnTo>
                  <a:lnTo>
                    <a:pt x="318" y="328"/>
                  </a:lnTo>
                  <a:lnTo>
                    <a:pt x="327" y="324"/>
                  </a:lnTo>
                  <a:lnTo>
                    <a:pt x="339" y="322"/>
                  </a:lnTo>
                  <a:lnTo>
                    <a:pt x="349" y="318"/>
                  </a:lnTo>
                  <a:lnTo>
                    <a:pt x="359" y="316"/>
                  </a:lnTo>
                  <a:lnTo>
                    <a:pt x="367" y="312"/>
                  </a:lnTo>
                  <a:lnTo>
                    <a:pt x="376" y="307"/>
                  </a:lnTo>
                  <a:lnTo>
                    <a:pt x="385" y="303"/>
                  </a:lnTo>
                  <a:lnTo>
                    <a:pt x="394" y="299"/>
                  </a:lnTo>
                  <a:lnTo>
                    <a:pt x="403" y="293"/>
                  </a:lnTo>
                  <a:lnTo>
                    <a:pt x="410" y="288"/>
                  </a:lnTo>
                  <a:lnTo>
                    <a:pt x="419" y="282"/>
                  </a:lnTo>
                  <a:lnTo>
                    <a:pt x="426" y="277"/>
                  </a:lnTo>
                  <a:lnTo>
                    <a:pt x="433" y="269"/>
                  </a:lnTo>
                  <a:lnTo>
                    <a:pt x="440" y="263"/>
                  </a:lnTo>
                  <a:lnTo>
                    <a:pt x="448" y="256"/>
                  </a:lnTo>
                  <a:lnTo>
                    <a:pt x="454" y="250"/>
                  </a:lnTo>
                  <a:lnTo>
                    <a:pt x="460" y="243"/>
                  </a:lnTo>
                  <a:lnTo>
                    <a:pt x="467" y="235"/>
                  </a:lnTo>
                  <a:lnTo>
                    <a:pt x="472" y="229"/>
                  </a:lnTo>
                  <a:lnTo>
                    <a:pt x="479" y="221"/>
                  </a:lnTo>
                  <a:lnTo>
                    <a:pt x="483" y="214"/>
                  </a:lnTo>
                  <a:lnTo>
                    <a:pt x="489" y="206"/>
                  </a:lnTo>
                  <a:lnTo>
                    <a:pt x="494" y="200"/>
                  </a:lnTo>
                  <a:lnTo>
                    <a:pt x="500" y="192"/>
                  </a:lnTo>
                  <a:lnTo>
                    <a:pt x="504" y="184"/>
                  </a:lnTo>
                  <a:lnTo>
                    <a:pt x="509" y="177"/>
                  </a:lnTo>
                  <a:lnTo>
                    <a:pt x="513" y="169"/>
                  </a:lnTo>
                  <a:lnTo>
                    <a:pt x="518" y="161"/>
                  </a:lnTo>
                  <a:lnTo>
                    <a:pt x="522" y="153"/>
                  </a:lnTo>
                  <a:lnTo>
                    <a:pt x="526" y="146"/>
                  </a:lnTo>
                  <a:lnTo>
                    <a:pt x="529" y="138"/>
                  </a:lnTo>
                  <a:lnTo>
                    <a:pt x="533" y="132"/>
                  </a:lnTo>
                  <a:lnTo>
                    <a:pt x="536" y="125"/>
                  </a:lnTo>
                  <a:lnTo>
                    <a:pt x="538" y="117"/>
                  </a:lnTo>
                  <a:lnTo>
                    <a:pt x="542" y="109"/>
                  </a:lnTo>
                  <a:lnTo>
                    <a:pt x="544" y="103"/>
                  </a:lnTo>
                  <a:lnTo>
                    <a:pt x="548" y="97"/>
                  </a:lnTo>
                  <a:lnTo>
                    <a:pt x="551" y="91"/>
                  </a:lnTo>
                  <a:lnTo>
                    <a:pt x="553" y="84"/>
                  </a:lnTo>
                  <a:lnTo>
                    <a:pt x="556" y="79"/>
                  </a:lnTo>
                  <a:lnTo>
                    <a:pt x="557" y="73"/>
                  </a:lnTo>
                  <a:lnTo>
                    <a:pt x="559" y="67"/>
                  </a:lnTo>
                  <a:lnTo>
                    <a:pt x="561" y="62"/>
                  </a:lnTo>
                  <a:lnTo>
                    <a:pt x="562" y="57"/>
                  </a:lnTo>
                  <a:lnTo>
                    <a:pt x="563" y="52"/>
                  </a:lnTo>
                  <a:lnTo>
                    <a:pt x="564" y="48"/>
                  </a:lnTo>
                  <a:lnTo>
                    <a:pt x="566" y="44"/>
                  </a:lnTo>
                  <a:lnTo>
                    <a:pt x="567" y="40"/>
                  </a:lnTo>
                  <a:lnTo>
                    <a:pt x="569" y="34"/>
                  </a:lnTo>
                  <a:lnTo>
                    <a:pt x="571" y="30"/>
                  </a:lnTo>
                  <a:lnTo>
                    <a:pt x="571" y="28"/>
                  </a:lnTo>
                  <a:lnTo>
                    <a:pt x="572" y="26"/>
                  </a:lnTo>
                  <a:lnTo>
                    <a:pt x="596" y="34"/>
                  </a:lnTo>
                  <a:lnTo>
                    <a:pt x="595" y="34"/>
                  </a:lnTo>
                  <a:lnTo>
                    <a:pt x="595" y="37"/>
                  </a:lnTo>
                  <a:lnTo>
                    <a:pt x="593" y="40"/>
                  </a:lnTo>
                  <a:lnTo>
                    <a:pt x="592" y="47"/>
                  </a:lnTo>
                  <a:lnTo>
                    <a:pt x="591" y="49"/>
                  </a:lnTo>
                  <a:lnTo>
                    <a:pt x="591" y="53"/>
                  </a:lnTo>
                  <a:lnTo>
                    <a:pt x="588" y="57"/>
                  </a:lnTo>
                  <a:lnTo>
                    <a:pt x="588" y="62"/>
                  </a:lnTo>
                  <a:lnTo>
                    <a:pt x="586" y="65"/>
                  </a:lnTo>
                  <a:lnTo>
                    <a:pt x="586" y="69"/>
                  </a:lnTo>
                  <a:lnTo>
                    <a:pt x="583" y="74"/>
                  </a:lnTo>
                  <a:lnTo>
                    <a:pt x="582" y="81"/>
                  </a:lnTo>
                  <a:lnTo>
                    <a:pt x="581" y="86"/>
                  </a:lnTo>
                  <a:lnTo>
                    <a:pt x="578" y="91"/>
                  </a:lnTo>
                  <a:lnTo>
                    <a:pt x="576" y="97"/>
                  </a:lnTo>
                  <a:lnTo>
                    <a:pt x="575" y="103"/>
                  </a:lnTo>
                  <a:lnTo>
                    <a:pt x="571" y="108"/>
                  </a:lnTo>
                  <a:lnTo>
                    <a:pt x="569" y="114"/>
                  </a:lnTo>
                  <a:lnTo>
                    <a:pt x="566" y="122"/>
                  </a:lnTo>
                  <a:lnTo>
                    <a:pt x="564" y="128"/>
                  </a:lnTo>
                  <a:lnTo>
                    <a:pt x="561" y="135"/>
                  </a:lnTo>
                  <a:lnTo>
                    <a:pt x="558" y="141"/>
                  </a:lnTo>
                  <a:lnTo>
                    <a:pt x="554" y="148"/>
                  </a:lnTo>
                  <a:lnTo>
                    <a:pt x="551" y="156"/>
                  </a:lnTo>
                  <a:lnTo>
                    <a:pt x="547" y="162"/>
                  </a:lnTo>
                  <a:lnTo>
                    <a:pt x="543" y="170"/>
                  </a:lnTo>
                  <a:lnTo>
                    <a:pt x="541" y="177"/>
                  </a:lnTo>
                  <a:lnTo>
                    <a:pt x="537" y="185"/>
                  </a:lnTo>
                  <a:lnTo>
                    <a:pt x="532" y="191"/>
                  </a:lnTo>
                  <a:lnTo>
                    <a:pt x="527" y="200"/>
                  </a:lnTo>
                  <a:lnTo>
                    <a:pt x="522" y="206"/>
                  </a:lnTo>
                  <a:lnTo>
                    <a:pt x="518" y="214"/>
                  </a:lnTo>
                  <a:lnTo>
                    <a:pt x="513" y="220"/>
                  </a:lnTo>
                  <a:lnTo>
                    <a:pt x="508" y="228"/>
                  </a:lnTo>
                  <a:lnTo>
                    <a:pt x="503" y="234"/>
                  </a:lnTo>
                  <a:lnTo>
                    <a:pt x="498" y="241"/>
                  </a:lnTo>
                  <a:lnTo>
                    <a:pt x="492" y="248"/>
                  </a:lnTo>
                  <a:lnTo>
                    <a:pt x="485" y="255"/>
                  </a:lnTo>
                  <a:lnTo>
                    <a:pt x="479" y="262"/>
                  </a:lnTo>
                  <a:lnTo>
                    <a:pt x="473" y="269"/>
                  </a:lnTo>
                  <a:lnTo>
                    <a:pt x="465" y="275"/>
                  </a:lnTo>
                  <a:lnTo>
                    <a:pt x="459" y="282"/>
                  </a:lnTo>
                  <a:lnTo>
                    <a:pt x="453" y="288"/>
                  </a:lnTo>
                  <a:lnTo>
                    <a:pt x="446" y="294"/>
                  </a:lnTo>
                  <a:lnTo>
                    <a:pt x="438" y="299"/>
                  </a:lnTo>
                  <a:lnTo>
                    <a:pt x="430" y="306"/>
                  </a:lnTo>
                  <a:lnTo>
                    <a:pt x="421" y="311"/>
                  </a:lnTo>
                  <a:lnTo>
                    <a:pt x="414" y="317"/>
                  </a:lnTo>
                  <a:lnTo>
                    <a:pt x="405" y="321"/>
                  </a:lnTo>
                  <a:lnTo>
                    <a:pt x="398" y="326"/>
                  </a:lnTo>
                  <a:lnTo>
                    <a:pt x="389" y="329"/>
                  </a:lnTo>
                  <a:lnTo>
                    <a:pt x="380" y="334"/>
                  </a:lnTo>
                  <a:lnTo>
                    <a:pt x="370" y="338"/>
                  </a:lnTo>
                  <a:lnTo>
                    <a:pt x="361" y="342"/>
                  </a:lnTo>
                  <a:lnTo>
                    <a:pt x="351" y="344"/>
                  </a:lnTo>
                  <a:lnTo>
                    <a:pt x="342" y="348"/>
                  </a:lnTo>
                  <a:lnTo>
                    <a:pt x="331" y="351"/>
                  </a:lnTo>
                  <a:lnTo>
                    <a:pt x="321" y="352"/>
                  </a:lnTo>
                  <a:lnTo>
                    <a:pt x="310" y="355"/>
                  </a:lnTo>
                  <a:lnTo>
                    <a:pt x="301" y="357"/>
                  </a:lnTo>
                  <a:lnTo>
                    <a:pt x="288" y="357"/>
                  </a:lnTo>
                  <a:lnTo>
                    <a:pt x="277" y="358"/>
                  </a:lnTo>
                  <a:lnTo>
                    <a:pt x="267" y="358"/>
                  </a:lnTo>
                  <a:lnTo>
                    <a:pt x="257" y="358"/>
                  </a:lnTo>
                  <a:lnTo>
                    <a:pt x="247" y="357"/>
                  </a:lnTo>
                  <a:lnTo>
                    <a:pt x="237" y="357"/>
                  </a:lnTo>
                  <a:lnTo>
                    <a:pt x="227" y="357"/>
                  </a:lnTo>
                  <a:lnTo>
                    <a:pt x="218" y="356"/>
                  </a:lnTo>
                  <a:lnTo>
                    <a:pt x="209" y="355"/>
                  </a:lnTo>
                  <a:lnTo>
                    <a:pt x="199" y="353"/>
                  </a:lnTo>
                  <a:lnTo>
                    <a:pt x="192" y="351"/>
                  </a:lnTo>
                  <a:lnTo>
                    <a:pt x="184" y="350"/>
                  </a:lnTo>
                  <a:lnTo>
                    <a:pt x="175" y="347"/>
                  </a:lnTo>
                  <a:lnTo>
                    <a:pt x="168" y="344"/>
                  </a:lnTo>
                  <a:lnTo>
                    <a:pt x="159" y="342"/>
                  </a:lnTo>
                  <a:lnTo>
                    <a:pt x="153" y="341"/>
                  </a:lnTo>
                  <a:lnTo>
                    <a:pt x="145" y="337"/>
                  </a:lnTo>
                  <a:lnTo>
                    <a:pt x="138" y="334"/>
                  </a:lnTo>
                  <a:lnTo>
                    <a:pt x="130" y="331"/>
                  </a:lnTo>
                  <a:lnTo>
                    <a:pt x="124" y="328"/>
                  </a:lnTo>
                  <a:lnTo>
                    <a:pt x="118" y="323"/>
                  </a:lnTo>
                  <a:lnTo>
                    <a:pt x="111" y="319"/>
                  </a:lnTo>
                  <a:lnTo>
                    <a:pt x="106" y="317"/>
                  </a:lnTo>
                  <a:lnTo>
                    <a:pt x="101" y="313"/>
                  </a:lnTo>
                  <a:lnTo>
                    <a:pt x="95" y="308"/>
                  </a:lnTo>
                  <a:lnTo>
                    <a:pt x="90" y="304"/>
                  </a:lnTo>
                  <a:lnTo>
                    <a:pt x="84" y="300"/>
                  </a:lnTo>
                  <a:lnTo>
                    <a:pt x="79" y="295"/>
                  </a:lnTo>
                  <a:lnTo>
                    <a:pt x="74" y="290"/>
                  </a:lnTo>
                  <a:lnTo>
                    <a:pt x="70" y="287"/>
                  </a:lnTo>
                  <a:lnTo>
                    <a:pt x="66" y="283"/>
                  </a:lnTo>
                  <a:lnTo>
                    <a:pt x="62" y="278"/>
                  </a:lnTo>
                  <a:lnTo>
                    <a:pt x="57" y="273"/>
                  </a:lnTo>
                  <a:lnTo>
                    <a:pt x="54" y="268"/>
                  </a:lnTo>
                  <a:lnTo>
                    <a:pt x="50" y="263"/>
                  </a:lnTo>
                  <a:lnTo>
                    <a:pt x="46" y="259"/>
                  </a:lnTo>
                  <a:lnTo>
                    <a:pt x="41" y="254"/>
                  </a:lnTo>
                  <a:lnTo>
                    <a:pt x="39" y="249"/>
                  </a:lnTo>
                  <a:lnTo>
                    <a:pt x="35" y="244"/>
                  </a:lnTo>
                  <a:lnTo>
                    <a:pt x="34" y="240"/>
                  </a:lnTo>
                  <a:lnTo>
                    <a:pt x="30" y="235"/>
                  </a:lnTo>
                  <a:lnTo>
                    <a:pt x="26" y="230"/>
                  </a:lnTo>
                  <a:lnTo>
                    <a:pt x="25" y="225"/>
                  </a:lnTo>
                  <a:lnTo>
                    <a:pt x="22" y="220"/>
                  </a:lnTo>
                  <a:lnTo>
                    <a:pt x="20" y="216"/>
                  </a:lnTo>
                  <a:lnTo>
                    <a:pt x="18" y="211"/>
                  </a:lnTo>
                  <a:lnTo>
                    <a:pt x="16" y="207"/>
                  </a:lnTo>
                  <a:lnTo>
                    <a:pt x="15" y="202"/>
                  </a:lnTo>
                  <a:lnTo>
                    <a:pt x="12" y="197"/>
                  </a:lnTo>
                  <a:lnTo>
                    <a:pt x="11" y="194"/>
                  </a:lnTo>
                  <a:lnTo>
                    <a:pt x="8" y="190"/>
                  </a:lnTo>
                  <a:lnTo>
                    <a:pt x="8" y="186"/>
                  </a:lnTo>
                  <a:lnTo>
                    <a:pt x="6" y="182"/>
                  </a:lnTo>
                  <a:lnTo>
                    <a:pt x="6" y="177"/>
                  </a:lnTo>
                  <a:lnTo>
                    <a:pt x="5" y="174"/>
                  </a:lnTo>
                  <a:lnTo>
                    <a:pt x="5" y="171"/>
                  </a:lnTo>
                  <a:lnTo>
                    <a:pt x="2" y="165"/>
                  </a:lnTo>
                  <a:lnTo>
                    <a:pt x="1" y="158"/>
                  </a:lnTo>
                  <a:lnTo>
                    <a:pt x="1" y="153"/>
                  </a:lnTo>
                  <a:lnTo>
                    <a:pt x="1" y="151"/>
                  </a:lnTo>
                  <a:lnTo>
                    <a:pt x="1" y="146"/>
                  </a:lnTo>
                  <a:lnTo>
                    <a:pt x="1" y="141"/>
                  </a:lnTo>
                  <a:lnTo>
                    <a:pt x="0" y="137"/>
                  </a:lnTo>
                  <a:lnTo>
                    <a:pt x="0" y="133"/>
                  </a:lnTo>
                  <a:lnTo>
                    <a:pt x="0" y="128"/>
                  </a:lnTo>
                  <a:lnTo>
                    <a:pt x="0" y="123"/>
                  </a:lnTo>
                  <a:lnTo>
                    <a:pt x="0" y="118"/>
                  </a:lnTo>
                  <a:lnTo>
                    <a:pt x="0" y="113"/>
                  </a:lnTo>
                  <a:lnTo>
                    <a:pt x="0" y="107"/>
                  </a:lnTo>
                  <a:lnTo>
                    <a:pt x="0" y="102"/>
                  </a:lnTo>
                  <a:lnTo>
                    <a:pt x="0" y="97"/>
                  </a:lnTo>
                  <a:lnTo>
                    <a:pt x="0" y="92"/>
                  </a:lnTo>
                  <a:lnTo>
                    <a:pt x="0" y="86"/>
                  </a:lnTo>
                  <a:lnTo>
                    <a:pt x="0" y="81"/>
                  </a:lnTo>
                  <a:lnTo>
                    <a:pt x="0" y="75"/>
                  </a:lnTo>
                  <a:lnTo>
                    <a:pt x="0" y="72"/>
                  </a:lnTo>
                  <a:lnTo>
                    <a:pt x="0" y="65"/>
                  </a:lnTo>
                  <a:lnTo>
                    <a:pt x="0" y="60"/>
                  </a:lnTo>
                  <a:lnTo>
                    <a:pt x="0" y="55"/>
                  </a:lnTo>
                  <a:lnTo>
                    <a:pt x="0" y="52"/>
                  </a:lnTo>
                  <a:lnTo>
                    <a:pt x="0" y="47"/>
                  </a:lnTo>
                  <a:lnTo>
                    <a:pt x="0" y="43"/>
                  </a:lnTo>
                  <a:lnTo>
                    <a:pt x="0" y="39"/>
                  </a:lnTo>
                  <a:lnTo>
                    <a:pt x="1" y="37"/>
                  </a:lnTo>
                  <a:lnTo>
                    <a:pt x="1" y="30"/>
                  </a:lnTo>
                  <a:lnTo>
                    <a:pt x="1" y="25"/>
                  </a:lnTo>
                  <a:lnTo>
                    <a:pt x="1" y="23"/>
                  </a:lnTo>
                  <a:close/>
                </a:path>
              </a:pathLst>
            </a:custGeom>
            <a:solidFill>
              <a:srgbClr val="637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87" name="Freeform 39"/>
            <p:cNvSpPr>
              <a:spLocks/>
            </p:cNvSpPr>
            <p:nvPr/>
          </p:nvSpPr>
          <p:spPr bwMode="auto">
            <a:xfrm>
              <a:off x="3109" y="2897"/>
              <a:ext cx="505" cy="130"/>
            </a:xfrm>
            <a:custGeom>
              <a:avLst/>
              <a:gdLst>
                <a:gd name="T0" fmla="*/ 0 w 1516"/>
                <a:gd name="T1" fmla="*/ 0 h 389"/>
                <a:gd name="T2" fmla="*/ 0 w 1516"/>
                <a:gd name="T3" fmla="*/ 0 h 389"/>
                <a:gd name="T4" fmla="*/ 0 w 1516"/>
                <a:gd name="T5" fmla="*/ 0 h 389"/>
                <a:gd name="T6" fmla="*/ 0 w 1516"/>
                <a:gd name="T7" fmla="*/ 0 h 389"/>
                <a:gd name="T8" fmla="*/ 0 w 1516"/>
                <a:gd name="T9" fmla="*/ 0 h 389"/>
                <a:gd name="T10" fmla="*/ 0 w 1516"/>
                <a:gd name="T11" fmla="*/ 0 h 389"/>
                <a:gd name="T12" fmla="*/ 0 w 1516"/>
                <a:gd name="T13" fmla="*/ 0 h 389"/>
                <a:gd name="T14" fmla="*/ 0 w 1516"/>
                <a:gd name="T15" fmla="*/ 0 h 389"/>
                <a:gd name="T16" fmla="*/ 0 w 1516"/>
                <a:gd name="T17" fmla="*/ 0 h 389"/>
                <a:gd name="T18" fmla="*/ 0 w 1516"/>
                <a:gd name="T19" fmla="*/ 0 h 389"/>
                <a:gd name="T20" fmla="*/ 0 w 1516"/>
                <a:gd name="T21" fmla="*/ 0 h 389"/>
                <a:gd name="T22" fmla="*/ 0 w 1516"/>
                <a:gd name="T23" fmla="*/ 0 h 389"/>
                <a:gd name="T24" fmla="*/ 0 w 1516"/>
                <a:gd name="T25" fmla="*/ 0 h 389"/>
                <a:gd name="T26" fmla="*/ 0 w 1516"/>
                <a:gd name="T27" fmla="*/ 0 h 389"/>
                <a:gd name="T28" fmla="*/ 0 w 1516"/>
                <a:gd name="T29" fmla="*/ 0 h 389"/>
                <a:gd name="T30" fmla="*/ 0 w 1516"/>
                <a:gd name="T31" fmla="*/ 0 h 389"/>
                <a:gd name="T32" fmla="*/ 0 w 1516"/>
                <a:gd name="T33" fmla="*/ 0 h 389"/>
                <a:gd name="T34" fmla="*/ 0 w 1516"/>
                <a:gd name="T35" fmla="*/ 0 h 389"/>
                <a:gd name="T36" fmla="*/ 0 w 1516"/>
                <a:gd name="T37" fmla="*/ 0 h 389"/>
                <a:gd name="T38" fmla="*/ 0 w 1516"/>
                <a:gd name="T39" fmla="*/ 0 h 389"/>
                <a:gd name="T40" fmla="*/ 0 w 1516"/>
                <a:gd name="T41" fmla="*/ 0 h 389"/>
                <a:gd name="T42" fmla="*/ 0 w 1516"/>
                <a:gd name="T43" fmla="*/ 0 h 389"/>
                <a:gd name="T44" fmla="*/ 0 w 1516"/>
                <a:gd name="T45" fmla="*/ 0 h 389"/>
                <a:gd name="T46" fmla="*/ 0 w 1516"/>
                <a:gd name="T47" fmla="*/ 0 h 389"/>
                <a:gd name="T48" fmla="*/ 0 w 1516"/>
                <a:gd name="T49" fmla="*/ 0 h 389"/>
                <a:gd name="T50" fmla="*/ 0 w 1516"/>
                <a:gd name="T51" fmla="*/ 0 h 389"/>
                <a:gd name="T52" fmla="*/ 0 w 1516"/>
                <a:gd name="T53" fmla="*/ 0 h 389"/>
                <a:gd name="T54" fmla="*/ 0 w 1516"/>
                <a:gd name="T55" fmla="*/ 0 h 389"/>
                <a:gd name="T56" fmla="*/ 0 w 1516"/>
                <a:gd name="T57" fmla="*/ 0 h 389"/>
                <a:gd name="T58" fmla="*/ 0 w 1516"/>
                <a:gd name="T59" fmla="*/ 0 h 389"/>
                <a:gd name="T60" fmla="*/ 0 w 1516"/>
                <a:gd name="T61" fmla="*/ 0 h 389"/>
                <a:gd name="T62" fmla="*/ 0 w 1516"/>
                <a:gd name="T63" fmla="*/ 0 h 389"/>
                <a:gd name="T64" fmla="*/ 0 w 1516"/>
                <a:gd name="T65" fmla="*/ 0 h 389"/>
                <a:gd name="T66" fmla="*/ 0 w 1516"/>
                <a:gd name="T67" fmla="*/ 0 h 389"/>
                <a:gd name="T68" fmla="*/ 0 w 1516"/>
                <a:gd name="T69" fmla="*/ 0 h 389"/>
                <a:gd name="T70" fmla="*/ 0 w 1516"/>
                <a:gd name="T71" fmla="*/ 0 h 389"/>
                <a:gd name="T72" fmla="*/ 0 w 1516"/>
                <a:gd name="T73" fmla="*/ 0 h 389"/>
                <a:gd name="T74" fmla="*/ 0 w 1516"/>
                <a:gd name="T75" fmla="*/ 0 h 389"/>
                <a:gd name="T76" fmla="*/ 0 w 1516"/>
                <a:gd name="T77" fmla="*/ 0 h 389"/>
                <a:gd name="T78" fmla="*/ 0 w 1516"/>
                <a:gd name="T79" fmla="*/ 0 h 389"/>
                <a:gd name="T80" fmla="*/ 0 w 1516"/>
                <a:gd name="T81" fmla="*/ 0 h 389"/>
                <a:gd name="T82" fmla="*/ 0 w 1516"/>
                <a:gd name="T83" fmla="*/ 0 h 389"/>
                <a:gd name="T84" fmla="*/ 0 w 1516"/>
                <a:gd name="T85" fmla="*/ 0 h 389"/>
                <a:gd name="T86" fmla="*/ 0 w 1516"/>
                <a:gd name="T87" fmla="*/ 0 h 389"/>
                <a:gd name="T88" fmla="*/ 0 w 1516"/>
                <a:gd name="T89" fmla="*/ 0 h 389"/>
                <a:gd name="T90" fmla="*/ 0 w 1516"/>
                <a:gd name="T91" fmla="*/ 0 h 389"/>
                <a:gd name="T92" fmla="*/ 0 w 1516"/>
                <a:gd name="T93" fmla="*/ 0 h 389"/>
                <a:gd name="T94" fmla="*/ 0 w 1516"/>
                <a:gd name="T95" fmla="*/ 0 h 389"/>
                <a:gd name="T96" fmla="*/ 0 w 1516"/>
                <a:gd name="T97" fmla="*/ 0 h 389"/>
                <a:gd name="T98" fmla="*/ 0 w 1516"/>
                <a:gd name="T99" fmla="*/ 0 h 389"/>
                <a:gd name="T100" fmla="*/ 0 w 1516"/>
                <a:gd name="T101" fmla="*/ 0 h 389"/>
                <a:gd name="T102" fmla="*/ 0 w 1516"/>
                <a:gd name="T103" fmla="*/ 0 h 389"/>
                <a:gd name="T104" fmla="*/ 0 w 1516"/>
                <a:gd name="T105" fmla="*/ 0 h 389"/>
                <a:gd name="T106" fmla="*/ 0 w 1516"/>
                <a:gd name="T107" fmla="*/ 0 h 389"/>
                <a:gd name="T108" fmla="*/ 0 w 1516"/>
                <a:gd name="T109" fmla="*/ 0 h 389"/>
                <a:gd name="T110" fmla="*/ 0 w 1516"/>
                <a:gd name="T111" fmla="*/ 0 h 389"/>
                <a:gd name="T112" fmla="*/ 0 w 1516"/>
                <a:gd name="T113" fmla="*/ 0 h 389"/>
                <a:gd name="T114" fmla="*/ 0 w 1516"/>
                <a:gd name="T115" fmla="*/ 0 h 389"/>
                <a:gd name="T116" fmla="*/ 0 w 1516"/>
                <a:gd name="T117" fmla="*/ 0 h 389"/>
                <a:gd name="T118" fmla="*/ 0 w 1516"/>
                <a:gd name="T119" fmla="*/ 0 h 389"/>
                <a:gd name="T120" fmla="*/ 0 w 1516"/>
                <a:gd name="T121" fmla="*/ 0 h 3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6"/>
                <a:gd name="T184" fmla="*/ 0 h 389"/>
                <a:gd name="T185" fmla="*/ 1516 w 1516"/>
                <a:gd name="T186" fmla="*/ 389 h 3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6" h="389">
                  <a:moveTo>
                    <a:pt x="29" y="342"/>
                  </a:moveTo>
                  <a:lnTo>
                    <a:pt x="0" y="345"/>
                  </a:lnTo>
                  <a:lnTo>
                    <a:pt x="0" y="343"/>
                  </a:lnTo>
                  <a:lnTo>
                    <a:pt x="1" y="342"/>
                  </a:lnTo>
                  <a:lnTo>
                    <a:pt x="4" y="337"/>
                  </a:lnTo>
                  <a:lnTo>
                    <a:pt x="9" y="332"/>
                  </a:lnTo>
                  <a:lnTo>
                    <a:pt x="11" y="328"/>
                  </a:lnTo>
                  <a:lnTo>
                    <a:pt x="14" y="326"/>
                  </a:lnTo>
                  <a:lnTo>
                    <a:pt x="16" y="321"/>
                  </a:lnTo>
                  <a:lnTo>
                    <a:pt x="20" y="317"/>
                  </a:lnTo>
                  <a:lnTo>
                    <a:pt x="24" y="312"/>
                  </a:lnTo>
                  <a:lnTo>
                    <a:pt x="27" y="308"/>
                  </a:lnTo>
                  <a:lnTo>
                    <a:pt x="31" y="303"/>
                  </a:lnTo>
                  <a:lnTo>
                    <a:pt x="36" y="299"/>
                  </a:lnTo>
                  <a:lnTo>
                    <a:pt x="40" y="293"/>
                  </a:lnTo>
                  <a:lnTo>
                    <a:pt x="45" y="288"/>
                  </a:lnTo>
                  <a:lnTo>
                    <a:pt x="49" y="282"/>
                  </a:lnTo>
                  <a:lnTo>
                    <a:pt x="55" y="277"/>
                  </a:lnTo>
                  <a:lnTo>
                    <a:pt x="59" y="270"/>
                  </a:lnTo>
                  <a:lnTo>
                    <a:pt x="64" y="264"/>
                  </a:lnTo>
                  <a:lnTo>
                    <a:pt x="69" y="257"/>
                  </a:lnTo>
                  <a:lnTo>
                    <a:pt x="75" y="252"/>
                  </a:lnTo>
                  <a:lnTo>
                    <a:pt x="81" y="244"/>
                  </a:lnTo>
                  <a:lnTo>
                    <a:pt x="86" y="238"/>
                  </a:lnTo>
                  <a:lnTo>
                    <a:pt x="94" y="230"/>
                  </a:lnTo>
                  <a:lnTo>
                    <a:pt x="100" y="224"/>
                  </a:lnTo>
                  <a:lnTo>
                    <a:pt x="107" y="216"/>
                  </a:lnTo>
                  <a:lnTo>
                    <a:pt x="113" y="210"/>
                  </a:lnTo>
                  <a:lnTo>
                    <a:pt x="119" y="204"/>
                  </a:lnTo>
                  <a:lnTo>
                    <a:pt x="127" y="196"/>
                  </a:lnTo>
                  <a:lnTo>
                    <a:pt x="133" y="189"/>
                  </a:lnTo>
                  <a:lnTo>
                    <a:pt x="139" y="182"/>
                  </a:lnTo>
                  <a:lnTo>
                    <a:pt x="147" y="175"/>
                  </a:lnTo>
                  <a:lnTo>
                    <a:pt x="153" y="167"/>
                  </a:lnTo>
                  <a:lnTo>
                    <a:pt x="159" y="160"/>
                  </a:lnTo>
                  <a:lnTo>
                    <a:pt x="167" y="153"/>
                  </a:lnTo>
                  <a:lnTo>
                    <a:pt x="174" y="146"/>
                  </a:lnTo>
                  <a:lnTo>
                    <a:pt x="182" y="140"/>
                  </a:lnTo>
                  <a:lnTo>
                    <a:pt x="188" y="132"/>
                  </a:lnTo>
                  <a:lnTo>
                    <a:pt x="196" y="125"/>
                  </a:lnTo>
                  <a:lnTo>
                    <a:pt x="202" y="118"/>
                  </a:lnTo>
                  <a:lnTo>
                    <a:pt x="209" y="112"/>
                  </a:lnTo>
                  <a:lnTo>
                    <a:pt x="217" y="104"/>
                  </a:lnTo>
                  <a:lnTo>
                    <a:pt x="225" y="98"/>
                  </a:lnTo>
                  <a:lnTo>
                    <a:pt x="231" y="93"/>
                  </a:lnTo>
                  <a:lnTo>
                    <a:pt x="240" y="87"/>
                  </a:lnTo>
                  <a:lnTo>
                    <a:pt x="246" y="81"/>
                  </a:lnTo>
                  <a:lnTo>
                    <a:pt x="252" y="74"/>
                  </a:lnTo>
                  <a:lnTo>
                    <a:pt x="258" y="68"/>
                  </a:lnTo>
                  <a:lnTo>
                    <a:pt x="266" y="63"/>
                  </a:lnTo>
                  <a:lnTo>
                    <a:pt x="272" y="59"/>
                  </a:lnTo>
                  <a:lnTo>
                    <a:pt x="280" y="54"/>
                  </a:lnTo>
                  <a:lnTo>
                    <a:pt x="286" y="49"/>
                  </a:lnTo>
                  <a:lnTo>
                    <a:pt x="294" y="45"/>
                  </a:lnTo>
                  <a:lnTo>
                    <a:pt x="300" y="40"/>
                  </a:lnTo>
                  <a:lnTo>
                    <a:pt x="306" y="37"/>
                  </a:lnTo>
                  <a:lnTo>
                    <a:pt x="312" y="33"/>
                  </a:lnTo>
                  <a:lnTo>
                    <a:pt x="319" y="30"/>
                  </a:lnTo>
                  <a:lnTo>
                    <a:pt x="325" y="28"/>
                  </a:lnTo>
                  <a:lnTo>
                    <a:pt x="331" y="25"/>
                  </a:lnTo>
                  <a:lnTo>
                    <a:pt x="336" y="23"/>
                  </a:lnTo>
                  <a:lnTo>
                    <a:pt x="343" y="22"/>
                  </a:lnTo>
                  <a:lnTo>
                    <a:pt x="348" y="20"/>
                  </a:lnTo>
                  <a:lnTo>
                    <a:pt x="354" y="18"/>
                  </a:lnTo>
                  <a:lnTo>
                    <a:pt x="360" y="16"/>
                  </a:lnTo>
                  <a:lnTo>
                    <a:pt x="366" y="15"/>
                  </a:lnTo>
                  <a:lnTo>
                    <a:pt x="373" y="13"/>
                  </a:lnTo>
                  <a:lnTo>
                    <a:pt x="379" y="13"/>
                  </a:lnTo>
                  <a:lnTo>
                    <a:pt x="386" y="11"/>
                  </a:lnTo>
                  <a:lnTo>
                    <a:pt x="393" y="10"/>
                  </a:lnTo>
                  <a:lnTo>
                    <a:pt x="399" y="9"/>
                  </a:lnTo>
                  <a:lnTo>
                    <a:pt x="408" y="8"/>
                  </a:lnTo>
                  <a:lnTo>
                    <a:pt x="414" y="6"/>
                  </a:lnTo>
                  <a:lnTo>
                    <a:pt x="423" y="6"/>
                  </a:lnTo>
                  <a:lnTo>
                    <a:pt x="429" y="5"/>
                  </a:lnTo>
                  <a:lnTo>
                    <a:pt x="437" y="5"/>
                  </a:lnTo>
                  <a:lnTo>
                    <a:pt x="444" y="4"/>
                  </a:lnTo>
                  <a:lnTo>
                    <a:pt x="453" y="4"/>
                  </a:lnTo>
                  <a:lnTo>
                    <a:pt x="461" y="4"/>
                  </a:lnTo>
                  <a:lnTo>
                    <a:pt x="468" y="3"/>
                  </a:lnTo>
                  <a:lnTo>
                    <a:pt x="476" y="1"/>
                  </a:lnTo>
                  <a:lnTo>
                    <a:pt x="484" y="1"/>
                  </a:lnTo>
                  <a:lnTo>
                    <a:pt x="492" y="1"/>
                  </a:lnTo>
                  <a:lnTo>
                    <a:pt x="501" y="1"/>
                  </a:lnTo>
                  <a:lnTo>
                    <a:pt x="508" y="1"/>
                  </a:lnTo>
                  <a:lnTo>
                    <a:pt x="517" y="1"/>
                  </a:lnTo>
                  <a:lnTo>
                    <a:pt x="525" y="0"/>
                  </a:lnTo>
                  <a:lnTo>
                    <a:pt x="532" y="0"/>
                  </a:lnTo>
                  <a:lnTo>
                    <a:pt x="541" y="0"/>
                  </a:lnTo>
                  <a:lnTo>
                    <a:pt x="548" y="0"/>
                  </a:lnTo>
                  <a:lnTo>
                    <a:pt x="556" y="0"/>
                  </a:lnTo>
                  <a:lnTo>
                    <a:pt x="565" y="0"/>
                  </a:lnTo>
                  <a:lnTo>
                    <a:pt x="572" y="0"/>
                  </a:lnTo>
                  <a:lnTo>
                    <a:pt x="581" y="1"/>
                  </a:lnTo>
                  <a:lnTo>
                    <a:pt x="587" y="1"/>
                  </a:lnTo>
                  <a:lnTo>
                    <a:pt x="595" y="1"/>
                  </a:lnTo>
                  <a:lnTo>
                    <a:pt x="602" y="1"/>
                  </a:lnTo>
                  <a:lnTo>
                    <a:pt x="610" y="1"/>
                  </a:lnTo>
                  <a:lnTo>
                    <a:pt x="616" y="1"/>
                  </a:lnTo>
                  <a:lnTo>
                    <a:pt x="624" y="1"/>
                  </a:lnTo>
                  <a:lnTo>
                    <a:pt x="631" y="1"/>
                  </a:lnTo>
                  <a:lnTo>
                    <a:pt x="638" y="1"/>
                  </a:lnTo>
                  <a:lnTo>
                    <a:pt x="644" y="1"/>
                  </a:lnTo>
                  <a:lnTo>
                    <a:pt x="650" y="1"/>
                  </a:lnTo>
                  <a:lnTo>
                    <a:pt x="656" y="1"/>
                  </a:lnTo>
                  <a:lnTo>
                    <a:pt x="663" y="3"/>
                  </a:lnTo>
                  <a:lnTo>
                    <a:pt x="669" y="3"/>
                  </a:lnTo>
                  <a:lnTo>
                    <a:pt x="674" y="4"/>
                  </a:lnTo>
                  <a:lnTo>
                    <a:pt x="680" y="4"/>
                  </a:lnTo>
                  <a:lnTo>
                    <a:pt x="685" y="4"/>
                  </a:lnTo>
                  <a:lnTo>
                    <a:pt x="689" y="4"/>
                  </a:lnTo>
                  <a:lnTo>
                    <a:pt x="694" y="4"/>
                  </a:lnTo>
                  <a:lnTo>
                    <a:pt x="699" y="4"/>
                  </a:lnTo>
                  <a:lnTo>
                    <a:pt x="703" y="5"/>
                  </a:lnTo>
                  <a:lnTo>
                    <a:pt x="707" y="5"/>
                  </a:lnTo>
                  <a:lnTo>
                    <a:pt x="710" y="5"/>
                  </a:lnTo>
                  <a:lnTo>
                    <a:pt x="714" y="5"/>
                  </a:lnTo>
                  <a:lnTo>
                    <a:pt x="717" y="6"/>
                  </a:lnTo>
                  <a:lnTo>
                    <a:pt x="722" y="6"/>
                  </a:lnTo>
                  <a:lnTo>
                    <a:pt x="725" y="6"/>
                  </a:lnTo>
                  <a:lnTo>
                    <a:pt x="728" y="6"/>
                  </a:lnTo>
                  <a:lnTo>
                    <a:pt x="729" y="8"/>
                  </a:lnTo>
                  <a:lnTo>
                    <a:pt x="730" y="8"/>
                  </a:lnTo>
                  <a:lnTo>
                    <a:pt x="733" y="8"/>
                  </a:lnTo>
                  <a:lnTo>
                    <a:pt x="735" y="8"/>
                  </a:lnTo>
                  <a:lnTo>
                    <a:pt x="739" y="10"/>
                  </a:lnTo>
                  <a:lnTo>
                    <a:pt x="743" y="10"/>
                  </a:lnTo>
                  <a:lnTo>
                    <a:pt x="748" y="13"/>
                  </a:lnTo>
                  <a:lnTo>
                    <a:pt x="752" y="13"/>
                  </a:lnTo>
                  <a:lnTo>
                    <a:pt x="758" y="15"/>
                  </a:lnTo>
                  <a:lnTo>
                    <a:pt x="763" y="16"/>
                  </a:lnTo>
                  <a:lnTo>
                    <a:pt x="771" y="19"/>
                  </a:lnTo>
                  <a:lnTo>
                    <a:pt x="777" y="22"/>
                  </a:lnTo>
                  <a:lnTo>
                    <a:pt x="784" y="23"/>
                  </a:lnTo>
                  <a:lnTo>
                    <a:pt x="792" y="27"/>
                  </a:lnTo>
                  <a:lnTo>
                    <a:pt x="801" y="29"/>
                  </a:lnTo>
                  <a:lnTo>
                    <a:pt x="809" y="32"/>
                  </a:lnTo>
                  <a:lnTo>
                    <a:pt x="820" y="34"/>
                  </a:lnTo>
                  <a:lnTo>
                    <a:pt x="828" y="37"/>
                  </a:lnTo>
                  <a:lnTo>
                    <a:pt x="838" y="40"/>
                  </a:lnTo>
                  <a:lnTo>
                    <a:pt x="848" y="44"/>
                  </a:lnTo>
                  <a:lnTo>
                    <a:pt x="860" y="48"/>
                  </a:lnTo>
                  <a:lnTo>
                    <a:pt x="871" y="52"/>
                  </a:lnTo>
                  <a:lnTo>
                    <a:pt x="882" y="55"/>
                  </a:lnTo>
                  <a:lnTo>
                    <a:pt x="894" y="59"/>
                  </a:lnTo>
                  <a:lnTo>
                    <a:pt x="906" y="63"/>
                  </a:lnTo>
                  <a:lnTo>
                    <a:pt x="919" y="68"/>
                  </a:lnTo>
                  <a:lnTo>
                    <a:pt x="932" y="73"/>
                  </a:lnTo>
                  <a:lnTo>
                    <a:pt x="945" y="77"/>
                  </a:lnTo>
                  <a:lnTo>
                    <a:pt x="960" y="82"/>
                  </a:lnTo>
                  <a:lnTo>
                    <a:pt x="973" y="87"/>
                  </a:lnTo>
                  <a:lnTo>
                    <a:pt x="988" y="93"/>
                  </a:lnTo>
                  <a:lnTo>
                    <a:pt x="1001" y="97"/>
                  </a:lnTo>
                  <a:lnTo>
                    <a:pt x="1017" y="102"/>
                  </a:lnTo>
                  <a:lnTo>
                    <a:pt x="1030" y="107"/>
                  </a:lnTo>
                  <a:lnTo>
                    <a:pt x="1045" y="115"/>
                  </a:lnTo>
                  <a:lnTo>
                    <a:pt x="1060" y="120"/>
                  </a:lnTo>
                  <a:lnTo>
                    <a:pt x="1077" y="126"/>
                  </a:lnTo>
                  <a:lnTo>
                    <a:pt x="1093" y="132"/>
                  </a:lnTo>
                  <a:lnTo>
                    <a:pt x="1108" y="138"/>
                  </a:lnTo>
                  <a:lnTo>
                    <a:pt x="1125" y="145"/>
                  </a:lnTo>
                  <a:lnTo>
                    <a:pt x="1141" y="151"/>
                  </a:lnTo>
                  <a:lnTo>
                    <a:pt x="1157" y="159"/>
                  </a:lnTo>
                  <a:lnTo>
                    <a:pt x="1173" y="165"/>
                  </a:lnTo>
                  <a:lnTo>
                    <a:pt x="1190" y="171"/>
                  </a:lnTo>
                  <a:lnTo>
                    <a:pt x="1207" y="179"/>
                  </a:lnTo>
                  <a:lnTo>
                    <a:pt x="1224" y="186"/>
                  </a:lnTo>
                  <a:lnTo>
                    <a:pt x="1241" y="194"/>
                  </a:lnTo>
                  <a:lnTo>
                    <a:pt x="1258" y="201"/>
                  </a:lnTo>
                  <a:lnTo>
                    <a:pt x="1275" y="209"/>
                  </a:lnTo>
                  <a:lnTo>
                    <a:pt x="1291" y="216"/>
                  </a:lnTo>
                  <a:lnTo>
                    <a:pt x="1310" y="224"/>
                  </a:lnTo>
                  <a:lnTo>
                    <a:pt x="1327" y="233"/>
                  </a:lnTo>
                  <a:lnTo>
                    <a:pt x="1344" y="240"/>
                  </a:lnTo>
                  <a:lnTo>
                    <a:pt x="1362" y="249"/>
                  </a:lnTo>
                  <a:lnTo>
                    <a:pt x="1379" y="257"/>
                  </a:lnTo>
                  <a:lnTo>
                    <a:pt x="1396" y="265"/>
                  </a:lnTo>
                  <a:lnTo>
                    <a:pt x="1413" y="274"/>
                  </a:lnTo>
                  <a:lnTo>
                    <a:pt x="1430" y="283"/>
                  </a:lnTo>
                  <a:lnTo>
                    <a:pt x="1447" y="292"/>
                  </a:lnTo>
                  <a:lnTo>
                    <a:pt x="1465" y="301"/>
                  </a:lnTo>
                  <a:lnTo>
                    <a:pt x="1481" y="311"/>
                  </a:lnTo>
                  <a:lnTo>
                    <a:pt x="1499" y="319"/>
                  </a:lnTo>
                  <a:lnTo>
                    <a:pt x="1516" y="329"/>
                  </a:lnTo>
                  <a:lnTo>
                    <a:pt x="1515" y="329"/>
                  </a:lnTo>
                  <a:lnTo>
                    <a:pt x="1514" y="331"/>
                  </a:lnTo>
                  <a:lnTo>
                    <a:pt x="1510" y="333"/>
                  </a:lnTo>
                  <a:lnTo>
                    <a:pt x="1505" y="337"/>
                  </a:lnTo>
                  <a:lnTo>
                    <a:pt x="1500" y="341"/>
                  </a:lnTo>
                  <a:lnTo>
                    <a:pt x="1494" y="345"/>
                  </a:lnTo>
                  <a:lnTo>
                    <a:pt x="1490" y="347"/>
                  </a:lnTo>
                  <a:lnTo>
                    <a:pt x="1486" y="350"/>
                  </a:lnTo>
                  <a:lnTo>
                    <a:pt x="1482" y="353"/>
                  </a:lnTo>
                  <a:lnTo>
                    <a:pt x="1478" y="356"/>
                  </a:lnTo>
                  <a:lnTo>
                    <a:pt x="1473" y="358"/>
                  </a:lnTo>
                  <a:lnTo>
                    <a:pt x="1468" y="361"/>
                  </a:lnTo>
                  <a:lnTo>
                    <a:pt x="1463" y="362"/>
                  </a:lnTo>
                  <a:lnTo>
                    <a:pt x="1458" y="366"/>
                  </a:lnTo>
                  <a:lnTo>
                    <a:pt x="1453" y="367"/>
                  </a:lnTo>
                  <a:lnTo>
                    <a:pt x="1447" y="371"/>
                  </a:lnTo>
                  <a:lnTo>
                    <a:pt x="1442" y="372"/>
                  </a:lnTo>
                  <a:lnTo>
                    <a:pt x="1437" y="376"/>
                  </a:lnTo>
                  <a:lnTo>
                    <a:pt x="1431" y="377"/>
                  </a:lnTo>
                  <a:lnTo>
                    <a:pt x="1424" y="378"/>
                  </a:lnTo>
                  <a:lnTo>
                    <a:pt x="1418" y="381"/>
                  </a:lnTo>
                  <a:lnTo>
                    <a:pt x="1412" y="384"/>
                  </a:lnTo>
                  <a:lnTo>
                    <a:pt x="1404" y="384"/>
                  </a:lnTo>
                  <a:lnTo>
                    <a:pt x="1397" y="386"/>
                  </a:lnTo>
                  <a:lnTo>
                    <a:pt x="1391" y="387"/>
                  </a:lnTo>
                  <a:lnTo>
                    <a:pt x="1384" y="389"/>
                  </a:lnTo>
                  <a:lnTo>
                    <a:pt x="1382" y="387"/>
                  </a:lnTo>
                  <a:lnTo>
                    <a:pt x="1381" y="387"/>
                  </a:lnTo>
                  <a:lnTo>
                    <a:pt x="1378" y="387"/>
                  </a:lnTo>
                  <a:lnTo>
                    <a:pt x="1374" y="386"/>
                  </a:lnTo>
                  <a:lnTo>
                    <a:pt x="1369" y="385"/>
                  </a:lnTo>
                  <a:lnTo>
                    <a:pt x="1364" y="384"/>
                  </a:lnTo>
                  <a:lnTo>
                    <a:pt x="1358" y="382"/>
                  </a:lnTo>
                  <a:lnTo>
                    <a:pt x="1352" y="382"/>
                  </a:lnTo>
                  <a:lnTo>
                    <a:pt x="1347" y="381"/>
                  </a:lnTo>
                  <a:lnTo>
                    <a:pt x="1342" y="380"/>
                  </a:lnTo>
                  <a:lnTo>
                    <a:pt x="1338" y="378"/>
                  </a:lnTo>
                  <a:lnTo>
                    <a:pt x="1334" y="377"/>
                  </a:lnTo>
                  <a:lnTo>
                    <a:pt x="1329" y="376"/>
                  </a:lnTo>
                  <a:lnTo>
                    <a:pt x="1324" y="376"/>
                  </a:lnTo>
                  <a:lnTo>
                    <a:pt x="1319" y="375"/>
                  </a:lnTo>
                  <a:lnTo>
                    <a:pt x="1314" y="373"/>
                  </a:lnTo>
                  <a:lnTo>
                    <a:pt x="1309" y="371"/>
                  </a:lnTo>
                  <a:lnTo>
                    <a:pt x="1303" y="370"/>
                  </a:lnTo>
                  <a:lnTo>
                    <a:pt x="1298" y="368"/>
                  </a:lnTo>
                  <a:lnTo>
                    <a:pt x="1293" y="367"/>
                  </a:lnTo>
                  <a:lnTo>
                    <a:pt x="1286" y="366"/>
                  </a:lnTo>
                  <a:lnTo>
                    <a:pt x="1280" y="365"/>
                  </a:lnTo>
                  <a:lnTo>
                    <a:pt x="1274" y="362"/>
                  </a:lnTo>
                  <a:lnTo>
                    <a:pt x="1269" y="361"/>
                  </a:lnTo>
                  <a:lnTo>
                    <a:pt x="1261" y="360"/>
                  </a:lnTo>
                  <a:lnTo>
                    <a:pt x="1255" y="357"/>
                  </a:lnTo>
                  <a:lnTo>
                    <a:pt x="1249" y="355"/>
                  </a:lnTo>
                  <a:lnTo>
                    <a:pt x="1241" y="353"/>
                  </a:lnTo>
                  <a:lnTo>
                    <a:pt x="1235" y="350"/>
                  </a:lnTo>
                  <a:lnTo>
                    <a:pt x="1227" y="348"/>
                  </a:lnTo>
                  <a:lnTo>
                    <a:pt x="1220" y="346"/>
                  </a:lnTo>
                  <a:lnTo>
                    <a:pt x="1214" y="343"/>
                  </a:lnTo>
                  <a:lnTo>
                    <a:pt x="1206" y="341"/>
                  </a:lnTo>
                  <a:lnTo>
                    <a:pt x="1199" y="338"/>
                  </a:lnTo>
                  <a:lnTo>
                    <a:pt x="1191" y="334"/>
                  </a:lnTo>
                  <a:lnTo>
                    <a:pt x="1183" y="333"/>
                  </a:lnTo>
                  <a:lnTo>
                    <a:pt x="1176" y="331"/>
                  </a:lnTo>
                  <a:lnTo>
                    <a:pt x="1168" y="327"/>
                  </a:lnTo>
                  <a:lnTo>
                    <a:pt x="1161" y="324"/>
                  </a:lnTo>
                  <a:lnTo>
                    <a:pt x="1155" y="322"/>
                  </a:lnTo>
                  <a:lnTo>
                    <a:pt x="1146" y="318"/>
                  </a:lnTo>
                  <a:lnTo>
                    <a:pt x="1138" y="314"/>
                  </a:lnTo>
                  <a:lnTo>
                    <a:pt x="1130" y="311"/>
                  </a:lnTo>
                  <a:lnTo>
                    <a:pt x="1122" y="308"/>
                  </a:lnTo>
                  <a:lnTo>
                    <a:pt x="1114" y="304"/>
                  </a:lnTo>
                  <a:lnTo>
                    <a:pt x="1107" y="301"/>
                  </a:lnTo>
                  <a:lnTo>
                    <a:pt x="1099" y="297"/>
                  </a:lnTo>
                  <a:lnTo>
                    <a:pt x="1091" y="294"/>
                  </a:lnTo>
                  <a:lnTo>
                    <a:pt x="1083" y="289"/>
                  </a:lnTo>
                  <a:lnTo>
                    <a:pt x="1074" y="287"/>
                  </a:lnTo>
                  <a:lnTo>
                    <a:pt x="1067" y="282"/>
                  </a:lnTo>
                  <a:lnTo>
                    <a:pt x="1059" y="278"/>
                  </a:lnTo>
                  <a:lnTo>
                    <a:pt x="1050" y="274"/>
                  </a:lnTo>
                  <a:lnTo>
                    <a:pt x="1043" y="270"/>
                  </a:lnTo>
                  <a:lnTo>
                    <a:pt x="1035" y="265"/>
                  </a:lnTo>
                  <a:lnTo>
                    <a:pt x="1028" y="262"/>
                  </a:lnTo>
                  <a:lnTo>
                    <a:pt x="1020" y="257"/>
                  </a:lnTo>
                  <a:lnTo>
                    <a:pt x="1012" y="253"/>
                  </a:lnTo>
                  <a:lnTo>
                    <a:pt x="1003" y="248"/>
                  </a:lnTo>
                  <a:lnTo>
                    <a:pt x="995" y="243"/>
                  </a:lnTo>
                  <a:lnTo>
                    <a:pt x="986" y="238"/>
                  </a:lnTo>
                  <a:lnTo>
                    <a:pt x="978" y="234"/>
                  </a:lnTo>
                  <a:lnTo>
                    <a:pt x="969" y="229"/>
                  </a:lnTo>
                  <a:lnTo>
                    <a:pt x="961" y="225"/>
                  </a:lnTo>
                  <a:lnTo>
                    <a:pt x="951" y="221"/>
                  </a:lnTo>
                  <a:lnTo>
                    <a:pt x="943" y="216"/>
                  </a:lnTo>
                  <a:lnTo>
                    <a:pt x="934" y="213"/>
                  </a:lnTo>
                  <a:lnTo>
                    <a:pt x="925" y="209"/>
                  </a:lnTo>
                  <a:lnTo>
                    <a:pt x="916" y="204"/>
                  </a:lnTo>
                  <a:lnTo>
                    <a:pt x="907" y="200"/>
                  </a:lnTo>
                  <a:lnTo>
                    <a:pt x="899" y="195"/>
                  </a:lnTo>
                  <a:lnTo>
                    <a:pt x="890" y="192"/>
                  </a:lnTo>
                  <a:lnTo>
                    <a:pt x="880" y="187"/>
                  </a:lnTo>
                  <a:lnTo>
                    <a:pt x="871" y="184"/>
                  </a:lnTo>
                  <a:lnTo>
                    <a:pt x="861" y="179"/>
                  </a:lnTo>
                  <a:lnTo>
                    <a:pt x="852" y="175"/>
                  </a:lnTo>
                  <a:lnTo>
                    <a:pt x="842" y="171"/>
                  </a:lnTo>
                  <a:lnTo>
                    <a:pt x="833" y="167"/>
                  </a:lnTo>
                  <a:lnTo>
                    <a:pt x="823" y="164"/>
                  </a:lnTo>
                  <a:lnTo>
                    <a:pt x="814" y="161"/>
                  </a:lnTo>
                  <a:lnTo>
                    <a:pt x="804" y="156"/>
                  </a:lnTo>
                  <a:lnTo>
                    <a:pt x="796" y="153"/>
                  </a:lnTo>
                  <a:lnTo>
                    <a:pt x="787" y="150"/>
                  </a:lnTo>
                  <a:lnTo>
                    <a:pt x="777" y="146"/>
                  </a:lnTo>
                  <a:lnTo>
                    <a:pt x="768" y="142"/>
                  </a:lnTo>
                  <a:lnTo>
                    <a:pt x="759" y="140"/>
                  </a:lnTo>
                  <a:lnTo>
                    <a:pt x="749" y="136"/>
                  </a:lnTo>
                  <a:lnTo>
                    <a:pt x="742" y="133"/>
                  </a:lnTo>
                  <a:lnTo>
                    <a:pt x="732" y="131"/>
                  </a:lnTo>
                  <a:lnTo>
                    <a:pt x="722" y="127"/>
                  </a:lnTo>
                  <a:lnTo>
                    <a:pt x="713" y="123"/>
                  </a:lnTo>
                  <a:lnTo>
                    <a:pt x="704" y="122"/>
                  </a:lnTo>
                  <a:lnTo>
                    <a:pt x="695" y="118"/>
                  </a:lnTo>
                  <a:lnTo>
                    <a:pt x="686" y="116"/>
                  </a:lnTo>
                  <a:lnTo>
                    <a:pt x="678" y="113"/>
                  </a:lnTo>
                  <a:lnTo>
                    <a:pt x="669" y="111"/>
                  </a:lnTo>
                  <a:lnTo>
                    <a:pt x="660" y="108"/>
                  </a:lnTo>
                  <a:lnTo>
                    <a:pt x="653" y="106"/>
                  </a:lnTo>
                  <a:lnTo>
                    <a:pt x="644" y="104"/>
                  </a:lnTo>
                  <a:lnTo>
                    <a:pt x="635" y="102"/>
                  </a:lnTo>
                  <a:lnTo>
                    <a:pt x="626" y="99"/>
                  </a:lnTo>
                  <a:lnTo>
                    <a:pt x="617" y="98"/>
                  </a:lnTo>
                  <a:lnTo>
                    <a:pt x="610" y="97"/>
                  </a:lnTo>
                  <a:lnTo>
                    <a:pt x="604" y="96"/>
                  </a:lnTo>
                  <a:lnTo>
                    <a:pt x="595" y="93"/>
                  </a:lnTo>
                  <a:lnTo>
                    <a:pt x="587" y="92"/>
                  </a:lnTo>
                  <a:lnTo>
                    <a:pt x="580" y="91"/>
                  </a:lnTo>
                  <a:lnTo>
                    <a:pt x="572" y="89"/>
                  </a:lnTo>
                  <a:lnTo>
                    <a:pt x="565" y="88"/>
                  </a:lnTo>
                  <a:lnTo>
                    <a:pt x="557" y="87"/>
                  </a:lnTo>
                  <a:lnTo>
                    <a:pt x="551" y="86"/>
                  </a:lnTo>
                  <a:lnTo>
                    <a:pt x="545" y="86"/>
                  </a:lnTo>
                  <a:lnTo>
                    <a:pt x="537" y="86"/>
                  </a:lnTo>
                  <a:lnTo>
                    <a:pt x="531" y="84"/>
                  </a:lnTo>
                  <a:lnTo>
                    <a:pt x="525" y="84"/>
                  </a:lnTo>
                  <a:lnTo>
                    <a:pt x="520" y="84"/>
                  </a:lnTo>
                  <a:lnTo>
                    <a:pt x="513" y="84"/>
                  </a:lnTo>
                  <a:lnTo>
                    <a:pt x="507" y="84"/>
                  </a:lnTo>
                  <a:lnTo>
                    <a:pt x="502" y="84"/>
                  </a:lnTo>
                  <a:lnTo>
                    <a:pt x="497" y="86"/>
                  </a:lnTo>
                  <a:lnTo>
                    <a:pt x="492" y="86"/>
                  </a:lnTo>
                  <a:lnTo>
                    <a:pt x="487" y="86"/>
                  </a:lnTo>
                  <a:lnTo>
                    <a:pt x="481" y="86"/>
                  </a:lnTo>
                  <a:lnTo>
                    <a:pt x="476" y="87"/>
                  </a:lnTo>
                  <a:lnTo>
                    <a:pt x="471" y="87"/>
                  </a:lnTo>
                  <a:lnTo>
                    <a:pt x="466" y="88"/>
                  </a:lnTo>
                  <a:lnTo>
                    <a:pt x="461" y="88"/>
                  </a:lnTo>
                  <a:lnTo>
                    <a:pt x="457" y="89"/>
                  </a:lnTo>
                  <a:lnTo>
                    <a:pt x="450" y="89"/>
                  </a:lnTo>
                  <a:lnTo>
                    <a:pt x="445" y="91"/>
                  </a:lnTo>
                  <a:lnTo>
                    <a:pt x="440" y="92"/>
                  </a:lnTo>
                  <a:lnTo>
                    <a:pt x="437" y="93"/>
                  </a:lnTo>
                  <a:lnTo>
                    <a:pt x="432" y="94"/>
                  </a:lnTo>
                  <a:lnTo>
                    <a:pt x="427" y="96"/>
                  </a:lnTo>
                  <a:lnTo>
                    <a:pt x="423" y="96"/>
                  </a:lnTo>
                  <a:lnTo>
                    <a:pt x="418" y="98"/>
                  </a:lnTo>
                  <a:lnTo>
                    <a:pt x="413" y="98"/>
                  </a:lnTo>
                  <a:lnTo>
                    <a:pt x="408" y="99"/>
                  </a:lnTo>
                  <a:lnTo>
                    <a:pt x="403" y="99"/>
                  </a:lnTo>
                  <a:lnTo>
                    <a:pt x="399" y="101"/>
                  </a:lnTo>
                  <a:lnTo>
                    <a:pt x="395" y="102"/>
                  </a:lnTo>
                  <a:lnTo>
                    <a:pt x="390" y="103"/>
                  </a:lnTo>
                  <a:lnTo>
                    <a:pt x="386" y="104"/>
                  </a:lnTo>
                  <a:lnTo>
                    <a:pt x="381" y="106"/>
                  </a:lnTo>
                  <a:lnTo>
                    <a:pt x="376" y="107"/>
                  </a:lnTo>
                  <a:lnTo>
                    <a:pt x="373" y="108"/>
                  </a:lnTo>
                  <a:lnTo>
                    <a:pt x="369" y="109"/>
                  </a:lnTo>
                  <a:lnTo>
                    <a:pt x="364" y="112"/>
                  </a:lnTo>
                  <a:lnTo>
                    <a:pt x="360" y="113"/>
                  </a:lnTo>
                  <a:lnTo>
                    <a:pt x="356" y="115"/>
                  </a:lnTo>
                  <a:lnTo>
                    <a:pt x="351" y="116"/>
                  </a:lnTo>
                  <a:lnTo>
                    <a:pt x="348" y="118"/>
                  </a:lnTo>
                  <a:lnTo>
                    <a:pt x="344" y="120"/>
                  </a:lnTo>
                  <a:lnTo>
                    <a:pt x="340" y="121"/>
                  </a:lnTo>
                  <a:lnTo>
                    <a:pt x="335" y="122"/>
                  </a:lnTo>
                  <a:lnTo>
                    <a:pt x="331" y="125"/>
                  </a:lnTo>
                  <a:lnTo>
                    <a:pt x="324" y="127"/>
                  </a:lnTo>
                  <a:lnTo>
                    <a:pt x="316" y="132"/>
                  </a:lnTo>
                  <a:lnTo>
                    <a:pt x="312" y="133"/>
                  </a:lnTo>
                  <a:lnTo>
                    <a:pt x="307" y="135"/>
                  </a:lnTo>
                  <a:lnTo>
                    <a:pt x="304" y="137"/>
                  </a:lnTo>
                  <a:lnTo>
                    <a:pt x="301" y="138"/>
                  </a:lnTo>
                  <a:lnTo>
                    <a:pt x="292" y="143"/>
                  </a:lnTo>
                  <a:lnTo>
                    <a:pt x="286" y="147"/>
                  </a:lnTo>
                  <a:lnTo>
                    <a:pt x="280" y="151"/>
                  </a:lnTo>
                  <a:lnTo>
                    <a:pt x="272" y="155"/>
                  </a:lnTo>
                  <a:lnTo>
                    <a:pt x="265" y="160"/>
                  </a:lnTo>
                  <a:lnTo>
                    <a:pt x="258" y="165"/>
                  </a:lnTo>
                  <a:lnTo>
                    <a:pt x="252" y="169"/>
                  </a:lnTo>
                  <a:lnTo>
                    <a:pt x="246" y="172"/>
                  </a:lnTo>
                  <a:lnTo>
                    <a:pt x="240" y="177"/>
                  </a:lnTo>
                  <a:lnTo>
                    <a:pt x="235" y="184"/>
                  </a:lnTo>
                  <a:lnTo>
                    <a:pt x="227" y="187"/>
                  </a:lnTo>
                  <a:lnTo>
                    <a:pt x="220" y="194"/>
                  </a:lnTo>
                  <a:lnTo>
                    <a:pt x="213" y="199"/>
                  </a:lnTo>
                  <a:lnTo>
                    <a:pt x="206" y="205"/>
                  </a:lnTo>
                  <a:lnTo>
                    <a:pt x="202" y="206"/>
                  </a:lnTo>
                  <a:lnTo>
                    <a:pt x="197" y="210"/>
                  </a:lnTo>
                  <a:lnTo>
                    <a:pt x="193" y="213"/>
                  </a:lnTo>
                  <a:lnTo>
                    <a:pt x="189" y="216"/>
                  </a:lnTo>
                  <a:lnTo>
                    <a:pt x="186" y="220"/>
                  </a:lnTo>
                  <a:lnTo>
                    <a:pt x="181" y="223"/>
                  </a:lnTo>
                  <a:lnTo>
                    <a:pt x="177" y="226"/>
                  </a:lnTo>
                  <a:lnTo>
                    <a:pt x="173" y="230"/>
                  </a:lnTo>
                  <a:lnTo>
                    <a:pt x="169" y="233"/>
                  </a:lnTo>
                  <a:lnTo>
                    <a:pt x="164" y="236"/>
                  </a:lnTo>
                  <a:lnTo>
                    <a:pt x="161" y="239"/>
                  </a:lnTo>
                  <a:lnTo>
                    <a:pt x="157" y="243"/>
                  </a:lnTo>
                  <a:lnTo>
                    <a:pt x="152" y="245"/>
                  </a:lnTo>
                  <a:lnTo>
                    <a:pt x="148" y="249"/>
                  </a:lnTo>
                  <a:lnTo>
                    <a:pt x="143" y="253"/>
                  </a:lnTo>
                  <a:lnTo>
                    <a:pt x="139" y="257"/>
                  </a:lnTo>
                  <a:lnTo>
                    <a:pt x="135" y="259"/>
                  </a:lnTo>
                  <a:lnTo>
                    <a:pt x="130" y="263"/>
                  </a:lnTo>
                  <a:lnTo>
                    <a:pt x="127" y="265"/>
                  </a:lnTo>
                  <a:lnTo>
                    <a:pt x="123" y="269"/>
                  </a:lnTo>
                  <a:lnTo>
                    <a:pt x="118" y="272"/>
                  </a:lnTo>
                  <a:lnTo>
                    <a:pt x="114" y="275"/>
                  </a:lnTo>
                  <a:lnTo>
                    <a:pt x="109" y="279"/>
                  </a:lnTo>
                  <a:lnTo>
                    <a:pt x="107" y="283"/>
                  </a:lnTo>
                  <a:lnTo>
                    <a:pt x="102" y="284"/>
                  </a:lnTo>
                  <a:lnTo>
                    <a:pt x="98" y="288"/>
                  </a:lnTo>
                  <a:lnTo>
                    <a:pt x="94" y="291"/>
                  </a:lnTo>
                  <a:lnTo>
                    <a:pt x="90" y="294"/>
                  </a:lnTo>
                  <a:lnTo>
                    <a:pt x="81" y="299"/>
                  </a:lnTo>
                  <a:lnTo>
                    <a:pt x="75" y="306"/>
                  </a:lnTo>
                  <a:lnTo>
                    <a:pt x="68" y="311"/>
                  </a:lnTo>
                  <a:lnTo>
                    <a:pt x="61" y="316"/>
                  </a:lnTo>
                  <a:lnTo>
                    <a:pt x="56" y="319"/>
                  </a:lnTo>
                  <a:lnTo>
                    <a:pt x="51" y="324"/>
                  </a:lnTo>
                  <a:lnTo>
                    <a:pt x="45" y="327"/>
                  </a:lnTo>
                  <a:lnTo>
                    <a:pt x="41" y="331"/>
                  </a:lnTo>
                  <a:lnTo>
                    <a:pt x="36" y="333"/>
                  </a:lnTo>
                  <a:lnTo>
                    <a:pt x="34" y="337"/>
                  </a:lnTo>
                  <a:lnTo>
                    <a:pt x="30" y="341"/>
                  </a:lnTo>
                  <a:lnTo>
                    <a:pt x="29" y="342"/>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88" name="Freeform 40"/>
            <p:cNvSpPr>
              <a:spLocks/>
            </p:cNvSpPr>
            <p:nvPr/>
          </p:nvSpPr>
          <p:spPr bwMode="auto">
            <a:xfrm>
              <a:off x="3203" y="3038"/>
              <a:ext cx="32" cy="22"/>
            </a:xfrm>
            <a:custGeom>
              <a:avLst/>
              <a:gdLst>
                <a:gd name="T0" fmla="*/ 0 w 95"/>
                <a:gd name="T1" fmla="*/ 0 h 68"/>
                <a:gd name="T2" fmla="*/ 0 w 95"/>
                <a:gd name="T3" fmla="*/ 0 h 68"/>
                <a:gd name="T4" fmla="*/ 0 w 95"/>
                <a:gd name="T5" fmla="*/ 0 h 68"/>
                <a:gd name="T6" fmla="*/ 0 w 95"/>
                <a:gd name="T7" fmla="*/ 0 h 68"/>
                <a:gd name="T8" fmla="*/ 0 w 95"/>
                <a:gd name="T9" fmla="*/ 0 h 68"/>
                <a:gd name="T10" fmla="*/ 0 w 95"/>
                <a:gd name="T11" fmla="*/ 0 h 68"/>
                <a:gd name="T12" fmla="*/ 0 w 95"/>
                <a:gd name="T13" fmla="*/ 0 h 68"/>
                <a:gd name="T14" fmla="*/ 0 60000 65536"/>
                <a:gd name="T15" fmla="*/ 0 60000 65536"/>
                <a:gd name="T16" fmla="*/ 0 60000 65536"/>
                <a:gd name="T17" fmla="*/ 0 60000 65536"/>
                <a:gd name="T18" fmla="*/ 0 60000 65536"/>
                <a:gd name="T19" fmla="*/ 0 60000 65536"/>
                <a:gd name="T20" fmla="*/ 0 60000 65536"/>
                <a:gd name="T21" fmla="*/ 0 w 95"/>
                <a:gd name="T22" fmla="*/ 0 h 68"/>
                <a:gd name="T23" fmla="*/ 95 w 95"/>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68">
                  <a:moveTo>
                    <a:pt x="0" y="56"/>
                  </a:moveTo>
                  <a:lnTo>
                    <a:pt x="31" y="35"/>
                  </a:lnTo>
                  <a:lnTo>
                    <a:pt x="91" y="0"/>
                  </a:lnTo>
                  <a:lnTo>
                    <a:pt x="95" y="17"/>
                  </a:lnTo>
                  <a:lnTo>
                    <a:pt x="0" y="68"/>
                  </a:lnTo>
                  <a:lnTo>
                    <a:pt x="0" y="56"/>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89" name="Freeform 41"/>
            <p:cNvSpPr>
              <a:spLocks/>
            </p:cNvSpPr>
            <p:nvPr/>
          </p:nvSpPr>
          <p:spPr bwMode="auto">
            <a:xfrm>
              <a:off x="3213" y="3055"/>
              <a:ext cx="32" cy="39"/>
            </a:xfrm>
            <a:custGeom>
              <a:avLst/>
              <a:gdLst>
                <a:gd name="T0" fmla="*/ 0 w 95"/>
                <a:gd name="T1" fmla="*/ 0 h 118"/>
                <a:gd name="T2" fmla="*/ 0 w 95"/>
                <a:gd name="T3" fmla="*/ 0 h 118"/>
                <a:gd name="T4" fmla="*/ 0 w 95"/>
                <a:gd name="T5" fmla="*/ 0 h 118"/>
                <a:gd name="T6" fmla="*/ 0 w 95"/>
                <a:gd name="T7" fmla="*/ 0 h 118"/>
                <a:gd name="T8" fmla="*/ 0 w 95"/>
                <a:gd name="T9" fmla="*/ 0 h 118"/>
                <a:gd name="T10" fmla="*/ 0 w 95"/>
                <a:gd name="T11" fmla="*/ 0 h 118"/>
                <a:gd name="T12" fmla="*/ 0 w 95"/>
                <a:gd name="T13" fmla="*/ 0 h 118"/>
                <a:gd name="T14" fmla="*/ 0 60000 65536"/>
                <a:gd name="T15" fmla="*/ 0 60000 65536"/>
                <a:gd name="T16" fmla="*/ 0 60000 65536"/>
                <a:gd name="T17" fmla="*/ 0 60000 65536"/>
                <a:gd name="T18" fmla="*/ 0 60000 65536"/>
                <a:gd name="T19" fmla="*/ 0 60000 65536"/>
                <a:gd name="T20" fmla="*/ 0 60000 65536"/>
                <a:gd name="T21" fmla="*/ 0 w 95"/>
                <a:gd name="T22" fmla="*/ 0 h 118"/>
                <a:gd name="T23" fmla="*/ 95 w 95"/>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118">
                  <a:moveTo>
                    <a:pt x="79" y="0"/>
                  </a:moveTo>
                  <a:lnTo>
                    <a:pt x="95" y="15"/>
                  </a:lnTo>
                  <a:lnTo>
                    <a:pt x="7" y="118"/>
                  </a:lnTo>
                  <a:lnTo>
                    <a:pt x="0" y="113"/>
                  </a:lnTo>
                  <a:lnTo>
                    <a:pt x="74" y="8"/>
                  </a:lnTo>
                  <a:lnTo>
                    <a:pt x="79" y="0"/>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90" name="Freeform 42"/>
            <p:cNvSpPr>
              <a:spLocks/>
            </p:cNvSpPr>
            <p:nvPr/>
          </p:nvSpPr>
          <p:spPr bwMode="auto">
            <a:xfrm>
              <a:off x="3234" y="3066"/>
              <a:ext cx="24" cy="45"/>
            </a:xfrm>
            <a:custGeom>
              <a:avLst/>
              <a:gdLst>
                <a:gd name="T0" fmla="*/ 0 w 74"/>
                <a:gd name="T1" fmla="*/ 0 h 137"/>
                <a:gd name="T2" fmla="*/ 0 w 74"/>
                <a:gd name="T3" fmla="*/ 0 h 137"/>
                <a:gd name="T4" fmla="*/ 0 w 74"/>
                <a:gd name="T5" fmla="*/ 0 h 137"/>
                <a:gd name="T6" fmla="*/ 0 w 74"/>
                <a:gd name="T7" fmla="*/ 0 h 137"/>
                <a:gd name="T8" fmla="*/ 0 w 74"/>
                <a:gd name="T9" fmla="*/ 0 h 137"/>
                <a:gd name="T10" fmla="*/ 0 w 74"/>
                <a:gd name="T11" fmla="*/ 0 h 137"/>
                <a:gd name="T12" fmla="*/ 0 w 74"/>
                <a:gd name="T13" fmla="*/ 0 h 137"/>
                <a:gd name="T14" fmla="*/ 0 60000 65536"/>
                <a:gd name="T15" fmla="*/ 0 60000 65536"/>
                <a:gd name="T16" fmla="*/ 0 60000 65536"/>
                <a:gd name="T17" fmla="*/ 0 60000 65536"/>
                <a:gd name="T18" fmla="*/ 0 60000 65536"/>
                <a:gd name="T19" fmla="*/ 0 60000 65536"/>
                <a:gd name="T20" fmla="*/ 0 60000 65536"/>
                <a:gd name="T21" fmla="*/ 0 w 74"/>
                <a:gd name="T22" fmla="*/ 0 h 137"/>
                <a:gd name="T23" fmla="*/ 74 w 74"/>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137">
                  <a:moveTo>
                    <a:pt x="55" y="0"/>
                  </a:moveTo>
                  <a:lnTo>
                    <a:pt x="74" y="8"/>
                  </a:lnTo>
                  <a:lnTo>
                    <a:pt x="6" y="137"/>
                  </a:lnTo>
                  <a:lnTo>
                    <a:pt x="0" y="130"/>
                  </a:lnTo>
                  <a:lnTo>
                    <a:pt x="52" y="12"/>
                  </a:lnTo>
                  <a:lnTo>
                    <a:pt x="55" y="0"/>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91" name="Freeform 43"/>
            <p:cNvSpPr>
              <a:spLocks/>
            </p:cNvSpPr>
            <p:nvPr/>
          </p:nvSpPr>
          <p:spPr bwMode="auto">
            <a:xfrm>
              <a:off x="3314" y="3057"/>
              <a:ext cx="30" cy="33"/>
            </a:xfrm>
            <a:custGeom>
              <a:avLst/>
              <a:gdLst>
                <a:gd name="T0" fmla="*/ 0 w 91"/>
                <a:gd name="T1" fmla="*/ 0 h 99"/>
                <a:gd name="T2" fmla="*/ 0 w 91"/>
                <a:gd name="T3" fmla="*/ 0 h 99"/>
                <a:gd name="T4" fmla="*/ 0 w 91"/>
                <a:gd name="T5" fmla="*/ 0 h 99"/>
                <a:gd name="T6" fmla="*/ 0 w 91"/>
                <a:gd name="T7" fmla="*/ 0 h 99"/>
                <a:gd name="T8" fmla="*/ 0 w 91"/>
                <a:gd name="T9" fmla="*/ 0 h 99"/>
                <a:gd name="T10" fmla="*/ 0 w 91"/>
                <a:gd name="T11" fmla="*/ 0 h 99"/>
                <a:gd name="T12" fmla="*/ 0 w 91"/>
                <a:gd name="T13" fmla="*/ 0 h 99"/>
                <a:gd name="T14" fmla="*/ 0 60000 65536"/>
                <a:gd name="T15" fmla="*/ 0 60000 65536"/>
                <a:gd name="T16" fmla="*/ 0 60000 65536"/>
                <a:gd name="T17" fmla="*/ 0 60000 65536"/>
                <a:gd name="T18" fmla="*/ 0 60000 65536"/>
                <a:gd name="T19" fmla="*/ 0 60000 65536"/>
                <a:gd name="T20" fmla="*/ 0 60000 65536"/>
                <a:gd name="T21" fmla="*/ 0 w 91"/>
                <a:gd name="T22" fmla="*/ 0 h 99"/>
                <a:gd name="T23" fmla="*/ 91 w 91"/>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99">
                  <a:moveTo>
                    <a:pt x="20" y="0"/>
                  </a:moveTo>
                  <a:lnTo>
                    <a:pt x="39" y="21"/>
                  </a:lnTo>
                  <a:lnTo>
                    <a:pt x="91" y="80"/>
                  </a:lnTo>
                  <a:lnTo>
                    <a:pt x="86" y="99"/>
                  </a:lnTo>
                  <a:lnTo>
                    <a:pt x="0" y="14"/>
                  </a:lnTo>
                  <a:lnTo>
                    <a:pt x="20" y="0"/>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92" name="Freeform 44"/>
            <p:cNvSpPr>
              <a:spLocks/>
            </p:cNvSpPr>
            <p:nvPr/>
          </p:nvSpPr>
          <p:spPr bwMode="auto">
            <a:xfrm>
              <a:off x="3327" y="3043"/>
              <a:ext cx="23" cy="22"/>
            </a:xfrm>
            <a:custGeom>
              <a:avLst/>
              <a:gdLst>
                <a:gd name="T0" fmla="*/ 0 w 70"/>
                <a:gd name="T1" fmla="*/ 0 h 68"/>
                <a:gd name="T2" fmla="*/ 0 w 70"/>
                <a:gd name="T3" fmla="*/ 0 h 68"/>
                <a:gd name="T4" fmla="*/ 0 w 70"/>
                <a:gd name="T5" fmla="*/ 0 h 68"/>
                <a:gd name="T6" fmla="*/ 0 w 70"/>
                <a:gd name="T7" fmla="*/ 0 h 68"/>
                <a:gd name="T8" fmla="*/ 0 w 70"/>
                <a:gd name="T9" fmla="*/ 0 h 68"/>
                <a:gd name="T10" fmla="*/ 0 w 70"/>
                <a:gd name="T11" fmla="*/ 0 h 68"/>
                <a:gd name="T12" fmla="*/ 0 w 70"/>
                <a:gd name="T13" fmla="*/ 0 h 68"/>
                <a:gd name="T14" fmla="*/ 0 60000 65536"/>
                <a:gd name="T15" fmla="*/ 0 60000 65536"/>
                <a:gd name="T16" fmla="*/ 0 60000 65536"/>
                <a:gd name="T17" fmla="*/ 0 60000 65536"/>
                <a:gd name="T18" fmla="*/ 0 60000 65536"/>
                <a:gd name="T19" fmla="*/ 0 60000 65536"/>
                <a:gd name="T20" fmla="*/ 0 60000 65536"/>
                <a:gd name="T21" fmla="*/ 0 w 70"/>
                <a:gd name="T22" fmla="*/ 0 h 68"/>
                <a:gd name="T23" fmla="*/ 70 w 70"/>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68">
                  <a:moveTo>
                    <a:pt x="9" y="0"/>
                  </a:moveTo>
                  <a:lnTo>
                    <a:pt x="30" y="18"/>
                  </a:lnTo>
                  <a:lnTo>
                    <a:pt x="70" y="49"/>
                  </a:lnTo>
                  <a:lnTo>
                    <a:pt x="70" y="68"/>
                  </a:lnTo>
                  <a:lnTo>
                    <a:pt x="0" y="19"/>
                  </a:lnTo>
                  <a:lnTo>
                    <a:pt x="9" y="0"/>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93" name="Freeform 45"/>
            <p:cNvSpPr>
              <a:spLocks/>
            </p:cNvSpPr>
            <p:nvPr/>
          </p:nvSpPr>
          <p:spPr bwMode="auto">
            <a:xfrm>
              <a:off x="3282" y="3074"/>
              <a:ext cx="7" cy="47"/>
            </a:xfrm>
            <a:custGeom>
              <a:avLst/>
              <a:gdLst>
                <a:gd name="T0" fmla="*/ 0 w 21"/>
                <a:gd name="T1" fmla="*/ 0 h 141"/>
                <a:gd name="T2" fmla="*/ 0 w 21"/>
                <a:gd name="T3" fmla="*/ 0 h 141"/>
                <a:gd name="T4" fmla="*/ 0 w 21"/>
                <a:gd name="T5" fmla="*/ 0 h 141"/>
                <a:gd name="T6" fmla="*/ 0 w 21"/>
                <a:gd name="T7" fmla="*/ 0 h 141"/>
                <a:gd name="T8" fmla="*/ 0 w 21"/>
                <a:gd name="T9" fmla="*/ 0 h 141"/>
                <a:gd name="T10" fmla="*/ 0 w 21"/>
                <a:gd name="T11" fmla="*/ 0 h 141"/>
                <a:gd name="T12" fmla="*/ 0 w 21"/>
                <a:gd name="T13" fmla="*/ 0 h 141"/>
                <a:gd name="T14" fmla="*/ 0 60000 65536"/>
                <a:gd name="T15" fmla="*/ 0 60000 65536"/>
                <a:gd name="T16" fmla="*/ 0 60000 65536"/>
                <a:gd name="T17" fmla="*/ 0 60000 65536"/>
                <a:gd name="T18" fmla="*/ 0 60000 65536"/>
                <a:gd name="T19" fmla="*/ 0 60000 65536"/>
                <a:gd name="T20" fmla="*/ 0 60000 65536"/>
                <a:gd name="T21" fmla="*/ 0 w 21"/>
                <a:gd name="T22" fmla="*/ 0 h 141"/>
                <a:gd name="T23" fmla="*/ 21 w 21"/>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41">
                  <a:moveTo>
                    <a:pt x="0" y="7"/>
                  </a:moveTo>
                  <a:lnTo>
                    <a:pt x="20" y="0"/>
                  </a:lnTo>
                  <a:lnTo>
                    <a:pt x="21" y="135"/>
                  </a:lnTo>
                  <a:lnTo>
                    <a:pt x="16" y="141"/>
                  </a:lnTo>
                  <a:lnTo>
                    <a:pt x="4" y="19"/>
                  </a:lnTo>
                  <a:lnTo>
                    <a:pt x="0" y="7"/>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94" name="Freeform 46"/>
            <p:cNvSpPr>
              <a:spLocks/>
            </p:cNvSpPr>
            <p:nvPr/>
          </p:nvSpPr>
          <p:spPr bwMode="auto">
            <a:xfrm>
              <a:off x="3225" y="3002"/>
              <a:ext cx="100" cy="66"/>
            </a:xfrm>
            <a:custGeom>
              <a:avLst/>
              <a:gdLst>
                <a:gd name="T0" fmla="*/ 0 w 299"/>
                <a:gd name="T1" fmla="*/ 0 h 199"/>
                <a:gd name="T2" fmla="*/ 0 w 299"/>
                <a:gd name="T3" fmla="*/ 0 h 199"/>
                <a:gd name="T4" fmla="*/ 0 w 299"/>
                <a:gd name="T5" fmla="*/ 0 h 199"/>
                <a:gd name="T6" fmla="*/ 0 w 299"/>
                <a:gd name="T7" fmla="*/ 0 h 199"/>
                <a:gd name="T8" fmla="*/ 0 w 299"/>
                <a:gd name="T9" fmla="*/ 0 h 199"/>
                <a:gd name="T10" fmla="*/ 0 w 299"/>
                <a:gd name="T11" fmla="*/ 0 h 199"/>
                <a:gd name="T12" fmla="*/ 0 w 299"/>
                <a:gd name="T13" fmla="*/ 0 h 199"/>
                <a:gd name="T14" fmla="*/ 0 w 299"/>
                <a:gd name="T15" fmla="*/ 0 h 199"/>
                <a:gd name="T16" fmla="*/ 0 w 299"/>
                <a:gd name="T17" fmla="*/ 0 h 199"/>
                <a:gd name="T18" fmla="*/ 0 w 299"/>
                <a:gd name="T19" fmla="*/ 0 h 199"/>
                <a:gd name="T20" fmla="*/ 0 w 299"/>
                <a:gd name="T21" fmla="*/ 0 h 199"/>
                <a:gd name="T22" fmla="*/ 0 w 299"/>
                <a:gd name="T23" fmla="*/ 0 h 199"/>
                <a:gd name="T24" fmla="*/ 0 w 299"/>
                <a:gd name="T25" fmla="*/ 0 h 199"/>
                <a:gd name="T26" fmla="*/ 0 w 299"/>
                <a:gd name="T27" fmla="*/ 0 h 199"/>
                <a:gd name="T28" fmla="*/ 0 w 299"/>
                <a:gd name="T29" fmla="*/ 0 h 199"/>
                <a:gd name="T30" fmla="*/ 0 w 299"/>
                <a:gd name="T31" fmla="*/ 0 h 199"/>
                <a:gd name="T32" fmla="*/ 0 w 299"/>
                <a:gd name="T33" fmla="*/ 0 h 199"/>
                <a:gd name="T34" fmla="*/ 0 w 299"/>
                <a:gd name="T35" fmla="*/ 0 h 199"/>
                <a:gd name="T36" fmla="*/ 0 w 299"/>
                <a:gd name="T37" fmla="*/ 0 h 199"/>
                <a:gd name="T38" fmla="*/ 0 w 299"/>
                <a:gd name="T39" fmla="*/ 0 h 199"/>
                <a:gd name="T40" fmla="*/ 0 w 299"/>
                <a:gd name="T41" fmla="*/ 0 h 199"/>
                <a:gd name="T42" fmla="*/ 0 w 299"/>
                <a:gd name="T43" fmla="*/ 0 h 199"/>
                <a:gd name="T44" fmla="*/ 0 w 299"/>
                <a:gd name="T45" fmla="*/ 0 h 199"/>
                <a:gd name="T46" fmla="*/ 0 w 299"/>
                <a:gd name="T47" fmla="*/ 0 h 199"/>
                <a:gd name="T48" fmla="*/ 0 w 299"/>
                <a:gd name="T49" fmla="*/ 0 h 199"/>
                <a:gd name="T50" fmla="*/ 0 w 299"/>
                <a:gd name="T51" fmla="*/ 0 h 199"/>
                <a:gd name="T52" fmla="*/ 0 w 299"/>
                <a:gd name="T53" fmla="*/ 0 h 199"/>
                <a:gd name="T54" fmla="*/ 0 w 299"/>
                <a:gd name="T55" fmla="*/ 0 h 199"/>
                <a:gd name="T56" fmla="*/ 0 w 299"/>
                <a:gd name="T57" fmla="*/ 0 h 199"/>
                <a:gd name="T58" fmla="*/ 0 w 299"/>
                <a:gd name="T59" fmla="*/ 0 h 199"/>
                <a:gd name="T60" fmla="*/ 0 w 299"/>
                <a:gd name="T61" fmla="*/ 0 h 199"/>
                <a:gd name="T62" fmla="*/ 0 w 299"/>
                <a:gd name="T63" fmla="*/ 0 h 199"/>
                <a:gd name="T64" fmla="*/ 0 w 299"/>
                <a:gd name="T65" fmla="*/ 0 h 199"/>
                <a:gd name="T66" fmla="*/ 0 w 299"/>
                <a:gd name="T67" fmla="*/ 0 h 199"/>
                <a:gd name="T68" fmla="*/ 0 w 299"/>
                <a:gd name="T69" fmla="*/ 0 h 199"/>
                <a:gd name="T70" fmla="*/ 0 w 299"/>
                <a:gd name="T71" fmla="*/ 0 h 199"/>
                <a:gd name="T72" fmla="*/ 0 w 299"/>
                <a:gd name="T73" fmla="*/ 0 h 199"/>
                <a:gd name="T74" fmla="*/ 0 w 299"/>
                <a:gd name="T75" fmla="*/ 0 h 199"/>
                <a:gd name="T76" fmla="*/ 0 w 299"/>
                <a:gd name="T77" fmla="*/ 0 h 199"/>
                <a:gd name="T78" fmla="*/ 0 w 299"/>
                <a:gd name="T79" fmla="*/ 0 h 199"/>
                <a:gd name="T80" fmla="*/ 0 w 299"/>
                <a:gd name="T81" fmla="*/ 0 h 199"/>
                <a:gd name="T82" fmla="*/ 0 w 299"/>
                <a:gd name="T83" fmla="*/ 0 h 199"/>
                <a:gd name="T84" fmla="*/ 0 w 299"/>
                <a:gd name="T85" fmla="*/ 0 h 199"/>
                <a:gd name="T86" fmla="*/ 0 w 299"/>
                <a:gd name="T87" fmla="*/ 0 h 199"/>
                <a:gd name="T88" fmla="*/ 0 w 299"/>
                <a:gd name="T89" fmla="*/ 0 h 199"/>
                <a:gd name="T90" fmla="*/ 0 w 299"/>
                <a:gd name="T91" fmla="*/ 0 h 199"/>
                <a:gd name="T92" fmla="*/ 0 w 299"/>
                <a:gd name="T93" fmla="*/ 0 h 199"/>
                <a:gd name="T94" fmla="*/ 0 w 299"/>
                <a:gd name="T95" fmla="*/ 0 h 1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9"/>
                <a:gd name="T145" fmla="*/ 0 h 199"/>
                <a:gd name="T146" fmla="*/ 299 w 299"/>
                <a:gd name="T147" fmla="*/ 199 h 1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9" h="199">
                  <a:moveTo>
                    <a:pt x="10" y="10"/>
                  </a:moveTo>
                  <a:lnTo>
                    <a:pt x="11" y="9"/>
                  </a:lnTo>
                  <a:lnTo>
                    <a:pt x="14" y="9"/>
                  </a:lnTo>
                  <a:lnTo>
                    <a:pt x="18" y="8"/>
                  </a:lnTo>
                  <a:lnTo>
                    <a:pt x="24" y="8"/>
                  </a:lnTo>
                  <a:lnTo>
                    <a:pt x="26" y="7"/>
                  </a:lnTo>
                  <a:lnTo>
                    <a:pt x="31" y="7"/>
                  </a:lnTo>
                  <a:lnTo>
                    <a:pt x="35" y="5"/>
                  </a:lnTo>
                  <a:lnTo>
                    <a:pt x="40" y="5"/>
                  </a:lnTo>
                  <a:lnTo>
                    <a:pt x="44" y="4"/>
                  </a:lnTo>
                  <a:lnTo>
                    <a:pt x="49" y="4"/>
                  </a:lnTo>
                  <a:lnTo>
                    <a:pt x="54" y="3"/>
                  </a:lnTo>
                  <a:lnTo>
                    <a:pt x="60" y="3"/>
                  </a:lnTo>
                  <a:lnTo>
                    <a:pt x="65" y="3"/>
                  </a:lnTo>
                  <a:lnTo>
                    <a:pt x="70" y="2"/>
                  </a:lnTo>
                  <a:lnTo>
                    <a:pt x="75" y="2"/>
                  </a:lnTo>
                  <a:lnTo>
                    <a:pt x="82" y="2"/>
                  </a:lnTo>
                  <a:lnTo>
                    <a:pt x="87" y="0"/>
                  </a:lnTo>
                  <a:lnTo>
                    <a:pt x="93" y="0"/>
                  </a:lnTo>
                  <a:lnTo>
                    <a:pt x="98" y="0"/>
                  </a:lnTo>
                  <a:lnTo>
                    <a:pt x="104" y="0"/>
                  </a:lnTo>
                  <a:lnTo>
                    <a:pt x="109" y="0"/>
                  </a:lnTo>
                  <a:lnTo>
                    <a:pt x="114" y="0"/>
                  </a:lnTo>
                  <a:lnTo>
                    <a:pt x="119" y="0"/>
                  </a:lnTo>
                  <a:lnTo>
                    <a:pt x="126" y="2"/>
                  </a:lnTo>
                  <a:lnTo>
                    <a:pt x="131" y="2"/>
                  </a:lnTo>
                  <a:lnTo>
                    <a:pt x="136" y="3"/>
                  </a:lnTo>
                  <a:lnTo>
                    <a:pt x="139" y="3"/>
                  </a:lnTo>
                  <a:lnTo>
                    <a:pt x="144" y="5"/>
                  </a:lnTo>
                  <a:lnTo>
                    <a:pt x="131" y="83"/>
                  </a:lnTo>
                  <a:lnTo>
                    <a:pt x="173" y="91"/>
                  </a:lnTo>
                  <a:lnTo>
                    <a:pt x="192" y="15"/>
                  </a:lnTo>
                  <a:lnTo>
                    <a:pt x="196" y="15"/>
                  </a:lnTo>
                  <a:lnTo>
                    <a:pt x="198" y="15"/>
                  </a:lnTo>
                  <a:lnTo>
                    <a:pt x="203" y="17"/>
                  </a:lnTo>
                  <a:lnTo>
                    <a:pt x="208" y="17"/>
                  </a:lnTo>
                  <a:lnTo>
                    <a:pt x="215" y="18"/>
                  </a:lnTo>
                  <a:lnTo>
                    <a:pt x="218" y="19"/>
                  </a:lnTo>
                  <a:lnTo>
                    <a:pt x="222" y="20"/>
                  </a:lnTo>
                  <a:lnTo>
                    <a:pt x="227" y="20"/>
                  </a:lnTo>
                  <a:lnTo>
                    <a:pt x="231" y="23"/>
                  </a:lnTo>
                  <a:lnTo>
                    <a:pt x="235" y="23"/>
                  </a:lnTo>
                  <a:lnTo>
                    <a:pt x="239" y="24"/>
                  </a:lnTo>
                  <a:lnTo>
                    <a:pt x="244" y="26"/>
                  </a:lnTo>
                  <a:lnTo>
                    <a:pt x="247" y="27"/>
                  </a:lnTo>
                  <a:lnTo>
                    <a:pt x="252" y="28"/>
                  </a:lnTo>
                  <a:lnTo>
                    <a:pt x="257" y="29"/>
                  </a:lnTo>
                  <a:lnTo>
                    <a:pt x="261" y="32"/>
                  </a:lnTo>
                  <a:lnTo>
                    <a:pt x="266" y="34"/>
                  </a:lnTo>
                  <a:lnTo>
                    <a:pt x="270" y="36"/>
                  </a:lnTo>
                  <a:lnTo>
                    <a:pt x="274" y="37"/>
                  </a:lnTo>
                  <a:lnTo>
                    <a:pt x="277" y="39"/>
                  </a:lnTo>
                  <a:lnTo>
                    <a:pt x="282" y="42"/>
                  </a:lnTo>
                  <a:lnTo>
                    <a:pt x="286" y="44"/>
                  </a:lnTo>
                  <a:lnTo>
                    <a:pt x="290" y="46"/>
                  </a:lnTo>
                  <a:lnTo>
                    <a:pt x="294" y="48"/>
                  </a:lnTo>
                  <a:lnTo>
                    <a:pt x="299" y="52"/>
                  </a:lnTo>
                  <a:lnTo>
                    <a:pt x="298" y="53"/>
                  </a:lnTo>
                  <a:lnTo>
                    <a:pt x="295" y="59"/>
                  </a:lnTo>
                  <a:lnTo>
                    <a:pt x="293" y="63"/>
                  </a:lnTo>
                  <a:lnTo>
                    <a:pt x="291" y="68"/>
                  </a:lnTo>
                  <a:lnTo>
                    <a:pt x="289" y="73"/>
                  </a:lnTo>
                  <a:lnTo>
                    <a:pt x="286" y="80"/>
                  </a:lnTo>
                  <a:lnTo>
                    <a:pt x="282" y="85"/>
                  </a:lnTo>
                  <a:lnTo>
                    <a:pt x="280" y="91"/>
                  </a:lnTo>
                  <a:lnTo>
                    <a:pt x="275" y="98"/>
                  </a:lnTo>
                  <a:lnTo>
                    <a:pt x="271" y="106"/>
                  </a:lnTo>
                  <a:lnTo>
                    <a:pt x="266" y="114"/>
                  </a:lnTo>
                  <a:lnTo>
                    <a:pt x="261" y="121"/>
                  </a:lnTo>
                  <a:lnTo>
                    <a:pt x="259" y="125"/>
                  </a:lnTo>
                  <a:lnTo>
                    <a:pt x="256" y="129"/>
                  </a:lnTo>
                  <a:lnTo>
                    <a:pt x="254" y="134"/>
                  </a:lnTo>
                  <a:lnTo>
                    <a:pt x="251" y="137"/>
                  </a:lnTo>
                  <a:lnTo>
                    <a:pt x="244" y="145"/>
                  </a:lnTo>
                  <a:lnTo>
                    <a:pt x="237" y="151"/>
                  </a:lnTo>
                  <a:lnTo>
                    <a:pt x="231" y="159"/>
                  </a:lnTo>
                  <a:lnTo>
                    <a:pt x="223" y="166"/>
                  </a:lnTo>
                  <a:lnTo>
                    <a:pt x="220" y="169"/>
                  </a:lnTo>
                  <a:lnTo>
                    <a:pt x="215" y="171"/>
                  </a:lnTo>
                  <a:lnTo>
                    <a:pt x="211" y="174"/>
                  </a:lnTo>
                  <a:lnTo>
                    <a:pt x="206" y="178"/>
                  </a:lnTo>
                  <a:lnTo>
                    <a:pt x="202" y="180"/>
                  </a:lnTo>
                  <a:lnTo>
                    <a:pt x="198" y="183"/>
                  </a:lnTo>
                  <a:lnTo>
                    <a:pt x="193" y="185"/>
                  </a:lnTo>
                  <a:lnTo>
                    <a:pt x="190" y="189"/>
                  </a:lnTo>
                  <a:lnTo>
                    <a:pt x="185" y="190"/>
                  </a:lnTo>
                  <a:lnTo>
                    <a:pt x="180" y="191"/>
                  </a:lnTo>
                  <a:lnTo>
                    <a:pt x="175" y="194"/>
                  </a:lnTo>
                  <a:lnTo>
                    <a:pt x="170" y="195"/>
                  </a:lnTo>
                  <a:lnTo>
                    <a:pt x="164" y="195"/>
                  </a:lnTo>
                  <a:lnTo>
                    <a:pt x="159" y="196"/>
                  </a:lnTo>
                  <a:lnTo>
                    <a:pt x="153" y="198"/>
                  </a:lnTo>
                  <a:lnTo>
                    <a:pt x="148" y="199"/>
                  </a:lnTo>
                  <a:lnTo>
                    <a:pt x="142" y="199"/>
                  </a:lnTo>
                  <a:lnTo>
                    <a:pt x="137" y="199"/>
                  </a:lnTo>
                  <a:lnTo>
                    <a:pt x="131" y="199"/>
                  </a:lnTo>
                  <a:lnTo>
                    <a:pt x="126" y="199"/>
                  </a:lnTo>
                  <a:lnTo>
                    <a:pt x="119" y="198"/>
                  </a:lnTo>
                  <a:lnTo>
                    <a:pt x="113" y="196"/>
                  </a:lnTo>
                  <a:lnTo>
                    <a:pt x="107" y="195"/>
                  </a:lnTo>
                  <a:lnTo>
                    <a:pt x="100" y="195"/>
                  </a:lnTo>
                  <a:lnTo>
                    <a:pt x="93" y="191"/>
                  </a:lnTo>
                  <a:lnTo>
                    <a:pt x="87" y="190"/>
                  </a:lnTo>
                  <a:lnTo>
                    <a:pt x="82" y="188"/>
                  </a:lnTo>
                  <a:lnTo>
                    <a:pt x="75" y="185"/>
                  </a:lnTo>
                  <a:lnTo>
                    <a:pt x="70" y="183"/>
                  </a:lnTo>
                  <a:lnTo>
                    <a:pt x="65" y="180"/>
                  </a:lnTo>
                  <a:lnTo>
                    <a:pt x="60" y="178"/>
                  </a:lnTo>
                  <a:lnTo>
                    <a:pt x="57" y="175"/>
                  </a:lnTo>
                  <a:lnTo>
                    <a:pt x="52" y="171"/>
                  </a:lnTo>
                  <a:lnTo>
                    <a:pt x="47" y="169"/>
                  </a:lnTo>
                  <a:lnTo>
                    <a:pt x="43" y="166"/>
                  </a:lnTo>
                  <a:lnTo>
                    <a:pt x="39" y="163"/>
                  </a:lnTo>
                  <a:lnTo>
                    <a:pt x="31" y="156"/>
                  </a:lnTo>
                  <a:lnTo>
                    <a:pt x="26" y="150"/>
                  </a:lnTo>
                  <a:lnTo>
                    <a:pt x="23" y="145"/>
                  </a:lnTo>
                  <a:lnTo>
                    <a:pt x="20" y="141"/>
                  </a:lnTo>
                  <a:lnTo>
                    <a:pt x="18" y="137"/>
                  </a:lnTo>
                  <a:lnTo>
                    <a:pt x="15" y="134"/>
                  </a:lnTo>
                  <a:lnTo>
                    <a:pt x="11" y="126"/>
                  </a:lnTo>
                  <a:lnTo>
                    <a:pt x="9" y="119"/>
                  </a:lnTo>
                  <a:lnTo>
                    <a:pt x="8" y="115"/>
                  </a:lnTo>
                  <a:lnTo>
                    <a:pt x="6" y="111"/>
                  </a:lnTo>
                  <a:lnTo>
                    <a:pt x="4" y="107"/>
                  </a:lnTo>
                  <a:lnTo>
                    <a:pt x="4" y="103"/>
                  </a:lnTo>
                  <a:lnTo>
                    <a:pt x="3" y="96"/>
                  </a:lnTo>
                  <a:lnTo>
                    <a:pt x="3" y="88"/>
                  </a:lnTo>
                  <a:lnTo>
                    <a:pt x="1" y="85"/>
                  </a:lnTo>
                  <a:lnTo>
                    <a:pt x="1" y="80"/>
                  </a:lnTo>
                  <a:lnTo>
                    <a:pt x="0" y="76"/>
                  </a:lnTo>
                  <a:lnTo>
                    <a:pt x="0" y="72"/>
                  </a:lnTo>
                  <a:lnTo>
                    <a:pt x="0" y="64"/>
                  </a:lnTo>
                  <a:lnTo>
                    <a:pt x="1" y="58"/>
                  </a:lnTo>
                  <a:lnTo>
                    <a:pt x="1" y="51"/>
                  </a:lnTo>
                  <a:lnTo>
                    <a:pt x="1" y="44"/>
                  </a:lnTo>
                  <a:lnTo>
                    <a:pt x="3" y="38"/>
                  </a:lnTo>
                  <a:lnTo>
                    <a:pt x="4" y="33"/>
                  </a:lnTo>
                  <a:lnTo>
                    <a:pt x="4" y="28"/>
                  </a:lnTo>
                  <a:lnTo>
                    <a:pt x="6" y="23"/>
                  </a:lnTo>
                  <a:lnTo>
                    <a:pt x="6" y="19"/>
                  </a:lnTo>
                  <a:lnTo>
                    <a:pt x="8" y="17"/>
                  </a:lnTo>
                  <a:lnTo>
                    <a:pt x="9" y="12"/>
                  </a:lnTo>
                  <a:lnTo>
                    <a:pt x="10" y="10"/>
                  </a:lnTo>
                  <a:close/>
                </a:path>
              </a:pathLst>
            </a:custGeom>
            <a:solidFill>
              <a:srgbClr val="4D66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95" name="Freeform 47"/>
            <p:cNvSpPr>
              <a:spLocks/>
            </p:cNvSpPr>
            <p:nvPr/>
          </p:nvSpPr>
          <p:spPr bwMode="auto">
            <a:xfrm>
              <a:off x="3060" y="3097"/>
              <a:ext cx="57" cy="35"/>
            </a:xfrm>
            <a:custGeom>
              <a:avLst/>
              <a:gdLst>
                <a:gd name="T0" fmla="*/ 0 w 172"/>
                <a:gd name="T1" fmla="*/ 0 h 105"/>
                <a:gd name="T2" fmla="*/ 0 w 172"/>
                <a:gd name="T3" fmla="*/ 0 h 105"/>
                <a:gd name="T4" fmla="*/ 0 w 172"/>
                <a:gd name="T5" fmla="*/ 0 h 105"/>
                <a:gd name="T6" fmla="*/ 0 w 172"/>
                <a:gd name="T7" fmla="*/ 0 h 105"/>
                <a:gd name="T8" fmla="*/ 0 w 172"/>
                <a:gd name="T9" fmla="*/ 0 h 105"/>
                <a:gd name="T10" fmla="*/ 0 w 172"/>
                <a:gd name="T11" fmla="*/ 0 h 105"/>
                <a:gd name="T12" fmla="*/ 0 w 172"/>
                <a:gd name="T13" fmla="*/ 0 h 105"/>
                <a:gd name="T14" fmla="*/ 0 w 172"/>
                <a:gd name="T15" fmla="*/ 0 h 105"/>
                <a:gd name="T16" fmla="*/ 0 w 172"/>
                <a:gd name="T17" fmla="*/ 0 h 105"/>
                <a:gd name="T18" fmla="*/ 0 w 172"/>
                <a:gd name="T19" fmla="*/ 0 h 105"/>
                <a:gd name="T20" fmla="*/ 0 w 172"/>
                <a:gd name="T21" fmla="*/ 0 h 105"/>
                <a:gd name="T22" fmla="*/ 0 w 172"/>
                <a:gd name="T23" fmla="*/ 0 h 105"/>
                <a:gd name="T24" fmla="*/ 0 w 172"/>
                <a:gd name="T25" fmla="*/ 0 h 105"/>
                <a:gd name="T26" fmla="*/ 0 w 172"/>
                <a:gd name="T27" fmla="*/ 0 h 105"/>
                <a:gd name="T28" fmla="*/ 0 w 172"/>
                <a:gd name="T29" fmla="*/ 0 h 105"/>
                <a:gd name="T30" fmla="*/ 0 w 172"/>
                <a:gd name="T31" fmla="*/ 0 h 105"/>
                <a:gd name="T32" fmla="*/ 0 w 172"/>
                <a:gd name="T33" fmla="*/ 0 h 105"/>
                <a:gd name="T34" fmla="*/ 0 w 172"/>
                <a:gd name="T35" fmla="*/ 0 h 105"/>
                <a:gd name="T36" fmla="*/ 0 w 172"/>
                <a:gd name="T37" fmla="*/ 0 h 105"/>
                <a:gd name="T38" fmla="*/ 0 w 172"/>
                <a:gd name="T39" fmla="*/ 0 h 105"/>
                <a:gd name="T40" fmla="*/ 0 w 172"/>
                <a:gd name="T41" fmla="*/ 0 h 105"/>
                <a:gd name="T42" fmla="*/ 0 w 172"/>
                <a:gd name="T43" fmla="*/ 0 h 105"/>
                <a:gd name="T44" fmla="*/ 0 w 172"/>
                <a:gd name="T45" fmla="*/ 0 h 105"/>
                <a:gd name="T46" fmla="*/ 0 w 172"/>
                <a:gd name="T47" fmla="*/ 0 h 105"/>
                <a:gd name="T48" fmla="*/ 0 w 172"/>
                <a:gd name="T49" fmla="*/ 0 h 105"/>
                <a:gd name="T50" fmla="*/ 0 w 172"/>
                <a:gd name="T51" fmla="*/ 0 h 105"/>
                <a:gd name="T52" fmla="*/ 0 w 172"/>
                <a:gd name="T53" fmla="*/ 0 h 105"/>
                <a:gd name="T54" fmla="*/ 0 w 172"/>
                <a:gd name="T55" fmla="*/ 0 h 105"/>
                <a:gd name="T56" fmla="*/ 0 w 172"/>
                <a:gd name="T57" fmla="*/ 0 h 105"/>
                <a:gd name="T58" fmla="*/ 0 w 172"/>
                <a:gd name="T59" fmla="*/ 0 h 105"/>
                <a:gd name="T60" fmla="*/ 0 w 172"/>
                <a:gd name="T61" fmla="*/ 0 h 105"/>
                <a:gd name="T62" fmla="*/ 0 w 172"/>
                <a:gd name="T63" fmla="*/ 0 h 105"/>
                <a:gd name="T64" fmla="*/ 0 w 172"/>
                <a:gd name="T65" fmla="*/ 0 h 105"/>
                <a:gd name="T66" fmla="*/ 0 w 172"/>
                <a:gd name="T67" fmla="*/ 0 h 105"/>
                <a:gd name="T68" fmla="*/ 0 w 172"/>
                <a:gd name="T69" fmla="*/ 0 h 105"/>
                <a:gd name="T70" fmla="*/ 0 w 172"/>
                <a:gd name="T71" fmla="*/ 0 h 105"/>
                <a:gd name="T72" fmla="*/ 0 w 172"/>
                <a:gd name="T73" fmla="*/ 0 h 105"/>
                <a:gd name="T74" fmla="*/ 0 w 172"/>
                <a:gd name="T75" fmla="*/ 0 h 105"/>
                <a:gd name="T76" fmla="*/ 0 w 172"/>
                <a:gd name="T77" fmla="*/ 0 h 105"/>
                <a:gd name="T78" fmla="*/ 0 w 172"/>
                <a:gd name="T79" fmla="*/ 0 h 105"/>
                <a:gd name="T80" fmla="*/ 0 w 172"/>
                <a:gd name="T81" fmla="*/ 0 h 105"/>
                <a:gd name="T82" fmla="*/ 0 w 172"/>
                <a:gd name="T83" fmla="*/ 0 h 105"/>
                <a:gd name="T84" fmla="*/ 0 w 172"/>
                <a:gd name="T85" fmla="*/ 0 h 105"/>
                <a:gd name="T86" fmla="*/ 0 w 172"/>
                <a:gd name="T87" fmla="*/ 0 h 105"/>
                <a:gd name="T88" fmla="*/ 0 w 172"/>
                <a:gd name="T89" fmla="*/ 0 h 105"/>
                <a:gd name="T90" fmla="*/ 0 w 172"/>
                <a:gd name="T91" fmla="*/ 0 h 105"/>
                <a:gd name="T92" fmla="*/ 0 w 172"/>
                <a:gd name="T93" fmla="*/ 0 h 105"/>
                <a:gd name="T94" fmla="*/ 0 w 172"/>
                <a:gd name="T95" fmla="*/ 0 h 105"/>
                <a:gd name="T96" fmla="*/ 0 w 172"/>
                <a:gd name="T97" fmla="*/ 0 h 105"/>
                <a:gd name="T98" fmla="*/ 0 w 172"/>
                <a:gd name="T99" fmla="*/ 0 h 105"/>
                <a:gd name="T100" fmla="*/ 0 w 172"/>
                <a:gd name="T101" fmla="*/ 0 h 105"/>
                <a:gd name="T102" fmla="*/ 0 w 172"/>
                <a:gd name="T103" fmla="*/ 0 h 105"/>
                <a:gd name="T104" fmla="*/ 0 w 172"/>
                <a:gd name="T105" fmla="*/ 0 h 1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2"/>
                <a:gd name="T160" fmla="*/ 0 h 105"/>
                <a:gd name="T161" fmla="*/ 172 w 172"/>
                <a:gd name="T162" fmla="*/ 105 h 1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2" h="105">
                  <a:moveTo>
                    <a:pt x="157" y="0"/>
                  </a:moveTo>
                  <a:lnTo>
                    <a:pt x="172" y="64"/>
                  </a:lnTo>
                  <a:lnTo>
                    <a:pt x="170" y="64"/>
                  </a:lnTo>
                  <a:lnTo>
                    <a:pt x="166" y="65"/>
                  </a:lnTo>
                  <a:lnTo>
                    <a:pt x="162" y="66"/>
                  </a:lnTo>
                  <a:lnTo>
                    <a:pt x="160" y="68"/>
                  </a:lnTo>
                  <a:lnTo>
                    <a:pt x="156" y="70"/>
                  </a:lnTo>
                  <a:lnTo>
                    <a:pt x="152" y="71"/>
                  </a:lnTo>
                  <a:lnTo>
                    <a:pt x="146" y="74"/>
                  </a:lnTo>
                  <a:lnTo>
                    <a:pt x="141" y="75"/>
                  </a:lnTo>
                  <a:lnTo>
                    <a:pt x="136" y="78"/>
                  </a:lnTo>
                  <a:lnTo>
                    <a:pt x="130" y="80"/>
                  </a:lnTo>
                  <a:lnTo>
                    <a:pt x="123" y="81"/>
                  </a:lnTo>
                  <a:lnTo>
                    <a:pt x="116" y="84"/>
                  </a:lnTo>
                  <a:lnTo>
                    <a:pt x="109" y="86"/>
                  </a:lnTo>
                  <a:lnTo>
                    <a:pt x="103" y="89"/>
                  </a:lnTo>
                  <a:lnTo>
                    <a:pt x="96" y="90"/>
                  </a:lnTo>
                  <a:lnTo>
                    <a:pt x="89" y="93"/>
                  </a:lnTo>
                  <a:lnTo>
                    <a:pt x="82" y="94"/>
                  </a:lnTo>
                  <a:lnTo>
                    <a:pt x="76" y="97"/>
                  </a:lnTo>
                  <a:lnTo>
                    <a:pt x="68" y="98"/>
                  </a:lnTo>
                  <a:lnTo>
                    <a:pt x="62" y="100"/>
                  </a:lnTo>
                  <a:lnTo>
                    <a:pt x="56" y="102"/>
                  </a:lnTo>
                  <a:lnTo>
                    <a:pt x="49" y="103"/>
                  </a:lnTo>
                  <a:lnTo>
                    <a:pt x="43" y="104"/>
                  </a:lnTo>
                  <a:lnTo>
                    <a:pt x="37" y="104"/>
                  </a:lnTo>
                  <a:lnTo>
                    <a:pt x="30" y="105"/>
                  </a:lnTo>
                  <a:lnTo>
                    <a:pt x="25" y="105"/>
                  </a:lnTo>
                  <a:lnTo>
                    <a:pt x="20" y="105"/>
                  </a:lnTo>
                  <a:lnTo>
                    <a:pt x="17" y="105"/>
                  </a:lnTo>
                  <a:lnTo>
                    <a:pt x="12" y="104"/>
                  </a:lnTo>
                  <a:lnTo>
                    <a:pt x="9" y="104"/>
                  </a:lnTo>
                  <a:lnTo>
                    <a:pt x="3" y="99"/>
                  </a:lnTo>
                  <a:lnTo>
                    <a:pt x="0" y="97"/>
                  </a:lnTo>
                  <a:lnTo>
                    <a:pt x="0" y="90"/>
                  </a:lnTo>
                  <a:lnTo>
                    <a:pt x="3" y="85"/>
                  </a:lnTo>
                  <a:lnTo>
                    <a:pt x="7" y="79"/>
                  </a:lnTo>
                  <a:lnTo>
                    <a:pt x="13" y="73"/>
                  </a:lnTo>
                  <a:lnTo>
                    <a:pt x="19" y="66"/>
                  </a:lnTo>
                  <a:lnTo>
                    <a:pt x="27" y="60"/>
                  </a:lnTo>
                  <a:lnTo>
                    <a:pt x="34" y="54"/>
                  </a:lnTo>
                  <a:lnTo>
                    <a:pt x="42" y="47"/>
                  </a:lnTo>
                  <a:lnTo>
                    <a:pt x="45" y="45"/>
                  </a:lnTo>
                  <a:lnTo>
                    <a:pt x="49" y="42"/>
                  </a:lnTo>
                  <a:lnTo>
                    <a:pt x="53" y="40"/>
                  </a:lnTo>
                  <a:lnTo>
                    <a:pt x="57" y="37"/>
                  </a:lnTo>
                  <a:lnTo>
                    <a:pt x="63" y="32"/>
                  </a:lnTo>
                  <a:lnTo>
                    <a:pt x="68" y="30"/>
                  </a:lnTo>
                  <a:lnTo>
                    <a:pt x="71" y="27"/>
                  </a:lnTo>
                  <a:lnTo>
                    <a:pt x="73" y="27"/>
                  </a:lnTo>
                  <a:lnTo>
                    <a:pt x="118" y="7"/>
                  </a:lnTo>
                  <a:lnTo>
                    <a:pt x="157"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3596" name="Freeform 48"/>
            <p:cNvSpPr>
              <a:spLocks/>
            </p:cNvSpPr>
            <p:nvPr/>
          </p:nvSpPr>
          <p:spPr bwMode="auto">
            <a:xfrm>
              <a:off x="3501" y="3136"/>
              <a:ext cx="60" cy="30"/>
            </a:xfrm>
            <a:custGeom>
              <a:avLst/>
              <a:gdLst>
                <a:gd name="T0" fmla="*/ 0 w 180"/>
                <a:gd name="T1" fmla="*/ 0 h 91"/>
                <a:gd name="T2" fmla="*/ 0 w 180"/>
                <a:gd name="T3" fmla="*/ 0 h 91"/>
                <a:gd name="T4" fmla="*/ 0 w 180"/>
                <a:gd name="T5" fmla="*/ 0 h 91"/>
                <a:gd name="T6" fmla="*/ 0 w 180"/>
                <a:gd name="T7" fmla="*/ 0 h 91"/>
                <a:gd name="T8" fmla="*/ 0 w 180"/>
                <a:gd name="T9" fmla="*/ 0 h 91"/>
                <a:gd name="T10" fmla="*/ 0 w 180"/>
                <a:gd name="T11" fmla="*/ 0 h 91"/>
                <a:gd name="T12" fmla="*/ 0 w 180"/>
                <a:gd name="T13" fmla="*/ 0 h 91"/>
                <a:gd name="T14" fmla="*/ 0 60000 65536"/>
                <a:gd name="T15" fmla="*/ 0 60000 65536"/>
                <a:gd name="T16" fmla="*/ 0 60000 65536"/>
                <a:gd name="T17" fmla="*/ 0 60000 65536"/>
                <a:gd name="T18" fmla="*/ 0 60000 65536"/>
                <a:gd name="T19" fmla="*/ 0 60000 65536"/>
                <a:gd name="T20" fmla="*/ 0 60000 65536"/>
                <a:gd name="T21" fmla="*/ 0 w 180"/>
                <a:gd name="T22" fmla="*/ 0 h 91"/>
                <a:gd name="T23" fmla="*/ 180 w 180"/>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91">
                  <a:moveTo>
                    <a:pt x="0" y="77"/>
                  </a:moveTo>
                  <a:lnTo>
                    <a:pt x="59" y="47"/>
                  </a:lnTo>
                  <a:lnTo>
                    <a:pt x="143" y="0"/>
                  </a:lnTo>
                  <a:lnTo>
                    <a:pt x="180" y="26"/>
                  </a:lnTo>
                  <a:lnTo>
                    <a:pt x="58" y="91"/>
                  </a:lnTo>
                  <a:lnTo>
                    <a:pt x="0" y="77"/>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3567" name="Line 49"/>
          <p:cNvSpPr>
            <a:spLocks noChangeShapeType="1"/>
          </p:cNvSpPr>
          <p:nvPr/>
        </p:nvSpPr>
        <p:spPr bwMode="auto">
          <a:xfrm>
            <a:off x="5743575" y="4010025"/>
            <a:ext cx="1066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68" name="Freeform 50"/>
          <p:cNvSpPr>
            <a:spLocks/>
          </p:cNvSpPr>
          <p:nvPr/>
        </p:nvSpPr>
        <p:spPr bwMode="auto">
          <a:xfrm>
            <a:off x="6581775" y="4214813"/>
            <a:ext cx="792163" cy="404812"/>
          </a:xfrm>
          <a:custGeom>
            <a:avLst/>
            <a:gdLst>
              <a:gd name="T0" fmla="*/ 0 w 499"/>
              <a:gd name="T1" fmla="*/ 2147483647 h 255"/>
              <a:gd name="T2" fmla="*/ 2147483647 w 499"/>
              <a:gd name="T3" fmla="*/ 2147483647 h 255"/>
              <a:gd name="T4" fmla="*/ 2147483647 w 499"/>
              <a:gd name="T5" fmla="*/ 2147483647 h 255"/>
              <a:gd name="T6" fmla="*/ 2147483647 w 499"/>
              <a:gd name="T7" fmla="*/ 2147483647 h 255"/>
              <a:gd name="T8" fmla="*/ 2147483647 w 499"/>
              <a:gd name="T9" fmla="*/ 2147483647 h 255"/>
              <a:gd name="T10" fmla="*/ 2147483647 w 499"/>
              <a:gd name="T11" fmla="*/ 2147483647 h 255"/>
              <a:gd name="T12" fmla="*/ 0 60000 65536"/>
              <a:gd name="T13" fmla="*/ 0 60000 65536"/>
              <a:gd name="T14" fmla="*/ 0 60000 65536"/>
              <a:gd name="T15" fmla="*/ 0 60000 65536"/>
              <a:gd name="T16" fmla="*/ 0 60000 65536"/>
              <a:gd name="T17" fmla="*/ 0 60000 65536"/>
              <a:gd name="T18" fmla="*/ 0 w 499"/>
              <a:gd name="T19" fmla="*/ 0 h 255"/>
              <a:gd name="T20" fmla="*/ 499 w 499"/>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499" h="255">
                <a:moveTo>
                  <a:pt x="0" y="255"/>
                </a:moveTo>
                <a:cubicBezTo>
                  <a:pt x="32" y="195"/>
                  <a:pt x="64" y="135"/>
                  <a:pt x="96" y="111"/>
                </a:cubicBezTo>
                <a:cubicBezTo>
                  <a:pt x="128" y="87"/>
                  <a:pt x="128" y="127"/>
                  <a:pt x="192" y="111"/>
                </a:cubicBezTo>
                <a:cubicBezTo>
                  <a:pt x="256" y="95"/>
                  <a:pt x="461" y="0"/>
                  <a:pt x="480" y="15"/>
                </a:cubicBezTo>
                <a:cubicBezTo>
                  <a:pt x="499" y="30"/>
                  <a:pt x="341" y="160"/>
                  <a:pt x="304" y="198"/>
                </a:cubicBezTo>
                <a:cubicBezTo>
                  <a:pt x="267" y="236"/>
                  <a:pt x="268" y="235"/>
                  <a:pt x="258" y="2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69" name="Line 51"/>
          <p:cNvSpPr>
            <a:spLocks noChangeShapeType="1"/>
          </p:cNvSpPr>
          <p:nvPr/>
        </p:nvSpPr>
        <p:spPr bwMode="auto">
          <a:xfrm flipV="1">
            <a:off x="6810375" y="2257425"/>
            <a:ext cx="6096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70" name="Line 52"/>
          <p:cNvSpPr>
            <a:spLocks noChangeShapeType="1"/>
          </p:cNvSpPr>
          <p:nvPr/>
        </p:nvSpPr>
        <p:spPr bwMode="auto">
          <a:xfrm flipV="1">
            <a:off x="6810375" y="3324225"/>
            <a:ext cx="1828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71" name="Text Box 53"/>
          <p:cNvSpPr txBox="1">
            <a:spLocks noChangeArrowheads="1"/>
          </p:cNvSpPr>
          <p:nvPr/>
        </p:nvSpPr>
        <p:spPr bwMode="auto">
          <a:xfrm>
            <a:off x="5643563" y="4929188"/>
            <a:ext cx="35004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1600"/>
              <a:t>First diffuse intersection. Return radiance of caustic map photons here, but ignore global map photons</a:t>
            </a:r>
          </a:p>
        </p:txBody>
      </p:sp>
      <p:sp>
        <p:nvSpPr>
          <p:cNvPr id="23572" name="Text Box 54"/>
          <p:cNvSpPr txBox="1">
            <a:spLocks noChangeArrowheads="1"/>
          </p:cNvSpPr>
          <p:nvPr/>
        </p:nvSpPr>
        <p:spPr bwMode="auto">
          <a:xfrm>
            <a:off x="5429250" y="5929313"/>
            <a:ext cx="3305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r" eaLnBrk="1" hangingPunct="1"/>
            <a:r>
              <a:rPr lang="en-US" altLang="zh-TW" sz="1600"/>
              <a:t>Use global map photons to return radiance when evaluating Li at first diffuse intersection.</a:t>
            </a:r>
          </a:p>
        </p:txBody>
      </p:sp>
      <p:sp>
        <p:nvSpPr>
          <p:cNvPr id="23573" name="Line 55"/>
          <p:cNvSpPr>
            <a:spLocks noChangeShapeType="1"/>
          </p:cNvSpPr>
          <p:nvPr/>
        </p:nvSpPr>
        <p:spPr bwMode="auto">
          <a:xfrm flipV="1">
            <a:off x="6810375" y="2333625"/>
            <a:ext cx="182880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74" name="Line 56"/>
          <p:cNvSpPr>
            <a:spLocks noChangeShapeType="1"/>
          </p:cNvSpPr>
          <p:nvPr/>
        </p:nvSpPr>
        <p:spPr bwMode="auto">
          <a:xfrm flipV="1">
            <a:off x="6810375" y="4010025"/>
            <a:ext cx="1828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endParaRPr lang="zh-TW" altLang="en-US" smtClean="0"/>
          </a:p>
        </p:txBody>
      </p:sp>
      <p:sp>
        <p:nvSpPr>
          <p:cNvPr id="24579" name="內容版面配置區 2"/>
          <p:cNvSpPr>
            <a:spLocks noGrp="1"/>
          </p:cNvSpPr>
          <p:nvPr>
            <p:ph idx="1"/>
          </p:nvPr>
        </p:nvSpPr>
        <p:spPr/>
        <p:txBody>
          <a:bodyPr/>
          <a:lstStyle/>
          <a:p>
            <a:endParaRPr lang="zh-TW" altLang="en-US" smtClean="0"/>
          </a:p>
        </p:txBody>
      </p:sp>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863" y="2549525"/>
            <a:ext cx="37242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 y="404813"/>
            <a:ext cx="44672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a:spLocks noChangeArrowheads="1"/>
          </p:cNvSpPr>
          <p:nvPr/>
        </p:nvSpPr>
        <p:spPr bwMode="auto">
          <a:xfrm>
            <a:off x="928688" y="3000375"/>
            <a:ext cx="257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t>Direct illumination</a:t>
            </a:r>
            <a:endParaRPr lang="zh-TW" altLang="en-US"/>
          </a:p>
        </p:txBody>
      </p:sp>
      <p:pic>
        <p:nvPicPr>
          <p:cNvPr id="358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450" y="404813"/>
            <a:ext cx="441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p:nvSpPr>
        <p:spPr bwMode="auto">
          <a:xfrm>
            <a:off x="5214938" y="2928938"/>
            <a:ext cx="3143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t>Specular reflection</a:t>
            </a:r>
            <a:endParaRPr lang="zh-TW" altLang="en-US"/>
          </a:p>
        </p:txBody>
      </p:sp>
      <p:pic>
        <p:nvPicPr>
          <p:cNvPr id="3584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3530600"/>
            <a:ext cx="44672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a:spLocks noChangeArrowheads="1"/>
          </p:cNvSpPr>
          <p:nvPr/>
        </p:nvSpPr>
        <p:spPr bwMode="auto">
          <a:xfrm>
            <a:off x="714375" y="6072188"/>
            <a:ext cx="357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a:t>Caustic</a:t>
            </a:r>
            <a:endParaRPr lang="zh-TW" altLang="en-US"/>
          </a:p>
        </p:txBody>
      </p:sp>
      <p:pic>
        <p:nvPicPr>
          <p:cNvPr id="3584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3644900"/>
            <a:ext cx="4552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1"/>
          <p:cNvSpPr txBox="1">
            <a:spLocks noChangeArrowheads="1"/>
          </p:cNvSpPr>
          <p:nvPr/>
        </p:nvSpPr>
        <p:spPr bwMode="auto">
          <a:xfrm>
            <a:off x="5357813" y="6143625"/>
            <a:ext cx="2928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t>Indirect diffuse</a:t>
            </a:r>
            <a:endParaRPr lang="zh-TW" altLang="en-US"/>
          </a:p>
        </p:txBody>
      </p:sp>
    </p:spTree>
  </p:cSld>
  <p:clrMapOvr>
    <a:masterClrMapping/>
  </p:clrMapOvr>
  <p:transition spd="med">
    <p:zoom/>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35843"/>
                                        </p:tgtEl>
                                        <p:attrNameLst>
                                          <p:attrName>style.visibility</p:attrName>
                                        </p:attrNameLst>
                                      </p:cBhvr>
                                      <p:to>
                                        <p:strVal val="visible"/>
                                      </p:to>
                                    </p:set>
                                    <p:animEffect transition="in" filter="fade">
                                      <p:cBhvr>
                                        <p:cTn id="9" dur="2000"/>
                                        <p:tgtEl>
                                          <p:spTgt spid="3584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5844"/>
                                        </p:tgtEl>
                                        <p:attrNameLst>
                                          <p:attrName>style.visibility</p:attrName>
                                        </p:attrNameLst>
                                      </p:cBhvr>
                                      <p:to>
                                        <p:strVal val="visible"/>
                                      </p:to>
                                    </p:set>
                                    <p:animEffect transition="in" filter="fade">
                                      <p:cBhvr>
                                        <p:cTn id="17" dur="2000"/>
                                        <p:tgtEl>
                                          <p:spTgt spid="358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5845"/>
                                        </p:tgtEl>
                                        <p:attrNameLst>
                                          <p:attrName>style.visibility</p:attrName>
                                        </p:attrNameLst>
                                      </p:cBhvr>
                                      <p:to>
                                        <p:strVal val="visible"/>
                                      </p:to>
                                    </p:set>
                                    <p:animEffect transition="in" filter="fade">
                                      <p:cBhvr>
                                        <p:cTn id="25" dur="2000"/>
                                        <p:tgtEl>
                                          <p:spTgt spid="358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5846"/>
                                        </p:tgtEl>
                                        <p:attrNameLst>
                                          <p:attrName>style.visibility</p:attrName>
                                        </p:attrNameLst>
                                      </p:cBhvr>
                                      <p:to>
                                        <p:strVal val="visible"/>
                                      </p:to>
                                    </p:set>
                                    <p:animEffect transition="in" filter="fade">
                                      <p:cBhvr>
                                        <p:cTn id="33" dur="2000"/>
                                        <p:tgtEl>
                                          <p:spTgt spid="358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en-US" altLang="zh-TW" sz="4800" smtClean="0"/>
              <a:t>Caustic</a:t>
            </a:r>
            <a:endParaRPr lang="zh-TW" altLang="en-US" smtClean="0"/>
          </a:p>
        </p:txBody>
      </p:sp>
      <p:sp>
        <p:nvSpPr>
          <p:cNvPr id="25603" name="內容版面配置區 2"/>
          <p:cNvSpPr>
            <a:spLocks noGrp="1"/>
          </p:cNvSpPr>
          <p:nvPr>
            <p:ph idx="1"/>
          </p:nvPr>
        </p:nvSpPr>
        <p:spPr/>
        <p:txBody>
          <a:bodyPr/>
          <a:lstStyle/>
          <a:p>
            <a:endParaRPr lang="zh-TW" altLang="en-US" smtClean="0"/>
          </a:p>
        </p:txBody>
      </p:sp>
      <p:pic>
        <p:nvPicPr>
          <p:cNvPr id="25604" name="Picture 2" descr="C:\Documents and Settings\mtchi\桌面\downloads\cornellwater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143125"/>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http://web.cs.wpi.edu/~emmanuel/courses/cs563/write_ups/zackw/photon_mapping/images/photonmapping/cornellcaustic_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133600"/>
            <a:ext cx="3598862"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en-US" altLang="zh-TW" b="1" smtClean="0"/>
              <a:t>Indirect Illumination</a:t>
            </a:r>
            <a:endParaRPr lang="zh-TW" altLang="en-US" smtClean="0"/>
          </a:p>
        </p:txBody>
      </p:sp>
      <p:sp>
        <p:nvSpPr>
          <p:cNvPr id="26627" name="內容版面配置區 2"/>
          <p:cNvSpPr>
            <a:spLocks noGrp="1"/>
          </p:cNvSpPr>
          <p:nvPr>
            <p:ph idx="1"/>
          </p:nvPr>
        </p:nvSpPr>
        <p:spPr/>
        <p:txBody>
          <a:bodyPr/>
          <a:lstStyle/>
          <a:p>
            <a:endParaRPr lang="zh-TW" altLang="en-US" smtClean="0"/>
          </a:p>
        </p:txBody>
      </p:sp>
      <p:pic>
        <p:nvPicPr>
          <p:cNvPr id="26628" name="Picture 2" descr="http://web.cs.wpi.edu/~emmanuel/courses/cs563/write_ups/zackw/photon_mapping/images/photonmapping/cornellwindow4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844675"/>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http://web.cs.wpi.edu/~emmanuel/courses/cs563/write_ups/zackw/photon_mapping/images/photonmapping/cornellwindow4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844675"/>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文字方塊 5"/>
          <p:cNvSpPr txBox="1">
            <a:spLocks noChangeArrowheads="1"/>
          </p:cNvSpPr>
          <p:nvPr/>
        </p:nvSpPr>
        <p:spPr bwMode="auto">
          <a:xfrm>
            <a:off x="900113" y="5445125"/>
            <a:ext cx="3240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a:t> direct lighting only</a:t>
            </a:r>
            <a:endParaRPr lang="zh-TW" altLang="en-US"/>
          </a:p>
        </p:txBody>
      </p:sp>
      <p:sp>
        <p:nvSpPr>
          <p:cNvPr id="26631" name="文字方塊 6"/>
          <p:cNvSpPr txBox="1">
            <a:spLocks noChangeArrowheads="1"/>
          </p:cNvSpPr>
          <p:nvPr/>
        </p:nvSpPr>
        <p:spPr bwMode="auto">
          <a:xfrm>
            <a:off x="4356100" y="5373688"/>
            <a:ext cx="4572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a:t>photon mapping</a:t>
            </a:r>
          </a:p>
          <a:p>
            <a:pPr algn="ctr" eaLnBrk="1" hangingPunct="1"/>
            <a:r>
              <a:rPr lang="en-US" altLang="zh-TW"/>
              <a:t>Total: 26,000 photons </a:t>
            </a:r>
          </a:p>
          <a:p>
            <a:pPr algn="ctr" eaLnBrk="1" hangingPunct="1"/>
            <a:r>
              <a:rPr lang="en-US" altLang="zh-TW" sz="2000"/>
              <a:t>500 were used in the radiance estimate.</a:t>
            </a:r>
            <a:endParaRPr lang="zh-TW" altLang="en-US" sz="2000"/>
          </a:p>
        </p:txBody>
      </p:sp>
    </p:spTree>
  </p:cSld>
  <p:clrMapOvr>
    <a:masterClrMapping/>
  </p:clrMapOvr>
  <p:transition spd="med">
    <p:zoom/>
    <p:sndAc>
      <p:stSnd>
        <p:snd r:embed="rId2"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r>
              <a:rPr lang="en-US" altLang="zh-TW" b="1" smtClean="0"/>
              <a:t>Participating media</a:t>
            </a:r>
            <a:endParaRPr lang="zh-TW" altLang="en-US" smtClean="0"/>
          </a:p>
        </p:txBody>
      </p:sp>
      <p:sp>
        <p:nvSpPr>
          <p:cNvPr id="27651" name="內容版面配置區 2"/>
          <p:cNvSpPr>
            <a:spLocks noGrp="1"/>
          </p:cNvSpPr>
          <p:nvPr>
            <p:ph idx="1"/>
          </p:nvPr>
        </p:nvSpPr>
        <p:spPr/>
        <p:txBody>
          <a:bodyPr/>
          <a:lstStyle/>
          <a:p>
            <a:endParaRPr lang="zh-TW" altLang="en-US" smtClean="0"/>
          </a:p>
        </p:txBody>
      </p:sp>
      <p:pic>
        <p:nvPicPr>
          <p:cNvPr id="27652" name="Picture 4" descr="v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828800"/>
            <a:ext cx="36560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2520950"/>
            <a:ext cx="38957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sndAc>
      <p:stSnd>
        <p:snd r:embed="rId3"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smtClean="0"/>
              <a:t>Rendering Result</a:t>
            </a:r>
            <a:endParaRPr lang="zh-TW" altLang="en-US" smtClean="0"/>
          </a:p>
        </p:txBody>
      </p:sp>
      <p:pic>
        <p:nvPicPr>
          <p:cNvPr id="28675" name="Picture 57" descr="cognac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025650"/>
            <a:ext cx="431958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http://graphics.cs.kuleuven.be/renderpark/kno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2025650"/>
            <a:ext cx="4508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文字方塊 6"/>
          <p:cNvSpPr txBox="1">
            <a:spLocks noChangeArrowheads="1"/>
          </p:cNvSpPr>
          <p:nvPr/>
        </p:nvSpPr>
        <p:spPr bwMode="auto">
          <a:xfrm>
            <a:off x="323850" y="5373688"/>
            <a:ext cx="799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hlinkClick r:id="rId4"/>
              </a:rPr>
              <a:t>http://graphics.cs.kuleuven.be/renderpark/intro.html</a:t>
            </a:r>
            <a:endParaRPr lang="zh-TW" altLang="en-US"/>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Environment </a:t>
            </a:r>
            <a:r>
              <a:rPr lang="en-US" altLang="zh-TW" dirty="0" smtClean="0"/>
              <a:t>Lighting</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887732239"/>
      </p:ext>
    </p:extLst>
  </p:cSld>
  <p:clrMapOvr>
    <a:masterClrMapping/>
  </p:clrMapOvr>
  <p:transition spd="med">
    <p:zoom/>
    <p:sndAc>
      <p:stSnd>
        <p:snd r:embed="rId2" name="CAMERA.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endParaRPr lang="zh-TW" altLang="en-US" smtClean="0"/>
          </a:p>
        </p:txBody>
      </p:sp>
      <p:sp>
        <p:nvSpPr>
          <p:cNvPr id="9219" name="內容版面配置區 2"/>
          <p:cNvSpPr>
            <a:spLocks noGrp="1"/>
          </p:cNvSpPr>
          <p:nvPr>
            <p:ph idx="1"/>
          </p:nvPr>
        </p:nvSpPr>
        <p:spPr/>
        <p:txBody>
          <a:bodyPr/>
          <a:lstStyle/>
          <a:p>
            <a:endParaRPr lang="zh-TW" altLang="en-US"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897356"/>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71500" y="4406900"/>
            <a:ext cx="7772400" cy="1362075"/>
          </a:xfrm>
        </p:spPr>
        <p:txBody>
          <a:bodyPr/>
          <a:lstStyle/>
          <a:p>
            <a:pPr>
              <a:defRPr/>
            </a:pPr>
            <a:r>
              <a:rPr lang="en-US" altLang="zh-TW" dirty="0" smtClean="0"/>
              <a:t>Photon Mapping</a:t>
            </a:r>
            <a:endParaRPr lang="zh-TW" altLang="en-US" dirty="0"/>
          </a:p>
        </p:txBody>
      </p:sp>
      <p:sp>
        <p:nvSpPr>
          <p:cNvPr id="5" name="文字版面配置區 4"/>
          <p:cNvSpPr>
            <a:spLocks noGrp="1"/>
          </p:cNvSpPr>
          <p:nvPr>
            <p:ph type="body" idx="1"/>
          </p:nvPr>
        </p:nvSpPr>
        <p:spPr/>
        <p:txBody>
          <a:bodyPr/>
          <a:lstStyle/>
          <a:p>
            <a:pPr>
              <a:buFont typeface="Arial" charset="0"/>
              <a:buNone/>
              <a:defRPr/>
            </a:pPr>
            <a:endParaRPr lang="zh-TW" altLang="en-US"/>
          </a:p>
        </p:txBody>
      </p:sp>
      <p:pic>
        <p:nvPicPr>
          <p:cNvPr id="4100" name="Picture 56" descr="metal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349500"/>
            <a:ext cx="35512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endParaRPr lang="zh-TW" altLang="en-US" smtClean="0"/>
          </a:p>
        </p:txBody>
      </p:sp>
      <p:sp>
        <p:nvSpPr>
          <p:cNvPr id="10243" name="內容版面配置區 2"/>
          <p:cNvSpPr>
            <a:spLocks noGrp="1"/>
          </p:cNvSpPr>
          <p:nvPr>
            <p:ph idx="1"/>
          </p:nvPr>
        </p:nvSpPr>
        <p:spPr/>
        <p:txBody>
          <a:bodyPr/>
          <a:lstStyle/>
          <a:p>
            <a:endParaRPr lang="zh-TW" altLang="en-US"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364921"/>
      </p:ext>
    </p:extLst>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endParaRPr lang="zh-TW" altLang="en-US" smtClean="0"/>
          </a:p>
        </p:txBody>
      </p:sp>
      <p:sp>
        <p:nvSpPr>
          <p:cNvPr id="11267" name="內容版面配置區 2"/>
          <p:cNvSpPr>
            <a:spLocks noGrp="1"/>
          </p:cNvSpPr>
          <p:nvPr>
            <p:ph idx="1"/>
          </p:nvPr>
        </p:nvSpPr>
        <p:spPr/>
        <p:txBody>
          <a:bodyPr/>
          <a:lstStyle/>
          <a:p>
            <a:endParaRPr lang="zh-TW" altLang="en-US"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825969"/>
      </p:ext>
    </p:extLst>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endParaRPr lang="zh-TW" altLang="en-US" smtClean="0"/>
          </a:p>
        </p:txBody>
      </p:sp>
      <p:sp>
        <p:nvSpPr>
          <p:cNvPr id="12291" name="內容版面配置區 2"/>
          <p:cNvSpPr>
            <a:spLocks noGrp="1"/>
          </p:cNvSpPr>
          <p:nvPr>
            <p:ph idx="1"/>
          </p:nvPr>
        </p:nvSpPr>
        <p:spPr/>
        <p:txBody>
          <a:bodyPr/>
          <a:lstStyle/>
          <a:p>
            <a:endParaRPr lang="zh-TW" altLang="en-US" smtClean="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788656"/>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428625"/>
            <a:ext cx="52578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文字方塊 4"/>
          <p:cNvSpPr txBox="1">
            <a:spLocks noChangeArrowheads="1"/>
          </p:cNvSpPr>
          <p:nvPr/>
        </p:nvSpPr>
        <p:spPr bwMode="auto">
          <a:xfrm>
            <a:off x="4922838" y="5286375"/>
            <a:ext cx="33575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t>D: diffuse reflections</a:t>
            </a:r>
          </a:p>
          <a:p>
            <a:pPr eaLnBrk="1" hangingPunct="1"/>
            <a:r>
              <a:rPr lang="en-US" altLang="zh-TW"/>
              <a:t>S: specular reflection</a:t>
            </a:r>
          </a:p>
          <a:p>
            <a:pPr eaLnBrk="1" hangingPunct="1"/>
            <a:r>
              <a:rPr lang="en-US" altLang="zh-TW"/>
              <a:t>A: absorption</a:t>
            </a:r>
          </a:p>
          <a:p>
            <a:pPr eaLnBrk="1" hangingPunct="1"/>
            <a:endParaRPr lang="zh-TW" altLang="en-US"/>
          </a:p>
        </p:txBody>
      </p:sp>
      <p:sp>
        <p:nvSpPr>
          <p:cNvPr id="9" name="文字方塊 8"/>
          <p:cNvSpPr txBox="1">
            <a:spLocks noChangeArrowheads="1"/>
          </p:cNvSpPr>
          <p:nvPr/>
        </p:nvSpPr>
        <p:spPr bwMode="auto">
          <a:xfrm>
            <a:off x="7423150" y="4500563"/>
            <a:ext cx="357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a:solidFill>
                  <a:srgbClr val="FF0000"/>
                </a:solidFill>
              </a:rPr>
              <a:t>A</a:t>
            </a:r>
            <a:endParaRPr lang="zh-TW" altLang="en-US" sz="2000">
              <a:solidFill>
                <a:srgbClr val="FF0000"/>
              </a:solidFill>
            </a:endParaRPr>
          </a:p>
        </p:txBody>
      </p:sp>
      <p:sp>
        <p:nvSpPr>
          <p:cNvPr id="10" name="文字方塊 9"/>
          <p:cNvSpPr txBox="1">
            <a:spLocks noChangeArrowheads="1"/>
          </p:cNvSpPr>
          <p:nvPr/>
        </p:nvSpPr>
        <p:spPr bwMode="auto">
          <a:xfrm>
            <a:off x="4922838" y="1571625"/>
            <a:ext cx="35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a:solidFill>
                  <a:srgbClr val="FF0000"/>
                </a:solidFill>
              </a:rPr>
              <a:t>D</a:t>
            </a:r>
            <a:endParaRPr lang="zh-TW" altLang="en-US" sz="2000">
              <a:solidFill>
                <a:srgbClr val="FF0000"/>
              </a:solidFill>
            </a:endParaRPr>
          </a:p>
        </p:txBody>
      </p:sp>
      <p:sp>
        <p:nvSpPr>
          <p:cNvPr id="11" name="文字方塊 10"/>
          <p:cNvSpPr txBox="1">
            <a:spLocks noChangeArrowheads="1"/>
          </p:cNvSpPr>
          <p:nvPr/>
        </p:nvSpPr>
        <p:spPr bwMode="auto">
          <a:xfrm>
            <a:off x="5637213" y="2143125"/>
            <a:ext cx="35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a:solidFill>
                  <a:srgbClr val="FF0000"/>
                </a:solidFill>
              </a:rPr>
              <a:t>D</a:t>
            </a:r>
            <a:endParaRPr lang="zh-TW" altLang="en-US" sz="2000">
              <a:solidFill>
                <a:srgbClr val="FF0000"/>
              </a:solidFill>
            </a:endParaRPr>
          </a:p>
        </p:txBody>
      </p:sp>
      <p:sp>
        <p:nvSpPr>
          <p:cNvPr id="12" name="文字方塊 11"/>
          <p:cNvSpPr txBox="1">
            <a:spLocks noChangeArrowheads="1"/>
          </p:cNvSpPr>
          <p:nvPr/>
        </p:nvSpPr>
        <p:spPr bwMode="auto">
          <a:xfrm>
            <a:off x="5494338" y="857250"/>
            <a:ext cx="35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a:solidFill>
                  <a:srgbClr val="FF0000"/>
                </a:solidFill>
              </a:rPr>
              <a:t>A</a:t>
            </a:r>
            <a:endParaRPr lang="zh-TW" altLang="en-US" sz="2000">
              <a:solidFill>
                <a:srgbClr val="FF0000"/>
              </a:solidFill>
            </a:endParaRPr>
          </a:p>
        </p:txBody>
      </p:sp>
      <p:sp>
        <p:nvSpPr>
          <p:cNvPr id="14" name="文字方塊 13"/>
          <p:cNvSpPr txBox="1">
            <a:spLocks noChangeArrowheads="1"/>
          </p:cNvSpPr>
          <p:nvPr/>
        </p:nvSpPr>
        <p:spPr bwMode="auto">
          <a:xfrm>
            <a:off x="5994400" y="3071813"/>
            <a:ext cx="357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a:solidFill>
                  <a:srgbClr val="FF0000"/>
                </a:solidFill>
              </a:rPr>
              <a:t>S</a:t>
            </a:r>
            <a:endParaRPr lang="zh-TW" altLang="en-US" sz="2000">
              <a:solidFill>
                <a:srgbClr val="FF0000"/>
              </a:solidFill>
            </a:endParaRPr>
          </a:p>
        </p:txBody>
      </p:sp>
      <p:sp>
        <p:nvSpPr>
          <p:cNvPr id="15" name="文字方塊 14"/>
          <p:cNvSpPr txBox="1">
            <a:spLocks noChangeArrowheads="1"/>
          </p:cNvSpPr>
          <p:nvPr/>
        </p:nvSpPr>
        <p:spPr bwMode="auto">
          <a:xfrm>
            <a:off x="5351463" y="4357688"/>
            <a:ext cx="35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a:solidFill>
                  <a:srgbClr val="FF0000"/>
                </a:solidFill>
              </a:rPr>
              <a:t>D</a:t>
            </a:r>
            <a:endParaRPr lang="zh-TW" altLang="en-US" sz="2000">
              <a:solidFill>
                <a:srgbClr val="FF0000"/>
              </a:solidFill>
            </a:endParaRPr>
          </a:p>
        </p:txBody>
      </p:sp>
      <p:sp>
        <p:nvSpPr>
          <p:cNvPr id="16" name="文字方塊 15"/>
          <p:cNvSpPr txBox="1">
            <a:spLocks noChangeArrowheads="1"/>
          </p:cNvSpPr>
          <p:nvPr/>
        </p:nvSpPr>
        <p:spPr bwMode="auto">
          <a:xfrm>
            <a:off x="4779963" y="2928938"/>
            <a:ext cx="35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a:solidFill>
                  <a:srgbClr val="FF0000"/>
                </a:solidFill>
              </a:rPr>
              <a:t>D</a:t>
            </a:r>
            <a:endParaRPr lang="zh-TW" altLang="en-US" sz="2000">
              <a:solidFill>
                <a:srgbClr val="FF0000"/>
              </a:solidFill>
            </a:endParaRPr>
          </a:p>
        </p:txBody>
      </p:sp>
      <p:sp>
        <p:nvSpPr>
          <p:cNvPr id="17" name="文字方塊 16"/>
          <p:cNvSpPr txBox="1">
            <a:spLocks noChangeArrowheads="1"/>
          </p:cNvSpPr>
          <p:nvPr/>
        </p:nvSpPr>
        <p:spPr bwMode="auto">
          <a:xfrm>
            <a:off x="7708900" y="4071938"/>
            <a:ext cx="357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a:solidFill>
                  <a:srgbClr val="FF0000"/>
                </a:solidFill>
              </a:rPr>
              <a:t>S</a:t>
            </a:r>
            <a:endParaRPr lang="zh-TW" altLang="en-US" sz="2000">
              <a:solidFill>
                <a:srgbClr val="FF0000"/>
              </a:solidFill>
            </a:endParaRPr>
          </a:p>
        </p:txBody>
      </p:sp>
      <p:sp>
        <p:nvSpPr>
          <p:cNvPr id="18" name="文字方塊 17"/>
          <p:cNvSpPr txBox="1">
            <a:spLocks noChangeArrowheads="1"/>
          </p:cNvSpPr>
          <p:nvPr/>
        </p:nvSpPr>
        <p:spPr bwMode="auto">
          <a:xfrm>
            <a:off x="7566025" y="3244850"/>
            <a:ext cx="357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a:solidFill>
                  <a:srgbClr val="FF0000"/>
                </a:solidFill>
              </a:rPr>
              <a:t>S</a:t>
            </a:r>
            <a:endParaRPr lang="zh-TW" altLang="en-US" sz="2000">
              <a:solidFill>
                <a:srgbClr val="FF0000"/>
              </a:solidFill>
            </a:endParaRPr>
          </a:p>
        </p:txBody>
      </p:sp>
      <p:pic>
        <p:nvPicPr>
          <p:cNvPr id="51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3500438"/>
            <a:ext cx="27368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92088"/>
            <a:ext cx="27432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文字方塊 1"/>
          <p:cNvSpPr txBox="1">
            <a:spLocks noChangeArrowheads="1"/>
          </p:cNvSpPr>
          <p:nvPr/>
        </p:nvSpPr>
        <p:spPr bwMode="auto">
          <a:xfrm>
            <a:off x="1193800" y="6308725"/>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a:t>result</a:t>
            </a:r>
            <a:endParaRPr lang="zh-TW" altLang="en-US"/>
          </a:p>
        </p:txBody>
      </p:sp>
      <p:sp>
        <p:nvSpPr>
          <p:cNvPr id="5136" name="文字方塊 1"/>
          <p:cNvSpPr txBox="1">
            <a:spLocks noChangeArrowheads="1"/>
          </p:cNvSpPr>
          <p:nvPr/>
        </p:nvSpPr>
        <p:spPr bwMode="auto">
          <a:xfrm>
            <a:off x="827088" y="2924175"/>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a:t>Photon map</a:t>
            </a:r>
            <a:endParaRPr lang="zh-TW" altLang="en-US"/>
          </a:p>
        </p:txBody>
      </p:sp>
    </p:spTree>
  </p:cSld>
  <p:clrMapOvr>
    <a:masterClrMapping/>
  </p:clrMapOvr>
  <p:transition spd="med">
    <p:zoom/>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TW" sz="4000" smtClean="0"/>
              <a:t>Refraction of a Caustic</a:t>
            </a:r>
          </a:p>
        </p:txBody>
      </p:sp>
      <p:sp>
        <p:nvSpPr>
          <p:cNvPr id="6147" name="Rectangle 3"/>
          <p:cNvSpPr>
            <a:spLocks noGrp="1" noChangeArrowheads="1"/>
          </p:cNvSpPr>
          <p:nvPr>
            <p:ph type="body" idx="1"/>
          </p:nvPr>
        </p:nvSpPr>
        <p:spPr>
          <a:xfrm>
            <a:off x="152400" y="1447800"/>
            <a:ext cx="4648200" cy="5257800"/>
          </a:xfrm>
        </p:spPr>
        <p:txBody>
          <a:bodyPr/>
          <a:lstStyle/>
          <a:p>
            <a:r>
              <a:rPr lang="en-US" altLang="zh-TW" sz="2000" smtClean="0"/>
              <a:t>Monte-Carlo ray tracing handles all paths of light: </a:t>
            </a:r>
            <a:r>
              <a:rPr lang="en-US" altLang="zh-TW" sz="2000" b="1" smtClean="0"/>
              <a:t>L(D|S)*E</a:t>
            </a:r>
            <a:r>
              <a:rPr lang="en-US" altLang="zh-TW" sz="2000" smtClean="0"/>
              <a:t>, but not equally well</a:t>
            </a:r>
          </a:p>
          <a:p>
            <a:r>
              <a:rPr lang="en-US" altLang="zh-TW" sz="2000" smtClean="0"/>
              <a:t>Has difficulty sampling LS*DS*E paths, e.g. refraction of a caustic</a:t>
            </a:r>
          </a:p>
          <a:p>
            <a:r>
              <a:rPr lang="en-US" altLang="zh-TW" sz="2000" smtClean="0"/>
              <a:t>Path tracing would need a very lucky first hit</a:t>
            </a:r>
          </a:p>
          <a:p>
            <a:r>
              <a:rPr lang="en-US" altLang="zh-TW" sz="2000" smtClean="0"/>
              <a:t>Bidirectional ray tracing can find caustic, but reflection of caustic still needs lucky first hit during path tracing</a:t>
            </a:r>
          </a:p>
          <a:p>
            <a:r>
              <a:rPr lang="en-US" altLang="zh-TW" sz="2000" smtClean="0"/>
              <a:t>Metropolis light transport can find a caustic path, but would need lucky perturbation to find its reflection</a:t>
            </a:r>
          </a:p>
        </p:txBody>
      </p:sp>
      <p:sp>
        <p:nvSpPr>
          <p:cNvPr id="6148" name="Oval 12"/>
          <p:cNvSpPr>
            <a:spLocks noChangeArrowheads="1"/>
          </p:cNvSpPr>
          <p:nvPr/>
        </p:nvSpPr>
        <p:spPr bwMode="auto">
          <a:xfrm>
            <a:off x="6591300" y="5026025"/>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6149" name="Line 13"/>
          <p:cNvSpPr>
            <a:spLocks noChangeShapeType="1"/>
          </p:cNvSpPr>
          <p:nvPr/>
        </p:nvSpPr>
        <p:spPr bwMode="auto">
          <a:xfrm>
            <a:off x="5448300" y="6092825"/>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6150" name="Group 14"/>
          <p:cNvGrpSpPr>
            <a:grpSpLocks/>
          </p:cNvGrpSpPr>
          <p:nvPr/>
        </p:nvGrpSpPr>
        <p:grpSpPr bwMode="auto">
          <a:xfrm flipV="1">
            <a:off x="7581900" y="3730625"/>
            <a:ext cx="685800" cy="862013"/>
            <a:chOff x="5169" y="3183"/>
            <a:chExt cx="403" cy="461"/>
          </a:xfrm>
        </p:grpSpPr>
        <p:sp>
          <p:nvSpPr>
            <p:cNvPr id="6181" name="Freeform 15"/>
            <p:cNvSpPr>
              <a:spLocks/>
            </p:cNvSpPr>
            <p:nvPr/>
          </p:nvSpPr>
          <p:spPr bwMode="auto">
            <a:xfrm>
              <a:off x="5169" y="3183"/>
              <a:ext cx="403" cy="332"/>
            </a:xfrm>
            <a:custGeom>
              <a:avLst/>
              <a:gdLst>
                <a:gd name="T0" fmla="*/ 0 w 2015"/>
                <a:gd name="T1" fmla="*/ 0 h 1660"/>
                <a:gd name="T2" fmla="*/ 0 w 2015"/>
                <a:gd name="T3" fmla="*/ 0 h 1660"/>
                <a:gd name="T4" fmla="*/ 0 w 2015"/>
                <a:gd name="T5" fmla="*/ 0 h 1660"/>
                <a:gd name="T6" fmla="*/ 0 w 2015"/>
                <a:gd name="T7" fmla="*/ 0 h 1660"/>
                <a:gd name="T8" fmla="*/ 0 w 2015"/>
                <a:gd name="T9" fmla="*/ 0 h 1660"/>
                <a:gd name="T10" fmla="*/ 0 w 2015"/>
                <a:gd name="T11" fmla="*/ 0 h 1660"/>
                <a:gd name="T12" fmla="*/ 0 w 2015"/>
                <a:gd name="T13" fmla="*/ 0 h 1660"/>
                <a:gd name="T14" fmla="*/ 0 w 2015"/>
                <a:gd name="T15" fmla="*/ 0 h 1660"/>
                <a:gd name="T16" fmla="*/ 0 w 2015"/>
                <a:gd name="T17" fmla="*/ 0 h 1660"/>
                <a:gd name="T18" fmla="*/ 0 w 2015"/>
                <a:gd name="T19" fmla="*/ 0 h 1660"/>
                <a:gd name="T20" fmla="*/ 0 w 2015"/>
                <a:gd name="T21" fmla="*/ 0 h 1660"/>
                <a:gd name="T22" fmla="*/ 0 w 2015"/>
                <a:gd name="T23" fmla="*/ 0 h 1660"/>
                <a:gd name="T24" fmla="*/ 0 w 2015"/>
                <a:gd name="T25" fmla="*/ 0 h 1660"/>
                <a:gd name="T26" fmla="*/ 0 w 2015"/>
                <a:gd name="T27" fmla="*/ 0 h 1660"/>
                <a:gd name="T28" fmla="*/ 0 w 2015"/>
                <a:gd name="T29" fmla="*/ 0 h 1660"/>
                <a:gd name="T30" fmla="*/ 0 w 2015"/>
                <a:gd name="T31" fmla="*/ 0 h 1660"/>
                <a:gd name="T32" fmla="*/ 0 w 2015"/>
                <a:gd name="T33" fmla="*/ 0 h 1660"/>
                <a:gd name="T34" fmla="*/ 0 w 2015"/>
                <a:gd name="T35" fmla="*/ 0 h 1660"/>
                <a:gd name="T36" fmla="*/ 0 w 2015"/>
                <a:gd name="T37" fmla="*/ 0 h 1660"/>
                <a:gd name="T38" fmla="*/ 0 w 2015"/>
                <a:gd name="T39" fmla="*/ 0 h 1660"/>
                <a:gd name="T40" fmla="*/ 0 w 2015"/>
                <a:gd name="T41" fmla="*/ 0 h 1660"/>
                <a:gd name="T42" fmla="*/ 0 w 2015"/>
                <a:gd name="T43" fmla="*/ 0 h 1660"/>
                <a:gd name="T44" fmla="*/ 0 w 2015"/>
                <a:gd name="T45" fmla="*/ 0 h 16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15"/>
                <a:gd name="T70" fmla="*/ 0 h 1660"/>
                <a:gd name="T71" fmla="*/ 2015 w 2015"/>
                <a:gd name="T72" fmla="*/ 1660 h 16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15" h="1660">
                  <a:moveTo>
                    <a:pt x="715" y="1582"/>
                  </a:moveTo>
                  <a:lnTo>
                    <a:pt x="53" y="1338"/>
                  </a:lnTo>
                  <a:lnTo>
                    <a:pt x="333" y="1266"/>
                  </a:lnTo>
                  <a:lnTo>
                    <a:pt x="0" y="998"/>
                  </a:lnTo>
                  <a:lnTo>
                    <a:pt x="327" y="1069"/>
                  </a:lnTo>
                  <a:lnTo>
                    <a:pt x="89" y="615"/>
                  </a:lnTo>
                  <a:lnTo>
                    <a:pt x="447" y="794"/>
                  </a:lnTo>
                  <a:lnTo>
                    <a:pt x="297" y="263"/>
                  </a:lnTo>
                  <a:lnTo>
                    <a:pt x="709" y="520"/>
                  </a:lnTo>
                  <a:lnTo>
                    <a:pt x="1013" y="0"/>
                  </a:lnTo>
                  <a:lnTo>
                    <a:pt x="1144" y="419"/>
                  </a:lnTo>
                  <a:lnTo>
                    <a:pt x="1693" y="66"/>
                  </a:lnTo>
                  <a:lnTo>
                    <a:pt x="1430" y="514"/>
                  </a:lnTo>
                  <a:lnTo>
                    <a:pt x="1883" y="425"/>
                  </a:lnTo>
                  <a:lnTo>
                    <a:pt x="1651" y="771"/>
                  </a:lnTo>
                  <a:lnTo>
                    <a:pt x="2015" y="723"/>
                  </a:lnTo>
                  <a:lnTo>
                    <a:pt x="1645" y="1075"/>
                  </a:lnTo>
                  <a:lnTo>
                    <a:pt x="1979" y="1033"/>
                  </a:lnTo>
                  <a:lnTo>
                    <a:pt x="1449" y="1392"/>
                  </a:lnTo>
                  <a:lnTo>
                    <a:pt x="1681" y="1457"/>
                  </a:lnTo>
                  <a:lnTo>
                    <a:pt x="1163" y="1660"/>
                  </a:lnTo>
                  <a:lnTo>
                    <a:pt x="715" y="1582"/>
                  </a:lnTo>
                  <a:close/>
                </a:path>
              </a:pathLst>
            </a:custGeom>
            <a:solidFill>
              <a:srgbClr val="FFE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82" name="Freeform 16"/>
            <p:cNvSpPr>
              <a:spLocks/>
            </p:cNvSpPr>
            <p:nvPr/>
          </p:nvSpPr>
          <p:spPr bwMode="auto">
            <a:xfrm>
              <a:off x="5282" y="3293"/>
              <a:ext cx="201" cy="337"/>
            </a:xfrm>
            <a:custGeom>
              <a:avLst/>
              <a:gdLst>
                <a:gd name="T0" fmla="*/ 0 w 1002"/>
                <a:gd name="T1" fmla="*/ 0 h 1683"/>
                <a:gd name="T2" fmla="*/ 0 w 1002"/>
                <a:gd name="T3" fmla="*/ 0 h 1683"/>
                <a:gd name="T4" fmla="*/ 0 w 1002"/>
                <a:gd name="T5" fmla="*/ 0 h 1683"/>
                <a:gd name="T6" fmla="*/ 0 w 1002"/>
                <a:gd name="T7" fmla="*/ 0 h 1683"/>
                <a:gd name="T8" fmla="*/ 0 w 1002"/>
                <a:gd name="T9" fmla="*/ 0 h 1683"/>
                <a:gd name="T10" fmla="*/ 0 w 1002"/>
                <a:gd name="T11" fmla="*/ 0 h 1683"/>
                <a:gd name="T12" fmla="*/ 0 w 1002"/>
                <a:gd name="T13" fmla="*/ 0 h 1683"/>
                <a:gd name="T14" fmla="*/ 0 w 1002"/>
                <a:gd name="T15" fmla="*/ 0 h 1683"/>
                <a:gd name="T16" fmla="*/ 0 w 1002"/>
                <a:gd name="T17" fmla="*/ 0 h 1683"/>
                <a:gd name="T18" fmla="*/ 0 w 1002"/>
                <a:gd name="T19" fmla="*/ 0 h 16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2"/>
                <a:gd name="T31" fmla="*/ 0 h 1683"/>
                <a:gd name="T32" fmla="*/ 1002 w 1002"/>
                <a:gd name="T33" fmla="*/ 1683 h 16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2" h="1683">
                  <a:moveTo>
                    <a:pt x="543" y="1683"/>
                  </a:moveTo>
                  <a:lnTo>
                    <a:pt x="721" y="949"/>
                  </a:lnTo>
                  <a:lnTo>
                    <a:pt x="1002" y="519"/>
                  </a:lnTo>
                  <a:lnTo>
                    <a:pt x="501" y="0"/>
                  </a:lnTo>
                  <a:lnTo>
                    <a:pt x="96" y="233"/>
                  </a:lnTo>
                  <a:lnTo>
                    <a:pt x="0" y="698"/>
                  </a:lnTo>
                  <a:lnTo>
                    <a:pt x="221" y="1009"/>
                  </a:lnTo>
                  <a:lnTo>
                    <a:pt x="184" y="1605"/>
                  </a:lnTo>
                  <a:lnTo>
                    <a:pt x="543" y="1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83" name="Freeform 17"/>
            <p:cNvSpPr>
              <a:spLocks/>
            </p:cNvSpPr>
            <p:nvPr/>
          </p:nvSpPr>
          <p:spPr bwMode="auto">
            <a:xfrm>
              <a:off x="5300" y="3360"/>
              <a:ext cx="128" cy="184"/>
            </a:xfrm>
            <a:custGeom>
              <a:avLst/>
              <a:gdLst>
                <a:gd name="T0" fmla="*/ 0 w 637"/>
                <a:gd name="T1" fmla="*/ 0 h 919"/>
                <a:gd name="T2" fmla="*/ 0 w 637"/>
                <a:gd name="T3" fmla="*/ 0 h 919"/>
                <a:gd name="T4" fmla="*/ 0 w 637"/>
                <a:gd name="T5" fmla="*/ 0 h 919"/>
                <a:gd name="T6" fmla="*/ 0 w 637"/>
                <a:gd name="T7" fmla="*/ 0 h 919"/>
                <a:gd name="T8" fmla="*/ 0 w 637"/>
                <a:gd name="T9" fmla="*/ 0 h 919"/>
                <a:gd name="T10" fmla="*/ 0 w 637"/>
                <a:gd name="T11" fmla="*/ 0 h 919"/>
                <a:gd name="T12" fmla="*/ 0 w 637"/>
                <a:gd name="T13" fmla="*/ 0 h 919"/>
                <a:gd name="T14" fmla="*/ 0 w 637"/>
                <a:gd name="T15" fmla="*/ 0 h 919"/>
                <a:gd name="T16" fmla="*/ 0 w 637"/>
                <a:gd name="T17" fmla="*/ 0 h 919"/>
                <a:gd name="T18" fmla="*/ 0 w 637"/>
                <a:gd name="T19" fmla="*/ 0 h 919"/>
                <a:gd name="T20" fmla="*/ 0 w 637"/>
                <a:gd name="T21" fmla="*/ 0 h 919"/>
                <a:gd name="T22" fmla="*/ 0 w 637"/>
                <a:gd name="T23" fmla="*/ 0 h 919"/>
                <a:gd name="T24" fmla="*/ 0 w 637"/>
                <a:gd name="T25" fmla="*/ 0 h 919"/>
                <a:gd name="T26" fmla="*/ 0 w 637"/>
                <a:gd name="T27" fmla="*/ 0 h 919"/>
                <a:gd name="T28" fmla="*/ 0 w 637"/>
                <a:gd name="T29" fmla="*/ 0 h 919"/>
                <a:gd name="T30" fmla="*/ 0 w 637"/>
                <a:gd name="T31" fmla="*/ 0 h 919"/>
                <a:gd name="T32" fmla="*/ 0 w 637"/>
                <a:gd name="T33" fmla="*/ 0 h 919"/>
                <a:gd name="T34" fmla="*/ 0 w 637"/>
                <a:gd name="T35" fmla="*/ 0 h 919"/>
                <a:gd name="T36" fmla="*/ 0 w 637"/>
                <a:gd name="T37" fmla="*/ 0 h 9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7"/>
                <a:gd name="T58" fmla="*/ 0 h 919"/>
                <a:gd name="T59" fmla="*/ 637 w 637"/>
                <a:gd name="T60" fmla="*/ 919 h 9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7" h="919">
                  <a:moveTo>
                    <a:pt x="160" y="883"/>
                  </a:moveTo>
                  <a:lnTo>
                    <a:pt x="214" y="794"/>
                  </a:lnTo>
                  <a:lnTo>
                    <a:pt x="167" y="477"/>
                  </a:lnTo>
                  <a:lnTo>
                    <a:pt x="0" y="208"/>
                  </a:lnTo>
                  <a:lnTo>
                    <a:pt x="119" y="95"/>
                  </a:lnTo>
                  <a:lnTo>
                    <a:pt x="208" y="167"/>
                  </a:lnTo>
                  <a:lnTo>
                    <a:pt x="273" y="0"/>
                  </a:lnTo>
                  <a:lnTo>
                    <a:pt x="411" y="143"/>
                  </a:lnTo>
                  <a:lnTo>
                    <a:pt x="637" y="125"/>
                  </a:lnTo>
                  <a:lnTo>
                    <a:pt x="626" y="322"/>
                  </a:lnTo>
                  <a:lnTo>
                    <a:pt x="476" y="561"/>
                  </a:lnTo>
                  <a:lnTo>
                    <a:pt x="363" y="854"/>
                  </a:lnTo>
                  <a:lnTo>
                    <a:pt x="393" y="406"/>
                  </a:lnTo>
                  <a:lnTo>
                    <a:pt x="280" y="448"/>
                  </a:lnTo>
                  <a:lnTo>
                    <a:pt x="178" y="341"/>
                  </a:lnTo>
                  <a:lnTo>
                    <a:pt x="292" y="781"/>
                  </a:lnTo>
                  <a:lnTo>
                    <a:pt x="303" y="919"/>
                  </a:lnTo>
                  <a:lnTo>
                    <a:pt x="160" y="883"/>
                  </a:lnTo>
                  <a:close/>
                </a:path>
              </a:pathLst>
            </a:custGeom>
            <a:solidFill>
              <a:srgbClr val="FFF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84" name="Freeform 18"/>
            <p:cNvSpPr>
              <a:spLocks/>
            </p:cNvSpPr>
            <p:nvPr/>
          </p:nvSpPr>
          <p:spPr bwMode="auto">
            <a:xfrm>
              <a:off x="5318" y="3549"/>
              <a:ext cx="69" cy="70"/>
            </a:xfrm>
            <a:custGeom>
              <a:avLst/>
              <a:gdLst>
                <a:gd name="T0" fmla="*/ 0 w 345"/>
                <a:gd name="T1" fmla="*/ 0 h 352"/>
                <a:gd name="T2" fmla="*/ 0 w 345"/>
                <a:gd name="T3" fmla="*/ 0 h 352"/>
                <a:gd name="T4" fmla="*/ 0 w 345"/>
                <a:gd name="T5" fmla="*/ 0 h 352"/>
                <a:gd name="T6" fmla="*/ 0 w 345"/>
                <a:gd name="T7" fmla="*/ 0 h 352"/>
                <a:gd name="T8" fmla="*/ 0 w 345"/>
                <a:gd name="T9" fmla="*/ 0 h 352"/>
                <a:gd name="T10" fmla="*/ 0 w 345"/>
                <a:gd name="T11" fmla="*/ 0 h 352"/>
                <a:gd name="T12" fmla="*/ 0 w 345"/>
                <a:gd name="T13" fmla="*/ 0 h 352"/>
                <a:gd name="T14" fmla="*/ 0 w 345"/>
                <a:gd name="T15" fmla="*/ 0 h 352"/>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352"/>
                <a:gd name="T26" fmla="*/ 345 w 345"/>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352">
                  <a:moveTo>
                    <a:pt x="107" y="0"/>
                  </a:moveTo>
                  <a:lnTo>
                    <a:pt x="345" y="101"/>
                  </a:lnTo>
                  <a:lnTo>
                    <a:pt x="268" y="161"/>
                  </a:lnTo>
                  <a:lnTo>
                    <a:pt x="322" y="328"/>
                  </a:lnTo>
                  <a:lnTo>
                    <a:pt x="17" y="352"/>
                  </a:lnTo>
                  <a:lnTo>
                    <a:pt x="0" y="6"/>
                  </a:lnTo>
                  <a:lnTo>
                    <a:pt x="107" y="0"/>
                  </a:lnTo>
                  <a:close/>
                </a:path>
              </a:pathLst>
            </a:custGeom>
            <a:solidFill>
              <a:srgbClr val="C2C2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85" name="Freeform 19"/>
            <p:cNvSpPr>
              <a:spLocks/>
            </p:cNvSpPr>
            <p:nvPr/>
          </p:nvSpPr>
          <p:spPr bwMode="auto">
            <a:xfrm>
              <a:off x="5265" y="3296"/>
              <a:ext cx="113" cy="185"/>
            </a:xfrm>
            <a:custGeom>
              <a:avLst/>
              <a:gdLst>
                <a:gd name="T0" fmla="*/ 0 w 561"/>
                <a:gd name="T1" fmla="*/ 0 h 924"/>
                <a:gd name="T2" fmla="*/ 0 w 561"/>
                <a:gd name="T3" fmla="*/ 0 h 924"/>
                <a:gd name="T4" fmla="*/ 0 w 561"/>
                <a:gd name="T5" fmla="*/ 0 h 924"/>
                <a:gd name="T6" fmla="*/ 0 w 561"/>
                <a:gd name="T7" fmla="*/ 0 h 924"/>
                <a:gd name="T8" fmla="*/ 0 w 561"/>
                <a:gd name="T9" fmla="*/ 0 h 924"/>
                <a:gd name="T10" fmla="*/ 0 w 561"/>
                <a:gd name="T11" fmla="*/ 0 h 924"/>
                <a:gd name="T12" fmla="*/ 0 w 561"/>
                <a:gd name="T13" fmla="*/ 0 h 924"/>
                <a:gd name="T14" fmla="*/ 0 w 561"/>
                <a:gd name="T15" fmla="*/ 0 h 924"/>
                <a:gd name="T16" fmla="*/ 0 w 561"/>
                <a:gd name="T17" fmla="*/ 0 h 924"/>
                <a:gd name="T18" fmla="*/ 0 w 561"/>
                <a:gd name="T19" fmla="*/ 0 h 924"/>
                <a:gd name="T20" fmla="*/ 0 w 561"/>
                <a:gd name="T21" fmla="*/ 0 h 924"/>
                <a:gd name="T22" fmla="*/ 0 w 561"/>
                <a:gd name="T23" fmla="*/ 0 h 924"/>
                <a:gd name="T24" fmla="*/ 0 w 561"/>
                <a:gd name="T25" fmla="*/ 0 h 9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1"/>
                <a:gd name="T40" fmla="*/ 0 h 924"/>
                <a:gd name="T41" fmla="*/ 561 w 561"/>
                <a:gd name="T42" fmla="*/ 924 h 9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1" h="924">
                  <a:moveTo>
                    <a:pt x="448" y="0"/>
                  </a:moveTo>
                  <a:lnTo>
                    <a:pt x="201" y="101"/>
                  </a:lnTo>
                  <a:lnTo>
                    <a:pt x="0" y="403"/>
                  </a:lnTo>
                  <a:lnTo>
                    <a:pt x="0" y="677"/>
                  </a:lnTo>
                  <a:lnTo>
                    <a:pt x="142" y="837"/>
                  </a:lnTo>
                  <a:lnTo>
                    <a:pt x="348" y="924"/>
                  </a:lnTo>
                  <a:lnTo>
                    <a:pt x="163" y="765"/>
                  </a:lnTo>
                  <a:lnTo>
                    <a:pt x="83" y="551"/>
                  </a:lnTo>
                  <a:lnTo>
                    <a:pt x="146" y="290"/>
                  </a:lnTo>
                  <a:lnTo>
                    <a:pt x="344" y="113"/>
                  </a:lnTo>
                  <a:lnTo>
                    <a:pt x="561" y="21"/>
                  </a:lnTo>
                  <a:lnTo>
                    <a:pt x="4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86" name="Freeform 20"/>
            <p:cNvSpPr>
              <a:spLocks/>
            </p:cNvSpPr>
            <p:nvPr/>
          </p:nvSpPr>
          <p:spPr bwMode="auto">
            <a:xfrm>
              <a:off x="5308" y="3473"/>
              <a:ext cx="58" cy="152"/>
            </a:xfrm>
            <a:custGeom>
              <a:avLst/>
              <a:gdLst>
                <a:gd name="T0" fmla="*/ 0 w 290"/>
                <a:gd name="T1" fmla="*/ 0 h 757"/>
                <a:gd name="T2" fmla="*/ 0 w 290"/>
                <a:gd name="T3" fmla="*/ 0 h 757"/>
                <a:gd name="T4" fmla="*/ 0 w 290"/>
                <a:gd name="T5" fmla="*/ 0 h 757"/>
                <a:gd name="T6" fmla="*/ 0 w 290"/>
                <a:gd name="T7" fmla="*/ 0 h 757"/>
                <a:gd name="T8" fmla="*/ 0 w 290"/>
                <a:gd name="T9" fmla="*/ 0 h 757"/>
                <a:gd name="T10" fmla="*/ 0 w 290"/>
                <a:gd name="T11" fmla="*/ 0 h 757"/>
                <a:gd name="T12" fmla="*/ 0 w 290"/>
                <a:gd name="T13" fmla="*/ 0 h 757"/>
                <a:gd name="T14" fmla="*/ 0 w 290"/>
                <a:gd name="T15" fmla="*/ 0 h 757"/>
                <a:gd name="T16" fmla="*/ 0 w 290"/>
                <a:gd name="T17" fmla="*/ 0 h 757"/>
                <a:gd name="T18" fmla="*/ 0 w 290"/>
                <a:gd name="T19" fmla="*/ 0 h 757"/>
                <a:gd name="T20" fmla="*/ 0 w 290"/>
                <a:gd name="T21" fmla="*/ 0 h 757"/>
                <a:gd name="T22" fmla="*/ 0 w 290"/>
                <a:gd name="T23" fmla="*/ 0 h 757"/>
                <a:gd name="T24" fmla="*/ 0 w 290"/>
                <a:gd name="T25" fmla="*/ 0 h 757"/>
                <a:gd name="T26" fmla="*/ 0 w 290"/>
                <a:gd name="T27" fmla="*/ 0 h 757"/>
                <a:gd name="T28" fmla="*/ 0 w 290"/>
                <a:gd name="T29" fmla="*/ 0 h 757"/>
                <a:gd name="T30" fmla="*/ 0 w 290"/>
                <a:gd name="T31" fmla="*/ 0 h 757"/>
                <a:gd name="T32" fmla="*/ 0 w 290"/>
                <a:gd name="T33" fmla="*/ 0 h 757"/>
                <a:gd name="T34" fmla="*/ 0 w 290"/>
                <a:gd name="T35" fmla="*/ 0 h 757"/>
                <a:gd name="T36" fmla="*/ 0 w 290"/>
                <a:gd name="T37" fmla="*/ 0 h 757"/>
                <a:gd name="T38" fmla="*/ 0 w 290"/>
                <a:gd name="T39" fmla="*/ 0 h 757"/>
                <a:gd name="T40" fmla="*/ 0 w 290"/>
                <a:gd name="T41" fmla="*/ 0 h 757"/>
                <a:gd name="T42" fmla="*/ 0 w 290"/>
                <a:gd name="T43" fmla="*/ 0 h 757"/>
                <a:gd name="T44" fmla="*/ 0 w 290"/>
                <a:gd name="T45" fmla="*/ 0 h 7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757"/>
                <a:gd name="T71" fmla="*/ 290 w 290"/>
                <a:gd name="T72" fmla="*/ 757 h 7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757">
                  <a:moveTo>
                    <a:pt x="4" y="0"/>
                  </a:moveTo>
                  <a:lnTo>
                    <a:pt x="42" y="168"/>
                  </a:lnTo>
                  <a:lnTo>
                    <a:pt x="46" y="349"/>
                  </a:lnTo>
                  <a:lnTo>
                    <a:pt x="4" y="378"/>
                  </a:lnTo>
                  <a:lnTo>
                    <a:pt x="26" y="491"/>
                  </a:lnTo>
                  <a:lnTo>
                    <a:pt x="0" y="672"/>
                  </a:lnTo>
                  <a:lnTo>
                    <a:pt x="67" y="757"/>
                  </a:lnTo>
                  <a:lnTo>
                    <a:pt x="214" y="744"/>
                  </a:lnTo>
                  <a:lnTo>
                    <a:pt x="206" y="660"/>
                  </a:lnTo>
                  <a:lnTo>
                    <a:pt x="131" y="706"/>
                  </a:lnTo>
                  <a:lnTo>
                    <a:pt x="152" y="609"/>
                  </a:lnTo>
                  <a:lnTo>
                    <a:pt x="63" y="647"/>
                  </a:lnTo>
                  <a:lnTo>
                    <a:pt x="113" y="554"/>
                  </a:lnTo>
                  <a:lnTo>
                    <a:pt x="235" y="572"/>
                  </a:lnTo>
                  <a:lnTo>
                    <a:pt x="186" y="479"/>
                  </a:lnTo>
                  <a:lnTo>
                    <a:pt x="105" y="496"/>
                  </a:lnTo>
                  <a:lnTo>
                    <a:pt x="143" y="428"/>
                  </a:lnTo>
                  <a:lnTo>
                    <a:pt x="81" y="386"/>
                  </a:lnTo>
                  <a:lnTo>
                    <a:pt x="290" y="395"/>
                  </a:lnTo>
                  <a:lnTo>
                    <a:pt x="109" y="311"/>
                  </a:lnTo>
                  <a:lnTo>
                    <a:pt x="81" y="10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87" name="Freeform 21"/>
            <p:cNvSpPr>
              <a:spLocks/>
            </p:cNvSpPr>
            <p:nvPr/>
          </p:nvSpPr>
          <p:spPr bwMode="auto">
            <a:xfrm>
              <a:off x="5359" y="3577"/>
              <a:ext cx="15" cy="11"/>
            </a:xfrm>
            <a:custGeom>
              <a:avLst/>
              <a:gdLst>
                <a:gd name="T0" fmla="*/ 0 w 75"/>
                <a:gd name="T1" fmla="*/ 0 h 55"/>
                <a:gd name="T2" fmla="*/ 0 w 75"/>
                <a:gd name="T3" fmla="*/ 0 h 55"/>
                <a:gd name="T4" fmla="*/ 0 w 75"/>
                <a:gd name="T5" fmla="*/ 0 h 55"/>
                <a:gd name="T6" fmla="*/ 0 w 75"/>
                <a:gd name="T7" fmla="*/ 0 h 55"/>
                <a:gd name="T8" fmla="*/ 0 w 75"/>
                <a:gd name="T9" fmla="*/ 0 h 55"/>
                <a:gd name="T10" fmla="*/ 0 60000 65536"/>
                <a:gd name="T11" fmla="*/ 0 60000 65536"/>
                <a:gd name="T12" fmla="*/ 0 60000 65536"/>
                <a:gd name="T13" fmla="*/ 0 60000 65536"/>
                <a:gd name="T14" fmla="*/ 0 60000 65536"/>
                <a:gd name="T15" fmla="*/ 0 w 75"/>
                <a:gd name="T16" fmla="*/ 0 h 55"/>
                <a:gd name="T17" fmla="*/ 75 w 75"/>
                <a:gd name="T18" fmla="*/ 55 h 55"/>
              </a:gdLst>
              <a:ahLst/>
              <a:cxnLst>
                <a:cxn ang="T10">
                  <a:pos x="T0" y="T1"/>
                </a:cxn>
                <a:cxn ang="T11">
                  <a:pos x="T2" y="T3"/>
                </a:cxn>
                <a:cxn ang="T12">
                  <a:pos x="T4" y="T5"/>
                </a:cxn>
                <a:cxn ang="T13">
                  <a:pos x="T6" y="T7"/>
                </a:cxn>
                <a:cxn ang="T14">
                  <a:pos x="T8" y="T9"/>
                </a:cxn>
              </a:cxnLst>
              <a:rect l="T15" t="T16" r="T17" b="T18"/>
              <a:pathLst>
                <a:path w="75" h="55">
                  <a:moveTo>
                    <a:pt x="0" y="55"/>
                  </a:moveTo>
                  <a:lnTo>
                    <a:pt x="42" y="0"/>
                  </a:lnTo>
                  <a:lnTo>
                    <a:pt x="75" y="55"/>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88" name="Freeform 22"/>
            <p:cNvSpPr>
              <a:spLocks/>
            </p:cNvSpPr>
            <p:nvPr/>
          </p:nvSpPr>
          <p:spPr bwMode="auto">
            <a:xfrm>
              <a:off x="5340" y="3626"/>
              <a:ext cx="42" cy="18"/>
            </a:xfrm>
            <a:custGeom>
              <a:avLst/>
              <a:gdLst>
                <a:gd name="T0" fmla="*/ 0 w 210"/>
                <a:gd name="T1" fmla="*/ 0 h 89"/>
                <a:gd name="T2" fmla="*/ 0 w 210"/>
                <a:gd name="T3" fmla="*/ 0 h 89"/>
                <a:gd name="T4" fmla="*/ 0 w 210"/>
                <a:gd name="T5" fmla="*/ 0 h 89"/>
                <a:gd name="T6" fmla="*/ 0 w 210"/>
                <a:gd name="T7" fmla="*/ 0 h 89"/>
                <a:gd name="T8" fmla="*/ 0 w 210"/>
                <a:gd name="T9" fmla="*/ 0 h 89"/>
                <a:gd name="T10" fmla="*/ 0 w 210"/>
                <a:gd name="T11" fmla="*/ 0 h 89"/>
                <a:gd name="T12" fmla="*/ 0 w 210"/>
                <a:gd name="T13" fmla="*/ 0 h 89"/>
                <a:gd name="T14" fmla="*/ 0 60000 65536"/>
                <a:gd name="T15" fmla="*/ 0 60000 65536"/>
                <a:gd name="T16" fmla="*/ 0 60000 65536"/>
                <a:gd name="T17" fmla="*/ 0 60000 65536"/>
                <a:gd name="T18" fmla="*/ 0 60000 65536"/>
                <a:gd name="T19" fmla="*/ 0 60000 65536"/>
                <a:gd name="T20" fmla="*/ 0 60000 65536"/>
                <a:gd name="T21" fmla="*/ 0 w 210"/>
                <a:gd name="T22" fmla="*/ 0 h 89"/>
                <a:gd name="T23" fmla="*/ 210 w 210"/>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0" h="89">
                  <a:moveTo>
                    <a:pt x="4" y="0"/>
                  </a:moveTo>
                  <a:lnTo>
                    <a:pt x="210" y="0"/>
                  </a:lnTo>
                  <a:lnTo>
                    <a:pt x="172" y="71"/>
                  </a:lnTo>
                  <a:lnTo>
                    <a:pt x="63" y="89"/>
                  </a:lnTo>
                  <a:lnTo>
                    <a:pt x="0" y="5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89" name="Freeform 23"/>
            <p:cNvSpPr>
              <a:spLocks/>
            </p:cNvSpPr>
            <p:nvPr/>
          </p:nvSpPr>
          <p:spPr bwMode="auto">
            <a:xfrm>
              <a:off x="5393" y="3561"/>
              <a:ext cx="7" cy="46"/>
            </a:xfrm>
            <a:custGeom>
              <a:avLst/>
              <a:gdLst>
                <a:gd name="T0" fmla="*/ 0 w 33"/>
                <a:gd name="T1" fmla="*/ 0 h 227"/>
                <a:gd name="T2" fmla="*/ 0 w 33"/>
                <a:gd name="T3" fmla="*/ 0 h 227"/>
                <a:gd name="T4" fmla="*/ 0 w 33"/>
                <a:gd name="T5" fmla="*/ 0 h 227"/>
                <a:gd name="T6" fmla="*/ 0 w 33"/>
                <a:gd name="T7" fmla="*/ 0 h 227"/>
                <a:gd name="T8" fmla="*/ 0 w 33"/>
                <a:gd name="T9" fmla="*/ 0 h 227"/>
                <a:gd name="T10" fmla="*/ 0 60000 65536"/>
                <a:gd name="T11" fmla="*/ 0 60000 65536"/>
                <a:gd name="T12" fmla="*/ 0 60000 65536"/>
                <a:gd name="T13" fmla="*/ 0 60000 65536"/>
                <a:gd name="T14" fmla="*/ 0 60000 65536"/>
                <a:gd name="T15" fmla="*/ 0 w 33"/>
                <a:gd name="T16" fmla="*/ 0 h 227"/>
                <a:gd name="T17" fmla="*/ 33 w 33"/>
                <a:gd name="T18" fmla="*/ 227 h 227"/>
              </a:gdLst>
              <a:ahLst/>
              <a:cxnLst>
                <a:cxn ang="T10">
                  <a:pos x="T0" y="T1"/>
                </a:cxn>
                <a:cxn ang="T11">
                  <a:pos x="T2" y="T3"/>
                </a:cxn>
                <a:cxn ang="T12">
                  <a:pos x="T4" y="T5"/>
                </a:cxn>
                <a:cxn ang="T13">
                  <a:pos x="T6" y="T7"/>
                </a:cxn>
                <a:cxn ang="T14">
                  <a:pos x="T8" y="T9"/>
                </a:cxn>
              </a:cxnLst>
              <a:rect l="T15" t="T16" r="T17" b="T18"/>
              <a:pathLst>
                <a:path w="33" h="227">
                  <a:moveTo>
                    <a:pt x="29" y="0"/>
                  </a:moveTo>
                  <a:lnTo>
                    <a:pt x="0" y="156"/>
                  </a:lnTo>
                  <a:lnTo>
                    <a:pt x="33" y="227"/>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90" name="Freeform 24"/>
            <p:cNvSpPr>
              <a:spLocks/>
            </p:cNvSpPr>
            <p:nvPr/>
          </p:nvSpPr>
          <p:spPr bwMode="auto">
            <a:xfrm>
              <a:off x="5373" y="3476"/>
              <a:ext cx="43" cy="75"/>
            </a:xfrm>
            <a:custGeom>
              <a:avLst/>
              <a:gdLst>
                <a:gd name="T0" fmla="*/ 0 w 214"/>
                <a:gd name="T1" fmla="*/ 0 h 379"/>
                <a:gd name="T2" fmla="*/ 0 w 214"/>
                <a:gd name="T3" fmla="*/ 0 h 379"/>
                <a:gd name="T4" fmla="*/ 0 w 214"/>
                <a:gd name="T5" fmla="*/ 0 h 379"/>
                <a:gd name="T6" fmla="*/ 0 w 214"/>
                <a:gd name="T7" fmla="*/ 0 h 379"/>
                <a:gd name="T8" fmla="*/ 0 w 214"/>
                <a:gd name="T9" fmla="*/ 0 h 379"/>
                <a:gd name="T10" fmla="*/ 0 w 214"/>
                <a:gd name="T11" fmla="*/ 0 h 379"/>
                <a:gd name="T12" fmla="*/ 0 w 214"/>
                <a:gd name="T13" fmla="*/ 0 h 379"/>
                <a:gd name="T14" fmla="*/ 0 w 214"/>
                <a:gd name="T15" fmla="*/ 0 h 37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379"/>
                <a:gd name="T26" fmla="*/ 214 w 214"/>
                <a:gd name="T27" fmla="*/ 379 h 3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379">
                  <a:moveTo>
                    <a:pt x="0" y="379"/>
                  </a:moveTo>
                  <a:lnTo>
                    <a:pt x="113" y="333"/>
                  </a:lnTo>
                  <a:lnTo>
                    <a:pt x="121" y="169"/>
                  </a:lnTo>
                  <a:lnTo>
                    <a:pt x="214" y="0"/>
                  </a:lnTo>
                  <a:lnTo>
                    <a:pt x="164" y="270"/>
                  </a:lnTo>
                  <a:lnTo>
                    <a:pt x="164" y="374"/>
                  </a:lnTo>
                  <a:lnTo>
                    <a:pt x="0" y="3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91" name="Freeform 25"/>
            <p:cNvSpPr>
              <a:spLocks/>
            </p:cNvSpPr>
            <p:nvPr/>
          </p:nvSpPr>
          <p:spPr bwMode="auto">
            <a:xfrm>
              <a:off x="5401" y="3303"/>
              <a:ext cx="69" cy="163"/>
            </a:xfrm>
            <a:custGeom>
              <a:avLst/>
              <a:gdLst>
                <a:gd name="T0" fmla="*/ 0 w 344"/>
                <a:gd name="T1" fmla="*/ 0 h 815"/>
                <a:gd name="T2" fmla="*/ 0 w 344"/>
                <a:gd name="T3" fmla="*/ 0 h 815"/>
                <a:gd name="T4" fmla="*/ 0 w 344"/>
                <a:gd name="T5" fmla="*/ 0 h 815"/>
                <a:gd name="T6" fmla="*/ 0 w 344"/>
                <a:gd name="T7" fmla="*/ 0 h 815"/>
                <a:gd name="T8" fmla="*/ 0 w 344"/>
                <a:gd name="T9" fmla="*/ 0 h 815"/>
                <a:gd name="T10" fmla="*/ 0 w 344"/>
                <a:gd name="T11" fmla="*/ 0 h 815"/>
                <a:gd name="T12" fmla="*/ 0 w 344"/>
                <a:gd name="T13" fmla="*/ 0 h 815"/>
                <a:gd name="T14" fmla="*/ 0 w 344"/>
                <a:gd name="T15" fmla="*/ 0 h 815"/>
                <a:gd name="T16" fmla="*/ 0 w 344"/>
                <a:gd name="T17" fmla="*/ 0 h 815"/>
                <a:gd name="T18" fmla="*/ 0 w 344"/>
                <a:gd name="T19" fmla="*/ 0 h 815"/>
                <a:gd name="T20" fmla="*/ 0 w 344"/>
                <a:gd name="T21" fmla="*/ 0 h 8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
                <a:gd name="T34" fmla="*/ 0 h 815"/>
                <a:gd name="T35" fmla="*/ 344 w 344"/>
                <a:gd name="T36" fmla="*/ 815 h 8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 h="815">
                  <a:moveTo>
                    <a:pt x="83" y="815"/>
                  </a:moveTo>
                  <a:lnTo>
                    <a:pt x="247" y="663"/>
                  </a:lnTo>
                  <a:lnTo>
                    <a:pt x="290" y="432"/>
                  </a:lnTo>
                  <a:lnTo>
                    <a:pt x="197" y="176"/>
                  </a:lnTo>
                  <a:lnTo>
                    <a:pt x="0" y="0"/>
                  </a:lnTo>
                  <a:lnTo>
                    <a:pt x="163" y="67"/>
                  </a:lnTo>
                  <a:lnTo>
                    <a:pt x="327" y="260"/>
                  </a:lnTo>
                  <a:lnTo>
                    <a:pt x="344" y="550"/>
                  </a:lnTo>
                  <a:lnTo>
                    <a:pt x="239" y="769"/>
                  </a:lnTo>
                  <a:lnTo>
                    <a:pt x="83" y="8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92" name="Freeform 26"/>
            <p:cNvSpPr>
              <a:spLocks/>
            </p:cNvSpPr>
            <p:nvPr/>
          </p:nvSpPr>
          <p:spPr bwMode="auto">
            <a:xfrm>
              <a:off x="5319" y="3384"/>
              <a:ext cx="94" cy="147"/>
            </a:xfrm>
            <a:custGeom>
              <a:avLst/>
              <a:gdLst>
                <a:gd name="T0" fmla="*/ 0 w 471"/>
                <a:gd name="T1" fmla="*/ 0 h 736"/>
                <a:gd name="T2" fmla="*/ 0 w 471"/>
                <a:gd name="T3" fmla="*/ 0 h 736"/>
                <a:gd name="T4" fmla="*/ 0 w 471"/>
                <a:gd name="T5" fmla="*/ 0 h 736"/>
                <a:gd name="T6" fmla="*/ 0 w 471"/>
                <a:gd name="T7" fmla="*/ 0 h 736"/>
                <a:gd name="T8" fmla="*/ 0 w 471"/>
                <a:gd name="T9" fmla="*/ 0 h 736"/>
                <a:gd name="T10" fmla="*/ 0 w 471"/>
                <a:gd name="T11" fmla="*/ 0 h 736"/>
                <a:gd name="T12" fmla="*/ 0 w 471"/>
                <a:gd name="T13" fmla="*/ 0 h 736"/>
                <a:gd name="T14" fmla="*/ 0 w 471"/>
                <a:gd name="T15" fmla="*/ 0 h 736"/>
                <a:gd name="T16" fmla="*/ 0 w 471"/>
                <a:gd name="T17" fmla="*/ 0 h 736"/>
                <a:gd name="T18" fmla="*/ 0 w 471"/>
                <a:gd name="T19" fmla="*/ 0 h 736"/>
                <a:gd name="T20" fmla="*/ 0 w 471"/>
                <a:gd name="T21" fmla="*/ 0 h 736"/>
                <a:gd name="T22" fmla="*/ 0 w 471"/>
                <a:gd name="T23" fmla="*/ 0 h 736"/>
                <a:gd name="T24" fmla="*/ 0 w 471"/>
                <a:gd name="T25" fmla="*/ 0 h 736"/>
                <a:gd name="T26" fmla="*/ 0 w 471"/>
                <a:gd name="T27" fmla="*/ 0 h 736"/>
                <a:gd name="T28" fmla="*/ 0 w 471"/>
                <a:gd name="T29" fmla="*/ 0 h 736"/>
                <a:gd name="T30" fmla="*/ 0 w 471"/>
                <a:gd name="T31" fmla="*/ 0 h 736"/>
                <a:gd name="T32" fmla="*/ 0 w 471"/>
                <a:gd name="T33" fmla="*/ 0 h 736"/>
                <a:gd name="T34" fmla="*/ 0 w 471"/>
                <a:gd name="T35" fmla="*/ 0 h 736"/>
                <a:gd name="T36" fmla="*/ 0 w 471"/>
                <a:gd name="T37" fmla="*/ 0 h 736"/>
                <a:gd name="T38" fmla="*/ 0 w 471"/>
                <a:gd name="T39" fmla="*/ 0 h 736"/>
                <a:gd name="T40" fmla="*/ 0 w 471"/>
                <a:gd name="T41" fmla="*/ 0 h 736"/>
                <a:gd name="T42" fmla="*/ 0 w 471"/>
                <a:gd name="T43" fmla="*/ 0 h 736"/>
                <a:gd name="T44" fmla="*/ 0 w 471"/>
                <a:gd name="T45" fmla="*/ 0 h 736"/>
                <a:gd name="T46" fmla="*/ 0 w 471"/>
                <a:gd name="T47" fmla="*/ 0 h 736"/>
                <a:gd name="T48" fmla="*/ 0 w 471"/>
                <a:gd name="T49" fmla="*/ 0 h 736"/>
                <a:gd name="T50" fmla="*/ 0 w 471"/>
                <a:gd name="T51" fmla="*/ 0 h 736"/>
                <a:gd name="T52" fmla="*/ 0 w 471"/>
                <a:gd name="T53" fmla="*/ 0 h 736"/>
                <a:gd name="T54" fmla="*/ 0 w 471"/>
                <a:gd name="T55" fmla="*/ 0 h 736"/>
                <a:gd name="T56" fmla="*/ 0 w 471"/>
                <a:gd name="T57" fmla="*/ 0 h 736"/>
                <a:gd name="T58" fmla="*/ 0 w 471"/>
                <a:gd name="T59" fmla="*/ 0 h 7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1"/>
                <a:gd name="T91" fmla="*/ 0 h 736"/>
                <a:gd name="T92" fmla="*/ 471 w 471"/>
                <a:gd name="T93" fmla="*/ 736 h 7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1" h="736">
                  <a:moveTo>
                    <a:pt x="172" y="736"/>
                  </a:moveTo>
                  <a:lnTo>
                    <a:pt x="168" y="538"/>
                  </a:lnTo>
                  <a:lnTo>
                    <a:pt x="0" y="126"/>
                  </a:lnTo>
                  <a:lnTo>
                    <a:pt x="38" y="55"/>
                  </a:lnTo>
                  <a:lnTo>
                    <a:pt x="117" y="156"/>
                  </a:lnTo>
                  <a:lnTo>
                    <a:pt x="185" y="4"/>
                  </a:lnTo>
                  <a:lnTo>
                    <a:pt x="231" y="0"/>
                  </a:lnTo>
                  <a:lnTo>
                    <a:pt x="252" y="135"/>
                  </a:lnTo>
                  <a:lnTo>
                    <a:pt x="311" y="97"/>
                  </a:lnTo>
                  <a:lnTo>
                    <a:pt x="336" y="156"/>
                  </a:lnTo>
                  <a:lnTo>
                    <a:pt x="449" y="59"/>
                  </a:lnTo>
                  <a:lnTo>
                    <a:pt x="471" y="139"/>
                  </a:lnTo>
                  <a:lnTo>
                    <a:pt x="336" y="458"/>
                  </a:lnTo>
                  <a:lnTo>
                    <a:pt x="293" y="643"/>
                  </a:lnTo>
                  <a:lnTo>
                    <a:pt x="273" y="580"/>
                  </a:lnTo>
                  <a:lnTo>
                    <a:pt x="332" y="379"/>
                  </a:lnTo>
                  <a:lnTo>
                    <a:pt x="424" y="152"/>
                  </a:lnTo>
                  <a:lnTo>
                    <a:pt x="386" y="152"/>
                  </a:lnTo>
                  <a:lnTo>
                    <a:pt x="327" y="248"/>
                  </a:lnTo>
                  <a:lnTo>
                    <a:pt x="293" y="147"/>
                  </a:lnTo>
                  <a:lnTo>
                    <a:pt x="256" y="189"/>
                  </a:lnTo>
                  <a:lnTo>
                    <a:pt x="244" y="266"/>
                  </a:lnTo>
                  <a:lnTo>
                    <a:pt x="214" y="260"/>
                  </a:lnTo>
                  <a:lnTo>
                    <a:pt x="202" y="72"/>
                  </a:lnTo>
                  <a:lnTo>
                    <a:pt x="125" y="223"/>
                  </a:lnTo>
                  <a:lnTo>
                    <a:pt x="42" y="160"/>
                  </a:lnTo>
                  <a:lnTo>
                    <a:pt x="168" y="383"/>
                  </a:lnTo>
                  <a:lnTo>
                    <a:pt x="206" y="572"/>
                  </a:lnTo>
                  <a:lnTo>
                    <a:pt x="172" y="7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6151" name="Group 27"/>
          <p:cNvGrpSpPr>
            <a:grpSpLocks/>
          </p:cNvGrpSpPr>
          <p:nvPr/>
        </p:nvGrpSpPr>
        <p:grpSpPr bwMode="auto">
          <a:xfrm flipH="1">
            <a:off x="5753100" y="3922713"/>
            <a:ext cx="685800" cy="341312"/>
            <a:chOff x="2976" y="2897"/>
            <a:chExt cx="702" cy="359"/>
          </a:xfrm>
        </p:grpSpPr>
        <p:sp>
          <p:nvSpPr>
            <p:cNvPr id="6159" name="Freeform 28"/>
            <p:cNvSpPr>
              <a:spLocks/>
            </p:cNvSpPr>
            <p:nvPr/>
          </p:nvSpPr>
          <p:spPr bwMode="auto">
            <a:xfrm>
              <a:off x="2982" y="2922"/>
              <a:ext cx="623" cy="334"/>
            </a:xfrm>
            <a:custGeom>
              <a:avLst/>
              <a:gdLst>
                <a:gd name="T0" fmla="*/ 0 w 1868"/>
                <a:gd name="T1" fmla="*/ 0 h 1001"/>
                <a:gd name="T2" fmla="*/ 0 w 1868"/>
                <a:gd name="T3" fmla="*/ 0 h 1001"/>
                <a:gd name="T4" fmla="*/ 0 w 1868"/>
                <a:gd name="T5" fmla="*/ 0 h 1001"/>
                <a:gd name="T6" fmla="*/ 0 w 1868"/>
                <a:gd name="T7" fmla="*/ 0 h 1001"/>
                <a:gd name="T8" fmla="*/ 0 w 1868"/>
                <a:gd name="T9" fmla="*/ 0 h 1001"/>
                <a:gd name="T10" fmla="*/ 0 w 1868"/>
                <a:gd name="T11" fmla="*/ 0 h 1001"/>
                <a:gd name="T12" fmla="*/ 0 w 1868"/>
                <a:gd name="T13" fmla="*/ 0 h 1001"/>
                <a:gd name="T14" fmla="*/ 0 w 1868"/>
                <a:gd name="T15" fmla="*/ 0 h 1001"/>
                <a:gd name="T16" fmla="*/ 0 w 1868"/>
                <a:gd name="T17" fmla="*/ 0 h 1001"/>
                <a:gd name="T18" fmla="*/ 0 w 1868"/>
                <a:gd name="T19" fmla="*/ 0 h 1001"/>
                <a:gd name="T20" fmla="*/ 0 w 1868"/>
                <a:gd name="T21" fmla="*/ 0 h 1001"/>
                <a:gd name="T22" fmla="*/ 0 w 1868"/>
                <a:gd name="T23" fmla="*/ 0 h 1001"/>
                <a:gd name="T24" fmla="*/ 0 w 1868"/>
                <a:gd name="T25" fmla="*/ 0 h 1001"/>
                <a:gd name="T26" fmla="*/ 0 w 1868"/>
                <a:gd name="T27" fmla="*/ 0 h 1001"/>
                <a:gd name="T28" fmla="*/ 0 w 1868"/>
                <a:gd name="T29" fmla="*/ 0 h 1001"/>
                <a:gd name="T30" fmla="*/ 0 w 1868"/>
                <a:gd name="T31" fmla="*/ 0 h 1001"/>
                <a:gd name="T32" fmla="*/ 0 w 1868"/>
                <a:gd name="T33" fmla="*/ 0 h 1001"/>
                <a:gd name="T34" fmla="*/ 0 w 1868"/>
                <a:gd name="T35" fmla="*/ 0 h 1001"/>
                <a:gd name="T36" fmla="*/ 0 w 1868"/>
                <a:gd name="T37" fmla="*/ 0 h 1001"/>
                <a:gd name="T38" fmla="*/ 0 w 1868"/>
                <a:gd name="T39" fmla="*/ 0 h 1001"/>
                <a:gd name="T40" fmla="*/ 0 w 1868"/>
                <a:gd name="T41" fmla="*/ 0 h 1001"/>
                <a:gd name="T42" fmla="*/ 0 w 1868"/>
                <a:gd name="T43" fmla="*/ 0 h 1001"/>
                <a:gd name="T44" fmla="*/ 0 w 1868"/>
                <a:gd name="T45" fmla="*/ 0 h 1001"/>
                <a:gd name="T46" fmla="*/ 0 w 1868"/>
                <a:gd name="T47" fmla="*/ 0 h 1001"/>
                <a:gd name="T48" fmla="*/ 0 w 1868"/>
                <a:gd name="T49" fmla="*/ 0 h 1001"/>
                <a:gd name="T50" fmla="*/ 0 w 1868"/>
                <a:gd name="T51" fmla="*/ 0 h 1001"/>
                <a:gd name="T52" fmla="*/ 0 w 1868"/>
                <a:gd name="T53" fmla="*/ 0 h 1001"/>
                <a:gd name="T54" fmla="*/ 0 w 1868"/>
                <a:gd name="T55" fmla="*/ 0 h 1001"/>
                <a:gd name="T56" fmla="*/ 0 w 1868"/>
                <a:gd name="T57" fmla="*/ 0 h 1001"/>
                <a:gd name="T58" fmla="*/ 0 w 1868"/>
                <a:gd name="T59" fmla="*/ 0 h 1001"/>
                <a:gd name="T60" fmla="*/ 0 w 1868"/>
                <a:gd name="T61" fmla="*/ 0 h 1001"/>
                <a:gd name="T62" fmla="*/ 0 w 1868"/>
                <a:gd name="T63" fmla="*/ 0 h 1001"/>
                <a:gd name="T64" fmla="*/ 0 w 1868"/>
                <a:gd name="T65" fmla="*/ 0 h 1001"/>
                <a:gd name="T66" fmla="*/ 0 w 1868"/>
                <a:gd name="T67" fmla="*/ 0 h 1001"/>
                <a:gd name="T68" fmla="*/ 0 w 1868"/>
                <a:gd name="T69" fmla="*/ 0 h 1001"/>
                <a:gd name="T70" fmla="*/ 0 w 1868"/>
                <a:gd name="T71" fmla="*/ 0 h 1001"/>
                <a:gd name="T72" fmla="*/ 0 w 1868"/>
                <a:gd name="T73" fmla="*/ 0 h 1001"/>
                <a:gd name="T74" fmla="*/ 0 w 1868"/>
                <a:gd name="T75" fmla="*/ 0 h 1001"/>
                <a:gd name="T76" fmla="*/ 0 w 1868"/>
                <a:gd name="T77" fmla="*/ 0 h 1001"/>
                <a:gd name="T78" fmla="*/ 0 w 1868"/>
                <a:gd name="T79" fmla="*/ 0 h 1001"/>
                <a:gd name="T80" fmla="*/ 0 w 1868"/>
                <a:gd name="T81" fmla="*/ 0 h 1001"/>
                <a:gd name="T82" fmla="*/ 0 w 1868"/>
                <a:gd name="T83" fmla="*/ 0 h 1001"/>
                <a:gd name="T84" fmla="*/ 0 w 1868"/>
                <a:gd name="T85" fmla="*/ 0 h 1001"/>
                <a:gd name="T86" fmla="*/ 0 w 1868"/>
                <a:gd name="T87" fmla="*/ 0 h 1001"/>
                <a:gd name="T88" fmla="*/ 0 w 1868"/>
                <a:gd name="T89" fmla="*/ 0 h 10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8"/>
                <a:gd name="T136" fmla="*/ 0 h 1001"/>
                <a:gd name="T137" fmla="*/ 1868 w 1868"/>
                <a:gd name="T138" fmla="*/ 1001 h 10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8" h="1001">
                  <a:moveTo>
                    <a:pt x="485" y="864"/>
                  </a:moveTo>
                  <a:lnTo>
                    <a:pt x="264" y="773"/>
                  </a:lnTo>
                  <a:lnTo>
                    <a:pt x="84" y="649"/>
                  </a:lnTo>
                  <a:lnTo>
                    <a:pt x="0" y="661"/>
                  </a:lnTo>
                  <a:lnTo>
                    <a:pt x="0" y="659"/>
                  </a:lnTo>
                  <a:lnTo>
                    <a:pt x="0" y="658"/>
                  </a:lnTo>
                  <a:lnTo>
                    <a:pt x="1" y="655"/>
                  </a:lnTo>
                  <a:lnTo>
                    <a:pt x="3" y="651"/>
                  </a:lnTo>
                  <a:lnTo>
                    <a:pt x="6" y="646"/>
                  </a:lnTo>
                  <a:lnTo>
                    <a:pt x="8" y="641"/>
                  </a:lnTo>
                  <a:lnTo>
                    <a:pt x="11" y="635"/>
                  </a:lnTo>
                  <a:lnTo>
                    <a:pt x="13" y="629"/>
                  </a:lnTo>
                  <a:lnTo>
                    <a:pt x="15" y="624"/>
                  </a:lnTo>
                  <a:lnTo>
                    <a:pt x="16" y="620"/>
                  </a:lnTo>
                  <a:lnTo>
                    <a:pt x="17" y="616"/>
                  </a:lnTo>
                  <a:lnTo>
                    <a:pt x="18" y="612"/>
                  </a:lnTo>
                  <a:lnTo>
                    <a:pt x="20" y="609"/>
                  </a:lnTo>
                  <a:lnTo>
                    <a:pt x="21" y="604"/>
                  </a:lnTo>
                  <a:lnTo>
                    <a:pt x="22" y="600"/>
                  </a:lnTo>
                  <a:lnTo>
                    <a:pt x="23" y="596"/>
                  </a:lnTo>
                  <a:lnTo>
                    <a:pt x="25" y="592"/>
                  </a:lnTo>
                  <a:lnTo>
                    <a:pt x="25" y="589"/>
                  </a:lnTo>
                  <a:lnTo>
                    <a:pt x="26" y="584"/>
                  </a:lnTo>
                  <a:lnTo>
                    <a:pt x="27" y="580"/>
                  </a:lnTo>
                  <a:lnTo>
                    <a:pt x="27" y="576"/>
                  </a:lnTo>
                  <a:lnTo>
                    <a:pt x="27" y="572"/>
                  </a:lnTo>
                  <a:lnTo>
                    <a:pt x="27" y="567"/>
                  </a:lnTo>
                  <a:lnTo>
                    <a:pt x="28" y="563"/>
                  </a:lnTo>
                  <a:lnTo>
                    <a:pt x="28" y="558"/>
                  </a:lnTo>
                  <a:lnTo>
                    <a:pt x="30" y="553"/>
                  </a:lnTo>
                  <a:lnTo>
                    <a:pt x="33" y="547"/>
                  </a:lnTo>
                  <a:lnTo>
                    <a:pt x="38" y="542"/>
                  </a:lnTo>
                  <a:lnTo>
                    <a:pt x="45" y="535"/>
                  </a:lnTo>
                  <a:lnTo>
                    <a:pt x="51" y="527"/>
                  </a:lnTo>
                  <a:lnTo>
                    <a:pt x="55" y="523"/>
                  </a:lnTo>
                  <a:lnTo>
                    <a:pt x="59" y="519"/>
                  </a:lnTo>
                  <a:lnTo>
                    <a:pt x="64" y="514"/>
                  </a:lnTo>
                  <a:lnTo>
                    <a:pt x="69" y="512"/>
                  </a:lnTo>
                  <a:lnTo>
                    <a:pt x="72" y="507"/>
                  </a:lnTo>
                  <a:lnTo>
                    <a:pt x="77" y="502"/>
                  </a:lnTo>
                  <a:lnTo>
                    <a:pt x="82" y="498"/>
                  </a:lnTo>
                  <a:lnTo>
                    <a:pt x="89" y="493"/>
                  </a:lnTo>
                  <a:lnTo>
                    <a:pt x="92" y="489"/>
                  </a:lnTo>
                  <a:lnTo>
                    <a:pt x="99" y="484"/>
                  </a:lnTo>
                  <a:lnTo>
                    <a:pt x="105" y="480"/>
                  </a:lnTo>
                  <a:lnTo>
                    <a:pt x="111" y="475"/>
                  </a:lnTo>
                  <a:lnTo>
                    <a:pt x="118" y="470"/>
                  </a:lnTo>
                  <a:lnTo>
                    <a:pt x="123" y="467"/>
                  </a:lnTo>
                  <a:lnTo>
                    <a:pt x="129" y="462"/>
                  </a:lnTo>
                  <a:lnTo>
                    <a:pt x="135" y="458"/>
                  </a:lnTo>
                  <a:lnTo>
                    <a:pt x="141" y="453"/>
                  </a:lnTo>
                  <a:lnTo>
                    <a:pt x="148" y="448"/>
                  </a:lnTo>
                  <a:lnTo>
                    <a:pt x="155" y="444"/>
                  </a:lnTo>
                  <a:lnTo>
                    <a:pt x="161" y="440"/>
                  </a:lnTo>
                  <a:lnTo>
                    <a:pt x="167" y="435"/>
                  </a:lnTo>
                  <a:lnTo>
                    <a:pt x="173" y="430"/>
                  </a:lnTo>
                  <a:lnTo>
                    <a:pt x="179" y="425"/>
                  </a:lnTo>
                  <a:lnTo>
                    <a:pt x="185" y="420"/>
                  </a:lnTo>
                  <a:lnTo>
                    <a:pt x="192" y="416"/>
                  </a:lnTo>
                  <a:lnTo>
                    <a:pt x="198" y="413"/>
                  </a:lnTo>
                  <a:lnTo>
                    <a:pt x="204" y="408"/>
                  </a:lnTo>
                  <a:lnTo>
                    <a:pt x="210" y="404"/>
                  </a:lnTo>
                  <a:lnTo>
                    <a:pt x="217" y="400"/>
                  </a:lnTo>
                  <a:lnTo>
                    <a:pt x="222" y="396"/>
                  </a:lnTo>
                  <a:lnTo>
                    <a:pt x="227" y="392"/>
                  </a:lnTo>
                  <a:lnTo>
                    <a:pt x="233" y="389"/>
                  </a:lnTo>
                  <a:lnTo>
                    <a:pt x="238" y="385"/>
                  </a:lnTo>
                  <a:lnTo>
                    <a:pt x="243" y="381"/>
                  </a:lnTo>
                  <a:lnTo>
                    <a:pt x="248" y="379"/>
                  </a:lnTo>
                  <a:lnTo>
                    <a:pt x="254" y="375"/>
                  </a:lnTo>
                  <a:lnTo>
                    <a:pt x="258" y="371"/>
                  </a:lnTo>
                  <a:lnTo>
                    <a:pt x="263" y="369"/>
                  </a:lnTo>
                  <a:lnTo>
                    <a:pt x="267" y="365"/>
                  </a:lnTo>
                  <a:lnTo>
                    <a:pt x="271" y="364"/>
                  </a:lnTo>
                  <a:lnTo>
                    <a:pt x="278" y="359"/>
                  </a:lnTo>
                  <a:lnTo>
                    <a:pt x="284" y="355"/>
                  </a:lnTo>
                  <a:lnTo>
                    <a:pt x="288" y="351"/>
                  </a:lnTo>
                  <a:lnTo>
                    <a:pt x="293" y="348"/>
                  </a:lnTo>
                  <a:lnTo>
                    <a:pt x="296" y="347"/>
                  </a:lnTo>
                  <a:lnTo>
                    <a:pt x="297" y="347"/>
                  </a:lnTo>
                  <a:lnTo>
                    <a:pt x="723" y="0"/>
                  </a:lnTo>
                  <a:lnTo>
                    <a:pt x="1276" y="79"/>
                  </a:lnTo>
                  <a:lnTo>
                    <a:pt x="1868" y="497"/>
                  </a:lnTo>
                  <a:lnTo>
                    <a:pt x="1658" y="654"/>
                  </a:lnTo>
                  <a:lnTo>
                    <a:pt x="1235" y="900"/>
                  </a:lnTo>
                  <a:lnTo>
                    <a:pt x="1147" y="934"/>
                  </a:lnTo>
                  <a:lnTo>
                    <a:pt x="1038" y="969"/>
                  </a:lnTo>
                  <a:lnTo>
                    <a:pt x="937" y="1001"/>
                  </a:lnTo>
                  <a:lnTo>
                    <a:pt x="485" y="8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0" name="Freeform 29"/>
            <p:cNvSpPr>
              <a:spLocks/>
            </p:cNvSpPr>
            <p:nvPr/>
          </p:nvSpPr>
          <p:spPr bwMode="auto">
            <a:xfrm>
              <a:off x="3107" y="2994"/>
              <a:ext cx="394" cy="165"/>
            </a:xfrm>
            <a:custGeom>
              <a:avLst/>
              <a:gdLst>
                <a:gd name="T0" fmla="*/ 0 w 1182"/>
                <a:gd name="T1" fmla="*/ 0 h 495"/>
                <a:gd name="T2" fmla="*/ 0 w 1182"/>
                <a:gd name="T3" fmla="*/ 0 h 495"/>
                <a:gd name="T4" fmla="*/ 0 w 1182"/>
                <a:gd name="T5" fmla="*/ 0 h 495"/>
                <a:gd name="T6" fmla="*/ 0 w 1182"/>
                <a:gd name="T7" fmla="*/ 0 h 495"/>
                <a:gd name="T8" fmla="*/ 0 w 1182"/>
                <a:gd name="T9" fmla="*/ 0 h 495"/>
                <a:gd name="T10" fmla="*/ 0 w 1182"/>
                <a:gd name="T11" fmla="*/ 0 h 495"/>
                <a:gd name="T12" fmla="*/ 0 w 1182"/>
                <a:gd name="T13" fmla="*/ 0 h 495"/>
                <a:gd name="T14" fmla="*/ 0 w 1182"/>
                <a:gd name="T15" fmla="*/ 0 h 495"/>
                <a:gd name="T16" fmla="*/ 0 w 1182"/>
                <a:gd name="T17" fmla="*/ 0 h 495"/>
                <a:gd name="T18" fmla="*/ 0 w 1182"/>
                <a:gd name="T19" fmla="*/ 0 h 495"/>
                <a:gd name="T20" fmla="*/ 0 w 1182"/>
                <a:gd name="T21" fmla="*/ 0 h 495"/>
                <a:gd name="T22" fmla="*/ 0 w 1182"/>
                <a:gd name="T23" fmla="*/ 0 h 495"/>
                <a:gd name="T24" fmla="*/ 0 w 1182"/>
                <a:gd name="T25" fmla="*/ 0 h 495"/>
                <a:gd name="T26" fmla="*/ 0 w 1182"/>
                <a:gd name="T27" fmla="*/ 0 h 495"/>
                <a:gd name="T28" fmla="*/ 0 w 1182"/>
                <a:gd name="T29" fmla="*/ 0 h 495"/>
                <a:gd name="T30" fmla="*/ 0 w 1182"/>
                <a:gd name="T31" fmla="*/ 0 h 495"/>
                <a:gd name="T32" fmla="*/ 0 w 1182"/>
                <a:gd name="T33" fmla="*/ 0 h 495"/>
                <a:gd name="T34" fmla="*/ 0 w 1182"/>
                <a:gd name="T35" fmla="*/ 0 h 495"/>
                <a:gd name="T36" fmla="*/ 0 w 1182"/>
                <a:gd name="T37" fmla="*/ 0 h 495"/>
                <a:gd name="T38" fmla="*/ 0 w 1182"/>
                <a:gd name="T39" fmla="*/ 0 h 495"/>
                <a:gd name="T40" fmla="*/ 0 w 1182"/>
                <a:gd name="T41" fmla="*/ 0 h 495"/>
                <a:gd name="T42" fmla="*/ 0 w 1182"/>
                <a:gd name="T43" fmla="*/ 0 h 495"/>
                <a:gd name="T44" fmla="*/ 0 w 1182"/>
                <a:gd name="T45" fmla="*/ 0 h 495"/>
                <a:gd name="T46" fmla="*/ 0 w 1182"/>
                <a:gd name="T47" fmla="*/ 0 h 495"/>
                <a:gd name="T48" fmla="*/ 0 w 1182"/>
                <a:gd name="T49" fmla="*/ 0 h 495"/>
                <a:gd name="T50" fmla="*/ 0 w 1182"/>
                <a:gd name="T51" fmla="*/ 0 h 495"/>
                <a:gd name="T52" fmla="*/ 0 w 1182"/>
                <a:gd name="T53" fmla="*/ 0 h 495"/>
                <a:gd name="T54" fmla="*/ 0 w 1182"/>
                <a:gd name="T55" fmla="*/ 0 h 495"/>
                <a:gd name="T56" fmla="*/ 0 w 1182"/>
                <a:gd name="T57" fmla="*/ 0 h 495"/>
                <a:gd name="T58" fmla="*/ 0 w 1182"/>
                <a:gd name="T59" fmla="*/ 0 h 495"/>
                <a:gd name="T60" fmla="*/ 0 w 1182"/>
                <a:gd name="T61" fmla="*/ 0 h 495"/>
                <a:gd name="T62" fmla="*/ 0 w 1182"/>
                <a:gd name="T63" fmla="*/ 0 h 495"/>
                <a:gd name="T64" fmla="*/ 0 w 1182"/>
                <a:gd name="T65" fmla="*/ 0 h 495"/>
                <a:gd name="T66" fmla="*/ 0 w 1182"/>
                <a:gd name="T67" fmla="*/ 0 h 495"/>
                <a:gd name="T68" fmla="*/ 0 w 1182"/>
                <a:gd name="T69" fmla="*/ 0 h 495"/>
                <a:gd name="T70" fmla="*/ 0 w 1182"/>
                <a:gd name="T71" fmla="*/ 0 h 495"/>
                <a:gd name="T72" fmla="*/ 0 w 1182"/>
                <a:gd name="T73" fmla="*/ 0 h 495"/>
                <a:gd name="T74" fmla="*/ 0 w 1182"/>
                <a:gd name="T75" fmla="*/ 0 h 495"/>
                <a:gd name="T76" fmla="*/ 0 w 1182"/>
                <a:gd name="T77" fmla="*/ 0 h 495"/>
                <a:gd name="T78" fmla="*/ 0 w 1182"/>
                <a:gd name="T79" fmla="*/ 0 h 495"/>
                <a:gd name="T80" fmla="*/ 0 w 1182"/>
                <a:gd name="T81" fmla="*/ 0 h 495"/>
                <a:gd name="T82" fmla="*/ 0 w 1182"/>
                <a:gd name="T83" fmla="*/ 0 h 495"/>
                <a:gd name="T84" fmla="*/ 0 w 1182"/>
                <a:gd name="T85" fmla="*/ 0 h 495"/>
                <a:gd name="T86" fmla="*/ 0 w 1182"/>
                <a:gd name="T87" fmla="*/ 0 h 495"/>
                <a:gd name="T88" fmla="*/ 0 w 1182"/>
                <a:gd name="T89" fmla="*/ 0 h 495"/>
                <a:gd name="T90" fmla="*/ 0 w 1182"/>
                <a:gd name="T91" fmla="*/ 0 h 495"/>
                <a:gd name="T92" fmla="*/ 0 w 1182"/>
                <a:gd name="T93" fmla="*/ 0 h 495"/>
                <a:gd name="T94" fmla="*/ 0 w 1182"/>
                <a:gd name="T95" fmla="*/ 0 h 495"/>
                <a:gd name="T96" fmla="*/ 0 w 1182"/>
                <a:gd name="T97" fmla="*/ 0 h 495"/>
                <a:gd name="T98" fmla="*/ 0 w 1182"/>
                <a:gd name="T99" fmla="*/ 0 h 495"/>
                <a:gd name="T100" fmla="*/ 0 w 1182"/>
                <a:gd name="T101" fmla="*/ 0 h 495"/>
                <a:gd name="T102" fmla="*/ 0 w 1182"/>
                <a:gd name="T103" fmla="*/ 0 h 495"/>
                <a:gd name="T104" fmla="*/ 0 w 1182"/>
                <a:gd name="T105" fmla="*/ 0 h 495"/>
                <a:gd name="T106" fmla="*/ 0 w 1182"/>
                <a:gd name="T107" fmla="*/ 0 h 495"/>
                <a:gd name="T108" fmla="*/ 0 w 1182"/>
                <a:gd name="T109" fmla="*/ 0 h 495"/>
                <a:gd name="T110" fmla="*/ 0 w 1182"/>
                <a:gd name="T111" fmla="*/ 0 h 495"/>
                <a:gd name="T112" fmla="*/ 0 w 1182"/>
                <a:gd name="T113" fmla="*/ 0 h 495"/>
                <a:gd name="T114" fmla="*/ 0 w 1182"/>
                <a:gd name="T115" fmla="*/ 0 h 495"/>
                <a:gd name="T116" fmla="*/ 0 w 1182"/>
                <a:gd name="T117" fmla="*/ 0 h 495"/>
                <a:gd name="T118" fmla="*/ 0 w 1182"/>
                <a:gd name="T119" fmla="*/ 0 h 495"/>
                <a:gd name="T120" fmla="*/ 0 w 1182"/>
                <a:gd name="T121" fmla="*/ 0 h 495"/>
                <a:gd name="T122" fmla="*/ 0 w 1182"/>
                <a:gd name="T123" fmla="*/ 0 h 4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2"/>
                <a:gd name="T187" fmla="*/ 0 h 495"/>
                <a:gd name="T188" fmla="*/ 1182 w 1182"/>
                <a:gd name="T189" fmla="*/ 495 h 4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2" h="495">
                  <a:moveTo>
                    <a:pt x="0" y="287"/>
                  </a:moveTo>
                  <a:lnTo>
                    <a:pt x="1" y="286"/>
                  </a:lnTo>
                  <a:lnTo>
                    <a:pt x="6" y="284"/>
                  </a:lnTo>
                  <a:lnTo>
                    <a:pt x="8" y="281"/>
                  </a:lnTo>
                  <a:lnTo>
                    <a:pt x="12" y="279"/>
                  </a:lnTo>
                  <a:lnTo>
                    <a:pt x="17" y="276"/>
                  </a:lnTo>
                  <a:lnTo>
                    <a:pt x="22" y="274"/>
                  </a:lnTo>
                  <a:lnTo>
                    <a:pt x="27" y="270"/>
                  </a:lnTo>
                  <a:lnTo>
                    <a:pt x="33" y="266"/>
                  </a:lnTo>
                  <a:lnTo>
                    <a:pt x="40" y="262"/>
                  </a:lnTo>
                  <a:lnTo>
                    <a:pt x="47" y="257"/>
                  </a:lnTo>
                  <a:lnTo>
                    <a:pt x="54" y="252"/>
                  </a:lnTo>
                  <a:lnTo>
                    <a:pt x="61" y="247"/>
                  </a:lnTo>
                  <a:lnTo>
                    <a:pt x="65" y="245"/>
                  </a:lnTo>
                  <a:lnTo>
                    <a:pt x="69" y="242"/>
                  </a:lnTo>
                  <a:lnTo>
                    <a:pt x="74" y="240"/>
                  </a:lnTo>
                  <a:lnTo>
                    <a:pt x="77" y="238"/>
                  </a:lnTo>
                  <a:lnTo>
                    <a:pt x="81" y="235"/>
                  </a:lnTo>
                  <a:lnTo>
                    <a:pt x="85" y="231"/>
                  </a:lnTo>
                  <a:lnTo>
                    <a:pt x="89" y="228"/>
                  </a:lnTo>
                  <a:lnTo>
                    <a:pt x="92" y="225"/>
                  </a:lnTo>
                  <a:lnTo>
                    <a:pt x="96" y="222"/>
                  </a:lnTo>
                  <a:lnTo>
                    <a:pt x="101" y="218"/>
                  </a:lnTo>
                  <a:lnTo>
                    <a:pt x="105" y="216"/>
                  </a:lnTo>
                  <a:lnTo>
                    <a:pt x="109" y="213"/>
                  </a:lnTo>
                  <a:lnTo>
                    <a:pt x="113" y="208"/>
                  </a:lnTo>
                  <a:lnTo>
                    <a:pt x="118" y="206"/>
                  </a:lnTo>
                  <a:lnTo>
                    <a:pt x="121" y="202"/>
                  </a:lnTo>
                  <a:lnTo>
                    <a:pt x="125" y="198"/>
                  </a:lnTo>
                  <a:lnTo>
                    <a:pt x="129" y="194"/>
                  </a:lnTo>
                  <a:lnTo>
                    <a:pt x="134" y="192"/>
                  </a:lnTo>
                  <a:lnTo>
                    <a:pt x="138" y="187"/>
                  </a:lnTo>
                  <a:lnTo>
                    <a:pt x="141" y="184"/>
                  </a:lnTo>
                  <a:lnTo>
                    <a:pt x="145" y="181"/>
                  </a:lnTo>
                  <a:lnTo>
                    <a:pt x="149" y="177"/>
                  </a:lnTo>
                  <a:lnTo>
                    <a:pt x="153" y="173"/>
                  </a:lnTo>
                  <a:lnTo>
                    <a:pt x="157" y="169"/>
                  </a:lnTo>
                  <a:lnTo>
                    <a:pt x="163" y="162"/>
                  </a:lnTo>
                  <a:lnTo>
                    <a:pt x="170" y="154"/>
                  </a:lnTo>
                  <a:lnTo>
                    <a:pt x="174" y="150"/>
                  </a:lnTo>
                  <a:lnTo>
                    <a:pt x="177" y="145"/>
                  </a:lnTo>
                  <a:lnTo>
                    <a:pt x="179" y="142"/>
                  </a:lnTo>
                  <a:lnTo>
                    <a:pt x="183" y="138"/>
                  </a:lnTo>
                  <a:lnTo>
                    <a:pt x="185" y="134"/>
                  </a:lnTo>
                  <a:lnTo>
                    <a:pt x="189" y="129"/>
                  </a:lnTo>
                  <a:lnTo>
                    <a:pt x="192" y="125"/>
                  </a:lnTo>
                  <a:lnTo>
                    <a:pt x="194" y="121"/>
                  </a:lnTo>
                  <a:lnTo>
                    <a:pt x="197" y="118"/>
                  </a:lnTo>
                  <a:lnTo>
                    <a:pt x="198" y="113"/>
                  </a:lnTo>
                  <a:lnTo>
                    <a:pt x="200" y="109"/>
                  </a:lnTo>
                  <a:lnTo>
                    <a:pt x="203" y="104"/>
                  </a:lnTo>
                  <a:lnTo>
                    <a:pt x="208" y="96"/>
                  </a:lnTo>
                  <a:lnTo>
                    <a:pt x="213" y="90"/>
                  </a:lnTo>
                  <a:lnTo>
                    <a:pt x="218" y="82"/>
                  </a:lnTo>
                  <a:lnTo>
                    <a:pt x="224" y="76"/>
                  </a:lnTo>
                  <a:lnTo>
                    <a:pt x="229" y="70"/>
                  </a:lnTo>
                  <a:lnTo>
                    <a:pt x="234" y="64"/>
                  </a:lnTo>
                  <a:lnTo>
                    <a:pt x="239" y="57"/>
                  </a:lnTo>
                  <a:lnTo>
                    <a:pt x="246" y="52"/>
                  </a:lnTo>
                  <a:lnTo>
                    <a:pt x="251" y="47"/>
                  </a:lnTo>
                  <a:lnTo>
                    <a:pt x="256" y="42"/>
                  </a:lnTo>
                  <a:lnTo>
                    <a:pt x="261" y="37"/>
                  </a:lnTo>
                  <a:lnTo>
                    <a:pt x="266" y="33"/>
                  </a:lnTo>
                  <a:lnTo>
                    <a:pt x="271" y="30"/>
                  </a:lnTo>
                  <a:lnTo>
                    <a:pt x="276" y="26"/>
                  </a:lnTo>
                  <a:lnTo>
                    <a:pt x="281" y="22"/>
                  </a:lnTo>
                  <a:lnTo>
                    <a:pt x="285" y="20"/>
                  </a:lnTo>
                  <a:lnTo>
                    <a:pt x="290" y="16"/>
                  </a:lnTo>
                  <a:lnTo>
                    <a:pt x="293" y="13"/>
                  </a:lnTo>
                  <a:lnTo>
                    <a:pt x="301" y="8"/>
                  </a:lnTo>
                  <a:lnTo>
                    <a:pt x="308" y="6"/>
                  </a:lnTo>
                  <a:lnTo>
                    <a:pt x="313" y="2"/>
                  </a:lnTo>
                  <a:lnTo>
                    <a:pt x="318" y="1"/>
                  </a:lnTo>
                  <a:lnTo>
                    <a:pt x="320" y="0"/>
                  </a:lnTo>
                  <a:lnTo>
                    <a:pt x="321" y="0"/>
                  </a:lnTo>
                  <a:lnTo>
                    <a:pt x="321" y="1"/>
                  </a:lnTo>
                  <a:lnTo>
                    <a:pt x="320" y="7"/>
                  </a:lnTo>
                  <a:lnTo>
                    <a:pt x="318" y="10"/>
                  </a:lnTo>
                  <a:lnTo>
                    <a:pt x="318" y="15"/>
                  </a:lnTo>
                  <a:lnTo>
                    <a:pt x="317" y="21"/>
                  </a:lnTo>
                  <a:lnTo>
                    <a:pt x="317" y="27"/>
                  </a:lnTo>
                  <a:lnTo>
                    <a:pt x="315" y="33"/>
                  </a:lnTo>
                  <a:lnTo>
                    <a:pt x="315" y="41"/>
                  </a:lnTo>
                  <a:lnTo>
                    <a:pt x="313" y="43"/>
                  </a:lnTo>
                  <a:lnTo>
                    <a:pt x="313" y="49"/>
                  </a:lnTo>
                  <a:lnTo>
                    <a:pt x="313" y="52"/>
                  </a:lnTo>
                  <a:lnTo>
                    <a:pt x="313" y="57"/>
                  </a:lnTo>
                  <a:lnTo>
                    <a:pt x="312" y="61"/>
                  </a:lnTo>
                  <a:lnTo>
                    <a:pt x="312" y="65"/>
                  </a:lnTo>
                  <a:lnTo>
                    <a:pt x="311" y="70"/>
                  </a:lnTo>
                  <a:lnTo>
                    <a:pt x="311" y="75"/>
                  </a:lnTo>
                  <a:lnTo>
                    <a:pt x="310" y="80"/>
                  </a:lnTo>
                  <a:lnTo>
                    <a:pt x="310" y="85"/>
                  </a:lnTo>
                  <a:lnTo>
                    <a:pt x="310" y="90"/>
                  </a:lnTo>
                  <a:lnTo>
                    <a:pt x="310" y="95"/>
                  </a:lnTo>
                  <a:lnTo>
                    <a:pt x="310" y="100"/>
                  </a:lnTo>
                  <a:lnTo>
                    <a:pt x="310" y="105"/>
                  </a:lnTo>
                  <a:lnTo>
                    <a:pt x="308" y="109"/>
                  </a:lnTo>
                  <a:lnTo>
                    <a:pt x="308" y="115"/>
                  </a:lnTo>
                  <a:lnTo>
                    <a:pt x="308" y="120"/>
                  </a:lnTo>
                  <a:lnTo>
                    <a:pt x="308" y="125"/>
                  </a:lnTo>
                  <a:lnTo>
                    <a:pt x="308" y="130"/>
                  </a:lnTo>
                  <a:lnTo>
                    <a:pt x="308" y="137"/>
                  </a:lnTo>
                  <a:lnTo>
                    <a:pt x="308" y="142"/>
                  </a:lnTo>
                  <a:lnTo>
                    <a:pt x="308" y="147"/>
                  </a:lnTo>
                  <a:lnTo>
                    <a:pt x="308" y="152"/>
                  </a:lnTo>
                  <a:lnTo>
                    <a:pt x="310" y="158"/>
                  </a:lnTo>
                  <a:lnTo>
                    <a:pt x="310" y="163"/>
                  </a:lnTo>
                  <a:lnTo>
                    <a:pt x="310" y="168"/>
                  </a:lnTo>
                  <a:lnTo>
                    <a:pt x="311" y="174"/>
                  </a:lnTo>
                  <a:lnTo>
                    <a:pt x="312" y="179"/>
                  </a:lnTo>
                  <a:lnTo>
                    <a:pt x="312" y="184"/>
                  </a:lnTo>
                  <a:lnTo>
                    <a:pt x="312" y="189"/>
                  </a:lnTo>
                  <a:lnTo>
                    <a:pt x="313" y="194"/>
                  </a:lnTo>
                  <a:lnTo>
                    <a:pt x="313" y="199"/>
                  </a:lnTo>
                  <a:lnTo>
                    <a:pt x="315" y="204"/>
                  </a:lnTo>
                  <a:lnTo>
                    <a:pt x="316" y="209"/>
                  </a:lnTo>
                  <a:lnTo>
                    <a:pt x="317" y="214"/>
                  </a:lnTo>
                  <a:lnTo>
                    <a:pt x="318" y="219"/>
                  </a:lnTo>
                  <a:lnTo>
                    <a:pt x="318" y="225"/>
                  </a:lnTo>
                  <a:lnTo>
                    <a:pt x="320" y="230"/>
                  </a:lnTo>
                  <a:lnTo>
                    <a:pt x="321" y="233"/>
                  </a:lnTo>
                  <a:lnTo>
                    <a:pt x="323" y="238"/>
                  </a:lnTo>
                  <a:lnTo>
                    <a:pt x="325" y="242"/>
                  </a:lnTo>
                  <a:lnTo>
                    <a:pt x="327" y="247"/>
                  </a:lnTo>
                  <a:lnTo>
                    <a:pt x="330" y="251"/>
                  </a:lnTo>
                  <a:lnTo>
                    <a:pt x="331" y="256"/>
                  </a:lnTo>
                  <a:lnTo>
                    <a:pt x="335" y="263"/>
                  </a:lnTo>
                  <a:lnTo>
                    <a:pt x="339" y="271"/>
                  </a:lnTo>
                  <a:lnTo>
                    <a:pt x="344" y="279"/>
                  </a:lnTo>
                  <a:lnTo>
                    <a:pt x="349" y="285"/>
                  </a:lnTo>
                  <a:lnTo>
                    <a:pt x="354" y="291"/>
                  </a:lnTo>
                  <a:lnTo>
                    <a:pt x="359" y="297"/>
                  </a:lnTo>
                  <a:lnTo>
                    <a:pt x="364" y="302"/>
                  </a:lnTo>
                  <a:lnTo>
                    <a:pt x="370" y="309"/>
                  </a:lnTo>
                  <a:lnTo>
                    <a:pt x="375" y="314"/>
                  </a:lnTo>
                  <a:lnTo>
                    <a:pt x="381" y="319"/>
                  </a:lnTo>
                  <a:lnTo>
                    <a:pt x="386" y="324"/>
                  </a:lnTo>
                  <a:lnTo>
                    <a:pt x="392" y="329"/>
                  </a:lnTo>
                  <a:lnTo>
                    <a:pt x="397" y="333"/>
                  </a:lnTo>
                  <a:lnTo>
                    <a:pt x="404" y="336"/>
                  </a:lnTo>
                  <a:lnTo>
                    <a:pt x="409" y="340"/>
                  </a:lnTo>
                  <a:lnTo>
                    <a:pt x="415" y="345"/>
                  </a:lnTo>
                  <a:lnTo>
                    <a:pt x="420" y="348"/>
                  </a:lnTo>
                  <a:lnTo>
                    <a:pt x="425" y="350"/>
                  </a:lnTo>
                  <a:lnTo>
                    <a:pt x="430" y="353"/>
                  </a:lnTo>
                  <a:lnTo>
                    <a:pt x="435" y="356"/>
                  </a:lnTo>
                  <a:lnTo>
                    <a:pt x="439" y="358"/>
                  </a:lnTo>
                  <a:lnTo>
                    <a:pt x="443" y="360"/>
                  </a:lnTo>
                  <a:lnTo>
                    <a:pt x="448" y="362"/>
                  </a:lnTo>
                  <a:lnTo>
                    <a:pt x="451" y="364"/>
                  </a:lnTo>
                  <a:lnTo>
                    <a:pt x="458" y="367"/>
                  </a:lnTo>
                  <a:lnTo>
                    <a:pt x="463" y="368"/>
                  </a:lnTo>
                  <a:lnTo>
                    <a:pt x="465" y="369"/>
                  </a:lnTo>
                  <a:lnTo>
                    <a:pt x="467" y="370"/>
                  </a:lnTo>
                  <a:lnTo>
                    <a:pt x="469" y="370"/>
                  </a:lnTo>
                  <a:lnTo>
                    <a:pt x="474" y="372"/>
                  </a:lnTo>
                  <a:lnTo>
                    <a:pt x="477" y="372"/>
                  </a:lnTo>
                  <a:lnTo>
                    <a:pt x="482" y="373"/>
                  </a:lnTo>
                  <a:lnTo>
                    <a:pt x="485" y="374"/>
                  </a:lnTo>
                  <a:lnTo>
                    <a:pt x="492" y="375"/>
                  </a:lnTo>
                  <a:lnTo>
                    <a:pt x="498" y="375"/>
                  </a:lnTo>
                  <a:lnTo>
                    <a:pt x="504" y="377"/>
                  </a:lnTo>
                  <a:lnTo>
                    <a:pt x="508" y="377"/>
                  </a:lnTo>
                  <a:lnTo>
                    <a:pt x="512" y="378"/>
                  </a:lnTo>
                  <a:lnTo>
                    <a:pt x="515" y="378"/>
                  </a:lnTo>
                  <a:lnTo>
                    <a:pt x="520" y="379"/>
                  </a:lnTo>
                  <a:lnTo>
                    <a:pt x="524" y="379"/>
                  </a:lnTo>
                  <a:lnTo>
                    <a:pt x="528" y="379"/>
                  </a:lnTo>
                  <a:lnTo>
                    <a:pt x="532" y="379"/>
                  </a:lnTo>
                  <a:lnTo>
                    <a:pt x="537" y="379"/>
                  </a:lnTo>
                  <a:lnTo>
                    <a:pt x="542" y="379"/>
                  </a:lnTo>
                  <a:lnTo>
                    <a:pt x="546" y="379"/>
                  </a:lnTo>
                  <a:lnTo>
                    <a:pt x="551" y="379"/>
                  </a:lnTo>
                  <a:lnTo>
                    <a:pt x="556" y="380"/>
                  </a:lnTo>
                  <a:lnTo>
                    <a:pt x="561" y="379"/>
                  </a:lnTo>
                  <a:lnTo>
                    <a:pt x="566" y="379"/>
                  </a:lnTo>
                  <a:lnTo>
                    <a:pt x="571" y="379"/>
                  </a:lnTo>
                  <a:lnTo>
                    <a:pt x="576" y="379"/>
                  </a:lnTo>
                  <a:lnTo>
                    <a:pt x="581" y="378"/>
                  </a:lnTo>
                  <a:lnTo>
                    <a:pt x="586" y="378"/>
                  </a:lnTo>
                  <a:lnTo>
                    <a:pt x="591" y="377"/>
                  </a:lnTo>
                  <a:lnTo>
                    <a:pt x="597" y="377"/>
                  </a:lnTo>
                  <a:lnTo>
                    <a:pt x="602" y="375"/>
                  </a:lnTo>
                  <a:lnTo>
                    <a:pt x="607" y="374"/>
                  </a:lnTo>
                  <a:lnTo>
                    <a:pt x="613" y="373"/>
                  </a:lnTo>
                  <a:lnTo>
                    <a:pt x="618" y="373"/>
                  </a:lnTo>
                  <a:lnTo>
                    <a:pt x="623" y="372"/>
                  </a:lnTo>
                  <a:lnTo>
                    <a:pt x="630" y="369"/>
                  </a:lnTo>
                  <a:lnTo>
                    <a:pt x="635" y="368"/>
                  </a:lnTo>
                  <a:lnTo>
                    <a:pt x="641" y="368"/>
                  </a:lnTo>
                  <a:lnTo>
                    <a:pt x="646" y="365"/>
                  </a:lnTo>
                  <a:lnTo>
                    <a:pt x="652" y="363"/>
                  </a:lnTo>
                  <a:lnTo>
                    <a:pt x="657" y="362"/>
                  </a:lnTo>
                  <a:lnTo>
                    <a:pt x="664" y="359"/>
                  </a:lnTo>
                  <a:lnTo>
                    <a:pt x="669" y="356"/>
                  </a:lnTo>
                  <a:lnTo>
                    <a:pt x="675" y="354"/>
                  </a:lnTo>
                  <a:lnTo>
                    <a:pt x="679" y="351"/>
                  </a:lnTo>
                  <a:lnTo>
                    <a:pt x="686" y="349"/>
                  </a:lnTo>
                  <a:lnTo>
                    <a:pt x="690" y="345"/>
                  </a:lnTo>
                  <a:lnTo>
                    <a:pt x="696" y="341"/>
                  </a:lnTo>
                  <a:lnTo>
                    <a:pt x="701" y="339"/>
                  </a:lnTo>
                  <a:lnTo>
                    <a:pt x="706" y="335"/>
                  </a:lnTo>
                  <a:lnTo>
                    <a:pt x="711" y="331"/>
                  </a:lnTo>
                  <a:lnTo>
                    <a:pt x="718" y="328"/>
                  </a:lnTo>
                  <a:lnTo>
                    <a:pt x="723" y="324"/>
                  </a:lnTo>
                  <a:lnTo>
                    <a:pt x="729" y="320"/>
                  </a:lnTo>
                  <a:lnTo>
                    <a:pt x="733" y="315"/>
                  </a:lnTo>
                  <a:lnTo>
                    <a:pt x="738" y="310"/>
                  </a:lnTo>
                  <a:lnTo>
                    <a:pt x="743" y="305"/>
                  </a:lnTo>
                  <a:lnTo>
                    <a:pt x="748" y="301"/>
                  </a:lnTo>
                  <a:lnTo>
                    <a:pt x="751" y="295"/>
                  </a:lnTo>
                  <a:lnTo>
                    <a:pt x="756" y="291"/>
                  </a:lnTo>
                  <a:lnTo>
                    <a:pt x="761" y="285"/>
                  </a:lnTo>
                  <a:lnTo>
                    <a:pt x="767" y="281"/>
                  </a:lnTo>
                  <a:lnTo>
                    <a:pt x="770" y="275"/>
                  </a:lnTo>
                  <a:lnTo>
                    <a:pt x="775" y="270"/>
                  </a:lnTo>
                  <a:lnTo>
                    <a:pt x="779" y="265"/>
                  </a:lnTo>
                  <a:lnTo>
                    <a:pt x="783" y="261"/>
                  </a:lnTo>
                  <a:lnTo>
                    <a:pt x="787" y="255"/>
                  </a:lnTo>
                  <a:lnTo>
                    <a:pt x="792" y="250"/>
                  </a:lnTo>
                  <a:lnTo>
                    <a:pt x="794" y="245"/>
                  </a:lnTo>
                  <a:lnTo>
                    <a:pt x="799" y="240"/>
                  </a:lnTo>
                  <a:lnTo>
                    <a:pt x="802" y="235"/>
                  </a:lnTo>
                  <a:lnTo>
                    <a:pt x="805" y="228"/>
                  </a:lnTo>
                  <a:lnTo>
                    <a:pt x="808" y="223"/>
                  </a:lnTo>
                  <a:lnTo>
                    <a:pt x="812" y="218"/>
                  </a:lnTo>
                  <a:lnTo>
                    <a:pt x="814" y="212"/>
                  </a:lnTo>
                  <a:lnTo>
                    <a:pt x="818" y="207"/>
                  </a:lnTo>
                  <a:lnTo>
                    <a:pt x="820" y="202"/>
                  </a:lnTo>
                  <a:lnTo>
                    <a:pt x="824" y="197"/>
                  </a:lnTo>
                  <a:lnTo>
                    <a:pt x="827" y="192"/>
                  </a:lnTo>
                  <a:lnTo>
                    <a:pt x="829" y="187"/>
                  </a:lnTo>
                  <a:lnTo>
                    <a:pt x="832" y="181"/>
                  </a:lnTo>
                  <a:lnTo>
                    <a:pt x="834" y="175"/>
                  </a:lnTo>
                  <a:lnTo>
                    <a:pt x="837" y="170"/>
                  </a:lnTo>
                  <a:lnTo>
                    <a:pt x="839" y="165"/>
                  </a:lnTo>
                  <a:lnTo>
                    <a:pt x="842" y="162"/>
                  </a:lnTo>
                  <a:lnTo>
                    <a:pt x="844" y="157"/>
                  </a:lnTo>
                  <a:lnTo>
                    <a:pt x="846" y="152"/>
                  </a:lnTo>
                  <a:lnTo>
                    <a:pt x="848" y="147"/>
                  </a:lnTo>
                  <a:lnTo>
                    <a:pt x="849" y="142"/>
                  </a:lnTo>
                  <a:lnTo>
                    <a:pt x="852" y="138"/>
                  </a:lnTo>
                  <a:lnTo>
                    <a:pt x="853" y="134"/>
                  </a:lnTo>
                  <a:lnTo>
                    <a:pt x="854" y="129"/>
                  </a:lnTo>
                  <a:lnTo>
                    <a:pt x="856" y="125"/>
                  </a:lnTo>
                  <a:lnTo>
                    <a:pt x="858" y="120"/>
                  </a:lnTo>
                  <a:lnTo>
                    <a:pt x="859" y="116"/>
                  </a:lnTo>
                  <a:lnTo>
                    <a:pt x="861" y="113"/>
                  </a:lnTo>
                  <a:lnTo>
                    <a:pt x="862" y="109"/>
                  </a:lnTo>
                  <a:lnTo>
                    <a:pt x="863" y="105"/>
                  </a:lnTo>
                  <a:lnTo>
                    <a:pt x="866" y="98"/>
                  </a:lnTo>
                  <a:lnTo>
                    <a:pt x="868" y="93"/>
                  </a:lnTo>
                  <a:lnTo>
                    <a:pt x="871" y="86"/>
                  </a:lnTo>
                  <a:lnTo>
                    <a:pt x="872" y="81"/>
                  </a:lnTo>
                  <a:lnTo>
                    <a:pt x="873" y="76"/>
                  </a:lnTo>
                  <a:lnTo>
                    <a:pt x="874" y="72"/>
                  </a:lnTo>
                  <a:lnTo>
                    <a:pt x="876" y="67"/>
                  </a:lnTo>
                  <a:lnTo>
                    <a:pt x="877" y="66"/>
                  </a:lnTo>
                  <a:lnTo>
                    <a:pt x="884" y="21"/>
                  </a:lnTo>
                  <a:lnTo>
                    <a:pt x="887" y="22"/>
                  </a:lnTo>
                  <a:lnTo>
                    <a:pt x="888" y="23"/>
                  </a:lnTo>
                  <a:lnTo>
                    <a:pt x="893" y="25"/>
                  </a:lnTo>
                  <a:lnTo>
                    <a:pt x="897" y="27"/>
                  </a:lnTo>
                  <a:lnTo>
                    <a:pt x="903" y="30"/>
                  </a:lnTo>
                  <a:lnTo>
                    <a:pt x="906" y="31"/>
                  </a:lnTo>
                  <a:lnTo>
                    <a:pt x="910" y="32"/>
                  </a:lnTo>
                  <a:lnTo>
                    <a:pt x="913" y="35"/>
                  </a:lnTo>
                  <a:lnTo>
                    <a:pt x="917" y="37"/>
                  </a:lnTo>
                  <a:lnTo>
                    <a:pt x="921" y="38"/>
                  </a:lnTo>
                  <a:lnTo>
                    <a:pt x="925" y="41"/>
                  </a:lnTo>
                  <a:lnTo>
                    <a:pt x="930" y="42"/>
                  </a:lnTo>
                  <a:lnTo>
                    <a:pt x="935" y="45"/>
                  </a:lnTo>
                  <a:lnTo>
                    <a:pt x="938" y="47"/>
                  </a:lnTo>
                  <a:lnTo>
                    <a:pt x="943" y="49"/>
                  </a:lnTo>
                  <a:lnTo>
                    <a:pt x="949" y="52"/>
                  </a:lnTo>
                  <a:lnTo>
                    <a:pt x="954" y="55"/>
                  </a:lnTo>
                  <a:lnTo>
                    <a:pt x="959" y="57"/>
                  </a:lnTo>
                  <a:lnTo>
                    <a:pt x="965" y="60"/>
                  </a:lnTo>
                  <a:lnTo>
                    <a:pt x="969" y="62"/>
                  </a:lnTo>
                  <a:lnTo>
                    <a:pt x="975" y="66"/>
                  </a:lnTo>
                  <a:lnTo>
                    <a:pt x="980" y="69"/>
                  </a:lnTo>
                  <a:lnTo>
                    <a:pt x="986" y="72"/>
                  </a:lnTo>
                  <a:lnTo>
                    <a:pt x="992" y="75"/>
                  </a:lnTo>
                  <a:lnTo>
                    <a:pt x="999" y="79"/>
                  </a:lnTo>
                  <a:lnTo>
                    <a:pt x="1005" y="81"/>
                  </a:lnTo>
                  <a:lnTo>
                    <a:pt x="1010" y="85"/>
                  </a:lnTo>
                  <a:lnTo>
                    <a:pt x="1016" y="87"/>
                  </a:lnTo>
                  <a:lnTo>
                    <a:pt x="1023" y="91"/>
                  </a:lnTo>
                  <a:lnTo>
                    <a:pt x="1028" y="95"/>
                  </a:lnTo>
                  <a:lnTo>
                    <a:pt x="1034" y="98"/>
                  </a:lnTo>
                  <a:lnTo>
                    <a:pt x="1040" y="101"/>
                  </a:lnTo>
                  <a:lnTo>
                    <a:pt x="1046" y="106"/>
                  </a:lnTo>
                  <a:lnTo>
                    <a:pt x="1053" y="109"/>
                  </a:lnTo>
                  <a:lnTo>
                    <a:pt x="1059" y="113"/>
                  </a:lnTo>
                  <a:lnTo>
                    <a:pt x="1065" y="116"/>
                  </a:lnTo>
                  <a:lnTo>
                    <a:pt x="1072" y="120"/>
                  </a:lnTo>
                  <a:lnTo>
                    <a:pt x="1078" y="124"/>
                  </a:lnTo>
                  <a:lnTo>
                    <a:pt x="1084" y="128"/>
                  </a:lnTo>
                  <a:lnTo>
                    <a:pt x="1090" y="131"/>
                  </a:lnTo>
                  <a:lnTo>
                    <a:pt x="1097" y="135"/>
                  </a:lnTo>
                  <a:lnTo>
                    <a:pt x="1102" y="139"/>
                  </a:lnTo>
                  <a:lnTo>
                    <a:pt x="1108" y="143"/>
                  </a:lnTo>
                  <a:lnTo>
                    <a:pt x="1113" y="147"/>
                  </a:lnTo>
                  <a:lnTo>
                    <a:pt x="1119" y="150"/>
                  </a:lnTo>
                  <a:lnTo>
                    <a:pt x="1125" y="154"/>
                  </a:lnTo>
                  <a:lnTo>
                    <a:pt x="1131" y="158"/>
                  </a:lnTo>
                  <a:lnTo>
                    <a:pt x="1137" y="162"/>
                  </a:lnTo>
                  <a:lnTo>
                    <a:pt x="1143" y="165"/>
                  </a:lnTo>
                  <a:lnTo>
                    <a:pt x="1147" y="169"/>
                  </a:lnTo>
                  <a:lnTo>
                    <a:pt x="1152" y="173"/>
                  </a:lnTo>
                  <a:lnTo>
                    <a:pt x="1157" y="177"/>
                  </a:lnTo>
                  <a:lnTo>
                    <a:pt x="1163" y="181"/>
                  </a:lnTo>
                  <a:lnTo>
                    <a:pt x="1168" y="184"/>
                  </a:lnTo>
                  <a:lnTo>
                    <a:pt x="1173" y="189"/>
                  </a:lnTo>
                  <a:lnTo>
                    <a:pt x="1177" y="193"/>
                  </a:lnTo>
                  <a:lnTo>
                    <a:pt x="1182" y="197"/>
                  </a:lnTo>
                  <a:lnTo>
                    <a:pt x="1181" y="197"/>
                  </a:lnTo>
                  <a:lnTo>
                    <a:pt x="1178" y="199"/>
                  </a:lnTo>
                  <a:lnTo>
                    <a:pt x="1174" y="203"/>
                  </a:lnTo>
                  <a:lnTo>
                    <a:pt x="1169" y="208"/>
                  </a:lnTo>
                  <a:lnTo>
                    <a:pt x="1166" y="209"/>
                  </a:lnTo>
                  <a:lnTo>
                    <a:pt x="1162" y="213"/>
                  </a:lnTo>
                  <a:lnTo>
                    <a:pt x="1158" y="217"/>
                  </a:lnTo>
                  <a:lnTo>
                    <a:pt x="1154" y="219"/>
                  </a:lnTo>
                  <a:lnTo>
                    <a:pt x="1149" y="223"/>
                  </a:lnTo>
                  <a:lnTo>
                    <a:pt x="1146" y="228"/>
                  </a:lnTo>
                  <a:lnTo>
                    <a:pt x="1141" y="232"/>
                  </a:lnTo>
                  <a:lnTo>
                    <a:pt x="1136" y="237"/>
                  </a:lnTo>
                  <a:lnTo>
                    <a:pt x="1129" y="241"/>
                  </a:lnTo>
                  <a:lnTo>
                    <a:pt x="1123" y="246"/>
                  </a:lnTo>
                  <a:lnTo>
                    <a:pt x="1117" y="251"/>
                  </a:lnTo>
                  <a:lnTo>
                    <a:pt x="1110" y="256"/>
                  </a:lnTo>
                  <a:lnTo>
                    <a:pt x="1103" y="261"/>
                  </a:lnTo>
                  <a:lnTo>
                    <a:pt x="1097" y="267"/>
                  </a:lnTo>
                  <a:lnTo>
                    <a:pt x="1089" y="272"/>
                  </a:lnTo>
                  <a:lnTo>
                    <a:pt x="1082" y="279"/>
                  </a:lnTo>
                  <a:lnTo>
                    <a:pt x="1073" y="284"/>
                  </a:lnTo>
                  <a:lnTo>
                    <a:pt x="1065" y="290"/>
                  </a:lnTo>
                  <a:lnTo>
                    <a:pt x="1056" y="296"/>
                  </a:lnTo>
                  <a:lnTo>
                    <a:pt x="1048" y="302"/>
                  </a:lnTo>
                  <a:lnTo>
                    <a:pt x="1039" y="309"/>
                  </a:lnTo>
                  <a:lnTo>
                    <a:pt x="1029" y="315"/>
                  </a:lnTo>
                  <a:lnTo>
                    <a:pt x="1020" y="321"/>
                  </a:lnTo>
                  <a:lnTo>
                    <a:pt x="1011" y="328"/>
                  </a:lnTo>
                  <a:lnTo>
                    <a:pt x="1000" y="334"/>
                  </a:lnTo>
                  <a:lnTo>
                    <a:pt x="990" y="340"/>
                  </a:lnTo>
                  <a:lnTo>
                    <a:pt x="979" y="346"/>
                  </a:lnTo>
                  <a:lnTo>
                    <a:pt x="969" y="353"/>
                  </a:lnTo>
                  <a:lnTo>
                    <a:pt x="957" y="359"/>
                  </a:lnTo>
                  <a:lnTo>
                    <a:pt x="946" y="365"/>
                  </a:lnTo>
                  <a:lnTo>
                    <a:pt x="935" y="372"/>
                  </a:lnTo>
                  <a:lnTo>
                    <a:pt x="923" y="378"/>
                  </a:lnTo>
                  <a:lnTo>
                    <a:pt x="912" y="384"/>
                  </a:lnTo>
                  <a:lnTo>
                    <a:pt x="900" y="390"/>
                  </a:lnTo>
                  <a:lnTo>
                    <a:pt x="888" y="397"/>
                  </a:lnTo>
                  <a:lnTo>
                    <a:pt x="876" y="403"/>
                  </a:lnTo>
                  <a:lnTo>
                    <a:pt x="863" y="408"/>
                  </a:lnTo>
                  <a:lnTo>
                    <a:pt x="851" y="414"/>
                  </a:lnTo>
                  <a:lnTo>
                    <a:pt x="838" y="419"/>
                  </a:lnTo>
                  <a:lnTo>
                    <a:pt x="826" y="427"/>
                  </a:lnTo>
                  <a:lnTo>
                    <a:pt x="812" y="431"/>
                  </a:lnTo>
                  <a:lnTo>
                    <a:pt x="798" y="436"/>
                  </a:lnTo>
                  <a:lnTo>
                    <a:pt x="784" y="441"/>
                  </a:lnTo>
                  <a:lnTo>
                    <a:pt x="772" y="446"/>
                  </a:lnTo>
                  <a:lnTo>
                    <a:pt x="756" y="451"/>
                  </a:lnTo>
                  <a:lnTo>
                    <a:pt x="744" y="456"/>
                  </a:lnTo>
                  <a:lnTo>
                    <a:pt x="730" y="460"/>
                  </a:lnTo>
                  <a:lnTo>
                    <a:pt x="716" y="465"/>
                  </a:lnTo>
                  <a:lnTo>
                    <a:pt x="701" y="468"/>
                  </a:lnTo>
                  <a:lnTo>
                    <a:pt x="687" y="472"/>
                  </a:lnTo>
                  <a:lnTo>
                    <a:pt x="672" y="475"/>
                  </a:lnTo>
                  <a:lnTo>
                    <a:pt x="659" y="478"/>
                  </a:lnTo>
                  <a:lnTo>
                    <a:pt x="644" y="481"/>
                  </a:lnTo>
                  <a:lnTo>
                    <a:pt x="628" y="483"/>
                  </a:lnTo>
                  <a:lnTo>
                    <a:pt x="613" y="486"/>
                  </a:lnTo>
                  <a:lnTo>
                    <a:pt x="600" y="488"/>
                  </a:lnTo>
                  <a:lnTo>
                    <a:pt x="583" y="490"/>
                  </a:lnTo>
                  <a:lnTo>
                    <a:pt x="569" y="491"/>
                  </a:lnTo>
                  <a:lnTo>
                    <a:pt x="554" y="492"/>
                  </a:lnTo>
                  <a:lnTo>
                    <a:pt x="539" y="493"/>
                  </a:lnTo>
                  <a:lnTo>
                    <a:pt x="524" y="493"/>
                  </a:lnTo>
                  <a:lnTo>
                    <a:pt x="509" y="495"/>
                  </a:lnTo>
                  <a:lnTo>
                    <a:pt x="495" y="495"/>
                  </a:lnTo>
                  <a:lnTo>
                    <a:pt x="482" y="495"/>
                  </a:lnTo>
                  <a:lnTo>
                    <a:pt x="467" y="495"/>
                  </a:lnTo>
                  <a:lnTo>
                    <a:pt x="454" y="493"/>
                  </a:lnTo>
                  <a:lnTo>
                    <a:pt x="440" y="493"/>
                  </a:lnTo>
                  <a:lnTo>
                    <a:pt x="426" y="492"/>
                  </a:lnTo>
                  <a:lnTo>
                    <a:pt x="413" y="491"/>
                  </a:lnTo>
                  <a:lnTo>
                    <a:pt x="400" y="490"/>
                  </a:lnTo>
                  <a:lnTo>
                    <a:pt x="387" y="488"/>
                  </a:lnTo>
                  <a:lnTo>
                    <a:pt x="375" y="486"/>
                  </a:lnTo>
                  <a:lnTo>
                    <a:pt x="361" y="485"/>
                  </a:lnTo>
                  <a:lnTo>
                    <a:pt x="349" y="482"/>
                  </a:lnTo>
                  <a:lnTo>
                    <a:pt x="336" y="480"/>
                  </a:lnTo>
                  <a:lnTo>
                    <a:pt x="323" y="478"/>
                  </a:lnTo>
                  <a:lnTo>
                    <a:pt x="312" y="475"/>
                  </a:lnTo>
                  <a:lnTo>
                    <a:pt x="301" y="473"/>
                  </a:lnTo>
                  <a:lnTo>
                    <a:pt x="288" y="471"/>
                  </a:lnTo>
                  <a:lnTo>
                    <a:pt x="277" y="468"/>
                  </a:lnTo>
                  <a:lnTo>
                    <a:pt x="266" y="465"/>
                  </a:lnTo>
                  <a:lnTo>
                    <a:pt x="256" y="462"/>
                  </a:lnTo>
                  <a:lnTo>
                    <a:pt x="244" y="458"/>
                  </a:lnTo>
                  <a:lnTo>
                    <a:pt x="234" y="456"/>
                  </a:lnTo>
                  <a:lnTo>
                    <a:pt x="223" y="452"/>
                  </a:lnTo>
                  <a:lnTo>
                    <a:pt x="213" y="450"/>
                  </a:lnTo>
                  <a:lnTo>
                    <a:pt x="203" y="446"/>
                  </a:lnTo>
                  <a:lnTo>
                    <a:pt x="194" y="443"/>
                  </a:lnTo>
                  <a:lnTo>
                    <a:pt x="184" y="439"/>
                  </a:lnTo>
                  <a:lnTo>
                    <a:pt x="175" y="436"/>
                  </a:lnTo>
                  <a:lnTo>
                    <a:pt x="165" y="432"/>
                  </a:lnTo>
                  <a:lnTo>
                    <a:pt x="158" y="429"/>
                  </a:lnTo>
                  <a:lnTo>
                    <a:pt x="149" y="426"/>
                  </a:lnTo>
                  <a:lnTo>
                    <a:pt x="140" y="423"/>
                  </a:lnTo>
                  <a:lnTo>
                    <a:pt x="133" y="419"/>
                  </a:lnTo>
                  <a:lnTo>
                    <a:pt x="125" y="417"/>
                  </a:lnTo>
                  <a:lnTo>
                    <a:pt x="118" y="413"/>
                  </a:lnTo>
                  <a:lnTo>
                    <a:pt x="110" y="411"/>
                  </a:lnTo>
                  <a:lnTo>
                    <a:pt x="104" y="407"/>
                  </a:lnTo>
                  <a:lnTo>
                    <a:pt x="98" y="403"/>
                  </a:lnTo>
                  <a:lnTo>
                    <a:pt x="91" y="400"/>
                  </a:lnTo>
                  <a:lnTo>
                    <a:pt x="85" y="397"/>
                  </a:lnTo>
                  <a:lnTo>
                    <a:pt x="79" y="394"/>
                  </a:lnTo>
                  <a:lnTo>
                    <a:pt x="74" y="392"/>
                  </a:lnTo>
                  <a:lnTo>
                    <a:pt x="69" y="389"/>
                  </a:lnTo>
                  <a:lnTo>
                    <a:pt x="64" y="387"/>
                  </a:lnTo>
                  <a:lnTo>
                    <a:pt x="59" y="384"/>
                  </a:lnTo>
                  <a:lnTo>
                    <a:pt x="55" y="383"/>
                  </a:lnTo>
                  <a:lnTo>
                    <a:pt x="51" y="379"/>
                  </a:lnTo>
                  <a:lnTo>
                    <a:pt x="47" y="378"/>
                  </a:lnTo>
                  <a:lnTo>
                    <a:pt x="44" y="375"/>
                  </a:lnTo>
                  <a:lnTo>
                    <a:pt x="41" y="374"/>
                  </a:lnTo>
                  <a:lnTo>
                    <a:pt x="36" y="372"/>
                  </a:lnTo>
                  <a:lnTo>
                    <a:pt x="33" y="369"/>
                  </a:lnTo>
                  <a:lnTo>
                    <a:pt x="31" y="368"/>
                  </a:lnTo>
                  <a:lnTo>
                    <a:pt x="0" y="287"/>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1" name="Freeform 30"/>
            <p:cNvSpPr>
              <a:spLocks/>
            </p:cNvSpPr>
            <p:nvPr/>
          </p:nvSpPr>
          <p:spPr bwMode="auto">
            <a:xfrm>
              <a:off x="3188" y="3000"/>
              <a:ext cx="188" cy="119"/>
            </a:xfrm>
            <a:custGeom>
              <a:avLst/>
              <a:gdLst>
                <a:gd name="T0" fmla="*/ 0 w 565"/>
                <a:gd name="T1" fmla="*/ 0 h 355"/>
                <a:gd name="T2" fmla="*/ 0 w 565"/>
                <a:gd name="T3" fmla="*/ 0 h 355"/>
                <a:gd name="T4" fmla="*/ 0 w 565"/>
                <a:gd name="T5" fmla="*/ 0 h 355"/>
                <a:gd name="T6" fmla="*/ 0 w 565"/>
                <a:gd name="T7" fmla="*/ 0 h 355"/>
                <a:gd name="T8" fmla="*/ 0 w 565"/>
                <a:gd name="T9" fmla="*/ 0 h 355"/>
                <a:gd name="T10" fmla="*/ 0 w 565"/>
                <a:gd name="T11" fmla="*/ 0 h 355"/>
                <a:gd name="T12" fmla="*/ 0 w 565"/>
                <a:gd name="T13" fmla="*/ 0 h 355"/>
                <a:gd name="T14" fmla="*/ 0 w 565"/>
                <a:gd name="T15" fmla="*/ 0 h 355"/>
                <a:gd name="T16" fmla="*/ 0 w 565"/>
                <a:gd name="T17" fmla="*/ 0 h 355"/>
                <a:gd name="T18" fmla="*/ 0 w 565"/>
                <a:gd name="T19" fmla="*/ 0 h 355"/>
                <a:gd name="T20" fmla="*/ 0 w 565"/>
                <a:gd name="T21" fmla="*/ 0 h 355"/>
                <a:gd name="T22" fmla="*/ 0 w 565"/>
                <a:gd name="T23" fmla="*/ 0 h 355"/>
                <a:gd name="T24" fmla="*/ 0 w 565"/>
                <a:gd name="T25" fmla="*/ 0 h 355"/>
                <a:gd name="T26" fmla="*/ 0 w 565"/>
                <a:gd name="T27" fmla="*/ 0 h 355"/>
                <a:gd name="T28" fmla="*/ 0 w 565"/>
                <a:gd name="T29" fmla="*/ 0 h 355"/>
                <a:gd name="T30" fmla="*/ 0 w 565"/>
                <a:gd name="T31" fmla="*/ 0 h 355"/>
                <a:gd name="T32" fmla="*/ 0 w 565"/>
                <a:gd name="T33" fmla="*/ 0 h 355"/>
                <a:gd name="T34" fmla="*/ 0 w 565"/>
                <a:gd name="T35" fmla="*/ 0 h 355"/>
                <a:gd name="T36" fmla="*/ 0 w 565"/>
                <a:gd name="T37" fmla="*/ 0 h 355"/>
                <a:gd name="T38" fmla="*/ 0 w 565"/>
                <a:gd name="T39" fmla="*/ 0 h 355"/>
                <a:gd name="T40" fmla="*/ 0 w 565"/>
                <a:gd name="T41" fmla="*/ 0 h 355"/>
                <a:gd name="T42" fmla="*/ 0 w 565"/>
                <a:gd name="T43" fmla="*/ 0 h 355"/>
                <a:gd name="T44" fmla="*/ 0 w 565"/>
                <a:gd name="T45" fmla="*/ 0 h 355"/>
                <a:gd name="T46" fmla="*/ 0 w 565"/>
                <a:gd name="T47" fmla="*/ 0 h 355"/>
                <a:gd name="T48" fmla="*/ 0 w 565"/>
                <a:gd name="T49" fmla="*/ 0 h 355"/>
                <a:gd name="T50" fmla="*/ 0 w 565"/>
                <a:gd name="T51" fmla="*/ 0 h 355"/>
                <a:gd name="T52" fmla="*/ 0 w 565"/>
                <a:gd name="T53" fmla="*/ 0 h 355"/>
                <a:gd name="T54" fmla="*/ 0 w 565"/>
                <a:gd name="T55" fmla="*/ 0 h 355"/>
                <a:gd name="T56" fmla="*/ 0 w 565"/>
                <a:gd name="T57" fmla="*/ 0 h 355"/>
                <a:gd name="T58" fmla="*/ 0 w 565"/>
                <a:gd name="T59" fmla="*/ 0 h 355"/>
                <a:gd name="T60" fmla="*/ 0 w 565"/>
                <a:gd name="T61" fmla="*/ 0 h 355"/>
                <a:gd name="T62" fmla="*/ 0 w 565"/>
                <a:gd name="T63" fmla="*/ 0 h 355"/>
                <a:gd name="T64" fmla="*/ 0 w 565"/>
                <a:gd name="T65" fmla="*/ 0 h 355"/>
                <a:gd name="T66" fmla="*/ 0 w 565"/>
                <a:gd name="T67" fmla="*/ 0 h 355"/>
                <a:gd name="T68" fmla="*/ 0 w 565"/>
                <a:gd name="T69" fmla="*/ 0 h 355"/>
                <a:gd name="T70" fmla="*/ 0 w 565"/>
                <a:gd name="T71" fmla="*/ 0 h 355"/>
                <a:gd name="T72" fmla="*/ 0 w 565"/>
                <a:gd name="T73" fmla="*/ 0 h 355"/>
                <a:gd name="T74" fmla="*/ 0 w 565"/>
                <a:gd name="T75" fmla="*/ 0 h 355"/>
                <a:gd name="T76" fmla="*/ 0 w 565"/>
                <a:gd name="T77" fmla="*/ 0 h 355"/>
                <a:gd name="T78" fmla="*/ 0 w 565"/>
                <a:gd name="T79" fmla="*/ 0 h 355"/>
                <a:gd name="T80" fmla="*/ 0 w 565"/>
                <a:gd name="T81" fmla="*/ 0 h 355"/>
                <a:gd name="T82" fmla="*/ 0 w 565"/>
                <a:gd name="T83" fmla="*/ 0 h 355"/>
                <a:gd name="T84" fmla="*/ 0 w 565"/>
                <a:gd name="T85" fmla="*/ 0 h 355"/>
                <a:gd name="T86" fmla="*/ 0 w 565"/>
                <a:gd name="T87" fmla="*/ 0 h 355"/>
                <a:gd name="T88" fmla="*/ 0 w 565"/>
                <a:gd name="T89" fmla="*/ 0 h 355"/>
                <a:gd name="T90" fmla="*/ 0 w 565"/>
                <a:gd name="T91" fmla="*/ 0 h 355"/>
                <a:gd name="T92" fmla="*/ 0 w 565"/>
                <a:gd name="T93" fmla="*/ 0 h 355"/>
                <a:gd name="T94" fmla="*/ 0 w 565"/>
                <a:gd name="T95" fmla="*/ 0 h 355"/>
                <a:gd name="T96" fmla="*/ 0 w 565"/>
                <a:gd name="T97" fmla="*/ 0 h 355"/>
                <a:gd name="T98" fmla="*/ 0 w 565"/>
                <a:gd name="T99" fmla="*/ 0 h 355"/>
                <a:gd name="T100" fmla="*/ 0 w 565"/>
                <a:gd name="T101" fmla="*/ 0 h 355"/>
                <a:gd name="T102" fmla="*/ 0 w 565"/>
                <a:gd name="T103" fmla="*/ 0 h 355"/>
                <a:gd name="T104" fmla="*/ 0 w 565"/>
                <a:gd name="T105" fmla="*/ 0 h 355"/>
                <a:gd name="T106" fmla="*/ 0 w 565"/>
                <a:gd name="T107" fmla="*/ 0 h 355"/>
                <a:gd name="T108" fmla="*/ 0 w 565"/>
                <a:gd name="T109" fmla="*/ 0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5"/>
                <a:gd name="T166" fmla="*/ 0 h 355"/>
                <a:gd name="T167" fmla="*/ 565 w 565"/>
                <a:gd name="T168" fmla="*/ 355 h 3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5" h="355">
                  <a:moveTo>
                    <a:pt x="4" y="57"/>
                  </a:moveTo>
                  <a:lnTo>
                    <a:pt x="5" y="56"/>
                  </a:lnTo>
                  <a:lnTo>
                    <a:pt x="9" y="54"/>
                  </a:lnTo>
                  <a:lnTo>
                    <a:pt x="14" y="52"/>
                  </a:lnTo>
                  <a:lnTo>
                    <a:pt x="20" y="48"/>
                  </a:lnTo>
                  <a:lnTo>
                    <a:pt x="24" y="46"/>
                  </a:lnTo>
                  <a:lnTo>
                    <a:pt x="29" y="43"/>
                  </a:lnTo>
                  <a:lnTo>
                    <a:pt x="33" y="41"/>
                  </a:lnTo>
                  <a:lnTo>
                    <a:pt x="38" y="39"/>
                  </a:lnTo>
                  <a:lnTo>
                    <a:pt x="43" y="36"/>
                  </a:lnTo>
                  <a:lnTo>
                    <a:pt x="48" y="34"/>
                  </a:lnTo>
                  <a:lnTo>
                    <a:pt x="54" y="31"/>
                  </a:lnTo>
                  <a:lnTo>
                    <a:pt x="61" y="29"/>
                  </a:lnTo>
                  <a:lnTo>
                    <a:pt x="66" y="25"/>
                  </a:lnTo>
                  <a:lnTo>
                    <a:pt x="71" y="23"/>
                  </a:lnTo>
                  <a:lnTo>
                    <a:pt x="77" y="20"/>
                  </a:lnTo>
                  <a:lnTo>
                    <a:pt x="83" y="18"/>
                  </a:lnTo>
                  <a:lnTo>
                    <a:pt x="88" y="15"/>
                  </a:lnTo>
                  <a:lnTo>
                    <a:pt x="95" y="13"/>
                  </a:lnTo>
                  <a:lnTo>
                    <a:pt x="100" y="12"/>
                  </a:lnTo>
                  <a:lnTo>
                    <a:pt x="107" y="9"/>
                  </a:lnTo>
                  <a:lnTo>
                    <a:pt x="111" y="7"/>
                  </a:lnTo>
                  <a:lnTo>
                    <a:pt x="116" y="5"/>
                  </a:lnTo>
                  <a:lnTo>
                    <a:pt x="121" y="3"/>
                  </a:lnTo>
                  <a:lnTo>
                    <a:pt x="127" y="3"/>
                  </a:lnTo>
                  <a:lnTo>
                    <a:pt x="131" y="2"/>
                  </a:lnTo>
                  <a:lnTo>
                    <a:pt x="136" y="0"/>
                  </a:lnTo>
                  <a:lnTo>
                    <a:pt x="140" y="0"/>
                  </a:lnTo>
                  <a:lnTo>
                    <a:pt x="143" y="0"/>
                  </a:lnTo>
                  <a:lnTo>
                    <a:pt x="142" y="2"/>
                  </a:lnTo>
                  <a:lnTo>
                    <a:pt x="142" y="5"/>
                  </a:lnTo>
                  <a:lnTo>
                    <a:pt x="141" y="8"/>
                  </a:lnTo>
                  <a:lnTo>
                    <a:pt x="140" y="12"/>
                  </a:lnTo>
                  <a:lnTo>
                    <a:pt x="138" y="17"/>
                  </a:lnTo>
                  <a:lnTo>
                    <a:pt x="137" y="22"/>
                  </a:lnTo>
                  <a:lnTo>
                    <a:pt x="136" y="25"/>
                  </a:lnTo>
                  <a:lnTo>
                    <a:pt x="136" y="31"/>
                  </a:lnTo>
                  <a:lnTo>
                    <a:pt x="135" y="37"/>
                  </a:lnTo>
                  <a:lnTo>
                    <a:pt x="135" y="43"/>
                  </a:lnTo>
                  <a:lnTo>
                    <a:pt x="133" y="49"/>
                  </a:lnTo>
                  <a:lnTo>
                    <a:pt x="133" y="56"/>
                  </a:lnTo>
                  <a:lnTo>
                    <a:pt x="133" y="63"/>
                  </a:lnTo>
                  <a:lnTo>
                    <a:pt x="135" y="69"/>
                  </a:lnTo>
                  <a:lnTo>
                    <a:pt x="135" y="77"/>
                  </a:lnTo>
                  <a:lnTo>
                    <a:pt x="136" y="83"/>
                  </a:lnTo>
                  <a:lnTo>
                    <a:pt x="137" y="91"/>
                  </a:lnTo>
                  <a:lnTo>
                    <a:pt x="138" y="98"/>
                  </a:lnTo>
                  <a:lnTo>
                    <a:pt x="141" y="105"/>
                  </a:lnTo>
                  <a:lnTo>
                    <a:pt x="143" y="112"/>
                  </a:lnTo>
                  <a:lnTo>
                    <a:pt x="147" y="119"/>
                  </a:lnTo>
                  <a:lnTo>
                    <a:pt x="152" y="126"/>
                  </a:lnTo>
                  <a:lnTo>
                    <a:pt x="156" y="132"/>
                  </a:lnTo>
                  <a:lnTo>
                    <a:pt x="161" y="139"/>
                  </a:lnTo>
                  <a:lnTo>
                    <a:pt x="167" y="144"/>
                  </a:lnTo>
                  <a:lnTo>
                    <a:pt x="175" y="150"/>
                  </a:lnTo>
                  <a:lnTo>
                    <a:pt x="177" y="152"/>
                  </a:lnTo>
                  <a:lnTo>
                    <a:pt x="182" y="155"/>
                  </a:lnTo>
                  <a:lnTo>
                    <a:pt x="186" y="157"/>
                  </a:lnTo>
                  <a:lnTo>
                    <a:pt x="191" y="161"/>
                  </a:lnTo>
                  <a:lnTo>
                    <a:pt x="195" y="163"/>
                  </a:lnTo>
                  <a:lnTo>
                    <a:pt x="200" y="165"/>
                  </a:lnTo>
                  <a:lnTo>
                    <a:pt x="205" y="168"/>
                  </a:lnTo>
                  <a:lnTo>
                    <a:pt x="211" y="169"/>
                  </a:lnTo>
                  <a:lnTo>
                    <a:pt x="216" y="170"/>
                  </a:lnTo>
                  <a:lnTo>
                    <a:pt x="221" y="171"/>
                  </a:lnTo>
                  <a:lnTo>
                    <a:pt x="226" y="173"/>
                  </a:lnTo>
                  <a:lnTo>
                    <a:pt x="231" y="174"/>
                  </a:lnTo>
                  <a:lnTo>
                    <a:pt x="236" y="174"/>
                  </a:lnTo>
                  <a:lnTo>
                    <a:pt x="241" y="174"/>
                  </a:lnTo>
                  <a:lnTo>
                    <a:pt x="246" y="174"/>
                  </a:lnTo>
                  <a:lnTo>
                    <a:pt x="251" y="174"/>
                  </a:lnTo>
                  <a:lnTo>
                    <a:pt x="255" y="173"/>
                  </a:lnTo>
                  <a:lnTo>
                    <a:pt x="260" y="173"/>
                  </a:lnTo>
                  <a:lnTo>
                    <a:pt x="265" y="171"/>
                  </a:lnTo>
                  <a:lnTo>
                    <a:pt x="270" y="171"/>
                  </a:lnTo>
                  <a:lnTo>
                    <a:pt x="274" y="169"/>
                  </a:lnTo>
                  <a:lnTo>
                    <a:pt x="279" y="168"/>
                  </a:lnTo>
                  <a:lnTo>
                    <a:pt x="283" y="166"/>
                  </a:lnTo>
                  <a:lnTo>
                    <a:pt x="288" y="165"/>
                  </a:lnTo>
                  <a:lnTo>
                    <a:pt x="292" y="163"/>
                  </a:lnTo>
                  <a:lnTo>
                    <a:pt x="297" y="160"/>
                  </a:lnTo>
                  <a:lnTo>
                    <a:pt x="300" y="157"/>
                  </a:lnTo>
                  <a:lnTo>
                    <a:pt x="304" y="156"/>
                  </a:lnTo>
                  <a:lnTo>
                    <a:pt x="308" y="152"/>
                  </a:lnTo>
                  <a:lnTo>
                    <a:pt x="312" y="150"/>
                  </a:lnTo>
                  <a:lnTo>
                    <a:pt x="317" y="147"/>
                  </a:lnTo>
                  <a:lnTo>
                    <a:pt x="320" y="145"/>
                  </a:lnTo>
                  <a:lnTo>
                    <a:pt x="328" y="139"/>
                  </a:lnTo>
                  <a:lnTo>
                    <a:pt x="334" y="132"/>
                  </a:lnTo>
                  <a:lnTo>
                    <a:pt x="342" y="126"/>
                  </a:lnTo>
                  <a:lnTo>
                    <a:pt x="349" y="120"/>
                  </a:lnTo>
                  <a:lnTo>
                    <a:pt x="354" y="112"/>
                  </a:lnTo>
                  <a:lnTo>
                    <a:pt x="361" y="106"/>
                  </a:lnTo>
                  <a:lnTo>
                    <a:pt x="366" y="98"/>
                  </a:lnTo>
                  <a:lnTo>
                    <a:pt x="371" y="92"/>
                  </a:lnTo>
                  <a:lnTo>
                    <a:pt x="376" y="85"/>
                  </a:lnTo>
                  <a:lnTo>
                    <a:pt x="379" y="78"/>
                  </a:lnTo>
                  <a:lnTo>
                    <a:pt x="383" y="72"/>
                  </a:lnTo>
                  <a:lnTo>
                    <a:pt x="388" y="67"/>
                  </a:lnTo>
                  <a:lnTo>
                    <a:pt x="391" y="62"/>
                  </a:lnTo>
                  <a:lnTo>
                    <a:pt x="393" y="57"/>
                  </a:lnTo>
                  <a:lnTo>
                    <a:pt x="396" y="52"/>
                  </a:lnTo>
                  <a:lnTo>
                    <a:pt x="398" y="49"/>
                  </a:lnTo>
                  <a:lnTo>
                    <a:pt x="401" y="44"/>
                  </a:lnTo>
                  <a:lnTo>
                    <a:pt x="402" y="43"/>
                  </a:lnTo>
                  <a:lnTo>
                    <a:pt x="420" y="8"/>
                  </a:lnTo>
                  <a:lnTo>
                    <a:pt x="425" y="9"/>
                  </a:lnTo>
                  <a:lnTo>
                    <a:pt x="426" y="9"/>
                  </a:lnTo>
                  <a:lnTo>
                    <a:pt x="431" y="12"/>
                  </a:lnTo>
                  <a:lnTo>
                    <a:pt x="435" y="13"/>
                  </a:lnTo>
                  <a:lnTo>
                    <a:pt x="440" y="14"/>
                  </a:lnTo>
                  <a:lnTo>
                    <a:pt x="443" y="17"/>
                  </a:lnTo>
                  <a:lnTo>
                    <a:pt x="450" y="18"/>
                  </a:lnTo>
                  <a:lnTo>
                    <a:pt x="455" y="19"/>
                  </a:lnTo>
                  <a:lnTo>
                    <a:pt x="461" y="22"/>
                  </a:lnTo>
                  <a:lnTo>
                    <a:pt x="467" y="24"/>
                  </a:lnTo>
                  <a:lnTo>
                    <a:pt x="474" y="27"/>
                  </a:lnTo>
                  <a:lnTo>
                    <a:pt x="480" y="29"/>
                  </a:lnTo>
                  <a:lnTo>
                    <a:pt x="487" y="32"/>
                  </a:lnTo>
                  <a:lnTo>
                    <a:pt x="494" y="34"/>
                  </a:lnTo>
                  <a:lnTo>
                    <a:pt x="500" y="36"/>
                  </a:lnTo>
                  <a:lnTo>
                    <a:pt x="506" y="38"/>
                  </a:lnTo>
                  <a:lnTo>
                    <a:pt x="512" y="41"/>
                  </a:lnTo>
                  <a:lnTo>
                    <a:pt x="517" y="43"/>
                  </a:lnTo>
                  <a:lnTo>
                    <a:pt x="524" y="46"/>
                  </a:lnTo>
                  <a:lnTo>
                    <a:pt x="530" y="48"/>
                  </a:lnTo>
                  <a:lnTo>
                    <a:pt x="536" y="51"/>
                  </a:lnTo>
                  <a:lnTo>
                    <a:pt x="541" y="53"/>
                  </a:lnTo>
                  <a:lnTo>
                    <a:pt x="546" y="56"/>
                  </a:lnTo>
                  <a:lnTo>
                    <a:pt x="550" y="57"/>
                  </a:lnTo>
                  <a:lnTo>
                    <a:pt x="555" y="59"/>
                  </a:lnTo>
                  <a:lnTo>
                    <a:pt x="561" y="63"/>
                  </a:lnTo>
                  <a:lnTo>
                    <a:pt x="565" y="67"/>
                  </a:lnTo>
                  <a:lnTo>
                    <a:pt x="564" y="69"/>
                  </a:lnTo>
                  <a:lnTo>
                    <a:pt x="563" y="73"/>
                  </a:lnTo>
                  <a:lnTo>
                    <a:pt x="561" y="78"/>
                  </a:lnTo>
                  <a:lnTo>
                    <a:pt x="560" y="81"/>
                  </a:lnTo>
                  <a:lnTo>
                    <a:pt x="558" y="85"/>
                  </a:lnTo>
                  <a:lnTo>
                    <a:pt x="556" y="88"/>
                  </a:lnTo>
                  <a:lnTo>
                    <a:pt x="556" y="93"/>
                  </a:lnTo>
                  <a:lnTo>
                    <a:pt x="554" y="96"/>
                  </a:lnTo>
                  <a:lnTo>
                    <a:pt x="553" y="101"/>
                  </a:lnTo>
                  <a:lnTo>
                    <a:pt x="551" y="106"/>
                  </a:lnTo>
                  <a:lnTo>
                    <a:pt x="550" y="111"/>
                  </a:lnTo>
                  <a:lnTo>
                    <a:pt x="548" y="116"/>
                  </a:lnTo>
                  <a:lnTo>
                    <a:pt x="545" y="121"/>
                  </a:lnTo>
                  <a:lnTo>
                    <a:pt x="543" y="126"/>
                  </a:lnTo>
                  <a:lnTo>
                    <a:pt x="540" y="132"/>
                  </a:lnTo>
                  <a:lnTo>
                    <a:pt x="538" y="137"/>
                  </a:lnTo>
                  <a:lnTo>
                    <a:pt x="535" y="144"/>
                  </a:lnTo>
                  <a:lnTo>
                    <a:pt x="533" y="150"/>
                  </a:lnTo>
                  <a:lnTo>
                    <a:pt x="530" y="156"/>
                  </a:lnTo>
                  <a:lnTo>
                    <a:pt x="526" y="163"/>
                  </a:lnTo>
                  <a:lnTo>
                    <a:pt x="523" y="169"/>
                  </a:lnTo>
                  <a:lnTo>
                    <a:pt x="520" y="175"/>
                  </a:lnTo>
                  <a:lnTo>
                    <a:pt x="516" y="181"/>
                  </a:lnTo>
                  <a:lnTo>
                    <a:pt x="512" y="188"/>
                  </a:lnTo>
                  <a:lnTo>
                    <a:pt x="509" y="195"/>
                  </a:lnTo>
                  <a:lnTo>
                    <a:pt x="505" y="201"/>
                  </a:lnTo>
                  <a:lnTo>
                    <a:pt x="501" y="208"/>
                  </a:lnTo>
                  <a:lnTo>
                    <a:pt x="496" y="215"/>
                  </a:lnTo>
                  <a:lnTo>
                    <a:pt x="492" y="222"/>
                  </a:lnTo>
                  <a:lnTo>
                    <a:pt x="487" y="228"/>
                  </a:lnTo>
                  <a:lnTo>
                    <a:pt x="484" y="234"/>
                  </a:lnTo>
                  <a:lnTo>
                    <a:pt x="477" y="240"/>
                  </a:lnTo>
                  <a:lnTo>
                    <a:pt x="472" y="247"/>
                  </a:lnTo>
                  <a:lnTo>
                    <a:pt x="467" y="254"/>
                  </a:lnTo>
                  <a:lnTo>
                    <a:pt x="462" y="261"/>
                  </a:lnTo>
                  <a:lnTo>
                    <a:pt x="457" y="266"/>
                  </a:lnTo>
                  <a:lnTo>
                    <a:pt x="451" y="272"/>
                  </a:lnTo>
                  <a:lnTo>
                    <a:pt x="445" y="278"/>
                  </a:lnTo>
                  <a:lnTo>
                    <a:pt x="440" y="284"/>
                  </a:lnTo>
                  <a:lnTo>
                    <a:pt x="433" y="289"/>
                  </a:lnTo>
                  <a:lnTo>
                    <a:pt x="427" y="296"/>
                  </a:lnTo>
                  <a:lnTo>
                    <a:pt x="421" y="301"/>
                  </a:lnTo>
                  <a:lnTo>
                    <a:pt x="415" y="307"/>
                  </a:lnTo>
                  <a:lnTo>
                    <a:pt x="407" y="311"/>
                  </a:lnTo>
                  <a:lnTo>
                    <a:pt x="400" y="316"/>
                  </a:lnTo>
                  <a:lnTo>
                    <a:pt x="393" y="321"/>
                  </a:lnTo>
                  <a:lnTo>
                    <a:pt x="386" y="326"/>
                  </a:lnTo>
                  <a:lnTo>
                    <a:pt x="378" y="328"/>
                  </a:lnTo>
                  <a:lnTo>
                    <a:pt x="371" y="333"/>
                  </a:lnTo>
                  <a:lnTo>
                    <a:pt x="362" y="337"/>
                  </a:lnTo>
                  <a:lnTo>
                    <a:pt x="354" y="340"/>
                  </a:lnTo>
                  <a:lnTo>
                    <a:pt x="347" y="342"/>
                  </a:lnTo>
                  <a:lnTo>
                    <a:pt x="338" y="345"/>
                  </a:lnTo>
                  <a:lnTo>
                    <a:pt x="329" y="347"/>
                  </a:lnTo>
                  <a:lnTo>
                    <a:pt x="320" y="350"/>
                  </a:lnTo>
                  <a:lnTo>
                    <a:pt x="312" y="351"/>
                  </a:lnTo>
                  <a:lnTo>
                    <a:pt x="303" y="354"/>
                  </a:lnTo>
                  <a:lnTo>
                    <a:pt x="294" y="354"/>
                  </a:lnTo>
                  <a:lnTo>
                    <a:pt x="284" y="355"/>
                  </a:lnTo>
                  <a:lnTo>
                    <a:pt x="274" y="355"/>
                  </a:lnTo>
                  <a:lnTo>
                    <a:pt x="265" y="355"/>
                  </a:lnTo>
                  <a:lnTo>
                    <a:pt x="255" y="355"/>
                  </a:lnTo>
                  <a:lnTo>
                    <a:pt x="248" y="355"/>
                  </a:lnTo>
                  <a:lnTo>
                    <a:pt x="239" y="355"/>
                  </a:lnTo>
                  <a:lnTo>
                    <a:pt x="230" y="354"/>
                  </a:lnTo>
                  <a:lnTo>
                    <a:pt x="221" y="354"/>
                  </a:lnTo>
                  <a:lnTo>
                    <a:pt x="215" y="354"/>
                  </a:lnTo>
                  <a:lnTo>
                    <a:pt x="206" y="351"/>
                  </a:lnTo>
                  <a:lnTo>
                    <a:pt x="199" y="351"/>
                  </a:lnTo>
                  <a:lnTo>
                    <a:pt x="191" y="350"/>
                  </a:lnTo>
                  <a:lnTo>
                    <a:pt x="185" y="349"/>
                  </a:lnTo>
                  <a:lnTo>
                    <a:pt x="179" y="347"/>
                  </a:lnTo>
                  <a:lnTo>
                    <a:pt x="172" y="346"/>
                  </a:lnTo>
                  <a:lnTo>
                    <a:pt x="166" y="345"/>
                  </a:lnTo>
                  <a:lnTo>
                    <a:pt x="160" y="345"/>
                  </a:lnTo>
                  <a:lnTo>
                    <a:pt x="153" y="342"/>
                  </a:lnTo>
                  <a:lnTo>
                    <a:pt x="148" y="341"/>
                  </a:lnTo>
                  <a:lnTo>
                    <a:pt x="142" y="338"/>
                  </a:lnTo>
                  <a:lnTo>
                    <a:pt x="137" y="337"/>
                  </a:lnTo>
                  <a:lnTo>
                    <a:pt x="132" y="335"/>
                  </a:lnTo>
                  <a:lnTo>
                    <a:pt x="127" y="333"/>
                  </a:lnTo>
                  <a:lnTo>
                    <a:pt x="123" y="332"/>
                  </a:lnTo>
                  <a:lnTo>
                    <a:pt x="118" y="330"/>
                  </a:lnTo>
                  <a:lnTo>
                    <a:pt x="115" y="328"/>
                  </a:lnTo>
                  <a:lnTo>
                    <a:pt x="110" y="326"/>
                  </a:lnTo>
                  <a:lnTo>
                    <a:pt x="106" y="323"/>
                  </a:lnTo>
                  <a:lnTo>
                    <a:pt x="102" y="322"/>
                  </a:lnTo>
                  <a:lnTo>
                    <a:pt x="95" y="318"/>
                  </a:lnTo>
                  <a:lnTo>
                    <a:pt x="89" y="315"/>
                  </a:lnTo>
                  <a:lnTo>
                    <a:pt x="83" y="311"/>
                  </a:lnTo>
                  <a:lnTo>
                    <a:pt x="77" y="306"/>
                  </a:lnTo>
                  <a:lnTo>
                    <a:pt x="73" y="302"/>
                  </a:lnTo>
                  <a:lnTo>
                    <a:pt x="69" y="298"/>
                  </a:lnTo>
                  <a:lnTo>
                    <a:pt x="64" y="293"/>
                  </a:lnTo>
                  <a:lnTo>
                    <a:pt x="62" y="289"/>
                  </a:lnTo>
                  <a:lnTo>
                    <a:pt x="59" y="286"/>
                  </a:lnTo>
                  <a:lnTo>
                    <a:pt x="57" y="283"/>
                  </a:lnTo>
                  <a:lnTo>
                    <a:pt x="53" y="277"/>
                  </a:lnTo>
                  <a:lnTo>
                    <a:pt x="52" y="273"/>
                  </a:lnTo>
                  <a:lnTo>
                    <a:pt x="49" y="271"/>
                  </a:lnTo>
                  <a:lnTo>
                    <a:pt x="49" y="269"/>
                  </a:lnTo>
                  <a:lnTo>
                    <a:pt x="48" y="268"/>
                  </a:lnTo>
                  <a:lnTo>
                    <a:pt x="47" y="266"/>
                  </a:lnTo>
                  <a:lnTo>
                    <a:pt x="44" y="262"/>
                  </a:lnTo>
                  <a:lnTo>
                    <a:pt x="41" y="257"/>
                  </a:lnTo>
                  <a:lnTo>
                    <a:pt x="38" y="252"/>
                  </a:lnTo>
                  <a:lnTo>
                    <a:pt x="37" y="249"/>
                  </a:lnTo>
                  <a:lnTo>
                    <a:pt x="34" y="244"/>
                  </a:lnTo>
                  <a:lnTo>
                    <a:pt x="32" y="240"/>
                  </a:lnTo>
                  <a:lnTo>
                    <a:pt x="29" y="235"/>
                  </a:lnTo>
                  <a:lnTo>
                    <a:pt x="27" y="232"/>
                  </a:lnTo>
                  <a:lnTo>
                    <a:pt x="25" y="225"/>
                  </a:lnTo>
                  <a:lnTo>
                    <a:pt x="23" y="220"/>
                  </a:lnTo>
                  <a:lnTo>
                    <a:pt x="20" y="214"/>
                  </a:lnTo>
                  <a:lnTo>
                    <a:pt x="18" y="208"/>
                  </a:lnTo>
                  <a:lnTo>
                    <a:pt x="15" y="200"/>
                  </a:lnTo>
                  <a:lnTo>
                    <a:pt x="13" y="194"/>
                  </a:lnTo>
                  <a:lnTo>
                    <a:pt x="12" y="185"/>
                  </a:lnTo>
                  <a:lnTo>
                    <a:pt x="9" y="179"/>
                  </a:lnTo>
                  <a:lnTo>
                    <a:pt x="8" y="174"/>
                  </a:lnTo>
                  <a:lnTo>
                    <a:pt x="8" y="170"/>
                  </a:lnTo>
                  <a:lnTo>
                    <a:pt x="7" y="166"/>
                  </a:lnTo>
                  <a:lnTo>
                    <a:pt x="7" y="163"/>
                  </a:lnTo>
                  <a:lnTo>
                    <a:pt x="4" y="157"/>
                  </a:lnTo>
                  <a:lnTo>
                    <a:pt x="4" y="152"/>
                  </a:lnTo>
                  <a:lnTo>
                    <a:pt x="3" y="147"/>
                  </a:lnTo>
                  <a:lnTo>
                    <a:pt x="3" y="144"/>
                  </a:lnTo>
                  <a:lnTo>
                    <a:pt x="2" y="139"/>
                  </a:lnTo>
                  <a:lnTo>
                    <a:pt x="2" y="135"/>
                  </a:lnTo>
                  <a:lnTo>
                    <a:pt x="2" y="130"/>
                  </a:lnTo>
                  <a:lnTo>
                    <a:pt x="2" y="125"/>
                  </a:lnTo>
                  <a:lnTo>
                    <a:pt x="0" y="120"/>
                  </a:lnTo>
                  <a:lnTo>
                    <a:pt x="0" y="115"/>
                  </a:lnTo>
                  <a:lnTo>
                    <a:pt x="0" y="110"/>
                  </a:lnTo>
                  <a:lnTo>
                    <a:pt x="0" y="105"/>
                  </a:lnTo>
                  <a:lnTo>
                    <a:pt x="0" y="100"/>
                  </a:lnTo>
                  <a:lnTo>
                    <a:pt x="0" y="95"/>
                  </a:lnTo>
                  <a:lnTo>
                    <a:pt x="2" y="90"/>
                  </a:lnTo>
                  <a:lnTo>
                    <a:pt x="2" y="85"/>
                  </a:lnTo>
                  <a:lnTo>
                    <a:pt x="4" y="57"/>
                  </a:lnTo>
                  <a:close/>
                </a:path>
              </a:pathLst>
            </a:custGeom>
            <a:solidFill>
              <a:srgbClr val="BFE6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2" name="Freeform 31"/>
            <p:cNvSpPr>
              <a:spLocks/>
            </p:cNvSpPr>
            <p:nvPr/>
          </p:nvSpPr>
          <p:spPr bwMode="auto">
            <a:xfrm>
              <a:off x="3194" y="2979"/>
              <a:ext cx="188" cy="63"/>
            </a:xfrm>
            <a:custGeom>
              <a:avLst/>
              <a:gdLst>
                <a:gd name="T0" fmla="*/ 0 w 564"/>
                <a:gd name="T1" fmla="*/ 0 h 190"/>
                <a:gd name="T2" fmla="*/ 0 w 564"/>
                <a:gd name="T3" fmla="*/ 0 h 190"/>
                <a:gd name="T4" fmla="*/ 0 w 564"/>
                <a:gd name="T5" fmla="*/ 0 h 190"/>
                <a:gd name="T6" fmla="*/ 0 w 564"/>
                <a:gd name="T7" fmla="*/ 0 h 190"/>
                <a:gd name="T8" fmla="*/ 0 w 564"/>
                <a:gd name="T9" fmla="*/ 0 h 190"/>
                <a:gd name="T10" fmla="*/ 0 w 564"/>
                <a:gd name="T11" fmla="*/ 0 h 190"/>
                <a:gd name="T12" fmla="*/ 0 w 564"/>
                <a:gd name="T13" fmla="*/ 0 h 190"/>
                <a:gd name="T14" fmla="*/ 0 w 564"/>
                <a:gd name="T15" fmla="*/ 0 h 190"/>
                <a:gd name="T16" fmla="*/ 0 w 564"/>
                <a:gd name="T17" fmla="*/ 0 h 190"/>
                <a:gd name="T18" fmla="*/ 0 w 564"/>
                <a:gd name="T19" fmla="*/ 0 h 190"/>
                <a:gd name="T20" fmla="*/ 0 w 564"/>
                <a:gd name="T21" fmla="*/ 0 h 190"/>
                <a:gd name="T22" fmla="*/ 0 w 564"/>
                <a:gd name="T23" fmla="*/ 0 h 190"/>
                <a:gd name="T24" fmla="*/ 0 w 564"/>
                <a:gd name="T25" fmla="*/ 0 h 190"/>
                <a:gd name="T26" fmla="*/ 0 w 564"/>
                <a:gd name="T27" fmla="*/ 0 h 190"/>
                <a:gd name="T28" fmla="*/ 0 w 564"/>
                <a:gd name="T29" fmla="*/ 0 h 190"/>
                <a:gd name="T30" fmla="*/ 0 w 564"/>
                <a:gd name="T31" fmla="*/ 0 h 190"/>
                <a:gd name="T32" fmla="*/ 0 w 564"/>
                <a:gd name="T33" fmla="*/ 0 h 190"/>
                <a:gd name="T34" fmla="*/ 0 w 564"/>
                <a:gd name="T35" fmla="*/ 0 h 190"/>
                <a:gd name="T36" fmla="*/ 0 w 564"/>
                <a:gd name="T37" fmla="*/ 0 h 190"/>
                <a:gd name="T38" fmla="*/ 0 w 564"/>
                <a:gd name="T39" fmla="*/ 0 h 190"/>
                <a:gd name="T40" fmla="*/ 0 w 564"/>
                <a:gd name="T41" fmla="*/ 0 h 190"/>
                <a:gd name="T42" fmla="*/ 0 w 564"/>
                <a:gd name="T43" fmla="*/ 0 h 190"/>
                <a:gd name="T44" fmla="*/ 0 w 564"/>
                <a:gd name="T45" fmla="*/ 0 h 190"/>
                <a:gd name="T46" fmla="*/ 0 w 564"/>
                <a:gd name="T47" fmla="*/ 0 h 190"/>
                <a:gd name="T48" fmla="*/ 0 w 564"/>
                <a:gd name="T49" fmla="*/ 0 h 190"/>
                <a:gd name="T50" fmla="*/ 0 w 564"/>
                <a:gd name="T51" fmla="*/ 0 h 190"/>
                <a:gd name="T52" fmla="*/ 0 w 564"/>
                <a:gd name="T53" fmla="*/ 0 h 190"/>
                <a:gd name="T54" fmla="*/ 0 w 564"/>
                <a:gd name="T55" fmla="*/ 0 h 190"/>
                <a:gd name="T56" fmla="*/ 0 w 564"/>
                <a:gd name="T57" fmla="*/ 0 h 190"/>
                <a:gd name="T58" fmla="*/ 0 w 564"/>
                <a:gd name="T59" fmla="*/ 0 h 190"/>
                <a:gd name="T60" fmla="*/ 0 w 564"/>
                <a:gd name="T61" fmla="*/ 0 h 190"/>
                <a:gd name="T62" fmla="*/ 0 w 564"/>
                <a:gd name="T63" fmla="*/ 0 h 190"/>
                <a:gd name="T64" fmla="*/ 0 w 564"/>
                <a:gd name="T65" fmla="*/ 0 h 190"/>
                <a:gd name="T66" fmla="*/ 0 w 564"/>
                <a:gd name="T67" fmla="*/ 0 h 190"/>
                <a:gd name="T68" fmla="*/ 0 w 564"/>
                <a:gd name="T69" fmla="*/ 0 h 190"/>
                <a:gd name="T70" fmla="*/ 0 w 564"/>
                <a:gd name="T71" fmla="*/ 0 h 190"/>
                <a:gd name="T72" fmla="*/ 0 w 564"/>
                <a:gd name="T73" fmla="*/ 0 h 190"/>
                <a:gd name="T74" fmla="*/ 0 w 564"/>
                <a:gd name="T75" fmla="*/ 0 h 190"/>
                <a:gd name="T76" fmla="*/ 0 w 564"/>
                <a:gd name="T77" fmla="*/ 0 h 190"/>
                <a:gd name="T78" fmla="*/ 0 w 564"/>
                <a:gd name="T79" fmla="*/ 0 h 190"/>
                <a:gd name="T80" fmla="*/ 0 w 564"/>
                <a:gd name="T81" fmla="*/ 0 h 190"/>
                <a:gd name="T82" fmla="*/ 0 w 564"/>
                <a:gd name="T83" fmla="*/ 0 h 190"/>
                <a:gd name="T84" fmla="*/ 0 w 564"/>
                <a:gd name="T85" fmla="*/ 0 h 190"/>
                <a:gd name="T86" fmla="*/ 0 w 564"/>
                <a:gd name="T87" fmla="*/ 0 h 190"/>
                <a:gd name="T88" fmla="*/ 0 w 564"/>
                <a:gd name="T89" fmla="*/ 0 h 190"/>
                <a:gd name="T90" fmla="*/ 0 w 564"/>
                <a:gd name="T91" fmla="*/ 0 h 190"/>
                <a:gd name="T92" fmla="*/ 0 w 564"/>
                <a:gd name="T93" fmla="*/ 0 h 190"/>
                <a:gd name="T94" fmla="*/ 0 w 564"/>
                <a:gd name="T95" fmla="*/ 0 h 190"/>
                <a:gd name="T96" fmla="*/ 0 w 564"/>
                <a:gd name="T97" fmla="*/ 0 h 190"/>
                <a:gd name="T98" fmla="*/ 0 w 564"/>
                <a:gd name="T99" fmla="*/ 0 h 190"/>
                <a:gd name="T100" fmla="*/ 0 w 564"/>
                <a:gd name="T101" fmla="*/ 0 h 190"/>
                <a:gd name="T102" fmla="*/ 0 w 564"/>
                <a:gd name="T103" fmla="*/ 0 h 190"/>
                <a:gd name="T104" fmla="*/ 0 w 564"/>
                <a:gd name="T105" fmla="*/ 0 h 190"/>
                <a:gd name="T106" fmla="*/ 0 w 564"/>
                <a:gd name="T107" fmla="*/ 0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4"/>
                <a:gd name="T163" fmla="*/ 0 h 190"/>
                <a:gd name="T164" fmla="*/ 564 w 564"/>
                <a:gd name="T165" fmla="*/ 190 h 1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4" h="190">
                  <a:moveTo>
                    <a:pt x="0" y="70"/>
                  </a:moveTo>
                  <a:lnTo>
                    <a:pt x="0" y="69"/>
                  </a:lnTo>
                  <a:lnTo>
                    <a:pt x="4" y="67"/>
                  </a:lnTo>
                  <a:lnTo>
                    <a:pt x="6" y="64"/>
                  </a:lnTo>
                  <a:lnTo>
                    <a:pt x="10" y="62"/>
                  </a:lnTo>
                  <a:lnTo>
                    <a:pt x="13" y="59"/>
                  </a:lnTo>
                  <a:lnTo>
                    <a:pt x="18" y="57"/>
                  </a:lnTo>
                  <a:lnTo>
                    <a:pt x="23" y="54"/>
                  </a:lnTo>
                  <a:lnTo>
                    <a:pt x="28" y="50"/>
                  </a:lnTo>
                  <a:lnTo>
                    <a:pt x="34" y="47"/>
                  </a:lnTo>
                  <a:lnTo>
                    <a:pt x="40" y="43"/>
                  </a:lnTo>
                  <a:lnTo>
                    <a:pt x="47" y="39"/>
                  </a:lnTo>
                  <a:lnTo>
                    <a:pt x="55" y="36"/>
                  </a:lnTo>
                  <a:lnTo>
                    <a:pt x="58" y="34"/>
                  </a:lnTo>
                  <a:lnTo>
                    <a:pt x="63" y="33"/>
                  </a:lnTo>
                  <a:lnTo>
                    <a:pt x="67" y="30"/>
                  </a:lnTo>
                  <a:lnTo>
                    <a:pt x="72" y="29"/>
                  </a:lnTo>
                  <a:lnTo>
                    <a:pt x="76" y="26"/>
                  </a:lnTo>
                  <a:lnTo>
                    <a:pt x="81" y="25"/>
                  </a:lnTo>
                  <a:lnTo>
                    <a:pt x="84" y="23"/>
                  </a:lnTo>
                  <a:lnTo>
                    <a:pt x="89" y="21"/>
                  </a:lnTo>
                  <a:lnTo>
                    <a:pt x="94" y="19"/>
                  </a:lnTo>
                  <a:lnTo>
                    <a:pt x="99" y="18"/>
                  </a:lnTo>
                  <a:lnTo>
                    <a:pt x="104" y="16"/>
                  </a:lnTo>
                  <a:lnTo>
                    <a:pt x="109" y="15"/>
                  </a:lnTo>
                  <a:lnTo>
                    <a:pt x="114" y="13"/>
                  </a:lnTo>
                  <a:lnTo>
                    <a:pt x="119" y="11"/>
                  </a:lnTo>
                  <a:lnTo>
                    <a:pt x="124" y="10"/>
                  </a:lnTo>
                  <a:lnTo>
                    <a:pt x="131" y="9"/>
                  </a:lnTo>
                  <a:lnTo>
                    <a:pt x="136" y="8"/>
                  </a:lnTo>
                  <a:lnTo>
                    <a:pt x="142" y="6"/>
                  </a:lnTo>
                  <a:lnTo>
                    <a:pt x="148" y="5"/>
                  </a:lnTo>
                  <a:lnTo>
                    <a:pt x="155" y="5"/>
                  </a:lnTo>
                  <a:lnTo>
                    <a:pt x="161" y="4"/>
                  </a:lnTo>
                  <a:lnTo>
                    <a:pt x="166" y="3"/>
                  </a:lnTo>
                  <a:lnTo>
                    <a:pt x="172" y="1"/>
                  </a:lnTo>
                  <a:lnTo>
                    <a:pt x="178" y="1"/>
                  </a:lnTo>
                  <a:lnTo>
                    <a:pt x="185" y="0"/>
                  </a:lnTo>
                  <a:lnTo>
                    <a:pt x="191" y="0"/>
                  </a:lnTo>
                  <a:lnTo>
                    <a:pt x="199" y="0"/>
                  </a:lnTo>
                  <a:lnTo>
                    <a:pt x="206" y="0"/>
                  </a:lnTo>
                  <a:lnTo>
                    <a:pt x="212" y="0"/>
                  </a:lnTo>
                  <a:lnTo>
                    <a:pt x="219" y="0"/>
                  </a:lnTo>
                  <a:lnTo>
                    <a:pt x="226" y="0"/>
                  </a:lnTo>
                  <a:lnTo>
                    <a:pt x="234" y="1"/>
                  </a:lnTo>
                  <a:lnTo>
                    <a:pt x="240" y="1"/>
                  </a:lnTo>
                  <a:lnTo>
                    <a:pt x="247" y="3"/>
                  </a:lnTo>
                  <a:lnTo>
                    <a:pt x="255" y="4"/>
                  </a:lnTo>
                  <a:lnTo>
                    <a:pt x="263" y="5"/>
                  </a:lnTo>
                  <a:lnTo>
                    <a:pt x="270" y="5"/>
                  </a:lnTo>
                  <a:lnTo>
                    <a:pt x="278" y="6"/>
                  </a:lnTo>
                  <a:lnTo>
                    <a:pt x="284" y="6"/>
                  </a:lnTo>
                  <a:lnTo>
                    <a:pt x="291" y="9"/>
                  </a:lnTo>
                  <a:lnTo>
                    <a:pt x="299" y="9"/>
                  </a:lnTo>
                  <a:lnTo>
                    <a:pt x="306" y="11"/>
                  </a:lnTo>
                  <a:lnTo>
                    <a:pt x="313" y="11"/>
                  </a:lnTo>
                  <a:lnTo>
                    <a:pt x="320" y="14"/>
                  </a:lnTo>
                  <a:lnTo>
                    <a:pt x="328" y="15"/>
                  </a:lnTo>
                  <a:lnTo>
                    <a:pt x="334" y="16"/>
                  </a:lnTo>
                  <a:lnTo>
                    <a:pt x="342" y="18"/>
                  </a:lnTo>
                  <a:lnTo>
                    <a:pt x="348" y="20"/>
                  </a:lnTo>
                  <a:lnTo>
                    <a:pt x="354" y="21"/>
                  </a:lnTo>
                  <a:lnTo>
                    <a:pt x="362" y="23"/>
                  </a:lnTo>
                  <a:lnTo>
                    <a:pt x="369" y="24"/>
                  </a:lnTo>
                  <a:lnTo>
                    <a:pt x="375" y="26"/>
                  </a:lnTo>
                  <a:lnTo>
                    <a:pt x="382" y="28"/>
                  </a:lnTo>
                  <a:lnTo>
                    <a:pt x="389" y="29"/>
                  </a:lnTo>
                  <a:lnTo>
                    <a:pt x="396" y="30"/>
                  </a:lnTo>
                  <a:lnTo>
                    <a:pt x="402" y="33"/>
                  </a:lnTo>
                  <a:lnTo>
                    <a:pt x="408" y="34"/>
                  </a:lnTo>
                  <a:lnTo>
                    <a:pt x="414" y="36"/>
                  </a:lnTo>
                  <a:lnTo>
                    <a:pt x="421" y="38"/>
                  </a:lnTo>
                  <a:lnTo>
                    <a:pt x="427" y="40"/>
                  </a:lnTo>
                  <a:lnTo>
                    <a:pt x="432" y="41"/>
                  </a:lnTo>
                  <a:lnTo>
                    <a:pt x="438" y="43"/>
                  </a:lnTo>
                  <a:lnTo>
                    <a:pt x="443" y="44"/>
                  </a:lnTo>
                  <a:lnTo>
                    <a:pt x="451" y="47"/>
                  </a:lnTo>
                  <a:lnTo>
                    <a:pt x="455" y="48"/>
                  </a:lnTo>
                  <a:lnTo>
                    <a:pt x="461" y="50"/>
                  </a:lnTo>
                  <a:lnTo>
                    <a:pt x="467" y="53"/>
                  </a:lnTo>
                  <a:lnTo>
                    <a:pt x="472" y="54"/>
                  </a:lnTo>
                  <a:lnTo>
                    <a:pt x="476" y="55"/>
                  </a:lnTo>
                  <a:lnTo>
                    <a:pt x="481" y="57"/>
                  </a:lnTo>
                  <a:lnTo>
                    <a:pt x="486" y="59"/>
                  </a:lnTo>
                  <a:lnTo>
                    <a:pt x="491" y="60"/>
                  </a:lnTo>
                  <a:lnTo>
                    <a:pt x="496" y="62"/>
                  </a:lnTo>
                  <a:lnTo>
                    <a:pt x="500" y="64"/>
                  </a:lnTo>
                  <a:lnTo>
                    <a:pt x="504" y="65"/>
                  </a:lnTo>
                  <a:lnTo>
                    <a:pt x="509" y="68"/>
                  </a:lnTo>
                  <a:lnTo>
                    <a:pt x="512" y="68"/>
                  </a:lnTo>
                  <a:lnTo>
                    <a:pt x="517" y="70"/>
                  </a:lnTo>
                  <a:lnTo>
                    <a:pt x="520" y="72"/>
                  </a:lnTo>
                  <a:lnTo>
                    <a:pt x="525" y="73"/>
                  </a:lnTo>
                  <a:lnTo>
                    <a:pt x="531" y="77"/>
                  </a:lnTo>
                  <a:lnTo>
                    <a:pt x="537" y="79"/>
                  </a:lnTo>
                  <a:lnTo>
                    <a:pt x="542" y="80"/>
                  </a:lnTo>
                  <a:lnTo>
                    <a:pt x="547" y="83"/>
                  </a:lnTo>
                  <a:lnTo>
                    <a:pt x="552" y="84"/>
                  </a:lnTo>
                  <a:lnTo>
                    <a:pt x="556" y="87"/>
                  </a:lnTo>
                  <a:lnTo>
                    <a:pt x="561" y="88"/>
                  </a:lnTo>
                  <a:lnTo>
                    <a:pt x="564" y="89"/>
                  </a:lnTo>
                  <a:lnTo>
                    <a:pt x="551" y="190"/>
                  </a:lnTo>
                  <a:lnTo>
                    <a:pt x="550" y="189"/>
                  </a:lnTo>
                  <a:lnTo>
                    <a:pt x="547" y="187"/>
                  </a:lnTo>
                  <a:lnTo>
                    <a:pt x="542" y="184"/>
                  </a:lnTo>
                  <a:lnTo>
                    <a:pt x="537" y="181"/>
                  </a:lnTo>
                  <a:lnTo>
                    <a:pt x="532" y="178"/>
                  </a:lnTo>
                  <a:lnTo>
                    <a:pt x="529" y="176"/>
                  </a:lnTo>
                  <a:lnTo>
                    <a:pt x="525" y="173"/>
                  </a:lnTo>
                  <a:lnTo>
                    <a:pt x="520" y="171"/>
                  </a:lnTo>
                  <a:lnTo>
                    <a:pt x="515" y="168"/>
                  </a:lnTo>
                  <a:lnTo>
                    <a:pt x="510" y="166"/>
                  </a:lnTo>
                  <a:lnTo>
                    <a:pt x="504" y="163"/>
                  </a:lnTo>
                  <a:lnTo>
                    <a:pt x="498" y="160"/>
                  </a:lnTo>
                  <a:lnTo>
                    <a:pt x="491" y="156"/>
                  </a:lnTo>
                  <a:lnTo>
                    <a:pt x="485" y="153"/>
                  </a:lnTo>
                  <a:lnTo>
                    <a:pt x="477" y="150"/>
                  </a:lnTo>
                  <a:lnTo>
                    <a:pt x="471" y="147"/>
                  </a:lnTo>
                  <a:lnTo>
                    <a:pt x="463" y="143"/>
                  </a:lnTo>
                  <a:lnTo>
                    <a:pt x="455" y="140"/>
                  </a:lnTo>
                  <a:lnTo>
                    <a:pt x="447" y="137"/>
                  </a:lnTo>
                  <a:lnTo>
                    <a:pt x="438" y="133"/>
                  </a:lnTo>
                  <a:lnTo>
                    <a:pt x="429" y="129"/>
                  </a:lnTo>
                  <a:lnTo>
                    <a:pt x="421" y="127"/>
                  </a:lnTo>
                  <a:lnTo>
                    <a:pt x="412" y="123"/>
                  </a:lnTo>
                  <a:lnTo>
                    <a:pt x="403" y="121"/>
                  </a:lnTo>
                  <a:lnTo>
                    <a:pt x="393" y="117"/>
                  </a:lnTo>
                  <a:lnTo>
                    <a:pt x="384" y="114"/>
                  </a:lnTo>
                  <a:lnTo>
                    <a:pt x="374" y="111"/>
                  </a:lnTo>
                  <a:lnTo>
                    <a:pt x="365" y="109"/>
                  </a:lnTo>
                  <a:lnTo>
                    <a:pt x="354" y="106"/>
                  </a:lnTo>
                  <a:lnTo>
                    <a:pt x="344" y="103"/>
                  </a:lnTo>
                  <a:lnTo>
                    <a:pt x="334" y="101"/>
                  </a:lnTo>
                  <a:lnTo>
                    <a:pt x="323" y="98"/>
                  </a:lnTo>
                  <a:lnTo>
                    <a:pt x="311" y="96"/>
                  </a:lnTo>
                  <a:lnTo>
                    <a:pt x="301" y="93"/>
                  </a:lnTo>
                  <a:lnTo>
                    <a:pt x="290" y="92"/>
                  </a:lnTo>
                  <a:lnTo>
                    <a:pt x="279" y="90"/>
                  </a:lnTo>
                  <a:lnTo>
                    <a:pt x="268" y="88"/>
                  </a:lnTo>
                  <a:lnTo>
                    <a:pt x="256" y="88"/>
                  </a:lnTo>
                  <a:lnTo>
                    <a:pt x="245" y="87"/>
                  </a:lnTo>
                  <a:lnTo>
                    <a:pt x="234" y="87"/>
                  </a:lnTo>
                  <a:lnTo>
                    <a:pt x="221" y="85"/>
                  </a:lnTo>
                  <a:lnTo>
                    <a:pt x="210" y="85"/>
                  </a:lnTo>
                  <a:lnTo>
                    <a:pt x="199" y="85"/>
                  </a:lnTo>
                  <a:lnTo>
                    <a:pt x="187" y="87"/>
                  </a:lnTo>
                  <a:lnTo>
                    <a:pt x="175" y="87"/>
                  </a:lnTo>
                  <a:lnTo>
                    <a:pt x="163" y="88"/>
                  </a:lnTo>
                  <a:lnTo>
                    <a:pt x="151" y="89"/>
                  </a:lnTo>
                  <a:lnTo>
                    <a:pt x="140" y="92"/>
                  </a:lnTo>
                  <a:lnTo>
                    <a:pt x="127" y="94"/>
                  </a:lnTo>
                  <a:lnTo>
                    <a:pt x="116" y="97"/>
                  </a:lnTo>
                  <a:lnTo>
                    <a:pt x="104" y="99"/>
                  </a:lnTo>
                  <a:lnTo>
                    <a:pt x="92" y="104"/>
                  </a:lnTo>
                  <a:lnTo>
                    <a:pt x="81" y="107"/>
                  </a:lnTo>
                  <a:lnTo>
                    <a:pt x="69" y="112"/>
                  </a:lnTo>
                  <a:lnTo>
                    <a:pt x="57" y="117"/>
                  </a:lnTo>
                  <a:lnTo>
                    <a:pt x="45" y="122"/>
                  </a:lnTo>
                  <a:lnTo>
                    <a:pt x="34" y="128"/>
                  </a:lnTo>
                  <a:lnTo>
                    <a:pt x="23" y="134"/>
                  </a:lnTo>
                  <a:lnTo>
                    <a:pt x="13" y="141"/>
                  </a:lnTo>
                  <a:lnTo>
                    <a:pt x="1" y="150"/>
                  </a:lnTo>
                  <a:lnTo>
                    <a:pt x="0" y="70"/>
                  </a:lnTo>
                  <a:close/>
                </a:path>
              </a:pathLst>
            </a:custGeom>
            <a:solidFill>
              <a:srgbClr val="82A6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3" name="Freeform 32"/>
            <p:cNvSpPr>
              <a:spLocks/>
            </p:cNvSpPr>
            <p:nvPr/>
          </p:nvSpPr>
          <p:spPr bwMode="auto">
            <a:xfrm>
              <a:off x="2986" y="2905"/>
              <a:ext cx="692" cy="214"/>
            </a:xfrm>
            <a:custGeom>
              <a:avLst/>
              <a:gdLst>
                <a:gd name="T0" fmla="*/ 0 w 2075"/>
                <a:gd name="T1" fmla="*/ 0 h 644"/>
                <a:gd name="T2" fmla="*/ 0 w 2075"/>
                <a:gd name="T3" fmla="*/ 0 h 644"/>
                <a:gd name="T4" fmla="*/ 0 w 2075"/>
                <a:gd name="T5" fmla="*/ 0 h 644"/>
                <a:gd name="T6" fmla="*/ 0 w 2075"/>
                <a:gd name="T7" fmla="*/ 0 h 644"/>
                <a:gd name="T8" fmla="*/ 0 w 2075"/>
                <a:gd name="T9" fmla="*/ 0 h 644"/>
                <a:gd name="T10" fmla="*/ 0 w 2075"/>
                <a:gd name="T11" fmla="*/ 0 h 644"/>
                <a:gd name="T12" fmla="*/ 0 w 2075"/>
                <a:gd name="T13" fmla="*/ 0 h 644"/>
                <a:gd name="T14" fmla="*/ 0 w 2075"/>
                <a:gd name="T15" fmla="*/ 0 h 644"/>
                <a:gd name="T16" fmla="*/ 0 w 2075"/>
                <a:gd name="T17" fmla="*/ 0 h 644"/>
                <a:gd name="T18" fmla="*/ 0 w 2075"/>
                <a:gd name="T19" fmla="*/ 0 h 644"/>
                <a:gd name="T20" fmla="*/ 0 w 2075"/>
                <a:gd name="T21" fmla="*/ 0 h 644"/>
                <a:gd name="T22" fmla="*/ 0 w 2075"/>
                <a:gd name="T23" fmla="*/ 0 h 644"/>
                <a:gd name="T24" fmla="*/ 0 w 2075"/>
                <a:gd name="T25" fmla="*/ 0 h 644"/>
                <a:gd name="T26" fmla="*/ 0 w 2075"/>
                <a:gd name="T27" fmla="*/ 0 h 644"/>
                <a:gd name="T28" fmla="*/ 0 w 2075"/>
                <a:gd name="T29" fmla="*/ 0 h 644"/>
                <a:gd name="T30" fmla="*/ 0 w 2075"/>
                <a:gd name="T31" fmla="*/ 0 h 644"/>
                <a:gd name="T32" fmla="*/ 0 w 2075"/>
                <a:gd name="T33" fmla="*/ 0 h 644"/>
                <a:gd name="T34" fmla="*/ 0 w 2075"/>
                <a:gd name="T35" fmla="*/ 0 h 644"/>
                <a:gd name="T36" fmla="*/ 0 w 2075"/>
                <a:gd name="T37" fmla="*/ 0 h 644"/>
                <a:gd name="T38" fmla="*/ 0 w 2075"/>
                <a:gd name="T39" fmla="*/ 0 h 644"/>
                <a:gd name="T40" fmla="*/ 0 w 2075"/>
                <a:gd name="T41" fmla="*/ 0 h 644"/>
                <a:gd name="T42" fmla="*/ 0 w 2075"/>
                <a:gd name="T43" fmla="*/ 0 h 644"/>
                <a:gd name="T44" fmla="*/ 0 w 2075"/>
                <a:gd name="T45" fmla="*/ 0 h 644"/>
                <a:gd name="T46" fmla="*/ 0 w 2075"/>
                <a:gd name="T47" fmla="*/ 0 h 644"/>
                <a:gd name="T48" fmla="*/ 0 w 2075"/>
                <a:gd name="T49" fmla="*/ 0 h 644"/>
                <a:gd name="T50" fmla="*/ 0 w 2075"/>
                <a:gd name="T51" fmla="*/ 0 h 644"/>
                <a:gd name="T52" fmla="*/ 0 w 2075"/>
                <a:gd name="T53" fmla="*/ 0 h 644"/>
                <a:gd name="T54" fmla="*/ 0 w 2075"/>
                <a:gd name="T55" fmla="*/ 0 h 644"/>
                <a:gd name="T56" fmla="*/ 0 w 2075"/>
                <a:gd name="T57" fmla="*/ 0 h 644"/>
                <a:gd name="T58" fmla="*/ 0 w 2075"/>
                <a:gd name="T59" fmla="*/ 0 h 644"/>
                <a:gd name="T60" fmla="*/ 0 w 2075"/>
                <a:gd name="T61" fmla="*/ 0 h 644"/>
                <a:gd name="T62" fmla="*/ 0 w 2075"/>
                <a:gd name="T63" fmla="*/ 0 h 644"/>
                <a:gd name="T64" fmla="*/ 0 w 2075"/>
                <a:gd name="T65" fmla="*/ 0 h 644"/>
                <a:gd name="T66" fmla="*/ 0 w 2075"/>
                <a:gd name="T67" fmla="*/ 0 h 644"/>
                <a:gd name="T68" fmla="*/ 0 w 2075"/>
                <a:gd name="T69" fmla="*/ 0 h 644"/>
                <a:gd name="T70" fmla="*/ 0 w 2075"/>
                <a:gd name="T71" fmla="*/ 0 h 644"/>
                <a:gd name="T72" fmla="*/ 0 w 2075"/>
                <a:gd name="T73" fmla="*/ 0 h 644"/>
                <a:gd name="T74" fmla="*/ 0 w 2075"/>
                <a:gd name="T75" fmla="*/ 0 h 644"/>
                <a:gd name="T76" fmla="*/ 0 w 2075"/>
                <a:gd name="T77" fmla="*/ 0 h 644"/>
                <a:gd name="T78" fmla="*/ 0 w 2075"/>
                <a:gd name="T79" fmla="*/ 0 h 644"/>
                <a:gd name="T80" fmla="*/ 0 w 2075"/>
                <a:gd name="T81" fmla="*/ 0 h 644"/>
                <a:gd name="T82" fmla="*/ 0 w 2075"/>
                <a:gd name="T83" fmla="*/ 0 h 644"/>
                <a:gd name="T84" fmla="*/ 0 w 2075"/>
                <a:gd name="T85" fmla="*/ 0 h 644"/>
                <a:gd name="T86" fmla="*/ 0 w 2075"/>
                <a:gd name="T87" fmla="*/ 0 h 644"/>
                <a:gd name="T88" fmla="*/ 0 w 2075"/>
                <a:gd name="T89" fmla="*/ 0 h 644"/>
                <a:gd name="T90" fmla="*/ 0 w 2075"/>
                <a:gd name="T91" fmla="*/ 0 h 644"/>
                <a:gd name="T92" fmla="*/ 0 w 2075"/>
                <a:gd name="T93" fmla="*/ 0 h 644"/>
                <a:gd name="T94" fmla="*/ 0 w 2075"/>
                <a:gd name="T95" fmla="*/ 0 h 644"/>
                <a:gd name="T96" fmla="*/ 0 w 2075"/>
                <a:gd name="T97" fmla="*/ 0 h 644"/>
                <a:gd name="T98" fmla="*/ 0 w 2075"/>
                <a:gd name="T99" fmla="*/ 0 h 644"/>
                <a:gd name="T100" fmla="*/ 0 w 2075"/>
                <a:gd name="T101" fmla="*/ 0 h 644"/>
                <a:gd name="T102" fmla="*/ 0 w 2075"/>
                <a:gd name="T103" fmla="*/ 0 h 644"/>
                <a:gd name="T104" fmla="*/ 0 w 2075"/>
                <a:gd name="T105" fmla="*/ 0 h 644"/>
                <a:gd name="T106" fmla="*/ 0 w 2075"/>
                <a:gd name="T107" fmla="*/ 0 h 644"/>
                <a:gd name="T108" fmla="*/ 0 w 2075"/>
                <a:gd name="T109" fmla="*/ 0 h 644"/>
                <a:gd name="T110" fmla="*/ 0 w 2075"/>
                <a:gd name="T111" fmla="*/ 0 h 644"/>
                <a:gd name="T112" fmla="*/ 0 w 2075"/>
                <a:gd name="T113" fmla="*/ 0 h 644"/>
                <a:gd name="T114" fmla="*/ 0 w 2075"/>
                <a:gd name="T115" fmla="*/ 0 h 644"/>
                <a:gd name="T116" fmla="*/ 0 w 2075"/>
                <a:gd name="T117" fmla="*/ 0 h 6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75"/>
                <a:gd name="T178" fmla="*/ 0 h 644"/>
                <a:gd name="T179" fmla="*/ 2075 w 2075"/>
                <a:gd name="T180" fmla="*/ 644 h 6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75" h="644">
                  <a:moveTo>
                    <a:pt x="193" y="602"/>
                  </a:moveTo>
                  <a:lnTo>
                    <a:pt x="8" y="639"/>
                  </a:lnTo>
                  <a:lnTo>
                    <a:pt x="8" y="638"/>
                  </a:lnTo>
                  <a:lnTo>
                    <a:pt x="8" y="637"/>
                  </a:lnTo>
                  <a:lnTo>
                    <a:pt x="6" y="633"/>
                  </a:lnTo>
                  <a:lnTo>
                    <a:pt x="6" y="631"/>
                  </a:lnTo>
                  <a:lnTo>
                    <a:pt x="5" y="625"/>
                  </a:lnTo>
                  <a:lnTo>
                    <a:pt x="5" y="619"/>
                  </a:lnTo>
                  <a:lnTo>
                    <a:pt x="4" y="613"/>
                  </a:lnTo>
                  <a:lnTo>
                    <a:pt x="4" y="607"/>
                  </a:lnTo>
                  <a:lnTo>
                    <a:pt x="3" y="603"/>
                  </a:lnTo>
                  <a:lnTo>
                    <a:pt x="3" y="598"/>
                  </a:lnTo>
                  <a:lnTo>
                    <a:pt x="1" y="594"/>
                  </a:lnTo>
                  <a:lnTo>
                    <a:pt x="1" y="590"/>
                  </a:lnTo>
                  <a:lnTo>
                    <a:pt x="1" y="585"/>
                  </a:lnTo>
                  <a:lnTo>
                    <a:pt x="1" y="581"/>
                  </a:lnTo>
                  <a:lnTo>
                    <a:pt x="0" y="576"/>
                  </a:lnTo>
                  <a:lnTo>
                    <a:pt x="0" y="571"/>
                  </a:lnTo>
                  <a:lnTo>
                    <a:pt x="0" y="566"/>
                  </a:lnTo>
                  <a:lnTo>
                    <a:pt x="0" y="561"/>
                  </a:lnTo>
                  <a:lnTo>
                    <a:pt x="0" y="556"/>
                  </a:lnTo>
                  <a:lnTo>
                    <a:pt x="0" y="553"/>
                  </a:lnTo>
                  <a:lnTo>
                    <a:pt x="0" y="546"/>
                  </a:lnTo>
                  <a:lnTo>
                    <a:pt x="0" y="541"/>
                  </a:lnTo>
                  <a:lnTo>
                    <a:pt x="0" y="536"/>
                  </a:lnTo>
                  <a:lnTo>
                    <a:pt x="0" y="531"/>
                  </a:lnTo>
                  <a:lnTo>
                    <a:pt x="0" y="525"/>
                  </a:lnTo>
                  <a:lnTo>
                    <a:pt x="0" y="520"/>
                  </a:lnTo>
                  <a:lnTo>
                    <a:pt x="0" y="514"/>
                  </a:lnTo>
                  <a:lnTo>
                    <a:pt x="0" y="509"/>
                  </a:lnTo>
                  <a:lnTo>
                    <a:pt x="0" y="504"/>
                  </a:lnTo>
                  <a:lnTo>
                    <a:pt x="0" y="497"/>
                  </a:lnTo>
                  <a:lnTo>
                    <a:pt x="0" y="492"/>
                  </a:lnTo>
                  <a:lnTo>
                    <a:pt x="1" y="487"/>
                  </a:lnTo>
                  <a:lnTo>
                    <a:pt x="1" y="481"/>
                  </a:lnTo>
                  <a:lnTo>
                    <a:pt x="1" y="476"/>
                  </a:lnTo>
                  <a:lnTo>
                    <a:pt x="3" y="470"/>
                  </a:lnTo>
                  <a:lnTo>
                    <a:pt x="3" y="465"/>
                  </a:lnTo>
                  <a:lnTo>
                    <a:pt x="4" y="460"/>
                  </a:lnTo>
                  <a:lnTo>
                    <a:pt x="5" y="455"/>
                  </a:lnTo>
                  <a:lnTo>
                    <a:pt x="6" y="448"/>
                  </a:lnTo>
                  <a:lnTo>
                    <a:pt x="8" y="444"/>
                  </a:lnTo>
                  <a:lnTo>
                    <a:pt x="9" y="438"/>
                  </a:lnTo>
                  <a:lnTo>
                    <a:pt x="10" y="433"/>
                  </a:lnTo>
                  <a:lnTo>
                    <a:pt x="11" y="428"/>
                  </a:lnTo>
                  <a:lnTo>
                    <a:pt x="13" y="424"/>
                  </a:lnTo>
                  <a:lnTo>
                    <a:pt x="15" y="419"/>
                  </a:lnTo>
                  <a:lnTo>
                    <a:pt x="16" y="416"/>
                  </a:lnTo>
                  <a:lnTo>
                    <a:pt x="19" y="411"/>
                  </a:lnTo>
                  <a:lnTo>
                    <a:pt x="21" y="407"/>
                  </a:lnTo>
                  <a:lnTo>
                    <a:pt x="23" y="403"/>
                  </a:lnTo>
                  <a:lnTo>
                    <a:pt x="25" y="398"/>
                  </a:lnTo>
                  <a:lnTo>
                    <a:pt x="28" y="394"/>
                  </a:lnTo>
                  <a:lnTo>
                    <a:pt x="30" y="390"/>
                  </a:lnTo>
                  <a:lnTo>
                    <a:pt x="35" y="384"/>
                  </a:lnTo>
                  <a:lnTo>
                    <a:pt x="42" y="378"/>
                  </a:lnTo>
                  <a:lnTo>
                    <a:pt x="48" y="372"/>
                  </a:lnTo>
                  <a:lnTo>
                    <a:pt x="54" y="367"/>
                  </a:lnTo>
                  <a:lnTo>
                    <a:pt x="62" y="362"/>
                  </a:lnTo>
                  <a:lnTo>
                    <a:pt x="68" y="359"/>
                  </a:lnTo>
                  <a:lnTo>
                    <a:pt x="75" y="355"/>
                  </a:lnTo>
                  <a:lnTo>
                    <a:pt x="83" y="353"/>
                  </a:lnTo>
                  <a:lnTo>
                    <a:pt x="87" y="350"/>
                  </a:lnTo>
                  <a:lnTo>
                    <a:pt x="90" y="350"/>
                  </a:lnTo>
                  <a:lnTo>
                    <a:pt x="94" y="349"/>
                  </a:lnTo>
                  <a:lnTo>
                    <a:pt x="99" y="349"/>
                  </a:lnTo>
                  <a:lnTo>
                    <a:pt x="102" y="348"/>
                  </a:lnTo>
                  <a:lnTo>
                    <a:pt x="107" y="346"/>
                  </a:lnTo>
                  <a:lnTo>
                    <a:pt x="111" y="345"/>
                  </a:lnTo>
                  <a:lnTo>
                    <a:pt x="114" y="345"/>
                  </a:lnTo>
                  <a:lnTo>
                    <a:pt x="118" y="345"/>
                  </a:lnTo>
                  <a:lnTo>
                    <a:pt x="122" y="345"/>
                  </a:lnTo>
                  <a:lnTo>
                    <a:pt x="126" y="345"/>
                  </a:lnTo>
                  <a:lnTo>
                    <a:pt x="129" y="345"/>
                  </a:lnTo>
                  <a:lnTo>
                    <a:pt x="133" y="345"/>
                  </a:lnTo>
                  <a:lnTo>
                    <a:pt x="138" y="345"/>
                  </a:lnTo>
                  <a:lnTo>
                    <a:pt x="141" y="345"/>
                  </a:lnTo>
                  <a:lnTo>
                    <a:pt x="146" y="345"/>
                  </a:lnTo>
                  <a:lnTo>
                    <a:pt x="149" y="345"/>
                  </a:lnTo>
                  <a:lnTo>
                    <a:pt x="153" y="345"/>
                  </a:lnTo>
                  <a:lnTo>
                    <a:pt x="157" y="346"/>
                  </a:lnTo>
                  <a:lnTo>
                    <a:pt x="161" y="348"/>
                  </a:lnTo>
                  <a:lnTo>
                    <a:pt x="168" y="348"/>
                  </a:lnTo>
                  <a:lnTo>
                    <a:pt x="175" y="349"/>
                  </a:lnTo>
                  <a:lnTo>
                    <a:pt x="181" y="349"/>
                  </a:lnTo>
                  <a:lnTo>
                    <a:pt x="188" y="350"/>
                  </a:lnTo>
                  <a:lnTo>
                    <a:pt x="195" y="351"/>
                  </a:lnTo>
                  <a:lnTo>
                    <a:pt x="201" y="354"/>
                  </a:lnTo>
                  <a:lnTo>
                    <a:pt x="206" y="354"/>
                  </a:lnTo>
                  <a:lnTo>
                    <a:pt x="211" y="356"/>
                  </a:lnTo>
                  <a:lnTo>
                    <a:pt x="215" y="356"/>
                  </a:lnTo>
                  <a:lnTo>
                    <a:pt x="220" y="359"/>
                  </a:lnTo>
                  <a:lnTo>
                    <a:pt x="222" y="359"/>
                  </a:lnTo>
                  <a:lnTo>
                    <a:pt x="226" y="360"/>
                  </a:lnTo>
                  <a:lnTo>
                    <a:pt x="230" y="362"/>
                  </a:lnTo>
                  <a:lnTo>
                    <a:pt x="231" y="364"/>
                  </a:lnTo>
                  <a:lnTo>
                    <a:pt x="234" y="363"/>
                  </a:lnTo>
                  <a:lnTo>
                    <a:pt x="239" y="362"/>
                  </a:lnTo>
                  <a:lnTo>
                    <a:pt x="242" y="360"/>
                  </a:lnTo>
                  <a:lnTo>
                    <a:pt x="246" y="359"/>
                  </a:lnTo>
                  <a:lnTo>
                    <a:pt x="252" y="358"/>
                  </a:lnTo>
                  <a:lnTo>
                    <a:pt x="259" y="356"/>
                  </a:lnTo>
                  <a:lnTo>
                    <a:pt x="261" y="355"/>
                  </a:lnTo>
                  <a:lnTo>
                    <a:pt x="265" y="354"/>
                  </a:lnTo>
                  <a:lnTo>
                    <a:pt x="269" y="353"/>
                  </a:lnTo>
                  <a:lnTo>
                    <a:pt x="272" y="353"/>
                  </a:lnTo>
                  <a:lnTo>
                    <a:pt x="276" y="350"/>
                  </a:lnTo>
                  <a:lnTo>
                    <a:pt x="280" y="349"/>
                  </a:lnTo>
                  <a:lnTo>
                    <a:pt x="285" y="348"/>
                  </a:lnTo>
                  <a:lnTo>
                    <a:pt x="289" y="348"/>
                  </a:lnTo>
                  <a:lnTo>
                    <a:pt x="293" y="345"/>
                  </a:lnTo>
                  <a:lnTo>
                    <a:pt x="298" y="344"/>
                  </a:lnTo>
                  <a:lnTo>
                    <a:pt x="303" y="341"/>
                  </a:lnTo>
                  <a:lnTo>
                    <a:pt x="308" y="340"/>
                  </a:lnTo>
                  <a:lnTo>
                    <a:pt x="311" y="338"/>
                  </a:lnTo>
                  <a:lnTo>
                    <a:pt x="318" y="336"/>
                  </a:lnTo>
                  <a:lnTo>
                    <a:pt x="323" y="334"/>
                  </a:lnTo>
                  <a:lnTo>
                    <a:pt x="328" y="331"/>
                  </a:lnTo>
                  <a:lnTo>
                    <a:pt x="331" y="329"/>
                  </a:lnTo>
                  <a:lnTo>
                    <a:pt x="338" y="326"/>
                  </a:lnTo>
                  <a:lnTo>
                    <a:pt x="343" y="323"/>
                  </a:lnTo>
                  <a:lnTo>
                    <a:pt x="348" y="321"/>
                  </a:lnTo>
                  <a:lnTo>
                    <a:pt x="353" y="318"/>
                  </a:lnTo>
                  <a:lnTo>
                    <a:pt x="359" y="315"/>
                  </a:lnTo>
                  <a:lnTo>
                    <a:pt x="364" y="311"/>
                  </a:lnTo>
                  <a:lnTo>
                    <a:pt x="370" y="309"/>
                  </a:lnTo>
                  <a:lnTo>
                    <a:pt x="375" y="304"/>
                  </a:lnTo>
                  <a:lnTo>
                    <a:pt x="382" y="300"/>
                  </a:lnTo>
                  <a:lnTo>
                    <a:pt x="387" y="296"/>
                  </a:lnTo>
                  <a:lnTo>
                    <a:pt x="393" y="294"/>
                  </a:lnTo>
                  <a:lnTo>
                    <a:pt x="399" y="289"/>
                  </a:lnTo>
                  <a:lnTo>
                    <a:pt x="404" y="285"/>
                  </a:lnTo>
                  <a:lnTo>
                    <a:pt x="411" y="281"/>
                  </a:lnTo>
                  <a:lnTo>
                    <a:pt x="417" y="276"/>
                  </a:lnTo>
                  <a:lnTo>
                    <a:pt x="422" y="271"/>
                  </a:lnTo>
                  <a:lnTo>
                    <a:pt x="428" y="266"/>
                  </a:lnTo>
                  <a:lnTo>
                    <a:pt x="433" y="261"/>
                  </a:lnTo>
                  <a:lnTo>
                    <a:pt x="439" y="256"/>
                  </a:lnTo>
                  <a:lnTo>
                    <a:pt x="444" y="251"/>
                  </a:lnTo>
                  <a:lnTo>
                    <a:pt x="451" y="245"/>
                  </a:lnTo>
                  <a:lnTo>
                    <a:pt x="456" y="240"/>
                  </a:lnTo>
                  <a:lnTo>
                    <a:pt x="462" y="235"/>
                  </a:lnTo>
                  <a:lnTo>
                    <a:pt x="467" y="228"/>
                  </a:lnTo>
                  <a:lnTo>
                    <a:pt x="473" y="222"/>
                  </a:lnTo>
                  <a:lnTo>
                    <a:pt x="478" y="216"/>
                  </a:lnTo>
                  <a:lnTo>
                    <a:pt x="485" y="209"/>
                  </a:lnTo>
                  <a:lnTo>
                    <a:pt x="490" y="202"/>
                  </a:lnTo>
                  <a:lnTo>
                    <a:pt x="495" y="196"/>
                  </a:lnTo>
                  <a:lnTo>
                    <a:pt x="501" y="189"/>
                  </a:lnTo>
                  <a:lnTo>
                    <a:pt x="506" y="183"/>
                  </a:lnTo>
                  <a:lnTo>
                    <a:pt x="510" y="174"/>
                  </a:lnTo>
                  <a:lnTo>
                    <a:pt x="516" y="168"/>
                  </a:lnTo>
                  <a:lnTo>
                    <a:pt x="521" y="160"/>
                  </a:lnTo>
                  <a:lnTo>
                    <a:pt x="527" y="154"/>
                  </a:lnTo>
                  <a:lnTo>
                    <a:pt x="532" y="148"/>
                  </a:lnTo>
                  <a:lnTo>
                    <a:pt x="540" y="140"/>
                  </a:lnTo>
                  <a:lnTo>
                    <a:pt x="546" y="134"/>
                  </a:lnTo>
                  <a:lnTo>
                    <a:pt x="552" y="129"/>
                  </a:lnTo>
                  <a:lnTo>
                    <a:pt x="559" y="123"/>
                  </a:lnTo>
                  <a:lnTo>
                    <a:pt x="565" y="116"/>
                  </a:lnTo>
                  <a:lnTo>
                    <a:pt x="572" y="110"/>
                  </a:lnTo>
                  <a:lnTo>
                    <a:pt x="580" y="105"/>
                  </a:lnTo>
                  <a:lnTo>
                    <a:pt x="588" y="100"/>
                  </a:lnTo>
                  <a:lnTo>
                    <a:pt x="595" y="95"/>
                  </a:lnTo>
                  <a:lnTo>
                    <a:pt x="603" y="90"/>
                  </a:lnTo>
                  <a:lnTo>
                    <a:pt x="610" y="85"/>
                  </a:lnTo>
                  <a:lnTo>
                    <a:pt x="618" y="80"/>
                  </a:lnTo>
                  <a:lnTo>
                    <a:pt x="625" y="76"/>
                  </a:lnTo>
                  <a:lnTo>
                    <a:pt x="633" y="71"/>
                  </a:lnTo>
                  <a:lnTo>
                    <a:pt x="642" y="67"/>
                  </a:lnTo>
                  <a:lnTo>
                    <a:pt x="649" y="62"/>
                  </a:lnTo>
                  <a:lnTo>
                    <a:pt x="658" y="59"/>
                  </a:lnTo>
                  <a:lnTo>
                    <a:pt x="667" y="55"/>
                  </a:lnTo>
                  <a:lnTo>
                    <a:pt x="675" y="51"/>
                  </a:lnTo>
                  <a:lnTo>
                    <a:pt x="683" y="47"/>
                  </a:lnTo>
                  <a:lnTo>
                    <a:pt x="692" y="44"/>
                  </a:lnTo>
                  <a:lnTo>
                    <a:pt x="701" y="40"/>
                  </a:lnTo>
                  <a:lnTo>
                    <a:pt x="709" y="37"/>
                  </a:lnTo>
                  <a:lnTo>
                    <a:pt x="717" y="33"/>
                  </a:lnTo>
                  <a:lnTo>
                    <a:pt x="727" y="31"/>
                  </a:lnTo>
                  <a:lnTo>
                    <a:pt x="736" y="28"/>
                  </a:lnTo>
                  <a:lnTo>
                    <a:pt x="744" y="27"/>
                  </a:lnTo>
                  <a:lnTo>
                    <a:pt x="753" y="23"/>
                  </a:lnTo>
                  <a:lnTo>
                    <a:pt x="761" y="21"/>
                  </a:lnTo>
                  <a:lnTo>
                    <a:pt x="770" y="18"/>
                  </a:lnTo>
                  <a:lnTo>
                    <a:pt x="778" y="17"/>
                  </a:lnTo>
                  <a:lnTo>
                    <a:pt x="787" y="15"/>
                  </a:lnTo>
                  <a:lnTo>
                    <a:pt x="796" y="12"/>
                  </a:lnTo>
                  <a:lnTo>
                    <a:pt x="805" y="11"/>
                  </a:lnTo>
                  <a:lnTo>
                    <a:pt x="813" y="10"/>
                  </a:lnTo>
                  <a:lnTo>
                    <a:pt x="821" y="7"/>
                  </a:lnTo>
                  <a:lnTo>
                    <a:pt x="830" y="7"/>
                  </a:lnTo>
                  <a:lnTo>
                    <a:pt x="839" y="6"/>
                  </a:lnTo>
                  <a:lnTo>
                    <a:pt x="847" y="5"/>
                  </a:lnTo>
                  <a:lnTo>
                    <a:pt x="855" y="3"/>
                  </a:lnTo>
                  <a:lnTo>
                    <a:pt x="864" y="2"/>
                  </a:lnTo>
                  <a:lnTo>
                    <a:pt x="872" y="2"/>
                  </a:lnTo>
                  <a:lnTo>
                    <a:pt x="881" y="2"/>
                  </a:lnTo>
                  <a:lnTo>
                    <a:pt x="888" y="1"/>
                  </a:lnTo>
                  <a:lnTo>
                    <a:pt x="896" y="1"/>
                  </a:lnTo>
                  <a:lnTo>
                    <a:pt x="904" y="0"/>
                  </a:lnTo>
                  <a:lnTo>
                    <a:pt x="911" y="0"/>
                  </a:lnTo>
                  <a:lnTo>
                    <a:pt x="919" y="0"/>
                  </a:lnTo>
                  <a:lnTo>
                    <a:pt x="926" y="0"/>
                  </a:lnTo>
                  <a:lnTo>
                    <a:pt x="934" y="0"/>
                  </a:lnTo>
                  <a:lnTo>
                    <a:pt x="941" y="1"/>
                  </a:lnTo>
                  <a:lnTo>
                    <a:pt x="949" y="1"/>
                  </a:lnTo>
                  <a:lnTo>
                    <a:pt x="955" y="1"/>
                  </a:lnTo>
                  <a:lnTo>
                    <a:pt x="962" y="1"/>
                  </a:lnTo>
                  <a:lnTo>
                    <a:pt x="969" y="2"/>
                  </a:lnTo>
                  <a:lnTo>
                    <a:pt x="975" y="2"/>
                  </a:lnTo>
                  <a:lnTo>
                    <a:pt x="982" y="5"/>
                  </a:lnTo>
                  <a:lnTo>
                    <a:pt x="988" y="5"/>
                  </a:lnTo>
                  <a:lnTo>
                    <a:pt x="994" y="7"/>
                  </a:lnTo>
                  <a:lnTo>
                    <a:pt x="999" y="7"/>
                  </a:lnTo>
                  <a:lnTo>
                    <a:pt x="1006" y="10"/>
                  </a:lnTo>
                  <a:lnTo>
                    <a:pt x="1012" y="10"/>
                  </a:lnTo>
                  <a:lnTo>
                    <a:pt x="1018" y="12"/>
                  </a:lnTo>
                  <a:lnTo>
                    <a:pt x="1024" y="13"/>
                  </a:lnTo>
                  <a:lnTo>
                    <a:pt x="1031" y="15"/>
                  </a:lnTo>
                  <a:lnTo>
                    <a:pt x="1038" y="17"/>
                  </a:lnTo>
                  <a:lnTo>
                    <a:pt x="1044" y="18"/>
                  </a:lnTo>
                  <a:lnTo>
                    <a:pt x="1051" y="21"/>
                  </a:lnTo>
                  <a:lnTo>
                    <a:pt x="1058" y="22"/>
                  </a:lnTo>
                  <a:lnTo>
                    <a:pt x="1066" y="25"/>
                  </a:lnTo>
                  <a:lnTo>
                    <a:pt x="1073" y="27"/>
                  </a:lnTo>
                  <a:lnTo>
                    <a:pt x="1080" y="28"/>
                  </a:lnTo>
                  <a:lnTo>
                    <a:pt x="1088" y="32"/>
                  </a:lnTo>
                  <a:lnTo>
                    <a:pt x="1095" y="33"/>
                  </a:lnTo>
                  <a:lnTo>
                    <a:pt x="1102" y="37"/>
                  </a:lnTo>
                  <a:lnTo>
                    <a:pt x="1110" y="38"/>
                  </a:lnTo>
                  <a:lnTo>
                    <a:pt x="1117" y="41"/>
                  </a:lnTo>
                  <a:lnTo>
                    <a:pt x="1125" y="44"/>
                  </a:lnTo>
                  <a:lnTo>
                    <a:pt x="1132" y="46"/>
                  </a:lnTo>
                  <a:lnTo>
                    <a:pt x="1140" y="49"/>
                  </a:lnTo>
                  <a:lnTo>
                    <a:pt x="1147" y="51"/>
                  </a:lnTo>
                  <a:lnTo>
                    <a:pt x="1155" y="55"/>
                  </a:lnTo>
                  <a:lnTo>
                    <a:pt x="1162" y="57"/>
                  </a:lnTo>
                  <a:lnTo>
                    <a:pt x="1170" y="60"/>
                  </a:lnTo>
                  <a:lnTo>
                    <a:pt x="1177" y="62"/>
                  </a:lnTo>
                  <a:lnTo>
                    <a:pt x="1185" y="65"/>
                  </a:lnTo>
                  <a:lnTo>
                    <a:pt x="1193" y="69"/>
                  </a:lnTo>
                  <a:lnTo>
                    <a:pt x="1200" y="71"/>
                  </a:lnTo>
                  <a:lnTo>
                    <a:pt x="1208" y="74"/>
                  </a:lnTo>
                  <a:lnTo>
                    <a:pt x="1214" y="76"/>
                  </a:lnTo>
                  <a:lnTo>
                    <a:pt x="1223" y="80"/>
                  </a:lnTo>
                  <a:lnTo>
                    <a:pt x="1229" y="82"/>
                  </a:lnTo>
                  <a:lnTo>
                    <a:pt x="1235" y="85"/>
                  </a:lnTo>
                  <a:lnTo>
                    <a:pt x="1241" y="87"/>
                  </a:lnTo>
                  <a:lnTo>
                    <a:pt x="1249" y="90"/>
                  </a:lnTo>
                  <a:lnTo>
                    <a:pt x="1255" y="93"/>
                  </a:lnTo>
                  <a:lnTo>
                    <a:pt x="1262" y="95"/>
                  </a:lnTo>
                  <a:lnTo>
                    <a:pt x="1268" y="98"/>
                  </a:lnTo>
                  <a:lnTo>
                    <a:pt x="1274" y="100"/>
                  </a:lnTo>
                  <a:lnTo>
                    <a:pt x="1280" y="103"/>
                  </a:lnTo>
                  <a:lnTo>
                    <a:pt x="1285" y="105"/>
                  </a:lnTo>
                  <a:lnTo>
                    <a:pt x="1292" y="106"/>
                  </a:lnTo>
                  <a:lnTo>
                    <a:pt x="1297" y="110"/>
                  </a:lnTo>
                  <a:lnTo>
                    <a:pt x="1302" y="111"/>
                  </a:lnTo>
                  <a:lnTo>
                    <a:pt x="1308" y="114"/>
                  </a:lnTo>
                  <a:lnTo>
                    <a:pt x="1313" y="116"/>
                  </a:lnTo>
                  <a:lnTo>
                    <a:pt x="1318" y="119"/>
                  </a:lnTo>
                  <a:lnTo>
                    <a:pt x="1322" y="120"/>
                  </a:lnTo>
                  <a:lnTo>
                    <a:pt x="1327" y="121"/>
                  </a:lnTo>
                  <a:lnTo>
                    <a:pt x="1331" y="123"/>
                  </a:lnTo>
                  <a:lnTo>
                    <a:pt x="1334" y="125"/>
                  </a:lnTo>
                  <a:lnTo>
                    <a:pt x="1341" y="128"/>
                  </a:lnTo>
                  <a:lnTo>
                    <a:pt x="1347" y="131"/>
                  </a:lnTo>
                  <a:lnTo>
                    <a:pt x="1352" y="133"/>
                  </a:lnTo>
                  <a:lnTo>
                    <a:pt x="1356" y="134"/>
                  </a:lnTo>
                  <a:lnTo>
                    <a:pt x="1357" y="135"/>
                  </a:lnTo>
                  <a:lnTo>
                    <a:pt x="1358" y="137"/>
                  </a:lnTo>
                  <a:lnTo>
                    <a:pt x="1359" y="137"/>
                  </a:lnTo>
                  <a:lnTo>
                    <a:pt x="1362" y="138"/>
                  </a:lnTo>
                  <a:lnTo>
                    <a:pt x="1366" y="139"/>
                  </a:lnTo>
                  <a:lnTo>
                    <a:pt x="1372" y="143"/>
                  </a:lnTo>
                  <a:lnTo>
                    <a:pt x="1375" y="144"/>
                  </a:lnTo>
                  <a:lnTo>
                    <a:pt x="1380" y="147"/>
                  </a:lnTo>
                  <a:lnTo>
                    <a:pt x="1383" y="149"/>
                  </a:lnTo>
                  <a:lnTo>
                    <a:pt x="1388" y="152"/>
                  </a:lnTo>
                  <a:lnTo>
                    <a:pt x="1392" y="154"/>
                  </a:lnTo>
                  <a:lnTo>
                    <a:pt x="1398" y="157"/>
                  </a:lnTo>
                  <a:lnTo>
                    <a:pt x="1403" y="160"/>
                  </a:lnTo>
                  <a:lnTo>
                    <a:pt x="1410" y="163"/>
                  </a:lnTo>
                  <a:lnTo>
                    <a:pt x="1415" y="165"/>
                  </a:lnTo>
                  <a:lnTo>
                    <a:pt x="1422" y="169"/>
                  </a:lnTo>
                  <a:lnTo>
                    <a:pt x="1428" y="172"/>
                  </a:lnTo>
                  <a:lnTo>
                    <a:pt x="1435" y="177"/>
                  </a:lnTo>
                  <a:lnTo>
                    <a:pt x="1441" y="179"/>
                  </a:lnTo>
                  <a:lnTo>
                    <a:pt x="1450" y="183"/>
                  </a:lnTo>
                  <a:lnTo>
                    <a:pt x="1456" y="188"/>
                  </a:lnTo>
                  <a:lnTo>
                    <a:pt x="1465" y="192"/>
                  </a:lnTo>
                  <a:lnTo>
                    <a:pt x="1472" y="196"/>
                  </a:lnTo>
                  <a:lnTo>
                    <a:pt x="1480" y="199"/>
                  </a:lnTo>
                  <a:lnTo>
                    <a:pt x="1489" y="203"/>
                  </a:lnTo>
                  <a:lnTo>
                    <a:pt x="1498" y="207"/>
                  </a:lnTo>
                  <a:lnTo>
                    <a:pt x="1506" y="212"/>
                  </a:lnTo>
                  <a:lnTo>
                    <a:pt x="1515" y="216"/>
                  </a:lnTo>
                  <a:lnTo>
                    <a:pt x="1524" y="221"/>
                  </a:lnTo>
                  <a:lnTo>
                    <a:pt x="1534" y="225"/>
                  </a:lnTo>
                  <a:lnTo>
                    <a:pt x="1541" y="228"/>
                  </a:lnTo>
                  <a:lnTo>
                    <a:pt x="1550" y="232"/>
                  </a:lnTo>
                  <a:lnTo>
                    <a:pt x="1559" y="236"/>
                  </a:lnTo>
                  <a:lnTo>
                    <a:pt x="1569" y="240"/>
                  </a:lnTo>
                  <a:lnTo>
                    <a:pt x="1578" y="243"/>
                  </a:lnTo>
                  <a:lnTo>
                    <a:pt x="1587" y="248"/>
                  </a:lnTo>
                  <a:lnTo>
                    <a:pt x="1597" y="252"/>
                  </a:lnTo>
                  <a:lnTo>
                    <a:pt x="1607" y="256"/>
                  </a:lnTo>
                  <a:lnTo>
                    <a:pt x="1614" y="260"/>
                  </a:lnTo>
                  <a:lnTo>
                    <a:pt x="1624" y="263"/>
                  </a:lnTo>
                  <a:lnTo>
                    <a:pt x="1633" y="267"/>
                  </a:lnTo>
                  <a:lnTo>
                    <a:pt x="1643" y="271"/>
                  </a:lnTo>
                  <a:lnTo>
                    <a:pt x="1652" y="275"/>
                  </a:lnTo>
                  <a:lnTo>
                    <a:pt x="1662" y="277"/>
                  </a:lnTo>
                  <a:lnTo>
                    <a:pt x="1671" y="281"/>
                  </a:lnTo>
                  <a:lnTo>
                    <a:pt x="1681" y="285"/>
                  </a:lnTo>
                  <a:lnTo>
                    <a:pt x="1688" y="287"/>
                  </a:lnTo>
                  <a:lnTo>
                    <a:pt x="1697" y="290"/>
                  </a:lnTo>
                  <a:lnTo>
                    <a:pt x="1706" y="292"/>
                  </a:lnTo>
                  <a:lnTo>
                    <a:pt x="1715" y="295"/>
                  </a:lnTo>
                  <a:lnTo>
                    <a:pt x="1723" y="297"/>
                  </a:lnTo>
                  <a:lnTo>
                    <a:pt x="1731" y="300"/>
                  </a:lnTo>
                  <a:lnTo>
                    <a:pt x="1740" y="301"/>
                  </a:lnTo>
                  <a:lnTo>
                    <a:pt x="1749" y="305"/>
                  </a:lnTo>
                  <a:lnTo>
                    <a:pt x="1755" y="306"/>
                  </a:lnTo>
                  <a:lnTo>
                    <a:pt x="1764" y="307"/>
                  </a:lnTo>
                  <a:lnTo>
                    <a:pt x="1770" y="309"/>
                  </a:lnTo>
                  <a:lnTo>
                    <a:pt x="1777" y="310"/>
                  </a:lnTo>
                  <a:lnTo>
                    <a:pt x="1785" y="310"/>
                  </a:lnTo>
                  <a:lnTo>
                    <a:pt x="1791" y="311"/>
                  </a:lnTo>
                  <a:lnTo>
                    <a:pt x="1798" y="311"/>
                  </a:lnTo>
                  <a:lnTo>
                    <a:pt x="1805" y="311"/>
                  </a:lnTo>
                  <a:lnTo>
                    <a:pt x="1889" y="274"/>
                  </a:lnTo>
                  <a:lnTo>
                    <a:pt x="1892" y="275"/>
                  </a:lnTo>
                  <a:lnTo>
                    <a:pt x="1898" y="277"/>
                  </a:lnTo>
                  <a:lnTo>
                    <a:pt x="1902" y="279"/>
                  </a:lnTo>
                  <a:lnTo>
                    <a:pt x="1905" y="281"/>
                  </a:lnTo>
                  <a:lnTo>
                    <a:pt x="1912" y="284"/>
                  </a:lnTo>
                  <a:lnTo>
                    <a:pt x="1919" y="289"/>
                  </a:lnTo>
                  <a:lnTo>
                    <a:pt x="1922" y="290"/>
                  </a:lnTo>
                  <a:lnTo>
                    <a:pt x="1926" y="291"/>
                  </a:lnTo>
                  <a:lnTo>
                    <a:pt x="1928" y="294"/>
                  </a:lnTo>
                  <a:lnTo>
                    <a:pt x="1933" y="295"/>
                  </a:lnTo>
                  <a:lnTo>
                    <a:pt x="1937" y="297"/>
                  </a:lnTo>
                  <a:lnTo>
                    <a:pt x="1941" y="300"/>
                  </a:lnTo>
                  <a:lnTo>
                    <a:pt x="1944" y="302"/>
                  </a:lnTo>
                  <a:lnTo>
                    <a:pt x="1949" y="305"/>
                  </a:lnTo>
                  <a:lnTo>
                    <a:pt x="1953" y="307"/>
                  </a:lnTo>
                  <a:lnTo>
                    <a:pt x="1957" y="310"/>
                  </a:lnTo>
                  <a:lnTo>
                    <a:pt x="1961" y="312"/>
                  </a:lnTo>
                  <a:lnTo>
                    <a:pt x="1966" y="315"/>
                  </a:lnTo>
                  <a:lnTo>
                    <a:pt x="1969" y="318"/>
                  </a:lnTo>
                  <a:lnTo>
                    <a:pt x="1974" y="321"/>
                  </a:lnTo>
                  <a:lnTo>
                    <a:pt x="1980" y="325"/>
                  </a:lnTo>
                  <a:lnTo>
                    <a:pt x="1983" y="328"/>
                  </a:lnTo>
                  <a:lnTo>
                    <a:pt x="1988" y="330"/>
                  </a:lnTo>
                  <a:lnTo>
                    <a:pt x="1992" y="334"/>
                  </a:lnTo>
                  <a:lnTo>
                    <a:pt x="1997" y="336"/>
                  </a:lnTo>
                  <a:lnTo>
                    <a:pt x="2001" y="340"/>
                  </a:lnTo>
                  <a:lnTo>
                    <a:pt x="2005" y="343"/>
                  </a:lnTo>
                  <a:lnTo>
                    <a:pt x="2010" y="346"/>
                  </a:lnTo>
                  <a:lnTo>
                    <a:pt x="2013" y="349"/>
                  </a:lnTo>
                  <a:lnTo>
                    <a:pt x="2017" y="354"/>
                  </a:lnTo>
                  <a:lnTo>
                    <a:pt x="2021" y="356"/>
                  </a:lnTo>
                  <a:lnTo>
                    <a:pt x="2026" y="360"/>
                  </a:lnTo>
                  <a:lnTo>
                    <a:pt x="2028" y="364"/>
                  </a:lnTo>
                  <a:lnTo>
                    <a:pt x="2033" y="368"/>
                  </a:lnTo>
                  <a:lnTo>
                    <a:pt x="2040" y="375"/>
                  </a:lnTo>
                  <a:lnTo>
                    <a:pt x="2047" y="383"/>
                  </a:lnTo>
                  <a:lnTo>
                    <a:pt x="2054" y="389"/>
                  </a:lnTo>
                  <a:lnTo>
                    <a:pt x="2059" y="398"/>
                  </a:lnTo>
                  <a:lnTo>
                    <a:pt x="2061" y="400"/>
                  </a:lnTo>
                  <a:lnTo>
                    <a:pt x="2062" y="406"/>
                  </a:lnTo>
                  <a:lnTo>
                    <a:pt x="2065" y="409"/>
                  </a:lnTo>
                  <a:lnTo>
                    <a:pt x="2067" y="413"/>
                  </a:lnTo>
                  <a:lnTo>
                    <a:pt x="2070" y="417"/>
                  </a:lnTo>
                  <a:lnTo>
                    <a:pt x="2071" y="421"/>
                  </a:lnTo>
                  <a:lnTo>
                    <a:pt x="2071" y="424"/>
                  </a:lnTo>
                  <a:lnTo>
                    <a:pt x="2072" y="428"/>
                  </a:lnTo>
                  <a:lnTo>
                    <a:pt x="2074" y="432"/>
                  </a:lnTo>
                  <a:lnTo>
                    <a:pt x="2075" y="436"/>
                  </a:lnTo>
                  <a:lnTo>
                    <a:pt x="2075" y="439"/>
                  </a:lnTo>
                  <a:lnTo>
                    <a:pt x="2075" y="444"/>
                  </a:lnTo>
                  <a:lnTo>
                    <a:pt x="2072" y="451"/>
                  </a:lnTo>
                  <a:lnTo>
                    <a:pt x="2070" y="460"/>
                  </a:lnTo>
                  <a:lnTo>
                    <a:pt x="2066" y="463"/>
                  </a:lnTo>
                  <a:lnTo>
                    <a:pt x="2065" y="467"/>
                  </a:lnTo>
                  <a:lnTo>
                    <a:pt x="2061" y="471"/>
                  </a:lnTo>
                  <a:lnTo>
                    <a:pt x="2059" y="476"/>
                  </a:lnTo>
                  <a:lnTo>
                    <a:pt x="2054" y="478"/>
                  </a:lnTo>
                  <a:lnTo>
                    <a:pt x="2050" y="483"/>
                  </a:lnTo>
                  <a:lnTo>
                    <a:pt x="2045" y="487"/>
                  </a:lnTo>
                  <a:lnTo>
                    <a:pt x="2040" y="492"/>
                  </a:lnTo>
                  <a:lnTo>
                    <a:pt x="2035" y="496"/>
                  </a:lnTo>
                  <a:lnTo>
                    <a:pt x="2030" y="500"/>
                  </a:lnTo>
                  <a:lnTo>
                    <a:pt x="2025" y="505"/>
                  </a:lnTo>
                  <a:lnTo>
                    <a:pt x="2018" y="509"/>
                  </a:lnTo>
                  <a:lnTo>
                    <a:pt x="2011" y="512"/>
                  </a:lnTo>
                  <a:lnTo>
                    <a:pt x="2005" y="516"/>
                  </a:lnTo>
                  <a:lnTo>
                    <a:pt x="1998" y="521"/>
                  </a:lnTo>
                  <a:lnTo>
                    <a:pt x="1992" y="525"/>
                  </a:lnTo>
                  <a:lnTo>
                    <a:pt x="1983" y="530"/>
                  </a:lnTo>
                  <a:lnTo>
                    <a:pt x="1977" y="534"/>
                  </a:lnTo>
                  <a:lnTo>
                    <a:pt x="1969" y="537"/>
                  </a:lnTo>
                  <a:lnTo>
                    <a:pt x="1963" y="543"/>
                  </a:lnTo>
                  <a:lnTo>
                    <a:pt x="1954" y="545"/>
                  </a:lnTo>
                  <a:lnTo>
                    <a:pt x="1947" y="550"/>
                  </a:lnTo>
                  <a:lnTo>
                    <a:pt x="1939" y="554"/>
                  </a:lnTo>
                  <a:lnTo>
                    <a:pt x="1932" y="559"/>
                  </a:lnTo>
                  <a:lnTo>
                    <a:pt x="1923" y="561"/>
                  </a:lnTo>
                  <a:lnTo>
                    <a:pt x="1915" y="566"/>
                  </a:lnTo>
                  <a:lnTo>
                    <a:pt x="1908" y="570"/>
                  </a:lnTo>
                  <a:lnTo>
                    <a:pt x="1899" y="574"/>
                  </a:lnTo>
                  <a:lnTo>
                    <a:pt x="1892" y="576"/>
                  </a:lnTo>
                  <a:lnTo>
                    <a:pt x="1883" y="581"/>
                  </a:lnTo>
                  <a:lnTo>
                    <a:pt x="1875" y="584"/>
                  </a:lnTo>
                  <a:lnTo>
                    <a:pt x="1867" y="588"/>
                  </a:lnTo>
                  <a:lnTo>
                    <a:pt x="1859" y="592"/>
                  </a:lnTo>
                  <a:lnTo>
                    <a:pt x="1851" y="594"/>
                  </a:lnTo>
                  <a:lnTo>
                    <a:pt x="1844" y="598"/>
                  </a:lnTo>
                  <a:lnTo>
                    <a:pt x="1836" y="602"/>
                  </a:lnTo>
                  <a:lnTo>
                    <a:pt x="1828" y="604"/>
                  </a:lnTo>
                  <a:lnTo>
                    <a:pt x="1821" y="608"/>
                  </a:lnTo>
                  <a:lnTo>
                    <a:pt x="1814" y="610"/>
                  </a:lnTo>
                  <a:lnTo>
                    <a:pt x="1808" y="613"/>
                  </a:lnTo>
                  <a:lnTo>
                    <a:pt x="1801" y="615"/>
                  </a:lnTo>
                  <a:lnTo>
                    <a:pt x="1794" y="618"/>
                  </a:lnTo>
                  <a:lnTo>
                    <a:pt x="1787" y="620"/>
                  </a:lnTo>
                  <a:lnTo>
                    <a:pt x="1782" y="624"/>
                  </a:lnTo>
                  <a:lnTo>
                    <a:pt x="1776" y="625"/>
                  </a:lnTo>
                  <a:lnTo>
                    <a:pt x="1770" y="628"/>
                  </a:lnTo>
                  <a:lnTo>
                    <a:pt x="1765" y="631"/>
                  </a:lnTo>
                  <a:lnTo>
                    <a:pt x="1760" y="632"/>
                  </a:lnTo>
                  <a:lnTo>
                    <a:pt x="1755" y="633"/>
                  </a:lnTo>
                  <a:lnTo>
                    <a:pt x="1750" y="636"/>
                  </a:lnTo>
                  <a:lnTo>
                    <a:pt x="1746" y="637"/>
                  </a:lnTo>
                  <a:lnTo>
                    <a:pt x="1744" y="638"/>
                  </a:lnTo>
                  <a:lnTo>
                    <a:pt x="1737" y="641"/>
                  </a:lnTo>
                  <a:lnTo>
                    <a:pt x="1732" y="642"/>
                  </a:lnTo>
                  <a:lnTo>
                    <a:pt x="1730" y="643"/>
                  </a:lnTo>
                  <a:lnTo>
                    <a:pt x="1730" y="644"/>
                  </a:lnTo>
                  <a:lnTo>
                    <a:pt x="1728" y="643"/>
                  </a:lnTo>
                  <a:lnTo>
                    <a:pt x="1726" y="641"/>
                  </a:lnTo>
                  <a:lnTo>
                    <a:pt x="1721" y="634"/>
                  </a:lnTo>
                  <a:lnTo>
                    <a:pt x="1717" y="628"/>
                  </a:lnTo>
                  <a:lnTo>
                    <a:pt x="1713" y="624"/>
                  </a:lnTo>
                  <a:lnTo>
                    <a:pt x="1711" y="619"/>
                  </a:lnTo>
                  <a:lnTo>
                    <a:pt x="1707" y="614"/>
                  </a:lnTo>
                  <a:lnTo>
                    <a:pt x="1703" y="609"/>
                  </a:lnTo>
                  <a:lnTo>
                    <a:pt x="1698" y="603"/>
                  </a:lnTo>
                  <a:lnTo>
                    <a:pt x="1693" y="598"/>
                  </a:lnTo>
                  <a:lnTo>
                    <a:pt x="1688" y="592"/>
                  </a:lnTo>
                  <a:lnTo>
                    <a:pt x="1685" y="585"/>
                  </a:lnTo>
                  <a:lnTo>
                    <a:pt x="1678" y="578"/>
                  </a:lnTo>
                  <a:lnTo>
                    <a:pt x="1671" y="570"/>
                  </a:lnTo>
                  <a:lnTo>
                    <a:pt x="1664" y="564"/>
                  </a:lnTo>
                  <a:lnTo>
                    <a:pt x="1658" y="556"/>
                  </a:lnTo>
                  <a:lnTo>
                    <a:pt x="1651" y="548"/>
                  </a:lnTo>
                  <a:lnTo>
                    <a:pt x="1643" y="539"/>
                  </a:lnTo>
                  <a:lnTo>
                    <a:pt x="1636" y="531"/>
                  </a:lnTo>
                  <a:lnTo>
                    <a:pt x="1629" y="522"/>
                  </a:lnTo>
                  <a:lnTo>
                    <a:pt x="1621" y="514"/>
                  </a:lnTo>
                  <a:lnTo>
                    <a:pt x="1612" y="505"/>
                  </a:lnTo>
                  <a:lnTo>
                    <a:pt x="1603" y="495"/>
                  </a:lnTo>
                  <a:lnTo>
                    <a:pt x="1594" y="487"/>
                  </a:lnTo>
                  <a:lnTo>
                    <a:pt x="1584" y="477"/>
                  </a:lnTo>
                  <a:lnTo>
                    <a:pt x="1575" y="467"/>
                  </a:lnTo>
                  <a:lnTo>
                    <a:pt x="1565" y="458"/>
                  </a:lnTo>
                  <a:lnTo>
                    <a:pt x="1555" y="448"/>
                  </a:lnTo>
                  <a:lnTo>
                    <a:pt x="1544" y="438"/>
                  </a:lnTo>
                  <a:lnTo>
                    <a:pt x="1534" y="428"/>
                  </a:lnTo>
                  <a:lnTo>
                    <a:pt x="1523" y="417"/>
                  </a:lnTo>
                  <a:lnTo>
                    <a:pt x="1511" y="408"/>
                  </a:lnTo>
                  <a:lnTo>
                    <a:pt x="1499" y="397"/>
                  </a:lnTo>
                  <a:lnTo>
                    <a:pt x="1486" y="387"/>
                  </a:lnTo>
                  <a:lnTo>
                    <a:pt x="1474" y="377"/>
                  </a:lnTo>
                  <a:lnTo>
                    <a:pt x="1462" y="367"/>
                  </a:lnTo>
                  <a:lnTo>
                    <a:pt x="1449" y="356"/>
                  </a:lnTo>
                  <a:lnTo>
                    <a:pt x="1435" y="346"/>
                  </a:lnTo>
                  <a:lnTo>
                    <a:pt x="1422" y="336"/>
                  </a:lnTo>
                  <a:lnTo>
                    <a:pt x="1408" y="326"/>
                  </a:lnTo>
                  <a:lnTo>
                    <a:pt x="1395" y="316"/>
                  </a:lnTo>
                  <a:lnTo>
                    <a:pt x="1380" y="307"/>
                  </a:lnTo>
                  <a:lnTo>
                    <a:pt x="1364" y="297"/>
                  </a:lnTo>
                  <a:lnTo>
                    <a:pt x="1351" y="289"/>
                  </a:lnTo>
                  <a:lnTo>
                    <a:pt x="1336" y="279"/>
                  </a:lnTo>
                  <a:lnTo>
                    <a:pt x="1321" y="270"/>
                  </a:lnTo>
                  <a:lnTo>
                    <a:pt x="1305" y="260"/>
                  </a:lnTo>
                  <a:lnTo>
                    <a:pt x="1289" y="251"/>
                  </a:lnTo>
                  <a:lnTo>
                    <a:pt x="1273" y="242"/>
                  </a:lnTo>
                  <a:lnTo>
                    <a:pt x="1257" y="233"/>
                  </a:lnTo>
                  <a:lnTo>
                    <a:pt x="1240" y="226"/>
                  </a:lnTo>
                  <a:lnTo>
                    <a:pt x="1224" y="217"/>
                  </a:lnTo>
                  <a:lnTo>
                    <a:pt x="1206" y="209"/>
                  </a:lnTo>
                  <a:lnTo>
                    <a:pt x="1189" y="202"/>
                  </a:lnTo>
                  <a:lnTo>
                    <a:pt x="1171" y="194"/>
                  </a:lnTo>
                  <a:lnTo>
                    <a:pt x="1154" y="188"/>
                  </a:lnTo>
                  <a:lnTo>
                    <a:pt x="1135" y="181"/>
                  </a:lnTo>
                  <a:lnTo>
                    <a:pt x="1117" y="174"/>
                  </a:lnTo>
                  <a:lnTo>
                    <a:pt x="1100" y="168"/>
                  </a:lnTo>
                  <a:lnTo>
                    <a:pt x="1082" y="163"/>
                  </a:lnTo>
                  <a:lnTo>
                    <a:pt x="1062" y="157"/>
                  </a:lnTo>
                  <a:lnTo>
                    <a:pt x="1044" y="152"/>
                  </a:lnTo>
                  <a:lnTo>
                    <a:pt x="1027" y="147"/>
                  </a:lnTo>
                  <a:lnTo>
                    <a:pt x="1009" y="143"/>
                  </a:lnTo>
                  <a:lnTo>
                    <a:pt x="993" y="139"/>
                  </a:lnTo>
                  <a:lnTo>
                    <a:pt x="977" y="135"/>
                  </a:lnTo>
                  <a:lnTo>
                    <a:pt x="962" y="131"/>
                  </a:lnTo>
                  <a:lnTo>
                    <a:pt x="947" y="129"/>
                  </a:lnTo>
                  <a:lnTo>
                    <a:pt x="931" y="126"/>
                  </a:lnTo>
                  <a:lnTo>
                    <a:pt x="916" y="124"/>
                  </a:lnTo>
                  <a:lnTo>
                    <a:pt x="903" y="121"/>
                  </a:lnTo>
                  <a:lnTo>
                    <a:pt x="890" y="120"/>
                  </a:lnTo>
                  <a:lnTo>
                    <a:pt x="876" y="119"/>
                  </a:lnTo>
                  <a:lnTo>
                    <a:pt x="865" y="118"/>
                  </a:lnTo>
                  <a:lnTo>
                    <a:pt x="852" y="118"/>
                  </a:lnTo>
                  <a:lnTo>
                    <a:pt x="841" y="118"/>
                  </a:lnTo>
                  <a:lnTo>
                    <a:pt x="829" y="116"/>
                  </a:lnTo>
                  <a:lnTo>
                    <a:pt x="817" y="116"/>
                  </a:lnTo>
                  <a:lnTo>
                    <a:pt x="807" y="116"/>
                  </a:lnTo>
                  <a:lnTo>
                    <a:pt x="797" y="118"/>
                  </a:lnTo>
                  <a:lnTo>
                    <a:pt x="787" y="118"/>
                  </a:lnTo>
                  <a:lnTo>
                    <a:pt x="777" y="120"/>
                  </a:lnTo>
                  <a:lnTo>
                    <a:pt x="768" y="120"/>
                  </a:lnTo>
                  <a:lnTo>
                    <a:pt x="759" y="123"/>
                  </a:lnTo>
                  <a:lnTo>
                    <a:pt x="751" y="123"/>
                  </a:lnTo>
                  <a:lnTo>
                    <a:pt x="743" y="124"/>
                  </a:lnTo>
                  <a:lnTo>
                    <a:pt x="736" y="126"/>
                  </a:lnTo>
                  <a:lnTo>
                    <a:pt x="728" y="129"/>
                  </a:lnTo>
                  <a:lnTo>
                    <a:pt x="721" y="131"/>
                  </a:lnTo>
                  <a:lnTo>
                    <a:pt x="714" y="133"/>
                  </a:lnTo>
                  <a:lnTo>
                    <a:pt x="708" y="137"/>
                  </a:lnTo>
                  <a:lnTo>
                    <a:pt x="703" y="139"/>
                  </a:lnTo>
                  <a:lnTo>
                    <a:pt x="697" y="140"/>
                  </a:lnTo>
                  <a:lnTo>
                    <a:pt x="690" y="143"/>
                  </a:lnTo>
                  <a:lnTo>
                    <a:pt x="685" y="145"/>
                  </a:lnTo>
                  <a:lnTo>
                    <a:pt x="680" y="149"/>
                  </a:lnTo>
                  <a:lnTo>
                    <a:pt x="675" y="150"/>
                  </a:lnTo>
                  <a:lnTo>
                    <a:pt x="670" y="154"/>
                  </a:lnTo>
                  <a:lnTo>
                    <a:pt x="667" y="157"/>
                  </a:lnTo>
                  <a:lnTo>
                    <a:pt x="663" y="160"/>
                  </a:lnTo>
                  <a:lnTo>
                    <a:pt x="655" y="165"/>
                  </a:lnTo>
                  <a:lnTo>
                    <a:pt x="649" y="170"/>
                  </a:lnTo>
                  <a:lnTo>
                    <a:pt x="644" y="177"/>
                  </a:lnTo>
                  <a:lnTo>
                    <a:pt x="639" y="182"/>
                  </a:lnTo>
                  <a:lnTo>
                    <a:pt x="635" y="187"/>
                  </a:lnTo>
                  <a:lnTo>
                    <a:pt x="631" y="191"/>
                  </a:lnTo>
                  <a:lnTo>
                    <a:pt x="629" y="196"/>
                  </a:lnTo>
                  <a:lnTo>
                    <a:pt x="628" y="199"/>
                  </a:lnTo>
                  <a:lnTo>
                    <a:pt x="625" y="204"/>
                  </a:lnTo>
                  <a:lnTo>
                    <a:pt x="625" y="207"/>
                  </a:lnTo>
                  <a:lnTo>
                    <a:pt x="624" y="207"/>
                  </a:lnTo>
                  <a:lnTo>
                    <a:pt x="620" y="212"/>
                  </a:lnTo>
                  <a:lnTo>
                    <a:pt x="619" y="214"/>
                  </a:lnTo>
                  <a:lnTo>
                    <a:pt x="616" y="217"/>
                  </a:lnTo>
                  <a:lnTo>
                    <a:pt x="614" y="221"/>
                  </a:lnTo>
                  <a:lnTo>
                    <a:pt x="610" y="226"/>
                  </a:lnTo>
                  <a:lnTo>
                    <a:pt x="608" y="231"/>
                  </a:lnTo>
                  <a:lnTo>
                    <a:pt x="604" y="235"/>
                  </a:lnTo>
                  <a:lnTo>
                    <a:pt x="599" y="240"/>
                  </a:lnTo>
                  <a:lnTo>
                    <a:pt x="596" y="247"/>
                  </a:lnTo>
                  <a:lnTo>
                    <a:pt x="591" y="253"/>
                  </a:lnTo>
                  <a:lnTo>
                    <a:pt x="588" y="260"/>
                  </a:lnTo>
                  <a:lnTo>
                    <a:pt x="583" y="266"/>
                  </a:lnTo>
                  <a:lnTo>
                    <a:pt x="579" y="274"/>
                  </a:lnTo>
                  <a:lnTo>
                    <a:pt x="574" y="280"/>
                  </a:lnTo>
                  <a:lnTo>
                    <a:pt x="569" y="287"/>
                  </a:lnTo>
                  <a:lnTo>
                    <a:pt x="564" y="294"/>
                  </a:lnTo>
                  <a:lnTo>
                    <a:pt x="560" y="301"/>
                  </a:lnTo>
                  <a:lnTo>
                    <a:pt x="555" y="309"/>
                  </a:lnTo>
                  <a:lnTo>
                    <a:pt x="551" y="316"/>
                  </a:lnTo>
                  <a:lnTo>
                    <a:pt x="549" y="320"/>
                  </a:lnTo>
                  <a:lnTo>
                    <a:pt x="546" y="325"/>
                  </a:lnTo>
                  <a:lnTo>
                    <a:pt x="544" y="328"/>
                  </a:lnTo>
                  <a:lnTo>
                    <a:pt x="542" y="333"/>
                  </a:lnTo>
                  <a:lnTo>
                    <a:pt x="537" y="339"/>
                  </a:lnTo>
                  <a:lnTo>
                    <a:pt x="534" y="346"/>
                  </a:lnTo>
                  <a:lnTo>
                    <a:pt x="530" y="354"/>
                  </a:lnTo>
                  <a:lnTo>
                    <a:pt x="526" y="362"/>
                  </a:lnTo>
                  <a:lnTo>
                    <a:pt x="522" y="368"/>
                  </a:lnTo>
                  <a:lnTo>
                    <a:pt x="520" y="375"/>
                  </a:lnTo>
                  <a:lnTo>
                    <a:pt x="517" y="382"/>
                  </a:lnTo>
                  <a:lnTo>
                    <a:pt x="515" y="388"/>
                  </a:lnTo>
                  <a:lnTo>
                    <a:pt x="512" y="393"/>
                  </a:lnTo>
                  <a:lnTo>
                    <a:pt x="508" y="399"/>
                  </a:lnTo>
                  <a:lnTo>
                    <a:pt x="505" y="406"/>
                  </a:lnTo>
                  <a:lnTo>
                    <a:pt x="501" y="412"/>
                  </a:lnTo>
                  <a:lnTo>
                    <a:pt x="493" y="418"/>
                  </a:lnTo>
                  <a:lnTo>
                    <a:pt x="488" y="426"/>
                  </a:lnTo>
                  <a:lnTo>
                    <a:pt x="482" y="432"/>
                  </a:lnTo>
                  <a:lnTo>
                    <a:pt x="476" y="439"/>
                  </a:lnTo>
                  <a:lnTo>
                    <a:pt x="468" y="446"/>
                  </a:lnTo>
                  <a:lnTo>
                    <a:pt x="461" y="453"/>
                  </a:lnTo>
                  <a:lnTo>
                    <a:pt x="457" y="456"/>
                  </a:lnTo>
                  <a:lnTo>
                    <a:pt x="453" y="460"/>
                  </a:lnTo>
                  <a:lnTo>
                    <a:pt x="448" y="463"/>
                  </a:lnTo>
                  <a:lnTo>
                    <a:pt x="446" y="467"/>
                  </a:lnTo>
                  <a:lnTo>
                    <a:pt x="441" y="470"/>
                  </a:lnTo>
                  <a:lnTo>
                    <a:pt x="437" y="473"/>
                  </a:lnTo>
                  <a:lnTo>
                    <a:pt x="432" y="477"/>
                  </a:lnTo>
                  <a:lnTo>
                    <a:pt x="429" y="481"/>
                  </a:lnTo>
                  <a:lnTo>
                    <a:pt x="424" y="483"/>
                  </a:lnTo>
                  <a:lnTo>
                    <a:pt x="421" y="487"/>
                  </a:lnTo>
                  <a:lnTo>
                    <a:pt x="416" y="491"/>
                  </a:lnTo>
                  <a:lnTo>
                    <a:pt x="413" y="494"/>
                  </a:lnTo>
                  <a:lnTo>
                    <a:pt x="408" y="497"/>
                  </a:lnTo>
                  <a:lnTo>
                    <a:pt x="404" y="500"/>
                  </a:lnTo>
                  <a:lnTo>
                    <a:pt x="399" y="502"/>
                  </a:lnTo>
                  <a:lnTo>
                    <a:pt x="395" y="506"/>
                  </a:lnTo>
                  <a:lnTo>
                    <a:pt x="392" y="509"/>
                  </a:lnTo>
                  <a:lnTo>
                    <a:pt x="387" y="511"/>
                  </a:lnTo>
                  <a:lnTo>
                    <a:pt x="384" y="514"/>
                  </a:lnTo>
                  <a:lnTo>
                    <a:pt x="380" y="517"/>
                  </a:lnTo>
                  <a:lnTo>
                    <a:pt x="375" y="520"/>
                  </a:lnTo>
                  <a:lnTo>
                    <a:pt x="372" y="522"/>
                  </a:lnTo>
                  <a:lnTo>
                    <a:pt x="368" y="525"/>
                  </a:lnTo>
                  <a:lnTo>
                    <a:pt x="365" y="527"/>
                  </a:lnTo>
                  <a:lnTo>
                    <a:pt x="358" y="531"/>
                  </a:lnTo>
                  <a:lnTo>
                    <a:pt x="353" y="536"/>
                  </a:lnTo>
                  <a:lnTo>
                    <a:pt x="347" y="539"/>
                  </a:lnTo>
                  <a:lnTo>
                    <a:pt x="342" y="543"/>
                  </a:lnTo>
                  <a:lnTo>
                    <a:pt x="337" y="545"/>
                  </a:lnTo>
                  <a:lnTo>
                    <a:pt x="334" y="549"/>
                  </a:lnTo>
                  <a:lnTo>
                    <a:pt x="329" y="553"/>
                  </a:lnTo>
                  <a:lnTo>
                    <a:pt x="328" y="554"/>
                  </a:lnTo>
                  <a:lnTo>
                    <a:pt x="325" y="554"/>
                  </a:lnTo>
                  <a:lnTo>
                    <a:pt x="324" y="553"/>
                  </a:lnTo>
                  <a:lnTo>
                    <a:pt x="321" y="553"/>
                  </a:lnTo>
                  <a:lnTo>
                    <a:pt x="318" y="553"/>
                  </a:lnTo>
                  <a:lnTo>
                    <a:pt x="313" y="551"/>
                  </a:lnTo>
                  <a:lnTo>
                    <a:pt x="308" y="550"/>
                  </a:lnTo>
                  <a:lnTo>
                    <a:pt x="301" y="550"/>
                  </a:lnTo>
                  <a:lnTo>
                    <a:pt x="295" y="551"/>
                  </a:lnTo>
                  <a:lnTo>
                    <a:pt x="290" y="551"/>
                  </a:lnTo>
                  <a:lnTo>
                    <a:pt x="286" y="551"/>
                  </a:lnTo>
                  <a:lnTo>
                    <a:pt x="283" y="551"/>
                  </a:lnTo>
                  <a:lnTo>
                    <a:pt x="279" y="553"/>
                  </a:lnTo>
                  <a:lnTo>
                    <a:pt x="275" y="553"/>
                  </a:lnTo>
                  <a:lnTo>
                    <a:pt x="270" y="554"/>
                  </a:lnTo>
                  <a:lnTo>
                    <a:pt x="266" y="555"/>
                  </a:lnTo>
                  <a:lnTo>
                    <a:pt x="262" y="558"/>
                  </a:lnTo>
                  <a:lnTo>
                    <a:pt x="257" y="558"/>
                  </a:lnTo>
                  <a:lnTo>
                    <a:pt x="252" y="560"/>
                  </a:lnTo>
                  <a:lnTo>
                    <a:pt x="249" y="561"/>
                  </a:lnTo>
                  <a:lnTo>
                    <a:pt x="245" y="564"/>
                  </a:lnTo>
                  <a:lnTo>
                    <a:pt x="240" y="566"/>
                  </a:lnTo>
                  <a:lnTo>
                    <a:pt x="236" y="570"/>
                  </a:lnTo>
                  <a:lnTo>
                    <a:pt x="231" y="573"/>
                  </a:lnTo>
                  <a:lnTo>
                    <a:pt x="227" y="576"/>
                  </a:lnTo>
                  <a:lnTo>
                    <a:pt x="193" y="602"/>
                  </a:lnTo>
                  <a:close/>
                </a:path>
              </a:pathLst>
            </a:custGeom>
            <a:solidFill>
              <a:srgbClr val="DEAD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4" name="Freeform 33"/>
            <p:cNvSpPr>
              <a:spLocks/>
            </p:cNvSpPr>
            <p:nvPr/>
          </p:nvSpPr>
          <p:spPr bwMode="auto">
            <a:xfrm>
              <a:off x="2976" y="3094"/>
              <a:ext cx="580" cy="149"/>
            </a:xfrm>
            <a:custGeom>
              <a:avLst/>
              <a:gdLst>
                <a:gd name="T0" fmla="*/ 0 w 1740"/>
                <a:gd name="T1" fmla="*/ 0 h 446"/>
                <a:gd name="T2" fmla="*/ 0 w 1740"/>
                <a:gd name="T3" fmla="*/ 0 h 446"/>
                <a:gd name="T4" fmla="*/ 0 w 1740"/>
                <a:gd name="T5" fmla="*/ 0 h 446"/>
                <a:gd name="T6" fmla="*/ 0 w 1740"/>
                <a:gd name="T7" fmla="*/ 0 h 446"/>
                <a:gd name="T8" fmla="*/ 0 w 1740"/>
                <a:gd name="T9" fmla="*/ 0 h 446"/>
                <a:gd name="T10" fmla="*/ 0 w 1740"/>
                <a:gd name="T11" fmla="*/ 0 h 446"/>
                <a:gd name="T12" fmla="*/ 0 w 1740"/>
                <a:gd name="T13" fmla="*/ 0 h 446"/>
                <a:gd name="T14" fmla="*/ 0 w 1740"/>
                <a:gd name="T15" fmla="*/ 0 h 446"/>
                <a:gd name="T16" fmla="*/ 0 w 1740"/>
                <a:gd name="T17" fmla="*/ 0 h 446"/>
                <a:gd name="T18" fmla="*/ 0 w 1740"/>
                <a:gd name="T19" fmla="*/ 0 h 446"/>
                <a:gd name="T20" fmla="*/ 0 w 1740"/>
                <a:gd name="T21" fmla="*/ 0 h 446"/>
                <a:gd name="T22" fmla="*/ 0 w 1740"/>
                <a:gd name="T23" fmla="*/ 0 h 446"/>
                <a:gd name="T24" fmla="*/ 0 w 1740"/>
                <a:gd name="T25" fmla="*/ 0 h 446"/>
                <a:gd name="T26" fmla="*/ 0 w 1740"/>
                <a:gd name="T27" fmla="*/ 0 h 446"/>
                <a:gd name="T28" fmla="*/ 0 w 1740"/>
                <a:gd name="T29" fmla="*/ 0 h 446"/>
                <a:gd name="T30" fmla="*/ 0 w 1740"/>
                <a:gd name="T31" fmla="*/ 0 h 446"/>
                <a:gd name="T32" fmla="*/ 0 w 1740"/>
                <a:gd name="T33" fmla="*/ 0 h 446"/>
                <a:gd name="T34" fmla="*/ 0 w 1740"/>
                <a:gd name="T35" fmla="*/ 0 h 446"/>
                <a:gd name="T36" fmla="*/ 0 w 1740"/>
                <a:gd name="T37" fmla="*/ 0 h 446"/>
                <a:gd name="T38" fmla="*/ 0 w 1740"/>
                <a:gd name="T39" fmla="*/ 0 h 446"/>
                <a:gd name="T40" fmla="*/ 0 w 1740"/>
                <a:gd name="T41" fmla="*/ 0 h 446"/>
                <a:gd name="T42" fmla="*/ 0 w 1740"/>
                <a:gd name="T43" fmla="*/ 0 h 446"/>
                <a:gd name="T44" fmla="*/ 0 w 1740"/>
                <a:gd name="T45" fmla="*/ 0 h 446"/>
                <a:gd name="T46" fmla="*/ 0 w 1740"/>
                <a:gd name="T47" fmla="*/ 0 h 446"/>
                <a:gd name="T48" fmla="*/ 0 w 1740"/>
                <a:gd name="T49" fmla="*/ 0 h 446"/>
                <a:gd name="T50" fmla="*/ 0 w 1740"/>
                <a:gd name="T51" fmla="*/ 0 h 446"/>
                <a:gd name="T52" fmla="*/ 0 w 1740"/>
                <a:gd name="T53" fmla="*/ 0 h 446"/>
                <a:gd name="T54" fmla="*/ 0 w 1740"/>
                <a:gd name="T55" fmla="*/ 0 h 446"/>
                <a:gd name="T56" fmla="*/ 0 w 1740"/>
                <a:gd name="T57" fmla="*/ 0 h 446"/>
                <a:gd name="T58" fmla="*/ 0 w 1740"/>
                <a:gd name="T59" fmla="*/ 0 h 446"/>
                <a:gd name="T60" fmla="*/ 0 w 1740"/>
                <a:gd name="T61" fmla="*/ 0 h 446"/>
                <a:gd name="T62" fmla="*/ 0 w 1740"/>
                <a:gd name="T63" fmla="*/ 0 h 446"/>
                <a:gd name="T64" fmla="*/ 0 w 1740"/>
                <a:gd name="T65" fmla="*/ 0 h 446"/>
                <a:gd name="T66" fmla="*/ 0 w 1740"/>
                <a:gd name="T67" fmla="*/ 0 h 446"/>
                <a:gd name="T68" fmla="*/ 0 w 1740"/>
                <a:gd name="T69" fmla="*/ 0 h 446"/>
                <a:gd name="T70" fmla="*/ 0 w 1740"/>
                <a:gd name="T71" fmla="*/ 0 h 446"/>
                <a:gd name="T72" fmla="*/ 0 w 1740"/>
                <a:gd name="T73" fmla="*/ 0 h 446"/>
                <a:gd name="T74" fmla="*/ 0 w 1740"/>
                <a:gd name="T75" fmla="*/ 0 h 446"/>
                <a:gd name="T76" fmla="*/ 0 w 1740"/>
                <a:gd name="T77" fmla="*/ 0 h 446"/>
                <a:gd name="T78" fmla="*/ 0 w 1740"/>
                <a:gd name="T79" fmla="*/ 0 h 446"/>
                <a:gd name="T80" fmla="*/ 0 w 1740"/>
                <a:gd name="T81" fmla="*/ 0 h 446"/>
                <a:gd name="T82" fmla="*/ 0 w 1740"/>
                <a:gd name="T83" fmla="*/ 0 h 446"/>
                <a:gd name="T84" fmla="*/ 0 w 1740"/>
                <a:gd name="T85" fmla="*/ 0 h 446"/>
                <a:gd name="T86" fmla="*/ 0 w 1740"/>
                <a:gd name="T87" fmla="*/ 0 h 446"/>
                <a:gd name="T88" fmla="*/ 0 w 1740"/>
                <a:gd name="T89" fmla="*/ 0 h 446"/>
                <a:gd name="T90" fmla="*/ 0 w 1740"/>
                <a:gd name="T91" fmla="*/ 0 h 446"/>
                <a:gd name="T92" fmla="*/ 0 w 1740"/>
                <a:gd name="T93" fmla="*/ 0 h 446"/>
                <a:gd name="T94" fmla="*/ 0 w 1740"/>
                <a:gd name="T95" fmla="*/ 0 h 446"/>
                <a:gd name="T96" fmla="*/ 0 w 1740"/>
                <a:gd name="T97" fmla="*/ 0 h 446"/>
                <a:gd name="T98" fmla="*/ 0 w 1740"/>
                <a:gd name="T99" fmla="*/ 0 h 446"/>
                <a:gd name="T100" fmla="*/ 0 w 1740"/>
                <a:gd name="T101" fmla="*/ 0 h 446"/>
                <a:gd name="T102" fmla="*/ 0 w 1740"/>
                <a:gd name="T103" fmla="*/ 0 h 446"/>
                <a:gd name="T104" fmla="*/ 0 w 1740"/>
                <a:gd name="T105" fmla="*/ 0 h 446"/>
                <a:gd name="T106" fmla="*/ 0 w 1740"/>
                <a:gd name="T107" fmla="*/ 0 h 446"/>
                <a:gd name="T108" fmla="*/ 0 w 1740"/>
                <a:gd name="T109" fmla="*/ 0 h 446"/>
                <a:gd name="T110" fmla="*/ 0 w 1740"/>
                <a:gd name="T111" fmla="*/ 0 h 446"/>
                <a:gd name="T112" fmla="*/ 0 w 1740"/>
                <a:gd name="T113" fmla="*/ 0 h 4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40"/>
                <a:gd name="T172" fmla="*/ 0 h 446"/>
                <a:gd name="T173" fmla="*/ 1740 w 1740"/>
                <a:gd name="T174" fmla="*/ 446 h 4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40" h="446">
                  <a:moveTo>
                    <a:pt x="289" y="328"/>
                  </a:moveTo>
                  <a:lnTo>
                    <a:pt x="295" y="333"/>
                  </a:lnTo>
                  <a:lnTo>
                    <a:pt x="301" y="339"/>
                  </a:lnTo>
                  <a:lnTo>
                    <a:pt x="306" y="343"/>
                  </a:lnTo>
                  <a:lnTo>
                    <a:pt x="314" y="347"/>
                  </a:lnTo>
                  <a:lnTo>
                    <a:pt x="318" y="350"/>
                  </a:lnTo>
                  <a:lnTo>
                    <a:pt x="324" y="354"/>
                  </a:lnTo>
                  <a:lnTo>
                    <a:pt x="329" y="357"/>
                  </a:lnTo>
                  <a:lnTo>
                    <a:pt x="334" y="360"/>
                  </a:lnTo>
                  <a:lnTo>
                    <a:pt x="338" y="363"/>
                  </a:lnTo>
                  <a:lnTo>
                    <a:pt x="341" y="364"/>
                  </a:lnTo>
                  <a:lnTo>
                    <a:pt x="344" y="367"/>
                  </a:lnTo>
                  <a:lnTo>
                    <a:pt x="348" y="368"/>
                  </a:lnTo>
                  <a:lnTo>
                    <a:pt x="350" y="369"/>
                  </a:lnTo>
                  <a:lnTo>
                    <a:pt x="353" y="370"/>
                  </a:lnTo>
                  <a:lnTo>
                    <a:pt x="720" y="446"/>
                  </a:lnTo>
                  <a:lnTo>
                    <a:pt x="722" y="446"/>
                  </a:lnTo>
                  <a:lnTo>
                    <a:pt x="727" y="446"/>
                  </a:lnTo>
                  <a:lnTo>
                    <a:pt x="728" y="446"/>
                  </a:lnTo>
                  <a:lnTo>
                    <a:pt x="733" y="446"/>
                  </a:lnTo>
                  <a:lnTo>
                    <a:pt x="737" y="446"/>
                  </a:lnTo>
                  <a:lnTo>
                    <a:pt x="743" y="446"/>
                  </a:lnTo>
                  <a:lnTo>
                    <a:pt x="747" y="446"/>
                  </a:lnTo>
                  <a:lnTo>
                    <a:pt x="754" y="446"/>
                  </a:lnTo>
                  <a:lnTo>
                    <a:pt x="761" y="446"/>
                  </a:lnTo>
                  <a:lnTo>
                    <a:pt x="769" y="446"/>
                  </a:lnTo>
                  <a:lnTo>
                    <a:pt x="777" y="445"/>
                  </a:lnTo>
                  <a:lnTo>
                    <a:pt x="786" y="445"/>
                  </a:lnTo>
                  <a:lnTo>
                    <a:pt x="795" y="445"/>
                  </a:lnTo>
                  <a:lnTo>
                    <a:pt x="806" y="445"/>
                  </a:lnTo>
                  <a:lnTo>
                    <a:pt x="816" y="443"/>
                  </a:lnTo>
                  <a:lnTo>
                    <a:pt x="826" y="443"/>
                  </a:lnTo>
                  <a:lnTo>
                    <a:pt x="837" y="442"/>
                  </a:lnTo>
                  <a:lnTo>
                    <a:pt x="850" y="441"/>
                  </a:lnTo>
                  <a:lnTo>
                    <a:pt x="861" y="440"/>
                  </a:lnTo>
                  <a:lnTo>
                    <a:pt x="875" y="440"/>
                  </a:lnTo>
                  <a:lnTo>
                    <a:pt x="887" y="438"/>
                  </a:lnTo>
                  <a:lnTo>
                    <a:pt x="902" y="437"/>
                  </a:lnTo>
                  <a:lnTo>
                    <a:pt x="916" y="435"/>
                  </a:lnTo>
                  <a:lnTo>
                    <a:pt x="930" y="433"/>
                  </a:lnTo>
                  <a:lnTo>
                    <a:pt x="945" y="431"/>
                  </a:lnTo>
                  <a:lnTo>
                    <a:pt x="961" y="430"/>
                  </a:lnTo>
                  <a:lnTo>
                    <a:pt x="978" y="427"/>
                  </a:lnTo>
                  <a:lnTo>
                    <a:pt x="994" y="425"/>
                  </a:lnTo>
                  <a:lnTo>
                    <a:pt x="1010" y="422"/>
                  </a:lnTo>
                  <a:lnTo>
                    <a:pt x="1028" y="419"/>
                  </a:lnTo>
                  <a:lnTo>
                    <a:pt x="1046" y="417"/>
                  </a:lnTo>
                  <a:lnTo>
                    <a:pt x="1062" y="413"/>
                  </a:lnTo>
                  <a:lnTo>
                    <a:pt x="1079" y="408"/>
                  </a:lnTo>
                  <a:lnTo>
                    <a:pt x="1098" y="406"/>
                  </a:lnTo>
                  <a:lnTo>
                    <a:pt x="1117" y="401"/>
                  </a:lnTo>
                  <a:lnTo>
                    <a:pt x="1136" y="397"/>
                  </a:lnTo>
                  <a:lnTo>
                    <a:pt x="1155" y="392"/>
                  </a:lnTo>
                  <a:lnTo>
                    <a:pt x="1175" y="388"/>
                  </a:lnTo>
                  <a:lnTo>
                    <a:pt x="1194" y="382"/>
                  </a:lnTo>
                  <a:lnTo>
                    <a:pt x="1214" y="376"/>
                  </a:lnTo>
                  <a:lnTo>
                    <a:pt x="1234" y="370"/>
                  </a:lnTo>
                  <a:lnTo>
                    <a:pt x="1254" y="364"/>
                  </a:lnTo>
                  <a:lnTo>
                    <a:pt x="1275" y="358"/>
                  </a:lnTo>
                  <a:lnTo>
                    <a:pt x="1297" y="352"/>
                  </a:lnTo>
                  <a:lnTo>
                    <a:pt x="1317" y="344"/>
                  </a:lnTo>
                  <a:lnTo>
                    <a:pt x="1338" y="338"/>
                  </a:lnTo>
                  <a:lnTo>
                    <a:pt x="1359" y="329"/>
                  </a:lnTo>
                  <a:lnTo>
                    <a:pt x="1381" y="321"/>
                  </a:lnTo>
                  <a:lnTo>
                    <a:pt x="1402" y="313"/>
                  </a:lnTo>
                  <a:lnTo>
                    <a:pt x="1423" y="305"/>
                  </a:lnTo>
                  <a:lnTo>
                    <a:pt x="1445" y="295"/>
                  </a:lnTo>
                  <a:lnTo>
                    <a:pt x="1466" y="285"/>
                  </a:lnTo>
                  <a:lnTo>
                    <a:pt x="1489" y="275"/>
                  </a:lnTo>
                  <a:lnTo>
                    <a:pt x="1511" y="265"/>
                  </a:lnTo>
                  <a:lnTo>
                    <a:pt x="1533" y="254"/>
                  </a:lnTo>
                  <a:lnTo>
                    <a:pt x="1555" y="242"/>
                  </a:lnTo>
                  <a:lnTo>
                    <a:pt x="1576" y="231"/>
                  </a:lnTo>
                  <a:lnTo>
                    <a:pt x="1599" y="220"/>
                  </a:lnTo>
                  <a:lnTo>
                    <a:pt x="1620" y="207"/>
                  </a:lnTo>
                  <a:lnTo>
                    <a:pt x="1643" y="194"/>
                  </a:lnTo>
                  <a:lnTo>
                    <a:pt x="1666" y="181"/>
                  </a:lnTo>
                  <a:lnTo>
                    <a:pt x="1688" y="167"/>
                  </a:lnTo>
                  <a:lnTo>
                    <a:pt x="1740" y="138"/>
                  </a:lnTo>
                  <a:lnTo>
                    <a:pt x="1603" y="19"/>
                  </a:lnTo>
                  <a:lnTo>
                    <a:pt x="1569" y="0"/>
                  </a:lnTo>
                  <a:lnTo>
                    <a:pt x="1568" y="0"/>
                  </a:lnTo>
                  <a:lnTo>
                    <a:pt x="1564" y="2"/>
                  </a:lnTo>
                  <a:lnTo>
                    <a:pt x="1560" y="3"/>
                  </a:lnTo>
                  <a:lnTo>
                    <a:pt x="1558" y="5"/>
                  </a:lnTo>
                  <a:lnTo>
                    <a:pt x="1554" y="7"/>
                  </a:lnTo>
                  <a:lnTo>
                    <a:pt x="1550" y="10"/>
                  </a:lnTo>
                  <a:lnTo>
                    <a:pt x="1545" y="12"/>
                  </a:lnTo>
                  <a:lnTo>
                    <a:pt x="1540" y="16"/>
                  </a:lnTo>
                  <a:lnTo>
                    <a:pt x="1535" y="19"/>
                  </a:lnTo>
                  <a:lnTo>
                    <a:pt x="1529" y="24"/>
                  </a:lnTo>
                  <a:lnTo>
                    <a:pt x="1521" y="26"/>
                  </a:lnTo>
                  <a:lnTo>
                    <a:pt x="1515" y="31"/>
                  </a:lnTo>
                  <a:lnTo>
                    <a:pt x="1507" y="35"/>
                  </a:lnTo>
                  <a:lnTo>
                    <a:pt x="1500" y="40"/>
                  </a:lnTo>
                  <a:lnTo>
                    <a:pt x="1491" y="45"/>
                  </a:lnTo>
                  <a:lnTo>
                    <a:pt x="1482" y="49"/>
                  </a:lnTo>
                  <a:lnTo>
                    <a:pt x="1474" y="54"/>
                  </a:lnTo>
                  <a:lnTo>
                    <a:pt x="1465" y="59"/>
                  </a:lnTo>
                  <a:lnTo>
                    <a:pt x="1455" y="64"/>
                  </a:lnTo>
                  <a:lnTo>
                    <a:pt x="1445" y="70"/>
                  </a:lnTo>
                  <a:lnTo>
                    <a:pt x="1433" y="75"/>
                  </a:lnTo>
                  <a:lnTo>
                    <a:pt x="1425" y="81"/>
                  </a:lnTo>
                  <a:lnTo>
                    <a:pt x="1413" y="86"/>
                  </a:lnTo>
                  <a:lnTo>
                    <a:pt x="1402" y="91"/>
                  </a:lnTo>
                  <a:lnTo>
                    <a:pt x="1391" y="98"/>
                  </a:lnTo>
                  <a:lnTo>
                    <a:pt x="1379" y="104"/>
                  </a:lnTo>
                  <a:lnTo>
                    <a:pt x="1367" y="109"/>
                  </a:lnTo>
                  <a:lnTo>
                    <a:pt x="1354" y="115"/>
                  </a:lnTo>
                  <a:lnTo>
                    <a:pt x="1342" y="123"/>
                  </a:lnTo>
                  <a:lnTo>
                    <a:pt x="1330" y="129"/>
                  </a:lnTo>
                  <a:lnTo>
                    <a:pt x="1317" y="134"/>
                  </a:lnTo>
                  <a:lnTo>
                    <a:pt x="1304" y="140"/>
                  </a:lnTo>
                  <a:lnTo>
                    <a:pt x="1290" y="145"/>
                  </a:lnTo>
                  <a:lnTo>
                    <a:pt x="1276" y="152"/>
                  </a:lnTo>
                  <a:lnTo>
                    <a:pt x="1263" y="157"/>
                  </a:lnTo>
                  <a:lnTo>
                    <a:pt x="1249" y="163"/>
                  </a:lnTo>
                  <a:lnTo>
                    <a:pt x="1236" y="168"/>
                  </a:lnTo>
                  <a:lnTo>
                    <a:pt x="1223" y="174"/>
                  </a:lnTo>
                  <a:lnTo>
                    <a:pt x="1209" y="179"/>
                  </a:lnTo>
                  <a:lnTo>
                    <a:pt x="1194" y="186"/>
                  </a:lnTo>
                  <a:lnTo>
                    <a:pt x="1180" y="191"/>
                  </a:lnTo>
                  <a:lnTo>
                    <a:pt x="1167" y="196"/>
                  </a:lnTo>
                  <a:lnTo>
                    <a:pt x="1152" y="201"/>
                  </a:lnTo>
                  <a:lnTo>
                    <a:pt x="1138" y="206"/>
                  </a:lnTo>
                  <a:lnTo>
                    <a:pt x="1125" y="210"/>
                  </a:lnTo>
                  <a:lnTo>
                    <a:pt x="1111" y="215"/>
                  </a:lnTo>
                  <a:lnTo>
                    <a:pt x="1096" y="218"/>
                  </a:lnTo>
                  <a:lnTo>
                    <a:pt x="1082" y="223"/>
                  </a:lnTo>
                  <a:lnTo>
                    <a:pt x="1068" y="226"/>
                  </a:lnTo>
                  <a:lnTo>
                    <a:pt x="1054" y="231"/>
                  </a:lnTo>
                  <a:lnTo>
                    <a:pt x="1041" y="233"/>
                  </a:lnTo>
                  <a:lnTo>
                    <a:pt x="1027" y="236"/>
                  </a:lnTo>
                  <a:lnTo>
                    <a:pt x="1013" y="240"/>
                  </a:lnTo>
                  <a:lnTo>
                    <a:pt x="1000" y="242"/>
                  </a:lnTo>
                  <a:lnTo>
                    <a:pt x="985" y="245"/>
                  </a:lnTo>
                  <a:lnTo>
                    <a:pt x="973" y="246"/>
                  </a:lnTo>
                  <a:lnTo>
                    <a:pt x="959" y="247"/>
                  </a:lnTo>
                  <a:lnTo>
                    <a:pt x="946" y="250"/>
                  </a:lnTo>
                  <a:lnTo>
                    <a:pt x="934" y="250"/>
                  </a:lnTo>
                  <a:lnTo>
                    <a:pt x="920" y="251"/>
                  </a:lnTo>
                  <a:lnTo>
                    <a:pt x="909" y="251"/>
                  </a:lnTo>
                  <a:lnTo>
                    <a:pt x="896" y="251"/>
                  </a:lnTo>
                  <a:lnTo>
                    <a:pt x="884" y="251"/>
                  </a:lnTo>
                  <a:lnTo>
                    <a:pt x="871" y="250"/>
                  </a:lnTo>
                  <a:lnTo>
                    <a:pt x="859" y="250"/>
                  </a:lnTo>
                  <a:lnTo>
                    <a:pt x="847" y="250"/>
                  </a:lnTo>
                  <a:lnTo>
                    <a:pt x="835" y="249"/>
                  </a:lnTo>
                  <a:lnTo>
                    <a:pt x="823" y="247"/>
                  </a:lnTo>
                  <a:lnTo>
                    <a:pt x="812" y="247"/>
                  </a:lnTo>
                  <a:lnTo>
                    <a:pt x="801" y="247"/>
                  </a:lnTo>
                  <a:lnTo>
                    <a:pt x="789" y="246"/>
                  </a:lnTo>
                  <a:lnTo>
                    <a:pt x="778" y="246"/>
                  </a:lnTo>
                  <a:lnTo>
                    <a:pt x="767" y="245"/>
                  </a:lnTo>
                  <a:lnTo>
                    <a:pt x="757" y="245"/>
                  </a:lnTo>
                  <a:lnTo>
                    <a:pt x="746" y="244"/>
                  </a:lnTo>
                  <a:lnTo>
                    <a:pt x="736" y="242"/>
                  </a:lnTo>
                  <a:lnTo>
                    <a:pt x="724" y="242"/>
                  </a:lnTo>
                  <a:lnTo>
                    <a:pt x="715" y="242"/>
                  </a:lnTo>
                  <a:lnTo>
                    <a:pt x="704" y="241"/>
                  </a:lnTo>
                  <a:lnTo>
                    <a:pt x="694" y="240"/>
                  </a:lnTo>
                  <a:lnTo>
                    <a:pt x="683" y="238"/>
                  </a:lnTo>
                  <a:lnTo>
                    <a:pt x="673" y="237"/>
                  </a:lnTo>
                  <a:lnTo>
                    <a:pt x="663" y="236"/>
                  </a:lnTo>
                  <a:lnTo>
                    <a:pt x="654" y="236"/>
                  </a:lnTo>
                  <a:lnTo>
                    <a:pt x="644" y="235"/>
                  </a:lnTo>
                  <a:lnTo>
                    <a:pt x="634" y="235"/>
                  </a:lnTo>
                  <a:lnTo>
                    <a:pt x="624" y="233"/>
                  </a:lnTo>
                  <a:lnTo>
                    <a:pt x="615" y="231"/>
                  </a:lnTo>
                  <a:lnTo>
                    <a:pt x="606" y="230"/>
                  </a:lnTo>
                  <a:lnTo>
                    <a:pt x="597" y="230"/>
                  </a:lnTo>
                  <a:lnTo>
                    <a:pt x="589" y="228"/>
                  </a:lnTo>
                  <a:lnTo>
                    <a:pt x="580" y="227"/>
                  </a:lnTo>
                  <a:lnTo>
                    <a:pt x="571" y="226"/>
                  </a:lnTo>
                  <a:lnTo>
                    <a:pt x="562" y="225"/>
                  </a:lnTo>
                  <a:lnTo>
                    <a:pt x="554" y="223"/>
                  </a:lnTo>
                  <a:lnTo>
                    <a:pt x="545" y="221"/>
                  </a:lnTo>
                  <a:lnTo>
                    <a:pt x="537" y="220"/>
                  </a:lnTo>
                  <a:lnTo>
                    <a:pt x="528" y="218"/>
                  </a:lnTo>
                  <a:lnTo>
                    <a:pt x="521" y="216"/>
                  </a:lnTo>
                  <a:lnTo>
                    <a:pt x="512" y="215"/>
                  </a:lnTo>
                  <a:lnTo>
                    <a:pt x="505" y="213"/>
                  </a:lnTo>
                  <a:lnTo>
                    <a:pt x="498" y="212"/>
                  </a:lnTo>
                  <a:lnTo>
                    <a:pt x="490" y="210"/>
                  </a:lnTo>
                  <a:lnTo>
                    <a:pt x="482" y="207"/>
                  </a:lnTo>
                  <a:lnTo>
                    <a:pt x="474" y="206"/>
                  </a:lnTo>
                  <a:lnTo>
                    <a:pt x="468" y="203"/>
                  </a:lnTo>
                  <a:lnTo>
                    <a:pt x="461" y="202"/>
                  </a:lnTo>
                  <a:lnTo>
                    <a:pt x="454" y="200"/>
                  </a:lnTo>
                  <a:lnTo>
                    <a:pt x="448" y="197"/>
                  </a:lnTo>
                  <a:lnTo>
                    <a:pt x="442" y="196"/>
                  </a:lnTo>
                  <a:lnTo>
                    <a:pt x="434" y="193"/>
                  </a:lnTo>
                  <a:lnTo>
                    <a:pt x="428" y="191"/>
                  </a:lnTo>
                  <a:lnTo>
                    <a:pt x="422" y="188"/>
                  </a:lnTo>
                  <a:lnTo>
                    <a:pt x="415" y="186"/>
                  </a:lnTo>
                  <a:lnTo>
                    <a:pt x="409" y="183"/>
                  </a:lnTo>
                  <a:lnTo>
                    <a:pt x="403" y="181"/>
                  </a:lnTo>
                  <a:lnTo>
                    <a:pt x="398" y="178"/>
                  </a:lnTo>
                  <a:lnTo>
                    <a:pt x="393" y="176"/>
                  </a:lnTo>
                  <a:lnTo>
                    <a:pt x="387" y="173"/>
                  </a:lnTo>
                  <a:lnTo>
                    <a:pt x="382" y="169"/>
                  </a:lnTo>
                  <a:lnTo>
                    <a:pt x="375" y="167"/>
                  </a:lnTo>
                  <a:lnTo>
                    <a:pt x="372" y="164"/>
                  </a:lnTo>
                  <a:lnTo>
                    <a:pt x="365" y="161"/>
                  </a:lnTo>
                  <a:lnTo>
                    <a:pt x="360" y="158"/>
                  </a:lnTo>
                  <a:lnTo>
                    <a:pt x="356" y="156"/>
                  </a:lnTo>
                  <a:lnTo>
                    <a:pt x="353" y="152"/>
                  </a:lnTo>
                  <a:lnTo>
                    <a:pt x="350" y="152"/>
                  </a:lnTo>
                  <a:lnTo>
                    <a:pt x="346" y="153"/>
                  </a:lnTo>
                  <a:lnTo>
                    <a:pt x="343" y="153"/>
                  </a:lnTo>
                  <a:lnTo>
                    <a:pt x="340" y="156"/>
                  </a:lnTo>
                  <a:lnTo>
                    <a:pt x="336" y="156"/>
                  </a:lnTo>
                  <a:lnTo>
                    <a:pt x="333" y="157"/>
                  </a:lnTo>
                  <a:lnTo>
                    <a:pt x="328" y="158"/>
                  </a:lnTo>
                  <a:lnTo>
                    <a:pt x="323" y="159"/>
                  </a:lnTo>
                  <a:lnTo>
                    <a:pt x="316" y="159"/>
                  </a:lnTo>
                  <a:lnTo>
                    <a:pt x="311" y="162"/>
                  </a:lnTo>
                  <a:lnTo>
                    <a:pt x="305" y="162"/>
                  </a:lnTo>
                  <a:lnTo>
                    <a:pt x="300" y="163"/>
                  </a:lnTo>
                  <a:lnTo>
                    <a:pt x="294" y="164"/>
                  </a:lnTo>
                  <a:lnTo>
                    <a:pt x="287" y="167"/>
                  </a:lnTo>
                  <a:lnTo>
                    <a:pt x="281" y="167"/>
                  </a:lnTo>
                  <a:lnTo>
                    <a:pt x="274" y="168"/>
                  </a:lnTo>
                  <a:lnTo>
                    <a:pt x="267" y="168"/>
                  </a:lnTo>
                  <a:lnTo>
                    <a:pt x="261" y="169"/>
                  </a:lnTo>
                  <a:lnTo>
                    <a:pt x="254" y="169"/>
                  </a:lnTo>
                  <a:lnTo>
                    <a:pt x="247" y="169"/>
                  </a:lnTo>
                  <a:lnTo>
                    <a:pt x="241" y="169"/>
                  </a:lnTo>
                  <a:lnTo>
                    <a:pt x="235" y="169"/>
                  </a:lnTo>
                  <a:lnTo>
                    <a:pt x="228" y="168"/>
                  </a:lnTo>
                  <a:lnTo>
                    <a:pt x="222" y="168"/>
                  </a:lnTo>
                  <a:lnTo>
                    <a:pt x="216" y="167"/>
                  </a:lnTo>
                  <a:lnTo>
                    <a:pt x="211" y="166"/>
                  </a:lnTo>
                  <a:lnTo>
                    <a:pt x="207" y="163"/>
                  </a:lnTo>
                  <a:lnTo>
                    <a:pt x="202" y="162"/>
                  </a:lnTo>
                  <a:lnTo>
                    <a:pt x="197" y="159"/>
                  </a:lnTo>
                  <a:lnTo>
                    <a:pt x="195" y="157"/>
                  </a:lnTo>
                  <a:lnTo>
                    <a:pt x="187" y="151"/>
                  </a:lnTo>
                  <a:lnTo>
                    <a:pt x="182" y="143"/>
                  </a:lnTo>
                  <a:lnTo>
                    <a:pt x="177" y="137"/>
                  </a:lnTo>
                  <a:lnTo>
                    <a:pt x="173" y="130"/>
                  </a:lnTo>
                  <a:lnTo>
                    <a:pt x="168" y="124"/>
                  </a:lnTo>
                  <a:lnTo>
                    <a:pt x="163" y="118"/>
                  </a:lnTo>
                  <a:lnTo>
                    <a:pt x="157" y="113"/>
                  </a:lnTo>
                  <a:lnTo>
                    <a:pt x="151" y="109"/>
                  </a:lnTo>
                  <a:lnTo>
                    <a:pt x="147" y="107"/>
                  </a:lnTo>
                  <a:lnTo>
                    <a:pt x="142" y="105"/>
                  </a:lnTo>
                  <a:lnTo>
                    <a:pt x="137" y="104"/>
                  </a:lnTo>
                  <a:lnTo>
                    <a:pt x="132" y="104"/>
                  </a:lnTo>
                  <a:lnTo>
                    <a:pt x="127" y="103"/>
                  </a:lnTo>
                  <a:lnTo>
                    <a:pt x="120" y="103"/>
                  </a:lnTo>
                  <a:lnTo>
                    <a:pt x="114" y="104"/>
                  </a:lnTo>
                  <a:lnTo>
                    <a:pt x="108" y="105"/>
                  </a:lnTo>
                  <a:lnTo>
                    <a:pt x="103" y="105"/>
                  </a:lnTo>
                  <a:lnTo>
                    <a:pt x="99" y="107"/>
                  </a:lnTo>
                  <a:lnTo>
                    <a:pt x="95" y="107"/>
                  </a:lnTo>
                  <a:lnTo>
                    <a:pt x="90" y="108"/>
                  </a:lnTo>
                  <a:lnTo>
                    <a:pt x="85" y="109"/>
                  </a:lnTo>
                  <a:lnTo>
                    <a:pt x="82" y="110"/>
                  </a:lnTo>
                  <a:lnTo>
                    <a:pt x="77" y="113"/>
                  </a:lnTo>
                  <a:lnTo>
                    <a:pt x="72" y="114"/>
                  </a:lnTo>
                  <a:lnTo>
                    <a:pt x="65" y="115"/>
                  </a:lnTo>
                  <a:lnTo>
                    <a:pt x="60" y="118"/>
                  </a:lnTo>
                  <a:lnTo>
                    <a:pt x="54" y="119"/>
                  </a:lnTo>
                  <a:lnTo>
                    <a:pt x="49" y="123"/>
                  </a:lnTo>
                  <a:lnTo>
                    <a:pt x="43" y="124"/>
                  </a:lnTo>
                  <a:lnTo>
                    <a:pt x="36" y="127"/>
                  </a:lnTo>
                  <a:lnTo>
                    <a:pt x="30" y="129"/>
                  </a:lnTo>
                  <a:lnTo>
                    <a:pt x="24" y="133"/>
                  </a:lnTo>
                  <a:lnTo>
                    <a:pt x="23" y="133"/>
                  </a:lnTo>
                  <a:lnTo>
                    <a:pt x="19" y="134"/>
                  </a:lnTo>
                  <a:lnTo>
                    <a:pt x="15" y="137"/>
                  </a:lnTo>
                  <a:lnTo>
                    <a:pt x="10" y="140"/>
                  </a:lnTo>
                  <a:lnTo>
                    <a:pt x="6" y="145"/>
                  </a:lnTo>
                  <a:lnTo>
                    <a:pt x="3" y="152"/>
                  </a:lnTo>
                  <a:lnTo>
                    <a:pt x="1" y="154"/>
                  </a:lnTo>
                  <a:lnTo>
                    <a:pt x="1" y="158"/>
                  </a:lnTo>
                  <a:lnTo>
                    <a:pt x="0" y="162"/>
                  </a:lnTo>
                  <a:lnTo>
                    <a:pt x="1" y="167"/>
                  </a:lnTo>
                  <a:lnTo>
                    <a:pt x="1" y="171"/>
                  </a:lnTo>
                  <a:lnTo>
                    <a:pt x="3" y="174"/>
                  </a:lnTo>
                  <a:lnTo>
                    <a:pt x="5" y="177"/>
                  </a:lnTo>
                  <a:lnTo>
                    <a:pt x="8" y="181"/>
                  </a:lnTo>
                  <a:lnTo>
                    <a:pt x="11" y="184"/>
                  </a:lnTo>
                  <a:lnTo>
                    <a:pt x="16" y="189"/>
                  </a:lnTo>
                  <a:lnTo>
                    <a:pt x="20" y="191"/>
                  </a:lnTo>
                  <a:lnTo>
                    <a:pt x="25" y="193"/>
                  </a:lnTo>
                  <a:lnTo>
                    <a:pt x="28" y="194"/>
                  </a:lnTo>
                  <a:lnTo>
                    <a:pt x="29" y="194"/>
                  </a:lnTo>
                  <a:lnTo>
                    <a:pt x="30" y="194"/>
                  </a:lnTo>
                  <a:lnTo>
                    <a:pt x="36" y="196"/>
                  </a:lnTo>
                  <a:lnTo>
                    <a:pt x="40" y="196"/>
                  </a:lnTo>
                  <a:lnTo>
                    <a:pt x="45" y="197"/>
                  </a:lnTo>
                  <a:lnTo>
                    <a:pt x="49" y="198"/>
                  </a:lnTo>
                  <a:lnTo>
                    <a:pt x="56" y="201"/>
                  </a:lnTo>
                  <a:lnTo>
                    <a:pt x="63" y="202"/>
                  </a:lnTo>
                  <a:lnTo>
                    <a:pt x="69" y="203"/>
                  </a:lnTo>
                  <a:lnTo>
                    <a:pt x="73" y="203"/>
                  </a:lnTo>
                  <a:lnTo>
                    <a:pt x="77" y="206"/>
                  </a:lnTo>
                  <a:lnTo>
                    <a:pt x="80" y="206"/>
                  </a:lnTo>
                  <a:lnTo>
                    <a:pt x="85" y="207"/>
                  </a:lnTo>
                  <a:lnTo>
                    <a:pt x="88" y="208"/>
                  </a:lnTo>
                  <a:lnTo>
                    <a:pt x="93" y="210"/>
                  </a:lnTo>
                  <a:lnTo>
                    <a:pt x="97" y="211"/>
                  </a:lnTo>
                  <a:lnTo>
                    <a:pt x="102" y="212"/>
                  </a:lnTo>
                  <a:lnTo>
                    <a:pt x="105" y="213"/>
                  </a:lnTo>
                  <a:lnTo>
                    <a:pt x="110" y="215"/>
                  </a:lnTo>
                  <a:lnTo>
                    <a:pt x="115" y="217"/>
                  </a:lnTo>
                  <a:lnTo>
                    <a:pt x="120" y="218"/>
                  </a:lnTo>
                  <a:lnTo>
                    <a:pt x="124" y="220"/>
                  </a:lnTo>
                  <a:lnTo>
                    <a:pt x="129" y="221"/>
                  </a:lnTo>
                  <a:lnTo>
                    <a:pt x="133" y="222"/>
                  </a:lnTo>
                  <a:lnTo>
                    <a:pt x="138" y="225"/>
                  </a:lnTo>
                  <a:lnTo>
                    <a:pt x="143" y="226"/>
                  </a:lnTo>
                  <a:lnTo>
                    <a:pt x="148" y="227"/>
                  </a:lnTo>
                  <a:lnTo>
                    <a:pt x="153" y="230"/>
                  </a:lnTo>
                  <a:lnTo>
                    <a:pt x="158" y="231"/>
                  </a:lnTo>
                  <a:lnTo>
                    <a:pt x="162" y="233"/>
                  </a:lnTo>
                  <a:lnTo>
                    <a:pt x="167" y="235"/>
                  </a:lnTo>
                  <a:lnTo>
                    <a:pt x="171" y="237"/>
                  </a:lnTo>
                  <a:lnTo>
                    <a:pt x="176" y="240"/>
                  </a:lnTo>
                  <a:lnTo>
                    <a:pt x="181" y="241"/>
                  </a:lnTo>
                  <a:lnTo>
                    <a:pt x="186" y="244"/>
                  </a:lnTo>
                  <a:lnTo>
                    <a:pt x="190" y="246"/>
                  </a:lnTo>
                  <a:lnTo>
                    <a:pt x="195" y="249"/>
                  </a:lnTo>
                  <a:lnTo>
                    <a:pt x="198" y="251"/>
                  </a:lnTo>
                  <a:lnTo>
                    <a:pt x="202" y="252"/>
                  </a:lnTo>
                  <a:lnTo>
                    <a:pt x="207" y="255"/>
                  </a:lnTo>
                  <a:lnTo>
                    <a:pt x="211" y="257"/>
                  </a:lnTo>
                  <a:lnTo>
                    <a:pt x="215" y="259"/>
                  </a:lnTo>
                  <a:lnTo>
                    <a:pt x="218" y="262"/>
                  </a:lnTo>
                  <a:lnTo>
                    <a:pt x="222" y="264"/>
                  </a:lnTo>
                  <a:lnTo>
                    <a:pt x="227" y="267"/>
                  </a:lnTo>
                  <a:lnTo>
                    <a:pt x="233" y="272"/>
                  </a:lnTo>
                  <a:lnTo>
                    <a:pt x="241" y="277"/>
                  </a:lnTo>
                  <a:lnTo>
                    <a:pt x="246" y="284"/>
                  </a:lnTo>
                  <a:lnTo>
                    <a:pt x="252" y="290"/>
                  </a:lnTo>
                  <a:lnTo>
                    <a:pt x="256" y="295"/>
                  </a:lnTo>
                  <a:lnTo>
                    <a:pt x="261" y="300"/>
                  </a:lnTo>
                  <a:lnTo>
                    <a:pt x="266" y="305"/>
                  </a:lnTo>
                  <a:lnTo>
                    <a:pt x="271" y="311"/>
                  </a:lnTo>
                  <a:lnTo>
                    <a:pt x="276" y="315"/>
                  </a:lnTo>
                  <a:lnTo>
                    <a:pt x="280" y="319"/>
                  </a:lnTo>
                  <a:lnTo>
                    <a:pt x="285" y="324"/>
                  </a:lnTo>
                  <a:lnTo>
                    <a:pt x="289" y="328"/>
                  </a:lnTo>
                  <a:close/>
                </a:path>
              </a:pathLst>
            </a:custGeom>
            <a:solidFill>
              <a:srgbClr val="FFDE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5" name="Freeform 34"/>
            <p:cNvSpPr>
              <a:spLocks/>
            </p:cNvSpPr>
            <p:nvPr/>
          </p:nvSpPr>
          <p:spPr bwMode="auto">
            <a:xfrm>
              <a:off x="3227" y="3174"/>
              <a:ext cx="279" cy="73"/>
            </a:xfrm>
            <a:custGeom>
              <a:avLst/>
              <a:gdLst>
                <a:gd name="T0" fmla="*/ 0 w 836"/>
                <a:gd name="T1" fmla="*/ 0 h 218"/>
                <a:gd name="T2" fmla="*/ 0 w 836"/>
                <a:gd name="T3" fmla="*/ 0 h 218"/>
                <a:gd name="T4" fmla="*/ 0 w 836"/>
                <a:gd name="T5" fmla="*/ 0 h 218"/>
                <a:gd name="T6" fmla="*/ 0 w 836"/>
                <a:gd name="T7" fmla="*/ 0 h 218"/>
                <a:gd name="T8" fmla="*/ 0 w 836"/>
                <a:gd name="T9" fmla="*/ 0 h 218"/>
                <a:gd name="T10" fmla="*/ 0 w 836"/>
                <a:gd name="T11" fmla="*/ 0 h 218"/>
                <a:gd name="T12" fmla="*/ 0 w 836"/>
                <a:gd name="T13" fmla="*/ 0 h 218"/>
                <a:gd name="T14" fmla="*/ 0 w 836"/>
                <a:gd name="T15" fmla="*/ 0 h 218"/>
                <a:gd name="T16" fmla="*/ 0 w 836"/>
                <a:gd name="T17" fmla="*/ 0 h 218"/>
                <a:gd name="T18" fmla="*/ 0 w 836"/>
                <a:gd name="T19" fmla="*/ 0 h 218"/>
                <a:gd name="T20" fmla="*/ 0 w 836"/>
                <a:gd name="T21" fmla="*/ 0 h 218"/>
                <a:gd name="T22" fmla="*/ 0 w 836"/>
                <a:gd name="T23" fmla="*/ 0 h 218"/>
                <a:gd name="T24" fmla="*/ 0 w 836"/>
                <a:gd name="T25" fmla="*/ 0 h 218"/>
                <a:gd name="T26" fmla="*/ 0 w 836"/>
                <a:gd name="T27" fmla="*/ 0 h 218"/>
                <a:gd name="T28" fmla="*/ 0 w 836"/>
                <a:gd name="T29" fmla="*/ 0 h 218"/>
                <a:gd name="T30" fmla="*/ 0 w 836"/>
                <a:gd name="T31" fmla="*/ 0 h 218"/>
                <a:gd name="T32" fmla="*/ 0 w 836"/>
                <a:gd name="T33" fmla="*/ 0 h 218"/>
                <a:gd name="T34" fmla="*/ 0 w 836"/>
                <a:gd name="T35" fmla="*/ 0 h 218"/>
                <a:gd name="T36" fmla="*/ 0 w 836"/>
                <a:gd name="T37" fmla="*/ 0 h 218"/>
                <a:gd name="T38" fmla="*/ 0 w 836"/>
                <a:gd name="T39" fmla="*/ 0 h 218"/>
                <a:gd name="T40" fmla="*/ 0 w 836"/>
                <a:gd name="T41" fmla="*/ 0 h 218"/>
                <a:gd name="T42" fmla="*/ 0 w 836"/>
                <a:gd name="T43" fmla="*/ 0 h 218"/>
                <a:gd name="T44" fmla="*/ 0 w 836"/>
                <a:gd name="T45" fmla="*/ 0 h 218"/>
                <a:gd name="T46" fmla="*/ 0 w 836"/>
                <a:gd name="T47" fmla="*/ 0 h 218"/>
                <a:gd name="T48" fmla="*/ 0 w 836"/>
                <a:gd name="T49" fmla="*/ 0 h 218"/>
                <a:gd name="T50" fmla="*/ 0 w 836"/>
                <a:gd name="T51" fmla="*/ 0 h 218"/>
                <a:gd name="T52" fmla="*/ 0 w 836"/>
                <a:gd name="T53" fmla="*/ 0 h 218"/>
                <a:gd name="T54" fmla="*/ 0 w 836"/>
                <a:gd name="T55" fmla="*/ 0 h 218"/>
                <a:gd name="T56" fmla="*/ 0 w 836"/>
                <a:gd name="T57" fmla="*/ 0 h 218"/>
                <a:gd name="T58" fmla="*/ 0 w 836"/>
                <a:gd name="T59" fmla="*/ 0 h 218"/>
                <a:gd name="T60" fmla="*/ 0 w 836"/>
                <a:gd name="T61" fmla="*/ 0 h 218"/>
                <a:gd name="T62" fmla="*/ 0 w 836"/>
                <a:gd name="T63" fmla="*/ 0 h 218"/>
                <a:gd name="T64" fmla="*/ 0 w 836"/>
                <a:gd name="T65" fmla="*/ 0 h 218"/>
                <a:gd name="T66" fmla="*/ 0 w 836"/>
                <a:gd name="T67" fmla="*/ 0 h 218"/>
                <a:gd name="T68" fmla="*/ 0 w 836"/>
                <a:gd name="T69" fmla="*/ 0 h 218"/>
                <a:gd name="T70" fmla="*/ 0 w 836"/>
                <a:gd name="T71" fmla="*/ 0 h 218"/>
                <a:gd name="T72" fmla="*/ 0 w 836"/>
                <a:gd name="T73" fmla="*/ 0 h 218"/>
                <a:gd name="T74" fmla="*/ 0 w 836"/>
                <a:gd name="T75" fmla="*/ 0 h 218"/>
                <a:gd name="T76" fmla="*/ 0 w 836"/>
                <a:gd name="T77" fmla="*/ 0 h 218"/>
                <a:gd name="T78" fmla="*/ 0 w 836"/>
                <a:gd name="T79" fmla="*/ 0 h 218"/>
                <a:gd name="T80" fmla="*/ 0 w 836"/>
                <a:gd name="T81" fmla="*/ 0 h 218"/>
                <a:gd name="T82" fmla="*/ 0 w 836"/>
                <a:gd name="T83" fmla="*/ 0 h 218"/>
                <a:gd name="T84" fmla="*/ 0 w 836"/>
                <a:gd name="T85" fmla="*/ 0 h 218"/>
                <a:gd name="T86" fmla="*/ 0 w 836"/>
                <a:gd name="T87" fmla="*/ 0 h 218"/>
                <a:gd name="T88" fmla="*/ 0 w 836"/>
                <a:gd name="T89" fmla="*/ 0 h 218"/>
                <a:gd name="T90" fmla="*/ 0 w 836"/>
                <a:gd name="T91" fmla="*/ 0 h 218"/>
                <a:gd name="T92" fmla="*/ 0 w 836"/>
                <a:gd name="T93" fmla="*/ 0 h 218"/>
                <a:gd name="T94" fmla="*/ 0 w 836"/>
                <a:gd name="T95" fmla="*/ 0 h 218"/>
                <a:gd name="T96" fmla="*/ 0 w 836"/>
                <a:gd name="T97" fmla="*/ 0 h 218"/>
                <a:gd name="T98" fmla="*/ 0 w 836"/>
                <a:gd name="T99" fmla="*/ 0 h 218"/>
                <a:gd name="T100" fmla="*/ 0 w 836"/>
                <a:gd name="T101" fmla="*/ 0 h 218"/>
                <a:gd name="T102" fmla="*/ 0 w 836"/>
                <a:gd name="T103" fmla="*/ 0 h 218"/>
                <a:gd name="T104" fmla="*/ 0 w 836"/>
                <a:gd name="T105" fmla="*/ 0 h 218"/>
                <a:gd name="T106" fmla="*/ 0 w 836"/>
                <a:gd name="T107" fmla="*/ 0 h 218"/>
                <a:gd name="T108" fmla="*/ 0 w 836"/>
                <a:gd name="T109" fmla="*/ 0 h 218"/>
                <a:gd name="T110" fmla="*/ 0 w 836"/>
                <a:gd name="T111" fmla="*/ 0 h 218"/>
                <a:gd name="T112" fmla="*/ 0 w 836"/>
                <a:gd name="T113" fmla="*/ 0 h 218"/>
                <a:gd name="T114" fmla="*/ 0 w 836"/>
                <a:gd name="T115" fmla="*/ 0 h 218"/>
                <a:gd name="T116" fmla="*/ 0 w 836"/>
                <a:gd name="T117" fmla="*/ 0 h 218"/>
                <a:gd name="T118" fmla="*/ 0 w 836"/>
                <a:gd name="T119" fmla="*/ 0 h 2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6"/>
                <a:gd name="T181" fmla="*/ 0 h 218"/>
                <a:gd name="T182" fmla="*/ 836 w 836"/>
                <a:gd name="T183" fmla="*/ 218 h 2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6" h="218">
                  <a:moveTo>
                    <a:pt x="88" y="159"/>
                  </a:moveTo>
                  <a:lnTo>
                    <a:pt x="88" y="159"/>
                  </a:lnTo>
                  <a:lnTo>
                    <a:pt x="92" y="159"/>
                  </a:lnTo>
                  <a:lnTo>
                    <a:pt x="95" y="158"/>
                  </a:lnTo>
                  <a:lnTo>
                    <a:pt x="103" y="157"/>
                  </a:lnTo>
                  <a:lnTo>
                    <a:pt x="106" y="157"/>
                  </a:lnTo>
                  <a:lnTo>
                    <a:pt x="111" y="156"/>
                  </a:lnTo>
                  <a:lnTo>
                    <a:pt x="114" y="156"/>
                  </a:lnTo>
                  <a:lnTo>
                    <a:pt x="121" y="156"/>
                  </a:lnTo>
                  <a:lnTo>
                    <a:pt x="126" y="154"/>
                  </a:lnTo>
                  <a:lnTo>
                    <a:pt x="132" y="154"/>
                  </a:lnTo>
                  <a:lnTo>
                    <a:pt x="138" y="153"/>
                  </a:lnTo>
                  <a:lnTo>
                    <a:pt x="147" y="153"/>
                  </a:lnTo>
                  <a:lnTo>
                    <a:pt x="153" y="152"/>
                  </a:lnTo>
                  <a:lnTo>
                    <a:pt x="161" y="151"/>
                  </a:lnTo>
                  <a:lnTo>
                    <a:pt x="168" y="149"/>
                  </a:lnTo>
                  <a:lnTo>
                    <a:pt x="177" y="149"/>
                  </a:lnTo>
                  <a:lnTo>
                    <a:pt x="186" y="148"/>
                  </a:lnTo>
                  <a:lnTo>
                    <a:pt x="193" y="146"/>
                  </a:lnTo>
                  <a:lnTo>
                    <a:pt x="203" y="144"/>
                  </a:lnTo>
                  <a:lnTo>
                    <a:pt x="213" y="144"/>
                  </a:lnTo>
                  <a:lnTo>
                    <a:pt x="222" y="142"/>
                  </a:lnTo>
                  <a:lnTo>
                    <a:pt x="232" y="141"/>
                  </a:lnTo>
                  <a:lnTo>
                    <a:pt x="244" y="139"/>
                  </a:lnTo>
                  <a:lnTo>
                    <a:pt x="254" y="138"/>
                  </a:lnTo>
                  <a:lnTo>
                    <a:pt x="265" y="136"/>
                  </a:lnTo>
                  <a:lnTo>
                    <a:pt x="276" y="134"/>
                  </a:lnTo>
                  <a:lnTo>
                    <a:pt x="288" y="133"/>
                  </a:lnTo>
                  <a:lnTo>
                    <a:pt x="299" y="132"/>
                  </a:lnTo>
                  <a:lnTo>
                    <a:pt x="310" y="128"/>
                  </a:lnTo>
                  <a:lnTo>
                    <a:pt x="323" y="127"/>
                  </a:lnTo>
                  <a:lnTo>
                    <a:pt x="334" y="123"/>
                  </a:lnTo>
                  <a:lnTo>
                    <a:pt x="348" y="122"/>
                  </a:lnTo>
                  <a:lnTo>
                    <a:pt x="359" y="118"/>
                  </a:lnTo>
                  <a:lnTo>
                    <a:pt x="372" y="117"/>
                  </a:lnTo>
                  <a:lnTo>
                    <a:pt x="385" y="113"/>
                  </a:lnTo>
                  <a:lnTo>
                    <a:pt x="399" y="112"/>
                  </a:lnTo>
                  <a:lnTo>
                    <a:pt x="412" y="108"/>
                  </a:lnTo>
                  <a:lnTo>
                    <a:pt x="426" y="105"/>
                  </a:lnTo>
                  <a:lnTo>
                    <a:pt x="438" y="102"/>
                  </a:lnTo>
                  <a:lnTo>
                    <a:pt x="452" y="99"/>
                  </a:lnTo>
                  <a:lnTo>
                    <a:pt x="466" y="95"/>
                  </a:lnTo>
                  <a:lnTo>
                    <a:pt x="481" y="92"/>
                  </a:lnTo>
                  <a:lnTo>
                    <a:pt x="493" y="88"/>
                  </a:lnTo>
                  <a:lnTo>
                    <a:pt x="508" y="85"/>
                  </a:lnTo>
                  <a:lnTo>
                    <a:pt x="522" y="81"/>
                  </a:lnTo>
                  <a:lnTo>
                    <a:pt x="536" y="76"/>
                  </a:lnTo>
                  <a:lnTo>
                    <a:pt x="550" y="73"/>
                  </a:lnTo>
                  <a:lnTo>
                    <a:pt x="565" y="68"/>
                  </a:lnTo>
                  <a:lnTo>
                    <a:pt x="579" y="63"/>
                  </a:lnTo>
                  <a:lnTo>
                    <a:pt x="594" y="59"/>
                  </a:lnTo>
                  <a:lnTo>
                    <a:pt x="608" y="55"/>
                  </a:lnTo>
                  <a:lnTo>
                    <a:pt x="623" y="50"/>
                  </a:lnTo>
                  <a:lnTo>
                    <a:pt x="636" y="45"/>
                  </a:lnTo>
                  <a:lnTo>
                    <a:pt x="650" y="40"/>
                  </a:lnTo>
                  <a:lnTo>
                    <a:pt x="665" y="35"/>
                  </a:lnTo>
                  <a:lnTo>
                    <a:pt x="679" y="30"/>
                  </a:lnTo>
                  <a:lnTo>
                    <a:pt x="694" y="24"/>
                  </a:lnTo>
                  <a:lnTo>
                    <a:pt x="708" y="19"/>
                  </a:lnTo>
                  <a:lnTo>
                    <a:pt x="722" y="12"/>
                  </a:lnTo>
                  <a:lnTo>
                    <a:pt x="737" y="7"/>
                  </a:lnTo>
                  <a:lnTo>
                    <a:pt x="836" y="0"/>
                  </a:lnTo>
                  <a:lnTo>
                    <a:pt x="816" y="10"/>
                  </a:lnTo>
                  <a:lnTo>
                    <a:pt x="812" y="11"/>
                  </a:lnTo>
                  <a:lnTo>
                    <a:pt x="807" y="14"/>
                  </a:lnTo>
                  <a:lnTo>
                    <a:pt x="802" y="17"/>
                  </a:lnTo>
                  <a:lnTo>
                    <a:pt x="796" y="19"/>
                  </a:lnTo>
                  <a:lnTo>
                    <a:pt x="790" y="22"/>
                  </a:lnTo>
                  <a:lnTo>
                    <a:pt x="783" y="25"/>
                  </a:lnTo>
                  <a:lnTo>
                    <a:pt x="777" y="30"/>
                  </a:lnTo>
                  <a:lnTo>
                    <a:pt x="770" y="32"/>
                  </a:lnTo>
                  <a:lnTo>
                    <a:pt x="762" y="36"/>
                  </a:lnTo>
                  <a:lnTo>
                    <a:pt x="754" y="40"/>
                  </a:lnTo>
                  <a:lnTo>
                    <a:pt x="747" y="44"/>
                  </a:lnTo>
                  <a:lnTo>
                    <a:pt x="738" y="49"/>
                  </a:lnTo>
                  <a:lnTo>
                    <a:pt x="729" y="53"/>
                  </a:lnTo>
                  <a:lnTo>
                    <a:pt x="721" y="56"/>
                  </a:lnTo>
                  <a:lnTo>
                    <a:pt x="712" y="61"/>
                  </a:lnTo>
                  <a:lnTo>
                    <a:pt x="702" y="65"/>
                  </a:lnTo>
                  <a:lnTo>
                    <a:pt x="692" y="70"/>
                  </a:lnTo>
                  <a:lnTo>
                    <a:pt x="683" y="74"/>
                  </a:lnTo>
                  <a:lnTo>
                    <a:pt x="673" y="79"/>
                  </a:lnTo>
                  <a:lnTo>
                    <a:pt x="663" y="84"/>
                  </a:lnTo>
                  <a:lnTo>
                    <a:pt x="653" y="89"/>
                  </a:lnTo>
                  <a:lnTo>
                    <a:pt x="641" y="94"/>
                  </a:lnTo>
                  <a:lnTo>
                    <a:pt x="633" y="99"/>
                  </a:lnTo>
                  <a:lnTo>
                    <a:pt x="621" y="104"/>
                  </a:lnTo>
                  <a:lnTo>
                    <a:pt x="610" y="108"/>
                  </a:lnTo>
                  <a:lnTo>
                    <a:pt x="599" y="113"/>
                  </a:lnTo>
                  <a:lnTo>
                    <a:pt x="588" y="118"/>
                  </a:lnTo>
                  <a:lnTo>
                    <a:pt x="576" y="122"/>
                  </a:lnTo>
                  <a:lnTo>
                    <a:pt x="565" y="127"/>
                  </a:lnTo>
                  <a:lnTo>
                    <a:pt x="552" y="132"/>
                  </a:lnTo>
                  <a:lnTo>
                    <a:pt x="542" y="137"/>
                  </a:lnTo>
                  <a:lnTo>
                    <a:pt x="530" y="141"/>
                  </a:lnTo>
                  <a:lnTo>
                    <a:pt x="518" y="146"/>
                  </a:lnTo>
                  <a:lnTo>
                    <a:pt x="507" y="151"/>
                  </a:lnTo>
                  <a:lnTo>
                    <a:pt x="496" y="156"/>
                  </a:lnTo>
                  <a:lnTo>
                    <a:pt x="483" y="159"/>
                  </a:lnTo>
                  <a:lnTo>
                    <a:pt x="472" y="163"/>
                  </a:lnTo>
                  <a:lnTo>
                    <a:pt x="461" y="168"/>
                  </a:lnTo>
                  <a:lnTo>
                    <a:pt x="449" y="172"/>
                  </a:lnTo>
                  <a:lnTo>
                    <a:pt x="437" y="176"/>
                  </a:lnTo>
                  <a:lnTo>
                    <a:pt x="426" y="179"/>
                  </a:lnTo>
                  <a:lnTo>
                    <a:pt x="414" y="183"/>
                  </a:lnTo>
                  <a:lnTo>
                    <a:pt x="403" y="187"/>
                  </a:lnTo>
                  <a:lnTo>
                    <a:pt x="390" y="190"/>
                  </a:lnTo>
                  <a:lnTo>
                    <a:pt x="379" y="193"/>
                  </a:lnTo>
                  <a:lnTo>
                    <a:pt x="369" y="197"/>
                  </a:lnTo>
                  <a:lnTo>
                    <a:pt x="358" y="201"/>
                  </a:lnTo>
                  <a:lnTo>
                    <a:pt x="347" y="203"/>
                  </a:lnTo>
                  <a:lnTo>
                    <a:pt x="336" y="206"/>
                  </a:lnTo>
                  <a:lnTo>
                    <a:pt x="325" y="207"/>
                  </a:lnTo>
                  <a:lnTo>
                    <a:pt x="315" y="211"/>
                  </a:lnTo>
                  <a:lnTo>
                    <a:pt x="305" y="212"/>
                  </a:lnTo>
                  <a:lnTo>
                    <a:pt x="295" y="215"/>
                  </a:lnTo>
                  <a:lnTo>
                    <a:pt x="285" y="216"/>
                  </a:lnTo>
                  <a:lnTo>
                    <a:pt x="276" y="218"/>
                  </a:lnTo>
                  <a:lnTo>
                    <a:pt x="0" y="163"/>
                  </a:lnTo>
                  <a:lnTo>
                    <a:pt x="88" y="159"/>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6" name="Freeform 35"/>
            <p:cNvSpPr>
              <a:spLocks/>
            </p:cNvSpPr>
            <p:nvPr/>
          </p:nvSpPr>
          <p:spPr bwMode="auto">
            <a:xfrm>
              <a:off x="3038" y="3095"/>
              <a:ext cx="229" cy="75"/>
            </a:xfrm>
            <a:custGeom>
              <a:avLst/>
              <a:gdLst>
                <a:gd name="T0" fmla="*/ 0 w 689"/>
                <a:gd name="T1" fmla="*/ 0 h 225"/>
                <a:gd name="T2" fmla="*/ 0 w 689"/>
                <a:gd name="T3" fmla="*/ 0 h 225"/>
                <a:gd name="T4" fmla="*/ 0 w 689"/>
                <a:gd name="T5" fmla="*/ 0 h 225"/>
                <a:gd name="T6" fmla="*/ 0 w 689"/>
                <a:gd name="T7" fmla="*/ 0 h 225"/>
                <a:gd name="T8" fmla="*/ 0 w 689"/>
                <a:gd name="T9" fmla="*/ 0 h 225"/>
                <a:gd name="T10" fmla="*/ 0 w 689"/>
                <a:gd name="T11" fmla="*/ 0 h 225"/>
                <a:gd name="T12" fmla="*/ 0 w 689"/>
                <a:gd name="T13" fmla="*/ 0 h 225"/>
                <a:gd name="T14" fmla="*/ 0 w 689"/>
                <a:gd name="T15" fmla="*/ 0 h 225"/>
                <a:gd name="T16" fmla="*/ 0 w 689"/>
                <a:gd name="T17" fmla="*/ 0 h 225"/>
                <a:gd name="T18" fmla="*/ 0 w 689"/>
                <a:gd name="T19" fmla="*/ 0 h 225"/>
                <a:gd name="T20" fmla="*/ 0 w 689"/>
                <a:gd name="T21" fmla="*/ 0 h 225"/>
                <a:gd name="T22" fmla="*/ 0 w 689"/>
                <a:gd name="T23" fmla="*/ 0 h 225"/>
                <a:gd name="T24" fmla="*/ 0 w 689"/>
                <a:gd name="T25" fmla="*/ 0 h 225"/>
                <a:gd name="T26" fmla="*/ 0 w 689"/>
                <a:gd name="T27" fmla="*/ 0 h 225"/>
                <a:gd name="T28" fmla="*/ 0 w 689"/>
                <a:gd name="T29" fmla="*/ 0 h 225"/>
                <a:gd name="T30" fmla="*/ 0 w 689"/>
                <a:gd name="T31" fmla="*/ 0 h 225"/>
                <a:gd name="T32" fmla="*/ 0 w 689"/>
                <a:gd name="T33" fmla="*/ 0 h 225"/>
                <a:gd name="T34" fmla="*/ 0 w 689"/>
                <a:gd name="T35" fmla="*/ 0 h 225"/>
                <a:gd name="T36" fmla="*/ 0 w 689"/>
                <a:gd name="T37" fmla="*/ 0 h 225"/>
                <a:gd name="T38" fmla="*/ 0 w 689"/>
                <a:gd name="T39" fmla="*/ 0 h 225"/>
                <a:gd name="T40" fmla="*/ 0 w 689"/>
                <a:gd name="T41" fmla="*/ 0 h 225"/>
                <a:gd name="T42" fmla="*/ 0 w 689"/>
                <a:gd name="T43" fmla="*/ 0 h 225"/>
                <a:gd name="T44" fmla="*/ 0 w 689"/>
                <a:gd name="T45" fmla="*/ 0 h 225"/>
                <a:gd name="T46" fmla="*/ 0 w 689"/>
                <a:gd name="T47" fmla="*/ 0 h 225"/>
                <a:gd name="T48" fmla="*/ 0 w 689"/>
                <a:gd name="T49" fmla="*/ 0 h 225"/>
                <a:gd name="T50" fmla="*/ 0 w 689"/>
                <a:gd name="T51" fmla="*/ 0 h 225"/>
                <a:gd name="T52" fmla="*/ 0 w 689"/>
                <a:gd name="T53" fmla="*/ 0 h 225"/>
                <a:gd name="T54" fmla="*/ 0 w 689"/>
                <a:gd name="T55" fmla="*/ 0 h 225"/>
                <a:gd name="T56" fmla="*/ 0 w 689"/>
                <a:gd name="T57" fmla="*/ 0 h 225"/>
                <a:gd name="T58" fmla="*/ 0 w 689"/>
                <a:gd name="T59" fmla="*/ 0 h 225"/>
                <a:gd name="T60" fmla="*/ 0 w 689"/>
                <a:gd name="T61" fmla="*/ 0 h 225"/>
                <a:gd name="T62" fmla="*/ 0 w 689"/>
                <a:gd name="T63" fmla="*/ 0 h 225"/>
                <a:gd name="T64" fmla="*/ 0 w 689"/>
                <a:gd name="T65" fmla="*/ 0 h 225"/>
                <a:gd name="T66" fmla="*/ 0 w 689"/>
                <a:gd name="T67" fmla="*/ 0 h 225"/>
                <a:gd name="T68" fmla="*/ 0 w 689"/>
                <a:gd name="T69" fmla="*/ 0 h 225"/>
                <a:gd name="T70" fmla="*/ 0 w 689"/>
                <a:gd name="T71" fmla="*/ 0 h 225"/>
                <a:gd name="T72" fmla="*/ 0 w 689"/>
                <a:gd name="T73" fmla="*/ 0 h 225"/>
                <a:gd name="T74" fmla="*/ 0 w 689"/>
                <a:gd name="T75" fmla="*/ 0 h 225"/>
                <a:gd name="T76" fmla="*/ 0 w 689"/>
                <a:gd name="T77" fmla="*/ 0 h 225"/>
                <a:gd name="T78" fmla="*/ 0 w 689"/>
                <a:gd name="T79" fmla="*/ 0 h 225"/>
                <a:gd name="T80" fmla="*/ 0 w 689"/>
                <a:gd name="T81" fmla="*/ 0 h 225"/>
                <a:gd name="T82" fmla="*/ 0 w 689"/>
                <a:gd name="T83" fmla="*/ 0 h 225"/>
                <a:gd name="T84" fmla="*/ 0 w 689"/>
                <a:gd name="T85" fmla="*/ 0 h 225"/>
                <a:gd name="T86" fmla="*/ 0 w 689"/>
                <a:gd name="T87" fmla="*/ 0 h 225"/>
                <a:gd name="T88" fmla="*/ 0 w 689"/>
                <a:gd name="T89" fmla="*/ 0 h 225"/>
                <a:gd name="T90" fmla="*/ 0 w 689"/>
                <a:gd name="T91" fmla="*/ 0 h 225"/>
                <a:gd name="T92" fmla="*/ 0 w 689"/>
                <a:gd name="T93" fmla="*/ 0 h 225"/>
                <a:gd name="T94" fmla="*/ 0 w 689"/>
                <a:gd name="T95" fmla="*/ 0 h 225"/>
                <a:gd name="T96" fmla="*/ 0 w 689"/>
                <a:gd name="T97" fmla="*/ 0 h 225"/>
                <a:gd name="T98" fmla="*/ 0 w 689"/>
                <a:gd name="T99" fmla="*/ 0 h 225"/>
                <a:gd name="T100" fmla="*/ 0 w 689"/>
                <a:gd name="T101" fmla="*/ 0 h 225"/>
                <a:gd name="T102" fmla="*/ 0 w 689"/>
                <a:gd name="T103" fmla="*/ 0 h 225"/>
                <a:gd name="T104" fmla="*/ 0 w 689"/>
                <a:gd name="T105" fmla="*/ 0 h 225"/>
                <a:gd name="T106" fmla="*/ 0 w 689"/>
                <a:gd name="T107" fmla="*/ 0 h 225"/>
                <a:gd name="T108" fmla="*/ 0 w 689"/>
                <a:gd name="T109" fmla="*/ 0 h 2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9"/>
                <a:gd name="T166" fmla="*/ 0 h 225"/>
                <a:gd name="T167" fmla="*/ 689 w 689"/>
                <a:gd name="T168" fmla="*/ 225 h 2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9" h="225">
                  <a:moveTo>
                    <a:pt x="173" y="125"/>
                  </a:moveTo>
                  <a:lnTo>
                    <a:pt x="170" y="125"/>
                  </a:lnTo>
                  <a:lnTo>
                    <a:pt x="166" y="126"/>
                  </a:lnTo>
                  <a:lnTo>
                    <a:pt x="163" y="127"/>
                  </a:lnTo>
                  <a:lnTo>
                    <a:pt x="160" y="129"/>
                  </a:lnTo>
                  <a:lnTo>
                    <a:pt x="156" y="129"/>
                  </a:lnTo>
                  <a:lnTo>
                    <a:pt x="153" y="131"/>
                  </a:lnTo>
                  <a:lnTo>
                    <a:pt x="146" y="132"/>
                  </a:lnTo>
                  <a:lnTo>
                    <a:pt x="141" y="134"/>
                  </a:lnTo>
                  <a:lnTo>
                    <a:pt x="136" y="135"/>
                  </a:lnTo>
                  <a:lnTo>
                    <a:pt x="130" y="136"/>
                  </a:lnTo>
                  <a:lnTo>
                    <a:pt x="124" y="137"/>
                  </a:lnTo>
                  <a:lnTo>
                    <a:pt x="117" y="139"/>
                  </a:lnTo>
                  <a:lnTo>
                    <a:pt x="111" y="140"/>
                  </a:lnTo>
                  <a:lnTo>
                    <a:pt x="105" y="142"/>
                  </a:lnTo>
                  <a:lnTo>
                    <a:pt x="97" y="142"/>
                  </a:lnTo>
                  <a:lnTo>
                    <a:pt x="91" y="142"/>
                  </a:lnTo>
                  <a:lnTo>
                    <a:pt x="84" y="142"/>
                  </a:lnTo>
                  <a:lnTo>
                    <a:pt x="76" y="144"/>
                  </a:lnTo>
                  <a:lnTo>
                    <a:pt x="70" y="142"/>
                  </a:lnTo>
                  <a:lnTo>
                    <a:pt x="62" y="142"/>
                  </a:lnTo>
                  <a:lnTo>
                    <a:pt x="56" y="142"/>
                  </a:lnTo>
                  <a:lnTo>
                    <a:pt x="50" y="141"/>
                  </a:lnTo>
                  <a:lnTo>
                    <a:pt x="42" y="139"/>
                  </a:lnTo>
                  <a:lnTo>
                    <a:pt x="36" y="137"/>
                  </a:lnTo>
                  <a:lnTo>
                    <a:pt x="31" y="134"/>
                  </a:lnTo>
                  <a:lnTo>
                    <a:pt x="25" y="132"/>
                  </a:lnTo>
                  <a:lnTo>
                    <a:pt x="20" y="129"/>
                  </a:lnTo>
                  <a:lnTo>
                    <a:pt x="15" y="125"/>
                  </a:lnTo>
                  <a:lnTo>
                    <a:pt x="11" y="120"/>
                  </a:lnTo>
                  <a:lnTo>
                    <a:pt x="7" y="116"/>
                  </a:lnTo>
                  <a:lnTo>
                    <a:pt x="3" y="110"/>
                  </a:lnTo>
                  <a:lnTo>
                    <a:pt x="1" y="105"/>
                  </a:lnTo>
                  <a:lnTo>
                    <a:pt x="0" y="98"/>
                  </a:lnTo>
                  <a:lnTo>
                    <a:pt x="0" y="93"/>
                  </a:lnTo>
                  <a:lnTo>
                    <a:pt x="0" y="87"/>
                  </a:lnTo>
                  <a:lnTo>
                    <a:pt x="1" y="82"/>
                  </a:lnTo>
                  <a:lnTo>
                    <a:pt x="3" y="77"/>
                  </a:lnTo>
                  <a:lnTo>
                    <a:pt x="7" y="72"/>
                  </a:lnTo>
                  <a:lnTo>
                    <a:pt x="10" y="66"/>
                  </a:lnTo>
                  <a:lnTo>
                    <a:pt x="15" y="61"/>
                  </a:lnTo>
                  <a:lnTo>
                    <a:pt x="18" y="56"/>
                  </a:lnTo>
                  <a:lnTo>
                    <a:pt x="25" y="51"/>
                  </a:lnTo>
                  <a:lnTo>
                    <a:pt x="31" y="46"/>
                  </a:lnTo>
                  <a:lnTo>
                    <a:pt x="37" y="42"/>
                  </a:lnTo>
                  <a:lnTo>
                    <a:pt x="43" y="38"/>
                  </a:lnTo>
                  <a:lnTo>
                    <a:pt x="51" y="34"/>
                  </a:lnTo>
                  <a:lnTo>
                    <a:pt x="57" y="31"/>
                  </a:lnTo>
                  <a:lnTo>
                    <a:pt x="65" y="26"/>
                  </a:lnTo>
                  <a:lnTo>
                    <a:pt x="72" y="22"/>
                  </a:lnTo>
                  <a:lnTo>
                    <a:pt x="80" y="18"/>
                  </a:lnTo>
                  <a:lnTo>
                    <a:pt x="87" y="16"/>
                  </a:lnTo>
                  <a:lnTo>
                    <a:pt x="95" y="12"/>
                  </a:lnTo>
                  <a:lnTo>
                    <a:pt x="102" y="10"/>
                  </a:lnTo>
                  <a:lnTo>
                    <a:pt x="110" y="8"/>
                  </a:lnTo>
                  <a:lnTo>
                    <a:pt x="116" y="5"/>
                  </a:lnTo>
                  <a:lnTo>
                    <a:pt x="124" y="4"/>
                  </a:lnTo>
                  <a:lnTo>
                    <a:pt x="130" y="2"/>
                  </a:lnTo>
                  <a:lnTo>
                    <a:pt x="136" y="2"/>
                  </a:lnTo>
                  <a:lnTo>
                    <a:pt x="141" y="0"/>
                  </a:lnTo>
                  <a:lnTo>
                    <a:pt x="146" y="0"/>
                  </a:lnTo>
                  <a:lnTo>
                    <a:pt x="151" y="0"/>
                  </a:lnTo>
                  <a:lnTo>
                    <a:pt x="156" y="0"/>
                  </a:lnTo>
                  <a:lnTo>
                    <a:pt x="163" y="2"/>
                  </a:lnTo>
                  <a:lnTo>
                    <a:pt x="168" y="5"/>
                  </a:lnTo>
                  <a:lnTo>
                    <a:pt x="171" y="9"/>
                  </a:lnTo>
                  <a:lnTo>
                    <a:pt x="175" y="17"/>
                  </a:lnTo>
                  <a:lnTo>
                    <a:pt x="176" y="19"/>
                  </a:lnTo>
                  <a:lnTo>
                    <a:pt x="178" y="23"/>
                  </a:lnTo>
                  <a:lnTo>
                    <a:pt x="179" y="28"/>
                  </a:lnTo>
                  <a:lnTo>
                    <a:pt x="182" y="32"/>
                  </a:lnTo>
                  <a:lnTo>
                    <a:pt x="183" y="37"/>
                  </a:lnTo>
                  <a:lnTo>
                    <a:pt x="185" y="41"/>
                  </a:lnTo>
                  <a:lnTo>
                    <a:pt x="188" y="46"/>
                  </a:lnTo>
                  <a:lnTo>
                    <a:pt x="192" y="51"/>
                  </a:lnTo>
                  <a:lnTo>
                    <a:pt x="193" y="56"/>
                  </a:lnTo>
                  <a:lnTo>
                    <a:pt x="198" y="61"/>
                  </a:lnTo>
                  <a:lnTo>
                    <a:pt x="202" y="66"/>
                  </a:lnTo>
                  <a:lnTo>
                    <a:pt x="207" y="72"/>
                  </a:lnTo>
                  <a:lnTo>
                    <a:pt x="212" y="77"/>
                  </a:lnTo>
                  <a:lnTo>
                    <a:pt x="218" y="83"/>
                  </a:lnTo>
                  <a:lnTo>
                    <a:pt x="220" y="86"/>
                  </a:lnTo>
                  <a:lnTo>
                    <a:pt x="224" y="88"/>
                  </a:lnTo>
                  <a:lnTo>
                    <a:pt x="228" y="92"/>
                  </a:lnTo>
                  <a:lnTo>
                    <a:pt x="232" y="95"/>
                  </a:lnTo>
                  <a:lnTo>
                    <a:pt x="235" y="97"/>
                  </a:lnTo>
                  <a:lnTo>
                    <a:pt x="240" y="100"/>
                  </a:lnTo>
                  <a:lnTo>
                    <a:pt x="244" y="104"/>
                  </a:lnTo>
                  <a:lnTo>
                    <a:pt x="249" y="106"/>
                  </a:lnTo>
                  <a:lnTo>
                    <a:pt x="254" y="109"/>
                  </a:lnTo>
                  <a:lnTo>
                    <a:pt x="259" y="111"/>
                  </a:lnTo>
                  <a:lnTo>
                    <a:pt x="264" y="114"/>
                  </a:lnTo>
                  <a:lnTo>
                    <a:pt x="271" y="117"/>
                  </a:lnTo>
                  <a:lnTo>
                    <a:pt x="277" y="120"/>
                  </a:lnTo>
                  <a:lnTo>
                    <a:pt x="283" y="122"/>
                  </a:lnTo>
                  <a:lnTo>
                    <a:pt x="289" y="125"/>
                  </a:lnTo>
                  <a:lnTo>
                    <a:pt x="297" y="129"/>
                  </a:lnTo>
                  <a:lnTo>
                    <a:pt x="303" y="131"/>
                  </a:lnTo>
                  <a:lnTo>
                    <a:pt x="311" y="134"/>
                  </a:lnTo>
                  <a:lnTo>
                    <a:pt x="318" y="136"/>
                  </a:lnTo>
                  <a:lnTo>
                    <a:pt x="327" y="140"/>
                  </a:lnTo>
                  <a:lnTo>
                    <a:pt x="335" y="142"/>
                  </a:lnTo>
                  <a:lnTo>
                    <a:pt x="342" y="144"/>
                  </a:lnTo>
                  <a:lnTo>
                    <a:pt x="350" y="146"/>
                  </a:lnTo>
                  <a:lnTo>
                    <a:pt x="358" y="149"/>
                  </a:lnTo>
                  <a:lnTo>
                    <a:pt x="366" y="151"/>
                  </a:lnTo>
                  <a:lnTo>
                    <a:pt x="375" y="154"/>
                  </a:lnTo>
                  <a:lnTo>
                    <a:pt x="382" y="155"/>
                  </a:lnTo>
                  <a:lnTo>
                    <a:pt x="391" y="158"/>
                  </a:lnTo>
                  <a:lnTo>
                    <a:pt x="399" y="159"/>
                  </a:lnTo>
                  <a:lnTo>
                    <a:pt x="407" y="161"/>
                  </a:lnTo>
                  <a:lnTo>
                    <a:pt x="415" y="163"/>
                  </a:lnTo>
                  <a:lnTo>
                    <a:pt x="422" y="165"/>
                  </a:lnTo>
                  <a:lnTo>
                    <a:pt x="431" y="166"/>
                  </a:lnTo>
                  <a:lnTo>
                    <a:pt x="439" y="169"/>
                  </a:lnTo>
                  <a:lnTo>
                    <a:pt x="448" y="170"/>
                  </a:lnTo>
                  <a:lnTo>
                    <a:pt x="455" y="171"/>
                  </a:lnTo>
                  <a:lnTo>
                    <a:pt x="463" y="173"/>
                  </a:lnTo>
                  <a:lnTo>
                    <a:pt x="470" y="175"/>
                  </a:lnTo>
                  <a:lnTo>
                    <a:pt x="478" y="175"/>
                  </a:lnTo>
                  <a:lnTo>
                    <a:pt x="487" y="178"/>
                  </a:lnTo>
                  <a:lnTo>
                    <a:pt x="493" y="178"/>
                  </a:lnTo>
                  <a:lnTo>
                    <a:pt x="500" y="180"/>
                  </a:lnTo>
                  <a:lnTo>
                    <a:pt x="509" y="181"/>
                  </a:lnTo>
                  <a:lnTo>
                    <a:pt x="517" y="183"/>
                  </a:lnTo>
                  <a:lnTo>
                    <a:pt x="524" y="183"/>
                  </a:lnTo>
                  <a:lnTo>
                    <a:pt x="530" y="184"/>
                  </a:lnTo>
                  <a:lnTo>
                    <a:pt x="538" y="185"/>
                  </a:lnTo>
                  <a:lnTo>
                    <a:pt x="544" y="186"/>
                  </a:lnTo>
                  <a:lnTo>
                    <a:pt x="551" y="188"/>
                  </a:lnTo>
                  <a:lnTo>
                    <a:pt x="558" y="189"/>
                  </a:lnTo>
                  <a:lnTo>
                    <a:pt x="566" y="190"/>
                  </a:lnTo>
                  <a:lnTo>
                    <a:pt x="572" y="191"/>
                  </a:lnTo>
                  <a:lnTo>
                    <a:pt x="578" y="191"/>
                  </a:lnTo>
                  <a:lnTo>
                    <a:pt x="584" y="193"/>
                  </a:lnTo>
                  <a:lnTo>
                    <a:pt x="589" y="193"/>
                  </a:lnTo>
                  <a:lnTo>
                    <a:pt x="596" y="194"/>
                  </a:lnTo>
                  <a:lnTo>
                    <a:pt x="602" y="194"/>
                  </a:lnTo>
                  <a:lnTo>
                    <a:pt x="608" y="195"/>
                  </a:lnTo>
                  <a:lnTo>
                    <a:pt x="613" y="197"/>
                  </a:lnTo>
                  <a:lnTo>
                    <a:pt x="620" y="197"/>
                  </a:lnTo>
                  <a:lnTo>
                    <a:pt x="623" y="197"/>
                  </a:lnTo>
                  <a:lnTo>
                    <a:pt x="628" y="198"/>
                  </a:lnTo>
                  <a:lnTo>
                    <a:pt x="633" y="198"/>
                  </a:lnTo>
                  <a:lnTo>
                    <a:pt x="638" y="199"/>
                  </a:lnTo>
                  <a:lnTo>
                    <a:pt x="642" y="199"/>
                  </a:lnTo>
                  <a:lnTo>
                    <a:pt x="647" y="199"/>
                  </a:lnTo>
                  <a:lnTo>
                    <a:pt x="651" y="200"/>
                  </a:lnTo>
                  <a:lnTo>
                    <a:pt x="656" y="200"/>
                  </a:lnTo>
                  <a:lnTo>
                    <a:pt x="662" y="200"/>
                  </a:lnTo>
                  <a:lnTo>
                    <a:pt x="670" y="202"/>
                  </a:lnTo>
                  <a:lnTo>
                    <a:pt x="674" y="203"/>
                  </a:lnTo>
                  <a:lnTo>
                    <a:pt x="679" y="203"/>
                  </a:lnTo>
                  <a:lnTo>
                    <a:pt x="682" y="203"/>
                  </a:lnTo>
                  <a:lnTo>
                    <a:pt x="686" y="203"/>
                  </a:lnTo>
                  <a:lnTo>
                    <a:pt x="687" y="203"/>
                  </a:lnTo>
                  <a:lnTo>
                    <a:pt x="689" y="204"/>
                  </a:lnTo>
                  <a:lnTo>
                    <a:pt x="606" y="225"/>
                  </a:lnTo>
                  <a:lnTo>
                    <a:pt x="604" y="224"/>
                  </a:lnTo>
                  <a:lnTo>
                    <a:pt x="602" y="224"/>
                  </a:lnTo>
                  <a:lnTo>
                    <a:pt x="598" y="223"/>
                  </a:lnTo>
                  <a:lnTo>
                    <a:pt x="593" y="223"/>
                  </a:lnTo>
                  <a:lnTo>
                    <a:pt x="589" y="223"/>
                  </a:lnTo>
                  <a:lnTo>
                    <a:pt x="587" y="223"/>
                  </a:lnTo>
                  <a:lnTo>
                    <a:pt x="583" y="222"/>
                  </a:lnTo>
                  <a:lnTo>
                    <a:pt x="579" y="222"/>
                  </a:lnTo>
                  <a:lnTo>
                    <a:pt x="576" y="222"/>
                  </a:lnTo>
                  <a:lnTo>
                    <a:pt x="571" y="222"/>
                  </a:lnTo>
                  <a:lnTo>
                    <a:pt x="566" y="222"/>
                  </a:lnTo>
                  <a:lnTo>
                    <a:pt x="562" y="222"/>
                  </a:lnTo>
                  <a:lnTo>
                    <a:pt x="556" y="220"/>
                  </a:lnTo>
                  <a:lnTo>
                    <a:pt x="551" y="220"/>
                  </a:lnTo>
                  <a:lnTo>
                    <a:pt x="544" y="218"/>
                  </a:lnTo>
                  <a:lnTo>
                    <a:pt x="539" y="218"/>
                  </a:lnTo>
                  <a:lnTo>
                    <a:pt x="533" y="217"/>
                  </a:lnTo>
                  <a:lnTo>
                    <a:pt x="527" y="217"/>
                  </a:lnTo>
                  <a:lnTo>
                    <a:pt x="520" y="215"/>
                  </a:lnTo>
                  <a:lnTo>
                    <a:pt x="514" y="215"/>
                  </a:lnTo>
                  <a:lnTo>
                    <a:pt x="507" y="214"/>
                  </a:lnTo>
                  <a:lnTo>
                    <a:pt x="499" y="214"/>
                  </a:lnTo>
                  <a:lnTo>
                    <a:pt x="493" y="212"/>
                  </a:lnTo>
                  <a:lnTo>
                    <a:pt x="485" y="212"/>
                  </a:lnTo>
                  <a:lnTo>
                    <a:pt x="478" y="210"/>
                  </a:lnTo>
                  <a:lnTo>
                    <a:pt x="470" y="209"/>
                  </a:lnTo>
                  <a:lnTo>
                    <a:pt x="463" y="209"/>
                  </a:lnTo>
                  <a:lnTo>
                    <a:pt x="455" y="208"/>
                  </a:lnTo>
                  <a:lnTo>
                    <a:pt x="448" y="205"/>
                  </a:lnTo>
                  <a:lnTo>
                    <a:pt x="439" y="204"/>
                  </a:lnTo>
                  <a:lnTo>
                    <a:pt x="430" y="203"/>
                  </a:lnTo>
                  <a:lnTo>
                    <a:pt x="422" y="202"/>
                  </a:lnTo>
                  <a:lnTo>
                    <a:pt x="414" y="199"/>
                  </a:lnTo>
                  <a:lnTo>
                    <a:pt x="405" y="198"/>
                  </a:lnTo>
                  <a:lnTo>
                    <a:pt x="397" y="197"/>
                  </a:lnTo>
                  <a:lnTo>
                    <a:pt x="389" y="195"/>
                  </a:lnTo>
                  <a:lnTo>
                    <a:pt x="380" y="193"/>
                  </a:lnTo>
                  <a:lnTo>
                    <a:pt x="371" y="191"/>
                  </a:lnTo>
                  <a:lnTo>
                    <a:pt x="364" y="189"/>
                  </a:lnTo>
                  <a:lnTo>
                    <a:pt x="355" y="188"/>
                  </a:lnTo>
                  <a:lnTo>
                    <a:pt x="346" y="185"/>
                  </a:lnTo>
                  <a:lnTo>
                    <a:pt x="337" y="183"/>
                  </a:lnTo>
                  <a:lnTo>
                    <a:pt x="328" y="181"/>
                  </a:lnTo>
                  <a:lnTo>
                    <a:pt x="320" y="180"/>
                  </a:lnTo>
                  <a:lnTo>
                    <a:pt x="311" y="176"/>
                  </a:lnTo>
                  <a:lnTo>
                    <a:pt x="302" y="174"/>
                  </a:lnTo>
                  <a:lnTo>
                    <a:pt x="293" y="171"/>
                  </a:lnTo>
                  <a:lnTo>
                    <a:pt x="286" y="169"/>
                  </a:lnTo>
                  <a:lnTo>
                    <a:pt x="277" y="166"/>
                  </a:lnTo>
                  <a:lnTo>
                    <a:pt x="268" y="164"/>
                  </a:lnTo>
                  <a:lnTo>
                    <a:pt x="259" y="160"/>
                  </a:lnTo>
                  <a:lnTo>
                    <a:pt x="252" y="159"/>
                  </a:lnTo>
                  <a:lnTo>
                    <a:pt x="243" y="155"/>
                  </a:lnTo>
                  <a:lnTo>
                    <a:pt x="235" y="153"/>
                  </a:lnTo>
                  <a:lnTo>
                    <a:pt x="228" y="149"/>
                  </a:lnTo>
                  <a:lnTo>
                    <a:pt x="220" y="145"/>
                  </a:lnTo>
                  <a:lnTo>
                    <a:pt x="213" y="142"/>
                  </a:lnTo>
                  <a:lnTo>
                    <a:pt x="205" y="139"/>
                  </a:lnTo>
                  <a:lnTo>
                    <a:pt x="198" y="136"/>
                  </a:lnTo>
                  <a:lnTo>
                    <a:pt x="192" y="132"/>
                  </a:lnTo>
                  <a:lnTo>
                    <a:pt x="173" y="125"/>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7" name="Freeform 36"/>
            <p:cNvSpPr>
              <a:spLocks/>
            </p:cNvSpPr>
            <p:nvPr/>
          </p:nvSpPr>
          <p:spPr bwMode="auto">
            <a:xfrm>
              <a:off x="3094" y="2952"/>
              <a:ext cx="443" cy="144"/>
            </a:xfrm>
            <a:custGeom>
              <a:avLst/>
              <a:gdLst>
                <a:gd name="T0" fmla="*/ 0 w 1327"/>
                <a:gd name="T1" fmla="*/ 0 h 432"/>
                <a:gd name="T2" fmla="*/ 0 w 1327"/>
                <a:gd name="T3" fmla="*/ 0 h 432"/>
                <a:gd name="T4" fmla="*/ 0 w 1327"/>
                <a:gd name="T5" fmla="*/ 0 h 432"/>
                <a:gd name="T6" fmla="*/ 0 w 1327"/>
                <a:gd name="T7" fmla="*/ 0 h 432"/>
                <a:gd name="T8" fmla="*/ 0 w 1327"/>
                <a:gd name="T9" fmla="*/ 0 h 432"/>
                <a:gd name="T10" fmla="*/ 0 w 1327"/>
                <a:gd name="T11" fmla="*/ 0 h 432"/>
                <a:gd name="T12" fmla="*/ 0 w 1327"/>
                <a:gd name="T13" fmla="*/ 0 h 432"/>
                <a:gd name="T14" fmla="*/ 0 w 1327"/>
                <a:gd name="T15" fmla="*/ 0 h 432"/>
                <a:gd name="T16" fmla="*/ 0 w 1327"/>
                <a:gd name="T17" fmla="*/ 0 h 432"/>
                <a:gd name="T18" fmla="*/ 0 w 1327"/>
                <a:gd name="T19" fmla="*/ 0 h 432"/>
                <a:gd name="T20" fmla="*/ 0 w 1327"/>
                <a:gd name="T21" fmla="*/ 0 h 432"/>
                <a:gd name="T22" fmla="*/ 0 w 1327"/>
                <a:gd name="T23" fmla="*/ 0 h 432"/>
                <a:gd name="T24" fmla="*/ 0 w 1327"/>
                <a:gd name="T25" fmla="*/ 0 h 432"/>
                <a:gd name="T26" fmla="*/ 0 w 1327"/>
                <a:gd name="T27" fmla="*/ 0 h 432"/>
                <a:gd name="T28" fmla="*/ 0 w 1327"/>
                <a:gd name="T29" fmla="*/ 0 h 432"/>
                <a:gd name="T30" fmla="*/ 0 w 1327"/>
                <a:gd name="T31" fmla="*/ 0 h 432"/>
                <a:gd name="T32" fmla="*/ 0 w 1327"/>
                <a:gd name="T33" fmla="*/ 0 h 432"/>
                <a:gd name="T34" fmla="*/ 0 w 1327"/>
                <a:gd name="T35" fmla="*/ 0 h 432"/>
                <a:gd name="T36" fmla="*/ 0 w 1327"/>
                <a:gd name="T37" fmla="*/ 0 h 432"/>
                <a:gd name="T38" fmla="*/ 0 w 1327"/>
                <a:gd name="T39" fmla="*/ 0 h 432"/>
                <a:gd name="T40" fmla="*/ 0 w 1327"/>
                <a:gd name="T41" fmla="*/ 0 h 432"/>
                <a:gd name="T42" fmla="*/ 0 w 1327"/>
                <a:gd name="T43" fmla="*/ 0 h 432"/>
                <a:gd name="T44" fmla="*/ 0 w 1327"/>
                <a:gd name="T45" fmla="*/ 0 h 432"/>
                <a:gd name="T46" fmla="*/ 0 w 1327"/>
                <a:gd name="T47" fmla="*/ 0 h 432"/>
                <a:gd name="T48" fmla="*/ 0 w 1327"/>
                <a:gd name="T49" fmla="*/ 0 h 432"/>
                <a:gd name="T50" fmla="*/ 0 w 1327"/>
                <a:gd name="T51" fmla="*/ 0 h 432"/>
                <a:gd name="T52" fmla="*/ 0 w 1327"/>
                <a:gd name="T53" fmla="*/ 0 h 432"/>
                <a:gd name="T54" fmla="*/ 0 w 1327"/>
                <a:gd name="T55" fmla="*/ 0 h 432"/>
                <a:gd name="T56" fmla="*/ 0 w 1327"/>
                <a:gd name="T57" fmla="*/ 0 h 432"/>
                <a:gd name="T58" fmla="*/ 0 w 1327"/>
                <a:gd name="T59" fmla="*/ 0 h 432"/>
                <a:gd name="T60" fmla="*/ 0 w 1327"/>
                <a:gd name="T61" fmla="*/ 0 h 432"/>
                <a:gd name="T62" fmla="*/ 0 w 1327"/>
                <a:gd name="T63" fmla="*/ 0 h 432"/>
                <a:gd name="T64" fmla="*/ 0 w 1327"/>
                <a:gd name="T65" fmla="*/ 0 h 432"/>
                <a:gd name="T66" fmla="*/ 0 w 1327"/>
                <a:gd name="T67" fmla="*/ 0 h 432"/>
                <a:gd name="T68" fmla="*/ 0 w 1327"/>
                <a:gd name="T69" fmla="*/ 0 h 432"/>
                <a:gd name="T70" fmla="*/ 0 w 1327"/>
                <a:gd name="T71" fmla="*/ 0 h 432"/>
                <a:gd name="T72" fmla="*/ 0 w 1327"/>
                <a:gd name="T73" fmla="*/ 0 h 432"/>
                <a:gd name="T74" fmla="*/ 0 w 1327"/>
                <a:gd name="T75" fmla="*/ 0 h 432"/>
                <a:gd name="T76" fmla="*/ 0 w 1327"/>
                <a:gd name="T77" fmla="*/ 0 h 432"/>
                <a:gd name="T78" fmla="*/ 0 w 1327"/>
                <a:gd name="T79" fmla="*/ 0 h 432"/>
                <a:gd name="T80" fmla="*/ 0 w 1327"/>
                <a:gd name="T81" fmla="*/ 0 h 432"/>
                <a:gd name="T82" fmla="*/ 0 w 1327"/>
                <a:gd name="T83" fmla="*/ 0 h 432"/>
                <a:gd name="T84" fmla="*/ 0 w 1327"/>
                <a:gd name="T85" fmla="*/ 0 h 432"/>
                <a:gd name="T86" fmla="*/ 0 w 1327"/>
                <a:gd name="T87" fmla="*/ 0 h 432"/>
                <a:gd name="T88" fmla="*/ 0 w 1327"/>
                <a:gd name="T89" fmla="*/ 0 h 432"/>
                <a:gd name="T90" fmla="*/ 0 w 1327"/>
                <a:gd name="T91" fmla="*/ 0 h 432"/>
                <a:gd name="T92" fmla="*/ 0 w 1327"/>
                <a:gd name="T93" fmla="*/ 0 h 432"/>
                <a:gd name="T94" fmla="*/ 0 w 1327"/>
                <a:gd name="T95" fmla="*/ 0 h 432"/>
                <a:gd name="T96" fmla="*/ 0 w 1327"/>
                <a:gd name="T97" fmla="*/ 0 h 432"/>
                <a:gd name="T98" fmla="*/ 0 w 1327"/>
                <a:gd name="T99" fmla="*/ 0 h 432"/>
                <a:gd name="T100" fmla="*/ 0 w 1327"/>
                <a:gd name="T101" fmla="*/ 0 h 432"/>
                <a:gd name="T102" fmla="*/ 0 w 1327"/>
                <a:gd name="T103" fmla="*/ 0 h 432"/>
                <a:gd name="T104" fmla="*/ 0 w 1327"/>
                <a:gd name="T105" fmla="*/ 0 h 432"/>
                <a:gd name="T106" fmla="*/ 0 w 1327"/>
                <a:gd name="T107" fmla="*/ 0 h 432"/>
                <a:gd name="T108" fmla="*/ 0 w 1327"/>
                <a:gd name="T109" fmla="*/ 0 h 432"/>
                <a:gd name="T110" fmla="*/ 0 w 1327"/>
                <a:gd name="T111" fmla="*/ 0 h 432"/>
                <a:gd name="T112" fmla="*/ 0 w 1327"/>
                <a:gd name="T113" fmla="*/ 0 h 432"/>
                <a:gd name="T114" fmla="*/ 0 w 1327"/>
                <a:gd name="T115" fmla="*/ 0 h 4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27"/>
                <a:gd name="T175" fmla="*/ 0 h 432"/>
                <a:gd name="T176" fmla="*/ 1327 w 1327"/>
                <a:gd name="T177" fmla="*/ 432 h 4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27" h="432">
                  <a:moveTo>
                    <a:pt x="0" y="411"/>
                  </a:moveTo>
                  <a:lnTo>
                    <a:pt x="1" y="410"/>
                  </a:lnTo>
                  <a:lnTo>
                    <a:pt x="5" y="407"/>
                  </a:lnTo>
                  <a:lnTo>
                    <a:pt x="8" y="405"/>
                  </a:lnTo>
                  <a:lnTo>
                    <a:pt x="12" y="402"/>
                  </a:lnTo>
                  <a:lnTo>
                    <a:pt x="17" y="398"/>
                  </a:lnTo>
                  <a:lnTo>
                    <a:pt x="22" y="396"/>
                  </a:lnTo>
                  <a:lnTo>
                    <a:pt x="25" y="391"/>
                  </a:lnTo>
                  <a:lnTo>
                    <a:pt x="32" y="387"/>
                  </a:lnTo>
                  <a:lnTo>
                    <a:pt x="37" y="382"/>
                  </a:lnTo>
                  <a:lnTo>
                    <a:pt x="43" y="377"/>
                  </a:lnTo>
                  <a:lnTo>
                    <a:pt x="49" y="372"/>
                  </a:lnTo>
                  <a:lnTo>
                    <a:pt x="55" y="366"/>
                  </a:lnTo>
                  <a:lnTo>
                    <a:pt x="63" y="359"/>
                  </a:lnTo>
                  <a:lnTo>
                    <a:pt x="70" y="354"/>
                  </a:lnTo>
                  <a:lnTo>
                    <a:pt x="77" y="347"/>
                  </a:lnTo>
                  <a:lnTo>
                    <a:pt x="84" y="339"/>
                  </a:lnTo>
                  <a:lnTo>
                    <a:pt x="91" y="332"/>
                  </a:lnTo>
                  <a:lnTo>
                    <a:pt x="99" y="324"/>
                  </a:lnTo>
                  <a:lnTo>
                    <a:pt x="102" y="320"/>
                  </a:lnTo>
                  <a:lnTo>
                    <a:pt x="106" y="317"/>
                  </a:lnTo>
                  <a:lnTo>
                    <a:pt x="109" y="313"/>
                  </a:lnTo>
                  <a:lnTo>
                    <a:pt x="113" y="309"/>
                  </a:lnTo>
                  <a:lnTo>
                    <a:pt x="116" y="305"/>
                  </a:lnTo>
                  <a:lnTo>
                    <a:pt x="121" y="300"/>
                  </a:lnTo>
                  <a:lnTo>
                    <a:pt x="123" y="296"/>
                  </a:lnTo>
                  <a:lnTo>
                    <a:pt x="127" y="293"/>
                  </a:lnTo>
                  <a:lnTo>
                    <a:pt x="129" y="288"/>
                  </a:lnTo>
                  <a:lnTo>
                    <a:pt x="133" y="284"/>
                  </a:lnTo>
                  <a:lnTo>
                    <a:pt x="137" y="279"/>
                  </a:lnTo>
                  <a:lnTo>
                    <a:pt x="140" y="275"/>
                  </a:lnTo>
                  <a:lnTo>
                    <a:pt x="143" y="270"/>
                  </a:lnTo>
                  <a:lnTo>
                    <a:pt x="146" y="266"/>
                  </a:lnTo>
                  <a:lnTo>
                    <a:pt x="150" y="261"/>
                  </a:lnTo>
                  <a:lnTo>
                    <a:pt x="152" y="257"/>
                  </a:lnTo>
                  <a:lnTo>
                    <a:pt x="155" y="252"/>
                  </a:lnTo>
                  <a:lnTo>
                    <a:pt x="157" y="249"/>
                  </a:lnTo>
                  <a:lnTo>
                    <a:pt x="161" y="244"/>
                  </a:lnTo>
                  <a:lnTo>
                    <a:pt x="163" y="239"/>
                  </a:lnTo>
                  <a:lnTo>
                    <a:pt x="166" y="234"/>
                  </a:lnTo>
                  <a:lnTo>
                    <a:pt x="167" y="230"/>
                  </a:lnTo>
                  <a:lnTo>
                    <a:pt x="170" y="225"/>
                  </a:lnTo>
                  <a:lnTo>
                    <a:pt x="172" y="221"/>
                  </a:lnTo>
                  <a:lnTo>
                    <a:pt x="173" y="215"/>
                  </a:lnTo>
                  <a:lnTo>
                    <a:pt x="176" y="210"/>
                  </a:lnTo>
                  <a:lnTo>
                    <a:pt x="178" y="205"/>
                  </a:lnTo>
                  <a:lnTo>
                    <a:pt x="181" y="200"/>
                  </a:lnTo>
                  <a:lnTo>
                    <a:pt x="183" y="195"/>
                  </a:lnTo>
                  <a:lnTo>
                    <a:pt x="186" y="190"/>
                  </a:lnTo>
                  <a:lnTo>
                    <a:pt x="188" y="183"/>
                  </a:lnTo>
                  <a:lnTo>
                    <a:pt x="192" y="178"/>
                  </a:lnTo>
                  <a:lnTo>
                    <a:pt x="195" y="173"/>
                  </a:lnTo>
                  <a:lnTo>
                    <a:pt x="199" y="167"/>
                  </a:lnTo>
                  <a:lnTo>
                    <a:pt x="201" y="162"/>
                  </a:lnTo>
                  <a:lnTo>
                    <a:pt x="205" y="157"/>
                  </a:lnTo>
                  <a:lnTo>
                    <a:pt x="209" y="151"/>
                  </a:lnTo>
                  <a:lnTo>
                    <a:pt x="212" y="146"/>
                  </a:lnTo>
                  <a:lnTo>
                    <a:pt x="217" y="139"/>
                  </a:lnTo>
                  <a:lnTo>
                    <a:pt x="221" y="134"/>
                  </a:lnTo>
                  <a:lnTo>
                    <a:pt x="226" y="128"/>
                  </a:lnTo>
                  <a:lnTo>
                    <a:pt x="230" y="123"/>
                  </a:lnTo>
                  <a:lnTo>
                    <a:pt x="234" y="117"/>
                  </a:lnTo>
                  <a:lnTo>
                    <a:pt x="239" y="112"/>
                  </a:lnTo>
                  <a:lnTo>
                    <a:pt x="244" y="107"/>
                  </a:lnTo>
                  <a:lnTo>
                    <a:pt x="249" y="102"/>
                  </a:lnTo>
                  <a:lnTo>
                    <a:pt x="254" y="95"/>
                  </a:lnTo>
                  <a:lnTo>
                    <a:pt x="260" y="90"/>
                  </a:lnTo>
                  <a:lnTo>
                    <a:pt x="265" y="85"/>
                  </a:lnTo>
                  <a:lnTo>
                    <a:pt x="271" y="80"/>
                  </a:lnTo>
                  <a:lnTo>
                    <a:pt x="276" y="74"/>
                  </a:lnTo>
                  <a:lnTo>
                    <a:pt x="283" y="70"/>
                  </a:lnTo>
                  <a:lnTo>
                    <a:pt x="289" y="64"/>
                  </a:lnTo>
                  <a:lnTo>
                    <a:pt x="295" y="60"/>
                  </a:lnTo>
                  <a:lnTo>
                    <a:pt x="303" y="56"/>
                  </a:lnTo>
                  <a:lnTo>
                    <a:pt x="310" y="51"/>
                  </a:lnTo>
                  <a:lnTo>
                    <a:pt x="317" y="46"/>
                  </a:lnTo>
                  <a:lnTo>
                    <a:pt x="323" y="43"/>
                  </a:lnTo>
                  <a:lnTo>
                    <a:pt x="330" y="39"/>
                  </a:lnTo>
                  <a:lnTo>
                    <a:pt x="338" y="35"/>
                  </a:lnTo>
                  <a:lnTo>
                    <a:pt x="345" y="30"/>
                  </a:lnTo>
                  <a:lnTo>
                    <a:pt x="354" y="27"/>
                  </a:lnTo>
                  <a:lnTo>
                    <a:pt x="362" y="24"/>
                  </a:lnTo>
                  <a:lnTo>
                    <a:pt x="370" y="20"/>
                  </a:lnTo>
                  <a:lnTo>
                    <a:pt x="379" y="17"/>
                  </a:lnTo>
                  <a:lnTo>
                    <a:pt x="388" y="14"/>
                  </a:lnTo>
                  <a:lnTo>
                    <a:pt x="396" y="11"/>
                  </a:lnTo>
                  <a:lnTo>
                    <a:pt x="406" y="10"/>
                  </a:lnTo>
                  <a:lnTo>
                    <a:pt x="414" y="7"/>
                  </a:lnTo>
                  <a:lnTo>
                    <a:pt x="424" y="5"/>
                  </a:lnTo>
                  <a:lnTo>
                    <a:pt x="433" y="4"/>
                  </a:lnTo>
                  <a:lnTo>
                    <a:pt x="445" y="2"/>
                  </a:lnTo>
                  <a:lnTo>
                    <a:pt x="453" y="1"/>
                  </a:lnTo>
                  <a:lnTo>
                    <a:pt x="463" y="0"/>
                  </a:lnTo>
                  <a:lnTo>
                    <a:pt x="475" y="0"/>
                  </a:lnTo>
                  <a:lnTo>
                    <a:pt x="486" y="0"/>
                  </a:lnTo>
                  <a:lnTo>
                    <a:pt x="496" y="0"/>
                  </a:lnTo>
                  <a:lnTo>
                    <a:pt x="507" y="0"/>
                  </a:lnTo>
                  <a:lnTo>
                    <a:pt x="519" y="0"/>
                  </a:lnTo>
                  <a:lnTo>
                    <a:pt x="531" y="1"/>
                  </a:lnTo>
                  <a:lnTo>
                    <a:pt x="542" y="1"/>
                  </a:lnTo>
                  <a:lnTo>
                    <a:pt x="554" y="2"/>
                  </a:lnTo>
                  <a:lnTo>
                    <a:pt x="568" y="5"/>
                  </a:lnTo>
                  <a:lnTo>
                    <a:pt x="580" y="7"/>
                  </a:lnTo>
                  <a:lnTo>
                    <a:pt x="593" y="10"/>
                  </a:lnTo>
                  <a:lnTo>
                    <a:pt x="605" y="12"/>
                  </a:lnTo>
                  <a:lnTo>
                    <a:pt x="619" y="16"/>
                  </a:lnTo>
                  <a:lnTo>
                    <a:pt x="633" y="20"/>
                  </a:lnTo>
                  <a:lnTo>
                    <a:pt x="645" y="24"/>
                  </a:lnTo>
                  <a:lnTo>
                    <a:pt x="659" y="27"/>
                  </a:lnTo>
                  <a:lnTo>
                    <a:pt x="672" y="31"/>
                  </a:lnTo>
                  <a:lnTo>
                    <a:pt x="686" y="35"/>
                  </a:lnTo>
                  <a:lnTo>
                    <a:pt x="697" y="39"/>
                  </a:lnTo>
                  <a:lnTo>
                    <a:pt x="709" y="44"/>
                  </a:lnTo>
                  <a:lnTo>
                    <a:pt x="723" y="48"/>
                  </a:lnTo>
                  <a:lnTo>
                    <a:pt x="736" y="51"/>
                  </a:lnTo>
                  <a:lnTo>
                    <a:pt x="747" y="56"/>
                  </a:lnTo>
                  <a:lnTo>
                    <a:pt x="758" y="60"/>
                  </a:lnTo>
                  <a:lnTo>
                    <a:pt x="771" y="64"/>
                  </a:lnTo>
                  <a:lnTo>
                    <a:pt x="782" y="69"/>
                  </a:lnTo>
                  <a:lnTo>
                    <a:pt x="793" y="73"/>
                  </a:lnTo>
                  <a:lnTo>
                    <a:pt x="805" y="78"/>
                  </a:lnTo>
                  <a:lnTo>
                    <a:pt x="816" y="83"/>
                  </a:lnTo>
                  <a:lnTo>
                    <a:pt x="829" y="88"/>
                  </a:lnTo>
                  <a:lnTo>
                    <a:pt x="839" y="92"/>
                  </a:lnTo>
                  <a:lnTo>
                    <a:pt x="849" y="95"/>
                  </a:lnTo>
                  <a:lnTo>
                    <a:pt x="860" y="100"/>
                  </a:lnTo>
                  <a:lnTo>
                    <a:pt x="871" y="105"/>
                  </a:lnTo>
                  <a:lnTo>
                    <a:pt x="881" y="110"/>
                  </a:lnTo>
                  <a:lnTo>
                    <a:pt x="891" y="115"/>
                  </a:lnTo>
                  <a:lnTo>
                    <a:pt x="903" y="119"/>
                  </a:lnTo>
                  <a:lnTo>
                    <a:pt x="913" y="126"/>
                  </a:lnTo>
                  <a:lnTo>
                    <a:pt x="923" y="129"/>
                  </a:lnTo>
                  <a:lnTo>
                    <a:pt x="933" y="136"/>
                  </a:lnTo>
                  <a:lnTo>
                    <a:pt x="943" y="141"/>
                  </a:lnTo>
                  <a:lnTo>
                    <a:pt x="953" y="146"/>
                  </a:lnTo>
                  <a:lnTo>
                    <a:pt x="962" y="151"/>
                  </a:lnTo>
                  <a:lnTo>
                    <a:pt x="972" y="157"/>
                  </a:lnTo>
                  <a:lnTo>
                    <a:pt x="982" y="162"/>
                  </a:lnTo>
                  <a:lnTo>
                    <a:pt x="992" y="168"/>
                  </a:lnTo>
                  <a:lnTo>
                    <a:pt x="1001" y="173"/>
                  </a:lnTo>
                  <a:lnTo>
                    <a:pt x="1011" y="178"/>
                  </a:lnTo>
                  <a:lnTo>
                    <a:pt x="1019" y="183"/>
                  </a:lnTo>
                  <a:lnTo>
                    <a:pt x="1028" y="190"/>
                  </a:lnTo>
                  <a:lnTo>
                    <a:pt x="1037" y="196"/>
                  </a:lnTo>
                  <a:lnTo>
                    <a:pt x="1047" y="201"/>
                  </a:lnTo>
                  <a:lnTo>
                    <a:pt x="1056" y="207"/>
                  </a:lnTo>
                  <a:lnTo>
                    <a:pt x="1066" y="213"/>
                  </a:lnTo>
                  <a:lnTo>
                    <a:pt x="1073" y="219"/>
                  </a:lnTo>
                  <a:lnTo>
                    <a:pt x="1083" y="226"/>
                  </a:lnTo>
                  <a:lnTo>
                    <a:pt x="1092" y="232"/>
                  </a:lnTo>
                  <a:lnTo>
                    <a:pt x="1102" y="239"/>
                  </a:lnTo>
                  <a:lnTo>
                    <a:pt x="1110" y="245"/>
                  </a:lnTo>
                  <a:lnTo>
                    <a:pt x="1120" y="251"/>
                  </a:lnTo>
                  <a:lnTo>
                    <a:pt x="1129" y="257"/>
                  </a:lnTo>
                  <a:lnTo>
                    <a:pt x="1137" y="265"/>
                  </a:lnTo>
                  <a:lnTo>
                    <a:pt x="1146" y="271"/>
                  </a:lnTo>
                  <a:lnTo>
                    <a:pt x="1155" y="278"/>
                  </a:lnTo>
                  <a:lnTo>
                    <a:pt x="1164" y="284"/>
                  </a:lnTo>
                  <a:lnTo>
                    <a:pt x="1173" y="291"/>
                  </a:lnTo>
                  <a:lnTo>
                    <a:pt x="1181" y="298"/>
                  </a:lnTo>
                  <a:lnTo>
                    <a:pt x="1190" y="305"/>
                  </a:lnTo>
                  <a:lnTo>
                    <a:pt x="1199" y="312"/>
                  </a:lnTo>
                  <a:lnTo>
                    <a:pt x="1209" y="320"/>
                  </a:lnTo>
                  <a:lnTo>
                    <a:pt x="1216" y="327"/>
                  </a:lnTo>
                  <a:lnTo>
                    <a:pt x="1226" y="334"/>
                  </a:lnTo>
                  <a:lnTo>
                    <a:pt x="1235" y="340"/>
                  </a:lnTo>
                  <a:lnTo>
                    <a:pt x="1244" y="349"/>
                  </a:lnTo>
                  <a:lnTo>
                    <a:pt x="1253" y="356"/>
                  </a:lnTo>
                  <a:lnTo>
                    <a:pt x="1262" y="364"/>
                  </a:lnTo>
                  <a:lnTo>
                    <a:pt x="1272" y="372"/>
                  </a:lnTo>
                  <a:lnTo>
                    <a:pt x="1282" y="379"/>
                  </a:lnTo>
                  <a:lnTo>
                    <a:pt x="1327" y="423"/>
                  </a:lnTo>
                  <a:lnTo>
                    <a:pt x="1264" y="432"/>
                  </a:lnTo>
                  <a:lnTo>
                    <a:pt x="1263" y="431"/>
                  </a:lnTo>
                  <a:lnTo>
                    <a:pt x="1262" y="430"/>
                  </a:lnTo>
                  <a:lnTo>
                    <a:pt x="1259" y="427"/>
                  </a:lnTo>
                  <a:lnTo>
                    <a:pt x="1255" y="423"/>
                  </a:lnTo>
                  <a:lnTo>
                    <a:pt x="1250" y="420"/>
                  </a:lnTo>
                  <a:lnTo>
                    <a:pt x="1245" y="416"/>
                  </a:lnTo>
                  <a:lnTo>
                    <a:pt x="1238" y="410"/>
                  </a:lnTo>
                  <a:lnTo>
                    <a:pt x="1232" y="405"/>
                  </a:lnTo>
                  <a:lnTo>
                    <a:pt x="1228" y="401"/>
                  </a:lnTo>
                  <a:lnTo>
                    <a:pt x="1223" y="398"/>
                  </a:lnTo>
                  <a:lnTo>
                    <a:pt x="1219" y="394"/>
                  </a:lnTo>
                  <a:lnTo>
                    <a:pt x="1215" y="391"/>
                  </a:lnTo>
                  <a:lnTo>
                    <a:pt x="1210" y="387"/>
                  </a:lnTo>
                  <a:lnTo>
                    <a:pt x="1205" y="383"/>
                  </a:lnTo>
                  <a:lnTo>
                    <a:pt x="1200" y="379"/>
                  </a:lnTo>
                  <a:lnTo>
                    <a:pt x="1195" y="377"/>
                  </a:lnTo>
                  <a:lnTo>
                    <a:pt x="1190" y="372"/>
                  </a:lnTo>
                  <a:lnTo>
                    <a:pt x="1184" y="368"/>
                  </a:lnTo>
                  <a:lnTo>
                    <a:pt x="1179" y="364"/>
                  </a:lnTo>
                  <a:lnTo>
                    <a:pt x="1173" y="359"/>
                  </a:lnTo>
                  <a:lnTo>
                    <a:pt x="1166" y="354"/>
                  </a:lnTo>
                  <a:lnTo>
                    <a:pt x="1161" y="351"/>
                  </a:lnTo>
                  <a:lnTo>
                    <a:pt x="1155" y="345"/>
                  </a:lnTo>
                  <a:lnTo>
                    <a:pt x="1149" y="342"/>
                  </a:lnTo>
                  <a:lnTo>
                    <a:pt x="1142" y="337"/>
                  </a:lnTo>
                  <a:lnTo>
                    <a:pt x="1135" y="332"/>
                  </a:lnTo>
                  <a:lnTo>
                    <a:pt x="1127" y="327"/>
                  </a:lnTo>
                  <a:lnTo>
                    <a:pt x="1121" y="323"/>
                  </a:lnTo>
                  <a:lnTo>
                    <a:pt x="1115" y="318"/>
                  </a:lnTo>
                  <a:lnTo>
                    <a:pt x="1107" y="313"/>
                  </a:lnTo>
                  <a:lnTo>
                    <a:pt x="1100" y="308"/>
                  </a:lnTo>
                  <a:lnTo>
                    <a:pt x="1093" y="304"/>
                  </a:lnTo>
                  <a:lnTo>
                    <a:pt x="1086" y="298"/>
                  </a:lnTo>
                  <a:lnTo>
                    <a:pt x="1078" y="293"/>
                  </a:lnTo>
                  <a:lnTo>
                    <a:pt x="1071" y="288"/>
                  </a:lnTo>
                  <a:lnTo>
                    <a:pt x="1063" y="284"/>
                  </a:lnTo>
                  <a:lnTo>
                    <a:pt x="1056" y="279"/>
                  </a:lnTo>
                  <a:lnTo>
                    <a:pt x="1048" y="274"/>
                  </a:lnTo>
                  <a:lnTo>
                    <a:pt x="1039" y="269"/>
                  </a:lnTo>
                  <a:lnTo>
                    <a:pt x="1033" y="265"/>
                  </a:lnTo>
                  <a:lnTo>
                    <a:pt x="1024" y="260"/>
                  </a:lnTo>
                  <a:lnTo>
                    <a:pt x="1017" y="255"/>
                  </a:lnTo>
                  <a:lnTo>
                    <a:pt x="1008" y="250"/>
                  </a:lnTo>
                  <a:lnTo>
                    <a:pt x="1001" y="246"/>
                  </a:lnTo>
                  <a:lnTo>
                    <a:pt x="992" y="242"/>
                  </a:lnTo>
                  <a:lnTo>
                    <a:pt x="984" y="237"/>
                  </a:lnTo>
                  <a:lnTo>
                    <a:pt x="975" y="234"/>
                  </a:lnTo>
                  <a:lnTo>
                    <a:pt x="968" y="229"/>
                  </a:lnTo>
                  <a:lnTo>
                    <a:pt x="959" y="225"/>
                  </a:lnTo>
                  <a:lnTo>
                    <a:pt x="952" y="221"/>
                  </a:lnTo>
                  <a:lnTo>
                    <a:pt x="943" y="216"/>
                  </a:lnTo>
                  <a:lnTo>
                    <a:pt x="935" y="212"/>
                  </a:lnTo>
                  <a:lnTo>
                    <a:pt x="927" y="208"/>
                  </a:lnTo>
                  <a:lnTo>
                    <a:pt x="919" y="206"/>
                  </a:lnTo>
                  <a:lnTo>
                    <a:pt x="910" y="202"/>
                  </a:lnTo>
                  <a:lnTo>
                    <a:pt x="903" y="200"/>
                  </a:lnTo>
                  <a:lnTo>
                    <a:pt x="901" y="198"/>
                  </a:lnTo>
                  <a:lnTo>
                    <a:pt x="899" y="197"/>
                  </a:lnTo>
                  <a:lnTo>
                    <a:pt x="894" y="195"/>
                  </a:lnTo>
                  <a:lnTo>
                    <a:pt x="888" y="191"/>
                  </a:lnTo>
                  <a:lnTo>
                    <a:pt x="883" y="190"/>
                  </a:lnTo>
                  <a:lnTo>
                    <a:pt x="879" y="187"/>
                  </a:lnTo>
                  <a:lnTo>
                    <a:pt x="874" y="185"/>
                  </a:lnTo>
                  <a:lnTo>
                    <a:pt x="869" y="183"/>
                  </a:lnTo>
                  <a:lnTo>
                    <a:pt x="864" y="180"/>
                  </a:lnTo>
                  <a:lnTo>
                    <a:pt x="857" y="178"/>
                  </a:lnTo>
                  <a:lnTo>
                    <a:pt x="851" y="175"/>
                  </a:lnTo>
                  <a:lnTo>
                    <a:pt x="846" y="173"/>
                  </a:lnTo>
                  <a:lnTo>
                    <a:pt x="837" y="169"/>
                  </a:lnTo>
                  <a:lnTo>
                    <a:pt x="831" y="167"/>
                  </a:lnTo>
                  <a:lnTo>
                    <a:pt x="824" y="163"/>
                  </a:lnTo>
                  <a:lnTo>
                    <a:pt x="816" y="161"/>
                  </a:lnTo>
                  <a:lnTo>
                    <a:pt x="807" y="157"/>
                  </a:lnTo>
                  <a:lnTo>
                    <a:pt x="798" y="156"/>
                  </a:lnTo>
                  <a:lnTo>
                    <a:pt x="791" y="152"/>
                  </a:lnTo>
                  <a:lnTo>
                    <a:pt x="782" y="149"/>
                  </a:lnTo>
                  <a:lnTo>
                    <a:pt x="772" y="146"/>
                  </a:lnTo>
                  <a:lnTo>
                    <a:pt x="763" y="143"/>
                  </a:lnTo>
                  <a:lnTo>
                    <a:pt x="753" y="139"/>
                  </a:lnTo>
                  <a:lnTo>
                    <a:pt x="743" y="137"/>
                  </a:lnTo>
                  <a:lnTo>
                    <a:pt x="734" y="134"/>
                  </a:lnTo>
                  <a:lnTo>
                    <a:pt x="724" y="132"/>
                  </a:lnTo>
                  <a:lnTo>
                    <a:pt x="713" y="128"/>
                  </a:lnTo>
                  <a:lnTo>
                    <a:pt x="703" y="127"/>
                  </a:lnTo>
                  <a:lnTo>
                    <a:pt x="692" y="123"/>
                  </a:lnTo>
                  <a:lnTo>
                    <a:pt x="682" y="119"/>
                  </a:lnTo>
                  <a:lnTo>
                    <a:pt x="670" y="118"/>
                  </a:lnTo>
                  <a:lnTo>
                    <a:pt x="659" y="115"/>
                  </a:lnTo>
                  <a:lnTo>
                    <a:pt x="648" y="113"/>
                  </a:lnTo>
                  <a:lnTo>
                    <a:pt x="637" y="110"/>
                  </a:lnTo>
                  <a:lnTo>
                    <a:pt x="625" y="109"/>
                  </a:lnTo>
                  <a:lnTo>
                    <a:pt x="614" y="108"/>
                  </a:lnTo>
                  <a:lnTo>
                    <a:pt x="603" y="105"/>
                  </a:lnTo>
                  <a:lnTo>
                    <a:pt x="591" y="104"/>
                  </a:lnTo>
                  <a:lnTo>
                    <a:pt x="579" y="103"/>
                  </a:lnTo>
                  <a:lnTo>
                    <a:pt x="568" y="102"/>
                  </a:lnTo>
                  <a:lnTo>
                    <a:pt x="556" y="102"/>
                  </a:lnTo>
                  <a:lnTo>
                    <a:pt x="545" y="100"/>
                  </a:lnTo>
                  <a:lnTo>
                    <a:pt x="532" y="100"/>
                  </a:lnTo>
                  <a:lnTo>
                    <a:pt x="521" y="102"/>
                  </a:lnTo>
                  <a:lnTo>
                    <a:pt x="509" y="102"/>
                  </a:lnTo>
                  <a:lnTo>
                    <a:pt x="497" y="102"/>
                  </a:lnTo>
                  <a:lnTo>
                    <a:pt x="486" y="102"/>
                  </a:lnTo>
                  <a:lnTo>
                    <a:pt x="475" y="104"/>
                  </a:lnTo>
                  <a:lnTo>
                    <a:pt x="462" y="105"/>
                  </a:lnTo>
                  <a:lnTo>
                    <a:pt x="451" y="107"/>
                  </a:lnTo>
                  <a:lnTo>
                    <a:pt x="440" y="108"/>
                  </a:lnTo>
                  <a:lnTo>
                    <a:pt x="428" y="112"/>
                  </a:lnTo>
                  <a:lnTo>
                    <a:pt x="417" y="113"/>
                  </a:lnTo>
                  <a:lnTo>
                    <a:pt x="406" y="117"/>
                  </a:lnTo>
                  <a:lnTo>
                    <a:pt x="396" y="120"/>
                  </a:lnTo>
                  <a:lnTo>
                    <a:pt x="384" y="124"/>
                  </a:lnTo>
                  <a:lnTo>
                    <a:pt x="373" y="128"/>
                  </a:lnTo>
                  <a:lnTo>
                    <a:pt x="363" y="133"/>
                  </a:lnTo>
                  <a:lnTo>
                    <a:pt x="353" y="138"/>
                  </a:lnTo>
                  <a:lnTo>
                    <a:pt x="343" y="144"/>
                  </a:lnTo>
                  <a:lnTo>
                    <a:pt x="342" y="144"/>
                  </a:lnTo>
                  <a:lnTo>
                    <a:pt x="338" y="147"/>
                  </a:lnTo>
                  <a:lnTo>
                    <a:pt x="333" y="151"/>
                  </a:lnTo>
                  <a:lnTo>
                    <a:pt x="327" y="156"/>
                  </a:lnTo>
                  <a:lnTo>
                    <a:pt x="322" y="157"/>
                  </a:lnTo>
                  <a:lnTo>
                    <a:pt x="318" y="161"/>
                  </a:lnTo>
                  <a:lnTo>
                    <a:pt x="313" y="163"/>
                  </a:lnTo>
                  <a:lnTo>
                    <a:pt x="308" y="168"/>
                  </a:lnTo>
                  <a:lnTo>
                    <a:pt x="303" y="172"/>
                  </a:lnTo>
                  <a:lnTo>
                    <a:pt x="298" y="177"/>
                  </a:lnTo>
                  <a:lnTo>
                    <a:pt x="293" y="181"/>
                  </a:lnTo>
                  <a:lnTo>
                    <a:pt x="288" y="186"/>
                  </a:lnTo>
                  <a:lnTo>
                    <a:pt x="280" y="191"/>
                  </a:lnTo>
                  <a:lnTo>
                    <a:pt x="274" y="196"/>
                  </a:lnTo>
                  <a:lnTo>
                    <a:pt x="268" y="201"/>
                  </a:lnTo>
                  <a:lnTo>
                    <a:pt x="263" y="207"/>
                  </a:lnTo>
                  <a:lnTo>
                    <a:pt x="256" y="213"/>
                  </a:lnTo>
                  <a:lnTo>
                    <a:pt x="250" y="220"/>
                  </a:lnTo>
                  <a:lnTo>
                    <a:pt x="244" y="226"/>
                  </a:lnTo>
                  <a:lnTo>
                    <a:pt x="237" y="234"/>
                  </a:lnTo>
                  <a:lnTo>
                    <a:pt x="231" y="240"/>
                  </a:lnTo>
                  <a:lnTo>
                    <a:pt x="224" y="246"/>
                  </a:lnTo>
                  <a:lnTo>
                    <a:pt x="219" y="254"/>
                  </a:lnTo>
                  <a:lnTo>
                    <a:pt x="212" y="261"/>
                  </a:lnTo>
                  <a:lnTo>
                    <a:pt x="206" y="268"/>
                  </a:lnTo>
                  <a:lnTo>
                    <a:pt x="201" y="276"/>
                  </a:lnTo>
                  <a:lnTo>
                    <a:pt x="199" y="279"/>
                  </a:lnTo>
                  <a:lnTo>
                    <a:pt x="196" y="284"/>
                  </a:lnTo>
                  <a:lnTo>
                    <a:pt x="194" y="288"/>
                  </a:lnTo>
                  <a:lnTo>
                    <a:pt x="191" y="291"/>
                  </a:lnTo>
                  <a:lnTo>
                    <a:pt x="186" y="299"/>
                  </a:lnTo>
                  <a:lnTo>
                    <a:pt x="180" y="307"/>
                  </a:lnTo>
                  <a:lnTo>
                    <a:pt x="175" y="313"/>
                  </a:lnTo>
                  <a:lnTo>
                    <a:pt x="168" y="322"/>
                  </a:lnTo>
                  <a:lnTo>
                    <a:pt x="162" y="328"/>
                  </a:lnTo>
                  <a:lnTo>
                    <a:pt x="156" y="334"/>
                  </a:lnTo>
                  <a:lnTo>
                    <a:pt x="150" y="340"/>
                  </a:lnTo>
                  <a:lnTo>
                    <a:pt x="143" y="348"/>
                  </a:lnTo>
                  <a:lnTo>
                    <a:pt x="136" y="354"/>
                  </a:lnTo>
                  <a:lnTo>
                    <a:pt x="128" y="361"/>
                  </a:lnTo>
                  <a:lnTo>
                    <a:pt x="122" y="366"/>
                  </a:lnTo>
                  <a:lnTo>
                    <a:pt x="116" y="372"/>
                  </a:lnTo>
                  <a:lnTo>
                    <a:pt x="107" y="377"/>
                  </a:lnTo>
                  <a:lnTo>
                    <a:pt x="101" y="382"/>
                  </a:lnTo>
                  <a:lnTo>
                    <a:pt x="94" y="387"/>
                  </a:lnTo>
                  <a:lnTo>
                    <a:pt x="88" y="393"/>
                  </a:lnTo>
                  <a:lnTo>
                    <a:pt x="81" y="396"/>
                  </a:lnTo>
                  <a:lnTo>
                    <a:pt x="74" y="401"/>
                  </a:lnTo>
                  <a:lnTo>
                    <a:pt x="68" y="405"/>
                  </a:lnTo>
                  <a:lnTo>
                    <a:pt x="62" y="410"/>
                  </a:lnTo>
                  <a:lnTo>
                    <a:pt x="55" y="412"/>
                  </a:lnTo>
                  <a:lnTo>
                    <a:pt x="50" y="415"/>
                  </a:lnTo>
                  <a:lnTo>
                    <a:pt x="45" y="417"/>
                  </a:lnTo>
                  <a:lnTo>
                    <a:pt x="42" y="421"/>
                  </a:lnTo>
                  <a:lnTo>
                    <a:pt x="38" y="423"/>
                  </a:lnTo>
                  <a:lnTo>
                    <a:pt x="34" y="426"/>
                  </a:lnTo>
                  <a:lnTo>
                    <a:pt x="30" y="427"/>
                  </a:lnTo>
                  <a:lnTo>
                    <a:pt x="28" y="428"/>
                  </a:lnTo>
                  <a:lnTo>
                    <a:pt x="24" y="430"/>
                  </a:lnTo>
                  <a:lnTo>
                    <a:pt x="23" y="432"/>
                  </a:lnTo>
                  <a:lnTo>
                    <a:pt x="0" y="411"/>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8" name="Freeform 37"/>
            <p:cNvSpPr>
              <a:spLocks/>
            </p:cNvSpPr>
            <p:nvPr/>
          </p:nvSpPr>
          <p:spPr bwMode="auto">
            <a:xfrm>
              <a:off x="3032" y="3017"/>
              <a:ext cx="80" cy="30"/>
            </a:xfrm>
            <a:custGeom>
              <a:avLst/>
              <a:gdLst>
                <a:gd name="T0" fmla="*/ 0 w 241"/>
                <a:gd name="T1" fmla="*/ 0 h 89"/>
                <a:gd name="T2" fmla="*/ 0 w 241"/>
                <a:gd name="T3" fmla="*/ 0 h 89"/>
                <a:gd name="T4" fmla="*/ 0 w 241"/>
                <a:gd name="T5" fmla="*/ 0 h 89"/>
                <a:gd name="T6" fmla="*/ 0 w 241"/>
                <a:gd name="T7" fmla="*/ 0 h 89"/>
                <a:gd name="T8" fmla="*/ 0 w 241"/>
                <a:gd name="T9" fmla="*/ 0 h 89"/>
                <a:gd name="T10" fmla="*/ 0 w 241"/>
                <a:gd name="T11" fmla="*/ 0 h 89"/>
                <a:gd name="T12" fmla="*/ 0 w 241"/>
                <a:gd name="T13" fmla="*/ 0 h 89"/>
                <a:gd name="T14" fmla="*/ 0 w 241"/>
                <a:gd name="T15" fmla="*/ 0 h 89"/>
                <a:gd name="T16" fmla="*/ 0 w 241"/>
                <a:gd name="T17" fmla="*/ 0 h 89"/>
                <a:gd name="T18" fmla="*/ 0 w 241"/>
                <a:gd name="T19" fmla="*/ 0 h 89"/>
                <a:gd name="T20" fmla="*/ 0 w 241"/>
                <a:gd name="T21" fmla="*/ 0 h 89"/>
                <a:gd name="T22" fmla="*/ 0 w 241"/>
                <a:gd name="T23" fmla="*/ 0 h 89"/>
                <a:gd name="T24" fmla="*/ 0 w 241"/>
                <a:gd name="T25" fmla="*/ 0 h 89"/>
                <a:gd name="T26" fmla="*/ 0 w 241"/>
                <a:gd name="T27" fmla="*/ 0 h 89"/>
                <a:gd name="T28" fmla="*/ 0 w 241"/>
                <a:gd name="T29" fmla="*/ 0 h 89"/>
                <a:gd name="T30" fmla="*/ 0 w 241"/>
                <a:gd name="T31" fmla="*/ 0 h 89"/>
                <a:gd name="T32" fmla="*/ 0 w 241"/>
                <a:gd name="T33" fmla="*/ 0 h 89"/>
                <a:gd name="T34" fmla="*/ 0 w 241"/>
                <a:gd name="T35" fmla="*/ 0 h 89"/>
                <a:gd name="T36" fmla="*/ 0 w 241"/>
                <a:gd name="T37" fmla="*/ 0 h 89"/>
                <a:gd name="T38" fmla="*/ 0 w 241"/>
                <a:gd name="T39" fmla="*/ 0 h 89"/>
                <a:gd name="T40" fmla="*/ 0 w 241"/>
                <a:gd name="T41" fmla="*/ 0 h 89"/>
                <a:gd name="T42" fmla="*/ 0 w 241"/>
                <a:gd name="T43" fmla="*/ 0 h 89"/>
                <a:gd name="T44" fmla="*/ 0 w 241"/>
                <a:gd name="T45" fmla="*/ 0 h 89"/>
                <a:gd name="T46" fmla="*/ 0 w 241"/>
                <a:gd name="T47" fmla="*/ 0 h 89"/>
                <a:gd name="T48" fmla="*/ 0 w 241"/>
                <a:gd name="T49" fmla="*/ 0 h 89"/>
                <a:gd name="T50" fmla="*/ 0 w 241"/>
                <a:gd name="T51" fmla="*/ 0 h 89"/>
                <a:gd name="T52" fmla="*/ 0 w 241"/>
                <a:gd name="T53" fmla="*/ 0 h 89"/>
                <a:gd name="T54" fmla="*/ 0 w 241"/>
                <a:gd name="T55" fmla="*/ 0 h 89"/>
                <a:gd name="T56" fmla="*/ 0 w 241"/>
                <a:gd name="T57" fmla="*/ 0 h 89"/>
                <a:gd name="T58" fmla="*/ 0 w 241"/>
                <a:gd name="T59" fmla="*/ 0 h 89"/>
                <a:gd name="T60" fmla="*/ 0 w 241"/>
                <a:gd name="T61" fmla="*/ 0 h 89"/>
                <a:gd name="T62" fmla="*/ 0 w 241"/>
                <a:gd name="T63" fmla="*/ 0 h 89"/>
                <a:gd name="T64" fmla="*/ 0 w 241"/>
                <a:gd name="T65" fmla="*/ 0 h 89"/>
                <a:gd name="T66" fmla="*/ 0 w 241"/>
                <a:gd name="T67" fmla="*/ 0 h 89"/>
                <a:gd name="T68" fmla="*/ 0 w 241"/>
                <a:gd name="T69" fmla="*/ 0 h 89"/>
                <a:gd name="T70" fmla="*/ 0 w 241"/>
                <a:gd name="T71" fmla="*/ 0 h 89"/>
                <a:gd name="T72" fmla="*/ 0 w 241"/>
                <a:gd name="T73" fmla="*/ 0 h 89"/>
                <a:gd name="T74" fmla="*/ 0 w 241"/>
                <a:gd name="T75" fmla="*/ 0 h 89"/>
                <a:gd name="T76" fmla="*/ 0 w 241"/>
                <a:gd name="T77" fmla="*/ 0 h 89"/>
                <a:gd name="T78" fmla="*/ 0 w 241"/>
                <a:gd name="T79" fmla="*/ 0 h 89"/>
                <a:gd name="T80" fmla="*/ 0 w 241"/>
                <a:gd name="T81" fmla="*/ 0 h 89"/>
                <a:gd name="T82" fmla="*/ 0 w 241"/>
                <a:gd name="T83" fmla="*/ 0 h 89"/>
                <a:gd name="T84" fmla="*/ 0 w 241"/>
                <a:gd name="T85" fmla="*/ 0 h 89"/>
                <a:gd name="T86" fmla="*/ 0 w 241"/>
                <a:gd name="T87" fmla="*/ 0 h 89"/>
                <a:gd name="T88" fmla="*/ 0 w 241"/>
                <a:gd name="T89" fmla="*/ 0 h 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1"/>
                <a:gd name="T136" fmla="*/ 0 h 89"/>
                <a:gd name="T137" fmla="*/ 241 w 241"/>
                <a:gd name="T138" fmla="*/ 89 h 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1" h="89">
                  <a:moveTo>
                    <a:pt x="0" y="40"/>
                  </a:moveTo>
                  <a:lnTo>
                    <a:pt x="1" y="40"/>
                  </a:lnTo>
                  <a:lnTo>
                    <a:pt x="6" y="39"/>
                  </a:lnTo>
                  <a:lnTo>
                    <a:pt x="10" y="39"/>
                  </a:lnTo>
                  <a:lnTo>
                    <a:pt x="15" y="37"/>
                  </a:lnTo>
                  <a:lnTo>
                    <a:pt x="19" y="37"/>
                  </a:lnTo>
                  <a:lnTo>
                    <a:pt x="25" y="37"/>
                  </a:lnTo>
                  <a:lnTo>
                    <a:pt x="32" y="35"/>
                  </a:lnTo>
                  <a:lnTo>
                    <a:pt x="39" y="35"/>
                  </a:lnTo>
                  <a:lnTo>
                    <a:pt x="42" y="34"/>
                  </a:lnTo>
                  <a:lnTo>
                    <a:pt x="45" y="34"/>
                  </a:lnTo>
                  <a:lnTo>
                    <a:pt x="49" y="34"/>
                  </a:lnTo>
                  <a:lnTo>
                    <a:pt x="53" y="34"/>
                  </a:lnTo>
                  <a:lnTo>
                    <a:pt x="57" y="32"/>
                  </a:lnTo>
                  <a:lnTo>
                    <a:pt x="60" y="32"/>
                  </a:lnTo>
                  <a:lnTo>
                    <a:pt x="64" y="31"/>
                  </a:lnTo>
                  <a:lnTo>
                    <a:pt x="69" y="31"/>
                  </a:lnTo>
                  <a:lnTo>
                    <a:pt x="73" y="31"/>
                  </a:lnTo>
                  <a:lnTo>
                    <a:pt x="77" y="30"/>
                  </a:lnTo>
                  <a:lnTo>
                    <a:pt x="82" y="29"/>
                  </a:lnTo>
                  <a:lnTo>
                    <a:pt x="87" y="29"/>
                  </a:lnTo>
                  <a:lnTo>
                    <a:pt x="91" y="27"/>
                  </a:lnTo>
                  <a:lnTo>
                    <a:pt x="96" y="27"/>
                  </a:lnTo>
                  <a:lnTo>
                    <a:pt x="99" y="26"/>
                  </a:lnTo>
                  <a:lnTo>
                    <a:pt x="103" y="26"/>
                  </a:lnTo>
                  <a:lnTo>
                    <a:pt x="108" y="24"/>
                  </a:lnTo>
                  <a:lnTo>
                    <a:pt x="112" y="24"/>
                  </a:lnTo>
                  <a:lnTo>
                    <a:pt x="117" y="22"/>
                  </a:lnTo>
                  <a:lnTo>
                    <a:pt x="121" y="22"/>
                  </a:lnTo>
                  <a:lnTo>
                    <a:pt x="126" y="21"/>
                  </a:lnTo>
                  <a:lnTo>
                    <a:pt x="129" y="21"/>
                  </a:lnTo>
                  <a:lnTo>
                    <a:pt x="134" y="20"/>
                  </a:lnTo>
                  <a:lnTo>
                    <a:pt x="138" y="18"/>
                  </a:lnTo>
                  <a:lnTo>
                    <a:pt x="142" y="17"/>
                  </a:lnTo>
                  <a:lnTo>
                    <a:pt x="147" y="17"/>
                  </a:lnTo>
                  <a:lnTo>
                    <a:pt x="151" y="16"/>
                  </a:lnTo>
                  <a:lnTo>
                    <a:pt x="156" y="16"/>
                  </a:lnTo>
                  <a:lnTo>
                    <a:pt x="163" y="15"/>
                  </a:lnTo>
                  <a:lnTo>
                    <a:pt x="171" y="12"/>
                  </a:lnTo>
                  <a:lnTo>
                    <a:pt x="178" y="10"/>
                  </a:lnTo>
                  <a:lnTo>
                    <a:pt x="185" y="7"/>
                  </a:lnTo>
                  <a:lnTo>
                    <a:pt x="191" y="6"/>
                  </a:lnTo>
                  <a:lnTo>
                    <a:pt x="197" y="3"/>
                  </a:lnTo>
                  <a:lnTo>
                    <a:pt x="202" y="1"/>
                  </a:lnTo>
                  <a:lnTo>
                    <a:pt x="209" y="0"/>
                  </a:lnTo>
                  <a:lnTo>
                    <a:pt x="241" y="6"/>
                  </a:lnTo>
                  <a:lnTo>
                    <a:pt x="240" y="7"/>
                  </a:lnTo>
                  <a:lnTo>
                    <a:pt x="237" y="10"/>
                  </a:lnTo>
                  <a:lnTo>
                    <a:pt x="231" y="13"/>
                  </a:lnTo>
                  <a:lnTo>
                    <a:pt x="225" y="20"/>
                  </a:lnTo>
                  <a:lnTo>
                    <a:pt x="220" y="22"/>
                  </a:lnTo>
                  <a:lnTo>
                    <a:pt x="216" y="26"/>
                  </a:lnTo>
                  <a:lnTo>
                    <a:pt x="211" y="30"/>
                  </a:lnTo>
                  <a:lnTo>
                    <a:pt x="206" y="34"/>
                  </a:lnTo>
                  <a:lnTo>
                    <a:pt x="200" y="39"/>
                  </a:lnTo>
                  <a:lnTo>
                    <a:pt x="193" y="42"/>
                  </a:lnTo>
                  <a:lnTo>
                    <a:pt x="187" y="47"/>
                  </a:lnTo>
                  <a:lnTo>
                    <a:pt x="181" y="51"/>
                  </a:lnTo>
                  <a:lnTo>
                    <a:pt x="173" y="55"/>
                  </a:lnTo>
                  <a:lnTo>
                    <a:pt x="166" y="59"/>
                  </a:lnTo>
                  <a:lnTo>
                    <a:pt x="162" y="60"/>
                  </a:lnTo>
                  <a:lnTo>
                    <a:pt x="158" y="62"/>
                  </a:lnTo>
                  <a:lnTo>
                    <a:pt x="153" y="65"/>
                  </a:lnTo>
                  <a:lnTo>
                    <a:pt x="150" y="66"/>
                  </a:lnTo>
                  <a:lnTo>
                    <a:pt x="146" y="68"/>
                  </a:lnTo>
                  <a:lnTo>
                    <a:pt x="142" y="70"/>
                  </a:lnTo>
                  <a:lnTo>
                    <a:pt x="137" y="71"/>
                  </a:lnTo>
                  <a:lnTo>
                    <a:pt x="133" y="73"/>
                  </a:lnTo>
                  <a:lnTo>
                    <a:pt x="128" y="74"/>
                  </a:lnTo>
                  <a:lnTo>
                    <a:pt x="124" y="76"/>
                  </a:lnTo>
                  <a:lnTo>
                    <a:pt x="119" y="78"/>
                  </a:lnTo>
                  <a:lnTo>
                    <a:pt x="116" y="80"/>
                  </a:lnTo>
                  <a:lnTo>
                    <a:pt x="111" y="81"/>
                  </a:lnTo>
                  <a:lnTo>
                    <a:pt x="106" y="83"/>
                  </a:lnTo>
                  <a:lnTo>
                    <a:pt x="101" y="83"/>
                  </a:lnTo>
                  <a:lnTo>
                    <a:pt x="96" y="84"/>
                  </a:lnTo>
                  <a:lnTo>
                    <a:pt x="91" y="85"/>
                  </a:lnTo>
                  <a:lnTo>
                    <a:pt x="86" y="85"/>
                  </a:lnTo>
                  <a:lnTo>
                    <a:pt x="81" y="86"/>
                  </a:lnTo>
                  <a:lnTo>
                    <a:pt x="77" y="88"/>
                  </a:lnTo>
                  <a:lnTo>
                    <a:pt x="70" y="88"/>
                  </a:lnTo>
                  <a:lnTo>
                    <a:pt x="67" y="89"/>
                  </a:lnTo>
                  <a:lnTo>
                    <a:pt x="60" y="89"/>
                  </a:lnTo>
                  <a:lnTo>
                    <a:pt x="55" y="89"/>
                  </a:lnTo>
                  <a:lnTo>
                    <a:pt x="50" y="89"/>
                  </a:lnTo>
                  <a:lnTo>
                    <a:pt x="45" y="89"/>
                  </a:lnTo>
                  <a:lnTo>
                    <a:pt x="40" y="89"/>
                  </a:lnTo>
                  <a:lnTo>
                    <a:pt x="35" y="89"/>
                  </a:lnTo>
                  <a:lnTo>
                    <a:pt x="14" y="62"/>
                  </a:lnTo>
                  <a:lnTo>
                    <a:pt x="0" y="40"/>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69" name="Freeform 38"/>
            <p:cNvSpPr>
              <a:spLocks/>
            </p:cNvSpPr>
            <p:nvPr/>
          </p:nvSpPr>
          <p:spPr bwMode="auto">
            <a:xfrm>
              <a:off x="3275" y="3073"/>
              <a:ext cx="226" cy="99"/>
            </a:xfrm>
            <a:custGeom>
              <a:avLst/>
              <a:gdLst>
                <a:gd name="T0" fmla="*/ 0 w 678"/>
                <a:gd name="T1" fmla="*/ 0 h 295"/>
                <a:gd name="T2" fmla="*/ 0 w 678"/>
                <a:gd name="T3" fmla="*/ 0 h 295"/>
                <a:gd name="T4" fmla="*/ 0 w 678"/>
                <a:gd name="T5" fmla="*/ 0 h 295"/>
                <a:gd name="T6" fmla="*/ 0 w 678"/>
                <a:gd name="T7" fmla="*/ 0 h 295"/>
                <a:gd name="T8" fmla="*/ 0 w 678"/>
                <a:gd name="T9" fmla="*/ 0 h 295"/>
                <a:gd name="T10" fmla="*/ 0 w 678"/>
                <a:gd name="T11" fmla="*/ 0 h 295"/>
                <a:gd name="T12" fmla="*/ 0 w 678"/>
                <a:gd name="T13" fmla="*/ 0 h 295"/>
                <a:gd name="T14" fmla="*/ 0 w 678"/>
                <a:gd name="T15" fmla="*/ 0 h 295"/>
                <a:gd name="T16" fmla="*/ 0 w 678"/>
                <a:gd name="T17" fmla="*/ 0 h 295"/>
                <a:gd name="T18" fmla="*/ 0 w 678"/>
                <a:gd name="T19" fmla="*/ 0 h 295"/>
                <a:gd name="T20" fmla="*/ 0 w 678"/>
                <a:gd name="T21" fmla="*/ 0 h 295"/>
                <a:gd name="T22" fmla="*/ 0 w 678"/>
                <a:gd name="T23" fmla="*/ 0 h 295"/>
                <a:gd name="T24" fmla="*/ 0 w 678"/>
                <a:gd name="T25" fmla="*/ 0 h 295"/>
                <a:gd name="T26" fmla="*/ 0 w 678"/>
                <a:gd name="T27" fmla="*/ 0 h 295"/>
                <a:gd name="T28" fmla="*/ 0 w 678"/>
                <a:gd name="T29" fmla="*/ 0 h 295"/>
                <a:gd name="T30" fmla="*/ 0 w 678"/>
                <a:gd name="T31" fmla="*/ 0 h 295"/>
                <a:gd name="T32" fmla="*/ 0 w 678"/>
                <a:gd name="T33" fmla="*/ 0 h 295"/>
                <a:gd name="T34" fmla="*/ 0 w 678"/>
                <a:gd name="T35" fmla="*/ 0 h 295"/>
                <a:gd name="T36" fmla="*/ 0 w 678"/>
                <a:gd name="T37" fmla="*/ 0 h 295"/>
                <a:gd name="T38" fmla="*/ 0 w 678"/>
                <a:gd name="T39" fmla="*/ 0 h 295"/>
                <a:gd name="T40" fmla="*/ 0 w 678"/>
                <a:gd name="T41" fmla="*/ 0 h 295"/>
                <a:gd name="T42" fmla="*/ 0 w 678"/>
                <a:gd name="T43" fmla="*/ 0 h 295"/>
                <a:gd name="T44" fmla="*/ 0 w 678"/>
                <a:gd name="T45" fmla="*/ 0 h 295"/>
                <a:gd name="T46" fmla="*/ 0 w 678"/>
                <a:gd name="T47" fmla="*/ 0 h 295"/>
                <a:gd name="T48" fmla="*/ 0 w 678"/>
                <a:gd name="T49" fmla="*/ 0 h 295"/>
                <a:gd name="T50" fmla="*/ 0 w 678"/>
                <a:gd name="T51" fmla="*/ 0 h 295"/>
                <a:gd name="T52" fmla="*/ 0 w 678"/>
                <a:gd name="T53" fmla="*/ 0 h 295"/>
                <a:gd name="T54" fmla="*/ 0 w 678"/>
                <a:gd name="T55" fmla="*/ 0 h 295"/>
                <a:gd name="T56" fmla="*/ 0 w 678"/>
                <a:gd name="T57" fmla="*/ 0 h 295"/>
                <a:gd name="T58" fmla="*/ 0 w 678"/>
                <a:gd name="T59" fmla="*/ 0 h 295"/>
                <a:gd name="T60" fmla="*/ 0 w 678"/>
                <a:gd name="T61" fmla="*/ 0 h 295"/>
                <a:gd name="T62" fmla="*/ 0 w 678"/>
                <a:gd name="T63" fmla="*/ 0 h 295"/>
                <a:gd name="T64" fmla="*/ 0 w 678"/>
                <a:gd name="T65" fmla="*/ 0 h 295"/>
                <a:gd name="T66" fmla="*/ 0 w 678"/>
                <a:gd name="T67" fmla="*/ 0 h 295"/>
                <a:gd name="T68" fmla="*/ 0 w 678"/>
                <a:gd name="T69" fmla="*/ 0 h 295"/>
                <a:gd name="T70" fmla="*/ 0 w 678"/>
                <a:gd name="T71" fmla="*/ 0 h 295"/>
                <a:gd name="T72" fmla="*/ 0 w 678"/>
                <a:gd name="T73" fmla="*/ 0 h 295"/>
                <a:gd name="T74" fmla="*/ 0 w 678"/>
                <a:gd name="T75" fmla="*/ 0 h 295"/>
                <a:gd name="T76" fmla="*/ 0 w 678"/>
                <a:gd name="T77" fmla="*/ 0 h 295"/>
                <a:gd name="T78" fmla="*/ 0 w 678"/>
                <a:gd name="T79" fmla="*/ 0 h 295"/>
                <a:gd name="T80" fmla="*/ 0 w 678"/>
                <a:gd name="T81" fmla="*/ 0 h 295"/>
                <a:gd name="T82" fmla="*/ 0 w 678"/>
                <a:gd name="T83" fmla="*/ 0 h 295"/>
                <a:gd name="T84" fmla="*/ 0 w 678"/>
                <a:gd name="T85" fmla="*/ 0 h 295"/>
                <a:gd name="T86" fmla="*/ 0 w 678"/>
                <a:gd name="T87" fmla="*/ 0 h 295"/>
                <a:gd name="T88" fmla="*/ 0 w 678"/>
                <a:gd name="T89" fmla="*/ 0 h 295"/>
                <a:gd name="T90" fmla="*/ 0 w 678"/>
                <a:gd name="T91" fmla="*/ 0 h 295"/>
                <a:gd name="T92" fmla="*/ 0 w 678"/>
                <a:gd name="T93" fmla="*/ 0 h 295"/>
                <a:gd name="T94" fmla="*/ 0 w 678"/>
                <a:gd name="T95" fmla="*/ 0 h 295"/>
                <a:gd name="T96" fmla="*/ 0 w 678"/>
                <a:gd name="T97" fmla="*/ 0 h 295"/>
                <a:gd name="T98" fmla="*/ 0 w 678"/>
                <a:gd name="T99" fmla="*/ 0 h 295"/>
                <a:gd name="T100" fmla="*/ 0 w 678"/>
                <a:gd name="T101" fmla="*/ 0 h 295"/>
                <a:gd name="T102" fmla="*/ 0 w 678"/>
                <a:gd name="T103" fmla="*/ 0 h 295"/>
                <a:gd name="T104" fmla="*/ 0 w 678"/>
                <a:gd name="T105" fmla="*/ 0 h 295"/>
                <a:gd name="T106" fmla="*/ 0 w 678"/>
                <a:gd name="T107" fmla="*/ 0 h 295"/>
                <a:gd name="T108" fmla="*/ 0 w 678"/>
                <a:gd name="T109" fmla="*/ 0 h 295"/>
                <a:gd name="T110" fmla="*/ 0 w 678"/>
                <a:gd name="T111" fmla="*/ 0 h 295"/>
                <a:gd name="T112" fmla="*/ 0 w 678"/>
                <a:gd name="T113" fmla="*/ 0 h 295"/>
                <a:gd name="T114" fmla="*/ 0 w 678"/>
                <a:gd name="T115" fmla="*/ 0 h 295"/>
                <a:gd name="T116" fmla="*/ 0 w 678"/>
                <a:gd name="T117" fmla="*/ 0 h 295"/>
                <a:gd name="T118" fmla="*/ 0 w 678"/>
                <a:gd name="T119" fmla="*/ 0 h 295"/>
                <a:gd name="T120" fmla="*/ 0 w 678"/>
                <a:gd name="T121" fmla="*/ 0 h 295"/>
                <a:gd name="T122" fmla="*/ 0 w 678"/>
                <a:gd name="T123" fmla="*/ 0 h 2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8"/>
                <a:gd name="T187" fmla="*/ 0 h 295"/>
                <a:gd name="T188" fmla="*/ 678 w 678"/>
                <a:gd name="T189" fmla="*/ 295 h 2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8" h="295">
                  <a:moveTo>
                    <a:pt x="10" y="269"/>
                  </a:moveTo>
                  <a:lnTo>
                    <a:pt x="10" y="268"/>
                  </a:lnTo>
                  <a:lnTo>
                    <a:pt x="13" y="268"/>
                  </a:lnTo>
                  <a:lnTo>
                    <a:pt x="17" y="268"/>
                  </a:lnTo>
                  <a:lnTo>
                    <a:pt x="23" y="268"/>
                  </a:lnTo>
                  <a:lnTo>
                    <a:pt x="27" y="267"/>
                  </a:lnTo>
                  <a:lnTo>
                    <a:pt x="31" y="265"/>
                  </a:lnTo>
                  <a:lnTo>
                    <a:pt x="34" y="265"/>
                  </a:lnTo>
                  <a:lnTo>
                    <a:pt x="39" y="264"/>
                  </a:lnTo>
                  <a:lnTo>
                    <a:pt x="44" y="264"/>
                  </a:lnTo>
                  <a:lnTo>
                    <a:pt x="49" y="263"/>
                  </a:lnTo>
                  <a:lnTo>
                    <a:pt x="56" y="263"/>
                  </a:lnTo>
                  <a:lnTo>
                    <a:pt x="62" y="262"/>
                  </a:lnTo>
                  <a:lnTo>
                    <a:pt x="67" y="260"/>
                  </a:lnTo>
                  <a:lnTo>
                    <a:pt x="73" y="259"/>
                  </a:lnTo>
                  <a:lnTo>
                    <a:pt x="81" y="258"/>
                  </a:lnTo>
                  <a:lnTo>
                    <a:pt x="88" y="256"/>
                  </a:lnTo>
                  <a:lnTo>
                    <a:pt x="96" y="254"/>
                  </a:lnTo>
                  <a:lnTo>
                    <a:pt x="103" y="253"/>
                  </a:lnTo>
                  <a:lnTo>
                    <a:pt x="112" y="250"/>
                  </a:lnTo>
                  <a:lnTo>
                    <a:pt x="121" y="249"/>
                  </a:lnTo>
                  <a:lnTo>
                    <a:pt x="130" y="246"/>
                  </a:lnTo>
                  <a:lnTo>
                    <a:pt x="139" y="244"/>
                  </a:lnTo>
                  <a:lnTo>
                    <a:pt x="147" y="241"/>
                  </a:lnTo>
                  <a:lnTo>
                    <a:pt x="157" y="239"/>
                  </a:lnTo>
                  <a:lnTo>
                    <a:pt x="166" y="236"/>
                  </a:lnTo>
                  <a:lnTo>
                    <a:pt x="176" y="234"/>
                  </a:lnTo>
                  <a:lnTo>
                    <a:pt x="187" y="230"/>
                  </a:lnTo>
                  <a:lnTo>
                    <a:pt x="197" y="228"/>
                  </a:lnTo>
                  <a:lnTo>
                    <a:pt x="208" y="224"/>
                  </a:lnTo>
                  <a:lnTo>
                    <a:pt x="218" y="220"/>
                  </a:lnTo>
                  <a:lnTo>
                    <a:pt x="229" y="215"/>
                  </a:lnTo>
                  <a:lnTo>
                    <a:pt x="240" y="213"/>
                  </a:lnTo>
                  <a:lnTo>
                    <a:pt x="250" y="207"/>
                  </a:lnTo>
                  <a:lnTo>
                    <a:pt x="263" y="202"/>
                  </a:lnTo>
                  <a:lnTo>
                    <a:pt x="274" y="197"/>
                  </a:lnTo>
                  <a:lnTo>
                    <a:pt x="287" y="194"/>
                  </a:lnTo>
                  <a:lnTo>
                    <a:pt x="297" y="187"/>
                  </a:lnTo>
                  <a:lnTo>
                    <a:pt x="309" y="182"/>
                  </a:lnTo>
                  <a:lnTo>
                    <a:pt x="322" y="177"/>
                  </a:lnTo>
                  <a:lnTo>
                    <a:pt x="334" y="172"/>
                  </a:lnTo>
                  <a:lnTo>
                    <a:pt x="346" y="166"/>
                  </a:lnTo>
                  <a:lnTo>
                    <a:pt x="358" y="160"/>
                  </a:lnTo>
                  <a:lnTo>
                    <a:pt x="372" y="153"/>
                  </a:lnTo>
                  <a:lnTo>
                    <a:pt x="385" y="147"/>
                  </a:lnTo>
                  <a:lnTo>
                    <a:pt x="396" y="138"/>
                  </a:lnTo>
                  <a:lnTo>
                    <a:pt x="408" y="132"/>
                  </a:lnTo>
                  <a:lnTo>
                    <a:pt x="422" y="125"/>
                  </a:lnTo>
                  <a:lnTo>
                    <a:pt x="435" y="117"/>
                  </a:lnTo>
                  <a:lnTo>
                    <a:pt x="447" y="108"/>
                  </a:lnTo>
                  <a:lnTo>
                    <a:pt x="461" y="99"/>
                  </a:lnTo>
                  <a:lnTo>
                    <a:pt x="474" y="92"/>
                  </a:lnTo>
                  <a:lnTo>
                    <a:pt x="486" y="83"/>
                  </a:lnTo>
                  <a:lnTo>
                    <a:pt x="500" y="73"/>
                  </a:lnTo>
                  <a:lnTo>
                    <a:pt x="513" y="63"/>
                  </a:lnTo>
                  <a:lnTo>
                    <a:pt x="525" y="53"/>
                  </a:lnTo>
                  <a:lnTo>
                    <a:pt x="539" y="43"/>
                  </a:lnTo>
                  <a:lnTo>
                    <a:pt x="551" y="33"/>
                  </a:lnTo>
                  <a:lnTo>
                    <a:pt x="564" y="21"/>
                  </a:lnTo>
                  <a:lnTo>
                    <a:pt x="578" y="10"/>
                  </a:lnTo>
                  <a:lnTo>
                    <a:pt x="590" y="0"/>
                  </a:lnTo>
                  <a:lnTo>
                    <a:pt x="678" y="55"/>
                  </a:lnTo>
                  <a:lnTo>
                    <a:pt x="677" y="55"/>
                  </a:lnTo>
                  <a:lnTo>
                    <a:pt x="674" y="58"/>
                  </a:lnTo>
                  <a:lnTo>
                    <a:pt x="669" y="60"/>
                  </a:lnTo>
                  <a:lnTo>
                    <a:pt x="664" y="65"/>
                  </a:lnTo>
                  <a:lnTo>
                    <a:pt x="659" y="67"/>
                  </a:lnTo>
                  <a:lnTo>
                    <a:pt x="656" y="70"/>
                  </a:lnTo>
                  <a:lnTo>
                    <a:pt x="652" y="73"/>
                  </a:lnTo>
                  <a:lnTo>
                    <a:pt x="647" y="77"/>
                  </a:lnTo>
                  <a:lnTo>
                    <a:pt x="642" y="81"/>
                  </a:lnTo>
                  <a:lnTo>
                    <a:pt x="636" y="84"/>
                  </a:lnTo>
                  <a:lnTo>
                    <a:pt x="631" y="88"/>
                  </a:lnTo>
                  <a:lnTo>
                    <a:pt x="624" y="93"/>
                  </a:lnTo>
                  <a:lnTo>
                    <a:pt x="617" y="97"/>
                  </a:lnTo>
                  <a:lnTo>
                    <a:pt x="609" y="102"/>
                  </a:lnTo>
                  <a:lnTo>
                    <a:pt x="602" y="106"/>
                  </a:lnTo>
                  <a:lnTo>
                    <a:pt x="595" y="111"/>
                  </a:lnTo>
                  <a:lnTo>
                    <a:pt x="587" y="114"/>
                  </a:lnTo>
                  <a:lnTo>
                    <a:pt x="579" y="121"/>
                  </a:lnTo>
                  <a:lnTo>
                    <a:pt x="570" y="126"/>
                  </a:lnTo>
                  <a:lnTo>
                    <a:pt x="561" y="131"/>
                  </a:lnTo>
                  <a:lnTo>
                    <a:pt x="551" y="136"/>
                  </a:lnTo>
                  <a:lnTo>
                    <a:pt x="543" y="142"/>
                  </a:lnTo>
                  <a:lnTo>
                    <a:pt x="533" y="147"/>
                  </a:lnTo>
                  <a:lnTo>
                    <a:pt x="523" y="152"/>
                  </a:lnTo>
                  <a:lnTo>
                    <a:pt x="513" y="158"/>
                  </a:lnTo>
                  <a:lnTo>
                    <a:pt x="501" y="163"/>
                  </a:lnTo>
                  <a:lnTo>
                    <a:pt x="490" y="170"/>
                  </a:lnTo>
                  <a:lnTo>
                    <a:pt x="480" y="176"/>
                  </a:lnTo>
                  <a:lnTo>
                    <a:pt x="467" y="181"/>
                  </a:lnTo>
                  <a:lnTo>
                    <a:pt x="456" y="186"/>
                  </a:lnTo>
                  <a:lnTo>
                    <a:pt x="444" y="192"/>
                  </a:lnTo>
                  <a:lnTo>
                    <a:pt x="431" y="197"/>
                  </a:lnTo>
                  <a:lnTo>
                    <a:pt x="417" y="202"/>
                  </a:lnTo>
                  <a:lnTo>
                    <a:pt x="405" y="209"/>
                  </a:lnTo>
                  <a:lnTo>
                    <a:pt x="391" y="214"/>
                  </a:lnTo>
                  <a:lnTo>
                    <a:pt x="378" y="220"/>
                  </a:lnTo>
                  <a:lnTo>
                    <a:pt x="364" y="225"/>
                  </a:lnTo>
                  <a:lnTo>
                    <a:pt x="351" y="230"/>
                  </a:lnTo>
                  <a:lnTo>
                    <a:pt x="337" y="235"/>
                  </a:lnTo>
                  <a:lnTo>
                    <a:pt x="323" y="240"/>
                  </a:lnTo>
                  <a:lnTo>
                    <a:pt x="308" y="244"/>
                  </a:lnTo>
                  <a:lnTo>
                    <a:pt x="293" y="249"/>
                  </a:lnTo>
                  <a:lnTo>
                    <a:pt x="278" y="253"/>
                  </a:lnTo>
                  <a:lnTo>
                    <a:pt x="264" y="258"/>
                  </a:lnTo>
                  <a:lnTo>
                    <a:pt x="248" y="262"/>
                  </a:lnTo>
                  <a:lnTo>
                    <a:pt x="233" y="265"/>
                  </a:lnTo>
                  <a:lnTo>
                    <a:pt x="216" y="269"/>
                  </a:lnTo>
                  <a:lnTo>
                    <a:pt x="201" y="273"/>
                  </a:lnTo>
                  <a:lnTo>
                    <a:pt x="185" y="275"/>
                  </a:lnTo>
                  <a:lnTo>
                    <a:pt x="169" y="279"/>
                  </a:lnTo>
                  <a:lnTo>
                    <a:pt x="152" y="282"/>
                  </a:lnTo>
                  <a:lnTo>
                    <a:pt x="136" y="285"/>
                  </a:lnTo>
                  <a:lnTo>
                    <a:pt x="118" y="287"/>
                  </a:lnTo>
                  <a:lnTo>
                    <a:pt x="102" y="288"/>
                  </a:lnTo>
                  <a:lnTo>
                    <a:pt x="86" y="290"/>
                  </a:lnTo>
                  <a:lnTo>
                    <a:pt x="69" y="292"/>
                  </a:lnTo>
                  <a:lnTo>
                    <a:pt x="51" y="293"/>
                  </a:lnTo>
                  <a:lnTo>
                    <a:pt x="34" y="293"/>
                  </a:lnTo>
                  <a:lnTo>
                    <a:pt x="17" y="294"/>
                  </a:lnTo>
                  <a:lnTo>
                    <a:pt x="0" y="295"/>
                  </a:lnTo>
                  <a:lnTo>
                    <a:pt x="5" y="280"/>
                  </a:lnTo>
                  <a:lnTo>
                    <a:pt x="10" y="269"/>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70" name="Freeform 39"/>
            <p:cNvSpPr>
              <a:spLocks/>
            </p:cNvSpPr>
            <p:nvPr/>
          </p:nvSpPr>
          <p:spPr bwMode="auto">
            <a:xfrm>
              <a:off x="3190" y="3013"/>
              <a:ext cx="199" cy="119"/>
            </a:xfrm>
            <a:custGeom>
              <a:avLst/>
              <a:gdLst>
                <a:gd name="T0" fmla="*/ 0 w 596"/>
                <a:gd name="T1" fmla="*/ 0 h 358"/>
                <a:gd name="T2" fmla="*/ 0 w 596"/>
                <a:gd name="T3" fmla="*/ 0 h 358"/>
                <a:gd name="T4" fmla="*/ 0 w 596"/>
                <a:gd name="T5" fmla="*/ 0 h 358"/>
                <a:gd name="T6" fmla="*/ 0 w 596"/>
                <a:gd name="T7" fmla="*/ 0 h 358"/>
                <a:gd name="T8" fmla="*/ 0 w 596"/>
                <a:gd name="T9" fmla="*/ 0 h 358"/>
                <a:gd name="T10" fmla="*/ 0 w 596"/>
                <a:gd name="T11" fmla="*/ 0 h 358"/>
                <a:gd name="T12" fmla="*/ 0 w 596"/>
                <a:gd name="T13" fmla="*/ 0 h 358"/>
                <a:gd name="T14" fmla="*/ 0 w 596"/>
                <a:gd name="T15" fmla="*/ 0 h 358"/>
                <a:gd name="T16" fmla="*/ 0 w 596"/>
                <a:gd name="T17" fmla="*/ 0 h 358"/>
                <a:gd name="T18" fmla="*/ 0 w 596"/>
                <a:gd name="T19" fmla="*/ 0 h 358"/>
                <a:gd name="T20" fmla="*/ 0 w 596"/>
                <a:gd name="T21" fmla="*/ 0 h 358"/>
                <a:gd name="T22" fmla="*/ 0 w 596"/>
                <a:gd name="T23" fmla="*/ 0 h 358"/>
                <a:gd name="T24" fmla="*/ 0 w 596"/>
                <a:gd name="T25" fmla="*/ 0 h 358"/>
                <a:gd name="T26" fmla="*/ 0 w 596"/>
                <a:gd name="T27" fmla="*/ 0 h 358"/>
                <a:gd name="T28" fmla="*/ 0 w 596"/>
                <a:gd name="T29" fmla="*/ 0 h 358"/>
                <a:gd name="T30" fmla="*/ 0 w 596"/>
                <a:gd name="T31" fmla="*/ 0 h 358"/>
                <a:gd name="T32" fmla="*/ 0 w 596"/>
                <a:gd name="T33" fmla="*/ 0 h 358"/>
                <a:gd name="T34" fmla="*/ 0 w 596"/>
                <a:gd name="T35" fmla="*/ 0 h 358"/>
                <a:gd name="T36" fmla="*/ 0 w 596"/>
                <a:gd name="T37" fmla="*/ 0 h 358"/>
                <a:gd name="T38" fmla="*/ 0 w 596"/>
                <a:gd name="T39" fmla="*/ 0 h 358"/>
                <a:gd name="T40" fmla="*/ 0 w 596"/>
                <a:gd name="T41" fmla="*/ 0 h 358"/>
                <a:gd name="T42" fmla="*/ 0 w 596"/>
                <a:gd name="T43" fmla="*/ 0 h 358"/>
                <a:gd name="T44" fmla="*/ 0 w 596"/>
                <a:gd name="T45" fmla="*/ 0 h 358"/>
                <a:gd name="T46" fmla="*/ 0 w 596"/>
                <a:gd name="T47" fmla="*/ 0 h 358"/>
                <a:gd name="T48" fmla="*/ 0 w 596"/>
                <a:gd name="T49" fmla="*/ 0 h 358"/>
                <a:gd name="T50" fmla="*/ 0 w 596"/>
                <a:gd name="T51" fmla="*/ 0 h 358"/>
                <a:gd name="T52" fmla="*/ 0 w 596"/>
                <a:gd name="T53" fmla="*/ 0 h 358"/>
                <a:gd name="T54" fmla="*/ 0 w 596"/>
                <a:gd name="T55" fmla="*/ 0 h 358"/>
                <a:gd name="T56" fmla="*/ 0 w 596"/>
                <a:gd name="T57" fmla="*/ 0 h 358"/>
                <a:gd name="T58" fmla="*/ 0 w 596"/>
                <a:gd name="T59" fmla="*/ 0 h 358"/>
                <a:gd name="T60" fmla="*/ 0 w 596"/>
                <a:gd name="T61" fmla="*/ 0 h 358"/>
                <a:gd name="T62" fmla="*/ 0 w 596"/>
                <a:gd name="T63" fmla="*/ 0 h 358"/>
                <a:gd name="T64" fmla="*/ 0 w 596"/>
                <a:gd name="T65" fmla="*/ 0 h 358"/>
                <a:gd name="T66" fmla="*/ 0 w 596"/>
                <a:gd name="T67" fmla="*/ 0 h 358"/>
                <a:gd name="T68" fmla="*/ 0 w 596"/>
                <a:gd name="T69" fmla="*/ 0 h 358"/>
                <a:gd name="T70" fmla="*/ 0 w 596"/>
                <a:gd name="T71" fmla="*/ 0 h 358"/>
                <a:gd name="T72" fmla="*/ 0 w 596"/>
                <a:gd name="T73" fmla="*/ 0 h 358"/>
                <a:gd name="T74" fmla="*/ 0 w 596"/>
                <a:gd name="T75" fmla="*/ 0 h 358"/>
                <a:gd name="T76" fmla="*/ 0 w 596"/>
                <a:gd name="T77" fmla="*/ 0 h 358"/>
                <a:gd name="T78" fmla="*/ 0 w 596"/>
                <a:gd name="T79" fmla="*/ 0 h 358"/>
                <a:gd name="T80" fmla="*/ 0 w 596"/>
                <a:gd name="T81" fmla="*/ 0 h 358"/>
                <a:gd name="T82" fmla="*/ 0 w 596"/>
                <a:gd name="T83" fmla="*/ 0 h 358"/>
                <a:gd name="T84" fmla="*/ 0 w 596"/>
                <a:gd name="T85" fmla="*/ 0 h 358"/>
                <a:gd name="T86" fmla="*/ 0 w 596"/>
                <a:gd name="T87" fmla="*/ 0 h 358"/>
                <a:gd name="T88" fmla="*/ 0 w 596"/>
                <a:gd name="T89" fmla="*/ 0 h 358"/>
                <a:gd name="T90" fmla="*/ 0 w 596"/>
                <a:gd name="T91" fmla="*/ 0 h 358"/>
                <a:gd name="T92" fmla="*/ 0 w 596"/>
                <a:gd name="T93" fmla="*/ 0 h 358"/>
                <a:gd name="T94" fmla="*/ 0 w 596"/>
                <a:gd name="T95" fmla="*/ 0 h 358"/>
                <a:gd name="T96" fmla="*/ 0 w 596"/>
                <a:gd name="T97" fmla="*/ 0 h 358"/>
                <a:gd name="T98" fmla="*/ 0 w 596"/>
                <a:gd name="T99" fmla="*/ 0 h 358"/>
                <a:gd name="T100" fmla="*/ 0 w 596"/>
                <a:gd name="T101" fmla="*/ 0 h 358"/>
                <a:gd name="T102" fmla="*/ 0 w 596"/>
                <a:gd name="T103" fmla="*/ 0 h 358"/>
                <a:gd name="T104" fmla="*/ 0 w 596"/>
                <a:gd name="T105" fmla="*/ 0 h 358"/>
                <a:gd name="T106" fmla="*/ 0 w 596"/>
                <a:gd name="T107" fmla="*/ 0 h 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6"/>
                <a:gd name="T163" fmla="*/ 0 h 358"/>
                <a:gd name="T164" fmla="*/ 596 w 596"/>
                <a:gd name="T165" fmla="*/ 358 h 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6" h="358">
                  <a:moveTo>
                    <a:pt x="1" y="23"/>
                  </a:moveTo>
                  <a:lnTo>
                    <a:pt x="36" y="0"/>
                  </a:lnTo>
                  <a:lnTo>
                    <a:pt x="35" y="6"/>
                  </a:lnTo>
                  <a:lnTo>
                    <a:pt x="34" y="13"/>
                  </a:lnTo>
                  <a:lnTo>
                    <a:pt x="32" y="14"/>
                  </a:lnTo>
                  <a:lnTo>
                    <a:pt x="31" y="18"/>
                  </a:lnTo>
                  <a:lnTo>
                    <a:pt x="31" y="23"/>
                  </a:lnTo>
                  <a:lnTo>
                    <a:pt x="30" y="26"/>
                  </a:lnTo>
                  <a:lnTo>
                    <a:pt x="30" y="30"/>
                  </a:lnTo>
                  <a:lnTo>
                    <a:pt x="29" y="35"/>
                  </a:lnTo>
                  <a:lnTo>
                    <a:pt x="29" y="40"/>
                  </a:lnTo>
                  <a:lnTo>
                    <a:pt x="29" y="47"/>
                  </a:lnTo>
                  <a:lnTo>
                    <a:pt x="26" y="50"/>
                  </a:lnTo>
                  <a:lnTo>
                    <a:pt x="26" y="57"/>
                  </a:lnTo>
                  <a:lnTo>
                    <a:pt x="25" y="62"/>
                  </a:lnTo>
                  <a:lnTo>
                    <a:pt x="25" y="68"/>
                  </a:lnTo>
                  <a:lnTo>
                    <a:pt x="25" y="74"/>
                  </a:lnTo>
                  <a:lnTo>
                    <a:pt x="25" y="81"/>
                  </a:lnTo>
                  <a:lnTo>
                    <a:pt x="25" y="87"/>
                  </a:lnTo>
                  <a:lnTo>
                    <a:pt x="25" y="94"/>
                  </a:lnTo>
                  <a:lnTo>
                    <a:pt x="25" y="101"/>
                  </a:lnTo>
                  <a:lnTo>
                    <a:pt x="25" y="107"/>
                  </a:lnTo>
                  <a:lnTo>
                    <a:pt x="25" y="114"/>
                  </a:lnTo>
                  <a:lnTo>
                    <a:pt x="25" y="122"/>
                  </a:lnTo>
                  <a:lnTo>
                    <a:pt x="25" y="128"/>
                  </a:lnTo>
                  <a:lnTo>
                    <a:pt x="26" y="136"/>
                  </a:lnTo>
                  <a:lnTo>
                    <a:pt x="27" y="143"/>
                  </a:lnTo>
                  <a:lnTo>
                    <a:pt x="30" y="151"/>
                  </a:lnTo>
                  <a:lnTo>
                    <a:pt x="30" y="157"/>
                  </a:lnTo>
                  <a:lnTo>
                    <a:pt x="31" y="166"/>
                  </a:lnTo>
                  <a:lnTo>
                    <a:pt x="34" y="172"/>
                  </a:lnTo>
                  <a:lnTo>
                    <a:pt x="35" y="180"/>
                  </a:lnTo>
                  <a:lnTo>
                    <a:pt x="37" y="186"/>
                  </a:lnTo>
                  <a:lnTo>
                    <a:pt x="40" y="194"/>
                  </a:lnTo>
                  <a:lnTo>
                    <a:pt x="42" y="201"/>
                  </a:lnTo>
                  <a:lnTo>
                    <a:pt x="46" y="209"/>
                  </a:lnTo>
                  <a:lnTo>
                    <a:pt x="49" y="215"/>
                  </a:lnTo>
                  <a:lnTo>
                    <a:pt x="52" y="223"/>
                  </a:lnTo>
                  <a:lnTo>
                    <a:pt x="56" y="229"/>
                  </a:lnTo>
                  <a:lnTo>
                    <a:pt x="61" y="236"/>
                  </a:lnTo>
                  <a:lnTo>
                    <a:pt x="65" y="243"/>
                  </a:lnTo>
                  <a:lnTo>
                    <a:pt x="70" y="249"/>
                  </a:lnTo>
                  <a:lnTo>
                    <a:pt x="75" y="255"/>
                  </a:lnTo>
                  <a:lnTo>
                    <a:pt x="81" y="263"/>
                  </a:lnTo>
                  <a:lnTo>
                    <a:pt x="86" y="268"/>
                  </a:lnTo>
                  <a:lnTo>
                    <a:pt x="93" y="274"/>
                  </a:lnTo>
                  <a:lnTo>
                    <a:pt x="99" y="279"/>
                  </a:lnTo>
                  <a:lnTo>
                    <a:pt x="106" y="285"/>
                  </a:lnTo>
                  <a:lnTo>
                    <a:pt x="113" y="290"/>
                  </a:lnTo>
                  <a:lnTo>
                    <a:pt x="121" y="295"/>
                  </a:lnTo>
                  <a:lnTo>
                    <a:pt x="130" y="300"/>
                  </a:lnTo>
                  <a:lnTo>
                    <a:pt x="139" y="306"/>
                  </a:lnTo>
                  <a:lnTo>
                    <a:pt x="148" y="308"/>
                  </a:lnTo>
                  <a:lnTo>
                    <a:pt x="158" y="313"/>
                  </a:lnTo>
                  <a:lnTo>
                    <a:pt x="168" y="317"/>
                  </a:lnTo>
                  <a:lnTo>
                    <a:pt x="178" y="319"/>
                  </a:lnTo>
                  <a:lnTo>
                    <a:pt x="189" y="323"/>
                  </a:lnTo>
                  <a:lnTo>
                    <a:pt x="200" y="326"/>
                  </a:lnTo>
                  <a:lnTo>
                    <a:pt x="213" y="328"/>
                  </a:lnTo>
                  <a:lnTo>
                    <a:pt x="226" y="331"/>
                  </a:lnTo>
                  <a:lnTo>
                    <a:pt x="237" y="331"/>
                  </a:lnTo>
                  <a:lnTo>
                    <a:pt x="249" y="333"/>
                  </a:lnTo>
                  <a:lnTo>
                    <a:pt x="262" y="333"/>
                  </a:lnTo>
                  <a:lnTo>
                    <a:pt x="273" y="333"/>
                  </a:lnTo>
                  <a:lnTo>
                    <a:pt x="285" y="331"/>
                  </a:lnTo>
                  <a:lnTo>
                    <a:pt x="296" y="331"/>
                  </a:lnTo>
                  <a:lnTo>
                    <a:pt x="307" y="329"/>
                  </a:lnTo>
                  <a:lnTo>
                    <a:pt x="318" y="328"/>
                  </a:lnTo>
                  <a:lnTo>
                    <a:pt x="327" y="324"/>
                  </a:lnTo>
                  <a:lnTo>
                    <a:pt x="339" y="322"/>
                  </a:lnTo>
                  <a:lnTo>
                    <a:pt x="349" y="318"/>
                  </a:lnTo>
                  <a:lnTo>
                    <a:pt x="359" y="316"/>
                  </a:lnTo>
                  <a:lnTo>
                    <a:pt x="367" y="312"/>
                  </a:lnTo>
                  <a:lnTo>
                    <a:pt x="376" y="307"/>
                  </a:lnTo>
                  <a:lnTo>
                    <a:pt x="385" y="303"/>
                  </a:lnTo>
                  <a:lnTo>
                    <a:pt x="394" y="299"/>
                  </a:lnTo>
                  <a:lnTo>
                    <a:pt x="403" y="293"/>
                  </a:lnTo>
                  <a:lnTo>
                    <a:pt x="410" y="288"/>
                  </a:lnTo>
                  <a:lnTo>
                    <a:pt x="419" y="282"/>
                  </a:lnTo>
                  <a:lnTo>
                    <a:pt x="426" y="277"/>
                  </a:lnTo>
                  <a:lnTo>
                    <a:pt x="433" y="269"/>
                  </a:lnTo>
                  <a:lnTo>
                    <a:pt x="440" y="263"/>
                  </a:lnTo>
                  <a:lnTo>
                    <a:pt x="448" y="256"/>
                  </a:lnTo>
                  <a:lnTo>
                    <a:pt x="454" y="250"/>
                  </a:lnTo>
                  <a:lnTo>
                    <a:pt x="460" y="243"/>
                  </a:lnTo>
                  <a:lnTo>
                    <a:pt x="467" y="235"/>
                  </a:lnTo>
                  <a:lnTo>
                    <a:pt x="472" y="229"/>
                  </a:lnTo>
                  <a:lnTo>
                    <a:pt x="479" y="221"/>
                  </a:lnTo>
                  <a:lnTo>
                    <a:pt x="483" y="214"/>
                  </a:lnTo>
                  <a:lnTo>
                    <a:pt x="489" y="206"/>
                  </a:lnTo>
                  <a:lnTo>
                    <a:pt x="494" y="200"/>
                  </a:lnTo>
                  <a:lnTo>
                    <a:pt x="500" y="192"/>
                  </a:lnTo>
                  <a:lnTo>
                    <a:pt x="504" y="184"/>
                  </a:lnTo>
                  <a:lnTo>
                    <a:pt x="509" y="177"/>
                  </a:lnTo>
                  <a:lnTo>
                    <a:pt x="513" y="169"/>
                  </a:lnTo>
                  <a:lnTo>
                    <a:pt x="518" y="161"/>
                  </a:lnTo>
                  <a:lnTo>
                    <a:pt x="522" y="153"/>
                  </a:lnTo>
                  <a:lnTo>
                    <a:pt x="526" y="146"/>
                  </a:lnTo>
                  <a:lnTo>
                    <a:pt x="529" y="138"/>
                  </a:lnTo>
                  <a:lnTo>
                    <a:pt x="533" y="132"/>
                  </a:lnTo>
                  <a:lnTo>
                    <a:pt x="536" y="125"/>
                  </a:lnTo>
                  <a:lnTo>
                    <a:pt x="538" y="117"/>
                  </a:lnTo>
                  <a:lnTo>
                    <a:pt x="542" y="109"/>
                  </a:lnTo>
                  <a:lnTo>
                    <a:pt x="544" y="103"/>
                  </a:lnTo>
                  <a:lnTo>
                    <a:pt x="548" y="97"/>
                  </a:lnTo>
                  <a:lnTo>
                    <a:pt x="551" y="91"/>
                  </a:lnTo>
                  <a:lnTo>
                    <a:pt x="553" y="84"/>
                  </a:lnTo>
                  <a:lnTo>
                    <a:pt x="556" y="79"/>
                  </a:lnTo>
                  <a:lnTo>
                    <a:pt x="557" y="73"/>
                  </a:lnTo>
                  <a:lnTo>
                    <a:pt x="559" y="67"/>
                  </a:lnTo>
                  <a:lnTo>
                    <a:pt x="561" y="62"/>
                  </a:lnTo>
                  <a:lnTo>
                    <a:pt x="562" y="57"/>
                  </a:lnTo>
                  <a:lnTo>
                    <a:pt x="563" y="52"/>
                  </a:lnTo>
                  <a:lnTo>
                    <a:pt x="564" y="48"/>
                  </a:lnTo>
                  <a:lnTo>
                    <a:pt x="566" y="44"/>
                  </a:lnTo>
                  <a:lnTo>
                    <a:pt x="567" y="40"/>
                  </a:lnTo>
                  <a:lnTo>
                    <a:pt x="569" y="34"/>
                  </a:lnTo>
                  <a:lnTo>
                    <a:pt x="571" y="30"/>
                  </a:lnTo>
                  <a:lnTo>
                    <a:pt x="571" y="28"/>
                  </a:lnTo>
                  <a:lnTo>
                    <a:pt x="572" y="26"/>
                  </a:lnTo>
                  <a:lnTo>
                    <a:pt x="596" y="34"/>
                  </a:lnTo>
                  <a:lnTo>
                    <a:pt x="595" y="34"/>
                  </a:lnTo>
                  <a:lnTo>
                    <a:pt x="595" y="37"/>
                  </a:lnTo>
                  <a:lnTo>
                    <a:pt x="593" y="40"/>
                  </a:lnTo>
                  <a:lnTo>
                    <a:pt x="592" y="47"/>
                  </a:lnTo>
                  <a:lnTo>
                    <a:pt x="591" y="49"/>
                  </a:lnTo>
                  <a:lnTo>
                    <a:pt x="591" y="53"/>
                  </a:lnTo>
                  <a:lnTo>
                    <a:pt x="588" y="57"/>
                  </a:lnTo>
                  <a:lnTo>
                    <a:pt x="588" y="62"/>
                  </a:lnTo>
                  <a:lnTo>
                    <a:pt x="586" y="65"/>
                  </a:lnTo>
                  <a:lnTo>
                    <a:pt x="586" y="69"/>
                  </a:lnTo>
                  <a:lnTo>
                    <a:pt x="583" y="74"/>
                  </a:lnTo>
                  <a:lnTo>
                    <a:pt x="582" y="81"/>
                  </a:lnTo>
                  <a:lnTo>
                    <a:pt x="581" y="86"/>
                  </a:lnTo>
                  <a:lnTo>
                    <a:pt x="578" y="91"/>
                  </a:lnTo>
                  <a:lnTo>
                    <a:pt x="576" y="97"/>
                  </a:lnTo>
                  <a:lnTo>
                    <a:pt x="575" y="103"/>
                  </a:lnTo>
                  <a:lnTo>
                    <a:pt x="571" y="108"/>
                  </a:lnTo>
                  <a:lnTo>
                    <a:pt x="569" y="114"/>
                  </a:lnTo>
                  <a:lnTo>
                    <a:pt x="566" y="122"/>
                  </a:lnTo>
                  <a:lnTo>
                    <a:pt x="564" y="128"/>
                  </a:lnTo>
                  <a:lnTo>
                    <a:pt x="561" y="135"/>
                  </a:lnTo>
                  <a:lnTo>
                    <a:pt x="558" y="141"/>
                  </a:lnTo>
                  <a:lnTo>
                    <a:pt x="554" y="148"/>
                  </a:lnTo>
                  <a:lnTo>
                    <a:pt x="551" y="156"/>
                  </a:lnTo>
                  <a:lnTo>
                    <a:pt x="547" y="162"/>
                  </a:lnTo>
                  <a:lnTo>
                    <a:pt x="543" y="170"/>
                  </a:lnTo>
                  <a:lnTo>
                    <a:pt x="541" y="177"/>
                  </a:lnTo>
                  <a:lnTo>
                    <a:pt x="537" y="185"/>
                  </a:lnTo>
                  <a:lnTo>
                    <a:pt x="532" y="191"/>
                  </a:lnTo>
                  <a:lnTo>
                    <a:pt x="527" y="200"/>
                  </a:lnTo>
                  <a:lnTo>
                    <a:pt x="522" y="206"/>
                  </a:lnTo>
                  <a:lnTo>
                    <a:pt x="518" y="214"/>
                  </a:lnTo>
                  <a:lnTo>
                    <a:pt x="513" y="220"/>
                  </a:lnTo>
                  <a:lnTo>
                    <a:pt x="508" y="228"/>
                  </a:lnTo>
                  <a:lnTo>
                    <a:pt x="503" y="234"/>
                  </a:lnTo>
                  <a:lnTo>
                    <a:pt x="498" y="241"/>
                  </a:lnTo>
                  <a:lnTo>
                    <a:pt x="492" y="248"/>
                  </a:lnTo>
                  <a:lnTo>
                    <a:pt x="485" y="255"/>
                  </a:lnTo>
                  <a:lnTo>
                    <a:pt x="479" y="262"/>
                  </a:lnTo>
                  <a:lnTo>
                    <a:pt x="473" y="269"/>
                  </a:lnTo>
                  <a:lnTo>
                    <a:pt x="465" y="275"/>
                  </a:lnTo>
                  <a:lnTo>
                    <a:pt x="459" y="282"/>
                  </a:lnTo>
                  <a:lnTo>
                    <a:pt x="453" y="288"/>
                  </a:lnTo>
                  <a:lnTo>
                    <a:pt x="446" y="294"/>
                  </a:lnTo>
                  <a:lnTo>
                    <a:pt x="438" y="299"/>
                  </a:lnTo>
                  <a:lnTo>
                    <a:pt x="430" y="306"/>
                  </a:lnTo>
                  <a:lnTo>
                    <a:pt x="421" y="311"/>
                  </a:lnTo>
                  <a:lnTo>
                    <a:pt x="414" y="317"/>
                  </a:lnTo>
                  <a:lnTo>
                    <a:pt x="405" y="321"/>
                  </a:lnTo>
                  <a:lnTo>
                    <a:pt x="398" y="326"/>
                  </a:lnTo>
                  <a:lnTo>
                    <a:pt x="389" y="329"/>
                  </a:lnTo>
                  <a:lnTo>
                    <a:pt x="380" y="334"/>
                  </a:lnTo>
                  <a:lnTo>
                    <a:pt x="370" y="338"/>
                  </a:lnTo>
                  <a:lnTo>
                    <a:pt x="361" y="342"/>
                  </a:lnTo>
                  <a:lnTo>
                    <a:pt x="351" y="344"/>
                  </a:lnTo>
                  <a:lnTo>
                    <a:pt x="342" y="348"/>
                  </a:lnTo>
                  <a:lnTo>
                    <a:pt x="331" y="351"/>
                  </a:lnTo>
                  <a:lnTo>
                    <a:pt x="321" y="352"/>
                  </a:lnTo>
                  <a:lnTo>
                    <a:pt x="310" y="355"/>
                  </a:lnTo>
                  <a:lnTo>
                    <a:pt x="301" y="357"/>
                  </a:lnTo>
                  <a:lnTo>
                    <a:pt x="288" y="357"/>
                  </a:lnTo>
                  <a:lnTo>
                    <a:pt x="277" y="358"/>
                  </a:lnTo>
                  <a:lnTo>
                    <a:pt x="267" y="358"/>
                  </a:lnTo>
                  <a:lnTo>
                    <a:pt x="257" y="358"/>
                  </a:lnTo>
                  <a:lnTo>
                    <a:pt x="247" y="357"/>
                  </a:lnTo>
                  <a:lnTo>
                    <a:pt x="237" y="357"/>
                  </a:lnTo>
                  <a:lnTo>
                    <a:pt x="227" y="357"/>
                  </a:lnTo>
                  <a:lnTo>
                    <a:pt x="218" y="356"/>
                  </a:lnTo>
                  <a:lnTo>
                    <a:pt x="209" y="355"/>
                  </a:lnTo>
                  <a:lnTo>
                    <a:pt x="199" y="353"/>
                  </a:lnTo>
                  <a:lnTo>
                    <a:pt x="192" y="351"/>
                  </a:lnTo>
                  <a:lnTo>
                    <a:pt x="184" y="350"/>
                  </a:lnTo>
                  <a:lnTo>
                    <a:pt x="175" y="347"/>
                  </a:lnTo>
                  <a:lnTo>
                    <a:pt x="168" y="344"/>
                  </a:lnTo>
                  <a:lnTo>
                    <a:pt x="159" y="342"/>
                  </a:lnTo>
                  <a:lnTo>
                    <a:pt x="153" y="341"/>
                  </a:lnTo>
                  <a:lnTo>
                    <a:pt x="145" y="337"/>
                  </a:lnTo>
                  <a:lnTo>
                    <a:pt x="138" y="334"/>
                  </a:lnTo>
                  <a:lnTo>
                    <a:pt x="130" y="331"/>
                  </a:lnTo>
                  <a:lnTo>
                    <a:pt x="124" y="328"/>
                  </a:lnTo>
                  <a:lnTo>
                    <a:pt x="118" y="323"/>
                  </a:lnTo>
                  <a:lnTo>
                    <a:pt x="111" y="319"/>
                  </a:lnTo>
                  <a:lnTo>
                    <a:pt x="106" y="317"/>
                  </a:lnTo>
                  <a:lnTo>
                    <a:pt x="101" y="313"/>
                  </a:lnTo>
                  <a:lnTo>
                    <a:pt x="95" y="308"/>
                  </a:lnTo>
                  <a:lnTo>
                    <a:pt x="90" y="304"/>
                  </a:lnTo>
                  <a:lnTo>
                    <a:pt x="84" y="300"/>
                  </a:lnTo>
                  <a:lnTo>
                    <a:pt x="79" y="295"/>
                  </a:lnTo>
                  <a:lnTo>
                    <a:pt x="74" y="290"/>
                  </a:lnTo>
                  <a:lnTo>
                    <a:pt x="70" y="287"/>
                  </a:lnTo>
                  <a:lnTo>
                    <a:pt x="66" y="283"/>
                  </a:lnTo>
                  <a:lnTo>
                    <a:pt x="62" y="278"/>
                  </a:lnTo>
                  <a:lnTo>
                    <a:pt x="57" y="273"/>
                  </a:lnTo>
                  <a:lnTo>
                    <a:pt x="54" y="268"/>
                  </a:lnTo>
                  <a:lnTo>
                    <a:pt x="50" y="263"/>
                  </a:lnTo>
                  <a:lnTo>
                    <a:pt x="46" y="259"/>
                  </a:lnTo>
                  <a:lnTo>
                    <a:pt x="41" y="254"/>
                  </a:lnTo>
                  <a:lnTo>
                    <a:pt x="39" y="249"/>
                  </a:lnTo>
                  <a:lnTo>
                    <a:pt x="35" y="244"/>
                  </a:lnTo>
                  <a:lnTo>
                    <a:pt x="34" y="240"/>
                  </a:lnTo>
                  <a:lnTo>
                    <a:pt x="30" y="235"/>
                  </a:lnTo>
                  <a:lnTo>
                    <a:pt x="26" y="230"/>
                  </a:lnTo>
                  <a:lnTo>
                    <a:pt x="25" y="225"/>
                  </a:lnTo>
                  <a:lnTo>
                    <a:pt x="22" y="220"/>
                  </a:lnTo>
                  <a:lnTo>
                    <a:pt x="20" y="216"/>
                  </a:lnTo>
                  <a:lnTo>
                    <a:pt x="18" y="211"/>
                  </a:lnTo>
                  <a:lnTo>
                    <a:pt x="16" y="207"/>
                  </a:lnTo>
                  <a:lnTo>
                    <a:pt x="15" y="202"/>
                  </a:lnTo>
                  <a:lnTo>
                    <a:pt x="12" y="197"/>
                  </a:lnTo>
                  <a:lnTo>
                    <a:pt x="11" y="194"/>
                  </a:lnTo>
                  <a:lnTo>
                    <a:pt x="8" y="190"/>
                  </a:lnTo>
                  <a:lnTo>
                    <a:pt x="8" y="186"/>
                  </a:lnTo>
                  <a:lnTo>
                    <a:pt x="6" y="182"/>
                  </a:lnTo>
                  <a:lnTo>
                    <a:pt x="6" y="177"/>
                  </a:lnTo>
                  <a:lnTo>
                    <a:pt x="5" y="174"/>
                  </a:lnTo>
                  <a:lnTo>
                    <a:pt x="5" y="171"/>
                  </a:lnTo>
                  <a:lnTo>
                    <a:pt x="2" y="165"/>
                  </a:lnTo>
                  <a:lnTo>
                    <a:pt x="1" y="158"/>
                  </a:lnTo>
                  <a:lnTo>
                    <a:pt x="1" y="153"/>
                  </a:lnTo>
                  <a:lnTo>
                    <a:pt x="1" y="151"/>
                  </a:lnTo>
                  <a:lnTo>
                    <a:pt x="1" y="146"/>
                  </a:lnTo>
                  <a:lnTo>
                    <a:pt x="1" y="141"/>
                  </a:lnTo>
                  <a:lnTo>
                    <a:pt x="0" y="137"/>
                  </a:lnTo>
                  <a:lnTo>
                    <a:pt x="0" y="133"/>
                  </a:lnTo>
                  <a:lnTo>
                    <a:pt x="0" y="128"/>
                  </a:lnTo>
                  <a:lnTo>
                    <a:pt x="0" y="123"/>
                  </a:lnTo>
                  <a:lnTo>
                    <a:pt x="0" y="118"/>
                  </a:lnTo>
                  <a:lnTo>
                    <a:pt x="0" y="113"/>
                  </a:lnTo>
                  <a:lnTo>
                    <a:pt x="0" y="107"/>
                  </a:lnTo>
                  <a:lnTo>
                    <a:pt x="0" y="102"/>
                  </a:lnTo>
                  <a:lnTo>
                    <a:pt x="0" y="97"/>
                  </a:lnTo>
                  <a:lnTo>
                    <a:pt x="0" y="92"/>
                  </a:lnTo>
                  <a:lnTo>
                    <a:pt x="0" y="86"/>
                  </a:lnTo>
                  <a:lnTo>
                    <a:pt x="0" y="81"/>
                  </a:lnTo>
                  <a:lnTo>
                    <a:pt x="0" y="75"/>
                  </a:lnTo>
                  <a:lnTo>
                    <a:pt x="0" y="72"/>
                  </a:lnTo>
                  <a:lnTo>
                    <a:pt x="0" y="65"/>
                  </a:lnTo>
                  <a:lnTo>
                    <a:pt x="0" y="60"/>
                  </a:lnTo>
                  <a:lnTo>
                    <a:pt x="0" y="55"/>
                  </a:lnTo>
                  <a:lnTo>
                    <a:pt x="0" y="52"/>
                  </a:lnTo>
                  <a:lnTo>
                    <a:pt x="0" y="47"/>
                  </a:lnTo>
                  <a:lnTo>
                    <a:pt x="0" y="43"/>
                  </a:lnTo>
                  <a:lnTo>
                    <a:pt x="0" y="39"/>
                  </a:lnTo>
                  <a:lnTo>
                    <a:pt x="1" y="37"/>
                  </a:lnTo>
                  <a:lnTo>
                    <a:pt x="1" y="30"/>
                  </a:lnTo>
                  <a:lnTo>
                    <a:pt x="1" y="25"/>
                  </a:lnTo>
                  <a:lnTo>
                    <a:pt x="1" y="23"/>
                  </a:lnTo>
                  <a:close/>
                </a:path>
              </a:pathLst>
            </a:custGeom>
            <a:solidFill>
              <a:srgbClr val="637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71" name="Freeform 40"/>
            <p:cNvSpPr>
              <a:spLocks/>
            </p:cNvSpPr>
            <p:nvPr/>
          </p:nvSpPr>
          <p:spPr bwMode="auto">
            <a:xfrm>
              <a:off x="3109" y="2897"/>
              <a:ext cx="505" cy="130"/>
            </a:xfrm>
            <a:custGeom>
              <a:avLst/>
              <a:gdLst>
                <a:gd name="T0" fmla="*/ 0 w 1516"/>
                <a:gd name="T1" fmla="*/ 0 h 389"/>
                <a:gd name="T2" fmla="*/ 0 w 1516"/>
                <a:gd name="T3" fmla="*/ 0 h 389"/>
                <a:gd name="T4" fmla="*/ 0 w 1516"/>
                <a:gd name="T5" fmla="*/ 0 h 389"/>
                <a:gd name="T6" fmla="*/ 0 w 1516"/>
                <a:gd name="T7" fmla="*/ 0 h 389"/>
                <a:gd name="T8" fmla="*/ 0 w 1516"/>
                <a:gd name="T9" fmla="*/ 0 h 389"/>
                <a:gd name="T10" fmla="*/ 0 w 1516"/>
                <a:gd name="T11" fmla="*/ 0 h 389"/>
                <a:gd name="T12" fmla="*/ 0 w 1516"/>
                <a:gd name="T13" fmla="*/ 0 h 389"/>
                <a:gd name="T14" fmla="*/ 0 w 1516"/>
                <a:gd name="T15" fmla="*/ 0 h 389"/>
                <a:gd name="T16" fmla="*/ 0 w 1516"/>
                <a:gd name="T17" fmla="*/ 0 h 389"/>
                <a:gd name="T18" fmla="*/ 0 w 1516"/>
                <a:gd name="T19" fmla="*/ 0 h 389"/>
                <a:gd name="T20" fmla="*/ 0 w 1516"/>
                <a:gd name="T21" fmla="*/ 0 h 389"/>
                <a:gd name="T22" fmla="*/ 0 w 1516"/>
                <a:gd name="T23" fmla="*/ 0 h 389"/>
                <a:gd name="T24" fmla="*/ 0 w 1516"/>
                <a:gd name="T25" fmla="*/ 0 h 389"/>
                <a:gd name="T26" fmla="*/ 0 w 1516"/>
                <a:gd name="T27" fmla="*/ 0 h 389"/>
                <a:gd name="T28" fmla="*/ 0 w 1516"/>
                <a:gd name="T29" fmla="*/ 0 h 389"/>
                <a:gd name="T30" fmla="*/ 0 w 1516"/>
                <a:gd name="T31" fmla="*/ 0 h 389"/>
                <a:gd name="T32" fmla="*/ 0 w 1516"/>
                <a:gd name="T33" fmla="*/ 0 h 389"/>
                <a:gd name="T34" fmla="*/ 0 w 1516"/>
                <a:gd name="T35" fmla="*/ 0 h 389"/>
                <a:gd name="T36" fmla="*/ 0 w 1516"/>
                <a:gd name="T37" fmla="*/ 0 h 389"/>
                <a:gd name="T38" fmla="*/ 0 w 1516"/>
                <a:gd name="T39" fmla="*/ 0 h 389"/>
                <a:gd name="T40" fmla="*/ 0 w 1516"/>
                <a:gd name="T41" fmla="*/ 0 h 389"/>
                <a:gd name="T42" fmla="*/ 0 w 1516"/>
                <a:gd name="T43" fmla="*/ 0 h 389"/>
                <a:gd name="T44" fmla="*/ 0 w 1516"/>
                <a:gd name="T45" fmla="*/ 0 h 389"/>
                <a:gd name="T46" fmla="*/ 0 w 1516"/>
                <a:gd name="T47" fmla="*/ 0 h 389"/>
                <a:gd name="T48" fmla="*/ 0 w 1516"/>
                <a:gd name="T49" fmla="*/ 0 h 389"/>
                <a:gd name="T50" fmla="*/ 0 w 1516"/>
                <a:gd name="T51" fmla="*/ 0 h 389"/>
                <a:gd name="T52" fmla="*/ 0 w 1516"/>
                <a:gd name="T53" fmla="*/ 0 h 389"/>
                <a:gd name="T54" fmla="*/ 0 w 1516"/>
                <a:gd name="T55" fmla="*/ 0 h 389"/>
                <a:gd name="T56" fmla="*/ 0 w 1516"/>
                <a:gd name="T57" fmla="*/ 0 h 389"/>
                <a:gd name="T58" fmla="*/ 0 w 1516"/>
                <a:gd name="T59" fmla="*/ 0 h 389"/>
                <a:gd name="T60" fmla="*/ 0 w 1516"/>
                <a:gd name="T61" fmla="*/ 0 h 389"/>
                <a:gd name="T62" fmla="*/ 0 w 1516"/>
                <a:gd name="T63" fmla="*/ 0 h 389"/>
                <a:gd name="T64" fmla="*/ 0 w 1516"/>
                <a:gd name="T65" fmla="*/ 0 h 389"/>
                <a:gd name="T66" fmla="*/ 0 w 1516"/>
                <a:gd name="T67" fmla="*/ 0 h 389"/>
                <a:gd name="T68" fmla="*/ 0 w 1516"/>
                <a:gd name="T69" fmla="*/ 0 h 389"/>
                <a:gd name="T70" fmla="*/ 0 w 1516"/>
                <a:gd name="T71" fmla="*/ 0 h 389"/>
                <a:gd name="T72" fmla="*/ 0 w 1516"/>
                <a:gd name="T73" fmla="*/ 0 h 389"/>
                <a:gd name="T74" fmla="*/ 0 w 1516"/>
                <a:gd name="T75" fmla="*/ 0 h 389"/>
                <a:gd name="T76" fmla="*/ 0 w 1516"/>
                <a:gd name="T77" fmla="*/ 0 h 389"/>
                <a:gd name="T78" fmla="*/ 0 w 1516"/>
                <a:gd name="T79" fmla="*/ 0 h 389"/>
                <a:gd name="T80" fmla="*/ 0 w 1516"/>
                <a:gd name="T81" fmla="*/ 0 h 389"/>
                <a:gd name="T82" fmla="*/ 0 w 1516"/>
                <a:gd name="T83" fmla="*/ 0 h 389"/>
                <a:gd name="T84" fmla="*/ 0 w 1516"/>
                <a:gd name="T85" fmla="*/ 0 h 389"/>
                <a:gd name="T86" fmla="*/ 0 w 1516"/>
                <a:gd name="T87" fmla="*/ 0 h 389"/>
                <a:gd name="T88" fmla="*/ 0 w 1516"/>
                <a:gd name="T89" fmla="*/ 0 h 389"/>
                <a:gd name="T90" fmla="*/ 0 w 1516"/>
                <a:gd name="T91" fmla="*/ 0 h 389"/>
                <a:gd name="T92" fmla="*/ 0 w 1516"/>
                <a:gd name="T93" fmla="*/ 0 h 389"/>
                <a:gd name="T94" fmla="*/ 0 w 1516"/>
                <a:gd name="T95" fmla="*/ 0 h 389"/>
                <a:gd name="T96" fmla="*/ 0 w 1516"/>
                <a:gd name="T97" fmla="*/ 0 h 389"/>
                <a:gd name="T98" fmla="*/ 0 w 1516"/>
                <a:gd name="T99" fmla="*/ 0 h 389"/>
                <a:gd name="T100" fmla="*/ 0 w 1516"/>
                <a:gd name="T101" fmla="*/ 0 h 389"/>
                <a:gd name="T102" fmla="*/ 0 w 1516"/>
                <a:gd name="T103" fmla="*/ 0 h 389"/>
                <a:gd name="T104" fmla="*/ 0 w 1516"/>
                <a:gd name="T105" fmla="*/ 0 h 389"/>
                <a:gd name="T106" fmla="*/ 0 w 1516"/>
                <a:gd name="T107" fmla="*/ 0 h 389"/>
                <a:gd name="T108" fmla="*/ 0 w 1516"/>
                <a:gd name="T109" fmla="*/ 0 h 389"/>
                <a:gd name="T110" fmla="*/ 0 w 1516"/>
                <a:gd name="T111" fmla="*/ 0 h 389"/>
                <a:gd name="T112" fmla="*/ 0 w 1516"/>
                <a:gd name="T113" fmla="*/ 0 h 389"/>
                <a:gd name="T114" fmla="*/ 0 w 1516"/>
                <a:gd name="T115" fmla="*/ 0 h 389"/>
                <a:gd name="T116" fmla="*/ 0 w 1516"/>
                <a:gd name="T117" fmla="*/ 0 h 389"/>
                <a:gd name="T118" fmla="*/ 0 w 1516"/>
                <a:gd name="T119" fmla="*/ 0 h 389"/>
                <a:gd name="T120" fmla="*/ 0 w 1516"/>
                <a:gd name="T121" fmla="*/ 0 h 3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6"/>
                <a:gd name="T184" fmla="*/ 0 h 389"/>
                <a:gd name="T185" fmla="*/ 1516 w 1516"/>
                <a:gd name="T186" fmla="*/ 389 h 3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6" h="389">
                  <a:moveTo>
                    <a:pt x="29" y="342"/>
                  </a:moveTo>
                  <a:lnTo>
                    <a:pt x="0" y="345"/>
                  </a:lnTo>
                  <a:lnTo>
                    <a:pt x="0" y="343"/>
                  </a:lnTo>
                  <a:lnTo>
                    <a:pt x="1" y="342"/>
                  </a:lnTo>
                  <a:lnTo>
                    <a:pt x="4" y="337"/>
                  </a:lnTo>
                  <a:lnTo>
                    <a:pt x="9" y="332"/>
                  </a:lnTo>
                  <a:lnTo>
                    <a:pt x="11" y="328"/>
                  </a:lnTo>
                  <a:lnTo>
                    <a:pt x="14" y="326"/>
                  </a:lnTo>
                  <a:lnTo>
                    <a:pt x="16" y="321"/>
                  </a:lnTo>
                  <a:lnTo>
                    <a:pt x="20" y="317"/>
                  </a:lnTo>
                  <a:lnTo>
                    <a:pt x="24" y="312"/>
                  </a:lnTo>
                  <a:lnTo>
                    <a:pt x="27" y="308"/>
                  </a:lnTo>
                  <a:lnTo>
                    <a:pt x="31" y="303"/>
                  </a:lnTo>
                  <a:lnTo>
                    <a:pt x="36" y="299"/>
                  </a:lnTo>
                  <a:lnTo>
                    <a:pt x="40" y="293"/>
                  </a:lnTo>
                  <a:lnTo>
                    <a:pt x="45" y="288"/>
                  </a:lnTo>
                  <a:lnTo>
                    <a:pt x="49" y="282"/>
                  </a:lnTo>
                  <a:lnTo>
                    <a:pt x="55" y="277"/>
                  </a:lnTo>
                  <a:lnTo>
                    <a:pt x="59" y="270"/>
                  </a:lnTo>
                  <a:lnTo>
                    <a:pt x="64" y="264"/>
                  </a:lnTo>
                  <a:lnTo>
                    <a:pt x="69" y="257"/>
                  </a:lnTo>
                  <a:lnTo>
                    <a:pt x="75" y="252"/>
                  </a:lnTo>
                  <a:lnTo>
                    <a:pt x="81" y="244"/>
                  </a:lnTo>
                  <a:lnTo>
                    <a:pt x="86" y="238"/>
                  </a:lnTo>
                  <a:lnTo>
                    <a:pt x="94" y="230"/>
                  </a:lnTo>
                  <a:lnTo>
                    <a:pt x="100" y="224"/>
                  </a:lnTo>
                  <a:lnTo>
                    <a:pt x="107" y="216"/>
                  </a:lnTo>
                  <a:lnTo>
                    <a:pt x="113" y="210"/>
                  </a:lnTo>
                  <a:lnTo>
                    <a:pt x="119" y="204"/>
                  </a:lnTo>
                  <a:lnTo>
                    <a:pt x="127" y="196"/>
                  </a:lnTo>
                  <a:lnTo>
                    <a:pt x="133" y="189"/>
                  </a:lnTo>
                  <a:lnTo>
                    <a:pt x="139" y="182"/>
                  </a:lnTo>
                  <a:lnTo>
                    <a:pt x="147" y="175"/>
                  </a:lnTo>
                  <a:lnTo>
                    <a:pt x="153" y="167"/>
                  </a:lnTo>
                  <a:lnTo>
                    <a:pt x="159" y="160"/>
                  </a:lnTo>
                  <a:lnTo>
                    <a:pt x="167" y="153"/>
                  </a:lnTo>
                  <a:lnTo>
                    <a:pt x="174" y="146"/>
                  </a:lnTo>
                  <a:lnTo>
                    <a:pt x="182" y="140"/>
                  </a:lnTo>
                  <a:lnTo>
                    <a:pt x="188" y="132"/>
                  </a:lnTo>
                  <a:lnTo>
                    <a:pt x="196" y="125"/>
                  </a:lnTo>
                  <a:lnTo>
                    <a:pt x="202" y="118"/>
                  </a:lnTo>
                  <a:lnTo>
                    <a:pt x="209" y="112"/>
                  </a:lnTo>
                  <a:lnTo>
                    <a:pt x="217" y="104"/>
                  </a:lnTo>
                  <a:lnTo>
                    <a:pt x="225" y="98"/>
                  </a:lnTo>
                  <a:lnTo>
                    <a:pt x="231" y="93"/>
                  </a:lnTo>
                  <a:lnTo>
                    <a:pt x="240" y="87"/>
                  </a:lnTo>
                  <a:lnTo>
                    <a:pt x="246" y="81"/>
                  </a:lnTo>
                  <a:lnTo>
                    <a:pt x="252" y="74"/>
                  </a:lnTo>
                  <a:lnTo>
                    <a:pt x="258" y="68"/>
                  </a:lnTo>
                  <a:lnTo>
                    <a:pt x="266" y="63"/>
                  </a:lnTo>
                  <a:lnTo>
                    <a:pt x="272" y="59"/>
                  </a:lnTo>
                  <a:lnTo>
                    <a:pt x="280" y="54"/>
                  </a:lnTo>
                  <a:lnTo>
                    <a:pt x="286" y="49"/>
                  </a:lnTo>
                  <a:lnTo>
                    <a:pt x="294" y="45"/>
                  </a:lnTo>
                  <a:lnTo>
                    <a:pt x="300" y="40"/>
                  </a:lnTo>
                  <a:lnTo>
                    <a:pt x="306" y="37"/>
                  </a:lnTo>
                  <a:lnTo>
                    <a:pt x="312" y="33"/>
                  </a:lnTo>
                  <a:lnTo>
                    <a:pt x="319" y="30"/>
                  </a:lnTo>
                  <a:lnTo>
                    <a:pt x="325" y="28"/>
                  </a:lnTo>
                  <a:lnTo>
                    <a:pt x="331" y="25"/>
                  </a:lnTo>
                  <a:lnTo>
                    <a:pt x="336" y="23"/>
                  </a:lnTo>
                  <a:lnTo>
                    <a:pt x="343" y="22"/>
                  </a:lnTo>
                  <a:lnTo>
                    <a:pt x="348" y="20"/>
                  </a:lnTo>
                  <a:lnTo>
                    <a:pt x="354" y="18"/>
                  </a:lnTo>
                  <a:lnTo>
                    <a:pt x="360" y="16"/>
                  </a:lnTo>
                  <a:lnTo>
                    <a:pt x="366" y="15"/>
                  </a:lnTo>
                  <a:lnTo>
                    <a:pt x="373" y="13"/>
                  </a:lnTo>
                  <a:lnTo>
                    <a:pt x="379" y="13"/>
                  </a:lnTo>
                  <a:lnTo>
                    <a:pt x="386" y="11"/>
                  </a:lnTo>
                  <a:lnTo>
                    <a:pt x="393" y="10"/>
                  </a:lnTo>
                  <a:lnTo>
                    <a:pt x="399" y="9"/>
                  </a:lnTo>
                  <a:lnTo>
                    <a:pt x="408" y="8"/>
                  </a:lnTo>
                  <a:lnTo>
                    <a:pt x="414" y="6"/>
                  </a:lnTo>
                  <a:lnTo>
                    <a:pt x="423" y="6"/>
                  </a:lnTo>
                  <a:lnTo>
                    <a:pt x="429" y="5"/>
                  </a:lnTo>
                  <a:lnTo>
                    <a:pt x="437" y="5"/>
                  </a:lnTo>
                  <a:lnTo>
                    <a:pt x="444" y="4"/>
                  </a:lnTo>
                  <a:lnTo>
                    <a:pt x="453" y="4"/>
                  </a:lnTo>
                  <a:lnTo>
                    <a:pt x="461" y="4"/>
                  </a:lnTo>
                  <a:lnTo>
                    <a:pt x="468" y="3"/>
                  </a:lnTo>
                  <a:lnTo>
                    <a:pt x="476" y="1"/>
                  </a:lnTo>
                  <a:lnTo>
                    <a:pt x="484" y="1"/>
                  </a:lnTo>
                  <a:lnTo>
                    <a:pt x="492" y="1"/>
                  </a:lnTo>
                  <a:lnTo>
                    <a:pt x="501" y="1"/>
                  </a:lnTo>
                  <a:lnTo>
                    <a:pt x="508" y="1"/>
                  </a:lnTo>
                  <a:lnTo>
                    <a:pt x="517" y="1"/>
                  </a:lnTo>
                  <a:lnTo>
                    <a:pt x="525" y="0"/>
                  </a:lnTo>
                  <a:lnTo>
                    <a:pt x="532" y="0"/>
                  </a:lnTo>
                  <a:lnTo>
                    <a:pt x="541" y="0"/>
                  </a:lnTo>
                  <a:lnTo>
                    <a:pt x="548" y="0"/>
                  </a:lnTo>
                  <a:lnTo>
                    <a:pt x="556" y="0"/>
                  </a:lnTo>
                  <a:lnTo>
                    <a:pt x="565" y="0"/>
                  </a:lnTo>
                  <a:lnTo>
                    <a:pt x="572" y="0"/>
                  </a:lnTo>
                  <a:lnTo>
                    <a:pt x="581" y="1"/>
                  </a:lnTo>
                  <a:lnTo>
                    <a:pt x="587" y="1"/>
                  </a:lnTo>
                  <a:lnTo>
                    <a:pt x="595" y="1"/>
                  </a:lnTo>
                  <a:lnTo>
                    <a:pt x="602" y="1"/>
                  </a:lnTo>
                  <a:lnTo>
                    <a:pt x="610" y="1"/>
                  </a:lnTo>
                  <a:lnTo>
                    <a:pt x="616" y="1"/>
                  </a:lnTo>
                  <a:lnTo>
                    <a:pt x="624" y="1"/>
                  </a:lnTo>
                  <a:lnTo>
                    <a:pt x="631" y="1"/>
                  </a:lnTo>
                  <a:lnTo>
                    <a:pt x="638" y="1"/>
                  </a:lnTo>
                  <a:lnTo>
                    <a:pt x="644" y="1"/>
                  </a:lnTo>
                  <a:lnTo>
                    <a:pt x="650" y="1"/>
                  </a:lnTo>
                  <a:lnTo>
                    <a:pt x="656" y="1"/>
                  </a:lnTo>
                  <a:lnTo>
                    <a:pt x="663" y="3"/>
                  </a:lnTo>
                  <a:lnTo>
                    <a:pt x="669" y="3"/>
                  </a:lnTo>
                  <a:lnTo>
                    <a:pt x="674" y="4"/>
                  </a:lnTo>
                  <a:lnTo>
                    <a:pt x="680" y="4"/>
                  </a:lnTo>
                  <a:lnTo>
                    <a:pt x="685" y="4"/>
                  </a:lnTo>
                  <a:lnTo>
                    <a:pt x="689" y="4"/>
                  </a:lnTo>
                  <a:lnTo>
                    <a:pt x="694" y="4"/>
                  </a:lnTo>
                  <a:lnTo>
                    <a:pt x="699" y="4"/>
                  </a:lnTo>
                  <a:lnTo>
                    <a:pt x="703" y="5"/>
                  </a:lnTo>
                  <a:lnTo>
                    <a:pt x="707" y="5"/>
                  </a:lnTo>
                  <a:lnTo>
                    <a:pt x="710" y="5"/>
                  </a:lnTo>
                  <a:lnTo>
                    <a:pt x="714" y="5"/>
                  </a:lnTo>
                  <a:lnTo>
                    <a:pt x="717" y="6"/>
                  </a:lnTo>
                  <a:lnTo>
                    <a:pt x="722" y="6"/>
                  </a:lnTo>
                  <a:lnTo>
                    <a:pt x="725" y="6"/>
                  </a:lnTo>
                  <a:lnTo>
                    <a:pt x="728" y="6"/>
                  </a:lnTo>
                  <a:lnTo>
                    <a:pt x="729" y="8"/>
                  </a:lnTo>
                  <a:lnTo>
                    <a:pt x="730" y="8"/>
                  </a:lnTo>
                  <a:lnTo>
                    <a:pt x="733" y="8"/>
                  </a:lnTo>
                  <a:lnTo>
                    <a:pt x="735" y="8"/>
                  </a:lnTo>
                  <a:lnTo>
                    <a:pt x="739" y="10"/>
                  </a:lnTo>
                  <a:lnTo>
                    <a:pt x="743" y="10"/>
                  </a:lnTo>
                  <a:lnTo>
                    <a:pt x="748" y="13"/>
                  </a:lnTo>
                  <a:lnTo>
                    <a:pt x="752" y="13"/>
                  </a:lnTo>
                  <a:lnTo>
                    <a:pt x="758" y="15"/>
                  </a:lnTo>
                  <a:lnTo>
                    <a:pt x="763" y="16"/>
                  </a:lnTo>
                  <a:lnTo>
                    <a:pt x="771" y="19"/>
                  </a:lnTo>
                  <a:lnTo>
                    <a:pt x="777" y="22"/>
                  </a:lnTo>
                  <a:lnTo>
                    <a:pt x="784" y="23"/>
                  </a:lnTo>
                  <a:lnTo>
                    <a:pt x="792" y="27"/>
                  </a:lnTo>
                  <a:lnTo>
                    <a:pt x="801" y="29"/>
                  </a:lnTo>
                  <a:lnTo>
                    <a:pt x="809" y="32"/>
                  </a:lnTo>
                  <a:lnTo>
                    <a:pt x="820" y="34"/>
                  </a:lnTo>
                  <a:lnTo>
                    <a:pt x="828" y="37"/>
                  </a:lnTo>
                  <a:lnTo>
                    <a:pt x="838" y="40"/>
                  </a:lnTo>
                  <a:lnTo>
                    <a:pt x="848" y="44"/>
                  </a:lnTo>
                  <a:lnTo>
                    <a:pt x="860" y="48"/>
                  </a:lnTo>
                  <a:lnTo>
                    <a:pt x="871" y="52"/>
                  </a:lnTo>
                  <a:lnTo>
                    <a:pt x="882" y="55"/>
                  </a:lnTo>
                  <a:lnTo>
                    <a:pt x="894" y="59"/>
                  </a:lnTo>
                  <a:lnTo>
                    <a:pt x="906" y="63"/>
                  </a:lnTo>
                  <a:lnTo>
                    <a:pt x="919" y="68"/>
                  </a:lnTo>
                  <a:lnTo>
                    <a:pt x="932" y="73"/>
                  </a:lnTo>
                  <a:lnTo>
                    <a:pt x="945" y="77"/>
                  </a:lnTo>
                  <a:lnTo>
                    <a:pt x="960" y="82"/>
                  </a:lnTo>
                  <a:lnTo>
                    <a:pt x="973" y="87"/>
                  </a:lnTo>
                  <a:lnTo>
                    <a:pt x="988" y="93"/>
                  </a:lnTo>
                  <a:lnTo>
                    <a:pt x="1001" y="97"/>
                  </a:lnTo>
                  <a:lnTo>
                    <a:pt x="1017" y="102"/>
                  </a:lnTo>
                  <a:lnTo>
                    <a:pt x="1030" y="107"/>
                  </a:lnTo>
                  <a:lnTo>
                    <a:pt x="1045" y="115"/>
                  </a:lnTo>
                  <a:lnTo>
                    <a:pt x="1060" y="120"/>
                  </a:lnTo>
                  <a:lnTo>
                    <a:pt x="1077" y="126"/>
                  </a:lnTo>
                  <a:lnTo>
                    <a:pt x="1093" y="132"/>
                  </a:lnTo>
                  <a:lnTo>
                    <a:pt x="1108" y="138"/>
                  </a:lnTo>
                  <a:lnTo>
                    <a:pt x="1125" y="145"/>
                  </a:lnTo>
                  <a:lnTo>
                    <a:pt x="1141" y="151"/>
                  </a:lnTo>
                  <a:lnTo>
                    <a:pt x="1157" y="159"/>
                  </a:lnTo>
                  <a:lnTo>
                    <a:pt x="1173" y="165"/>
                  </a:lnTo>
                  <a:lnTo>
                    <a:pt x="1190" y="171"/>
                  </a:lnTo>
                  <a:lnTo>
                    <a:pt x="1207" y="179"/>
                  </a:lnTo>
                  <a:lnTo>
                    <a:pt x="1224" y="186"/>
                  </a:lnTo>
                  <a:lnTo>
                    <a:pt x="1241" y="194"/>
                  </a:lnTo>
                  <a:lnTo>
                    <a:pt x="1258" y="201"/>
                  </a:lnTo>
                  <a:lnTo>
                    <a:pt x="1275" y="209"/>
                  </a:lnTo>
                  <a:lnTo>
                    <a:pt x="1291" y="216"/>
                  </a:lnTo>
                  <a:lnTo>
                    <a:pt x="1310" y="224"/>
                  </a:lnTo>
                  <a:lnTo>
                    <a:pt x="1327" y="233"/>
                  </a:lnTo>
                  <a:lnTo>
                    <a:pt x="1344" y="240"/>
                  </a:lnTo>
                  <a:lnTo>
                    <a:pt x="1362" y="249"/>
                  </a:lnTo>
                  <a:lnTo>
                    <a:pt x="1379" y="257"/>
                  </a:lnTo>
                  <a:lnTo>
                    <a:pt x="1396" y="265"/>
                  </a:lnTo>
                  <a:lnTo>
                    <a:pt x="1413" y="274"/>
                  </a:lnTo>
                  <a:lnTo>
                    <a:pt x="1430" y="283"/>
                  </a:lnTo>
                  <a:lnTo>
                    <a:pt x="1447" y="292"/>
                  </a:lnTo>
                  <a:lnTo>
                    <a:pt x="1465" y="301"/>
                  </a:lnTo>
                  <a:lnTo>
                    <a:pt x="1481" y="311"/>
                  </a:lnTo>
                  <a:lnTo>
                    <a:pt x="1499" y="319"/>
                  </a:lnTo>
                  <a:lnTo>
                    <a:pt x="1516" y="329"/>
                  </a:lnTo>
                  <a:lnTo>
                    <a:pt x="1515" y="329"/>
                  </a:lnTo>
                  <a:lnTo>
                    <a:pt x="1514" y="331"/>
                  </a:lnTo>
                  <a:lnTo>
                    <a:pt x="1510" y="333"/>
                  </a:lnTo>
                  <a:lnTo>
                    <a:pt x="1505" y="337"/>
                  </a:lnTo>
                  <a:lnTo>
                    <a:pt x="1500" y="341"/>
                  </a:lnTo>
                  <a:lnTo>
                    <a:pt x="1494" y="345"/>
                  </a:lnTo>
                  <a:lnTo>
                    <a:pt x="1490" y="347"/>
                  </a:lnTo>
                  <a:lnTo>
                    <a:pt x="1486" y="350"/>
                  </a:lnTo>
                  <a:lnTo>
                    <a:pt x="1482" y="353"/>
                  </a:lnTo>
                  <a:lnTo>
                    <a:pt x="1478" y="356"/>
                  </a:lnTo>
                  <a:lnTo>
                    <a:pt x="1473" y="358"/>
                  </a:lnTo>
                  <a:lnTo>
                    <a:pt x="1468" y="361"/>
                  </a:lnTo>
                  <a:lnTo>
                    <a:pt x="1463" y="362"/>
                  </a:lnTo>
                  <a:lnTo>
                    <a:pt x="1458" y="366"/>
                  </a:lnTo>
                  <a:lnTo>
                    <a:pt x="1453" y="367"/>
                  </a:lnTo>
                  <a:lnTo>
                    <a:pt x="1447" y="371"/>
                  </a:lnTo>
                  <a:lnTo>
                    <a:pt x="1442" y="372"/>
                  </a:lnTo>
                  <a:lnTo>
                    <a:pt x="1437" y="376"/>
                  </a:lnTo>
                  <a:lnTo>
                    <a:pt x="1431" y="377"/>
                  </a:lnTo>
                  <a:lnTo>
                    <a:pt x="1424" y="378"/>
                  </a:lnTo>
                  <a:lnTo>
                    <a:pt x="1418" y="381"/>
                  </a:lnTo>
                  <a:lnTo>
                    <a:pt x="1412" y="384"/>
                  </a:lnTo>
                  <a:lnTo>
                    <a:pt x="1404" y="384"/>
                  </a:lnTo>
                  <a:lnTo>
                    <a:pt x="1397" y="386"/>
                  </a:lnTo>
                  <a:lnTo>
                    <a:pt x="1391" y="387"/>
                  </a:lnTo>
                  <a:lnTo>
                    <a:pt x="1384" y="389"/>
                  </a:lnTo>
                  <a:lnTo>
                    <a:pt x="1382" y="387"/>
                  </a:lnTo>
                  <a:lnTo>
                    <a:pt x="1381" y="387"/>
                  </a:lnTo>
                  <a:lnTo>
                    <a:pt x="1378" y="387"/>
                  </a:lnTo>
                  <a:lnTo>
                    <a:pt x="1374" y="386"/>
                  </a:lnTo>
                  <a:lnTo>
                    <a:pt x="1369" y="385"/>
                  </a:lnTo>
                  <a:lnTo>
                    <a:pt x="1364" y="384"/>
                  </a:lnTo>
                  <a:lnTo>
                    <a:pt x="1358" y="382"/>
                  </a:lnTo>
                  <a:lnTo>
                    <a:pt x="1352" y="382"/>
                  </a:lnTo>
                  <a:lnTo>
                    <a:pt x="1347" y="381"/>
                  </a:lnTo>
                  <a:lnTo>
                    <a:pt x="1342" y="380"/>
                  </a:lnTo>
                  <a:lnTo>
                    <a:pt x="1338" y="378"/>
                  </a:lnTo>
                  <a:lnTo>
                    <a:pt x="1334" y="377"/>
                  </a:lnTo>
                  <a:lnTo>
                    <a:pt x="1329" y="376"/>
                  </a:lnTo>
                  <a:lnTo>
                    <a:pt x="1324" y="376"/>
                  </a:lnTo>
                  <a:lnTo>
                    <a:pt x="1319" y="375"/>
                  </a:lnTo>
                  <a:lnTo>
                    <a:pt x="1314" y="373"/>
                  </a:lnTo>
                  <a:lnTo>
                    <a:pt x="1309" y="371"/>
                  </a:lnTo>
                  <a:lnTo>
                    <a:pt x="1303" y="370"/>
                  </a:lnTo>
                  <a:lnTo>
                    <a:pt x="1298" y="368"/>
                  </a:lnTo>
                  <a:lnTo>
                    <a:pt x="1293" y="367"/>
                  </a:lnTo>
                  <a:lnTo>
                    <a:pt x="1286" y="366"/>
                  </a:lnTo>
                  <a:lnTo>
                    <a:pt x="1280" y="365"/>
                  </a:lnTo>
                  <a:lnTo>
                    <a:pt x="1274" y="362"/>
                  </a:lnTo>
                  <a:lnTo>
                    <a:pt x="1269" y="361"/>
                  </a:lnTo>
                  <a:lnTo>
                    <a:pt x="1261" y="360"/>
                  </a:lnTo>
                  <a:lnTo>
                    <a:pt x="1255" y="357"/>
                  </a:lnTo>
                  <a:lnTo>
                    <a:pt x="1249" y="355"/>
                  </a:lnTo>
                  <a:lnTo>
                    <a:pt x="1241" y="353"/>
                  </a:lnTo>
                  <a:lnTo>
                    <a:pt x="1235" y="350"/>
                  </a:lnTo>
                  <a:lnTo>
                    <a:pt x="1227" y="348"/>
                  </a:lnTo>
                  <a:lnTo>
                    <a:pt x="1220" y="346"/>
                  </a:lnTo>
                  <a:lnTo>
                    <a:pt x="1214" y="343"/>
                  </a:lnTo>
                  <a:lnTo>
                    <a:pt x="1206" y="341"/>
                  </a:lnTo>
                  <a:lnTo>
                    <a:pt x="1199" y="338"/>
                  </a:lnTo>
                  <a:lnTo>
                    <a:pt x="1191" y="334"/>
                  </a:lnTo>
                  <a:lnTo>
                    <a:pt x="1183" y="333"/>
                  </a:lnTo>
                  <a:lnTo>
                    <a:pt x="1176" y="331"/>
                  </a:lnTo>
                  <a:lnTo>
                    <a:pt x="1168" y="327"/>
                  </a:lnTo>
                  <a:lnTo>
                    <a:pt x="1161" y="324"/>
                  </a:lnTo>
                  <a:lnTo>
                    <a:pt x="1155" y="322"/>
                  </a:lnTo>
                  <a:lnTo>
                    <a:pt x="1146" y="318"/>
                  </a:lnTo>
                  <a:lnTo>
                    <a:pt x="1138" y="314"/>
                  </a:lnTo>
                  <a:lnTo>
                    <a:pt x="1130" y="311"/>
                  </a:lnTo>
                  <a:lnTo>
                    <a:pt x="1122" y="308"/>
                  </a:lnTo>
                  <a:lnTo>
                    <a:pt x="1114" y="304"/>
                  </a:lnTo>
                  <a:lnTo>
                    <a:pt x="1107" y="301"/>
                  </a:lnTo>
                  <a:lnTo>
                    <a:pt x="1099" y="297"/>
                  </a:lnTo>
                  <a:lnTo>
                    <a:pt x="1091" y="294"/>
                  </a:lnTo>
                  <a:lnTo>
                    <a:pt x="1083" y="289"/>
                  </a:lnTo>
                  <a:lnTo>
                    <a:pt x="1074" y="287"/>
                  </a:lnTo>
                  <a:lnTo>
                    <a:pt x="1067" y="282"/>
                  </a:lnTo>
                  <a:lnTo>
                    <a:pt x="1059" y="278"/>
                  </a:lnTo>
                  <a:lnTo>
                    <a:pt x="1050" y="274"/>
                  </a:lnTo>
                  <a:lnTo>
                    <a:pt x="1043" y="270"/>
                  </a:lnTo>
                  <a:lnTo>
                    <a:pt x="1035" y="265"/>
                  </a:lnTo>
                  <a:lnTo>
                    <a:pt x="1028" y="262"/>
                  </a:lnTo>
                  <a:lnTo>
                    <a:pt x="1020" y="257"/>
                  </a:lnTo>
                  <a:lnTo>
                    <a:pt x="1012" y="253"/>
                  </a:lnTo>
                  <a:lnTo>
                    <a:pt x="1003" y="248"/>
                  </a:lnTo>
                  <a:lnTo>
                    <a:pt x="995" y="243"/>
                  </a:lnTo>
                  <a:lnTo>
                    <a:pt x="986" y="238"/>
                  </a:lnTo>
                  <a:lnTo>
                    <a:pt x="978" y="234"/>
                  </a:lnTo>
                  <a:lnTo>
                    <a:pt x="969" y="229"/>
                  </a:lnTo>
                  <a:lnTo>
                    <a:pt x="961" y="225"/>
                  </a:lnTo>
                  <a:lnTo>
                    <a:pt x="951" y="221"/>
                  </a:lnTo>
                  <a:lnTo>
                    <a:pt x="943" y="216"/>
                  </a:lnTo>
                  <a:lnTo>
                    <a:pt x="934" y="213"/>
                  </a:lnTo>
                  <a:lnTo>
                    <a:pt x="925" y="209"/>
                  </a:lnTo>
                  <a:lnTo>
                    <a:pt x="916" y="204"/>
                  </a:lnTo>
                  <a:lnTo>
                    <a:pt x="907" y="200"/>
                  </a:lnTo>
                  <a:lnTo>
                    <a:pt x="899" y="195"/>
                  </a:lnTo>
                  <a:lnTo>
                    <a:pt x="890" y="192"/>
                  </a:lnTo>
                  <a:lnTo>
                    <a:pt x="880" y="187"/>
                  </a:lnTo>
                  <a:lnTo>
                    <a:pt x="871" y="184"/>
                  </a:lnTo>
                  <a:lnTo>
                    <a:pt x="861" y="179"/>
                  </a:lnTo>
                  <a:lnTo>
                    <a:pt x="852" y="175"/>
                  </a:lnTo>
                  <a:lnTo>
                    <a:pt x="842" y="171"/>
                  </a:lnTo>
                  <a:lnTo>
                    <a:pt x="833" y="167"/>
                  </a:lnTo>
                  <a:lnTo>
                    <a:pt x="823" y="164"/>
                  </a:lnTo>
                  <a:lnTo>
                    <a:pt x="814" y="161"/>
                  </a:lnTo>
                  <a:lnTo>
                    <a:pt x="804" y="156"/>
                  </a:lnTo>
                  <a:lnTo>
                    <a:pt x="796" y="153"/>
                  </a:lnTo>
                  <a:lnTo>
                    <a:pt x="787" y="150"/>
                  </a:lnTo>
                  <a:lnTo>
                    <a:pt x="777" y="146"/>
                  </a:lnTo>
                  <a:lnTo>
                    <a:pt x="768" y="142"/>
                  </a:lnTo>
                  <a:lnTo>
                    <a:pt x="759" y="140"/>
                  </a:lnTo>
                  <a:lnTo>
                    <a:pt x="749" y="136"/>
                  </a:lnTo>
                  <a:lnTo>
                    <a:pt x="742" y="133"/>
                  </a:lnTo>
                  <a:lnTo>
                    <a:pt x="732" y="131"/>
                  </a:lnTo>
                  <a:lnTo>
                    <a:pt x="722" y="127"/>
                  </a:lnTo>
                  <a:lnTo>
                    <a:pt x="713" y="123"/>
                  </a:lnTo>
                  <a:lnTo>
                    <a:pt x="704" y="122"/>
                  </a:lnTo>
                  <a:lnTo>
                    <a:pt x="695" y="118"/>
                  </a:lnTo>
                  <a:lnTo>
                    <a:pt x="686" y="116"/>
                  </a:lnTo>
                  <a:lnTo>
                    <a:pt x="678" y="113"/>
                  </a:lnTo>
                  <a:lnTo>
                    <a:pt x="669" y="111"/>
                  </a:lnTo>
                  <a:lnTo>
                    <a:pt x="660" y="108"/>
                  </a:lnTo>
                  <a:lnTo>
                    <a:pt x="653" y="106"/>
                  </a:lnTo>
                  <a:lnTo>
                    <a:pt x="644" y="104"/>
                  </a:lnTo>
                  <a:lnTo>
                    <a:pt x="635" y="102"/>
                  </a:lnTo>
                  <a:lnTo>
                    <a:pt x="626" y="99"/>
                  </a:lnTo>
                  <a:lnTo>
                    <a:pt x="617" y="98"/>
                  </a:lnTo>
                  <a:lnTo>
                    <a:pt x="610" y="97"/>
                  </a:lnTo>
                  <a:lnTo>
                    <a:pt x="604" y="96"/>
                  </a:lnTo>
                  <a:lnTo>
                    <a:pt x="595" y="93"/>
                  </a:lnTo>
                  <a:lnTo>
                    <a:pt x="587" y="92"/>
                  </a:lnTo>
                  <a:lnTo>
                    <a:pt x="580" y="91"/>
                  </a:lnTo>
                  <a:lnTo>
                    <a:pt x="572" y="89"/>
                  </a:lnTo>
                  <a:lnTo>
                    <a:pt x="565" y="88"/>
                  </a:lnTo>
                  <a:lnTo>
                    <a:pt x="557" y="87"/>
                  </a:lnTo>
                  <a:lnTo>
                    <a:pt x="551" y="86"/>
                  </a:lnTo>
                  <a:lnTo>
                    <a:pt x="545" y="86"/>
                  </a:lnTo>
                  <a:lnTo>
                    <a:pt x="537" y="86"/>
                  </a:lnTo>
                  <a:lnTo>
                    <a:pt x="531" y="84"/>
                  </a:lnTo>
                  <a:lnTo>
                    <a:pt x="525" y="84"/>
                  </a:lnTo>
                  <a:lnTo>
                    <a:pt x="520" y="84"/>
                  </a:lnTo>
                  <a:lnTo>
                    <a:pt x="513" y="84"/>
                  </a:lnTo>
                  <a:lnTo>
                    <a:pt x="507" y="84"/>
                  </a:lnTo>
                  <a:lnTo>
                    <a:pt x="502" y="84"/>
                  </a:lnTo>
                  <a:lnTo>
                    <a:pt x="497" y="86"/>
                  </a:lnTo>
                  <a:lnTo>
                    <a:pt x="492" y="86"/>
                  </a:lnTo>
                  <a:lnTo>
                    <a:pt x="487" y="86"/>
                  </a:lnTo>
                  <a:lnTo>
                    <a:pt x="481" y="86"/>
                  </a:lnTo>
                  <a:lnTo>
                    <a:pt x="476" y="87"/>
                  </a:lnTo>
                  <a:lnTo>
                    <a:pt x="471" y="87"/>
                  </a:lnTo>
                  <a:lnTo>
                    <a:pt x="466" y="88"/>
                  </a:lnTo>
                  <a:lnTo>
                    <a:pt x="461" y="88"/>
                  </a:lnTo>
                  <a:lnTo>
                    <a:pt x="457" y="89"/>
                  </a:lnTo>
                  <a:lnTo>
                    <a:pt x="450" y="89"/>
                  </a:lnTo>
                  <a:lnTo>
                    <a:pt x="445" y="91"/>
                  </a:lnTo>
                  <a:lnTo>
                    <a:pt x="440" y="92"/>
                  </a:lnTo>
                  <a:lnTo>
                    <a:pt x="437" y="93"/>
                  </a:lnTo>
                  <a:lnTo>
                    <a:pt x="432" y="94"/>
                  </a:lnTo>
                  <a:lnTo>
                    <a:pt x="427" y="96"/>
                  </a:lnTo>
                  <a:lnTo>
                    <a:pt x="423" y="96"/>
                  </a:lnTo>
                  <a:lnTo>
                    <a:pt x="418" y="98"/>
                  </a:lnTo>
                  <a:lnTo>
                    <a:pt x="413" y="98"/>
                  </a:lnTo>
                  <a:lnTo>
                    <a:pt x="408" y="99"/>
                  </a:lnTo>
                  <a:lnTo>
                    <a:pt x="403" y="99"/>
                  </a:lnTo>
                  <a:lnTo>
                    <a:pt x="399" y="101"/>
                  </a:lnTo>
                  <a:lnTo>
                    <a:pt x="395" y="102"/>
                  </a:lnTo>
                  <a:lnTo>
                    <a:pt x="390" y="103"/>
                  </a:lnTo>
                  <a:lnTo>
                    <a:pt x="386" y="104"/>
                  </a:lnTo>
                  <a:lnTo>
                    <a:pt x="381" y="106"/>
                  </a:lnTo>
                  <a:lnTo>
                    <a:pt x="376" y="107"/>
                  </a:lnTo>
                  <a:lnTo>
                    <a:pt x="373" y="108"/>
                  </a:lnTo>
                  <a:lnTo>
                    <a:pt x="369" y="109"/>
                  </a:lnTo>
                  <a:lnTo>
                    <a:pt x="364" y="112"/>
                  </a:lnTo>
                  <a:lnTo>
                    <a:pt x="360" y="113"/>
                  </a:lnTo>
                  <a:lnTo>
                    <a:pt x="356" y="115"/>
                  </a:lnTo>
                  <a:lnTo>
                    <a:pt x="351" y="116"/>
                  </a:lnTo>
                  <a:lnTo>
                    <a:pt x="348" y="118"/>
                  </a:lnTo>
                  <a:lnTo>
                    <a:pt x="344" y="120"/>
                  </a:lnTo>
                  <a:lnTo>
                    <a:pt x="340" y="121"/>
                  </a:lnTo>
                  <a:lnTo>
                    <a:pt x="335" y="122"/>
                  </a:lnTo>
                  <a:lnTo>
                    <a:pt x="331" y="125"/>
                  </a:lnTo>
                  <a:lnTo>
                    <a:pt x="324" y="127"/>
                  </a:lnTo>
                  <a:lnTo>
                    <a:pt x="316" y="132"/>
                  </a:lnTo>
                  <a:lnTo>
                    <a:pt x="312" y="133"/>
                  </a:lnTo>
                  <a:lnTo>
                    <a:pt x="307" y="135"/>
                  </a:lnTo>
                  <a:lnTo>
                    <a:pt x="304" y="137"/>
                  </a:lnTo>
                  <a:lnTo>
                    <a:pt x="301" y="138"/>
                  </a:lnTo>
                  <a:lnTo>
                    <a:pt x="292" y="143"/>
                  </a:lnTo>
                  <a:lnTo>
                    <a:pt x="286" y="147"/>
                  </a:lnTo>
                  <a:lnTo>
                    <a:pt x="280" y="151"/>
                  </a:lnTo>
                  <a:lnTo>
                    <a:pt x="272" y="155"/>
                  </a:lnTo>
                  <a:lnTo>
                    <a:pt x="265" y="160"/>
                  </a:lnTo>
                  <a:lnTo>
                    <a:pt x="258" y="165"/>
                  </a:lnTo>
                  <a:lnTo>
                    <a:pt x="252" y="169"/>
                  </a:lnTo>
                  <a:lnTo>
                    <a:pt x="246" y="172"/>
                  </a:lnTo>
                  <a:lnTo>
                    <a:pt x="240" y="177"/>
                  </a:lnTo>
                  <a:lnTo>
                    <a:pt x="235" y="184"/>
                  </a:lnTo>
                  <a:lnTo>
                    <a:pt x="227" y="187"/>
                  </a:lnTo>
                  <a:lnTo>
                    <a:pt x="220" y="194"/>
                  </a:lnTo>
                  <a:lnTo>
                    <a:pt x="213" y="199"/>
                  </a:lnTo>
                  <a:lnTo>
                    <a:pt x="206" y="205"/>
                  </a:lnTo>
                  <a:lnTo>
                    <a:pt x="202" y="206"/>
                  </a:lnTo>
                  <a:lnTo>
                    <a:pt x="197" y="210"/>
                  </a:lnTo>
                  <a:lnTo>
                    <a:pt x="193" y="213"/>
                  </a:lnTo>
                  <a:lnTo>
                    <a:pt x="189" y="216"/>
                  </a:lnTo>
                  <a:lnTo>
                    <a:pt x="186" y="220"/>
                  </a:lnTo>
                  <a:lnTo>
                    <a:pt x="181" y="223"/>
                  </a:lnTo>
                  <a:lnTo>
                    <a:pt x="177" y="226"/>
                  </a:lnTo>
                  <a:lnTo>
                    <a:pt x="173" y="230"/>
                  </a:lnTo>
                  <a:lnTo>
                    <a:pt x="169" y="233"/>
                  </a:lnTo>
                  <a:lnTo>
                    <a:pt x="164" y="236"/>
                  </a:lnTo>
                  <a:lnTo>
                    <a:pt x="161" y="239"/>
                  </a:lnTo>
                  <a:lnTo>
                    <a:pt x="157" y="243"/>
                  </a:lnTo>
                  <a:lnTo>
                    <a:pt x="152" y="245"/>
                  </a:lnTo>
                  <a:lnTo>
                    <a:pt x="148" y="249"/>
                  </a:lnTo>
                  <a:lnTo>
                    <a:pt x="143" y="253"/>
                  </a:lnTo>
                  <a:lnTo>
                    <a:pt x="139" y="257"/>
                  </a:lnTo>
                  <a:lnTo>
                    <a:pt x="135" y="259"/>
                  </a:lnTo>
                  <a:lnTo>
                    <a:pt x="130" y="263"/>
                  </a:lnTo>
                  <a:lnTo>
                    <a:pt x="127" y="265"/>
                  </a:lnTo>
                  <a:lnTo>
                    <a:pt x="123" y="269"/>
                  </a:lnTo>
                  <a:lnTo>
                    <a:pt x="118" y="272"/>
                  </a:lnTo>
                  <a:lnTo>
                    <a:pt x="114" y="275"/>
                  </a:lnTo>
                  <a:lnTo>
                    <a:pt x="109" y="279"/>
                  </a:lnTo>
                  <a:lnTo>
                    <a:pt x="107" y="283"/>
                  </a:lnTo>
                  <a:lnTo>
                    <a:pt x="102" y="284"/>
                  </a:lnTo>
                  <a:lnTo>
                    <a:pt x="98" y="288"/>
                  </a:lnTo>
                  <a:lnTo>
                    <a:pt x="94" y="291"/>
                  </a:lnTo>
                  <a:lnTo>
                    <a:pt x="90" y="294"/>
                  </a:lnTo>
                  <a:lnTo>
                    <a:pt x="81" y="299"/>
                  </a:lnTo>
                  <a:lnTo>
                    <a:pt x="75" y="306"/>
                  </a:lnTo>
                  <a:lnTo>
                    <a:pt x="68" y="311"/>
                  </a:lnTo>
                  <a:lnTo>
                    <a:pt x="61" y="316"/>
                  </a:lnTo>
                  <a:lnTo>
                    <a:pt x="56" y="319"/>
                  </a:lnTo>
                  <a:lnTo>
                    <a:pt x="51" y="324"/>
                  </a:lnTo>
                  <a:lnTo>
                    <a:pt x="45" y="327"/>
                  </a:lnTo>
                  <a:lnTo>
                    <a:pt x="41" y="331"/>
                  </a:lnTo>
                  <a:lnTo>
                    <a:pt x="36" y="333"/>
                  </a:lnTo>
                  <a:lnTo>
                    <a:pt x="34" y="337"/>
                  </a:lnTo>
                  <a:lnTo>
                    <a:pt x="30" y="341"/>
                  </a:lnTo>
                  <a:lnTo>
                    <a:pt x="29" y="342"/>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72" name="Freeform 41"/>
            <p:cNvSpPr>
              <a:spLocks/>
            </p:cNvSpPr>
            <p:nvPr/>
          </p:nvSpPr>
          <p:spPr bwMode="auto">
            <a:xfrm>
              <a:off x="3203" y="3038"/>
              <a:ext cx="32" cy="22"/>
            </a:xfrm>
            <a:custGeom>
              <a:avLst/>
              <a:gdLst>
                <a:gd name="T0" fmla="*/ 0 w 95"/>
                <a:gd name="T1" fmla="*/ 0 h 68"/>
                <a:gd name="T2" fmla="*/ 0 w 95"/>
                <a:gd name="T3" fmla="*/ 0 h 68"/>
                <a:gd name="T4" fmla="*/ 0 w 95"/>
                <a:gd name="T5" fmla="*/ 0 h 68"/>
                <a:gd name="T6" fmla="*/ 0 w 95"/>
                <a:gd name="T7" fmla="*/ 0 h 68"/>
                <a:gd name="T8" fmla="*/ 0 w 95"/>
                <a:gd name="T9" fmla="*/ 0 h 68"/>
                <a:gd name="T10" fmla="*/ 0 w 95"/>
                <a:gd name="T11" fmla="*/ 0 h 68"/>
                <a:gd name="T12" fmla="*/ 0 w 95"/>
                <a:gd name="T13" fmla="*/ 0 h 68"/>
                <a:gd name="T14" fmla="*/ 0 60000 65536"/>
                <a:gd name="T15" fmla="*/ 0 60000 65536"/>
                <a:gd name="T16" fmla="*/ 0 60000 65536"/>
                <a:gd name="T17" fmla="*/ 0 60000 65536"/>
                <a:gd name="T18" fmla="*/ 0 60000 65536"/>
                <a:gd name="T19" fmla="*/ 0 60000 65536"/>
                <a:gd name="T20" fmla="*/ 0 60000 65536"/>
                <a:gd name="T21" fmla="*/ 0 w 95"/>
                <a:gd name="T22" fmla="*/ 0 h 68"/>
                <a:gd name="T23" fmla="*/ 95 w 95"/>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68">
                  <a:moveTo>
                    <a:pt x="0" y="56"/>
                  </a:moveTo>
                  <a:lnTo>
                    <a:pt x="31" y="35"/>
                  </a:lnTo>
                  <a:lnTo>
                    <a:pt x="91" y="0"/>
                  </a:lnTo>
                  <a:lnTo>
                    <a:pt x="95" y="17"/>
                  </a:lnTo>
                  <a:lnTo>
                    <a:pt x="0" y="68"/>
                  </a:lnTo>
                  <a:lnTo>
                    <a:pt x="0" y="56"/>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73" name="Freeform 42"/>
            <p:cNvSpPr>
              <a:spLocks/>
            </p:cNvSpPr>
            <p:nvPr/>
          </p:nvSpPr>
          <p:spPr bwMode="auto">
            <a:xfrm>
              <a:off x="3213" y="3055"/>
              <a:ext cx="32" cy="39"/>
            </a:xfrm>
            <a:custGeom>
              <a:avLst/>
              <a:gdLst>
                <a:gd name="T0" fmla="*/ 0 w 95"/>
                <a:gd name="T1" fmla="*/ 0 h 118"/>
                <a:gd name="T2" fmla="*/ 0 w 95"/>
                <a:gd name="T3" fmla="*/ 0 h 118"/>
                <a:gd name="T4" fmla="*/ 0 w 95"/>
                <a:gd name="T5" fmla="*/ 0 h 118"/>
                <a:gd name="T6" fmla="*/ 0 w 95"/>
                <a:gd name="T7" fmla="*/ 0 h 118"/>
                <a:gd name="T8" fmla="*/ 0 w 95"/>
                <a:gd name="T9" fmla="*/ 0 h 118"/>
                <a:gd name="T10" fmla="*/ 0 w 95"/>
                <a:gd name="T11" fmla="*/ 0 h 118"/>
                <a:gd name="T12" fmla="*/ 0 w 95"/>
                <a:gd name="T13" fmla="*/ 0 h 118"/>
                <a:gd name="T14" fmla="*/ 0 60000 65536"/>
                <a:gd name="T15" fmla="*/ 0 60000 65536"/>
                <a:gd name="T16" fmla="*/ 0 60000 65536"/>
                <a:gd name="T17" fmla="*/ 0 60000 65536"/>
                <a:gd name="T18" fmla="*/ 0 60000 65536"/>
                <a:gd name="T19" fmla="*/ 0 60000 65536"/>
                <a:gd name="T20" fmla="*/ 0 60000 65536"/>
                <a:gd name="T21" fmla="*/ 0 w 95"/>
                <a:gd name="T22" fmla="*/ 0 h 118"/>
                <a:gd name="T23" fmla="*/ 95 w 95"/>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118">
                  <a:moveTo>
                    <a:pt x="79" y="0"/>
                  </a:moveTo>
                  <a:lnTo>
                    <a:pt x="95" y="15"/>
                  </a:lnTo>
                  <a:lnTo>
                    <a:pt x="7" y="118"/>
                  </a:lnTo>
                  <a:lnTo>
                    <a:pt x="0" y="113"/>
                  </a:lnTo>
                  <a:lnTo>
                    <a:pt x="74" y="8"/>
                  </a:lnTo>
                  <a:lnTo>
                    <a:pt x="79" y="0"/>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74" name="Freeform 43"/>
            <p:cNvSpPr>
              <a:spLocks/>
            </p:cNvSpPr>
            <p:nvPr/>
          </p:nvSpPr>
          <p:spPr bwMode="auto">
            <a:xfrm>
              <a:off x="3234" y="3066"/>
              <a:ext cx="24" cy="45"/>
            </a:xfrm>
            <a:custGeom>
              <a:avLst/>
              <a:gdLst>
                <a:gd name="T0" fmla="*/ 0 w 74"/>
                <a:gd name="T1" fmla="*/ 0 h 137"/>
                <a:gd name="T2" fmla="*/ 0 w 74"/>
                <a:gd name="T3" fmla="*/ 0 h 137"/>
                <a:gd name="T4" fmla="*/ 0 w 74"/>
                <a:gd name="T5" fmla="*/ 0 h 137"/>
                <a:gd name="T6" fmla="*/ 0 w 74"/>
                <a:gd name="T7" fmla="*/ 0 h 137"/>
                <a:gd name="T8" fmla="*/ 0 w 74"/>
                <a:gd name="T9" fmla="*/ 0 h 137"/>
                <a:gd name="T10" fmla="*/ 0 w 74"/>
                <a:gd name="T11" fmla="*/ 0 h 137"/>
                <a:gd name="T12" fmla="*/ 0 w 74"/>
                <a:gd name="T13" fmla="*/ 0 h 137"/>
                <a:gd name="T14" fmla="*/ 0 60000 65536"/>
                <a:gd name="T15" fmla="*/ 0 60000 65536"/>
                <a:gd name="T16" fmla="*/ 0 60000 65536"/>
                <a:gd name="T17" fmla="*/ 0 60000 65536"/>
                <a:gd name="T18" fmla="*/ 0 60000 65536"/>
                <a:gd name="T19" fmla="*/ 0 60000 65536"/>
                <a:gd name="T20" fmla="*/ 0 60000 65536"/>
                <a:gd name="T21" fmla="*/ 0 w 74"/>
                <a:gd name="T22" fmla="*/ 0 h 137"/>
                <a:gd name="T23" fmla="*/ 74 w 74"/>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137">
                  <a:moveTo>
                    <a:pt x="55" y="0"/>
                  </a:moveTo>
                  <a:lnTo>
                    <a:pt x="74" y="8"/>
                  </a:lnTo>
                  <a:lnTo>
                    <a:pt x="6" y="137"/>
                  </a:lnTo>
                  <a:lnTo>
                    <a:pt x="0" y="130"/>
                  </a:lnTo>
                  <a:lnTo>
                    <a:pt x="52" y="12"/>
                  </a:lnTo>
                  <a:lnTo>
                    <a:pt x="55" y="0"/>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75" name="Freeform 44"/>
            <p:cNvSpPr>
              <a:spLocks/>
            </p:cNvSpPr>
            <p:nvPr/>
          </p:nvSpPr>
          <p:spPr bwMode="auto">
            <a:xfrm>
              <a:off x="3314" y="3057"/>
              <a:ext cx="30" cy="33"/>
            </a:xfrm>
            <a:custGeom>
              <a:avLst/>
              <a:gdLst>
                <a:gd name="T0" fmla="*/ 0 w 91"/>
                <a:gd name="T1" fmla="*/ 0 h 99"/>
                <a:gd name="T2" fmla="*/ 0 w 91"/>
                <a:gd name="T3" fmla="*/ 0 h 99"/>
                <a:gd name="T4" fmla="*/ 0 w 91"/>
                <a:gd name="T5" fmla="*/ 0 h 99"/>
                <a:gd name="T6" fmla="*/ 0 w 91"/>
                <a:gd name="T7" fmla="*/ 0 h 99"/>
                <a:gd name="T8" fmla="*/ 0 w 91"/>
                <a:gd name="T9" fmla="*/ 0 h 99"/>
                <a:gd name="T10" fmla="*/ 0 w 91"/>
                <a:gd name="T11" fmla="*/ 0 h 99"/>
                <a:gd name="T12" fmla="*/ 0 w 91"/>
                <a:gd name="T13" fmla="*/ 0 h 99"/>
                <a:gd name="T14" fmla="*/ 0 60000 65536"/>
                <a:gd name="T15" fmla="*/ 0 60000 65536"/>
                <a:gd name="T16" fmla="*/ 0 60000 65536"/>
                <a:gd name="T17" fmla="*/ 0 60000 65536"/>
                <a:gd name="T18" fmla="*/ 0 60000 65536"/>
                <a:gd name="T19" fmla="*/ 0 60000 65536"/>
                <a:gd name="T20" fmla="*/ 0 60000 65536"/>
                <a:gd name="T21" fmla="*/ 0 w 91"/>
                <a:gd name="T22" fmla="*/ 0 h 99"/>
                <a:gd name="T23" fmla="*/ 91 w 91"/>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99">
                  <a:moveTo>
                    <a:pt x="20" y="0"/>
                  </a:moveTo>
                  <a:lnTo>
                    <a:pt x="39" y="21"/>
                  </a:lnTo>
                  <a:lnTo>
                    <a:pt x="91" y="80"/>
                  </a:lnTo>
                  <a:lnTo>
                    <a:pt x="86" y="99"/>
                  </a:lnTo>
                  <a:lnTo>
                    <a:pt x="0" y="14"/>
                  </a:lnTo>
                  <a:lnTo>
                    <a:pt x="20" y="0"/>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76" name="Freeform 45"/>
            <p:cNvSpPr>
              <a:spLocks/>
            </p:cNvSpPr>
            <p:nvPr/>
          </p:nvSpPr>
          <p:spPr bwMode="auto">
            <a:xfrm>
              <a:off x="3327" y="3043"/>
              <a:ext cx="23" cy="22"/>
            </a:xfrm>
            <a:custGeom>
              <a:avLst/>
              <a:gdLst>
                <a:gd name="T0" fmla="*/ 0 w 70"/>
                <a:gd name="T1" fmla="*/ 0 h 68"/>
                <a:gd name="T2" fmla="*/ 0 w 70"/>
                <a:gd name="T3" fmla="*/ 0 h 68"/>
                <a:gd name="T4" fmla="*/ 0 w 70"/>
                <a:gd name="T5" fmla="*/ 0 h 68"/>
                <a:gd name="T6" fmla="*/ 0 w 70"/>
                <a:gd name="T7" fmla="*/ 0 h 68"/>
                <a:gd name="T8" fmla="*/ 0 w 70"/>
                <a:gd name="T9" fmla="*/ 0 h 68"/>
                <a:gd name="T10" fmla="*/ 0 w 70"/>
                <a:gd name="T11" fmla="*/ 0 h 68"/>
                <a:gd name="T12" fmla="*/ 0 w 70"/>
                <a:gd name="T13" fmla="*/ 0 h 68"/>
                <a:gd name="T14" fmla="*/ 0 60000 65536"/>
                <a:gd name="T15" fmla="*/ 0 60000 65536"/>
                <a:gd name="T16" fmla="*/ 0 60000 65536"/>
                <a:gd name="T17" fmla="*/ 0 60000 65536"/>
                <a:gd name="T18" fmla="*/ 0 60000 65536"/>
                <a:gd name="T19" fmla="*/ 0 60000 65536"/>
                <a:gd name="T20" fmla="*/ 0 60000 65536"/>
                <a:gd name="T21" fmla="*/ 0 w 70"/>
                <a:gd name="T22" fmla="*/ 0 h 68"/>
                <a:gd name="T23" fmla="*/ 70 w 70"/>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68">
                  <a:moveTo>
                    <a:pt x="9" y="0"/>
                  </a:moveTo>
                  <a:lnTo>
                    <a:pt x="30" y="18"/>
                  </a:lnTo>
                  <a:lnTo>
                    <a:pt x="70" y="49"/>
                  </a:lnTo>
                  <a:lnTo>
                    <a:pt x="70" y="68"/>
                  </a:lnTo>
                  <a:lnTo>
                    <a:pt x="0" y="19"/>
                  </a:lnTo>
                  <a:lnTo>
                    <a:pt x="9" y="0"/>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77" name="Freeform 46"/>
            <p:cNvSpPr>
              <a:spLocks/>
            </p:cNvSpPr>
            <p:nvPr/>
          </p:nvSpPr>
          <p:spPr bwMode="auto">
            <a:xfrm>
              <a:off x="3282" y="3074"/>
              <a:ext cx="7" cy="47"/>
            </a:xfrm>
            <a:custGeom>
              <a:avLst/>
              <a:gdLst>
                <a:gd name="T0" fmla="*/ 0 w 21"/>
                <a:gd name="T1" fmla="*/ 0 h 141"/>
                <a:gd name="T2" fmla="*/ 0 w 21"/>
                <a:gd name="T3" fmla="*/ 0 h 141"/>
                <a:gd name="T4" fmla="*/ 0 w 21"/>
                <a:gd name="T5" fmla="*/ 0 h 141"/>
                <a:gd name="T6" fmla="*/ 0 w 21"/>
                <a:gd name="T7" fmla="*/ 0 h 141"/>
                <a:gd name="T8" fmla="*/ 0 w 21"/>
                <a:gd name="T9" fmla="*/ 0 h 141"/>
                <a:gd name="T10" fmla="*/ 0 w 21"/>
                <a:gd name="T11" fmla="*/ 0 h 141"/>
                <a:gd name="T12" fmla="*/ 0 w 21"/>
                <a:gd name="T13" fmla="*/ 0 h 141"/>
                <a:gd name="T14" fmla="*/ 0 60000 65536"/>
                <a:gd name="T15" fmla="*/ 0 60000 65536"/>
                <a:gd name="T16" fmla="*/ 0 60000 65536"/>
                <a:gd name="T17" fmla="*/ 0 60000 65536"/>
                <a:gd name="T18" fmla="*/ 0 60000 65536"/>
                <a:gd name="T19" fmla="*/ 0 60000 65536"/>
                <a:gd name="T20" fmla="*/ 0 60000 65536"/>
                <a:gd name="T21" fmla="*/ 0 w 21"/>
                <a:gd name="T22" fmla="*/ 0 h 141"/>
                <a:gd name="T23" fmla="*/ 21 w 21"/>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41">
                  <a:moveTo>
                    <a:pt x="0" y="7"/>
                  </a:moveTo>
                  <a:lnTo>
                    <a:pt x="20" y="0"/>
                  </a:lnTo>
                  <a:lnTo>
                    <a:pt x="21" y="135"/>
                  </a:lnTo>
                  <a:lnTo>
                    <a:pt x="16" y="141"/>
                  </a:lnTo>
                  <a:lnTo>
                    <a:pt x="4" y="19"/>
                  </a:lnTo>
                  <a:lnTo>
                    <a:pt x="0" y="7"/>
                  </a:lnTo>
                  <a:close/>
                </a:path>
              </a:pathLst>
            </a:custGeom>
            <a:solidFill>
              <a:srgbClr val="91A1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78" name="Freeform 47"/>
            <p:cNvSpPr>
              <a:spLocks/>
            </p:cNvSpPr>
            <p:nvPr/>
          </p:nvSpPr>
          <p:spPr bwMode="auto">
            <a:xfrm>
              <a:off x="3225" y="3002"/>
              <a:ext cx="100" cy="66"/>
            </a:xfrm>
            <a:custGeom>
              <a:avLst/>
              <a:gdLst>
                <a:gd name="T0" fmla="*/ 0 w 299"/>
                <a:gd name="T1" fmla="*/ 0 h 199"/>
                <a:gd name="T2" fmla="*/ 0 w 299"/>
                <a:gd name="T3" fmla="*/ 0 h 199"/>
                <a:gd name="T4" fmla="*/ 0 w 299"/>
                <a:gd name="T5" fmla="*/ 0 h 199"/>
                <a:gd name="T6" fmla="*/ 0 w 299"/>
                <a:gd name="T7" fmla="*/ 0 h 199"/>
                <a:gd name="T8" fmla="*/ 0 w 299"/>
                <a:gd name="T9" fmla="*/ 0 h 199"/>
                <a:gd name="T10" fmla="*/ 0 w 299"/>
                <a:gd name="T11" fmla="*/ 0 h 199"/>
                <a:gd name="T12" fmla="*/ 0 w 299"/>
                <a:gd name="T13" fmla="*/ 0 h 199"/>
                <a:gd name="T14" fmla="*/ 0 w 299"/>
                <a:gd name="T15" fmla="*/ 0 h 199"/>
                <a:gd name="T16" fmla="*/ 0 w 299"/>
                <a:gd name="T17" fmla="*/ 0 h 199"/>
                <a:gd name="T18" fmla="*/ 0 w 299"/>
                <a:gd name="T19" fmla="*/ 0 h 199"/>
                <a:gd name="T20" fmla="*/ 0 w 299"/>
                <a:gd name="T21" fmla="*/ 0 h 199"/>
                <a:gd name="T22" fmla="*/ 0 w 299"/>
                <a:gd name="T23" fmla="*/ 0 h 199"/>
                <a:gd name="T24" fmla="*/ 0 w 299"/>
                <a:gd name="T25" fmla="*/ 0 h 199"/>
                <a:gd name="T26" fmla="*/ 0 w 299"/>
                <a:gd name="T27" fmla="*/ 0 h 199"/>
                <a:gd name="T28" fmla="*/ 0 w 299"/>
                <a:gd name="T29" fmla="*/ 0 h 199"/>
                <a:gd name="T30" fmla="*/ 0 w 299"/>
                <a:gd name="T31" fmla="*/ 0 h 199"/>
                <a:gd name="T32" fmla="*/ 0 w 299"/>
                <a:gd name="T33" fmla="*/ 0 h 199"/>
                <a:gd name="T34" fmla="*/ 0 w 299"/>
                <a:gd name="T35" fmla="*/ 0 h 199"/>
                <a:gd name="T36" fmla="*/ 0 w 299"/>
                <a:gd name="T37" fmla="*/ 0 h 199"/>
                <a:gd name="T38" fmla="*/ 0 w 299"/>
                <a:gd name="T39" fmla="*/ 0 h 199"/>
                <a:gd name="T40" fmla="*/ 0 w 299"/>
                <a:gd name="T41" fmla="*/ 0 h 199"/>
                <a:gd name="T42" fmla="*/ 0 w 299"/>
                <a:gd name="T43" fmla="*/ 0 h 199"/>
                <a:gd name="T44" fmla="*/ 0 w 299"/>
                <a:gd name="T45" fmla="*/ 0 h 199"/>
                <a:gd name="T46" fmla="*/ 0 w 299"/>
                <a:gd name="T47" fmla="*/ 0 h 199"/>
                <a:gd name="T48" fmla="*/ 0 w 299"/>
                <a:gd name="T49" fmla="*/ 0 h 199"/>
                <a:gd name="T50" fmla="*/ 0 w 299"/>
                <a:gd name="T51" fmla="*/ 0 h 199"/>
                <a:gd name="T52" fmla="*/ 0 w 299"/>
                <a:gd name="T53" fmla="*/ 0 h 199"/>
                <a:gd name="T54" fmla="*/ 0 w 299"/>
                <a:gd name="T55" fmla="*/ 0 h 199"/>
                <a:gd name="T56" fmla="*/ 0 w 299"/>
                <a:gd name="T57" fmla="*/ 0 h 199"/>
                <a:gd name="T58" fmla="*/ 0 w 299"/>
                <a:gd name="T59" fmla="*/ 0 h 199"/>
                <a:gd name="T60" fmla="*/ 0 w 299"/>
                <a:gd name="T61" fmla="*/ 0 h 199"/>
                <a:gd name="T62" fmla="*/ 0 w 299"/>
                <a:gd name="T63" fmla="*/ 0 h 199"/>
                <a:gd name="T64" fmla="*/ 0 w 299"/>
                <a:gd name="T65" fmla="*/ 0 h 199"/>
                <a:gd name="T66" fmla="*/ 0 w 299"/>
                <a:gd name="T67" fmla="*/ 0 h 199"/>
                <a:gd name="T68" fmla="*/ 0 w 299"/>
                <a:gd name="T69" fmla="*/ 0 h 199"/>
                <a:gd name="T70" fmla="*/ 0 w 299"/>
                <a:gd name="T71" fmla="*/ 0 h 199"/>
                <a:gd name="T72" fmla="*/ 0 w 299"/>
                <a:gd name="T73" fmla="*/ 0 h 199"/>
                <a:gd name="T74" fmla="*/ 0 w 299"/>
                <a:gd name="T75" fmla="*/ 0 h 199"/>
                <a:gd name="T76" fmla="*/ 0 w 299"/>
                <a:gd name="T77" fmla="*/ 0 h 199"/>
                <a:gd name="T78" fmla="*/ 0 w 299"/>
                <a:gd name="T79" fmla="*/ 0 h 199"/>
                <a:gd name="T80" fmla="*/ 0 w 299"/>
                <a:gd name="T81" fmla="*/ 0 h 199"/>
                <a:gd name="T82" fmla="*/ 0 w 299"/>
                <a:gd name="T83" fmla="*/ 0 h 199"/>
                <a:gd name="T84" fmla="*/ 0 w 299"/>
                <a:gd name="T85" fmla="*/ 0 h 199"/>
                <a:gd name="T86" fmla="*/ 0 w 299"/>
                <a:gd name="T87" fmla="*/ 0 h 199"/>
                <a:gd name="T88" fmla="*/ 0 w 299"/>
                <a:gd name="T89" fmla="*/ 0 h 199"/>
                <a:gd name="T90" fmla="*/ 0 w 299"/>
                <a:gd name="T91" fmla="*/ 0 h 199"/>
                <a:gd name="T92" fmla="*/ 0 w 299"/>
                <a:gd name="T93" fmla="*/ 0 h 199"/>
                <a:gd name="T94" fmla="*/ 0 w 299"/>
                <a:gd name="T95" fmla="*/ 0 h 1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9"/>
                <a:gd name="T145" fmla="*/ 0 h 199"/>
                <a:gd name="T146" fmla="*/ 299 w 299"/>
                <a:gd name="T147" fmla="*/ 199 h 1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9" h="199">
                  <a:moveTo>
                    <a:pt x="10" y="10"/>
                  </a:moveTo>
                  <a:lnTo>
                    <a:pt x="11" y="9"/>
                  </a:lnTo>
                  <a:lnTo>
                    <a:pt x="14" y="9"/>
                  </a:lnTo>
                  <a:lnTo>
                    <a:pt x="18" y="8"/>
                  </a:lnTo>
                  <a:lnTo>
                    <a:pt x="24" y="8"/>
                  </a:lnTo>
                  <a:lnTo>
                    <a:pt x="26" y="7"/>
                  </a:lnTo>
                  <a:lnTo>
                    <a:pt x="31" y="7"/>
                  </a:lnTo>
                  <a:lnTo>
                    <a:pt x="35" y="5"/>
                  </a:lnTo>
                  <a:lnTo>
                    <a:pt x="40" y="5"/>
                  </a:lnTo>
                  <a:lnTo>
                    <a:pt x="44" y="4"/>
                  </a:lnTo>
                  <a:lnTo>
                    <a:pt x="49" y="4"/>
                  </a:lnTo>
                  <a:lnTo>
                    <a:pt x="54" y="3"/>
                  </a:lnTo>
                  <a:lnTo>
                    <a:pt x="60" y="3"/>
                  </a:lnTo>
                  <a:lnTo>
                    <a:pt x="65" y="3"/>
                  </a:lnTo>
                  <a:lnTo>
                    <a:pt x="70" y="2"/>
                  </a:lnTo>
                  <a:lnTo>
                    <a:pt x="75" y="2"/>
                  </a:lnTo>
                  <a:lnTo>
                    <a:pt x="82" y="2"/>
                  </a:lnTo>
                  <a:lnTo>
                    <a:pt x="87" y="0"/>
                  </a:lnTo>
                  <a:lnTo>
                    <a:pt x="93" y="0"/>
                  </a:lnTo>
                  <a:lnTo>
                    <a:pt x="98" y="0"/>
                  </a:lnTo>
                  <a:lnTo>
                    <a:pt x="104" y="0"/>
                  </a:lnTo>
                  <a:lnTo>
                    <a:pt x="109" y="0"/>
                  </a:lnTo>
                  <a:lnTo>
                    <a:pt x="114" y="0"/>
                  </a:lnTo>
                  <a:lnTo>
                    <a:pt x="119" y="0"/>
                  </a:lnTo>
                  <a:lnTo>
                    <a:pt x="126" y="2"/>
                  </a:lnTo>
                  <a:lnTo>
                    <a:pt x="131" y="2"/>
                  </a:lnTo>
                  <a:lnTo>
                    <a:pt x="136" y="3"/>
                  </a:lnTo>
                  <a:lnTo>
                    <a:pt x="139" y="3"/>
                  </a:lnTo>
                  <a:lnTo>
                    <a:pt x="144" y="5"/>
                  </a:lnTo>
                  <a:lnTo>
                    <a:pt x="131" y="83"/>
                  </a:lnTo>
                  <a:lnTo>
                    <a:pt x="173" y="91"/>
                  </a:lnTo>
                  <a:lnTo>
                    <a:pt x="192" y="15"/>
                  </a:lnTo>
                  <a:lnTo>
                    <a:pt x="196" y="15"/>
                  </a:lnTo>
                  <a:lnTo>
                    <a:pt x="198" y="15"/>
                  </a:lnTo>
                  <a:lnTo>
                    <a:pt x="203" y="17"/>
                  </a:lnTo>
                  <a:lnTo>
                    <a:pt x="208" y="17"/>
                  </a:lnTo>
                  <a:lnTo>
                    <a:pt x="215" y="18"/>
                  </a:lnTo>
                  <a:lnTo>
                    <a:pt x="218" y="19"/>
                  </a:lnTo>
                  <a:lnTo>
                    <a:pt x="222" y="20"/>
                  </a:lnTo>
                  <a:lnTo>
                    <a:pt x="227" y="20"/>
                  </a:lnTo>
                  <a:lnTo>
                    <a:pt x="231" y="23"/>
                  </a:lnTo>
                  <a:lnTo>
                    <a:pt x="235" y="23"/>
                  </a:lnTo>
                  <a:lnTo>
                    <a:pt x="239" y="24"/>
                  </a:lnTo>
                  <a:lnTo>
                    <a:pt x="244" y="26"/>
                  </a:lnTo>
                  <a:lnTo>
                    <a:pt x="247" y="27"/>
                  </a:lnTo>
                  <a:lnTo>
                    <a:pt x="252" y="28"/>
                  </a:lnTo>
                  <a:lnTo>
                    <a:pt x="257" y="29"/>
                  </a:lnTo>
                  <a:lnTo>
                    <a:pt x="261" y="32"/>
                  </a:lnTo>
                  <a:lnTo>
                    <a:pt x="266" y="34"/>
                  </a:lnTo>
                  <a:lnTo>
                    <a:pt x="270" y="36"/>
                  </a:lnTo>
                  <a:lnTo>
                    <a:pt x="274" y="37"/>
                  </a:lnTo>
                  <a:lnTo>
                    <a:pt x="277" y="39"/>
                  </a:lnTo>
                  <a:lnTo>
                    <a:pt x="282" y="42"/>
                  </a:lnTo>
                  <a:lnTo>
                    <a:pt x="286" y="44"/>
                  </a:lnTo>
                  <a:lnTo>
                    <a:pt x="290" y="46"/>
                  </a:lnTo>
                  <a:lnTo>
                    <a:pt x="294" y="48"/>
                  </a:lnTo>
                  <a:lnTo>
                    <a:pt x="299" y="52"/>
                  </a:lnTo>
                  <a:lnTo>
                    <a:pt x="298" y="53"/>
                  </a:lnTo>
                  <a:lnTo>
                    <a:pt x="295" y="59"/>
                  </a:lnTo>
                  <a:lnTo>
                    <a:pt x="293" y="63"/>
                  </a:lnTo>
                  <a:lnTo>
                    <a:pt x="291" y="68"/>
                  </a:lnTo>
                  <a:lnTo>
                    <a:pt x="289" y="73"/>
                  </a:lnTo>
                  <a:lnTo>
                    <a:pt x="286" y="80"/>
                  </a:lnTo>
                  <a:lnTo>
                    <a:pt x="282" y="85"/>
                  </a:lnTo>
                  <a:lnTo>
                    <a:pt x="280" y="91"/>
                  </a:lnTo>
                  <a:lnTo>
                    <a:pt x="275" y="98"/>
                  </a:lnTo>
                  <a:lnTo>
                    <a:pt x="271" y="106"/>
                  </a:lnTo>
                  <a:lnTo>
                    <a:pt x="266" y="114"/>
                  </a:lnTo>
                  <a:lnTo>
                    <a:pt x="261" y="121"/>
                  </a:lnTo>
                  <a:lnTo>
                    <a:pt x="259" y="125"/>
                  </a:lnTo>
                  <a:lnTo>
                    <a:pt x="256" y="129"/>
                  </a:lnTo>
                  <a:lnTo>
                    <a:pt x="254" y="134"/>
                  </a:lnTo>
                  <a:lnTo>
                    <a:pt x="251" y="137"/>
                  </a:lnTo>
                  <a:lnTo>
                    <a:pt x="244" y="145"/>
                  </a:lnTo>
                  <a:lnTo>
                    <a:pt x="237" y="151"/>
                  </a:lnTo>
                  <a:lnTo>
                    <a:pt x="231" y="159"/>
                  </a:lnTo>
                  <a:lnTo>
                    <a:pt x="223" y="166"/>
                  </a:lnTo>
                  <a:lnTo>
                    <a:pt x="220" y="169"/>
                  </a:lnTo>
                  <a:lnTo>
                    <a:pt x="215" y="171"/>
                  </a:lnTo>
                  <a:lnTo>
                    <a:pt x="211" y="174"/>
                  </a:lnTo>
                  <a:lnTo>
                    <a:pt x="206" y="178"/>
                  </a:lnTo>
                  <a:lnTo>
                    <a:pt x="202" y="180"/>
                  </a:lnTo>
                  <a:lnTo>
                    <a:pt x="198" y="183"/>
                  </a:lnTo>
                  <a:lnTo>
                    <a:pt x="193" y="185"/>
                  </a:lnTo>
                  <a:lnTo>
                    <a:pt x="190" y="189"/>
                  </a:lnTo>
                  <a:lnTo>
                    <a:pt x="185" y="190"/>
                  </a:lnTo>
                  <a:lnTo>
                    <a:pt x="180" y="191"/>
                  </a:lnTo>
                  <a:lnTo>
                    <a:pt x="175" y="194"/>
                  </a:lnTo>
                  <a:lnTo>
                    <a:pt x="170" y="195"/>
                  </a:lnTo>
                  <a:lnTo>
                    <a:pt x="164" y="195"/>
                  </a:lnTo>
                  <a:lnTo>
                    <a:pt x="159" y="196"/>
                  </a:lnTo>
                  <a:lnTo>
                    <a:pt x="153" y="198"/>
                  </a:lnTo>
                  <a:lnTo>
                    <a:pt x="148" y="199"/>
                  </a:lnTo>
                  <a:lnTo>
                    <a:pt x="142" y="199"/>
                  </a:lnTo>
                  <a:lnTo>
                    <a:pt x="137" y="199"/>
                  </a:lnTo>
                  <a:lnTo>
                    <a:pt x="131" y="199"/>
                  </a:lnTo>
                  <a:lnTo>
                    <a:pt x="126" y="199"/>
                  </a:lnTo>
                  <a:lnTo>
                    <a:pt x="119" y="198"/>
                  </a:lnTo>
                  <a:lnTo>
                    <a:pt x="113" y="196"/>
                  </a:lnTo>
                  <a:lnTo>
                    <a:pt x="107" y="195"/>
                  </a:lnTo>
                  <a:lnTo>
                    <a:pt x="100" y="195"/>
                  </a:lnTo>
                  <a:lnTo>
                    <a:pt x="93" y="191"/>
                  </a:lnTo>
                  <a:lnTo>
                    <a:pt x="87" y="190"/>
                  </a:lnTo>
                  <a:lnTo>
                    <a:pt x="82" y="188"/>
                  </a:lnTo>
                  <a:lnTo>
                    <a:pt x="75" y="185"/>
                  </a:lnTo>
                  <a:lnTo>
                    <a:pt x="70" y="183"/>
                  </a:lnTo>
                  <a:lnTo>
                    <a:pt x="65" y="180"/>
                  </a:lnTo>
                  <a:lnTo>
                    <a:pt x="60" y="178"/>
                  </a:lnTo>
                  <a:lnTo>
                    <a:pt x="57" y="175"/>
                  </a:lnTo>
                  <a:lnTo>
                    <a:pt x="52" y="171"/>
                  </a:lnTo>
                  <a:lnTo>
                    <a:pt x="47" y="169"/>
                  </a:lnTo>
                  <a:lnTo>
                    <a:pt x="43" y="166"/>
                  </a:lnTo>
                  <a:lnTo>
                    <a:pt x="39" y="163"/>
                  </a:lnTo>
                  <a:lnTo>
                    <a:pt x="31" y="156"/>
                  </a:lnTo>
                  <a:lnTo>
                    <a:pt x="26" y="150"/>
                  </a:lnTo>
                  <a:lnTo>
                    <a:pt x="23" y="145"/>
                  </a:lnTo>
                  <a:lnTo>
                    <a:pt x="20" y="141"/>
                  </a:lnTo>
                  <a:lnTo>
                    <a:pt x="18" y="137"/>
                  </a:lnTo>
                  <a:lnTo>
                    <a:pt x="15" y="134"/>
                  </a:lnTo>
                  <a:lnTo>
                    <a:pt x="11" y="126"/>
                  </a:lnTo>
                  <a:lnTo>
                    <a:pt x="9" y="119"/>
                  </a:lnTo>
                  <a:lnTo>
                    <a:pt x="8" y="115"/>
                  </a:lnTo>
                  <a:lnTo>
                    <a:pt x="6" y="111"/>
                  </a:lnTo>
                  <a:lnTo>
                    <a:pt x="4" y="107"/>
                  </a:lnTo>
                  <a:lnTo>
                    <a:pt x="4" y="103"/>
                  </a:lnTo>
                  <a:lnTo>
                    <a:pt x="3" y="96"/>
                  </a:lnTo>
                  <a:lnTo>
                    <a:pt x="3" y="88"/>
                  </a:lnTo>
                  <a:lnTo>
                    <a:pt x="1" y="85"/>
                  </a:lnTo>
                  <a:lnTo>
                    <a:pt x="1" y="80"/>
                  </a:lnTo>
                  <a:lnTo>
                    <a:pt x="0" y="76"/>
                  </a:lnTo>
                  <a:lnTo>
                    <a:pt x="0" y="72"/>
                  </a:lnTo>
                  <a:lnTo>
                    <a:pt x="0" y="64"/>
                  </a:lnTo>
                  <a:lnTo>
                    <a:pt x="1" y="58"/>
                  </a:lnTo>
                  <a:lnTo>
                    <a:pt x="1" y="51"/>
                  </a:lnTo>
                  <a:lnTo>
                    <a:pt x="1" y="44"/>
                  </a:lnTo>
                  <a:lnTo>
                    <a:pt x="3" y="38"/>
                  </a:lnTo>
                  <a:lnTo>
                    <a:pt x="4" y="33"/>
                  </a:lnTo>
                  <a:lnTo>
                    <a:pt x="4" y="28"/>
                  </a:lnTo>
                  <a:lnTo>
                    <a:pt x="6" y="23"/>
                  </a:lnTo>
                  <a:lnTo>
                    <a:pt x="6" y="19"/>
                  </a:lnTo>
                  <a:lnTo>
                    <a:pt x="8" y="17"/>
                  </a:lnTo>
                  <a:lnTo>
                    <a:pt x="9" y="12"/>
                  </a:lnTo>
                  <a:lnTo>
                    <a:pt x="10" y="10"/>
                  </a:lnTo>
                  <a:close/>
                </a:path>
              </a:pathLst>
            </a:custGeom>
            <a:solidFill>
              <a:srgbClr val="4D66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79" name="Freeform 48"/>
            <p:cNvSpPr>
              <a:spLocks/>
            </p:cNvSpPr>
            <p:nvPr/>
          </p:nvSpPr>
          <p:spPr bwMode="auto">
            <a:xfrm>
              <a:off x="3060" y="3097"/>
              <a:ext cx="57" cy="35"/>
            </a:xfrm>
            <a:custGeom>
              <a:avLst/>
              <a:gdLst>
                <a:gd name="T0" fmla="*/ 0 w 172"/>
                <a:gd name="T1" fmla="*/ 0 h 105"/>
                <a:gd name="T2" fmla="*/ 0 w 172"/>
                <a:gd name="T3" fmla="*/ 0 h 105"/>
                <a:gd name="T4" fmla="*/ 0 w 172"/>
                <a:gd name="T5" fmla="*/ 0 h 105"/>
                <a:gd name="T6" fmla="*/ 0 w 172"/>
                <a:gd name="T7" fmla="*/ 0 h 105"/>
                <a:gd name="T8" fmla="*/ 0 w 172"/>
                <a:gd name="T9" fmla="*/ 0 h 105"/>
                <a:gd name="T10" fmla="*/ 0 w 172"/>
                <a:gd name="T11" fmla="*/ 0 h 105"/>
                <a:gd name="T12" fmla="*/ 0 w 172"/>
                <a:gd name="T13" fmla="*/ 0 h 105"/>
                <a:gd name="T14" fmla="*/ 0 w 172"/>
                <a:gd name="T15" fmla="*/ 0 h 105"/>
                <a:gd name="T16" fmla="*/ 0 w 172"/>
                <a:gd name="T17" fmla="*/ 0 h 105"/>
                <a:gd name="T18" fmla="*/ 0 w 172"/>
                <a:gd name="T19" fmla="*/ 0 h 105"/>
                <a:gd name="T20" fmla="*/ 0 w 172"/>
                <a:gd name="T21" fmla="*/ 0 h 105"/>
                <a:gd name="T22" fmla="*/ 0 w 172"/>
                <a:gd name="T23" fmla="*/ 0 h 105"/>
                <a:gd name="T24" fmla="*/ 0 w 172"/>
                <a:gd name="T25" fmla="*/ 0 h 105"/>
                <a:gd name="T26" fmla="*/ 0 w 172"/>
                <a:gd name="T27" fmla="*/ 0 h 105"/>
                <a:gd name="T28" fmla="*/ 0 w 172"/>
                <a:gd name="T29" fmla="*/ 0 h 105"/>
                <a:gd name="T30" fmla="*/ 0 w 172"/>
                <a:gd name="T31" fmla="*/ 0 h 105"/>
                <a:gd name="T32" fmla="*/ 0 w 172"/>
                <a:gd name="T33" fmla="*/ 0 h 105"/>
                <a:gd name="T34" fmla="*/ 0 w 172"/>
                <a:gd name="T35" fmla="*/ 0 h 105"/>
                <a:gd name="T36" fmla="*/ 0 w 172"/>
                <a:gd name="T37" fmla="*/ 0 h 105"/>
                <a:gd name="T38" fmla="*/ 0 w 172"/>
                <a:gd name="T39" fmla="*/ 0 h 105"/>
                <a:gd name="T40" fmla="*/ 0 w 172"/>
                <a:gd name="T41" fmla="*/ 0 h 105"/>
                <a:gd name="T42" fmla="*/ 0 w 172"/>
                <a:gd name="T43" fmla="*/ 0 h 105"/>
                <a:gd name="T44" fmla="*/ 0 w 172"/>
                <a:gd name="T45" fmla="*/ 0 h 105"/>
                <a:gd name="T46" fmla="*/ 0 w 172"/>
                <a:gd name="T47" fmla="*/ 0 h 105"/>
                <a:gd name="T48" fmla="*/ 0 w 172"/>
                <a:gd name="T49" fmla="*/ 0 h 105"/>
                <a:gd name="T50" fmla="*/ 0 w 172"/>
                <a:gd name="T51" fmla="*/ 0 h 105"/>
                <a:gd name="T52" fmla="*/ 0 w 172"/>
                <a:gd name="T53" fmla="*/ 0 h 105"/>
                <a:gd name="T54" fmla="*/ 0 w 172"/>
                <a:gd name="T55" fmla="*/ 0 h 105"/>
                <a:gd name="T56" fmla="*/ 0 w 172"/>
                <a:gd name="T57" fmla="*/ 0 h 105"/>
                <a:gd name="T58" fmla="*/ 0 w 172"/>
                <a:gd name="T59" fmla="*/ 0 h 105"/>
                <a:gd name="T60" fmla="*/ 0 w 172"/>
                <a:gd name="T61" fmla="*/ 0 h 105"/>
                <a:gd name="T62" fmla="*/ 0 w 172"/>
                <a:gd name="T63" fmla="*/ 0 h 105"/>
                <a:gd name="T64" fmla="*/ 0 w 172"/>
                <a:gd name="T65" fmla="*/ 0 h 105"/>
                <a:gd name="T66" fmla="*/ 0 w 172"/>
                <a:gd name="T67" fmla="*/ 0 h 105"/>
                <a:gd name="T68" fmla="*/ 0 w 172"/>
                <a:gd name="T69" fmla="*/ 0 h 105"/>
                <a:gd name="T70" fmla="*/ 0 w 172"/>
                <a:gd name="T71" fmla="*/ 0 h 105"/>
                <a:gd name="T72" fmla="*/ 0 w 172"/>
                <a:gd name="T73" fmla="*/ 0 h 105"/>
                <a:gd name="T74" fmla="*/ 0 w 172"/>
                <a:gd name="T75" fmla="*/ 0 h 105"/>
                <a:gd name="T76" fmla="*/ 0 w 172"/>
                <a:gd name="T77" fmla="*/ 0 h 105"/>
                <a:gd name="T78" fmla="*/ 0 w 172"/>
                <a:gd name="T79" fmla="*/ 0 h 105"/>
                <a:gd name="T80" fmla="*/ 0 w 172"/>
                <a:gd name="T81" fmla="*/ 0 h 105"/>
                <a:gd name="T82" fmla="*/ 0 w 172"/>
                <a:gd name="T83" fmla="*/ 0 h 105"/>
                <a:gd name="T84" fmla="*/ 0 w 172"/>
                <a:gd name="T85" fmla="*/ 0 h 105"/>
                <a:gd name="T86" fmla="*/ 0 w 172"/>
                <a:gd name="T87" fmla="*/ 0 h 105"/>
                <a:gd name="T88" fmla="*/ 0 w 172"/>
                <a:gd name="T89" fmla="*/ 0 h 105"/>
                <a:gd name="T90" fmla="*/ 0 w 172"/>
                <a:gd name="T91" fmla="*/ 0 h 105"/>
                <a:gd name="T92" fmla="*/ 0 w 172"/>
                <a:gd name="T93" fmla="*/ 0 h 105"/>
                <a:gd name="T94" fmla="*/ 0 w 172"/>
                <a:gd name="T95" fmla="*/ 0 h 105"/>
                <a:gd name="T96" fmla="*/ 0 w 172"/>
                <a:gd name="T97" fmla="*/ 0 h 105"/>
                <a:gd name="T98" fmla="*/ 0 w 172"/>
                <a:gd name="T99" fmla="*/ 0 h 105"/>
                <a:gd name="T100" fmla="*/ 0 w 172"/>
                <a:gd name="T101" fmla="*/ 0 h 105"/>
                <a:gd name="T102" fmla="*/ 0 w 172"/>
                <a:gd name="T103" fmla="*/ 0 h 105"/>
                <a:gd name="T104" fmla="*/ 0 w 172"/>
                <a:gd name="T105" fmla="*/ 0 h 1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2"/>
                <a:gd name="T160" fmla="*/ 0 h 105"/>
                <a:gd name="T161" fmla="*/ 172 w 172"/>
                <a:gd name="T162" fmla="*/ 105 h 1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2" h="105">
                  <a:moveTo>
                    <a:pt x="157" y="0"/>
                  </a:moveTo>
                  <a:lnTo>
                    <a:pt x="172" y="64"/>
                  </a:lnTo>
                  <a:lnTo>
                    <a:pt x="170" y="64"/>
                  </a:lnTo>
                  <a:lnTo>
                    <a:pt x="166" y="65"/>
                  </a:lnTo>
                  <a:lnTo>
                    <a:pt x="162" y="66"/>
                  </a:lnTo>
                  <a:lnTo>
                    <a:pt x="160" y="68"/>
                  </a:lnTo>
                  <a:lnTo>
                    <a:pt x="156" y="70"/>
                  </a:lnTo>
                  <a:lnTo>
                    <a:pt x="152" y="71"/>
                  </a:lnTo>
                  <a:lnTo>
                    <a:pt x="146" y="74"/>
                  </a:lnTo>
                  <a:lnTo>
                    <a:pt x="141" y="75"/>
                  </a:lnTo>
                  <a:lnTo>
                    <a:pt x="136" y="78"/>
                  </a:lnTo>
                  <a:lnTo>
                    <a:pt x="130" y="80"/>
                  </a:lnTo>
                  <a:lnTo>
                    <a:pt x="123" y="81"/>
                  </a:lnTo>
                  <a:lnTo>
                    <a:pt x="116" y="84"/>
                  </a:lnTo>
                  <a:lnTo>
                    <a:pt x="109" y="86"/>
                  </a:lnTo>
                  <a:lnTo>
                    <a:pt x="103" y="89"/>
                  </a:lnTo>
                  <a:lnTo>
                    <a:pt x="96" y="90"/>
                  </a:lnTo>
                  <a:lnTo>
                    <a:pt x="89" y="93"/>
                  </a:lnTo>
                  <a:lnTo>
                    <a:pt x="82" y="94"/>
                  </a:lnTo>
                  <a:lnTo>
                    <a:pt x="76" y="97"/>
                  </a:lnTo>
                  <a:lnTo>
                    <a:pt x="68" y="98"/>
                  </a:lnTo>
                  <a:lnTo>
                    <a:pt x="62" y="100"/>
                  </a:lnTo>
                  <a:lnTo>
                    <a:pt x="56" y="102"/>
                  </a:lnTo>
                  <a:lnTo>
                    <a:pt x="49" y="103"/>
                  </a:lnTo>
                  <a:lnTo>
                    <a:pt x="43" y="104"/>
                  </a:lnTo>
                  <a:lnTo>
                    <a:pt x="37" y="104"/>
                  </a:lnTo>
                  <a:lnTo>
                    <a:pt x="30" y="105"/>
                  </a:lnTo>
                  <a:lnTo>
                    <a:pt x="25" y="105"/>
                  </a:lnTo>
                  <a:lnTo>
                    <a:pt x="20" y="105"/>
                  </a:lnTo>
                  <a:lnTo>
                    <a:pt x="17" y="105"/>
                  </a:lnTo>
                  <a:lnTo>
                    <a:pt x="12" y="104"/>
                  </a:lnTo>
                  <a:lnTo>
                    <a:pt x="9" y="104"/>
                  </a:lnTo>
                  <a:lnTo>
                    <a:pt x="3" y="99"/>
                  </a:lnTo>
                  <a:lnTo>
                    <a:pt x="0" y="97"/>
                  </a:lnTo>
                  <a:lnTo>
                    <a:pt x="0" y="90"/>
                  </a:lnTo>
                  <a:lnTo>
                    <a:pt x="3" y="85"/>
                  </a:lnTo>
                  <a:lnTo>
                    <a:pt x="7" y="79"/>
                  </a:lnTo>
                  <a:lnTo>
                    <a:pt x="13" y="73"/>
                  </a:lnTo>
                  <a:lnTo>
                    <a:pt x="19" y="66"/>
                  </a:lnTo>
                  <a:lnTo>
                    <a:pt x="27" y="60"/>
                  </a:lnTo>
                  <a:lnTo>
                    <a:pt x="34" y="54"/>
                  </a:lnTo>
                  <a:lnTo>
                    <a:pt x="42" y="47"/>
                  </a:lnTo>
                  <a:lnTo>
                    <a:pt x="45" y="45"/>
                  </a:lnTo>
                  <a:lnTo>
                    <a:pt x="49" y="42"/>
                  </a:lnTo>
                  <a:lnTo>
                    <a:pt x="53" y="40"/>
                  </a:lnTo>
                  <a:lnTo>
                    <a:pt x="57" y="37"/>
                  </a:lnTo>
                  <a:lnTo>
                    <a:pt x="63" y="32"/>
                  </a:lnTo>
                  <a:lnTo>
                    <a:pt x="68" y="30"/>
                  </a:lnTo>
                  <a:lnTo>
                    <a:pt x="71" y="27"/>
                  </a:lnTo>
                  <a:lnTo>
                    <a:pt x="73" y="27"/>
                  </a:lnTo>
                  <a:lnTo>
                    <a:pt x="118" y="7"/>
                  </a:lnTo>
                  <a:lnTo>
                    <a:pt x="157"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80" name="Freeform 49"/>
            <p:cNvSpPr>
              <a:spLocks/>
            </p:cNvSpPr>
            <p:nvPr/>
          </p:nvSpPr>
          <p:spPr bwMode="auto">
            <a:xfrm>
              <a:off x="3501" y="3136"/>
              <a:ext cx="60" cy="30"/>
            </a:xfrm>
            <a:custGeom>
              <a:avLst/>
              <a:gdLst>
                <a:gd name="T0" fmla="*/ 0 w 180"/>
                <a:gd name="T1" fmla="*/ 0 h 91"/>
                <a:gd name="T2" fmla="*/ 0 w 180"/>
                <a:gd name="T3" fmla="*/ 0 h 91"/>
                <a:gd name="T4" fmla="*/ 0 w 180"/>
                <a:gd name="T5" fmla="*/ 0 h 91"/>
                <a:gd name="T6" fmla="*/ 0 w 180"/>
                <a:gd name="T7" fmla="*/ 0 h 91"/>
                <a:gd name="T8" fmla="*/ 0 w 180"/>
                <a:gd name="T9" fmla="*/ 0 h 91"/>
                <a:gd name="T10" fmla="*/ 0 w 180"/>
                <a:gd name="T11" fmla="*/ 0 h 91"/>
                <a:gd name="T12" fmla="*/ 0 w 180"/>
                <a:gd name="T13" fmla="*/ 0 h 91"/>
                <a:gd name="T14" fmla="*/ 0 60000 65536"/>
                <a:gd name="T15" fmla="*/ 0 60000 65536"/>
                <a:gd name="T16" fmla="*/ 0 60000 65536"/>
                <a:gd name="T17" fmla="*/ 0 60000 65536"/>
                <a:gd name="T18" fmla="*/ 0 60000 65536"/>
                <a:gd name="T19" fmla="*/ 0 60000 65536"/>
                <a:gd name="T20" fmla="*/ 0 60000 65536"/>
                <a:gd name="T21" fmla="*/ 0 w 180"/>
                <a:gd name="T22" fmla="*/ 0 h 91"/>
                <a:gd name="T23" fmla="*/ 180 w 180"/>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91">
                  <a:moveTo>
                    <a:pt x="0" y="77"/>
                  </a:moveTo>
                  <a:lnTo>
                    <a:pt x="59" y="47"/>
                  </a:lnTo>
                  <a:lnTo>
                    <a:pt x="143" y="0"/>
                  </a:lnTo>
                  <a:lnTo>
                    <a:pt x="180" y="26"/>
                  </a:lnTo>
                  <a:lnTo>
                    <a:pt x="58" y="91"/>
                  </a:lnTo>
                  <a:lnTo>
                    <a:pt x="0" y="77"/>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6152" name="Line 50"/>
          <p:cNvSpPr>
            <a:spLocks noChangeShapeType="1"/>
          </p:cNvSpPr>
          <p:nvPr/>
        </p:nvSpPr>
        <p:spPr bwMode="auto">
          <a:xfrm flipH="1">
            <a:off x="7200900" y="4340225"/>
            <a:ext cx="685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53" name="Line 51"/>
          <p:cNvSpPr>
            <a:spLocks noChangeShapeType="1"/>
          </p:cNvSpPr>
          <p:nvPr/>
        </p:nvSpPr>
        <p:spPr bwMode="auto">
          <a:xfrm flipH="1">
            <a:off x="6743700" y="5026025"/>
            <a:ext cx="4572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54" name="Line 52"/>
          <p:cNvSpPr>
            <a:spLocks noChangeShapeType="1"/>
          </p:cNvSpPr>
          <p:nvPr/>
        </p:nvSpPr>
        <p:spPr bwMode="auto">
          <a:xfrm flipH="1">
            <a:off x="6743700" y="5940425"/>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55" name="Line 53"/>
          <p:cNvSpPr>
            <a:spLocks noChangeShapeType="1"/>
          </p:cNvSpPr>
          <p:nvPr/>
        </p:nvSpPr>
        <p:spPr bwMode="auto">
          <a:xfrm flipH="1" flipV="1">
            <a:off x="6667500" y="5864225"/>
            <a:ext cx="76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56" name="Line 54"/>
          <p:cNvSpPr>
            <a:spLocks noChangeShapeType="1"/>
          </p:cNvSpPr>
          <p:nvPr/>
        </p:nvSpPr>
        <p:spPr bwMode="auto">
          <a:xfrm flipH="1" flipV="1">
            <a:off x="6667500" y="525462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57" name="Line 55"/>
          <p:cNvSpPr>
            <a:spLocks noChangeShapeType="1"/>
          </p:cNvSpPr>
          <p:nvPr/>
        </p:nvSpPr>
        <p:spPr bwMode="auto">
          <a:xfrm flipH="1" flipV="1">
            <a:off x="6286500" y="4264025"/>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6158" name="物件 1"/>
          <p:cNvGraphicFramePr>
            <a:graphicFrameLocks noChangeAspect="1"/>
          </p:cNvGraphicFramePr>
          <p:nvPr/>
        </p:nvGraphicFramePr>
        <p:xfrm>
          <a:off x="5573713" y="1303338"/>
          <a:ext cx="2543175" cy="2054225"/>
        </p:xfrm>
        <a:graphic>
          <a:graphicData uri="http://schemas.openxmlformats.org/presentationml/2006/ole">
            <mc:AlternateContent xmlns:mc="http://schemas.openxmlformats.org/markup-compatibility/2006">
              <mc:Choice xmlns:v="urn:schemas-microsoft-com:vml" Requires="v">
                <p:oleObj spid="_x0000_s6197" name="Photo Editor Photo" r:id="rId4" imgW="3115110" imgH="2514286" progId="MSPhotoEd.3">
                  <p:embed/>
                </p:oleObj>
              </mc:Choice>
              <mc:Fallback>
                <p:oleObj name="Photo Editor Photo" r:id="rId4" imgW="3115110" imgH="2514286" progId="MSPhotoEd.3">
                  <p:embed/>
                  <p:pic>
                    <p:nvPicPr>
                      <p:cNvPr id="0" name="物件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3713" y="1303338"/>
                        <a:ext cx="25431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p:txBody>
          <a:bodyPr/>
          <a:lstStyle/>
          <a:p>
            <a:r>
              <a:rPr lang="en-US" altLang="zh-TW" smtClean="0"/>
              <a:t>Photon Mapping</a:t>
            </a:r>
          </a:p>
        </p:txBody>
      </p:sp>
      <p:sp>
        <p:nvSpPr>
          <p:cNvPr id="7171" name="Rectangle 8"/>
          <p:cNvSpPr>
            <a:spLocks noGrp="1" noChangeArrowheads="1"/>
          </p:cNvSpPr>
          <p:nvPr>
            <p:ph type="body" idx="1"/>
          </p:nvPr>
        </p:nvSpPr>
        <p:spPr>
          <a:xfrm>
            <a:off x="457200" y="1774825"/>
            <a:ext cx="5829300" cy="4625975"/>
          </a:xfrm>
        </p:spPr>
        <p:txBody>
          <a:bodyPr/>
          <a:lstStyle/>
          <a:p>
            <a:r>
              <a:rPr lang="en-US" altLang="zh-TW" sz="2400" smtClean="0"/>
              <a:t>Jensen EGRW 95, 96</a:t>
            </a:r>
          </a:p>
          <a:p>
            <a:r>
              <a:rPr lang="en-US" altLang="zh-TW" sz="2400" smtClean="0"/>
              <a:t>Simulates the transport of individual photons</a:t>
            </a:r>
          </a:p>
          <a:p>
            <a:r>
              <a:rPr lang="en-US" altLang="zh-TW" sz="2400" smtClean="0"/>
              <a:t>Photons emitted from light sources</a:t>
            </a:r>
          </a:p>
          <a:p>
            <a:r>
              <a:rPr lang="en-US" altLang="zh-TW" sz="2400" smtClean="0"/>
              <a:t>Photons bounce off of specular surfaces</a:t>
            </a:r>
          </a:p>
          <a:p>
            <a:r>
              <a:rPr lang="en-US" altLang="zh-TW" sz="2400" smtClean="0"/>
              <a:t>Photons deposited on diffuse surfaces</a:t>
            </a:r>
          </a:p>
          <a:p>
            <a:pPr lvl="1"/>
            <a:r>
              <a:rPr lang="en-US" altLang="zh-TW" sz="2000" smtClean="0"/>
              <a:t>Held in a 3-D spatial data structure</a:t>
            </a:r>
          </a:p>
          <a:p>
            <a:pPr lvl="1"/>
            <a:r>
              <a:rPr lang="en-US" altLang="zh-TW" sz="2000" smtClean="0"/>
              <a:t>Surfaces need not be parameterized</a:t>
            </a:r>
          </a:p>
          <a:p>
            <a:r>
              <a:rPr lang="en-US" altLang="zh-TW" sz="2400" smtClean="0"/>
              <a:t>Photons collected by path tracing from eye</a:t>
            </a:r>
          </a:p>
        </p:txBody>
      </p:sp>
      <p:pic>
        <p:nvPicPr>
          <p:cNvPr id="7172" name="Picture 9" descr="s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1785938"/>
            <a:ext cx="24765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fc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857625"/>
            <a:ext cx="250031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TW" smtClean="0"/>
              <a:t>Why Map Photons?</a:t>
            </a:r>
          </a:p>
        </p:txBody>
      </p:sp>
      <p:sp>
        <p:nvSpPr>
          <p:cNvPr id="8195" name="Rectangle 3"/>
          <p:cNvSpPr>
            <a:spLocks noGrp="1" noChangeArrowheads="1"/>
          </p:cNvSpPr>
          <p:nvPr>
            <p:ph type="body" idx="1"/>
          </p:nvPr>
        </p:nvSpPr>
        <p:spPr>
          <a:xfrm>
            <a:off x="357188" y="1331913"/>
            <a:ext cx="5043487" cy="4625975"/>
          </a:xfrm>
        </p:spPr>
        <p:txBody>
          <a:bodyPr/>
          <a:lstStyle/>
          <a:p>
            <a:r>
              <a:rPr lang="en-US" altLang="zh-TW" sz="2400" smtClean="0"/>
              <a:t>High variance in Monte-Carlo renderings results in noise</a:t>
            </a:r>
          </a:p>
          <a:p>
            <a:r>
              <a:rPr lang="en-US" altLang="zh-TW" sz="2400" smtClean="0"/>
              <a:t>Collection of deposited photons into a “photon map” (a 3-D spatial data structure) provides a flux density estimate</a:t>
            </a:r>
          </a:p>
          <a:p>
            <a:r>
              <a:rPr lang="en-US" altLang="zh-TW" sz="2400" smtClean="0"/>
              <a:t>Flux samples filtered easier than path samples, resulting in error at lower frequencies</a:t>
            </a:r>
          </a:p>
          <a:p>
            <a:r>
              <a:rPr lang="en-US" altLang="zh-TW" sz="2400" smtClean="0"/>
              <a:t>Error is a result of bias, which decreases as the number of samples increase</a:t>
            </a:r>
          </a:p>
          <a:p>
            <a:r>
              <a:rPr lang="en-US" altLang="zh-TW" sz="2400" smtClean="0"/>
              <a:t>And, oh yeah, it’s a lot faster</a:t>
            </a:r>
          </a:p>
        </p:txBody>
      </p:sp>
      <p:pic>
        <p:nvPicPr>
          <p:cNvPr id="8196" name="Picture 4" descr="ewr7_fi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1214438"/>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5500688" y="4000500"/>
            <a:ext cx="3505200" cy="2062163"/>
          </a:xfrm>
          <a:prstGeom prst="rect">
            <a:avLst/>
          </a:prstGeom>
          <a:solidFill>
            <a:schemeClr val="bg1">
              <a:lumMod val="95000"/>
            </a:schemeClr>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defRPr/>
            </a:pPr>
            <a:r>
              <a:rPr lang="en-US" altLang="zh-TW" sz="1600" dirty="0">
                <a:latin typeface="Arial" charset="0"/>
                <a:ea typeface="新細明體" charset="-120"/>
              </a:rPr>
              <a:t>The scene above contains glossy surfaces, and was rendered in </a:t>
            </a:r>
            <a:r>
              <a:rPr lang="en-US" altLang="zh-TW" sz="1600" dirty="0">
                <a:solidFill>
                  <a:srgbClr val="FF0000"/>
                </a:solidFill>
                <a:latin typeface="Arial" charset="0"/>
                <a:ea typeface="新細明體" charset="-120"/>
              </a:rPr>
              <a:t>50 minutes</a:t>
            </a:r>
            <a:r>
              <a:rPr lang="en-US" altLang="zh-TW" sz="1600" dirty="0">
                <a:latin typeface="Arial" charset="0"/>
                <a:ea typeface="新細明體" charset="-120"/>
              </a:rPr>
              <a:t> using photon mapping. The same scene took </a:t>
            </a:r>
            <a:r>
              <a:rPr lang="en-US" altLang="zh-TW" sz="1600" dirty="0">
                <a:solidFill>
                  <a:srgbClr val="FF0000"/>
                </a:solidFill>
                <a:latin typeface="Arial" charset="0"/>
                <a:ea typeface="新細明體" charset="-120"/>
              </a:rPr>
              <a:t>6 hours </a:t>
            </a:r>
            <a:r>
              <a:rPr lang="en-US" altLang="zh-TW" sz="1600" dirty="0">
                <a:latin typeface="Arial" charset="0"/>
                <a:ea typeface="新細明體" charset="-120"/>
              </a:rPr>
              <a:t>for render with Radiance, a rendering system that used </a:t>
            </a:r>
            <a:r>
              <a:rPr lang="en-US" altLang="zh-TW" sz="1600" dirty="0" err="1">
                <a:latin typeface="Arial" charset="0"/>
                <a:ea typeface="新細明體" charset="-120"/>
              </a:rPr>
              <a:t>radiosity</a:t>
            </a:r>
            <a:r>
              <a:rPr lang="en-US" altLang="zh-TW" sz="1600" dirty="0">
                <a:latin typeface="Arial" charset="0"/>
                <a:ea typeface="新細明體" charset="-120"/>
              </a:rPr>
              <a:t> for diffuse reflection and path tracing for glossy reflection.</a:t>
            </a: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TW" smtClean="0"/>
              <a:t>What is a Photon?</a:t>
            </a:r>
          </a:p>
        </p:txBody>
      </p:sp>
      <p:sp>
        <p:nvSpPr>
          <p:cNvPr id="9219" name="Rectangle 3"/>
          <p:cNvSpPr>
            <a:spLocks noGrp="1" noChangeArrowheads="1"/>
          </p:cNvSpPr>
          <p:nvPr>
            <p:ph type="body" idx="1"/>
          </p:nvPr>
        </p:nvSpPr>
        <p:spPr>
          <a:xfrm>
            <a:off x="457200" y="1774825"/>
            <a:ext cx="5400675" cy="4625975"/>
          </a:xfrm>
        </p:spPr>
        <p:txBody>
          <a:bodyPr/>
          <a:lstStyle/>
          <a:p>
            <a:r>
              <a:rPr lang="en-US" altLang="zh-TW" sz="2400" smtClean="0"/>
              <a:t>A photon </a:t>
            </a:r>
            <a:r>
              <a:rPr lang="en-US" altLang="zh-TW" sz="2400" i="1" smtClean="0"/>
              <a:t>p</a:t>
            </a:r>
            <a:r>
              <a:rPr lang="en-US" altLang="zh-TW" sz="2400" smtClean="0"/>
              <a:t> is a particle of light that carries flux </a:t>
            </a:r>
            <a:r>
              <a:rPr lang="en-US" altLang="zh-TW" sz="2400" smtClean="0">
                <a:latin typeface="Symbol" panose="05050102010706020507" pitchFamily="18" charset="2"/>
              </a:rPr>
              <a:t>DF</a:t>
            </a:r>
            <a:r>
              <a:rPr lang="en-US" altLang="zh-TW" sz="2400" i="1" baseline="-25000" smtClean="0"/>
              <a:t>p</a:t>
            </a:r>
            <a:r>
              <a:rPr lang="en-US" altLang="zh-TW" sz="2400" smtClean="0"/>
              <a:t>(</a:t>
            </a:r>
            <a:r>
              <a:rPr lang="en-US" altLang="zh-TW" sz="2400" b="1" smtClean="0"/>
              <a:t>x</a:t>
            </a:r>
            <a:r>
              <a:rPr lang="en-US" altLang="zh-TW" sz="2400" i="1" baseline="-25000" smtClean="0"/>
              <a:t>p</a:t>
            </a:r>
            <a:r>
              <a:rPr lang="en-US" altLang="zh-TW" sz="2400" smtClean="0"/>
              <a:t>, </a:t>
            </a:r>
            <a:r>
              <a:rPr lang="en-US" altLang="zh-TW" sz="2400" i="1" smtClean="0">
                <a:latin typeface="Symbol" panose="05050102010706020507" pitchFamily="18" charset="2"/>
              </a:rPr>
              <a:t>w</a:t>
            </a:r>
            <a:r>
              <a:rPr lang="en-US" altLang="zh-TW" sz="2400" i="1" baseline="-25000" smtClean="0"/>
              <a:t>p</a:t>
            </a:r>
            <a:r>
              <a:rPr lang="en-US" altLang="zh-TW" sz="2400" smtClean="0"/>
              <a:t>)</a:t>
            </a:r>
          </a:p>
          <a:p>
            <a:pPr lvl="1"/>
            <a:r>
              <a:rPr lang="en-US" altLang="zh-TW" sz="2000" smtClean="0"/>
              <a:t>Power: </a:t>
            </a:r>
            <a:r>
              <a:rPr lang="en-US" altLang="zh-TW" sz="2000" smtClean="0">
                <a:latin typeface="Symbol" panose="05050102010706020507" pitchFamily="18" charset="2"/>
              </a:rPr>
              <a:t>DF</a:t>
            </a:r>
            <a:r>
              <a:rPr lang="en-US" altLang="zh-TW" sz="2000" i="1" baseline="-25000" smtClean="0"/>
              <a:t>p</a:t>
            </a:r>
            <a:r>
              <a:rPr lang="en-US" altLang="zh-TW" sz="2000" smtClean="0"/>
              <a:t> – magnitude (in Watts) and color of the flux it carries, stored as an RGB triple</a:t>
            </a:r>
          </a:p>
          <a:p>
            <a:pPr lvl="1"/>
            <a:r>
              <a:rPr lang="en-US" altLang="zh-TW" sz="2000" smtClean="0"/>
              <a:t>Position: </a:t>
            </a:r>
            <a:r>
              <a:rPr lang="en-US" altLang="zh-TW" sz="2000" b="1" smtClean="0"/>
              <a:t>x</a:t>
            </a:r>
            <a:r>
              <a:rPr lang="en-US" altLang="zh-TW" sz="2000" i="1" baseline="-25000" smtClean="0"/>
              <a:t>p</a:t>
            </a:r>
            <a:r>
              <a:rPr lang="en-US" altLang="zh-TW" sz="2000" smtClean="0"/>
              <a:t> – location of the photon</a:t>
            </a:r>
          </a:p>
          <a:p>
            <a:pPr lvl="1"/>
            <a:r>
              <a:rPr lang="en-US" altLang="zh-TW" sz="2000" smtClean="0"/>
              <a:t>Direction: </a:t>
            </a:r>
            <a:r>
              <a:rPr lang="en-US" altLang="zh-TW" sz="2000" i="1" smtClean="0">
                <a:latin typeface="Symbol" panose="05050102010706020507" pitchFamily="18" charset="2"/>
              </a:rPr>
              <a:t>w</a:t>
            </a:r>
            <a:r>
              <a:rPr lang="en-US" altLang="zh-TW" sz="2000" i="1" baseline="-25000" smtClean="0"/>
              <a:t>p</a:t>
            </a:r>
            <a:r>
              <a:rPr lang="en-US" altLang="zh-TW" sz="2000" smtClean="0"/>
              <a:t> – the incident direction </a:t>
            </a:r>
            <a:r>
              <a:rPr lang="en-US" altLang="zh-TW" sz="2000" i="1" smtClean="0">
                <a:latin typeface="Symbol" panose="05050102010706020507" pitchFamily="18" charset="2"/>
              </a:rPr>
              <a:t>w</a:t>
            </a:r>
            <a:r>
              <a:rPr lang="en-US" altLang="zh-TW" sz="2000" i="1" baseline="-25000" smtClean="0"/>
              <a:t>i</a:t>
            </a:r>
            <a:r>
              <a:rPr lang="en-US" altLang="zh-TW" sz="2000" smtClean="0"/>
              <a:t> used to compute irradiance</a:t>
            </a:r>
          </a:p>
          <a:p>
            <a:r>
              <a:rPr lang="en-US" altLang="zh-TW" sz="2400" smtClean="0"/>
              <a:t>Photons vs. rays</a:t>
            </a:r>
          </a:p>
          <a:p>
            <a:pPr lvl="1"/>
            <a:r>
              <a:rPr lang="en-US" altLang="zh-TW" sz="2000" smtClean="0"/>
              <a:t>Photons propogate flux</a:t>
            </a:r>
          </a:p>
          <a:p>
            <a:pPr lvl="1"/>
            <a:r>
              <a:rPr lang="en-US" altLang="zh-TW" sz="2000" smtClean="0"/>
              <a:t>Rays gather radiance</a:t>
            </a:r>
          </a:p>
        </p:txBody>
      </p:sp>
      <p:sp>
        <p:nvSpPr>
          <p:cNvPr id="9220" name="AutoShape 4"/>
          <p:cNvSpPr>
            <a:spLocks noChangeArrowheads="1"/>
          </p:cNvSpPr>
          <p:nvPr/>
        </p:nvSpPr>
        <p:spPr bwMode="auto">
          <a:xfrm>
            <a:off x="7219950" y="3552825"/>
            <a:ext cx="914400" cy="1143000"/>
          </a:xfrm>
          <a:prstGeom prst="irregularSeal1">
            <a:avLst/>
          </a:prstGeom>
          <a:solidFill>
            <a:srgbClr val="FFFF0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9221" name="Line 6"/>
          <p:cNvSpPr>
            <a:spLocks noChangeShapeType="1"/>
          </p:cNvSpPr>
          <p:nvPr/>
        </p:nvSpPr>
        <p:spPr bwMode="auto">
          <a:xfrm flipH="1" flipV="1">
            <a:off x="6610350" y="2638425"/>
            <a:ext cx="914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222" name="Rectangle 7"/>
          <p:cNvSpPr>
            <a:spLocks noChangeArrowheads="1"/>
          </p:cNvSpPr>
          <p:nvPr/>
        </p:nvSpPr>
        <p:spPr bwMode="auto">
          <a:xfrm>
            <a:off x="6686550" y="2257425"/>
            <a:ext cx="4953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i="1">
                <a:latin typeface="Symbol" panose="05050102010706020507" pitchFamily="18" charset="2"/>
              </a:rPr>
              <a:t>w</a:t>
            </a:r>
            <a:r>
              <a:rPr lang="en-US" altLang="zh-TW" i="1" baseline="-25000"/>
              <a:t>p</a:t>
            </a:r>
          </a:p>
        </p:txBody>
      </p:sp>
      <p:sp>
        <p:nvSpPr>
          <p:cNvPr id="9223" name="Rectangle 8"/>
          <p:cNvSpPr>
            <a:spLocks noChangeArrowheads="1"/>
          </p:cNvSpPr>
          <p:nvPr/>
        </p:nvSpPr>
        <p:spPr bwMode="auto">
          <a:xfrm>
            <a:off x="7353300" y="3781425"/>
            <a:ext cx="7048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latin typeface="Symbol" panose="05050102010706020507" pitchFamily="18" charset="2"/>
              </a:rPr>
              <a:t>DF</a:t>
            </a:r>
            <a:r>
              <a:rPr lang="en-US" altLang="zh-TW" i="1" baseline="-25000"/>
              <a:t>p</a:t>
            </a:r>
          </a:p>
        </p:txBody>
      </p:sp>
      <p:sp>
        <p:nvSpPr>
          <p:cNvPr id="9224" name="Line 9"/>
          <p:cNvSpPr>
            <a:spLocks noChangeShapeType="1"/>
          </p:cNvSpPr>
          <p:nvPr/>
        </p:nvSpPr>
        <p:spPr bwMode="auto">
          <a:xfrm>
            <a:off x="6000750" y="4314825"/>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5" name="Rectangle 10"/>
          <p:cNvSpPr>
            <a:spLocks noChangeArrowheads="1"/>
          </p:cNvSpPr>
          <p:nvPr/>
        </p:nvSpPr>
        <p:spPr bwMode="auto">
          <a:xfrm>
            <a:off x="7626350" y="4506913"/>
            <a:ext cx="4381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新細明體" panose="02020500000000000000" pitchFamily="18" charset="-120"/>
              </a:defRPr>
            </a:lvl1pPr>
            <a:lvl2pPr marL="742950" indent="-285750" eaLnBrk="0" hangingPunct="0">
              <a:defRPr kumimoji="1" sz="2400">
                <a:solidFill>
                  <a:schemeClr val="tx1"/>
                </a:solidFill>
                <a:latin typeface="Times New Roman" panose="02020603050405020304" pitchFamily="18" charset="0"/>
                <a:ea typeface="新細明體" panose="02020500000000000000" pitchFamily="18" charset="-120"/>
              </a:defRPr>
            </a:lvl2pPr>
            <a:lvl3pPr marL="1143000" indent="-228600" eaLnBrk="0" hangingPunct="0">
              <a:defRPr kumimoji="1" sz="2400">
                <a:solidFill>
                  <a:schemeClr val="tx1"/>
                </a:solidFill>
                <a:latin typeface="Times New Roman" panose="02020603050405020304" pitchFamily="18" charset="0"/>
                <a:ea typeface="新細明體" panose="02020500000000000000" pitchFamily="18" charset="-120"/>
              </a:defRPr>
            </a:lvl3pPr>
            <a:lvl4pPr marL="1600200" indent="-228600" eaLnBrk="0" hangingPunct="0">
              <a:defRPr kumimoji="1" sz="2400">
                <a:solidFill>
                  <a:schemeClr val="tx1"/>
                </a:solidFill>
                <a:latin typeface="Times New Roman" panose="02020603050405020304" pitchFamily="18" charset="0"/>
                <a:ea typeface="新細明體" panose="02020500000000000000" pitchFamily="18" charset="-120"/>
              </a:defRPr>
            </a:lvl4pPr>
            <a:lvl5pPr marL="2057400" indent="-228600" eaLnBrk="0" hangingPunct="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a:t>x</a:t>
            </a:r>
            <a:r>
              <a:rPr lang="en-US" altLang="zh-TW" i="1" baseline="-25000"/>
              <a:t>p</a:t>
            </a:r>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en-US" altLang="zh-TW" smtClean="0"/>
              <a:t>Photo</a:t>
            </a:r>
            <a:endParaRPr lang="zh-TW" altLang="en-US" smtClean="0"/>
          </a:p>
        </p:txBody>
      </p:sp>
      <p:sp>
        <p:nvSpPr>
          <p:cNvPr id="10243" name="內容版面配置區 2"/>
          <p:cNvSpPr>
            <a:spLocks noGrp="1"/>
          </p:cNvSpPr>
          <p:nvPr>
            <p:ph idx="1"/>
          </p:nvPr>
        </p:nvSpPr>
        <p:spPr/>
        <p:txBody>
          <a:bodyPr/>
          <a:lstStyle/>
          <a:p>
            <a:endParaRPr lang="zh-TW" altLang="en-US" smtClean="0"/>
          </a:p>
        </p:txBody>
      </p:sp>
      <p:pic>
        <p:nvPicPr>
          <p:cNvPr id="102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628775"/>
            <a:ext cx="80645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076700"/>
            <a:ext cx="78295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sndAc>
      <p:stSnd>
        <p:snd r:embed="rId3" name="CAMERA.WAV"/>
      </p:stSnd>
    </p:sndAc>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8615</TotalTime>
  <Words>1012</Words>
  <Application>Microsoft Office PowerPoint</Application>
  <PresentationFormat>如螢幕大小 (4:3)</PresentationFormat>
  <Paragraphs>209</Paragraphs>
  <Slides>32</Slides>
  <Notes>10</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2</vt:i4>
      </vt:variant>
      <vt:variant>
        <vt:lpstr>投影片標題</vt:lpstr>
      </vt:variant>
      <vt:variant>
        <vt:i4>32</vt:i4>
      </vt:variant>
    </vt:vector>
  </HeadingPairs>
  <TitlesOfParts>
    <vt:vector size="42" baseType="lpstr">
      <vt:lpstr>新細明體</vt:lpstr>
      <vt:lpstr>標楷體</vt:lpstr>
      <vt:lpstr>Arial</vt:lpstr>
      <vt:lpstr>Calibri</vt:lpstr>
      <vt:lpstr>Symbol</vt:lpstr>
      <vt:lpstr>Times New Roman</vt:lpstr>
      <vt:lpstr>Wingdings</vt:lpstr>
      <vt:lpstr>Office 佈景主題</vt:lpstr>
      <vt:lpstr>Photo Editor Photo</vt:lpstr>
      <vt:lpstr>Equation</vt:lpstr>
      <vt:lpstr>PowerPoint 簡報</vt:lpstr>
      <vt:lpstr>Global Illumination</vt:lpstr>
      <vt:lpstr>Photon Mapping</vt:lpstr>
      <vt:lpstr>PowerPoint 簡報</vt:lpstr>
      <vt:lpstr>Refraction of a Caustic</vt:lpstr>
      <vt:lpstr>Photon Mapping</vt:lpstr>
      <vt:lpstr>Why Map Photons?</vt:lpstr>
      <vt:lpstr>What is a Photon?</vt:lpstr>
      <vt:lpstr>Photo</vt:lpstr>
      <vt:lpstr>Light Sources</vt:lpstr>
      <vt:lpstr>Lightsource </vt:lpstr>
      <vt:lpstr>Russian Roulette</vt:lpstr>
      <vt:lpstr>Mixed Surfaces</vt:lpstr>
      <vt:lpstr>Storing Photons</vt:lpstr>
      <vt:lpstr>Build kd-tree</vt:lpstr>
      <vt:lpstr>PowerPoint 簡報</vt:lpstr>
      <vt:lpstr>Reflected Radiance</vt:lpstr>
      <vt:lpstr>How Many Photons?</vt:lpstr>
      <vt:lpstr>Filtering</vt:lpstr>
      <vt:lpstr>Multiple Photon Maps</vt:lpstr>
      <vt:lpstr>3 photon maps</vt:lpstr>
      <vt:lpstr>Rendering</vt:lpstr>
      <vt:lpstr>PowerPoint 簡報</vt:lpstr>
      <vt:lpstr>Caustic</vt:lpstr>
      <vt:lpstr>Indirect Illumination</vt:lpstr>
      <vt:lpstr>Participating media</vt:lpstr>
      <vt:lpstr>Rendering Result</vt:lpstr>
      <vt:lpstr>Environment Lighting</vt:lpstr>
      <vt:lpstr>PowerPoint 簡報</vt:lpstr>
      <vt:lpstr>PowerPoint 簡報</vt:lpstr>
      <vt:lpstr>PowerPoint 簡報</vt:lpstr>
      <vt:lpstr>PowerPoint 簡報</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Graphics</dc:title>
  <dc:creator>lee</dc:creator>
  <cp:lastModifiedBy>Windows 使用者</cp:lastModifiedBy>
  <cp:revision>488</cp:revision>
  <dcterms:created xsi:type="dcterms:W3CDTF">1999-02-12T03:08:44Z</dcterms:created>
  <dcterms:modified xsi:type="dcterms:W3CDTF">2021-03-07T15:15:53Z</dcterms:modified>
</cp:coreProperties>
</file>