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3"/>
  </p:notesMasterIdLst>
  <p:handoutMasterIdLst>
    <p:handoutMasterId r:id="rId44"/>
  </p:handoutMasterIdLst>
  <p:sldIdLst>
    <p:sldId id="329" r:id="rId2"/>
    <p:sldId id="455" r:id="rId3"/>
    <p:sldId id="485" r:id="rId4"/>
    <p:sldId id="364" r:id="rId5"/>
    <p:sldId id="464" r:id="rId6"/>
    <p:sldId id="465" r:id="rId7"/>
    <p:sldId id="466" r:id="rId8"/>
    <p:sldId id="365" r:id="rId9"/>
    <p:sldId id="483" r:id="rId10"/>
    <p:sldId id="482" r:id="rId11"/>
    <p:sldId id="472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372" r:id="rId20"/>
    <p:sldId id="373" r:id="rId21"/>
    <p:sldId id="474" r:id="rId22"/>
    <p:sldId id="377" r:id="rId23"/>
    <p:sldId id="478" r:id="rId24"/>
    <p:sldId id="475" r:id="rId25"/>
    <p:sldId id="383" r:id="rId26"/>
    <p:sldId id="480" r:id="rId27"/>
    <p:sldId id="477" r:id="rId28"/>
    <p:sldId id="487" r:id="rId29"/>
    <p:sldId id="484" r:id="rId30"/>
    <p:sldId id="486" r:id="rId31"/>
    <p:sldId id="481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86708" autoAdjust="0"/>
  </p:normalViewPr>
  <p:slideViewPr>
    <p:cSldViewPr>
      <p:cViewPr varScale="1">
        <p:scale>
          <a:sx n="100" d="100"/>
          <a:sy n="100" d="100"/>
        </p:scale>
        <p:origin x="1572" y="84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fld id="{1B0236AF-0623-485F-9F3D-B4C93A88F1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08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fld id="{C401C080-A280-4A16-9825-57F4D8B075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28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me.watch.impress.co.jp/docs/series/3dcg/20090410_110682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me.watch.impress.co.jp/docs/series/3dcg/20090417_125909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diosity/overview_1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space.virgin.net/hugo.elias/radiosity/radiosity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download.nvidia.com/presentations/2008/GDC/GDC08_Ambient_Occlusion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2021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Global Illumination (2) - </a:t>
            </a:r>
            <a:r>
              <a:rPr lang="en-US" altLang="zh-TW" b="1" dirty="0" err="1">
                <a:ea typeface="新細明體" panose="02020500000000000000" pitchFamily="18" charset="-120"/>
              </a:rPr>
              <a:t>Radiosity</a:t>
            </a:r>
            <a:endParaRPr kumimoji="0"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4967FA2-FBE1-45B6-B7A4-BBA2C6BEB554}" type="slidenum">
              <a:rPr lang="en-US" altLang="zh-TW" sz="1300"/>
              <a:pPr eaLnBrk="1" hangingPunct="1"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853496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  <a:hlinkClick r:id="rId3"/>
              </a:rPr>
              <a:t>http://game.watch.impress.co.jp/docs/series/3dcg/20090410_110682.html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07EC496-36E6-4D70-B192-FF4EDB65E82E}" type="slidenum">
              <a:rPr lang="en-US" altLang="zh-TW" sz="1300"/>
              <a:pPr eaLnBrk="1" hangingPunct="1"/>
              <a:t>38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18516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  <a:hlinkClick r:id="rId3"/>
              </a:rPr>
              <a:t>http://game.watch.impress.co.jp/docs/series/3dcg/20090417_125909.html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10523E0-8551-40E1-BF89-F967857E242D}" type="slidenum">
              <a:rPr lang="en-US" altLang="zh-TW" sz="1300"/>
              <a:pPr eaLnBrk="1" hangingPunct="1"/>
              <a:t>40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00198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Realtime Rendering 3</a:t>
            </a:r>
            <a:r>
              <a:rPr lang="en-US" altLang="zh-TW" baseline="30000">
                <a:latin typeface="Tahoma" panose="020B0604030504040204" pitchFamily="34" charset="0"/>
                <a:ea typeface="新細明體" panose="02020500000000000000" pitchFamily="18" charset="-120"/>
              </a:rPr>
              <a:t>rd</a:t>
            </a:r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 p. 329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D9792-4F8D-4C8E-A70E-85EBFC86FB88}" type="slidenum">
              <a:rPr lang="en-US" altLang="zh-TW" sz="1300"/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3993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slide is based on </a:t>
            </a:r>
          </a:p>
          <a:p>
            <a:r>
              <a:rPr lang="en-US" altLang="zh-TW">
                <a:ea typeface="新細明體" panose="02020500000000000000" pitchFamily="18" charset="-120"/>
                <a:hlinkClick r:id="rId3"/>
              </a:rPr>
              <a:t>http://www.siggraph.org/education/materials/HyperGraph/radiosity/overview_1.htm</a:t>
            </a:r>
          </a:p>
          <a:p>
            <a:endParaRPr lang="en-US" altLang="zh-TW">
              <a:ea typeface="新細明體" panose="02020500000000000000" pitchFamily="18" charset="-120"/>
              <a:hlinkClick r:id="rId3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*  Handling cases such as LD*E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*“Color Bleeding”</a:t>
            </a:r>
          </a:p>
          <a:p>
            <a:endParaRPr lang="en-US" altLang="zh-TW">
              <a:ea typeface="新細明體" panose="02020500000000000000" pitchFamily="18" charset="-120"/>
              <a:hlinkClick r:id="rId3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30C3-5DB1-426B-A947-A74FF5E826F3}" type="slidenum">
              <a:rPr lang="en-US" altLang="zh-TW" sz="1300"/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30966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Color bleeding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570D0AE-4463-494B-BADE-F2721AFFEBAC}" type="slidenum">
              <a:rPr lang="zh-TW" altLang="en-US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7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Reference: SIGGRAPH 1993 Education Slide Set, by Stephen Spencer</a:t>
            </a:r>
            <a:endParaRPr lang="zh-TW" altLang="en-US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FCAEFC2-5D0A-45B5-BB9E-3955AFE8405E}" type="slidenum">
              <a:rPr lang="en-US" altLang="zh-TW" sz="1300"/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71907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hlinkClick r:id="rId3"/>
              </a:rPr>
              <a:t>http://freespace.virgin.net/hugo.elias/radiosity/radiosity.htm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F7465-75D9-4864-A8AA-2CF587B94F9E}" type="slidenum">
              <a:rPr lang="en-US" altLang="zh-TW" sz="130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46344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14FD2-467A-4C66-BF31-646B77C80E9A}" type="slidenum">
              <a:rPr lang="en-US" altLang="zh-TW" sz="130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4566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  <a:hlinkClick r:id="rId3"/>
              </a:rPr>
              <a:t>http://developer.download.nvidia.com/presentations/2008/GDC/GDC08_Ambient_Occlusion.pdf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7184728-B852-439D-B328-50351DBAA0AF}" type="slidenum">
              <a:rPr lang="en-US" altLang="zh-TW" sz="1300"/>
              <a:pPr eaLnBrk="1" hangingPunct="1"/>
              <a:t>35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40331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Do not depend on light direction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6D4E8A2-A8CA-42A0-B1B0-6C8C0C4468F8}" type="slidenum">
              <a:rPr lang="en-US" altLang="zh-TW" sz="1300"/>
              <a:pPr eaLnBrk="1" hangingPunct="1"/>
              <a:t>36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59434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BDD0-0134-4ED5-8757-DAFA99688B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509489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FE23-75EA-4FAB-9CC1-30E09A4E94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081512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F384-6A32-4B30-B177-DFFF7023A8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389692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F1F0-3217-41B0-9688-F995BE5D23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28514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DB740-1F1C-43B8-9481-7640EF5687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186834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5DE6-C80B-4562-93D6-4054F15B92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3218478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ED491-0EC3-448A-8235-2F682401CF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070801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28ABE-5F98-42DC-95E3-A0A295B3C4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382048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209C-6268-4B42-B87F-E129C168EF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4841680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02296-9315-41F3-BF3D-BE450D1FE5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5738012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B3FD-80E4-44D8-B6DB-92C7FD6B17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382605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3FDC840-D839-4831-B524-1BBFD99620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zoom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latin typeface="Times New Roman" panose="02020603050405020304" pitchFamily="18" charset="0"/>
              </a:rPr>
              <a:t>Advanced Computer Graphics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latin typeface="Times New Roman" panose="02020603050405020304" pitchFamily="18" charset="0"/>
              </a:rPr>
              <a:t>Global Illumination (2)</a:t>
            </a:r>
            <a:endParaRPr kumimoji="0" lang="en-US" altLang="zh-TW" sz="4400"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Ming-Te Chi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Department of Computer Science, 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kumimoji="0"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4"/>
          <p:cNvSpPr txBox="1">
            <a:spLocks noChangeArrowheads="1"/>
          </p:cNvSpPr>
          <p:nvPr/>
        </p:nvSpPr>
        <p:spPr bwMode="auto">
          <a:xfrm>
            <a:off x="6215063" y="50720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Times New Roman" panose="02020603050405020304" pitchFamily="18" charset="0"/>
              </a:rPr>
              <a:t>Image </a:t>
            </a:r>
            <a:r>
              <a:rPr lang="en-US" altLang="zh-TW" sz="1200">
                <a:latin typeface="Tahoma" panose="020B0604030504040204" pitchFamily="34" charset="0"/>
              </a:rPr>
              <a:t>courtesy of </a:t>
            </a:r>
            <a:r>
              <a:rPr lang="en-US" altLang="zh-TW" sz="1200">
                <a:latin typeface="Times New Roman" panose="02020603050405020304" pitchFamily="18" charset="0"/>
              </a:rPr>
              <a:t>of Luxrender</a:t>
            </a:r>
            <a:endParaRPr lang="zh-TW" altLang="en-US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32CC9E8-A42C-4178-A6CB-3B2AC600F62B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Radiosity Equation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1975" y="1700213"/>
            <a:ext cx="2622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anose="02020603050405020304" pitchFamily="18" charset="0"/>
              </a:rPr>
              <a:t>energy balance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5000" y="2362200"/>
            <a:ext cx="5645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latin typeface="Times New Roman" panose="02020603050405020304" pitchFamily="18" charset="0"/>
              </a:rPr>
              <a:t>B</a:t>
            </a:r>
            <a:r>
              <a:rPr lang="en-US" altLang="zh-TW" sz="3600" baseline="-25000">
                <a:latin typeface="Times New Roman" panose="02020603050405020304" pitchFamily="18" charset="0"/>
              </a:rPr>
              <a:t>i d</a:t>
            </a:r>
            <a:r>
              <a:rPr lang="en-US" altLang="zh-TW" sz="3600">
                <a:latin typeface="Times New Roman" panose="02020603050405020304" pitchFamily="18" charset="0"/>
              </a:rPr>
              <a:t>A</a:t>
            </a:r>
            <a:r>
              <a:rPr lang="en-US" altLang="zh-TW" sz="3600" baseline="-25000">
                <a:latin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</a:rPr>
              <a:t> = E</a:t>
            </a:r>
            <a:r>
              <a:rPr lang="en-US" altLang="zh-TW" sz="3600" baseline="-25000">
                <a:latin typeface="Times New Roman" panose="02020603050405020304" pitchFamily="18" charset="0"/>
              </a:rPr>
              <a:t>i d</a:t>
            </a:r>
            <a:r>
              <a:rPr lang="en-US" altLang="zh-TW" sz="3600">
                <a:latin typeface="Times New Roman" panose="02020603050405020304" pitchFamily="18" charset="0"/>
              </a:rPr>
              <a:t>A</a:t>
            </a:r>
            <a:r>
              <a:rPr lang="en-US" altLang="zh-TW" sz="3600" baseline="-25000">
                <a:latin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</a:rPr>
              <a:t> + </a:t>
            </a:r>
            <a:r>
              <a:rPr lang="el-GR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 ∑ B</a:t>
            </a:r>
            <a:r>
              <a:rPr lang="en-US" altLang="zh-TW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3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 d</a:t>
            </a:r>
            <a:r>
              <a:rPr lang="en-US" altLang="zh-TW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1808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anose="02020603050405020304" pitchFamily="18" charset="0"/>
              </a:rPr>
              <a:t>reciprocity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338388" y="3455988"/>
            <a:ext cx="2928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latin typeface="Times New Roman" panose="02020603050405020304" pitchFamily="18" charset="0"/>
              </a:rPr>
              <a:t>F</a:t>
            </a:r>
            <a:r>
              <a:rPr lang="en-US" altLang="zh-TW" sz="3600" baseline="-25000">
                <a:latin typeface="Times New Roman" panose="02020603050405020304" pitchFamily="18" charset="0"/>
              </a:rPr>
              <a:t>ij d</a:t>
            </a:r>
            <a:r>
              <a:rPr lang="en-US" altLang="zh-TW" sz="3600">
                <a:latin typeface="Times New Roman" panose="02020603050405020304" pitchFamily="18" charset="0"/>
              </a:rPr>
              <a:t>A</a:t>
            </a:r>
            <a:r>
              <a:rPr lang="en-US" altLang="zh-TW" sz="3600" baseline="-25000">
                <a:latin typeface="Times New Roman" panose="02020603050405020304" pitchFamily="18" charset="0"/>
              </a:rPr>
              <a:t>i</a:t>
            </a:r>
            <a:r>
              <a:rPr lang="en-US" altLang="zh-TW" sz="4400">
                <a:latin typeface="Times New Roman" panose="02020603050405020304" pitchFamily="18" charset="0"/>
              </a:rPr>
              <a:t> </a:t>
            </a:r>
            <a:r>
              <a:rPr lang="en-US" altLang="zh-TW" sz="3600">
                <a:latin typeface="Times New Roman" panose="02020603050405020304" pitchFamily="18" charset="0"/>
              </a:rPr>
              <a:t>= </a:t>
            </a:r>
            <a:r>
              <a:rPr lang="en-US" altLang="zh-TW" sz="36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36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ji d</a:t>
            </a:r>
            <a:r>
              <a:rPr lang="en-US" altLang="zh-TW" sz="36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TW" sz="36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0400" y="4346575"/>
            <a:ext cx="307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anose="02020603050405020304" pitchFamily="18" charset="0"/>
              </a:rPr>
              <a:t>Radiosity equation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487613" y="5105400"/>
            <a:ext cx="361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latin typeface="Times New Roman" panose="02020603050405020304" pitchFamily="18" charset="0"/>
              </a:rPr>
              <a:t>B</a:t>
            </a:r>
            <a:r>
              <a:rPr lang="en-US" altLang="zh-TW" sz="3600" baseline="-25000">
                <a:latin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</a:rPr>
              <a:t> = E</a:t>
            </a:r>
            <a:r>
              <a:rPr lang="en-US" altLang="zh-TW" sz="3600" baseline="-25000">
                <a:latin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</a:rPr>
              <a:t> + </a:t>
            </a:r>
            <a:r>
              <a:rPr lang="el-GR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TW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 ∑ B</a:t>
            </a:r>
            <a:r>
              <a:rPr lang="en-US" altLang="zh-TW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altLang="zh-TW"/>
              <a:t>Progressive solution</a:t>
            </a:r>
            <a:endParaRPr lang="zh-TW" altLang="en-US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364" name="文字方塊 1"/>
          <p:cNvSpPr txBox="1">
            <a:spLocks noChangeArrowheads="1"/>
          </p:cNvSpPr>
          <p:nvPr/>
        </p:nvSpPr>
        <p:spPr bwMode="auto">
          <a:xfrm>
            <a:off x="1187450" y="5757863"/>
            <a:ext cx="1584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0 bounces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365" name="文字方塊 8"/>
          <p:cNvSpPr txBox="1">
            <a:spLocks noChangeArrowheads="1"/>
          </p:cNvSpPr>
          <p:nvPr/>
        </p:nvSpPr>
        <p:spPr bwMode="auto">
          <a:xfrm>
            <a:off x="3779838" y="5757863"/>
            <a:ext cx="1584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1 bounces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366" name="文字方塊 9"/>
          <p:cNvSpPr txBox="1">
            <a:spLocks noChangeArrowheads="1"/>
          </p:cNvSpPr>
          <p:nvPr/>
        </p:nvSpPr>
        <p:spPr bwMode="auto">
          <a:xfrm>
            <a:off x="6372225" y="5757863"/>
            <a:ext cx="1584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3 bounces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12875"/>
            <a:ext cx="7600950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altLang="zh-TW"/>
              <a:t>Progressive solution</a:t>
            </a:r>
            <a:br>
              <a:rPr lang="en-US" altLang="zh-TW"/>
            </a:br>
            <a:r>
              <a:rPr lang="en-US" altLang="zh-TW" sz="3600"/>
              <a:t>step by step</a:t>
            </a:r>
            <a:endParaRPr lang="zh-TW" altLang="en-US" sz="3600"/>
          </a:p>
        </p:txBody>
      </p:sp>
      <p:pic>
        <p:nvPicPr>
          <p:cNvPr id="16387" name="Picture 2" descr="C:\Documents and Settings\mtchi\桌面\course\acg09\TGLTLSBFSSP  Radiosity_files\2views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773238"/>
            <a:ext cx="2466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Documents and Settings\mtchi\桌面\course\acg09\TGLTLSBFSSP  Radiosity_files\view03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43038"/>
            <a:ext cx="2438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C:\Documents and Settings\mtchi\桌面\course\acg09\TGLTLSBFSSP  Radiosity_files\view05b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8004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971550" y="5373688"/>
            <a:ext cx="2808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A simple scene in different view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5292725" y="321310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Consider one surface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148263" y="6238875"/>
            <a:ext cx="300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Surface -&gt; patches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mtchi\桌面\course\acg09\TGLTLSBFSSP  Radiosity_files\view06b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57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 descr="C:\Documents and Settings\mtchi\桌面\course\acg09\TGLTLSBFSSP  Radiosity_files\fisheye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92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Documents and Settings\mtchi\桌面\course\acg09\TGLTLSBFSSP  Radiosity_files\view03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2438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>
            <a:endCxn id="143363" idx="1"/>
          </p:cNvCxnSpPr>
          <p:nvPr/>
        </p:nvCxnSpPr>
        <p:spPr>
          <a:xfrm flipV="1">
            <a:off x="1928813" y="1768475"/>
            <a:ext cx="3392487" cy="3100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64" name="Picture 4" descr="C:\Documents and Settings\mtchi\桌面\course\acg09\TGLTLSBFSSP  Radiosity_files\fisheye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7163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>
            <a:endCxn id="143364" idx="1"/>
          </p:cNvCxnSpPr>
          <p:nvPr/>
        </p:nvCxnSpPr>
        <p:spPr>
          <a:xfrm flipV="1">
            <a:off x="1928813" y="4935538"/>
            <a:ext cx="3392487" cy="136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文字方塊 1"/>
          <p:cNvSpPr txBox="1">
            <a:spLocks noChangeArrowheads="1"/>
          </p:cNvSpPr>
          <p:nvPr/>
        </p:nvSpPr>
        <p:spPr bwMode="auto">
          <a:xfrm>
            <a:off x="4775200" y="2987675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View from red patch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7417" name="文字方塊 12"/>
          <p:cNvSpPr txBox="1">
            <a:spLocks noChangeArrowheads="1"/>
          </p:cNvSpPr>
          <p:nvPr/>
        </p:nvSpPr>
        <p:spPr bwMode="auto">
          <a:xfrm>
            <a:off x="4775200" y="6154738"/>
            <a:ext cx="352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View from lower patch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tchi\桌面\course\acg09\TGLTLSBFSSP  Radiosity_files\view06b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857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Documents and Settings\mtchi\桌面\course\acg09\TGLTLSBFSSP  Radiosity_files\view03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28688"/>
            <a:ext cx="2438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 descr="C:\Documents and Settings\mtchi\桌面\course\acg09\TGLTLSBFSSP  Radiosity_files\view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857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C:\Documents and Settings\mtchi\桌面\course\acg09\TGLTLSBFSSP  Radiosity_files\view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51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C:\Documents and Settings\mtchi\桌面\course\acg09\TGLTLSBFSSP  Radiosity_files\fisheye1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57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mtchi\桌面\course\acg09\TGLTLSBFSSP  Radiosity_files\view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Documents and Settings\mtchi\桌面\course\acg09\TGLTLSBFSSP  Radiosity_files\view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28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Documents and Settings\mtchi\桌面\course\acg09\TGLTLSBFSSP  Radiosity_files\view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Documents and Settings\mtchi\桌面\course\acg09\TGLTLSBFSSP  Radiosity_files\view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7147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Documents and Settings\mtchi\桌面\course\acg09\TGLTLSBFSSP  Radiosity_files\view1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字方塊 8"/>
          <p:cNvSpPr txBox="1">
            <a:spLocks noChangeArrowheads="1"/>
          </p:cNvSpPr>
          <p:nvPr/>
        </p:nvSpPr>
        <p:spPr bwMode="auto">
          <a:xfrm>
            <a:off x="1000125" y="2928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1</a:t>
            </a:r>
            <a:r>
              <a:rPr lang="en-US" altLang="zh-TW" sz="2400" baseline="30000">
                <a:latin typeface="Times New Roman" panose="02020603050405020304" pitchFamily="18" charset="0"/>
              </a:rPr>
              <a:t>st</a:t>
            </a:r>
            <a:r>
              <a:rPr lang="en-US" altLang="zh-TW" sz="2400">
                <a:latin typeface="Times New Roman" panose="02020603050405020304" pitchFamily="18" charset="0"/>
              </a:rPr>
              <a:t> pass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9464" name="文字方塊 9"/>
          <p:cNvSpPr txBox="1">
            <a:spLocks noChangeArrowheads="1"/>
          </p:cNvSpPr>
          <p:nvPr/>
        </p:nvSpPr>
        <p:spPr bwMode="auto">
          <a:xfrm>
            <a:off x="3786188" y="292893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2nd pass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9465" name="文字方塊 10"/>
          <p:cNvSpPr txBox="1">
            <a:spLocks noChangeArrowheads="1"/>
          </p:cNvSpPr>
          <p:nvPr/>
        </p:nvSpPr>
        <p:spPr bwMode="auto">
          <a:xfrm>
            <a:off x="6429375" y="2928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3rd pass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9466" name="文字方塊 11"/>
          <p:cNvSpPr txBox="1">
            <a:spLocks noChangeArrowheads="1"/>
          </p:cNvSpPr>
          <p:nvPr/>
        </p:nvSpPr>
        <p:spPr bwMode="auto">
          <a:xfrm>
            <a:off x="1714500" y="621506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4th pass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9467" name="文字方塊 12"/>
          <p:cNvSpPr txBox="1">
            <a:spLocks noChangeArrowheads="1"/>
          </p:cNvSpPr>
          <p:nvPr/>
        </p:nvSpPr>
        <p:spPr bwMode="auto">
          <a:xfrm>
            <a:off x="5143500" y="621506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16th pass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96C1445-4F9F-412C-A994-F0B7D207CADC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Rendered Image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0485" name="Picture 4" descr="r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Global Illumination (2)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Radiosity</a:t>
            </a:r>
            <a:endParaRPr lang="en-US" altLang="zh-TW" dirty="0"/>
          </a:p>
          <a:p>
            <a:pPr lvl="1"/>
            <a:r>
              <a:rPr lang="en-US" altLang="zh-TW" dirty="0" smtClean="0"/>
              <a:t>Definition</a:t>
            </a:r>
          </a:p>
          <a:p>
            <a:pPr lvl="1"/>
            <a:r>
              <a:rPr lang="en-US" altLang="zh-TW" dirty="0" smtClean="0"/>
              <a:t>Solver: Matrix / Progress</a:t>
            </a:r>
          </a:p>
          <a:p>
            <a:pPr lvl="1"/>
            <a:r>
              <a:rPr lang="en-US" altLang="zh-TW" dirty="0" smtClean="0"/>
              <a:t>Case</a:t>
            </a:r>
          </a:p>
          <a:p>
            <a:pPr lvl="1"/>
            <a:r>
              <a:rPr lang="en-US" altLang="zh-TW" dirty="0" smtClean="0"/>
              <a:t>Form factor / Hemisphere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Application on Game Engine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C8F400-C58A-4417-9717-8D67D6CB07B8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30A2F18-01C0-48A7-A9B7-1AC73E1F2F0C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Patches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1509" name="Picture 4" descr="rad1_w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19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407F3B1-5F4A-4E1E-BF80-5661B7D5B99F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Solving the Intergral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zh-TW"/>
              <a:t>There are very few cases where the integral has a (simple) closed form solution</a:t>
            </a:r>
          </a:p>
          <a:p>
            <a:pPr lvl="1"/>
            <a:r>
              <a:rPr lang="en-US" altLang="zh-TW">
                <a:ea typeface="ＭＳ Ｐゴシック" panose="020B0600070205080204" pitchFamily="34" charset="-128"/>
              </a:rPr>
              <a:t>Occlusion further complicates solution</a:t>
            </a:r>
          </a:p>
          <a:p>
            <a:r>
              <a:rPr lang="en-US" altLang="zh-TW"/>
              <a:t>Alternative is to use numerical methods</a:t>
            </a:r>
          </a:p>
          <a:p>
            <a:r>
              <a:rPr lang="en-US" altLang="zh-TW"/>
              <a:t>Two step process similar to texture mapping </a:t>
            </a:r>
          </a:p>
          <a:p>
            <a:pPr lvl="1"/>
            <a:r>
              <a:rPr lang="en-US" altLang="zh-TW">
                <a:ea typeface="ＭＳ Ｐゴシック" panose="020B0600070205080204" pitchFamily="34" charset="-128"/>
              </a:rPr>
              <a:t>Hemisphere</a:t>
            </a:r>
          </a:p>
          <a:p>
            <a:pPr lvl="1"/>
            <a:r>
              <a:rPr lang="en-US" altLang="zh-TW">
                <a:ea typeface="ＭＳ Ｐゴシック" panose="020B0600070205080204" pitchFamily="34" charset="-128"/>
              </a:rPr>
              <a:t>Hemicube</a:t>
            </a:r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EEE0F9D-4787-46D9-B70A-ADA02DF95441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Hemisphere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en-US" altLang="zh-TW"/>
              <a:t>Use illuminating hemisphere</a:t>
            </a:r>
          </a:p>
          <a:p>
            <a:r>
              <a:rPr lang="en-US" altLang="zh-TW"/>
              <a:t>Center hemisphere on patch with normal pointing up</a:t>
            </a:r>
          </a:p>
          <a:p>
            <a:r>
              <a:rPr lang="en-US" altLang="zh-TW"/>
              <a:t>Must shift hemisphere for each point on patch</a:t>
            </a:r>
          </a:p>
        </p:txBody>
      </p:sp>
      <p:pic>
        <p:nvPicPr>
          <p:cNvPr id="24581" name="Picture 6" descr="an13f1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838575"/>
            <a:ext cx="2768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91A1C8E-E1E3-4996-8F90-2F2330E08CA8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Hemicube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Easier to use a hemicube instead of a hemisphere</a:t>
            </a:r>
          </a:p>
          <a:p>
            <a:r>
              <a:rPr lang="en-US" altLang="zh-TW"/>
              <a:t>Rule each side into “pixels”</a:t>
            </a:r>
          </a:p>
          <a:p>
            <a:r>
              <a:rPr lang="en-US" altLang="zh-TW"/>
              <a:t>Easier to project on pixels which give </a:t>
            </a:r>
            <a:r>
              <a:rPr lang="en-US" altLang="zh-TW" i="1"/>
              <a:t>delta form factors</a:t>
            </a:r>
            <a:r>
              <a:rPr lang="en-US" altLang="zh-TW"/>
              <a:t> that can be added up to give desired from factor</a:t>
            </a:r>
          </a:p>
          <a:p>
            <a:r>
              <a:rPr lang="en-US" altLang="zh-TW"/>
              <a:t>To get a delta form factor we need only cast a ray through each pixel</a:t>
            </a: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14313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The </a:t>
            </a:r>
            <a:r>
              <a:rPr kumimoji="0" lang="en-US" altLang="zh-TW" sz="4400" dirty="0" err="1">
                <a:latin typeface="+mj-lt"/>
                <a:ea typeface="+mj-ea"/>
                <a:cs typeface="+mj-cs"/>
              </a:rPr>
              <a:t>Hemicube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 approximation</a:t>
            </a:r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6" name="Picture 2" descr="C:\Documents and Settings\mtchi\桌面\course\acg09\Radiosity Overview Part 2_files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9000730"/>
      </p:ext>
    </p:extLst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Two pass solution</a:t>
            </a:r>
            <a:endParaRPr lang="zh-TW" altLang="en-US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View </a:t>
            </a:r>
            <a:r>
              <a:rPr lang="en-US" altLang="zh-TW" dirty="0" smtClean="0">
                <a:solidFill>
                  <a:srgbClr val="FF0000"/>
                </a:solidFill>
              </a:rPr>
              <a:t>independent</a:t>
            </a:r>
            <a:r>
              <a:rPr lang="en-US" altLang="zh-TW" dirty="0" smtClean="0"/>
              <a:t> global </a:t>
            </a:r>
            <a:r>
              <a:rPr lang="en-US" altLang="zh-TW" dirty="0"/>
              <a:t>diffuse illumination computed </a:t>
            </a:r>
            <a:r>
              <a:rPr lang="en-US" altLang="zh-TW" dirty="0" smtClean="0"/>
              <a:t>with </a:t>
            </a:r>
            <a:r>
              <a:rPr lang="en-US" altLang="zh-TW" dirty="0" err="1"/>
              <a:t>radiosity</a:t>
            </a:r>
            <a:r>
              <a:rPr lang="en-US" altLang="zh-TW" dirty="0"/>
              <a:t> pre-process</a:t>
            </a:r>
          </a:p>
          <a:p>
            <a:endParaRPr lang="en-US" altLang="zh-TW" dirty="0"/>
          </a:p>
          <a:p>
            <a:r>
              <a:rPr lang="en-US" altLang="zh-TW" dirty="0"/>
              <a:t>View </a:t>
            </a:r>
            <a:r>
              <a:rPr lang="en-US" altLang="zh-TW" dirty="0">
                <a:solidFill>
                  <a:srgbClr val="FF0000"/>
                </a:solidFill>
              </a:rPr>
              <a:t>dependent</a:t>
            </a:r>
            <a:r>
              <a:rPr lang="en-US" altLang="zh-TW" dirty="0"/>
              <a:t> global specular illumination computed with ray tracing post-process</a:t>
            </a:r>
            <a:endParaRPr lang="zh-TW" altLang="en-US" dirty="0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Regular expression notation</a:t>
            </a:r>
            <a:endParaRPr lang="zh-TW" altLang="en-US"/>
          </a:p>
        </p:txBody>
      </p:sp>
      <p:sp>
        <p:nvSpPr>
          <p:cNvPr id="409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2" descr="G:\course\acg09\RTR3figures\RTR3.09.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700213"/>
            <a:ext cx="55499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6"/>
          <p:cNvSpPr>
            <a:spLocks noChangeArrowheads="1"/>
          </p:cNvSpPr>
          <p:nvPr/>
        </p:nvSpPr>
        <p:spPr bwMode="auto">
          <a:xfrm>
            <a:off x="4572000" y="6237288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ahoma" panose="020B0604030504040204" pitchFamily="34" charset="0"/>
              </a:rPr>
              <a:t>courtesy of Realtime Rendering 3rd</a:t>
            </a:r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Advantages</a:t>
            </a:r>
          </a:p>
          <a:p>
            <a:pPr lvl="1"/>
            <a:r>
              <a:rPr lang="en-US" altLang="zh-TW"/>
              <a:t>Photorealistic image quality</a:t>
            </a:r>
          </a:p>
          <a:p>
            <a:pPr lvl="1"/>
            <a:r>
              <a:rPr lang="en-US" altLang="zh-TW"/>
              <a:t>Accurate simulation of energy transfer</a:t>
            </a:r>
          </a:p>
          <a:p>
            <a:pPr lvl="1"/>
            <a:r>
              <a:rPr lang="en-US" altLang="zh-TW"/>
              <a:t>Soft shadows and diffuse interreflection</a:t>
            </a:r>
          </a:p>
          <a:p>
            <a:r>
              <a:rPr lang="en-US" altLang="zh-TW"/>
              <a:t>Disadvantages</a:t>
            </a:r>
          </a:p>
          <a:p>
            <a:pPr lvl="1"/>
            <a:r>
              <a:rPr lang="en-US" altLang="zh-TW"/>
              <a:t>Large computational and storage costs</a:t>
            </a:r>
          </a:p>
          <a:p>
            <a:pPr lvl="1"/>
            <a:r>
              <a:rPr lang="en-US" altLang="zh-TW"/>
              <a:t>Must preprocess polygonal environments</a:t>
            </a:r>
          </a:p>
          <a:p>
            <a:pPr lvl="1"/>
            <a:r>
              <a:rPr lang="en-US" altLang="zh-TW"/>
              <a:t>Non-diffuse components of light not represented</a:t>
            </a:r>
          </a:p>
          <a:p>
            <a:endParaRPr lang="zh-TW" altLang="en-US"/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8" name="Picture 2" descr="C:\Documents and Settings\mtchi\桌面\course\acg09\Radiosity Overview Part 3_files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Ambient Occlusion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610679"/>
      </p:ext>
    </p:extLst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Ambient Occlusion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38388"/>
            <a:ext cx="1905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76475"/>
            <a:ext cx="1905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09813"/>
            <a:ext cx="1905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文字方塊 3"/>
          <p:cNvSpPr txBox="1">
            <a:spLocks noChangeArrowheads="1"/>
          </p:cNvSpPr>
          <p:nvPr/>
        </p:nvSpPr>
        <p:spPr bwMode="auto">
          <a:xfrm>
            <a:off x="1331913" y="4797425"/>
            <a:ext cx="1368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ambient occlusion</a:t>
            </a:r>
            <a:endParaRPr lang="zh-TW" altLang="en-US"/>
          </a:p>
        </p:txBody>
      </p:sp>
      <p:sp>
        <p:nvSpPr>
          <p:cNvPr id="3080" name="文字方塊 4"/>
          <p:cNvSpPr txBox="1">
            <a:spLocks noChangeArrowheads="1"/>
          </p:cNvSpPr>
          <p:nvPr/>
        </p:nvSpPr>
        <p:spPr bwMode="auto">
          <a:xfrm>
            <a:off x="3863975" y="4981575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diffuse only</a:t>
            </a:r>
            <a:endParaRPr lang="zh-TW" altLang="en-US"/>
          </a:p>
        </p:txBody>
      </p:sp>
      <p:sp>
        <p:nvSpPr>
          <p:cNvPr id="3081" name="文字方塊 5"/>
          <p:cNvSpPr txBox="1">
            <a:spLocks noChangeArrowheads="1"/>
          </p:cNvSpPr>
          <p:nvPr/>
        </p:nvSpPr>
        <p:spPr bwMode="auto">
          <a:xfrm>
            <a:off x="6064250" y="4810125"/>
            <a:ext cx="194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combined ambient and diffuse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098238"/>
      </p:ext>
    </p:extLst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Ambient Occlusion</a:t>
            </a:r>
            <a:br>
              <a:rPr lang="en-US" altLang="zh-TW" smtClean="0"/>
            </a:br>
            <a:r>
              <a:rPr lang="en-US" altLang="zh-TW" sz="2400" b="1" smtClean="0"/>
              <a:t>"Production-Ready Global Illumination", SIGGRAPH 2002</a:t>
            </a:r>
            <a:endParaRPr lang="zh-TW" altLang="en-US" smtClean="0"/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57338"/>
            <a:ext cx="35020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28625" y="2071688"/>
          <a:ext cx="3956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854200" imgH="368300" progId="Equation.3">
                  <p:embed/>
                </p:oleObj>
              </mc:Choice>
              <mc:Fallback>
                <p:oleObj name="Equation" r:id="rId4" imgW="1854200" imgH="368300" progId="Equation.3">
                  <p:embed/>
                  <p:pic>
                    <p:nvPicPr>
                      <p:cNvPr id="4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071688"/>
                        <a:ext cx="39560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文字方塊 9"/>
          <p:cNvSpPr txBox="1">
            <a:spLocks noChangeArrowheads="1"/>
          </p:cNvSpPr>
          <p:nvPr/>
        </p:nvSpPr>
        <p:spPr bwMode="auto">
          <a:xfrm>
            <a:off x="500063" y="155733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On Lambertian surface</a:t>
            </a:r>
            <a:endParaRPr lang="zh-TW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7188" y="3000375"/>
          <a:ext cx="3956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854200" imgH="368300" progId="Equation.3">
                  <p:embed/>
                </p:oleObj>
              </mc:Choice>
              <mc:Fallback>
                <p:oleObj name="Equation" r:id="rId6" imgW="1854200" imgH="3683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000375"/>
                        <a:ext cx="39560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文字方塊 11"/>
          <p:cNvSpPr txBox="1">
            <a:spLocks noChangeArrowheads="1"/>
          </p:cNvSpPr>
          <p:nvPr/>
        </p:nvSpPr>
        <p:spPr bwMode="auto">
          <a:xfrm>
            <a:off x="357188" y="4071938"/>
            <a:ext cx="407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Define ambient occlusion value</a:t>
            </a:r>
            <a:endParaRPr lang="zh-TW" alt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96888" y="4427538"/>
          <a:ext cx="38195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790700" imgH="431800" progId="Equation.3">
                  <p:embed/>
                </p:oleObj>
              </mc:Choice>
              <mc:Fallback>
                <p:oleObj name="Equation" r:id="rId8" imgW="1790700" imgH="431800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4427538"/>
                        <a:ext cx="38195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929063"/>
            <a:ext cx="3168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786438" y="5929313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bent normal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0202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Screen space</a:t>
            </a:r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57338"/>
            <a:ext cx="73342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675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7" name="Picture 2" descr="G:\Course\acg\RTR3figures\RTR3.09.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85913"/>
            <a:ext cx="8810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字方塊 3"/>
          <p:cNvSpPr txBox="1">
            <a:spLocks noChangeArrowheads="1"/>
          </p:cNvSpPr>
          <p:nvPr/>
        </p:nvSpPr>
        <p:spPr bwMode="auto">
          <a:xfrm>
            <a:off x="3276600" y="5272088"/>
            <a:ext cx="237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Ambient occlusion</a:t>
            </a:r>
            <a:endParaRPr lang="zh-TW" altLang="en-US"/>
          </a:p>
        </p:txBody>
      </p:sp>
      <p:sp>
        <p:nvSpPr>
          <p:cNvPr id="6149" name="文字方塊 5"/>
          <p:cNvSpPr txBox="1">
            <a:spLocks noChangeArrowheads="1"/>
          </p:cNvSpPr>
          <p:nvPr/>
        </p:nvSpPr>
        <p:spPr bwMode="auto">
          <a:xfrm>
            <a:off x="6227763" y="5334000"/>
            <a:ext cx="2376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Full global illumination</a:t>
            </a:r>
            <a:endParaRPr lang="zh-TW" altLang="en-US"/>
          </a:p>
        </p:txBody>
      </p:sp>
      <p:sp>
        <p:nvSpPr>
          <p:cNvPr id="6150" name="文字方塊 6"/>
          <p:cNvSpPr txBox="1">
            <a:spLocks noChangeArrowheads="1"/>
          </p:cNvSpPr>
          <p:nvPr/>
        </p:nvSpPr>
        <p:spPr bwMode="auto">
          <a:xfrm>
            <a:off x="395288" y="5262563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Without shadow </a:t>
            </a:r>
            <a:endParaRPr lang="zh-TW" altLang="en-US"/>
          </a:p>
        </p:txBody>
      </p:sp>
      <p:sp>
        <p:nvSpPr>
          <p:cNvPr id="6151" name="文字方塊 4"/>
          <p:cNvSpPr txBox="1">
            <a:spLocks noChangeArrowheads="1"/>
          </p:cNvSpPr>
          <p:nvPr/>
        </p:nvSpPr>
        <p:spPr bwMode="auto">
          <a:xfrm>
            <a:off x="684213" y="6381750"/>
            <a:ext cx="799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Images generated using the Microsoft SDK sample “PRTDemo”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156282"/>
      </p:ext>
    </p:extLst>
  </p:cSld>
  <p:clrMapOvr>
    <a:masterClrMapping/>
  </p:clrMapOvr>
  <p:transition spd="med">
    <p:zo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Texture Mapping in Quake</a:t>
            </a:r>
            <a:endParaRPr lang="zh-TW" alt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14563"/>
            <a:ext cx="20732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14563"/>
            <a:ext cx="2171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214813"/>
            <a:ext cx="2171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43138"/>
            <a:ext cx="2171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143375"/>
            <a:ext cx="2171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文字方塊 8"/>
          <p:cNvSpPr txBox="1">
            <a:spLocks noChangeArrowheads="1"/>
          </p:cNvSpPr>
          <p:nvPr/>
        </p:nvSpPr>
        <p:spPr bwMode="auto">
          <a:xfrm>
            <a:off x="785813" y="1714500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/>
              <a:t>Light Map</a:t>
            </a:r>
            <a:endParaRPr lang="zh-TW" altLang="en-US"/>
          </a:p>
        </p:txBody>
      </p:sp>
      <p:sp>
        <p:nvSpPr>
          <p:cNvPr id="7177" name="文字方塊 9"/>
          <p:cNvSpPr txBox="1">
            <a:spLocks noChangeArrowheads="1"/>
          </p:cNvSpPr>
          <p:nvPr/>
        </p:nvSpPr>
        <p:spPr bwMode="auto">
          <a:xfrm>
            <a:off x="3606800" y="1714500"/>
            <a:ext cx="193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Texture Only</a:t>
            </a:r>
            <a:endParaRPr lang="zh-TW" altLang="en-US"/>
          </a:p>
        </p:txBody>
      </p:sp>
      <p:sp>
        <p:nvSpPr>
          <p:cNvPr id="7178" name="文字方塊 10"/>
          <p:cNvSpPr txBox="1">
            <a:spLocks noChangeArrowheads="1"/>
          </p:cNvSpPr>
          <p:nvPr/>
        </p:nvSpPr>
        <p:spPr bwMode="auto">
          <a:xfrm>
            <a:off x="5786438" y="1714500"/>
            <a:ext cx="335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/>
              <a:t>Texture &amp; Light Maps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0250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572250" y="3857625"/>
            <a:ext cx="2357438" cy="2786063"/>
          </a:xfrm>
        </p:spPr>
        <p:txBody>
          <a:bodyPr/>
          <a:lstStyle/>
          <a:p>
            <a:r>
              <a:rPr lang="en-US" altLang="zh-TW" smtClean="0"/>
              <a:t>GI texture using radiosity</a:t>
            </a:r>
            <a:endParaRPr lang="zh-TW" altLang="en-US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92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63992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342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Deferred Shading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shading algorithm is calculated by dividing it into smaller parts that are written to intermediate buffer storage to be combined later, instead of immediately writing the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result to the color framebuffer.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6893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Radiosity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zh-TW" altLang="en-US"/>
          </a:p>
        </p:txBody>
      </p:sp>
      <p:pic>
        <p:nvPicPr>
          <p:cNvPr id="5124" name="Picture 6" descr="box-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875" r="1875" b="2251"/>
          <a:stretch>
            <a:fillRect/>
          </a:stretch>
        </p:blipFill>
        <p:spPr bwMode="auto">
          <a:xfrm>
            <a:off x="4648200" y="1846263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651500" y="3429000"/>
            <a:ext cx="325438" cy="2016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559675" y="4400550"/>
            <a:ext cx="396875" cy="14049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976938" y="5876925"/>
            <a:ext cx="146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Tahoma" panose="020B0604030504040204" pitchFamily="34" charset="0"/>
              </a:rPr>
              <a:t>Cornell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Tahoma" panose="020B0604030504040204" pitchFamily="34" charset="0"/>
              </a:rPr>
              <a:t>courtesy of Cornell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Deferred Shading in Killzone2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 descr="http://game.watch.impress.co.jp/img/gmw/docs/125/909/kil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7338"/>
            <a:ext cx="3840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game.watch.impress.co.jp/img/gmw/docs/125/909/kil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57338"/>
            <a:ext cx="3840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game.watch.impress.co.jp/img/gmw/docs/125/909/kil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11600"/>
            <a:ext cx="38401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game.watch.impress.co.jp/img/gmw/docs/125/909/kil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3840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105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8" name="Picture 2" descr="http://game.watch.impress.co.jp/img/gmw/docs/125/909/kil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54163"/>
            <a:ext cx="38401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game.watch.impress.co.jp/img/gmw/docs/125/909/kil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57338"/>
            <a:ext cx="38401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game.watch.impress.co.jp/img/gmw/docs/125/909/ki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929063"/>
            <a:ext cx="3840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http://game.watch.impress.co.jp/img/gmw/docs/125/909/kil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983038"/>
            <a:ext cx="38401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74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7" descr="C:\Documents and Settings\mtchi\桌面\course\acg09\Radiosity Overview  Part 1_files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2" name="Picture 2" descr="C:\Documents and Settings\mtchi\桌面\course\acg09\Radiosity Overview  Part 1_files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6" name="Picture 3" descr="C:\Documents and Settings\mtchi\桌面\course\acg09\Radiosity Overview  Part 1_files\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File:Radio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5"/>
          <p:cNvSpPr txBox="1">
            <a:spLocks noChangeArrowheads="1"/>
          </p:cNvSpPr>
          <p:nvPr/>
        </p:nvSpPr>
        <p:spPr bwMode="auto">
          <a:xfrm>
            <a:off x="3419475" y="6524625"/>
            <a:ext cx="2214563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FF00"/>
                </a:solidFill>
                <a:latin typeface="Times New Roman" panose="02020603050405020304" pitchFamily="18" charset="0"/>
              </a:rPr>
              <a:t>Cornell Box</a:t>
            </a:r>
            <a:endParaRPr lang="zh-TW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444B445-CBDA-4074-8ECA-3D3E92D901CB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Radiosity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Consider objects to be broken up into flat patches (which may correspond to the polygons in the model)</a:t>
            </a:r>
          </a:p>
          <a:p>
            <a:r>
              <a:rPr lang="en-US" altLang="zh-TW"/>
              <a:t>Assume that patches are </a:t>
            </a:r>
            <a:r>
              <a:rPr lang="en-US" altLang="zh-TW">
                <a:solidFill>
                  <a:srgbClr val="FF0000"/>
                </a:solidFill>
              </a:rPr>
              <a:t>perfectly diffuse reflectors</a:t>
            </a:r>
          </a:p>
          <a:p>
            <a:r>
              <a:rPr lang="en-US" altLang="zh-TW"/>
              <a:t>Radiosity = flux = energy/unit area/ unit time leaving patch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4" name="Picture 2" descr="G:\course\acg09\RTR3figures\RTR3.07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00125"/>
            <a:ext cx="70739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5857875" y="642937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Times New Roman" panose="02020603050405020304" pitchFamily="18" charset="0"/>
              </a:rPr>
              <a:t>Image </a:t>
            </a:r>
            <a:r>
              <a:rPr lang="en-US" altLang="zh-TW" sz="1200">
                <a:latin typeface="Tahoma" panose="020B0604030504040204" pitchFamily="34" charset="0"/>
              </a:rPr>
              <a:t>courtesy of </a:t>
            </a:r>
            <a:r>
              <a:rPr lang="en-US" altLang="zh-TW" sz="1200">
                <a:latin typeface="Times New Roman" panose="02020603050405020304" pitchFamily="18" charset="0"/>
              </a:rPr>
              <a:t>of Real time rendering 3rd</a:t>
            </a:r>
            <a:endParaRPr lang="zh-TW" altLang="en-US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1143000" y="3857625"/>
            <a:ext cx="1712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</a:rPr>
              <a:t>Radiant flux</a:t>
            </a:r>
            <a:endParaRPr lang="zh-TW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文字方塊 6"/>
          <p:cNvSpPr txBox="1">
            <a:spLocks noChangeArrowheads="1"/>
          </p:cNvSpPr>
          <p:nvPr/>
        </p:nvSpPr>
        <p:spPr bwMode="auto">
          <a:xfrm>
            <a:off x="7429500" y="4714875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</a:rPr>
              <a:t>irradiance</a:t>
            </a:r>
            <a:endParaRPr lang="zh-TW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文字方塊 7"/>
          <p:cNvSpPr txBox="1">
            <a:spLocks noChangeArrowheads="1"/>
          </p:cNvSpPr>
          <p:nvPr/>
        </p:nvSpPr>
        <p:spPr bwMode="auto">
          <a:xfrm>
            <a:off x="7643813" y="1285875"/>
            <a:ext cx="101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steradian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6139</TotalTime>
  <Words>530</Words>
  <Application>Microsoft Office PowerPoint</Application>
  <PresentationFormat>如螢幕大小 (4:3)</PresentationFormat>
  <Paragraphs>139</Paragraphs>
  <Slides>41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ＭＳ Ｐゴシック</vt:lpstr>
      <vt:lpstr>新細明體</vt:lpstr>
      <vt:lpstr>標楷體</vt:lpstr>
      <vt:lpstr>Arial</vt:lpstr>
      <vt:lpstr>Calibri</vt:lpstr>
      <vt:lpstr>Tahoma</vt:lpstr>
      <vt:lpstr>Times New Roman</vt:lpstr>
      <vt:lpstr>Office 佈景主題</vt:lpstr>
      <vt:lpstr>Equation</vt:lpstr>
      <vt:lpstr>PowerPoint 簡報</vt:lpstr>
      <vt:lpstr>Global Illumination (2)</vt:lpstr>
      <vt:lpstr>Regular expression notation</vt:lpstr>
      <vt:lpstr>Radiosity</vt:lpstr>
      <vt:lpstr>PowerPoint 簡報</vt:lpstr>
      <vt:lpstr>PowerPoint 簡報</vt:lpstr>
      <vt:lpstr>PowerPoint 簡報</vt:lpstr>
      <vt:lpstr>Radiosity</vt:lpstr>
      <vt:lpstr>PowerPoint 簡報</vt:lpstr>
      <vt:lpstr>PowerPoint 簡報</vt:lpstr>
      <vt:lpstr>Radiosity Equation</vt:lpstr>
      <vt:lpstr>PowerPoint 簡報</vt:lpstr>
      <vt:lpstr>PowerPoint 簡報</vt:lpstr>
      <vt:lpstr>Progressive solution</vt:lpstr>
      <vt:lpstr>Progressive solution step by step</vt:lpstr>
      <vt:lpstr>PowerPoint 簡報</vt:lpstr>
      <vt:lpstr>PowerPoint 簡報</vt:lpstr>
      <vt:lpstr>PowerPoint 簡報</vt:lpstr>
      <vt:lpstr>Rendered Image</vt:lpstr>
      <vt:lpstr>Patches</vt:lpstr>
      <vt:lpstr>PowerPoint 簡報</vt:lpstr>
      <vt:lpstr>Solving the Intergral</vt:lpstr>
      <vt:lpstr>Hemisphere</vt:lpstr>
      <vt:lpstr>PowerPoint 簡報</vt:lpstr>
      <vt:lpstr>Hemicube</vt:lpstr>
      <vt:lpstr>PowerPoint 簡報</vt:lpstr>
      <vt:lpstr>PowerPoint 簡報</vt:lpstr>
      <vt:lpstr>Application</vt:lpstr>
      <vt:lpstr>Two pass solution</vt:lpstr>
      <vt:lpstr>PowerPoint 簡報</vt:lpstr>
      <vt:lpstr>PowerPoint 簡報</vt:lpstr>
      <vt:lpstr>Ambient Occlusion</vt:lpstr>
      <vt:lpstr>Ambient Occlusion</vt:lpstr>
      <vt:lpstr>Ambient Occlusion "Production-Ready Global Illumination", SIGGRAPH 2002</vt:lpstr>
      <vt:lpstr>Screen space</vt:lpstr>
      <vt:lpstr>PowerPoint 簡報</vt:lpstr>
      <vt:lpstr>Texture Mapping in Quake</vt:lpstr>
      <vt:lpstr>PowerPoint 簡報</vt:lpstr>
      <vt:lpstr>Deferred Shading</vt:lpstr>
      <vt:lpstr>Deferred Shading in Killzone2</vt:lpstr>
      <vt:lpstr>PowerPoint 簡報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Windows 使用者</cp:lastModifiedBy>
  <cp:revision>448</cp:revision>
  <dcterms:created xsi:type="dcterms:W3CDTF">1999-02-12T03:08:44Z</dcterms:created>
  <dcterms:modified xsi:type="dcterms:W3CDTF">2021-03-07T15:15:42Z</dcterms:modified>
</cp:coreProperties>
</file>