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60"/>
  </p:notesMasterIdLst>
  <p:handoutMasterIdLst>
    <p:handoutMasterId r:id="rId61"/>
  </p:handoutMasterIdLst>
  <p:sldIdLst>
    <p:sldId id="329" r:id="rId2"/>
    <p:sldId id="455" r:id="rId3"/>
    <p:sldId id="332" r:id="rId4"/>
    <p:sldId id="333" r:id="rId5"/>
    <p:sldId id="334" r:id="rId6"/>
    <p:sldId id="493" r:id="rId7"/>
    <p:sldId id="498" r:id="rId8"/>
    <p:sldId id="335" r:id="rId9"/>
    <p:sldId id="336" r:id="rId10"/>
    <p:sldId id="363" r:id="rId11"/>
    <p:sldId id="502" r:id="rId12"/>
    <p:sldId id="337" r:id="rId13"/>
    <p:sldId id="338" r:id="rId14"/>
    <p:sldId id="339" r:id="rId15"/>
    <p:sldId id="340" r:id="rId16"/>
    <p:sldId id="489" r:id="rId17"/>
    <p:sldId id="341" r:id="rId18"/>
    <p:sldId id="342" r:id="rId19"/>
    <p:sldId id="464" r:id="rId20"/>
    <p:sldId id="343" r:id="rId21"/>
    <p:sldId id="467" r:id="rId22"/>
    <p:sldId id="465" r:id="rId23"/>
    <p:sldId id="344" r:id="rId24"/>
    <p:sldId id="494" r:id="rId25"/>
    <p:sldId id="495" r:id="rId26"/>
    <p:sldId id="497" r:id="rId27"/>
    <p:sldId id="345" r:id="rId28"/>
    <p:sldId id="46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475" r:id="rId38"/>
    <p:sldId id="490" r:id="rId39"/>
    <p:sldId id="357" r:id="rId40"/>
    <p:sldId id="473" r:id="rId41"/>
    <p:sldId id="358" r:id="rId42"/>
    <p:sldId id="476" r:id="rId43"/>
    <p:sldId id="477" r:id="rId44"/>
    <p:sldId id="478" r:id="rId45"/>
    <p:sldId id="479" r:id="rId46"/>
    <p:sldId id="500" r:id="rId47"/>
    <p:sldId id="480" r:id="rId48"/>
    <p:sldId id="481" r:id="rId49"/>
    <p:sldId id="482" r:id="rId50"/>
    <p:sldId id="483" r:id="rId51"/>
    <p:sldId id="499" r:id="rId52"/>
    <p:sldId id="501" r:id="rId53"/>
    <p:sldId id="484" r:id="rId54"/>
    <p:sldId id="485" r:id="rId55"/>
    <p:sldId id="486" r:id="rId56"/>
    <p:sldId id="487" r:id="rId57"/>
    <p:sldId id="488" r:id="rId58"/>
    <p:sldId id="492" r:id="rId59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0992" autoAdjust="0"/>
  </p:normalViewPr>
  <p:slideViewPr>
    <p:cSldViewPr>
      <p:cViewPr varScale="1">
        <p:scale>
          <a:sx n="93" d="100"/>
          <a:sy n="93" d="100"/>
        </p:scale>
        <p:origin x="2148" y="78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4AF8E564-5C55-402C-8E1E-958949DBFD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57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7606F38C-9223-40F0-B15B-20C73180C7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6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xrender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education/materials/HyperGraph/raytrace/rt_java/raytrace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adric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addy/research/ngan05_brdf_eval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education/materials/HyperGraph/raytrace/rtrace1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2021</a:t>
            </a:r>
          </a:p>
          <a:p>
            <a:r>
              <a:rPr lang="en-US" altLang="zh-TW" dirty="0">
                <a:ea typeface="新細明體" pitchFamily="18" charset="-120"/>
              </a:rPr>
              <a:t>The image is made by </a:t>
            </a:r>
            <a:r>
              <a:rPr lang="en-US" altLang="zh-TW" dirty="0" err="1">
                <a:ea typeface="新細明體" pitchFamily="18" charset="-120"/>
              </a:rPr>
              <a:t>LuxRender</a:t>
            </a:r>
            <a:r>
              <a:rPr lang="en-US" altLang="zh-TW" dirty="0">
                <a:ea typeface="新細明體" pitchFamily="18" charset="-120"/>
              </a:rPr>
              <a:t>. </a:t>
            </a:r>
            <a:r>
              <a:rPr lang="en-US" altLang="zh-TW" dirty="0">
                <a:ea typeface="新細明體" pitchFamily="18" charset="-120"/>
                <a:hlinkClick r:id="rId3"/>
              </a:rPr>
              <a:t>http://www.luxrender.net/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0B4F5D1-1B01-4599-BA08-BE5E7443BD73}" type="slidenum">
              <a:rPr lang="en-US" altLang="zh-TW" sz="1300" smtClean="0"/>
              <a:pPr eaLnBrk="1" hangingPunct="1"/>
              <a:t>1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http://www.opengl.org/sdk/docs/manglsl/xhtml/refract.xml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4EAAAEF-6F98-44FC-9D0C-91228DCDD680}" type="slidenum">
              <a:rPr lang="en-US" altLang="zh-TW" sz="1300" smtClean="0"/>
              <a:pPr eaLnBrk="1" hangingPunct="1"/>
              <a:t>24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http://www.graphics.cornell.edu/~westin/misc/fresnel.html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257A0D9-C586-439B-B2D1-D243BF4AEE64}" type="slidenum">
              <a:rPr lang="en-US" altLang="zh-TW" sz="1300" smtClean="0"/>
              <a:pPr eaLnBrk="1" hangingPunct="1"/>
              <a:t>25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Schlick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, C. (1994). "An Inexpensive BRDF Model for Physically-based Rendering". </a:t>
            </a:r>
            <a:r>
              <a:rPr kumimoji="1" lang="en-US" altLang="zh-TW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Computer Graphics Forum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 </a:t>
            </a:r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13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 (3): 233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62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717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ea typeface="新細明體" pitchFamily="18" charset="-120"/>
                <a:hlinkClick r:id="rId3"/>
              </a:rPr>
              <a:t>http://www.siggraph.org/education/materials/HyperGraph/raytrace/rt_java/raytrace.html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58A249E-B889-4FEF-9B9F-FF93E0702E11}" type="slidenum">
              <a:rPr lang="en-US" altLang="zh-TW" sz="1300" smtClean="0"/>
              <a:pPr eaLnBrk="1" hangingPunct="1"/>
              <a:t>28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18" charset="-120"/>
                <a:hlinkClick r:id="rId3"/>
              </a:rPr>
              <a:t>http://en.wikipedia.org/wiki/Quadric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D39339A-D813-44F2-9CE7-93AED1B55566}" type="slidenum">
              <a:rPr lang="en-US" altLang="zh-TW" sz="1300" smtClean="0"/>
              <a:pPr eaLnBrk="1" hangingPunct="1"/>
              <a:t>40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17C7EEC-6E7A-447D-A8A8-8D933CC384B6}" type="slidenum">
              <a:rPr lang="en-US" altLang="zh-TW" sz="1300" smtClean="0">
                <a:latin typeface="Arial" charset="0"/>
              </a:rPr>
              <a:pPr eaLnBrk="1" hangingPunct="1"/>
              <a:t>47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71CCF90-EA20-461B-AD0F-4903F1422E57}" type="slidenum">
              <a:rPr lang="en-US" altLang="zh-TW" sz="1300" smtClean="0">
                <a:latin typeface="Arial" charset="0"/>
              </a:rPr>
              <a:pPr eaLnBrk="1" hangingPunct="1"/>
              <a:t>48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F4910B9-0677-4839-B3BC-9A715B748FEE}" type="slidenum">
              <a:rPr lang="en-US" altLang="zh-TW" sz="1300" smtClean="0">
                <a:latin typeface="Arial" charset="0"/>
              </a:rPr>
              <a:pPr eaLnBrk="1" hangingPunct="1"/>
              <a:t>49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BC40572-9DDD-4564-99EB-357F0B5E8809}" type="slidenum">
              <a:rPr lang="en-US" altLang="zh-TW" sz="1300" smtClean="0">
                <a:latin typeface="Arial" charset="0"/>
              </a:rPr>
              <a:pPr eaLnBrk="1" hangingPunct="1"/>
              <a:t>50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Slide Courtesy of Roger </a:t>
            </a:r>
            <a:r>
              <a:rPr lang="en-US" altLang="zh-TW" dirty="0" err="1"/>
              <a:t>Crawfis</a:t>
            </a:r>
            <a:r>
              <a:rPr lang="en-US" altLang="zh-TW" dirty="0"/>
              <a:t>, Ohio State </a:t>
            </a:r>
          </a:p>
          <a:p>
            <a:endParaRPr lang="zh-TW" altLang="zh-TW" dirty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33MB per material</a:t>
            </a:r>
          </a:p>
          <a:p>
            <a:r>
              <a:rPr lang="en-US" altLang="zh-TW" dirty="0">
                <a:ea typeface="新細明體" pitchFamily="18" charset="-120"/>
              </a:rPr>
              <a:t>#define BRDF_SAMPLING_RES_THETA_H       90</a:t>
            </a:r>
          </a:p>
          <a:p>
            <a:r>
              <a:rPr lang="en-US" altLang="zh-TW" dirty="0">
                <a:ea typeface="新細明體" pitchFamily="18" charset="-120"/>
              </a:rPr>
              <a:t>#define BRDF_SAMPLING_RES_THETA_D       90</a:t>
            </a:r>
          </a:p>
          <a:p>
            <a:r>
              <a:rPr lang="en-US" altLang="zh-TW" dirty="0">
                <a:ea typeface="新細明體" pitchFamily="18" charset="-120"/>
              </a:rPr>
              <a:t>#define BRDF_SAMPLING_RES_PHI_D         360</a:t>
            </a:r>
          </a:p>
          <a:p>
            <a:r>
              <a:rPr lang="en-US" altLang="zh-TW" dirty="0">
                <a:ea typeface="新細明體" pitchFamily="18" charset="-120"/>
              </a:rPr>
              <a:t>RGB 3 float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// Read BRDF data</a:t>
            </a:r>
          </a:p>
          <a:p>
            <a:r>
              <a:rPr lang="en-US" altLang="zh-TW" dirty="0" err="1">
                <a:ea typeface="新細明體" pitchFamily="18" charset="-120"/>
              </a:rPr>
              <a:t>bool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read_brdf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dirty="0" err="1">
                <a:ea typeface="新細明體" pitchFamily="18" charset="-120"/>
              </a:rPr>
              <a:t>const</a:t>
            </a:r>
            <a:r>
              <a:rPr lang="en-US" altLang="zh-TW" dirty="0">
                <a:ea typeface="新細明體" pitchFamily="18" charset="-120"/>
              </a:rPr>
              <a:t> char *filename, double* &amp;</a:t>
            </a:r>
            <a:r>
              <a:rPr lang="en-US" altLang="zh-TW" dirty="0" err="1">
                <a:ea typeface="新細明體" pitchFamily="18" charset="-120"/>
              </a:rPr>
              <a:t>brdf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r>
              <a:rPr lang="en-US" altLang="zh-TW" dirty="0">
                <a:ea typeface="新細明體" pitchFamily="18" charset="-120"/>
              </a:rPr>
              <a:t>{</a:t>
            </a:r>
          </a:p>
          <a:p>
            <a:r>
              <a:rPr lang="en-US" altLang="zh-TW" dirty="0">
                <a:ea typeface="新細明體" pitchFamily="18" charset="-120"/>
              </a:rPr>
              <a:t>	FILE *f = </a:t>
            </a:r>
            <a:r>
              <a:rPr lang="en-US" altLang="zh-TW" dirty="0" err="1">
                <a:ea typeface="新細明體" pitchFamily="18" charset="-120"/>
              </a:rPr>
              <a:t>fopen</a:t>
            </a:r>
            <a:r>
              <a:rPr lang="en-US" altLang="zh-TW" dirty="0">
                <a:ea typeface="新細明體" pitchFamily="18" charset="-120"/>
              </a:rPr>
              <a:t>(filename, "</a:t>
            </a:r>
            <a:r>
              <a:rPr lang="en-US" altLang="zh-TW" dirty="0" err="1">
                <a:ea typeface="新細明體" pitchFamily="18" charset="-120"/>
              </a:rPr>
              <a:t>rb</a:t>
            </a:r>
            <a:r>
              <a:rPr lang="en-US" altLang="zh-TW" dirty="0">
                <a:ea typeface="新細明體" pitchFamily="18" charset="-120"/>
              </a:rPr>
              <a:t>");</a:t>
            </a:r>
          </a:p>
          <a:p>
            <a:r>
              <a:rPr lang="en-US" altLang="zh-TW" dirty="0">
                <a:ea typeface="新細明體" pitchFamily="18" charset="-120"/>
              </a:rPr>
              <a:t>	if (!f)</a:t>
            </a:r>
          </a:p>
          <a:p>
            <a:r>
              <a:rPr lang="en-US" altLang="zh-TW" dirty="0">
                <a:ea typeface="新細明體" pitchFamily="18" charset="-120"/>
              </a:rPr>
              <a:t>		return false;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err="1">
                <a:ea typeface="新細明體" pitchFamily="18" charset="-120"/>
              </a:rPr>
              <a:t>int</a:t>
            </a:r>
            <a:r>
              <a:rPr lang="en-US" altLang="zh-TW" dirty="0">
                <a:ea typeface="新細明體" pitchFamily="18" charset="-120"/>
              </a:rPr>
              <a:t> dims[3];</a:t>
            </a:r>
          </a:p>
          <a:p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err="1">
                <a:ea typeface="新細明體" pitchFamily="18" charset="-120"/>
              </a:rPr>
              <a:t>fread</a:t>
            </a:r>
            <a:r>
              <a:rPr lang="en-US" altLang="zh-TW" dirty="0">
                <a:ea typeface="新細明體" pitchFamily="18" charset="-120"/>
              </a:rPr>
              <a:t>(dims, </a:t>
            </a:r>
            <a:r>
              <a:rPr lang="en-US" altLang="zh-TW" dirty="0" err="1">
                <a:ea typeface="新細明體" pitchFamily="18" charset="-120"/>
              </a:rPr>
              <a:t>sizeof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dirty="0" err="1">
                <a:ea typeface="新細明體" pitchFamily="18" charset="-120"/>
              </a:rPr>
              <a:t>int</a:t>
            </a:r>
            <a:r>
              <a:rPr lang="en-US" altLang="zh-TW" dirty="0">
                <a:ea typeface="新細明體" pitchFamily="18" charset="-120"/>
              </a:rPr>
              <a:t>), 3, f);</a:t>
            </a:r>
          </a:p>
          <a:p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err="1">
                <a:ea typeface="新細明體" pitchFamily="18" charset="-120"/>
              </a:rPr>
              <a:t>int</a:t>
            </a:r>
            <a:r>
              <a:rPr lang="en-US" altLang="zh-TW" dirty="0">
                <a:ea typeface="新細明體" pitchFamily="18" charset="-120"/>
              </a:rPr>
              <a:t> n = dims[0] * dims[1] * dims[2];</a:t>
            </a:r>
          </a:p>
          <a:p>
            <a:r>
              <a:rPr lang="en-US" altLang="zh-TW" dirty="0">
                <a:ea typeface="新細明體" pitchFamily="18" charset="-120"/>
              </a:rPr>
              <a:t>	if (n != BRDF_SAMPLING_RES_THETA_H *</a:t>
            </a:r>
          </a:p>
          <a:p>
            <a:r>
              <a:rPr lang="en-US" altLang="zh-TW" dirty="0">
                <a:ea typeface="新細明體" pitchFamily="18" charset="-120"/>
              </a:rPr>
              <a:t>		 BRDF_SAMPLING_RES_THETA_D *</a:t>
            </a:r>
          </a:p>
          <a:p>
            <a:r>
              <a:rPr lang="en-US" altLang="zh-TW" dirty="0">
                <a:ea typeface="新細明體" pitchFamily="18" charset="-120"/>
              </a:rPr>
              <a:t>		 BRDF_SAMPLING_RES_PHI_D / 2) </a:t>
            </a:r>
          </a:p>
          <a:p>
            <a:r>
              <a:rPr lang="en-US" altLang="zh-TW" dirty="0">
                <a:ea typeface="新細明體" pitchFamily="18" charset="-120"/>
              </a:rPr>
              <a:t>	{</a:t>
            </a:r>
          </a:p>
          <a:p>
            <a:r>
              <a:rPr lang="en-US" altLang="zh-TW" dirty="0">
                <a:ea typeface="新細明體" pitchFamily="18" charset="-120"/>
              </a:rPr>
              <a:t>		</a:t>
            </a:r>
            <a:r>
              <a:rPr lang="en-US" altLang="zh-TW" dirty="0" err="1">
                <a:ea typeface="新細明體" pitchFamily="18" charset="-120"/>
              </a:rPr>
              <a:t>fprintf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dirty="0" err="1">
                <a:ea typeface="新細明體" pitchFamily="18" charset="-120"/>
              </a:rPr>
              <a:t>stderr</a:t>
            </a:r>
            <a:r>
              <a:rPr lang="en-US" altLang="zh-TW" dirty="0">
                <a:ea typeface="新細明體" pitchFamily="18" charset="-120"/>
              </a:rPr>
              <a:t>, "Dimensions don't match\n");</a:t>
            </a:r>
          </a:p>
          <a:p>
            <a:r>
              <a:rPr lang="en-US" altLang="zh-TW" dirty="0">
                <a:ea typeface="新細明體" pitchFamily="18" charset="-120"/>
              </a:rPr>
              <a:t>		</a:t>
            </a:r>
            <a:r>
              <a:rPr lang="en-US" altLang="zh-TW" dirty="0" err="1">
                <a:ea typeface="新細明體" pitchFamily="18" charset="-120"/>
              </a:rPr>
              <a:t>fclose</a:t>
            </a:r>
            <a:r>
              <a:rPr lang="en-US" altLang="zh-TW" dirty="0">
                <a:ea typeface="新細明體" pitchFamily="18" charset="-120"/>
              </a:rPr>
              <a:t>(f);</a:t>
            </a:r>
          </a:p>
          <a:p>
            <a:r>
              <a:rPr lang="en-US" altLang="zh-TW" dirty="0">
                <a:ea typeface="新細明體" pitchFamily="18" charset="-120"/>
              </a:rPr>
              <a:t>		return false;</a:t>
            </a:r>
          </a:p>
          <a:p>
            <a:r>
              <a:rPr lang="en-US" altLang="zh-TW" dirty="0">
                <a:ea typeface="新細明體" pitchFamily="18" charset="-120"/>
              </a:rPr>
              <a:t>	}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err="1">
                <a:ea typeface="新細明體" pitchFamily="18" charset="-120"/>
              </a:rPr>
              <a:t>brdf</a:t>
            </a:r>
            <a:r>
              <a:rPr lang="en-US" altLang="zh-TW" dirty="0">
                <a:ea typeface="新細明體" pitchFamily="18" charset="-120"/>
              </a:rPr>
              <a:t> = (double*) </a:t>
            </a:r>
            <a:r>
              <a:rPr lang="en-US" altLang="zh-TW" dirty="0" err="1">
                <a:ea typeface="新細明體" pitchFamily="18" charset="-120"/>
              </a:rPr>
              <a:t>malloc</a:t>
            </a:r>
            <a:r>
              <a:rPr lang="en-US" altLang="zh-TW" dirty="0">
                <a:ea typeface="新細明體" pitchFamily="18" charset="-120"/>
              </a:rPr>
              <a:t> (</a:t>
            </a:r>
            <a:r>
              <a:rPr lang="en-US" altLang="zh-TW" dirty="0" err="1">
                <a:ea typeface="新細明體" pitchFamily="18" charset="-120"/>
              </a:rPr>
              <a:t>sizeof</a:t>
            </a:r>
            <a:r>
              <a:rPr lang="en-US" altLang="zh-TW" dirty="0">
                <a:ea typeface="新細明體" pitchFamily="18" charset="-120"/>
              </a:rPr>
              <a:t>(double)*3*n);</a:t>
            </a:r>
          </a:p>
          <a:p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err="1">
                <a:ea typeface="新細明體" pitchFamily="18" charset="-120"/>
              </a:rPr>
              <a:t>fread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dirty="0" err="1">
                <a:ea typeface="新細明體" pitchFamily="18" charset="-120"/>
              </a:rPr>
              <a:t>brdf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sizeof</a:t>
            </a:r>
            <a:r>
              <a:rPr lang="en-US" altLang="zh-TW" dirty="0">
                <a:ea typeface="新細明體" pitchFamily="18" charset="-120"/>
              </a:rPr>
              <a:t>(double), 3*n, f);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err="1">
                <a:ea typeface="新細明體" pitchFamily="18" charset="-120"/>
              </a:rPr>
              <a:t>fclose</a:t>
            </a:r>
            <a:r>
              <a:rPr lang="en-US" altLang="zh-TW" dirty="0">
                <a:ea typeface="新細明體" pitchFamily="18" charset="-120"/>
              </a:rPr>
              <a:t>(f);</a:t>
            </a:r>
          </a:p>
          <a:p>
            <a:r>
              <a:rPr lang="en-US" altLang="zh-TW" dirty="0">
                <a:ea typeface="新細明體" pitchFamily="18" charset="-120"/>
              </a:rPr>
              <a:t>	return true;</a:t>
            </a:r>
          </a:p>
          <a:p>
            <a:r>
              <a:rPr lang="en-US" altLang="zh-TW" dirty="0">
                <a:ea typeface="新細明體" pitchFamily="18" charset="-120"/>
              </a:rPr>
              <a:t>}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6613058-2A67-4975-9EAA-8F8E9B79BCEC}" type="slidenum">
              <a:rPr lang="en-US" altLang="zh-TW" sz="1300" smtClean="0"/>
              <a:pPr eaLnBrk="1" hangingPunct="1"/>
              <a:t>6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89B095E-D55B-48D5-8A98-B85DA12D2B16}" type="slidenum">
              <a:rPr lang="en-US" altLang="zh-TW" sz="1300" smtClean="0">
                <a:latin typeface="Arial" charset="0"/>
              </a:rPr>
              <a:pPr eaLnBrk="1" hangingPunct="1"/>
              <a:t>53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00757D8-56EC-4646-AD0A-D2F24FF275CD}" type="slidenum">
              <a:rPr lang="en-US" altLang="zh-TW" sz="1300" smtClean="0">
                <a:latin typeface="Arial" charset="0"/>
              </a:rPr>
              <a:pPr eaLnBrk="1" hangingPunct="1"/>
              <a:t>54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4F5003E-F4C6-4058-90F1-8983218FCC52}" type="slidenum">
              <a:rPr lang="en-US" altLang="zh-TW" sz="1300" smtClean="0">
                <a:latin typeface="Arial" charset="0"/>
              </a:rPr>
              <a:pPr eaLnBrk="1" hangingPunct="1"/>
              <a:t>55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D6F6C382-D8C6-4F2B-A94D-738170EDB531}" type="slidenum">
              <a:rPr lang="en-US" altLang="zh-TW" sz="1300" smtClean="0">
                <a:latin typeface="Arial" charset="0"/>
              </a:rPr>
              <a:pPr eaLnBrk="1" hangingPunct="1"/>
              <a:t>56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7FAEB27-E07C-4E88-B15D-B31331E1CA45}" type="slidenum">
              <a:rPr lang="en-US" altLang="zh-TW" sz="1300" smtClean="0">
                <a:latin typeface="Arial" charset="0"/>
              </a:rPr>
              <a:pPr eaLnBrk="1" hangingPunct="1"/>
              <a:t>57</a:t>
            </a:fld>
            <a:endParaRPr lang="en-US" altLang="zh-TW" sz="130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2363" cy="37004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hlinkClick r:id="rId3"/>
              </a:rPr>
              <a:t>http://people.csail.mit.edu/addy/research/ngan05_brdf_eval.pdf</a:t>
            </a:r>
            <a:endParaRPr lang="zh-TW" altLang="en-US"/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603523BF-05B9-406B-A1A9-EC03A2E27B09}" type="slidenum">
              <a:rPr lang="en-US" altLang="zh-TW" sz="1300"/>
              <a:pPr>
                <a:spcBef>
                  <a:spcPct val="0"/>
                </a:spcBef>
              </a:pPr>
              <a:t>7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130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From</a:t>
            </a:r>
            <a:r>
              <a:rPr lang="en-US" altLang="zh-TW" baseline="0" dirty="0" smtClean="0"/>
              <a:t> http://intro-to-dxr.cwyman.org/presentations/IntroDXR_RayTracingOverview.pdf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716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Ricci 1973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E035902-D5EA-4080-A6EC-F85DDE633AA8}" type="slidenum">
              <a:rPr lang="en-US" altLang="zh-TW" sz="1300" smtClean="0"/>
              <a:pPr eaLnBrk="1" hangingPunct="1"/>
              <a:t>16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itchFamily="18" charset="-120"/>
              <a:hlinkClick r:id="rId3"/>
            </a:endParaRPr>
          </a:p>
          <a:p>
            <a:r>
              <a:rPr lang="en-US" altLang="zh-TW">
                <a:ea typeface="新細明體" pitchFamily="18" charset="-120"/>
                <a:hlinkClick r:id="rId3"/>
              </a:rPr>
              <a:t>http://www.siggraph.org/education/materials/HyperGraph/raytrace/rtrace1.htm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8EB0DD1-D3D9-4907-9313-30BA284BE717}" type="slidenum">
              <a:rPr lang="en-US" altLang="zh-TW" sz="1300" smtClean="0"/>
              <a:pPr eaLnBrk="1" hangingPunct="1"/>
              <a:t>19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http://www.opengl.org/sdk/docs/manglsl/xhtml/reflect.xml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C490646E-7642-4BFC-9F95-6267EF4CC11B}" type="slidenum">
              <a:rPr lang="en-US" altLang="zh-TW" sz="1300" smtClean="0"/>
              <a:pPr eaLnBrk="1" hangingPunct="1"/>
              <a:t>21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http://www.opengl.org/sdk/docs/manglsl/xhtml/refract.xml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9D34666-B25F-4AC2-A51C-E781940AD960}" type="slidenum">
              <a:rPr lang="en-US" altLang="zh-TW" sz="1300" smtClean="0"/>
              <a:pPr eaLnBrk="1" hangingPunct="1"/>
              <a:t>23</a:t>
            </a:fld>
            <a:endParaRPr lang="en-US" altLang="zh-TW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641C-2885-4330-A4F6-5027A86793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7114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5EAF-BEF4-43D1-BBB2-7EE111A00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1896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1FA2-5D47-42FE-9DFA-16CF9935A7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1567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8B66-8553-4DF3-8905-252379F39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35593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8350-52C5-4008-901A-E4F26C99F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5512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E0E2-6C51-4580-AD7E-1B4EA588D8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114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9E17-D5EB-45A2-ACEC-F617B541C2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0445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D590-8D1D-45DF-AB5E-4811DAAA27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3433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3E26-6F13-43CC-8B53-B7EE1CA736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2960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BA52-4FA1-4236-8A18-74104B7FC0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5376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95C-B53B-4E87-93DF-71A2C146EB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22241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20A6C82-5849-44D9-AA01-2BAECA7F8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education/materials/HyperGraph/raytrace/rt_java/raytrac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://en.wikipedia.org/wiki/Paraboloi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llipsoid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ender3d.org/" TargetMode="External"/><Relationship Id="rId2" Type="http://schemas.openxmlformats.org/officeDocument/2006/relationships/hyperlink" Target="http://www.povray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428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en-US" altLang="zh-TW" sz="44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4400" b="1"/>
              <a:t>Advanced Computer Graphics</a:t>
            </a:r>
          </a:p>
          <a:p>
            <a:pPr algn="ctr"/>
            <a:r>
              <a:rPr lang="en-US" altLang="zh-TW" sz="4400"/>
              <a:t>Global Illumination (1)</a:t>
            </a:r>
            <a:endParaRPr kumimoji="0" lang="en-US" altLang="zh-TW" sz="4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zh-TW" altLang="en-US" sz="3200"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17725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0063" y="44291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Ray Tracing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0244" name="Picture 3" descr="glo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39813"/>
            <a:ext cx="520858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500438" y="62865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Early History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b="1" dirty="0" err="1"/>
              <a:t>Whitted</a:t>
            </a:r>
            <a:r>
              <a:rPr lang="en-US" altLang="zh-TW" b="1" dirty="0"/>
              <a:t> 1980: shiny</a:t>
            </a:r>
          </a:p>
          <a:p>
            <a:pPr marL="0" indent="0">
              <a:buNone/>
            </a:pPr>
            <a:r>
              <a:rPr lang="en-US" altLang="zh-TW" dirty="0"/>
              <a:t>reflection rays off perfect surfaces</a:t>
            </a:r>
          </a:p>
          <a:p>
            <a:pPr marL="0" indent="0">
              <a:buNone/>
            </a:pPr>
            <a:r>
              <a:rPr lang="en-US" altLang="zh-TW" dirty="0"/>
              <a:t>shadow rays to point </a:t>
            </a:r>
            <a:r>
              <a:rPr lang="en-US" altLang="zh-TW" dirty="0" smtClean="0"/>
              <a:t>sources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b="1" dirty="0"/>
              <a:t>Cook 1984 (distribution ray tracing): fuzzy</a:t>
            </a:r>
          </a:p>
          <a:p>
            <a:pPr marL="0" indent="0">
              <a:buNone/>
            </a:pPr>
            <a:r>
              <a:rPr lang="en-US" altLang="zh-TW" dirty="0"/>
              <a:t>reflection rays are randomly perturbed off pure specular direction</a:t>
            </a:r>
          </a:p>
          <a:p>
            <a:pPr marL="0" indent="0">
              <a:buNone/>
            </a:pPr>
            <a:r>
              <a:rPr lang="en-US" altLang="zh-TW" dirty="0"/>
              <a:t>soft shadows by sending rays to random points on area light </a:t>
            </a:r>
            <a:r>
              <a:rPr lang="en-US" altLang="zh-TW" dirty="0" smtClean="0"/>
              <a:t>source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b="1" dirty="0" err="1"/>
              <a:t>Kajiya</a:t>
            </a:r>
            <a:r>
              <a:rPr lang="en-US" altLang="zh-TW" b="1" dirty="0"/>
              <a:t> 1986 (path tracing): diffuse </a:t>
            </a:r>
            <a:r>
              <a:rPr lang="en-US" altLang="zh-TW" b="1" dirty="0" smtClean="0"/>
              <a:t>inter-reflection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Now go fully random for diffuse </a:t>
            </a:r>
            <a:r>
              <a:rPr lang="en-US" altLang="zh-TW" dirty="0" smtClean="0"/>
              <a:t>surfaces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51524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9FC48E21-F645-422B-9F32-888C9784348C}" type="slidenum">
              <a:rPr lang="es-ES" altLang="zh-TW"/>
              <a:pPr lvl="1" eaLnBrk="1" hangingPunct="1"/>
              <a:t>12</a:t>
            </a:fld>
            <a:endParaRPr lang="es-E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Ray Tracing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Follow rays of light from a point source</a:t>
            </a:r>
          </a:p>
          <a:p>
            <a:r>
              <a:rPr lang="en-US" altLang="zh-TW"/>
              <a:t>Can account for reflection and transmission</a:t>
            </a:r>
          </a:p>
        </p:txBody>
      </p:sp>
      <p:pic>
        <p:nvPicPr>
          <p:cNvPr id="11269" name="Picture 4" descr="an13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70200"/>
            <a:ext cx="28844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6BF77BF3-807E-4112-8779-D05E2274D683}" type="slidenum">
              <a:rPr lang="es-ES" altLang="zh-TW"/>
              <a:pPr lvl="1" eaLnBrk="1" hangingPunct="1"/>
              <a:t>13</a:t>
            </a:fld>
            <a:endParaRPr lang="es-ES" altLang="zh-TW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Computation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Should be able to handle all physical interactions</a:t>
            </a:r>
          </a:p>
          <a:p>
            <a:r>
              <a:rPr lang="en-US" altLang="zh-TW"/>
              <a:t>Ray tracing paradigm is not computational</a:t>
            </a:r>
          </a:p>
          <a:p>
            <a:r>
              <a:rPr lang="en-US" altLang="zh-TW"/>
              <a:t>Most rays do not affect what we see</a:t>
            </a:r>
          </a:p>
          <a:p>
            <a:r>
              <a:rPr lang="en-US" altLang="zh-TW"/>
              <a:t>Scattering produces many (infinite) additional rays</a:t>
            </a:r>
          </a:p>
          <a:p>
            <a:r>
              <a:rPr lang="en-US" altLang="zh-TW"/>
              <a:t>Alternative: ray casting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09B44F82-711E-4FD1-B2AA-54DA272F20FE}" type="slidenum">
              <a:rPr lang="es-ES" altLang="zh-TW"/>
              <a:pPr lvl="1" eaLnBrk="1" hangingPunct="1"/>
              <a:t>14</a:t>
            </a:fld>
            <a:endParaRPr lang="es-ES" altLang="zh-TW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Casting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Only rays that reach the eye matter</a:t>
            </a:r>
          </a:p>
          <a:p>
            <a:r>
              <a:rPr lang="en-US" altLang="zh-TW"/>
              <a:t>Reverse direction and cast rays</a:t>
            </a:r>
          </a:p>
          <a:p>
            <a:r>
              <a:rPr lang="en-US" altLang="zh-TW"/>
              <a:t>Need at least one ray per pixel</a:t>
            </a:r>
          </a:p>
        </p:txBody>
      </p:sp>
      <p:pic>
        <p:nvPicPr>
          <p:cNvPr id="13317" name="Picture 4" descr="an13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00438"/>
            <a:ext cx="3505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http://www.scratchapixel.com/tutorials/images/lesson_001/lesson1_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48088"/>
            <a:ext cx="42100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A48FF5EA-C96C-408B-A67C-C014352100B4}" type="slidenum">
              <a:rPr lang="es-ES" altLang="zh-TW"/>
              <a:pPr lvl="1" eaLnBrk="1" hangingPunct="1"/>
              <a:t>15</a:t>
            </a:fld>
            <a:endParaRPr lang="es-ES" altLang="zh-TW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Casting Quadrics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Ray casting has become the standard way to visualize quadrics which are implicit surfaces in CSG systems</a:t>
            </a:r>
          </a:p>
          <a:p>
            <a:r>
              <a:rPr lang="en-US" altLang="zh-TW" dirty="0"/>
              <a:t>Constructive Solid Geometry</a:t>
            </a:r>
          </a:p>
          <a:p>
            <a:pPr lvl="1"/>
            <a:r>
              <a:rPr lang="en-US" altLang="zh-TW" dirty="0">
                <a:ea typeface="ＭＳ Ｐゴシック" pitchFamily="34" charset="-128"/>
              </a:rPr>
              <a:t>Primitives are solids</a:t>
            </a:r>
          </a:p>
          <a:p>
            <a:pPr lvl="1"/>
            <a:r>
              <a:rPr lang="en-US" altLang="zh-TW" dirty="0">
                <a:ea typeface="ＭＳ Ｐゴシック" pitchFamily="34" charset="-128"/>
              </a:rPr>
              <a:t>Build objects with set operations</a:t>
            </a:r>
          </a:p>
          <a:p>
            <a:pPr lvl="1"/>
            <a:r>
              <a:rPr lang="en-US" altLang="zh-TW" dirty="0">
                <a:ea typeface="ＭＳ Ｐゴシック" pitchFamily="34" charset="-128"/>
              </a:rPr>
              <a:t>Union, intersection, set difference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Constructive solid geometry (CSG)</a:t>
            </a:r>
            <a:endParaRPr lang="zh-TW" alt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00188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文字方塊 6"/>
          <p:cNvSpPr txBox="1">
            <a:spLocks noChangeArrowheads="1"/>
          </p:cNvSpPr>
          <p:nvPr/>
        </p:nvSpPr>
        <p:spPr bwMode="auto">
          <a:xfrm>
            <a:off x="611560" y="3571875"/>
            <a:ext cx="21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 algn="ctr" eaLnBrk="1" hangingPunct="1"/>
            <a:r>
              <a:rPr lang="en-US" altLang="zh-TW" dirty="0">
                <a:ea typeface="ＭＳ Ｐゴシック" pitchFamily="34" charset="-128"/>
              </a:rPr>
              <a:t>union</a:t>
            </a:r>
          </a:p>
        </p:txBody>
      </p:sp>
      <p:sp>
        <p:nvSpPr>
          <p:cNvPr id="15368" name="文字方塊 7"/>
          <p:cNvSpPr txBox="1">
            <a:spLocks noChangeArrowheads="1"/>
          </p:cNvSpPr>
          <p:nvPr/>
        </p:nvSpPr>
        <p:spPr bwMode="auto">
          <a:xfrm>
            <a:off x="3643313" y="35718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 algn="ctr" eaLnBrk="1" hangingPunct="1"/>
            <a:r>
              <a:rPr lang="en-US" altLang="zh-TW" dirty="0">
                <a:ea typeface="ＭＳ Ｐゴシック" pitchFamily="34" charset="-128"/>
              </a:rPr>
              <a:t>intersection</a:t>
            </a:r>
          </a:p>
        </p:txBody>
      </p:sp>
      <p:sp>
        <p:nvSpPr>
          <p:cNvPr id="15369" name="文字方塊 8"/>
          <p:cNvSpPr txBox="1">
            <a:spLocks noChangeArrowheads="1"/>
          </p:cNvSpPr>
          <p:nvPr/>
        </p:nvSpPr>
        <p:spPr bwMode="auto">
          <a:xfrm>
            <a:off x="6453187" y="3571876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 algn="ctr" eaLnBrk="1" hangingPunct="1"/>
            <a:r>
              <a:rPr lang="en-US" altLang="zh-TW" dirty="0">
                <a:ea typeface="ＭＳ Ｐゴシック" pitchFamily="34" charset="-128"/>
              </a:rPr>
              <a:t>difference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071938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2BD74C8B-3382-46B6-BA7E-87B8640C13FE}" type="slidenum">
              <a:rPr lang="es-ES" altLang="zh-TW"/>
              <a:pPr lvl="1" eaLnBrk="1" hangingPunct="1"/>
              <a:t>17</a:t>
            </a:fld>
            <a:endParaRPr lang="es-ES" altLang="zh-TW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Casting a Sphere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Ray is parametric</a:t>
            </a:r>
          </a:p>
          <a:p>
            <a:r>
              <a:rPr lang="en-US" altLang="zh-TW"/>
              <a:t>Sphere is quadric</a:t>
            </a:r>
          </a:p>
          <a:p>
            <a:r>
              <a:rPr lang="en-US" altLang="zh-TW"/>
              <a:t>Resulting equation is a scalar quadratic equation which gives entry and exit points of ray (or no solution if ray misses)</a:t>
            </a: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3352800" y="4267200"/>
            <a:ext cx="1905000" cy="1828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zh-TW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2209800" y="5257800"/>
            <a:ext cx="1752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V="1">
            <a:off x="5105400" y="4343400"/>
            <a:ext cx="838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83D8DFB3-B68E-4B7A-B810-2069E2E1A890}" type="slidenum">
              <a:rPr lang="es-ES" altLang="zh-TW"/>
              <a:pPr lvl="1" eaLnBrk="1" hangingPunct="1"/>
              <a:t>18</a:t>
            </a:fld>
            <a:endParaRPr lang="es-ES" altLang="zh-TW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Shadow Rays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Even if a point is visible, it will not be lit unless we can see a light source from that point</a:t>
            </a:r>
          </a:p>
          <a:p>
            <a:r>
              <a:rPr lang="en-US" altLang="zh-TW"/>
              <a:t>Cast shadow or feeler rays</a:t>
            </a:r>
          </a:p>
        </p:txBody>
      </p:sp>
      <p:pic>
        <p:nvPicPr>
          <p:cNvPr id="17413" name="Picture 4" descr="an13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624263"/>
            <a:ext cx="2184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 rot="10800000">
            <a:off x="4030663" y="3838575"/>
            <a:ext cx="857250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968875" y="3829050"/>
            <a:ext cx="490538" cy="3667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iggraph.org/education/materials/HyperGraph/raytrace/images/rtrac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siggraph.org/education/materials/HyperGraph/raytrace/images/rtrace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071938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Shadow Rays</a:t>
            </a:r>
            <a:endParaRPr lang="zh-TW" altLang="en-US"/>
          </a:p>
        </p:txBody>
      </p:sp>
      <p:pic>
        <p:nvPicPr>
          <p:cNvPr id="18437" name="Picture 6" descr="http://www.siggraph.org/education/materials/HyperGraph/raytrace/images/rtrac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655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Global Illumination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Rendering equation</a:t>
            </a:r>
          </a:p>
          <a:p>
            <a:pPr lvl="1"/>
            <a:r>
              <a:rPr lang="en-US" altLang="zh-TW" dirty="0"/>
              <a:t>Ray tracing /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Radisoity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Photon mapping</a:t>
            </a:r>
          </a:p>
          <a:p>
            <a:r>
              <a:rPr lang="en-US" altLang="zh-TW" dirty="0"/>
              <a:t>Ray tracing</a:t>
            </a:r>
          </a:p>
          <a:p>
            <a:pPr lvl="1"/>
            <a:r>
              <a:rPr lang="en-US" altLang="zh-TW" dirty="0" smtClean="0"/>
              <a:t>Primary ray / intersection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Distributed Ray Tracing</a:t>
            </a:r>
          </a:p>
          <a:p>
            <a:endParaRPr lang="en-US" altLang="zh-TW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44E2F826-5063-4106-B479-D70EE36BCA69}" type="slidenum">
              <a:rPr lang="es-ES" altLang="zh-TW"/>
              <a:pPr lvl="1" eaLnBrk="1" hangingPunct="1"/>
              <a:t>2</a:t>
            </a:fld>
            <a:endParaRPr lang="es-ES" altLang="zh-TW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F7B4EDBA-CA76-4CD4-8605-F4B71A8849B2}" type="slidenum">
              <a:rPr lang="es-ES" altLang="zh-TW"/>
              <a:pPr lvl="1" eaLnBrk="1" hangingPunct="1"/>
              <a:t>20</a:t>
            </a:fld>
            <a:endParaRPr lang="es-ES" altLang="zh-TW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Reflection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Must follow shadow rays off reflecting or transmitting surfaces</a:t>
            </a:r>
          </a:p>
          <a:p>
            <a:r>
              <a:rPr lang="en-US" altLang="zh-TW"/>
              <a:t>Process is recursive</a:t>
            </a:r>
          </a:p>
        </p:txBody>
      </p:sp>
      <p:pic>
        <p:nvPicPr>
          <p:cNvPr id="19461" name="Picture 4" descr="an13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2184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Computing a Reflected Ray</a:t>
            </a:r>
            <a:endParaRPr lang="zh-TW" altLang="en-US"/>
          </a:p>
        </p:txBody>
      </p:sp>
      <p:sp>
        <p:nvSpPr>
          <p:cNvPr id="2048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57188" y="1600200"/>
            <a:ext cx="4643437" cy="4525963"/>
          </a:xfrm>
          <a:blipFill rotWithShape="1">
            <a:blip r:embed="rId3"/>
            <a:stretch>
              <a:fillRect l="-2102" t="-107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5643563" y="450056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 flipH="1" flipV="1">
            <a:off x="5892800" y="3465513"/>
            <a:ext cx="20732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文字方塊 7"/>
          <p:cNvSpPr txBox="1">
            <a:spLocks noChangeArrowheads="1"/>
          </p:cNvSpPr>
          <p:nvPr/>
        </p:nvSpPr>
        <p:spPr bwMode="auto">
          <a:xfrm>
            <a:off x="6643688" y="2571750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6929438" y="3071813"/>
            <a:ext cx="1571625" cy="1428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0800000">
            <a:off x="5286375" y="3071813"/>
            <a:ext cx="1652588" cy="1438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6929438" y="3071813"/>
            <a:ext cx="1571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5357813" y="3071813"/>
            <a:ext cx="1571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文字方塊 20"/>
          <p:cNvSpPr txBox="1">
            <a:spLocks noChangeArrowheads="1"/>
          </p:cNvSpPr>
          <p:nvPr/>
        </p:nvSpPr>
        <p:spPr bwMode="auto">
          <a:xfrm>
            <a:off x="7429500" y="27527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</a:t>
            </a:r>
            <a:endParaRPr lang="zh-TW" altLang="en-US"/>
          </a:p>
        </p:txBody>
      </p:sp>
      <p:sp>
        <p:nvSpPr>
          <p:cNvPr id="20492" name="文字方塊 22"/>
          <p:cNvSpPr txBox="1">
            <a:spLocks noChangeArrowheads="1"/>
          </p:cNvSpPr>
          <p:nvPr/>
        </p:nvSpPr>
        <p:spPr bwMode="auto">
          <a:xfrm>
            <a:off x="6000750" y="27146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</a:t>
            </a:r>
            <a:endParaRPr lang="zh-TW" altLang="en-US"/>
          </a:p>
        </p:txBody>
      </p:sp>
      <p:sp>
        <p:nvSpPr>
          <p:cNvPr id="20493" name="文字方塊 23"/>
          <p:cNvSpPr txBox="1">
            <a:spLocks noChangeArrowheads="1"/>
          </p:cNvSpPr>
          <p:nvPr/>
        </p:nvSpPr>
        <p:spPr bwMode="auto">
          <a:xfrm>
            <a:off x="6929438" y="38957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Ɵ</a:t>
            </a:r>
            <a:endParaRPr lang="zh-TW" altLang="en-US"/>
          </a:p>
        </p:txBody>
      </p:sp>
      <p:sp>
        <p:nvSpPr>
          <p:cNvPr id="20494" name="文字方塊 24"/>
          <p:cNvSpPr txBox="1">
            <a:spLocks noChangeArrowheads="1"/>
          </p:cNvSpPr>
          <p:nvPr/>
        </p:nvSpPr>
        <p:spPr bwMode="auto">
          <a:xfrm>
            <a:off x="6572250" y="38957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Ɵ</a:t>
            </a:r>
            <a:endParaRPr lang="zh-TW" altLang="en-US"/>
          </a:p>
        </p:txBody>
      </p:sp>
      <p:sp>
        <p:nvSpPr>
          <p:cNvPr id="20495" name="文字方塊 25"/>
          <p:cNvSpPr txBox="1">
            <a:spLocks noChangeArrowheads="1"/>
          </p:cNvSpPr>
          <p:nvPr/>
        </p:nvSpPr>
        <p:spPr bwMode="auto">
          <a:xfrm>
            <a:off x="4929188" y="321468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R</a:t>
            </a:r>
            <a:r>
              <a:rPr lang="en-US" altLang="zh-TW"/>
              <a:t>in</a:t>
            </a:r>
            <a:endParaRPr lang="zh-TW" altLang="en-US"/>
          </a:p>
        </p:txBody>
      </p:sp>
      <p:sp>
        <p:nvSpPr>
          <p:cNvPr id="20496" name="文字方塊 26"/>
          <p:cNvSpPr txBox="1">
            <a:spLocks noChangeArrowheads="1"/>
          </p:cNvSpPr>
          <p:nvPr/>
        </p:nvSpPr>
        <p:spPr bwMode="auto">
          <a:xfrm>
            <a:off x="8286750" y="3182938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R</a:t>
            </a:r>
            <a:r>
              <a:rPr lang="en-US" altLang="zh-TW"/>
              <a:t>out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iggraph.org/education/materials/HyperGraph/raytrace/images/rtrace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437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http://www.siggraph.org/education/materials/HyperGraph/raytrace/images/rtrace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49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http://www.siggraph.org/education/materials/HyperGraph/raytrace/images/rtrace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449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2701925" y="2786063"/>
            <a:ext cx="374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Scene with no reflection rays</a:t>
            </a: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7813" y="5643563"/>
            <a:ext cx="4294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Scene with one layer of reflection</a:t>
            </a:r>
            <a:endParaRPr lang="zh-TW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72000" y="5643563"/>
            <a:ext cx="429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Scene with two layer of reflection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770F5C66-A628-4A85-A2EB-78FBC68B1831}" type="slidenum">
              <a:rPr lang="es-ES" altLang="zh-TW"/>
              <a:pPr lvl="1" eaLnBrk="1" hangingPunct="1"/>
              <a:t>23</a:t>
            </a:fld>
            <a:endParaRPr lang="es-ES" altLang="zh-TW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/>
          <a:lstStyle/>
          <a:p>
            <a:r>
              <a:rPr lang="en-US" altLang="zh-TW"/>
              <a:t>Transmission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2533" name="Picture 4" descr="an13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500188"/>
            <a:ext cx="21844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http://www.siggraph.org/education/materials/HyperGraph/raytrace/images/rtrace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http://www.siggraph.org/education/materials/HyperGraph/raytrace/images/rtrace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92906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Transformed ray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46856" y="1598066"/>
            <a:ext cx="8229600" cy="4525963"/>
          </a:xfrm>
          <a:blipFill rotWithShape="1">
            <a:blip r:embed="rId3"/>
            <a:stretch>
              <a:fillRect l="-1630" t="-175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4" name="矩形 3"/>
          <p:cNvSpPr/>
          <p:nvPr/>
        </p:nvSpPr>
        <p:spPr>
          <a:xfrm>
            <a:off x="7164388" y="1773238"/>
            <a:ext cx="1511300" cy="2087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>
            <a:stCxn id="4" idx="1"/>
          </p:cNvCxnSpPr>
          <p:nvPr/>
        </p:nvCxnSpPr>
        <p:spPr>
          <a:xfrm flipH="1">
            <a:off x="6011863" y="2816225"/>
            <a:ext cx="11525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4" idx="1"/>
          </p:cNvCxnSpPr>
          <p:nvPr/>
        </p:nvCxnSpPr>
        <p:spPr>
          <a:xfrm>
            <a:off x="7164388" y="2816225"/>
            <a:ext cx="107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文字方塊 8"/>
          <p:cNvSpPr txBox="1">
            <a:spLocks noChangeArrowheads="1"/>
          </p:cNvSpPr>
          <p:nvPr/>
        </p:nvSpPr>
        <p:spPr bwMode="auto">
          <a:xfrm>
            <a:off x="5553075" y="258603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1" name="直線單箭頭接點 10"/>
          <p:cNvCxnSpPr>
            <a:endCxn id="4" idx="1"/>
          </p:cNvCxnSpPr>
          <p:nvPr/>
        </p:nvCxnSpPr>
        <p:spPr>
          <a:xfrm>
            <a:off x="6372225" y="1989138"/>
            <a:ext cx="792163" cy="827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6372225" y="2816225"/>
            <a:ext cx="792163" cy="9001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文字方塊 14"/>
          <p:cNvSpPr txBox="1">
            <a:spLocks noChangeArrowheads="1"/>
          </p:cNvSpPr>
          <p:nvPr/>
        </p:nvSpPr>
        <p:spPr bwMode="auto">
          <a:xfrm>
            <a:off x="6011863" y="1700213"/>
            <a:ext cx="24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7164388" y="2816225"/>
            <a:ext cx="1079500" cy="612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文字方塊 19"/>
          <p:cNvSpPr txBox="1">
            <a:spLocks noChangeArrowheads="1"/>
          </p:cNvSpPr>
          <p:nvPr/>
        </p:nvSpPr>
        <p:spPr bwMode="auto">
          <a:xfrm>
            <a:off x="6134100" y="3500438"/>
            <a:ext cx="45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r</a:t>
            </a:r>
            <a:endParaRPr lang="zh-TW" altLang="en-US"/>
          </a:p>
        </p:txBody>
      </p:sp>
      <p:sp>
        <p:nvSpPr>
          <p:cNvPr id="23565" name="文字方塊 20"/>
          <p:cNvSpPr txBox="1">
            <a:spLocks noChangeArrowheads="1"/>
          </p:cNvSpPr>
          <p:nvPr/>
        </p:nvSpPr>
        <p:spPr bwMode="auto">
          <a:xfrm>
            <a:off x="8243888" y="35004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t</a:t>
            </a:r>
            <a:endParaRPr lang="zh-TW" altLang="en-US"/>
          </a:p>
        </p:txBody>
      </p:sp>
      <p:sp>
        <p:nvSpPr>
          <p:cNvPr id="23566" name="文字方塊 21"/>
          <p:cNvSpPr txBox="1">
            <a:spLocks noChangeArrowheads="1"/>
          </p:cNvSpPr>
          <p:nvPr/>
        </p:nvSpPr>
        <p:spPr bwMode="auto">
          <a:xfrm>
            <a:off x="6588125" y="242093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az-Cyrl-AZ" altLang="zh-TW"/>
              <a:t>θ</a:t>
            </a:r>
            <a:endParaRPr lang="zh-TW" altLang="en-US"/>
          </a:p>
        </p:txBody>
      </p:sp>
      <p:sp>
        <p:nvSpPr>
          <p:cNvPr id="23567" name="文字方塊 22"/>
          <p:cNvSpPr txBox="1">
            <a:spLocks noChangeArrowheads="1"/>
          </p:cNvSpPr>
          <p:nvPr/>
        </p:nvSpPr>
        <p:spPr bwMode="auto">
          <a:xfrm>
            <a:off x="6588125" y="275113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az-Cyrl-AZ" altLang="zh-TW"/>
              <a:t>θ</a:t>
            </a:r>
            <a:endParaRPr lang="zh-TW" altLang="en-US"/>
          </a:p>
        </p:txBody>
      </p:sp>
      <p:sp>
        <p:nvSpPr>
          <p:cNvPr id="24" name="文字方塊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52320" y="2679303"/>
            <a:ext cx="288032" cy="461665"/>
          </a:xfrm>
          <a:prstGeom prst="rect">
            <a:avLst/>
          </a:prstGeom>
          <a:blipFill rotWithShape="1">
            <a:blip r:embed="rId4"/>
            <a:stretch>
              <a:fillRect l="-4167" r="-41667" b="-12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Fresnel Reflectance</a:t>
            </a:r>
            <a:endParaRPr lang="zh-TW" altLang="en-US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/>
              <a:t>Fresnel equation </a:t>
            </a:r>
            <a:r>
              <a:rPr lang="en-US" altLang="zh-TW"/>
              <a:t>describe the behaviour of light when moving between media of differing refractive indices.</a:t>
            </a:r>
          </a:p>
          <a:p>
            <a:endParaRPr lang="zh-TW" altLang="en-US"/>
          </a:p>
        </p:txBody>
      </p:sp>
      <p:pic>
        <p:nvPicPr>
          <p:cNvPr id="24580" name="Picture 2" descr="Plot of Fresnel reflectance for alumi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31607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Plot of Fresnel reflectance for typical dielect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31384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字方塊 3"/>
          <p:cNvSpPr txBox="1">
            <a:spLocks noChangeArrowheads="1"/>
          </p:cNvSpPr>
          <p:nvPr/>
        </p:nvSpPr>
        <p:spPr bwMode="auto">
          <a:xfrm>
            <a:off x="5003800" y="5805488"/>
            <a:ext cx="3097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dielectric</a:t>
            </a:r>
          </a:p>
          <a:p>
            <a:pPr algn="ctr" eaLnBrk="1" hangingPunct="1"/>
            <a:r>
              <a:rPr lang="en-US" altLang="zh-TW" dirty="0"/>
              <a:t>glasses</a:t>
            </a:r>
            <a:endParaRPr lang="zh-TW" altLang="en-US" dirty="0"/>
          </a:p>
        </p:txBody>
      </p:sp>
      <p:sp>
        <p:nvSpPr>
          <p:cNvPr id="24583" name="文字方塊 6"/>
          <p:cNvSpPr txBox="1">
            <a:spLocks noChangeArrowheads="1"/>
          </p:cNvSpPr>
          <p:nvPr/>
        </p:nvSpPr>
        <p:spPr bwMode="auto">
          <a:xfrm>
            <a:off x="1042988" y="5805488"/>
            <a:ext cx="3097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conductive materials </a:t>
            </a:r>
          </a:p>
          <a:p>
            <a:pPr algn="ctr" eaLnBrk="1" hangingPunct="1"/>
            <a:r>
              <a:rPr lang="en-US" altLang="zh-TW"/>
              <a:t>aluminum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Schlick's approximation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the specular reflection coefficient 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+(1−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0328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687769FC-121C-4A72-B6F7-BB84C430467B}" type="slidenum">
              <a:rPr lang="es-ES" altLang="zh-TW"/>
              <a:pPr lvl="1" eaLnBrk="1" hangingPunct="1"/>
              <a:t>27</a:t>
            </a:fld>
            <a:endParaRPr lang="es-ES" altLang="zh-TW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Trees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6629" name="Picture 4" descr="an13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43116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an13f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24025"/>
            <a:ext cx="31083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hlinkClick r:id="rId3" action="ppaction://hlinkfile"/>
              </a:rPr>
              <a:t>A Ray Tracing demonstration program</a:t>
            </a:r>
            <a:endParaRPr lang="zh-TW" altLang="en-US" sz="400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643063"/>
            <a:ext cx="75152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CF1898D6-CC07-42F0-B9F0-7115741BCAE7}" type="slidenum">
              <a:rPr lang="es-ES" altLang="zh-TW"/>
              <a:pPr lvl="1" eaLnBrk="1" hangingPunct="1"/>
              <a:t>29</a:t>
            </a:fld>
            <a:endParaRPr lang="es-ES" altLang="zh-TW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Diffuse Surfaces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Theoretically the scattering at each point of intersection generates an infinite number of new rays that should be traced</a:t>
            </a:r>
          </a:p>
          <a:p>
            <a:r>
              <a:rPr lang="en-US" altLang="zh-TW"/>
              <a:t>In practice, we only trace the </a:t>
            </a:r>
            <a:r>
              <a:rPr lang="en-US" altLang="zh-TW" b="1" i="1"/>
              <a:t>transmitted</a:t>
            </a:r>
            <a:r>
              <a:rPr lang="en-US" altLang="zh-TW"/>
              <a:t> and </a:t>
            </a:r>
            <a:r>
              <a:rPr lang="en-US" altLang="zh-TW" b="1" i="1"/>
              <a:t>reflected</a:t>
            </a:r>
            <a:r>
              <a:rPr lang="en-US" altLang="zh-TW"/>
              <a:t> rays, but use the Phong model to compute shade at point of intersection</a:t>
            </a:r>
          </a:p>
          <a:p>
            <a:r>
              <a:rPr lang="en-US" altLang="zh-TW"/>
              <a:t>Radiosity works best for perfectly diffuse (Lambertian) surfaces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501CDB1-44A7-44D6-9501-81542186ADA6}" type="slidenum">
              <a:rPr lang="es-ES" altLang="zh-TW"/>
              <a:pPr lvl="1" eaLnBrk="1" hangingPunct="1"/>
              <a:t>3</a:t>
            </a:fld>
            <a:endParaRPr lang="es-ES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Rendering Equation (Kajiya 1986)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038600"/>
          </a:xfrm>
        </p:spPr>
        <p:txBody>
          <a:bodyPr/>
          <a:lstStyle/>
          <a:p>
            <a:r>
              <a:rPr lang="en-US" altLang="zh-TW"/>
              <a:t>Consider a point on a surface </a:t>
            </a:r>
          </a:p>
        </p:txBody>
      </p:sp>
      <p:sp>
        <p:nvSpPr>
          <p:cNvPr id="4101" name="AutoShape 10"/>
          <p:cNvSpPr>
            <a:spLocks noChangeArrowheads="1"/>
          </p:cNvSpPr>
          <p:nvPr/>
        </p:nvSpPr>
        <p:spPr bwMode="auto">
          <a:xfrm>
            <a:off x="2514600" y="4191000"/>
            <a:ext cx="2971800" cy="1143000"/>
          </a:xfrm>
          <a:prstGeom prst="parallelogram">
            <a:avLst>
              <a:gd name="adj" fmla="val 6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auto">
          <a:xfrm flipV="1">
            <a:off x="3886200" y="2971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36576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N</a:t>
            </a: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V="1">
            <a:off x="3886200" y="3581400"/>
            <a:ext cx="1143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4641850" y="3013075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I</a:t>
            </a:r>
            <a:r>
              <a:rPr lang="en-US" altLang="zh-TW" baseline="-25000"/>
              <a:t>out</a:t>
            </a:r>
            <a:r>
              <a:rPr lang="en-US" altLang="zh-TW"/>
              <a:t>(</a:t>
            </a:r>
            <a:r>
              <a:rPr lang="el-GR" altLang="zh-TW"/>
              <a:t>Φ</a:t>
            </a:r>
            <a:r>
              <a:rPr lang="en-US" altLang="zh-TW" baseline="-25000"/>
              <a:t>out</a:t>
            </a:r>
            <a:r>
              <a:rPr lang="en-US" altLang="zh-TW"/>
              <a:t>)</a:t>
            </a:r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>
            <a:off x="2133600" y="3124200"/>
            <a:ext cx="175260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1600200" y="3810000"/>
            <a:ext cx="23622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 flipH="1">
            <a:off x="3886200" y="3200400"/>
            <a:ext cx="27432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6769100" y="26670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I</a:t>
            </a:r>
            <a:r>
              <a:rPr lang="en-US" altLang="zh-TW" baseline="-25000"/>
              <a:t>in</a:t>
            </a:r>
            <a:r>
              <a:rPr lang="en-US" altLang="zh-TW"/>
              <a:t>(</a:t>
            </a:r>
            <a:r>
              <a:rPr lang="el-GR" altLang="zh-TW"/>
              <a:t>Φ</a:t>
            </a:r>
            <a:r>
              <a:rPr lang="en-US" altLang="zh-TW" baseline="-25000"/>
              <a:t>in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  <p:bldP spid="43020" grpId="0" animBg="1"/>
      <p:bldP spid="43021" grpId="0" animBg="1"/>
      <p:bldP spid="430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89250957-1003-4F4D-8B75-757325B0AB09}" type="slidenum">
              <a:rPr lang="es-ES" altLang="zh-TW"/>
              <a:pPr lvl="1" eaLnBrk="1" hangingPunct="1"/>
              <a:t>30</a:t>
            </a:fld>
            <a:endParaRPr lang="es-ES" altLang="zh-TW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Building a Ray Tracer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/>
              <a:t>Best expressed recursively</a:t>
            </a:r>
          </a:p>
          <a:p>
            <a:pPr>
              <a:lnSpc>
                <a:spcPct val="90000"/>
              </a:lnSpc>
            </a:pPr>
            <a:r>
              <a:rPr lang="en-US" altLang="zh-TW"/>
              <a:t>Can remove recursion later</a:t>
            </a:r>
          </a:p>
          <a:p>
            <a:pPr>
              <a:lnSpc>
                <a:spcPct val="90000"/>
              </a:lnSpc>
            </a:pPr>
            <a:r>
              <a:rPr lang="en-US" altLang="zh-TW"/>
              <a:t>Image based approach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ＭＳ Ｐゴシック" pitchFamily="34" charset="-128"/>
              </a:rPr>
              <a:t>For each ray …….</a:t>
            </a:r>
          </a:p>
          <a:p>
            <a:pPr>
              <a:lnSpc>
                <a:spcPct val="90000"/>
              </a:lnSpc>
            </a:pPr>
            <a:r>
              <a:rPr lang="en-US" altLang="zh-TW"/>
              <a:t>Find intersection with closest surface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ＭＳ Ｐゴシック" pitchFamily="34" charset="-128"/>
              </a:rPr>
              <a:t>Need whole object database available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ＭＳ Ｐゴシック" pitchFamily="34" charset="-128"/>
              </a:rPr>
              <a:t>Complexity of calculation limits object types</a:t>
            </a:r>
          </a:p>
          <a:p>
            <a:pPr>
              <a:lnSpc>
                <a:spcPct val="90000"/>
              </a:lnSpc>
            </a:pPr>
            <a:r>
              <a:rPr lang="en-US" altLang="zh-TW"/>
              <a:t>Compute lighting at surface</a:t>
            </a:r>
          </a:p>
          <a:p>
            <a:pPr>
              <a:lnSpc>
                <a:spcPct val="90000"/>
              </a:lnSpc>
            </a:pPr>
            <a:r>
              <a:rPr lang="en-US" altLang="zh-TW"/>
              <a:t>Trace reflected and transmitted rays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C057494-DE6D-47BA-80D3-49E64EB47B32}" type="slidenum">
              <a:rPr lang="es-ES" altLang="zh-TW"/>
              <a:pPr lvl="1" eaLnBrk="1" hangingPunct="1"/>
              <a:t>31</a:t>
            </a:fld>
            <a:endParaRPr lang="es-ES" altLang="zh-TW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When to stop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Some light will be absorbed at each intersection</a:t>
            </a:r>
          </a:p>
          <a:p>
            <a:pPr lvl="1"/>
            <a:r>
              <a:rPr lang="en-US" altLang="zh-TW">
                <a:ea typeface="ＭＳ Ｐゴシック" pitchFamily="34" charset="-128"/>
              </a:rPr>
              <a:t>Track amount left</a:t>
            </a:r>
          </a:p>
          <a:p>
            <a:r>
              <a:rPr lang="en-US" altLang="zh-TW"/>
              <a:t>Ignore rays that go off to infinity</a:t>
            </a:r>
          </a:p>
          <a:p>
            <a:pPr lvl="1"/>
            <a:r>
              <a:rPr lang="en-US" altLang="zh-TW">
                <a:ea typeface="ＭＳ Ｐゴシック" pitchFamily="34" charset="-128"/>
              </a:rPr>
              <a:t>Put large sphere around problem</a:t>
            </a:r>
          </a:p>
          <a:p>
            <a:r>
              <a:rPr lang="en-US" altLang="zh-TW"/>
              <a:t>Count steps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C931348-ED24-4D60-B62E-6729101080DA}" type="slidenum">
              <a:rPr lang="es-ES" altLang="zh-TW"/>
              <a:pPr lvl="1" eaLnBrk="1" hangingPunct="1"/>
              <a:t>32</a:t>
            </a:fld>
            <a:endParaRPr lang="es-ES" altLang="zh-TW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Recursive Ray Tracer(1/3)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color c = trace(point p, vector d, </a:t>
            </a:r>
            <a:r>
              <a:rPr lang="en-US" altLang="zh-TW" sz="2800" b="1" dirty="0" err="1">
                <a:latin typeface="Courier New" pitchFamily="49" charset="0"/>
              </a:rPr>
              <a:t>int</a:t>
            </a:r>
            <a:r>
              <a:rPr lang="en-US" altLang="zh-TW" sz="2800" b="1" dirty="0">
                <a:latin typeface="Courier New" pitchFamily="49" charset="0"/>
              </a:rPr>
              <a:t> step)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  color local, reflected, transmitted;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  point q;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  normal n;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2800" b="1" dirty="0">
              <a:latin typeface="Courier New" pitchFamily="49" charset="0"/>
            </a:endParaRPr>
          </a:p>
          <a:p>
            <a:pPr marL="1168400" indent="-1168400"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  if(step &gt; max)                       return(</a:t>
            </a:r>
            <a:r>
              <a:rPr lang="en-US" altLang="zh-TW" sz="2800" b="1" dirty="0" err="1">
                <a:latin typeface="Courier New" pitchFamily="49" charset="0"/>
              </a:rPr>
              <a:t>background_color</a:t>
            </a:r>
            <a:r>
              <a:rPr lang="en-US" altLang="zh-TW" sz="2800" b="1" dirty="0">
                <a:latin typeface="Courier New" pitchFamily="49" charset="0"/>
              </a:rPr>
              <a:t>);</a:t>
            </a:r>
          </a:p>
        </p:txBody>
      </p:sp>
      <p:sp>
        <p:nvSpPr>
          <p:cNvPr id="6" name="橢圓 5"/>
          <p:cNvSpPr/>
          <p:nvPr/>
        </p:nvSpPr>
        <p:spPr>
          <a:xfrm>
            <a:off x="6072188" y="3644900"/>
            <a:ext cx="285750" cy="284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6" idx="5"/>
          </p:cNvCxnSpPr>
          <p:nvPr/>
        </p:nvCxnSpPr>
        <p:spPr>
          <a:xfrm rot="16200000" flipH="1">
            <a:off x="6209507" y="3994944"/>
            <a:ext cx="969962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文字方塊 8"/>
          <p:cNvSpPr txBox="1">
            <a:spLocks noChangeArrowheads="1"/>
          </p:cNvSpPr>
          <p:nvPr/>
        </p:nvSpPr>
        <p:spPr bwMode="auto">
          <a:xfrm>
            <a:off x="6786563" y="4071938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31752" name="文字方塊 9"/>
          <p:cNvSpPr txBox="1">
            <a:spLocks noChangeArrowheads="1"/>
          </p:cNvSpPr>
          <p:nvPr/>
        </p:nvSpPr>
        <p:spPr bwMode="auto">
          <a:xfrm>
            <a:off x="5929313" y="3786188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p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B9424A79-F650-48A0-82DF-4DD2B607FF49}" type="slidenum">
              <a:rPr lang="es-ES" altLang="zh-TW"/>
              <a:pPr lvl="1" eaLnBrk="1" hangingPunct="1"/>
              <a:t>33</a:t>
            </a:fld>
            <a:endParaRPr lang="es-ES" altLang="zh-TW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Recursive Ray Tracer (2/3)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q = intersect(p, d, status);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2800" b="1" dirty="0">
              <a:latin typeface="Courier New" pitchFamily="49" charset="0"/>
            </a:endParaRPr>
          </a:p>
          <a:p>
            <a:pPr marL="804863" indent="-804863"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if(status==</a:t>
            </a:r>
            <a:r>
              <a:rPr lang="en-US" altLang="zh-TW" sz="2800" b="1" dirty="0" err="1">
                <a:latin typeface="Courier New" pitchFamily="49" charset="0"/>
              </a:rPr>
              <a:t>light_source</a:t>
            </a:r>
            <a:r>
              <a:rPr lang="en-US" altLang="zh-TW" sz="2800" b="1" dirty="0">
                <a:latin typeface="Courier New" pitchFamily="49" charset="0"/>
              </a:rPr>
              <a:t>) return(</a:t>
            </a:r>
            <a:r>
              <a:rPr lang="en-US" altLang="zh-TW" sz="2800" b="1" dirty="0" err="1">
                <a:latin typeface="Courier New" pitchFamily="49" charset="0"/>
              </a:rPr>
              <a:t>light_source_color</a:t>
            </a:r>
            <a:r>
              <a:rPr lang="en-US" altLang="zh-TW" sz="2800" b="1" dirty="0">
                <a:latin typeface="Courier New" pitchFamily="49" charset="0"/>
              </a:rPr>
              <a:t>);</a:t>
            </a:r>
          </a:p>
          <a:p>
            <a:pPr marL="804863" indent="-804863"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if(status==</a:t>
            </a:r>
            <a:r>
              <a:rPr lang="en-US" altLang="zh-TW" sz="2800" b="1" dirty="0" err="1">
                <a:latin typeface="Courier New" pitchFamily="49" charset="0"/>
              </a:rPr>
              <a:t>no_intersection</a:t>
            </a:r>
            <a:r>
              <a:rPr lang="en-US" altLang="zh-TW" sz="2800" b="1" dirty="0">
                <a:latin typeface="Courier New" pitchFamily="49" charset="0"/>
              </a:rPr>
              <a:t>) return(</a:t>
            </a:r>
            <a:r>
              <a:rPr lang="en-US" altLang="zh-TW" sz="2800" b="1" dirty="0" err="1">
                <a:latin typeface="Courier New" pitchFamily="49" charset="0"/>
              </a:rPr>
              <a:t>background_color</a:t>
            </a:r>
            <a:r>
              <a:rPr lang="en-US" altLang="zh-TW" sz="2800" b="1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28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n = normal(q);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r = reflect(q, n);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t = transmit(</a:t>
            </a:r>
            <a:r>
              <a:rPr lang="en-US" altLang="zh-TW" sz="2800" b="1" dirty="0" err="1">
                <a:latin typeface="Courier New" pitchFamily="49" charset="0"/>
              </a:rPr>
              <a:t>q,n</a:t>
            </a:r>
            <a:r>
              <a:rPr lang="en-US" altLang="zh-TW" sz="2800" b="1" dirty="0">
                <a:latin typeface="Courier New" pitchFamily="49" charset="0"/>
              </a:rPr>
              <a:t>);</a:t>
            </a:r>
          </a:p>
        </p:txBody>
      </p:sp>
      <p:sp>
        <p:nvSpPr>
          <p:cNvPr id="6" name="橢圓 5"/>
          <p:cNvSpPr/>
          <p:nvPr/>
        </p:nvSpPr>
        <p:spPr>
          <a:xfrm>
            <a:off x="6572250" y="1287463"/>
            <a:ext cx="285750" cy="284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>
            <a:stCxn id="6" idx="5"/>
          </p:cNvCxnSpPr>
          <p:nvPr/>
        </p:nvCxnSpPr>
        <p:spPr>
          <a:xfrm rot="16200000" flipH="1">
            <a:off x="6709568" y="1637507"/>
            <a:ext cx="969963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文字方塊 7"/>
          <p:cNvSpPr txBox="1">
            <a:spLocks noChangeArrowheads="1"/>
          </p:cNvSpPr>
          <p:nvPr/>
        </p:nvSpPr>
        <p:spPr bwMode="auto">
          <a:xfrm>
            <a:off x="7286625" y="171450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32776" name="文字方塊 8"/>
          <p:cNvSpPr txBox="1">
            <a:spLocks noChangeArrowheads="1"/>
          </p:cNvSpPr>
          <p:nvPr/>
        </p:nvSpPr>
        <p:spPr bwMode="auto">
          <a:xfrm>
            <a:off x="6429375" y="1428750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p</a:t>
            </a: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6500813" y="25003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7500938" y="235743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358063" y="242887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q</a:t>
            </a:r>
            <a:endParaRPr lang="zh-TW" altLang="en-US"/>
          </a:p>
        </p:txBody>
      </p:sp>
      <p:cxnSp>
        <p:nvCxnSpPr>
          <p:cNvPr id="16" name="直線單箭頭接點 15"/>
          <p:cNvCxnSpPr>
            <a:stCxn id="14" idx="0"/>
          </p:cNvCxnSpPr>
          <p:nvPr/>
        </p:nvCxnSpPr>
        <p:spPr>
          <a:xfrm rot="5400000" flipH="1" flipV="1">
            <a:off x="7126288" y="1911350"/>
            <a:ext cx="10001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7429500" y="100012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9" name="直線單箭頭接點 18"/>
          <p:cNvCxnSpPr>
            <a:stCxn id="14" idx="0"/>
          </p:cNvCxnSpPr>
          <p:nvPr/>
        </p:nvCxnSpPr>
        <p:spPr>
          <a:xfrm rot="5400000" flipH="1" flipV="1">
            <a:off x="7590632" y="1518444"/>
            <a:ext cx="928687" cy="892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4" idx="0"/>
          </p:cNvCxnSpPr>
          <p:nvPr/>
        </p:nvCxnSpPr>
        <p:spPr>
          <a:xfrm rot="16200000" flipH="1">
            <a:off x="7233444" y="2804319"/>
            <a:ext cx="1000125" cy="2492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8358188" y="157162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r</a:t>
            </a:r>
            <a:endParaRPr lang="zh-TW" altLang="en-US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7929563" y="3182938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t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7E73D4C1-2D5F-4DE8-859A-31743735A8DC}" type="slidenum">
              <a:rPr lang="es-ES" altLang="zh-TW"/>
              <a:pPr lvl="1" eaLnBrk="1" hangingPunct="1"/>
              <a:t>34</a:t>
            </a:fld>
            <a:endParaRPr lang="es-ES" altLang="zh-TW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Recursive Ray Tracer (3/3)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817245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local = </a:t>
            </a:r>
            <a:r>
              <a:rPr lang="en-US" altLang="zh-TW" sz="2800" b="1" dirty="0" err="1">
                <a:latin typeface="Courier New" pitchFamily="49" charset="0"/>
              </a:rPr>
              <a:t>phong</a:t>
            </a:r>
            <a:r>
              <a:rPr lang="en-US" altLang="zh-TW" sz="2800" b="1" dirty="0">
                <a:latin typeface="Courier New" pitchFamily="49" charset="0"/>
              </a:rPr>
              <a:t>(q, n, r);</a:t>
            </a:r>
          </a:p>
          <a:p>
            <a:pPr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reflected = trace(q, r, step+1);</a:t>
            </a:r>
          </a:p>
          <a:p>
            <a:pPr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transmitted = trace(</a:t>
            </a:r>
            <a:r>
              <a:rPr lang="en-US" altLang="zh-TW" sz="2800" b="1" dirty="0" err="1">
                <a:latin typeface="Courier New" pitchFamily="49" charset="0"/>
              </a:rPr>
              <a:t>q,t</a:t>
            </a:r>
            <a:r>
              <a:rPr lang="en-US" altLang="zh-TW" sz="2800" b="1" dirty="0">
                <a:latin typeface="Courier New" pitchFamily="49" charset="0"/>
              </a:rPr>
              <a:t>, step+1);</a:t>
            </a:r>
          </a:p>
          <a:p>
            <a:pPr>
              <a:buFontTx/>
              <a:buNone/>
              <a:defRPr/>
            </a:pPr>
            <a:endParaRPr lang="en-US" altLang="zh-TW" sz="2800" b="1" dirty="0">
              <a:latin typeface="Courier New" pitchFamily="49" charset="0"/>
            </a:endParaRPr>
          </a:p>
          <a:p>
            <a:pPr marL="1520825" indent="-1520825"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return(local + reflected +  transmitted);</a:t>
            </a:r>
          </a:p>
          <a:p>
            <a:pPr>
              <a:buFontTx/>
              <a:buNone/>
              <a:defRPr/>
            </a:pPr>
            <a:r>
              <a:rPr lang="en-US" altLang="zh-TW" sz="2800" b="1" dirty="0">
                <a:latin typeface="Courier New" pitchFamily="49" charset="0"/>
              </a:rPr>
              <a:t>}</a:t>
            </a:r>
          </a:p>
        </p:txBody>
      </p:sp>
      <p:sp>
        <p:nvSpPr>
          <p:cNvPr id="6" name="橢圓 5"/>
          <p:cNvSpPr/>
          <p:nvPr/>
        </p:nvSpPr>
        <p:spPr>
          <a:xfrm>
            <a:off x="6643688" y="3287713"/>
            <a:ext cx="285750" cy="284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>
            <a:stCxn id="6" idx="5"/>
          </p:cNvCxnSpPr>
          <p:nvPr/>
        </p:nvCxnSpPr>
        <p:spPr>
          <a:xfrm rot="16200000" flipH="1">
            <a:off x="6781006" y="3637757"/>
            <a:ext cx="969963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文字方塊 7"/>
          <p:cNvSpPr txBox="1">
            <a:spLocks noChangeArrowheads="1"/>
          </p:cNvSpPr>
          <p:nvPr/>
        </p:nvSpPr>
        <p:spPr bwMode="auto">
          <a:xfrm>
            <a:off x="7358063" y="371475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33800" name="文字方塊 8"/>
          <p:cNvSpPr txBox="1">
            <a:spLocks noChangeArrowheads="1"/>
          </p:cNvSpPr>
          <p:nvPr/>
        </p:nvSpPr>
        <p:spPr bwMode="auto">
          <a:xfrm>
            <a:off x="6500813" y="3429000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p</a:t>
            </a:r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6572250" y="4500563"/>
            <a:ext cx="2357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7572375" y="435768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803" name="文字方塊 11"/>
          <p:cNvSpPr txBox="1">
            <a:spLocks noChangeArrowheads="1"/>
          </p:cNvSpPr>
          <p:nvPr/>
        </p:nvSpPr>
        <p:spPr bwMode="auto">
          <a:xfrm>
            <a:off x="7429500" y="442912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q</a:t>
            </a:r>
            <a:endParaRPr lang="zh-TW" altLang="en-US"/>
          </a:p>
        </p:txBody>
      </p:sp>
      <p:cxnSp>
        <p:nvCxnSpPr>
          <p:cNvPr id="13" name="直線單箭頭接點 12"/>
          <p:cNvCxnSpPr>
            <a:stCxn id="33803" idx="0"/>
          </p:cNvCxnSpPr>
          <p:nvPr/>
        </p:nvCxnSpPr>
        <p:spPr>
          <a:xfrm rot="5400000" flipH="1" flipV="1">
            <a:off x="7197725" y="3911600"/>
            <a:ext cx="10001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5" name="文字方塊 13"/>
          <p:cNvSpPr txBox="1">
            <a:spLocks noChangeArrowheads="1"/>
          </p:cNvSpPr>
          <p:nvPr/>
        </p:nvSpPr>
        <p:spPr bwMode="auto">
          <a:xfrm>
            <a:off x="7500938" y="300037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5" name="直線單箭頭接點 14"/>
          <p:cNvCxnSpPr>
            <a:stCxn id="33803" idx="0"/>
          </p:cNvCxnSpPr>
          <p:nvPr/>
        </p:nvCxnSpPr>
        <p:spPr>
          <a:xfrm rot="5400000" flipH="1" flipV="1">
            <a:off x="7662069" y="3518694"/>
            <a:ext cx="928687" cy="892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33803" idx="0"/>
          </p:cNvCxnSpPr>
          <p:nvPr/>
        </p:nvCxnSpPr>
        <p:spPr>
          <a:xfrm rot="16200000" flipH="1">
            <a:off x="7304881" y="4804569"/>
            <a:ext cx="1000125" cy="2492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文字方塊 16"/>
          <p:cNvSpPr txBox="1">
            <a:spLocks noChangeArrowheads="1"/>
          </p:cNvSpPr>
          <p:nvPr/>
        </p:nvSpPr>
        <p:spPr bwMode="auto">
          <a:xfrm>
            <a:off x="8429625" y="357187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r</a:t>
            </a:r>
            <a:endParaRPr lang="zh-TW" altLang="en-US"/>
          </a:p>
        </p:txBody>
      </p:sp>
      <p:sp>
        <p:nvSpPr>
          <p:cNvPr id="33809" name="文字方塊 17"/>
          <p:cNvSpPr txBox="1">
            <a:spLocks noChangeArrowheads="1"/>
          </p:cNvSpPr>
          <p:nvPr/>
        </p:nvSpPr>
        <p:spPr bwMode="auto">
          <a:xfrm>
            <a:off x="8001000" y="5183188"/>
            <a:ext cx="50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t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7BCCFD3-DBC4-4C9F-8EBA-D645E1F16386}" type="slidenum">
              <a:rPr lang="es-ES" altLang="zh-TW"/>
              <a:pPr lvl="1" eaLnBrk="1" hangingPunct="1"/>
              <a:t>35</a:t>
            </a:fld>
            <a:endParaRPr lang="es-ES" altLang="zh-TW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Computing Intersections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Implicit Objects</a:t>
            </a:r>
          </a:p>
          <a:p>
            <a:pPr lvl="1"/>
            <a:r>
              <a:rPr lang="en-US" altLang="zh-TW">
                <a:ea typeface="ＭＳ Ｐゴシック" pitchFamily="34" charset="-128"/>
              </a:rPr>
              <a:t>Quadrics</a:t>
            </a:r>
          </a:p>
          <a:p>
            <a:r>
              <a:rPr lang="en-US" altLang="zh-TW"/>
              <a:t>Planes</a:t>
            </a:r>
          </a:p>
          <a:p>
            <a:r>
              <a:rPr lang="en-US" altLang="zh-TW"/>
              <a:t>Polyhedra</a:t>
            </a:r>
          </a:p>
          <a:p>
            <a:r>
              <a:rPr lang="en-US" altLang="zh-TW"/>
              <a:t>Parametric Surfaces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D0E94BBA-AEC1-4E56-A709-AD2882435349}" type="slidenum">
              <a:rPr lang="es-ES" altLang="zh-TW"/>
              <a:pPr lvl="1" eaLnBrk="1" hangingPunct="1"/>
              <a:t>36</a:t>
            </a:fld>
            <a:endParaRPr lang="es-ES" altLang="zh-TW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	Implicit Surfaces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dirty="0"/>
              <a:t>Ray </a:t>
            </a:r>
            <a:r>
              <a:rPr lang="en-US" altLang="zh-TW"/>
              <a:t>from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 b="1">
                <a:latin typeface="Times New Roman" pitchFamily="18" charset="0"/>
              </a:rPr>
              <a:t>o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 dirty="0"/>
              <a:t>in direction</a:t>
            </a:r>
            <a:r>
              <a:rPr lang="en-US" altLang="zh-TW" dirty="0">
                <a:latin typeface="Times New Roman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r>
              <a:rPr lang="en-US" altLang="zh-TW" b="1" dirty="0">
                <a:latin typeface="Times New Roman" pitchFamily="18" charset="0"/>
              </a:rPr>
              <a:t>			 p</a:t>
            </a:r>
            <a:r>
              <a:rPr lang="en-US" altLang="zh-TW" dirty="0">
                <a:latin typeface="Times New Roman" pitchFamily="18" charset="0"/>
              </a:rPr>
              <a:t>(t) =</a:t>
            </a:r>
            <a:r>
              <a:rPr lang="en-US" altLang="zh-TW" b="1" dirty="0">
                <a:latin typeface="Times New Roman" pitchFamily="18" charset="0"/>
              </a:rPr>
              <a:t> o</a:t>
            </a:r>
            <a:r>
              <a:rPr lang="en-US" altLang="zh-TW" dirty="0">
                <a:latin typeface="Times New Roman" pitchFamily="18" charset="0"/>
              </a:rPr>
              <a:t> +t </a:t>
            </a:r>
            <a:r>
              <a:rPr lang="en-US" altLang="zh-TW" b="1" dirty="0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r>
              <a:rPr lang="en-US" altLang="zh-TW" dirty="0"/>
              <a:t>General implicit surface</a:t>
            </a:r>
          </a:p>
          <a:p>
            <a:pPr>
              <a:buFontTx/>
              <a:buNone/>
            </a:pPr>
            <a:r>
              <a:rPr lang="en-US" altLang="zh-TW" dirty="0"/>
              <a:t>			</a:t>
            </a:r>
            <a:r>
              <a:rPr lang="en-US" altLang="zh-TW" dirty="0">
                <a:latin typeface="Times New Roman" pitchFamily="18" charset="0"/>
              </a:rPr>
              <a:t>f(</a:t>
            </a:r>
            <a:r>
              <a:rPr lang="en-US" altLang="zh-TW" b="1" dirty="0">
                <a:latin typeface="Times New Roman" pitchFamily="18" charset="0"/>
              </a:rPr>
              <a:t>p</a:t>
            </a:r>
            <a:r>
              <a:rPr lang="en-US" altLang="zh-TW" dirty="0">
                <a:latin typeface="Times New Roman" pitchFamily="18" charset="0"/>
              </a:rPr>
              <a:t>) = 0</a:t>
            </a:r>
          </a:p>
          <a:p>
            <a:pPr>
              <a:buFontTx/>
              <a:buNone/>
            </a:pPr>
            <a:r>
              <a:rPr lang="en-US" altLang="zh-TW" dirty="0"/>
              <a:t>Solve scalar equation</a:t>
            </a:r>
          </a:p>
          <a:p>
            <a:pPr>
              <a:buFontTx/>
              <a:buNone/>
            </a:pPr>
            <a:r>
              <a:rPr lang="en-US" altLang="zh-TW" dirty="0"/>
              <a:t>			 </a:t>
            </a:r>
            <a:r>
              <a:rPr lang="en-US" altLang="zh-TW" dirty="0">
                <a:latin typeface="Times New Roman" pitchFamily="18" charset="0"/>
              </a:rPr>
              <a:t>f(</a:t>
            </a:r>
            <a:r>
              <a:rPr lang="en-US" altLang="zh-TW" b="1" dirty="0">
                <a:latin typeface="Times New Roman" pitchFamily="18" charset="0"/>
              </a:rPr>
              <a:t>p</a:t>
            </a:r>
            <a:r>
              <a:rPr lang="en-US" altLang="zh-TW" dirty="0">
                <a:latin typeface="Times New Roman" pitchFamily="18" charset="0"/>
              </a:rPr>
              <a:t>(t)) = 0</a:t>
            </a:r>
            <a:endParaRPr lang="en-US" altLang="zh-TW" dirty="0"/>
          </a:p>
          <a:p>
            <a:pPr>
              <a:buFontTx/>
              <a:buNone/>
            </a:pPr>
            <a:r>
              <a:rPr lang="en-US" altLang="zh-TW" dirty="0"/>
              <a:t>General case requires numerical methods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Sphere</a:t>
            </a:r>
            <a:endParaRPr lang="zh-TW" alt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652588"/>
            <a:ext cx="3343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357438"/>
            <a:ext cx="4029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43238"/>
            <a:ext cx="2714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643313"/>
            <a:ext cx="6991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357813"/>
            <a:ext cx="2190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3517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DD36095-C215-4DFD-AEC3-A7877A9F121D}" type="slidenum">
              <a:rPr lang="es-ES" altLang="zh-TW"/>
              <a:pPr lvl="1" eaLnBrk="1" hangingPunct="1"/>
              <a:t>39</a:t>
            </a:fld>
            <a:endParaRPr lang="es-ES" altLang="zh-TW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Planes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b="1">
                <a:latin typeface="Times New Roman" pitchFamily="18" charset="0"/>
              </a:rPr>
              <a:t>p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b="1">
                <a:latin typeface="Times New Roman" pitchFamily="18" charset="0"/>
              </a:rPr>
              <a:t>n </a:t>
            </a:r>
            <a:r>
              <a:rPr lang="en-US" altLang="zh-TW">
                <a:latin typeface="Times New Roman" pitchFamily="18" charset="0"/>
              </a:rPr>
              <a:t>+ c = 0</a:t>
            </a:r>
            <a:endParaRPr lang="en-US" altLang="zh-TW" b="1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TW" b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b="1">
                <a:latin typeface="Times New Roman" pitchFamily="18" charset="0"/>
              </a:rPr>
              <a:t>p</a:t>
            </a:r>
            <a:r>
              <a:rPr lang="en-US" altLang="zh-TW">
                <a:latin typeface="Times New Roman" pitchFamily="18" charset="0"/>
              </a:rPr>
              <a:t>(t) =</a:t>
            </a:r>
            <a:r>
              <a:rPr lang="en-US" altLang="zh-TW" b="1">
                <a:latin typeface="Times New Roman" pitchFamily="18" charset="0"/>
              </a:rPr>
              <a:t> p</a:t>
            </a:r>
            <a:r>
              <a:rPr lang="en-US" altLang="zh-TW" baseline="-25000">
                <a:latin typeface="Times New Roman" pitchFamily="18" charset="0"/>
              </a:rPr>
              <a:t>0</a:t>
            </a:r>
            <a:r>
              <a:rPr lang="en-US" altLang="zh-TW">
                <a:latin typeface="Times New Roman" pitchFamily="18" charset="0"/>
              </a:rPr>
              <a:t> +t </a:t>
            </a:r>
            <a:r>
              <a:rPr lang="en-US" altLang="zh-TW" b="1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endParaRPr lang="en-US" altLang="zh-TW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>
                <a:latin typeface="Times New Roman" pitchFamily="18" charset="0"/>
              </a:rPr>
              <a:t>t = -(</a:t>
            </a:r>
            <a:r>
              <a:rPr lang="en-US" altLang="zh-TW" b="1">
                <a:latin typeface="Times New Roman" pitchFamily="18" charset="0"/>
              </a:rPr>
              <a:t>p</a:t>
            </a:r>
            <a:r>
              <a:rPr lang="en-US" altLang="zh-TW" baseline="-25000">
                <a:latin typeface="Times New Roman" pitchFamily="18" charset="0"/>
              </a:rPr>
              <a:t>0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b="1">
                <a:latin typeface="Times New Roman" pitchFamily="18" charset="0"/>
              </a:rPr>
              <a:t>n </a:t>
            </a:r>
            <a:r>
              <a:rPr lang="en-US" altLang="zh-TW">
                <a:latin typeface="Times New Roman" pitchFamily="18" charset="0"/>
              </a:rPr>
              <a:t>+ c)/ </a:t>
            </a:r>
            <a:r>
              <a:rPr lang="en-US" altLang="zh-TW" b="1">
                <a:latin typeface="Times New Roman" pitchFamily="18" charset="0"/>
              </a:rPr>
              <a:t>d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b="1">
                <a:latin typeface="Times New Roman" pitchFamily="18" charset="0"/>
              </a:rPr>
              <a:t>n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BA89F368-831D-4E67-A4E5-E8A99AA852B5}" type="slidenum">
              <a:rPr lang="es-ES" altLang="zh-TW"/>
              <a:pPr lvl="1" eaLnBrk="1" hangingPunct="1"/>
              <a:t>4</a:t>
            </a:fld>
            <a:endParaRPr lang="es-ES" altLang="zh-TW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Rendering Equation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Outgoing light is from two sources</a:t>
            </a:r>
          </a:p>
          <a:p>
            <a:pPr lvl="1"/>
            <a:r>
              <a:rPr lang="en-US" altLang="zh-TW">
                <a:ea typeface="ＭＳ Ｐゴシック" pitchFamily="34" charset="-128"/>
              </a:rPr>
              <a:t>Emission</a:t>
            </a:r>
          </a:p>
          <a:p>
            <a:pPr lvl="1"/>
            <a:r>
              <a:rPr lang="en-US" altLang="zh-TW">
                <a:ea typeface="ＭＳ Ｐゴシック" pitchFamily="34" charset="-128"/>
              </a:rPr>
              <a:t>Reflection of incoming light</a:t>
            </a:r>
          </a:p>
          <a:p>
            <a:r>
              <a:rPr lang="en-US" altLang="zh-TW"/>
              <a:t>Must integrate over </a:t>
            </a:r>
            <a:r>
              <a:rPr lang="en-US" altLang="zh-TW">
                <a:solidFill>
                  <a:srgbClr val="FF0000"/>
                </a:solidFill>
              </a:rPr>
              <a:t>all incoming light</a:t>
            </a:r>
          </a:p>
          <a:p>
            <a:pPr lvl="1"/>
            <a:r>
              <a:rPr lang="en-US" altLang="zh-TW">
                <a:ea typeface="ＭＳ Ｐゴシック" pitchFamily="34" charset="-128"/>
              </a:rPr>
              <a:t>Integrate over hemisphere</a:t>
            </a:r>
          </a:p>
          <a:p>
            <a:r>
              <a:rPr lang="en-US" altLang="zh-TW"/>
              <a:t>Must account for foreshortening of incoming light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79436483-C546-4FD6-AC45-44F0D8BB514F}" type="slidenum">
              <a:rPr lang="es-ES" altLang="zh-TW"/>
              <a:pPr lvl="1" eaLnBrk="1" hangingPunct="1"/>
              <a:t>40</a:t>
            </a:fld>
            <a:endParaRPr lang="es-ES" altLang="zh-TW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Quadrics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/>
              <a:t>General quadric can be written as</a:t>
            </a:r>
          </a:p>
          <a:p>
            <a:pPr lvl="1">
              <a:buFontTx/>
              <a:buNone/>
            </a:pPr>
            <a:r>
              <a:rPr lang="en-US" altLang="zh-TW" sz="3400" b="1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3400" baseline="3000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en-US" altLang="zh-TW" sz="3400" b="1">
                <a:latin typeface="Times New Roman" pitchFamily="18" charset="0"/>
                <a:ea typeface="ＭＳ Ｐゴシック" pitchFamily="34" charset="-128"/>
              </a:rPr>
              <a:t>Ap</a:t>
            </a:r>
            <a:r>
              <a:rPr lang="en-US" altLang="zh-TW" sz="3400">
                <a:latin typeface="Times New Roman" pitchFamily="18" charset="0"/>
                <a:ea typeface="ＭＳ Ｐゴシック" pitchFamily="34" charset="-128"/>
              </a:rPr>
              <a:t> + b</a:t>
            </a:r>
            <a:r>
              <a:rPr lang="en-US" altLang="zh-TW" sz="3400" baseline="3000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en-US" altLang="zh-TW" sz="3400" b="1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3400">
                <a:latin typeface="Times New Roman" pitchFamily="18" charset="0"/>
                <a:ea typeface="ＭＳ Ｐゴシック" pitchFamily="34" charset="-128"/>
              </a:rPr>
              <a:t> +c = 0</a:t>
            </a:r>
          </a:p>
          <a:p>
            <a:pPr>
              <a:buFontTx/>
              <a:buNone/>
            </a:pPr>
            <a:r>
              <a:rPr lang="en-US" altLang="zh-TW" sz="3900">
                <a:latin typeface="Times New Roman" pitchFamily="18" charset="0"/>
              </a:rPr>
              <a:t>	</a:t>
            </a:r>
            <a:r>
              <a:rPr lang="en-US" altLang="zh-TW"/>
              <a:t>Substitute equation of ray</a:t>
            </a:r>
          </a:p>
          <a:p>
            <a:pPr>
              <a:buFontTx/>
              <a:buNone/>
            </a:pPr>
            <a:r>
              <a:rPr lang="en-US" altLang="zh-TW" sz="3900">
                <a:latin typeface="Times New Roman" pitchFamily="18" charset="0"/>
              </a:rPr>
              <a:t>  </a:t>
            </a:r>
            <a:r>
              <a:rPr lang="en-US" altLang="zh-TW" b="1">
                <a:latin typeface="Times New Roman" pitchFamily="18" charset="0"/>
              </a:rPr>
              <a:t>p</a:t>
            </a:r>
            <a:r>
              <a:rPr lang="en-US" altLang="zh-TW">
                <a:latin typeface="Times New Roman" pitchFamily="18" charset="0"/>
              </a:rPr>
              <a:t>(t) =</a:t>
            </a:r>
            <a:r>
              <a:rPr lang="en-US" altLang="zh-TW" b="1">
                <a:latin typeface="Times New Roman" pitchFamily="18" charset="0"/>
              </a:rPr>
              <a:t> p</a:t>
            </a:r>
            <a:r>
              <a:rPr lang="en-US" altLang="zh-TW" baseline="-25000">
                <a:latin typeface="Times New Roman" pitchFamily="18" charset="0"/>
              </a:rPr>
              <a:t>0</a:t>
            </a:r>
            <a:r>
              <a:rPr lang="en-US" altLang="zh-TW">
                <a:latin typeface="Times New Roman" pitchFamily="18" charset="0"/>
              </a:rPr>
              <a:t> +t </a:t>
            </a:r>
            <a:r>
              <a:rPr lang="en-US" altLang="zh-TW" b="1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r>
              <a:rPr lang="en-US" altLang="zh-TW"/>
              <a:t>to get quadratic equation</a:t>
            </a:r>
          </a:p>
        </p:txBody>
      </p:sp>
      <p:pic>
        <p:nvPicPr>
          <p:cNvPr id="39941" name="Picture 6" descr="Quadric Ellips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68413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Quadric Elliptic Parabolo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2417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Quadric Hyperbolic Parabolo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文字方塊 7"/>
          <p:cNvSpPr txBox="1">
            <a:spLocks noChangeArrowheads="1"/>
          </p:cNvSpPr>
          <p:nvPr/>
        </p:nvSpPr>
        <p:spPr bwMode="auto">
          <a:xfrm>
            <a:off x="6659563" y="2349500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hlinkClick r:id="rId6"/>
              </a:rPr>
              <a:t>Ellipsoid</a:t>
            </a:r>
            <a:endParaRPr lang="zh-TW" altLang="en-US"/>
          </a:p>
        </p:txBody>
      </p:sp>
      <p:sp>
        <p:nvSpPr>
          <p:cNvPr id="39945" name="文字方塊 8"/>
          <p:cNvSpPr txBox="1">
            <a:spLocks noChangeArrowheads="1"/>
          </p:cNvSpPr>
          <p:nvPr/>
        </p:nvSpPr>
        <p:spPr bwMode="auto">
          <a:xfrm>
            <a:off x="6227763" y="3933825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Elliptic </a:t>
            </a:r>
            <a:r>
              <a:rPr lang="en-US" altLang="zh-TW">
                <a:hlinkClick r:id="rId7"/>
              </a:rPr>
              <a:t>paraboloid</a:t>
            </a:r>
            <a:endParaRPr lang="zh-TW" altLang="en-US"/>
          </a:p>
        </p:txBody>
      </p:sp>
      <p:sp>
        <p:nvSpPr>
          <p:cNvPr id="39946" name="文字方塊 9"/>
          <p:cNvSpPr txBox="1">
            <a:spLocks noChangeArrowheads="1"/>
          </p:cNvSpPr>
          <p:nvPr/>
        </p:nvSpPr>
        <p:spPr bwMode="auto">
          <a:xfrm>
            <a:off x="5830888" y="566102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Hyperbolic </a:t>
            </a:r>
            <a:r>
              <a:rPr lang="en-US" altLang="zh-TW">
                <a:hlinkClick r:id="rId7"/>
              </a:rPr>
              <a:t>paraboloid</a:t>
            </a:r>
            <a:endParaRPr lang="zh-TW" altLang="en-US"/>
          </a:p>
        </p:txBody>
      </p:sp>
      <p:sp>
        <p:nvSpPr>
          <p:cNvPr id="39947" name="文字方塊 10"/>
          <p:cNvSpPr txBox="1">
            <a:spLocks noChangeArrowheads="1"/>
          </p:cNvSpPr>
          <p:nvPr/>
        </p:nvSpPr>
        <p:spPr bwMode="auto">
          <a:xfrm>
            <a:off x="6516688" y="6165850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…..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67416699-2B04-4DAE-A64A-6C1AAC0DD06C}" type="slidenum">
              <a:rPr lang="es-ES" altLang="zh-TW"/>
              <a:pPr lvl="1" eaLnBrk="1" hangingPunct="1"/>
              <a:t>41</a:t>
            </a:fld>
            <a:endParaRPr lang="es-ES" altLang="zh-TW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Polyhedra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Generally we want to intersect with closed objects such as polygons and polyhedra rather than planes</a:t>
            </a:r>
          </a:p>
          <a:p>
            <a:r>
              <a:rPr lang="en-US" altLang="zh-TW"/>
              <a:t>Hence we have to worry about inside/outside testing</a:t>
            </a:r>
          </a:p>
          <a:p>
            <a:r>
              <a:rPr lang="en-US" altLang="zh-TW"/>
              <a:t>For convex objects such as polyhedra there are some fast tests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F355CCA2-265F-409A-A85E-57B2C4433A83}" type="slidenum">
              <a:rPr lang="es-ES" altLang="zh-TW"/>
              <a:pPr lvl="1" eaLnBrk="1" hangingPunct="1"/>
              <a:t>42</a:t>
            </a:fld>
            <a:endParaRPr lang="es-ES" altLang="zh-TW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Tracing Polyhedra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/>
              <a:t>If ray enters an object, it must enter a front facing polygon and leave a back facing polygon</a:t>
            </a:r>
          </a:p>
          <a:p>
            <a:r>
              <a:rPr lang="en-US" altLang="zh-TW" sz="2700"/>
              <a:t>Polyhedron is formed by intersection of planes</a:t>
            </a:r>
          </a:p>
          <a:p>
            <a:r>
              <a:rPr lang="en-US" altLang="zh-TW" sz="2700"/>
              <a:t>Ray enters at </a:t>
            </a:r>
            <a:r>
              <a:rPr lang="en-US" altLang="zh-TW" sz="2700">
                <a:solidFill>
                  <a:srgbClr val="FF0000"/>
                </a:solidFill>
              </a:rPr>
              <a:t>furthest</a:t>
            </a:r>
            <a:r>
              <a:rPr lang="en-US" altLang="zh-TW" sz="2700"/>
              <a:t> intersection with front facing planes</a:t>
            </a:r>
          </a:p>
          <a:p>
            <a:r>
              <a:rPr lang="en-US" altLang="zh-TW" sz="2700"/>
              <a:t>Ray leaves at </a:t>
            </a:r>
            <a:r>
              <a:rPr lang="en-US" altLang="zh-TW" sz="2700">
                <a:solidFill>
                  <a:srgbClr val="FF0000"/>
                </a:solidFill>
              </a:rPr>
              <a:t>closest </a:t>
            </a:r>
            <a:r>
              <a:rPr lang="en-US" altLang="zh-TW" sz="2700"/>
              <a:t>intersection with back facing planes</a:t>
            </a:r>
          </a:p>
          <a:p>
            <a:r>
              <a:rPr lang="en-US" altLang="zh-TW" sz="2700"/>
              <a:t>If entry is further away than exit, ray must miss the polyhedron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27FF9421-619C-4AE8-92CB-5DA6CE215A0A}" type="slidenum">
              <a:rPr lang="es-ES" altLang="zh-TW"/>
              <a:pPr lvl="1" eaLnBrk="1" hangingPunct="1"/>
              <a:t>43</a:t>
            </a:fld>
            <a:endParaRPr lang="es-ES" altLang="zh-TW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Tracing a Polygon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43013" name="Picture 6" descr="an13f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981200"/>
            <a:ext cx="6594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 rot="10800000">
            <a:off x="2428875" y="3714750"/>
            <a:ext cx="642938" cy="2143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5893594" y="3893344"/>
            <a:ext cx="428625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894263" y="4148138"/>
            <a:ext cx="541337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16200000" flipH="1">
            <a:off x="4896644" y="4401344"/>
            <a:ext cx="576262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4968784-4290-4A36-BB5D-8FED1E87E633}" type="slidenum">
              <a:rPr lang="es-ES" altLang="zh-TW"/>
              <a:pPr lvl="1" eaLnBrk="1" hangingPunct="1"/>
              <a:t>44</a:t>
            </a:fld>
            <a:endParaRPr lang="es-ES" altLang="zh-TW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Tracing a Polygon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zh-TW"/>
          </a:p>
        </p:txBody>
      </p:sp>
      <p:pic>
        <p:nvPicPr>
          <p:cNvPr id="44037" name="Picture 6" descr="an13f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0531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 rot="16200000" flipH="1">
            <a:off x="2928938" y="4500563"/>
            <a:ext cx="500062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6858000" y="4286250"/>
            <a:ext cx="500063" cy="500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D06BA034-535C-4F53-8019-28FCC369A5DB}" type="slidenum">
              <a:rPr lang="es-ES" altLang="zh-TW"/>
              <a:pPr lvl="1" eaLnBrk="1" hangingPunct="1"/>
              <a:t>45</a:t>
            </a:fld>
            <a:endParaRPr lang="es-ES" altLang="zh-TW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Ray Tracing Polyhedra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45061" name="Picture 7" descr="an13f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303463"/>
            <a:ext cx="29575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an13f0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2381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Distributed Ray Tracing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Robert L. Cook, Thomas Porter, Loren Carpenter</a:t>
            </a:r>
          </a:p>
          <a:p>
            <a:r>
              <a:rPr lang="en-US" altLang="zh-TW" dirty="0"/>
              <a:t>1984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4631018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Shadows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/>
              <a:t>Ray tracing casts shadow feelers to a point light source. </a:t>
            </a:r>
          </a:p>
          <a:p>
            <a:pPr>
              <a:lnSpc>
                <a:spcPct val="90000"/>
              </a:lnSpc>
            </a:pPr>
            <a:r>
              <a:rPr lang="en-US" altLang="zh-TW" sz="2800"/>
              <a:t>Many light sources are illuminated over a finite area.</a:t>
            </a:r>
          </a:p>
          <a:p>
            <a:pPr>
              <a:lnSpc>
                <a:spcPct val="90000"/>
              </a:lnSpc>
            </a:pPr>
            <a:r>
              <a:rPr lang="en-US" altLang="zh-TW" sz="2800"/>
              <a:t>The shadows between these are substantially different. </a:t>
            </a:r>
          </a:p>
          <a:p>
            <a:pPr>
              <a:lnSpc>
                <a:spcPct val="90000"/>
              </a:lnSpc>
            </a:pPr>
            <a:r>
              <a:rPr lang="en-US" altLang="zh-TW" sz="2800"/>
              <a:t>Area light sources cast soft shadows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Penumbra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Umbra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Soft Shadows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47108" name="Picture 4" descr="shado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28775"/>
            <a:ext cx="4062412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shado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627188"/>
            <a:ext cx="406241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9800" y="6096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Slide Courtesy of Roger </a:t>
            </a:r>
            <a:r>
              <a:rPr lang="en-US" altLang="zh-TW" dirty="0" err="1"/>
              <a:t>Crawfis</a:t>
            </a:r>
            <a:r>
              <a:rPr lang="en-US" altLang="zh-TW" dirty="0"/>
              <a:t>, Ohio State 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77813" y="3762375"/>
            <a:ext cx="8656637" cy="2546350"/>
          </a:xfrm>
          <a:prstGeom prst="parallelogram">
            <a:avLst>
              <a:gd name="adj" fmla="val 8499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4422775" y="4956175"/>
            <a:ext cx="2778125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Soft Shadows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200525" y="5370513"/>
            <a:ext cx="2778125" cy="173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410075" y="5129213"/>
            <a:ext cx="2778125" cy="173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078163" y="1573213"/>
            <a:ext cx="1550987" cy="3981450"/>
          </a:xfrm>
          <a:prstGeom prst="can">
            <a:avLst>
              <a:gd name="adj" fmla="val 64176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1958211">
            <a:off x="531813" y="1370013"/>
            <a:ext cx="1284287" cy="1239837"/>
          </a:xfrm>
          <a:prstGeom prst="parallelogram">
            <a:avLst>
              <a:gd name="adj" fmla="val 25896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786188" y="5580063"/>
            <a:ext cx="2778125" cy="17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5845175" y="3449638"/>
            <a:ext cx="1504950" cy="188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361238" y="3087688"/>
            <a:ext cx="84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600">
                <a:latin typeface="Century Gothic" pitchFamily="34" charset="0"/>
              </a:rPr>
              <a:t>Umbra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5578475" y="2673350"/>
            <a:ext cx="927100" cy="2397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343650" y="2243138"/>
            <a:ext cx="1212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600">
                <a:latin typeface="Century Gothic" pitchFamily="34" charset="0"/>
              </a:rPr>
              <a:t>Penumbra</a:t>
            </a: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636588" y="2373313"/>
            <a:ext cx="4722812" cy="3078162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1574800" y="1504950"/>
            <a:ext cx="3506788" cy="424815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5522913" y="2674938"/>
            <a:ext cx="985837" cy="291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800600" y="6400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366B45B-5570-416B-AE20-A0666532D247}" type="slidenum">
              <a:rPr lang="es-ES" altLang="zh-TW"/>
              <a:pPr lvl="1" eaLnBrk="1" hangingPunct="1"/>
              <a:t>5</a:t>
            </a:fld>
            <a:endParaRPr lang="es-ES" altLang="zh-TW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Rendering Equation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438" y="2743200"/>
            <a:ext cx="9004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/>
              <a:t>I</a:t>
            </a:r>
            <a:r>
              <a:rPr lang="en-US" altLang="zh-TW" sz="3200" baseline="-25000"/>
              <a:t>out</a:t>
            </a:r>
            <a:r>
              <a:rPr lang="en-US" altLang="zh-TW" sz="3200"/>
              <a:t>(</a:t>
            </a:r>
            <a:r>
              <a:rPr lang="el-GR" altLang="zh-TW" sz="3200"/>
              <a:t>Φ</a:t>
            </a:r>
            <a:r>
              <a:rPr lang="en-US" altLang="zh-TW" sz="3200" baseline="-25000"/>
              <a:t>out</a:t>
            </a:r>
            <a:r>
              <a:rPr lang="en-US" altLang="zh-TW" sz="3200"/>
              <a:t>) = E(</a:t>
            </a:r>
            <a:r>
              <a:rPr lang="el-GR" altLang="zh-TW"/>
              <a:t>Φ</a:t>
            </a:r>
            <a:r>
              <a:rPr lang="en-US" altLang="zh-TW" baseline="-25000"/>
              <a:t>out</a:t>
            </a:r>
            <a:r>
              <a:rPr lang="en-US" altLang="zh-TW" sz="3200"/>
              <a:t>) +  </a:t>
            </a:r>
            <a:r>
              <a:rPr lang="en-US" altLang="zh-TW" sz="3200" b="1"/>
              <a:t>∫ </a:t>
            </a:r>
            <a:r>
              <a:rPr lang="en-US" altLang="zh-TW" sz="3200" baseline="-25000"/>
              <a:t>2</a:t>
            </a:r>
            <a:r>
              <a:rPr lang="el-GR" altLang="zh-TW" sz="3200" baseline="-25000">
                <a:cs typeface="Times New Roman" pitchFamily="18" charset="0"/>
              </a:rPr>
              <a:t>π</a:t>
            </a:r>
            <a:r>
              <a:rPr lang="en-US" altLang="zh-TW" sz="3200">
                <a:cs typeface="Times New Roman" pitchFamily="18" charset="0"/>
              </a:rPr>
              <a:t>R</a:t>
            </a:r>
            <a:r>
              <a:rPr lang="en-US" altLang="zh-TW" sz="3200" baseline="-25000">
                <a:cs typeface="Times New Roman" pitchFamily="18" charset="0"/>
              </a:rPr>
              <a:t>bd</a:t>
            </a:r>
            <a:r>
              <a:rPr lang="en-US" altLang="zh-TW" sz="3200">
                <a:cs typeface="Times New Roman" pitchFamily="18" charset="0"/>
              </a:rPr>
              <a:t>(</a:t>
            </a:r>
            <a:r>
              <a:rPr lang="el-GR" altLang="zh-TW" sz="3200">
                <a:cs typeface="Times New Roman" pitchFamily="18" charset="0"/>
              </a:rPr>
              <a:t>Φ</a:t>
            </a:r>
            <a:r>
              <a:rPr lang="en-US" altLang="zh-TW" sz="3200" baseline="-25000">
                <a:cs typeface="Times New Roman" pitchFamily="18" charset="0"/>
              </a:rPr>
              <a:t>out</a:t>
            </a:r>
            <a:r>
              <a:rPr lang="en-US" altLang="zh-TW" sz="3200">
                <a:cs typeface="Times New Roman" pitchFamily="18" charset="0"/>
              </a:rPr>
              <a:t>, </a:t>
            </a:r>
            <a:r>
              <a:rPr lang="el-GR" altLang="zh-TW" sz="3200">
                <a:cs typeface="Times New Roman" pitchFamily="18" charset="0"/>
              </a:rPr>
              <a:t>Φ</a:t>
            </a:r>
            <a:r>
              <a:rPr lang="en-US" altLang="zh-TW" sz="3200" baseline="-25000">
                <a:cs typeface="Times New Roman" pitchFamily="18" charset="0"/>
              </a:rPr>
              <a:t>in</a:t>
            </a:r>
            <a:r>
              <a:rPr lang="en-US" altLang="zh-TW" sz="3200">
                <a:cs typeface="Times New Roman" pitchFamily="18" charset="0"/>
              </a:rPr>
              <a:t> )I</a:t>
            </a:r>
            <a:r>
              <a:rPr lang="en-US" altLang="zh-TW" sz="3200" baseline="-25000">
                <a:cs typeface="Times New Roman" pitchFamily="18" charset="0"/>
              </a:rPr>
              <a:t>in</a:t>
            </a:r>
            <a:r>
              <a:rPr lang="en-US" altLang="zh-TW" sz="3200">
                <a:cs typeface="Times New Roman" pitchFamily="18" charset="0"/>
              </a:rPr>
              <a:t>(</a:t>
            </a:r>
            <a:r>
              <a:rPr lang="el-GR" altLang="zh-TW" sz="3200">
                <a:cs typeface="Times New Roman" pitchFamily="18" charset="0"/>
              </a:rPr>
              <a:t>Φ</a:t>
            </a:r>
            <a:r>
              <a:rPr lang="en-US" altLang="zh-TW" sz="3200" baseline="-25000">
                <a:cs typeface="Times New Roman" pitchFamily="18" charset="0"/>
              </a:rPr>
              <a:t>in</a:t>
            </a:r>
            <a:r>
              <a:rPr lang="en-US" altLang="zh-TW" sz="3200">
                <a:cs typeface="Times New Roman" pitchFamily="18" charset="0"/>
              </a:rPr>
              <a:t>) cos </a:t>
            </a:r>
            <a:r>
              <a:rPr lang="el-GR" altLang="zh-TW" sz="3200">
                <a:cs typeface="Times New Roman" pitchFamily="18" charset="0"/>
              </a:rPr>
              <a:t>θ</a:t>
            </a:r>
            <a:r>
              <a:rPr lang="en-US" altLang="zh-TW" sz="3200">
                <a:cs typeface="Times New Roman" pitchFamily="18" charset="0"/>
              </a:rPr>
              <a:t> d</a:t>
            </a:r>
            <a:r>
              <a:rPr lang="el-GR" altLang="zh-TW" sz="3200">
                <a:cs typeface="Times New Roman" pitchFamily="18" charset="0"/>
              </a:rPr>
              <a:t>ω</a:t>
            </a:r>
            <a:r>
              <a:rPr lang="en-US" altLang="zh-TW" sz="3200">
                <a:cs typeface="Times New Roman" pitchFamily="18" charset="0"/>
              </a:rPr>
              <a:t>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 flipV="1">
            <a:off x="3886200" y="3352800"/>
            <a:ext cx="1524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70075" y="4765675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bidirectional reflection coefficient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7696200" y="3276600"/>
            <a:ext cx="46038" cy="368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0" y="3857625"/>
            <a:ext cx="407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angle between </a:t>
            </a:r>
            <a:r>
              <a:rPr lang="en-US" altLang="zh-TW" b="1" i="1"/>
              <a:t>Normal</a:t>
            </a:r>
            <a:r>
              <a:rPr lang="en-US" altLang="zh-TW"/>
              <a:t> and </a:t>
            </a:r>
            <a:r>
              <a:rPr lang="el-GR" altLang="zh-TW" b="1" i="1"/>
              <a:t>Φ</a:t>
            </a:r>
            <a:r>
              <a:rPr lang="en-US" altLang="zh-TW" b="1" i="1"/>
              <a:t>in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428875" y="3392488"/>
            <a:ext cx="46038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85938" y="3857625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emission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8463" y="5486400"/>
            <a:ext cx="829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Note that  angle is really two angles in 3D and wavelength is fixed</a:t>
            </a:r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Camera Models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Up to now, we have used a pinhole camera model.</a:t>
            </a:r>
          </a:p>
          <a:p>
            <a:r>
              <a:rPr lang="en-US" altLang="zh-TW"/>
              <a:t>These has everything in focus throughout the scene.</a:t>
            </a:r>
          </a:p>
          <a:p>
            <a:r>
              <a:rPr lang="en-US" altLang="zh-TW"/>
              <a:t>The eye and most cameras have a larger lens or aperature.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thin lens formula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ens3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636912"/>
            <a:ext cx="5238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0813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Circle of confusion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F: Focal length; n: aperture number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𝐹𝑃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for P&gt;F,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for D&gt;F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12" y="1268760"/>
            <a:ext cx="6693575" cy="26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41091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frog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3352800" y="152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</a:rPr>
              <a:t>Depth-of-Field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5334000" y="457200"/>
            <a:ext cx="1676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utoUpdateAnimBg="0"/>
      <p:bldP spid="34918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Motion Blur</a:t>
            </a:r>
          </a:p>
        </p:txBody>
      </p:sp>
      <p:pic>
        <p:nvPicPr>
          <p:cNvPr id="51203" name="Picture 4" descr="blur1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007" r="21007" b="20000"/>
          <a:stretch>
            <a:fillRect/>
          </a:stretch>
        </p:blipFill>
        <p:spPr bwMode="auto">
          <a:xfrm>
            <a:off x="755650" y="2060575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blu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025650"/>
            <a:ext cx="43195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2339975" y="5373688"/>
            <a:ext cx="436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Supersampling</a:t>
            </a:r>
          </a:p>
        </p:txBody>
      </p:sp>
      <p:pic>
        <p:nvPicPr>
          <p:cNvPr id="52227" name="Picture 4" descr="antialias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antialias0_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1432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antialias0_2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0" y="53340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1 sample per pixel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6096000" y="5334000"/>
            <a:ext cx="3152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256 sample per pixel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2971800" y="5334000"/>
            <a:ext cx="2974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16 sample per pixel</a:t>
            </a:r>
          </a:p>
        </p:txBody>
      </p:sp>
      <p:sp>
        <p:nvSpPr>
          <p:cNvPr id="52233" name="Text Box 14"/>
          <p:cNvSpPr txBox="1">
            <a:spLocks noChangeArrowheads="1"/>
          </p:cNvSpPr>
          <p:nvPr/>
        </p:nvSpPr>
        <p:spPr bwMode="auto">
          <a:xfrm>
            <a:off x="4800600" y="6400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More On Ray-Tracing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Already discussed recursive ray-tracing!</a:t>
            </a:r>
          </a:p>
          <a:p>
            <a:r>
              <a:rPr lang="en-US" altLang="zh-TW"/>
              <a:t>Improvements to ray-tracing!</a:t>
            </a:r>
          </a:p>
          <a:p>
            <a:pPr lvl="1"/>
            <a:r>
              <a:rPr lang="en-US" altLang="zh-TW"/>
              <a:t>Area sampling variations to address aliasing</a:t>
            </a:r>
          </a:p>
          <a:p>
            <a:r>
              <a:rPr lang="en-US" altLang="zh-TW"/>
              <a:t>Distributed ray-tracing!</a:t>
            </a:r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Area Subdivision (Warnock)</a:t>
            </a:r>
            <a:br>
              <a:rPr lang="en-US" altLang="zh-TW" sz="4000"/>
            </a:br>
            <a:r>
              <a:rPr lang="en-US" altLang="zh-TW" sz="3600"/>
              <a:t>(mixed object/image space)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609600" y="1905000"/>
            <a:ext cx="7924800" cy="4191000"/>
            <a:chOff x="384" y="1296"/>
            <a:chExt cx="4992" cy="2640"/>
          </a:xfrm>
        </p:grpSpPr>
        <p:sp>
          <p:nvSpPr>
            <p:cNvPr id="54278" name="AutoShape 4"/>
            <p:cNvSpPr>
              <a:spLocks noChangeArrowheads="1"/>
            </p:cNvSpPr>
            <p:nvPr/>
          </p:nvSpPr>
          <p:spPr bwMode="auto">
            <a:xfrm flipV="1">
              <a:off x="3072" y="2736"/>
              <a:ext cx="1488" cy="336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79" name="AutoShape 5"/>
            <p:cNvSpPr>
              <a:spLocks noChangeArrowheads="1"/>
            </p:cNvSpPr>
            <p:nvPr/>
          </p:nvSpPr>
          <p:spPr bwMode="auto">
            <a:xfrm flipH="1">
              <a:off x="2208" y="2256"/>
              <a:ext cx="1632" cy="912"/>
            </a:xfrm>
            <a:prstGeom prst="rtTriangl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384" y="1296"/>
              <a:ext cx="4992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81" name="Line 7"/>
            <p:cNvSpPr>
              <a:spLocks noChangeShapeType="1"/>
            </p:cNvSpPr>
            <p:nvPr/>
          </p:nvSpPr>
          <p:spPr bwMode="auto">
            <a:xfrm>
              <a:off x="2880" y="1296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2" name="Line 8"/>
            <p:cNvSpPr>
              <a:spLocks noChangeShapeType="1"/>
            </p:cNvSpPr>
            <p:nvPr/>
          </p:nvSpPr>
          <p:spPr bwMode="auto">
            <a:xfrm>
              <a:off x="384" y="2640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3" name="Line 9"/>
            <p:cNvSpPr>
              <a:spLocks noChangeShapeType="1"/>
            </p:cNvSpPr>
            <p:nvPr/>
          </p:nvSpPr>
          <p:spPr bwMode="auto">
            <a:xfrm>
              <a:off x="4176" y="2640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4" name="Line 10"/>
            <p:cNvSpPr>
              <a:spLocks noChangeShapeType="1"/>
            </p:cNvSpPr>
            <p:nvPr/>
          </p:nvSpPr>
          <p:spPr bwMode="auto">
            <a:xfrm>
              <a:off x="2880" y="3264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5" name="Line 11"/>
            <p:cNvSpPr>
              <a:spLocks noChangeShapeType="1"/>
            </p:cNvSpPr>
            <p:nvPr/>
          </p:nvSpPr>
          <p:spPr bwMode="auto">
            <a:xfrm>
              <a:off x="2880" y="292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6" name="Line 12"/>
            <p:cNvSpPr>
              <a:spLocks noChangeShapeType="1"/>
            </p:cNvSpPr>
            <p:nvPr/>
          </p:nvSpPr>
          <p:spPr bwMode="auto">
            <a:xfrm>
              <a:off x="3552" y="26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7" name="Line 13"/>
            <p:cNvSpPr>
              <a:spLocks noChangeShapeType="1"/>
            </p:cNvSpPr>
            <p:nvPr/>
          </p:nvSpPr>
          <p:spPr bwMode="auto">
            <a:xfrm>
              <a:off x="3216" y="26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8" name="Line 14"/>
            <p:cNvSpPr>
              <a:spLocks noChangeShapeType="1"/>
            </p:cNvSpPr>
            <p:nvPr/>
          </p:nvSpPr>
          <p:spPr bwMode="auto">
            <a:xfrm>
              <a:off x="2880" y="27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9" name="AutoShape 15"/>
            <p:cNvSpPr>
              <a:spLocks noChangeArrowheads="1"/>
            </p:cNvSpPr>
            <p:nvPr/>
          </p:nvSpPr>
          <p:spPr bwMode="auto">
            <a:xfrm flipV="1">
              <a:off x="3072" y="2736"/>
              <a:ext cx="1488" cy="33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399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90" name="Line 16"/>
            <p:cNvSpPr>
              <a:spLocks noChangeShapeType="1"/>
            </p:cNvSpPr>
            <p:nvPr/>
          </p:nvSpPr>
          <p:spPr bwMode="auto">
            <a:xfrm>
              <a:off x="3840" y="26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>
              <a:off x="3552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3552" y="31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4276" name="Rectangle 19"/>
          <p:cNvSpPr>
            <a:spLocks noChangeArrowheads="1"/>
          </p:cNvSpPr>
          <p:nvPr/>
        </p:nvSpPr>
        <p:spPr bwMode="auto">
          <a:xfrm>
            <a:off x="1447800" y="2057400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7" name="Text Box 20"/>
          <p:cNvSpPr txBox="1">
            <a:spLocks noChangeArrowheads="1"/>
          </p:cNvSpPr>
          <p:nvPr/>
        </p:nvSpPr>
        <p:spPr bwMode="auto">
          <a:xfrm>
            <a:off x="762000" y="6172200"/>
            <a:ext cx="744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Clipping used to subdivide polygons that are across regions</a:t>
            </a:r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37B19-D811-4395-9799-05D286F7C641}" type="slidenum">
              <a:rPr lang="en-US" altLang="zh-TW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Softwares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POV-ray (</a:t>
            </a:r>
            <a:r>
              <a:rPr lang="en-US" altLang="zh-TW" sz="2800" dirty="0">
                <a:hlinkClick r:id="rId2"/>
              </a:rPr>
              <a:t>http://www.povray.org/</a:t>
            </a:r>
            <a:r>
              <a:rPr lang="en-US" altLang="zh-TW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/>
              <a:t>A free rendering tool (not a modeling tool)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Uses a text based scene description language (SDL)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Blender (</a:t>
            </a:r>
            <a:r>
              <a:rPr lang="en-US" altLang="zh-TW" sz="2800" dirty="0">
                <a:hlinkClick r:id="rId3"/>
              </a:rPr>
              <a:t>http://www.blender3d.org</a:t>
            </a:r>
            <a:r>
              <a:rPr lang="en-US" altLang="zh-TW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/>
              <a:t>Modeling, Animation, rendering tool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Especially useful in 3D game creation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20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BRDF database</a:t>
            </a:r>
            <a:endParaRPr lang="zh-TW" altLang="en-US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http://www.merl.com/brdf/</a:t>
            </a:r>
            <a:endParaRPr lang="zh-TW" altLang="en-US" dirty="0"/>
          </a:p>
        </p:txBody>
      </p:sp>
      <p:pic>
        <p:nvPicPr>
          <p:cNvPr id="9220" name="Picture 2" descr="mate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38401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29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2948" name="Picture 2" descr="http://groups.csail.mit.edu/graphics/classes/6.837/F98/Lecture19/BRDFs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41338"/>
            <a:ext cx="41624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7910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5828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3EE75DF-B446-45AF-ACC4-2923C78A65A7}" type="slidenum">
              <a:rPr lang="es-ES" altLang="zh-TW"/>
              <a:pPr lvl="1" eaLnBrk="1" hangingPunct="1"/>
              <a:t>8</a:t>
            </a:fld>
            <a:endParaRPr lang="es-ES" altLang="zh-TW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Rendering Equation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/>
              <a:t>Rendering equation is an energy balance</a:t>
            </a:r>
          </a:p>
          <a:p>
            <a:pPr lvl="1"/>
            <a:r>
              <a:rPr lang="en-US" altLang="zh-TW" sz="2200">
                <a:ea typeface="ＭＳ Ｐゴシック" pitchFamily="34" charset="-128"/>
              </a:rPr>
              <a:t>Energy in = energy out</a:t>
            </a:r>
          </a:p>
          <a:p>
            <a:r>
              <a:rPr lang="en-US" altLang="zh-TW" sz="2700"/>
              <a:t>Integrate over hemisphere</a:t>
            </a:r>
          </a:p>
          <a:p>
            <a:r>
              <a:rPr lang="en-US" altLang="zh-TW" sz="2700"/>
              <a:t>Fredholm integral equation</a:t>
            </a:r>
          </a:p>
          <a:p>
            <a:pPr lvl="1"/>
            <a:r>
              <a:rPr lang="en-US" altLang="zh-TW" sz="2200">
                <a:ea typeface="ＭＳ Ｐゴシック" pitchFamily="34" charset="-128"/>
              </a:rPr>
              <a:t>Cannot be solved analytically in general</a:t>
            </a:r>
          </a:p>
          <a:p>
            <a:r>
              <a:rPr lang="en-US" altLang="zh-TW" sz="2700"/>
              <a:t>Various approximations of </a:t>
            </a:r>
            <a:r>
              <a:rPr lang="en-US" altLang="zh-TW" sz="2700" b="1" i="1">
                <a:latin typeface="Times New Roman" pitchFamily="18" charset="0"/>
              </a:rPr>
              <a:t>R</a:t>
            </a:r>
            <a:r>
              <a:rPr lang="en-US" altLang="zh-TW" sz="2700" b="1" i="1" baseline="-25000">
                <a:latin typeface="Times New Roman" pitchFamily="18" charset="0"/>
              </a:rPr>
              <a:t>bd</a:t>
            </a:r>
            <a:r>
              <a:rPr lang="en-US" altLang="zh-TW" sz="2700"/>
              <a:t> give standard rendering models</a:t>
            </a:r>
          </a:p>
          <a:p>
            <a:r>
              <a:rPr lang="en-US" altLang="zh-TW" sz="2700"/>
              <a:t>Should also add an occlusion term in front of right side to account for other objects blocking light from reaching surface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9800" y="2743200"/>
            <a:ext cx="1138064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ACF0674-3D4B-430A-A3DD-B4DAA93EA8C7}" type="slidenum">
              <a:rPr lang="es-ES" altLang="zh-TW"/>
              <a:pPr lvl="1" eaLnBrk="1" hangingPunct="1"/>
              <a:t>9</a:t>
            </a:fld>
            <a:endParaRPr lang="es-ES" altLang="zh-TW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Another version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Consider light at a point</a:t>
            </a:r>
            <a:r>
              <a:rPr lang="en-US" altLang="zh-TW" b="1">
                <a:latin typeface="Times New Roman" pitchFamily="18" charset="0"/>
              </a:rPr>
              <a:t> p</a:t>
            </a:r>
            <a:r>
              <a:rPr lang="en-US" altLang="zh-TW"/>
              <a:t> arriving from </a:t>
            </a:r>
            <a:r>
              <a:rPr lang="en-US" altLang="zh-TW" b="1">
                <a:latin typeface="Times New Roman" pitchFamily="18" charset="0"/>
              </a:rPr>
              <a:t>p</a:t>
            </a:r>
            <a:r>
              <a:rPr lang="en-US" altLang="zh-TW"/>
              <a:t>’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800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 err="1"/>
              <a:t>i</a:t>
            </a:r>
            <a:r>
              <a:rPr lang="en-US" altLang="zh-TW" sz="2800" dirty="0"/>
              <a:t>(</a:t>
            </a:r>
            <a:r>
              <a:rPr lang="en-US" altLang="zh-TW" sz="2800" b="1" dirty="0"/>
              <a:t>p</a:t>
            </a:r>
            <a:r>
              <a:rPr lang="en-US" altLang="zh-TW" sz="2800" dirty="0"/>
              <a:t>, </a:t>
            </a:r>
            <a:r>
              <a:rPr lang="en-US" altLang="zh-TW" sz="2800" b="1" dirty="0"/>
              <a:t>p</a:t>
            </a:r>
            <a:r>
              <a:rPr lang="en-US" altLang="zh-TW" sz="2800" dirty="0"/>
              <a:t>’) = </a:t>
            </a:r>
            <a:r>
              <a:rPr lang="el-GR" altLang="zh-TW" sz="2800" dirty="0">
                <a:cs typeface="Times New Roman" pitchFamily="18" charset="0"/>
              </a:rPr>
              <a:t>υ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’)</a:t>
            </a:r>
            <a:r>
              <a:rPr lang="en-US" altLang="zh-TW" sz="2800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l-GR" altLang="zh-TW" sz="2800" dirty="0">
                <a:cs typeface="Times New Roman" pitchFamily="18" charset="0"/>
              </a:rPr>
              <a:t>ε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 err="1">
                <a:cs typeface="Times New Roman" pitchFamily="18" charset="0"/>
              </a:rPr>
              <a:t>p</a:t>
            </a:r>
            <a:r>
              <a:rPr lang="en-US" altLang="zh-TW" sz="2800" dirty="0" err="1">
                <a:cs typeface="Times New Roman" pitchFamily="18" charset="0"/>
              </a:rPr>
              <a:t>,</a:t>
            </a:r>
            <a:r>
              <a:rPr lang="en-US" altLang="zh-TW" sz="2800" b="1" dirty="0" err="1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’)+ </a:t>
            </a:r>
            <a:r>
              <a:rPr lang="en-US" altLang="zh-TW" sz="2800" b="1" dirty="0">
                <a:cs typeface="Times New Roman" pitchFamily="18" charset="0"/>
              </a:rPr>
              <a:t>∫</a:t>
            </a:r>
            <a:r>
              <a:rPr lang="en-US" altLang="zh-TW" sz="2800" dirty="0">
                <a:cs typeface="Times New Roman" pitchFamily="18" charset="0"/>
              </a:rPr>
              <a:t> </a:t>
            </a:r>
            <a:r>
              <a:rPr lang="el-GR" altLang="zh-TW" sz="2800" dirty="0">
                <a:cs typeface="Times New Roman" pitchFamily="18" charset="0"/>
              </a:rPr>
              <a:t>ρ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’’)</a:t>
            </a:r>
            <a:r>
              <a:rPr lang="en-US" altLang="zh-TW" sz="2800" dirty="0" err="1">
                <a:cs typeface="Times New Roman" pitchFamily="18" charset="0"/>
              </a:rPr>
              <a:t>i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’’)</a:t>
            </a:r>
            <a:r>
              <a:rPr lang="en-US" altLang="zh-TW" sz="2800" dirty="0" err="1">
                <a:cs typeface="Times New Roman" pitchFamily="18" charset="0"/>
              </a:rPr>
              <a:t>d</a:t>
            </a:r>
            <a:r>
              <a:rPr lang="en-US" altLang="zh-TW" sz="2800" b="1" dirty="0" err="1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’’</a:t>
            </a:r>
            <a:r>
              <a:rPr lang="en-US" altLang="zh-TW" sz="2800" dirty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 flipV="1">
            <a:off x="1600200" y="3200400"/>
            <a:ext cx="609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38125" y="4460875"/>
            <a:ext cx="238078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occlusion</a:t>
            </a:r>
            <a:r>
              <a:rPr lang="en-US" altLang="zh-TW" dirty="0"/>
              <a:t> = 0 </a:t>
            </a:r>
          </a:p>
          <a:p>
            <a:pPr eaLnBrk="1" hangingPunct="1"/>
            <a:r>
              <a:rPr lang="en-US" altLang="zh-TW" dirty="0"/>
              <a:t>or </a:t>
            </a:r>
          </a:p>
          <a:p>
            <a:pPr eaLnBrk="1" hangingPunct="1"/>
            <a:r>
              <a:rPr lang="en-US" altLang="zh-TW" dirty="0"/>
              <a:t>attenuation =1/d</a:t>
            </a:r>
            <a:r>
              <a:rPr lang="en-US" altLang="zh-TW" baseline="30000" dirty="0"/>
              <a:t>2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10000" y="3352800"/>
            <a:ext cx="3810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5938" y="4191000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emission from </a:t>
            </a:r>
            <a:r>
              <a:rPr lang="en-US" altLang="zh-TW" b="1" dirty="0"/>
              <a:t>p</a:t>
            </a:r>
            <a:r>
              <a:rPr lang="en-US" altLang="zh-TW" dirty="0"/>
              <a:t>’ to </a:t>
            </a:r>
            <a:r>
              <a:rPr lang="en-US" altLang="zh-TW" b="1" dirty="0"/>
              <a:t>p</a:t>
            </a: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V="1">
            <a:off x="6553200" y="3429000"/>
            <a:ext cx="0" cy="1828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4267200" y="5334000"/>
            <a:ext cx="364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light reflected at </a:t>
            </a:r>
            <a:r>
              <a:rPr lang="en-US" altLang="zh-TW" b="1"/>
              <a:t>p</a:t>
            </a:r>
            <a:r>
              <a:rPr lang="en-US" altLang="zh-TW"/>
              <a:t>’ from all </a:t>
            </a:r>
          </a:p>
          <a:p>
            <a:pPr eaLnBrk="1" hangingPunct="1"/>
            <a:r>
              <a:rPr lang="en-US" altLang="zh-TW"/>
              <a:t>points </a:t>
            </a:r>
            <a:r>
              <a:rPr lang="en-US" altLang="zh-TW" b="1"/>
              <a:t>p</a:t>
            </a:r>
            <a:r>
              <a:rPr lang="en-US" altLang="zh-TW"/>
              <a:t>’’ towards </a:t>
            </a:r>
            <a:r>
              <a:rPr lang="en-US" altLang="zh-TW" b="1"/>
              <a:t>p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13259</TotalTime>
  <Words>1408</Words>
  <Application>Microsoft Office PowerPoint</Application>
  <PresentationFormat>如螢幕大小 (4:3)</PresentationFormat>
  <Paragraphs>388</Paragraphs>
  <Slides>58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8" baseType="lpstr">
      <vt:lpstr>ＭＳ Ｐゴシック</vt:lpstr>
      <vt:lpstr>新細明體</vt:lpstr>
      <vt:lpstr>標楷體</vt:lpstr>
      <vt:lpstr>Arial</vt:lpstr>
      <vt:lpstr>Calibri</vt:lpstr>
      <vt:lpstr>Cambria Math</vt:lpstr>
      <vt:lpstr>Century Gothic</vt:lpstr>
      <vt:lpstr>Courier New</vt:lpstr>
      <vt:lpstr>Times New Roman</vt:lpstr>
      <vt:lpstr>Office 佈景主題</vt:lpstr>
      <vt:lpstr>PowerPoint 簡報</vt:lpstr>
      <vt:lpstr>Global Illumination</vt:lpstr>
      <vt:lpstr>Rendering Equation (Kajiya 1986)</vt:lpstr>
      <vt:lpstr>Rendering Equation</vt:lpstr>
      <vt:lpstr>Rendering Equation</vt:lpstr>
      <vt:lpstr>BRDF database</vt:lpstr>
      <vt:lpstr>PowerPoint 簡報</vt:lpstr>
      <vt:lpstr>Rendering Equation</vt:lpstr>
      <vt:lpstr>Another version</vt:lpstr>
      <vt:lpstr>Ray Tracing</vt:lpstr>
      <vt:lpstr>Early History</vt:lpstr>
      <vt:lpstr>Ray Tracing</vt:lpstr>
      <vt:lpstr>Computation</vt:lpstr>
      <vt:lpstr>Ray Casting</vt:lpstr>
      <vt:lpstr>Ray Casting Quadrics</vt:lpstr>
      <vt:lpstr>Constructive solid geometry (CSG)</vt:lpstr>
      <vt:lpstr>Ray Casting a Sphere</vt:lpstr>
      <vt:lpstr>Shadow Rays</vt:lpstr>
      <vt:lpstr>Shadow Rays</vt:lpstr>
      <vt:lpstr>Reflection</vt:lpstr>
      <vt:lpstr>Computing a Reflected Ray</vt:lpstr>
      <vt:lpstr>PowerPoint 簡報</vt:lpstr>
      <vt:lpstr>Transmission</vt:lpstr>
      <vt:lpstr>Transformed ray</vt:lpstr>
      <vt:lpstr>Fresnel Reflectance</vt:lpstr>
      <vt:lpstr>PowerPoint 簡報</vt:lpstr>
      <vt:lpstr>Ray Trees</vt:lpstr>
      <vt:lpstr>A Ray Tracing demonstration program</vt:lpstr>
      <vt:lpstr>Diffuse Surfaces</vt:lpstr>
      <vt:lpstr>Building a Ray Tracer</vt:lpstr>
      <vt:lpstr>When to stop</vt:lpstr>
      <vt:lpstr>Recursive Ray Tracer(1/3)</vt:lpstr>
      <vt:lpstr>Recursive Ray Tracer (2/3)</vt:lpstr>
      <vt:lpstr>Recursive Ray Tracer (3/3)</vt:lpstr>
      <vt:lpstr>Computing Intersections</vt:lpstr>
      <vt:lpstr> Implicit Surfaces</vt:lpstr>
      <vt:lpstr>Sphere</vt:lpstr>
      <vt:lpstr>PowerPoint 簡報</vt:lpstr>
      <vt:lpstr>Planes</vt:lpstr>
      <vt:lpstr>Quadrics</vt:lpstr>
      <vt:lpstr>Polyhedra</vt:lpstr>
      <vt:lpstr>Ray Tracing Polyhedra</vt:lpstr>
      <vt:lpstr>Ray Tracing a Polygon</vt:lpstr>
      <vt:lpstr>Ray Tracing a Polygon</vt:lpstr>
      <vt:lpstr>Ray Tracing Polyhedra</vt:lpstr>
      <vt:lpstr>Distributed Ray Tracing</vt:lpstr>
      <vt:lpstr>Shadows</vt:lpstr>
      <vt:lpstr>Soft Shadows</vt:lpstr>
      <vt:lpstr>Soft Shadows</vt:lpstr>
      <vt:lpstr>Camera Models</vt:lpstr>
      <vt:lpstr>thin lens formula</vt:lpstr>
      <vt:lpstr>Circle of confusion</vt:lpstr>
      <vt:lpstr>PowerPoint 簡報</vt:lpstr>
      <vt:lpstr>Motion Blur</vt:lpstr>
      <vt:lpstr>Supersampling</vt:lpstr>
      <vt:lpstr>More On Ray-Tracing</vt:lpstr>
      <vt:lpstr>Area Subdivision (Warnock) (mixed object/image space)</vt:lpstr>
      <vt:lpstr>Softwares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Windows 使用者</cp:lastModifiedBy>
  <cp:revision>512</cp:revision>
  <dcterms:created xsi:type="dcterms:W3CDTF">1999-02-12T03:08:44Z</dcterms:created>
  <dcterms:modified xsi:type="dcterms:W3CDTF">2021-03-07T13:25:04Z</dcterms:modified>
</cp:coreProperties>
</file>