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63" r:id="rId3"/>
    <p:sldId id="264" r:id="rId4"/>
    <p:sldId id="266" r:id="rId5"/>
    <p:sldId id="268" r:id="rId6"/>
    <p:sldId id="270" r:id="rId7"/>
    <p:sldId id="293" r:id="rId8"/>
    <p:sldId id="295" r:id="rId9"/>
    <p:sldId id="257" r:id="rId10"/>
    <p:sldId id="259" r:id="rId11"/>
    <p:sldId id="281" r:id="rId12"/>
    <p:sldId id="262" r:id="rId13"/>
    <p:sldId id="261" r:id="rId14"/>
    <p:sldId id="278" r:id="rId15"/>
    <p:sldId id="279" r:id="rId16"/>
    <p:sldId id="280" r:id="rId17"/>
    <p:sldId id="282" r:id="rId18"/>
    <p:sldId id="284" r:id="rId19"/>
    <p:sldId id="285" r:id="rId20"/>
    <p:sldId id="277" r:id="rId21"/>
    <p:sldId id="258" r:id="rId22"/>
    <p:sldId id="283" r:id="rId23"/>
    <p:sldId id="294" r:id="rId24"/>
    <p:sldId id="297" r:id="rId25"/>
    <p:sldId id="296" r:id="rId26"/>
    <p:sldId id="272" r:id="rId27"/>
    <p:sldId id="276" r:id="rId28"/>
    <p:sldId id="292" r:id="rId29"/>
    <p:sldId id="273" r:id="rId30"/>
    <p:sldId id="275" r:id="rId31"/>
    <p:sldId id="288" r:id="rId32"/>
    <p:sldId id="287" r:id="rId33"/>
    <p:sldId id="290" r:id="rId34"/>
    <p:sldId id="291" r:id="rId35"/>
    <p:sldId id="286" r:id="rId36"/>
  </p:sldIdLst>
  <p:sldSz cx="9144000" cy="6858000" type="screen4x3"/>
  <p:notesSz cx="6797675" cy="987425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6600"/>
    <a:srgbClr val="FF99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38" autoAdjust="0"/>
  </p:normalViewPr>
  <p:slideViewPr>
    <p:cSldViewPr showGuides="1">
      <p:cViewPr varScale="1">
        <p:scale>
          <a:sx n="95" d="100"/>
          <a:sy n="95" d="100"/>
        </p:scale>
        <p:origin x="1986" y="90"/>
      </p:cViewPr>
      <p:guideLst>
        <p:guide orient="horz" pos="116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3A357D0-7CCA-41FE-A23D-F7C28DAAF58A}" type="datetimeFigureOut">
              <a:rPr lang="zh-TW" altLang="en-US"/>
              <a:pPr>
                <a:defRPr/>
              </a:pPr>
              <a:t>2021/5/9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58F306-0C7D-4621-A7C7-8FF7BD58C723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D7DBDFB-70D9-4C78-B8DD-1CA271631346}" type="datetimeFigureOut">
              <a:rPr lang="zh-TW" altLang="en-US"/>
              <a:pPr>
                <a:defRPr/>
              </a:pPr>
              <a:t>2021/5/9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49D8B3-F69D-4B52-91C7-19EF23F99321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2021</a:t>
            </a:r>
          </a:p>
          <a:p>
            <a:r>
              <a:rPr lang="en-US" altLang="zh-TW" dirty="0" smtClean="0"/>
              <a:t>http://www.cs.princeton.edu/courses/archive/spr03/cs426/lectures/19-npr.pdf</a:t>
            </a:r>
          </a:p>
          <a:p>
            <a:endParaRPr lang="en-US" altLang="zh-TW" dirty="0" smtClean="0"/>
          </a:p>
        </p:txBody>
      </p:sp>
      <p:sp>
        <p:nvSpPr>
          <p:cNvPr id="430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57501F25-7224-42EB-BE15-EE1872935B49}" type="slidenum">
              <a:rPr lang="zh-TW" altLang="en-US"/>
              <a:pPr eaLnBrk="1" hangingPunct="1"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987425"/>
            <a:ext cx="4514850" cy="3386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6638" y="4700588"/>
            <a:ext cx="4729162" cy="3757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https://www.microsoft.com/en-us/research/wp-content/uploads/2010/06/PaintModel_NPAR_2010.pdf</a:t>
            </a:r>
          </a:p>
          <a:p>
            <a:r>
              <a:rPr lang="en-US" altLang="zh-TW" dirty="0" smtClean="0"/>
              <a:t>https://www.billbaxter.com/publications/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9D8B3-F69D-4B52-91C7-19EF23F99321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1983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https://xamyzhao.github.io/timecraft/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9D8B3-F69D-4B52-91C7-19EF23F99321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5580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印刷三原色  青</a:t>
            </a:r>
            <a:r>
              <a:rPr lang="en-US" altLang="zh-TW" smtClean="0"/>
              <a:t>cyan  </a:t>
            </a:r>
            <a:r>
              <a:rPr lang="zh-TW" altLang="en-US" smtClean="0"/>
              <a:t>黃  洋紅 </a:t>
            </a:r>
            <a:r>
              <a:rPr lang="en-US" altLang="zh-TW" smtClean="0"/>
              <a:t>magenta</a:t>
            </a:r>
            <a:endParaRPr lang="zh-TW" altLang="en-US" smtClean="0"/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12BEEB1B-D3B1-4EFA-A1BA-AF845B541F4C}" type="slidenum">
              <a:rPr lang="zh-TW" altLang="en-US"/>
              <a:pPr eaLnBrk="1" hangingPunct="1"/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A diffusion model for computer animation of diffuse ink painting 1995</a:t>
            </a:r>
          </a:p>
          <a:p>
            <a:r>
              <a:rPr lang="zh-TW" altLang="en-US" dirty="0" smtClean="0"/>
              <a:t>擴散特徵是複雜的物理現象，難用普通的圖形技巧表示</a:t>
            </a:r>
            <a:endParaRPr lang="en-US" altLang="zh-TW" dirty="0" smtClean="0"/>
          </a:p>
          <a:p>
            <a:r>
              <a:rPr lang="zh-TW" altLang="en-US" dirty="0" smtClean="0"/>
              <a:t>毛細現象</a:t>
            </a:r>
            <a:endParaRPr lang="en-US" altLang="zh-TW" dirty="0" smtClean="0"/>
          </a:p>
          <a:p>
            <a:r>
              <a:rPr lang="zh-TW" altLang="en-US" dirty="0" smtClean="0"/>
              <a:t>數層纖維，纖維內空間帶著墨水到特定區域，當開始擴散時</a:t>
            </a:r>
            <a:endParaRPr lang="en-US" altLang="zh-TW" dirty="0" smtClean="0"/>
          </a:p>
          <a:p>
            <a:r>
              <a:rPr lang="zh-TW" altLang="en-US" dirty="0" smtClean="0"/>
              <a:t>影響擴散因素：水分子、水和碳之間、重力</a:t>
            </a:r>
            <a:endParaRPr lang="en-US" altLang="zh-TW" dirty="0" smtClean="0"/>
          </a:p>
          <a:p>
            <a:r>
              <a:rPr lang="zh-TW" altLang="en-US" dirty="0" smtClean="0"/>
              <a:t>水和碳是中國水墨兩個主要元素</a:t>
            </a:r>
            <a:endParaRPr lang="en-US" altLang="zh-TW" dirty="0" smtClean="0"/>
          </a:p>
          <a:p>
            <a:endParaRPr lang="zh-TW" altLang="en-US" dirty="0" smtClean="0"/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BFB98120-23D9-4D36-95CD-5C3138339C2F}" type="slidenum">
              <a:rPr lang="zh-TW" altLang="en-US"/>
              <a:pPr eaLnBrk="1" hangingPunct="1"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碳粒子：黑色且為固體顆粒，能懸浮於水並被水分子攜帶。</a:t>
            </a:r>
            <a:endParaRPr lang="en-US" altLang="zh-TW" smtClean="0"/>
          </a:p>
          <a:p>
            <a:r>
              <a:rPr lang="zh-TW" altLang="en-US" smtClean="0"/>
              <a:t>碳粒子，小的通過，大的卡在纖維處。</a:t>
            </a:r>
            <a:endParaRPr lang="en-US" altLang="zh-TW" smtClean="0"/>
          </a:p>
          <a:p>
            <a:r>
              <a:rPr lang="en-US" altLang="zh-TW" smtClean="0"/>
              <a:t>P:the papel in which the carbon particle is located</a:t>
            </a:r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65F07642-FFC4-4862-B3FA-BEBE4FBD8DE2}" type="slidenum">
              <a:rPr lang="zh-TW" altLang="en-US"/>
              <a:pPr eaLnBrk="1" hangingPunct="1"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流動方向取決於四項因素</a:t>
            </a:r>
          </a:p>
        </p:txBody>
      </p:sp>
      <p:sp>
        <p:nvSpPr>
          <p:cNvPr id="460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7BED875C-BE4B-4CB0-B4F0-AD1873DB4F78}" type="slidenum">
              <a:rPr lang="zh-TW" altLang="en-US"/>
              <a:pPr eaLnBrk="1" hangingPunct="1"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g: the surface density of water in the point (</a:t>
            </a:r>
            <a:r>
              <a:rPr lang="en-US" altLang="zh-TW" dirty="0" err="1" smtClean="0"/>
              <a:t>z,y</a:t>
            </a:r>
            <a:r>
              <a:rPr lang="en-US" altLang="zh-TW" dirty="0" smtClean="0"/>
              <a:t>]</a:t>
            </a:r>
            <a:endParaRPr lang="zh-TW" altLang="en-US" dirty="0" smtClean="0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0E5236D9-A817-4C41-AC35-E0A38035A9A1}" type="slidenum">
              <a:rPr lang="zh-TW" altLang="en-US"/>
              <a:pPr eaLnBrk="1" hangingPunct="1"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987425"/>
            <a:ext cx="4514850" cy="3386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6638" y="4700588"/>
            <a:ext cx="4729162" cy="3757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https://grail.cs.washington.edu/projects/watercolor/</a:t>
            </a:r>
            <a:endParaRPr lang="zh-TW" altLang="zh-TW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987425"/>
            <a:ext cx="4514850" cy="3386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6638" y="4700588"/>
            <a:ext cx="4729162" cy="3757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987425"/>
            <a:ext cx="4514850" cy="3386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6638" y="4700588"/>
            <a:ext cx="4729162" cy="3757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987425"/>
            <a:ext cx="4514850" cy="3386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6638" y="4700588"/>
            <a:ext cx="4729162" cy="3757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1CE6D-F7FD-4926-8D84-F828656CB915}" type="datetimeFigureOut">
              <a:rPr lang="zh-TW" altLang="en-US"/>
              <a:pPr>
                <a:defRPr/>
              </a:pPr>
              <a:t>2021/5/9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265E87-C7CF-4ED4-87BE-9C9F4A448D2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6617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5A3E3-3AB8-456C-BFCE-F457C24FDD40}" type="datetimeFigureOut">
              <a:rPr lang="zh-TW" altLang="en-US"/>
              <a:pPr>
                <a:defRPr/>
              </a:pPr>
              <a:t>2021/5/9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28201-D10F-49FE-9363-FE95FD4552A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952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54737-37B6-4B07-9B21-2443D53A8CC6}" type="datetimeFigureOut">
              <a:rPr lang="zh-TW" altLang="en-US"/>
              <a:pPr>
                <a:defRPr/>
              </a:pPr>
              <a:t>2021/5/9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6FA88-2BD6-4E6F-BC11-1BB53DD4719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8631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68275"/>
            <a:ext cx="8153400" cy="7461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8153400" cy="2438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3400" y="3962400"/>
            <a:ext cx="8153400" cy="2438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7788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1040" y="568861"/>
            <a:ext cx="7806240" cy="1143480"/>
          </a:xfrm>
        </p:spPr>
        <p:txBody>
          <a:bodyPr tIns="41473" bIns="41473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025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7D67C-D7B4-4A92-BAED-30AE2578BC0B}" type="datetimeFigureOut">
              <a:rPr lang="zh-TW" altLang="en-US"/>
              <a:pPr>
                <a:defRPr/>
              </a:pPr>
              <a:t>2021/5/9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3DCAC-AB01-424C-A024-A243FCAA1D4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8121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8701F-5660-481E-B67F-52B8386A86EC}" type="datetimeFigureOut">
              <a:rPr lang="zh-TW" altLang="en-US"/>
              <a:pPr>
                <a:defRPr/>
              </a:pPr>
              <a:t>2021/5/9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B44074-A18B-4F84-B2E9-2BA38C5970C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8317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2128F-BAFC-476F-96EF-F9A397B4DF5C}" type="datetimeFigureOut">
              <a:rPr lang="zh-TW" altLang="en-US"/>
              <a:pPr>
                <a:defRPr/>
              </a:pPr>
              <a:t>2021/5/9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2087B-F5C9-4D3B-8E43-AB81F46E79A2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1761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EA267-2BA1-4E7E-9A3B-F1611FD955B1}" type="datetimeFigureOut">
              <a:rPr lang="zh-TW" altLang="en-US"/>
              <a:pPr>
                <a:defRPr/>
              </a:pPr>
              <a:t>2021/5/9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09449-F034-4934-A599-7FFF8983F0D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7784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3F2CA-15FE-493F-84B5-C428935A2BD2}" type="datetimeFigureOut">
              <a:rPr lang="zh-TW" altLang="en-US"/>
              <a:pPr>
                <a:defRPr/>
              </a:pPr>
              <a:t>2021/5/9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5AF5D-B917-4F6D-9C45-ECF44120F160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2784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783EC-C0E3-4146-ABDF-80623820BD80}" type="datetimeFigureOut">
              <a:rPr lang="zh-TW" altLang="en-US"/>
              <a:pPr>
                <a:defRPr/>
              </a:pPr>
              <a:t>2021/5/9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76A6E-F587-4C23-9CEC-7FA123AEF1E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1353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2C458-15FA-44CC-B66E-B95453CD863F}" type="datetimeFigureOut">
              <a:rPr lang="zh-TW" altLang="en-US"/>
              <a:pPr>
                <a:defRPr/>
              </a:pPr>
              <a:t>2021/5/9</a:t>
            </a:fld>
            <a:endParaRPr lang="zh-TW" altLang="en-US"/>
          </a:p>
        </p:txBody>
      </p:sp>
      <p:sp>
        <p:nvSpPr>
          <p:cNvPr id="8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D6285-E445-4D21-AB52-699315BB919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000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4003F-9CC1-43BA-8DCB-F3643DE87C8B}" type="datetimeFigureOut">
              <a:rPr lang="zh-TW" altLang="en-US"/>
              <a:pPr>
                <a:defRPr/>
              </a:pPr>
              <a:t>2021/5/9</a:t>
            </a:fld>
            <a:endParaRPr lang="zh-TW" altLang="en-US"/>
          </a:p>
        </p:txBody>
      </p:sp>
      <p:sp>
        <p:nvSpPr>
          <p:cNvPr id="8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BB36766C-B711-4799-BA52-698656C7A06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4165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75E48A75-5C81-4ECB-8522-170A98BFAEE9}" type="datetimeFigureOut">
              <a:rPr lang="zh-TW" altLang="en-US"/>
              <a:pPr>
                <a:defRPr/>
              </a:pPr>
              <a:t>2021/5/9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3F3F3F"/>
                </a:solidFill>
                <a:latin typeface="Corbel" panose="020B0503020204020204" pitchFamily="34" charset="0"/>
              </a:defRPr>
            </a:lvl1pPr>
          </a:lstStyle>
          <a:p>
            <a:fld id="{70679E75-ADEF-41EF-B80B-0C393C54D0E2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0" r:id="rId2"/>
    <p:sldLayoutId id="2147484166" r:id="rId3"/>
    <p:sldLayoutId id="2147484161" r:id="rId4"/>
    <p:sldLayoutId id="2147484162" r:id="rId5"/>
    <p:sldLayoutId id="2147484163" r:id="rId6"/>
    <p:sldLayoutId id="2147484167" r:id="rId7"/>
    <p:sldLayoutId id="2147484168" r:id="rId8"/>
    <p:sldLayoutId id="2147484169" r:id="rId9"/>
    <p:sldLayoutId id="2147484164" r:id="rId10"/>
    <p:sldLayoutId id="2147484170" r:id="rId11"/>
    <p:sldLayoutId id="2147484171" r:id="rId12"/>
    <p:sldLayoutId id="214748417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9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Uqcvch3T8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satMod val="150000"/>
                  </a:schemeClr>
                </a:solidFill>
              </a:rPr>
              <a:t>Advance Computer Graphics</a:t>
            </a:r>
            <a:endParaRPr lang="zh-TW" alt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3" name="副標題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r>
              <a:rPr lang="en-US" altLang="zh-TW" smtClean="0"/>
              <a:t>Non-photorealistic rendering –  media simulation</a:t>
            </a: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dirty="0" err="1"/>
              <a:t>Watercolor</a:t>
            </a:r>
            <a:r>
              <a:rPr lang="en-GB" dirty="0"/>
              <a:t> Effects</a:t>
            </a:r>
          </a:p>
        </p:txBody>
      </p:sp>
      <p:sp>
        <p:nvSpPr>
          <p:cNvPr id="18435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457450"/>
            <a:ext cx="8763000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Basic model</a:t>
            </a:r>
            <a:endParaRPr lang="zh-TW" altLang="en-US" dirty="0"/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Ordered set of translucent  glazes</a:t>
            </a:r>
          </a:p>
          <a:p>
            <a:endParaRPr lang="en-US" altLang="zh-TW" smtClean="0"/>
          </a:p>
          <a:p>
            <a:r>
              <a:rPr lang="en-US" altLang="zh-TW" smtClean="0"/>
              <a:t>Shallow-water fluid simulation</a:t>
            </a:r>
          </a:p>
          <a:p>
            <a:endParaRPr lang="en-US" altLang="zh-TW" smtClean="0"/>
          </a:p>
          <a:p>
            <a:r>
              <a:rPr lang="en-US" altLang="zh-TW" smtClean="0"/>
              <a:t>Kubelka-Munk compositing model for the optical effect</a:t>
            </a: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68160" y="0"/>
            <a:ext cx="7807680" cy="1402707"/>
          </a:xfrm>
        </p:spPr>
        <p:txBody>
          <a:bodyPr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3200" dirty="0"/>
              <a:t>Representing Glaze Using Staggered Grid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1700213"/>
            <a:ext cx="6261100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dirty="0"/>
              <a:t>Creating Glazes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idx="1"/>
          </p:nvPr>
        </p:nvSpPr>
        <p:spPr/>
        <p:txBody>
          <a:bodyPr lIns="0" tIns="0" rIns="0" bIns="0" anchor="ctr"/>
          <a:lstStyle/>
          <a:p>
            <a:pPr marL="0" inden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GB" altLang="zh-TW" smtClean="0"/>
              <a:t> For each time step,</a:t>
            </a:r>
          </a:p>
          <a:p>
            <a:pPr marL="0" indent="0">
              <a:buFont typeface="StarSymbol" charset="0"/>
              <a:buChar char="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GB" altLang="zh-TW" smtClean="0"/>
              <a:t> Move water in shallow layer (update velocities, relax divergence, flow outward)</a:t>
            </a:r>
          </a:p>
          <a:p>
            <a:pPr marL="0" indent="0">
              <a:buFont typeface="StarSymbol" charset="0"/>
              <a:buChar char="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GB" altLang="zh-TW" smtClean="0"/>
              <a:t> Move pigments</a:t>
            </a:r>
          </a:p>
          <a:p>
            <a:pPr marL="0" indent="0">
              <a:buFont typeface="StarSymbol" charset="0"/>
              <a:buChar char="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GB" altLang="zh-TW" smtClean="0"/>
              <a:t> Transfer pigment</a:t>
            </a:r>
          </a:p>
          <a:p>
            <a:pPr marL="0" indent="0">
              <a:buFont typeface="StarSymbol" charset="0"/>
              <a:buChar char="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GB" altLang="zh-TW" smtClean="0"/>
              <a:t> Simulate capillary flow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3732213"/>
            <a:ext cx="2286000" cy="25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>
          <a:xfrm>
            <a:off x="457200" y="3071813"/>
            <a:ext cx="8229600" cy="3328987"/>
          </a:xfrm>
        </p:spPr>
        <p:txBody>
          <a:bodyPr/>
          <a:lstStyle/>
          <a:p>
            <a:r>
              <a:rPr lang="en-US" altLang="zh-TW" smtClean="0"/>
              <a:t>The wet-area mask </a:t>
            </a:r>
            <a:r>
              <a:rPr lang="en-US" altLang="zh-TW" b="1" i="1" smtClean="0"/>
              <a:t>M</a:t>
            </a:r>
          </a:p>
          <a:p>
            <a:r>
              <a:rPr lang="en-US" altLang="zh-TW" smtClean="0"/>
              <a:t>The velocity </a:t>
            </a:r>
            <a:r>
              <a:rPr lang="en-US" altLang="zh-TW" b="1" i="1" smtClean="0"/>
              <a:t>u, v</a:t>
            </a:r>
          </a:p>
          <a:p>
            <a:r>
              <a:rPr lang="en-US" altLang="zh-TW" smtClean="0"/>
              <a:t>The pressure </a:t>
            </a:r>
            <a:r>
              <a:rPr lang="en-US" altLang="zh-TW" b="1" i="1" smtClean="0"/>
              <a:t>p</a:t>
            </a:r>
            <a:r>
              <a:rPr lang="en-US" altLang="zh-TW" smtClean="0"/>
              <a:t> of water</a:t>
            </a:r>
          </a:p>
          <a:p>
            <a:r>
              <a:rPr lang="en-US" altLang="zh-TW" smtClean="0"/>
              <a:t>The concertration      of each pigment k in water</a:t>
            </a:r>
          </a:p>
          <a:p>
            <a:r>
              <a:rPr lang="en-US" altLang="zh-TW" smtClean="0"/>
              <a:t>The slope       of rough paper surface</a:t>
            </a:r>
            <a:endParaRPr lang="zh-TW" altLang="en-US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844675"/>
            <a:ext cx="63627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33" name="Object 3"/>
          <p:cNvGraphicFramePr>
            <a:graphicFrameLocks noChangeAspect="1"/>
          </p:cNvGraphicFramePr>
          <p:nvPr/>
        </p:nvGraphicFramePr>
        <p:xfrm>
          <a:off x="4000500" y="4572000"/>
          <a:ext cx="42862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方程式" r:id="rId4" imgW="203112" imgH="228501" progId="Equation.3">
                  <p:embed/>
                </p:oleObj>
              </mc:Choice>
              <mc:Fallback>
                <p:oleObj name="方程式" r:id="rId4" imgW="203112" imgH="228501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4572000"/>
                        <a:ext cx="42862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4"/>
          <p:cNvGraphicFramePr>
            <a:graphicFrameLocks noChangeAspect="1"/>
          </p:cNvGraphicFramePr>
          <p:nvPr/>
        </p:nvGraphicFramePr>
        <p:xfrm>
          <a:off x="2546350" y="5634038"/>
          <a:ext cx="481013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方程式" r:id="rId6" imgW="228402" imgH="177646" progId="Equation.3">
                  <p:embed/>
                </p:oleObj>
              </mc:Choice>
              <mc:Fallback>
                <p:oleObj name="方程式" r:id="rId6" imgW="228402" imgH="17764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350" y="5634038"/>
                        <a:ext cx="481013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5"/>
          <p:cNvGraphicFramePr>
            <a:graphicFrameLocks noChangeAspect="1"/>
          </p:cNvGraphicFramePr>
          <p:nvPr/>
        </p:nvGraphicFramePr>
        <p:xfrm>
          <a:off x="1500188" y="1566863"/>
          <a:ext cx="4286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方程式" r:id="rId8" imgW="203112" imgH="228501" progId="Equation.3">
                  <p:embed/>
                </p:oleObj>
              </mc:Choice>
              <mc:Fallback>
                <p:oleObj name="方程式" r:id="rId8" imgW="203112" imgH="22850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1566863"/>
                        <a:ext cx="42862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>
          <a:xfrm>
            <a:off x="457200" y="2928938"/>
            <a:ext cx="8229600" cy="3471862"/>
          </a:xfrm>
        </p:spPr>
        <p:txBody>
          <a:bodyPr/>
          <a:lstStyle/>
          <a:p>
            <a:r>
              <a:rPr lang="en-US" altLang="zh-TW" smtClean="0"/>
              <a:t>The physical properties of the individual pigments, including their density, staining power and granularity.</a:t>
            </a:r>
          </a:p>
          <a:p>
            <a:endParaRPr lang="zh-TW" altLang="en-US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1657350"/>
            <a:ext cx="64960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57" name="Object 4"/>
          <p:cNvGraphicFramePr>
            <a:graphicFrameLocks noChangeAspect="1"/>
          </p:cNvGraphicFramePr>
          <p:nvPr/>
        </p:nvGraphicFramePr>
        <p:xfrm>
          <a:off x="857250" y="1577975"/>
          <a:ext cx="2857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方程式" r:id="rId4" imgW="203112" imgH="228501" progId="Equation.3">
                  <p:embed/>
                </p:oleObj>
              </mc:Choice>
              <mc:Fallback>
                <p:oleObj name="方程式" r:id="rId4" imgW="203112" imgH="22850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1577975"/>
                        <a:ext cx="2857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5"/>
          <p:cNvGraphicFramePr>
            <a:graphicFrameLocks noChangeAspect="1"/>
          </p:cNvGraphicFramePr>
          <p:nvPr/>
        </p:nvGraphicFramePr>
        <p:xfrm>
          <a:off x="865188" y="2306638"/>
          <a:ext cx="268287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方程式" r:id="rId6" imgW="190417" imgH="203112" progId="Equation.3">
                  <p:embed/>
                </p:oleObj>
              </mc:Choice>
              <mc:Fallback>
                <p:oleObj name="方程式" r:id="rId6" imgW="190417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2306638"/>
                        <a:ext cx="268287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24579" name="內容版面配置區 2"/>
          <p:cNvSpPr>
            <a:spLocks noGrp="1"/>
          </p:cNvSpPr>
          <p:nvPr>
            <p:ph idx="1"/>
          </p:nvPr>
        </p:nvSpPr>
        <p:spPr>
          <a:xfrm>
            <a:off x="457200" y="2786063"/>
            <a:ext cx="8229600" cy="3614737"/>
          </a:xfrm>
        </p:spPr>
        <p:txBody>
          <a:bodyPr/>
          <a:lstStyle/>
          <a:p>
            <a:r>
              <a:rPr lang="en-US" altLang="zh-TW" smtClean="0"/>
              <a:t>The water saturation </a:t>
            </a:r>
            <a:r>
              <a:rPr lang="en-US" altLang="zh-TW" b="1" i="1" smtClean="0"/>
              <a:t>s</a:t>
            </a:r>
            <a:r>
              <a:rPr lang="en-US" altLang="zh-TW" smtClean="0"/>
              <a:t> of the paper</a:t>
            </a:r>
          </a:p>
          <a:p>
            <a:r>
              <a:rPr lang="en-US" altLang="zh-TW" smtClean="0"/>
              <a:t>The fluid-holding capacity </a:t>
            </a:r>
            <a:r>
              <a:rPr lang="en-US" altLang="zh-TW" b="1" i="1" smtClean="0"/>
              <a:t>c</a:t>
            </a:r>
            <a:r>
              <a:rPr lang="en-US" altLang="zh-TW" smtClean="0"/>
              <a:t> of paper</a:t>
            </a:r>
            <a:endParaRPr lang="zh-TW" altLang="en-US" smtClean="0"/>
          </a:p>
          <a:p>
            <a:endParaRPr lang="zh-TW" altLang="en-US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714500"/>
            <a:ext cx="63817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857750"/>
            <a:ext cx="5715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文字方塊 6"/>
          <p:cNvSpPr txBox="1">
            <a:spLocks noChangeArrowheads="1"/>
          </p:cNvSpPr>
          <p:nvPr/>
        </p:nvSpPr>
        <p:spPr bwMode="auto">
          <a:xfrm>
            <a:off x="2000250" y="6000750"/>
            <a:ext cx="300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Paper texture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2560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1844675"/>
            <a:ext cx="722471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5000625"/>
            <a:ext cx="36004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246313" y="2571750"/>
            <a:ext cx="5357812" cy="7858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214313" y="2714625"/>
            <a:ext cx="1889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Shallow-water</a:t>
            </a:r>
            <a:endParaRPr lang="zh-TW" altLang="en-US"/>
          </a:p>
        </p:txBody>
      </p: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214313" y="3286125"/>
            <a:ext cx="1643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Deposition</a:t>
            </a:r>
            <a:endParaRPr lang="zh-TW" altLang="en-US"/>
          </a:p>
        </p:txBody>
      </p:sp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214313" y="3714750"/>
            <a:ext cx="1714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Capillary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err="1" smtClean="0"/>
              <a:t>Kubelka-Munk</a:t>
            </a:r>
            <a:r>
              <a:rPr lang="en-US" altLang="zh-TW" dirty="0" smtClean="0"/>
              <a:t> model</a:t>
            </a:r>
            <a:endParaRPr lang="zh-TW" altLang="en-US" dirty="0"/>
          </a:p>
        </p:txBody>
      </p:sp>
      <p:sp>
        <p:nvSpPr>
          <p:cNvPr id="26627" name="內容版面配置區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625975"/>
          </a:xfrm>
        </p:spPr>
        <p:txBody>
          <a:bodyPr/>
          <a:lstStyle/>
          <a:p>
            <a:r>
              <a:rPr lang="en-US" altLang="zh-TW" smtClean="0"/>
              <a:t>Absorption coefficient </a:t>
            </a:r>
            <a:r>
              <a:rPr lang="en-US" altLang="zh-TW" b="1" i="1" smtClean="0"/>
              <a:t>K  (Kr, Kg, Kb)</a:t>
            </a:r>
          </a:p>
          <a:p>
            <a:endParaRPr lang="en-US" altLang="zh-TW" smtClean="0"/>
          </a:p>
          <a:p>
            <a:r>
              <a:rPr lang="en-US" altLang="zh-TW" smtClean="0"/>
              <a:t>Scattering coefficient </a:t>
            </a:r>
            <a:r>
              <a:rPr lang="en-US" altLang="zh-TW" b="1" i="1" smtClean="0"/>
              <a:t>S   (Sr, Sg, Sb)</a:t>
            </a:r>
          </a:p>
          <a:p>
            <a:endParaRPr lang="en-US" altLang="zh-TW" b="1" i="1" smtClean="0"/>
          </a:p>
          <a:p>
            <a:r>
              <a:rPr lang="en-US" altLang="zh-TW" smtClean="0"/>
              <a:t>density, staining power and granularity.</a:t>
            </a:r>
            <a:endParaRPr lang="en-US" altLang="zh-TW" b="1" i="1" smtClean="0"/>
          </a:p>
          <a:p>
            <a:endParaRPr lang="en-US" altLang="zh-TW" b="1" i="1" smtClean="0"/>
          </a:p>
          <a:p>
            <a:endParaRPr lang="en-US" altLang="zh-TW" b="1" i="1" smtClean="0"/>
          </a:p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Specifying the optical properties of pigments</a:t>
            </a:r>
            <a:endParaRPr lang="zh-TW" altLang="en-US" dirty="0"/>
          </a:p>
        </p:txBody>
      </p:sp>
      <p:sp>
        <p:nvSpPr>
          <p:cNvPr id="27651" name="內容版面配置區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900612"/>
          </a:xfrm>
        </p:spPr>
        <p:txBody>
          <a:bodyPr/>
          <a:lstStyle/>
          <a:p>
            <a:r>
              <a:rPr lang="en-US" altLang="zh-TW" smtClean="0"/>
              <a:t>Given these two user-selected </a:t>
            </a:r>
            <a:r>
              <a:rPr lang="en-US" altLang="zh-TW" i="1" smtClean="0"/>
              <a:t>RGB colors </a:t>
            </a:r>
            <a:r>
              <a:rPr lang="en-US" altLang="zh-TW" i="1" smtClean="0">
                <a:solidFill>
                  <a:srgbClr val="FF0000"/>
                </a:solidFill>
              </a:rPr>
              <a:t>Rw</a:t>
            </a:r>
            <a:r>
              <a:rPr lang="en-US" altLang="zh-TW" i="1" smtClean="0"/>
              <a:t> and </a:t>
            </a:r>
            <a:r>
              <a:rPr lang="en-US" altLang="zh-TW" i="1" smtClean="0">
                <a:solidFill>
                  <a:srgbClr val="FF0000"/>
                </a:solidFill>
              </a:rPr>
              <a:t>Rb</a:t>
            </a:r>
            <a:r>
              <a:rPr lang="en-US" altLang="zh-TW" i="1" smtClean="0"/>
              <a:t>, respectively, the </a:t>
            </a:r>
            <a:r>
              <a:rPr lang="en-US" altLang="zh-TW" i="1" smtClean="0">
                <a:solidFill>
                  <a:srgbClr val="FF0000"/>
                </a:solidFill>
              </a:rPr>
              <a:t>K</a:t>
            </a:r>
            <a:r>
              <a:rPr lang="en-US" altLang="zh-TW" i="1" smtClean="0"/>
              <a:t> and </a:t>
            </a:r>
            <a:r>
              <a:rPr lang="en-US" altLang="zh-TW" i="1" smtClean="0">
                <a:solidFill>
                  <a:srgbClr val="FF0000"/>
                </a:solidFill>
              </a:rPr>
              <a:t>S</a:t>
            </a:r>
            <a:r>
              <a:rPr lang="en-US" altLang="zh-TW" i="1" smtClean="0"/>
              <a:t> values can be </a:t>
            </a:r>
            <a:r>
              <a:rPr lang="en-US" altLang="zh-TW" smtClean="0"/>
              <a:t>computed by a simple inversion of the </a:t>
            </a:r>
            <a:r>
              <a:rPr lang="en-US" altLang="zh-TW" b="1" smtClean="0"/>
              <a:t>KM</a:t>
            </a:r>
            <a:r>
              <a:rPr lang="en-US" altLang="zh-TW" smtClean="0"/>
              <a:t> equations:</a:t>
            </a:r>
            <a:endParaRPr lang="zh-TW" altLang="en-US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3529013"/>
            <a:ext cx="66770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zh-TW" dirty="0" smtClean="0"/>
              <a:t>Hairy Brushes </a:t>
            </a:r>
            <a:br>
              <a:rPr lang="en-US" altLang="zh-TW" dirty="0" smtClean="0"/>
            </a:br>
            <a:r>
              <a:rPr lang="en-US" altLang="zh-TW" dirty="0" smtClean="0"/>
              <a:t>1986</a:t>
            </a:r>
            <a:endParaRPr lang="zh-TW" altLang="en-US" dirty="0"/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Strassmann (1986)</a:t>
            </a:r>
          </a:p>
          <a:p>
            <a:pPr lvl="1" eaLnBrk="1" hangingPunct="1"/>
            <a:r>
              <a:rPr lang="en-US" altLang="zh-TW" smtClean="0"/>
              <a:t>Described  the hairy brush as a 1D array  of bristles</a:t>
            </a:r>
          </a:p>
          <a:p>
            <a:endParaRPr lang="zh-TW" altLang="en-US" smtClean="0"/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068638"/>
            <a:ext cx="465772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Opaque and Transparent pigment</a:t>
            </a:r>
            <a:endParaRPr lang="zh-TW" altLang="en-US" dirty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517650"/>
            <a:ext cx="2214562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991225"/>
            <a:ext cx="85010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文字方塊 4"/>
          <p:cNvSpPr txBox="1">
            <a:spLocks noChangeArrowheads="1"/>
          </p:cNvSpPr>
          <p:nvPr/>
        </p:nvSpPr>
        <p:spPr bwMode="auto">
          <a:xfrm>
            <a:off x="3000375" y="1428750"/>
            <a:ext cx="5286375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2800" dirty="0" smtClean="0"/>
              <a:t>Transparent: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altLang="zh-TW" sz="2400" dirty="0" smtClean="0"/>
              <a:t>Appear colored on white, and near black on black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altLang="zh-TW" sz="2400" dirty="0" smtClean="0"/>
              <a:t>Low scattering in all colors, high absorption in their color.</a:t>
            </a:r>
          </a:p>
          <a:p>
            <a:pPr eaLnBrk="1" hangingPunct="1">
              <a:defRPr/>
            </a:pPr>
            <a:endParaRPr lang="en-US" altLang="zh-TW" sz="2400" dirty="0" smtClean="0"/>
          </a:p>
          <a:p>
            <a:pPr eaLnBrk="1" hangingPunct="1">
              <a:defRPr/>
            </a:pPr>
            <a:r>
              <a:rPr lang="en-US" altLang="zh-TW" sz="2400" dirty="0" smtClean="0"/>
              <a:t>Opaque: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altLang="zh-TW" sz="2400" dirty="0" smtClean="0"/>
              <a:t>exhibit a similar color on both white and black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altLang="zh-TW" sz="2400" dirty="0" smtClean="0"/>
              <a:t>High scattering in the same colors, high absorption in complementary color.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4857750" y="6429375"/>
            <a:ext cx="1928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4630738" y="6645275"/>
            <a:ext cx="7334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3492500" y="6659563"/>
            <a:ext cx="93503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94080" y="0"/>
            <a:ext cx="7807680" cy="114636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dirty="0" err="1"/>
              <a:t>Watercolor</a:t>
            </a:r>
            <a:r>
              <a:rPr lang="en-GB" dirty="0"/>
              <a:t> Pigments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7950"/>
            <a:ext cx="9144000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Optical compositing of layers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Given scattering and absorption coefficients </a:t>
            </a:r>
            <a:r>
              <a:rPr lang="en-US" altLang="zh-TW" i="1" smtClean="0">
                <a:solidFill>
                  <a:srgbClr val="FF0000"/>
                </a:solidFill>
              </a:rPr>
              <a:t>S</a:t>
            </a:r>
            <a:r>
              <a:rPr lang="en-US" altLang="zh-TW" i="1" smtClean="0"/>
              <a:t> and </a:t>
            </a:r>
            <a:r>
              <a:rPr lang="en-US" altLang="zh-TW" i="1" smtClean="0">
                <a:solidFill>
                  <a:srgbClr val="FF0000"/>
                </a:solidFill>
              </a:rPr>
              <a:t>K</a:t>
            </a:r>
            <a:r>
              <a:rPr lang="en-US" altLang="zh-TW" i="1" smtClean="0"/>
              <a:t> for a pigmented </a:t>
            </a:r>
            <a:r>
              <a:rPr lang="en-US" altLang="zh-TW" smtClean="0"/>
              <a:t>layer of given thickness </a:t>
            </a:r>
            <a:r>
              <a:rPr lang="en-US" altLang="zh-TW" i="1" smtClean="0">
                <a:solidFill>
                  <a:srgbClr val="FF0000"/>
                </a:solidFill>
              </a:rPr>
              <a:t>x</a:t>
            </a:r>
            <a:r>
              <a:rPr lang="en-US" altLang="zh-TW" i="1" smtClean="0"/>
              <a:t>, </a:t>
            </a:r>
            <a:r>
              <a:rPr lang="en-US" altLang="zh-TW" smtClean="0"/>
              <a:t>the KM model allows us to compute reflectance </a:t>
            </a:r>
            <a:r>
              <a:rPr lang="en-US" altLang="zh-TW" i="1" smtClean="0">
                <a:solidFill>
                  <a:srgbClr val="FF0000"/>
                </a:solidFill>
              </a:rPr>
              <a:t>R</a:t>
            </a:r>
            <a:r>
              <a:rPr lang="en-US" altLang="zh-TW" i="1" smtClean="0"/>
              <a:t> and transmittance </a:t>
            </a:r>
            <a:r>
              <a:rPr lang="en-US" altLang="zh-TW" i="1" smtClean="0">
                <a:solidFill>
                  <a:srgbClr val="FF0000"/>
                </a:solidFill>
              </a:rPr>
              <a:t>T</a:t>
            </a:r>
          </a:p>
          <a:p>
            <a:endParaRPr lang="en-US" altLang="zh-TW" i="1" smtClean="0">
              <a:solidFill>
                <a:srgbClr val="FF0000"/>
              </a:solidFill>
            </a:endParaRPr>
          </a:p>
          <a:p>
            <a:endParaRPr lang="en-US" altLang="zh-TW" i="1" smtClean="0">
              <a:solidFill>
                <a:srgbClr val="FF0000"/>
              </a:solidFill>
            </a:endParaRPr>
          </a:p>
          <a:p>
            <a:r>
              <a:rPr lang="en-US" altLang="zh-TW" i="1" smtClean="0"/>
              <a:t>Composition</a:t>
            </a:r>
            <a:endParaRPr lang="zh-TW" altLang="en-US" smtClean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3857625"/>
            <a:ext cx="62960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5214938"/>
            <a:ext cx="56197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MoXi</a:t>
            </a:r>
            <a:r>
              <a:rPr lang="en-US" altLang="zh-TW" dirty="0" smtClean="0"/>
              <a:t>: Real-Time Ink Dispersion in Absorbent Paper [2005]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00240"/>
            <a:ext cx="9098705" cy="158417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085" y="1764521"/>
            <a:ext cx="3332534" cy="332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99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Project Gustav: immersive digital </a:t>
            </a:r>
            <a:r>
              <a:rPr lang="en-US" altLang="zh-TW" dirty="0" smtClean="0"/>
              <a:t>painting [2010]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Detail-Preserving Paint Modeling for 3D Brushes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21" y="5229200"/>
            <a:ext cx="6477904" cy="122889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8373" y="1885206"/>
            <a:ext cx="4451880" cy="302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55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>
                <a:hlinkClick r:id="rId3"/>
              </a:rPr>
              <a:t>Painting Many Pasts: Synthesizing Time Lapse Videos of </a:t>
            </a:r>
            <a:r>
              <a:rPr lang="en-US" altLang="zh-TW" sz="3600" dirty="0" smtClean="0">
                <a:hlinkClick r:id="rId3"/>
              </a:rPr>
              <a:t>Paintings</a:t>
            </a:r>
            <a:r>
              <a:rPr lang="en-US" altLang="zh-TW" sz="3600" dirty="0" smtClean="0"/>
              <a:t>  </a:t>
            </a:r>
            <a:r>
              <a:rPr lang="en-US" altLang="zh-TW" sz="3600" dirty="0"/>
              <a:t>CVPR </a:t>
            </a:r>
            <a:r>
              <a:rPr lang="en-US" altLang="zh-TW" sz="3600" dirty="0" smtClean="0"/>
              <a:t>2020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442" y="2996952"/>
            <a:ext cx="7097115" cy="23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77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Additive / Subtractive color</a:t>
            </a:r>
            <a:endParaRPr lang="zh-TW" altLang="en-US" smtClean="0"/>
          </a:p>
        </p:txBody>
      </p:sp>
      <p:pic>
        <p:nvPicPr>
          <p:cNvPr id="31747" name="Picture 2" descr="http://upload.wikimedia.org/wikipedia/commons/thumb/c/c2/AdditiveColor.svg/150px-AdditiveColo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643188"/>
            <a:ext cx="27146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http://upload.wikimedia.org/wikipedia/commons/thumb/1/19/SubtractiveColor.svg/150px-SubtractiveColor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714625"/>
            <a:ext cx="2571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2928938" y="3571875"/>
            <a:ext cx="42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M</a:t>
            </a:r>
            <a:endParaRPr lang="zh-TW" altLang="en-US"/>
          </a:p>
        </p:txBody>
      </p:sp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1857375" y="3571875"/>
            <a:ext cx="42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Y</a:t>
            </a:r>
            <a:endParaRPr lang="zh-TW" altLang="en-US"/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2357438" y="4500563"/>
            <a:ext cx="428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C</a:t>
            </a:r>
            <a:endParaRPr lang="zh-TW" alt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Pigments</a:t>
            </a:r>
            <a:endParaRPr lang="zh-TW" altLang="en-US" dirty="0"/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淡鎘黃</a:t>
            </a:r>
            <a:r>
              <a:rPr lang="en-US" altLang="zh-TW" smtClean="0"/>
              <a:t>(cadmium yellow pale)</a:t>
            </a:r>
          </a:p>
          <a:p>
            <a:r>
              <a:rPr lang="zh-TW" altLang="en-US" smtClean="0"/>
              <a:t>鎘橙</a:t>
            </a:r>
            <a:r>
              <a:rPr lang="en-US" altLang="zh-TW" smtClean="0"/>
              <a:t>(cadmium orange)</a:t>
            </a:r>
          </a:p>
          <a:p>
            <a:r>
              <a:rPr lang="zh-TW" altLang="en-US" smtClean="0"/>
              <a:t>中鎘紅</a:t>
            </a:r>
            <a:r>
              <a:rPr lang="en-US" altLang="zh-TW" smtClean="0"/>
              <a:t>(cadmium red medium)</a:t>
            </a:r>
          </a:p>
          <a:p>
            <a:r>
              <a:rPr lang="zh-TW" altLang="en-US" smtClean="0"/>
              <a:t>茜紅</a:t>
            </a:r>
            <a:r>
              <a:rPr lang="en-US" altLang="zh-TW" smtClean="0"/>
              <a:t>(alizarin crimson)</a:t>
            </a:r>
          </a:p>
          <a:p>
            <a:r>
              <a:rPr lang="zh-TW" altLang="en-US" smtClean="0"/>
              <a:t>鈷紫</a:t>
            </a:r>
            <a:r>
              <a:rPr lang="en-US" altLang="zh-TW" smtClean="0"/>
              <a:t>(cobalt violet)</a:t>
            </a:r>
          </a:p>
          <a:p>
            <a:r>
              <a:rPr lang="zh-TW" altLang="en-US" smtClean="0"/>
              <a:t>群青</a:t>
            </a:r>
            <a:r>
              <a:rPr lang="en-US" altLang="zh-TW" smtClean="0"/>
              <a:t>(ultramarine blue)</a:t>
            </a:r>
          </a:p>
          <a:p>
            <a:r>
              <a:rPr lang="zh-TW" altLang="en-US" smtClean="0"/>
              <a:t>永固綠</a:t>
            </a:r>
            <a:r>
              <a:rPr lang="en-US" altLang="zh-TW" smtClean="0"/>
              <a:t>(permanent green)</a:t>
            </a:r>
          </a:p>
          <a:p>
            <a:r>
              <a:rPr lang="zh-TW" altLang="en-US" smtClean="0"/>
              <a:t>鈦白</a:t>
            </a:r>
            <a:r>
              <a:rPr lang="en-US" altLang="zh-TW" smtClean="0"/>
              <a:t>(titanium white)</a:t>
            </a:r>
          </a:p>
          <a:p>
            <a:r>
              <a:rPr lang="zh-TW" altLang="en-US" smtClean="0"/>
              <a:t>象牙黑</a:t>
            </a:r>
            <a:r>
              <a:rPr lang="en-US" altLang="zh-TW" smtClean="0"/>
              <a:t>(ivory black)</a:t>
            </a:r>
          </a:p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Color Wheel</a:t>
            </a:r>
            <a:endParaRPr lang="zh-TW" altLang="en-US" dirty="0"/>
          </a:p>
        </p:txBody>
      </p:sp>
      <p:sp>
        <p:nvSpPr>
          <p:cNvPr id="3379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Johannes Itten (1961)</a:t>
            </a:r>
            <a:endParaRPr lang="zh-TW" altLang="en-US" smtClean="0"/>
          </a:p>
        </p:txBody>
      </p:sp>
      <p:pic>
        <p:nvPicPr>
          <p:cNvPr id="33796" name="Picture 2" descr="http://upload.wikimedia.org/wikipedia/commons/thumb/8/88/Farbkreis_Itten_1961.png/220px-Farbkreis_Itten_196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2708275"/>
            <a:ext cx="31686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2106613" y="1844675"/>
            <a:ext cx="4930775" cy="457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3279775" y="2928938"/>
            <a:ext cx="2584450" cy="23574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7" name="直線接點 6"/>
          <p:cNvCxnSpPr>
            <a:stCxn id="5" idx="0"/>
          </p:cNvCxnSpPr>
          <p:nvPr/>
        </p:nvCxnSpPr>
        <p:spPr>
          <a:xfrm rot="16200000" flipH="1">
            <a:off x="4321969" y="3178969"/>
            <a:ext cx="1714500" cy="1214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3429000" y="4643438"/>
            <a:ext cx="228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>
            <a:stCxn id="5" idx="0"/>
          </p:cNvCxnSpPr>
          <p:nvPr/>
        </p:nvCxnSpPr>
        <p:spPr>
          <a:xfrm rot="16200000" flipH="1" flipV="1">
            <a:off x="3143250" y="3214688"/>
            <a:ext cx="1714500" cy="1143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橢圓 15"/>
          <p:cNvSpPr/>
          <p:nvPr/>
        </p:nvSpPr>
        <p:spPr>
          <a:xfrm>
            <a:off x="4035425" y="1844675"/>
            <a:ext cx="1073150" cy="11557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4824" name="文字方塊 16"/>
          <p:cNvSpPr txBox="1">
            <a:spLocks noChangeArrowheads="1"/>
          </p:cNvSpPr>
          <p:nvPr/>
        </p:nvSpPr>
        <p:spPr bwMode="auto">
          <a:xfrm>
            <a:off x="3857625" y="1471613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淡鎘黃</a:t>
            </a:r>
          </a:p>
        </p:txBody>
      </p:sp>
      <p:sp>
        <p:nvSpPr>
          <p:cNvPr id="18" name="橢圓 17"/>
          <p:cNvSpPr/>
          <p:nvPr/>
        </p:nvSpPr>
        <p:spPr>
          <a:xfrm>
            <a:off x="2428875" y="4500563"/>
            <a:ext cx="928688" cy="100012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4826" name="文字方塊 18"/>
          <p:cNvSpPr txBox="1">
            <a:spLocks noChangeArrowheads="1"/>
          </p:cNvSpPr>
          <p:nvPr/>
        </p:nvSpPr>
        <p:spPr bwMode="auto">
          <a:xfrm>
            <a:off x="1500188" y="5429250"/>
            <a:ext cx="142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群青</a:t>
            </a:r>
          </a:p>
        </p:txBody>
      </p:sp>
      <p:sp>
        <p:nvSpPr>
          <p:cNvPr id="20" name="橢圓 19"/>
          <p:cNvSpPr/>
          <p:nvPr/>
        </p:nvSpPr>
        <p:spPr>
          <a:xfrm>
            <a:off x="5715000" y="4357688"/>
            <a:ext cx="1071563" cy="11557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4828" name="文字方塊 20"/>
          <p:cNvSpPr txBox="1">
            <a:spLocks noChangeArrowheads="1"/>
          </p:cNvSpPr>
          <p:nvPr/>
        </p:nvSpPr>
        <p:spPr bwMode="auto">
          <a:xfrm>
            <a:off x="6786563" y="5500688"/>
            <a:ext cx="1357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中鎘紅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Primary color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46958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675"/>
            <a:ext cx="46958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29063"/>
            <a:ext cx="457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Secondary color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2106613" y="1844675"/>
            <a:ext cx="4930775" cy="457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3279775" y="2928938"/>
            <a:ext cx="2584450" cy="23574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7" name="直線接點 6"/>
          <p:cNvCxnSpPr>
            <a:stCxn id="5" idx="0"/>
          </p:cNvCxnSpPr>
          <p:nvPr/>
        </p:nvCxnSpPr>
        <p:spPr>
          <a:xfrm rot="16200000" flipH="1">
            <a:off x="4321969" y="3178969"/>
            <a:ext cx="1714500" cy="1214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3429000" y="4643438"/>
            <a:ext cx="228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>
            <a:stCxn id="5" idx="0"/>
          </p:cNvCxnSpPr>
          <p:nvPr/>
        </p:nvCxnSpPr>
        <p:spPr>
          <a:xfrm rot="16200000" flipH="1" flipV="1">
            <a:off x="3143250" y="3214688"/>
            <a:ext cx="1714500" cy="1143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3429000" y="3571875"/>
            <a:ext cx="228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>
            <a:endCxn id="5" idx="4"/>
          </p:cNvCxnSpPr>
          <p:nvPr/>
        </p:nvCxnSpPr>
        <p:spPr>
          <a:xfrm rot="5400000">
            <a:off x="4321969" y="3893344"/>
            <a:ext cx="1643062" cy="1143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>
            <a:endCxn id="5" idx="4"/>
          </p:cNvCxnSpPr>
          <p:nvPr/>
        </p:nvCxnSpPr>
        <p:spPr>
          <a:xfrm rot="16200000" flipH="1">
            <a:off x="3107532" y="3821906"/>
            <a:ext cx="1714500" cy="12144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橢圓 16"/>
          <p:cNvSpPr/>
          <p:nvPr/>
        </p:nvSpPr>
        <p:spPr>
          <a:xfrm>
            <a:off x="4035425" y="1844675"/>
            <a:ext cx="1073150" cy="11557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2428875" y="4500563"/>
            <a:ext cx="928688" cy="100012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5715000" y="4357688"/>
            <a:ext cx="1071563" cy="11557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2428875" y="2571750"/>
            <a:ext cx="1071563" cy="115570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5715000" y="2714625"/>
            <a:ext cx="1071563" cy="11557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4035425" y="5286375"/>
            <a:ext cx="1073150" cy="1155700"/>
          </a:xfrm>
          <a:prstGeom prst="ellipse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5857" name="文字方塊 22"/>
          <p:cNvSpPr txBox="1">
            <a:spLocks noChangeArrowheads="1"/>
          </p:cNvSpPr>
          <p:nvPr/>
        </p:nvSpPr>
        <p:spPr bwMode="auto">
          <a:xfrm>
            <a:off x="7000875" y="2714625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鎘橙</a:t>
            </a:r>
          </a:p>
        </p:txBody>
      </p:sp>
      <p:sp>
        <p:nvSpPr>
          <p:cNvPr id="35858" name="文字方塊 24"/>
          <p:cNvSpPr txBox="1">
            <a:spLocks noChangeArrowheads="1"/>
          </p:cNvSpPr>
          <p:nvPr/>
        </p:nvSpPr>
        <p:spPr bwMode="auto">
          <a:xfrm>
            <a:off x="4857750" y="6286500"/>
            <a:ext cx="1071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鈷紫</a:t>
            </a:r>
          </a:p>
        </p:txBody>
      </p:sp>
      <p:sp>
        <p:nvSpPr>
          <p:cNvPr id="35859" name="文字方塊 25"/>
          <p:cNvSpPr txBox="1">
            <a:spLocks noChangeArrowheads="1"/>
          </p:cNvSpPr>
          <p:nvPr/>
        </p:nvSpPr>
        <p:spPr bwMode="auto">
          <a:xfrm>
            <a:off x="1571625" y="2500313"/>
            <a:ext cx="1000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永固綠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368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1860550"/>
            <a:ext cx="6927850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378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73238"/>
            <a:ext cx="7366000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3" name="文字方塊 3"/>
          <p:cNvSpPr txBox="1">
            <a:spLocks noChangeArrowheads="1"/>
          </p:cNvSpPr>
          <p:nvPr/>
        </p:nvSpPr>
        <p:spPr bwMode="auto">
          <a:xfrm>
            <a:off x="5219700" y="5949950"/>
            <a:ext cx="2520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色環</a:t>
            </a:r>
          </a:p>
        </p:txBody>
      </p:sp>
      <p:sp>
        <p:nvSpPr>
          <p:cNvPr id="37894" name="文字方塊 5"/>
          <p:cNvSpPr txBox="1">
            <a:spLocks noChangeArrowheads="1"/>
          </p:cNvSpPr>
          <p:nvPr/>
        </p:nvSpPr>
        <p:spPr bwMode="auto">
          <a:xfrm>
            <a:off x="1403350" y="5940425"/>
            <a:ext cx="2520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明度環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Example</a:t>
            </a:r>
            <a:endParaRPr lang="zh-TW" altLang="en-US" dirty="0"/>
          </a:p>
        </p:txBody>
      </p:sp>
      <p:sp>
        <p:nvSpPr>
          <p:cNvPr id="389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8916" name="Picture 2" descr="G:\Course\acg\acg11\pics\DSC028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517650"/>
            <a:ext cx="7416800" cy="493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Example</a:t>
            </a:r>
            <a:endParaRPr lang="zh-TW" altLang="en-US" dirty="0"/>
          </a:p>
        </p:txBody>
      </p:sp>
      <p:sp>
        <p:nvSpPr>
          <p:cNvPr id="399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9940" name="Picture 2" descr="G:\Course\acg\acg11\pics\DSC028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1844675"/>
            <a:ext cx="681355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Reference</a:t>
            </a:r>
            <a:endParaRPr lang="zh-TW" altLang="en-US" dirty="0"/>
          </a:p>
        </p:txBody>
      </p:sp>
      <p:sp>
        <p:nvSpPr>
          <p:cNvPr id="4096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smtClean="0"/>
              <a:t>Steve Strassmann. 1986. Hairy brushes. </a:t>
            </a:r>
            <a:r>
              <a:rPr lang="en-US" altLang="zh-TW" sz="2000" i="1" smtClean="0"/>
              <a:t>SIGGRAPH Comput. Graph.</a:t>
            </a:r>
            <a:r>
              <a:rPr lang="en-US" altLang="zh-TW" sz="2000" smtClean="0"/>
              <a:t> 20, 4 (August 1986), 225-232.</a:t>
            </a:r>
          </a:p>
          <a:p>
            <a:r>
              <a:rPr lang="en-US" altLang="zh-TW" sz="2000" smtClean="0"/>
              <a:t>T. L. Kunii, G. V. Nosovskij, and T. Hayashi. 1995. A diffusion model for computer animation of diffuse ink painting. In </a:t>
            </a:r>
            <a:r>
              <a:rPr lang="en-US" altLang="zh-TW" sz="2000" i="1" smtClean="0"/>
              <a:t>Proceedings of the Computer Animation</a:t>
            </a:r>
            <a:r>
              <a:rPr lang="en-US" altLang="zh-TW" sz="2000" smtClean="0"/>
              <a:t> (CA '95).</a:t>
            </a:r>
          </a:p>
          <a:p>
            <a:r>
              <a:rPr lang="en-US" altLang="zh-TW" sz="2000" smtClean="0"/>
              <a:t>Cassidy J. Curtis, Sean E. Anderson, Joshua E. Seims, Kurt W. Fleischer, and David H. Salesin. 1997. Computer-generated watercolor. In </a:t>
            </a:r>
            <a:r>
              <a:rPr lang="en-US" altLang="zh-TW" sz="2000" i="1" smtClean="0"/>
              <a:t>Proceedings of the 24th annual conference on Computer graphics and interactive techniques</a:t>
            </a:r>
            <a:r>
              <a:rPr lang="en-US" altLang="zh-TW" sz="2000" smtClean="0"/>
              <a:t> (SIGGRAPH '97). ACM Press, 421-430</a:t>
            </a:r>
          </a:p>
          <a:p>
            <a:r>
              <a:rPr lang="en-US" altLang="zh-TW" sz="2000" smtClean="0"/>
              <a:t>Nelson S. H. Chu and Chiew-Lan Tai. 2004. Real-Time Painting with an Expressive Virtual Chinese Brush. </a:t>
            </a:r>
            <a:r>
              <a:rPr lang="en-US" altLang="zh-TW" sz="2000" i="1" smtClean="0"/>
              <a:t>IEEE Comput. Graph. Appl.</a:t>
            </a:r>
            <a:r>
              <a:rPr lang="en-US" altLang="zh-TW" sz="2000" smtClean="0"/>
              <a:t> 24, 5 (September 2004), 76-85. </a:t>
            </a:r>
          </a:p>
          <a:p>
            <a:r>
              <a:rPr lang="en-US" altLang="zh-TW" sz="2000" smtClean="0"/>
              <a:t>Nelson S.-H. Chu and Chiew-Lan Tai. 2005. MoXi: real-time ink dispersion in absorbent paper. In</a:t>
            </a:r>
            <a:r>
              <a:rPr lang="en-US" altLang="zh-TW" sz="2000" i="1" smtClean="0"/>
              <a:t>ACM SIGGRAPH 2005 Sketches</a:t>
            </a:r>
            <a:r>
              <a:rPr lang="en-US" altLang="zh-TW" sz="2000" smtClean="0"/>
              <a:t> (SIGGRAPH '05), Juan Buhler (Ed.). ACM, New York, NY, USA, , Article 62</a:t>
            </a:r>
            <a:endParaRPr lang="zh-TW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US" altLang="zh-TW" sz="4000" dirty="0" smtClean="0"/>
              <a:t>Properties of Chinese Ink Painting</a:t>
            </a:r>
            <a:br>
              <a:rPr lang="en-US" altLang="zh-TW" sz="4000" dirty="0" smtClean="0"/>
            </a:br>
            <a:r>
              <a:rPr lang="en-US" altLang="zh-TW" sz="4000" dirty="0" smtClean="0"/>
              <a:t>[Kunii 1995]</a:t>
            </a:r>
            <a:endParaRPr lang="zh-TW" altLang="en-US" sz="4000" dirty="0" smtClean="0"/>
          </a:p>
        </p:txBody>
      </p:sp>
      <p:sp>
        <p:nvSpPr>
          <p:cNvPr id="13315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Four treasures</a:t>
            </a:r>
          </a:p>
          <a:p>
            <a:pPr lvl="1" eaLnBrk="1" hangingPunct="1"/>
            <a:r>
              <a:rPr lang="en-US" altLang="zh-TW" smtClean="0"/>
              <a:t>Brush</a:t>
            </a:r>
          </a:p>
          <a:p>
            <a:pPr lvl="1" eaLnBrk="1" hangingPunct="1"/>
            <a:r>
              <a:rPr lang="en-US" altLang="zh-TW" smtClean="0"/>
              <a:t>Ink stick</a:t>
            </a:r>
          </a:p>
          <a:p>
            <a:pPr lvl="1" eaLnBrk="1" hangingPunct="1"/>
            <a:r>
              <a:rPr lang="en-US" altLang="zh-TW" smtClean="0"/>
              <a:t>Paper</a:t>
            </a:r>
          </a:p>
          <a:p>
            <a:pPr lvl="1" eaLnBrk="1" hangingPunct="1"/>
            <a:r>
              <a:rPr lang="en-US" altLang="zh-TW" smtClean="0"/>
              <a:t>Ink stone</a:t>
            </a:r>
          </a:p>
          <a:p>
            <a:pPr eaLnBrk="1" hangingPunct="1"/>
            <a:r>
              <a:rPr lang="en-US" altLang="zh-TW" smtClean="0"/>
              <a:t>Fluffy and blurred</a:t>
            </a:r>
          </a:p>
          <a:p>
            <a:pPr eaLnBrk="1" hangingPunct="1"/>
            <a:r>
              <a:rPr lang="en-US" altLang="zh-TW" smtClean="0"/>
              <a:t>Capillary phenomenon</a:t>
            </a:r>
          </a:p>
          <a:p>
            <a:pPr eaLnBrk="1" hangingPunct="1"/>
            <a:endParaRPr lang="zh-TW" altLang="en-US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82A230E6-2A62-4E6E-9B09-E58F9E607500}" type="slidenum">
              <a:rPr kumimoji="0" lang="zh-TW" altLang="en-US">
                <a:solidFill>
                  <a:srgbClr val="3F3F3F"/>
                </a:solidFill>
                <a:latin typeface="Corbel" panose="020B0503020204020204" pitchFamily="34" charset="0"/>
              </a:rPr>
              <a:pPr eaLnBrk="1" hangingPunct="1"/>
              <a:t>4</a:t>
            </a:fld>
            <a:endParaRPr kumimoji="0" lang="zh-TW" altLang="en-US">
              <a:solidFill>
                <a:srgbClr val="3F3F3F"/>
              </a:solidFill>
              <a:latin typeface="Corbel" panose="020B0503020204020204" pitchFamily="34" charset="0"/>
            </a:endParaRPr>
          </a:p>
        </p:txBody>
      </p:sp>
      <p:pic>
        <p:nvPicPr>
          <p:cNvPr id="13317" name="Picture 4" descr="4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2000250"/>
            <a:ext cx="18573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圓角矩形 7"/>
          <p:cNvSpPr/>
          <p:nvPr/>
        </p:nvSpPr>
        <p:spPr>
          <a:xfrm>
            <a:off x="5392738" y="5072063"/>
            <a:ext cx="2357437" cy="428625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Ink Diffusion Effect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te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38575"/>
            <a:ext cx="33147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te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3840163"/>
            <a:ext cx="3311525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zh-TW" sz="4000" dirty="0" smtClean="0"/>
              <a:t>Properties of Chinese Ink Painting</a:t>
            </a:r>
            <a:endParaRPr lang="zh-TW" altLang="en-US" sz="4000" dirty="0" smtClean="0"/>
          </a:p>
        </p:txBody>
      </p:sp>
      <p:sp>
        <p:nvSpPr>
          <p:cNvPr id="14341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571625"/>
            <a:ext cx="8229600" cy="4829175"/>
          </a:xfrm>
        </p:spPr>
        <p:txBody>
          <a:bodyPr/>
          <a:lstStyle/>
          <a:p>
            <a:pPr eaLnBrk="1" hangingPunct="1"/>
            <a:r>
              <a:rPr lang="en-US" altLang="zh-TW" sz="2400" smtClean="0"/>
              <a:t>Carbon Particles</a:t>
            </a:r>
          </a:p>
          <a:p>
            <a:pPr lvl="1" eaLnBrk="1" hangingPunct="1"/>
            <a:r>
              <a:rPr lang="en-US" altLang="zh-TW" sz="2000" smtClean="0"/>
              <a:t>Filter Effect</a:t>
            </a:r>
          </a:p>
          <a:p>
            <a:pPr lvl="1" eaLnBrk="1" hangingPunct="1">
              <a:buFont typeface="Wingdings 2" panose="05020102010507070707" pitchFamily="18" charset="2"/>
              <a:buNone/>
            </a:pPr>
            <a:r>
              <a:rPr lang="en-US" altLang="zh-TW" sz="2000" smtClean="0"/>
              <a:t>    </a:t>
            </a:r>
            <a:r>
              <a:rPr lang="en-US" altLang="zh-TW" sz="2000" i="1" smtClean="0"/>
              <a:t>if(Carbon_Diameter &gt; Hole_Diameter(p)) then</a:t>
            </a:r>
          </a:p>
          <a:p>
            <a:pPr lvl="1" eaLnBrk="1" hangingPunct="1">
              <a:buFont typeface="Wingdings 2" panose="05020102010507070707" pitchFamily="18" charset="2"/>
              <a:buNone/>
            </a:pPr>
            <a:r>
              <a:rPr lang="en-US" altLang="zh-TW" sz="2000" i="1" smtClean="0"/>
              <a:t>       Carbon_Position </a:t>
            </a:r>
            <a:r>
              <a:rPr lang="zh-TW" altLang="en-US" sz="2000" i="1" smtClean="0"/>
              <a:t>← </a:t>
            </a:r>
            <a:r>
              <a:rPr lang="en-US" altLang="zh-TW" sz="2000" i="1" smtClean="0"/>
              <a:t>p</a:t>
            </a:r>
          </a:p>
          <a:p>
            <a:pPr lvl="1" eaLnBrk="1" hangingPunct="1">
              <a:buFont typeface="Wingdings 2" panose="05020102010507070707" pitchFamily="18" charset="2"/>
              <a:buNone/>
            </a:pPr>
            <a:r>
              <a:rPr lang="en-US" altLang="zh-TW" sz="2000" i="1" smtClean="0"/>
              <a:t>    else</a:t>
            </a:r>
          </a:p>
          <a:p>
            <a:pPr lvl="1" eaLnBrk="1" hangingPunct="1">
              <a:buFont typeface="Wingdings 2" panose="05020102010507070707" pitchFamily="18" charset="2"/>
              <a:buNone/>
            </a:pPr>
            <a:r>
              <a:rPr lang="en-US" altLang="zh-TW" sz="2000" i="1" smtClean="0"/>
              <a:t>        Carbon_Position </a:t>
            </a:r>
            <a:r>
              <a:rPr lang="zh-TW" altLang="en-US" sz="2000" i="1" smtClean="0"/>
              <a:t>← </a:t>
            </a:r>
            <a:r>
              <a:rPr lang="en-US" altLang="zh-TW" sz="2000" i="1" smtClean="0"/>
              <a:t>Water_Outflow_Direction(p)</a:t>
            </a:r>
          </a:p>
          <a:p>
            <a:pPr lvl="1" eaLnBrk="1" hangingPunct="1"/>
            <a:endParaRPr lang="en-US" altLang="zh-TW" smtClean="0"/>
          </a:p>
          <a:p>
            <a:pPr eaLnBrk="1" hangingPunct="1"/>
            <a:endParaRPr lang="zh-TW" altLang="en-US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9E5526CA-A31E-49DB-8B76-330E2EABCC5D}" type="slidenum">
              <a:rPr kumimoji="0" lang="zh-TW" altLang="en-US">
                <a:solidFill>
                  <a:srgbClr val="3F3F3F"/>
                </a:solidFill>
                <a:latin typeface="Corbel" panose="020B0503020204020204" pitchFamily="34" charset="0"/>
              </a:rPr>
              <a:pPr eaLnBrk="1" hangingPunct="1"/>
              <a:t>5</a:t>
            </a:fld>
            <a:endParaRPr kumimoji="0" lang="zh-TW" altLang="en-US">
              <a:solidFill>
                <a:srgbClr val="3F3F3F"/>
              </a:solidFill>
              <a:latin typeface="Corbel" panose="020B0503020204020204" pitchFamily="34" charset="0"/>
            </a:endParaRPr>
          </a:p>
        </p:txBody>
      </p:sp>
      <p:sp>
        <p:nvSpPr>
          <p:cNvPr id="9" name="向右箭號 8"/>
          <p:cNvSpPr/>
          <p:nvPr/>
        </p:nvSpPr>
        <p:spPr>
          <a:xfrm>
            <a:off x="4357688" y="5214938"/>
            <a:ext cx="642937" cy="285750"/>
          </a:xfrm>
          <a:prstGeom prst="rightArrow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zh-TW" sz="4000" dirty="0" smtClean="0"/>
              <a:t>Motion of Water</a:t>
            </a:r>
            <a:endParaRPr lang="zh-TW" altLang="en-US" sz="4000" dirty="0" smtClean="0"/>
          </a:p>
        </p:txBody>
      </p:sp>
      <p:sp>
        <p:nvSpPr>
          <p:cNvPr id="1536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Factors that dominate the flow of water</a:t>
            </a:r>
          </a:p>
          <a:p>
            <a:pPr lvl="1" eaLnBrk="1" hangingPunct="1"/>
            <a:r>
              <a:rPr lang="en-US" altLang="zh-TW" dirty="0" smtClean="0"/>
              <a:t>Gradient of water between neighboring </a:t>
            </a:r>
            <a:r>
              <a:rPr lang="en-US" altLang="zh-TW" dirty="0" err="1" smtClean="0"/>
              <a:t>papels</a:t>
            </a:r>
            <a:endParaRPr lang="en-US" altLang="zh-TW" dirty="0" smtClean="0"/>
          </a:p>
          <a:p>
            <a:pPr lvl="1" eaLnBrk="1" hangingPunct="1"/>
            <a:r>
              <a:rPr lang="en-US" altLang="zh-TW" dirty="0" smtClean="0"/>
              <a:t>Absorbency of neighboring </a:t>
            </a:r>
            <a:r>
              <a:rPr lang="en-US" altLang="zh-TW" dirty="0" err="1" smtClean="0"/>
              <a:t>papels</a:t>
            </a:r>
            <a:endParaRPr lang="en-US" altLang="zh-TW" dirty="0" smtClean="0"/>
          </a:p>
          <a:p>
            <a:pPr lvl="1" eaLnBrk="1" hangingPunct="1"/>
            <a:r>
              <a:rPr lang="en-US" altLang="zh-TW" dirty="0" smtClean="0"/>
              <a:t>Paper texture of neighboring </a:t>
            </a:r>
            <a:r>
              <a:rPr lang="en-US" altLang="zh-TW" dirty="0" err="1" smtClean="0"/>
              <a:t>papels</a:t>
            </a:r>
            <a:endParaRPr lang="en-US" altLang="zh-TW" dirty="0" smtClean="0"/>
          </a:p>
          <a:p>
            <a:pPr lvl="1" eaLnBrk="1" hangingPunct="1"/>
            <a:r>
              <a:rPr lang="en-US" altLang="zh-TW" dirty="0" smtClean="0"/>
              <a:t>Inertia of water</a:t>
            </a:r>
            <a:endParaRPr lang="zh-TW" altLang="en-US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2007/11/13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4F79DC28-90E5-4ECA-9F1F-3AACB0BEE5E5}" type="slidenum">
              <a:rPr kumimoji="0" lang="zh-TW" altLang="en-US">
                <a:solidFill>
                  <a:srgbClr val="3F3F3F"/>
                </a:solidFill>
                <a:latin typeface="Corbel" panose="020B0503020204020204" pitchFamily="34" charset="0"/>
              </a:rPr>
              <a:pPr eaLnBrk="1" hangingPunct="1"/>
              <a:t>6</a:t>
            </a:fld>
            <a:endParaRPr kumimoji="0" lang="zh-TW" altLang="en-US">
              <a:solidFill>
                <a:srgbClr val="3F3F3F"/>
              </a:solidFill>
              <a:latin typeface="Corbel" panose="020B0503020204020204" pitchFamily="34" charset="0"/>
            </a:endParaRPr>
          </a:p>
        </p:txBody>
      </p:sp>
      <p:pic>
        <p:nvPicPr>
          <p:cNvPr id="7" name="Picture 4" descr="te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4429125"/>
            <a:ext cx="5688013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Formalization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3"/>
            <a:stretch>
              <a:fillRect t="-527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zh-TW" altLang="en-US" dirty="0">
                <a:noFill/>
              </a:rPr>
              <a:t> 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3491880" y="42210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Dring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988840"/>
            <a:ext cx="7056784" cy="257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14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US" altLang="zh-TW" dirty="0"/>
              <a:t>Computer-Generated </a:t>
            </a:r>
            <a:r>
              <a:rPr lang="en-US" altLang="zh-TW" dirty="0" smtClean="0"/>
              <a:t>Watercolor</a:t>
            </a:r>
            <a:br>
              <a:rPr lang="en-US" altLang="zh-TW" dirty="0" smtClean="0"/>
            </a:br>
            <a:r>
              <a:rPr lang="en-US" altLang="zh-TW" dirty="0" smtClean="0"/>
              <a:t>[</a:t>
            </a:r>
            <a:r>
              <a:rPr lang="en-US" altLang="zh-TW" dirty="0" smtClean="0"/>
              <a:t>Curtis et al 1997]</a:t>
            </a:r>
            <a:endParaRPr lang="en-GB" dirty="0"/>
          </a:p>
        </p:txBody>
      </p:sp>
      <p:sp>
        <p:nvSpPr>
          <p:cNvPr id="17411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925638"/>
            <a:ext cx="9040813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模組">
  <a:themeElements>
    <a:clrScheme name="模組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模組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模組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模組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模組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3351</TotalTime>
  <Words>689</Words>
  <Application>Microsoft Office PowerPoint</Application>
  <PresentationFormat>如螢幕大小 (4:3)</PresentationFormat>
  <Paragraphs>148</Paragraphs>
  <Slides>35</Slides>
  <Notes>13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5" baseType="lpstr">
      <vt:lpstr>StarSymbol</vt:lpstr>
      <vt:lpstr>新細明體</vt:lpstr>
      <vt:lpstr>Arial</vt:lpstr>
      <vt:lpstr>Calibri</vt:lpstr>
      <vt:lpstr>Corbel</vt:lpstr>
      <vt:lpstr>Wingdings</vt:lpstr>
      <vt:lpstr>Wingdings 2</vt:lpstr>
      <vt:lpstr>Wingdings 3</vt:lpstr>
      <vt:lpstr>模組</vt:lpstr>
      <vt:lpstr>方程式</vt:lpstr>
      <vt:lpstr>Advance Computer Graphics</vt:lpstr>
      <vt:lpstr>Hairy Brushes  1986</vt:lpstr>
      <vt:lpstr>PowerPoint 簡報</vt:lpstr>
      <vt:lpstr>Properties of Chinese Ink Painting [Kunii 1995]</vt:lpstr>
      <vt:lpstr>Properties of Chinese Ink Painting</vt:lpstr>
      <vt:lpstr>Motion of Water</vt:lpstr>
      <vt:lpstr>Formalization</vt:lpstr>
      <vt:lpstr>PowerPoint 簡報</vt:lpstr>
      <vt:lpstr>Computer-Generated Watercolor [Curtis et al 1997]</vt:lpstr>
      <vt:lpstr>Watercolor Effects</vt:lpstr>
      <vt:lpstr>Basic model</vt:lpstr>
      <vt:lpstr>Representing Glaze Using Staggered Grid</vt:lpstr>
      <vt:lpstr>Creating Glazes</vt:lpstr>
      <vt:lpstr>PowerPoint 簡報</vt:lpstr>
      <vt:lpstr>PowerPoint 簡報</vt:lpstr>
      <vt:lpstr>PowerPoint 簡報</vt:lpstr>
      <vt:lpstr>PowerPoint 簡報</vt:lpstr>
      <vt:lpstr>Kubelka-Munk model</vt:lpstr>
      <vt:lpstr>Specifying the optical properties of pigments</vt:lpstr>
      <vt:lpstr>Opaque and Transparent pigment</vt:lpstr>
      <vt:lpstr>Watercolor Pigments</vt:lpstr>
      <vt:lpstr>Optical compositing of layers</vt:lpstr>
      <vt:lpstr>MoXi: Real-Time Ink Dispersion in Absorbent Paper [2005]</vt:lpstr>
      <vt:lpstr>Project Gustav: immersive digital painting [2010]</vt:lpstr>
      <vt:lpstr>Painting Many Pasts: Synthesizing Time Lapse Videos of Paintings  CVPR 2020</vt:lpstr>
      <vt:lpstr>Additive / Subtractive color</vt:lpstr>
      <vt:lpstr>Pigments</vt:lpstr>
      <vt:lpstr>Color Wheel</vt:lpstr>
      <vt:lpstr>Primary color</vt:lpstr>
      <vt:lpstr>Secondary color</vt:lpstr>
      <vt:lpstr>PowerPoint 簡報</vt:lpstr>
      <vt:lpstr>PowerPoint 簡報</vt:lpstr>
      <vt:lpstr>Example</vt:lpstr>
      <vt:lpstr>Example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Graphics</dc:title>
  <dc:creator>mtchi</dc:creator>
  <cp:lastModifiedBy>Windows 使用者</cp:lastModifiedBy>
  <cp:revision>161</cp:revision>
  <dcterms:modified xsi:type="dcterms:W3CDTF">2021-05-09T16:04:12Z</dcterms:modified>
</cp:coreProperties>
</file>