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4" r:id="rId4"/>
    <p:sldId id="285" r:id="rId5"/>
    <p:sldId id="276" r:id="rId6"/>
    <p:sldId id="277" r:id="rId7"/>
    <p:sldId id="278" r:id="rId8"/>
    <p:sldId id="279" r:id="rId9"/>
    <p:sldId id="280" r:id="rId10"/>
    <p:sldId id="267" r:id="rId11"/>
    <p:sldId id="258" r:id="rId12"/>
    <p:sldId id="259" r:id="rId13"/>
    <p:sldId id="260" r:id="rId14"/>
    <p:sldId id="264" r:id="rId15"/>
    <p:sldId id="261" r:id="rId16"/>
    <p:sldId id="270" r:id="rId17"/>
    <p:sldId id="271" r:id="rId18"/>
    <p:sldId id="273" r:id="rId19"/>
    <p:sldId id="262" r:id="rId20"/>
    <p:sldId id="272" r:id="rId21"/>
    <p:sldId id="263" r:id="rId22"/>
    <p:sldId id="265" r:id="rId23"/>
    <p:sldId id="268" r:id="rId24"/>
    <p:sldId id="266" r:id="rId25"/>
    <p:sldId id="274" r:id="rId26"/>
    <p:sldId id="275" r:id="rId27"/>
    <p:sldId id="269" r:id="rId28"/>
    <p:sldId id="281" r:id="rId29"/>
    <p:sldId id="286" r:id="rId30"/>
    <p:sldId id="287" r:id="rId31"/>
    <p:sldId id="282" r:id="rId32"/>
    <p:sldId id="283" r:id="rId33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8" autoAdjust="0"/>
  </p:normalViewPr>
  <p:slideViewPr>
    <p:cSldViewPr>
      <p:cViewPr varScale="1">
        <p:scale>
          <a:sx n="63" d="100"/>
          <a:sy n="63" d="100"/>
        </p:scale>
        <p:origin x="708" y="60"/>
      </p:cViewPr>
      <p:guideLst>
        <p:guide orient="horz" pos="1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265EA5-3689-4B8D-BF3A-73D8D998C40B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BB0DDB-9D30-4AFE-82A5-944476422E2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12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880B1E8-3C45-4071-B0AD-8C6DAE5121F7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80689C-45A9-49DC-8F6C-972D340EF73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9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hoppe/proj/silclip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2021</a:t>
            </a:r>
            <a:endParaRPr lang="en-US" altLang="zh-TW" dirty="0" smtClean="0"/>
          </a:p>
          <a:p>
            <a:r>
              <a:rPr lang="en-US" altLang="zh-TW" dirty="0" smtClean="0"/>
              <a:t>Reference</a:t>
            </a:r>
          </a:p>
          <a:p>
            <a:r>
              <a:rPr lang="en-US" altLang="zh-TW" dirty="0" smtClean="0"/>
              <a:t>http://www.cs.princeton.edu/courses/archive/spr03/cs426/lectures/19-npr.pdf</a:t>
            </a:r>
          </a:p>
          <a:p>
            <a:r>
              <a:rPr lang="en-US" altLang="zh-TW" dirty="0" smtClean="0"/>
              <a:t>http://www.docstoc.com/docs/4533660/Interactive-Illustrative-Graphics-and-Visualization-Shape-Depiction-Object-Representation </a:t>
            </a:r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87BF40A-11A5-4575-A06D-C95780DA2B4C}" type="slidenum">
              <a:rPr lang="zh-TW" altLang="en-US"/>
              <a:pPr eaLnBrk="1" hangingPunct="1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9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Comprehensible Rendering of 3-D Shapes. Siggraph 1990</a:t>
            </a:r>
          </a:p>
          <a:p>
            <a:r>
              <a:rPr lang="en-US" altLang="zh-TW" b="1" smtClean="0"/>
              <a:t> </a:t>
            </a:r>
            <a:endParaRPr lang="en-US" altLang="zh-TW" smtClean="0"/>
          </a:p>
          <a:p>
            <a:r>
              <a:rPr lang="en-US" altLang="zh-TW" smtClean="0"/>
              <a:t>Sobel operator</a:t>
            </a:r>
          </a:p>
          <a:p>
            <a:endParaRPr lang="en-US" altLang="zh-TW" smtClean="0"/>
          </a:p>
          <a:p>
            <a:r>
              <a:rPr lang="en-US" altLang="zh-TW" smtClean="0"/>
              <a:t>We can also use normal map</a:t>
            </a: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3DB21B7-AD88-48FF-8CB3-71CCB08EFB83}" type="slidenum">
              <a:rPr lang="zh-TW" altLang="en-US"/>
              <a:pPr eaLnBrk="1" hangingPunct="1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43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http://research.microsoft.com/en-us/um/people/hoppe/proj/silclip/</a:t>
            </a: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1A515A-2A11-406E-B723-15E43C4E1689}" type="slidenum">
              <a:rPr lang="zh-TW" altLang="en-US"/>
              <a:pPr eaLnBrk="1" hangingPunct="1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55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95F5-9DF3-4E9F-8551-49C178FAE277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C276E-F2F8-4839-B006-17CAB084CCF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97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A819-0A88-4E4E-AD1C-7EB90076C85B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FAF4-0A58-4625-B1E0-CC0DE94FE82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5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C5E2-4641-402C-88CD-11398E9A71EE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4520B-2162-4FF7-BB05-0844DCA2AEB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04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8275"/>
            <a:ext cx="8153400" cy="7461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153400" cy="2438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3962400"/>
            <a:ext cx="8153400" cy="2438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71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FCC4-E49D-4076-9000-6CCEB87679C9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F4038-67DA-4DAB-980E-7E6520CF7F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9581-FED2-4F42-A9EA-448771C4B46F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001F3C-B67F-41AA-8512-6C95CB89721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87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878A-9B70-4561-974E-64695444DAEF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5B56-9571-4EE7-830A-04291A3675B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48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9B89-03BC-4205-AC7C-814FD8AE1B52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43D4-35FE-4CE1-B5E2-9120D53D345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7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89DB-0F35-4952-81B2-21E4E07E1FCE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3111-57D0-4E6F-8D4F-15DC8B79874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28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72EB-270E-48D9-905F-EEB843FDE03F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7875-ABEF-4ED5-B4CF-372F092DBC2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50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ED1-7621-4156-AEA1-5DBE0CF39115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D49B-A9F7-40E9-89EE-7922B2D83D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63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A9D1-87B5-4276-9461-0C1801FE97D7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CA096BA1-FA49-41A7-8FE8-400AB7900C4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94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4FEE81CF-D479-4132-BDBE-46A0651F7305}" type="datetimeFigureOut">
              <a:rPr lang="zh-TW" altLang="en-US"/>
              <a:pPr>
                <a:defRPr/>
              </a:pPr>
              <a:t>2021/5/2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01880DE6-A75C-4E1D-9F0D-1BCD196DB10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47" r:id="rId2"/>
    <p:sldLayoutId id="2147484053" r:id="rId3"/>
    <p:sldLayoutId id="2147484048" r:id="rId4"/>
    <p:sldLayoutId id="2147484049" r:id="rId5"/>
    <p:sldLayoutId id="2147484050" r:id="rId6"/>
    <p:sldLayoutId id="2147484054" r:id="rId7"/>
    <p:sldLayoutId id="2147484055" r:id="rId8"/>
    <p:sldLayoutId id="2147484056" r:id="rId9"/>
    <p:sldLayoutId id="2147484051" r:id="rId10"/>
    <p:sldLayoutId id="2147484057" r:id="rId11"/>
    <p:sldLayoutId id="2147484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Advance Computer Graphics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zh-TW" smtClean="0"/>
              <a:t>Non-photorealistic rendering – Feature Edge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Silhouette detection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844675"/>
            <a:ext cx="5991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4"/>
          <p:cNvSpPr txBox="1">
            <a:spLocks noChangeArrowheads="1"/>
          </p:cNvSpPr>
          <p:nvPr/>
        </p:nvSpPr>
        <p:spPr bwMode="auto">
          <a:xfrm>
            <a:off x="1214438" y="5929313"/>
            <a:ext cx="671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Real-Time Nonphotorealistic Rendering. Markosian, Kowalski,</a:t>
            </a:r>
          </a:p>
          <a:p>
            <a:pPr eaLnBrk="1" hangingPunct="1"/>
            <a:r>
              <a:rPr lang="en-US" altLang="zh-TW"/>
              <a:t>Trychin, Bourdev, Goldstein, &amp; Hughes. SIGGRAPH 1997.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Applications</a:t>
            </a:r>
            <a:endParaRPr lang="zh-TW" altLang="en-US" dirty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Visualization</a:t>
            </a:r>
          </a:p>
          <a:p>
            <a:r>
              <a:rPr lang="en-US" altLang="zh-TW" smtClean="0"/>
              <a:t>Fast, simple “line drawing” style</a:t>
            </a:r>
            <a:endParaRPr lang="zh-TW" altLang="en-US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86188"/>
            <a:ext cx="2876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786188"/>
            <a:ext cx="2873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768725"/>
            <a:ext cx="2876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Observation:</a:t>
            </a:r>
            <a:endParaRPr lang="zh-TW" altLang="en-US" dirty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silhouette edges are</a:t>
            </a:r>
          </a:p>
          <a:p>
            <a:pPr lvl="1"/>
            <a:r>
              <a:rPr lang="en-US" altLang="zh-TW" smtClean="0"/>
              <a:t>Sparse</a:t>
            </a:r>
          </a:p>
          <a:p>
            <a:pPr lvl="1"/>
            <a:r>
              <a:rPr lang="en-US" altLang="zh-TW" smtClean="0"/>
              <a:t>Connected in long chains</a:t>
            </a:r>
          </a:p>
          <a:p>
            <a:pPr lvl="1"/>
            <a:r>
              <a:rPr lang="en-US" altLang="zh-TW" smtClean="0"/>
              <a:t>Temporally coherent</a:t>
            </a:r>
            <a:endParaRPr lang="zh-TW" alt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873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197350"/>
            <a:ext cx="2876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12364939">
            <a:off x="5045075" y="5487988"/>
            <a:ext cx="255588" cy="249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19813355">
            <a:off x="4494213" y="2928938"/>
            <a:ext cx="255587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Definition of a silhouette</a:t>
            </a:r>
            <a:endParaRPr lang="zh-TW" altLang="en-US" dirty="0"/>
          </a:p>
        </p:txBody>
      </p:sp>
      <p:sp>
        <p:nvSpPr>
          <p:cNvPr id="4" name="笑臉 3"/>
          <p:cNvSpPr/>
          <p:nvPr/>
        </p:nvSpPr>
        <p:spPr>
          <a:xfrm>
            <a:off x="2071688" y="3857625"/>
            <a:ext cx="714375" cy="78581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432300" y="3052763"/>
            <a:ext cx="2071688" cy="2508250"/>
          </a:xfrm>
          <a:custGeom>
            <a:avLst/>
            <a:gdLst>
              <a:gd name="connsiteX0" fmla="*/ 2072185 w 2072185"/>
              <a:gd name="connsiteY0" fmla="*/ 1685499 h 2508914"/>
              <a:gd name="connsiteX1" fmla="*/ 1758286 w 2072185"/>
              <a:gd name="connsiteY1" fmla="*/ 2272353 h 2508914"/>
              <a:gd name="connsiteX2" fmla="*/ 1103194 w 2072185"/>
              <a:gd name="connsiteY2" fmla="*/ 2504365 h 2508914"/>
              <a:gd name="connsiteX3" fmla="*/ 625522 w 2072185"/>
              <a:gd name="connsiteY3" fmla="*/ 2299648 h 2508914"/>
              <a:gd name="connsiteX4" fmla="*/ 366215 w 2072185"/>
              <a:gd name="connsiteY4" fmla="*/ 1671851 h 2508914"/>
              <a:gd name="connsiteX5" fmla="*/ 65964 w 2072185"/>
              <a:gd name="connsiteY5" fmla="*/ 989463 h 2508914"/>
              <a:gd name="connsiteX6" fmla="*/ 52316 w 2072185"/>
              <a:gd name="connsiteY6" fmla="*/ 566383 h 2508914"/>
              <a:gd name="connsiteX7" fmla="*/ 379863 w 2072185"/>
              <a:gd name="connsiteY7" fmla="*/ 75063 h 2508914"/>
              <a:gd name="connsiteX8" fmla="*/ 884830 w 2072185"/>
              <a:gd name="connsiteY8" fmla="*/ 116007 h 2508914"/>
              <a:gd name="connsiteX9" fmla="*/ 1362501 w 2072185"/>
              <a:gd name="connsiteY9" fmla="*/ 702860 h 2508914"/>
              <a:gd name="connsiteX10" fmla="*/ 1799230 w 2072185"/>
              <a:gd name="connsiteY10" fmla="*/ 1003111 h 2508914"/>
              <a:gd name="connsiteX11" fmla="*/ 1990298 w 2072185"/>
              <a:gd name="connsiteY11" fmla="*/ 1084998 h 250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2185" h="2508914">
                <a:moveTo>
                  <a:pt x="2072185" y="1685499"/>
                </a:moveTo>
                <a:cubicBezTo>
                  <a:pt x="1995984" y="1910687"/>
                  <a:pt x="1919784" y="2135875"/>
                  <a:pt x="1758286" y="2272353"/>
                </a:cubicBezTo>
                <a:cubicBezTo>
                  <a:pt x="1596788" y="2408831"/>
                  <a:pt x="1291988" y="2499816"/>
                  <a:pt x="1103194" y="2504365"/>
                </a:cubicBezTo>
                <a:cubicBezTo>
                  <a:pt x="914400" y="2508914"/>
                  <a:pt x="748352" y="2438400"/>
                  <a:pt x="625522" y="2299648"/>
                </a:cubicBezTo>
                <a:cubicBezTo>
                  <a:pt x="502692" y="2160896"/>
                  <a:pt x="459475" y="1890215"/>
                  <a:pt x="366215" y="1671851"/>
                </a:cubicBezTo>
                <a:cubicBezTo>
                  <a:pt x="272955" y="1453487"/>
                  <a:pt x="118280" y="1173708"/>
                  <a:pt x="65964" y="989463"/>
                </a:cubicBezTo>
                <a:cubicBezTo>
                  <a:pt x="13648" y="805218"/>
                  <a:pt x="0" y="718783"/>
                  <a:pt x="52316" y="566383"/>
                </a:cubicBezTo>
                <a:cubicBezTo>
                  <a:pt x="104633" y="413983"/>
                  <a:pt x="241111" y="150126"/>
                  <a:pt x="379863" y="75063"/>
                </a:cubicBezTo>
                <a:cubicBezTo>
                  <a:pt x="518615" y="0"/>
                  <a:pt x="721057" y="11374"/>
                  <a:pt x="884830" y="116007"/>
                </a:cubicBezTo>
                <a:cubicBezTo>
                  <a:pt x="1048603" y="220640"/>
                  <a:pt x="1210101" y="555009"/>
                  <a:pt x="1362501" y="702860"/>
                </a:cubicBezTo>
                <a:cubicBezTo>
                  <a:pt x="1514901" y="850711"/>
                  <a:pt x="1694597" y="939421"/>
                  <a:pt x="1799230" y="1003111"/>
                </a:cubicBezTo>
                <a:cubicBezTo>
                  <a:pt x="1903863" y="1066801"/>
                  <a:pt x="1997122" y="1089547"/>
                  <a:pt x="1990298" y="108499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7" name="直線單箭頭接點 16"/>
          <p:cNvCxnSpPr>
            <a:stCxn id="4" idx="6"/>
          </p:cNvCxnSpPr>
          <p:nvPr/>
        </p:nvCxnSpPr>
        <p:spPr>
          <a:xfrm flipV="1">
            <a:off x="2786063" y="2643188"/>
            <a:ext cx="2857500" cy="1608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6"/>
          </p:cNvCxnSpPr>
          <p:nvPr/>
        </p:nvCxnSpPr>
        <p:spPr>
          <a:xfrm>
            <a:off x="2786063" y="4251325"/>
            <a:ext cx="3071812" cy="1606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3" idx="7"/>
          </p:cNvCxnSpPr>
          <p:nvPr/>
        </p:nvCxnSpPr>
        <p:spPr>
          <a:xfrm flipH="1" flipV="1">
            <a:off x="4449763" y="2492375"/>
            <a:ext cx="361950" cy="63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5003800" y="5572125"/>
            <a:ext cx="354013" cy="809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9540875" y="32845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文字方塊 10"/>
          <p:cNvSpPr txBox="1">
            <a:spLocks noChangeArrowheads="1"/>
          </p:cNvSpPr>
          <p:nvPr/>
        </p:nvSpPr>
        <p:spPr bwMode="auto">
          <a:xfrm>
            <a:off x="5643563" y="2513013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View vector</a:t>
            </a:r>
            <a:endParaRPr lang="zh-TW" altLang="en-US"/>
          </a:p>
        </p:txBody>
      </p:sp>
      <p:sp>
        <p:nvSpPr>
          <p:cNvPr id="22541" name="文字方塊 11"/>
          <p:cNvSpPr txBox="1">
            <a:spLocks noChangeArrowheads="1"/>
          </p:cNvSpPr>
          <p:nvPr/>
        </p:nvSpPr>
        <p:spPr bwMode="auto">
          <a:xfrm>
            <a:off x="3911600" y="2124075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Normal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Definition of a silhouette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N dot V &lt;0: front face</a:t>
            </a:r>
          </a:p>
          <a:p>
            <a:r>
              <a:rPr lang="en-US" altLang="zh-TW" smtClean="0"/>
              <a:t>N dot V &gt;0: back face</a:t>
            </a:r>
          </a:p>
          <a:p>
            <a:r>
              <a:rPr lang="en-US" altLang="zh-TW" smtClean="0"/>
              <a:t>N dot V =0: silhouette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4" name="笑臉 3"/>
          <p:cNvSpPr/>
          <p:nvPr/>
        </p:nvSpPr>
        <p:spPr>
          <a:xfrm>
            <a:off x="1285875" y="4357688"/>
            <a:ext cx="714375" cy="7858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rot="5400000" flipH="1" flipV="1">
            <a:off x="3714750" y="4572001"/>
            <a:ext cx="1500187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16200000" flipH="1">
            <a:off x="4786313" y="4572000"/>
            <a:ext cx="857250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429250" y="5214938"/>
            <a:ext cx="71437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143625" y="5572125"/>
            <a:ext cx="500063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0800000">
            <a:off x="3786188" y="4643438"/>
            <a:ext cx="714375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5143500" y="4429125"/>
            <a:ext cx="857250" cy="357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2428875" y="5072063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front face</a:t>
            </a:r>
            <a:endParaRPr lang="zh-TW" altLang="en-US"/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7072313" y="507206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back face</a:t>
            </a:r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786313" y="4214813"/>
            <a:ext cx="428625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5357813" y="371475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silhouette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Cusp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vertex is adjacent exactly 2 silhouette edge on front-facing and the other back-facing</a:t>
            </a:r>
            <a:endParaRPr lang="zh-TW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571875"/>
            <a:ext cx="608647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More than 2 silhoutte edges</a:t>
            </a:r>
            <a:endParaRPr lang="zh-TW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89300"/>
            <a:ext cx="51689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Images space algorithm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908300" y="1884363"/>
          <a:ext cx="3327399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396" marR="91396" marT="45733" marB="4573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文字方塊 4"/>
          <p:cNvSpPr txBox="1">
            <a:spLocks noChangeArrowheads="1"/>
          </p:cNvSpPr>
          <p:nvPr/>
        </p:nvSpPr>
        <p:spPr bwMode="auto">
          <a:xfrm>
            <a:off x="357188" y="3429000"/>
            <a:ext cx="79295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First order discontinuities</a:t>
            </a:r>
          </a:p>
          <a:p>
            <a:pPr lvl="1" eaLnBrk="1" hangingPunct="1"/>
            <a:r>
              <a:rPr lang="en-US" altLang="zh-TW"/>
              <a:t>G(X) = ( |A + 2B + C – F - 2G – H|  +</a:t>
            </a:r>
          </a:p>
          <a:p>
            <a:pPr eaLnBrk="1" hangingPunct="1"/>
            <a:r>
              <a:rPr lang="en-US" altLang="zh-TW"/>
              <a:t>                     |C + 2E + H – A - 2D – R|)  / 8;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Second order discontinuities</a:t>
            </a:r>
          </a:p>
          <a:p>
            <a:pPr lvl="1" eaLnBrk="1" hangingPunct="1"/>
            <a:r>
              <a:rPr lang="en-US" altLang="zh-TW"/>
              <a:t>l = (8X-A-B-C-D-E-F-G-H)/3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             </a:t>
            </a:r>
            <a:endParaRPr lang="zh-TW" altLang="en-US"/>
          </a:p>
        </p:txBody>
      </p:sp>
      <p:pic>
        <p:nvPicPr>
          <p:cNvPr id="266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43250"/>
            <a:ext cx="36433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Randomized silhouette detection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Check a fraction of edges.</a:t>
            </a:r>
          </a:p>
          <a:p>
            <a:pPr lvl="1"/>
            <a:r>
              <a:rPr lang="en-US" altLang="zh-TW" smtClean="0"/>
              <a:t>Find one, find whole chain</a:t>
            </a:r>
          </a:p>
          <a:p>
            <a:r>
              <a:rPr lang="en-US" altLang="zh-TW" smtClean="0"/>
              <a:t>Check old silhouettes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Feature Edge</a:t>
            </a:r>
          </a:p>
          <a:p>
            <a:pPr lvl="1"/>
            <a:r>
              <a:rPr lang="en-US" altLang="zh-TW" smtClean="0"/>
              <a:t>Silhouettes</a:t>
            </a:r>
          </a:p>
          <a:p>
            <a:pPr lvl="1"/>
            <a:r>
              <a:rPr lang="en-US" altLang="zh-TW" smtClean="0"/>
              <a:t>Boundaries</a:t>
            </a:r>
          </a:p>
          <a:p>
            <a:pPr lvl="1"/>
            <a:r>
              <a:rPr lang="en-US" altLang="zh-TW" smtClean="0"/>
              <a:t>Crease</a:t>
            </a:r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143375"/>
            <a:ext cx="180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20447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14813"/>
            <a:ext cx="17399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Terminology on silhouettes</a:t>
            </a:r>
            <a:endParaRPr lang="zh-TW" altLang="en-US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00188"/>
            <a:ext cx="72199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zh-TW" sz="3200" dirty="0" smtClean="0"/>
              <a:t>Silhouette Clipping </a:t>
            </a:r>
            <a:br>
              <a:rPr lang="en-US" altLang="zh-TW" sz="3200" dirty="0" smtClean="0"/>
            </a:br>
            <a:r>
              <a:rPr lang="en-US" altLang="zh-TW" sz="3200" dirty="0" smtClean="0"/>
              <a:t>[Pedro V. Sander et al. 2000]</a:t>
            </a:r>
            <a:endParaRPr lang="zh-TW" altLang="en-US" sz="3200" dirty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9075"/>
            <a:ext cx="47529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Definition of a surface boundary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It occurs on an non-close model. At least one polygon has at least one edge that is not shared with any other polygon.</a:t>
            </a:r>
          </a:p>
          <a:p>
            <a:r>
              <a:rPr lang="en-US" altLang="zh-TW" smtClean="0"/>
              <a:t>Cusps: </a:t>
            </a:r>
          </a:p>
          <a:p>
            <a:pPr lvl="1"/>
            <a:r>
              <a:rPr lang="en-US" altLang="zh-TW" smtClean="0"/>
              <a:t>The vertex is adjacent to a boundary edge</a:t>
            </a:r>
          </a:p>
          <a:p>
            <a:endParaRPr lang="zh-TW" altLang="en-US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429125"/>
            <a:ext cx="24447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429125"/>
            <a:ext cx="180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Definition of a crease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crease can be define</a:t>
            </a:r>
          </a:p>
          <a:p>
            <a:pPr lvl="1"/>
            <a:r>
              <a:rPr lang="en-US" altLang="zh-TW" smtClean="0"/>
              <a:t>An edge between two front-facing polygons whose dihedral angle theta is above  some threshold.</a:t>
            </a:r>
          </a:p>
          <a:p>
            <a:pPr lvl="1"/>
            <a:r>
              <a:rPr lang="en-US" altLang="zh-TW" smtClean="0"/>
              <a:t>C^1 discontinuities</a:t>
            </a:r>
          </a:p>
          <a:p>
            <a:pPr lvl="1"/>
            <a:endParaRPr lang="en-US" altLang="zh-TW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714750"/>
            <a:ext cx="45847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Other Discontinuities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77946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Other Discontinuities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84313"/>
            <a:ext cx="77882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z="3200" dirty="0"/>
              <a:t>Suggestive Contours for Conveying Shape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[Doug </a:t>
            </a:r>
            <a:r>
              <a:rPr lang="en-US" altLang="zh-TW" sz="3200" dirty="0" err="1" smtClean="0"/>
              <a:t>DeCarlo</a:t>
            </a:r>
            <a:r>
              <a:rPr lang="en-US" altLang="zh-TW" sz="3200" dirty="0" smtClean="0"/>
              <a:t> et al. 2003]</a:t>
            </a:r>
            <a:endParaRPr lang="zh-TW" altLang="en-US" sz="3200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“Almost contours”:</a:t>
            </a:r>
          </a:p>
          <a:p>
            <a:pPr lvl="1"/>
            <a:r>
              <a:rPr lang="en-US" altLang="zh-TW" dirty="0" smtClean="0"/>
              <a:t>Points </a:t>
            </a:r>
            <a:r>
              <a:rPr lang="en-US" altLang="zh-TW" dirty="0"/>
              <a:t>that become contours in nearby views </a:t>
            </a:r>
          </a:p>
          <a:p>
            <a:endParaRPr lang="zh-TW" altLang="en-US" dirty="0" smtClean="0"/>
          </a:p>
        </p:txBody>
      </p:sp>
      <p:pic>
        <p:nvPicPr>
          <p:cNvPr id="36868" name="Picture 2" descr="http://www.cs.rutgers.edu/~decarlo/img/silcons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45024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Suggestive Contours: Definition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Contours in nearby viewpoints</a:t>
            </a: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not corresponding to contours in closer views)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4944"/>
            <a:ext cx="8293506" cy="33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38385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Suggestive Contours: Definition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 · v not quite zero, but a local </a:t>
            </a:r>
            <a:r>
              <a:rPr lang="en-US" altLang="zh-TW" dirty="0" smtClean="0"/>
              <a:t>minimum</a:t>
            </a:r>
          </a:p>
          <a:p>
            <a:pPr lvl="1"/>
            <a:r>
              <a:rPr lang="en-US" altLang="zh-TW" dirty="0"/>
              <a:t>(in the projected view direction w)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6" y="3105248"/>
            <a:ext cx="7828767" cy="32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z="3200" dirty="0" smtClean="0"/>
              <a:t>Apparent Ridges for Line Drawing</a:t>
            </a:r>
            <a:br>
              <a:rPr lang="en-US" altLang="zh-TW" sz="3200" dirty="0" smtClean="0"/>
            </a:br>
            <a:r>
              <a:rPr lang="en-US" altLang="zh-TW" sz="3200" dirty="0"/>
              <a:t>[</a:t>
            </a:r>
            <a:r>
              <a:rPr lang="en-US" altLang="zh-TW" sz="3200" dirty="0" err="1"/>
              <a:t>Tilke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Judd et al. 2007]</a:t>
            </a:r>
            <a:endParaRPr lang="zh-TW" altLang="en-US" sz="3200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844675"/>
            <a:ext cx="879792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字方塊 4"/>
          <p:cNvSpPr txBox="1">
            <a:spLocks noChangeArrowheads="1"/>
          </p:cNvSpPr>
          <p:nvPr/>
        </p:nvSpPr>
        <p:spPr bwMode="auto">
          <a:xfrm>
            <a:off x="714375" y="6000750"/>
            <a:ext cx="771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The maxima of the normal variation with respect to the viewing plane.</a:t>
            </a:r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zh-TW" sz="3200" dirty="0" smtClean="0"/>
              <a:t>How Well Do Line Drawings Depict Shape? </a:t>
            </a:r>
            <a:br>
              <a:rPr lang="en-US" altLang="zh-TW" sz="3200" dirty="0" smtClean="0"/>
            </a:br>
            <a:r>
              <a:rPr lang="en-US" altLang="zh-TW" sz="3200" dirty="0"/>
              <a:t>[Forrester </a:t>
            </a:r>
            <a:r>
              <a:rPr lang="en-US" altLang="zh-TW" sz="3200" dirty="0" smtClean="0"/>
              <a:t>Cole et al. 2009]</a:t>
            </a:r>
            <a:endParaRPr lang="zh-TW" altLang="en-US" sz="3200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89836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3813"/>
            <a:ext cx="70770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4068</TotalTime>
  <Words>386</Words>
  <Application>Microsoft Office PowerPoint</Application>
  <PresentationFormat>如螢幕大小 (4:3)</PresentationFormat>
  <Paragraphs>92</Paragraphs>
  <Slides>32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0" baseType="lpstr">
      <vt:lpstr>新細明體</vt:lpstr>
      <vt:lpstr>Arial</vt:lpstr>
      <vt:lpstr>Calibri</vt:lpstr>
      <vt:lpstr>Corbel</vt:lpstr>
      <vt:lpstr>Wingdings</vt:lpstr>
      <vt:lpstr>Wingdings 2</vt:lpstr>
      <vt:lpstr>Wingdings 3</vt:lpstr>
      <vt:lpstr>模組</vt:lpstr>
      <vt:lpstr>Advance Computer Graphics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Silhouette detection</vt:lpstr>
      <vt:lpstr>Applications</vt:lpstr>
      <vt:lpstr>Observation:</vt:lpstr>
      <vt:lpstr>Definition of a silhouette</vt:lpstr>
      <vt:lpstr>Definition of a silhouette</vt:lpstr>
      <vt:lpstr>Cusp</vt:lpstr>
      <vt:lpstr>PowerPoint 簡報</vt:lpstr>
      <vt:lpstr>Images space algorithm</vt:lpstr>
      <vt:lpstr>Randomized silhouette detection</vt:lpstr>
      <vt:lpstr>Terminology on silhouettes</vt:lpstr>
      <vt:lpstr>Silhouette Clipping  [Pedro V. Sander et al. 2000]</vt:lpstr>
      <vt:lpstr>Definition of a surface boundary</vt:lpstr>
      <vt:lpstr>PowerPoint 簡報</vt:lpstr>
      <vt:lpstr>Definition of a crease</vt:lpstr>
      <vt:lpstr>Other Discontinuities</vt:lpstr>
      <vt:lpstr>Other Discontinuities</vt:lpstr>
      <vt:lpstr>PowerPoint 簡報</vt:lpstr>
      <vt:lpstr>Suggestive Contours for Conveying Shape [Doug DeCarlo et al. 2003]</vt:lpstr>
      <vt:lpstr>Suggestive Contours: Definition 1</vt:lpstr>
      <vt:lpstr>Suggestive Contours: Definition 2</vt:lpstr>
      <vt:lpstr>Apparent Ridges for Line Drawing [Tilke Judd et al. 2007]</vt:lpstr>
      <vt:lpstr>How Well Do Line Drawings Depict Shape?  [Forrester Cole et al. 2009]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cp:lastModifiedBy>Windows 使用者</cp:lastModifiedBy>
  <cp:revision>121</cp:revision>
  <cp:lastPrinted>2013-04-29T04:42:42Z</cp:lastPrinted>
  <dcterms:modified xsi:type="dcterms:W3CDTF">2021-05-02T15:16:01Z</dcterms:modified>
</cp:coreProperties>
</file>