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260" r:id="rId4"/>
    <p:sldId id="261" r:id="rId5"/>
    <p:sldId id="264" r:id="rId6"/>
    <p:sldId id="267" r:id="rId7"/>
    <p:sldId id="266" r:id="rId8"/>
    <p:sldId id="268" r:id="rId9"/>
    <p:sldId id="269" r:id="rId10"/>
    <p:sldId id="270" r:id="rId11"/>
    <p:sldId id="271" r:id="rId12"/>
    <p:sldId id="257" r:id="rId13"/>
    <p:sldId id="262" r:id="rId14"/>
    <p:sldId id="272" r:id="rId15"/>
    <p:sldId id="276" r:id="rId16"/>
    <p:sldId id="273" r:id="rId17"/>
    <p:sldId id="275" r:id="rId18"/>
    <p:sldId id="277" r:id="rId19"/>
    <p:sldId id="278" r:id="rId20"/>
    <p:sldId id="258" r:id="rId21"/>
    <p:sldId id="259" r:id="rId22"/>
    <p:sldId id="263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62" autoAdjust="0"/>
  </p:normalViewPr>
  <p:slideViewPr>
    <p:cSldViewPr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8FA7-BFF2-45AE-B78D-A3AF93DF572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9405-BED0-4778-A8EF-9BB6E7814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9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?id=V9KrQgAACAAJ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Special:BookSources/978-0-06-016253-5" TargetMode="External"/><Relationship Id="rId4" Type="http://schemas.openxmlformats.org/officeDocument/2006/relationships/hyperlink" Target="https://en.wikipedia.org/wiki/International_Standard_Book_Numbe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2019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遊戲化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(Gamification )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人本設計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優化人類動機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行為設計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(Behavioral Design)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84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https://www.nytimes.com/interactive/2017/04/02/technology/uber-drivers-psychological-tricks.html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2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Yu-Kai Chou</a:t>
            </a:r>
          </a:p>
          <a:p>
            <a:r>
              <a:rPr lang="zh-TW" altLang="en-US" dirty="0" smtClean="0"/>
              <a:t>心理動機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0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操控反射（</a:t>
            </a:r>
            <a:r>
              <a:rPr lang="en-US" altLang="zh-TW" dirty="0" smtClean="0"/>
              <a:t>operant conditioning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46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Left: goal,</a:t>
            </a:r>
            <a:r>
              <a:rPr lang="en-US" altLang="zh-TW" baseline="0" dirty="0" smtClean="0"/>
              <a:t> reward</a:t>
            </a:r>
          </a:p>
          <a:p>
            <a:r>
              <a:rPr lang="en-US" altLang="zh-TW" baseline="0" dirty="0" smtClean="0"/>
              <a:t>Right: enjoyable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43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38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http://yukaichou.com/octalysis-tool/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5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https://en.wikipedia.org/wiki/Bartle_taxonomy_of_player_types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https://www.interaction-design.org/literature/article/bartle-s-player-types-for-gamification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3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Mihaly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Csikszent</a:t>
            </a:r>
            <a:endParaRPr lang="en-US" altLang="zh-TW" dirty="0" smtClean="0"/>
          </a:p>
          <a:p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Mihaly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Csikszentmihályi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(1990). </a:t>
            </a:r>
            <a:r>
              <a:rPr lang="en-US" altLang="zh-TW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Flow: The Psychology of Optimal Experience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Harper &amp; Row.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International Standard Book Number"/>
              </a:rPr>
              <a:t>ISBN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pecial:BookSources/978-0-06-016253-5"/>
              </a:rPr>
              <a:t>978-0-06-016253-5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TW" dirty="0" smtClean="0"/>
              <a:t>mihalyi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49405-BED0-4778-A8EF-9BB6E7814BB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07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3387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243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74649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39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980282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559697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03391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3972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BBEAD13-0566-4C6C-97E7-55F17F24B09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nytimes.com/interactive/2017/04/02/technology/uber-drivers-psychological-trick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G</a:t>
            </a:r>
            <a:r>
              <a:rPr lang="en-US" altLang="zh-TW" dirty="0" smtClean="0"/>
              <a:t>amification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567295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 </a:t>
            </a:r>
            <a:r>
              <a:rPr lang="zh-TW" altLang="en-US" dirty="0" smtClean="0"/>
              <a:t>稀缺性與迫切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Appointment Dynamics</a:t>
            </a:r>
          </a:p>
          <a:p>
            <a:r>
              <a:rPr lang="en-US" altLang="zh-TW" dirty="0" smtClean="0"/>
              <a:t>Torture breaks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04248" y="139117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49007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7. </a:t>
            </a:r>
            <a:r>
              <a:rPr lang="zh-TW" altLang="en-US" dirty="0" smtClean="0"/>
              <a:t>不確定性與好奇心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Random rewards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861280" y="139117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80364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Skinner Box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40968"/>
            <a:ext cx="55626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0568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1905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9389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 </a:t>
            </a:r>
            <a:r>
              <a:rPr lang="zh-TW" altLang="en-US" dirty="0" smtClean="0"/>
              <a:t>損失與避免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Sunk cost Prison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391422" y="1700808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04834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s://pbs.twimg.com/media/DScnEg4XkAABwHe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9" y="296542"/>
            <a:ext cx="8141021" cy="61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0121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外部傾向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內部</a:t>
            </a:r>
            <a:r>
              <a:rPr lang="zh-TW" altLang="en-US" dirty="0"/>
              <a:t>傾向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AutoShape 2" descr="https://media.bnextmedia.com.tw/image/album/2017-07/img-1500371002-395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72005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41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zh-TW" altLang="en-US" dirty="0" smtClean="0"/>
              <a:t>白帽遊戲化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黑帽</a:t>
            </a:r>
            <a:r>
              <a:rPr lang="zh-TW" altLang="en-US" dirty="0"/>
              <a:t>遊戲化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AutoShape 2" descr="https://media.bnextmedia.com.tw/image/album/2017-07/img-1500371002-395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72005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122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27" y="2243181"/>
            <a:ext cx="4320000" cy="3240000"/>
          </a:xfrm>
          <a:prstGeom prst="rect">
            <a:avLst/>
          </a:prstGeom>
        </p:spPr>
      </p:pic>
      <p:pic>
        <p:nvPicPr>
          <p:cNvPr id="5122" name="Picture 2" descr="Farmville Gam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495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Facebook Gam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Gamif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97" y="2243181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6382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2578298"/>
          </a:xfrm>
        </p:spPr>
        <p:txBody>
          <a:bodyPr/>
          <a:lstStyle/>
          <a:p>
            <a:r>
              <a:rPr lang="en-US" altLang="zh-TW" sz="4000" dirty="0"/>
              <a:t>How Uber Uses Psychological Tricks to Push Its Drivers' Buttons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51939"/>
              </p:ext>
            </p:extLst>
          </p:nvPr>
        </p:nvGraphicFramePr>
        <p:xfrm>
          <a:off x="930424" y="2577479"/>
          <a:ext cx="7283152" cy="36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5" imgW="16507800" imgH="8202960" progId="Photoshop.Image.16">
                  <p:embed/>
                </p:oleObj>
              </mc:Choice>
              <mc:Fallback>
                <p:oleObj name="Image" r:id="rId5" imgW="16507800" imgH="8202960" progId="Photoshop.Image.16">
                  <p:embed/>
                  <p:pic>
                    <p:nvPicPr>
                      <p:cNvPr id="4" name="物件 3">
                        <a:hlinkClick r:id="rId4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424" y="2577479"/>
                        <a:ext cx="7283152" cy="3608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7683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Bartle taxonomy of player </a:t>
            </a:r>
            <a:r>
              <a:rPr lang="en-US" altLang="zh-TW" sz="3200" dirty="0" smtClean="0"/>
              <a:t>types(1996)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4" name="Picture 6" descr="http://www.sfoxstudio.com/blog/wp-content/uploads/2012/12/%E5%9B%9B%E9%A1%9E%E7%8E%A9%E5%AE%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434"/>
            <a:ext cx="5397275" cy="44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47760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Flow (</a:t>
            </a:r>
            <a:r>
              <a:rPr lang="en-US" altLang="zh-TW" dirty="0"/>
              <a:t>1990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24" y="1600200"/>
            <a:ext cx="8477951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97960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960967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Actionable Gamification: Beyond Points, Badges, and </a:t>
            </a:r>
            <a:r>
              <a:rPr lang="en-US" altLang="zh-TW" dirty="0" smtClean="0"/>
              <a:t>Leaderboards</a:t>
            </a:r>
          </a:p>
          <a:p>
            <a:pPr marL="0" indent="0">
              <a:buNone/>
            </a:pPr>
            <a:r>
              <a:rPr lang="en-US" altLang="zh-TW" dirty="0" smtClean="0"/>
              <a:t>2015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 descr="https://i0.wp.com/yukaichou.com/wp-content/uploads/2017/11/Book-Image.jpg?w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47116"/>
            <a:ext cx="2381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75" y="2077243"/>
            <a:ext cx="24384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744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Octalysis</a:t>
            </a:r>
            <a:r>
              <a:rPr lang="en-US" altLang="zh-TW" dirty="0" smtClean="0"/>
              <a:t> (</a:t>
            </a:r>
            <a:r>
              <a:rPr lang="zh-TW" altLang="en-US" dirty="0" smtClean="0"/>
              <a:t>八角分析法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左腦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右腦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白帽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黑帽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/>
              <a:t>Skinner Box</a:t>
            </a:r>
          </a:p>
          <a:p>
            <a:r>
              <a:rPr lang="en-US" altLang="zh-TW" dirty="0" smtClean="0"/>
              <a:t>Bartle’s player </a:t>
            </a:r>
            <a:r>
              <a:rPr lang="en-US" altLang="zh-TW" dirty="0"/>
              <a:t>types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03037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Octalysis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54" y="476672"/>
            <a:ext cx="6228692" cy="6281035"/>
          </a:xfrm>
        </p:spPr>
      </p:pic>
      <p:sp>
        <p:nvSpPr>
          <p:cNvPr id="6" name="文字方塊 5"/>
          <p:cNvSpPr txBox="1"/>
          <p:nvPr/>
        </p:nvSpPr>
        <p:spPr>
          <a:xfrm>
            <a:off x="7308304" y="53012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Yu-Kai Chou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19421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重大使命與呼召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Wikipedia</a:t>
            </a:r>
          </a:p>
          <a:p>
            <a:endParaRPr lang="en-US" altLang="zh-TW" dirty="0"/>
          </a:p>
          <a:p>
            <a:r>
              <a:rPr lang="en-US" altLang="zh-TW" dirty="0" smtClean="0"/>
              <a:t>Narrative</a:t>
            </a:r>
          </a:p>
          <a:p>
            <a:r>
              <a:rPr lang="en-US" altLang="zh-TW" dirty="0" smtClean="0"/>
              <a:t>Hero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380312" y="274638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00720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發展與成就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Status Points</a:t>
            </a:r>
          </a:p>
          <a:p>
            <a:r>
              <a:rPr lang="en-US" altLang="zh-TW" dirty="0" smtClean="0"/>
              <a:t>Badges</a:t>
            </a:r>
          </a:p>
          <a:p>
            <a:r>
              <a:rPr lang="en-US" altLang="zh-TW" dirty="0" smtClean="0"/>
              <a:t>Leaderboard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936803" y="685391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14306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</a:t>
            </a:r>
            <a:r>
              <a:rPr lang="zh-TW" altLang="en-US" dirty="0" smtClean="0"/>
              <a:t>賦與創造力與回饋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Lego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Real-time control</a:t>
            </a:r>
          </a:p>
          <a:p>
            <a:r>
              <a:rPr lang="en-US" altLang="zh-TW" dirty="0" smtClean="0"/>
              <a:t>Instant feedback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832097" y="637109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78563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</a:t>
            </a:r>
            <a:r>
              <a:rPr lang="zh-TW" altLang="en-US" dirty="0" smtClean="0"/>
              <a:t>所有權與占有欲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Exchangeable Points</a:t>
            </a:r>
          </a:p>
          <a:p>
            <a:r>
              <a:rPr lang="en-US" altLang="zh-TW" dirty="0" smtClean="0"/>
              <a:t>Avatar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804248" y="999580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04899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 </a:t>
            </a:r>
            <a:r>
              <a:rPr lang="zh-TW" altLang="en-US" dirty="0" smtClean="0"/>
              <a:t>社會影響力與同理心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Friending</a:t>
            </a:r>
          </a:p>
          <a:p>
            <a:r>
              <a:rPr lang="en-US" altLang="zh-TW" dirty="0" smtClean="0"/>
              <a:t>Social treasure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188640"/>
            <a:ext cx="2100107" cy="21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968251" y="1001612"/>
            <a:ext cx="936104" cy="418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10859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3d13-08-texture</Template>
  <TotalTime>425</TotalTime>
  <Words>203</Words>
  <Application>Microsoft Office PowerPoint</Application>
  <PresentationFormat>如螢幕大小 (4:3)</PresentationFormat>
  <Paragraphs>89</Paragraphs>
  <Slides>22</Slides>
  <Notes>9</Notes>
  <HiddenSlides>2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Course_HE</vt:lpstr>
      <vt:lpstr>Image</vt:lpstr>
      <vt:lpstr>Gamification </vt:lpstr>
      <vt:lpstr>How Uber Uses Psychological Tricks to Push Its Drivers' Buttons</vt:lpstr>
      <vt:lpstr>Outline</vt:lpstr>
      <vt:lpstr>Octalysis</vt:lpstr>
      <vt:lpstr>1. 重大使命與呼召</vt:lpstr>
      <vt:lpstr>2. 發展與成就</vt:lpstr>
      <vt:lpstr>3. 賦與創造力與回饋</vt:lpstr>
      <vt:lpstr>4. 所有權與占有欲</vt:lpstr>
      <vt:lpstr>5. 社會影響力與同理心</vt:lpstr>
      <vt:lpstr>6. 稀缺性與迫切</vt:lpstr>
      <vt:lpstr>7. 不確定性與好奇心</vt:lpstr>
      <vt:lpstr>Skinner Box</vt:lpstr>
      <vt:lpstr>PowerPoint 簡報</vt:lpstr>
      <vt:lpstr>8. 損失與避免</vt:lpstr>
      <vt:lpstr>PowerPoint 簡報</vt:lpstr>
      <vt:lpstr>外部傾向 vs. 內部傾向 </vt:lpstr>
      <vt:lpstr>白帽遊戲化 vs.黑帽遊戲化 </vt:lpstr>
      <vt:lpstr>PowerPoint 簡報</vt:lpstr>
      <vt:lpstr>PowerPoint 簡報</vt:lpstr>
      <vt:lpstr>Bartle taxonomy of player types(1996) </vt:lpstr>
      <vt:lpstr>Flow (1990)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mtchi</dc:creator>
  <cp:lastModifiedBy>Windows 使用者</cp:lastModifiedBy>
  <cp:revision>23</cp:revision>
  <dcterms:created xsi:type="dcterms:W3CDTF">2014-10-28T04:34:56Z</dcterms:created>
  <dcterms:modified xsi:type="dcterms:W3CDTF">2019-12-16T15:40:07Z</dcterms:modified>
</cp:coreProperties>
</file>