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7" r:id="rId1"/>
  </p:sldMasterIdLst>
  <p:notesMasterIdLst>
    <p:notesMasterId r:id="rId30"/>
  </p:notesMasterIdLst>
  <p:handoutMasterIdLst>
    <p:handoutMasterId r:id="rId31"/>
  </p:handoutMasterIdLst>
  <p:sldIdLst>
    <p:sldId id="256" r:id="rId2"/>
    <p:sldId id="302" r:id="rId3"/>
    <p:sldId id="309" r:id="rId4"/>
    <p:sldId id="310" r:id="rId5"/>
    <p:sldId id="313" r:id="rId6"/>
    <p:sldId id="271" r:id="rId7"/>
    <p:sldId id="301" r:id="rId8"/>
    <p:sldId id="303" r:id="rId9"/>
    <p:sldId id="273" r:id="rId10"/>
    <p:sldId id="321" r:id="rId11"/>
    <p:sldId id="322" r:id="rId12"/>
    <p:sldId id="300" r:id="rId13"/>
    <p:sldId id="304" r:id="rId14"/>
    <p:sldId id="314" r:id="rId15"/>
    <p:sldId id="315" r:id="rId16"/>
    <p:sldId id="320" r:id="rId17"/>
    <p:sldId id="316" r:id="rId18"/>
    <p:sldId id="317" r:id="rId19"/>
    <p:sldId id="277" r:id="rId20"/>
    <p:sldId id="324" r:id="rId21"/>
    <p:sldId id="325" r:id="rId22"/>
    <p:sldId id="323" r:id="rId23"/>
    <p:sldId id="326" r:id="rId24"/>
    <p:sldId id="278" r:id="rId25"/>
    <p:sldId id="312" r:id="rId26"/>
    <p:sldId id="279" r:id="rId27"/>
    <p:sldId id="327" r:id="rId28"/>
    <p:sldId id="319" r:id="rId29"/>
  </p:sldIdLst>
  <p:sldSz cx="9144000" cy="6858000" type="screen4x3"/>
  <p:notesSz cx="6797675" cy="9874250"/>
  <p:defaultTextStyle>
    <a:defPPr>
      <a:defRPr lang="zh-TW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7612" autoAdjust="0"/>
  </p:normalViewPr>
  <p:slideViewPr>
    <p:cSldViewPr showGuides="1">
      <p:cViewPr varScale="1">
        <p:scale>
          <a:sx n="85" d="100"/>
          <a:sy n="85" d="100"/>
        </p:scale>
        <p:origin x="3236" y="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C8AFF6E7-C12F-4B24-9FEA-D0FFB01EC210}" type="datetimeFigureOut">
              <a:rPr lang="zh-TW" altLang="en-US"/>
              <a:pPr>
                <a:defRPr/>
              </a:pPr>
              <a:t>2019/10/22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49688" y="9378950"/>
            <a:ext cx="2946400" cy="493713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F02DC3E4-C9AF-487C-858F-19F3142E8A64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453498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fld id="{00A26C88-ACA2-488B-AFE5-8B18CED05E06}" type="datetimeFigureOut">
              <a:rPr lang="zh-TW" altLang="en-US"/>
              <a:pPr>
                <a:defRPr/>
              </a:pPr>
              <a:t>2019/10/22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395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TW" altLang="en-US" noProof="0" smtClean="0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9450" y="4691063"/>
            <a:ext cx="5438775" cy="44434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noProof="0" smtClean="0"/>
              <a:t>按一下以編輯母片文字樣式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49688" y="9378950"/>
            <a:ext cx="2946400" cy="493713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7C10C47F-3878-4028-B7B8-03F2D6B88A03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8705118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2N1TJP1cxmo" TargetMode="External"/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82TSWzOsPYc" TargetMode="External"/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82TSWzOsPYc" TargetMode="External"/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youtube.com/watch?v=kFmYbaAjrfo" TargetMode="Externa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TqUCmlbkkS0" TargetMode="External"/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vl.uic.edu/ralph/508S99/squash.html" TargetMode="External"/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zh-TW" smtClean="0"/>
              <a:t>2019</a:t>
            </a:r>
            <a:endParaRPr lang="zh-TW" altLang="en-US" dirty="0" smtClean="0"/>
          </a:p>
        </p:txBody>
      </p:sp>
      <p:sp>
        <p:nvSpPr>
          <p:cNvPr id="37892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>
              <a:spcBef>
                <a:spcPct val="0"/>
              </a:spcBef>
            </a:pPr>
            <a:fld id="{9859C727-40D3-48BB-82B1-73AEB9B52F81}" type="slidenum">
              <a:rPr lang="zh-TW" altLang="en-US">
                <a:latin typeface="Arial" charset="0"/>
              </a:rPr>
              <a:pPr>
                <a:spcBef>
                  <a:spcPct val="0"/>
                </a:spcBef>
              </a:pPr>
              <a:t>1</a:t>
            </a:fld>
            <a:endParaRPr lang="zh-TW" alt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36260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zh-TW" altLang="en-US" smtClean="0"/>
              <a:t>一般而言，若</a:t>
            </a:r>
            <a:r>
              <a:rPr lang="en-US" altLang="zh-TW" smtClean="0"/>
              <a:t>viewport</a:t>
            </a:r>
            <a:r>
              <a:rPr lang="zh-TW" altLang="en-US" smtClean="0"/>
              <a:t>和投影方式不會在遊戲中改變，會將這部份的程式碼移到</a:t>
            </a:r>
            <a:r>
              <a:rPr lang="en-US" altLang="zh-TW" smtClean="0"/>
              <a:t>reshape()</a:t>
            </a:r>
            <a:r>
              <a:rPr lang="zh-TW" altLang="en-US" smtClean="0"/>
              <a:t>裡，</a:t>
            </a:r>
            <a:endParaRPr lang="en-US" altLang="zh-TW" smtClean="0"/>
          </a:p>
          <a:p>
            <a:r>
              <a:rPr lang="zh-TW" altLang="en-US" smtClean="0"/>
              <a:t>也就是當視窗大小改變才去更動他</a:t>
            </a:r>
            <a:endParaRPr lang="en-US" altLang="zh-TW" smtClean="0"/>
          </a:p>
          <a:p>
            <a:r>
              <a:rPr lang="zh-TW" altLang="en-US" smtClean="0"/>
              <a:t>但如果會改變</a:t>
            </a:r>
            <a:r>
              <a:rPr lang="en-US" altLang="zh-TW" smtClean="0"/>
              <a:t>(</a:t>
            </a:r>
            <a:r>
              <a:rPr lang="zh-TW" altLang="en-US" smtClean="0"/>
              <a:t>如</a:t>
            </a:r>
            <a:r>
              <a:rPr lang="en-US" altLang="zh-TW" smtClean="0"/>
              <a:t>:</a:t>
            </a:r>
            <a:r>
              <a:rPr lang="zh-TW" altLang="en-US" smtClean="0"/>
              <a:t>有不同視點切換，或</a:t>
            </a:r>
            <a:r>
              <a:rPr lang="en-US" altLang="zh-TW" smtClean="0"/>
              <a:t>2D/3D</a:t>
            </a:r>
            <a:r>
              <a:rPr lang="zh-TW" altLang="en-US" smtClean="0"/>
              <a:t>切換</a:t>
            </a:r>
            <a:endParaRPr lang="en-US" altLang="zh-TW" smtClean="0"/>
          </a:p>
          <a:p>
            <a:r>
              <a:rPr lang="en-US" altLang="zh-TW" smtClean="0"/>
              <a:t>)</a:t>
            </a:r>
            <a:r>
              <a:rPr lang="zh-TW" altLang="en-US" smtClean="0"/>
              <a:t>，就應該要放在</a:t>
            </a:r>
            <a:r>
              <a:rPr lang="en-US" altLang="zh-TW" smtClean="0"/>
              <a:t>display()</a:t>
            </a:r>
            <a:r>
              <a:rPr lang="zh-TW" altLang="en-US" smtClean="0"/>
              <a:t>中隨情況調整</a:t>
            </a:r>
          </a:p>
        </p:txBody>
      </p:sp>
      <p:sp>
        <p:nvSpPr>
          <p:cNvPr id="48132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>
              <a:spcBef>
                <a:spcPct val="0"/>
              </a:spcBef>
            </a:pPr>
            <a:fld id="{994034D5-E000-4E19-B492-524249CF5DD0}" type="slidenum">
              <a:rPr lang="zh-TW" altLang="en-US">
                <a:latin typeface="Arial" charset="0"/>
              </a:rPr>
              <a:pPr>
                <a:spcBef>
                  <a:spcPct val="0"/>
                </a:spcBef>
              </a:pPr>
              <a:t>13</a:t>
            </a:fld>
            <a:endParaRPr lang="zh-TW" alt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37115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zh-TW" dirty="0" smtClean="0">
                <a:hlinkClick r:id="rId3"/>
              </a:rPr>
              <a:t>http://www.youtube.com/watch?v=2N1TJP1cxmo</a:t>
            </a:r>
            <a:r>
              <a:rPr lang="en-US" altLang="zh-TW" dirty="0" smtClean="0"/>
              <a:t>   </a:t>
            </a:r>
            <a:r>
              <a:rPr lang="en-US" altLang="zh-TW" b="1" dirty="0" smtClean="0"/>
              <a:t>Mirror's Edge</a:t>
            </a:r>
          </a:p>
          <a:p>
            <a:endParaRPr lang="en-US" altLang="zh-TW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 smtClean="0"/>
              <a:t>https</a:t>
            </a:r>
            <a:r>
              <a:rPr lang="en-US" altLang="zh-TW" smtClean="0"/>
              <a:t>://www.youtube.com/watch?v=n5lu4Gyb1KM</a:t>
            </a:r>
            <a:r>
              <a:rPr lang="en-US" altLang="zh-TW" baseline="0" smtClean="0"/>
              <a:t>   superhot</a:t>
            </a:r>
            <a:endParaRPr lang="zh-TW" altLang="en-US" dirty="0" smtClean="0"/>
          </a:p>
          <a:p>
            <a:endParaRPr lang="zh-TW" altLang="en-US" dirty="0" smtClean="0"/>
          </a:p>
        </p:txBody>
      </p:sp>
      <p:sp>
        <p:nvSpPr>
          <p:cNvPr id="52228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>
              <a:spcBef>
                <a:spcPct val="0"/>
              </a:spcBef>
            </a:pPr>
            <a:fld id="{5AF8C454-F302-453B-A654-5FF8D1A31974}" type="slidenum">
              <a:rPr lang="zh-TW" altLang="en-US">
                <a:latin typeface="Arial" charset="0"/>
              </a:rPr>
              <a:pPr>
                <a:spcBef>
                  <a:spcPct val="0"/>
                </a:spcBef>
              </a:pPr>
              <a:t>15</a:t>
            </a:fld>
            <a:endParaRPr lang="zh-TW" alt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53582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zh-TW" dirty="0" smtClean="0">
                <a:hlinkClick r:id="rId3"/>
              </a:rPr>
              <a:t>http://www.youtube.com/watch?v=82TSWzOsPYc</a:t>
            </a:r>
            <a:r>
              <a:rPr lang="en-US" altLang="zh-TW" dirty="0" smtClean="0"/>
              <a:t>    </a:t>
            </a:r>
            <a:r>
              <a:rPr lang="en-US" altLang="zh-TW" dirty="0" err="1" smtClean="0"/>
              <a:t>mario</a:t>
            </a:r>
            <a:r>
              <a:rPr lang="en-US" altLang="zh-TW" dirty="0" smtClean="0"/>
              <a:t> 64</a:t>
            </a:r>
          </a:p>
        </p:txBody>
      </p:sp>
      <p:sp>
        <p:nvSpPr>
          <p:cNvPr id="54276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>
              <a:spcBef>
                <a:spcPct val="0"/>
              </a:spcBef>
            </a:pPr>
            <a:fld id="{67526BD1-28B9-4C66-BC68-83603D4D305B}" type="slidenum">
              <a:rPr lang="zh-TW" altLang="en-US">
                <a:latin typeface="Arial" charset="0"/>
              </a:rPr>
              <a:pPr>
                <a:spcBef>
                  <a:spcPct val="0"/>
                </a:spcBef>
              </a:pPr>
              <a:t>16</a:t>
            </a:fld>
            <a:endParaRPr lang="zh-TW" alt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4557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zh-TW" dirty="0" smtClean="0">
                <a:hlinkClick r:id="rId3"/>
              </a:rPr>
              <a:t>http://www.youtube.com/watch?v=82TSWzOsPYc</a:t>
            </a:r>
            <a:r>
              <a:rPr lang="en-US" altLang="zh-TW" dirty="0" smtClean="0"/>
              <a:t>    </a:t>
            </a:r>
            <a:r>
              <a:rPr lang="en-US" altLang="zh-TW" dirty="0" err="1" smtClean="0"/>
              <a:t>mario</a:t>
            </a:r>
            <a:r>
              <a:rPr lang="en-US" altLang="zh-TW" dirty="0" smtClean="0"/>
              <a:t> 64</a:t>
            </a:r>
          </a:p>
          <a:p>
            <a:endParaRPr lang="en-US" altLang="zh-TW" dirty="0" smtClean="0"/>
          </a:p>
          <a:p>
            <a:r>
              <a:rPr lang="en-US" altLang="zh-TW" dirty="0" smtClean="0">
                <a:hlinkClick r:id="rId4"/>
              </a:rPr>
              <a:t>https://www.youtube.com/watch?v=kFmYbaAjrfo</a:t>
            </a:r>
            <a:r>
              <a:rPr lang="en-US" altLang="zh-TW" dirty="0" smtClean="0"/>
              <a:t> </a:t>
            </a:r>
          </a:p>
          <a:p>
            <a:endParaRPr lang="en-US" altLang="zh-TW" dirty="0" smtClean="0"/>
          </a:p>
        </p:txBody>
      </p:sp>
      <p:sp>
        <p:nvSpPr>
          <p:cNvPr id="54276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>
              <a:spcBef>
                <a:spcPct val="0"/>
              </a:spcBef>
            </a:pPr>
            <a:fld id="{67526BD1-28B9-4C66-BC68-83603D4D305B}" type="slidenum">
              <a:rPr lang="zh-TW" altLang="en-US">
                <a:latin typeface="Arial" charset="0"/>
              </a:rPr>
              <a:pPr>
                <a:spcBef>
                  <a:spcPct val="0"/>
                </a:spcBef>
              </a:pPr>
              <a:t>17</a:t>
            </a:fld>
            <a:endParaRPr lang="zh-TW" alt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67388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zh-TW" dirty="0" smtClean="0">
                <a:hlinkClick r:id="rId3"/>
              </a:rPr>
              <a:t>https://www.youtube.com/watch?v=TqUCmlbkkS0</a:t>
            </a:r>
            <a:endParaRPr lang="zh-TW" altLang="en-US" dirty="0" smtClean="0"/>
          </a:p>
        </p:txBody>
      </p:sp>
      <p:sp>
        <p:nvSpPr>
          <p:cNvPr id="53252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fld id="{E074A712-E536-4416-91FC-2202ADA6F8CD}" type="slidenum">
              <a:rPr lang="zh-TW" altLang="en-US"/>
              <a:pPr/>
              <a:t>18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032743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https://unity3d.com/learn/tutorials/projects/survival-shooter/camera-setup?playlist=17144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C10C47F-3878-4028-B7B8-03F2D6B88A03}" type="slidenum">
              <a:rPr lang="zh-TW" altLang="en-US" smtClean="0"/>
              <a:pPr>
                <a:defRPr/>
              </a:pPr>
              <a:t>20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5812444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https://docs.unity3d.com/ScriptReference/Vector3.Lerp.html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C10C47F-3878-4028-B7B8-03F2D6B88A03}" type="slidenum">
              <a:rPr lang="zh-TW" altLang="en-US" smtClean="0"/>
              <a:pPr>
                <a:defRPr/>
              </a:pPr>
              <a:t>21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2105525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https://docs.unity3d.com/ScriptReference/Transform.LookAt.html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C10C47F-3878-4028-B7B8-03F2D6B88A03}" type="slidenum">
              <a:rPr lang="zh-TW" altLang="en-US" smtClean="0"/>
              <a:pPr>
                <a:defRPr/>
              </a:pPr>
              <a:t>23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0533317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zh-TW" dirty="0" smtClean="0"/>
          </a:p>
          <a:p>
            <a:endParaRPr lang="zh-TW" altLang="en-US" dirty="0" smtClean="0"/>
          </a:p>
        </p:txBody>
      </p:sp>
      <p:sp>
        <p:nvSpPr>
          <p:cNvPr id="57348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>
              <a:spcBef>
                <a:spcPct val="0"/>
              </a:spcBef>
            </a:pPr>
            <a:fld id="{70E76D7F-03DB-461E-B385-07D638AA9E8E}" type="slidenum">
              <a:rPr lang="zh-TW" altLang="en-US">
                <a:latin typeface="Arial" charset="0"/>
              </a:rPr>
              <a:pPr>
                <a:spcBef>
                  <a:spcPct val="0"/>
                </a:spcBef>
              </a:pPr>
              <a:t>24</a:t>
            </a:fld>
            <a:endParaRPr lang="zh-TW" alt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703508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zh-TW" altLang="en-US" dirty="0" smtClean="0"/>
              <a:t>對於</a:t>
            </a:r>
            <a:r>
              <a:rPr lang="en-US" altLang="zh-TW" dirty="0" smtClean="0"/>
              <a:t>3D</a:t>
            </a:r>
            <a:r>
              <a:rPr lang="zh-TW" altLang="en-US" dirty="0" smtClean="0"/>
              <a:t>空間的物件和相機，我們可以透過</a:t>
            </a:r>
            <a:r>
              <a:rPr lang="en-US" altLang="zh-TW" dirty="0" smtClean="0"/>
              <a:t>Frame</a:t>
            </a:r>
            <a:r>
              <a:rPr lang="zh-TW" altLang="en-US" dirty="0" smtClean="0"/>
              <a:t>座標系統描述他在空間中的位置和方向</a:t>
            </a:r>
            <a:endParaRPr lang="en-US" altLang="zh-TW" dirty="0" smtClean="0"/>
          </a:p>
          <a:p>
            <a:r>
              <a:rPr lang="zh-TW" altLang="en-US" dirty="0" smtClean="0"/>
              <a:t>也就是空間座標</a:t>
            </a:r>
            <a:r>
              <a:rPr lang="en-US" altLang="zh-TW" dirty="0" smtClean="0"/>
              <a:t>(x, y, z)</a:t>
            </a:r>
            <a:r>
              <a:rPr lang="zh-TW" altLang="en-US" dirty="0" smtClean="0"/>
              <a:t>和三軸的向量</a:t>
            </a:r>
            <a:r>
              <a:rPr lang="en-US" altLang="zh-TW" dirty="0" smtClean="0"/>
              <a:t>(</a:t>
            </a:r>
            <a:r>
              <a:rPr lang="zh-TW" altLang="en-US" dirty="0" smtClean="0"/>
              <a:t>前方、上方和側邊</a:t>
            </a:r>
            <a:r>
              <a:rPr lang="en-US" altLang="zh-TW" dirty="0" smtClean="0"/>
              <a:t>)</a:t>
            </a:r>
            <a:r>
              <a:rPr lang="zh-TW" altLang="en-US" dirty="0" smtClean="0"/>
              <a:t>，</a:t>
            </a:r>
            <a:endParaRPr lang="en-US" altLang="zh-TW" dirty="0" smtClean="0"/>
          </a:p>
          <a:p>
            <a:r>
              <a:rPr lang="zh-TW" altLang="en-US" dirty="0" smtClean="0"/>
              <a:t>這頁提供了一個</a:t>
            </a:r>
            <a:r>
              <a:rPr lang="en-US" altLang="zh-TW" dirty="0" err="1" smtClean="0"/>
              <a:t>GLFrame</a:t>
            </a:r>
            <a:r>
              <a:rPr lang="zh-TW" altLang="en-US" dirty="0" smtClean="0"/>
              <a:t>的</a:t>
            </a:r>
            <a:r>
              <a:rPr lang="en-US" altLang="zh-TW" dirty="0" smtClean="0"/>
              <a:t>C++</a:t>
            </a:r>
            <a:r>
              <a:rPr lang="zh-TW" altLang="en-US" dirty="0" smtClean="0"/>
              <a:t> </a:t>
            </a:r>
            <a:r>
              <a:rPr lang="en-US" altLang="zh-TW" dirty="0" smtClean="0"/>
              <a:t>class</a:t>
            </a:r>
            <a:r>
              <a:rPr lang="zh-TW" altLang="en-US" dirty="0" smtClean="0"/>
              <a:t>，完整的實作可參見實習課的程式範例</a:t>
            </a:r>
            <a:endParaRPr lang="en-US" altLang="zh-TW" dirty="0" smtClean="0"/>
          </a:p>
          <a:p>
            <a:endParaRPr lang="en-US" altLang="zh-TW" dirty="0" smtClean="0"/>
          </a:p>
          <a:p>
            <a:r>
              <a:rPr lang="zh-TW" altLang="en-US" dirty="0" smtClean="0"/>
              <a:t>由於三個軸是正交垂直，因此在</a:t>
            </a:r>
            <a:r>
              <a:rPr lang="en-US" altLang="zh-TW" dirty="0" smtClean="0"/>
              <a:t>class</a:t>
            </a:r>
            <a:r>
              <a:rPr lang="zh-TW" altLang="en-US" dirty="0" smtClean="0"/>
              <a:t>設計可只設定</a:t>
            </a:r>
            <a:r>
              <a:rPr lang="en-US" altLang="zh-TW" dirty="0" smtClean="0"/>
              <a:t>up</a:t>
            </a:r>
            <a:r>
              <a:rPr lang="zh-TW" altLang="en-US" dirty="0" smtClean="0"/>
              <a:t>和</a:t>
            </a:r>
            <a:r>
              <a:rPr lang="en-US" altLang="zh-TW" dirty="0" smtClean="0"/>
              <a:t>forward</a:t>
            </a:r>
            <a:r>
              <a:rPr lang="zh-TW" altLang="en-US" dirty="0" smtClean="0"/>
              <a:t>兩向量，用外積計算側邊向量</a:t>
            </a:r>
            <a:endParaRPr lang="en-US" altLang="zh-TW" dirty="0" smtClean="0"/>
          </a:p>
          <a:p>
            <a:r>
              <a:rPr lang="zh-TW" altLang="en-US" dirty="0" smtClean="0"/>
              <a:t>也可以透過這個物件本身座標系統來移動物體，沿著</a:t>
            </a:r>
            <a:r>
              <a:rPr lang="en-US" altLang="zh-TW" dirty="0" smtClean="0"/>
              <a:t>forward vector</a:t>
            </a:r>
            <a:r>
              <a:rPr lang="zh-TW" altLang="en-US" dirty="0" smtClean="0"/>
              <a:t>前進，是比較直覺的作法，</a:t>
            </a:r>
            <a:endParaRPr lang="en-US" altLang="zh-TW" dirty="0" smtClean="0"/>
          </a:p>
          <a:p>
            <a:r>
              <a:rPr lang="zh-TW" altLang="en-US" dirty="0" smtClean="0"/>
              <a:t>特別在遊戲中，上下左右的移動輸入，應該對應於物體本身的方向，而非對應世界座標軸的方向</a:t>
            </a:r>
            <a:endParaRPr lang="en-US" altLang="zh-TW" dirty="0" smtClean="0"/>
          </a:p>
          <a:p>
            <a:endParaRPr lang="zh-TW" altLang="en-US" dirty="0" smtClean="0"/>
          </a:p>
        </p:txBody>
      </p:sp>
      <p:sp>
        <p:nvSpPr>
          <p:cNvPr id="58372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>
              <a:spcBef>
                <a:spcPct val="0"/>
              </a:spcBef>
            </a:pPr>
            <a:fld id="{CE36442E-E4C5-4539-B52C-14B7DAAD5814}" type="slidenum">
              <a:rPr lang="zh-TW" altLang="en-US">
                <a:latin typeface="Arial" charset="0"/>
              </a:rPr>
              <a:pPr>
                <a:spcBef>
                  <a:spcPct val="0"/>
                </a:spcBef>
              </a:pPr>
              <a:t>25</a:t>
            </a:fld>
            <a:endParaRPr lang="zh-TW" alt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5141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zh-TW" altLang="en-US" smtClean="0"/>
              <a:t>一般的建模軟體都提供多重視角的畫面，方便理解與建立</a:t>
            </a:r>
            <a:r>
              <a:rPr lang="en-US" altLang="zh-TW" smtClean="0"/>
              <a:t>3D model</a:t>
            </a:r>
          </a:p>
          <a:p>
            <a:r>
              <a:rPr lang="zh-TW" altLang="en-US" smtClean="0"/>
              <a:t>從左上順時鐘方向依序為，正面正交投影、下方正交投影，相機視點透視投影和側面視點正交投影</a:t>
            </a:r>
          </a:p>
        </p:txBody>
      </p:sp>
      <p:sp>
        <p:nvSpPr>
          <p:cNvPr id="38916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>
              <a:spcBef>
                <a:spcPct val="0"/>
              </a:spcBef>
            </a:pPr>
            <a:fld id="{2BC9E80E-2B48-4E07-B022-D0EFC56CEC46}" type="slidenum">
              <a:rPr lang="zh-TW" altLang="en-US">
                <a:latin typeface="Arial" charset="0"/>
              </a:rPr>
              <a:pPr>
                <a:spcBef>
                  <a:spcPct val="0"/>
                </a:spcBef>
              </a:pPr>
              <a:t>3</a:t>
            </a:fld>
            <a:endParaRPr lang="zh-TW" alt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675284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zh-TW" altLang="en-US" smtClean="0"/>
              <a:t>另外，物體的旋轉可以</a:t>
            </a:r>
            <a:r>
              <a:rPr lang="en-US" altLang="zh-TW" smtClean="0"/>
              <a:t>Euler Angles</a:t>
            </a:r>
            <a:r>
              <a:rPr lang="zh-TW" altLang="en-US" smtClean="0"/>
              <a:t>定義，就如同飛機飛行移動的三個旋轉方向</a:t>
            </a:r>
            <a:endParaRPr lang="en-US" altLang="zh-TW" smtClean="0"/>
          </a:p>
          <a:p>
            <a:r>
              <a:rPr lang="zh-TW" altLang="en-US" smtClean="0"/>
              <a:t>藉由</a:t>
            </a:r>
            <a:r>
              <a:rPr lang="en-US" altLang="zh-TW" smtClean="0"/>
              <a:t>Frame</a:t>
            </a:r>
            <a:r>
              <a:rPr lang="zh-TW" altLang="en-US" smtClean="0"/>
              <a:t>的定義對三軸做旋轉</a:t>
            </a:r>
          </a:p>
        </p:txBody>
      </p:sp>
      <p:sp>
        <p:nvSpPr>
          <p:cNvPr id="59396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>
              <a:spcBef>
                <a:spcPct val="0"/>
              </a:spcBef>
            </a:pPr>
            <a:fld id="{55A88955-0061-439B-B22D-FF22AC7CE52F}" type="slidenum">
              <a:rPr lang="zh-TW" altLang="en-US">
                <a:latin typeface="Arial" charset="0"/>
              </a:rPr>
              <a:pPr>
                <a:spcBef>
                  <a:spcPct val="0"/>
                </a:spcBef>
              </a:pPr>
              <a:t>26</a:t>
            </a:fld>
            <a:endParaRPr lang="zh-TW" alt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374000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https://blog.storyblocks.com/video-tutorials/7-basic-camera-movements/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C10C47F-3878-4028-B7B8-03F2D6B88A03}" type="slidenum">
              <a:rPr lang="zh-TW" altLang="en-US" smtClean="0"/>
              <a:pPr>
                <a:defRPr/>
              </a:pPr>
              <a:t>27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8525853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The </a:t>
            </a:r>
            <a:r>
              <a:rPr lang="en-US" altLang="zh-TW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Principles </a:t>
            </a:r>
            <a:r>
              <a:rPr lang="en-US" altLang="zh-TW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of Animation, Squash and Stretch</a:t>
            </a:r>
            <a:endParaRPr lang="en-US" altLang="zh-TW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altLang="zh-TW" dirty="0" smtClean="0"/>
          </a:p>
          <a:p>
            <a:r>
              <a:rPr lang="en-US" altLang="zh-TW" dirty="0" smtClean="0"/>
              <a:t>For hw2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C10C47F-3878-4028-B7B8-03F2D6B88A03}" type="slidenum">
              <a:rPr lang="zh-TW" altLang="en-US" smtClean="0"/>
              <a:pPr>
                <a:defRPr/>
              </a:pPr>
              <a:t>28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788444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zh-TW" altLang="en-US" smtClean="0"/>
              <a:t>幾種工程繪圖中常見的透視方法</a:t>
            </a:r>
          </a:p>
        </p:txBody>
      </p:sp>
      <p:sp>
        <p:nvSpPr>
          <p:cNvPr id="39940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>
              <a:spcBef>
                <a:spcPct val="0"/>
              </a:spcBef>
            </a:pPr>
            <a:fld id="{E1B42EE5-080A-4A48-BBAC-C592E4242847}" type="slidenum">
              <a:rPr lang="zh-TW" altLang="en-US">
                <a:latin typeface="Arial" charset="0"/>
              </a:rPr>
              <a:pPr>
                <a:spcBef>
                  <a:spcPct val="0"/>
                </a:spcBef>
              </a:pPr>
              <a:t>4</a:t>
            </a:fld>
            <a:endParaRPr lang="zh-TW" alt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72984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zh-TW" altLang="en-US" smtClean="0"/>
              <a:t>由於成像是會依相機</a:t>
            </a:r>
            <a:r>
              <a:rPr lang="en-US" altLang="zh-TW" smtClean="0"/>
              <a:t>(</a:t>
            </a:r>
            <a:r>
              <a:rPr lang="zh-TW" altLang="en-US" smtClean="0"/>
              <a:t>觀察者</a:t>
            </a:r>
            <a:r>
              <a:rPr lang="en-US" altLang="zh-TW" smtClean="0"/>
              <a:t>)</a:t>
            </a:r>
            <a:r>
              <a:rPr lang="zh-TW" altLang="en-US" smtClean="0"/>
              <a:t>的位置和角度進行繪圖，</a:t>
            </a:r>
            <a:endParaRPr lang="en-US" altLang="zh-TW" smtClean="0"/>
          </a:p>
          <a:p>
            <a:r>
              <a:rPr lang="zh-TW" altLang="en-US" smtClean="0"/>
              <a:t>故整體來說程式碼由下而上需經歷從</a:t>
            </a:r>
            <a:r>
              <a:rPr lang="en-US" altLang="zh-TW" smtClean="0"/>
              <a:t>object space</a:t>
            </a:r>
            <a:r>
              <a:rPr lang="zh-TW" altLang="en-US" smtClean="0"/>
              <a:t>轉換成</a:t>
            </a:r>
            <a:r>
              <a:rPr lang="en-US" altLang="zh-TW" smtClean="0"/>
              <a:t>world space</a:t>
            </a:r>
            <a:r>
              <a:rPr lang="zh-TW" altLang="en-US" smtClean="0"/>
              <a:t>再轉到</a:t>
            </a:r>
            <a:r>
              <a:rPr lang="en-US" altLang="zh-TW" smtClean="0"/>
              <a:t>view space (camera space</a:t>
            </a:r>
            <a:r>
              <a:rPr lang="zh-TW" altLang="en-US" smtClean="0"/>
              <a:t>或</a:t>
            </a:r>
            <a:r>
              <a:rPr lang="en-US" altLang="zh-TW" smtClean="0"/>
              <a:t>Eye coordinates)</a:t>
            </a:r>
          </a:p>
          <a:p>
            <a:r>
              <a:rPr lang="zh-TW" altLang="en-US" smtClean="0"/>
              <a:t>之後再經投影，</a:t>
            </a:r>
            <a:r>
              <a:rPr lang="en-US" altLang="zh-TW" smtClean="0"/>
              <a:t>rasterization</a:t>
            </a:r>
            <a:endParaRPr lang="zh-TW" altLang="en-US" smtClean="0"/>
          </a:p>
        </p:txBody>
      </p:sp>
      <p:sp>
        <p:nvSpPr>
          <p:cNvPr id="40964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>
              <a:spcBef>
                <a:spcPct val="0"/>
              </a:spcBef>
            </a:pPr>
            <a:fld id="{75E2BECE-B3B8-4B4D-AA35-BABB1966E8AB}" type="slidenum">
              <a:rPr lang="zh-TW" altLang="en-US">
                <a:latin typeface="Arial" charset="0"/>
              </a:rPr>
              <a:pPr>
                <a:spcBef>
                  <a:spcPct val="0"/>
                </a:spcBef>
              </a:pPr>
              <a:t>5</a:t>
            </a:fld>
            <a:endParaRPr lang="zh-TW" alt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42337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zh-TW" altLang="en-US" smtClean="0"/>
              <a:t>以一個中空的立方體模型為例，相同相機觀察角度</a:t>
            </a:r>
            <a:endParaRPr lang="en-US" altLang="zh-TW" smtClean="0"/>
          </a:p>
          <a:p>
            <a:r>
              <a:rPr lang="zh-TW" altLang="en-US" smtClean="0"/>
              <a:t>在正交投影中，看不到中空內側的部份</a:t>
            </a:r>
            <a:endParaRPr lang="en-US" altLang="zh-TW" smtClean="0"/>
          </a:p>
          <a:p>
            <a:r>
              <a:rPr lang="zh-TW" altLang="en-US" smtClean="0"/>
              <a:t>但在透視投影中，距離越遠長度差距越小的透視觀點，便可觀察到中空內側表面的部份</a:t>
            </a:r>
          </a:p>
        </p:txBody>
      </p:sp>
      <p:sp>
        <p:nvSpPr>
          <p:cNvPr id="41988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>
              <a:spcBef>
                <a:spcPct val="0"/>
              </a:spcBef>
            </a:pPr>
            <a:fld id="{B55CBF2E-0ECA-45A4-A4D4-C6707A6EAD84}" type="slidenum">
              <a:rPr lang="zh-TW" altLang="en-US">
                <a:latin typeface="Arial" charset="0"/>
              </a:rPr>
              <a:pPr>
                <a:spcBef>
                  <a:spcPct val="0"/>
                </a:spcBef>
              </a:pPr>
              <a:t>6</a:t>
            </a:fld>
            <a:endParaRPr lang="zh-TW" alt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5603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zh-TW" altLang="en-US" smtClean="0"/>
              <a:t>電腦圖學通常以</a:t>
            </a:r>
            <a:r>
              <a:rPr lang="en-US" altLang="zh-TW" smtClean="0"/>
              <a:t>Pinhole camera(</a:t>
            </a:r>
            <a:r>
              <a:rPr lang="zh-TW" altLang="en-US" smtClean="0"/>
              <a:t>針孔成像原理</a:t>
            </a:r>
            <a:r>
              <a:rPr lang="en-US" altLang="zh-TW" smtClean="0"/>
              <a:t>)</a:t>
            </a:r>
            <a:r>
              <a:rPr lang="zh-TW" altLang="en-US" smtClean="0"/>
              <a:t>，呈現出</a:t>
            </a:r>
            <a:r>
              <a:rPr lang="en-US" altLang="zh-TW" smtClean="0"/>
              <a:t>3D</a:t>
            </a:r>
            <a:r>
              <a:rPr lang="zh-TW" altLang="en-US" smtClean="0"/>
              <a:t>場景、鏡頭和成像平面間的關係</a:t>
            </a:r>
          </a:p>
        </p:txBody>
      </p:sp>
      <p:sp>
        <p:nvSpPr>
          <p:cNvPr id="44036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>
              <a:spcBef>
                <a:spcPct val="0"/>
              </a:spcBef>
            </a:pPr>
            <a:fld id="{0FDDB636-B1F7-4B80-B519-2E1D2B41478B}" type="slidenum">
              <a:rPr lang="zh-TW" altLang="en-US">
                <a:latin typeface="Arial" charset="0"/>
              </a:rPr>
              <a:pPr>
                <a:spcBef>
                  <a:spcPct val="0"/>
                </a:spcBef>
              </a:pPr>
              <a:t>7</a:t>
            </a:fld>
            <a:endParaRPr lang="zh-TW" alt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02246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zh-TW" smtClean="0"/>
              <a:t>Frustum  </a:t>
            </a:r>
            <a:r>
              <a:rPr lang="zh-TW" altLang="en-US" smtClean="0"/>
              <a:t>平面截頭體</a:t>
            </a:r>
            <a:endParaRPr lang="en-US" altLang="zh-TW" smtClean="0"/>
          </a:p>
          <a:p>
            <a:r>
              <a:rPr lang="zh-TW" altLang="en-US" smtClean="0"/>
              <a:t>可視為由相機為頂點，</a:t>
            </a:r>
            <a:r>
              <a:rPr lang="en-US" altLang="zh-TW" smtClean="0"/>
              <a:t>far plane</a:t>
            </a:r>
            <a:r>
              <a:rPr lang="zh-TW" altLang="en-US" smtClean="0"/>
              <a:t>為底面的大金字塔，截去以</a:t>
            </a:r>
            <a:r>
              <a:rPr lang="en-US" altLang="zh-TW" smtClean="0"/>
              <a:t>near plane</a:t>
            </a:r>
            <a:r>
              <a:rPr lang="zh-TW" altLang="en-US" smtClean="0"/>
              <a:t>為底面的小金字塔</a:t>
            </a:r>
            <a:endParaRPr lang="en-US" altLang="zh-TW" smtClean="0"/>
          </a:p>
          <a:p>
            <a:r>
              <a:rPr lang="zh-TW" altLang="en-US" smtClean="0"/>
              <a:t>這個形狀描述了針孔成像透視頭影的視野範圍</a:t>
            </a:r>
            <a:r>
              <a:rPr lang="en-US" altLang="zh-TW" smtClean="0"/>
              <a:t>(view volume)</a:t>
            </a:r>
            <a:endParaRPr lang="zh-TW" altLang="en-US" smtClean="0"/>
          </a:p>
        </p:txBody>
      </p:sp>
      <p:sp>
        <p:nvSpPr>
          <p:cNvPr id="45060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>
              <a:spcBef>
                <a:spcPct val="0"/>
              </a:spcBef>
            </a:pPr>
            <a:fld id="{62A3CB85-1E13-4920-9777-34B643471C1A}" type="slidenum">
              <a:rPr lang="zh-TW" altLang="en-US">
                <a:latin typeface="Arial" charset="0"/>
              </a:rPr>
              <a:pPr>
                <a:spcBef>
                  <a:spcPct val="0"/>
                </a:spcBef>
              </a:pPr>
              <a:t>8</a:t>
            </a:fld>
            <a:endParaRPr lang="zh-TW" alt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94558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zh-TW" smtClean="0"/>
              <a:t>Frustum</a:t>
            </a:r>
            <a:r>
              <a:rPr lang="zh-TW" altLang="en-US" smtClean="0"/>
              <a:t>的參數設定較不直覺</a:t>
            </a:r>
            <a:endParaRPr lang="en-US" altLang="zh-TW" smtClean="0"/>
          </a:p>
          <a:p>
            <a:r>
              <a:rPr lang="en-US" altLang="zh-TW" smtClean="0">
                <a:solidFill>
                  <a:srgbClr val="FF0000"/>
                </a:solidFill>
              </a:rPr>
              <a:t>gluPerspective</a:t>
            </a:r>
            <a:r>
              <a:rPr lang="zh-TW" altLang="en-US" smtClean="0">
                <a:solidFill>
                  <a:srgbClr val="FF0000"/>
                </a:solidFill>
              </a:rPr>
              <a:t>提供了更方便的方式，讓開發者使用，內部再轉成</a:t>
            </a:r>
            <a:r>
              <a:rPr lang="en-US" altLang="zh-TW" smtClean="0"/>
              <a:t>Frustum</a:t>
            </a:r>
            <a:r>
              <a:rPr lang="zh-TW" altLang="en-US" smtClean="0"/>
              <a:t>的參數</a:t>
            </a:r>
            <a:endParaRPr lang="en-US" altLang="zh-TW" smtClean="0"/>
          </a:p>
          <a:p>
            <a:r>
              <a:rPr lang="en-US" altLang="zh-TW" smtClean="0"/>
              <a:t>Fovy  </a:t>
            </a:r>
            <a:r>
              <a:rPr lang="zh-TW" altLang="en-US" smtClean="0"/>
              <a:t>視角的大小，一般會設在</a:t>
            </a:r>
            <a:r>
              <a:rPr lang="en-US" altLang="zh-TW" smtClean="0"/>
              <a:t>30~60</a:t>
            </a:r>
            <a:r>
              <a:rPr lang="zh-TW" altLang="en-US" smtClean="0"/>
              <a:t>度之間</a:t>
            </a:r>
            <a:endParaRPr lang="en-US" altLang="zh-TW" smtClean="0"/>
          </a:p>
          <a:p>
            <a:r>
              <a:rPr lang="en-US" altLang="zh-TW" smtClean="0"/>
              <a:t>Aspect </a:t>
            </a:r>
            <a:r>
              <a:rPr lang="zh-TW" altLang="en-US" smtClean="0"/>
              <a:t>長寬的比例，可根據視窗或</a:t>
            </a:r>
            <a:r>
              <a:rPr lang="en-US" altLang="zh-TW" smtClean="0"/>
              <a:t>viewport</a:t>
            </a:r>
            <a:r>
              <a:rPr lang="zh-TW" altLang="en-US" smtClean="0"/>
              <a:t>的長寬比例調整</a:t>
            </a:r>
            <a:endParaRPr lang="en-US" altLang="zh-TW" smtClean="0"/>
          </a:p>
          <a:p>
            <a:endParaRPr lang="zh-TW" altLang="en-US" smtClean="0"/>
          </a:p>
        </p:txBody>
      </p:sp>
      <p:sp>
        <p:nvSpPr>
          <p:cNvPr id="46084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>
              <a:spcBef>
                <a:spcPct val="0"/>
              </a:spcBef>
            </a:pPr>
            <a:fld id="{5D0AC75F-0E72-4168-96AD-B88C1B5F1305}" type="slidenum">
              <a:rPr lang="zh-TW" altLang="en-US">
                <a:latin typeface="Arial" charset="0"/>
              </a:rPr>
              <a:pPr>
                <a:spcBef>
                  <a:spcPct val="0"/>
                </a:spcBef>
              </a:pPr>
              <a:t>9</a:t>
            </a:fld>
            <a:endParaRPr lang="zh-TW" alt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42011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zh-TW" smtClean="0"/>
              <a:t>Viewport </a:t>
            </a:r>
            <a:r>
              <a:rPr lang="zh-TW" altLang="en-US" smtClean="0"/>
              <a:t>定義了</a:t>
            </a:r>
            <a:r>
              <a:rPr lang="en-US" altLang="zh-TW" smtClean="0"/>
              <a:t>Clipping space</a:t>
            </a:r>
            <a:r>
              <a:rPr lang="zh-TW" altLang="en-US" smtClean="0"/>
              <a:t>到視窗位置的轉換關係</a:t>
            </a:r>
            <a:endParaRPr lang="en-US" altLang="zh-TW" smtClean="0"/>
          </a:p>
          <a:p>
            <a:r>
              <a:rPr lang="zh-TW" altLang="en-US" smtClean="0"/>
              <a:t>一般而言，若只有一個</a:t>
            </a:r>
            <a:r>
              <a:rPr lang="en-US" altLang="zh-TW" smtClean="0"/>
              <a:t>viewport</a:t>
            </a:r>
            <a:r>
              <a:rPr lang="zh-TW" altLang="en-US" smtClean="0"/>
              <a:t>，會將</a:t>
            </a:r>
            <a:r>
              <a:rPr lang="en-US" altLang="zh-TW" smtClean="0"/>
              <a:t>viewport</a:t>
            </a:r>
            <a:r>
              <a:rPr lang="zh-TW" altLang="en-US" smtClean="0"/>
              <a:t>設定與視窗一樣大小，並根據</a:t>
            </a:r>
            <a:r>
              <a:rPr lang="en-US" altLang="zh-TW" smtClean="0"/>
              <a:t>viewport</a:t>
            </a:r>
            <a:r>
              <a:rPr lang="zh-TW" altLang="en-US" smtClean="0"/>
              <a:t>的長寬比例，調整投影的</a:t>
            </a:r>
            <a:r>
              <a:rPr lang="en-US" altLang="zh-TW" smtClean="0"/>
              <a:t>apsect</a:t>
            </a:r>
            <a:r>
              <a:rPr lang="zh-TW" altLang="en-US" smtClean="0"/>
              <a:t> </a:t>
            </a:r>
            <a:r>
              <a:rPr lang="en-US" altLang="zh-TW" smtClean="0"/>
              <a:t>(</a:t>
            </a:r>
            <a:r>
              <a:rPr lang="zh-TW" altLang="en-US" smtClean="0"/>
              <a:t> </a:t>
            </a:r>
            <a:r>
              <a:rPr lang="en-US" altLang="zh-TW" smtClean="0">
                <a:solidFill>
                  <a:srgbClr val="FF0000"/>
                </a:solidFill>
              </a:rPr>
              <a:t>gluPerspective</a:t>
            </a:r>
            <a:r>
              <a:rPr lang="en-US" altLang="zh-TW" smtClean="0"/>
              <a:t>()</a:t>
            </a:r>
            <a:r>
              <a:rPr lang="zh-TW" altLang="en-US" smtClean="0"/>
              <a:t>裡的長寬比例 </a:t>
            </a:r>
            <a:r>
              <a:rPr lang="en-US" altLang="zh-TW" smtClean="0"/>
              <a:t>)</a:t>
            </a:r>
          </a:p>
          <a:p>
            <a:r>
              <a:rPr lang="zh-TW" altLang="en-US" smtClean="0"/>
              <a:t>另外，一個視窗，可以由多個</a:t>
            </a:r>
            <a:r>
              <a:rPr lang="en-US" altLang="zh-TW" smtClean="0"/>
              <a:t>viewport</a:t>
            </a:r>
            <a:r>
              <a:rPr lang="zh-TW" altLang="en-US" smtClean="0"/>
              <a:t>對視窗進行分割顯示，每個</a:t>
            </a:r>
            <a:r>
              <a:rPr lang="en-US" altLang="zh-TW" smtClean="0"/>
              <a:t>viewport</a:t>
            </a:r>
            <a:r>
              <a:rPr lang="zh-TW" altLang="en-US" smtClean="0"/>
              <a:t>再對應到一個</a:t>
            </a:r>
            <a:r>
              <a:rPr lang="en-US" altLang="zh-TW" smtClean="0"/>
              <a:t>world space</a:t>
            </a:r>
            <a:endParaRPr lang="zh-TW" altLang="en-US" smtClean="0"/>
          </a:p>
          <a:p>
            <a:endParaRPr lang="zh-TW" altLang="en-US" smtClean="0"/>
          </a:p>
        </p:txBody>
      </p:sp>
      <p:sp>
        <p:nvSpPr>
          <p:cNvPr id="47108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>
              <a:spcBef>
                <a:spcPct val="0"/>
              </a:spcBef>
            </a:pPr>
            <a:fld id="{F3022462-6794-4C1D-8B31-5DAC896C1AEC}" type="slidenum">
              <a:rPr lang="zh-TW" altLang="en-US">
                <a:latin typeface="Arial" charset="0"/>
              </a:rPr>
              <a:pPr>
                <a:spcBef>
                  <a:spcPct val="0"/>
                </a:spcBef>
              </a:pPr>
              <a:t>12</a:t>
            </a:fld>
            <a:endParaRPr lang="zh-TW" alt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08521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IM1v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3568" y="2132857"/>
            <a:ext cx="7772400" cy="151216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b"/>
          <a:lstStyle>
            <a:lvl1pPr algn="ctr">
              <a:defRPr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403648" y="3933056"/>
            <a:ext cx="6400800" cy="1198984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 dirty="0"/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CD2E68-0B1C-46D9-BC70-896E6B7FCCD5}" type="datetimeFigureOut">
              <a:rPr lang="zh-TW" altLang="en-US"/>
              <a:pPr>
                <a:defRPr/>
              </a:pPr>
              <a:t>2019/10/22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13B60AC-84E2-414D-BF48-231F076F541A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84194029"/>
      </p:ext>
    </p:extLst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IM2v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563072" cy="11430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algn="l">
              <a:defRPr b="1" u="none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SzPct val="200000"/>
              <a:buFontTx/>
              <a:buBlip>
                <a:blip r:embed="rId4"/>
              </a:buBlip>
              <a:defRPr/>
            </a:lvl1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1FBFB6-530C-4662-A8BA-651997ADC658}" type="datetimeFigureOut">
              <a:rPr lang="zh-TW" altLang="en-US"/>
              <a:pPr>
                <a:defRPr/>
              </a:pPr>
              <a:t>2019/10/22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1D19ACD-B6A9-435A-81A0-D067EE22AEA7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12661017"/>
      </p:ext>
    </p:extLst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IM4v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563072" cy="11430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algn="l">
              <a:defRPr b="1" u="none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6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E2BB56-C11B-406C-B133-5B11A61E53EE}" type="datetimeFigureOut">
              <a:rPr lang="zh-TW" altLang="en-US"/>
              <a:pPr>
                <a:defRPr/>
              </a:pPr>
              <a:t>2019/10/22</a:t>
            </a:fld>
            <a:endParaRPr lang="zh-TW" altLang="en-US"/>
          </a:p>
        </p:txBody>
      </p:sp>
      <p:sp>
        <p:nvSpPr>
          <p:cNvPr id="7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8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730CC88-687F-43DF-BA5A-D2DB86C27FE5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62916303"/>
      </p:ext>
    </p:extLst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IM3v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9F3079-A13F-49C1-9618-752716B559AB}" type="datetimeFigureOut">
              <a:rPr lang="zh-TW" altLang="en-US"/>
              <a:pPr>
                <a:defRPr/>
              </a:pPr>
              <a:t>2019/10/22</a:t>
            </a:fld>
            <a:endParaRPr lang="zh-TW" alt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0C863A9-2495-4BFC-A174-954251BD6C6D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539964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區段標題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IM3v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331640" y="2564904"/>
            <a:ext cx="6624736" cy="115212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b"/>
          <a:lstStyle>
            <a:lvl1pPr algn="r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331640" y="3861048"/>
            <a:ext cx="6620272" cy="1500187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EA606E-9F5D-4166-96D2-F1FA21258865}" type="datetimeFigureOut">
              <a:rPr lang="zh-TW" altLang="en-US"/>
              <a:pPr>
                <a:defRPr/>
              </a:pPr>
              <a:t>2019/10/22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0E81A9B-C7FF-4734-B889-DAA707E165C3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09299718"/>
      </p:ext>
    </p:extLst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CD839C-C9EA-40A1-906B-221BDE15ADA5}" type="datetimeFigureOut">
              <a:rPr lang="zh-TW" altLang="en-US"/>
              <a:pPr>
                <a:defRPr/>
              </a:pPr>
              <a:t>2019/10/22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C6603CE-22F8-421A-A5CD-E0B1F0C9001F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89692203"/>
      </p:ext>
    </p:extLst>
  </p:cSld>
  <p:clrMapOvr>
    <a:masterClrMapping/>
  </p:clrMapOvr>
  <p:transition spd="med">
    <p:zoom/>
    <p:sndAc>
      <p:stSnd>
        <p:snd r:embed="rId1" name="CAMERA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6AC311-4636-4E12-82DF-D47D4AC29C5B}" type="datetimeFigureOut">
              <a:rPr lang="zh-TW" altLang="en-US"/>
              <a:pPr>
                <a:defRPr/>
              </a:pPr>
              <a:t>2019/10/22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DD2A98C-7DCF-486D-819D-F2E74B70A734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460505"/>
      </p:ext>
    </p:extLst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+ 1 column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Shape 23"/>
          <p:cNvCxnSpPr>
            <a:endCxn id="25" idx="1"/>
          </p:cNvCxnSpPr>
          <p:nvPr/>
        </p:nvCxnSpPr>
        <p:spPr>
          <a:xfrm>
            <a:off x="1" y="1508967"/>
            <a:ext cx="1947182" cy="11658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24" name="Shape 24"/>
          <p:cNvSpPr/>
          <p:nvPr/>
        </p:nvSpPr>
        <p:spPr>
          <a:xfrm>
            <a:off x="1545886" y="1238356"/>
            <a:ext cx="405899" cy="541199"/>
          </a:xfrm>
          <a:prstGeom prst="ellipse">
            <a:avLst/>
          </a:prstGeom>
          <a:solidFill>
            <a:srgbClr val="FFCD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sz="1800"/>
          </a:p>
        </p:txBody>
      </p:sp>
      <p:sp>
        <p:nvSpPr>
          <p:cNvPr id="25" name="Shape 25"/>
          <p:cNvSpPr txBox="1">
            <a:spLocks noGrp="1"/>
          </p:cNvSpPr>
          <p:nvPr>
            <p:ph type="title"/>
          </p:nvPr>
        </p:nvSpPr>
        <p:spPr>
          <a:xfrm>
            <a:off x="1947182" y="1230226"/>
            <a:ext cx="4763861" cy="5807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 rtl="0">
              <a:spcBef>
                <a:spcPts val="0"/>
              </a:spcBef>
              <a:buSzPct val="100000"/>
              <a:buFont typeface="Lora"/>
              <a:buNone/>
              <a:defRPr sz="3300" b="1">
                <a:latin typeface="Lora"/>
                <a:ea typeface="Lora"/>
                <a:cs typeface="Lora"/>
                <a:sym typeface="Lora"/>
              </a:defRPr>
            </a:lvl1pPr>
            <a:lvl2pPr rtl="0">
              <a:spcBef>
                <a:spcPts val="0"/>
              </a:spcBef>
              <a:buSzPct val="100000"/>
              <a:buFont typeface="Lora"/>
              <a:buNone/>
              <a:defRPr sz="2000" b="1">
                <a:latin typeface="Lora"/>
                <a:ea typeface="Lora"/>
                <a:cs typeface="Lora"/>
                <a:sym typeface="Lora"/>
              </a:defRPr>
            </a:lvl2pPr>
            <a:lvl3pPr rtl="0">
              <a:spcBef>
                <a:spcPts val="0"/>
              </a:spcBef>
              <a:buSzPct val="100000"/>
              <a:buFont typeface="Lora"/>
              <a:buNone/>
              <a:defRPr sz="2000" b="1">
                <a:latin typeface="Lora"/>
                <a:ea typeface="Lora"/>
                <a:cs typeface="Lora"/>
                <a:sym typeface="Lora"/>
              </a:defRPr>
            </a:lvl3pPr>
            <a:lvl4pPr rtl="0">
              <a:spcBef>
                <a:spcPts val="0"/>
              </a:spcBef>
              <a:buSzPct val="100000"/>
              <a:buFont typeface="Lora"/>
              <a:buNone/>
              <a:defRPr sz="2000" b="1">
                <a:latin typeface="Lora"/>
                <a:ea typeface="Lora"/>
                <a:cs typeface="Lora"/>
                <a:sym typeface="Lora"/>
              </a:defRPr>
            </a:lvl4pPr>
            <a:lvl5pPr rtl="0">
              <a:spcBef>
                <a:spcPts val="0"/>
              </a:spcBef>
              <a:buSzPct val="100000"/>
              <a:buFont typeface="Lora"/>
              <a:buNone/>
              <a:defRPr sz="2000" b="1">
                <a:latin typeface="Lora"/>
                <a:ea typeface="Lora"/>
                <a:cs typeface="Lora"/>
                <a:sym typeface="Lora"/>
              </a:defRPr>
            </a:lvl5pPr>
            <a:lvl6pPr rtl="0">
              <a:spcBef>
                <a:spcPts val="0"/>
              </a:spcBef>
              <a:buSzPct val="100000"/>
              <a:buFont typeface="Lora"/>
              <a:buNone/>
              <a:defRPr sz="2000" b="1">
                <a:latin typeface="Lora"/>
                <a:ea typeface="Lora"/>
                <a:cs typeface="Lora"/>
                <a:sym typeface="Lora"/>
              </a:defRPr>
            </a:lvl6pPr>
            <a:lvl7pPr rtl="0">
              <a:spcBef>
                <a:spcPts val="0"/>
              </a:spcBef>
              <a:buSzPct val="100000"/>
              <a:buFont typeface="Lora"/>
              <a:buNone/>
              <a:defRPr sz="2000" b="1">
                <a:latin typeface="Lora"/>
                <a:ea typeface="Lora"/>
                <a:cs typeface="Lora"/>
                <a:sym typeface="Lora"/>
              </a:defRPr>
            </a:lvl7pPr>
            <a:lvl8pPr rtl="0">
              <a:spcBef>
                <a:spcPts val="0"/>
              </a:spcBef>
              <a:buSzPct val="100000"/>
              <a:buFont typeface="Lora"/>
              <a:buNone/>
              <a:defRPr sz="2000" b="1">
                <a:latin typeface="Lora"/>
                <a:ea typeface="Lora"/>
                <a:cs typeface="Lora"/>
                <a:sym typeface="Lora"/>
              </a:defRPr>
            </a:lvl8pPr>
            <a:lvl9pPr rtl="0">
              <a:spcBef>
                <a:spcPts val="0"/>
              </a:spcBef>
              <a:buSzPct val="100000"/>
              <a:buFont typeface="Lora"/>
              <a:buNone/>
              <a:defRPr sz="2000" b="1">
                <a:latin typeface="Lora"/>
                <a:ea typeface="Lora"/>
                <a:cs typeface="Lora"/>
                <a:sym typeface="Lora"/>
              </a:defRPr>
            </a:lvl9pPr>
          </a:lstStyle>
          <a:p>
            <a:endParaRPr dirty="0"/>
          </a:p>
        </p:txBody>
      </p:sp>
      <p:sp>
        <p:nvSpPr>
          <p:cNvPr id="26" name="Shape 26"/>
          <p:cNvSpPr txBox="1">
            <a:spLocks noGrp="1"/>
          </p:cNvSpPr>
          <p:nvPr>
            <p:ph type="body" idx="1"/>
          </p:nvPr>
        </p:nvSpPr>
        <p:spPr>
          <a:xfrm>
            <a:off x="1381250" y="2155293"/>
            <a:ext cx="6809700" cy="4149600"/>
          </a:xfrm>
          <a:prstGeom prst="rect">
            <a:avLst/>
          </a:prstGeom>
        </p:spPr>
        <p:txBody>
          <a:bodyPr lIns="91425" tIns="91425" rIns="91425" bIns="91425" anchor="t" anchorCtr="0">
            <a:normAutofit/>
          </a:bodyPr>
          <a:lstStyle>
            <a:lvl1pPr rtl="0">
              <a:spcBef>
                <a:spcPts val="600"/>
              </a:spcBef>
              <a:buClr>
                <a:srgbClr val="FFCD00"/>
              </a:buClr>
              <a:buSzPct val="100000"/>
              <a:buFont typeface="Quattrocento Sans"/>
              <a:buChar char="◉"/>
              <a:defRPr sz="2100"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rtl="0">
              <a:spcBef>
                <a:spcPts val="480"/>
              </a:spcBef>
              <a:buClr>
                <a:srgbClr val="FFCD00"/>
              </a:buClr>
              <a:buSzPct val="100000"/>
              <a:buFont typeface="Quattrocento Sans"/>
              <a:defRPr sz="2000"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rtl="0">
              <a:spcBef>
                <a:spcPts val="480"/>
              </a:spcBef>
              <a:buClr>
                <a:srgbClr val="FFCD00"/>
              </a:buClr>
              <a:buSzPct val="100000"/>
              <a:buFont typeface="Quattrocento Sans"/>
              <a:defRPr sz="2000"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rtl="0">
              <a:spcBef>
                <a:spcPts val="360"/>
              </a:spcBef>
              <a:buClr>
                <a:srgbClr val="FFCD00"/>
              </a:buClr>
              <a:buSzPct val="100000"/>
              <a:buFont typeface="Quattrocento Sans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rtl="0">
              <a:spcBef>
                <a:spcPts val="360"/>
              </a:spcBef>
              <a:buClr>
                <a:srgbClr val="FFCD00"/>
              </a:buClr>
              <a:buSzPct val="100000"/>
              <a:buFont typeface="Quattrocento Sans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rtl="0">
              <a:spcBef>
                <a:spcPts val="360"/>
              </a:spcBef>
              <a:buClr>
                <a:srgbClr val="FFCD00"/>
              </a:buClr>
              <a:buSzPct val="100000"/>
              <a:buFont typeface="Quattrocento Sans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rtl="0">
              <a:spcBef>
                <a:spcPts val="360"/>
              </a:spcBef>
              <a:buClr>
                <a:srgbClr val="FFCD00"/>
              </a:buClr>
              <a:buSzPct val="100000"/>
              <a:buFont typeface="Quattrocento Sans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rtl="0">
              <a:spcBef>
                <a:spcPts val="360"/>
              </a:spcBef>
              <a:buClr>
                <a:srgbClr val="FFCD00"/>
              </a:buClr>
              <a:buSzPct val="100000"/>
              <a:buFont typeface="Quattrocento Sans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rtl="0">
              <a:spcBef>
                <a:spcPts val="360"/>
              </a:spcBef>
              <a:buClr>
                <a:srgbClr val="FFCD00"/>
              </a:buClr>
              <a:buSzPct val="100000"/>
              <a:buFont typeface="Quattrocento Sans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endParaRPr dirty="0"/>
          </a:p>
        </p:txBody>
      </p:sp>
      <p:cxnSp>
        <p:nvCxnSpPr>
          <p:cNvPr id="27" name="Shape 27"/>
          <p:cNvCxnSpPr/>
          <p:nvPr/>
        </p:nvCxnSpPr>
        <p:spPr>
          <a:xfrm>
            <a:off x="5265651" y="1508967"/>
            <a:ext cx="3878399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lg" len="lg"/>
            <a:tailEnd type="none" w="lg" len="lg"/>
          </a:ln>
        </p:spPr>
      </p:cxnSp>
      <p:grpSp>
        <p:nvGrpSpPr>
          <p:cNvPr id="7" name="Shape 76"/>
          <p:cNvGrpSpPr/>
          <p:nvPr userDrawn="1"/>
        </p:nvGrpSpPr>
        <p:grpSpPr>
          <a:xfrm>
            <a:off x="1668351" y="1401642"/>
            <a:ext cx="160968" cy="214624"/>
            <a:chOff x="2594050" y="1631825"/>
            <a:chExt cx="439625" cy="439625"/>
          </a:xfrm>
        </p:grpSpPr>
        <p:sp>
          <p:nvSpPr>
            <p:cNvPr id="8" name="Shape 77"/>
            <p:cNvSpPr/>
            <p:nvPr/>
          </p:nvSpPr>
          <p:spPr>
            <a:xfrm>
              <a:off x="2594050" y="1883300"/>
              <a:ext cx="188175" cy="188150"/>
            </a:xfrm>
            <a:custGeom>
              <a:avLst/>
              <a:gdLst/>
              <a:ahLst/>
              <a:cxnLst/>
              <a:rect l="0" t="0" r="0" b="0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" name="Shape 78"/>
            <p:cNvSpPr/>
            <p:nvPr/>
          </p:nvSpPr>
          <p:spPr>
            <a:xfrm>
              <a:off x="2857700" y="1631825"/>
              <a:ext cx="175975" cy="176000"/>
            </a:xfrm>
            <a:custGeom>
              <a:avLst/>
              <a:gdLst/>
              <a:ahLst/>
              <a:cxnLst/>
              <a:rect l="0" t="0" r="0" b="0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" name="Shape 79"/>
            <p:cNvSpPr/>
            <p:nvPr/>
          </p:nvSpPr>
          <p:spPr>
            <a:xfrm>
              <a:off x="2662850" y="1699400"/>
              <a:ext cx="303250" cy="303250"/>
            </a:xfrm>
            <a:custGeom>
              <a:avLst/>
              <a:gdLst/>
              <a:ahLst/>
              <a:cxnLst/>
              <a:rect l="0" t="0" r="0" b="0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" name="Shape 80"/>
            <p:cNvSpPr/>
            <p:nvPr/>
          </p:nvSpPr>
          <p:spPr>
            <a:xfrm>
              <a:off x="2814911" y="1754061"/>
              <a:ext cx="49950" cy="49950"/>
            </a:xfrm>
            <a:custGeom>
              <a:avLst/>
              <a:gdLst/>
              <a:ahLst/>
              <a:cxnLst/>
              <a:rect l="0" t="0" r="0" b="0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657760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5E7BF156-E245-4D63-9B23-D9370D9ECBED}" type="datetimeFigureOut">
              <a:rPr lang="zh-TW" altLang="en-US"/>
              <a:pPr>
                <a:defRPr/>
              </a:pPr>
              <a:t>2019/10/22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00" smtClean="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92A2B10F-9E9E-4F5D-A668-4E5F782ACA5B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68" r:id="rId1"/>
    <p:sldLayoutId id="2147484169" r:id="rId2"/>
    <p:sldLayoutId id="2147484170" r:id="rId3"/>
    <p:sldLayoutId id="2147484171" r:id="rId4"/>
    <p:sldLayoutId id="2147484172" r:id="rId5"/>
    <p:sldLayoutId id="2147484173" r:id="rId6"/>
    <p:sldLayoutId id="2147484174" r:id="rId7"/>
    <p:sldLayoutId id="2147484175" r:id="rId8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微軟正黑體" pitchFamily="34" charset="-120"/>
          <a:ea typeface="微軟正黑體" pitchFamily="34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微軟正黑體" pitchFamily="34" charset="-120"/>
          <a:ea typeface="微軟正黑體" pitchFamily="34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微軟正黑體" pitchFamily="34" charset="-120"/>
          <a:ea typeface="微軟正黑體" pitchFamily="34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微軟正黑體" pitchFamily="34" charset="-120"/>
          <a:ea typeface="微軟正黑體" pitchFamily="34" charset="-12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unity3d.com/ScriptReference/Vector3.html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unity3d.com/ScriptReference/Vector3.html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docs.unity3d.com/ScriptReference/Vector3-zero.html" TargetMode="External"/><Relationship Id="rId4" Type="http://schemas.openxmlformats.org/officeDocument/2006/relationships/hyperlink" Target="https://docs.unity3d.com/ScriptReference/Experimental.PlayerLoop.Update.html" TargetMode="Externa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unity3d.com/ScriptReference/Vector3.html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ocs.unity3d.com/ScriptReference/Space.html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unity3d.com/ScriptReference/Vector3.html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hyperlink" Target="https://docs.unity3d.com/ScriptReference/Space.html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blog.storyblocks.com/video-tutorials/7-basic-camera-movements/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3600"/>
            <a:ext cx="7772400" cy="1512888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TW" dirty="0"/>
              <a:t>3D Game Programming</a:t>
            </a:r>
            <a:br>
              <a:rPr lang="en-US" altLang="zh-TW" dirty="0"/>
            </a:br>
            <a:r>
              <a:rPr lang="en-US" altLang="zh-TW" dirty="0" smtClean="0"/>
              <a:t>Projection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403350" y="3933825"/>
            <a:ext cx="6400800" cy="1198563"/>
          </a:xfrm>
        </p:spPr>
        <p:txBody>
          <a:bodyPr>
            <a:normAutofit fontScale="85000" lnSpcReduction="20000"/>
          </a:bodyPr>
          <a:lstStyle/>
          <a:p>
            <a:pPr eaLnBrk="1" hangingPunct="1">
              <a:defRPr/>
            </a:pPr>
            <a:r>
              <a:rPr lang="en-US" altLang="zh-TW" dirty="0"/>
              <a:t>Ming-</a:t>
            </a:r>
            <a:r>
              <a:rPr lang="en-US" altLang="zh-TW" dirty="0" err="1"/>
              <a:t>Te</a:t>
            </a:r>
            <a:r>
              <a:rPr lang="en-US" altLang="zh-TW" dirty="0"/>
              <a:t> Chi</a:t>
            </a:r>
          </a:p>
          <a:p>
            <a:pPr eaLnBrk="1" hangingPunct="1">
              <a:defRPr/>
            </a:pPr>
            <a:r>
              <a:rPr lang="en-US" altLang="zh-TW" dirty="0"/>
              <a:t>Department of Computer Science,</a:t>
            </a:r>
          </a:p>
          <a:p>
            <a:pPr eaLnBrk="1" hangingPunct="1">
              <a:defRPr/>
            </a:pPr>
            <a:r>
              <a:rPr lang="en-US" altLang="zh-TW" dirty="0"/>
              <a:t>National Chengchi University</a:t>
            </a:r>
          </a:p>
          <a:p>
            <a:pPr eaLnBrk="1" hangingPunct="1">
              <a:defRPr/>
            </a:pPr>
            <a:endParaRPr lang="zh-TW" alt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攝影機使用與設定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Main Camera: 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遊戲預設視角</a:t>
            </a:r>
          </a:p>
          <a:p>
            <a:pPr lvl="1"/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點擊場景中的攝影機，可顯示預覽畫面</a:t>
            </a:r>
          </a:p>
          <a:p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9782" y="3289638"/>
            <a:ext cx="3816294" cy="2375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565869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攝影機使用與設定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攝影機屬性</a:t>
            </a:r>
          </a:p>
          <a:p>
            <a:pPr lvl="1"/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Background: 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背景顏色</a:t>
            </a:r>
          </a:p>
          <a:p>
            <a:pPr lvl="1"/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Projection: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投影方式</a:t>
            </a:r>
          </a:p>
          <a:p>
            <a:pPr lvl="2"/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Perspective: 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透視投影</a:t>
            </a:r>
          </a:p>
          <a:p>
            <a:pPr lvl="2"/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Orthographic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: 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正交投影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/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Field of View(FOV)</a:t>
            </a:r>
          </a:p>
          <a:p>
            <a:pPr lvl="2"/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可見視角範圍</a:t>
            </a:r>
          </a:p>
          <a:p>
            <a:pPr lvl="1"/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Clipping Planes</a:t>
            </a:r>
          </a:p>
          <a:p>
            <a:pPr lvl="2"/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最近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(Near)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與最遠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(Far)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能看到的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範圍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8110" y="2868930"/>
            <a:ext cx="2824185" cy="186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046551"/>
      </p:ext>
    </p:extLst>
  </p:cSld>
  <p:clrMapOvr>
    <a:masterClrMapping/>
  </p:clrMapOvr>
  <p:transition>
    <p:fade thruBlk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562725" cy="1143000"/>
          </a:xfrm>
        </p:spPr>
        <p:txBody>
          <a:bodyPr/>
          <a:lstStyle/>
          <a:p>
            <a:pPr>
              <a:defRPr/>
            </a:pPr>
            <a:r>
              <a:rPr lang="en-US" altLang="zh-TW" dirty="0" smtClean="0"/>
              <a:t>Viewport</a:t>
            </a:r>
            <a:endParaRPr lang="zh-TW" altLang="en-US" dirty="0"/>
          </a:p>
        </p:txBody>
      </p:sp>
      <p:sp>
        <p:nvSpPr>
          <p:cNvPr id="19459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525963"/>
          </a:xfrm>
        </p:spPr>
        <p:txBody>
          <a:bodyPr/>
          <a:lstStyle/>
          <a:p>
            <a:pPr marL="0" indent="0">
              <a:buFontTx/>
              <a:buNone/>
            </a:pPr>
            <a:endParaRPr lang="zh-TW" altLang="en-US" dirty="0" smtClean="0"/>
          </a:p>
        </p:txBody>
      </p:sp>
      <p:sp>
        <p:nvSpPr>
          <p:cNvPr id="4" name="矩形 3"/>
          <p:cNvSpPr/>
          <p:nvPr/>
        </p:nvSpPr>
        <p:spPr>
          <a:xfrm>
            <a:off x="6084888" y="549275"/>
            <a:ext cx="1871662" cy="143986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/>
          </a:p>
        </p:txBody>
      </p:sp>
      <p:sp>
        <p:nvSpPr>
          <p:cNvPr id="5" name="矩形 4"/>
          <p:cNvSpPr/>
          <p:nvPr/>
        </p:nvSpPr>
        <p:spPr>
          <a:xfrm>
            <a:off x="5724525" y="1341438"/>
            <a:ext cx="1008063" cy="863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/>
          </a:p>
        </p:txBody>
      </p:sp>
      <p:sp>
        <p:nvSpPr>
          <p:cNvPr id="6" name="橢圓 5"/>
          <p:cNvSpPr/>
          <p:nvPr/>
        </p:nvSpPr>
        <p:spPr>
          <a:xfrm>
            <a:off x="5148263" y="2420938"/>
            <a:ext cx="144462" cy="1444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/>
          </a:p>
        </p:txBody>
      </p:sp>
      <p:cxnSp>
        <p:nvCxnSpPr>
          <p:cNvPr id="7" name="直線接點 6"/>
          <p:cNvCxnSpPr/>
          <p:nvPr/>
        </p:nvCxnSpPr>
        <p:spPr>
          <a:xfrm flipH="1">
            <a:off x="6732588" y="581025"/>
            <a:ext cx="1223962" cy="7604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接點 7"/>
          <p:cNvCxnSpPr/>
          <p:nvPr/>
        </p:nvCxnSpPr>
        <p:spPr>
          <a:xfrm flipH="1">
            <a:off x="5724525" y="549275"/>
            <a:ext cx="360363" cy="7921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接點 8"/>
          <p:cNvCxnSpPr/>
          <p:nvPr/>
        </p:nvCxnSpPr>
        <p:spPr>
          <a:xfrm flipH="1">
            <a:off x="6732588" y="1989138"/>
            <a:ext cx="1223962" cy="2159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接點 9"/>
          <p:cNvCxnSpPr/>
          <p:nvPr/>
        </p:nvCxnSpPr>
        <p:spPr>
          <a:xfrm flipH="1">
            <a:off x="5724525" y="1989138"/>
            <a:ext cx="360363" cy="228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接點 10"/>
          <p:cNvCxnSpPr/>
          <p:nvPr/>
        </p:nvCxnSpPr>
        <p:spPr>
          <a:xfrm flipH="1">
            <a:off x="5219700" y="1341438"/>
            <a:ext cx="1512888" cy="1150937"/>
          </a:xfrm>
          <a:prstGeom prst="line">
            <a:avLst/>
          </a:prstGeom>
          <a:ln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接點 11"/>
          <p:cNvCxnSpPr/>
          <p:nvPr/>
        </p:nvCxnSpPr>
        <p:spPr>
          <a:xfrm flipH="1">
            <a:off x="5219700" y="1341438"/>
            <a:ext cx="504825" cy="1150937"/>
          </a:xfrm>
          <a:prstGeom prst="line">
            <a:avLst/>
          </a:prstGeom>
          <a:ln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接點 12"/>
          <p:cNvCxnSpPr/>
          <p:nvPr/>
        </p:nvCxnSpPr>
        <p:spPr>
          <a:xfrm flipH="1">
            <a:off x="5219700" y="2205038"/>
            <a:ext cx="1512888" cy="287337"/>
          </a:xfrm>
          <a:prstGeom prst="line">
            <a:avLst/>
          </a:prstGeom>
          <a:ln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接點 13"/>
          <p:cNvCxnSpPr/>
          <p:nvPr/>
        </p:nvCxnSpPr>
        <p:spPr>
          <a:xfrm flipH="1">
            <a:off x="5219700" y="2205038"/>
            <a:ext cx="504825" cy="287337"/>
          </a:xfrm>
          <a:prstGeom prst="line">
            <a:avLst/>
          </a:prstGeom>
          <a:ln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71" name="文字方塊 14"/>
          <p:cNvSpPr txBox="1">
            <a:spLocks noChangeArrowheads="1"/>
          </p:cNvSpPr>
          <p:nvPr/>
        </p:nvSpPr>
        <p:spPr bwMode="auto">
          <a:xfrm>
            <a:off x="5724525" y="2492375"/>
            <a:ext cx="22320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charset="0"/>
                <a:ea typeface="新細明體" pitchFamily="18" charset="-120"/>
              </a:rPr>
              <a:t>Modelview space</a:t>
            </a:r>
            <a:endParaRPr lang="zh-TW" altLang="en-US" sz="1800">
              <a:latin typeface="Arial" charset="0"/>
              <a:ea typeface="新細明體" pitchFamily="18" charset="-120"/>
            </a:endParaRPr>
          </a:p>
        </p:txBody>
      </p:sp>
      <p:cxnSp>
        <p:nvCxnSpPr>
          <p:cNvPr id="17" name="直線單箭頭接點 16"/>
          <p:cNvCxnSpPr/>
          <p:nvPr/>
        </p:nvCxnSpPr>
        <p:spPr>
          <a:xfrm>
            <a:off x="6840538" y="2933700"/>
            <a:ext cx="0" cy="279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73" name="文字方塊 17"/>
          <p:cNvSpPr txBox="1">
            <a:spLocks noChangeArrowheads="1"/>
          </p:cNvSpPr>
          <p:nvPr/>
        </p:nvSpPr>
        <p:spPr bwMode="auto">
          <a:xfrm>
            <a:off x="5580063" y="3203575"/>
            <a:ext cx="25209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charset="0"/>
                <a:ea typeface="新細明體" pitchFamily="18" charset="-120"/>
              </a:rPr>
              <a:t>Clipping space</a:t>
            </a:r>
            <a:endParaRPr lang="zh-TW" altLang="en-US" sz="1800">
              <a:latin typeface="Arial" charset="0"/>
              <a:ea typeface="新細明體" pitchFamily="18" charset="-120"/>
            </a:endParaRPr>
          </a:p>
        </p:txBody>
      </p:sp>
      <p:grpSp>
        <p:nvGrpSpPr>
          <p:cNvPr id="19474" name="群組 23"/>
          <p:cNvGrpSpPr>
            <a:grpSpLocks/>
          </p:cNvGrpSpPr>
          <p:nvPr/>
        </p:nvGrpSpPr>
        <p:grpSpPr bwMode="auto">
          <a:xfrm>
            <a:off x="5364163" y="4221163"/>
            <a:ext cx="2952750" cy="2087562"/>
            <a:chOff x="5364088" y="4221088"/>
            <a:chExt cx="2952328" cy="2088232"/>
          </a:xfrm>
        </p:grpSpPr>
        <p:sp>
          <p:nvSpPr>
            <p:cNvPr id="21" name="矩形 20"/>
            <p:cNvSpPr/>
            <p:nvPr/>
          </p:nvSpPr>
          <p:spPr>
            <a:xfrm>
              <a:off x="5364088" y="4221088"/>
              <a:ext cx="2952328" cy="2088232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TW" altLang="en-US"/>
            </a:p>
          </p:txBody>
        </p:sp>
        <p:sp>
          <p:nvSpPr>
            <p:cNvPr id="22" name="矩形 21"/>
            <p:cNvSpPr/>
            <p:nvPr/>
          </p:nvSpPr>
          <p:spPr>
            <a:xfrm>
              <a:off x="5364088" y="4221088"/>
              <a:ext cx="2952328" cy="21596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TW" altLang="en-US"/>
            </a:p>
          </p:txBody>
        </p:sp>
      </p:grpSp>
      <p:sp>
        <p:nvSpPr>
          <p:cNvPr id="23" name="等腰三角形 22"/>
          <p:cNvSpPr/>
          <p:nvPr/>
        </p:nvSpPr>
        <p:spPr>
          <a:xfrm>
            <a:off x="6300788" y="1773238"/>
            <a:ext cx="142875" cy="330200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/>
          </a:p>
        </p:txBody>
      </p:sp>
      <p:cxnSp>
        <p:nvCxnSpPr>
          <p:cNvPr id="26" name="直線單箭頭接點 25"/>
          <p:cNvCxnSpPr>
            <a:stCxn id="19473" idx="2"/>
            <a:endCxn id="21" idx="0"/>
          </p:cNvCxnSpPr>
          <p:nvPr/>
        </p:nvCxnSpPr>
        <p:spPr>
          <a:xfrm>
            <a:off x="6840538" y="3573463"/>
            <a:ext cx="0" cy="6477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77" name="文字方塊 26"/>
          <p:cNvSpPr txBox="1">
            <a:spLocks noChangeArrowheads="1"/>
          </p:cNvSpPr>
          <p:nvPr/>
        </p:nvSpPr>
        <p:spPr bwMode="auto">
          <a:xfrm>
            <a:off x="6840538" y="3644900"/>
            <a:ext cx="21240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400">
                <a:latin typeface="Arial" charset="0"/>
                <a:ea typeface="新細明體" pitchFamily="18" charset="-120"/>
              </a:rPr>
              <a:t>Viewport transformation</a:t>
            </a:r>
            <a:endParaRPr lang="zh-TW" altLang="en-US" sz="1400">
              <a:latin typeface="Arial" charset="0"/>
              <a:ea typeface="新細明體" pitchFamily="18" charset="-120"/>
            </a:endParaRPr>
          </a:p>
        </p:txBody>
      </p:sp>
      <p:sp>
        <p:nvSpPr>
          <p:cNvPr id="19478" name="文字方塊 28"/>
          <p:cNvSpPr txBox="1">
            <a:spLocks noChangeArrowheads="1"/>
          </p:cNvSpPr>
          <p:nvPr/>
        </p:nvSpPr>
        <p:spPr bwMode="auto">
          <a:xfrm>
            <a:off x="5580063" y="6237288"/>
            <a:ext cx="25209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charset="0"/>
                <a:ea typeface="新細明體" pitchFamily="18" charset="-120"/>
              </a:rPr>
              <a:t>windows space</a:t>
            </a:r>
            <a:endParaRPr lang="zh-TW" altLang="en-US" sz="1800">
              <a:latin typeface="Arial" charset="0"/>
              <a:ea typeface="新細明體" pitchFamily="18" charset="-120"/>
            </a:endParaRPr>
          </a:p>
        </p:txBody>
      </p:sp>
      <p:sp>
        <p:nvSpPr>
          <p:cNvPr id="30" name="等腰三角形 29"/>
          <p:cNvSpPr/>
          <p:nvPr/>
        </p:nvSpPr>
        <p:spPr>
          <a:xfrm>
            <a:off x="7343775" y="5516563"/>
            <a:ext cx="323850" cy="576262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68313" y="188913"/>
            <a:ext cx="7488237" cy="403225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/>
          </a:p>
        </p:txBody>
      </p:sp>
      <p:sp>
        <p:nvSpPr>
          <p:cNvPr id="20483" name="內容版面配置區 2"/>
          <p:cNvSpPr>
            <a:spLocks noGrp="1"/>
          </p:cNvSpPr>
          <p:nvPr>
            <p:ph idx="1"/>
          </p:nvPr>
        </p:nvSpPr>
        <p:spPr>
          <a:xfrm>
            <a:off x="457200" y="260350"/>
            <a:ext cx="8229600" cy="5865813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altLang="zh-TW" sz="2400" smtClean="0"/>
              <a:t>glViewport(…);</a:t>
            </a:r>
          </a:p>
          <a:p>
            <a:pPr marL="0" indent="0">
              <a:buFontTx/>
              <a:buNone/>
            </a:pPr>
            <a:endParaRPr lang="en-US" altLang="zh-TW" sz="2400" smtClean="0"/>
          </a:p>
          <a:p>
            <a:pPr marL="0" indent="0" eaLnBrk="1" hangingPunct="1">
              <a:buFontTx/>
              <a:buNone/>
            </a:pPr>
            <a:r>
              <a:rPr lang="en-US" altLang="zh-TW" sz="2400" smtClean="0"/>
              <a:t> glMatrixMode(</a:t>
            </a:r>
            <a:r>
              <a:rPr lang="en-US" altLang="zh-TW" sz="2400" smtClean="0">
                <a:solidFill>
                  <a:srgbClr val="FF0000"/>
                </a:solidFill>
              </a:rPr>
              <a:t>GL_PROJECTION</a:t>
            </a:r>
            <a:r>
              <a:rPr lang="en-US" altLang="zh-TW" sz="2400" smtClean="0"/>
              <a:t>);</a:t>
            </a:r>
          </a:p>
          <a:p>
            <a:pPr marL="0" indent="0" eaLnBrk="1" hangingPunct="1">
              <a:buFontTx/>
              <a:buNone/>
            </a:pPr>
            <a:r>
              <a:rPr lang="en-US" altLang="zh-TW" sz="2400" smtClean="0"/>
              <a:t> glLoadIdentity();</a:t>
            </a:r>
          </a:p>
          <a:p>
            <a:pPr marL="0" indent="0" eaLnBrk="1" hangingPunct="1">
              <a:buFontTx/>
              <a:buNone/>
            </a:pPr>
            <a:r>
              <a:rPr lang="en-US" altLang="zh-TW" sz="2400" smtClean="0">
                <a:solidFill>
                  <a:srgbClr val="00B050"/>
                </a:solidFill>
              </a:rPr>
              <a:t>//projection matrix</a:t>
            </a:r>
          </a:p>
          <a:p>
            <a:pPr marL="0" indent="0" eaLnBrk="1" hangingPunct="1">
              <a:buFontTx/>
              <a:buNone/>
            </a:pPr>
            <a:r>
              <a:rPr lang="en-US" altLang="zh-TW" sz="2400" smtClean="0"/>
              <a:t>gluPrespective()/glOrtho()</a:t>
            </a:r>
          </a:p>
          <a:p>
            <a:pPr marL="0" indent="0" eaLnBrk="1" hangingPunct="1">
              <a:buFontTx/>
              <a:buNone/>
            </a:pPr>
            <a:endParaRPr lang="en-US" altLang="zh-TW" sz="2400" smtClean="0">
              <a:solidFill>
                <a:srgbClr val="00B050"/>
              </a:solidFill>
            </a:endParaRPr>
          </a:p>
          <a:p>
            <a:pPr marL="0" indent="0" eaLnBrk="1" hangingPunct="1">
              <a:buFontTx/>
              <a:buNone/>
            </a:pPr>
            <a:r>
              <a:rPr lang="en-US" altLang="zh-TW" sz="2400" smtClean="0"/>
              <a:t>glMatrixMode(</a:t>
            </a:r>
            <a:r>
              <a:rPr lang="en-US" altLang="zh-TW" sz="2400" smtClean="0">
                <a:solidFill>
                  <a:srgbClr val="FF0000"/>
                </a:solidFill>
              </a:rPr>
              <a:t>GL_MODELVIEW</a:t>
            </a:r>
            <a:r>
              <a:rPr lang="en-US" altLang="zh-TW" sz="2400" smtClean="0"/>
              <a:t>);</a:t>
            </a:r>
          </a:p>
          <a:p>
            <a:pPr marL="0" indent="0" eaLnBrk="1" hangingPunct="1">
              <a:buFontTx/>
              <a:buNone/>
            </a:pPr>
            <a:r>
              <a:rPr lang="en-US" altLang="zh-TW" sz="2400" smtClean="0"/>
              <a:t>glLoadIdentity();</a:t>
            </a:r>
          </a:p>
          <a:p>
            <a:pPr marL="0" indent="0" eaLnBrk="1" hangingPunct="1">
              <a:buFontTx/>
              <a:buNone/>
            </a:pPr>
            <a:r>
              <a:rPr lang="en-US" altLang="zh-TW" sz="2400" smtClean="0">
                <a:solidFill>
                  <a:srgbClr val="00B050"/>
                </a:solidFill>
              </a:rPr>
              <a:t>//set camera </a:t>
            </a:r>
          </a:p>
          <a:p>
            <a:pPr marL="0" indent="0" eaLnBrk="1" hangingPunct="1">
              <a:buFontTx/>
              <a:buNone/>
            </a:pPr>
            <a:r>
              <a:rPr lang="en-US" altLang="zh-TW" sz="2400" smtClean="0"/>
              <a:t>gluLookat();</a:t>
            </a:r>
          </a:p>
          <a:p>
            <a:pPr marL="0" indent="0" eaLnBrk="1" hangingPunct="1">
              <a:buFontTx/>
              <a:buNone/>
            </a:pPr>
            <a:r>
              <a:rPr lang="en-US" altLang="zh-TW" sz="2400" smtClean="0">
                <a:solidFill>
                  <a:srgbClr val="00B050"/>
                </a:solidFill>
              </a:rPr>
              <a:t>//set model transformation</a:t>
            </a:r>
          </a:p>
          <a:p>
            <a:pPr marL="0" indent="0" eaLnBrk="1" hangingPunct="1">
              <a:buFontTx/>
              <a:buNone/>
            </a:pPr>
            <a:r>
              <a:rPr lang="en-US" altLang="zh-TW" sz="2400" smtClean="0"/>
              <a:t>…..</a:t>
            </a:r>
          </a:p>
          <a:p>
            <a:pPr marL="0" indent="0" eaLnBrk="1" hangingPunct="1">
              <a:buFontTx/>
              <a:buNone/>
            </a:pPr>
            <a:r>
              <a:rPr lang="en-US" altLang="zh-TW" sz="2400" smtClean="0"/>
              <a:t>Draw</a:t>
            </a:r>
          </a:p>
          <a:p>
            <a:pPr marL="0" indent="0" eaLnBrk="1" hangingPunct="1">
              <a:buFontTx/>
              <a:buNone/>
            </a:pPr>
            <a:endParaRPr lang="en-US" altLang="zh-TW" sz="2400" smtClean="0">
              <a:solidFill>
                <a:srgbClr val="00B050"/>
              </a:solidFill>
            </a:endParaRPr>
          </a:p>
          <a:p>
            <a:pPr marL="0" indent="0" eaLnBrk="1" hangingPunct="1">
              <a:buFontTx/>
              <a:buNone/>
            </a:pPr>
            <a:endParaRPr lang="en-US" altLang="zh-TW" sz="2400" smtClean="0">
              <a:solidFill>
                <a:srgbClr val="00B050"/>
              </a:solidFill>
            </a:endParaRPr>
          </a:p>
          <a:p>
            <a:pPr marL="0" indent="0" eaLnBrk="1" hangingPunct="1">
              <a:buFontTx/>
              <a:buNone/>
            </a:pPr>
            <a:endParaRPr lang="zh-TW" altLang="en-US" sz="2400" smtClean="0">
              <a:solidFill>
                <a:srgbClr val="00B050"/>
              </a:solidFill>
            </a:endParaRPr>
          </a:p>
        </p:txBody>
      </p:sp>
      <p:sp>
        <p:nvSpPr>
          <p:cNvPr id="6" name="文字方塊 5"/>
          <p:cNvSpPr txBox="1">
            <a:spLocks noChangeArrowheads="1"/>
          </p:cNvSpPr>
          <p:nvPr/>
        </p:nvSpPr>
        <p:spPr bwMode="auto">
          <a:xfrm>
            <a:off x="5580063" y="1989138"/>
            <a:ext cx="237648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charset="0"/>
                <a:ea typeface="新細明體" pitchFamily="18" charset="-120"/>
              </a:rPr>
              <a:t>Usually set in reshape()</a:t>
            </a:r>
            <a:endParaRPr lang="zh-TW" altLang="en-US" sz="1800">
              <a:latin typeface="Arial" charset="0"/>
              <a:ea typeface="新細明體" pitchFamily="18" charset="-12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1331913" y="2565400"/>
            <a:ext cx="6624637" cy="1150938"/>
          </a:xfrm>
        </p:spPr>
        <p:txBody>
          <a:bodyPr/>
          <a:lstStyle/>
          <a:p>
            <a:pPr>
              <a:defRPr/>
            </a:pPr>
            <a:r>
              <a:rPr lang="en-US" altLang="zh-TW" dirty="0"/>
              <a:t>graphical perspective</a:t>
            </a:r>
            <a:endParaRPr lang="zh-TW" altLang="en-US" dirty="0"/>
          </a:p>
        </p:txBody>
      </p:sp>
      <p:sp>
        <p:nvSpPr>
          <p:cNvPr id="5" name="文字版面配置區 4"/>
          <p:cNvSpPr>
            <a:spLocks noGrp="1"/>
          </p:cNvSpPr>
          <p:nvPr>
            <p:ph type="body" idx="1"/>
          </p:nvPr>
        </p:nvSpPr>
        <p:spPr>
          <a:xfrm>
            <a:off x="1331913" y="3860800"/>
            <a:ext cx="6619875" cy="1500188"/>
          </a:xfrm>
        </p:spPr>
        <p:txBody>
          <a:bodyPr/>
          <a:lstStyle/>
          <a:p>
            <a:pPr>
              <a:defRPr/>
            </a:pPr>
            <a:endParaRPr lang="zh-TW" alt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6562725" cy="1143000"/>
          </a:xfrm>
        </p:spPr>
        <p:txBody>
          <a:bodyPr/>
          <a:lstStyle/>
          <a:p>
            <a:pPr>
              <a:defRPr/>
            </a:pPr>
            <a:r>
              <a:rPr lang="en-US" altLang="zh-TW" sz="4000" dirty="0" smtClean="0"/>
              <a:t>First-Person </a:t>
            </a:r>
            <a:r>
              <a:rPr lang="en-US" altLang="zh-TW" sz="4000" dirty="0"/>
              <a:t>perspective</a:t>
            </a:r>
            <a:endParaRPr lang="zh-TW" altLang="en-US" sz="4000" dirty="0"/>
          </a:p>
        </p:txBody>
      </p:sp>
      <p:sp>
        <p:nvSpPr>
          <p:cNvPr id="25603" name="內容版面配置區 4"/>
          <p:cNvSpPr>
            <a:spLocks noGrp="1"/>
          </p:cNvSpPr>
          <p:nvPr>
            <p:ph idx="1"/>
          </p:nvPr>
        </p:nvSpPr>
        <p:spPr>
          <a:xfrm>
            <a:off x="611188" y="1409700"/>
            <a:ext cx="8229600" cy="4525963"/>
          </a:xfrm>
        </p:spPr>
        <p:txBody>
          <a:bodyPr/>
          <a:lstStyle/>
          <a:p>
            <a:r>
              <a:rPr lang="en-US" altLang="zh-TW" smtClean="0"/>
              <a:t> A graphical perspective rendered from the viewpoint of the player character</a:t>
            </a:r>
            <a:endParaRPr lang="zh-TW" altLang="en-US" smtClean="0"/>
          </a:p>
        </p:txBody>
      </p:sp>
      <p:pic>
        <p:nvPicPr>
          <p:cNvPr id="25604" name="Picture 2" descr="http://anthonydamasco.net/blog/wp-content/uploads/doo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3213100"/>
            <a:ext cx="3313112" cy="248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5" name="文字方塊 6"/>
          <p:cNvSpPr txBox="1">
            <a:spLocks noChangeArrowheads="1"/>
          </p:cNvSpPr>
          <p:nvPr/>
        </p:nvSpPr>
        <p:spPr bwMode="auto">
          <a:xfrm>
            <a:off x="1331913" y="5732463"/>
            <a:ext cx="22320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charset="0"/>
                <a:ea typeface="新細明體" pitchFamily="18" charset="-120"/>
              </a:rPr>
              <a:t>doom</a:t>
            </a:r>
            <a:endParaRPr lang="zh-TW" altLang="en-US" sz="1800">
              <a:latin typeface="Arial" charset="0"/>
              <a:ea typeface="新細明體" pitchFamily="18" charset="-120"/>
            </a:endParaRPr>
          </a:p>
        </p:txBody>
      </p:sp>
      <p:pic>
        <p:nvPicPr>
          <p:cNvPr id="25606" name="Picture 2" descr="http://i297.photobucket.com/albums/mm224/silent_snake18/mirrors-edg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213100"/>
            <a:ext cx="4421188" cy="248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7" name="文字方塊 7"/>
          <p:cNvSpPr txBox="1">
            <a:spLocks noChangeArrowheads="1"/>
          </p:cNvSpPr>
          <p:nvPr/>
        </p:nvSpPr>
        <p:spPr bwMode="auto">
          <a:xfrm>
            <a:off x="5651500" y="5732463"/>
            <a:ext cx="23764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charset="0"/>
                <a:ea typeface="新細明體" pitchFamily="18" charset="-120"/>
              </a:rPr>
              <a:t>Mirror's Edge</a:t>
            </a:r>
            <a:endParaRPr lang="zh-TW" altLang="en-US" sz="1800">
              <a:latin typeface="Arial" charset="0"/>
              <a:ea typeface="新細明體" pitchFamily="18" charset="-12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562725" cy="1143000"/>
          </a:xfrm>
        </p:spPr>
        <p:txBody>
          <a:bodyPr/>
          <a:lstStyle/>
          <a:p>
            <a:pPr>
              <a:defRPr/>
            </a:pPr>
            <a:r>
              <a:rPr lang="en-US" altLang="zh-TW" sz="3600" dirty="0" smtClean="0"/>
              <a:t>Second-Person Perspective</a:t>
            </a:r>
            <a:endParaRPr lang="zh-TW" altLang="en-US" sz="3600" dirty="0"/>
          </a:p>
        </p:txBody>
      </p:sp>
      <p:sp>
        <p:nvSpPr>
          <p:cNvPr id="27652" name="內容版面配置區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/>
          <a:lstStyle/>
          <a:p>
            <a:r>
              <a:rPr lang="en-US" altLang="zh-TW" sz="2400" dirty="0"/>
              <a:t>In second person point of view, the action is shot from the perspective of a character that is not the </a:t>
            </a:r>
            <a:r>
              <a:rPr lang="en-US" altLang="zh-TW" sz="2400" dirty="0" smtClean="0"/>
              <a:t>protagonist.</a:t>
            </a:r>
          </a:p>
          <a:p>
            <a:r>
              <a:rPr lang="en-US" altLang="zh-TW" sz="2400" dirty="0" smtClean="0"/>
              <a:t>Let players feel as if they are actually the character they are controlling</a:t>
            </a:r>
            <a:endParaRPr lang="zh-TW" altLang="en-US" sz="2400" dirty="0" smtClean="0"/>
          </a:p>
        </p:txBody>
      </p:sp>
      <p:pic>
        <p:nvPicPr>
          <p:cNvPr id="7" name="Picture 2" descr="http://img.vidaextra.com/M64CastleGreenHill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408283"/>
            <a:ext cx="3338236" cy="25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 descr="http://coolrom.com/screenshots/n64/Super%20Mario%2064%20(2)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408283"/>
            <a:ext cx="3359074" cy="25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文字方塊 7"/>
          <p:cNvSpPr txBox="1">
            <a:spLocks noChangeArrowheads="1"/>
          </p:cNvSpPr>
          <p:nvPr/>
        </p:nvSpPr>
        <p:spPr bwMode="auto">
          <a:xfrm>
            <a:off x="2843212" y="6044902"/>
            <a:ext cx="34575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800" dirty="0">
                <a:latin typeface="Arial" charset="0"/>
                <a:ea typeface="新細明體" pitchFamily="18" charset="-120"/>
              </a:rPr>
              <a:t>Mario 64</a:t>
            </a:r>
            <a:endParaRPr lang="zh-TW" altLang="en-US" sz="1800" dirty="0">
              <a:latin typeface="Arial" charset="0"/>
              <a:ea typeface="新細明體" pitchFamily="18" charset="-120"/>
            </a:endParaRPr>
          </a:p>
        </p:txBody>
      </p:sp>
      <p:sp>
        <p:nvSpPr>
          <p:cNvPr id="3" name="橢圓 2"/>
          <p:cNvSpPr/>
          <p:nvPr/>
        </p:nvSpPr>
        <p:spPr>
          <a:xfrm>
            <a:off x="3419872" y="5301208"/>
            <a:ext cx="1008112" cy="74369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61127503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4" descr="http://gajitz.com/wp-content/uploads/2013/01/3rd-person-view-camera-moun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573463"/>
            <a:ext cx="3890963" cy="218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562725" cy="1143000"/>
          </a:xfrm>
        </p:spPr>
        <p:txBody>
          <a:bodyPr/>
          <a:lstStyle/>
          <a:p>
            <a:pPr>
              <a:defRPr/>
            </a:pPr>
            <a:r>
              <a:rPr lang="en-US" altLang="zh-TW" sz="3600" dirty="0"/>
              <a:t>Third-person </a:t>
            </a:r>
            <a:r>
              <a:rPr lang="en-US" altLang="zh-TW" sz="3600" dirty="0" smtClean="0"/>
              <a:t>shooter</a:t>
            </a:r>
            <a:endParaRPr lang="zh-TW" altLang="en-US" sz="3600" dirty="0"/>
          </a:p>
        </p:txBody>
      </p:sp>
      <p:sp>
        <p:nvSpPr>
          <p:cNvPr id="27652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2400" dirty="0"/>
              <a:t>The player character is seen at a distance from a number of different possible perspective angles.</a:t>
            </a:r>
            <a:endParaRPr lang="en-US" altLang="zh-TW" sz="2400" dirty="0" smtClean="0"/>
          </a:p>
          <a:p>
            <a:r>
              <a:rPr lang="en-US" altLang="zh-TW" sz="2400" dirty="0" smtClean="0"/>
              <a:t>the </a:t>
            </a:r>
            <a:r>
              <a:rPr lang="en-US" altLang="zh-TW" sz="2400" dirty="0"/>
              <a:t>player character is visible on-screen, and the gameplay consists primarily of shooting.</a:t>
            </a:r>
            <a:endParaRPr lang="zh-TW" altLang="en-US" sz="2400" dirty="0" smtClean="0"/>
          </a:p>
        </p:txBody>
      </p:sp>
      <p:pic>
        <p:nvPicPr>
          <p:cNvPr id="2765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88" y="3386138"/>
            <a:ext cx="4657725" cy="261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654" name="文字方塊 3"/>
          <p:cNvSpPr txBox="1">
            <a:spLocks noChangeArrowheads="1"/>
          </p:cNvSpPr>
          <p:nvPr/>
        </p:nvSpPr>
        <p:spPr bwMode="auto">
          <a:xfrm>
            <a:off x="801688" y="6094413"/>
            <a:ext cx="34559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charset="0"/>
                <a:ea typeface="新細明體" pitchFamily="18" charset="-120"/>
              </a:rPr>
              <a:t>Gear of war 3</a:t>
            </a:r>
            <a:endParaRPr lang="zh-TW" altLang="en-US" sz="1800">
              <a:latin typeface="Arial" charset="0"/>
              <a:ea typeface="新細明體" pitchFamily="18" charset="-12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562725" cy="1143000"/>
          </a:xfrm>
        </p:spPr>
        <p:txBody>
          <a:bodyPr/>
          <a:lstStyle/>
          <a:p>
            <a:pPr>
              <a:defRPr/>
            </a:pPr>
            <a:r>
              <a:rPr lang="en-US" altLang="zh-TW" sz="4000" dirty="0" smtClean="0"/>
              <a:t>Top-down </a:t>
            </a:r>
            <a:r>
              <a:rPr lang="en-US" altLang="zh-TW" sz="4000" dirty="0"/>
              <a:t>perspective</a:t>
            </a:r>
            <a:endParaRPr lang="zh-TW" altLang="en-US" sz="4000" dirty="0"/>
          </a:p>
        </p:txBody>
      </p:sp>
      <p:sp>
        <p:nvSpPr>
          <p:cNvPr id="26627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mtClean="0"/>
              <a:t>From God view</a:t>
            </a:r>
            <a:endParaRPr lang="zh-TW" altLang="en-US" smtClean="0"/>
          </a:p>
        </p:txBody>
      </p:sp>
      <p:pic>
        <p:nvPicPr>
          <p:cNvPr id="2662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781300"/>
            <a:ext cx="4398962" cy="3300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629" name="文字方塊 3"/>
          <p:cNvSpPr txBox="1">
            <a:spLocks noChangeArrowheads="1"/>
          </p:cNvSpPr>
          <p:nvPr/>
        </p:nvSpPr>
        <p:spPr bwMode="auto">
          <a:xfrm>
            <a:off x="1116013" y="6081713"/>
            <a:ext cx="27352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charset="0"/>
                <a:ea typeface="新細明體" pitchFamily="18" charset="-120"/>
              </a:rPr>
              <a:t>simcity</a:t>
            </a:r>
            <a:endParaRPr lang="zh-TW" altLang="en-US" sz="1800">
              <a:latin typeface="Arial" charset="0"/>
              <a:ea typeface="新細明體" pitchFamily="18" charset="-120"/>
            </a:endParaRPr>
          </a:p>
        </p:txBody>
      </p:sp>
      <p:pic>
        <p:nvPicPr>
          <p:cNvPr id="26630" name="Picture 4" descr="http://download.gamezone.com/assets/old/screenshots/StarCraftII_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9800" y="2852738"/>
            <a:ext cx="4214813" cy="315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1" name="文字方塊 6"/>
          <p:cNvSpPr txBox="1">
            <a:spLocks noChangeArrowheads="1"/>
          </p:cNvSpPr>
          <p:nvPr/>
        </p:nvSpPr>
        <p:spPr bwMode="auto">
          <a:xfrm>
            <a:off x="5364163" y="6021388"/>
            <a:ext cx="27368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charset="0"/>
                <a:ea typeface="新細明體" pitchFamily="18" charset="-120"/>
              </a:rPr>
              <a:t>Star craft 2</a:t>
            </a:r>
            <a:endParaRPr lang="zh-TW" altLang="en-US" sz="1800">
              <a:latin typeface="Arial" charset="0"/>
              <a:ea typeface="新細明體" pitchFamily="18" charset="-12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331913" y="2565400"/>
            <a:ext cx="6624637" cy="1150938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TW" dirty="0" smtClean="0"/>
              <a:t>Cameras and Actors</a:t>
            </a:r>
            <a:endParaRPr lang="zh-TW" altLang="en-US" dirty="0"/>
          </a:p>
        </p:txBody>
      </p:sp>
      <p:sp>
        <p:nvSpPr>
          <p:cNvPr id="29699" name="文字版面配置區 3"/>
          <p:cNvSpPr>
            <a:spLocks noGrp="1"/>
          </p:cNvSpPr>
          <p:nvPr>
            <p:ph type="body" idx="1"/>
          </p:nvPr>
        </p:nvSpPr>
        <p:spPr>
          <a:xfrm>
            <a:off x="741363" y="1828800"/>
            <a:ext cx="8021637" cy="685800"/>
          </a:xfrm>
        </p:spPr>
        <p:txBody>
          <a:bodyPr/>
          <a:lstStyle/>
          <a:p>
            <a:pPr eaLnBrk="1" hangingPunct="1">
              <a:defRPr/>
            </a:pPr>
            <a:endParaRPr lang="zh-TW" altLang="en-US" smtClean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1331913" y="2565400"/>
            <a:ext cx="6624637" cy="1150938"/>
          </a:xfrm>
        </p:spPr>
        <p:txBody>
          <a:bodyPr/>
          <a:lstStyle/>
          <a:p>
            <a:pPr>
              <a:defRPr/>
            </a:pPr>
            <a:r>
              <a:rPr lang="en-US" altLang="zh-TW" dirty="0" smtClean="0"/>
              <a:t>Projection</a:t>
            </a:r>
            <a:endParaRPr lang="zh-TW" altLang="en-US" dirty="0"/>
          </a:p>
        </p:txBody>
      </p:sp>
      <p:sp>
        <p:nvSpPr>
          <p:cNvPr id="5" name="文字版面配置區 4"/>
          <p:cNvSpPr>
            <a:spLocks noGrp="1"/>
          </p:cNvSpPr>
          <p:nvPr>
            <p:ph type="body" idx="1"/>
          </p:nvPr>
        </p:nvSpPr>
        <p:spPr>
          <a:xfrm>
            <a:off x="1331913" y="3860800"/>
            <a:ext cx="6619875" cy="1500188"/>
          </a:xfrm>
        </p:spPr>
        <p:txBody>
          <a:bodyPr/>
          <a:lstStyle/>
          <a:p>
            <a:pPr>
              <a:defRPr/>
            </a:pPr>
            <a:endParaRPr lang="zh-TW" alt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/>
              <a:t>CameraFollow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altLang="zh-TW" sz="2400" dirty="0" smtClean="0"/>
              <a:t>public </a:t>
            </a:r>
            <a:r>
              <a:rPr lang="en-US" altLang="zh-TW" sz="2400" dirty="0" err="1" smtClean="0"/>
              <a:t>GameObject</a:t>
            </a:r>
            <a:r>
              <a:rPr lang="en-US" altLang="zh-TW" sz="2400" dirty="0" smtClean="0"/>
              <a:t> player;</a:t>
            </a:r>
          </a:p>
          <a:p>
            <a:pPr marL="0" indent="0">
              <a:buNone/>
            </a:pPr>
            <a:r>
              <a:rPr lang="en-US" altLang="zh-TW" sz="2400" dirty="0" smtClean="0"/>
              <a:t>private Vector3 offset;</a:t>
            </a:r>
          </a:p>
          <a:p>
            <a:pPr marL="0" indent="0">
              <a:buNone/>
            </a:pPr>
            <a:endParaRPr lang="en-US" altLang="zh-TW" sz="2400" dirty="0" smtClean="0"/>
          </a:p>
          <a:p>
            <a:pPr marL="0" indent="0">
              <a:buNone/>
            </a:pPr>
            <a:r>
              <a:rPr lang="en-US" altLang="zh-TW" sz="2400" dirty="0" smtClean="0"/>
              <a:t>void start() {</a:t>
            </a:r>
          </a:p>
          <a:p>
            <a:pPr marL="0" indent="0">
              <a:buNone/>
            </a:pPr>
            <a:r>
              <a:rPr lang="en-US" altLang="zh-TW" sz="2400" dirty="0"/>
              <a:t> </a:t>
            </a:r>
            <a:r>
              <a:rPr lang="en-US" altLang="zh-TW" sz="2400" dirty="0" smtClean="0"/>
              <a:t>   offset = </a:t>
            </a:r>
            <a:r>
              <a:rPr lang="en-US" altLang="zh-TW" sz="2400" dirty="0" err="1" smtClean="0"/>
              <a:t>transform.position</a:t>
            </a:r>
            <a:r>
              <a:rPr lang="en-US" altLang="zh-TW" sz="2400" dirty="0" smtClean="0"/>
              <a:t> –</a:t>
            </a:r>
            <a:r>
              <a:rPr lang="en-US" altLang="zh-TW" sz="2400" dirty="0" err="1" smtClean="0"/>
              <a:t>player.transform.position</a:t>
            </a:r>
            <a:r>
              <a:rPr lang="en-US" altLang="zh-TW" sz="2400" dirty="0" smtClean="0"/>
              <a:t>;</a:t>
            </a:r>
          </a:p>
          <a:p>
            <a:pPr marL="0" indent="0">
              <a:buNone/>
            </a:pPr>
            <a:r>
              <a:rPr lang="en-US" altLang="zh-TW" sz="2400" dirty="0" smtClean="0"/>
              <a:t>}</a:t>
            </a:r>
          </a:p>
          <a:p>
            <a:pPr marL="0" indent="0">
              <a:buNone/>
            </a:pPr>
            <a:r>
              <a:rPr lang="en-US" altLang="zh-TW" sz="2400" dirty="0" smtClean="0"/>
              <a:t>void </a:t>
            </a:r>
            <a:r>
              <a:rPr lang="en-US" altLang="zh-TW" sz="2400" dirty="0" err="1" smtClean="0">
                <a:solidFill>
                  <a:srgbClr val="FF0000"/>
                </a:solidFill>
              </a:rPr>
              <a:t>Late</a:t>
            </a:r>
            <a:r>
              <a:rPr lang="en-US" altLang="zh-TW" sz="2400" dirty="0" err="1" smtClean="0"/>
              <a:t>Update</a:t>
            </a:r>
            <a:r>
              <a:rPr lang="en-US" altLang="zh-TW" sz="2400" dirty="0" smtClean="0"/>
              <a:t>() {</a:t>
            </a:r>
          </a:p>
          <a:p>
            <a:pPr marL="0" indent="0">
              <a:buNone/>
            </a:pPr>
            <a:r>
              <a:rPr lang="en-US" altLang="zh-TW" sz="2400" dirty="0"/>
              <a:t> </a:t>
            </a:r>
            <a:r>
              <a:rPr lang="en-US" altLang="zh-TW" sz="2400" dirty="0" smtClean="0"/>
              <a:t>   </a:t>
            </a:r>
            <a:r>
              <a:rPr lang="en-US" altLang="zh-TW" sz="2400" dirty="0" err="1" smtClean="0"/>
              <a:t>transform.position</a:t>
            </a:r>
            <a:r>
              <a:rPr lang="en-US" altLang="zh-TW" sz="2400" dirty="0" smtClean="0"/>
              <a:t> = </a:t>
            </a:r>
            <a:r>
              <a:rPr lang="en-US" altLang="zh-TW" sz="2400" dirty="0" err="1" smtClean="0"/>
              <a:t>player.transform.position</a:t>
            </a:r>
            <a:r>
              <a:rPr lang="en-US" altLang="zh-TW" sz="2400" dirty="0" smtClean="0"/>
              <a:t> + offset;</a:t>
            </a:r>
          </a:p>
          <a:p>
            <a:pPr marL="0" indent="0">
              <a:buNone/>
            </a:pPr>
            <a:r>
              <a:rPr lang="en-US" altLang="zh-TW" sz="2400" dirty="0"/>
              <a:t>}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839825525"/>
      </p:ext>
    </p:extLst>
  </p:cSld>
  <p:clrMapOvr>
    <a:masterClrMapping/>
  </p:clrMapOvr>
  <p:transition>
    <p:fade thruBlk="1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u="sng" dirty="0" smtClean="0">
                <a:hlinkClick r:id="rId3"/>
              </a:rPr>
              <a:t>Vector3</a:t>
            </a:r>
            <a:r>
              <a:rPr lang="en-US" altLang="zh-TW" dirty="0" smtClean="0"/>
              <a:t>.Lerp</a:t>
            </a:r>
            <a:endParaRPr lang="zh-TW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altLang="zh-TW" sz="2400" b="1" dirty="0"/>
                  <a:t>Linearly interpolates</a:t>
                </a:r>
              </a:p>
              <a:p>
                <a:pPr marL="0" indent="0">
                  <a:buNone/>
                </a:pPr>
                <a:r>
                  <a:rPr lang="en-US" altLang="zh-TW" sz="2400" dirty="0" smtClean="0"/>
                  <a:t>public </a:t>
                </a:r>
                <a:r>
                  <a:rPr lang="en-US" altLang="zh-TW" sz="2400" dirty="0" smtClean="0"/>
                  <a:t>static </a:t>
                </a:r>
                <a:r>
                  <a:rPr lang="en-US" altLang="zh-TW" sz="2400" u="sng" dirty="0" smtClean="0">
                    <a:hlinkClick r:id="rId3"/>
                  </a:rPr>
                  <a:t>Vector3</a:t>
                </a:r>
                <a:r>
                  <a:rPr lang="en-US" altLang="zh-TW" sz="2400" dirty="0"/>
                  <a:t> </a:t>
                </a:r>
                <a:r>
                  <a:rPr lang="en-US" altLang="zh-TW" sz="2400" b="1" dirty="0"/>
                  <a:t>Lerp</a:t>
                </a:r>
                <a:r>
                  <a:rPr lang="en-US" altLang="zh-TW" sz="2400" dirty="0"/>
                  <a:t>(</a:t>
                </a:r>
                <a:r>
                  <a:rPr lang="en-US" altLang="zh-TW" sz="2400" u="sng" dirty="0">
                    <a:hlinkClick r:id="rId3"/>
                  </a:rPr>
                  <a:t>Vector3</a:t>
                </a:r>
                <a:r>
                  <a:rPr lang="en-US" altLang="zh-TW" sz="2400" dirty="0"/>
                  <a:t> </a:t>
                </a:r>
                <a:r>
                  <a:rPr lang="en-US" altLang="zh-TW" sz="2400" b="1" dirty="0"/>
                  <a:t>a</a:t>
                </a:r>
                <a:r>
                  <a:rPr lang="en-US" altLang="zh-TW" sz="2400" dirty="0"/>
                  <a:t>, </a:t>
                </a:r>
                <a:r>
                  <a:rPr lang="en-US" altLang="zh-TW" sz="2400" u="sng" dirty="0">
                    <a:hlinkClick r:id="rId3"/>
                  </a:rPr>
                  <a:t>Vector3</a:t>
                </a:r>
                <a:r>
                  <a:rPr lang="en-US" altLang="zh-TW" sz="2400" dirty="0"/>
                  <a:t> </a:t>
                </a:r>
                <a:r>
                  <a:rPr lang="en-US" altLang="zh-TW" sz="2400" b="1" dirty="0"/>
                  <a:t>b</a:t>
                </a:r>
                <a:r>
                  <a:rPr lang="en-US" altLang="zh-TW" sz="2400" dirty="0"/>
                  <a:t>, float </a:t>
                </a:r>
                <a:r>
                  <a:rPr lang="en-US" altLang="zh-TW" sz="2400" b="1" dirty="0">
                    <a:solidFill>
                      <a:srgbClr val="FF0000"/>
                    </a:solidFill>
                  </a:rPr>
                  <a:t>t</a:t>
                </a:r>
                <a:r>
                  <a:rPr lang="en-US" altLang="zh-TW" sz="2400" dirty="0" smtClean="0"/>
                  <a:t>);</a:t>
                </a:r>
              </a:p>
              <a:p>
                <a:pPr marL="0" indent="0">
                  <a:buNone/>
                </a:pPr>
                <a:endParaRPr lang="en-US" altLang="zh-TW" sz="24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𝑜𝑢𝑡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TW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4"/>
                <a:stretch>
                  <a:fillRect l="-1111" t="-94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6188654"/>
      </p:ext>
    </p:extLst>
  </p:cSld>
  <p:clrMapOvr>
    <a:masterClrMapping/>
  </p:clrMapOvr>
  <p:transition>
    <p:fade thruBlk="1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CameraFollow2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852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zh-TW" sz="2400" dirty="0" smtClean="0"/>
              <a:t>public </a:t>
            </a:r>
            <a:r>
              <a:rPr lang="en-US" altLang="zh-TW" sz="2400" dirty="0" err="1" smtClean="0"/>
              <a:t>GameObject</a:t>
            </a:r>
            <a:r>
              <a:rPr lang="en-US" altLang="zh-TW" sz="2400" dirty="0" smtClean="0"/>
              <a:t> player;</a:t>
            </a:r>
          </a:p>
          <a:p>
            <a:pPr marL="0" indent="0">
              <a:buNone/>
            </a:pPr>
            <a:r>
              <a:rPr lang="en-US" altLang="zh-TW" sz="2400" dirty="0" smtClean="0"/>
              <a:t>public  float </a:t>
            </a:r>
            <a:r>
              <a:rPr lang="en-US" altLang="zh-TW" sz="2400" dirty="0" smtClean="0">
                <a:solidFill>
                  <a:srgbClr val="FF0000"/>
                </a:solidFill>
              </a:rPr>
              <a:t>smooth</a:t>
            </a:r>
            <a:r>
              <a:rPr lang="en-US" altLang="zh-TW" sz="2400" dirty="0" smtClean="0"/>
              <a:t>;</a:t>
            </a:r>
          </a:p>
          <a:p>
            <a:pPr marL="0" indent="0">
              <a:buNone/>
            </a:pPr>
            <a:r>
              <a:rPr lang="en-US" altLang="zh-TW" sz="2400" dirty="0" smtClean="0"/>
              <a:t>private Vector3 offset;</a:t>
            </a:r>
          </a:p>
          <a:p>
            <a:pPr marL="0" indent="0">
              <a:buNone/>
            </a:pPr>
            <a:r>
              <a:rPr lang="en-US" altLang="zh-TW" sz="2400" dirty="0" smtClean="0"/>
              <a:t>void start() {</a:t>
            </a:r>
          </a:p>
          <a:p>
            <a:pPr marL="0" indent="0">
              <a:buNone/>
            </a:pPr>
            <a:r>
              <a:rPr lang="en-US" altLang="zh-TW" sz="2400" dirty="0"/>
              <a:t> </a:t>
            </a:r>
            <a:r>
              <a:rPr lang="en-US" altLang="zh-TW" sz="2400" dirty="0" smtClean="0"/>
              <a:t>   offset = </a:t>
            </a:r>
            <a:r>
              <a:rPr lang="en-US" altLang="zh-TW" sz="2400" dirty="0" err="1" smtClean="0"/>
              <a:t>transform.position</a:t>
            </a:r>
            <a:r>
              <a:rPr lang="en-US" altLang="zh-TW" sz="2400" dirty="0" smtClean="0"/>
              <a:t> –</a:t>
            </a:r>
            <a:r>
              <a:rPr lang="en-US" altLang="zh-TW" sz="2400" dirty="0" err="1" smtClean="0"/>
              <a:t>player.transform.position</a:t>
            </a:r>
            <a:r>
              <a:rPr lang="en-US" altLang="zh-TW" sz="2400" dirty="0" smtClean="0"/>
              <a:t>;</a:t>
            </a:r>
          </a:p>
          <a:p>
            <a:pPr marL="0" indent="0">
              <a:buNone/>
            </a:pPr>
            <a:r>
              <a:rPr lang="en-US" altLang="zh-TW" sz="2400" dirty="0" smtClean="0"/>
              <a:t>}</a:t>
            </a:r>
          </a:p>
          <a:p>
            <a:pPr marL="0" indent="0">
              <a:buNone/>
            </a:pPr>
            <a:r>
              <a:rPr lang="en-US" altLang="zh-TW" sz="2400" dirty="0" smtClean="0"/>
              <a:t>void </a:t>
            </a:r>
            <a:r>
              <a:rPr lang="en-US" altLang="zh-TW" sz="2400" dirty="0" err="1" smtClean="0">
                <a:solidFill>
                  <a:srgbClr val="FF0000"/>
                </a:solidFill>
              </a:rPr>
              <a:t>Late</a:t>
            </a:r>
            <a:r>
              <a:rPr lang="en-US" altLang="zh-TW" sz="2400" dirty="0" err="1" smtClean="0"/>
              <a:t>Update</a:t>
            </a:r>
            <a:r>
              <a:rPr lang="en-US" altLang="zh-TW" sz="2400" dirty="0" smtClean="0"/>
              <a:t>() {</a:t>
            </a:r>
          </a:p>
          <a:p>
            <a:pPr marL="0" indent="0">
              <a:buNone/>
            </a:pPr>
            <a:r>
              <a:rPr lang="en-US" altLang="zh-TW" sz="2400" dirty="0"/>
              <a:t>    Vector3 </a:t>
            </a:r>
            <a:r>
              <a:rPr lang="en-US" altLang="zh-TW" sz="2400" dirty="0" err="1" smtClean="0"/>
              <a:t>targetPos</a:t>
            </a:r>
            <a:r>
              <a:rPr lang="en-US" altLang="zh-TW" sz="2400" dirty="0" smtClean="0"/>
              <a:t> = </a:t>
            </a:r>
            <a:r>
              <a:rPr lang="en-US" altLang="zh-TW" sz="2400" dirty="0" err="1" smtClean="0"/>
              <a:t>player.transform.position</a:t>
            </a:r>
            <a:r>
              <a:rPr lang="en-US" altLang="zh-TW" sz="2400" dirty="0" smtClean="0"/>
              <a:t> + offset;</a:t>
            </a:r>
          </a:p>
          <a:p>
            <a:pPr marL="0" indent="0">
              <a:buNone/>
            </a:pPr>
            <a:r>
              <a:rPr lang="en-US" altLang="zh-TW" sz="2400" dirty="0"/>
              <a:t> </a:t>
            </a:r>
            <a:r>
              <a:rPr lang="en-US" altLang="zh-TW" sz="2400" dirty="0" smtClean="0"/>
              <a:t>   </a:t>
            </a:r>
            <a:r>
              <a:rPr lang="en-US" altLang="zh-TW" sz="2400" dirty="0" err="1" smtClean="0"/>
              <a:t>transform.position</a:t>
            </a:r>
            <a:r>
              <a:rPr lang="en-US" altLang="zh-TW" sz="2400" dirty="0" smtClean="0"/>
              <a:t> </a:t>
            </a:r>
            <a:r>
              <a:rPr lang="en-US" altLang="zh-TW" sz="2400" dirty="0"/>
              <a:t>=  Vector3.</a:t>
            </a:r>
            <a:r>
              <a:rPr lang="en-US" altLang="zh-TW" sz="2400" dirty="0">
                <a:solidFill>
                  <a:srgbClr val="FF0000"/>
                </a:solidFill>
              </a:rPr>
              <a:t>Lerp </a:t>
            </a:r>
            <a:r>
              <a:rPr lang="en-US" altLang="zh-TW" sz="2400" dirty="0" smtClean="0">
                <a:solidFill>
                  <a:srgbClr val="FF0000"/>
                </a:solidFill>
              </a:rPr>
              <a:t>(</a:t>
            </a:r>
            <a:r>
              <a:rPr lang="en-US" altLang="zh-TW" sz="2400" dirty="0" err="1" smtClean="0"/>
              <a:t>transform.position</a:t>
            </a:r>
            <a:r>
              <a:rPr lang="en-US" altLang="zh-TW" sz="2400" dirty="0" smtClean="0"/>
              <a:t>, </a:t>
            </a:r>
            <a:r>
              <a:rPr lang="en-US" altLang="zh-TW" sz="2400" dirty="0" err="1" smtClean="0"/>
              <a:t>targetPos</a:t>
            </a:r>
            <a:r>
              <a:rPr lang="en-US" altLang="zh-TW" sz="2400" dirty="0"/>
              <a:t>, </a:t>
            </a:r>
            <a:r>
              <a:rPr lang="en-US" altLang="zh-TW" sz="2400" dirty="0" smtClean="0"/>
              <a:t>smooth*</a:t>
            </a:r>
            <a:r>
              <a:rPr lang="en-US" altLang="zh-TW" sz="2400" dirty="0" err="1" smtClean="0"/>
              <a:t>Time.deltaTime</a:t>
            </a:r>
            <a:r>
              <a:rPr lang="en-US" altLang="zh-TW" sz="2400" dirty="0">
                <a:solidFill>
                  <a:srgbClr val="FF0000"/>
                </a:solidFill>
              </a:rPr>
              <a:t>)</a:t>
            </a:r>
            <a:r>
              <a:rPr lang="en-US" altLang="zh-TW" sz="2400" dirty="0"/>
              <a:t>;</a:t>
            </a:r>
            <a:endParaRPr lang="en-US" altLang="zh-TW" sz="2400" dirty="0" smtClean="0"/>
          </a:p>
          <a:p>
            <a:pPr marL="0" indent="0">
              <a:buNone/>
            </a:pPr>
            <a:r>
              <a:rPr lang="en-US" altLang="zh-TW" sz="2400" dirty="0"/>
              <a:t>}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318867731"/>
      </p:ext>
    </p:extLst>
  </p:cSld>
  <p:clrMapOvr>
    <a:masterClrMapping/>
  </p:clrMapOvr>
  <p:transition>
    <p:fade thruBlk="1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 smtClean="0"/>
              <a:t>Lookat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TW" sz="2000" dirty="0"/>
              <a:t>public void </a:t>
            </a:r>
            <a:r>
              <a:rPr lang="en-US" altLang="zh-TW" sz="2000" b="1" dirty="0" err="1"/>
              <a:t>LookAt</a:t>
            </a:r>
            <a:r>
              <a:rPr lang="en-US" altLang="zh-TW" sz="2000" dirty="0"/>
              <a:t>(</a:t>
            </a:r>
            <a:r>
              <a:rPr lang="en-US" altLang="zh-TW" sz="2000" u="sng" dirty="0">
                <a:hlinkClick r:id="rId3"/>
              </a:rPr>
              <a:t>Vector3</a:t>
            </a:r>
            <a:r>
              <a:rPr lang="en-US" altLang="zh-TW" sz="2000" dirty="0"/>
              <a:t> </a:t>
            </a:r>
            <a:r>
              <a:rPr lang="en-US" altLang="zh-TW" sz="2000" b="1" dirty="0" err="1"/>
              <a:t>worldPosition</a:t>
            </a:r>
            <a:r>
              <a:rPr lang="en-US" altLang="zh-TW" sz="2000" dirty="0"/>
              <a:t>);</a:t>
            </a:r>
          </a:p>
          <a:p>
            <a:pPr marL="0" indent="0">
              <a:buNone/>
            </a:pPr>
            <a:r>
              <a:rPr lang="en-US" altLang="zh-TW" sz="2000" dirty="0"/>
              <a:t>public void </a:t>
            </a:r>
            <a:r>
              <a:rPr lang="en-US" altLang="zh-TW" sz="2000" b="1" dirty="0" err="1"/>
              <a:t>LookAt</a:t>
            </a:r>
            <a:r>
              <a:rPr lang="en-US" altLang="zh-TW" sz="2000" dirty="0"/>
              <a:t>(</a:t>
            </a:r>
            <a:r>
              <a:rPr lang="en-US" altLang="zh-TW" sz="2000" u="sng" dirty="0">
                <a:hlinkClick r:id="rId3"/>
              </a:rPr>
              <a:t>Vector3</a:t>
            </a:r>
            <a:r>
              <a:rPr lang="en-US" altLang="zh-TW" sz="2000" dirty="0"/>
              <a:t> </a:t>
            </a:r>
            <a:r>
              <a:rPr lang="en-US" altLang="zh-TW" sz="2000" b="1" dirty="0" err="1"/>
              <a:t>worldPosition</a:t>
            </a:r>
            <a:r>
              <a:rPr lang="en-US" altLang="zh-TW" sz="2000" dirty="0"/>
              <a:t>, </a:t>
            </a:r>
            <a:r>
              <a:rPr lang="en-US" altLang="zh-TW" sz="2000" u="sng" dirty="0">
                <a:hlinkClick r:id="rId3"/>
              </a:rPr>
              <a:t>Vector3</a:t>
            </a:r>
            <a:r>
              <a:rPr lang="en-US" altLang="zh-TW" sz="2000" dirty="0"/>
              <a:t> </a:t>
            </a:r>
            <a:r>
              <a:rPr lang="en-US" altLang="zh-TW" sz="2000" b="1" dirty="0" err="1"/>
              <a:t>worldUp</a:t>
            </a:r>
            <a:r>
              <a:rPr lang="en-US" altLang="zh-TW" sz="2000" dirty="0"/>
              <a:t> = Vector3.up);</a:t>
            </a:r>
          </a:p>
          <a:p>
            <a:pPr marL="0" indent="0">
              <a:buNone/>
            </a:pPr>
            <a:endParaRPr lang="en-US" altLang="zh-TW" dirty="0" smtClean="0"/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endParaRPr lang="zh-TW" altLang="en-US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539552" y="4188526"/>
            <a:ext cx="6048672" cy="1577294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19044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rgbClr val="455463"/>
                </a:solidFill>
                <a:effectLst/>
                <a:latin typeface="Consolas" panose="020B0609020204030204" pitchFamily="49" charset="0"/>
              </a:rPr>
              <a:t>void </a:t>
            </a:r>
            <a:r>
              <a:rPr kumimoji="0" lang="zh-TW" altLang="zh-TW" b="0" i="0" u="sng" strike="noStrike" cap="none" normalizeH="0" baseline="0" dirty="0" smtClean="0">
                <a:ln>
                  <a:noFill/>
                </a:ln>
                <a:solidFill>
                  <a:srgbClr val="B83C82"/>
                </a:solidFill>
                <a:effectLst/>
                <a:latin typeface="Consolas" panose="020B0609020204030204" pitchFamily="49" charset="0"/>
                <a:hlinkClick r:id="rId4"/>
              </a:rPr>
              <a:t>Update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rgbClr val="455463"/>
                </a:solidFill>
                <a:effectLst/>
                <a:latin typeface="Consolas" panose="020B0609020204030204" pitchFamily="49" charset="0"/>
              </a:rPr>
              <a:t>() </a:t>
            </a:r>
            <a:endParaRPr kumimoji="0" lang="en-US" altLang="zh-TW" b="0" i="0" u="none" strike="noStrike" cap="none" normalizeH="0" baseline="0" dirty="0" smtClean="0">
              <a:ln>
                <a:noFill/>
              </a:ln>
              <a:solidFill>
                <a:srgbClr val="455463"/>
              </a:solidFill>
              <a:effectLst/>
              <a:latin typeface="Consolas" panose="020B06090202040302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rgbClr val="455463"/>
                </a:solidFill>
                <a:effectLst/>
                <a:latin typeface="Consolas" panose="020B0609020204030204" pitchFamily="49" charset="0"/>
              </a:rPr>
              <a:t>{ </a:t>
            </a:r>
            <a:endParaRPr kumimoji="0" lang="en-US" altLang="zh-TW" b="0" i="0" u="none" strike="noStrike" cap="none" normalizeH="0" baseline="0" dirty="0" smtClean="0">
              <a:ln>
                <a:noFill/>
              </a:ln>
              <a:solidFill>
                <a:srgbClr val="455463"/>
              </a:solidFill>
              <a:effectLst/>
              <a:latin typeface="Consolas" panose="020B06090202040302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rgbClr val="455463"/>
                </a:solidFill>
                <a:effectLst/>
                <a:latin typeface="Consolas" panose="020B0609020204030204" pitchFamily="49" charset="0"/>
              </a:rPr>
              <a:t>	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rgbClr val="455463"/>
                </a:solidFill>
                <a:effectLst/>
                <a:latin typeface="Consolas" panose="020B0609020204030204" pitchFamily="49" charset="0"/>
              </a:rPr>
              <a:t>// Point the object at the world origin </a:t>
            </a:r>
            <a:r>
              <a:rPr kumimoji="0" lang="en-US" altLang="zh-TW" b="0" i="0" u="none" strike="noStrike" cap="none" normalizeH="0" baseline="0" dirty="0" smtClean="0">
                <a:ln>
                  <a:noFill/>
                </a:ln>
                <a:solidFill>
                  <a:srgbClr val="455463"/>
                </a:solidFill>
                <a:effectLst/>
                <a:latin typeface="Consolas" panose="020B0609020204030204" pitchFamily="49" charset="0"/>
              </a:rPr>
              <a:t>	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rgbClr val="455463"/>
                </a:solidFill>
                <a:effectLst/>
                <a:latin typeface="Consolas" panose="020B0609020204030204" pitchFamily="49" charset="0"/>
              </a:rPr>
              <a:t>transform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nsolas" panose="020B0609020204030204" pitchFamily="49" charset="0"/>
              </a:rPr>
              <a:t>.LookAt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rgbClr val="455463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kumimoji="0" lang="zh-TW" altLang="zh-TW" b="0" i="0" u="sng" strike="noStrike" cap="none" normalizeH="0" baseline="0" dirty="0" smtClean="0">
                <a:ln>
                  <a:noFill/>
                </a:ln>
                <a:solidFill>
                  <a:srgbClr val="B83C82"/>
                </a:solidFill>
                <a:effectLst/>
                <a:latin typeface="Consolas" panose="020B0609020204030204" pitchFamily="49" charset="0"/>
                <a:hlinkClick r:id="rId5"/>
              </a:rPr>
              <a:t>Vector3.zero</a:t>
            </a: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rgbClr val="455463"/>
                </a:solidFill>
                <a:effectLst/>
                <a:latin typeface="Consolas" panose="020B0609020204030204" pitchFamily="49" charset="0"/>
              </a:rPr>
              <a:t>); </a:t>
            </a:r>
            <a:endParaRPr kumimoji="0" lang="en-US" altLang="zh-TW" b="0" i="0" u="none" strike="noStrike" cap="none" normalizeH="0" baseline="0" dirty="0" smtClean="0">
              <a:ln>
                <a:noFill/>
              </a:ln>
              <a:solidFill>
                <a:srgbClr val="455463"/>
              </a:solidFill>
              <a:effectLst/>
              <a:latin typeface="Consolas" panose="020B06090202040302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zh-TW" b="0" i="0" u="none" strike="noStrike" cap="none" normalizeH="0" baseline="0" dirty="0" smtClean="0">
                <a:ln>
                  <a:noFill/>
                </a:ln>
                <a:solidFill>
                  <a:srgbClr val="455463"/>
                </a:solidFill>
                <a:effectLst/>
                <a:latin typeface="Consolas" panose="020B0609020204030204" pitchFamily="49" charset="0"/>
              </a:rPr>
              <a:t>}</a:t>
            </a:r>
            <a:r>
              <a:rPr kumimoji="0" lang="zh-TW" altLang="zh-TW" sz="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zh-TW" altLang="zh-TW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6" name="群組 5"/>
          <p:cNvGrpSpPr/>
          <p:nvPr/>
        </p:nvGrpSpPr>
        <p:grpSpPr>
          <a:xfrm>
            <a:off x="6012160" y="2485231"/>
            <a:ext cx="2928938" cy="2755900"/>
            <a:chOff x="3305175" y="3387725"/>
            <a:chExt cx="2928938" cy="2755900"/>
          </a:xfrm>
        </p:grpSpPr>
        <p:cxnSp>
          <p:nvCxnSpPr>
            <p:cNvPr id="7" name="直線單箭頭接點 6"/>
            <p:cNvCxnSpPr/>
            <p:nvPr/>
          </p:nvCxnSpPr>
          <p:spPr>
            <a:xfrm>
              <a:off x="3305175" y="4856163"/>
              <a:ext cx="2357438" cy="1587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線單箭頭接點 7"/>
            <p:cNvCxnSpPr/>
            <p:nvPr/>
          </p:nvCxnSpPr>
          <p:spPr>
            <a:xfrm rot="5400000" flipH="1" flipV="1">
              <a:off x="3267869" y="4891881"/>
              <a:ext cx="2501900" cy="1588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線單箭頭接點 8"/>
            <p:cNvCxnSpPr/>
            <p:nvPr/>
          </p:nvCxnSpPr>
          <p:spPr>
            <a:xfrm flipV="1">
              <a:off x="4517241" y="3720306"/>
              <a:ext cx="1178596" cy="1144587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文字方塊 6"/>
            <p:cNvSpPr txBox="1">
              <a:spLocks noChangeArrowheads="1"/>
            </p:cNvSpPr>
            <p:nvPr/>
          </p:nvSpPr>
          <p:spPr bwMode="auto">
            <a:xfrm>
              <a:off x="5662613" y="4713288"/>
              <a:ext cx="571500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zh-TW" sz="2000">
                  <a:latin typeface="Arial" charset="0"/>
                  <a:ea typeface="新細明體" pitchFamily="18" charset="-120"/>
                </a:rPr>
                <a:t>+x</a:t>
              </a:r>
              <a:endParaRPr lang="zh-TW" altLang="en-US" sz="2000">
                <a:latin typeface="Arial" charset="0"/>
                <a:ea typeface="新細明體" pitchFamily="18" charset="-120"/>
              </a:endParaRPr>
            </a:p>
          </p:txBody>
        </p:sp>
        <p:sp>
          <p:nvSpPr>
            <p:cNvPr id="11" name="文字方塊 7"/>
            <p:cNvSpPr txBox="1">
              <a:spLocks noChangeArrowheads="1"/>
            </p:cNvSpPr>
            <p:nvPr/>
          </p:nvSpPr>
          <p:spPr bwMode="auto">
            <a:xfrm>
              <a:off x="4358258" y="3387725"/>
              <a:ext cx="571500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zh-TW" sz="2000" dirty="0">
                  <a:latin typeface="Arial" charset="0"/>
                  <a:ea typeface="新細明體" pitchFamily="18" charset="-120"/>
                </a:rPr>
                <a:t>+y</a:t>
              </a:r>
              <a:endParaRPr lang="zh-TW" altLang="en-US" sz="2000" dirty="0">
                <a:latin typeface="Arial" charset="0"/>
                <a:ea typeface="新細明體" pitchFamily="18" charset="-120"/>
              </a:endParaRPr>
            </a:p>
          </p:txBody>
        </p:sp>
        <p:sp>
          <p:nvSpPr>
            <p:cNvPr id="12" name="文字方塊 8"/>
            <p:cNvSpPr txBox="1">
              <a:spLocks noChangeArrowheads="1"/>
            </p:cNvSpPr>
            <p:nvPr/>
          </p:nvSpPr>
          <p:spPr bwMode="auto">
            <a:xfrm>
              <a:off x="5515031" y="3394868"/>
              <a:ext cx="571500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zh-TW" sz="2000" dirty="0">
                  <a:latin typeface="Arial" charset="0"/>
                  <a:ea typeface="新細明體" pitchFamily="18" charset="-120"/>
                </a:rPr>
                <a:t>+z</a:t>
              </a:r>
              <a:endParaRPr lang="zh-TW" altLang="en-US" sz="2000" dirty="0">
                <a:latin typeface="Arial" charset="0"/>
                <a:ea typeface="新細明體" pitchFamily="18" charset="-120"/>
              </a:endParaRPr>
            </a:p>
          </p:txBody>
        </p:sp>
        <p:grpSp>
          <p:nvGrpSpPr>
            <p:cNvPr id="13" name="群組 24"/>
            <p:cNvGrpSpPr>
              <a:grpSpLocks/>
            </p:cNvGrpSpPr>
            <p:nvPr/>
          </p:nvGrpSpPr>
          <p:grpSpPr bwMode="auto">
            <a:xfrm>
              <a:off x="3492500" y="4292600"/>
              <a:ext cx="1008063" cy="1368370"/>
              <a:chOff x="539552" y="4437112"/>
              <a:chExt cx="1008112" cy="1368097"/>
            </a:xfrm>
          </p:grpSpPr>
          <p:grpSp>
            <p:nvGrpSpPr>
              <p:cNvPr id="15" name="群組 23"/>
              <p:cNvGrpSpPr>
                <a:grpSpLocks/>
              </p:cNvGrpSpPr>
              <p:nvPr/>
            </p:nvGrpSpPr>
            <p:grpSpPr bwMode="auto">
              <a:xfrm>
                <a:off x="539552" y="4437112"/>
                <a:ext cx="1008112" cy="1141095"/>
                <a:chOff x="611560" y="4520153"/>
                <a:chExt cx="1008112" cy="1141095"/>
              </a:xfrm>
            </p:grpSpPr>
            <p:grpSp>
              <p:nvGrpSpPr>
                <p:cNvPr id="17" name="群組 21"/>
                <p:cNvGrpSpPr>
                  <a:grpSpLocks/>
                </p:cNvGrpSpPr>
                <p:nvPr/>
              </p:nvGrpSpPr>
              <p:grpSpPr bwMode="auto">
                <a:xfrm>
                  <a:off x="611560" y="4586510"/>
                  <a:ext cx="1008112" cy="1074738"/>
                  <a:chOff x="323528" y="4437112"/>
                  <a:chExt cx="1008112" cy="1074738"/>
                </a:xfrm>
              </p:grpSpPr>
              <p:cxnSp>
                <p:nvCxnSpPr>
                  <p:cNvPr id="19" name="直線單箭頭接點 18"/>
                  <p:cNvCxnSpPr/>
                  <p:nvPr/>
                </p:nvCxnSpPr>
                <p:spPr bwMode="auto">
                  <a:xfrm flipV="1">
                    <a:off x="588654" y="4713587"/>
                    <a:ext cx="742986" cy="587258"/>
                  </a:xfrm>
                  <a:prstGeom prst="straightConnector1">
                    <a:avLst/>
                  </a:prstGeom>
                  <a:ln w="38100"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" name="直線單箭頭接點 19"/>
                  <p:cNvCxnSpPr/>
                  <p:nvPr/>
                </p:nvCxnSpPr>
                <p:spPr>
                  <a:xfrm flipV="1">
                    <a:off x="572778" y="4437417"/>
                    <a:ext cx="15876" cy="863427"/>
                  </a:xfrm>
                  <a:prstGeom prst="straightConnector1">
                    <a:avLst/>
                  </a:prstGeom>
                  <a:ln w="19050">
                    <a:solidFill>
                      <a:srgbClr val="FF0000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" name="直線單箭頭接點 20"/>
                  <p:cNvCxnSpPr/>
                  <p:nvPr/>
                </p:nvCxnSpPr>
                <p:spPr>
                  <a:xfrm>
                    <a:off x="588654" y="5300844"/>
                    <a:ext cx="742986" cy="0"/>
                  </a:xfrm>
                  <a:prstGeom prst="straightConnector1">
                    <a:avLst/>
                  </a:prstGeom>
                  <a:ln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2" name="笑臉 21"/>
                  <p:cNvSpPr/>
                  <p:nvPr/>
                </p:nvSpPr>
                <p:spPr bwMode="auto">
                  <a:xfrm>
                    <a:off x="323528" y="5083401"/>
                    <a:ext cx="500087" cy="428539"/>
                  </a:xfrm>
                  <a:prstGeom prst="smileyFace">
                    <a:avLst/>
                  </a:prstGeom>
                  <a:solidFill>
                    <a:srgbClr val="00B05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hangingPunct="1">
                      <a:defRPr/>
                    </a:pPr>
                    <a:endParaRPr lang="zh-TW" altLang="en-US"/>
                  </a:p>
                </p:txBody>
              </p:sp>
            </p:grpSp>
            <p:sp>
              <p:nvSpPr>
                <p:cNvPr id="18" name="文字方塊 22"/>
                <p:cNvSpPr txBox="1">
                  <a:spLocks noChangeArrowheads="1"/>
                </p:cNvSpPr>
                <p:nvPr/>
              </p:nvSpPr>
              <p:spPr bwMode="auto">
                <a:xfrm>
                  <a:off x="827584" y="4520153"/>
                  <a:ext cx="432048" cy="2769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Font typeface="Arial" charset="0"/>
                    <a:buChar char="•"/>
                    <a:defRPr sz="3200">
                      <a:solidFill>
                        <a:schemeClr val="tx1"/>
                      </a:solidFill>
                      <a:latin typeface="微軟正黑體" pitchFamily="34" charset="-120"/>
                      <a:ea typeface="微軟正黑體" pitchFamily="34" charset="-12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charset="0"/>
                    <a:buChar char="–"/>
                    <a:defRPr sz="2800">
                      <a:solidFill>
                        <a:schemeClr val="tx1"/>
                      </a:solidFill>
                      <a:latin typeface="微軟正黑體" pitchFamily="34" charset="-120"/>
                      <a:ea typeface="微軟正黑體" pitchFamily="34" charset="-12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charset="0"/>
                    <a:buChar char="•"/>
                    <a:defRPr sz="2400">
                      <a:solidFill>
                        <a:schemeClr val="tx1"/>
                      </a:solidFill>
                      <a:latin typeface="微軟正黑體" pitchFamily="34" charset="-120"/>
                      <a:ea typeface="微軟正黑體" pitchFamily="34" charset="-12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charset="0"/>
                    <a:buChar char="–"/>
                    <a:defRPr sz="2000">
                      <a:solidFill>
                        <a:schemeClr val="tx1"/>
                      </a:solidFill>
                      <a:latin typeface="微軟正黑體" pitchFamily="34" charset="-120"/>
                      <a:ea typeface="微軟正黑體" pitchFamily="34" charset="-12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微軟正黑體" pitchFamily="34" charset="-120"/>
                      <a:ea typeface="微軟正黑體" pitchFamily="34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微軟正黑體" pitchFamily="34" charset="-120"/>
                      <a:ea typeface="微軟正黑體" pitchFamily="34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微軟正黑體" pitchFamily="34" charset="-120"/>
                      <a:ea typeface="微軟正黑體" pitchFamily="34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微軟正黑體" pitchFamily="34" charset="-120"/>
                      <a:ea typeface="微軟正黑體" pitchFamily="34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微軟正黑體" pitchFamily="34" charset="-120"/>
                      <a:ea typeface="微軟正黑體" pitchFamily="34" charset="-12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zh-TW" sz="1200">
                      <a:solidFill>
                        <a:srgbClr val="FF0000"/>
                      </a:solidFill>
                      <a:latin typeface="Arial" charset="0"/>
                      <a:ea typeface="新細明體" pitchFamily="18" charset="-120"/>
                    </a:rPr>
                    <a:t>up</a:t>
                  </a:r>
                  <a:endParaRPr lang="zh-TW" altLang="en-US" sz="1200">
                    <a:solidFill>
                      <a:srgbClr val="FF0000"/>
                    </a:solidFill>
                    <a:latin typeface="Arial" charset="0"/>
                    <a:ea typeface="新細明體" pitchFamily="18" charset="-120"/>
                  </a:endParaRPr>
                </a:p>
              </p:txBody>
            </p:sp>
          </p:grpSp>
          <p:sp>
            <p:nvSpPr>
              <p:cNvPr id="16" name="文字方塊 25"/>
              <p:cNvSpPr txBox="1">
                <a:spLocks noChangeArrowheads="1"/>
              </p:cNvSpPr>
              <p:nvPr/>
            </p:nvSpPr>
            <p:spPr bwMode="auto">
              <a:xfrm>
                <a:off x="755577" y="5528265"/>
                <a:ext cx="792087" cy="2769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微軟正黑體" pitchFamily="34" charset="-120"/>
                    <a:ea typeface="微軟正黑體" pitchFamily="34" charset="-120"/>
                  </a:defRPr>
                </a:lvl1pPr>
                <a:lvl2pPr marL="742950" indent="-28575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微軟正黑體" pitchFamily="34" charset="-120"/>
                    <a:ea typeface="微軟正黑體" pitchFamily="34" charset="-120"/>
                  </a:defRPr>
                </a:lvl2pPr>
                <a:lvl3pPr marL="1143000" indent="-22860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微軟正黑體" pitchFamily="34" charset="-120"/>
                    <a:ea typeface="微軟正黑體" pitchFamily="34" charset="-120"/>
                  </a:defRPr>
                </a:lvl3pPr>
                <a:lvl4pPr marL="1600200" indent="-22860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微軟正黑體" pitchFamily="34" charset="-120"/>
                    <a:ea typeface="微軟正黑體" pitchFamily="34" charset="-120"/>
                  </a:defRPr>
                </a:lvl4pPr>
                <a:lvl5pPr marL="2057400" indent="-22860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微軟正黑體" pitchFamily="34" charset="-120"/>
                    <a:ea typeface="微軟正黑體" pitchFamily="34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微軟正黑體" pitchFamily="34" charset="-120"/>
                    <a:ea typeface="微軟正黑體" pitchFamily="34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微軟正黑體" pitchFamily="34" charset="-120"/>
                    <a:ea typeface="微軟正黑體" pitchFamily="34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微軟正黑體" pitchFamily="34" charset="-120"/>
                    <a:ea typeface="微軟正黑體" pitchFamily="34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微軟正黑體" pitchFamily="34" charset="-120"/>
                    <a:ea typeface="微軟正黑體" pitchFamily="34" charset="-12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zh-TW" sz="1200" dirty="0" smtClean="0">
                    <a:solidFill>
                      <a:srgbClr val="00B050"/>
                    </a:solidFill>
                    <a:latin typeface="Arial" charset="0"/>
                    <a:ea typeface="新細明體" pitchFamily="18" charset="-120"/>
                  </a:rPr>
                  <a:t>from</a:t>
                </a:r>
                <a:endParaRPr lang="zh-TW" altLang="en-US" sz="1200" dirty="0">
                  <a:solidFill>
                    <a:srgbClr val="00B050"/>
                  </a:solidFill>
                  <a:latin typeface="Arial" charset="0"/>
                  <a:ea typeface="新細明體" pitchFamily="18" charset="-120"/>
                </a:endParaRPr>
              </a:p>
            </p:txBody>
          </p:sp>
        </p:grpSp>
        <p:sp>
          <p:nvSpPr>
            <p:cNvPr id="14" name="橢圓 13"/>
            <p:cNvSpPr/>
            <p:nvPr/>
          </p:nvSpPr>
          <p:spPr>
            <a:xfrm>
              <a:off x="4500563" y="4569654"/>
              <a:ext cx="143445" cy="143634"/>
            </a:xfrm>
            <a:prstGeom prst="ellipse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893770161"/>
      </p:ext>
    </p:extLst>
  </p:cSld>
  <p:clrMapOvr>
    <a:masterClrMapping/>
  </p:clrMapOvr>
  <p:transition>
    <p:fade thruBlk="1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562725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TW" dirty="0" smtClean="0"/>
              <a:t>An Actor Frame</a:t>
            </a:r>
            <a:endParaRPr lang="zh-TW" altLang="en-US" dirty="0"/>
          </a:p>
        </p:txBody>
      </p:sp>
      <p:sp>
        <p:nvSpPr>
          <p:cNvPr id="32771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 2" pitchFamily="18" charset="2"/>
              <a:buNone/>
            </a:pPr>
            <a:endParaRPr lang="zh-TW" altLang="en-US" dirty="0" smtClean="0"/>
          </a:p>
        </p:txBody>
      </p:sp>
      <p:grpSp>
        <p:nvGrpSpPr>
          <p:cNvPr id="10" name="群組 9"/>
          <p:cNvGrpSpPr/>
          <p:nvPr/>
        </p:nvGrpSpPr>
        <p:grpSpPr>
          <a:xfrm>
            <a:off x="2627784" y="2492896"/>
            <a:ext cx="4265613" cy="2878137"/>
            <a:chOff x="4699000" y="620713"/>
            <a:chExt cx="4265613" cy="2878137"/>
          </a:xfrm>
        </p:grpSpPr>
        <p:sp>
          <p:nvSpPr>
            <p:cNvPr id="3" name="橢圓 2"/>
            <p:cNvSpPr/>
            <p:nvPr/>
          </p:nvSpPr>
          <p:spPr>
            <a:xfrm>
              <a:off x="5724525" y="2133600"/>
              <a:ext cx="431800" cy="431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TW" altLang="en-US"/>
            </a:p>
          </p:txBody>
        </p:sp>
        <p:cxnSp>
          <p:nvCxnSpPr>
            <p:cNvPr id="5" name="直線單箭頭接點 4"/>
            <p:cNvCxnSpPr/>
            <p:nvPr/>
          </p:nvCxnSpPr>
          <p:spPr>
            <a:xfrm flipV="1">
              <a:off x="5940425" y="1989138"/>
              <a:ext cx="1944688" cy="36036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線單箭頭接點 6"/>
            <p:cNvCxnSpPr/>
            <p:nvPr/>
          </p:nvCxnSpPr>
          <p:spPr>
            <a:xfrm flipV="1">
              <a:off x="5940425" y="1052513"/>
              <a:ext cx="0" cy="1296987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線單箭頭接點 8"/>
            <p:cNvCxnSpPr/>
            <p:nvPr/>
          </p:nvCxnSpPr>
          <p:spPr>
            <a:xfrm>
              <a:off x="5940425" y="2349500"/>
              <a:ext cx="1223963" cy="574675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776" name="文字方塊 9"/>
            <p:cNvSpPr txBox="1">
              <a:spLocks noChangeArrowheads="1"/>
            </p:cNvSpPr>
            <p:nvPr/>
          </p:nvSpPr>
          <p:spPr bwMode="auto">
            <a:xfrm>
              <a:off x="7740650" y="2133600"/>
              <a:ext cx="1223963" cy="646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TW" sz="1800">
                  <a:latin typeface="Arial" charset="0"/>
                  <a:ea typeface="新細明體" pitchFamily="18" charset="-120"/>
                </a:rPr>
                <a:t>vForward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zh-TW" sz="1800">
                  <a:solidFill>
                    <a:srgbClr val="FF0000"/>
                  </a:solidFill>
                  <a:latin typeface="Arial" charset="0"/>
                  <a:ea typeface="新細明體" pitchFamily="18" charset="-120"/>
                </a:rPr>
                <a:t>Z</a:t>
              </a:r>
              <a:endParaRPr lang="zh-TW" altLang="en-US" sz="1800">
                <a:solidFill>
                  <a:srgbClr val="FF0000"/>
                </a:solidFill>
                <a:latin typeface="Arial" charset="0"/>
                <a:ea typeface="新細明體" pitchFamily="18" charset="-120"/>
              </a:endParaRPr>
            </a:p>
          </p:txBody>
        </p:sp>
        <p:sp>
          <p:nvSpPr>
            <p:cNvPr id="32777" name="文字方塊 11"/>
            <p:cNvSpPr txBox="1">
              <a:spLocks noChangeArrowheads="1"/>
            </p:cNvSpPr>
            <p:nvPr/>
          </p:nvSpPr>
          <p:spPr bwMode="auto">
            <a:xfrm>
              <a:off x="5545138" y="620713"/>
              <a:ext cx="1222375" cy="646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zh-TW" sz="1800">
                  <a:latin typeface="Arial" charset="0"/>
                  <a:ea typeface="新細明體" pitchFamily="18" charset="-120"/>
                </a:rPr>
                <a:t>vUp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zh-TW" sz="1800">
                  <a:solidFill>
                    <a:srgbClr val="FF0000"/>
                  </a:solidFill>
                  <a:latin typeface="Arial" charset="0"/>
                  <a:ea typeface="新細明體" pitchFamily="18" charset="-120"/>
                </a:rPr>
                <a:t>Y</a:t>
              </a:r>
              <a:endParaRPr lang="zh-TW" altLang="en-US" sz="1800">
                <a:solidFill>
                  <a:srgbClr val="FF0000"/>
                </a:solidFill>
                <a:latin typeface="Arial" charset="0"/>
                <a:ea typeface="新細明體" pitchFamily="18" charset="-120"/>
              </a:endParaRPr>
            </a:p>
          </p:txBody>
        </p:sp>
        <p:sp>
          <p:nvSpPr>
            <p:cNvPr id="32778" name="文字方塊 12"/>
            <p:cNvSpPr txBox="1">
              <a:spLocks noChangeArrowheads="1"/>
            </p:cNvSpPr>
            <p:nvPr/>
          </p:nvSpPr>
          <p:spPr bwMode="auto">
            <a:xfrm>
              <a:off x="4699000" y="2420938"/>
              <a:ext cx="1223963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TW" sz="1800">
                  <a:latin typeface="Arial" charset="0"/>
                  <a:ea typeface="新細明體" pitchFamily="18" charset="-120"/>
                </a:rPr>
                <a:t>vLocation</a:t>
              </a:r>
              <a:endParaRPr lang="zh-TW" altLang="en-US" sz="1800">
                <a:latin typeface="Arial" charset="0"/>
                <a:ea typeface="新細明體" pitchFamily="18" charset="-120"/>
              </a:endParaRPr>
            </a:p>
          </p:txBody>
        </p:sp>
        <p:sp>
          <p:nvSpPr>
            <p:cNvPr id="32779" name="文字方塊 9"/>
            <p:cNvSpPr txBox="1">
              <a:spLocks noChangeArrowheads="1"/>
            </p:cNvSpPr>
            <p:nvPr/>
          </p:nvSpPr>
          <p:spPr bwMode="auto">
            <a:xfrm>
              <a:off x="7019925" y="2852738"/>
              <a:ext cx="1223963" cy="646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zh-TW" sz="1800">
                  <a:latin typeface="Arial" charset="0"/>
                  <a:ea typeface="新細明體" pitchFamily="18" charset="-120"/>
                </a:rPr>
                <a:t>vRight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zh-TW" sz="1800">
                  <a:solidFill>
                    <a:srgbClr val="FF0000"/>
                  </a:solidFill>
                  <a:latin typeface="Arial" charset="0"/>
                  <a:ea typeface="新細明體" pitchFamily="18" charset="-120"/>
                </a:rPr>
                <a:t>X</a:t>
              </a:r>
              <a:endParaRPr lang="zh-TW" altLang="en-US" sz="1800">
                <a:solidFill>
                  <a:srgbClr val="FF0000"/>
                </a:solidFill>
                <a:latin typeface="Arial" charset="0"/>
                <a:ea typeface="新細明體" pitchFamily="18" charset="-120"/>
              </a:endParaRPr>
            </a:p>
          </p:txBody>
        </p:sp>
      </p:grp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562725" cy="1143000"/>
          </a:xfrm>
        </p:spPr>
        <p:txBody>
          <a:bodyPr/>
          <a:lstStyle/>
          <a:p>
            <a:pPr>
              <a:defRPr/>
            </a:pPr>
            <a:r>
              <a:rPr lang="en-US" altLang="zh-TW" dirty="0" smtClean="0"/>
              <a:t>Move object</a:t>
            </a:r>
            <a:endParaRPr lang="zh-TW" altLang="en-US" dirty="0"/>
          </a:p>
        </p:txBody>
      </p:sp>
      <p:sp>
        <p:nvSpPr>
          <p:cNvPr id="33795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TW" sz="2800" b="1" dirty="0" smtClean="0"/>
              <a:t>Translate</a:t>
            </a:r>
          </a:p>
          <a:p>
            <a:r>
              <a:rPr lang="en-US" altLang="zh-TW" sz="2000" dirty="0" smtClean="0"/>
              <a:t>public </a:t>
            </a:r>
            <a:r>
              <a:rPr lang="en-US" altLang="zh-TW" sz="2000" dirty="0"/>
              <a:t>void </a:t>
            </a:r>
            <a:r>
              <a:rPr lang="en-US" altLang="zh-TW" sz="2000" b="1" dirty="0"/>
              <a:t>Translate</a:t>
            </a:r>
            <a:r>
              <a:rPr lang="en-US" altLang="zh-TW" sz="2000" dirty="0"/>
              <a:t>(</a:t>
            </a:r>
            <a:r>
              <a:rPr lang="en-US" altLang="zh-TW" sz="2000" u="sng" dirty="0">
                <a:hlinkClick r:id="rId3"/>
              </a:rPr>
              <a:t>Vector3</a:t>
            </a:r>
            <a:r>
              <a:rPr lang="en-US" altLang="zh-TW" sz="2000" dirty="0"/>
              <a:t> </a:t>
            </a:r>
            <a:r>
              <a:rPr lang="en-US" altLang="zh-TW" sz="2000" b="1" dirty="0"/>
              <a:t>translation</a:t>
            </a:r>
            <a:r>
              <a:rPr lang="en-US" altLang="zh-TW" sz="2000" dirty="0"/>
              <a:t>, </a:t>
            </a:r>
            <a:r>
              <a:rPr lang="en-US" altLang="zh-TW" sz="2000" u="sng" dirty="0">
                <a:hlinkClick r:id="rId4"/>
              </a:rPr>
              <a:t>Space</a:t>
            </a:r>
            <a:r>
              <a:rPr lang="en-US" altLang="zh-TW" sz="2000" dirty="0"/>
              <a:t> </a:t>
            </a:r>
            <a:r>
              <a:rPr lang="en-US" altLang="zh-TW" sz="2000" b="1" dirty="0" err="1"/>
              <a:t>relativeTo</a:t>
            </a:r>
            <a:r>
              <a:rPr lang="en-US" altLang="zh-TW" sz="2000" dirty="0"/>
              <a:t> = </a:t>
            </a:r>
            <a:r>
              <a:rPr lang="en-US" altLang="zh-TW" sz="2000" dirty="0" err="1"/>
              <a:t>Space.Self</a:t>
            </a:r>
            <a:r>
              <a:rPr lang="en-US" altLang="zh-TW" sz="2000" dirty="0" smtClean="0"/>
              <a:t>);</a:t>
            </a:r>
          </a:p>
          <a:p>
            <a:r>
              <a:rPr lang="en-US" altLang="zh-TW" sz="2000" dirty="0"/>
              <a:t>public void </a:t>
            </a:r>
            <a:r>
              <a:rPr lang="en-US" altLang="zh-TW" sz="2000" b="1" dirty="0"/>
              <a:t>Translate</a:t>
            </a:r>
            <a:r>
              <a:rPr lang="en-US" altLang="zh-TW" sz="2000" dirty="0"/>
              <a:t>(float </a:t>
            </a:r>
            <a:r>
              <a:rPr lang="en-US" altLang="zh-TW" sz="2000" b="1" dirty="0"/>
              <a:t>x</a:t>
            </a:r>
            <a:r>
              <a:rPr lang="en-US" altLang="zh-TW" sz="2000" dirty="0"/>
              <a:t>, float </a:t>
            </a:r>
            <a:r>
              <a:rPr lang="en-US" altLang="zh-TW" sz="2000" b="1" dirty="0"/>
              <a:t>y</a:t>
            </a:r>
            <a:r>
              <a:rPr lang="en-US" altLang="zh-TW" sz="2000" dirty="0"/>
              <a:t>, float </a:t>
            </a:r>
            <a:r>
              <a:rPr lang="en-US" altLang="zh-TW" sz="2000" b="1" dirty="0"/>
              <a:t>z</a:t>
            </a:r>
            <a:r>
              <a:rPr lang="en-US" altLang="zh-TW" sz="2000" dirty="0"/>
              <a:t>, </a:t>
            </a:r>
            <a:r>
              <a:rPr lang="en-US" altLang="zh-TW" sz="2000" u="sng" dirty="0">
                <a:hlinkClick r:id="rId4"/>
              </a:rPr>
              <a:t>Space</a:t>
            </a:r>
            <a:r>
              <a:rPr lang="en-US" altLang="zh-TW" sz="2000" dirty="0"/>
              <a:t> </a:t>
            </a:r>
            <a:r>
              <a:rPr lang="en-US" altLang="zh-TW" sz="2000" b="1" dirty="0" err="1"/>
              <a:t>relativeTo</a:t>
            </a:r>
            <a:r>
              <a:rPr lang="en-US" altLang="zh-TW" sz="2000" dirty="0"/>
              <a:t> = </a:t>
            </a:r>
            <a:r>
              <a:rPr lang="en-US" altLang="zh-TW" sz="2000" dirty="0" err="1"/>
              <a:t>Space.Self</a:t>
            </a:r>
            <a:r>
              <a:rPr lang="en-US" altLang="zh-TW" sz="2000" dirty="0"/>
              <a:t>);</a:t>
            </a:r>
            <a:endParaRPr lang="zh-TW" altLang="en-US" sz="1400" dirty="0" smtClean="0"/>
          </a:p>
        </p:txBody>
      </p:sp>
      <p:grpSp>
        <p:nvGrpSpPr>
          <p:cNvPr id="3" name="群組 2"/>
          <p:cNvGrpSpPr/>
          <p:nvPr/>
        </p:nvGrpSpPr>
        <p:grpSpPr>
          <a:xfrm>
            <a:off x="5220072" y="3288681"/>
            <a:ext cx="4265613" cy="2878137"/>
            <a:chOff x="4394497" y="3455368"/>
            <a:chExt cx="4265613" cy="2878137"/>
          </a:xfrm>
        </p:grpSpPr>
        <p:sp>
          <p:nvSpPr>
            <p:cNvPr id="4" name="橢圓 3"/>
            <p:cNvSpPr/>
            <p:nvPr/>
          </p:nvSpPr>
          <p:spPr>
            <a:xfrm>
              <a:off x="5420022" y="4968255"/>
              <a:ext cx="431800" cy="431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TW" altLang="en-US"/>
            </a:p>
          </p:txBody>
        </p:sp>
        <p:cxnSp>
          <p:nvCxnSpPr>
            <p:cNvPr id="5" name="直線單箭頭接點 4"/>
            <p:cNvCxnSpPr/>
            <p:nvPr/>
          </p:nvCxnSpPr>
          <p:spPr>
            <a:xfrm flipV="1">
              <a:off x="5635922" y="4823793"/>
              <a:ext cx="1944688" cy="36036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直線單箭頭接點 5"/>
            <p:cNvCxnSpPr/>
            <p:nvPr/>
          </p:nvCxnSpPr>
          <p:spPr>
            <a:xfrm flipV="1">
              <a:off x="5635922" y="3887168"/>
              <a:ext cx="0" cy="1296987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線單箭頭接點 6"/>
            <p:cNvCxnSpPr/>
            <p:nvPr/>
          </p:nvCxnSpPr>
          <p:spPr>
            <a:xfrm>
              <a:off x="5635922" y="5184155"/>
              <a:ext cx="1223963" cy="574675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文字方塊 9"/>
            <p:cNvSpPr txBox="1">
              <a:spLocks noChangeArrowheads="1"/>
            </p:cNvSpPr>
            <p:nvPr/>
          </p:nvSpPr>
          <p:spPr bwMode="auto">
            <a:xfrm>
              <a:off x="7436147" y="4968255"/>
              <a:ext cx="1223963" cy="646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TW" sz="1800">
                  <a:latin typeface="Arial" charset="0"/>
                  <a:ea typeface="新細明體" pitchFamily="18" charset="-120"/>
                </a:rPr>
                <a:t>vForward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zh-TW" sz="1800">
                  <a:solidFill>
                    <a:srgbClr val="FF0000"/>
                  </a:solidFill>
                  <a:latin typeface="Arial" charset="0"/>
                  <a:ea typeface="新細明體" pitchFamily="18" charset="-120"/>
                </a:rPr>
                <a:t>Z</a:t>
              </a:r>
              <a:endParaRPr lang="zh-TW" altLang="en-US" sz="1800">
                <a:solidFill>
                  <a:srgbClr val="FF0000"/>
                </a:solidFill>
                <a:latin typeface="Arial" charset="0"/>
                <a:ea typeface="新細明體" pitchFamily="18" charset="-120"/>
              </a:endParaRPr>
            </a:p>
          </p:txBody>
        </p:sp>
        <p:sp>
          <p:nvSpPr>
            <p:cNvPr id="9" name="文字方塊 11"/>
            <p:cNvSpPr txBox="1">
              <a:spLocks noChangeArrowheads="1"/>
            </p:cNvSpPr>
            <p:nvPr/>
          </p:nvSpPr>
          <p:spPr bwMode="auto">
            <a:xfrm>
              <a:off x="5240635" y="3455368"/>
              <a:ext cx="1222375" cy="646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zh-TW" sz="1800">
                  <a:latin typeface="Arial" charset="0"/>
                  <a:ea typeface="新細明體" pitchFamily="18" charset="-120"/>
                </a:rPr>
                <a:t>vUp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zh-TW" sz="1800">
                  <a:solidFill>
                    <a:srgbClr val="FF0000"/>
                  </a:solidFill>
                  <a:latin typeface="Arial" charset="0"/>
                  <a:ea typeface="新細明體" pitchFamily="18" charset="-120"/>
                </a:rPr>
                <a:t>Y</a:t>
              </a:r>
              <a:endParaRPr lang="zh-TW" altLang="en-US" sz="1800">
                <a:solidFill>
                  <a:srgbClr val="FF0000"/>
                </a:solidFill>
                <a:latin typeface="Arial" charset="0"/>
                <a:ea typeface="新細明體" pitchFamily="18" charset="-120"/>
              </a:endParaRPr>
            </a:p>
          </p:txBody>
        </p:sp>
        <p:sp>
          <p:nvSpPr>
            <p:cNvPr id="10" name="文字方塊 12"/>
            <p:cNvSpPr txBox="1">
              <a:spLocks noChangeArrowheads="1"/>
            </p:cNvSpPr>
            <p:nvPr/>
          </p:nvSpPr>
          <p:spPr bwMode="auto">
            <a:xfrm>
              <a:off x="4394497" y="5255593"/>
              <a:ext cx="1223963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TW" sz="1800">
                  <a:latin typeface="Arial" charset="0"/>
                  <a:ea typeface="新細明體" pitchFamily="18" charset="-120"/>
                </a:rPr>
                <a:t>vLocation</a:t>
              </a:r>
              <a:endParaRPr lang="zh-TW" altLang="en-US" sz="1800">
                <a:latin typeface="Arial" charset="0"/>
                <a:ea typeface="新細明體" pitchFamily="18" charset="-120"/>
              </a:endParaRPr>
            </a:p>
          </p:txBody>
        </p:sp>
        <p:sp>
          <p:nvSpPr>
            <p:cNvPr id="11" name="文字方塊 9"/>
            <p:cNvSpPr txBox="1">
              <a:spLocks noChangeArrowheads="1"/>
            </p:cNvSpPr>
            <p:nvPr/>
          </p:nvSpPr>
          <p:spPr bwMode="auto">
            <a:xfrm>
              <a:off x="6715422" y="5687393"/>
              <a:ext cx="1223963" cy="646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zh-TW" sz="1800">
                  <a:latin typeface="Arial" charset="0"/>
                  <a:ea typeface="新細明體" pitchFamily="18" charset="-120"/>
                </a:rPr>
                <a:t>vRight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zh-TW" sz="1800">
                  <a:solidFill>
                    <a:srgbClr val="FF0000"/>
                  </a:solidFill>
                  <a:latin typeface="Arial" charset="0"/>
                  <a:ea typeface="新細明體" pitchFamily="18" charset="-120"/>
                </a:rPr>
                <a:t>X</a:t>
              </a:r>
              <a:endParaRPr lang="zh-TW" altLang="en-US" sz="1800">
                <a:solidFill>
                  <a:srgbClr val="FF0000"/>
                </a:solidFill>
                <a:latin typeface="Arial" charset="0"/>
                <a:ea typeface="新細明體" pitchFamily="18" charset="-120"/>
              </a:endParaRPr>
            </a:p>
          </p:txBody>
        </p:sp>
      </p:grp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562725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TW" dirty="0" smtClean="0"/>
              <a:t>Euler Angles</a:t>
            </a:r>
            <a:endParaRPr lang="zh-TW" altLang="en-US" dirty="0"/>
          </a:p>
        </p:txBody>
      </p:sp>
      <p:sp>
        <p:nvSpPr>
          <p:cNvPr id="34819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zh-TW" dirty="0" smtClean="0"/>
          </a:p>
          <a:p>
            <a:pPr eaLnBrk="1" hangingPunct="1"/>
            <a:endParaRPr lang="en-US" altLang="zh-TW" dirty="0" smtClean="0"/>
          </a:p>
          <a:p>
            <a:pPr eaLnBrk="1" hangingPunct="1"/>
            <a:endParaRPr lang="en-US" altLang="zh-TW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altLang="zh-TW" sz="1800" dirty="0" smtClean="0"/>
              <a:t>public </a:t>
            </a:r>
            <a:r>
              <a:rPr lang="en-US" altLang="zh-TW" sz="1800" dirty="0"/>
              <a:t>void </a:t>
            </a:r>
            <a:r>
              <a:rPr lang="en-US" altLang="zh-TW" sz="1800" b="1" dirty="0"/>
              <a:t>Rotate</a:t>
            </a:r>
            <a:r>
              <a:rPr lang="en-US" altLang="zh-TW" sz="1800" dirty="0"/>
              <a:t>(</a:t>
            </a:r>
            <a:r>
              <a:rPr lang="en-US" altLang="zh-TW" sz="1800" u="sng" dirty="0">
                <a:hlinkClick r:id="rId3"/>
              </a:rPr>
              <a:t>Vector3</a:t>
            </a:r>
            <a:r>
              <a:rPr lang="en-US" altLang="zh-TW" sz="1800" dirty="0"/>
              <a:t> </a:t>
            </a:r>
            <a:r>
              <a:rPr lang="en-US" altLang="zh-TW" sz="1800" b="1" dirty="0" err="1"/>
              <a:t>eulers</a:t>
            </a:r>
            <a:r>
              <a:rPr lang="en-US" altLang="zh-TW" sz="1800" dirty="0"/>
              <a:t>, </a:t>
            </a:r>
            <a:r>
              <a:rPr lang="en-US" altLang="zh-TW" sz="1800" u="sng" dirty="0">
                <a:hlinkClick r:id="rId4"/>
              </a:rPr>
              <a:t>Space</a:t>
            </a:r>
            <a:r>
              <a:rPr lang="en-US" altLang="zh-TW" sz="1800" dirty="0"/>
              <a:t> </a:t>
            </a:r>
            <a:r>
              <a:rPr lang="en-US" altLang="zh-TW" sz="1800" b="1" dirty="0" err="1"/>
              <a:t>relativeTo</a:t>
            </a:r>
            <a:r>
              <a:rPr lang="en-US" altLang="zh-TW" sz="1800" dirty="0"/>
              <a:t> = </a:t>
            </a:r>
            <a:r>
              <a:rPr lang="en-US" altLang="zh-TW" sz="1800" dirty="0" err="1"/>
              <a:t>Space.Self</a:t>
            </a:r>
            <a:r>
              <a:rPr lang="en-US" altLang="zh-TW" sz="1800" dirty="0"/>
              <a:t>);</a:t>
            </a:r>
          </a:p>
          <a:p>
            <a:pPr marL="0" indent="0" eaLnBrk="1" hangingPunct="1">
              <a:buNone/>
            </a:pPr>
            <a:endParaRPr lang="en-US" altLang="zh-TW" dirty="0" smtClean="0"/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zh-TW" sz="1600" dirty="0"/>
              <a:t>public void </a:t>
            </a:r>
            <a:r>
              <a:rPr lang="en-US" altLang="zh-TW" sz="1600" b="1" dirty="0"/>
              <a:t>Rotate</a:t>
            </a:r>
            <a:r>
              <a:rPr lang="en-US" altLang="zh-TW" sz="1600" dirty="0"/>
              <a:t>(float </a:t>
            </a:r>
            <a:r>
              <a:rPr lang="en-US" altLang="zh-TW" sz="1600" b="1" dirty="0" err="1"/>
              <a:t>xAngle</a:t>
            </a:r>
            <a:r>
              <a:rPr lang="en-US" altLang="zh-TW" sz="1600" dirty="0"/>
              <a:t>, float </a:t>
            </a:r>
            <a:r>
              <a:rPr lang="en-US" altLang="zh-TW" sz="1600" b="1" dirty="0" err="1"/>
              <a:t>yAngle</a:t>
            </a:r>
            <a:r>
              <a:rPr lang="en-US" altLang="zh-TW" sz="1600" dirty="0"/>
              <a:t>, float </a:t>
            </a:r>
            <a:r>
              <a:rPr lang="en-US" altLang="zh-TW" sz="1600" b="1" dirty="0" err="1"/>
              <a:t>zAngle</a:t>
            </a:r>
            <a:r>
              <a:rPr lang="en-US" altLang="zh-TW" sz="1600" dirty="0"/>
              <a:t>, </a:t>
            </a:r>
            <a:r>
              <a:rPr lang="en-US" altLang="zh-TW" sz="1600" u="sng" dirty="0">
                <a:hlinkClick r:id="rId4"/>
              </a:rPr>
              <a:t>Space</a:t>
            </a:r>
            <a:r>
              <a:rPr lang="en-US" altLang="zh-TW" sz="1600" dirty="0"/>
              <a:t> </a:t>
            </a:r>
            <a:r>
              <a:rPr lang="en-US" altLang="zh-TW" sz="1600" b="1" dirty="0" err="1"/>
              <a:t>relativeTo</a:t>
            </a:r>
            <a:r>
              <a:rPr lang="en-US" altLang="zh-TW" sz="1600" dirty="0"/>
              <a:t> = </a:t>
            </a:r>
            <a:r>
              <a:rPr lang="en-US" altLang="zh-TW" sz="1600" dirty="0" err="1"/>
              <a:t>Space.Self</a:t>
            </a:r>
            <a:r>
              <a:rPr lang="en-US" altLang="zh-TW" sz="1600" dirty="0"/>
              <a:t>);</a:t>
            </a:r>
            <a:endParaRPr lang="en-US" altLang="zh-TW" sz="1600" dirty="0" smtClean="0"/>
          </a:p>
          <a:p>
            <a:pPr eaLnBrk="1" hangingPunct="1"/>
            <a:endParaRPr lang="zh-TW" altLang="en-US" dirty="0" smtClean="0"/>
          </a:p>
        </p:txBody>
      </p:sp>
      <p:pic>
        <p:nvPicPr>
          <p:cNvPr id="3482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260350"/>
            <a:ext cx="3095625" cy="232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2" name="文字方塊 9"/>
          <p:cNvSpPr txBox="1">
            <a:spLocks noChangeArrowheads="1"/>
          </p:cNvSpPr>
          <p:nvPr/>
        </p:nvSpPr>
        <p:spPr bwMode="auto">
          <a:xfrm>
            <a:off x="4511675" y="785813"/>
            <a:ext cx="122396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charset="0"/>
                <a:ea typeface="新細明體" pitchFamily="18" charset="-120"/>
              </a:rPr>
              <a:t>vForward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solidFill>
                  <a:srgbClr val="FF0000"/>
                </a:solidFill>
                <a:latin typeface="Arial" charset="0"/>
                <a:ea typeface="新細明體" pitchFamily="18" charset="-120"/>
              </a:rPr>
              <a:t>Z</a:t>
            </a:r>
            <a:endParaRPr lang="zh-TW" altLang="en-US" sz="1800">
              <a:solidFill>
                <a:srgbClr val="FF0000"/>
              </a:solidFill>
              <a:latin typeface="Arial" charset="0"/>
              <a:ea typeface="新細明體" pitchFamily="18" charset="-120"/>
            </a:endParaRPr>
          </a:p>
        </p:txBody>
      </p:sp>
      <p:sp>
        <p:nvSpPr>
          <p:cNvPr id="34823" name="文字方塊 11"/>
          <p:cNvSpPr txBox="1">
            <a:spLocks noChangeArrowheads="1"/>
          </p:cNvSpPr>
          <p:nvPr/>
        </p:nvSpPr>
        <p:spPr bwMode="auto">
          <a:xfrm>
            <a:off x="7092950" y="4763"/>
            <a:ext cx="122396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charset="0"/>
                <a:ea typeface="新細明體" pitchFamily="18" charset="-120"/>
              </a:rPr>
              <a:t>vUp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solidFill>
                  <a:srgbClr val="FFC000"/>
                </a:solidFill>
                <a:latin typeface="Arial" charset="0"/>
                <a:ea typeface="新細明體" pitchFamily="18" charset="-120"/>
              </a:rPr>
              <a:t>Y</a:t>
            </a:r>
            <a:endParaRPr lang="zh-TW" altLang="en-US" sz="1800">
              <a:solidFill>
                <a:srgbClr val="FFC000"/>
              </a:solidFill>
              <a:latin typeface="Arial" charset="0"/>
              <a:ea typeface="新細明體" pitchFamily="18" charset="-120"/>
            </a:endParaRPr>
          </a:p>
        </p:txBody>
      </p:sp>
      <p:sp>
        <p:nvSpPr>
          <p:cNvPr id="34824" name="文字方塊 9"/>
          <p:cNvSpPr txBox="1">
            <a:spLocks noChangeArrowheads="1"/>
          </p:cNvSpPr>
          <p:nvPr/>
        </p:nvSpPr>
        <p:spPr bwMode="auto">
          <a:xfrm>
            <a:off x="7235825" y="2276475"/>
            <a:ext cx="122396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charset="0"/>
                <a:ea typeface="新細明體" pitchFamily="18" charset="-120"/>
              </a:rPr>
              <a:t>vRight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solidFill>
                  <a:srgbClr val="7030A0"/>
                </a:solidFill>
                <a:latin typeface="Arial" charset="0"/>
                <a:ea typeface="新細明體" pitchFamily="18" charset="-120"/>
              </a:rPr>
              <a:t>X</a:t>
            </a:r>
            <a:endParaRPr lang="zh-TW" altLang="en-US" sz="1800">
              <a:solidFill>
                <a:srgbClr val="7030A0"/>
              </a:solidFill>
              <a:latin typeface="Arial" charset="0"/>
              <a:ea typeface="新細明體" pitchFamily="18" charset="-12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hlinkClick r:id="rId3"/>
              </a:rPr>
              <a:t>Camera movement</a:t>
            </a:r>
            <a:endParaRPr lang="zh-TW" altLang="en-US" dirty="0"/>
          </a:p>
        </p:txBody>
      </p:sp>
      <p:pic>
        <p:nvPicPr>
          <p:cNvPr id="7" name="內容版面配置區 6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3335" y="2626808"/>
            <a:ext cx="2485262" cy="1954320"/>
          </a:xfrm>
        </p:spPr>
      </p:pic>
      <p:sp>
        <p:nvSpPr>
          <p:cNvPr id="4" name="文字方塊 3"/>
          <p:cNvSpPr txBox="1"/>
          <p:nvPr/>
        </p:nvSpPr>
        <p:spPr>
          <a:xfrm>
            <a:off x="260254" y="5613046"/>
            <a:ext cx="23762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 smtClean="0"/>
              <a:t>Pan</a:t>
            </a:r>
          </a:p>
          <a:p>
            <a:r>
              <a:rPr lang="en-US" altLang="zh-TW" b="1" dirty="0"/>
              <a:t>move your camera horizontally</a:t>
            </a:r>
          </a:p>
          <a:p>
            <a:endParaRPr lang="zh-TW" altLang="en-US" dirty="0"/>
          </a:p>
        </p:txBody>
      </p:sp>
      <p:sp>
        <p:nvSpPr>
          <p:cNvPr id="5" name="文字方塊 4"/>
          <p:cNvSpPr txBox="1"/>
          <p:nvPr/>
        </p:nvSpPr>
        <p:spPr>
          <a:xfrm>
            <a:off x="3172211" y="5613047"/>
            <a:ext cx="23762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/>
              <a:t>Tilt</a:t>
            </a:r>
          </a:p>
          <a:p>
            <a:r>
              <a:rPr lang="en-US" altLang="zh-TW" b="1" dirty="0" smtClean="0"/>
              <a:t>move </a:t>
            </a:r>
            <a:r>
              <a:rPr lang="en-US" altLang="zh-TW" b="1" dirty="0"/>
              <a:t>your camera vertically</a:t>
            </a:r>
            <a:endParaRPr lang="zh-TW" altLang="en-US" dirty="0"/>
          </a:p>
        </p:txBody>
      </p:sp>
      <p:sp>
        <p:nvSpPr>
          <p:cNvPr id="6" name="文字方塊 5"/>
          <p:cNvSpPr txBox="1"/>
          <p:nvPr/>
        </p:nvSpPr>
        <p:spPr>
          <a:xfrm>
            <a:off x="6084168" y="5613047"/>
            <a:ext cx="23762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/>
              <a:t>Dolly</a:t>
            </a:r>
          </a:p>
          <a:p>
            <a:r>
              <a:rPr lang="en-US" altLang="zh-TW" b="1" dirty="0"/>
              <a:t>move the entire camera forwards and backwards</a:t>
            </a:r>
            <a:endParaRPr lang="zh-TW" altLang="en-US" dirty="0"/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0254" y="1439043"/>
            <a:ext cx="4023714" cy="2032838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35803" y="3558803"/>
            <a:ext cx="4205865" cy="2012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570409"/>
      </p:ext>
    </p:extLst>
  </p:cSld>
  <p:clrMapOvr>
    <a:masterClrMapping/>
  </p:clrMapOvr>
  <p:transition>
    <p:fade thruBlk="1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562725" cy="1143000"/>
          </a:xfrm>
        </p:spPr>
        <p:txBody>
          <a:bodyPr/>
          <a:lstStyle/>
          <a:p>
            <a:pPr>
              <a:defRPr/>
            </a:pPr>
            <a:r>
              <a:rPr lang="en-US" altLang="zh-TW" dirty="0" smtClean="0"/>
              <a:t>Animation</a:t>
            </a:r>
            <a:endParaRPr lang="zh-TW" altLang="en-US" dirty="0"/>
          </a:p>
        </p:txBody>
      </p:sp>
      <p:pic>
        <p:nvPicPr>
          <p:cNvPr id="29699" name="Picture 2" descr="http://people.cehd.tamu.edu/%7Elcifuentes/edtc656/Unit_08/reading_files/image002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3429000"/>
            <a:ext cx="3475037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0" name="Picture 4" descr="http://people.cehd.tamu.edu/%7Elcifuentes/edtc656/Unit_08/reading_files/image001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25" y="3503613"/>
            <a:ext cx="3475038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1" name="文字方塊 6"/>
          <p:cNvSpPr txBox="1">
            <a:spLocks noChangeArrowheads="1"/>
          </p:cNvSpPr>
          <p:nvPr/>
        </p:nvSpPr>
        <p:spPr bwMode="auto">
          <a:xfrm>
            <a:off x="3311525" y="5303838"/>
            <a:ext cx="25209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/>
            <a:r>
              <a:rPr lang="en-US" altLang="zh-TW" dirty="0"/>
              <a:t>Squash &amp; stretch</a:t>
            </a:r>
            <a:endParaRPr lang="zh-TW" alt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標題 1"/>
          <p:cNvSpPr>
            <a:spLocks noGrp="1"/>
          </p:cNvSpPr>
          <p:nvPr>
            <p:ph type="title"/>
          </p:nvPr>
        </p:nvSpPr>
        <p:spPr>
          <a:xfrm>
            <a:off x="457200" y="155575"/>
            <a:ext cx="8229600" cy="1252538"/>
          </a:xfrm>
        </p:spPr>
        <p:txBody>
          <a:bodyPr/>
          <a:lstStyle/>
          <a:p>
            <a:pPr>
              <a:defRPr/>
            </a:pPr>
            <a:r>
              <a:rPr lang="en-US" altLang="zh-TW" dirty="0" smtClean="0"/>
              <a:t>Multi-view</a:t>
            </a:r>
            <a:endParaRPr lang="zh-TW" altLang="en-US" dirty="0" smtClean="0"/>
          </a:p>
        </p:txBody>
      </p:sp>
      <p:sp>
        <p:nvSpPr>
          <p:cNvPr id="11267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smtClean="0"/>
          </a:p>
        </p:txBody>
      </p:sp>
      <p:pic>
        <p:nvPicPr>
          <p:cNvPr id="1126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13" y="1196975"/>
            <a:ext cx="7877175" cy="529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477000"/>
            <a:ext cx="2133600" cy="274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9728" rIns="45720"/>
          <a:lstStyle>
            <a:lvl1pPr marL="342900" indent="-34290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lvl="1" eaLnBrk="1" hangingPunct="1">
              <a:spcBef>
                <a:spcPct val="0"/>
              </a:spcBef>
              <a:buFontTx/>
              <a:buNone/>
            </a:pPr>
            <a:fld id="{0BD03C0D-5BCF-488D-B52B-02B204AC26C3}" type="slidenum">
              <a:rPr lang="es-ES" altLang="zh-TW" sz="1800">
                <a:latin typeface="Arial" charset="0"/>
                <a:ea typeface="新細明體" pitchFamily="18" charset="-120"/>
              </a:rPr>
              <a:pPr lvl="1" eaLnBrk="1" hangingPunct="1">
                <a:spcBef>
                  <a:spcPct val="0"/>
                </a:spcBef>
                <a:buFontTx/>
                <a:buNone/>
              </a:pPr>
              <a:t>4</a:t>
            </a:fld>
            <a:endParaRPr lang="es-ES" altLang="zh-TW" sz="1800">
              <a:latin typeface="Arial" charset="0"/>
              <a:ea typeface="新細明體" pitchFamily="18" charset="-120"/>
            </a:endParaRPr>
          </a:p>
        </p:txBody>
      </p:sp>
      <p:sp>
        <p:nvSpPr>
          <p:cNvPr id="1945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dirty="0" smtClean="0"/>
              <a:t>Angel</a:t>
            </a:r>
            <a:r>
              <a:rPr lang="en-US" altLang="zh-TW" dirty="0"/>
              <a:t>: Interactive Computer Graphics 5E </a:t>
            </a:r>
            <a:r>
              <a:rPr lang="en-US" altLang="zh-TW" dirty="0" smtClean="0"/>
              <a:t>©</a:t>
            </a:r>
            <a:endParaRPr lang="en-US" altLang="zh-TW" dirty="0"/>
          </a:p>
        </p:txBody>
      </p:sp>
      <p:sp>
        <p:nvSpPr>
          <p:cNvPr id="1946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6562725" cy="1143000"/>
          </a:xfrm>
        </p:spPr>
        <p:txBody>
          <a:bodyPr/>
          <a:lstStyle/>
          <a:p>
            <a:pPr>
              <a:defRPr/>
            </a:pPr>
            <a:r>
              <a:rPr lang="en-US" altLang="zh-TW" smtClean="0"/>
              <a:t>Classical Projections</a:t>
            </a:r>
          </a:p>
        </p:txBody>
      </p:sp>
      <p:sp>
        <p:nvSpPr>
          <p:cNvPr id="1229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zh-TW" smtClean="0"/>
          </a:p>
        </p:txBody>
      </p:sp>
      <p:pic>
        <p:nvPicPr>
          <p:cNvPr id="12294" name="Picture 5" descr="C:\BOOK\OpenGL\Paul Final\Art\jpeg\AN05F0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447800"/>
            <a:ext cx="7993063" cy="494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562725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TW" dirty="0" smtClean="0"/>
              <a:t>Eye coordinates</a:t>
            </a:r>
            <a:endParaRPr lang="zh-TW" altLang="en-US" dirty="0"/>
          </a:p>
        </p:txBody>
      </p:sp>
      <p:cxnSp>
        <p:nvCxnSpPr>
          <p:cNvPr id="10" name="直線單箭頭接點 9"/>
          <p:cNvCxnSpPr/>
          <p:nvPr/>
        </p:nvCxnSpPr>
        <p:spPr>
          <a:xfrm>
            <a:off x="1475656" y="3789040"/>
            <a:ext cx="2357437" cy="1587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單箭頭接點 10"/>
          <p:cNvCxnSpPr/>
          <p:nvPr/>
        </p:nvCxnSpPr>
        <p:spPr>
          <a:xfrm rot="5400000" flipH="1" flipV="1">
            <a:off x="1439937" y="3824758"/>
            <a:ext cx="25019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單箭頭接點 12"/>
          <p:cNvCxnSpPr/>
          <p:nvPr/>
        </p:nvCxnSpPr>
        <p:spPr>
          <a:xfrm rot="5400000">
            <a:off x="1797124" y="3038946"/>
            <a:ext cx="1643063" cy="1571625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21" name="文字方塊 14"/>
          <p:cNvSpPr txBox="1">
            <a:spLocks noChangeArrowheads="1"/>
          </p:cNvSpPr>
          <p:nvPr/>
        </p:nvSpPr>
        <p:spPr bwMode="auto">
          <a:xfrm>
            <a:off x="3833093" y="3646165"/>
            <a:ext cx="5715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2000">
                <a:latin typeface="Arial" charset="0"/>
                <a:ea typeface="新細明體" pitchFamily="18" charset="-120"/>
              </a:rPr>
              <a:t>+x</a:t>
            </a:r>
            <a:endParaRPr lang="zh-TW" altLang="en-US" sz="2000">
              <a:latin typeface="Arial" charset="0"/>
              <a:ea typeface="新細明體" pitchFamily="18" charset="-120"/>
            </a:endParaRPr>
          </a:p>
        </p:txBody>
      </p:sp>
      <p:sp>
        <p:nvSpPr>
          <p:cNvPr id="13323" name="文字方塊 16"/>
          <p:cNvSpPr txBox="1">
            <a:spLocks noChangeArrowheads="1"/>
          </p:cNvSpPr>
          <p:nvPr/>
        </p:nvSpPr>
        <p:spPr bwMode="auto">
          <a:xfrm>
            <a:off x="2475781" y="2360290"/>
            <a:ext cx="5715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2000">
                <a:latin typeface="Arial" charset="0"/>
                <a:ea typeface="新細明體" pitchFamily="18" charset="-120"/>
              </a:rPr>
              <a:t>+y</a:t>
            </a:r>
            <a:endParaRPr lang="zh-TW" altLang="en-US" sz="2000">
              <a:latin typeface="Arial" charset="0"/>
              <a:ea typeface="新細明體" pitchFamily="18" charset="-120"/>
            </a:endParaRPr>
          </a:p>
        </p:txBody>
      </p:sp>
      <p:sp>
        <p:nvSpPr>
          <p:cNvPr id="13324" name="文字方塊 17"/>
          <p:cNvSpPr txBox="1">
            <a:spLocks noChangeArrowheads="1"/>
          </p:cNvSpPr>
          <p:nvPr/>
        </p:nvSpPr>
        <p:spPr bwMode="auto">
          <a:xfrm>
            <a:off x="1766168" y="4441502"/>
            <a:ext cx="5715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2000">
                <a:latin typeface="Arial" charset="0"/>
                <a:ea typeface="新細明體" pitchFamily="18" charset="-120"/>
              </a:rPr>
              <a:t>+z</a:t>
            </a:r>
            <a:endParaRPr lang="zh-TW" altLang="en-US" sz="2000">
              <a:latin typeface="Arial" charset="0"/>
              <a:ea typeface="新細明體" pitchFamily="18" charset="-120"/>
            </a:endParaRPr>
          </a:p>
        </p:txBody>
      </p:sp>
      <p:sp>
        <p:nvSpPr>
          <p:cNvPr id="20" name="笑臉 19"/>
          <p:cNvSpPr/>
          <p:nvPr/>
        </p:nvSpPr>
        <p:spPr>
          <a:xfrm>
            <a:off x="1047031" y="4728840"/>
            <a:ext cx="500062" cy="500062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/>
          </a:p>
        </p:txBody>
      </p:sp>
      <p:grpSp>
        <p:nvGrpSpPr>
          <p:cNvPr id="13326" name="群組 21"/>
          <p:cNvGrpSpPr>
            <a:grpSpLocks/>
          </p:cNvGrpSpPr>
          <p:nvPr/>
        </p:nvGrpSpPr>
        <p:grpSpPr bwMode="auto">
          <a:xfrm>
            <a:off x="1334368" y="4152577"/>
            <a:ext cx="936625" cy="865188"/>
            <a:chOff x="4788024" y="4293096"/>
            <a:chExt cx="936104" cy="864096"/>
          </a:xfrm>
        </p:grpSpPr>
        <p:cxnSp>
          <p:nvCxnSpPr>
            <p:cNvPr id="15" name="直線單箭頭接點 14"/>
            <p:cNvCxnSpPr/>
            <p:nvPr/>
          </p:nvCxnSpPr>
          <p:spPr>
            <a:xfrm rot="5400000" flipH="1" flipV="1">
              <a:off x="4716088" y="4509313"/>
              <a:ext cx="719815" cy="57594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線接點 17"/>
            <p:cNvCxnSpPr/>
            <p:nvPr/>
          </p:nvCxnSpPr>
          <p:spPr>
            <a:xfrm flipV="1">
              <a:off x="4788024" y="5012911"/>
              <a:ext cx="936104" cy="1442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線接點 20"/>
            <p:cNvCxnSpPr/>
            <p:nvPr/>
          </p:nvCxnSpPr>
          <p:spPr>
            <a:xfrm rot="5400000" flipH="1" flipV="1">
              <a:off x="4428168" y="4652952"/>
              <a:ext cx="864096" cy="14438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562725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TW" dirty="0" smtClean="0"/>
              <a:t>Projections</a:t>
            </a:r>
            <a:endParaRPr lang="zh-TW" altLang="en-US" dirty="0"/>
          </a:p>
        </p:txBody>
      </p:sp>
      <p:sp>
        <p:nvSpPr>
          <p:cNvPr id="14339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zh-TW" sz="2800" smtClean="0"/>
              <a:t>Orthographic Projections</a:t>
            </a:r>
          </a:p>
          <a:p>
            <a:pPr eaLnBrk="1" hangingPunct="1"/>
            <a:endParaRPr lang="en-US" altLang="zh-TW" sz="2800" smtClean="0"/>
          </a:p>
          <a:p>
            <a:pPr eaLnBrk="1" hangingPunct="1"/>
            <a:endParaRPr lang="en-US" altLang="zh-TW" sz="2800" smtClean="0"/>
          </a:p>
          <a:p>
            <a:pPr eaLnBrk="1" hangingPunct="1"/>
            <a:endParaRPr lang="en-US" altLang="zh-TW" sz="2800" smtClean="0"/>
          </a:p>
          <a:p>
            <a:pPr eaLnBrk="1" hangingPunct="1"/>
            <a:endParaRPr lang="en-US" altLang="zh-TW" sz="2800" smtClean="0"/>
          </a:p>
          <a:p>
            <a:pPr eaLnBrk="1" hangingPunct="1"/>
            <a:r>
              <a:rPr lang="en-US" altLang="zh-TW" sz="2800" smtClean="0"/>
              <a:t>Perspective Projections</a:t>
            </a:r>
            <a:endParaRPr lang="zh-TW" altLang="en-US" sz="2800" smtClean="0"/>
          </a:p>
        </p:txBody>
      </p:sp>
      <p:pic>
        <p:nvPicPr>
          <p:cNvPr id="1434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908050"/>
            <a:ext cx="3703637" cy="288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7813" y="3906838"/>
            <a:ext cx="3786187" cy="295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562725" cy="1143000"/>
          </a:xfrm>
        </p:spPr>
        <p:txBody>
          <a:bodyPr/>
          <a:lstStyle/>
          <a:p>
            <a:pPr>
              <a:defRPr/>
            </a:pPr>
            <a:r>
              <a:rPr lang="en-US" altLang="zh-TW" dirty="0" smtClean="0"/>
              <a:t>Pinhole camera</a:t>
            </a:r>
            <a:endParaRPr lang="zh-TW" altLang="en-US" dirty="0"/>
          </a:p>
        </p:txBody>
      </p:sp>
      <p:sp>
        <p:nvSpPr>
          <p:cNvPr id="16387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4043363" cy="4525963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altLang="zh-TW" sz="2800" smtClean="0"/>
              <a:t>A pinhole camera is a simple camera without a lens and with a single small aperture – effectively a light-proof box with a small hole in one side.</a:t>
            </a:r>
            <a:endParaRPr lang="zh-TW" altLang="en-US" sz="2800" smtClean="0"/>
          </a:p>
        </p:txBody>
      </p:sp>
      <p:pic>
        <p:nvPicPr>
          <p:cNvPr id="1638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2276475"/>
            <a:ext cx="4271962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5868988" y="981075"/>
            <a:ext cx="1871662" cy="143986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562725" cy="1143000"/>
          </a:xfrm>
        </p:spPr>
        <p:txBody>
          <a:bodyPr/>
          <a:lstStyle/>
          <a:p>
            <a:pPr>
              <a:defRPr/>
            </a:pPr>
            <a:r>
              <a:rPr lang="en-US" altLang="zh-TW" dirty="0" smtClean="0"/>
              <a:t>Frustum</a:t>
            </a:r>
            <a:endParaRPr lang="zh-TW" altLang="en-US" dirty="0"/>
          </a:p>
        </p:txBody>
      </p:sp>
      <p:sp>
        <p:nvSpPr>
          <p:cNvPr id="17412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4043363" cy="4525963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altLang="zh-TW" dirty="0" smtClean="0"/>
              <a:t>void </a:t>
            </a:r>
            <a:r>
              <a:rPr lang="en-US" altLang="zh-TW" dirty="0" err="1" smtClean="0"/>
              <a:t>glFrustum</a:t>
            </a:r>
            <a:r>
              <a:rPr lang="en-US" altLang="zh-TW" dirty="0" smtClean="0"/>
              <a:t>(</a:t>
            </a:r>
          </a:p>
          <a:p>
            <a:pPr marL="400050" lvl="1" indent="0">
              <a:buFontTx/>
              <a:buNone/>
            </a:pPr>
            <a:r>
              <a:rPr lang="en-US" altLang="zh-TW" dirty="0" err="1" smtClean="0"/>
              <a:t>GLdouble</a:t>
            </a:r>
            <a:r>
              <a:rPr lang="en-US" altLang="zh-TW" dirty="0" smtClean="0"/>
              <a:t>  </a:t>
            </a:r>
            <a:r>
              <a:rPr lang="en-US" altLang="zh-TW" dirty="0" smtClean="0">
                <a:solidFill>
                  <a:srgbClr val="FF0000"/>
                </a:solidFill>
              </a:rPr>
              <a:t>left</a:t>
            </a:r>
            <a:r>
              <a:rPr lang="en-US" altLang="zh-TW" dirty="0" smtClean="0"/>
              <a:t>,  </a:t>
            </a:r>
            <a:r>
              <a:rPr lang="en-US" altLang="zh-TW" dirty="0" err="1" smtClean="0"/>
              <a:t>GLdouble</a:t>
            </a:r>
            <a:r>
              <a:rPr lang="en-US" altLang="zh-TW" dirty="0" smtClean="0"/>
              <a:t>  </a:t>
            </a:r>
            <a:r>
              <a:rPr lang="en-US" altLang="zh-TW" dirty="0" smtClean="0">
                <a:solidFill>
                  <a:srgbClr val="FF0000"/>
                </a:solidFill>
              </a:rPr>
              <a:t>right</a:t>
            </a:r>
            <a:r>
              <a:rPr lang="en-US" altLang="zh-TW" dirty="0" smtClean="0"/>
              <a:t>,  </a:t>
            </a:r>
            <a:r>
              <a:rPr lang="en-US" altLang="zh-TW" dirty="0" err="1" smtClean="0"/>
              <a:t>GLdouble</a:t>
            </a:r>
            <a:r>
              <a:rPr lang="en-US" altLang="zh-TW" dirty="0" smtClean="0"/>
              <a:t>  </a:t>
            </a:r>
            <a:r>
              <a:rPr lang="en-US" altLang="zh-TW" dirty="0" smtClean="0">
                <a:solidFill>
                  <a:srgbClr val="FF0000"/>
                </a:solidFill>
              </a:rPr>
              <a:t>bottom</a:t>
            </a:r>
            <a:r>
              <a:rPr lang="en-US" altLang="zh-TW" dirty="0" smtClean="0"/>
              <a:t>,  </a:t>
            </a:r>
            <a:r>
              <a:rPr lang="en-US" altLang="zh-TW" dirty="0" err="1" smtClean="0"/>
              <a:t>GLdouble</a:t>
            </a:r>
            <a:r>
              <a:rPr lang="en-US" altLang="zh-TW" dirty="0" smtClean="0"/>
              <a:t>  </a:t>
            </a:r>
            <a:r>
              <a:rPr lang="en-US" altLang="zh-TW" dirty="0" smtClean="0">
                <a:solidFill>
                  <a:srgbClr val="FF0000"/>
                </a:solidFill>
              </a:rPr>
              <a:t>top</a:t>
            </a:r>
            <a:r>
              <a:rPr lang="en-US" altLang="zh-TW" dirty="0" smtClean="0"/>
              <a:t>,  </a:t>
            </a:r>
            <a:r>
              <a:rPr lang="en-US" altLang="zh-TW" dirty="0" err="1" smtClean="0"/>
              <a:t>GLdouble</a:t>
            </a:r>
            <a:r>
              <a:rPr lang="en-US" altLang="zh-TW" dirty="0" smtClean="0"/>
              <a:t>  </a:t>
            </a:r>
            <a:r>
              <a:rPr lang="en-US" altLang="zh-TW" dirty="0" err="1" smtClean="0">
                <a:solidFill>
                  <a:srgbClr val="FF0000"/>
                </a:solidFill>
              </a:rPr>
              <a:t>nearVal</a:t>
            </a:r>
            <a:r>
              <a:rPr lang="en-US" altLang="zh-TW" dirty="0" smtClean="0"/>
              <a:t>,  </a:t>
            </a:r>
            <a:r>
              <a:rPr lang="en-US" altLang="zh-TW" dirty="0" err="1" smtClean="0"/>
              <a:t>GLdouble</a:t>
            </a:r>
            <a:r>
              <a:rPr lang="en-US" altLang="zh-TW" dirty="0" smtClean="0"/>
              <a:t>  </a:t>
            </a:r>
            <a:r>
              <a:rPr lang="en-US" altLang="zh-TW" dirty="0" err="1" smtClean="0">
                <a:solidFill>
                  <a:srgbClr val="FF0000"/>
                </a:solidFill>
              </a:rPr>
              <a:t>farVal</a:t>
            </a:r>
            <a:endParaRPr lang="en-US" altLang="zh-TW" dirty="0" smtClean="0">
              <a:solidFill>
                <a:srgbClr val="FF0000"/>
              </a:solidFill>
            </a:endParaRPr>
          </a:p>
          <a:p>
            <a:pPr marL="0" indent="0">
              <a:buFontTx/>
              <a:buNone/>
            </a:pPr>
            <a:r>
              <a:rPr lang="en-US" altLang="zh-TW" dirty="0" smtClean="0"/>
              <a:t>);</a:t>
            </a:r>
            <a:endParaRPr lang="zh-TW" altLang="en-US" dirty="0" smtClean="0"/>
          </a:p>
        </p:txBody>
      </p:sp>
      <p:sp>
        <p:nvSpPr>
          <p:cNvPr id="5" name="矩形 4"/>
          <p:cNvSpPr/>
          <p:nvPr/>
        </p:nvSpPr>
        <p:spPr>
          <a:xfrm>
            <a:off x="5508625" y="1773238"/>
            <a:ext cx="1008063" cy="863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/>
          </a:p>
        </p:txBody>
      </p:sp>
      <p:sp>
        <p:nvSpPr>
          <p:cNvPr id="6" name="橢圓 5"/>
          <p:cNvSpPr/>
          <p:nvPr/>
        </p:nvSpPr>
        <p:spPr>
          <a:xfrm>
            <a:off x="4932363" y="2852738"/>
            <a:ext cx="144462" cy="1444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/>
          </a:p>
        </p:txBody>
      </p:sp>
      <p:cxnSp>
        <p:nvCxnSpPr>
          <p:cNvPr id="9" name="直線接點 8"/>
          <p:cNvCxnSpPr/>
          <p:nvPr/>
        </p:nvCxnSpPr>
        <p:spPr>
          <a:xfrm flipH="1">
            <a:off x="6516688" y="1012825"/>
            <a:ext cx="1223962" cy="7604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接點 11"/>
          <p:cNvCxnSpPr/>
          <p:nvPr/>
        </p:nvCxnSpPr>
        <p:spPr>
          <a:xfrm flipH="1">
            <a:off x="5508625" y="981075"/>
            <a:ext cx="360363" cy="7921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接點 13"/>
          <p:cNvCxnSpPr/>
          <p:nvPr/>
        </p:nvCxnSpPr>
        <p:spPr>
          <a:xfrm flipH="1">
            <a:off x="6516688" y="2420938"/>
            <a:ext cx="1223962" cy="2159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接點 15"/>
          <p:cNvCxnSpPr/>
          <p:nvPr/>
        </p:nvCxnSpPr>
        <p:spPr>
          <a:xfrm flipH="1">
            <a:off x="5508625" y="2420938"/>
            <a:ext cx="360363" cy="228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/>
          <p:cNvCxnSpPr/>
          <p:nvPr/>
        </p:nvCxnSpPr>
        <p:spPr>
          <a:xfrm flipH="1">
            <a:off x="5003800" y="1773238"/>
            <a:ext cx="1512888" cy="1150937"/>
          </a:xfrm>
          <a:prstGeom prst="line">
            <a:avLst/>
          </a:prstGeom>
          <a:ln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接點 21"/>
          <p:cNvCxnSpPr/>
          <p:nvPr/>
        </p:nvCxnSpPr>
        <p:spPr>
          <a:xfrm flipH="1">
            <a:off x="5003800" y="1773238"/>
            <a:ext cx="504825" cy="1150937"/>
          </a:xfrm>
          <a:prstGeom prst="line">
            <a:avLst/>
          </a:prstGeom>
          <a:ln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接點 23"/>
          <p:cNvCxnSpPr/>
          <p:nvPr/>
        </p:nvCxnSpPr>
        <p:spPr>
          <a:xfrm flipH="1">
            <a:off x="5003800" y="2636838"/>
            <a:ext cx="1512888" cy="287337"/>
          </a:xfrm>
          <a:prstGeom prst="line">
            <a:avLst/>
          </a:prstGeom>
          <a:ln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接點 25"/>
          <p:cNvCxnSpPr/>
          <p:nvPr/>
        </p:nvCxnSpPr>
        <p:spPr>
          <a:xfrm flipH="1">
            <a:off x="5003800" y="2636838"/>
            <a:ext cx="504825" cy="287337"/>
          </a:xfrm>
          <a:prstGeom prst="line">
            <a:avLst/>
          </a:prstGeom>
          <a:ln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線接點 3"/>
          <p:cNvCxnSpPr/>
          <p:nvPr/>
        </p:nvCxnSpPr>
        <p:spPr>
          <a:xfrm>
            <a:off x="5688013" y="2636838"/>
            <a:ext cx="2484437" cy="12700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接點 16"/>
          <p:cNvCxnSpPr/>
          <p:nvPr/>
        </p:nvCxnSpPr>
        <p:spPr>
          <a:xfrm>
            <a:off x="5868988" y="2411413"/>
            <a:ext cx="2232025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25" name="文字方塊 10"/>
          <p:cNvSpPr txBox="1">
            <a:spLocks noChangeArrowheads="1"/>
          </p:cNvSpPr>
          <p:nvPr/>
        </p:nvSpPr>
        <p:spPr bwMode="auto">
          <a:xfrm>
            <a:off x="8101013" y="2205038"/>
            <a:ext cx="5746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charset="0"/>
                <a:ea typeface="新細明體" pitchFamily="18" charset="-120"/>
              </a:rPr>
              <a:t>far</a:t>
            </a:r>
            <a:endParaRPr lang="zh-TW" altLang="en-US" sz="1800">
              <a:latin typeface="Arial" charset="0"/>
              <a:ea typeface="新細明體" pitchFamily="18" charset="-120"/>
            </a:endParaRPr>
          </a:p>
        </p:txBody>
      </p:sp>
      <p:sp>
        <p:nvSpPr>
          <p:cNvPr id="17426" name="文字方塊 20"/>
          <p:cNvSpPr txBox="1">
            <a:spLocks noChangeArrowheads="1"/>
          </p:cNvSpPr>
          <p:nvPr/>
        </p:nvSpPr>
        <p:spPr bwMode="auto">
          <a:xfrm>
            <a:off x="8101013" y="2492375"/>
            <a:ext cx="7556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charset="0"/>
                <a:ea typeface="新細明體" pitchFamily="18" charset="-120"/>
              </a:rPr>
              <a:t>near</a:t>
            </a:r>
            <a:endParaRPr lang="zh-TW" altLang="en-US" sz="1800">
              <a:latin typeface="Arial" charset="0"/>
              <a:ea typeface="新細明體" pitchFamily="18" charset="-120"/>
            </a:endParaRPr>
          </a:p>
        </p:txBody>
      </p:sp>
      <p:pic>
        <p:nvPicPr>
          <p:cNvPr id="17427" name="Picture 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0" y="3406775"/>
            <a:ext cx="3289300" cy="340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457200" y="3106738"/>
            <a:ext cx="4618856" cy="341860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562725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TW" dirty="0" smtClean="0"/>
              <a:t>Perspective Projections</a:t>
            </a:r>
            <a:endParaRPr lang="zh-TW" altLang="en-US" dirty="0"/>
          </a:p>
        </p:txBody>
      </p:sp>
      <p:sp>
        <p:nvSpPr>
          <p:cNvPr id="18435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en-US" altLang="zh-TW" sz="2400" dirty="0" smtClean="0">
                <a:solidFill>
                  <a:srgbClr val="00B050"/>
                </a:solidFill>
              </a:rPr>
              <a:t>// Produce the perspective projection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altLang="zh-TW" sz="2000" dirty="0" smtClean="0">
                <a:solidFill>
                  <a:srgbClr val="FF0000"/>
                </a:solidFill>
              </a:rPr>
              <a:t>Perspective</a:t>
            </a:r>
            <a:r>
              <a:rPr lang="en-US" altLang="zh-TW" sz="2000" dirty="0" smtClean="0"/>
              <a:t>(45.0f</a:t>
            </a:r>
            <a:r>
              <a:rPr lang="en-US" altLang="zh-TW" sz="2000" dirty="0" smtClean="0"/>
              <a:t>, </a:t>
            </a:r>
            <a:r>
              <a:rPr lang="en-US" altLang="zh-TW" sz="2000" dirty="0" err="1" smtClean="0"/>
              <a:t>fAspect</a:t>
            </a:r>
            <a:r>
              <a:rPr lang="en-US" altLang="zh-TW" sz="2000" dirty="0" smtClean="0"/>
              <a:t>, 1.0, 400.0);</a:t>
            </a:r>
            <a:endParaRPr lang="zh-TW" altLang="en-US" sz="2400" dirty="0" smtClean="0"/>
          </a:p>
        </p:txBody>
      </p:sp>
      <p:sp>
        <p:nvSpPr>
          <p:cNvPr id="3" name="文字方塊 2"/>
          <p:cNvSpPr txBox="1"/>
          <p:nvPr/>
        </p:nvSpPr>
        <p:spPr>
          <a:xfrm>
            <a:off x="6273800" y="1628775"/>
            <a:ext cx="2376488" cy="14779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altLang="zh-TW" dirty="0"/>
              <a:t>void </a:t>
            </a:r>
            <a:r>
              <a:rPr lang="en-US" altLang="zh-TW" dirty="0" err="1"/>
              <a:t>gluPerspective</a:t>
            </a:r>
            <a:r>
              <a:rPr lang="en-US" altLang="zh-TW" dirty="0"/>
              <a:t>(</a:t>
            </a:r>
          </a:p>
          <a:p>
            <a:pPr eaLnBrk="1" hangingPunct="1">
              <a:defRPr/>
            </a:pPr>
            <a:r>
              <a:rPr lang="en-US" altLang="zh-TW" dirty="0" err="1"/>
              <a:t>GLdouble</a:t>
            </a:r>
            <a:r>
              <a:rPr lang="en-US" altLang="zh-TW" dirty="0"/>
              <a:t>  </a:t>
            </a:r>
            <a:r>
              <a:rPr lang="en-US" altLang="zh-TW" dirty="0" err="1"/>
              <a:t>fovy</a:t>
            </a:r>
            <a:r>
              <a:rPr lang="en-US" altLang="zh-TW" dirty="0"/>
              <a:t>,  </a:t>
            </a:r>
            <a:r>
              <a:rPr lang="en-US" altLang="zh-TW" dirty="0" err="1"/>
              <a:t>GLdouble</a:t>
            </a:r>
            <a:r>
              <a:rPr lang="en-US" altLang="zh-TW" dirty="0"/>
              <a:t>  aspect,  </a:t>
            </a:r>
            <a:r>
              <a:rPr lang="en-US" altLang="zh-TW" dirty="0" err="1"/>
              <a:t>GLdouble</a:t>
            </a:r>
            <a:r>
              <a:rPr lang="en-US" altLang="zh-TW" dirty="0"/>
              <a:t>  </a:t>
            </a:r>
            <a:r>
              <a:rPr lang="en-US" altLang="zh-TW" dirty="0" err="1"/>
              <a:t>zNear</a:t>
            </a:r>
            <a:r>
              <a:rPr lang="en-US" altLang="zh-TW" dirty="0"/>
              <a:t>,  </a:t>
            </a:r>
            <a:r>
              <a:rPr lang="en-US" altLang="zh-TW" dirty="0" err="1"/>
              <a:t>GLdouble</a:t>
            </a:r>
            <a:r>
              <a:rPr lang="en-US" altLang="zh-TW" dirty="0"/>
              <a:t>  </a:t>
            </a:r>
            <a:r>
              <a:rPr lang="en-US" altLang="zh-TW" dirty="0" err="1"/>
              <a:t>zFar</a:t>
            </a:r>
            <a:r>
              <a:rPr lang="en-US" altLang="zh-TW" dirty="0"/>
              <a:t>);</a:t>
            </a:r>
            <a:endParaRPr lang="zh-TW" altLang="en-US" dirty="0"/>
          </a:p>
        </p:txBody>
      </p:sp>
      <p:pic>
        <p:nvPicPr>
          <p:cNvPr id="18437" name="Picture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3138" y="3440113"/>
            <a:ext cx="2871787" cy="2976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矩形 5"/>
          <p:cNvSpPr/>
          <p:nvPr/>
        </p:nvSpPr>
        <p:spPr>
          <a:xfrm>
            <a:off x="1835696" y="3717032"/>
            <a:ext cx="1871662" cy="143986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1475333" y="4509195"/>
            <a:ext cx="1008063" cy="863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/>
          </a:p>
        </p:txBody>
      </p:sp>
      <p:sp>
        <p:nvSpPr>
          <p:cNvPr id="8" name="橢圓 7"/>
          <p:cNvSpPr/>
          <p:nvPr/>
        </p:nvSpPr>
        <p:spPr>
          <a:xfrm>
            <a:off x="899071" y="5588695"/>
            <a:ext cx="144462" cy="1444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/>
          </a:p>
        </p:txBody>
      </p:sp>
      <p:cxnSp>
        <p:nvCxnSpPr>
          <p:cNvPr id="9" name="直線接點 8"/>
          <p:cNvCxnSpPr/>
          <p:nvPr/>
        </p:nvCxnSpPr>
        <p:spPr>
          <a:xfrm flipH="1">
            <a:off x="2483396" y="3748782"/>
            <a:ext cx="1223962" cy="7604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接點 9"/>
          <p:cNvCxnSpPr/>
          <p:nvPr/>
        </p:nvCxnSpPr>
        <p:spPr>
          <a:xfrm flipH="1">
            <a:off x="1475333" y="3717032"/>
            <a:ext cx="360363" cy="7921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接點 10"/>
          <p:cNvCxnSpPr/>
          <p:nvPr/>
        </p:nvCxnSpPr>
        <p:spPr>
          <a:xfrm flipH="1">
            <a:off x="2483396" y="5156895"/>
            <a:ext cx="1223962" cy="2159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接點 11"/>
          <p:cNvCxnSpPr/>
          <p:nvPr/>
        </p:nvCxnSpPr>
        <p:spPr>
          <a:xfrm flipH="1">
            <a:off x="1475333" y="5156895"/>
            <a:ext cx="360363" cy="228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接點 12"/>
          <p:cNvCxnSpPr/>
          <p:nvPr/>
        </p:nvCxnSpPr>
        <p:spPr>
          <a:xfrm flipH="1">
            <a:off x="970508" y="4509195"/>
            <a:ext cx="1512888" cy="1150937"/>
          </a:xfrm>
          <a:prstGeom prst="line">
            <a:avLst/>
          </a:prstGeom>
          <a:ln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接點 13"/>
          <p:cNvCxnSpPr/>
          <p:nvPr/>
        </p:nvCxnSpPr>
        <p:spPr>
          <a:xfrm flipH="1">
            <a:off x="970508" y="4509195"/>
            <a:ext cx="504825" cy="1150937"/>
          </a:xfrm>
          <a:prstGeom prst="line">
            <a:avLst/>
          </a:prstGeom>
          <a:ln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接點 14"/>
          <p:cNvCxnSpPr/>
          <p:nvPr/>
        </p:nvCxnSpPr>
        <p:spPr>
          <a:xfrm flipH="1">
            <a:off x="970508" y="5372795"/>
            <a:ext cx="1512888" cy="287337"/>
          </a:xfrm>
          <a:prstGeom prst="line">
            <a:avLst/>
          </a:prstGeom>
          <a:ln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接點 15"/>
          <p:cNvCxnSpPr/>
          <p:nvPr/>
        </p:nvCxnSpPr>
        <p:spPr>
          <a:xfrm flipH="1">
            <a:off x="970508" y="5372795"/>
            <a:ext cx="504825" cy="287337"/>
          </a:xfrm>
          <a:prstGeom prst="line">
            <a:avLst/>
          </a:prstGeom>
          <a:ln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接點 16"/>
          <p:cNvCxnSpPr/>
          <p:nvPr/>
        </p:nvCxnSpPr>
        <p:spPr>
          <a:xfrm>
            <a:off x="1654721" y="5372795"/>
            <a:ext cx="2484437" cy="12700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接點 17"/>
          <p:cNvCxnSpPr/>
          <p:nvPr/>
        </p:nvCxnSpPr>
        <p:spPr>
          <a:xfrm>
            <a:off x="1835696" y="5147370"/>
            <a:ext cx="2232025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文字方塊 10"/>
          <p:cNvSpPr txBox="1">
            <a:spLocks noChangeArrowheads="1"/>
          </p:cNvSpPr>
          <p:nvPr/>
        </p:nvSpPr>
        <p:spPr bwMode="auto">
          <a:xfrm>
            <a:off x="4067721" y="4940995"/>
            <a:ext cx="5746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charset="0"/>
                <a:ea typeface="新細明體" pitchFamily="18" charset="-120"/>
              </a:rPr>
              <a:t>far</a:t>
            </a:r>
            <a:endParaRPr lang="zh-TW" altLang="en-US" sz="1800">
              <a:latin typeface="Arial" charset="0"/>
              <a:ea typeface="新細明體" pitchFamily="18" charset="-120"/>
            </a:endParaRPr>
          </a:p>
        </p:txBody>
      </p:sp>
      <p:sp>
        <p:nvSpPr>
          <p:cNvPr id="20" name="文字方塊 20"/>
          <p:cNvSpPr txBox="1">
            <a:spLocks noChangeArrowheads="1"/>
          </p:cNvSpPr>
          <p:nvPr/>
        </p:nvSpPr>
        <p:spPr bwMode="auto">
          <a:xfrm>
            <a:off x="4067721" y="5228332"/>
            <a:ext cx="7556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charset="0"/>
                <a:ea typeface="新細明體" pitchFamily="18" charset="-120"/>
              </a:rPr>
              <a:t>near</a:t>
            </a:r>
            <a:endParaRPr lang="zh-TW" altLang="en-US" sz="1800">
              <a:latin typeface="Arial" charset="0"/>
              <a:ea typeface="新細明體" pitchFamily="18" charset="-12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1403648" y="5841792"/>
            <a:ext cx="24291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b="1" dirty="0" err="1" smtClean="0"/>
              <a:t>Fovy</a:t>
            </a:r>
            <a:endParaRPr lang="en-US" altLang="zh-TW" b="1" dirty="0" smtClean="0"/>
          </a:p>
          <a:p>
            <a:r>
              <a:rPr lang="en-US" altLang="zh-TW" dirty="0" smtClean="0"/>
              <a:t>Field of View in Y axis</a:t>
            </a:r>
            <a:endParaRPr lang="zh-TW" alt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urse_H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3d11-00-intro</Template>
  <TotalTime>7845</TotalTime>
  <Words>1175</Words>
  <Application>Microsoft Office PowerPoint</Application>
  <PresentationFormat>如螢幕大小 (4:3)</PresentationFormat>
  <Paragraphs>240</Paragraphs>
  <Slides>28</Slides>
  <Notes>22</Notes>
  <HiddenSlides>1</HiddenSlides>
  <MMClips>0</MMClips>
  <ScaleCrop>false</ScaleCrop>
  <HeadingPairs>
    <vt:vector size="6" baseType="variant">
      <vt:variant>
        <vt:lpstr>使用字型</vt:lpstr>
      </vt:variant>
      <vt:variant>
        <vt:i4>10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28</vt:i4>
      </vt:variant>
    </vt:vector>
  </HeadingPairs>
  <TitlesOfParts>
    <vt:vector size="39" baseType="lpstr">
      <vt:lpstr>Lora</vt:lpstr>
      <vt:lpstr>Quattrocento Sans</vt:lpstr>
      <vt:lpstr>微軟正黑體</vt:lpstr>
      <vt:lpstr>新細明體</vt:lpstr>
      <vt:lpstr>標楷體</vt:lpstr>
      <vt:lpstr>Arial</vt:lpstr>
      <vt:lpstr>Calibri</vt:lpstr>
      <vt:lpstr>Cambria Math</vt:lpstr>
      <vt:lpstr>Consolas</vt:lpstr>
      <vt:lpstr>Wingdings 2</vt:lpstr>
      <vt:lpstr>Course_HE</vt:lpstr>
      <vt:lpstr>3D Game Programming Projection</vt:lpstr>
      <vt:lpstr>Projection</vt:lpstr>
      <vt:lpstr>Multi-view</vt:lpstr>
      <vt:lpstr>Classical Projections</vt:lpstr>
      <vt:lpstr>Eye coordinates</vt:lpstr>
      <vt:lpstr>Projections</vt:lpstr>
      <vt:lpstr>Pinhole camera</vt:lpstr>
      <vt:lpstr>Frustum</vt:lpstr>
      <vt:lpstr>Perspective Projections</vt:lpstr>
      <vt:lpstr>攝影機使用與設定</vt:lpstr>
      <vt:lpstr>攝影機使用與設定</vt:lpstr>
      <vt:lpstr>Viewport</vt:lpstr>
      <vt:lpstr>PowerPoint 簡報</vt:lpstr>
      <vt:lpstr>graphical perspective</vt:lpstr>
      <vt:lpstr>First-Person perspective</vt:lpstr>
      <vt:lpstr>Second-Person Perspective</vt:lpstr>
      <vt:lpstr>Third-person shooter</vt:lpstr>
      <vt:lpstr>Top-down perspective</vt:lpstr>
      <vt:lpstr>Cameras and Actors</vt:lpstr>
      <vt:lpstr>CameraFollow</vt:lpstr>
      <vt:lpstr>Vector3.Lerp</vt:lpstr>
      <vt:lpstr>CameraFollow2</vt:lpstr>
      <vt:lpstr>Lookat</vt:lpstr>
      <vt:lpstr>An Actor Frame</vt:lpstr>
      <vt:lpstr>Move object</vt:lpstr>
      <vt:lpstr>Euler Angles</vt:lpstr>
      <vt:lpstr>Camera movement</vt:lpstr>
      <vt:lpstr>Animation</vt:lpstr>
    </vt:vector>
  </TitlesOfParts>
  <Company>NCCU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Ming-Te Chi</dc:creator>
  <cp:lastModifiedBy>Ming-Te Chi</cp:lastModifiedBy>
  <cp:revision>148</cp:revision>
  <dcterms:created xsi:type="dcterms:W3CDTF">2010-08-04T16:26:51Z</dcterms:created>
  <dcterms:modified xsi:type="dcterms:W3CDTF">2019-10-22T03:17:39Z</dcterms:modified>
</cp:coreProperties>
</file>