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55"/>
  </p:notesMasterIdLst>
  <p:handoutMasterIdLst>
    <p:handoutMasterId r:id="rId56"/>
  </p:handoutMasterIdLst>
  <p:sldIdLst>
    <p:sldId id="256" r:id="rId2"/>
    <p:sldId id="257" r:id="rId3"/>
    <p:sldId id="258" r:id="rId4"/>
    <p:sldId id="260" r:id="rId5"/>
    <p:sldId id="262" r:id="rId6"/>
    <p:sldId id="298" r:id="rId7"/>
    <p:sldId id="314" r:id="rId8"/>
    <p:sldId id="313" r:id="rId9"/>
    <p:sldId id="264" r:id="rId10"/>
    <p:sldId id="265" r:id="rId11"/>
    <p:sldId id="334" r:id="rId12"/>
    <p:sldId id="315" r:id="rId13"/>
    <p:sldId id="331" r:id="rId14"/>
    <p:sldId id="328" r:id="rId15"/>
    <p:sldId id="297" r:id="rId16"/>
    <p:sldId id="266" r:id="rId17"/>
    <p:sldId id="293" r:id="rId18"/>
    <p:sldId id="294" r:id="rId19"/>
    <p:sldId id="307" r:id="rId20"/>
    <p:sldId id="288" r:id="rId21"/>
    <p:sldId id="268" r:id="rId22"/>
    <p:sldId id="269" r:id="rId23"/>
    <p:sldId id="270" r:id="rId24"/>
    <p:sldId id="301" r:id="rId25"/>
    <p:sldId id="302" r:id="rId26"/>
    <p:sldId id="303" r:id="rId27"/>
    <p:sldId id="330" r:id="rId28"/>
    <p:sldId id="326" r:id="rId29"/>
    <p:sldId id="312" r:id="rId30"/>
    <p:sldId id="311" r:id="rId31"/>
    <p:sldId id="282" r:id="rId32"/>
    <p:sldId id="283" r:id="rId33"/>
    <p:sldId id="284" r:id="rId34"/>
    <p:sldId id="285" r:id="rId35"/>
    <p:sldId id="286" r:id="rId36"/>
    <p:sldId id="323" r:id="rId37"/>
    <p:sldId id="287" r:id="rId38"/>
    <p:sldId id="304" r:id="rId39"/>
    <p:sldId id="305" r:id="rId40"/>
    <p:sldId id="319" r:id="rId41"/>
    <p:sldId id="325" r:id="rId42"/>
    <p:sldId id="320" r:id="rId43"/>
    <p:sldId id="321" r:id="rId44"/>
    <p:sldId id="322" r:id="rId45"/>
    <p:sldId id="324" r:id="rId46"/>
    <p:sldId id="327" r:id="rId47"/>
    <p:sldId id="309" r:id="rId48"/>
    <p:sldId id="316" r:id="rId49"/>
    <p:sldId id="317" r:id="rId50"/>
    <p:sldId id="329" r:id="rId51"/>
    <p:sldId id="333" r:id="rId52"/>
    <p:sldId id="318" r:id="rId53"/>
    <p:sldId id="332" r:id="rId54"/>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3" autoAdjust="0"/>
  </p:normalViewPr>
  <p:slideViewPr>
    <p:cSldViewPr showGuides="1">
      <p:cViewPr varScale="1">
        <p:scale>
          <a:sx n="80" d="100"/>
          <a:sy n="80" d="100"/>
        </p:scale>
        <p:origin x="3376"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D22FFA50-1031-4D1A-A05E-952CACF3C1E0}" type="datetimeFigureOut">
              <a:rPr lang="zh-TW" altLang="en-US"/>
              <a:pPr>
                <a:defRPr/>
              </a:pPr>
              <a:t>2019/10/15</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pitchFamily="18" charset="-120"/>
              </a:defRPr>
            </a:lvl1pPr>
          </a:lstStyle>
          <a:p>
            <a:pPr>
              <a:defRPr/>
            </a:pPr>
            <a:fld id="{5010665F-B8C3-4FFF-8736-CBDD2BB3C12A}" type="slidenum">
              <a:rPr lang="zh-TW" altLang="en-US"/>
              <a:pPr>
                <a:defRPr/>
              </a:pPr>
              <a:t>‹#›</a:t>
            </a:fld>
            <a:endParaRPr lang="zh-TW" altLang="en-US"/>
          </a:p>
        </p:txBody>
      </p:sp>
    </p:spTree>
    <p:extLst>
      <p:ext uri="{BB962C8B-B14F-4D97-AF65-F5344CB8AC3E}">
        <p14:creationId xmlns:p14="http://schemas.microsoft.com/office/powerpoint/2010/main" val="34097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5A01E379-5444-44B9-83AD-9BC82F436733}" type="datetimeFigureOut">
              <a:rPr lang="zh-TW" altLang="en-US"/>
              <a:pPr>
                <a:defRPr/>
              </a:pPr>
              <a:t>2019/10/15</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B9463054-4650-48CB-9973-5C57A01F5671}" type="slidenum">
              <a:rPr lang="zh-TW" altLang="en-US"/>
              <a:pPr>
                <a:defRPr/>
              </a:pPr>
              <a:t>‹#›</a:t>
            </a:fld>
            <a:endParaRPr lang="zh-TW" altLang="en-US"/>
          </a:p>
        </p:txBody>
      </p:sp>
    </p:spTree>
    <p:extLst>
      <p:ext uri="{BB962C8B-B14F-4D97-AF65-F5344CB8AC3E}">
        <p14:creationId xmlns:p14="http://schemas.microsoft.com/office/powerpoint/2010/main" val="79130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9L7wSAMPFH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unity3d.com/Manual/3D-format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i2IT4VBqfGI"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unity3d.com/Packages/com.unity.probuilder@4.0/manual/index.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Ta3HkV_qHTc"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f2ia28kSiL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2019</a:t>
            </a:r>
            <a:endParaRPr lang="zh-TW" altLang="en-US" dirty="0"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6B61FB-4A5B-43FF-AD1F-347ED260F714}" type="slidenum">
              <a:rPr lang="zh-TW" altLang="en-US" smtClean="0">
                <a:latin typeface="Arial" charset="0"/>
              </a:rPr>
              <a:pPr eaLnBrk="1" hangingPunct="1">
                <a:spcBef>
                  <a:spcPct val="0"/>
                </a:spcBef>
              </a:pPr>
              <a:t>1</a:t>
            </a:fld>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solidFill>
                  <a:srgbClr val="FF0000"/>
                </a:solidFill>
                <a:latin typeface="微軟正黑體" pitchFamily="34" charset="-120"/>
                <a:ea typeface="微軟正黑體" pitchFamily="34" charset="-120"/>
              </a:rPr>
              <a:t>glLoadIdentity();  </a:t>
            </a:r>
            <a:r>
              <a:rPr lang="zh-TW" altLang="en-US" smtClean="0">
                <a:solidFill>
                  <a:srgbClr val="FF0000"/>
                </a:solidFill>
                <a:latin typeface="微軟正黑體" pitchFamily="34" charset="-120"/>
                <a:ea typeface="微軟正黑體" pitchFamily="34" charset="-120"/>
              </a:rPr>
              <a:t>的作用是將</a:t>
            </a:r>
            <a:r>
              <a:rPr lang="en-US" altLang="zh-TW" smtClean="0">
                <a:solidFill>
                  <a:srgbClr val="FF0000"/>
                </a:solidFill>
                <a:latin typeface="微軟正黑體" pitchFamily="34" charset="-120"/>
                <a:ea typeface="微軟正黑體" pitchFamily="34" charset="-120"/>
              </a:rPr>
              <a:t>current transformation matrix</a:t>
            </a:r>
            <a:r>
              <a:rPr lang="zh-TW" altLang="en-US" smtClean="0">
                <a:solidFill>
                  <a:srgbClr val="FF0000"/>
                </a:solidFill>
                <a:latin typeface="微軟正黑體" pitchFamily="34" charset="-120"/>
                <a:ea typeface="微軟正黑體" pitchFamily="34" charset="-120"/>
              </a:rPr>
              <a:t>設成單位矩陣</a:t>
            </a:r>
            <a:endParaRPr lang="en-US" altLang="zh-TW" smtClean="0">
              <a:solidFill>
                <a:srgbClr val="FF0000"/>
              </a:solidFill>
              <a:latin typeface="微軟正黑體" pitchFamily="34" charset="-120"/>
              <a:ea typeface="微軟正黑體" pitchFamily="34" charset="-120"/>
            </a:endParaRPr>
          </a:p>
          <a:p>
            <a:r>
              <a:rPr lang="zh-TW" altLang="en-US" smtClean="0">
                <a:solidFill>
                  <a:srgbClr val="FF0000"/>
                </a:solidFill>
                <a:latin typeface="微軟正黑體" pitchFamily="34" charset="-120"/>
                <a:ea typeface="微軟正黑體" pitchFamily="34" charset="-120"/>
              </a:rPr>
              <a:t>也等於是歸零之前的幾何轉換的作用，因此右下角的</a:t>
            </a:r>
            <a:r>
              <a:rPr lang="en-US" altLang="zh-TW" smtClean="0">
                <a:latin typeface="微軟正黑體" pitchFamily="34" charset="-120"/>
                <a:ea typeface="微軟正黑體" pitchFamily="34" charset="-120"/>
              </a:rPr>
              <a:t>glutSolidSphere(1, 15, 15);  </a:t>
            </a:r>
            <a:r>
              <a:rPr lang="zh-TW" altLang="en-US" smtClean="0">
                <a:latin typeface="微軟正黑體" pitchFamily="34" charset="-120"/>
                <a:ea typeface="微軟正黑體" pitchFamily="34" charset="-120"/>
              </a:rPr>
              <a:t>只受</a:t>
            </a:r>
            <a:r>
              <a:rPr lang="en-US" altLang="zh-TW" smtClean="0">
                <a:latin typeface="微軟正黑體" pitchFamily="34" charset="-120"/>
                <a:ea typeface="微軟正黑體" pitchFamily="34" charset="-120"/>
              </a:rPr>
              <a:t>glTranslatef(1, 0, 0); </a:t>
            </a:r>
            <a:r>
              <a:rPr lang="zh-TW" altLang="en-US" smtClean="0">
                <a:latin typeface="微軟正黑體" pitchFamily="34" charset="-120"/>
                <a:ea typeface="微軟正黑體" pitchFamily="34" charset="-120"/>
              </a:rPr>
              <a:t>的影響</a:t>
            </a:r>
            <a:endParaRPr lang="en-US" altLang="zh-TW" smtClean="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a:p>
            <a:endParaRPr lang="en-US" altLang="zh-TW" smtClean="0">
              <a:solidFill>
                <a:srgbClr val="FF0000"/>
              </a:solidFill>
              <a:latin typeface="微軟正黑體" pitchFamily="34" charset="-120"/>
              <a:ea typeface="微軟正黑體" pitchFamily="34" charset="-120"/>
            </a:endParaRPr>
          </a:p>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A88E1F6-1EED-45EB-A678-A790F8987848}" type="slidenum">
              <a:rPr lang="zh-TW" altLang="en-US" smtClean="0">
                <a:latin typeface="Arial" charset="0"/>
              </a:rPr>
              <a:pPr eaLnBrk="1" hangingPunct="1">
                <a:spcBef>
                  <a:spcPct val="0"/>
                </a:spcBef>
              </a:pPr>
              <a:t>20</a:t>
            </a:fld>
            <a:endParaRPr lang="zh-TW"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維護了一個</a:t>
            </a:r>
            <a:r>
              <a:rPr lang="en-US" altLang="zh-TW" smtClean="0"/>
              <a:t>matrix stack(</a:t>
            </a:r>
            <a:r>
              <a:rPr lang="zh-TW" altLang="en-US" smtClean="0"/>
              <a:t>通常長度為</a:t>
            </a:r>
            <a:r>
              <a:rPr lang="en-US" altLang="zh-TW" smtClean="0"/>
              <a:t>32</a:t>
            </a:r>
            <a:r>
              <a:rPr lang="zh-TW" altLang="en-US" smtClean="0"/>
              <a:t>，可用</a:t>
            </a:r>
            <a:r>
              <a:rPr lang="en-US" altLang="zh-TW" smtClean="0"/>
              <a:t>glGet()</a:t>
            </a:r>
            <a:r>
              <a:rPr lang="zh-TW" altLang="en-US" smtClean="0"/>
              <a:t>查詢</a:t>
            </a:r>
            <a:r>
              <a:rPr lang="en-US" altLang="zh-TW" smtClean="0"/>
              <a:t>  )</a:t>
            </a:r>
          </a:p>
          <a:p>
            <a:r>
              <a:rPr lang="zh-TW" altLang="en-US" smtClean="0"/>
              <a:t>利用</a:t>
            </a:r>
            <a:r>
              <a:rPr lang="en-US" altLang="zh-TW" smtClean="0"/>
              <a:t>glPushMatrix() </a:t>
            </a:r>
            <a:r>
              <a:rPr lang="zh-TW" altLang="en-US" smtClean="0"/>
              <a:t>可儲存目前的幾何轉換狀態</a:t>
            </a:r>
            <a:endParaRPr lang="en-US" altLang="zh-TW" smtClean="0"/>
          </a:p>
          <a:p>
            <a:r>
              <a:rPr lang="zh-TW" altLang="en-US" smtClean="0"/>
              <a:t>反之用</a:t>
            </a:r>
            <a:r>
              <a:rPr lang="en-US" altLang="zh-TW" smtClean="0"/>
              <a:t>glPopMatrix() </a:t>
            </a:r>
            <a:r>
              <a:rPr lang="zh-TW" altLang="en-US" smtClean="0"/>
              <a:t>可還原之前儲存的狀態</a:t>
            </a:r>
          </a:p>
          <a:p>
            <a:endParaRPr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C609280-A2D6-447D-95BE-865A5F77DB95}" type="slidenum">
              <a:rPr lang="zh-TW" altLang="en-US" smtClean="0">
                <a:latin typeface="Arial" charset="0"/>
              </a:rPr>
              <a:pPr eaLnBrk="1" hangingPunct="1">
                <a:spcBef>
                  <a:spcPct val="0"/>
                </a:spcBef>
              </a:pPr>
              <a:t>21</a:t>
            </a:fld>
            <a:endParaRPr lang="zh-TW"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這個範例以原子和三個電子提供了</a:t>
            </a:r>
            <a:r>
              <a:rPr lang="en-US" altLang="zh-TW" smtClean="0"/>
              <a:t>push/pop</a:t>
            </a:r>
            <a:r>
              <a:rPr lang="zh-TW" altLang="en-US" smtClean="0"/>
              <a:t>機制的使用，以及</a:t>
            </a:r>
            <a:r>
              <a:rPr lang="en-US" altLang="zh-TW" smtClean="0"/>
              <a:t>rotation</a:t>
            </a:r>
            <a:r>
              <a:rPr lang="zh-TW" altLang="en-US" smtClean="0"/>
              <a:t>和</a:t>
            </a:r>
            <a:r>
              <a:rPr lang="en-US" altLang="zh-TW" smtClean="0"/>
              <a:t>translation</a:t>
            </a:r>
            <a:r>
              <a:rPr lang="zh-TW" altLang="en-US" smtClean="0"/>
              <a:t>的組合</a:t>
            </a:r>
            <a:endParaRPr lang="en-US" altLang="zh-TW" smtClean="0"/>
          </a:p>
          <a:p>
            <a:r>
              <a:rPr lang="zh-TW" altLang="en-US" smtClean="0"/>
              <a:t>每個電子</a:t>
            </a:r>
            <a:r>
              <a:rPr lang="en-US" altLang="zh-TW" smtClean="0"/>
              <a:t>glutSolidSphere()</a:t>
            </a:r>
            <a:r>
              <a:rPr lang="zh-TW" altLang="en-US" smtClean="0"/>
              <a:t>，相對原子做公轉，公轉可透過隨時間增加的變數</a:t>
            </a:r>
            <a:r>
              <a:rPr lang="en-US" altLang="zh-TW" smtClean="0"/>
              <a:t>fElect1</a:t>
            </a:r>
            <a:r>
              <a:rPr lang="zh-TW" altLang="en-US" smtClean="0"/>
              <a:t>，產生旋轉，再以原子和電子的距離進行位移</a:t>
            </a:r>
            <a:endParaRPr lang="en-US" altLang="zh-TW" smtClean="0"/>
          </a:p>
          <a:p>
            <a:r>
              <a:rPr lang="zh-TW" altLang="en-US" smtClean="0"/>
              <a:t>另外為了避免三個電子各自的公轉影響到對方，會使用</a:t>
            </a:r>
            <a:r>
              <a:rPr lang="en-US" altLang="zh-TW" smtClean="0"/>
              <a:t>push/pop</a:t>
            </a:r>
            <a:r>
              <a:rPr lang="zh-TW" altLang="en-US" smtClean="0"/>
              <a:t>隔離公轉的位移</a:t>
            </a:r>
            <a:endParaRPr lang="en-US" altLang="zh-TW" smtClean="0"/>
          </a:p>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E8AC0C2-CA0D-4503-A4F6-D7C5C46A8820}" type="slidenum">
              <a:rPr lang="zh-TW" altLang="en-US" smtClean="0">
                <a:latin typeface="Arial" charset="0"/>
              </a:rPr>
              <a:pPr eaLnBrk="1" hangingPunct="1">
                <a:spcBef>
                  <a:spcPct val="0"/>
                </a:spcBef>
              </a:pPr>
              <a:t>22</a:t>
            </a:fld>
            <a:endParaRPr lang="zh-TW"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E3153E9-4FA1-4FA8-8CAD-2FFFBA1F6386}" type="slidenum">
              <a:rPr lang="zh-TW" altLang="en-US" smtClean="0">
                <a:latin typeface="Arial" charset="0"/>
              </a:rPr>
              <a:pPr eaLnBrk="1" hangingPunct="1">
                <a:spcBef>
                  <a:spcPct val="0"/>
                </a:spcBef>
              </a:pPr>
              <a:t>23</a:t>
            </a:fld>
            <a:endParaRPr lang="zh-TW"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複雜的場景也可以利用同樣的機制，決定物體的相對位置</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01300FB-C412-4A3D-86D7-153B9C8BBDC9}" type="slidenum">
              <a:rPr lang="zh-TW" altLang="en-US" smtClean="0">
                <a:latin typeface="Arial" charset="0"/>
              </a:rPr>
              <a:pPr eaLnBrk="1" hangingPunct="1">
                <a:spcBef>
                  <a:spcPct val="0"/>
                </a:spcBef>
              </a:pPr>
              <a:t>25</a:t>
            </a:fld>
            <a:endParaRPr lang="zh-TW"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https://www.youtube.com/watch?v=9L7wSAMPFH8</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28</a:t>
            </a:fld>
            <a:endParaRPr lang="zh-TW" altLang="en-US"/>
          </a:p>
        </p:txBody>
      </p:sp>
    </p:spTree>
    <p:extLst>
      <p:ext uri="{BB962C8B-B14F-4D97-AF65-F5344CB8AC3E}">
        <p14:creationId xmlns:p14="http://schemas.microsoft.com/office/powerpoint/2010/main" val="332735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http://graphics.csie.ntu.edu.tw/~ming/courses/icg/models.html</a:t>
            </a:r>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A65C7E2-1292-4BDF-AE69-740B2A6E79EE}" type="slidenum">
              <a:rPr lang="zh-TW" altLang="en-US" smtClean="0">
                <a:latin typeface="Arial" charset="0"/>
              </a:rPr>
              <a:pPr eaLnBrk="1" hangingPunct="1">
                <a:spcBef>
                  <a:spcPct val="0"/>
                </a:spcBef>
              </a:pPr>
              <a:t>33</a:t>
            </a:fld>
            <a:endParaRPr lang="zh-TW"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Use Vertex pool to save storage. </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37</a:t>
            </a:fld>
            <a:endParaRPr lang="zh-TW" altLang="en-US"/>
          </a:p>
        </p:txBody>
      </p:sp>
    </p:spTree>
    <p:extLst>
      <p:ext uri="{BB962C8B-B14F-4D97-AF65-F5344CB8AC3E}">
        <p14:creationId xmlns:p14="http://schemas.microsoft.com/office/powerpoint/2010/main" val="49339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https://docs.unity3d.com/Manual/3D-formats.html</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39</a:t>
            </a:fld>
            <a:endParaRPr lang="zh-TW" altLang="en-US"/>
          </a:p>
        </p:txBody>
      </p:sp>
    </p:spTree>
    <p:extLst>
      <p:ext uri="{BB962C8B-B14F-4D97-AF65-F5344CB8AC3E}">
        <p14:creationId xmlns:p14="http://schemas.microsoft.com/office/powerpoint/2010/main" val="387704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https://www.youtube.com/watch?v=i2IT4VBqfGI</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42</a:t>
            </a:fld>
            <a:endParaRPr lang="zh-TW" altLang="en-US"/>
          </a:p>
        </p:txBody>
      </p:sp>
    </p:spTree>
    <p:extLst>
      <p:ext uri="{BB962C8B-B14F-4D97-AF65-F5344CB8AC3E}">
        <p14:creationId xmlns:p14="http://schemas.microsoft.com/office/powerpoint/2010/main" val="253157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 space:</a:t>
            </a:r>
            <a:r>
              <a:rPr lang="zh-TW" altLang="en-US" smtClean="0"/>
              <a:t> 為物體相對世界座標的幾何轉換</a:t>
            </a:r>
            <a:endParaRPr lang="en-US" altLang="zh-TW" smtClean="0"/>
          </a:p>
          <a:p>
            <a:r>
              <a:rPr lang="en-US" altLang="zh-TW" smtClean="0"/>
              <a:t>View space:</a:t>
            </a:r>
            <a:r>
              <a:rPr lang="zh-TW" altLang="en-US" smtClean="0"/>
              <a:t> 為相機相對於世界座標的幾何轉換</a:t>
            </a:r>
            <a:endParaRPr lang="en-US" altLang="zh-TW" smtClean="0"/>
          </a:p>
          <a:p>
            <a:r>
              <a:rPr lang="zh-TW" altLang="en-US" smtClean="0"/>
              <a:t>兩者互為相對移動的關係，也就是移動相機等同於反方相移動所有的物體，是故會整合成</a:t>
            </a:r>
            <a:r>
              <a:rPr lang="en-US" altLang="zh-TW" smtClean="0"/>
              <a:t>modelview</a:t>
            </a:r>
            <a:r>
              <a:rPr lang="zh-TW" altLang="en-US" smtClean="0"/>
              <a:t> </a:t>
            </a:r>
            <a:r>
              <a:rPr lang="en-US" altLang="zh-TW" smtClean="0"/>
              <a:t>space</a:t>
            </a:r>
            <a:r>
              <a:rPr lang="zh-TW" altLang="en-US" smtClean="0"/>
              <a:t>，減少矩陣的變數</a:t>
            </a:r>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9E3B4FE-62E9-4E20-81D5-61A5B77D4097}" type="slidenum">
              <a:rPr lang="zh-TW" altLang="en-US" smtClean="0">
                <a:latin typeface="Arial" charset="0"/>
              </a:rPr>
              <a:pPr eaLnBrk="1" hangingPunct="1">
                <a:spcBef>
                  <a:spcPct val="0"/>
                </a:spcBef>
              </a:pPr>
              <a:t>5</a:t>
            </a:fld>
            <a:endParaRPr lang="zh-TW"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https://docs.unity3d.com/Packages/com.unity.probuilder@4.0/manual/index.html</a:t>
            </a:r>
            <a:endParaRPr lang="zh-TW" altLang="en-US" dirty="0"/>
          </a:p>
        </p:txBody>
      </p:sp>
      <p:sp>
        <p:nvSpPr>
          <p:cNvPr id="4" name="投影片編號版面配置區 3"/>
          <p:cNvSpPr>
            <a:spLocks noGrp="1"/>
          </p:cNvSpPr>
          <p:nvPr>
            <p:ph type="sldNum" sz="quarter" idx="10"/>
          </p:nvPr>
        </p:nvSpPr>
        <p:spPr/>
        <p:txBody>
          <a:bodyPr/>
          <a:lstStyle/>
          <a:p>
            <a:fld id="{5B1E3706-EA9F-4684-B08E-A986FAFDD6A4}" type="slidenum">
              <a:rPr lang="zh-TW" altLang="en-US" smtClean="0"/>
              <a:t>43</a:t>
            </a:fld>
            <a:endParaRPr lang="zh-TW" altLang="en-US"/>
          </a:p>
        </p:txBody>
      </p:sp>
    </p:spTree>
    <p:extLst>
      <p:ext uri="{BB962C8B-B14F-4D97-AF65-F5344CB8AC3E}">
        <p14:creationId xmlns:p14="http://schemas.microsoft.com/office/powerpoint/2010/main" val="205692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49</a:t>
            </a:fld>
            <a:endParaRPr lang="zh-TW" altLang="en-US"/>
          </a:p>
        </p:txBody>
      </p:sp>
    </p:spTree>
    <p:extLst>
      <p:ext uri="{BB962C8B-B14F-4D97-AF65-F5344CB8AC3E}">
        <p14:creationId xmlns:p14="http://schemas.microsoft.com/office/powerpoint/2010/main" val="1268398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https://www.youtube.com/watch?v=Ta3HkV_qHTc</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50</a:t>
            </a:fld>
            <a:endParaRPr lang="zh-TW" altLang="en-US"/>
          </a:p>
        </p:txBody>
      </p:sp>
    </p:spTree>
    <p:extLst>
      <p:ext uri="{BB962C8B-B14F-4D97-AF65-F5344CB8AC3E}">
        <p14:creationId xmlns:p14="http://schemas.microsoft.com/office/powerpoint/2010/main" val="1990334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51</a:t>
            </a:fld>
            <a:endParaRPr lang="zh-TW" altLang="en-US"/>
          </a:p>
        </p:txBody>
      </p:sp>
    </p:spTree>
    <p:extLst>
      <p:ext uri="{BB962C8B-B14F-4D97-AF65-F5344CB8AC3E}">
        <p14:creationId xmlns:p14="http://schemas.microsoft.com/office/powerpoint/2010/main" val="863234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https://www.youtube.com/watch?v=f2ia28kSiLs</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53</a:t>
            </a:fld>
            <a:endParaRPr lang="zh-TW" altLang="en-US"/>
          </a:p>
        </p:txBody>
      </p:sp>
    </p:spTree>
    <p:extLst>
      <p:ext uri="{BB962C8B-B14F-4D97-AF65-F5344CB8AC3E}">
        <p14:creationId xmlns:p14="http://schemas.microsoft.com/office/powerpoint/2010/main" val="391160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在此列舉常見的兩種投影法  上圖是世界座標的觀點，同樣的場景</a:t>
            </a:r>
            <a:endParaRPr lang="en-US" altLang="zh-TW" smtClean="0"/>
          </a:p>
          <a:p>
            <a:r>
              <a:rPr lang="zh-TW" altLang="en-US" smtClean="0"/>
              <a:t>但在不同的投影法中，成像的結果也不一樣</a:t>
            </a:r>
            <a:endParaRPr lang="en-US" altLang="zh-TW" smtClean="0"/>
          </a:p>
          <a:p>
            <a:r>
              <a:rPr lang="zh-TW" altLang="en-US" smtClean="0"/>
              <a:t>左下為正交投影，右下為透視投影</a:t>
            </a:r>
            <a:endParaRPr lang="en-US" altLang="zh-TW" smtClean="0"/>
          </a:p>
        </p:txBody>
      </p:sp>
      <p:sp>
        <p:nvSpPr>
          <p:cNvPr id="47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3AC9E4C-9367-4FEF-B5F6-7992E1B10144}" type="slidenum">
              <a:rPr lang="zh-TW" altLang="en-US" smtClean="0">
                <a:latin typeface="Arial" charset="0"/>
              </a:rPr>
              <a:pPr eaLnBrk="1" hangingPunct="1">
                <a:spcBef>
                  <a:spcPct val="0"/>
                </a:spcBef>
              </a:pPr>
              <a:t>6</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在繪圖中常需要利用矩陣和向量處理</a:t>
            </a:r>
            <a:endParaRPr lang="en-US" altLang="zh-TW" smtClean="0"/>
          </a:p>
          <a:p>
            <a:r>
              <a:rPr lang="zh-TW" altLang="en-US" smtClean="0"/>
              <a:t>各式的</a:t>
            </a:r>
            <a:r>
              <a:rPr lang="en-US" altLang="zh-TW" smtClean="0"/>
              <a:t>affine transformation</a:t>
            </a:r>
            <a:r>
              <a:rPr lang="zh-TW" altLang="en-US" smtClean="0"/>
              <a:t>可以</a:t>
            </a:r>
            <a:r>
              <a:rPr lang="en-US" altLang="zh-TW" smtClean="0"/>
              <a:t>4x4</a:t>
            </a:r>
            <a:r>
              <a:rPr lang="zh-TW" altLang="en-US" smtClean="0"/>
              <a:t>的矩陣表示</a:t>
            </a:r>
            <a:endParaRPr lang="en-US" altLang="zh-TW" smtClean="0"/>
          </a:p>
          <a:p>
            <a:r>
              <a:rPr lang="zh-TW" altLang="en-US" smtClean="0"/>
              <a:t>向量可表示位置</a:t>
            </a:r>
            <a:r>
              <a:rPr lang="en-US" altLang="zh-TW" smtClean="0"/>
              <a:t>(x, y, z, w)</a:t>
            </a:r>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3F49D26-A8B0-406D-87B4-0D0D5FDD7E0D}" type="slidenum">
              <a:rPr lang="zh-TW" altLang="en-US" smtClean="0">
                <a:latin typeface="Arial" charset="0"/>
              </a:rPr>
              <a:pPr eaLnBrk="1" hangingPunct="1">
                <a:spcBef>
                  <a:spcPct val="0"/>
                </a:spcBef>
              </a:pPr>
              <a:t>9</a:t>
            </a:fld>
            <a:endParaRPr lang="zh-TW"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本頁列出基本幾何轉換的函式呼叫和對應的矩陣</a:t>
            </a:r>
            <a:endParaRPr lang="en-US" altLang="zh-TW" dirty="0" smtClean="0"/>
          </a:p>
          <a:p>
            <a:r>
              <a:rPr lang="zh-TW" altLang="en-US" dirty="0" smtClean="0"/>
              <a:t>由於旋轉矩陣是支援任意軸旋轉，也就是以給定</a:t>
            </a:r>
            <a:r>
              <a:rPr lang="en-US" altLang="zh-TW" dirty="0" smtClean="0"/>
              <a:t>(x, y, z)</a:t>
            </a:r>
            <a:r>
              <a:rPr lang="zh-TW" altLang="en-US" dirty="0" smtClean="0"/>
              <a:t>為旋轉軸，依左手定則</a:t>
            </a:r>
            <a:r>
              <a:rPr lang="en-US" altLang="zh-TW" dirty="0" smtClean="0"/>
              <a:t>(Unity)</a:t>
            </a:r>
            <a:r>
              <a:rPr lang="zh-TW" altLang="en-US" dirty="0" smtClean="0"/>
              <a:t>的方向，旋轉</a:t>
            </a:r>
            <a:r>
              <a:rPr lang="en-US" altLang="zh-TW" dirty="0" smtClean="0"/>
              <a:t>angle</a:t>
            </a:r>
            <a:r>
              <a:rPr lang="zh-TW" altLang="en-US" dirty="0" smtClean="0"/>
              <a:t>角度</a:t>
            </a:r>
            <a:endParaRPr lang="en-US" altLang="zh-TW" dirty="0" smtClean="0"/>
          </a:p>
          <a:p>
            <a:r>
              <a:rPr lang="zh-TW" altLang="en-US" dirty="0" smtClean="0"/>
              <a:t>他對應的矩陣相對複雜，因此不列出。有興趣可參考 </a:t>
            </a:r>
            <a:r>
              <a:rPr lang="en-US" altLang="zh-TW" dirty="0" smtClean="0"/>
              <a:t>http://www.opengl.org/sdk/docs/man/xhtml/glRotate.xml</a:t>
            </a:r>
            <a:endParaRPr lang="zh-TW" altLang="en-US" dirty="0"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A8CBF8B-BD4A-4F98-9267-6B17447AFD50}" type="slidenum">
              <a:rPr lang="zh-TW" altLang="en-US" smtClean="0">
                <a:latin typeface="Arial" charset="0"/>
              </a:rPr>
              <a:pPr eaLnBrk="1" hangingPunct="1">
                <a:spcBef>
                  <a:spcPct val="0"/>
                </a:spcBef>
              </a:pPr>
              <a:t>10</a:t>
            </a:fld>
            <a:endParaRPr lang="zh-TW"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反之，由</a:t>
            </a:r>
            <a:r>
              <a:rPr lang="en-US" altLang="zh-TW" smtClean="0"/>
              <a:t>C/C++</a:t>
            </a:r>
            <a:r>
              <a:rPr lang="zh-TW" altLang="en-US" smtClean="0"/>
              <a:t>指令由上至下閱讀的順序</a:t>
            </a:r>
            <a:endParaRPr lang="en-US" altLang="zh-TW" smtClean="0"/>
          </a:p>
          <a:p>
            <a:r>
              <a:rPr lang="zh-TW" altLang="en-US" smtClean="0"/>
              <a:t>表示從</a:t>
            </a:r>
            <a:r>
              <a:rPr lang="en-US" altLang="zh-TW" smtClean="0"/>
              <a:t>world space</a:t>
            </a:r>
            <a:r>
              <a:rPr lang="zh-TW" altLang="en-US" smtClean="0"/>
              <a:t>往</a:t>
            </a:r>
            <a:r>
              <a:rPr lang="en-US" altLang="zh-TW" smtClean="0"/>
              <a:t>object space</a:t>
            </a:r>
            <a:r>
              <a:rPr lang="zh-TW" altLang="en-US" smtClean="0"/>
              <a:t>的變化</a:t>
            </a:r>
          </a:p>
        </p:txBody>
      </p:sp>
      <p:sp>
        <p:nvSpPr>
          <p:cNvPr id="45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252F7B5-C082-4505-965D-C4CC532F3C2E}" type="slidenum">
              <a:rPr lang="en-US" altLang="zh-TW" smtClean="0">
                <a:latin typeface="Arial" charset="0"/>
              </a:rPr>
              <a:pPr eaLnBrk="1" hangingPunct="1">
                <a:spcBef>
                  <a:spcPct val="0"/>
                </a:spcBef>
              </a:pPr>
              <a:t>15</a:t>
            </a:fld>
            <a:endParaRPr lang="en-US" altLang="zh-TW"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r>
              <a:rPr lang="en-US" altLang="zh-TW" smtClean="0">
                <a:latin typeface="Arial" charset="0"/>
              </a:rPr>
              <a:t>An Interactive Introduction to OpenGL Programming</a:t>
            </a:r>
          </a:p>
        </p:txBody>
      </p:sp>
      <p:sp>
        <p:nvSpPr>
          <p:cNvPr id="501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9274454-9DD5-4E3A-BB11-E9AF40F0D6DA}" type="slidenum">
              <a:rPr lang="en-US" altLang="zh-TW" smtClean="0">
                <a:latin typeface="Arial" charset="0"/>
              </a:rPr>
              <a:pPr eaLnBrk="1" hangingPunct="1">
                <a:spcBef>
                  <a:spcPct val="0"/>
                </a:spcBef>
              </a:pPr>
              <a:t>16</a:t>
            </a:fld>
            <a:endParaRPr lang="en-US" altLang="zh-TW" smtClean="0">
              <a:latin typeface="Arial" charset="0"/>
            </a:endParaRPr>
          </a:p>
        </p:txBody>
      </p:sp>
      <p:sp>
        <p:nvSpPr>
          <p:cNvPr id="5018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Modelview</a:t>
            </a:r>
            <a:r>
              <a:rPr lang="zh-TW" altLang="en-US" smtClean="0"/>
              <a:t> </a:t>
            </a:r>
            <a:r>
              <a:rPr lang="en-US" altLang="zh-TW" smtClean="0"/>
              <a:t>matrix</a:t>
            </a:r>
            <a:r>
              <a:rPr lang="zh-TW" altLang="en-US" smtClean="0"/>
              <a:t>是記錄從</a:t>
            </a:r>
            <a:r>
              <a:rPr lang="en-US" altLang="zh-TW" smtClean="0"/>
              <a:t>object space</a:t>
            </a:r>
            <a:r>
              <a:rPr lang="zh-TW" altLang="en-US" smtClean="0"/>
              <a:t>到</a:t>
            </a:r>
            <a:r>
              <a:rPr lang="en-US" altLang="zh-TW" smtClean="0"/>
              <a:t>eye space</a:t>
            </a:r>
            <a:r>
              <a:rPr lang="zh-TW" altLang="en-US" smtClean="0"/>
              <a:t>間的頂點轉換</a:t>
            </a:r>
            <a:endParaRPr lang="en-US" altLang="zh-TW" smtClean="0"/>
          </a:p>
          <a:p>
            <a:r>
              <a:rPr lang="en-US" altLang="zh-TW" smtClean="0"/>
              <a:t>Projection matrix</a:t>
            </a:r>
            <a:r>
              <a:rPr lang="zh-TW" altLang="en-US" smtClean="0"/>
              <a:t>是記錄從</a:t>
            </a:r>
            <a:r>
              <a:rPr lang="en-US" altLang="zh-TW" smtClean="0"/>
              <a:t>eye space</a:t>
            </a:r>
            <a:r>
              <a:rPr lang="zh-TW" altLang="en-US" smtClean="0"/>
              <a:t>到</a:t>
            </a:r>
            <a:r>
              <a:rPr lang="en-US" altLang="zh-TW" smtClean="0"/>
              <a:t>clip</a:t>
            </a:r>
            <a:r>
              <a:rPr lang="zh-TW" altLang="en-US" smtClean="0"/>
              <a:t> </a:t>
            </a:r>
            <a:r>
              <a:rPr lang="en-US" altLang="zh-TW" smtClean="0"/>
              <a:t>space</a:t>
            </a:r>
            <a:r>
              <a:rPr lang="zh-TW" altLang="en-US" smtClean="0"/>
              <a:t>間的頂點投影轉換</a:t>
            </a:r>
            <a:endParaRPr lang="en-US" altLang="zh-TW" smtClean="0"/>
          </a:p>
          <a:p>
            <a:r>
              <a:rPr lang="zh-TW" altLang="en-US" smtClean="0"/>
              <a:t>一般來說以</a:t>
            </a:r>
            <a:r>
              <a:rPr lang="en-US" altLang="zh-TW" smtClean="0"/>
              <a:t>stack</a:t>
            </a:r>
            <a:r>
              <a:rPr lang="zh-TW" altLang="en-US" smtClean="0"/>
              <a:t>的方式存在，以便儲存和回覆特定時間的矩陣狀態，</a:t>
            </a:r>
            <a:r>
              <a:rPr lang="en-US" altLang="zh-TW" smtClean="0"/>
              <a:t>stack</a:t>
            </a:r>
            <a:r>
              <a:rPr lang="zh-TW" altLang="en-US" smtClean="0"/>
              <a:t>的深度主要是看硬體實作而定，</a:t>
            </a:r>
            <a:r>
              <a:rPr lang="en-US" altLang="zh-TW" smtClean="0"/>
              <a:t>Modelview</a:t>
            </a:r>
            <a:r>
              <a:rPr lang="zh-TW" altLang="en-US" smtClean="0"/>
              <a:t> </a:t>
            </a:r>
            <a:r>
              <a:rPr lang="en-US" altLang="zh-TW" smtClean="0"/>
              <a:t>matrix</a:t>
            </a:r>
            <a:r>
              <a:rPr lang="zh-TW" altLang="en-US" smtClean="0"/>
              <a:t>一般至少有</a:t>
            </a:r>
            <a:r>
              <a:rPr lang="en-US" altLang="zh-TW" smtClean="0"/>
              <a:t>32</a:t>
            </a:r>
            <a:r>
              <a:rPr lang="zh-TW" altLang="en-US" smtClean="0"/>
              <a:t>，</a:t>
            </a:r>
            <a:r>
              <a:rPr lang="en-US" altLang="zh-TW" smtClean="0"/>
              <a:t>Projection matrix</a:t>
            </a:r>
            <a:r>
              <a:rPr lang="zh-TW" altLang="en-US" smtClean="0"/>
              <a:t>一般至少有</a:t>
            </a:r>
            <a:r>
              <a:rPr lang="en-US" altLang="zh-TW" smtClean="0"/>
              <a:t>2</a:t>
            </a:r>
          </a:p>
          <a:p>
            <a:r>
              <a:rPr lang="zh-TW" altLang="en-US" smtClean="0"/>
              <a:t>另外</a:t>
            </a:r>
            <a:r>
              <a:rPr lang="en-US" altLang="zh-TW" smtClean="0"/>
              <a:t>material-to-color, flat-shading, and clipping calculations </a:t>
            </a:r>
            <a:r>
              <a:rPr lang="zh-TW" altLang="en-US" smtClean="0"/>
              <a:t>會發生在</a:t>
            </a:r>
            <a:r>
              <a:rPr lang="en-US" altLang="zh-TW" smtClean="0"/>
              <a:t>Modelview</a:t>
            </a:r>
            <a:r>
              <a:rPr lang="zh-TW" altLang="en-US" smtClean="0"/>
              <a:t> </a:t>
            </a:r>
            <a:r>
              <a:rPr lang="en-US" altLang="zh-TW" smtClean="0"/>
              <a:t>matrix</a:t>
            </a:r>
            <a:r>
              <a:rPr lang="zh-TW" altLang="en-US" smtClean="0"/>
              <a:t>和</a:t>
            </a:r>
            <a:r>
              <a:rPr lang="en-US" altLang="zh-TW" smtClean="0"/>
              <a:t>Projection matrix</a:t>
            </a:r>
            <a:r>
              <a:rPr lang="zh-TW" altLang="en-US" smtClean="0"/>
              <a:t>之間</a:t>
            </a:r>
            <a:endParaRPr lang="en-US" altLang="zh-TW" smtClean="0"/>
          </a:p>
          <a:p>
            <a:r>
              <a:rPr lang="en-US" altLang="zh-TW" smtClean="0"/>
              <a:t>The polygon culling and rendering mode operations </a:t>
            </a:r>
            <a:r>
              <a:rPr lang="zh-TW" altLang="en-US" smtClean="0"/>
              <a:t>發生在</a:t>
            </a:r>
            <a:r>
              <a:rPr lang="en-US" altLang="zh-TW" smtClean="0"/>
              <a:t>Viewport operations</a:t>
            </a:r>
            <a:r>
              <a:rPr lang="zh-TW" altLang="en-US" smtClean="0"/>
              <a:t>之後</a:t>
            </a:r>
            <a:endParaRPr lang="en-US" altLang="zh-TW" smtClean="0"/>
          </a:p>
          <a:p>
            <a:r>
              <a:rPr lang="zh-TW" altLang="en-US" smtClean="0"/>
              <a:t>此外，還有</a:t>
            </a:r>
            <a:r>
              <a:rPr lang="en-US" altLang="zh-TW" smtClean="0"/>
              <a:t>texture matrix stack</a:t>
            </a:r>
            <a:r>
              <a:rPr lang="zh-TW" altLang="en-US" smtClean="0"/>
              <a:t>，用來計算貼圖座標的自動投影</a:t>
            </a:r>
            <a:endParaRPr lang="en-US" altLang="zh-TW" smtClean="0"/>
          </a:p>
          <a:p>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這兩頁的圖片生動地呈現各種不同轉換發生的順序和對應的畫面變化</a:t>
            </a:r>
            <a:endParaRPr lang="en-US" altLang="zh-TW" smtClean="0"/>
          </a:p>
          <a:p>
            <a:endParaRPr lang="en-US" altLang="zh-TW" smtClean="0"/>
          </a:p>
          <a:p>
            <a:r>
              <a:rPr lang="zh-TW" altLang="en-US" smtClean="0"/>
              <a:t>上下兩列可達到同樣的目的，主要是呈現</a:t>
            </a:r>
            <a:r>
              <a:rPr lang="en-US" altLang="zh-TW" smtClean="0"/>
              <a:t>model</a:t>
            </a:r>
            <a:r>
              <a:rPr lang="zh-TW" altLang="en-US" smtClean="0"/>
              <a:t>和</a:t>
            </a:r>
            <a:r>
              <a:rPr lang="en-US" altLang="zh-TW" smtClean="0"/>
              <a:t>view</a:t>
            </a:r>
            <a:r>
              <a:rPr lang="zh-TW" altLang="en-US" smtClean="0"/>
              <a:t>兩個矩陣轉換，兩者互為相對移動的關係，也就是移動相機等同於反方相移動所有的物體，</a:t>
            </a:r>
            <a:endParaRPr lang="en-US" altLang="zh-TW" smtClean="0"/>
          </a:p>
          <a:p>
            <a:r>
              <a:rPr lang="zh-TW" altLang="en-US" smtClean="0"/>
              <a:t>是故會整合成</a:t>
            </a:r>
            <a:r>
              <a:rPr lang="en-US" altLang="zh-TW" smtClean="0"/>
              <a:t>modelview</a:t>
            </a:r>
            <a:r>
              <a:rPr lang="zh-TW" altLang="en-US" smtClean="0"/>
              <a:t> </a:t>
            </a:r>
            <a:r>
              <a:rPr lang="en-US" altLang="zh-TW" smtClean="0"/>
              <a:t>space</a:t>
            </a:r>
            <a:r>
              <a:rPr lang="zh-TW" altLang="en-US" smtClean="0"/>
              <a:t>，減少矩陣的變數</a:t>
            </a:r>
          </a:p>
          <a:p>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99CC667-615A-4525-A023-D02F9E5C9615}" type="slidenum">
              <a:rPr lang="zh-TW" altLang="en-US" smtClean="0">
                <a:latin typeface="Arial" charset="0"/>
              </a:rPr>
              <a:pPr eaLnBrk="1" hangingPunct="1">
                <a:spcBef>
                  <a:spcPct val="0"/>
                </a:spcBef>
              </a:pPr>
              <a:t>17</a:t>
            </a:fld>
            <a:endParaRPr lang="zh-TW"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F6AC2633-52AC-4C79-BAB4-83DD58CD3893}" type="slidenum">
              <a:rPr lang="zh-TW" altLang="en-US" smtClean="0">
                <a:latin typeface="Arial" charset="0"/>
              </a:rPr>
              <a:pPr eaLnBrk="1" hangingPunct="1">
                <a:spcBef>
                  <a:spcPct val="0"/>
                </a:spcBef>
              </a:pPr>
              <a:t>18</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21239FE5-6BC7-4963-9B91-94EF90B4E481}" type="datetimeFigureOut">
              <a:rPr lang="zh-TW" altLang="en-US"/>
              <a:pPr>
                <a:defRPr/>
              </a:pPr>
              <a:t>2019/10/15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B481AAE-6B3B-492E-B148-D294361D8D16}" type="slidenum">
              <a:rPr lang="zh-TW" altLang="en-US"/>
              <a:pPr>
                <a:defRPr/>
              </a:pPr>
              <a:t>‹#›</a:t>
            </a:fld>
            <a:endParaRPr lang="zh-TW" altLang="en-US"/>
          </a:p>
        </p:txBody>
      </p:sp>
    </p:spTree>
    <p:extLst>
      <p:ext uri="{BB962C8B-B14F-4D97-AF65-F5344CB8AC3E}">
        <p14:creationId xmlns:p14="http://schemas.microsoft.com/office/powerpoint/2010/main" val="10412552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40596876-8DCF-498E-B6A9-D436C98C70FE}" type="datetimeFigureOut">
              <a:rPr lang="zh-TW" altLang="en-US"/>
              <a:pPr>
                <a:defRPr/>
              </a:pPr>
              <a:t>2019/10/15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8B8E8E-B7F3-421A-A61B-27C18F4E2BC7}" type="slidenum">
              <a:rPr lang="zh-TW" altLang="en-US"/>
              <a:pPr>
                <a:defRPr/>
              </a:pPr>
              <a:t>‹#›</a:t>
            </a:fld>
            <a:endParaRPr lang="zh-TW" altLang="en-US"/>
          </a:p>
        </p:txBody>
      </p:sp>
    </p:spTree>
    <p:extLst>
      <p:ext uri="{BB962C8B-B14F-4D97-AF65-F5344CB8AC3E}">
        <p14:creationId xmlns:p14="http://schemas.microsoft.com/office/powerpoint/2010/main" val="158298079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2EBC0F21-6154-4F1E-98B7-CD1BD1D64268}" type="datetimeFigureOut">
              <a:rPr lang="zh-TW" altLang="en-US"/>
              <a:pPr>
                <a:defRPr/>
              </a:pPr>
              <a:t>2019/10/15</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D71B44FF-3A4C-4A5F-9A27-C73A05BF369A}" type="slidenum">
              <a:rPr lang="zh-TW" altLang="en-US"/>
              <a:pPr>
                <a:defRPr/>
              </a:pPr>
              <a:t>‹#›</a:t>
            </a:fld>
            <a:endParaRPr lang="zh-TW" altLang="en-US"/>
          </a:p>
        </p:txBody>
      </p:sp>
    </p:spTree>
    <p:extLst>
      <p:ext uri="{BB962C8B-B14F-4D97-AF65-F5344CB8AC3E}">
        <p14:creationId xmlns:p14="http://schemas.microsoft.com/office/powerpoint/2010/main" val="24134953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FC9C8993-4F34-4F52-9AF1-B855F5087A3C}" type="datetimeFigureOut">
              <a:rPr lang="zh-TW" altLang="en-US"/>
              <a:pPr>
                <a:defRPr/>
              </a:pPr>
              <a:t>2019/10/15</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64BC26C2-1942-4A73-9AED-C9270E60E953}" type="slidenum">
              <a:rPr lang="zh-TW" altLang="en-US"/>
              <a:pPr>
                <a:defRPr/>
              </a:pPr>
              <a:t>‹#›</a:t>
            </a:fld>
            <a:endParaRPr lang="zh-TW" altLang="en-US"/>
          </a:p>
        </p:txBody>
      </p:sp>
    </p:spTree>
    <p:extLst>
      <p:ext uri="{BB962C8B-B14F-4D97-AF65-F5344CB8AC3E}">
        <p14:creationId xmlns:p14="http://schemas.microsoft.com/office/powerpoint/2010/main" val="21605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30E1859-3941-436D-9D3F-ACE6429BBA64}" type="datetimeFigureOut">
              <a:rPr lang="zh-TW" altLang="en-US"/>
              <a:pPr>
                <a:defRPr/>
              </a:pPr>
              <a:t>2019/10/15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2A3F8B8-A0C8-4F1C-A5B7-A266684EA3FA}" type="slidenum">
              <a:rPr lang="zh-TW" altLang="en-US"/>
              <a:pPr>
                <a:defRPr/>
              </a:pPr>
              <a:t>‹#›</a:t>
            </a:fld>
            <a:endParaRPr lang="zh-TW" altLang="en-US"/>
          </a:p>
        </p:txBody>
      </p:sp>
    </p:spTree>
    <p:extLst>
      <p:ext uri="{BB962C8B-B14F-4D97-AF65-F5344CB8AC3E}">
        <p14:creationId xmlns:p14="http://schemas.microsoft.com/office/powerpoint/2010/main" val="322174219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F724231-91BB-4F7E-BA1B-6F750ECFD9EA}" type="datetimeFigureOut">
              <a:rPr lang="zh-TW" altLang="en-US"/>
              <a:pPr>
                <a:defRPr/>
              </a:pPr>
              <a:t>2019/10/15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61B753B-DFFE-489B-837A-543D5E71D82A}" type="slidenum">
              <a:rPr lang="zh-TW" altLang="en-US"/>
              <a:pPr>
                <a:defRPr/>
              </a:pPr>
              <a:t>‹#›</a:t>
            </a:fld>
            <a:endParaRPr lang="zh-TW" altLang="en-US"/>
          </a:p>
        </p:txBody>
      </p:sp>
    </p:spTree>
    <p:extLst>
      <p:ext uri="{BB962C8B-B14F-4D97-AF65-F5344CB8AC3E}">
        <p14:creationId xmlns:p14="http://schemas.microsoft.com/office/powerpoint/2010/main" val="2590856302"/>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6BAE4ECE-0543-4272-A4A0-1E9D678BDA3D}" type="datetimeFigureOut">
              <a:rPr lang="zh-TW" altLang="en-US"/>
              <a:pPr>
                <a:defRPr/>
              </a:pPr>
              <a:t>2019/10/15</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AB67753C-7802-4BAE-88EE-22EDDBFF1373}" type="slidenum">
              <a:rPr lang="zh-TW" altLang="en-US"/>
              <a:pPr>
                <a:defRPr/>
              </a:pPr>
              <a:t>‹#›</a:t>
            </a:fld>
            <a:endParaRPr lang="zh-TW" altLang="en-US"/>
          </a:p>
        </p:txBody>
      </p:sp>
    </p:spTree>
    <p:extLst>
      <p:ext uri="{BB962C8B-B14F-4D97-AF65-F5344CB8AC3E}">
        <p14:creationId xmlns:p14="http://schemas.microsoft.com/office/powerpoint/2010/main" val="183392724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C6D64043-7366-41DC-A39C-8C8E53CBCDE2}" type="datetimeFigureOut">
              <a:rPr lang="zh-TW" altLang="en-US"/>
              <a:pPr>
                <a:defRPr/>
              </a:pPr>
              <a:t>2019/10/15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B8ED04F1-F1DE-46A4-8690-8D1E7DE5BDA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hyperlink" Target="https://docs.unity3d.com/ScriptReference/Vector3.html" TargetMode="External"/><Relationship Id="rId2" Type="http://schemas.openxmlformats.org/officeDocument/2006/relationships/hyperlink" Target="https://docs.unity3d.com/ScriptReference/Experimental.PlayerLoop.Updat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unity3d.com/ScriptReference/Space.html" TargetMode="External"/><Relationship Id="rId2" Type="http://schemas.openxmlformats.org/officeDocument/2006/relationships/hyperlink" Target="https://docs.unity3d.com/ScriptReference/Vector3.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unity3d.com/ScriptReference/Vector3-up.html" TargetMode="External"/><Relationship Id="rId2" Type="http://schemas.openxmlformats.org/officeDocument/2006/relationships/hyperlink" Target="https://docs.unity3d.com/ScriptReference/Transform.html"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png"/><Relationship Id="rId5" Type="http://schemas.openxmlformats.org/officeDocument/2006/relationships/oleObject" Target="../embeddings/oleObject6.bin"/><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png"/><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lm.g-truc.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STL_(file_format)" TargetMode="External"/><Relationship Id="rId2" Type="http://schemas.openxmlformats.org/officeDocument/2006/relationships/hyperlink" Target="http://www.martinreddy.net/gfx/3d/OBJ.spe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i2IT4VBqfGI" TargetMode="Externa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Ta3HkV_qHTc" TargetMode="Externa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HW5T_KdGl30" TargetMode="Externa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f2ia28kSiLs" TargetMode="Externa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3600"/>
            <a:ext cx="7772400" cy="1512888"/>
          </a:xfrm>
        </p:spPr>
        <p:txBody>
          <a:bodyPr/>
          <a:lstStyle/>
          <a:p>
            <a:pPr eaLnBrk="1" hangingPunct="1">
              <a:defRPr/>
            </a:pPr>
            <a:r>
              <a:rPr lang="en-US" altLang="zh-TW" dirty="0"/>
              <a:t>3D Game Programming</a:t>
            </a:r>
            <a:br>
              <a:rPr lang="en-US" altLang="zh-TW" dirty="0"/>
            </a:br>
            <a:r>
              <a:rPr lang="en-US" altLang="zh-TW" dirty="0"/>
              <a:t>Geometric </a:t>
            </a:r>
            <a:r>
              <a:rPr lang="en-US" altLang="zh-TW" dirty="0" smtClean="0"/>
              <a:t>Transformations</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eaLnBrk="1" hangingPunct="1">
              <a:defRPr/>
            </a:pPr>
            <a:r>
              <a:rPr lang="en-US" altLang="zh-TW" dirty="0"/>
              <a:t>Ming-</a:t>
            </a:r>
            <a:r>
              <a:rPr lang="en-US" altLang="zh-TW" dirty="0" err="1"/>
              <a:t>Te</a:t>
            </a:r>
            <a:r>
              <a:rPr lang="en-US" altLang="zh-TW" dirty="0"/>
              <a:t> Chi</a:t>
            </a:r>
          </a:p>
          <a:p>
            <a:pPr eaLnBrk="1" hangingPunct="1">
              <a:defRPr/>
            </a:pPr>
            <a:r>
              <a:rPr lang="en-US" altLang="zh-TW" dirty="0"/>
              <a:t>Department of Computer Science,</a:t>
            </a:r>
          </a:p>
          <a:p>
            <a:pPr eaLnBrk="1" hangingPunct="1">
              <a:defRPr/>
            </a:pPr>
            <a:r>
              <a:rPr lang="en-US" altLang="zh-TW" dirty="0"/>
              <a:t>National Chengchi University</a:t>
            </a: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000" dirty="0" smtClean="0"/>
              <a:t>Transform in Unity</a:t>
            </a:r>
            <a:endParaRPr lang="zh-TW" altLang="en-US" sz="4000" dirty="0"/>
          </a:p>
        </p:txBody>
      </p:sp>
      <p:sp>
        <p:nvSpPr>
          <p:cNvPr id="17411" name="內容版面配置區 2"/>
          <p:cNvSpPr>
            <a:spLocks noGrp="1"/>
          </p:cNvSpPr>
          <p:nvPr>
            <p:ph idx="1"/>
          </p:nvPr>
        </p:nvSpPr>
        <p:spPr/>
        <p:txBody>
          <a:bodyPr/>
          <a:lstStyle/>
          <a:p>
            <a:pPr eaLnBrk="1" hangingPunct="1"/>
            <a:r>
              <a:rPr lang="en-US" altLang="zh-TW" dirty="0"/>
              <a:t>Translate(Vector3 translation);</a:t>
            </a:r>
            <a:endParaRPr lang="en-US" altLang="zh-TW" dirty="0" smtClean="0"/>
          </a:p>
          <a:p>
            <a:pPr eaLnBrk="1" hangingPunct="1"/>
            <a:endParaRPr lang="en-US" altLang="zh-TW" dirty="0" smtClean="0"/>
          </a:p>
          <a:p>
            <a:pPr eaLnBrk="1" hangingPunct="1"/>
            <a:r>
              <a:rPr lang="en-US" altLang="zh-TW" dirty="0" smtClean="0"/>
              <a:t>Rotate(</a:t>
            </a:r>
            <a:r>
              <a:rPr lang="en-US" altLang="zh-TW" dirty="0" smtClean="0">
                <a:solidFill>
                  <a:srgbClr val="FF0000"/>
                </a:solidFill>
              </a:rPr>
              <a:t>…</a:t>
            </a:r>
            <a:r>
              <a:rPr lang="en-US" altLang="zh-TW" dirty="0" smtClean="0"/>
              <a:t>);</a:t>
            </a:r>
          </a:p>
          <a:p>
            <a:pPr eaLnBrk="1" hangingPunct="1"/>
            <a:endParaRPr lang="en-US" altLang="zh-TW" dirty="0" smtClean="0"/>
          </a:p>
        </p:txBody>
      </p:sp>
      <p:graphicFrame>
        <p:nvGraphicFramePr>
          <p:cNvPr id="17414" name="物件 4"/>
          <p:cNvGraphicFramePr>
            <a:graphicFrameLocks noChangeAspect="1"/>
          </p:cNvGraphicFramePr>
          <p:nvPr>
            <p:extLst>
              <p:ext uri="{D42A27DB-BD31-4B8C-83A1-F6EECF244321}">
                <p14:modId xmlns:p14="http://schemas.microsoft.com/office/powerpoint/2010/main" val="3769601233"/>
              </p:ext>
            </p:extLst>
          </p:nvPr>
        </p:nvGraphicFramePr>
        <p:xfrm>
          <a:off x="7161212" y="1268760"/>
          <a:ext cx="1525588" cy="1485900"/>
        </p:xfrm>
        <a:graphic>
          <a:graphicData uri="http://schemas.openxmlformats.org/presentationml/2006/ole">
            <mc:AlternateContent xmlns:mc="http://schemas.openxmlformats.org/markup-compatibility/2006">
              <mc:Choice xmlns:v="urn:schemas-microsoft-com:vml" Requires="v">
                <p:oleObj spid="_x0000_s17471" name="方程式" r:id="rId4" imgW="939800" imgH="914400" progId="Equation.3">
                  <p:embed/>
                </p:oleObj>
              </mc:Choice>
              <mc:Fallback>
                <p:oleObj name="方程式" r:id="rId4" imgW="939800" imgH="914400" progId="Equation.3">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212" y="1268760"/>
                        <a:ext cx="15255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a:t>
            </a:r>
            <a:endParaRPr lang="zh-TW" altLang="en-US" dirty="0"/>
          </a:p>
        </p:txBody>
      </p:sp>
      <p:sp>
        <p:nvSpPr>
          <p:cNvPr id="3" name="內容版面配置區 2"/>
          <p:cNvSpPr>
            <a:spLocks noGrp="1"/>
          </p:cNvSpPr>
          <p:nvPr>
            <p:ph idx="1"/>
          </p:nvPr>
        </p:nvSpPr>
        <p:spPr/>
        <p:txBody>
          <a:bodyPr/>
          <a:lstStyle/>
          <a:p>
            <a:pPr eaLnBrk="1" hangingPunct="1"/>
            <a:r>
              <a:rPr lang="en-US" altLang="zh-TW" dirty="0"/>
              <a:t>public Vector3 </a:t>
            </a:r>
            <a:r>
              <a:rPr lang="en-US" altLang="zh-TW" dirty="0" err="1">
                <a:solidFill>
                  <a:srgbClr val="FF0000"/>
                </a:solidFill>
              </a:rPr>
              <a:t>localScale</a:t>
            </a:r>
            <a:r>
              <a:rPr lang="en-US" altLang="zh-TW" dirty="0"/>
              <a:t>;</a:t>
            </a:r>
          </a:p>
          <a:p>
            <a:pPr lvl="1" eaLnBrk="1" hangingPunct="1"/>
            <a:r>
              <a:rPr lang="en-US" altLang="zh-TW" dirty="0"/>
              <a:t>The scale of the transform relative to the </a:t>
            </a:r>
            <a:r>
              <a:rPr lang="en-US" altLang="zh-TW" dirty="0" err="1"/>
              <a:t>GameObjects</a:t>
            </a:r>
            <a:r>
              <a:rPr lang="en-US" altLang="zh-TW" dirty="0"/>
              <a:t> parent.</a:t>
            </a:r>
          </a:p>
          <a:p>
            <a:pPr marL="0" indent="0">
              <a:buNone/>
            </a:pPr>
            <a:endParaRPr lang="zh-TW" altLang="en-US" dirty="0"/>
          </a:p>
        </p:txBody>
      </p:sp>
      <p:sp>
        <p:nvSpPr>
          <p:cNvPr id="4" name="Rectangle 1"/>
          <p:cNvSpPr>
            <a:spLocks noChangeArrowheads="1"/>
          </p:cNvSpPr>
          <p:nvPr/>
        </p:nvSpPr>
        <p:spPr bwMode="auto">
          <a:xfrm>
            <a:off x="827584" y="3645024"/>
            <a:ext cx="6331862" cy="2083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float x = 0.1f;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float y = 0.1f;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float z = 0.1f;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void </a:t>
            </a:r>
            <a:r>
              <a:rPr kumimoji="0" lang="zh-TW" altLang="zh-TW" b="0" i="0" u="sng" strike="noStrike" cap="none" normalizeH="0" baseline="0" dirty="0" smtClean="0">
                <a:ln>
                  <a:noFill/>
                </a:ln>
                <a:solidFill>
                  <a:srgbClr val="B83C82"/>
                </a:solidFill>
                <a:effectLst/>
                <a:latin typeface="Consolas" panose="020B0609020204030204" pitchFamily="49" charset="0"/>
                <a:hlinkClick r:id="rId2"/>
              </a:rPr>
              <a:t>Update</a:t>
            </a:r>
            <a:r>
              <a:rPr kumimoji="0" lang="zh-TW" altLang="zh-TW" b="0" i="0" u="none" strike="noStrike" cap="none" normalizeH="0" baseline="0" dirty="0" smtClean="0">
                <a:ln>
                  <a:noFill/>
                </a:ln>
                <a:solidFill>
                  <a:srgbClr val="455463"/>
                </a:solidFill>
                <a:effectLst/>
                <a:latin typeface="Consolas" panose="020B0609020204030204" pitchFamily="49" charset="0"/>
              </a:rPr>
              <a:t>() {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b="0" i="0" u="none" strike="noStrike" cap="none" normalizeH="0" baseline="0" dirty="0" smtClean="0">
                <a:ln>
                  <a:noFill/>
                </a:ln>
                <a:solidFill>
                  <a:srgbClr val="455463"/>
                </a:solidFill>
                <a:effectLst/>
                <a:latin typeface="Consolas" panose="020B0609020204030204" pitchFamily="49" charset="0"/>
              </a:rPr>
              <a:t>    </a:t>
            </a:r>
            <a:r>
              <a:rPr kumimoji="0" lang="zh-TW" altLang="zh-TW" b="0" i="0" u="none" strike="noStrike" cap="none" normalizeH="0" baseline="0" dirty="0" smtClean="0">
                <a:ln>
                  <a:noFill/>
                </a:ln>
                <a:solidFill>
                  <a:srgbClr val="455463"/>
                </a:solidFill>
                <a:effectLst/>
                <a:latin typeface="Consolas" panose="020B0609020204030204" pitchFamily="49" charset="0"/>
              </a:rPr>
              <a:t>// Widen the object by x, y, and z values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b="0" i="0" u="none" strike="noStrike" cap="none" normalizeH="0" baseline="0" dirty="0" smtClean="0">
                <a:ln>
                  <a:noFill/>
                </a:ln>
                <a:solidFill>
                  <a:srgbClr val="455463"/>
                </a:solidFill>
                <a:effectLst/>
                <a:latin typeface="Consolas" panose="020B0609020204030204" pitchFamily="49" charset="0"/>
              </a:rPr>
              <a:t>    </a:t>
            </a:r>
            <a:r>
              <a:rPr kumimoji="0" lang="zh-TW" altLang="zh-TW" b="0" i="0" u="none" strike="noStrike" cap="none" normalizeH="0" baseline="0" dirty="0" smtClean="0">
                <a:ln>
                  <a:noFill/>
                </a:ln>
                <a:solidFill>
                  <a:srgbClr val="455463"/>
                </a:solidFill>
                <a:effectLst/>
                <a:latin typeface="Consolas" panose="020B0609020204030204" pitchFamily="49" charset="0"/>
              </a:rPr>
              <a:t>transform.localScale += new </a:t>
            </a:r>
            <a:r>
              <a:rPr kumimoji="0" lang="zh-TW" altLang="zh-TW" b="0" i="0" u="sng" strike="noStrike" cap="none" normalizeH="0" baseline="0" dirty="0" smtClean="0">
                <a:ln>
                  <a:noFill/>
                </a:ln>
                <a:solidFill>
                  <a:srgbClr val="B83C82"/>
                </a:solidFill>
                <a:effectLst/>
                <a:latin typeface="Consolas" panose="020B0609020204030204" pitchFamily="49" charset="0"/>
                <a:hlinkClick r:id="rId3"/>
              </a:rPr>
              <a:t>Vector3</a:t>
            </a:r>
            <a:r>
              <a:rPr kumimoji="0" lang="zh-TW" altLang="zh-TW" b="0" i="0" u="none" strike="noStrike" cap="none" normalizeH="0" baseline="0" dirty="0" smtClean="0">
                <a:ln>
                  <a:noFill/>
                </a:ln>
                <a:solidFill>
                  <a:srgbClr val="455463"/>
                </a:solidFill>
                <a:effectLst/>
                <a:latin typeface="Consolas" panose="020B0609020204030204" pitchFamily="49" charset="0"/>
              </a:rPr>
              <a:t>(x, y, z);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a:t>
            </a:r>
            <a:r>
              <a:rPr kumimoji="0" lang="zh-TW" altLang="zh-TW" sz="300" b="0" i="0" u="none" strike="noStrike" cap="none" normalizeH="0" baseline="0" dirty="0" smtClean="0">
                <a:ln>
                  <a:noFill/>
                </a:ln>
                <a:solidFill>
                  <a:schemeClr val="tx1"/>
                </a:solidFill>
                <a:effectLst/>
              </a:rPr>
              <a:t> </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4426863"/>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Rotate</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public void </a:t>
            </a:r>
            <a:r>
              <a:rPr lang="en-US" altLang="zh-TW" sz="2800" b="1" dirty="0" smtClean="0"/>
              <a:t>Rotate</a:t>
            </a:r>
            <a:r>
              <a:rPr lang="en-US" altLang="zh-TW" sz="2800" dirty="0" smtClean="0"/>
              <a:t>(</a:t>
            </a:r>
            <a:r>
              <a:rPr lang="en-US" altLang="zh-TW" sz="2800" u="sng" dirty="0" smtClean="0">
                <a:hlinkClick r:id="rId2"/>
              </a:rPr>
              <a:t>Vector3</a:t>
            </a:r>
            <a:r>
              <a:rPr lang="en-US" altLang="zh-TW" sz="2800" dirty="0" smtClean="0"/>
              <a:t> </a:t>
            </a:r>
            <a:r>
              <a:rPr lang="en-US" altLang="zh-TW" sz="2800" b="1" dirty="0" err="1" smtClean="0"/>
              <a:t>eulerAngles</a:t>
            </a:r>
            <a:r>
              <a:rPr lang="en-US" altLang="zh-TW" sz="2800" dirty="0" smtClean="0"/>
              <a:t>, </a:t>
            </a:r>
            <a:r>
              <a:rPr lang="en-US" altLang="zh-TW" sz="2800" u="sng" dirty="0" smtClean="0">
                <a:hlinkClick r:id="rId3"/>
              </a:rPr>
              <a:t>Space</a:t>
            </a:r>
            <a:r>
              <a:rPr lang="en-US" altLang="zh-TW" sz="2800" dirty="0" smtClean="0"/>
              <a:t> </a:t>
            </a:r>
            <a:r>
              <a:rPr lang="en-US" altLang="zh-TW" sz="2800" b="1" dirty="0" err="1" smtClean="0"/>
              <a:t>relativeTo</a:t>
            </a:r>
            <a:r>
              <a:rPr lang="en-US" altLang="zh-TW" sz="2800" dirty="0" smtClean="0"/>
              <a:t> = </a:t>
            </a:r>
            <a:r>
              <a:rPr lang="en-US" altLang="zh-TW" sz="2800" dirty="0" err="1" smtClean="0"/>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a:t>Rotate</a:t>
            </a:r>
            <a:r>
              <a:rPr lang="en-US" altLang="zh-TW" sz="2800" dirty="0"/>
              <a:t>(</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 </a:t>
            </a:r>
            <a:r>
              <a:rPr lang="en-US" altLang="zh-TW" sz="2800" u="sng" dirty="0">
                <a:hlinkClick r:id="rId3"/>
              </a:rPr>
              <a:t>Space</a:t>
            </a:r>
            <a:r>
              <a:rPr lang="en-US" altLang="zh-TW" sz="2800" dirty="0"/>
              <a:t> </a:t>
            </a:r>
            <a:r>
              <a:rPr lang="en-US" altLang="zh-TW" sz="2800" b="1" dirty="0" err="1"/>
              <a:t>relativeTo</a:t>
            </a:r>
            <a:r>
              <a:rPr lang="en-US" altLang="zh-TW" sz="2800" dirty="0"/>
              <a:t> = </a:t>
            </a:r>
            <a:r>
              <a:rPr lang="en-US" altLang="zh-TW" sz="2800" dirty="0" err="1"/>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err="1"/>
              <a:t>RotateAround</a:t>
            </a:r>
            <a:r>
              <a:rPr lang="en-US" altLang="zh-TW" sz="2800" dirty="0"/>
              <a:t>(</a:t>
            </a:r>
            <a:r>
              <a:rPr lang="en-US" altLang="zh-TW" sz="2800" u="sng" dirty="0">
                <a:hlinkClick r:id="rId2"/>
              </a:rPr>
              <a:t>Vector3</a:t>
            </a:r>
            <a:r>
              <a:rPr lang="en-US" altLang="zh-TW" sz="2800" dirty="0"/>
              <a:t> </a:t>
            </a:r>
            <a:r>
              <a:rPr lang="en-US" altLang="zh-TW" sz="2800" b="1" dirty="0"/>
              <a:t>point</a:t>
            </a:r>
            <a:r>
              <a:rPr lang="en-US" altLang="zh-TW" sz="2800" dirty="0"/>
              <a:t>, </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a:t>
            </a:r>
            <a:endParaRPr lang="zh-TW" altLang="en-US" sz="2400" dirty="0"/>
          </a:p>
        </p:txBody>
      </p:sp>
    </p:spTree>
    <p:extLst>
      <p:ext uri="{BB962C8B-B14F-4D97-AF65-F5344CB8AC3E}">
        <p14:creationId xmlns:p14="http://schemas.microsoft.com/office/powerpoint/2010/main" val="77487861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Parent/Child </a:t>
            </a:r>
            <a:endParaRPr lang="zh-TW" altLang="en-US" dirty="0"/>
          </a:p>
        </p:txBody>
      </p:sp>
      <p:sp>
        <p:nvSpPr>
          <p:cNvPr id="5" name="Rectangle 1"/>
          <p:cNvSpPr>
            <a:spLocks noGrp="1" noChangeArrowheads="1"/>
          </p:cNvSpPr>
          <p:nvPr>
            <p:ph idx="1"/>
          </p:nvPr>
        </p:nvSpPr>
        <p:spPr bwMode="auto">
          <a:xfrm>
            <a:off x="457200" y="1749187"/>
            <a:ext cx="5610510" cy="2113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 Moves all transform children 10 units upwards!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void Start()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foreach (</a:t>
            </a:r>
            <a:r>
              <a:rPr kumimoji="0" lang="zh-TW" altLang="zh-TW" sz="1600" b="0" i="0" u="sng" strike="noStrike" cap="none" normalizeH="0" baseline="0" dirty="0" smtClean="0">
                <a:ln>
                  <a:noFill/>
                </a:ln>
                <a:solidFill>
                  <a:srgbClr val="B83C82"/>
                </a:solidFill>
                <a:effectLst/>
                <a:latin typeface="Consolas" panose="020B0609020204030204" pitchFamily="49" charset="0"/>
                <a:hlinkClick r:id="rId2"/>
              </a:rPr>
              <a:t>Transform</a:t>
            </a:r>
            <a:r>
              <a:rPr kumimoji="0" lang="zh-TW" altLang="zh-TW" sz="1600" b="0" i="0" u="none" strike="noStrike" cap="none" normalizeH="0" baseline="0" dirty="0" smtClean="0">
                <a:ln>
                  <a:noFill/>
                </a:ln>
                <a:solidFill>
                  <a:srgbClr val="455463"/>
                </a:solidFill>
                <a:effectLst/>
                <a:latin typeface="Consolas" panose="020B0609020204030204" pitchFamily="49" charset="0"/>
              </a:rPr>
              <a:t> child in transform)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child.position += </a:t>
            </a:r>
            <a:r>
              <a:rPr kumimoji="0" lang="zh-TW" altLang="zh-TW" sz="1600" b="0" i="0" u="sng" strike="noStrike" cap="none" normalizeH="0" baseline="0" dirty="0" smtClean="0">
                <a:ln>
                  <a:noFill/>
                </a:ln>
                <a:solidFill>
                  <a:srgbClr val="B83C82"/>
                </a:solidFill>
                <a:effectLst/>
                <a:latin typeface="Consolas" panose="020B0609020204030204" pitchFamily="49" charset="0"/>
                <a:hlinkClick r:id="rId3"/>
              </a:rPr>
              <a:t>Vector3.up</a:t>
            </a:r>
            <a:r>
              <a:rPr kumimoji="0" lang="zh-TW" altLang="zh-TW" sz="1600" b="0" i="0" u="none" strike="noStrike" cap="none" normalizeH="0" baseline="0" dirty="0" smtClean="0">
                <a:ln>
                  <a:noFill/>
                </a:ln>
                <a:solidFill>
                  <a:srgbClr val="455463"/>
                </a:solidFill>
                <a:effectLst/>
                <a:latin typeface="Consolas" panose="020B0609020204030204" pitchFamily="49" charset="0"/>
              </a:rPr>
              <a:t> * 10.0f;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a:t>
            </a:r>
            <a:r>
              <a:rPr kumimoji="0" lang="zh-TW" altLang="zh-TW" sz="100" b="0" i="0" u="none" strike="noStrike" cap="none" normalizeH="0" baseline="0" dirty="0" smtClean="0">
                <a:ln>
                  <a:noFill/>
                </a:ln>
                <a:solidFill>
                  <a:schemeClr val="tx1"/>
                </a:solidFill>
                <a:effectLst/>
              </a:rPr>
              <a:t> </a:t>
            </a:r>
            <a:endParaRPr kumimoji="0" lang="zh-TW" altLang="zh-TW" sz="1050" b="0" i="0" u="none" strike="noStrike" cap="none" normalizeH="0" baseline="0" dirty="0" smtClean="0">
              <a:ln>
                <a:noFill/>
              </a:ln>
              <a:solidFill>
                <a:schemeClr val="tx1"/>
              </a:solidFill>
              <a:effectLst/>
              <a:latin typeface="Arial" panose="020B0604020202020204" pitchFamily="34" charset="0"/>
            </a:endParaRPr>
          </a:p>
        </p:txBody>
      </p:sp>
      <p:pic>
        <p:nvPicPr>
          <p:cNvPr id="6" name="圖片 5"/>
          <p:cNvPicPr>
            <a:picLocks noChangeAspect="1"/>
          </p:cNvPicPr>
          <p:nvPr/>
        </p:nvPicPr>
        <p:blipFill>
          <a:blip r:embed="rId4"/>
          <a:stretch>
            <a:fillRect/>
          </a:stretch>
        </p:blipFill>
        <p:spPr>
          <a:xfrm>
            <a:off x="6547172" y="1844824"/>
            <a:ext cx="1463071" cy="864096"/>
          </a:xfrm>
          <a:prstGeom prst="rect">
            <a:avLst/>
          </a:prstGeom>
        </p:spPr>
      </p:pic>
      <p:pic>
        <p:nvPicPr>
          <p:cNvPr id="7" name="圖片 6"/>
          <p:cNvPicPr>
            <a:picLocks noChangeAspect="1"/>
          </p:cNvPicPr>
          <p:nvPr/>
        </p:nvPicPr>
        <p:blipFill>
          <a:blip r:embed="rId5"/>
          <a:stretch>
            <a:fillRect/>
          </a:stretch>
        </p:blipFill>
        <p:spPr>
          <a:xfrm>
            <a:off x="6228184" y="3284984"/>
            <a:ext cx="2317869" cy="2057506"/>
          </a:xfrm>
          <a:prstGeom prst="rect">
            <a:avLst/>
          </a:prstGeom>
        </p:spPr>
      </p:pic>
    </p:spTree>
    <p:extLst>
      <p:ext uri="{BB962C8B-B14F-4D97-AF65-F5344CB8AC3E}">
        <p14:creationId xmlns:p14="http://schemas.microsoft.com/office/powerpoint/2010/main" val="159149085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Reset </a:t>
            </a:r>
            <a:r>
              <a:rPr lang="en-US" altLang="zh-TW" sz="4000" dirty="0" smtClean="0"/>
              <a:t>to </a:t>
            </a:r>
            <a:r>
              <a:rPr lang="en-US" altLang="zh-TW" sz="4000" dirty="0"/>
              <a:t>parent transform</a:t>
            </a:r>
            <a:endParaRPr lang="zh-TW" altLang="en-US" sz="4000" dirty="0"/>
          </a:p>
        </p:txBody>
      </p:sp>
      <p:sp>
        <p:nvSpPr>
          <p:cNvPr id="5" name="Rectangle 2"/>
          <p:cNvSpPr>
            <a:spLocks noGrp="1" noChangeArrowheads="1"/>
          </p:cNvSpPr>
          <p:nvPr>
            <p:ph idx="1"/>
          </p:nvPr>
        </p:nvSpPr>
        <p:spPr bwMode="auto">
          <a:xfrm>
            <a:off x="457200" y="3263023"/>
            <a:ext cx="8040663" cy="120032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lvl="0" indent="0">
              <a:spcBef>
                <a:spcPct val="0"/>
              </a:spcBef>
              <a:buSzTx/>
              <a:buNone/>
            </a:pP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rotation </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 </a:t>
            </a:r>
            <a:r>
              <a:rPr lang="zh-TW" altLang="zh-TW" sz="2000" dirty="0" smtClean="0">
                <a:solidFill>
                  <a:srgbClr val="FF0000"/>
                </a:solidFill>
                <a:latin typeface="Consolas" panose="020B0609020204030204" pitchFamily="49" charset="0"/>
                <a:ea typeface="Menlo"/>
              </a:rPr>
              <a:t>transform</a:t>
            </a:r>
            <a:r>
              <a:rPr lang="zh-TW" altLang="zh-TW" sz="2000" dirty="0">
                <a:solidFill>
                  <a:srgbClr val="FF0000"/>
                </a:solidFill>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parent</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rotation</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endParaRPr kumimoji="0" lang="zh-TW" altLang="zh-TW" sz="2000" b="0" i="0" u="none" strike="noStrike" cap="none" normalizeH="0" baseline="0" dirty="0" smtClean="0">
              <a:ln>
                <a:noFill/>
              </a:ln>
              <a:solidFill>
                <a:srgbClr val="333333"/>
              </a:solidFill>
              <a:effectLst/>
              <a:latin typeface="Consolas" panose="020B0609020204030204" pitchFamily="49" charset="0"/>
              <a:ea typeface="Menlo"/>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localPosition </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 </a:t>
            </a:r>
            <a:r>
              <a:rPr kumimoji="0" lang="zh-TW" altLang="zh-TW" sz="2000" b="0" i="0" u="none" strike="noStrike" cap="none" normalizeH="0" baseline="0" dirty="0" smtClean="0">
                <a:ln>
                  <a:noFill/>
                </a:ln>
                <a:solidFill>
                  <a:srgbClr val="660066"/>
                </a:solidFill>
                <a:effectLst/>
                <a:latin typeface="Consolas" panose="020B0609020204030204" pitchFamily="49" charset="0"/>
                <a:ea typeface="Menlo"/>
              </a:rPr>
              <a:t>Vector3</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zero</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endParaRPr kumimoji="0" lang="zh-TW" altLang="zh-TW" sz="2000" b="0" i="0" u="none" strike="noStrike" cap="none" normalizeH="0" baseline="0" dirty="0" smtClean="0">
              <a:ln>
                <a:noFill/>
              </a:ln>
              <a:solidFill>
                <a:srgbClr val="333333"/>
              </a:solidFill>
              <a:effectLst/>
              <a:latin typeface="Consolas" panose="020B0609020204030204" pitchFamily="49" charset="0"/>
              <a:ea typeface="Menlo"/>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localScale </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 </a:t>
            </a:r>
            <a:r>
              <a:rPr kumimoji="0" lang="zh-TW" altLang="zh-TW" sz="2000" b="0" i="0" u="none" strike="noStrike" cap="none" normalizeH="0" baseline="0" dirty="0" smtClean="0">
                <a:ln>
                  <a:noFill/>
                </a:ln>
                <a:solidFill>
                  <a:srgbClr val="660066"/>
                </a:solidFill>
                <a:effectLst/>
                <a:latin typeface="Consolas" panose="020B0609020204030204" pitchFamily="49" charset="0"/>
                <a:ea typeface="Menlo"/>
              </a:rPr>
              <a:t>Vector3</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one</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endParaRPr kumimoji="0" lang="zh-TW" altLang="zh-TW" sz="2000" b="0" i="0" u="none" strike="noStrike" cap="none" normalizeH="0" baseline="0" dirty="0" smtClean="0">
              <a:ln>
                <a:noFill/>
              </a:ln>
              <a:solidFill>
                <a:srgbClr val="333333"/>
              </a:solidFill>
              <a:effectLst/>
              <a:latin typeface="Consolas" panose="020B0609020204030204" pitchFamily="49" charset="0"/>
              <a:ea typeface="Menl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2987625"/>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7380288" y="4883150"/>
            <a:ext cx="1295400" cy="44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271463" y="4267200"/>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dirty="0" smtClean="0"/>
              <a:t>Rotation/Translation</a:t>
            </a:r>
            <a:br>
              <a:rPr lang="en-US" altLang="zh-TW" dirty="0" smtClean="0"/>
            </a:br>
            <a:r>
              <a:rPr lang="en-US" altLang="zh-TW" sz="3200" dirty="0" smtClean="0"/>
              <a:t>from world to object</a:t>
            </a:r>
            <a:endParaRPr lang="zh-TW" altLang="en-US" dirty="0"/>
          </a:p>
        </p:txBody>
      </p:sp>
      <p:grpSp>
        <p:nvGrpSpPr>
          <p:cNvPr id="13317" name="群組 11"/>
          <p:cNvGrpSpPr>
            <a:grpSpLocks/>
          </p:cNvGrpSpPr>
          <p:nvPr/>
        </p:nvGrpSpPr>
        <p:grpSpPr bwMode="auto">
          <a:xfrm>
            <a:off x="444500" y="433863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71"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72"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8" name="群組 13"/>
          <p:cNvGrpSpPr>
            <a:grpSpLocks/>
          </p:cNvGrpSpPr>
          <p:nvPr/>
        </p:nvGrpSpPr>
        <p:grpSpPr bwMode="auto">
          <a:xfrm>
            <a:off x="2592388" y="433863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7"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8"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9" name="群組 18"/>
          <p:cNvGrpSpPr>
            <a:grpSpLocks/>
          </p:cNvGrpSpPr>
          <p:nvPr/>
        </p:nvGrpSpPr>
        <p:grpSpPr bwMode="auto">
          <a:xfrm>
            <a:off x="4732338" y="433863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3"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4"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271463" y="1622425"/>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21" name="群組 25"/>
          <p:cNvGrpSpPr>
            <a:grpSpLocks/>
          </p:cNvGrpSpPr>
          <p:nvPr/>
        </p:nvGrpSpPr>
        <p:grpSpPr bwMode="auto">
          <a:xfrm>
            <a:off x="444500" y="1693863"/>
            <a:ext cx="2143125" cy="2071687"/>
            <a:chOff x="1857356" y="2428868"/>
            <a:chExt cx="2143140" cy="2071702"/>
          </a:xfrm>
        </p:grpSpPr>
        <p:cxnSp>
          <p:nvCxnSpPr>
            <p:cNvPr id="27" name="直線單箭頭接點 2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9"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0"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2" name="群組 30"/>
          <p:cNvGrpSpPr>
            <a:grpSpLocks/>
          </p:cNvGrpSpPr>
          <p:nvPr/>
        </p:nvGrpSpPr>
        <p:grpSpPr bwMode="auto">
          <a:xfrm>
            <a:off x="2592388" y="1693863"/>
            <a:ext cx="2143125" cy="2071687"/>
            <a:chOff x="1857356" y="2428868"/>
            <a:chExt cx="2143140" cy="2071702"/>
          </a:xfrm>
        </p:grpSpPr>
        <p:cxnSp>
          <p:nvCxnSpPr>
            <p:cNvPr id="32" name="直線單箭頭接點 31"/>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5"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6"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3" name="群組 35"/>
          <p:cNvGrpSpPr>
            <a:grpSpLocks/>
          </p:cNvGrpSpPr>
          <p:nvPr/>
        </p:nvGrpSpPr>
        <p:grpSpPr bwMode="auto">
          <a:xfrm>
            <a:off x="4732338" y="1693863"/>
            <a:ext cx="2143125" cy="2071687"/>
            <a:chOff x="1857356" y="2428868"/>
            <a:chExt cx="2143140" cy="2071702"/>
          </a:xfrm>
        </p:grpSpPr>
        <p:cxnSp>
          <p:nvCxnSpPr>
            <p:cNvPr id="37" name="直線單箭頭接點 3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1"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2"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944563" y="5124450"/>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944563" y="255111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521075" y="2551113"/>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92450" y="5195888"/>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2"/>
          <p:cNvGrpSpPr>
            <a:grpSpLocks/>
          </p:cNvGrpSpPr>
          <p:nvPr/>
        </p:nvGrpSpPr>
        <p:grpSpPr bwMode="auto">
          <a:xfrm rot="-289836">
            <a:off x="5162550" y="1908175"/>
            <a:ext cx="1714500" cy="1857375"/>
            <a:chOff x="5162611" y="4500563"/>
            <a:chExt cx="1714500" cy="1857375"/>
          </a:xfrm>
        </p:grpSpPr>
        <p:sp>
          <p:nvSpPr>
            <p:cNvPr id="44" name="矩形 43"/>
            <p:cNvSpPr/>
            <p:nvPr/>
          </p:nvSpPr>
          <p:spPr>
            <a:xfrm rot="19503480">
              <a:off x="5712418" y="5120916"/>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46" name="群組 49"/>
            <p:cNvGrpSpPr>
              <a:grpSpLocks/>
            </p:cNvGrpSpPr>
            <p:nvPr/>
          </p:nvGrpSpPr>
          <p:grpSpPr bwMode="auto">
            <a:xfrm rot="-2061928">
              <a:off x="5162611" y="4500563"/>
              <a:ext cx="1714500" cy="1857375"/>
              <a:chOff x="9358346" y="4286256"/>
              <a:chExt cx="1714512" cy="1856594"/>
            </a:xfrm>
          </p:grpSpPr>
          <p:cxnSp>
            <p:nvCxnSpPr>
              <p:cNvPr id="51" name="直線單箭頭接點 50"/>
              <p:cNvCxnSpPr/>
              <p:nvPr/>
            </p:nvCxnSpPr>
            <p:spPr>
              <a:xfrm>
                <a:off x="9358847" y="5213145"/>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347" y="5192484"/>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92388" y="4552950"/>
            <a:ext cx="1714500" cy="1857375"/>
            <a:chOff x="9358346" y="4286256"/>
            <a:chExt cx="1714512" cy="1856594"/>
          </a:xfrm>
        </p:grpSpPr>
        <p:cxnSp>
          <p:nvCxnSpPr>
            <p:cNvPr id="54" name="直線單箭頭接點 53"/>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61"/>
          <p:cNvGrpSpPr>
            <a:grpSpLocks/>
          </p:cNvGrpSpPr>
          <p:nvPr/>
        </p:nvGrpSpPr>
        <p:grpSpPr bwMode="auto">
          <a:xfrm rot="-2326010">
            <a:off x="4697413" y="4578350"/>
            <a:ext cx="1714500" cy="1857375"/>
            <a:chOff x="9358346" y="4286256"/>
            <a:chExt cx="1714512" cy="1856594"/>
          </a:xfrm>
        </p:grpSpPr>
        <p:cxnSp>
          <p:nvCxnSpPr>
            <p:cNvPr id="63" name="直線單箭頭接點 62"/>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rot="19388888">
            <a:off x="5237163" y="5173663"/>
            <a:ext cx="641350"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3" name="群組 48"/>
          <p:cNvGrpSpPr>
            <a:grpSpLocks/>
          </p:cNvGrpSpPr>
          <p:nvPr/>
        </p:nvGrpSpPr>
        <p:grpSpPr bwMode="auto">
          <a:xfrm>
            <a:off x="3021013" y="190817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 name="直線單箭頭接點 5"/>
          <p:cNvCxnSpPr/>
          <p:nvPr/>
        </p:nvCxnSpPr>
        <p:spPr>
          <a:xfrm flipV="1">
            <a:off x="5253038" y="4554538"/>
            <a:ext cx="638175" cy="4175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弧形箭號 (上彎) 7"/>
          <p:cNvSpPr/>
          <p:nvPr/>
        </p:nvSpPr>
        <p:spPr>
          <a:xfrm rot="16200000">
            <a:off x="3864769" y="5460206"/>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6" name="矩形 55"/>
          <p:cNvSpPr/>
          <p:nvPr/>
        </p:nvSpPr>
        <p:spPr>
          <a:xfrm>
            <a:off x="7380288" y="6053138"/>
            <a:ext cx="1295400" cy="4492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文字方塊 56"/>
          <p:cNvSpPr txBox="1">
            <a:spLocks noChangeArrowheads="1"/>
          </p:cNvSpPr>
          <p:nvPr/>
        </p:nvSpPr>
        <p:spPr bwMode="auto">
          <a:xfrm>
            <a:off x="7431088" y="4414838"/>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8" name="文字方塊 57"/>
          <p:cNvSpPr txBox="1">
            <a:spLocks noChangeArrowheads="1"/>
          </p:cNvSpPr>
          <p:nvPr/>
        </p:nvSpPr>
        <p:spPr bwMode="auto">
          <a:xfrm>
            <a:off x="7256463" y="1565275"/>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60" name="弧形箭號 (上彎) 59"/>
          <p:cNvSpPr/>
          <p:nvPr/>
        </p:nvSpPr>
        <p:spPr>
          <a:xfrm rot="16200000">
            <a:off x="6500019" y="2763044"/>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animEffect transition="in" filter="fade">
                                      <p:cBhvr>
                                        <p:cTn id="13" dur="500"/>
                                        <p:tgtEl>
                                          <p:spTgt spid="5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xEl>
                                              <p:pRg st="5" end="5"/>
                                            </p:txEl>
                                          </p:spTgt>
                                        </p:tgtEl>
                                        <p:attrNameLst>
                                          <p:attrName>style.visibility</p:attrName>
                                        </p:attrNameLst>
                                      </p:cBhvr>
                                      <p:to>
                                        <p:strVal val="visible"/>
                                      </p:to>
                                    </p:set>
                                    <p:animEffect transition="in" filter="fade">
                                      <p:cBhvr>
                                        <p:cTn id="24" dur="500"/>
                                        <p:tgtEl>
                                          <p:spTgt spid="5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0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4.72222E-6 -2.00093E-6 L 0.04218 -0.04048 " pathEditMode="relative" rAng="0" ptsTypes="AA">
                                      <p:cBhvr>
                                        <p:cTn id="55" dur="2000" fill="hold"/>
                                        <p:tgtEl>
                                          <p:spTgt spid="22"/>
                                        </p:tgtEl>
                                        <p:attrNameLst>
                                          <p:attrName>ppt_x</p:attrName>
                                          <p:attrName>ppt_y</p:attrName>
                                        </p:attrNameLst>
                                      </p:cBhvr>
                                      <p:rCtr x="2101" y="-2036"/>
                                    </p:animMotion>
                                  </p:childTnLst>
                                </p:cTn>
                              </p:par>
                              <p:par>
                                <p:cTn id="56" presetID="42" presetClass="path" presetSubtype="0" accel="50000" decel="50000" fill="hold" grpId="1" nodeType="withEffect">
                                  <p:stCondLst>
                                    <p:cond delay="0"/>
                                  </p:stCondLst>
                                  <p:childTnLst>
                                    <p:animMotion origin="layout" path="M 8.33333E-7 1.35554E-6 L 0.04531 -0.04465 " pathEditMode="relative" rAng="0" ptsTypes="AA">
                                      <p:cBhvr>
                                        <p:cTn id="57" dur="2000" fill="hold"/>
                                        <p:tgtEl>
                                          <p:spTgt spid="65"/>
                                        </p:tgtEl>
                                        <p:attrNameLst>
                                          <p:attrName>ppt_x</p:attrName>
                                          <p:attrName>ppt_y</p:attrName>
                                        </p:attrNameLst>
                                      </p:cBhvr>
                                      <p:rCtr x="2257" y="-2244"/>
                                    </p:animMotion>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xEl>
                                              <p:pRg st="4" end="4"/>
                                            </p:txEl>
                                          </p:spTgt>
                                        </p:tgtEl>
                                        <p:attrNameLst>
                                          <p:attrName>style.visibility</p:attrName>
                                        </p:attrNameLst>
                                      </p:cBhvr>
                                      <p:to>
                                        <p:strVal val="visible"/>
                                      </p:to>
                                    </p:set>
                                    <p:animEffect transition="in" filter="fade">
                                      <p:cBhvr>
                                        <p:cTn id="6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3" grpId="0" animBg="1"/>
      <p:bldP spid="48" grpId="0" animBg="1"/>
      <p:bldP spid="65" grpId="0" animBg="1"/>
      <p:bldP spid="65" grpId="1" animBg="1"/>
      <p:bldP spid="8"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5" name="Rectangle 69"/>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a:t>Transformation</a:t>
            </a:r>
            <a:br>
              <a:rPr lang="en-US" altLang="zh-TW"/>
            </a:br>
            <a:r>
              <a:rPr lang="en-US" altLang="zh-TW"/>
              <a:t>Pipeline</a:t>
            </a:r>
          </a:p>
        </p:txBody>
      </p:sp>
      <p:sp>
        <p:nvSpPr>
          <p:cNvPr id="18435" name="Rectangle 67"/>
          <p:cNvSpPr>
            <a:spLocks noGrp="1" noChangeArrowheads="1"/>
          </p:cNvSpPr>
          <p:nvPr>
            <p:ph idx="1"/>
          </p:nvPr>
        </p:nvSpPr>
        <p:spPr>
          <a:xfrm>
            <a:off x="4584700" y="4235450"/>
            <a:ext cx="4332288" cy="2286000"/>
          </a:xfrm>
        </p:spPr>
        <p:txBody>
          <a:bodyPr lIns="90488" tIns="44450" rIns="90488" bIns="44450"/>
          <a:lstStyle/>
          <a:p>
            <a:pPr eaLnBrk="1" hangingPunct="1">
              <a:lnSpc>
                <a:spcPct val="80000"/>
              </a:lnSpc>
            </a:pPr>
            <a:r>
              <a:rPr lang="en-US" altLang="zh-TW" sz="2400" smtClean="0"/>
              <a:t>other calculations here</a:t>
            </a:r>
          </a:p>
          <a:p>
            <a:pPr lvl="1" eaLnBrk="1" hangingPunct="1">
              <a:lnSpc>
                <a:spcPct val="65000"/>
              </a:lnSpc>
            </a:pPr>
            <a:r>
              <a:rPr lang="en-US" altLang="zh-TW" sz="2000" smtClean="0"/>
              <a:t>material </a:t>
            </a:r>
            <a:r>
              <a:rPr lang="en-US" altLang="zh-TW" sz="1800" smtClean="0">
                <a:latin typeface="Wingdings" pitchFamily="2" charset="2"/>
              </a:rPr>
              <a:t>è</a:t>
            </a:r>
            <a:r>
              <a:rPr lang="en-US" altLang="zh-TW" sz="2000" smtClean="0"/>
              <a:t> color</a:t>
            </a:r>
          </a:p>
          <a:p>
            <a:pPr lvl="1" eaLnBrk="1" hangingPunct="1">
              <a:lnSpc>
                <a:spcPct val="70000"/>
              </a:lnSpc>
            </a:pPr>
            <a:r>
              <a:rPr lang="en-US" altLang="zh-TW" sz="2000" smtClean="0"/>
              <a:t>shade model (flat)</a:t>
            </a:r>
          </a:p>
          <a:p>
            <a:pPr lvl="1" eaLnBrk="1" hangingPunct="1">
              <a:lnSpc>
                <a:spcPct val="70000"/>
              </a:lnSpc>
            </a:pPr>
            <a:r>
              <a:rPr lang="en-US" altLang="zh-TW" sz="2000" smtClean="0"/>
              <a:t>polygon rendering mode</a:t>
            </a:r>
          </a:p>
          <a:p>
            <a:pPr lvl="1" eaLnBrk="1" hangingPunct="1">
              <a:lnSpc>
                <a:spcPct val="70000"/>
              </a:lnSpc>
            </a:pPr>
            <a:r>
              <a:rPr lang="en-US" altLang="zh-TW" sz="2000" smtClean="0"/>
              <a:t>polygon culling</a:t>
            </a:r>
          </a:p>
          <a:p>
            <a:pPr lvl="1" eaLnBrk="1" hangingPunct="1">
              <a:lnSpc>
                <a:spcPct val="70000"/>
              </a:lnSpc>
            </a:pPr>
            <a:r>
              <a:rPr lang="en-US" altLang="zh-TW" sz="2000" smtClean="0"/>
              <a:t>clipping</a:t>
            </a:r>
          </a:p>
        </p:txBody>
      </p:sp>
      <p:sp>
        <p:nvSpPr>
          <p:cNvPr id="56" name="投影片編號版面配置區 3"/>
          <p:cNvSpPr>
            <a:spLocks noGrp="1"/>
          </p:cNvSpPr>
          <p:nvPr>
            <p:ph type="sldNum" sz="quarter" idx="12"/>
          </p:nvPr>
        </p:nvSpPr>
        <p:spPr>
          <a:xfrm>
            <a:off x="457200" y="6477000"/>
            <a:ext cx="2133600" cy="274638"/>
          </a:xfrm>
        </p:spPr>
        <p:txBody>
          <a:bodyPr lIns="109728" rIns="45720"/>
          <a:lstStyle/>
          <a:p>
            <a:pPr algn="l">
              <a:defRPr/>
            </a:pPr>
            <a:fld id="{0EF47930-6199-45BB-B822-82B874C2701D}" type="slidenum">
              <a:rPr lang="en-US" altLang="en-US"/>
              <a:pPr algn="l">
                <a:defRPr/>
              </a:pPr>
              <a:t>16</a:t>
            </a:fld>
            <a:endParaRPr lang="en-US" altLang="en-US"/>
          </a:p>
        </p:txBody>
      </p:sp>
      <p:grpSp>
        <p:nvGrpSpPr>
          <p:cNvPr id="18437" name="Group 143"/>
          <p:cNvGrpSpPr>
            <a:grpSpLocks/>
          </p:cNvGrpSpPr>
          <p:nvPr/>
        </p:nvGrpSpPr>
        <p:grpSpPr bwMode="auto">
          <a:xfrm>
            <a:off x="511175" y="2667000"/>
            <a:ext cx="7712075" cy="3375025"/>
            <a:chOff x="322" y="1680"/>
            <a:chExt cx="4858" cy="2126"/>
          </a:xfrm>
        </p:grpSpPr>
        <p:sp>
          <p:nvSpPr>
            <p:cNvPr id="18467" name="Rectangle 2"/>
            <p:cNvSpPr>
              <a:spLocks noChangeArrowheads="1"/>
            </p:cNvSpPr>
            <p:nvPr/>
          </p:nvSpPr>
          <p:spPr bwMode="blackWhite">
            <a:xfrm>
              <a:off x="4032"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18468" name="Rectangle 3"/>
            <p:cNvSpPr>
              <a:spLocks noChangeArrowheads="1"/>
            </p:cNvSpPr>
            <p:nvPr/>
          </p:nvSpPr>
          <p:spPr bwMode="blackWhite">
            <a:xfrm>
              <a:off x="2928"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69" name="Rectangle 4"/>
            <p:cNvSpPr>
              <a:spLocks noChangeArrowheads="1"/>
            </p:cNvSpPr>
            <p:nvPr/>
          </p:nvSpPr>
          <p:spPr bwMode="blackWhite">
            <a:xfrm>
              <a:off x="1824"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0" name="Rectangle 5"/>
            <p:cNvSpPr>
              <a:spLocks noChangeArrowheads="1"/>
            </p:cNvSpPr>
            <p:nvPr/>
          </p:nvSpPr>
          <p:spPr bwMode="blackWhite">
            <a:xfrm>
              <a:off x="720"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1" name="Rectangle 7"/>
            <p:cNvSpPr>
              <a:spLocks noChangeArrowheads="1"/>
            </p:cNvSpPr>
            <p:nvPr/>
          </p:nvSpPr>
          <p:spPr bwMode="blackWhite">
            <a:xfrm>
              <a:off x="347" y="1680"/>
              <a:ext cx="125"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2" name="Rectangle 8"/>
            <p:cNvSpPr>
              <a:spLocks noChangeArrowheads="1"/>
            </p:cNvSpPr>
            <p:nvPr/>
          </p:nvSpPr>
          <p:spPr bwMode="blackWhite">
            <a:xfrm>
              <a:off x="322" y="1753"/>
              <a:ext cx="18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60000"/>
                </a:lnSpc>
                <a:spcBef>
                  <a:spcPct val="0"/>
                </a:spcBef>
                <a:buFontTx/>
                <a:buNone/>
              </a:pPr>
              <a:r>
                <a:rPr lang="en-US" altLang="zh-TW" sz="2000" i="1">
                  <a:latin typeface="Arial" charset="0"/>
                  <a:ea typeface="新細明體" pitchFamily="18" charset="-120"/>
                </a:rPr>
                <a:t>v</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r</a:t>
              </a:r>
            </a:p>
            <a:p>
              <a:pPr eaLnBrk="1" hangingPunct="1">
                <a:lnSpc>
                  <a:spcPct val="60000"/>
                </a:lnSpc>
                <a:spcBef>
                  <a:spcPct val="0"/>
                </a:spcBef>
                <a:buFontTx/>
                <a:buNone/>
              </a:pPr>
              <a:r>
                <a:rPr lang="en-US" altLang="zh-TW" sz="2000" i="1">
                  <a:latin typeface="Arial" charset="0"/>
                  <a:ea typeface="新細明體" pitchFamily="18" charset="-120"/>
                </a:rPr>
                <a:t>t</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x</a:t>
              </a:r>
            </a:p>
          </p:txBody>
        </p:sp>
        <p:sp>
          <p:nvSpPr>
            <p:cNvPr id="18473" name="Rectangle 9"/>
            <p:cNvSpPr>
              <a:spLocks noChangeArrowheads="1"/>
            </p:cNvSpPr>
            <p:nvPr/>
          </p:nvSpPr>
          <p:spPr bwMode="blackWhite">
            <a:xfrm>
              <a:off x="697" y="1858"/>
              <a:ext cx="95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a:p>
              <a:pPr eaLnBrk="1" hangingPunct="1">
                <a:spcBef>
                  <a:spcPct val="0"/>
                </a:spcBef>
                <a:buFontTx/>
                <a:buNone/>
              </a:pPr>
              <a:r>
                <a:rPr lang="en-US" altLang="zh-TW" sz="1800" i="1">
                  <a:latin typeface="Arial" charset="0"/>
                  <a:ea typeface="新細明體" pitchFamily="18" charset="-120"/>
                </a:rPr>
                <a:t>Matrix</a:t>
              </a:r>
            </a:p>
          </p:txBody>
        </p:sp>
        <p:sp>
          <p:nvSpPr>
            <p:cNvPr id="18474" name="Rectangle 10"/>
            <p:cNvSpPr>
              <a:spLocks noChangeArrowheads="1"/>
            </p:cNvSpPr>
            <p:nvPr/>
          </p:nvSpPr>
          <p:spPr bwMode="blackWhite">
            <a:xfrm>
              <a:off x="1783" y="1858"/>
              <a:ext cx="9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a:p>
              <a:pPr eaLnBrk="1" hangingPunct="1">
                <a:spcBef>
                  <a:spcPct val="0"/>
                </a:spcBef>
                <a:buFontTx/>
                <a:buNone/>
              </a:pPr>
              <a:r>
                <a:rPr lang="en-US" altLang="zh-TW" sz="1800" i="1">
                  <a:latin typeface="Arial" charset="0"/>
                  <a:ea typeface="新細明體" pitchFamily="18" charset="-120"/>
                </a:rPr>
                <a:t>Matrix</a:t>
              </a:r>
            </a:p>
          </p:txBody>
        </p:sp>
        <p:sp>
          <p:nvSpPr>
            <p:cNvPr id="18475" name="Rectangle 11"/>
            <p:cNvSpPr>
              <a:spLocks noChangeArrowheads="1"/>
            </p:cNvSpPr>
            <p:nvPr/>
          </p:nvSpPr>
          <p:spPr bwMode="blackWhite">
            <a:xfrm>
              <a:off x="2884" y="1858"/>
              <a:ext cx="10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Perspective</a:t>
              </a:r>
            </a:p>
            <a:p>
              <a:pPr eaLnBrk="1" hangingPunct="1">
                <a:spcBef>
                  <a:spcPct val="0"/>
                </a:spcBef>
                <a:buFontTx/>
                <a:buNone/>
              </a:pPr>
              <a:r>
                <a:rPr lang="en-US" altLang="zh-TW" sz="1800" i="1">
                  <a:latin typeface="Arial" charset="0"/>
                  <a:ea typeface="新細明體" pitchFamily="18" charset="-120"/>
                </a:rPr>
                <a:t>Division</a:t>
              </a:r>
            </a:p>
          </p:txBody>
        </p:sp>
        <p:sp>
          <p:nvSpPr>
            <p:cNvPr id="18476" name="Rectangle 12"/>
            <p:cNvSpPr>
              <a:spLocks noChangeArrowheads="1"/>
            </p:cNvSpPr>
            <p:nvPr/>
          </p:nvSpPr>
          <p:spPr bwMode="blackWhite">
            <a:xfrm>
              <a:off x="3999" y="1858"/>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Viewport</a:t>
              </a:r>
            </a:p>
            <a:p>
              <a:pPr eaLnBrk="1" hangingPunct="1">
                <a:spcBef>
                  <a:spcPct val="0"/>
                </a:spcBef>
                <a:buFontTx/>
                <a:buNone/>
              </a:pPr>
              <a:r>
                <a:rPr lang="en-US" altLang="zh-TW" sz="1800" i="1">
                  <a:latin typeface="Arial" charset="0"/>
                  <a:ea typeface="新細明體" pitchFamily="18" charset="-120"/>
                </a:rPr>
                <a:t>Transform</a:t>
              </a:r>
            </a:p>
          </p:txBody>
        </p:sp>
        <p:sp>
          <p:nvSpPr>
            <p:cNvPr id="18477" name="Line 13"/>
            <p:cNvSpPr>
              <a:spLocks noChangeShapeType="1"/>
            </p:cNvSpPr>
            <p:nvPr/>
          </p:nvSpPr>
          <p:spPr bwMode="blackWhite">
            <a:xfrm>
              <a:off x="476"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8" name="Line 14"/>
            <p:cNvSpPr>
              <a:spLocks noChangeShapeType="1"/>
            </p:cNvSpPr>
            <p:nvPr/>
          </p:nvSpPr>
          <p:spPr bwMode="blackWhite">
            <a:xfrm>
              <a:off x="1628"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9" name="Line 15"/>
            <p:cNvSpPr>
              <a:spLocks noChangeShapeType="1"/>
            </p:cNvSpPr>
            <p:nvPr/>
          </p:nvSpPr>
          <p:spPr bwMode="blackWhite">
            <a:xfrm>
              <a:off x="2732"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0" name="Line 16"/>
            <p:cNvSpPr>
              <a:spLocks noChangeShapeType="1"/>
            </p:cNvSpPr>
            <p:nvPr/>
          </p:nvSpPr>
          <p:spPr bwMode="blackWhite">
            <a:xfrm>
              <a:off x="3836"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1" name="Line 17"/>
            <p:cNvSpPr>
              <a:spLocks noChangeShapeType="1"/>
            </p:cNvSpPr>
            <p:nvPr/>
          </p:nvSpPr>
          <p:spPr bwMode="blackWhite">
            <a:xfrm>
              <a:off x="4940"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2" name="Rectangle 18"/>
            <p:cNvSpPr>
              <a:spLocks noChangeArrowheads="1"/>
            </p:cNvSpPr>
            <p:nvPr/>
          </p:nvSpPr>
          <p:spPr bwMode="blackWhite">
            <a:xfrm>
              <a:off x="720"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3" name="Rectangle 19"/>
            <p:cNvSpPr>
              <a:spLocks noChangeArrowheads="1"/>
            </p:cNvSpPr>
            <p:nvPr/>
          </p:nvSpPr>
          <p:spPr bwMode="blackWhite">
            <a:xfrm>
              <a:off x="669" y="2588"/>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4" name="Rectangle 20"/>
            <p:cNvSpPr>
              <a:spLocks noChangeArrowheads="1"/>
            </p:cNvSpPr>
            <p:nvPr/>
          </p:nvSpPr>
          <p:spPr bwMode="blackWhite">
            <a:xfrm>
              <a:off x="720" y="2928"/>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5" name="Rectangle 21"/>
            <p:cNvSpPr>
              <a:spLocks noChangeArrowheads="1"/>
            </p:cNvSpPr>
            <p:nvPr/>
          </p:nvSpPr>
          <p:spPr bwMode="blackWhite">
            <a:xfrm>
              <a:off x="669" y="2972"/>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6" name="Rectangle 22"/>
            <p:cNvSpPr>
              <a:spLocks noChangeArrowheads="1"/>
            </p:cNvSpPr>
            <p:nvPr/>
          </p:nvSpPr>
          <p:spPr bwMode="blackWhite">
            <a:xfrm>
              <a:off x="1824"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7" name="Rectangle 23"/>
            <p:cNvSpPr>
              <a:spLocks noChangeArrowheads="1"/>
            </p:cNvSpPr>
            <p:nvPr/>
          </p:nvSpPr>
          <p:spPr bwMode="blackWhite">
            <a:xfrm>
              <a:off x="1789" y="2588"/>
              <a:ext cx="9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p:txBody>
        </p:sp>
        <p:sp>
          <p:nvSpPr>
            <p:cNvPr id="18488" name="Rectangle 24"/>
            <p:cNvSpPr>
              <a:spLocks noChangeArrowheads="1"/>
            </p:cNvSpPr>
            <p:nvPr/>
          </p:nvSpPr>
          <p:spPr bwMode="blackWhite">
            <a:xfrm>
              <a:off x="1042" y="3379"/>
              <a:ext cx="21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p:txBody>
        </p:sp>
      </p:grpSp>
      <p:sp>
        <p:nvSpPr>
          <p:cNvPr id="18438" name="Rectangle 25"/>
          <p:cNvSpPr>
            <a:spLocks noChangeArrowheads="1"/>
          </p:cNvSpPr>
          <p:nvPr/>
        </p:nvSpPr>
        <p:spPr bwMode="auto">
          <a:xfrm>
            <a:off x="679450" y="2081213"/>
            <a:ext cx="80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object</a:t>
            </a:r>
          </a:p>
        </p:txBody>
      </p:sp>
      <p:sp>
        <p:nvSpPr>
          <p:cNvPr id="18439" name="Rectangle 26"/>
          <p:cNvSpPr>
            <a:spLocks noChangeArrowheads="1"/>
          </p:cNvSpPr>
          <p:nvPr/>
        </p:nvSpPr>
        <p:spPr bwMode="auto">
          <a:xfrm>
            <a:off x="2584450" y="2051050"/>
            <a:ext cx="69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eye</a:t>
            </a:r>
          </a:p>
        </p:txBody>
      </p:sp>
      <p:sp>
        <p:nvSpPr>
          <p:cNvPr id="18440" name="Rectangle 27"/>
          <p:cNvSpPr>
            <a:spLocks noChangeArrowheads="1"/>
          </p:cNvSpPr>
          <p:nvPr/>
        </p:nvSpPr>
        <p:spPr bwMode="auto">
          <a:xfrm>
            <a:off x="4260850" y="20812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clip</a:t>
            </a:r>
          </a:p>
        </p:txBody>
      </p:sp>
      <p:sp>
        <p:nvSpPr>
          <p:cNvPr id="18441" name="Rectangle 28"/>
          <p:cNvSpPr>
            <a:spLocks noChangeArrowheads="1"/>
          </p:cNvSpPr>
          <p:nvPr/>
        </p:nvSpPr>
        <p:spPr bwMode="auto">
          <a:xfrm>
            <a:off x="5708650" y="2005013"/>
            <a:ext cx="1325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normalized</a:t>
            </a:r>
          </a:p>
          <a:p>
            <a:pPr eaLnBrk="1" hangingPunct="1">
              <a:spcBef>
                <a:spcPct val="0"/>
              </a:spcBef>
              <a:buFontTx/>
              <a:buNone/>
            </a:pPr>
            <a:r>
              <a:rPr lang="en-US" altLang="zh-TW" sz="2000" i="1">
                <a:latin typeface="Arial" charset="0"/>
                <a:ea typeface="新細明體" pitchFamily="18" charset="-120"/>
              </a:rPr>
              <a:t>device</a:t>
            </a:r>
          </a:p>
        </p:txBody>
      </p:sp>
      <p:sp>
        <p:nvSpPr>
          <p:cNvPr id="18442" name="Rectangle 29"/>
          <p:cNvSpPr>
            <a:spLocks noChangeArrowheads="1"/>
          </p:cNvSpPr>
          <p:nvPr/>
        </p:nvSpPr>
        <p:spPr bwMode="auto">
          <a:xfrm>
            <a:off x="7842250" y="2081213"/>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window</a:t>
            </a:r>
          </a:p>
        </p:txBody>
      </p:sp>
      <p:grpSp>
        <p:nvGrpSpPr>
          <p:cNvPr id="18443" name="Group 118"/>
          <p:cNvGrpSpPr>
            <a:grpSpLocks/>
          </p:cNvGrpSpPr>
          <p:nvPr/>
        </p:nvGrpSpPr>
        <p:grpSpPr bwMode="auto">
          <a:xfrm>
            <a:off x="4643438" y="549275"/>
            <a:ext cx="3825875" cy="1106488"/>
            <a:chOff x="2477" y="316"/>
            <a:chExt cx="2410" cy="697"/>
          </a:xfrm>
        </p:grpSpPr>
        <p:sp>
          <p:nvSpPr>
            <p:cNvPr id="18444" name="Text Box 95"/>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CPU</a:t>
              </a:r>
            </a:p>
          </p:txBody>
        </p:sp>
        <p:sp>
          <p:nvSpPr>
            <p:cNvPr id="18445" name="Text Box 96"/>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DL</a:t>
              </a:r>
            </a:p>
          </p:txBody>
        </p:sp>
        <p:sp>
          <p:nvSpPr>
            <p:cNvPr id="18446" name="Text Box 97"/>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Poly.</a:t>
              </a:r>
            </a:p>
          </p:txBody>
        </p:sp>
        <p:sp>
          <p:nvSpPr>
            <p:cNvPr id="18447" name="Text Box 98"/>
            <p:cNvSpPr txBox="1">
              <a:spLocks noChangeArrowheads="1"/>
            </p:cNvSpPr>
            <p:nvPr/>
          </p:nvSpPr>
          <p:spPr bwMode="invGray">
            <a:xfrm>
              <a:off x="3316" y="316"/>
              <a:ext cx="365" cy="256"/>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Per</a:t>
              </a:r>
            </a:p>
            <a:p>
              <a:pPr eaLnBrk="1" hangingPunct="1">
                <a:spcBef>
                  <a:spcPct val="0"/>
                </a:spcBef>
                <a:buFontTx/>
                <a:buNone/>
              </a:pPr>
              <a:r>
                <a:rPr lang="en-US" altLang="zh-TW" sz="1000">
                  <a:latin typeface="Arial" charset="0"/>
                  <a:ea typeface="新細明體" pitchFamily="18" charset="-120"/>
                </a:rPr>
                <a:t>Vertex</a:t>
              </a:r>
            </a:p>
          </p:txBody>
        </p:sp>
        <p:sp>
          <p:nvSpPr>
            <p:cNvPr id="18448" name="Text Box 99"/>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Raster</a:t>
              </a:r>
            </a:p>
          </p:txBody>
        </p:sp>
        <p:sp>
          <p:nvSpPr>
            <p:cNvPr id="18449" name="Text Box 100"/>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Frag</a:t>
              </a:r>
            </a:p>
          </p:txBody>
        </p:sp>
        <p:sp>
          <p:nvSpPr>
            <p:cNvPr id="18450" name="Text Box 101"/>
            <p:cNvSpPr txBox="1">
              <a:spLocks noChangeArrowheads="1"/>
            </p:cNvSpPr>
            <p:nvPr/>
          </p:nvSpPr>
          <p:spPr bwMode="invGray">
            <a:xfrm>
              <a:off x="4658" y="597"/>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FB</a:t>
              </a:r>
            </a:p>
          </p:txBody>
        </p:sp>
        <p:sp>
          <p:nvSpPr>
            <p:cNvPr id="18451" name="Text Box 102"/>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Pixel</a:t>
              </a:r>
            </a:p>
          </p:txBody>
        </p:sp>
        <p:sp>
          <p:nvSpPr>
            <p:cNvPr id="18452" name="Text Box 103"/>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Texture</a:t>
              </a:r>
            </a:p>
          </p:txBody>
        </p:sp>
        <p:cxnSp>
          <p:nvCxnSpPr>
            <p:cNvPr id="18453" name="AutoShape 104"/>
            <p:cNvCxnSpPr>
              <a:cxnSpLocks noChangeShapeType="1"/>
              <a:stCxn id="18444" idx="3"/>
              <a:endCxn id="18445"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4" name="AutoShape 105"/>
            <p:cNvCxnSpPr>
              <a:cxnSpLocks noChangeShapeType="1"/>
              <a:stCxn id="18444" idx="3"/>
              <a:endCxn id="18446"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5" name="AutoShape 106"/>
            <p:cNvCxnSpPr>
              <a:cxnSpLocks noChangeShapeType="1"/>
              <a:stCxn id="18444" idx="3"/>
              <a:endCxn id="18451"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6" name="AutoShape 107"/>
            <p:cNvCxnSpPr>
              <a:cxnSpLocks noChangeShapeType="1"/>
              <a:stCxn id="18444" idx="0"/>
              <a:endCxn id="18447"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7" name="AutoShape 108"/>
            <p:cNvCxnSpPr>
              <a:cxnSpLocks noChangeShapeType="1"/>
              <a:stCxn id="18445" idx="0"/>
              <a:endCxn id="18446"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8" name="AutoShape 109"/>
            <p:cNvCxnSpPr>
              <a:cxnSpLocks noChangeShapeType="1"/>
              <a:stCxn id="18445" idx="2"/>
              <a:endCxn id="18451"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9" name="AutoShape 110"/>
            <p:cNvCxnSpPr>
              <a:cxnSpLocks noChangeShapeType="1"/>
              <a:stCxn id="18446" idx="3"/>
              <a:endCxn id="18447"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0" name="AutoShape 111"/>
            <p:cNvCxnSpPr>
              <a:cxnSpLocks noChangeShapeType="1"/>
              <a:stCxn id="18451" idx="3"/>
              <a:endCxn id="18452"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1" name="AutoShape 112"/>
            <p:cNvCxnSpPr>
              <a:cxnSpLocks noChangeShapeType="1"/>
              <a:stCxn id="18451" idx="3"/>
              <a:endCxn id="18448"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2" name="AutoShape 113"/>
            <p:cNvCxnSpPr>
              <a:cxnSpLocks noChangeShapeType="1"/>
              <a:stCxn id="18449" idx="3"/>
              <a:endCxn id="18450"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3" name="AutoShape 114"/>
            <p:cNvCxnSpPr>
              <a:cxnSpLocks noChangeShapeType="1"/>
              <a:stCxn id="18448" idx="3"/>
              <a:endCxn id="18449"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4" name="AutoShape 115"/>
            <p:cNvCxnSpPr>
              <a:cxnSpLocks noChangeShapeType="1"/>
              <a:stCxn id="18452" idx="3"/>
              <a:endCxn id="18448"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5" name="AutoShape 116"/>
            <p:cNvCxnSpPr>
              <a:cxnSpLocks noChangeShapeType="1"/>
              <a:stCxn id="18447" idx="3"/>
              <a:endCxn id="18448"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6" name="AutoShape 117"/>
            <p:cNvCxnSpPr>
              <a:cxnSpLocks noChangeShapeType="1"/>
              <a:stCxn id="18450" idx="2"/>
              <a:endCxn id="18451"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Life of a vertex</a:t>
            </a:r>
            <a:endParaRPr lang="zh-TW" altLang="en-US" dirty="0"/>
          </a:p>
        </p:txBody>
      </p:sp>
      <p:sp>
        <p:nvSpPr>
          <p:cNvPr id="19459" name="文字方塊 3"/>
          <p:cNvSpPr txBox="1">
            <a:spLocks noChangeArrowheads="1"/>
          </p:cNvSpPr>
          <p:nvPr/>
        </p:nvSpPr>
        <p:spPr bwMode="auto">
          <a:xfrm>
            <a:off x="2051050" y="5373688"/>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628775"/>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429000"/>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endParaRPr lang="zh-TW" altLang="en-US"/>
          </a:p>
        </p:txBody>
      </p:sp>
      <p:sp>
        <p:nvSpPr>
          <p:cNvPr id="20483" name="內容版面配置區 2"/>
          <p:cNvSpPr>
            <a:spLocks noGrp="1"/>
          </p:cNvSpPr>
          <p:nvPr>
            <p:ph idx="1"/>
          </p:nvPr>
        </p:nvSpPr>
        <p:spPr/>
        <p:txBody>
          <a:bodyPr/>
          <a:lstStyle/>
          <a:p>
            <a:pPr eaLnBrk="1" hangingPunct="1"/>
            <a:endParaRPr lang="zh-TW" altLang="en-US" smtClean="0"/>
          </a:p>
        </p:txBody>
      </p:sp>
      <p:pic>
        <p:nvPicPr>
          <p:cNvPr id="20484" name="Picture 2" descr="http://ofps.oreilly.com/static/titles/9780596804824/figs/incoming/Late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93913"/>
            <a:ext cx="79565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文字方塊 5"/>
          <p:cNvSpPr txBox="1">
            <a:spLocks noChangeArrowheads="1"/>
          </p:cNvSpPr>
          <p:nvPr/>
        </p:nvSpPr>
        <p:spPr bwMode="auto">
          <a:xfrm>
            <a:off x="2051050" y="4868863"/>
            <a:ext cx="511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Wireframe with hidden-line removal</a:t>
            </a:r>
            <a:endParaRPr lang="zh-TW" altLang="en-US" dirty="0"/>
          </a:p>
        </p:txBody>
      </p:sp>
      <p:sp>
        <p:nvSpPr>
          <p:cNvPr id="24579" name="內容版面配置區 2"/>
          <p:cNvSpPr>
            <a:spLocks noGrp="1"/>
          </p:cNvSpPr>
          <p:nvPr>
            <p:ph idx="1"/>
          </p:nvPr>
        </p:nvSpPr>
        <p:spPr>
          <a:xfrm>
            <a:off x="250825" y="1600200"/>
            <a:ext cx="5741988" cy="4525963"/>
          </a:xfrm>
        </p:spPr>
        <p:txBody>
          <a:bodyPr/>
          <a:lstStyle/>
          <a:p>
            <a:pPr marL="0" indent="0">
              <a:buFontTx/>
              <a:buNone/>
            </a:pPr>
            <a:r>
              <a:rPr lang="en-US" altLang="zh-TW" sz="2400" dirty="0" err="1" smtClean="0"/>
              <a:t>glEnable</a:t>
            </a:r>
            <a:r>
              <a:rPr lang="en-US" altLang="zh-TW" sz="2400" dirty="0" smtClean="0"/>
              <a:t>(GL_POLYGON_OFFSET_FILL);</a:t>
            </a:r>
          </a:p>
          <a:p>
            <a:pPr marL="0" indent="0">
              <a:buFontTx/>
              <a:buNone/>
            </a:pPr>
            <a:r>
              <a:rPr lang="en-US" altLang="zh-TW" sz="2400" dirty="0" err="1" smtClean="0">
                <a:solidFill>
                  <a:srgbClr val="FF0000"/>
                </a:solidFill>
              </a:rPr>
              <a:t>glPolygonOffset</a:t>
            </a:r>
            <a:r>
              <a:rPr lang="en-US" altLang="zh-TW" sz="2400" dirty="0" smtClean="0"/>
              <a:t>( param1, param2 );</a:t>
            </a:r>
          </a:p>
          <a:p>
            <a:pPr marL="0" indent="0">
              <a:buFontTx/>
              <a:buNone/>
            </a:pPr>
            <a:r>
              <a:rPr lang="en-US" altLang="zh-TW" sz="2400" dirty="0" err="1" smtClean="0"/>
              <a:t>glPolygonMode</a:t>
            </a:r>
            <a:r>
              <a:rPr lang="en-US" altLang="zh-TW" sz="2400" dirty="0" smtClean="0"/>
              <a:t>(GL_FRONT , </a:t>
            </a:r>
            <a:r>
              <a:rPr lang="en-US" altLang="zh-TW" sz="2400" dirty="0" smtClean="0">
                <a:solidFill>
                  <a:srgbClr val="FF0000"/>
                </a:solidFill>
              </a:rPr>
              <a:t>GL_FILL</a:t>
            </a:r>
            <a:r>
              <a:rPr lang="en-US" altLang="zh-TW" sz="2400" dirty="0" smtClean="0"/>
              <a:t>); </a:t>
            </a:r>
          </a:p>
          <a:p>
            <a:pPr marL="0" indent="0">
              <a:buFontTx/>
              <a:buNone/>
            </a:pPr>
            <a:r>
              <a:rPr lang="en-US" altLang="zh-TW" sz="2400" dirty="0" smtClean="0"/>
              <a:t>draw(); </a:t>
            </a:r>
          </a:p>
          <a:p>
            <a:pPr marL="0" indent="0">
              <a:buFontTx/>
              <a:buNone/>
            </a:pPr>
            <a:r>
              <a:rPr lang="en-US" altLang="zh-TW" sz="2400" dirty="0" err="1" smtClean="0"/>
              <a:t>glDisable</a:t>
            </a:r>
            <a:r>
              <a:rPr lang="en-US" altLang="zh-TW" sz="2400" dirty="0" smtClean="0"/>
              <a:t>(GL_POLYGON_OFFSET_FILL);</a:t>
            </a:r>
          </a:p>
          <a:p>
            <a:pPr marL="0" indent="0">
              <a:buFontTx/>
              <a:buNone/>
            </a:pPr>
            <a:endParaRPr lang="en-US" altLang="zh-TW" sz="2400" dirty="0" smtClean="0"/>
          </a:p>
          <a:p>
            <a:pPr marL="0" indent="0">
              <a:buFontTx/>
              <a:buNone/>
            </a:pPr>
            <a:r>
              <a:rPr lang="en-US" altLang="zh-TW" sz="2400" dirty="0" err="1" smtClean="0"/>
              <a:t>glPolygonMode</a:t>
            </a:r>
            <a:r>
              <a:rPr lang="en-US" altLang="zh-TW" sz="2400" dirty="0" smtClean="0"/>
              <a:t>(GL_FRONT, </a:t>
            </a:r>
            <a:r>
              <a:rPr lang="en-US" altLang="zh-TW" sz="2400" dirty="0" smtClean="0">
                <a:solidFill>
                  <a:srgbClr val="FF0000"/>
                </a:solidFill>
              </a:rPr>
              <a:t>GL_LINE</a:t>
            </a:r>
            <a:r>
              <a:rPr lang="en-US" altLang="zh-TW" sz="2400" dirty="0" smtClean="0"/>
              <a:t> ); </a:t>
            </a:r>
          </a:p>
          <a:p>
            <a:pPr marL="0" indent="0">
              <a:buFontTx/>
              <a:buNone/>
            </a:pPr>
            <a:r>
              <a:rPr lang="en-US" altLang="zh-TW" sz="2400" dirty="0" smtClean="0"/>
              <a:t>draw();</a:t>
            </a:r>
          </a:p>
          <a:p>
            <a:pPr marL="0" indent="0">
              <a:buFontTx/>
              <a:buNone/>
            </a:pPr>
            <a:endParaRPr lang="en-US" altLang="zh-TW" sz="2400" dirty="0" smtClean="0"/>
          </a:p>
          <a:p>
            <a:pPr marL="0" indent="0">
              <a:buFontTx/>
              <a:buNone/>
            </a:pPr>
            <a:endParaRPr lang="zh-TW" altLang="en-US" sz="2400" dirty="0"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88" y="4221163"/>
            <a:ext cx="2674937"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0243" name="內容版面配置區 3"/>
          <p:cNvSpPr>
            <a:spLocks noGrp="1"/>
          </p:cNvSpPr>
          <p:nvPr>
            <p:ph idx="1"/>
          </p:nvPr>
        </p:nvSpPr>
        <p:spPr/>
        <p:txBody>
          <a:bodyPr/>
          <a:lstStyle/>
          <a:p>
            <a:pPr eaLnBrk="1" hangingPunct="1"/>
            <a:r>
              <a:rPr lang="en-US" altLang="zh-TW" dirty="0" smtClean="0"/>
              <a:t>Geometric Transformations</a:t>
            </a:r>
          </a:p>
          <a:p>
            <a:pPr eaLnBrk="1" hangingPunct="1"/>
            <a:r>
              <a:rPr lang="en-US" altLang="zh-TW" dirty="0" smtClean="0"/>
              <a:t>Basic transformation</a:t>
            </a:r>
          </a:p>
          <a:p>
            <a:pPr lvl="1" eaLnBrk="1" hangingPunct="1"/>
            <a:r>
              <a:rPr lang="en-US" altLang="zh-TW" dirty="0" smtClean="0"/>
              <a:t>The coordinates</a:t>
            </a:r>
          </a:p>
          <a:p>
            <a:pPr lvl="1" eaLnBrk="1" hangingPunct="1"/>
            <a:r>
              <a:rPr lang="en-US" altLang="zh-TW" dirty="0" smtClean="0"/>
              <a:t>Hierarchy transformation</a:t>
            </a:r>
          </a:p>
          <a:p>
            <a:pPr eaLnBrk="1" hangingPunct="1"/>
            <a:r>
              <a:rPr lang="en-US" altLang="zh-TW" dirty="0" smtClean="0"/>
              <a:t>Modeling</a:t>
            </a:r>
          </a:p>
          <a:p>
            <a:pPr lvl="1" eaLnBrk="1" hangingPunct="1"/>
            <a:r>
              <a:rPr lang="en-US" altLang="zh-TW" dirty="0" smtClean="0"/>
              <a:t>Mesh format / import</a:t>
            </a:r>
          </a:p>
          <a:p>
            <a:pPr lvl="1" eaLnBrk="1" hangingPunct="1"/>
            <a:r>
              <a:rPr lang="en-US" altLang="zh-TW" dirty="0" smtClean="0"/>
              <a:t>Unity </a:t>
            </a:r>
            <a:r>
              <a:rPr lang="en-US" altLang="zh-TW" dirty="0" err="1" smtClean="0"/>
              <a:t>ProBuilder</a:t>
            </a:r>
            <a:endParaRPr lang="en-US" altLang="zh-TW" dirty="0" smtClean="0"/>
          </a:p>
          <a:p>
            <a:pPr lvl="1" eaLnBrk="1" hangingPunct="1"/>
            <a:endParaRPr lang="en-US" altLang="zh-TW" dirty="0" smtClean="0"/>
          </a:p>
          <a:p>
            <a:pPr eaLnBrk="1" hangingPunct="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Identity Matrix</a:t>
            </a:r>
            <a:endParaRPr lang="zh-TW" altLang="en-US" dirty="0"/>
          </a:p>
        </p:txBody>
      </p:sp>
      <p:sp>
        <p:nvSpPr>
          <p:cNvPr id="21507" name="內容版面配置區 2"/>
          <p:cNvSpPr>
            <a:spLocks noGrp="1"/>
          </p:cNvSpPr>
          <p:nvPr>
            <p:ph idx="1"/>
          </p:nvPr>
        </p:nvSpPr>
        <p:spPr>
          <a:xfrm>
            <a:off x="457200" y="1268413"/>
            <a:ext cx="4043363" cy="4525962"/>
          </a:xfrm>
          <a:solidFill>
            <a:schemeClr val="accent5">
              <a:lumMod val="20000"/>
              <a:lumOff val="80000"/>
            </a:schemeClr>
          </a:solidFill>
        </p:spPr>
        <p:txBody>
          <a:bodyPr/>
          <a:lstStyle/>
          <a:p>
            <a:pPr eaLnBrk="1" hangingPunct="1">
              <a:buFontTx/>
              <a:buNone/>
              <a:defRPr/>
            </a:pPr>
            <a:r>
              <a:rPr lang="en-US" altLang="zh-TW" sz="2400" dirty="0" err="1" smtClean="0"/>
              <a:t>glTranslatef</a:t>
            </a:r>
            <a:r>
              <a:rPr lang="en-US" altLang="zh-TW" sz="2400" dirty="0" smtClean="0"/>
              <a:t>(0, 1,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p>
          <a:p>
            <a:pPr eaLnBrk="1" hangingPunct="1">
              <a:buFontTx/>
              <a:buNone/>
              <a:defRPr/>
            </a:pPr>
            <a:endParaRPr lang="en-US" altLang="zh-TW" sz="2400" dirty="0" smtClean="0"/>
          </a:p>
          <a:p>
            <a:pPr eaLnBrk="1" hangingPunct="1">
              <a:buFontTx/>
              <a:buNone/>
              <a:defRPr/>
            </a:pPr>
            <a:r>
              <a:rPr lang="en-US" altLang="zh-TW" sz="2400" dirty="0" err="1" smtClean="0"/>
              <a:t>glTranslatef</a:t>
            </a:r>
            <a:r>
              <a:rPr lang="en-US" altLang="zh-TW" sz="2400" dirty="0" smtClean="0"/>
              <a:t>(1, 0,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endParaRPr lang="zh-TW" altLang="en-US" sz="2400" dirty="0" smtClean="0"/>
          </a:p>
          <a:p>
            <a:pPr eaLnBrk="1" hangingPunct="1">
              <a:buFontTx/>
              <a:buNone/>
              <a:defRPr/>
            </a:pPr>
            <a:endParaRPr lang="zh-TW" altLang="en-US" sz="2400" dirty="0" smtClean="0"/>
          </a:p>
        </p:txBody>
      </p:sp>
      <p:sp>
        <p:nvSpPr>
          <p:cNvPr id="4" name="內容版面配置區 2"/>
          <p:cNvSpPr txBox="1">
            <a:spLocks/>
          </p:cNvSpPr>
          <p:nvPr/>
        </p:nvSpPr>
        <p:spPr bwMode="auto">
          <a:xfrm>
            <a:off x="4632325" y="1296988"/>
            <a:ext cx="4043363" cy="4525962"/>
          </a:xfrm>
          <a:prstGeom prst="rect">
            <a:avLst/>
          </a:prstGeom>
          <a:solidFill>
            <a:schemeClr val="accent5">
              <a:lumMod val="20000"/>
              <a:lumOff val="80000"/>
            </a:schemeClr>
          </a:solidFill>
          <a:ln>
            <a:noFill/>
          </a:ln>
        </p:spPr>
        <p:txBody>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(0, 1,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solidFill>
                  <a:srgbClr val="FF0000"/>
                </a:solidFill>
                <a:latin typeface="微軟正黑體" pitchFamily="34" charset="-120"/>
                <a:ea typeface="微軟正黑體" pitchFamily="34" charset="-120"/>
              </a:rPr>
              <a:t>glLoadIdentity</a:t>
            </a:r>
            <a:r>
              <a:rPr kumimoji="0" lang="en-US" altLang="zh-TW" sz="2400" dirty="0" smtClean="0">
                <a:solidFill>
                  <a:srgbClr val="FF0000"/>
                </a:solidFill>
                <a:latin typeface="微軟正黑體" pitchFamily="34" charset="-120"/>
                <a:ea typeface="微軟正黑體" pitchFamily="34" charset="-120"/>
              </a:rPr>
              <a:t>();</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(1, 0,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endParaRPr kumimoji="0" lang="zh-TW" altLang="en-US" sz="2400" dirty="0" smtClean="0">
              <a:latin typeface="微軟正黑體" pitchFamily="34" charset="-120"/>
              <a:ea typeface="微軟正黑體" pitchFamily="34" charset="-120"/>
            </a:endParaRPr>
          </a:p>
          <a:p>
            <a:pPr>
              <a:spcBef>
                <a:spcPct val="20000"/>
              </a:spcBef>
              <a:buSzPct val="200000"/>
              <a:defRPr/>
            </a:pPr>
            <a:endParaRPr kumimoji="0" lang="zh-TW" altLang="en-US" sz="2400" dirty="0" smtClean="0">
              <a:latin typeface="微軟正黑體" pitchFamily="34" charset="-120"/>
              <a:ea typeface="微軟正黑體" pitchFamily="34"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Matrix Stacks</a:t>
            </a:r>
            <a:endParaRPr lang="zh-TW" altLang="en-US" dirty="0"/>
          </a:p>
        </p:txBody>
      </p:sp>
      <p:sp>
        <p:nvSpPr>
          <p:cNvPr id="5" name="矩形 4"/>
          <p:cNvSpPr/>
          <p:nvPr/>
        </p:nvSpPr>
        <p:spPr>
          <a:xfrm>
            <a:off x="1979613" y="1446213"/>
            <a:ext cx="52085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3429000" y="2954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3429000" y="3525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429000" y="4097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429000" y="4668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32" name="文字方塊 11"/>
          <p:cNvSpPr txBox="1">
            <a:spLocks noChangeArrowheads="1"/>
          </p:cNvSpPr>
          <p:nvPr/>
        </p:nvSpPr>
        <p:spPr bwMode="auto">
          <a:xfrm>
            <a:off x="3635375" y="5229225"/>
            <a:ext cx="1857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Matrix Stack</a:t>
            </a:r>
            <a:endParaRPr lang="zh-TW" altLang="en-US" sz="1800">
              <a:latin typeface="Arial" charset="0"/>
              <a:ea typeface="新細明體" pitchFamily="18" charset="-120"/>
            </a:endParaRPr>
          </a:p>
        </p:txBody>
      </p:sp>
      <p:sp>
        <p:nvSpPr>
          <p:cNvPr id="26633" name="文字方塊 12"/>
          <p:cNvSpPr txBox="1">
            <a:spLocks noChangeArrowheads="1"/>
          </p:cNvSpPr>
          <p:nvPr/>
        </p:nvSpPr>
        <p:spPr bwMode="auto">
          <a:xfrm>
            <a:off x="782638" y="3341688"/>
            <a:ext cx="2071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glPushMatrix()</a:t>
            </a:r>
            <a:endParaRPr lang="zh-TW" altLang="en-US" sz="1800">
              <a:latin typeface="Arial" charset="0"/>
              <a:ea typeface="新細明體" pitchFamily="18" charset="-120"/>
            </a:endParaRPr>
          </a:p>
        </p:txBody>
      </p:sp>
      <p:sp>
        <p:nvSpPr>
          <p:cNvPr id="26634" name="文字方塊 13"/>
          <p:cNvSpPr txBox="1">
            <a:spLocks noChangeArrowheads="1"/>
          </p:cNvSpPr>
          <p:nvPr/>
        </p:nvSpPr>
        <p:spPr bwMode="auto">
          <a:xfrm>
            <a:off x="5940425" y="3343275"/>
            <a:ext cx="207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glPopMatrix()</a:t>
            </a:r>
            <a:endParaRPr lang="zh-TW" altLang="en-US" sz="1800">
              <a:latin typeface="Arial" charset="0"/>
              <a:ea typeface="新細明體" pitchFamily="18" charset="-120"/>
            </a:endParaRPr>
          </a:p>
        </p:txBody>
      </p:sp>
      <p:sp>
        <p:nvSpPr>
          <p:cNvPr id="15" name="上彎箭號 14"/>
          <p:cNvSpPr/>
          <p:nvPr/>
        </p:nvSpPr>
        <p:spPr>
          <a:xfrm>
            <a:off x="5857875" y="2349500"/>
            <a:ext cx="1017588" cy="963613"/>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上彎箭號 15"/>
          <p:cNvSpPr/>
          <p:nvPr/>
        </p:nvSpPr>
        <p:spPr>
          <a:xfrm rot="5400000">
            <a:off x="2188369" y="2356644"/>
            <a:ext cx="1033463" cy="1019175"/>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文字方塊 13"/>
          <p:cNvSpPr txBox="1">
            <a:spLocks noChangeArrowheads="1"/>
          </p:cNvSpPr>
          <p:nvPr/>
        </p:nvSpPr>
        <p:spPr bwMode="auto">
          <a:xfrm>
            <a:off x="1259632" y="5825672"/>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dirty="0" err="1">
                <a:latin typeface="Arial" charset="0"/>
                <a:ea typeface="新細明體" pitchFamily="18" charset="-120"/>
              </a:rPr>
              <a:t>glGet</a:t>
            </a:r>
            <a:r>
              <a:rPr lang="en-US" altLang="zh-TW" sz="2000" dirty="0">
                <a:latin typeface="Arial" charset="0"/>
                <a:ea typeface="新細明體" pitchFamily="18" charset="-120"/>
              </a:rPr>
              <a:t>(GL_MAX_MODELVIEW_STACK_DEPTH, &amp;size)</a:t>
            </a:r>
          </a:p>
        </p:txBody>
      </p:sp>
      <p:sp>
        <p:nvSpPr>
          <p:cNvPr id="26638" name="文字方塊 2"/>
          <p:cNvSpPr txBox="1">
            <a:spLocks noChangeArrowheads="1"/>
          </p:cNvSpPr>
          <p:nvPr/>
        </p:nvSpPr>
        <p:spPr bwMode="auto">
          <a:xfrm>
            <a:off x="2644775" y="1557338"/>
            <a:ext cx="387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dirty="0">
                <a:latin typeface="Arial" charset="0"/>
                <a:ea typeface="新細明體" pitchFamily="18" charset="-120"/>
              </a:rPr>
              <a:t>Current </a:t>
            </a:r>
            <a:r>
              <a:rPr lang="en-US" altLang="zh-TW" sz="1800" dirty="0" smtClean="0">
                <a:latin typeface="Arial" charset="0"/>
                <a:ea typeface="新細明體" pitchFamily="18" charset="-120"/>
              </a:rPr>
              <a:t>Matrix(</a:t>
            </a:r>
            <a:r>
              <a:rPr lang="en-US" altLang="zh-TW" sz="1800" dirty="0" err="1" smtClean="0">
                <a:latin typeface="Arial" charset="0"/>
                <a:ea typeface="新細明體" pitchFamily="18" charset="-120"/>
              </a:rPr>
              <a:t>modelview</a:t>
            </a:r>
            <a:r>
              <a:rPr lang="en-US" altLang="zh-TW" sz="1800" dirty="0" smtClean="0">
                <a:latin typeface="Arial" charset="0"/>
                <a:ea typeface="新細明體" pitchFamily="18" charset="-120"/>
              </a:rPr>
              <a:t>/projection</a:t>
            </a:r>
            <a:r>
              <a:rPr lang="en-US" altLang="zh-TW" sz="1800" dirty="0">
                <a:latin typeface="Arial" charset="0"/>
                <a:ea typeface="新細明體" pitchFamily="18" charset="-120"/>
              </a:rPr>
              <a:t>)</a:t>
            </a:r>
            <a:endParaRPr lang="zh-TW" altLang="en-US" sz="1800" dirty="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r>
              <a:rPr lang="en-US" altLang="zh-TW" dirty="0" smtClean="0"/>
              <a:t>Atom example</a:t>
            </a:r>
            <a:endParaRPr lang="zh-TW" altLang="en-US" dirty="0"/>
          </a:p>
        </p:txBody>
      </p:sp>
      <p:sp>
        <p:nvSpPr>
          <p:cNvPr id="27651" name="內容版面配置區 2"/>
          <p:cNvSpPr>
            <a:spLocks noGrp="1"/>
          </p:cNvSpPr>
          <p:nvPr>
            <p:ph idx="1"/>
          </p:nvPr>
        </p:nvSpPr>
        <p:spPr>
          <a:xfrm>
            <a:off x="395288" y="1196975"/>
            <a:ext cx="8229600" cy="4525963"/>
          </a:xfrm>
        </p:spPr>
        <p:txBody>
          <a:bodyPr/>
          <a:lstStyle/>
          <a:p>
            <a:pPr eaLnBrk="1" hangingPunct="1">
              <a:buFont typeface="Wingdings 2" pitchFamily="18" charset="2"/>
              <a:buNone/>
            </a:pPr>
            <a:r>
              <a:rPr lang="en-US" altLang="zh-TW" sz="2000" smtClean="0">
                <a:solidFill>
                  <a:srgbClr val="00B050"/>
                </a:solidFill>
              </a:rPr>
              <a:t>	// First Electron Orbit</a:t>
            </a:r>
          </a:p>
          <a:p>
            <a:pPr eaLnBrk="1" hangingPunct="1">
              <a:buFont typeface="Wingdings 2" pitchFamily="18" charset="2"/>
              <a:buNone/>
            </a:pPr>
            <a:r>
              <a:rPr lang="en-US" altLang="zh-TW" sz="2000" smtClean="0">
                <a:solidFill>
                  <a:srgbClr val="00B050"/>
                </a:solidFill>
              </a:rPr>
              <a:t>	// Save viewing transformation</a:t>
            </a:r>
          </a:p>
          <a:p>
            <a:pPr eaLnBrk="1" hangingPunct="1">
              <a:buFont typeface="Wingdings 2" pitchFamily="18" charset="2"/>
              <a:buNone/>
            </a:pPr>
            <a:r>
              <a:rPr lang="en-US" altLang="zh-TW" sz="2000" smtClean="0">
                <a:solidFill>
                  <a:srgbClr val="FF0000"/>
                </a:solidFill>
              </a:rPr>
              <a:t>	glPushMatrix();</a:t>
            </a:r>
          </a:p>
          <a:p>
            <a:pPr eaLnBrk="1" hangingPunct="1">
              <a:buFont typeface="Wingdings 2" pitchFamily="18" charset="2"/>
              <a:buNone/>
            </a:pPr>
            <a:r>
              <a:rPr lang="en-US" altLang="zh-TW" sz="2000" smtClean="0"/>
              <a:t>	</a:t>
            </a:r>
            <a:r>
              <a:rPr lang="en-US" altLang="zh-TW" sz="2000" smtClean="0">
                <a:solidFill>
                  <a:srgbClr val="00B050"/>
                </a:solidFill>
              </a:rPr>
              <a:t>// Rotate by angle of revolution</a:t>
            </a:r>
          </a:p>
          <a:p>
            <a:pPr eaLnBrk="1" hangingPunct="1">
              <a:buFont typeface="Wingdings 2" pitchFamily="18" charset="2"/>
              <a:buNone/>
            </a:pPr>
            <a:r>
              <a:rPr lang="en-US" altLang="zh-TW" sz="2000" smtClean="0"/>
              <a:t>	glRotatef(fElect1, 0.0f, 1.0f, 0.0f);</a:t>
            </a:r>
          </a:p>
          <a:p>
            <a:pPr eaLnBrk="1" hangingPunct="1">
              <a:buFont typeface="Wingdings 2" pitchFamily="18" charset="2"/>
              <a:buNone/>
            </a:pPr>
            <a:r>
              <a:rPr lang="en-US" altLang="zh-TW" sz="2000" smtClean="0"/>
              <a:t>	</a:t>
            </a:r>
            <a:r>
              <a:rPr lang="en-US" altLang="zh-TW" sz="2000" smtClean="0">
                <a:solidFill>
                  <a:srgbClr val="00B050"/>
                </a:solidFill>
              </a:rPr>
              <a:t>// Translate out from origin to orbit distance</a:t>
            </a:r>
          </a:p>
          <a:p>
            <a:pPr eaLnBrk="1" hangingPunct="1">
              <a:buFont typeface="Wingdings 2" pitchFamily="18" charset="2"/>
              <a:buNone/>
            </a:pPr>
            <a:r>
              <a:rPr lang="en-US" altLang="zh-TW" sz="2000" smtClean="0"/>
              <a:t>	glTranslatef(90.0f, 0.0f, 0.0f);</a:t>
            </a:r>
          </a:p>
          <a:p>
            <a:pPr eaLnBrk="1" hangingPunct="1">
              <a:buFont typeface="Wingdings 2" pitchFamily="18" charset="2"/>
              <a:buNone/>
            </a:pPr>
            <a:r>
              <a:rPr lang="en-US" altLang="zh-TW" sz="2000" smtClean="0"/>
              <a:t>	</a:t>
            </a:r>
            <a:r>
              <a:rPr lang="en-US" altLang="zh-TW" sz="2000" smtClean="0">
                <a:solidFill>
                  <a:srgbClr val="00B050"/>
                </a:solidFill>
              </a:rPr>
              <a:t>// Draw the electron</a:t>
            </a:r>
          </a:p>
          <a:p>
            <a:pPr eaLnBrk="1" hangingPunct="1">
              <a:buFont typeface="Wingdings 2" pitchFamily="18" charset="2"/>
              <a:buNone/>
            </a:pPr>
            <a:r>
              <a:rPr lang="en-US" altLang="zh-TW" sz="2000" smtClean="0"/>
              <a:t>	glutSolidSphere(6.0f, 15, 15);</a:t>
            </a:r>
            <a:r>
              <a:rPr lang="zh-TW" altLang="en-US" sz="2000" smtClean="0"/>
              <a:t>  </a:t>
            </a:r>
          </a:p>
          <a:p>
            <a:pPr eaLnBrk="1" hangingPunct="1">
              <a:buFont typeface="Wingdings 2" pitchFamily="18" charset="2"/>
              <a:buNone/>
            </a:pPr>
            <a:r>
              <a:rPr lang="en-US" altLang="zh-TW" sz="2000" smtClean="0"/>
              <a:t>	</a:t>
            </a:r>
            <a:r>
              <a:rPr lang="en-US" altLang="zh-TW" sz="2000" smtClean="0">
                <a:solidFill>
                  <a:srgbClr val="00B050"/>
                </a:solidFill>
              </a:rPr>
              <a:t>// Restore the viewing transformation</a:t>
            </a:r>
          </a:p>
          <a:p>
            <a:pPr eaLnBrk="1" hangingPunct="1">
              <a:buFont typeface="Wingdings 2" pitchFamily="18" charset="2"/>
              <a:buNone/>
            </a:pPr>
            <a:r>
              <a:rPr lang="en-US" altLang="zh-TW" sz="2000" smtClean="0">
                <a:solidFill>
                  <a:srgbClr val="FF0000"/>
                </a:solidFill>
              </a:rPr>
              <a:t>	glPopMatrix();</a:t>
            </a:r>
          </a:p>
          <a:p>
            <a:pPr eaLnBrk="1" hangingPunct="1">
              <a:buFont typeface="Wingdings 2" pitchFamily="18" charset="2"/>
              <a:buNone/>
            </a:pPr>
            <a:r>
              <a:rPr lang="en-US" altLang="zh-TW" sz="2000" smtClean="0">
                <a:solidFill>
                  <a:srgbClr val="FF0000"/>
                </a:solidFill>
              </a:rPr>
              <a:t>….</a:t>
            </a:r>
          </a:p>
          <a:p>
            <a:pPr eaLnBrk="1" hangingPunct="1">
              <a:buFont typeface="Wingdings 2" pitchFamily="18" charset="2"/>
              <a:buNone/>
            </a:pPr>
            <a:r>
              <a:rPr lang="en-US" altLang="zh-TW" sz="2000" smtClean="0">
                <a:solidFill>
                  <a:srgbClr val="FF0000"/>
                </a:solidFill>
              </a:rPr>
              <a:t>//(2)</a:t>
            </a:r>
            <a:r>
              <a:rPr lang="en-US" altLang="zh-TW" sz="2000" smtClean="0">
                <a:solidFill>
                  <a:srgbClr val="00B050"/>
                </a:solidFill>
              </a:rPr>
              <a:t> Second Electron Orbit</a:t>
            </a:r>
            <a:endParaRPr lang="en-US" altLang="zh-TW" sz="2000" smtClean="0">
              <a:solidFill>
                <a:srgbClr val="FF0000"/>
              </a:solidFill>
            </a:endParaRPr>
          </a:p>
          <a:p>
            <a:pPr eaLnBrk="1" hangingPunct="1">
              <a:buFont typeface="Wingdings 2" pitchFamily="18" charset="2"/>
              <a:buNone/>
            </a:pPr>
            <a:endParaRPr lang="en-US" altLang="zh-TW" sz="2000" smtClean="0">
              <a:solidFill>
                <a:srgbClr val="FF0000"/>
              </a:solidFill>
            </a:endParaRPr>
          </a:p>
          <a:p>
            <a:pPr eaLnBrk="1" hangingPunct="1">
              <a:buFont typeface="Wingdings 2" pitchFamily="18" charset="2"/>
              <a:buNone/>
            </a:pPr>
            <a:endParaRPr lang="zh-TW" altLang="en-US" sz="200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8675" name="內容版面配置區 2"/>
          <p:cNvSpPr>
            <a:spLocks noGrp="1"/>
          </p:cNvSpPr>
          <p:nvPr>
            <p:ph idx="1"/>
          </p:nvPr>
        </p:nvSpPr>
        <p:spPr>
          <a:xfrm>
            <a:off x="179388" y="1557338"/>
            <a:ext cx="3671887" cy="4525962"/>
          </a:xfrm>
        </p:spPr>
        <p:txBody>
          <a:bodyPr/>
          <a:lstStyle/>
          <a:p>
            <a:pPr eaLnBrk="1" hangingPunct="1">
              <a:buFont typeface="Wingdings 2" pitchFamily="18" charset="2"/>
              <a:buNone/>
            </a:pPr>
            <a:r>
              <a:rPr lang="en-US" altLang="zh-TW" sz="2400" smtClean="0"/>
              <a:t>	…</a:t>
            </a:r>
          </a:p>
          <a:p>
            <a:pPr eaLnBrk="1" hangingPunct="1">
              <a:buFont typeface="Wingdings 2" pitchFamily="18" charset="2"/>
              <a:buNone/>
            </a:pPr>
            <a:r>
              <a:rPr lang="en-US" altLang="zh-TW" sz="1600" smtClean="0">
                <a:solidFill>
                  <a:srgbClr val="00B050"/>
                </a:solidFill>
              </a:rPr>
              <a:t>// (2) Second Electron Orbit</a:t>
            </a:r>
          </a:p>
          <a:p>
            <a:pPr eaLnBrk="1" hangingPunct="1">
              <a:buFont typeface="Wingdings 2" pitchFamily="18" charset="2"/>
              <a:buNone/>
            </a:pPr>
            <a:r>
              <a:rPr lang="en-US" altLang="zh-TW" sz="1600" smtClean="0">
                <a:solidFill>
                  <a:srgbClr val="FF0000"/>
                </a:solidFill>
              </a:rPr>
              <a:t>	glPushMatrix();</a:t>
            </a:r>
          </a:p>
          <a:p>
            <a:pPr eaLnBrk="1" hangingPunct="1">
              <a:buFont typeface="Wingdings 2" pitchFamily="18" charset="2"/>
              <a:buNone/>
            </a:pPr>
            <a:r>
              <a:rPr lang="en-US" altLang="zh-TW" sz="1600" smtClean="0"/>
              <a:t>	glRotatef(45.0f, 0.0f, 0.0f, 1.0f);</a:t>
            </a:r>
          </a:p>
          <a:p>
            <a:pPr eaLnBrk="1" hangingPunct="1">
              <a:buFont typeface="Wingdings 2" pitchFamily="18" charset="2"/>
              <a:buNone/>
            </a:pPr>
            <a:r>
              <a:rPr lang="en-US" altLang="zh-TW" sz="1600" smtClean="0"/>
              <a:t>	glRotatef(</a:t>
            </a:r>
            <a:r>
              <a:rPr lang="en-US" altLang="zh-TW" sz="1600" smtClean="0">
                <a:solidFill>
                  <a:srgbClr val="0070C0"/>
                </a:solidFill>
              </a:rPr>
              <a:t>fElect1</a:t>
            </a:r>
            <a:r>
              <a:rPr lang="en-US" altLang="zh-TW" sz="1600" smtClean="0"/>
              <a:t>, 0.0f, 1.0f, 0.0f);</a:t>
            </a:r>
          </a:p>
          <a:p>
            <a:pPr eaLnBrk="1" hangingPunct="1">
              <a:buFont typeface="Wingdings 2" pitchFamily="18" charset="2"/>
              <a:buNone/>
            </a:pPr>
            <a:r>
              <a:rPr lang="en-US" altLang="zh-TW" sz="1600" smtClean="0"/>
              <a:t>	glTranslatef(-70.0f, 0.0f, 0.0f);</a:t>
            </a:r>
          </a:p>
          <a:p>
            <a:pPr eaLnBrk="1" hangingPunct="1">
              <a:buFont typeface="Wingdings 2" pitchFamily="18" charset="2"/>
              <a:buNone/>
            </a:pPr>
            <a:r>
              <a:rPr lang="en-US" altLang="zh-TW" sz="1600" smtClean="0"/>
              <a:t>	glutSolidSphere(6.0f, 15, 15);</a:t>
            </a:r>
          </a:p>
          <a:p>
            <a:pPr eaLnBrk="1" hangingPunct="1">
              <a:buFont typeface="Wingdings 2" pitchFamily="18" charset="2"/>
              <a:buNone/>
            </a:pPr>
            <a:r>
              <a:rPr lang="en-US" altLang="zh-TW" sz="1600" smtClean="0">
                <a:solidFill>
                  <a:srgbClr val="FF0000"/>
                </a:solidFill>
              </a:rPr>
              <a:t>	glPopMatrix();</a:t>
            </a:r>
            <a:endParaRPr lang="zh-TW" altLang="en-US" sz="1600" smtClean="0">
              <a:solidFill>
                <a:srgbClr val="FF0000"/>
              </a:solidFill>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292600"/>
            <a:ext cx="215741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內容版面配置區 2"/>
          <p:cNvSpPr txBox="1">
            <a:spLocks/>
          </p:cNvSpPr>
          <p:nvPr/>
        </p:nvSpPr>
        <p:spPr bwMode="auto">
          <a:xfrm>
            <a:off x="4211638" y="1628775"/>
            <a:ext cx="4464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buSzPct val="200000"/>
              <a:buFont typeface="Wingdings 2" pitchFamily="18" charset="2"/>
              <a:buNone/>
            </a:pPr>
            <a:r>
              <a:rPr kumimoji="0" lang="en-US" altLang="zh-TW" sz="2400"/>
              <a:t>	</a:t>
            </a:r>
            <a:r>
              <a:rPr kumimoji="0" lang="en-US" altLang="zh-TW" sz="1600">
                <a:solidFill>
                  <a:srgbClr val="00B050"/>
                </a:solidFill>
              </a:rPr>
              <a:t>// Third Electron Orbit</a:t>
            </a:r>
          </a:p>
          <a:p>
            <a:pPr>
              <a:buSzPct val="200000"/>
              <a:buFont typeface="Wingdings 2" pitchFamily="18" charset="2"/>
              <a:buNone/>
            </a:pPr>
            <a:r>
              <a:rPr kumimoji="0" lang="en-US" altLang="zh-TW" sz="1600">
                <a:solidFill>
                  <a:srgbClr val="FF0000"/>
                </a:solidFill>
              </a:rPr>
              <a:t>	glPushMatrix();</a:t>
            </a:r>
          </a:p>
          <a:p>
            <a:pPr>
              <a:buSzPct val="200000"/>
              <a:buFont typeface="Wingdings 2" pitchFamily="18" charset="2"/>
              <a:buNone/>
            </a:pPr>
            <a:r>
              <a:rPr kumimoji="0" lang="en-US" altLang="zh-TW" sz="1600"/>
              <a:t>	glRotatef(360-45.0f, 0.0f, 0.0f, 1.0f);</a:t>
            </a:r>
          </a:p>
          <a:p>
            <a:pPr>
              <a:buSzPct val="200000"/>
              <a:buFont typeface="Wingdings 2" pitchFamily="18" charset="2"/>
              <a:buNone/>
            </a:pPr>
            <a:r>
              <a:rPr kumimoji="0" lang="en-US" altLang="zh-TW" sz="1600"/>
              <a:t>	glRotatef(</a:t>
            </a:r>
            <a:r>
              <a:rPr kumimoji="0" lang="en-US" altLang="zh-TW" sz="1600">
                <a:solidFill>
                  <a:srgbClr val="0070C0"/>
                </a:solidFill>
              </a:rPr>
              <a:t>fElect1</a:t>
            </a:r>
            <a:r>
              <a:rPr kumimoji="0" lang="en-US" altLang="zh-TW" sz="1600"/>
              <a:t>, 0.0f, 1.0f, 0.0f);</a:t>
            </a:r>
          </a:p>
          <a:p>
            <a:pPr>
              <a:buSzPct val="200000"/>
              <a:buFont typeface="Wingdings 2" pitchFamily="18" charset="2"/>
              <a:buNone/>
            </a:pPr>
            <a:r>
              <a:rPr kumimoji="0" lang="en-US" altLang="zh-TW" sz="1600"/>
              <a:t>	glTranslatef(0.0f, 0.0f, 60.0f);</a:t>
            </a:r>
          </a:p>
          <a:p>
            <a:pPr>
              <a:buSzPct val="200000"/>
              <a:buFont typeface="Wingdings 2" pitchFamily="18" charset="2"/>
              <a:buNone/>
            </a:pPr>
            <a:r>
              <a:rPr kumimoji="0" lang="en-US" altLang="zh-TW" sz="1600"/>
              <a:t>	glutSolidSphere(6.0f, 15, 15);</a:t>
            </a:r>
          </a:p>
          <a:p>
            <a:pPr>
              <a:buSzPct val="200000"/>
              <a:buFont typeface="Wingdings 2" pitchFamily="18" charset="2"/>
              <a:buNone/>
            </a:pPr>
            <a:r>
              <a:rPr kumimoji="0" lang="en-US" altLang="zh-TW" sz="1600">
                <a:solidFill>
                  <a:srgbClr val="FF0000"/>
                </a:solidFill>
              </a:rPr>
              <a:t>	glPopMatrix();</a:t>
            </a:r>
            <a:endParaRPr kumimoji="0" lang="zh-TW" altLang="en-US" sz="160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7DBF3572-99A2-4CFA-864A-046B2E02C68F}" type="slidenum">
              <a:rPr lang="en-US" altLang="zh-TW"/>
              <a:pPr>
                <a:defRPr/>
              </a:pPr>
              <a:t>24</a:t>
            </a:fld>
            <a:endParaRPr lang="en-US" altLang="zh-TW"/>
          </a:p>
        </p:txBody>
      </p:sp>
      <p:sp>
        <p:nvSpPr>
          <p:cNvPr id="70658" name="Rectangle 2"/>
          <p:cNvSpPr>
            <a:spLocks noGrp="1" noChangeArrowheads="1"/>
          </p:cNvSpPr>
          <p:nvPr>
            <p:ph type="title"/>
          </p:nvPr>
        </p:nvSpPr>
        <p:spPr>
          <a:xfrm>
            <a:off x="914400" y="0"/>
            <a:ext cx="7772400" cy="1143000"/>
          </a:xfrm>
        </p:spPr>
        <p:txBody>
          <a:bodyPr/>
          <a:lstStyle/>
          <a:p>
            <a:pPr eaLnBrk="1" hangingPunct="1">
              <a:defRPr/>
            </a:pPr>
            <a:r>
              <a:rPr lang="en-US" altLang="zh-TW"/>
              <a:t>Transformation Example 1</a:t>
            </a:r>
          </a:p>
        </p:txBody>
      </p:sp>
      <p:graphicFrame>
        <p:nvGraphicFramePr>
          <p:cNvPr id="29700" name="Object 4"/>
          <p:cNvGraphicFramePr>
            <a:graphicFrameLocks noChangeAspect="1"/>
          </p:cNvGraphicFramePr>
          <p:nvPr/>
        </p:nvGraphicFramePr>
        <p:xfrm>
          <a:off x="0" y="1257300"/>
          <a:ext cx="5486400" cy="4343400"/>
        </p:xfrm>
        <a:graphic>
          <a:graphicData uri="http://schemas.openxmlformats.org/presentationml/2006/ole">
            <mc:AlternateContent xmlns:mc="http://schemas.openxmlformats.org/markup-compatibility/2006">
              <mc:Choice xmlns:v="urn:schemas-microsoft-com:vml" Requires="v">
                <p:oleObj spid="_x0000_s29738" name="PhotoImpact" r:id="rId3" imgW="7047619" imgH="4171429" progId="PI3.Image">
                  <p:embed/>
                </p:oleObj>
              </mc:Choice>
              <mc:Fallback>
                <p:oleObj name="PhotoImpact" r:id="rId3" imgW="7047619" imgH="4171429"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7300"/>
                        <a:ext cx="5486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5651500" y="1219200"/>
          <a:ext cx="3219450" cy="4419600"/>
        </p:xfrm>
        <a:graphic>
          <a:graphicData uri="http://schemas.openxmlformats.org/presentationml/2006/ole">
            <mc:AlternateContent xmlns:mc="http://schemas.openxmlformats.org/markup-compatibility/2006">
              <mc:Choice xmlns:v="urn:schemas-microsoft-com:vml" Requires="v">
                <p:oleObj spid="_x0000_s29739" name="PhotoImpact" r:id="rId5" imgW="3219048" imgH="4171429" progId="PI3.Image">
                  <p:embed/>
                </p:oleObj>
              </mc:Choice>
              <mc:Fallback>
                <p:oleObj name="PhotoImpact" r:id="rId5" imgW="3219048" imgH="4171429" progId="PI3.Imag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219200"/>
                        <a:ext cx="3219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FB80DD24-D2AC-45A9-BB68-1E4697D3EB79}" type="slidenum">
              <a:rPr lang="en-US" altLang="zh-TW"/>
              <a:pPr>
                <a:defRPr/>
              </a:pPr>
              <a:t>25</a:t>
            </a:fld>
            <a:endParaRPr lang="en-US" altLang="zh-TW"/>
          </a:p>
        </p:txBody>
      </p:sp>
      <p:sp>
        <p:nvSpPr>
          <p:cNvPr id="72706" name="Rectangle 2"/>
          <p:cNvSpPr>
            <a:spLocks noGrp="1" noChangeArrowheads="1"/>
          </p:cNvSpPr>
          <p:nvPr>
            <p:ph type="title"/>
          </p:nvPr>
        </p:nvSpPr>
        <p:spPr>
          <a:xfrm>
            <a:off x="1066800" y="0"/>
            <a:ext cx="7772400" cy="1143000"/>
          </a:xfrm>
        </p:spPr>
        <p:txBody>
          <a:bodyPr/>
          <a:lstStyle/>
          <a:p>
            <a:pPr eaLnBrk="1" hangingPunct="1">
              <a:defRPr/>
            </a:pPr>
            <a:r>
              <a:rPr lang="en-US" altLang="zh-TW"/>
              <a:t>Transformation Example 2</a:t>
            </a:r>
          </a:p>
        </p:txBody>
      </p:sp>
      <p:graphicFrame>
        <p:nvGraphicFramePr>
          <p:cNvPr id="30724" name="Object 4"/>
          <p:cNvGraphicFramePr>
            <a:graphicFrameLocks noChangeAspect="1"/>
          </p:cNvGraphicFramePr>
          <p:nvPr/>
        </p:nvGraphicFramePr>
        <p:xfrm>
          <a:off x="457200" y="1190625"/>
          <a:ext cx="8001000" cy="5224463"/>
        </p:xfrm>
        <a:graphic>
          <a:graphicData uri="http://schemas.openxmlformats.org/presentationml/2006/ole">
            <mc:AlternateContent xmlns:mc="http://schemas.openxmlformats.org/markup-compatibility/2006">
              <mc:Choice xmlns:v="urn:schemas-microsoft-com:vml" Requires="v">
                <p:oleObj spid="_x0000_s30743" name="PhotoImpact" r:id="rId4" imgW="6857143" imgH="4476190" progId="PI3.Image">
                  <p:embed/>
                </p:oleObj>
              </mc:Choice>
              <mc:Fallback>
                <p:oleObj name="PhotoImpact" r:id="rId4" imgW="6857143" imgH="4476190" progId="PI3.Imag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0625"/>
                        <a:ext cx="80010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C1C1F94-3EB1-4702-B90B-508F68466A1F}" type="slidenum">
              <a:rPr lang="en-US" altLang="zh-TW"/>
              <a:pPr>
                <a:defRPr/>
              </a:pPr>
              <a:t>26</a:t>
            </a:fld>
            <a:endParaRPr lang="en-US" altLang="zh-TW"/>
          </a:p>
        </p:txBody>
      </p:sp>
      <p:sp>
        <p:nvSpPr>
          <p:cNvPr id="73730" name="Rectangle 2"/>
          <p:cNvSpPr>
            <a:spLocks noGrp="1" noChangeArrowheads="1"/>
          </p:cNvSpPr>
          <p:nvPr>
            <p:ph type="title"/>
          </p:nvPr>
        </p:nvSpPr>
        <p:spPr>
          <a:xfrm>
            <a:off x="990600" y="0"/>
            <a:ext cx="7772400" cy="1143000"/>
          </a:xfrm>
        </p:spPr>
        <p:txBody>
          <a:bodyPr/>
          <a:lstStyle/>
          <a:p>
            <a:pPr eaLnBrk="1" hangingPunct="1">
              <a:defRPr/>
            </a:pPr>
            <a:r>
              <a:rPr lang="en-US" altLang="zh-TW"/>
              <a:t>Transformation Example 2</a:t>
            </a:r>
          </a:p>
        </p:txBody>
      </p:sp>
      <p:graphicFrame>
        <p:nvGraphicFramePr>
          <p:cNvPr id="31748" name="Object 4"/>
          <p:cNvGraphicFramePr>
            <a:graphicFrameLocks noChangeAspect="1"/>
          </p:cNvGraphicFramePr>
          <p:nvPr/>
        </p:nvGraphicFramePr>
        <p:xfrm>
          <a:off x="609600" y="1219200"/>
          <a:ext cx="7924800" cy="5165725"/>
        </p:xfrm>
        <a:graphic>
          <a:graphicData uri="http://schemas.openxmlformats.org/presentationml/2006/ole">
            <mc:AlternateContent xmlns:mc="http://schemas.openxmlformats.org/markup-compatibility/2006">
              <mc:Choice xmlns:v="urn:schemas-microsoft-com:vml" Requires="v">
                <p:oleObj spid="_x0000_s31767" name="PhotoImpact" r:id="rId3" imgW="6780952" imgH="4419048" progId="PI3.Image">
                  <p:embed/>
                </p:oleObj>
              </mc:Choice>
              <mc:Fallback>
                <p:oleObj name="PhotoImpact" r:id="rId3" imgW="6780952" imgH="4419048"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7924800" cy="516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Sun Earth Moon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187624" y="1417638"/>
            <a:ext cx="6793785" cy="5107706"/>
          </a:xfrm>
          <a:prstGeom prst="rect">
            <a:avLst/>
          </a:prstGeom>
        </p:spPr>
      </p:pic>
    </p:spTree>
    <p:extLst>
      <p:ext uri="{BB962C8B-B14F-4D97-AF65-F5344CB8AC3E}">
        <p14:creationId xmlns:p14="http://schemas.microsoft.com/office/powerpoint/2010/main" val="202264298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err="1"/>
              <a:t>Luxo</a:t>
            </a:r>
            <a:r>
              <a:rPr lang="en-US" altLang="zh-TW" sz="3600" dirty="0"/>
              <a:t> Jr [Pencil Test] [</a:t>
            </a:r>
            <a:r>
              <a:rPr lang="en-US" altLang="zh-TW" sz="3600" dirty="0" smtClean="0"/>
              <a:t>1986]</a:t>
            </a:r>
            <a:endParaRPr lang="zh-TW" altLang="en-US" sz="3600" dirty="0"/>
          </a:p>
        </p:txBody>
      </p:sp>
      <p:sp>
        <p:nvSpPr>
          <p:cNvPr id="3" name="內容版面配置區 2"/>
          <p:cNvSpPr>
            <a:spLocks noGrp="1"/>
          </p:cNvSpPr>
          <p:nvPr>
            <p:ph idx="1"/>
          </p:nvPr>
        </p:nvSpPr>
        <p:spPr/>
        <p:txBody>
          <a:bodyPr/>
          <a:lstStyle/>
          <a:p>
            <a:endParaRPr lang="zh-TW" altLang="en-US" dirty="0"/>
          </a:p>
        </p:txBody>
      </p:sp>
      <p:pic>
        <p:nvPicPr>
          <p:cNvPr id="33794" name="Picture 2" descr="「luxo jr」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22511"/>
            <a:ext cx="5708450" cy="42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38175"/>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176" cy="1143000"/>
          </a:xfrm>
        </p:spPr>
        <p:txBody>
          <a:bodyPr/>
          <a:lstStyle/>
          <a:p>
            <a:r>
              <a:rPr lang="en-US" altLang="zh-TW" dirty="0" smtClean="0"/>
              <a:t>Matrix in Modern OpenGL</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smtClean="0"/>
              <a:t>Mathematics</a:t>
            </a:r>
          </a:p>
          <a:p>
            <a:pPr lvl="1"/>
            <a:r>
              <a:rPr lang="en-US" altLang="zh-TW" dirty="0" smtClean="0"/>
              <a:t>A C++ mathematics library for graphics programming</a:t>
            </a:r>
            <a:endParaRPr lang="en-US" altLang="zh-TW" dirty="0"/>
          </a:p>
          <a:p>
            <a:pPr lvl="1"/>
            <a:r>
              <a:rPr lang="en-US" altLang="zh-TW" dirty="0">
                <a:hlinkClick r:id="rId2"/>
              </a:rPr>
              <a:t>http://glm.g-truc.net</a:t>
            </a:r>
            <a:r>
              <a:rPr lang="en-US" altLang="zh-TW" dirty="0" smtClean="0">
                <a:hlinkClick r:id="rId2"/>
              </a:rPr>
              <a:t>/</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6919547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3600" dirty="0" smtClean="0"/>
              <a:t>Transformation Terminology</a:t>
            </a:r>
            <a:endParaRPr lang="zh-TW" altLang="en-US" sz="3600" dirty="0"/>
          </a:p>
        </p:txBody>
      </p:sp>
      <p:sp>
        <p:nvSpPr>
          <p:cNvPr id="11267" name="內容版面配置區 2"/>
          <p:cNvSpPr>
            <a:spLocks noGrp="1"/>
          </p:cNvSpPr>
          <p:nvPr>
            <p:ph idx="1"/>
          </p:nvPr>
        </p:nvSpPr>
        <p:spPr/>
        <p:txBody>
          <a:bodyPr/>
          <a:lstStyle/>
          <a:p>
            <a:pPr eaLnBrk="1" hangingPunct="1"/>
            <a:r>
              <a:rPr lang="en-US" altLang="zh-TW" smtClean="0"/>
              <a:t>Viewing</a:t>
            </a:r>
          </a:p>
          <a:p>
            <a:pPr eaLnBrk="1" hangingPunct="1"/>
            <a:r>
              <a:rPr lang="en-US" altLang="zh-TW" smtClean="0"/>
              <a:t>Modeling</a:t>
            </a:r>
          </a:p>
          <a:p>
            <a:pPr eaLnBrk="1" hangingPunct="1"/>
            <a:r>
              <a:rPr lang="en-US" altLang="zh-TW" smtClean="0"/>
              <a:t>Modelview</a:t>
            </a:r>
          </a:p>
          <a:p>
            <a:pPr eaLnBrk="1" hangingPunct="1"/>
            <a:r>
              <a:rPr lang="en-US" altLang="zh-TW" smtClean="0"/>
              <a:t>Projection</a:t>
            </a:r>
          </a:p>
          <a:p>
            <a:pPr eaLnBrk="1" hangingPunct="1"/>
            <a:r>
              <a:rPr lang="en-US" altLang="zh-TW" smtClean="0"/>
              <a:t>Viewport</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a:solidFill>
            <a:schemeClr val="bg1"/>
          </a:solidFill>
        </p:spPr>
        <p:txBody>
          <a:bodyPr/>
          <a:lstStyle/>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/vec3.hpp&gt;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::vec3</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/mat4x4.hpp&gt;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::mat4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a:t>
            </a:r>
            <a:r>
              <a:rPr lang="en-US" altLang="zh-TW" sz="1800" kern="0" dirty="0" err="1">
                <a:solidFill>
                  <a:srgbClr val="800000"/>
                </a:solidFill>
                <a:latin typeface="Consolas"/>
                <a:ea typeface="新細明體"/>
                <a:cs typeface="Times New Roman"/>
              </a:rPr>
              <a:t>gtc</a:t>
            </a:r>
            <a:r>
              <a:rPr lang="en-US" altLang="zh-TW" sz="1800" kern="0" dirty="0">
                <a:solidFill>
                  <a:srgbClr val="800000"/>
                </a:solidFill>
                <a:latin typeface="Consolas"/>
                <a:ea typeface="新細明體"/>
                <a:cs typeface="Times New Roman"/>
              </a:rPr>
              <a:t>/matrix_transform.hpp&gt;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::translate,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::rotate,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::scale,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::perspective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8080"/>
                </a:solidFill>
                <a:latin typeface="Consolas"/>
                <a:ea typeface="新細明體"/>
                <a:cs typeface="Times New Roman"/>
              </a:rPr>
              <a:t> </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camera(</a:t>
            </a:r>
            <a:r>
              <a:rPr lang="en-US" altLang="zh-TW" sz="1800" kern="0" dirty="0">
                <a:solidFill>
                  <a:srgbClr val="0000FF"/>
                </a:solidFill>
                <a:latin typeface="Consolas"/>
                <a:ea typeface="新細明體"/>
                <a:cs typeface="Times New Roman"/>
              </a:rPr>
              <a:t>float</a:t>
            </a:r>
            <a:r>
              <a:rPr lang="en-US" altLang="zh-TW" sz="1800" kern="0" dirty="0">
                <a:solidFill>
                  <a:srgbClr val="000000"/>
                </a:solidFill>
                <a:latin typeface="Consolas"/>
                <a:ea typeface="新細明體"/>
                <a:cs typeface="Times New Roman"/>
              </a:rPr>
              <a:t> Translate,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vec2 </a:t>
            </a:r>
            <a:r>
              <a:rPr lang="en-US" altLang="zh-TW" sz="1800" kern="0" dirty="0" err="1">
                <a:solidFill>
                  <a:srgbClr val="0000FF"/>
                </a:solidFill>
                <a:latin typeface="Consolas"/>
                <a:ea typeface="新細明體"/>
                <a:cs typeface="Times New Roman"/>
              </a:rPr>
              <a:t>const</a:t>
            </a:r>
            <a:r>
              <a:rPr lang="en-US" altLang="zh-TW" sz="1800" kern="0" dirty="0">
                <a:solidFill>
                  <a:srgbClr val="000000"/>
                </a:solidFill>
                <a:latin typeface="Consolas"/>
                <a:ea typeface="新細明體"/>
                <a:cs typeface="Times New Roman"/>
              </a:rPr>
              <a:t> &amp; Rotate)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Projection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::perspective(45.0f, 4.0f / 3.0f, 0.1f, 100.f);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::translate(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0.0f, -Translate));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Rotate.y</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(-1.0f, 0.0f, 0.0f));</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Rotate.x</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1.0f, 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Model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::scale(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(0.5f</a:t>
            </a:r>
            <a:r>
              <a:rPr lang="en-US" altLang="zh-TW" sz="1800" kern="0" dirty="0" smtClean="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return </a:t>
            </a:r>
            <a:r>
              <a:rPr lang="en-US" altLang="zh-TW" sz="1800" kern="0" dirty="0">
                <a:solidFill>
                  <a:srgbClr val="000000"/>
                </a:solidFill>
                <a:latin typeface="Consolas"/>
                <a:ea typeface="新細明體"/>
                <a:cs typeface="Times New Roman"/>
              </a:rPr>
              <a:t>Projection * View * Model;</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buNone/>
            </a:pPr>
            <a:endParaRPr lang="zh-TW" altLang="en-US" sz="1600" dirty="0"/>
          </a:p>
        </p:txBody>
      </p:sp>
    </p:spTree>
    <p:extLst>
      <p:ext uri="{BB962C8B-B14F-4D97-AF65-F5344CB8AC3E}">
        <p14:creationId xmlns:p14="http://schemas.microsoft.com/office/powerpoint/2010/main" val="2712229988"/>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31913" y="2565400"/>
            <a:ext cx="6624637" cy="1150938"/>
          </a:xfrm>
        </p:spPr>
        <p:txBody>
          <a:bodyPr/>
          <a:lstStyle/>
          <a:p>
            <a:pPr eaLnBrk="1" hangingPunct="1">
              <a:defRPr/>
            </a:pPr>
            <a:r>
              <a:rPr lang="en-US" altLang="zh-TW" dirty="0" smtClean="0"/>
              <a:t>Mesh Format</a:t>
            </a:r>
            <a:endParaRPr lang="zh-TW" altLang="en-US" dirty="0"/>
          </a:p>
        </p:txBody>
      </p:sp>
      <p:sp>
        <p:nvSpPr>
          <p:cNvPr id="4" name="文字版面配置區 3"/>
          <p:cNvSpPr>
            <a:spLocks noGrp="1"/>
          </p:cNvSpPr>
          <p:nvPr>
            <p:ph type="body" idx="1"/>
          </p:nvPr>
        </p:nvSpPr>
        <p:spPr>
          <a:xfrm>
            <a:off x="1331913" y="3860800"/>
            <a:ext cx="6619875" cy="1500188"/>
          </a:xfrm>
        </p:spPr>
        <p:txBody>
          <a:bodyPr/>
          <a:lstStyle/>
          <a:p>
            <a:pPr eaLnBrk="1" hangingPunct="1">
              <a:defRPr/>
            </a:pPr>
            <a:endParaRPr lang="zh-TW" alt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6562725" cy="1143000"/>
          </a:xfrm>
        </p:spPr>
        <p:txBody>
          <a:bodyPr/>
          <a:lstStyle/>
          <a:p>
            <a:pPr eaLnBrk="1" hangingPunct="1">
              <a:defRPr/>
            </a:pPr>
            <a:r>
              <a:rPr lang="en-US" altLang="zh-TW" smtClean="0"/>
              <a:t>Representing a Mesh</a:t>
            </a:r>
          </a:p>
        </p:txBody>
      </p:sp>
      <p:sp>
        <p:nvSpPr>
          <p:cNvPr id="33795" name="Rectangle 3"/>
          <p:cNvSpPr>
            <a:spLocks noGrp="1" noChangeArrowheads="1"/>
          </p:cNvSpPr>
          <p:nvPr>
            <p:ph idx="1"/>
          </p:nvPr>
        </p:nvSpPr>
        <p:spPr/>
        <p:txBody>
          <a:bodyPr/>
          <a:lstStyle/>
          <a:p>
            <a:pPr eaLnBrk="1" hangingPunct="1"/>
            <a:r>
              <a:rPr lang="en-US" altLang="zh-TW" sz="2700" smtClean="0"/>
              <a:t>Consider a mesh</a:t>
            </a:r>
          </a:p>
          <a:p>
            <a:pPr eaLnBrk="1" hangingPunct="1"/>
            <a:endParaRPr lang="en-US" altLang="zh-TW" sz="2700" smtClean="0"/>
          </a:p>
          <a:p>
            <a:pPr eaLnBrk="1" hangingPunct="1"/>
            <a:endParaRPr lang="en-US" altLang="zh-TW" smtClean="0"/>
          </a:p>
          <a:p>
            <a:pPr eaLnBrk="1" hangingPunct="1"/>
            <a:endParaRPr lang="en-US" altLang="zh-TW" smtClean="0"/>
          </a:p>
          <a:p>
            <a:pPr eaLnBrk="1" hangingPunct="1"/>
            <a:r>
              <a:rPr lang="en-US" altLang="zh-TW" sz="2700" smtClean="0"/>
              <a:t>There are 8 nodes and 12 edges</a:t>
            </a:r>
          </a:p>
          <a:p>
            <a:pPr lvl="1" eaLnBrk="1" hangingPunct="1"/>
            <a:r>
              <a:rPr lang="en-US" altLang="zh-TW" smtClean="0">
                <a:ea typeface="MS PGothic" pitchFamily="34" charset="-128"/>
              </a:rPr>
              <a:t>5 interior polygons</a:t>
            </a:r>
          </a:p>
          <a:p>
            <a:pPr lvl="1" eaLnBrk="1" hangingPunct="1"/>
            <a:r>
              <a:rPr lang="en-US" altLang="zh-TW" smtClean="0">
                <a:ea typeface="MS PGothic" pitchFamily="34" charset="-128"/>
              </a:rPr>
              <a:t>6 interior (shared) edges</a:t>
            </a:r>
          </a:p>
          <a:p>
            <a:pPr eaLnBrk="1" hangingPunct="1"/>
            <a:r>
              <a:rPr lang="en-US" altLang="zh-TW" sz="2700" smtClean="0"/>
              <a:t>Each vertex has a location </a:t>
            </a:r>
            <a:r>
              <a:rPr lang="en-US" altLang="zh-TW" sz="2700" smtClean="0">
                <a:latin typeface="Times New Roman" pitchFamily="18" charset="0"/>
              </a:rPr>
              <a:t>v</a:t>
            </a:r>
            <a:r>
              <a:rPr lang="en-US" altLang="zh-TW" sz="2700" baseline="-25000" smtClean="0">
                <a:latin typeface="Times New Roman" pitchFamily="18" charset="0"/>
              </a:rPr>
              <a:t>i</a:t>
            </a:r>
            <a:r>
              <a:rPr lang="en-US" altLang="zh-TW" sz="2700" smtClean="0">
                <a:latin typeface="Times New Roman" pitchFamily="18" charset="0"/>
              </a:rPr>
              <a:t> = (x</a:t>
            </a:r>
            <a:r>
              <a:rPr lang="en-US" altLang="zh-TW" sz="2700" baseline="-25000" smtClean="0">
                <a:latin typeface="Times New Roman" pitchFamily="18" charset="0"/>
              </a:rPr>
              <a:t>i</a:t>
            </a:r>
            <a:r>
              <a:rPr lang="en-US" altLang="zh-TW" sz="2700" smtClean="0">
                <a:latin typeface="Times New Roman" pitchFamily="18" charset="0"/>
              </a:rPr>
              <a:t> y</a:t>
            </a:r>
            <a:r>
              <a:rPr lang="en-US" altLang="zh-TW" sz="2700" baseline="-25000" smtClean="0">
                <a:latin typeface="Times New Roman" pitchFamily="18" charset="0"/>
              </a:rPr>
              <a:t>i</a:t>
            </a:r>
            <a:r>
              <a:rPr lang="en-US" altLang="zh-TW" sz="2700" smtClean="0">
                <a:latin typeface="Times New Roman" pitchFamily="18" charset="0"/>
              </a:rPr>
              <a:t> z</a:t>
            </a:r>
            <a:r>
              <a:rPr lang="en-US" altLang="zh-TW" sz="2700" baseline="-25000" smtClean="0">
                <a:latin typeface="Times New Roman" pitchFamily="18" charset="0"/>
              </a:rPr>
              <a:t>i</a:t>
            </a:r>
            <a:r>
              <a:rPr lang="en-US" altLang="zh-TW" sz="2700" smtClean="0">
                <a:latin typeface="Times New Roman" pitchFamily="18" charset="0"/>
              </a:rPr>
              <a:t>)</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67B1394-9E8D-4F48-8047-6005725E490F}" type="slidenum">
              <a:rPr lang="es-ES" altLang="zh-TW" sz="1800">
                <a:latin typeface="Arial" charset="0"/>
                <a:ea typeface="新細明體" pitchFamily="18" charset="-120"/>
              </a:rPr>
              <a:pPr lvl="1" eaLnBrk="1" hangingPunct="1">
                <a:spcBef>
                  <a:spcPct val="0"/>
                </a:spcBef>
                <a:buFontTx/>
                <a:buNone/>
              </a:pPr>
              <a:t>32</a:t>
            </a:fld>
            <a:endParaRPr lang="es-ES" altLang="zh-TW" sz="1800">
              <a:latin typeface="Arial" charset="0"/>
              <a:ea typeface="新細明體" pitchFamily="18" charset="-120"/>
            </a:endParaRPr>
          </a:p>
        </p:txBody>
      </p:sp>
      <p:grpSp>
        <p:nvGrpSpPr>
          <p:cNvPr id="33797" name="群組 40"/>
          <p:cNvGrpSpPr>
            <a:grpSpLocks noChangeAspect="1"/>
          </p:cNvGrpSpPr>
          <p:nvPr/>
        </p:nvGrpSpPr>
        <p:grpSpPr bwMode="auto">
          <a:xfrm>
            <a:off x="4787900" y="1484313"/>
            <a:ext cx="3292475" cy="2133600"/>
            <a:chOff x="1600200" y="1524000"/>
            <a:chExt cx="4114800" cy="2667000"/>
          </a:xfrm>
        </p:grpSpPr>
        <p:sp>
          <p:nvSpPr>
            <p:cNvPr id="33798" name="Freeform 6"/>
            <p:cNvSpPr>
              <a:spLocks/>
            </p:cNvSpPr>
            <p:nvPr/>
          </p:nvSpPr>
          <p:spPr bwMode="auto">
            <a:xfrm>
              <a:off x="2209800" y="1905000"/>
              <a:ext cx="2743200" cy="2209800"/>
            </a:xfrm>
            <a:custGeom>
              <a:avLst/>
              <a:gdLst>
                <a:gd name="T0" fmla="*/ 0 w 1728"/>
                <a:gd name="T1" fmla="*/ 2147483647 h 1392"/>
                <a:gd name="T2" fmla="*/ 2147483647 w 1728"/>
                <a:gd name="T3" fmla="*/ 2147483647 h 1392"/>
                <a:gd name="T4" fmla="*/ 2147483647 w 1728"/>
                <a:gd name="T5" fmla="*/ 0 h 1392"/>
                <a:gd name="T6" fmla="*/ 2147483647 w 1728"/>
                <a:gd name="T7" fmla="*/ 2147483647 h 1392"/>
                <a:gd name="T8" fmla="*/ 2147483647 w 1728"/>
                <a:gd name="T9" fmla="*/ 2147483647 h 1392"/>
                <a:gd name="T10" fmla="*/ 2147483647 w 1728"/>
                <a:gd name="T11" fmla="*/ 2147483647 h 1392"/>
                <a:gd name="T12" fmla="*/ 0 w 1728"/>
                <a:gd name="T13" fmla="*/ 2147483647 h 1392"/>
                <a:gd name="T14" fmla="*/ 0 60000 65536"/>
                <a:gd name="T15" fmla="*/ 0 60000 65536"/>
                <a:gd name="T16" fmla="*/ 0 60000 65536"/>
                <a:gd name="T17" fmla="*/ 0 60000 65536"/>
                <a:gd name="T18" fmla="*/ 0 60000 65536"/>
                <a:gd name="T19" fmla="*/ 0 60000 65536"/>
                <a:gd name="T20" fmla="*/ 0 60000 65536"/>
                <a:gd name="T21" fmla="*/ 0 w 1728"/>
                <a:gd name="T22" fmla="*/ 0 h 1392"/>
                <a:gd name="T23" fmla="*/ 1728 w 172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392">
                  <a:moveTo>
                    <a:pt x="0" y="1008"/>
                  </a:moveTo>
                  <a:lnTo>
                    <a:pt x="288" y="144"/>
                  </a:lnTo>
                  <a:lnTo>
                    <a:pt x="1344" y="0"/>
                  </a:lnTo>
                  <a:lnTo>
                    <a:pt x="1728" y="432"/>
                  </a:lnTo>
                  <a:lnTo>
                    <a:pt x="1296" y="1152"/>
                  </a:lnTo>
                  <a:lnTo>
                    <a:pt x="672" y="1392"/>
                  </a:lnTo>
                  <a:lnTo>
                    <a:pt x="0" y="1008"/>
                  </a:lnTo>
                  <a:close/>
                </a:path>
              </a:pathLst>
            </a:cu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zh-TW" altLang="en-US"/>
            </a:p>
          </p:txBody>
        </p:sp>
        <p:sp>
          <p:nvSpPr>
            <p:cNvPr id="33799" name="Line 8"/>
            <p:cNvSpPr>
              <a:spLocks noChangeShapeType="1"/>
            </p:cNvSpPr>
            <p:nvPr/>
          </p:nvSpPr>
          <p:spPr bwMode="auto">
            <a:xfrm flipV="1">
              <a:off x="2209800" y="3048000"/>
              <a:ext cx="12954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0" name="Line 9"/>
            <p:cNvSpPr>
              <a:spLocks noChangeShapeType="1"/>
            </p:cNvSpPr>
            <p:nvPr/>
          </p:nvSpPr>
          <p:spPr bwMode="auto">
            <a:xfrm flipH="1">
              <a:off x="3276600" y="3048000"/>
              <a:ext cx="228600" cy="1066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1" name="Line 10"/>
            <p:cNvSpPr>
              <a:spLocks noChangeShapeType="1"/>
            </p:cNvSpPr>
            <p:nvPr/>
          </p:nvSpPr>
          <p:spPr bwMode="auto">
            <a:xfrm flipV="1">
              <a:off x="3505200" y="2590800"/>
              <a:ext cx="14478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2" name="Line 11"/>
            <p:cNvSpPr>
              <a:spLocks noChangeShapeType="1"/>
            </p:cNvSpPr>
            <p:nvPr/>
          </p:nvSpPr>
          <p:spPr bwMode="auto">
            <a:xfrm flipH="1" flipV="1">
              <a:off x="3276600" y="2514600"/>
              <a:ext cx="228600" cy="533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3" name="Line 12"/>
            <p:cNvSpPr>
              <a:spLocks noChangeShapeType="1"/>
            </p:cNvSpPr>
            <p:nvPr/>
          </p:nvSpPr>
          <p:spPr bwMode="auto">
            <a:xfrm flipV="1">
              <a:off x="3276600" y="1905000"/>
              <a:ext cx="1066800" cy="6096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4" name="Line 13"/>
            <p:cNvSpPr>
              <a:spLocks noChangeShapeType="1"/>
            </p:cNvSpPr>
            <p:nvPr/>
          </p:nvSpPr>
          <p:spPr bwMode="auto">
            <a:xfrm flipH="1" flipV="1">
              <a:off x="2667000" y="2133600"/>
              <a:ext cx="609600" cy="3810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5" name="Oval 14"/>
            <p:cNvSpPr>
              <a:spLocks noChangeArrowheads="1"/>
            </p:cNvSpPr>
            <p:nvPr/>
          </p:nvSpPr>
          <p:spPr bwMode="auto">
            <a:xfrm>
              <a:off x="2133600" y="34290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6" name="Oval 15"/>
            <p:cNvSpPr>
              <a:spLocks noChangeArrowheads="1"/>
            </p:cNvSpPr>
            <p:nvPr/>
          </p:nvSpPr>
          <p:spPr bwMode="auto">
            <a:xfrm>
              <a:off x="2590800" y="205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7" name="Oval 16"/>
            <p:cNvSpPr>
              <a:spLocks noChangeArrowheads="1"/>
            </p:cNvSpPr>
            <p:nvPr/>
          </p:nvSpPr>
          <p:spPr bwMode="auto">
            <a:xfrm>
              <a:off x="3429000" y="2971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8" name="Oval 17"/>
            <p:cNvSpPr>
              <a:spLocks noChangeArrowheads="1"/>
            </p:cNvSpPr>
            <p:nvPr/>
          </p:nvSpPr>
          <p:spPr bwMode="auto">
            <a:xfrm>
              <a:off x="3200400" y="4038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9" name="Oval 18"/>
            <p:cNvSpPr>
              <a:spLocks noChangeArrowheads="1"/>
            </p:cNvSpPr>
            <p:nvPr/>
          </p:nvSpPr>
          <p:spPr bwMode="auto">
            <a:xfrm>
              <a:off x="4191000" y="3657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0" name="Oval 19"/>
            <p:cNvSpPr>
              <a:spLocks noChangeArrowheads="1"/>
            </p:cNvSpPr>
            <p:nvPr/>
          </p:nvSpPr>
          <p:spPr bwMode="auto">
            <a:xfrm>
              <a:off x="3200400" y="2438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1" name="Oval 20"/>
            <p:cNvSpPr>
              <a:spLocks noChangeArrowheads="1"/>
            </p:cNvSpPr>
            <p:nvPr/>
          </p:nvSpPr>
          <p:spPr bwMode="auto">
            <a:xfrm>
              <a:off x="4876800" y="2514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2" name="Oval 21"/>
            <p:cNvSpPr>
              <a:spLocks noChangeArrowheads="1"/>
            </p:cNvSpPr>
            <p:nvPr/>
          </p:nvSpPr>
          <p:spPr bwMode="auto">
            <a:xfrm>
              <a:off x="4191000" y="1828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3" name="Text Box 22"/>
            <p:cNvSpPr txBox="1">
              <a:spLocks noChangeArrowheads="1"/>
            </p:cNvSpPr>
            <p:nvPr/>
          </p:nvSpPr>
          <p:spPr bwMode="auto">
            <a:xfrm>
              <a:off x="16002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1</a:t>
              </a:r>
            </a:p>
          </p:txBody>
        </p:sp>
        <p:sp>
          <p:nvSpPr>
            <p:cNvPr id="33814" name="Text Box 23"/>
            <p:cNvSpPr txBox="1">
              <a:spLocks noChangeArrowheads="1"/>
            </p:cNvSpPr>
            <p:nvPr/>
          </p:nvSpPr>
          <p:spPr bwMode="auto">
            <a:xfrm>
              <a:off x="281940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2</a:t>
              </a:r>
            </a:p>
          </p:txBody>
        </p:sp>
        <p:sp>
          <p:nvSpPr>
            <p:cNvPr id="33815" name="Text Box 24"/>
            <p:cNvSpPr txBox="1">
              <a:spLocks noChangeArrowheads="1"/>
            </p:cNvSpPr>
            <p:nvPr/>
          </p:nvSpPr>
          <p:spPr bwMode="auto">
            <a:xfrm>
              <a:off x="35052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7</a:t>
              </a:r>
            </a:p>
          </p:txBody>
        </p:sp>
        <p:sp>
          <p:nvSpPr>
            <p:cNvPr id="33816" name="Text Box 25"/>
            <p:cNvSpPr txBox="1">
              <a:spLocks noChangeArrowheads="1"/>
            </p:cNvSpPr>
            <p:nvPr/>
          </p:nvSpPr>
          <p:spPr bwMode="auto">
            <a:xfrm>
              <a:off x="20574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6</a:t>
              </a:r>
            </a:p>
          </p:txBody>
        </p:sp>
        <p:sp>
          <p:nvSpPr>
            <p:cNvPr id="33817" name="Text Box 26"/>
            <p:cNvSpPr txBox="1">
              <a:spLocks noChangeArrowheads="1"/>
            </p:cNvSpPr>
            <p:nvPr/>
          </p:nvSpPr>
          <p:spPr bwMode="auto">
            <a:xfrm>
              <a:off x="34290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8</a:t>
              </a:r>
            </a:p>
          </p:txBody>
        </p:sp>
        <p:sp>
          <p:nvSpPr>
            <p:cNvPr id="33818" name="Text Box 27"/>
            <p:cNvSpPr txBox="1">
              <a:spLocks noChangeArrowheads="1"/>
            </p:cNvSpPr>
            <p:nvPr/>
          </p:nvSpPr>
          <p:spPr bwMode="auto">
            <a:xfrm>
              <a:off x="4495800" y="160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5</a:t>
              </a:r>
            </a:p>
          </p:txBody>
        </p:sp>
        <p:sp>
          <p:nvSpPr>
            <p:cNvPr id="33819" name="Text Box 28"/>
            <p:cNvSpPr txBox="1">
              <a:spLocks noChangeArrowheads="1"/>
            </p:cNvSpPr>
            <p:nvPr/>
          </p:nvSpPr>
          <p:spPr bwMode="auto">
            <a:xfrm>
              <a:off x="52578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4</a:t>
              </a:r>
            </a:p>
          </p:txBody>
        </p:sp>
        <p:sp>
          <p:nvSpPr>
            <p:cNvPr id="33820" name="Text Box 29"/>
            <p:cNvSpPr txBox="1">
              <a:spLocks noChangeArrowheads="1"/>
            </p:cNvSpPr>
            <p:nvPr/>
          </p:nvSpPr>
          <p:spPr bwMode="auto">
            <a:xfrm>
              <a:off x="44196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3</a:t>
              </a:r>
            </a:p>
          </p:txBody>
        </p:sp>
        <p:sp>
          <p:nvSpPr>
            <p:cNvPr id="33821" name="Text Box 30"/>
            <p:cNvSpPr txBox="1">
              <a:spLocks noChangeArrowheads="1"/>
            </p:cNvSpPr>
            <p:nvPr/>
          </p:nvSpPr>
          <p:spPr bwMode="auto">
            <a:xfrm>
              <a:off x="1760538" y="2590800"/>
              <a:ext cx="43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a:t>
              </a:r>
            </a:p>
          </p:txBody>
        </p:sp>
        <p:sp>
          <p:nvSpPr>
            <p:cNvPr id="33822" name="Text Box 31"/>
            <p:cNvSpPr txBox="1">
              <a:spLocks noChangeArrowheads="1"/>
            </p:cNvSpPr>
            <p:nvPr/>
          </p:nvSpPr>
          <p:spPr bwMode="auto">
            <a:xfrm>
              <a:off x="2743200" y="2286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8</a:t>
              </a:r>
            </a:p>
          </p:txBody>
        </p:sp>
        <p:sp>
          <p:nvSpPr>
            <p:cNvPr id="33823" name="Text Box 32"/>
            <p:cNvSpPr txBox="1">
              <a:spLocks noChangeArrowheads="1"/>
            </p:cNvSpPr>
            <p:nvPr/>
          </p:nvSpPr>
          <p:spPr bwMode="auto">
            <a:xfrm>
              <a:off x="4724400" y="1981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3</a:t>
              </a:r>
            </a:p>
          </p:txBody>
        </p:sp>
        <p:sp>
          <p:nvSpPr>
            <p:cNvPr id="33824" name="Text Box 33"/>
            <p:cNvSpPr txBox="1">
              <a:spLocks noChangeArrowheads="1"/>
            </p:cNvSpPr>
            <p:nvPr/>
          </p:nvSpPr>
          <p:spPr bwMode="auto">
            <a:xfrm>
              <a:off x="3733800" y="1524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2</a:t>
              </a:r>
            </a:p>
          </p:txBody>
        </p:sp>
        <p:sp>
          <p:nvSpPr>
            <p:cNvPr id="33825" name="Text Box 34"/>
            <p:cNvSpPr txBox="1">
              <a:spLocks noChangeArrowheads="1"/>
            </p:cNvSpPr>
            <p:nvPr/>
          </p:nvSpPr>
          <p:spPr bwMode="auto">
            <a:xfrm>
              <a:off x="2895600" y="2667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11</a:t>
              </a:r>
            </a:p>
          </p:txBody>
        </p:sp>
        <p:sp>
          <p:nvSpPr>
            <p:cNvPr id="33826" name="Text Box 35"/>
            <p:cNvSpPr txBox="1">
              <a:spLocks noChangeArrowheads="1"/>
            </p:cNvSpPr>
            <p:nvPr/>
          </p:nvSpPr>
          <p:spPr bwMode="auto">
            <a:xfrm>
              <a:off x="2286000" y="3657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6</a:t>
              </a:r>
            </a:p>
          </p:txBody>
        </p:sp>
        <p:sp>
          <p:nvSpPr>
            <p:cNvPr id="33827" name="Text Box 36"/>
            <p:cNvSpPr txBox="1">
              <a:spLocks noChangeArrowheads="1"/>
            </p:cNvSpPr>
            <p:nvPr/>
          </p:nvSpPr>
          <p:spPr bwMode="auto">
            <a:xfrm>
              <a:off x="2819400" y="3124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7</a:t>
              </a:r>
            </a:p>
          </p:txBody>
        </p:sp>
        <p:sp>
          <p:nvSpPr>
            <p:cNvPr id="33828" name="Text Box 37"/>
            <p:cNvSpPr txBox="1">
              <a:spLocks noChangeArrowheads="1"/>
            </p:cNvSpPr>
            <p:nvPr/>
          </p:nvSpPr>
          <p:spPr bwMode="auto">
            <a:xfrm>
              <a:off x="3902075" y="28194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10</a:t>
              </a:r>
            </a:p>
          </p:txBody>
        </p:sp>
        <p:sp>
          <p:nvSpPr>
            <p:cNvPr id="33829" name="Text Box 38"/>
            <p:cNvSpPr txBox="1">
              <a:spLocks noChangeArrowheads="1"/>
            </p:cNvSpPr>
            <p:nvPr/>
          </p:nvSpPr>
          <p:spPr bwMode="auto">
            <a:xfrm>
              <a:off x="3733800" y="37338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5</a:t>
              </a:r>
            </a:p>
          </p:txBody>
        </p:sp>
        <p:sp>
          <p:nvSpPr>
            <p:cNvPr id="33830" name="Text Box 39"/>
            <p:cNvSpPr txBox="1">
              <a:spLocks noChangeArrowheads="1"/>
            </p:cNvSpPr>
            <p:nvPr/>
          </p:nvSpPr>
          <p:spPr bwMode="auto">
            <a:xfrm>
              <a:off x="4724400" y="3048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4</a:t>
              </a:r>
            </a:p>
          </p:txBody>
        </p:sp>
        <p:sp>
          <p:nvSpPr>
            <p:cNvPr id="33831" name="Text Box 40"/>
            <p:cNvSpPr txBox="1">
              <a:spLocks noChangeArrowheads="1"/>
            </p:cNvSpPr>
            <p:nvPr/>
          </p:nvSpPr>
          <p:spPr bwMode="auto">
            <a:xfrm>
              <a:off x="3810000" y="2133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9</a:t>
              </a:r>
            </a:p>
          </p:txBody>
        </p:sp>
        <p:sp>
          <p:nvSpPr>
            <p:cNvPr id="33832" name="Text Box 41"/>
            <p:cNvSpPr txBox="1">
              <a:spLocks noChangeArrowheads="1"/>
            </p:cNvSpPr>
            <p:nvPr/>
          </p:nvSpPr>
          <p:spPr bwMode="auto">
            <a:xfrm>
              <a:off x="3352800" y="3429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12</a:t>
              </a:r>
            </a:p>
          </p:txBody>
        </p:sp>
      </p:gr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3D model format</a:t>
            </a:r>
            <a:endParaRPr lang="zh-TW" altLang="en-US" dirty="0"/>
          </a:p>
        </p:txBody>
      </p:sp>
      <p:sp>
        <p:nvSpPr>
          <p:cNvPr id="34819" name="內容版面配置區 2"/>
          <p:cNvSpPr>
            <a:spLocks noGrp="1"/>
          </p:cNvSpPr>
          <p:nvPr>
            <p:ph idx="1"/>
          </p:nvPr>
        </p:nvSpPr>
        <p:spPr/>
        <p:txBody>
          <a:bodyPr/>
          <a:lstStyle/>
          <a:p>
            <a:pPr eaLnBrk="1" hangingPunct="1"/>
            <a:r>
              <a:rPr lang="en-US" altLang="zh-TW" sz="2400" b="1" smtClean="0"/>
              <a:t>SIMPLE </a:t>
            </a:r>
          </a:p>
          <a:p>
            <a:pPr eaLnBrk="1" hangingPunct="1"/>
            <a:r>
              <a:rPr lang="en-US" altLang="zh-TW" sz="1800" smtClean="0"/>
              <a:t>Triangle</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r>
              <a:rPr lang="en-US" altLang="zh-TW" sz="1800" smtClean="0">
                <a:ea typeface="新細明體" pitchFamily="18" charset="-120"/>
              </a:rPr>
              <a:t>　</a:t>
            </a:r>
          </a:p>
          <a:p>
            <a:pPr eaLnBrk="1" hangingPunct="1"/>
            <a:r>
              <a:rPr lang="en-US" altLang="zh-TW" sz="2400" b="1" smtClean="0"/>
              <a:t>COLOR</a:t>
            </a:r>
          </a:p>
          <a:p>
            <a:pPr eaLnBrk="1" hangingPunct="1"/>
            <a:r>
              <a:rPr lang="en-US" altLang="zh-TW" sz="1800" smtClean="0"/>
              <a:t>Triangle</a:t>
            </a:r>
            <a:br>
              <a:rPr lang="en-US" altLang="zh-TW" sz="1800" smtClean="0"/>
            </a:br>
            <a:r>
              <a:rPr lang="en-US" altLang="zh-TW" sz="1800" smtClean="0"/>
              <a:t>frontcolor_R  frontcolor_G  frontcolor_B  backcolor_R  backcolor_G  backcolor_B</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endParaRPr lang="zh-TW" altLang="en-US" smtClean="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274638"/>
            <a:ext cx="6562725" cy="1143000"/>
          </a:xfrm>
        </p:spPr>
        <p:txBody>
          <a:bodyPr/>
          <a:lstStyle/>
          <a:p>
            <a:pPr eaLnBrk="1" hangingPunct="1">
              <a:defRPr/>
            </a:pPr>
            <a:r>
              <a:rPr lang="en-US" altLang="zh-TW" dirty="0" smtClean="0"/>
              <a:t>Simple Representation</a:t>
            </a:r>
          </a:p>
        </p:txBody>
      </p:sp>
      <p:sp>
        <p:nvSpPr>
          <p:cNvPr id="35843" name="Rectangle 3"/>
          <p:cNvSpPr>
            <a:spLocks noGrp="1" noChangeArrowheads="1"/>
          </p:cNvSpPr>
          <p:nvPr>
            <p:ph idx="1"/>
          </p:nvPr>
        </p:nvSpPr>
        <p:spPr/>
        <p:txBody>
          <a:bodyPr/>
          <a:lstStyle/>
          <a:p>
            <a:pPr eaLnBrk="1" hangingPunct="1"/>
            <a:r>
              <a:rPr lang="en-US" altLang="zh-TW" sz="2700" dirty="0" smtClean="0"/>
              <a:t>Define each polygon by the geometric locations of its vertices</a:t>
            </a:r>
          </a:p>
          <a:p>
            <a:pPr eaLnBrk="1" hangingPunct="1"/>
            <a:r>
              <a:rPr lang="en-US" altLang="zh-TW" sz="2700" dirty="0" smtClean="0"/>
              <a:t>Leads to </a:t>
            </a:r>
            <a:r>
              <a:rPr lang="en-US" altLang="zh-TW" sz="2700" dirty="0" smtClean="0">
                <a:solidFill>
                  <a:srgbClr val="FF0000"/>
                </a:solidFill>
              </a:rPr>
              <a:t>OpenGL</a:t>
            </a:r>
            <a:r>
              <a:rPr lang="en-US" altLang="zh-TW" sz="2700" dirty="0" smtClean="0"/>
              <a:t> code such as</a:t>
            </a:r>
          </a:p>
          <a:p>
            <a:pPr eaLnBrk="1" hangingPunct="1"/>
            <a:endParaRPr lang="en-US" altLang="zh-TW" sz="2700" dirty="0" smtClean="0"/>
          </a:p>
          <a:p>
            <a:pPr eaLnBrk="1" hangingPunct="1"/>
            <a:endParaRPr lang="en-US" altLang="zh-TW" sz="2700" dirty="0" smtClean="0"/>
          </a:p>
          <a:p>
            <a:pPr eaLnBrk="1" hangingPunct="1"/>
            <a:endParaRPr lang="en-US" altLang="zh-TW" sz="2700" dirty="0" smtClean="0"/>
          </a:p>
          <a:p>
            <a:pPr eaLnBrk="1" hangingPunct="1"/>
            <a:endParaRPr lang="en-US" altLang="zh-TW" sz="2700" dirty="0" smtClean="0"/>
          </a:p>
          <a:p>
            <a:pPr eaLnBrk="1" hangingPunct="1"/>
            <a:r>
              <a:rPr lang="en-US" altLang="zh-TW" sz="2700" dirty="0" smtClean="0"/>
              <a:t>Inefficient and unstructured</a:t>
            </a:r>
          </a:p>
          <a:p>
            <a:pPr lvl="1" eaLnBrk="1" hangingPunct="1"/>
            <a:r>
              <a:rPr lang="en-US" altLang="zh-TW" sz="2200" dirty="0" smtClean="0">
                <a:ea typeface="MS PGothic" pitchFamily="34" charset="-128"/>
              </a:rPr>
              <a:t>Consider moving a vertex to a new location</a:t>
            </a:r>
          </a:p>
          <a:p>
            <a:pPr lvl="1" eaLnBrk="1" hangingPunct="1"/>
            <a:r>
              <a:rPr lang="en-US" altLang="zh-TW" sz="2200" dirty="0" smtClean="0">
                <a:ea typeface="MS PGothic" pitchFamily="34" charset="-128"/>
              </a:rPr>
              <a:t>Must search for all occurrences </a:t>
            </a:r>
          </a:p>
        </p:txBody>
      </p:sp>
      <p:sp>
        <p:nvSpPr>
          <p:cNvPr id="3584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A9C1A0F-E386-49C9-ADB3-0AFE756C665E}" type="slidenum">
              <a:rPr lang="es-ES" altLang="zh-TW" sz="1800">
                <a:latin typeface="Arial" charset="0"/>
                <a:ea typeface="新細明體" pitchFamily="18" charset="-120"/>
              </a:rPr>
              <a:pPr lvl="1" eaLnBrk="1" hangingPunct="1">
                <a:spcBef>
                  <a:spcPct val="0"/>
                </a:spcBef>
                <a:buFontTx/>
                <a:buNone/>
              </a:pPr>
              <a:t>34</a:t>
            </a:fld>
            <a:endParaRPr lang="es-ES" altLang="zh-TW" sz="1800">
              <a:latin typeface="Arial" charset="0"/>
              <a:ea typeface="新細明體" pitchFamily="18" charset="-120"/>
            </a:endParaRPr>
          </a:p>
        </p:txBody>
      </p:sp>
      <p:sp>
        <p:nvSpPr>
          <p:cNvPr id="35845" name="Text Box 4"/>
          <p:cNvSpPr txBox="1">
            <a:spLocks noChangeArrowheads="1"/>
          </p:cNvSpPr>
          <p:nvPr/>
        </p:nvSpPr>
        <p:spPr bwMode="auto">
          <a:xfrm>
            <a:off x="1835150" y="3214688"/>
            <a:ext cx="4706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b="1">
                <a:latin typeface="Courier New" pitchFamily="49" charset="0"/>
                <a:ea typeface="新細明體" pitchFamily="18" charset="-120"/>
              </a:rPr>
              <a:t>glBegin(GL_POLYGON);</a:t>
            </a:r>
          </a:p>
          <a:p>
            <a:pPr eaLnBrk="1" hangingPunct="1">
              <a:spcBef>
                <a:spcPct val="0"/>
              </a:spcBef>
              <a:buFontTx/>
              <a:buNone/>
            </a:pPr>
            <a:r>
              <a:rPr lang="en-US" altLang="zh-TW" sz="1800" b="1">
                <a:latin typeface="Courier New" pitchFamily="49" charset="0"/>
                <a:ea typeface="新細明體" pitchFamily="18" charset="-120"/>
              </a:rPr>
              <a:t>    glVertex3f(x1, x1, x1);</a:t>
            </a:r>
          </a:p>
          <a:p>
            <a:pPr eaLnBrk="1" hangingPunct="1">
              <a:spcBef>
                <a:spcPct val="0"/>
              </a:spcBef>
              <a:buFontTx/>
              <a:buNone/>
            </a:pPr>
            <a:r>
              <a:rPr lang="en-US" altLang="zh-TW" sz="1800" b="1">
                <a:latin typeface="Courier New" pitchFamily="49" charset="0"/>
                <a:ea typeface="新細明體" pitchFamily="18" charset="-120"/>
              </a:rPr>
              <a:t>    glVertex3f(x6, x6, x6);</a:t>
            </a:r>
          </a:p>
          <a:p>
            <a:pPr eaLnBrk="1" hangingPunct="1">
              <a:spcBef>
                <a:spcPct val="0"/>
              </a:spcBef>
              <a:buFontTx/>
              <a:buNone/>
            </a:pPr>
            <a:r>
              <a:rPr lang="en-US" altLang="zh-TW" sz="1800" b="1">
                <a:latin typeface="Courier New" pitchFamily="49" charset="0"/>
                <a:ea typeface="新細明體" pitchFamily="18" charset="-120"/>
              </a:rPr>
              <a:t>    glVertex3f(x7, x7, x7);</a:t>
            </a:r>
          </a:p>
          <a:p>
            <a:pPr eaLnBrk="1" hangingPunct="1">
              <a:spcBef>
                <a:spcPct val="0"/>
              </a:spcBef>
              <a:buFontTx/>
              <a:buNone/>
            </a:pPr>
            <a:r>
              <a:rPr lang="en-US" altLang="zh-TW" sz="1800" b="1">
                <a:latin typeface="Courier New" pitchFamily="49" charset="0"/>
                <a:ea typeface="新細明體" pitchFamily="18" charset="-120"/>
              </a:rPr>
              <a:t>glEnd();</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smtClean="0"/>
              <a:t>Inward and Outward Facing Polygons</a:t>
            </a:r>
          </a:p>
        </p:txBody>
      </p:sp>
      <p:sp>
        <p:nvSpPr>
          <p:cNvPr id="36867" name="Rectangle 3"/>
          <p:cNvSpPr>
            <a:spLocks noGrp="1" noChangeArrowheads="1"/>
          </p:cNvSpPr>
          <p:nvPr>
            <p:ph idx="1"/>
          </p:nvPr>
        </p:nvSpPr>
        <p:spPr>
          <a:xfrm>
            <a:off x="457200" y="1600200"/>
            <a:ext cx="4402832" cy="4525963"/>
          </a:xfrm>
        </p:spPr>
        <p:txBody>
          <a:bodyPr/>
          <a:lstStyle/>
          <a:p>
            <a:pPr eaLnBrk="1" hangingPunct="1"/>
            <a:r>
              <a:rPr lang="en-US" altLang="zh-TW" sz="2400" dirty="0" smtClean="0"/>
              <a:t>The order </a:t>
            </a:r>
            <a:r>
              <a:rPr lang="en-US" altLang="zh-TW" sz="2400" dirty="0" smtClean="0">
                <a:latin typeface="Times New Roman" pitchFamily="18" charset="0"/>
              </a:rPr>
              <a:t>{v</a:t>
            </a:r>
            <a:r>
              <a:rPr lang="en-US" altLang="zh-TW" sz="2400" baseline="-25000" dirty="0" smtClean="0">
                <a:latin typeface="Times New Roman" pitchFamily="18" charset="0"/>
              </a:rPr>
              <a:t>1</a:t>
            </a:r>
            <a:r>
              <a:rPr lang="en-US" altLang="zh-TW" sz="2400" dirty="0" smtClean="0">
                <a:latin typeface="Times New Roman" pitchFamily="18" charset="0"/>
              </a:rPr>
              <a:t>, v</a:t>
            </a:r>
            <a:r>
              <a:rPr lang="en-US" altLang="zh-TW" sz="2400" baseline="-25000" dirty="0" smtClean="0">
                <a:latin typeface="Times New Roman" pitchFamily="18" charset="0"/>
              </a:rPr>
              <a:t>6</a:t>
            </a:r>
            <a:r>
              <a:rPr lang="en-US" altLang="zh-TW" sz="2400" dirty="0" smtClean="0">
                <a:latin typeface="Times New Roman" pitchFamily="18" charset="0"/>
              </a:rPr>
              <a:t>, v</a:t>
            </a:r>
            <a:r>
              <a:rPr lang="en-US" altLang="zh-TW" sz="2400" baseline="-25000" dirty="0" smtClean="0">
                <a:latin typeface="Times New Roman" pitchFamily="18" charset="0"/>
              </a:rPr>
              <a:t>7</a:t>
            </a:r>
            <a:r>
              <a:rPr lang="en-US" altLang="zh-TW" sz="2400" dirty="0" smtClean="0">
                <a:latin typeface="Times New Roman" pitchFamily="18" charset="0"/>
              </a:rPr>
              <a:t>}</a:t>
            </a:r>
            <a:r>
              <a:rPr lang="en-US" altLang="zh-TW" sz="2400" dirty="0" smtClean="0"/>
              <a:t> and </a:t>
            </a:r>
            <a:r>
              <a:rPr lang="en-US" altLang="zh-TW" sz="2400" dirty="0" smtClean="0">
                <a:latin typeface="Times New Roman" pitchFamily="18" charset="0"/>
              </a:rPr>
              <a:t>{v</a:t>
            </a:r>
            <a:r>
              <a:rPr lang="en-US" altLang="zh-TW" sz="2400" baseline="-25000" dirty="0" smtClean="0">
                <a:latin typeface="Times New Roman" pitchFamily="18" charset="0"/>
              </a:rPr>
              <a:t>6</a:t>
            </a:r>
            <a:r>
              <a:rPr lang="en-US" altLang="zh-TW" sz="2400" dirty="0" smtClean="0">
                <a:latin typeface="Times New Roman" pitchFamily="18" charset="0"/>
              </a:rPr>
              <a:t>, v</a:t>
            </a:r>
            <a:r>
              <a:rPr lang="en-US" altLang="zh-TW" sz="2400" baseline="-25000" dirty="0" smtClean="0">
                <a:latin typeface="Times New Roman" pitchFamily="18" charset="0"/>
              </a:rPr>
              <a:t>7</a:t>
            </a:r>
            <a:r>
              <a:rPr lang="en-US" altLang="zh-TW" sz="2400" dirty="0" smtClean="0">
                <a:latin typeface="Times New Roman" pitchFamily="18" charset="0"/>
              </a:rPr>
              <a:t>, v</a:t>
            </a:r>
            <a:r>
              <a:rPr lang="en-US" altLang="zh-TW" sz="2400" baseline="-25000" dirty="0" smtClean="0">
                <a:latin typeface="Times New Roman" pitchFamily="18" charset="0"/>
              </a:rPr>
              <a:t>1</a:t>
            </a:r>
            <a:r>
              <a:rPr lang="en-US" altLang="zh-TW" sz="2400" dirty="0" smtClean="0">
                <a:latin typeface="Times New Roman" pitchFamily="18" charset="0"/>
              </a:rPr>
              <a:t>}</a:t>
            </a:r>
            <a:r>
              <a:rPr lang="en-US" altLang="zh-TW" sz="2400" dirty="0" smtClean="0"/>
              <a:t> are equivalent in that the same polygon will be rendered </a:t>
            </a:r>
            <a:r>
              <a:rPr lang="en-US" altLang="zh-TW" sz="2400" dirty="0" smtClean="0">
                <a:solidFill>
                  <a:srgbClr val="FF0000"/>
                </a:solidFill>
              </a:rPr>
              <a:t>but the order </a:t>
            </a:r>
            <a:r>
              <a:rPr lang="en-US" altLang="zh-TW" sz="2400" dirty="0" smtClean="0">
                <a:solidFill>
                  <a:srgbClr val="FF0000"/>
                </a:solidFill>
                <a:latin typeface="Times New Roman" pitchFamily="18" charset="0"/>
              </a:rPr>
              <a:t>{v</a:t>
            </a:r>
            <a:r>
              <a:rPr lang="en-US" altLang="zh-TW" sz="2400" baseline="-25000" dirty="0" smtClean="0">
                <a:solidFill>
                  <a:srgbClr val="FF0000"/>
                </a:solidFill>
                <a:latin typeface="Times New Roman" pitchFamily="18" charset="0"/>
              </a:rPr>
              <a:t>1</a:t>
            </a:r>
            <a:r>
              <a:rPr lang="en-US" altLang="zh-TW" sz="2400" dirty="0" smtClean="0">
                <a:solidFill>
                  <a:srgbClr val="FF0000"/>
                </a:solidFill>
                <a:latin typeface="Times New Roman" pitchFamily="18" charset="0"/>
              </a:rPr>
              <a:t>, v</a:t>
            </a:r>
            <a:r>
              <a:rPr lang="en-US" altLang="zh-TW" sz="2400" baseline="-25000" dirty="0" smtClean="0">
                <a:solidFill>
                  <a:srgbClr val="FF0000"/>
                </a:solidFill>
                <a:latin typeface="Times New Roman" pitchFamily="18" charset="0"/>
              </a:rPr>
              <a:t>7</a:t>
            </a:r>
            <a:r>
              <a:rPr lang="en-US" altLang="zh-TW" sz="2400" dirty="0" smtClean="0">
                <a:solidFill>
                  <a:srgbClr val="FF0000"/>
                </a:solidFill>
                <a:latin typeface="Times New Roman" pitchFamily="18" charset="0"/>
              </a:rPr>
              <a:t>, v</a:t>
            </a:r>
            <a:r>
              <a:rPr lang="en-US" altLang="zh-TW" sz="2400" baseline="-25000" dirty="0" smtClean="0">
                <a:solidFill>
                  <a:srgbClr val="FF0000"/>
                </a:solidFill>
                <a:latin typeface="Times New Roman" pitchFamily="18" charset="0"/>
              </a:rPr>
              <a:t>6</a:t>
            </a:r>
            <a:r>
              <a:rPr lang="en-US" altLang="zh-TW" sz="2400" dirty="0" smtClean="0">
                <a:solidFill>
                  <a:srgbClr val="FF0000"/>
                </a:solidFill>
                <a:latin typeface="Times New Roman" pitchFamily="18" charset="0"/>
              </a:rPr>
              <a:t>}</a:t>
            </a:r>
            <a:r>
              <a:rPr lang="en-US" altLang="zh-TW" sz="2400" dirty="0" smtClean="0">
                <a:solidFill>
                  <a:srgbClr val="FF0000"/>
                </a:solidFill>
              </a:rPr>
              <a:t> is different</a:t>
            </a:r>
            <a:r>
              <a:rPr lang="en-US" altLang="zh-TW" sz="2400" dirty="0" smtClean="0"/>
              <a:t>. </a:t>
            </a:r>
          </a:p>
          <a:p>
            <a:pPr eaLnBrk="1" hangingPunct="1"/>
            <a:endParaRPr lang="en-US" altLang="zh-TW" sz="2400" dirty="0" smtClean="0"/>
          </a:p>
          <a:p>
            <a:pPr eaLnBrk="1" hangingPunct="1"/>
            <a:r>
              <a:rPr lang="en-US" altLang="zh-TW" sz="2400" dirty="0" smtClean="0"/>
              <a:t>Use the </a:t>
            </a:r>
            <a:r>
              <a:rPr lang="en-US" altLang="zh-TW" sz="2400" i="1" dirty="0" smtClean="0">
                <a:solidFill>
                  <a:srgbClr val="FF0000"/>
                </a:solidFill>
              </a:rPr>
              <a:t>left-hand rule</a:t>
            </a:r>
            <a:r>
              <a:rPr lang="en-US" altLang="zh-TW" sz="2400" dirty="0" smtClean="0">
                <a:solidFill>
                  <a:srgbClr val="FF0000"/>
                </a:solidFill>
              </a:rPr>
              <a:t> </a:t>
            </a:r>
            <a:r>
              <a:rPr lang="en-US" altLang="zh-TW" sz="2400" dirty="0" smtClean="0"/>
              <a:t>= </a:t>
            </a:r>
          </a:p>
          <a:p>
            <a:pPr eaLnBrk="1" hangingPunct="1">
              <a:buFontTx/>
              <a:buNone/>
            </a:pPr>
            <a:r>
              <a:rPr lang="en-US" altLang="zh-TW" sz="2400" dirty="0" smtClean="0"/>
              <a:t>clockwise encirclement </a:t>
            </a:r>
          </a:p>
          <a:p>
            <a:pPr eaLnBrk="1" hangingPunct="1">
              <a:buFontTx/>
              <a:buNone/>
            </a:pPr>
            <a:r>
              <a:rPr lang="en-US" altLang="zh-TW" sz="2400" dirty="0" smtClean="0"/>
              <a:t>of outward-pointing normal </a:t>
            </a:r>
          </a:p>
        </p:txBody>
      </p:sp>
      <p:sp>
        <p:nvSpPr>
          <p:cNvPr id="3686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7924A290-F1F1-4188-A2AF-9215171BCF35}" type="slidenum">
              <a:rPr lang="es-ES" altLang="zh-TW" sz="1800">
                <a:latin typeface="Arial" charset="0"/>
                <a:ea typeface="新細明體" pitchFamily="18" charset="-120"/>
              </a:rPr>
              <a:pPr lvl="1" eaLnBrk="1" hangingPunct="1">
                <a:spcBef>
                  <a:spcPct val="0"/>
                </a:spcBef>
                <a:buFontTx/>
                <a:buNone/>
              </a:pPr>
              <a:t>35</a:t>
            </a:fld>
            <a:endParaRPr lang="es-ES" altLang="zh-TW" sz="1800">
              <a:latin typeface="Arial" charset="0"/>
              <a:ea typeface="新細明體" pitchFamily="18" charset="-120"/>
            </a:endParaRPr>
          </a:p>
        </p:txBody>
      </p:sp>
      <p:pic>
        <p:nvPicPr>
          <p:cNvPr id="2" name="圖片 1"/>
          <p:cNvPicPr>
            <a:picLocks noChangeAspect="1"/>
          </p:cNvPicPr>
          <p:nvPr/>
        </p:nvPicPr>
        <p:blipFill>
          <a:blip r:embed="rId2"/>
          <a:stretch>
            <a:fillRect/>
          </a:stretch>
        </p:blipFill>
        <p:spPr>
          <a:xfrm>
            <a:off x="5364088" y="3429000"/>
            <a:ext cx="3609975" cy="2714625"/>
          </a:xfrm>
          <a:prstGeom prst="rect">
            <a:avLst/>
          </a:prstGeom>
        </p:spPr>
      </p:pic>
      <p:sp>
        <p:nvSpPr>
          <p:cNvPr id="3" name="等腰三角形 2"/>
          <p:cNvSpPr/>
          <p:nvPr/>
        </p:nvSpPr>
        <p:spPr>
          <a:xfrm>
            <a:off x="6484999" y="1124744"/>
            <a:ext cx="1368152" cy="1584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7019925" y="620688"/>
            <a:ext cx="504403" cy="369332"/>
          </a:xfrm>
          <a:prstGeom prst="rect">
            <a:avLst/>
          </a:prstGeom>
          <a:noFill/>
        </p:spPr>
        <p:txBody>
          <a:bodyPr wrap="square" rtlCol="0">
            <a:spAutoFit/>
          </a:bodyPr>
          <a:lstStyle/>
          <a:p>
            <a:r>
              <a:rPr lang="en-US" altLang="zh-TW" dirty="0" smtClean="0"/>
              <a:t>V1</a:t>
            </a:r>
            <a:endParaRPr lang="zh-TW" altLang="en-US" dirty="0"/>
          </a:p>
        </p:txBody>
      </p:sp>
      <p:sp>
        <p:nvSpPr>
          <p:cNvPr id="9" name="文字方塊 8"/>
          <p:cNvSpPr txBox="1"/>
          <p:nvPr/>
        </p:nvSpPr>
        <p:spPr>
          <a:xfrm>
            <a:off x="5871814" y="2541088"/>
            <a:ext cx="504403" cy="369332"/>
          </a:xfrm>
          <a:prstGeom prst="rect">
            <a:avLst/>
          </a:prstGeom>
          <a:noFill/>
        </p:spPr>
        <p:txBody>
          <a:bodyPr wrap="square" rtlCol="0">
            <a:spAutoFit/>
          </a:bodyPr>
          <a:lstStyle/>
          <a:p>
            <a:r>
              <a:rPr lang="en-US" altLang="zh-TW" dirty="0" smtClean="0"/>
              <a:t>V7</a:t>
            </a:r>
            <a:endParaRPr lang="zh-TW" altLang="en-US" dirty="0"/>
          </a:p>
        </p:txBody>
      </p:sp>
      <p:sp>
        <p:nvSpPr>
          <p:cNvPr id="10" name="文字方塊 9"/>
          <p:cNvSpPr txBox="1"/>
          <p:nvPr/>
        </p:nvSpPr>
        <p:spPr>
          <a:xfrm>
            <a:off x="7956376" y="2524254"/>
            <a:ext cx="504403" cy="369332"/>
          </a:xfrm>
          <a:prstGeom prst="rect">
            <a:avLst/>
          </a:prstGeom>
          <a:noFill/>
        </p:spPr>
        <p:txBody>
          <a:bodyPr wrap="square" rtlCol="0">
            <a:spAutoFit/>
          </a:bodyPr>
          <a:lstStyle/>
          <a:p>
            <a:r>
              <a:rPr lang="en-US" altLang="zh-TW" dirty="0" smtClean="0"/>
              <a:t>V6</a:t>
            </a:r>
            <a:endParaRPr lang="zh-TW" alt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531398"/>
            <a:ext cx="6912768" cy="5795204"/>
          </a:xfrm>
        </p:spPr>
      </p:pic>
    </p:spTree>
    <p:extLst>
      <p:ext uri="{BB962C8B-B14F-4D97-AF65-F5344CB8AC3E}">
        <p14:creationId xmlns:p14="http://schemas.microsoft.com/office/powerpoint/2010/main" val="98117638"/>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err="1" smtClean="0"/>
              <a:t>Wavefront</a:t>
            </a:r>
            <a:r>
              <a:rPr lang="en-US" altLang="zh-TW" dirty="0" smtClean="0"/>
              <a:t> </a:t>
            </a:r>
            <a:r>
              <a:rPr lang="en-US" altLang="zh-TW" dirty="0" err="1" smtClean="0"/>
              <a:t>obj</a:t>
            </a:r>
            <a:r>
              <a:rPr lang="en-US" altLang="zh-TW" dirty="0" smtClean="0"/>
              <a:t> format</a:t>
            </a:r>
            <a:endParaRPr lang="zh-TW" altLang="en-US" dirty="0"/>
          </a:p>
        </p:txBody>
      </p:sp>
      <p:sp>
        <p:nvSpPr>
          <p:cNvPr id="37891" name="內容版面配置區 2"/>
          <p:cNvSpPr>
            <a:spLocks noGrp="1"/>
          </p:cNvSpPr>
          <p:nvPr>
            <p:ph idx="1"/>
          </p:nvPr>
        </p:nvSpPr>
        <p:spPr/>
        <p:txBody>
          <a:bodyPr/>
          <a:lstStyle/>
          <a:p>
            <a:pPr eaLnBrk="1" hangingPunct="1"/>
            <a:r>
              <a:rPr lang="en-US" altLang="zh-TW" smtClean="0"/>
              <a:t>#example obj file </a:t>
            </a:r>
            <a:br>
              <a:rPr lang="en-US" altLang="zh-TW" smtClean="0"/>
            </a:br>
            <a:r>
              <a:rPr lang="en-US" altLang="zh-TW" smtClean="0">
                <a:solidFill>
                  <a:srgbClr val="FF0000"/>
                </a:solidFill>
              </a:rPr>
              <a:t>v</a:t>
            </a:r>
            <a:r>
              <a:rPr lang="en-US" altLang="zh-TW" smtClean="0"/>
              <a:t> -1.63326156 -3.04798102 -8.81131839</a:t>
            </a:r>
          </a:p>
          <a:p>
            <a:pPr eaLnBrk="1" hangingPunct="1">
              <a:buFontTx/>
              <a:buNone/>
            </a:pPr>
            <a:r>
              <a:rPr lang="en-US" altLang="zh-TW" smtClean="0"/>
              <a:t>    ….</a:t>
            </a:r>
            <a:br>
              <a:rPr lang="en-US" altLang="zh-TW" smtClean="0"/>
            </a:br>
            <a:r>
              <a:rPr lang="en-US" altLang="zh-TW" smtClean="0">
                <a:solidFill>
                  <a:srgbClr val="FF0000"/>
                </a:solidFill>
              </a:rPr>
              <a:t>vn</a:t>
            </a:r>
            <a:r>
              <a:rPr lang="en-US" altLang="zh-TW" smtClean="0"/>
              <a:t> 0.00379090 0.40057179 0.01256634</a:t>
            </a:r>
          </a:p>
          <a:p>
            <a:pPr eaLnBrk="1" hangingPunct="1">
              <a:buFontTx/>
              <a:buNone/>
            </a:pPr>
            <a:r>
              <a:rPr lang="en-US" altLang="zh-TW" smtClean="0"/>
              <a:t>    …</a:t>
            </a:r>
            <a:br>
              <a:rPr lang="en-US" altLang="zh-TW" smtClean="0"/>
            </a:br>
            <a:r>
              <a:rPr lang="en-US" altLang="zh-TW" smtClean="0">
                <a:solidFill>
                  <a:srgbClr val="FF0000"/>
                </a:solidFill>
              </a:rPr>
              <a:t>vt</a:t>
            </a:r>
            <a:r>
              <a:rPr lang="en-US" altLang="zh-TW" smtClean="0"/>
              <a:t> 0.22390614 0.97395277  </a:t>
            </a:r>
            <a:r>
              <a:rPr lang="en-US" altLang="zh-TW" smtClean="0">
                <a:solidFill>
                  <a:srgbClr val="FF0000"/>
                </a:solidFill>
              </a:rPr>
              <a:t>(texture)</a:t>
            </a:r>
          </a:p>
          <a:p>
            <a:pPr eaLnBrk="1" hangingPunct="1">
              <a:buFontTx/>
              <a:buNone/>
            </a:pPr>
            <a:r>
              <a:rPr lang="en-US" altLang="zh-TW" smtClean="0"/>
              <a:t>    …</a:t>
            </a:r>
            <a:br>
              <a:rPr lang="en-US" altLang="zh-TW" smtClean="0"/>
            </a:br>
            <a:r>
              <a:rPr lang="en-US" altLang="zh-TW" smtClean="0">
                <a:solidFill>
                  <a:srgbClr val="FF0000"/>
                </a:solidFill>
              </a:rPr>
              <a:t>f</a:t>
            </a:r>
            <a:r>
              <a:rPr lang="en-US" altLang="zh-TW" smtClean="0"/>
              <a:t> 4/2/4 3/1/3 2/2/2       </a:t>
            </a:r>
            <a:r>
              <a:rPr lang="en-US" altLang="zh-TW" smtClean="0">
                <a:solidFill>
                  <a:srgbClr val="FF0000"/>
                </a:solidFill>
              </a:rPr>
              <a:t>(index to v/t/n)</a:t>
            </a:r>
            <a:endParaRPr lang="zh-TW" altLang="en-US"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Reference</a:t>
            </a:r>
            <a:endParaRPr lang="zh-TW" altLang="en-US" dirty="0"/>
          </a:p>
        </p:txBody>
      </p:sp>
      <p:sp>
        <p:nvSpPr>
          <p:cNvPr id="38915" name="內容版面配置區 2"/>
          <p:cNvSpPr>
            <a:spLocks noGrp="1"/>
          </p:cNvSpPr>
          <p:nvPr>
            <p:ph idx="1"/>
          </p:nvPr>
        </p:nvSpPr>
        <p:spPr/>
        <p:txBody>
          <a:bodyPr/>
          <a:lstStyle/>
          <a:p>
            <a:r>
              <a:rPr lang="en-US" altLang="zh-TW" dirty="0" err="1" smtClean="0"/>
              <a:t>obj</a:t>
            </a:r>
            <a:r>
              <a:rPr lang="en-US" altLang="zh-TW" dirty="0" smtClean="0"/>
              <a:t> format </a:t>
            </a:r>
            <a:r>
              <a:rPr lang="en-US" altLang="zh-TW" dirty="0" smtClean="0">
                <a:hlinkClick r:id="rId2"/>
              </a:rPr>
              <a:t>http://www.martinreddy.net/gfx/3d/OBJ.spec</a:t>
            </a:r>
            <a:endParaRPr lang="en-US" altLang="zh-TW" dirty="0" smtClean="0"/>
          </a:p>
          <a:p>
            <a:r>
              <a:rPr lang="en-US" altLang="zh-TW" dirty="0" smtClean="0"/>
              <a:t>ply format</a:t>
            </a:r>
          </a:p>
          <a:p>
            <a:r>
              <a:rPr lang="en-US" altLang="zh-TW" dirty="0" smtClean="0"/>
              <a:t>STL </a:t>
            </a:r>
            <a:r>
              <a:rPr lang="en-US" altLang="zh-TW" dirty="0"/>
              <a:t>format </a:t>
            </a:r>
            <a:r>
              <a:rPr lang="en-US" altLang="zh-TW" dirty="0" smtClean="0"/>
              <a:t>- </a:t>
            </a:r>
            <a:r>
              <a:rPr lang="en-US" altLang="zh-TW" sz="2400" dirty="0" smtClean="0">
                <a:hlinkClick r:id="rId3"/>
              </a:rPr>
              <a:t>http</a:t>
            </a:r>
            <a:r>
              <a:rPr lang="en-US" altLang="zh-TW" sz="2400" dirty="0">
                <a:hlinkClick r:id="rId3"/>
              </a:rPr>
              <a:t>://en.wikipedia.org/wiki/STL_(file_format</a:t>
            </a:r>
            <a:r>
              <a:rPr lang="en-US" altLang="zh-TW" sz="2400" dirty="0" smtClean="0">
                <a:hlinkClick r:id="rId3"/>
              </a:rPr>
              <a:t>)</a:t>
            </a:r>
            <a:endParaRPr lang="en-US" altLang="zh-TW" sz="2400" dirty="0" smtClean="0"/>
          </a:p>
          <a:p>
            <a:endParaRPr lang="en-US" altLang="zh-TW" sz="2400" dirty="0" smtClean="0"/>
          </a:p>
          <a:p>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Scene Graph</a:t>
            </a:r>
            <a:endParaRPr lang="zh-TW" altLang="en-US" dirty="0"/>
          </a:p>
        </p:txBody>
      </p:sp>
      <p:sp>
        <p:nvSpPr>
          <p:cNvPr id="39939" name="內容版面配置區 2"/>
          <p:cNvSpPr>
            <a:spLocks noGrp="1"/>
          </p:cNvSpPr>
          <p:nvPr>
            <p:ph idx="1"/>
          </p:nvPr>
        </p:nvSpPr>
        <p:spPr/>
        <p:txBody>
          <a:bodyPr/>
          <a:lstStyle/>
          <a:p>
            <a:r>
              <a:rPr lang="en-US" altLang="zh-TW" dirty="0" smtClean="0">
                <a:solidFill>
                  <a:srgbClr val="FF0000"/>
                </a:solidFill>
              </a:rPr>
              <a:t>FBX</a:t>
            </a:r>
            <a:r>
              <a:rPr lang="en-US" altLang="zh-TW" dirty="0" smtClean="0"/>
              <a:t> </a:t>
            </a:r>
            <a:r>
              <a:rPr lang="en-US" altLang="zh-TW" dirty="0"/>
              <a:t>(</a:t>
            </a:r>
            <a:r>
              <a:rPr lang="en-US" altLang="zh-TW" b="1" dirty="0" err="1"/>
              <a:t>F</a:t>
            </a:r>
            <a:r>
              <a:rPr lang="en-US" altLang="zh-TW" dirty="0" err="1"/>
              <a:t>ilm</a:t>
            </a:r>
            <a:r>
              <a:rPr lang="en-US" altLang="zh-TW" b="1" dirty="0" err="1"/>
              <a:t>b</a:t>
            </a:r>
            <a:r>
              <a:rPr lang="en-US" altLang="zh-TW" dirty="0" err="1"/>
              <a:t>o</a:t>
            </a:r>
            <a:r>
              <a:rPr lang="en-US" altLang="zh-TW" b="1" dirty="0" err="1"/>
              <a:t>x</a:t>
            </a:r>
            <a:r>
              <a:rPr lang="en-US" altLang="zh-TW" dirty="0"/>
              <a:t>) </a:t>
            </a:r>
            <a:r>
              <a:rPr lang="en-US" altLang="zh-TW" dirty="0" smtClean="0"/>
              <a:t>by Autodesk</a:t>
            </a:r>
          </a:p>
          <a:p>
            <a:pPr lvl="1"/>
            <a:endParaRPr lang="en-US" altLang="zh-TW" dirty="0" smtClean="0"/>
          </a:p>
          <a:p>
            <a:endParaRPr lang="en-US" altLang="zh-TW" dirty="0"/>
          </a:p>
          <a:p>
            <a:r>
              <a:rPr lang="en-US" altLang="zh-TW" dirty="0"/>
              <a:t>COLLADA</a:t>
            </a:r>
          </a:p>
          <a:p>
            <a:endParaRPr lang="en-US" altLang="zh-TW" dirty="0" smtClean="0"/>
          </a:p>
          <a:p>
            <a:r>
              <a:rPr lang="en-US" altLang="zh-TW" dirty="0" smtClean="0"/>
              <a:t>Alembic</a:t>
            </a:r>
          </a:p>
          <a:p>
            <a:endParaRPr lang="en-US" altLang="zh-TW" dirty="0" smtClean="0"/>
          </a:p>
          <a:p>
            <a:pPr lvl="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Transformations</a:t>
            </a:r>
            <a:endParaRPr lang="zh-TW" altLang="en-US" dirty="0"/>
          </a:p>
        </p:txBody>
      </p:sp>
      <p:sp>
        <p:nvSpPr>
          <p:cNvPr id="12291" name="內容版面配置區 2"/>
          <p:cNvSpPr>
            <a:spLocks noGrp="1"/>
          </p:cNvSpPr>
          <p:nvPr>
            <p:ph idx="1"/>
          </p:nvPr>
        </p:nvSpPr>
        <p:spPr/>
        <p:txBody>
          <a:bodyPr/>
          <a:lstStyle/>
          <a:p>
            <a:pPr eaLnBrk="1" hangingPunct="1"/>
            <a:r>
              <a:rPr lang="en-US" altLang="zh-TW" smtClean="0"/>
              <a:t>Translation</a:t>
            </a:r>
          </a:p>
          <a:p>
            <a:pPr eaLnBrk="1" hangingPunct="1"/>
            <a:endParaRPr lang="en-US" altLang="zh-TW" smtClean="0"/>
          </a:p>
          <a:p>
            <a:pPr eaLnBrk="1" hangingPunct="1"/>
            <a:r>
              <a:rPr lang="en-US" altLang="zh-TW" smtClean="0"/>
              <a:t>Rotation</a:t>
            </a:r>
          </a:p>
          <a:p>
            <a:pPr eaLnBrk="1" hangingPunct="1"/>
            <a:endParaRPr lang="en-US" altLang="zh-TW" smtClean="0"/>
          </a:p>
          <a:p>
            <a:pPr eaLnBrk="1" hangingPunct="1"/>
            <a:r>
              <a:rPr lang="en-US" altLang="zh-TW" smtClean="0"/>
              <a:t>Scaling</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ProBuilder</a:t>
            </a:r>
            <a:endParaRPr lang="zh-TW" altLang="en-US" dirty="0"/>
          </a:p>
        </p:txBody>
      </p:sp>
      <p:sp>
        <p:nvSpPr>
          <p:cNvPr id="3" name="副標題 2"/>
          <p:cNvSpPr>
            <a:spLocks noGrp="1"/>
          </p:cNvSpPr>
          <p:nvPr>
            <p:ph type="body" idx="1"/>
          </p:nvPr>
        </p:nvSpPr>
        <p:spPr/>
        <p:txBody>
          <a:bodyPr/>
          <a:lstStyle/>
          <a:p>
            <a:r>
              <a:rPr lang="en-US" altLang="zh-TW" dirty="0"/>
              <a:t>Building and editing complex </a:t>
            </a:r>
            <a:r>
              <a:rPr lang="en-US" altLang="zh-TW" dirty="0" smtClean="0"/>
              <a:t>Meshes inside Unity</a:t>
            </a:r>
            <a:endParaRPr lang="zh-TW" altLang="en-US" dirty="0"/>
          </a:p>
        </p:txBody>
      </p:sp>
    </p:spTree>
    <p:extLst>
      <p:ext uri="{BB962C8B-B14F-4D97-AF65-F5344CB8AC3E}">
        <p14:creationId xmlns:p14="http://schemas.microsoft.com/office/powerpoint/2010/main" val="2894394942"/>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49031" y="1326446"/>
            <a:ext cx="2746648"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Modeling</a:t>
            </a:r>
            <a:endParaRPr lang="zh-TW" altLang="en-US" dirty="0"/>
          </a:p>
        </p:txBody>
      </p:sp>
      <p:sp>
        <p:nvSpPr>
          <p:cNvPr id="4" name="文字方塊 3"/>
          <p:cNvSpPr txBox="1"/>
          <p:nvPr/>
        </p:nvSpPr>
        <p:spPr>
          <a:xfrm>
            <a:off x="759470" y="5693402"/>
            <a:ext cx="1872208" cy="646331"/>
          </a:xfrm>
          <a:prstGeom prst="rect">
            <a:avLst/>
          </a:prstGeom>
          <a:noFill/>
        </p:spPr>
        <p:txBody>
          <a:bodyPr wrap="square" rtlCol="0">
            <a:spAutoFit/>
          </a:bodyPr>
          <a:lstStyle/>
          <a:p>
            <a:pPr algn="ctr"/>
            <a:r>
              <a:rPr lang="en-US" altLang="zh-TW" dirty="0" smtClean="0"/>
              <a:t>Assemble </a:t>
            </a:r>
          </a:p>
          <a:p>
            <a:pPr algn="ctr"/>
            <a:r>
              <a:rPr lang="en-US" altLang="zh-TW" dirty="0" smtClean="0"/>
              <a:t>with Primitive</a:t>
            </a:r>
            <a:endParaRPr lang="zh-TW" altLang="en-US" dirty="0"/>
          </a:p>
        </p:txBody>
      </p:sp>
      <p:pic>
        <p:nvPicPr>
          <p:cNvPr id="5" name="圖片 4"/>
          <p:cNvPicPr>
            <a:picLocks noChangeAspect="1"/>
          </p:cNvPicPr>
          <p:nvPr/>
        </p:nvPicPr>
        <p:blipFill>
          <a:blip r:embed="rId2"/>
          <a:stretch>
            <a:fillRect/>
          </a:stretch>
        </p:blipFill>
        <p:spPr>
          <a:xfrm>
            <a:off x="788729" y="3138214"/>
            <a:ext cx="1813689" cy="2467993"/>
          </a:xfrm>
          <a:prstGeom prst="rect">
            <a:avLst/>
          </a:prstGeom>
        </p:spPr>
      </p:pic>
      <p:pic>
        <p:nvPicPr>
          <p:cNvPr id="6" name="圖片 5"/>
          <p:cNvPicPr>
            <a:picLocks noChangeAspect="1"/>
          </p:cNvPicPr>
          <p:nvPr/>
        </p:nvPicPr>
        <p:blipFill>
          <a:blip r:embed="rId3"/>
          <a:stretch>
            <a:fillRect/>
          </a:stretch>
        </p:blipFill>
        <p:spPr>
          <a:xfrm>
            <a:off x="783487" y="1647971"/>
            <a:ext cx="1848191" cy="1360856"/>
          </a:xfrm>
          <a:prstGeom prst="rect">
            <a:avLst/>
          </a:prstGeom>
        </p:spPr>
      </p:pic>
      <p:grpSp>
        <p:nvGrpSpPr>
          <p:cNvPr id="15" name="群組 14"/>
          <p:cNvGrpSpPr/>
          <p:nvPr/>
        </p:nvGrpSpPr>
        <p:grpSpPr>
          <a:xfrm>
            <a:off x="6218921" y="1340768"/>
            <a:ext cx="2746648" cy="5184576"/>
            <a:chOff x="6218921" y="1340768"/>
            <a:chExt cx="2746648" cy="5184576"/>
          </a:xfrm>
        </p:grpSpPr>
        <p:sp>
          <p:nvSpPr>
            <p:cNvPr id="10" name="矩形 9"/>
            <p:cNvSpPr/>
            <p:nvPr/>
          </p:nvSpPr>
          <p:spPr>
            <a:xfrm>
              <a:off x="6218921" y="1340768"/>
              <a:ext cx="2746648"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656141" y="5554902"/>
              <a:ext cx="1872208" cy="923330"/>
            </a:xfrm>
            <a:prstGeom prst="rect">
              <a:avLst/>
            </a:prstGeom>
            <a:noFill/>
          </p:spPr>
          <p:txBody>
            <a:bodyPr wrap="square" rtlCol="0">
              <a:spAutoFit/>
            </a:bodyPr>
            <a:lstStyle/>
            <a:p>
              <a:pPr algn="ctr"/>
              <a:r>
                <a:rPr lang="en-US" altLang="zh-TW" dirty="0" smtClean="0"/>
                <a:t>Import </a:t>
              </a:r>
            </a:p>
            <a:p>
              <a:pPr algn="ctr"/>
              <a:r>
                <a:rPr lang="en-US" altLang="zh-TW" dirty="0" smtClean="0"/>
                <a:t>from modeling tools</a:t>
              </a:r>
              <a:endParaRPr lang="zh-TW" altLang="en-US" dirty="0"/>
            </a:p>
          </p:txBody>
        </p:sp>
        <p:pic>
          <p:nvPicPr>
            <p:cNvPr id="13" name="圖片 12"/>
            <p:cNvPicPr>
              <a:picLocks noChangeAspect="1"/>
            </p:cNvPicPr>
            <p:nvPr/>
          </p:nvPicPr>
          <p:blipFill>
            <a:blip r:embed="rId4"/>
            <a:stretch>
              <a:fillRect/>
            </a:stretch>
          </p:blipFill>
          <p:spPr>
            <a:xfrm>
              <a:off x="6323230" y="3933056"/>
              <a:ext cx="2538029" cy="1440160"/>
            </a:xfrm>
            <a:prstGeom prst="rect">
              <a:avLst/>
            </a:prstGeom>
          </p:spPr>
        </p:pic>
        <p:pic>
          <p:nvPicPr>
            <p:cNvPr id="14" name="圖片 13"/>
            <p:cNvPicPr>
              <a:picLocks noChangeAspect="1"/>
            </p:cNvPicPr>
            <p:nvPr/>
          </p:nvPicPr>
          <p:blipFill>
            <a:blip r:embed="rId5"/>
            <a:stretch>
              <a:fillRect/>
            </a:stretch>
          </p:blipFill>
          <p:spPr>
            <a:xfrm>
              <a:off x="6363456" y="1421203"/>
              <a:ext cx="2457576" cy="2400423"/>
            </a:xfrm>
            <a:prstGeom prst="rect">
              <a:avLst/>
            </a:prstGeom>
          </p:spPr>
        </p:pic>
      </p:grpSp>
      <p:grpSp>
        <p:nvGrpSpPr>
          <p:cNvPr id="16" name="群組 15"/>
          <p:cNvGrpSpPr/>
          <p:nvPr/>
        </p:nvGrpSpPr>
        <p:grpSpPr>
          <a:xfrm>
            <a:off x="3283976" y="1340768"/>
            <a:ext cx="2746648" cy="5184576"/>
            <a:chOff x="3283976" y="1340768"/>
            <a:chExt cx="2746648" cy="5184576"/>
          </a:xfrm>
        </p:grpSpPr>
        <p:sp>
          <p:nvSpPr>
            <p:cNvPr id="9" name="矩形 8"/>
            <p:cNvSpPr/>
            <p:nvPr/>
          </p:nvSpPr>
          <p:spPr>
            <a:xfrm>
              <a:off x="3283976" y="1340768"/>
              <a:ext cx="2746648"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764375" y="5693402"/>
              <a:ext cx="1872208" cy="646331"/>
            </a:xfrm>
            <a:prstGeom prst="rect">
              <a:avLst/>
            </a:prstGeom>
            <a:noFill/>
          </p:spPr>
          <p:txBody>
            <a:bodyPr wrap="square" rtlCol="0">
              <a:spAutoFit/>
            </a:bodyPr>
            <a:lstStyle/>
            <a:p>
              <a:pPr algn="ctr"/>
              <a:r>
                <a:rPr lang="en-US" altLang="zh-TW" dirty="0" err="1" smtClean="0"/>
                <a:t>ProBuilder</a:t>
              </a:r>
              <a:endParaRPr lang="en-US" altLang="zh-TW" dirty="0" smtClean="0"/>
            </a:p>
            <a:p>
              <a:pPr algn="ctr"/>
              <a:r>
                <a:rPr lang="en-US" altLang="zh-TW" dirty="0" smtClean="0"/>
                <a:t>inside Unity</a:t>
              </a:r>
              <a:endParaRPr lang="zh-TW" altLang="en-US" dirty="0"/>
            </a:p>
          </p:txBody>
        </p:sp>
        <p:pic>
          <p:nvPicPr>
            <p:cNvPr id="37890" name="Picture 2" descr="ProBuilder and Un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526" y="2942401"/>
              <a:ext cx="2585547" cy="1758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58603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2IT4VBqfGI"/>
          <p:cNvPicPr>
            <a:picLocks noRot="1" noChangeAspect="1"/>
          </p:cNvPicPr>
          <p:nvPr>
            <a:videoFile r:link="rId1"/>
          </p:nvPr>
        </p:nvPicPr>
        <p:blipFill>
          <a:blip r:embed="rId4"/>
          <a:stretch>
            <a:fillRect/>
          </a:stretch>
        </p:blipFill>
        <p:spPr>
          <a:xfrm>
            <a:off x="467544" y="980728"/>
            <a:ext cx="8320924" cy="4680520"/>
          </a:xfrm>
          <a:prstGeom prst="rect">
            <a:avLst/>
          </a:prstGeom>
        </p:spPr>
      </p:pic>
    </p:spTree>
    <p:extLst>
      <p:ext uri="{BB962C8B-B14F-4D97-AF65-F5344CB8AC3E}">
        <p14:creationId xmlns:p14="http://schemas.microsoft.com/office/powerpoint/2010/main" val="2750207900"/>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Installing </a:t>
            </a:r>
            <a:r>
              <a:rPr lang="en-US" altLang="zh-TW" dirty="0" err="1"/>
              <a:t>ProBuilder</a:t>
            </a:r>
            <a:endParaRPr lang="zh-TW" altLang="en-US" dirty="0"/>
          </a:p>
        </p:txBody>
      </p:sp>
      <p:sp>
        <p:nvSpPr>
          <p:cNvPr id="3" name="內容版面配置區 2"/>
          <p:cNvSpPr>
            <a:spLocks noGrp="1"/>
          </p:cNvSpPr>
          <p:nvPr>
            <p:ph idx="1"/>
          </p:nvPr>
        </p:nvSpPr>
        <p:spPr>
          <a:xfrm>
            <a:off x="457200" y="1600200"/>
            <a:ext cx="4330824" cy="4525963"/>
          </a:xfrm>
        </p:spPr>
        <p:txBody>
          <a:bodyPr/>
          <a:lstStyle/>
          <a:p>
            <a:pPr>
              <a:buFont typeface="Arial" panose="020B0604020202020204" pitchFamily="34" charset="0"/>
              <a:buChar char="•"/>
            </a:pPr>
            <a:r>
              <a:rPr lang="en-US" altLang="zh-TW" sz="2400" dirty="0" smtClean="0"/>
              <a:t> Open </a:t>
            </a:r>
            <a:r>
              <a:rPr lang="en-US" altLang="zh-TW" sz="2400" dirty="0"/>
              <a:t>the Package Manager (in Unity's top menu: </a:t>
            </a:r>
            <a:r>
              <a:rPr lang="en-US" altLang="zh-TW" sz="2400" b="1" dirty="0"/>
              <a:t>Window</a:t>
            </a:r>
            <a:r>
              <a:rPr lang="en-US" altLang="zh-TW" sz="2400" dirty="0"/>
              <a:t> &gt; </a:t>
            </a:r>
            <a:r>
              <a:rPr lang="en-US" altLang="zh-TW" sz="2400" b="1" dirty="0"/>
              <a:t>Package Manager</a:t>
            </a:r>
            <a:r>
              <a:rPr lang="en-US" altLang="zh-TW" sz="2400" dirty="0"/>
              <a:t>).</a:t>
            </a:r>
          </a:p>
          <a:p>
            <a:pPr>
              <a:buFont typeface="Arial" panose="020B0604020202020204" pitchFamily="34" charset="0"/>
              <a:buChar char="•"/>
            </a:pPr>
            <a:r>
              <a:rPr lang="en-US" altLang="zh-TW" sz="2400" dirty="0" smtClean="0"/>
              <a:t> Enter </a:t>
            </a:r>
            <a:r>
              <a:rPr lang="en-US" altLang="zh-TW" sz="2400" b="1" dirty="0" err="1"/>
              <a:t>ProBuilder</a:t>
            </a:r>
            <a:r>
              <a:rPr lang="en-US" altLang="zh-TW" sz="2400" dirty="0"/>
              <a:t> in the search box.</a:t>
            </a:r>
          </a:p>
          <a:p>
            <a:pPr>
              <a:buFont typeface="Arial" panose="020B0604020202020204" pitchFamily="34" charset="0"/>
              <a:buChar char="•"/>
            </a:pPr>
            <a:r>
              <a:rPr lang="en-US" altLang="zh-TW" sz="2400" dirty="0" smtClean="0"/>
              <a:t> Click </a:t>
            </a:r>
            <a:r>
              <a:rPr lang="en-US" altLang="zh-TW" sz="2400" b="1" dirty="0" err="1"/>
              <a:t>ProBuilder</a:t>
            </a:r>
            <a:r>
              <a:rPr lang="en-US" altLang="zh-TW" sz="2400" dirty="0"/>
              <a:t> in the package list (left side), then click the </a:t>
            </a:r>
            <a:r>
              <a:rPr lang="en-US" altLang="zh-TW" sz="2400" b="1" dirty="0"/>
              <a:t>Install</a:t>
            </a:r>
            <a:r>
              <a:rPr lang="en-US" altLang="zh-TW" sz="2400" dirty="0"/>
              <a:t> button in the package details (right side</a:t>
            </a:r>
            <a:r>
              <a:rPr lang="en-US" altLang="zh-TW" sz="2400" dirty="0" smtClean="0"/>
              <a:t>).</a:t>
            </a:r>
            <a:endParaRPr lang="en-US" altLang="zh-TW" sz="2400" dirty="0"/>
          </a:p>
        </p:txBody>
      </p:sp>
      <p:pic>
        <p:nvPicPr>
          <p:cNvPr id="5" name="圖片 4"/>
          <p:cNvPicPr>
            <a:picLocks noChangeAspect="1"/>
          </p:cNvPicPr>
          <p:nvPr/>
        </p:nvPicPr>
        <p:blipFill>
          <a:blip r:embed="rId3"/>
          <a:stretch>
            <a:fillRect/>
          </a:stretch>
        </p:blipFill>
        <p:spPr>
          <a:xfrm>
            <a:off x="4407202" y="3164592"/>
            <a:ext cx="4736798" cy="3168352"/>
          </a:xfrm>
          <a:prstGeom prst="rect">
            <a:avLst/>
          </a:prstGeom>
        </p:spPr>
      </p:pic>
      <p:sp>
        <p:nvSpPr>
          <p:cNvPr id="6" name="橢圓 5"/>
          <p:cNvSpPr/>
          <p:nvPr/>
        </p:nvSpPr>
        <p:spPr>
          <a:xfrm>
            <a:off x="5652120" y="3140968"/>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8305978" y="6021288"/>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0010968"/>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 </a:t>
            </a:r>
            <a:r>
              <a:rPr lang="en-US" altLang="zh-TW" sz="2000" dirty="0"/>
              <a:t>To verify that </a:t>
            </a:r>
            <a:r>
              <a:rPr lang="en-US" altLang="zh-TW" sz="2000" dirty="0" err="1"/>
              <a:t>ProBuilder</a:t>
            </a:r>
            <a:r>
              <a:rPr lang="en-US" altLang="zh-TW" sz="2000" dirty="0"/>
              <a:t> is correctly installed, open the </a:t>
            </a:r>
            <a:r>
              <a:rPr lang="en-US" altLang="zh-TW" sz="2000" dirty="0" err="1"/>
              <a:t>ProBuilder</a:t>
            </a:r>
            <a:r>
              <a:rPr lang="en-US" altLang="zh-TW" sz="2000" dirty="0"/>
              <a:t> toolbar (from Unity's top menu: </a:t>
            </a:r>
            <a:r>
              <a:rPr lang="en-US" altLang="zh-TW" sz="2000" b="1" dirty="0"/>
              <a:t>Tools &gt; </a:t>
            </a:r>
            <a:r>
              <a:rPr lang="en-US" altLang="zh-TW" sz="2000" b="1" dirty="0" err="1"/>
              <a:t>ProBuilder</a:t>
            </a:r>
            <a:r>
              <a:rPr lang="en-US" altLang="zh-TW" sz="2000" b="1" dirty="0"/>
              <a:t> &gt; </a:t>
            </a:r>
            <a:r>
              <a:rPr lang="en-US" altLang="zh-TW" sz="2000" b="1" dirty="0" err="1"/>
              <a:t>ProBuilder</a:t>
            </a:r>
            <a:r>
              <a:rPr lang="en-US" altLang="zh-TW" sz="2000" b="1" dirty="0"/>
              <a:t> Window</a:t>
            </a:r>
            <a:r>
              <a:rPr lang="en-US" altLang="zh-TW" sz="2000" dirty="0"/>
              <a:t>).</a:t>
            </a:r>
          </a:p>
          <a:p>
            <a:endParaRPr lang="en-US" altLang="zh-TW" sz="2000" dirty="0"/>
          </a:p>
          <a:p>
            <a:r>
              <a:rPr lang="en-US" altLang="zh-TW" sz="2000" dirty="0"/>
              <a:t>    If you don't see the </a:t>
            </a:r>
            <a:r>
              <a:rPr lang="en-US" altLang="zh-TW" sz="2000" dirty="0" err="1"/>
              <a:t>ProBuilder</a:t>
            </a:r>
            <a:r>
              <a:rPr lang="en-US" altLang="zh-TW" sz="2000" dirty="0"/>
              <a:t> Window menu item, then </a:t>
            </a:r>
            <a:r>
              <a:rPr lang="en-US" altLang="zh-TW" sz="2000" dirty="0" err="1"/>
              <a:t>ProBuilder</a:t>
            </a:r>
            <a:r>
              <a:rPr lang="en-US" altLang="zh-TW" sz="2000" dirty="0"/>
              <a:t> did not install correctly.</a:t>
            </a:r>
          </a:p>
          <a:p>
            <a:endParaRPr lang="en-US" altLang="zh-TW" sz="2000" dirty="0"/>
          </a:p>
        </p:txBody>
      </p:sp>
      <p:pic>
        <p:nvPicPr>
          <p:cNvPr id="4" name="圖片 3"/>
          <p:cNvPicPr>
            <a:picLocks noChangeAspect="1"/>
          </p:cNvPicPr>
          <p:nvPr/>
        </p:nvPicPr>
        <p:blipFill>
          <a:blip r:embed="rId2"/>
          <a:stretch>
            <a:fillRect/>
          </a:stretch>
        </p:blipFill>
        <p:spPr>
          <a:xfrm>
            <a:off x="1517716" y="4149080"/>
            <a:ext cx="5537485" cy="1060505"/>
          </a:xfrm>
          <a:prstGeom prst="rect">
            <a:avLst/>
          </a:prstGeom>
        </p:spPr>
      </p:pic>
    </p:spTree>
    <p:extLst>
      <p:ext uri="{BB962C8B-B14F-4D97-AF65-F5344CB8AC3E}">
        <p14:creationId xmlns:p14="http://schemas.microsoft.com/office/powerpoint/2010/main" val="3187435458"/>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547664" y="1600199"/>
            <a:ext cx="6321980" cy="4525963"/>
          </a:xfrm>
          <a:prstGeom prst="rect">
            <a:avLst/>
          </a:prstGeom>
        </p:spPr>
      </p:pic>
      <p:sp>
        <p:nvSpPr>
          <p:cNvPr id="5" name="文字方塊 4"/>
          <p:cNvSpPr txBox="1"/>
          <p:nvPr/>
        </p:nvSpPr>
        <p:spPr>
          <a:xfrm>
            <a:off x="5652120" y="5301208"/>
            <a:ext cx="1728192" cy="646331"/>
          </a:xfrm>
          <a:prstGeom prst="rect">
            <a:avLst/>
          </a:prstGeom>
          <a:noFill/>
        </p:spPr>
        <p:txBody>
          <a:bodyPr wrap="square" rtlCol="0">
            <a:spAutoFit/>
          </a:bodyPr>
          <a:lstStyle/>
          <a:p>
            <a:r>
              <a:rPr lang="en-US" altLang="zh-TW" dirty="0" smtClean="0"/>
              <a:t>Box</a:t>
            </a:r>
          </a:p>
          <a:p>
            <a:r>
              <a:rPr lang="en-US" altLang="zh-TW" dirty="0" smtClean="0"/>
              <a:t>Unity build-in</a:t>
            </a:r>
            <a:endParaRPr lang="zh-TW" altLang="en-US" dirty="0"/>
          </a:p>
        </p:txBody>
      </p:sp>
      <p:sp>
        <p:nvSpPr>
          <p:cNvPr id="6" name="文字方塊 5"/>
          <p:cNvSpPr txBox="1"/>
          <p:nvPr/>
        </p:nvSpPr>
        <p:spPr>
          <a:xfrm>
            <a:off x="3714882" y="4365104"/>
            <a:ext cx="1368152" cy="646331"/>
          </a:xfrm>
          <a:prstGeom prst="rect">
            <a:avLst/>
          </a:prstGeom>
          <a:noFill/>
        </p:spPr>
        <p:txBody>
          <a:bodyPr wrap="square" rtlCol="0">
            <a:spAutoFit/>
          </a:bodyPr>
          <a:lstStyle/>
          <a:p>
            <a:r>
              <a:rPr lang="en-US" altLang="zh-TW" dirty="0" smtClean="0">
                <a:solidFill>
                  <a:srgbClr val="FF0000"/>
                </a:solidFill>
              </a:rPr>
              <a:t>Box</a:t>
            </a:r>
          </a:p>
          <a:p>
            <a:r>
              <a:rPr lang="en-US" altLang="zh-TW" dirty="0" err="1" smtClean="0">
                <a:solidFill>
                  <a:srgbClr val="FF0000"/>
                </a:solidFill>
              </a:rPr>
              <a:t>ProBuilder</a:t>
            </a:r>
            <a:endParaRPr lang="zh-TW" altLang="en-US" dirty="0">
              <a:solidFill>
                <a:srgbClr val="FF0000"/>
              </a:solidFill>
            </a:endParaRPr>
          </a:p>
        </p:txBody>
      </p:sp>
      <p:sp>
        <p:nvSpPr>
          <p:cNvPr id="7" name="文字方塊 6"/>
          <p:cNvSpPr txBox="1"/>
          <p:nvPr/>
        </p:nvSpPr>
        <p:spPr>
          <a:xfrm>
            <a:off x="9144000" y="6308724"/>
            <a:ext cx="184731" cy="369332"/>
          </a:xfrm>
          <a:prstGeom prst="rect">
            <a:avLst/>
          </a:prstGeom>
          <a:noFill/>
        </p:spPr>
        <p:txBody>
          <a:bodyPr wrap="none" rtlCol="0">
            <a:spAutoFit/>
          </a:bodyPr>
          <a:lstStyle/>
          <a:p>
            <a:endParaRPr lang="zh-TW" altLang="en-US" dirty="0"/>
          </a:p>
        </p:txBody>
      </p:sp>
      <p:sp>
        <p:nvSpPr>
          <p:cNvPr id="8" name="文字方塊 7"/>
          <p:cNvSpPr txBox="1"/>
          <p:nvPr/>
        </p:nvSpPr>
        <p:spPr>
          <a:xfrm>
            <a:off x="755576" y="6237312"/>
            <a:ext cx="2232248" cy="369332"/>
          </a:xfrm>
          <a:prstGeom prst="rect">
            <a:avLst/>
          </a:prstGeom>
          <a:noFill/>
        </p:spPr>
        <p:txBody>
          <a:bodyPr wrap="square" rtlCol="0">
            <a:spAutoFit/>
          </a:bodyPr>
          <a:lstStyle/>
          <a:p>
            <a:r>
              <a:rPr lang="en-US" altLang="zh-TW" dirty="0" err="1" smtClean="0">
                <a:solidFill>
                  <a:srgbClr val="FF0000"/>
                </a:solidFill>
              </a:rPr>
              <a:t>Probuilder</a:t>
            </a:r>
            <a:r>
              <a:rPr lang="en-US" altLang="zh-TW" dirty="0" smtClean="0">
                <a:solidFill>
                  <a:srgbClr val="FF0000"/>
                </a:solidFill>
              </a:rPr>
              <a:t> toolbar</a:t>
            </a:r>
            <a:endParaRPr lang="zh-TW" altLang="en-US" dirty="0">
              <a:solidFill>
                <a:srgbClr val="FF0000"/>
              </a:solidFill>
            </a:endParaRPr>
          </a:p>
        </p:txBody>
      </p:sp>
      <p:sp>
        <p:nvSpPr>
          <p:cNvPr id="9" name="文字方塊 8"/>
          <p:cNvSpPr txBox="1"/>
          <p:nvPr/>
        </p:nvSpPr>
        <p:spPr>
          <a:xfrm>
            <a:off x="5759702" y="1598860"/>
            <a:ext cx="3200405" cy="369332"/>
          </a:xfrm>
          <a:prstGeom prst="rect">
            <a:avLst/>
          </a:prstGeom>
          <a:noFill/>
        </p:spPr>
        <p:txBody>
          <a:bodyPr wrap="square" rtlCol="0">
            <a:spAutoFit/>
          </a:bodyPr>
          <a:lstStyle/>
          <a:p>
            <a:r>
              <a:rPr lang="en-US" altLang="zh-TW" dirty="0" err="1" smtClean="0">
                <a:solidFill>
                  <a:srgbClr val="FF0000"/>
                </a:solidFill>
              </a:rPr>
              <a:t>Probuilder</a:t>
            </a:r>
            <a:r>
              <a:rPr lang="en-US" altLang="zh-TW" dirty="0" smtClean="0">
                <a:solidFill>
                  <a:srgbClr val="FF0000"/>
                </a:solidFill>
              </a:rPr>
              <a:t> edit mode toolbar</a:t>
            </a:r>
            <a:endParaRPr lang="zh-TW" altLang="en-US" dirty="0">
              <a:solidFill>
                <a:srgbClr val="FF0000"/>
              </a:solidFill>
            </a:endParaRPr>
          </a:p>
        </p:txBody>
      </p:sp>
    </p:spTree>
    <p:extLst>
      <p:ext uri="{BB962C8B-B14F-4D97-AF65-F5344CB8AC3E}">
        <p14:creationId xmlns:p14="http://schemas.microsoft.com/office/powerpoint/2010/main" val="2808457188"/>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Creating Meshes</a:t>
            </a:r>
            <a:endParaRPr lang="zh-TW" altLang="en-US" dirty="0"/>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500" y="1556792"/>
            <a:ext cx="5915000" cy="2195465"/>
          </a:xfr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5" y="3891410"/>
            <a:ext cx="5991526" cy="2201886"/>
          </a:xfrm>
          <a:prstGeom prst="rect">
            <a:avLst/>
          </a:prstGeom>
        </p:spPr>
      </p:pic>
    </p:spTree>
    <p:extLst>
      <p:ext uri="{BB962C8B-B14F-4D97-AF65-F5344CB8AC3E}">
        <p14:creationId xmlns:p14="http://schemas.microsoft.com/office/powerpoint/2010/main" val="746508854"/>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fr-FR" altLang="zh-TW" sz="3200" dirty="0"/>
              <a:t>Edit modes (Object vs Element</a:t>
            </a:r>
            <a:r>
              <a:rPr lang="fr-FR" altLang="zh-TW" sz="3200" dirty="0" smtClean="0"/>
              <a:t>)</a:t>
            </a:r>
            <a:endParaRPr lang="zh-TW" altLang="en-US" sz="32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7003436" cy="2775470"/>
          </a:xfrm>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Select -&gt; Transforming</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1547664" y="2326402"/>
            <a:ext cx="2540131" cy="3073558"/>
          </a:xfrm>
          <a:prstGeom prst="rect">
            <a:avLst/>
          </a:prstGeom>
        </p:spPr>
      </p:pic>
      <p:pic>
        <p:nvPicPr>
          <p:cNvPr id="6" name="圖片 5"/>
          <p:cNvPicPr>
            <a:picLocks noChangeAspect="1"/>
          </p:cNvPicPr>
          <p:nvPr/>
        </p:nvPicPr>
        <p:blipFill>
          <a:blip r:embed="rId3"/>
          <a:stretch>
            <a:fillRect/>
          </a:stretch>
        </p:blipFill>
        <p:spPr>
          <a:xfrm>
            <a:off x="5041028" y="2408956"/>
            <a:ext cx="2692538" cy="2991004"/>
          </a:xfrm>
          <a:prstGeom prst="rect">
            <a:avLst/>
          </a:prstGeom>
        </p:spPr>
      </p:pic>
    </p:spTree>
    <p:extLst>
      <p:ext uri="{BB962C8B-B14F-4D97-AF65-F5344CB8AC3E}">
        <p14:creationId xmlns:p14="http://schemas.microsoft.com/office/powerpoint/2010/main" val="885391100"/>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Select face -&gt; </a:t>
            </a:r>
            <a:r>
              <a:rPr lang="en-US" altLang="zh-TW" sz="4000" dirty="0"/>
              <a:t>Extruding</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899592" y="2132856"/>
            <a:ext cx="1886047" cy="2889398"/>
          </a:xfrm>
          <a:prstGeom prst="rect">
            <a:avLst/>
          </a:prstGeom>
        </p:spPr>
      </p:pic>
      <p:pic>
        <p:nvPicPr>
          <p:cNvPr id="5" name="圖片 4"/>
          <p:cNvPicPr>
            <a:picLocks noChangeAspect="1"/>
          </p:cNvPicPr>
          <p:nvPr/>
        </p:nvPicPr>
        <p:blipFill>
          <a:blip r:embed="rId4"/>
          <a:stretch>
            <a:fillRect/>
          </a:stretch>
        </p:blipFill>
        <p:spPr>
          <a:xfrm>
            <a:off x="3540072" y="2132856"/>
            <a:ext cx="1989522" cy="2889398"/>
          </a:xfrm>
          <a:prstGeom prst="rect">
            <a:avLst/>
          </a:prstGeom>
        </p:spPr>
      </p:pic>
      <p:pic>
        <p:nvPicPr>
          <p:cNvPr id="6" name="圖片 5"/>
          <p:cNvPicPr>
            <a:picLocks noChangeAspect="1"/>
          </p:cNvPicPr>
          <p:nvPr/>
        </p:nvPicPr>
        <p:blipFill>
          <a:blip r:embed="rId5"/>
          <a:stretch>
            <a:fillRect/>
          </a:stretch>
        </p:blipFill>
        <p:spPr>
          <a:xfrm>
            <a:off x="6117546" y="2050301"/>
            <a:ext cx="1981302" cy="2971953"/>
          </a:xfrm>
          <a:prstGeom prst="rect">
            <a:avLst/>
          </a:prstGeom>
        </p:spPr>
      </p:pic>
      <p:sp>
        <p:nvSpPr>
          <p:cNvPr id="7" name="文字方塊 6"/>
          <p:cNvSpPr txBox="1"/>
          <p:nvPr/>
        </p:nvSpPr>
        <p:spPr>
          <a:xfrm>
            <a:off x="3738736" y="5085184"/>
            <a:ext cx="1625352" cy="646331"/>
          </a:xfrm>
          <a:prstGeom prst="rect">
            <a:avLst/>
          </a:prstGeom>
          <a:noFill/>
        </p:spPr>
        <p:txBody>
          <a:bodyPr wrap="square" rtlCol="0">
            <a:spAutoFit/>
          </a:bodyPr>
          <a:lstStyle/>
          <a:p>
            <a:pPr algn="ctr"/>
            <a:r>
              <a:rPr lang="en-US" altLang="zh-TW" dirty="0" smtClean="0"/>
              <a:t>Shift key +</a:t>
            </a:r>
          </a:p>
          <a:p>
            <a:pPr algn="ctr"/>
            <a:r>
              <a:rPr lang="en-US" altLang="zh-TW" dirty="0" smtClean="0"/>
              <a:t>Translate</a:t>
            </a:r>
            <a:endParaRPr lang="zh-TW" altLang="en-US" dirty="0"/>
          </a:p>
        </p:txBody>
      </p:sp>
      <p:sp>
        <p:nvSpPr>
          <p:cNvPr id="8" name="文字方塊 7"/>
          <p:cNvSpPr txBox="1"/>
          <p:nvPr/>
        </p:nvSpPr>
        <p:spPr>
          <a:xfrm>
            <a:off x="6372200" y="5085183"/>
            <a:ext cx="1625352" cy="369332"/>
          </a:xfrm>
          <a:prstGeom prst="rect">
            <a:avLst/>
          </a:prstGeom>
          <a:noFill/>
        </p:spPr>
        <p:txBody>
          <a:bodyPr wrap="square" rtlCol="0">
            <a:spAutoFit/>
          </a:bodyPr>
          <a:lstStyle/>
          <a:p>
            <a:pPr algn="ctr"/>
            <a:r>
              <a:rPr lang="en-US" altLang="zh-TW" dirty="0" smtClean="0"/>
              <a:t>Scale</a:t>
            </a:r>
            <a:endParaRPr lang="zh-TW" altLang="en-US" dirty="0"/>
          </a:p>
        </p:txBody>
      </p:sp>
      <p:sp>
        <p:nvSpPr>
          <p:cNvPr id="9" name="文字方塊 8"/>
          <p:cNvSpPr txBox="1"/>
          <p:nvPr/>
        </p:nvSpPr>
        <p:spPr>
          <a:xfrm>
            <a:off x="1121577" y="5085184"/>
            <a:ext cx="1625352" cy="369332"/>
          </a:xfrm>
          <a:prstGeom prst="rect">
            <a:avLst/>
          </a:prstGeom>
          <a:noFill/>
        </p:spPr>
        <p:txBody>
          <a:bodyPr wrap="square" rtlCol="0">
            <a:spAutoFit/>
          </a:bodyPr>
          <a:lstStyle/>
          <a:p>
            <a:pPr algn="ctr"/>
            <a:r>
              <a:rPr lang="en-US" altLang="zh-TW" dirty="0" smtClean="0"/>
              <a:t>Select a face</a:t>
            </a:r>
            <a:endParaRPr lang="zh-TW" altLang="en-US" dirty="0"/>
          </a:p>
        </p:txBody>
      </p:sp>
    </p:spTree>
    <p:extLst>
      <p:ext uri="{BB962C8B-B14F-4D97-AF65-F5344CB8AC3E}">
        <p14:creationId xmlns:p14="http://schemas.microsoft.com/office/powerpoint/2010/main" val="420853173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a:t>
            </a:r>
            <a:r>
              <a:rPr lang="en-US" altLang="zh-TW" dirty="0" err="1" smtClean="0"/>
              <a:t>Modelview</a:t>
            </a:r>
            <a:r>
              <a:rPr lang="en-US" altLang="zh-TW" dirty="0" smtClean="0"/>
              <a:t> Duality</a:t>
            </a:r>
            <a:endParaRPr lang="zh-TW" altLang="en-US" dirty="0"/>
          </a:p>
        </p:txBody>
      </p:sp>
      <p:sp>
        <p:nvSpPr>
          <p:cNvPr id="14339" name="內容版面配置區 2"/>
          <p:cNvSpPr>
            <a:spLocks noGrp="1"/>
          </p:cNvSpPr>
          <p:nvPr>
            <p:ph idx="1"/>
          </p:nvPr>
        </p:nvSpPr>
        <p:spPr/>
        <p:txBody>
          <a:bodyPr/>
          <a:lstStyle/>
          <a:p>
            <a:pPr eaLnBrk="1" hangingPunct="1"/>
            <a:endParaRPr lang="zh-TW" altLang="en-US" smtClean="0"/>
          </a:p>
        </p:txBody>
      </p:sp>
      <p:cxnSp>
        <p:nvCxnSpPr>
          <p:cNvPr id="4" name="直線單箭頭接點 3"/>
          <p:cNvCxnSpPr/>
          <p:nvPr/>
        </p:nvCxnSpPr>
        <p:spPr>
          <a:xfrm>
            <a:off x="857250" y="3929063"/>
            <a:ext cx="235743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819944" y="3964781"/>
            <a:ext cx="25019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rot="5400000">
            <a:off x="1178719" y="3178969"/>
            <a:ext cx="1643063" cy="1571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43" name="文字方塊 6"/>
          <p:cNvSpPr txBox="1">
            <a:spLocks noChangeArrowheads="1"/>
          </p:cNvSpPr>
          <p:nvPr/>
        </p:nvSpPr>
        <p:spPr bwMode="auto">
          <a:xfrm>
            <a:off x="3214688" y="3786188"/>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44" name="文字方塊 7"/>
          <p:cNvSpPr txBox="1">
            <a:spLocks noChangeArrowheads="1"/>
          </p:cNvSpPr>
          <p:nvPr/>
        </p:nvSpPr>
        <p:spPr bwMode="auto">
          <a:xfrm>
            <a:off x="1857375" y="250031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45" name="文字方塊 8"/>
          <p:cNvSpPr txBox="1">
            <a:spLocks noChangeArrowheads="1"/>
          </p:cNvSpPr>
          <p:nvPr/>
        </p:nvSpPr>
        <p:spPr bwMode="auto">
          <a:xfrm>
            <a:off x="857250" y="50720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nvGrpSpPr>
          <p:cNvPr id="3" name="群組 17"/>
          <p:cNvGrpSpPr>
            <a:grpSpLocks/>
          </p:cNvGrpSpPr>
          <p:nvPr/>
        </p:nvGrpSpPr>
        <p:grpSpPr bwMode="auto">
          <a:xfrm>
            <a:off x="5143500" y="2571750"/>
            <a:ext cx="2928938" cy="2971800"/>
            <a:chOff x="5143504" y="2571744"/>
            <a:chExt cx="2928958" cy="2971878"/>
          </a:xfrm>
        </p:grpSpPr>
        <p:cxnSp>
          <p:nvCxnSpPr>
            <p:cNvPr id="10" name="直線單箭頭接點 9"/>
            <p:cNvCxnSpPr/>
            <p:nvPr/>
          </p:nvCxnSpPr>
          <p:spPr>
            <a:xfrm>
              <a:off x="5143504" y="4000531"/>
              <a:ext cx="235745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5107761" y="4034663"/>
              <a:ext cx="2500378"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a:off x="5464960" y="3250433"/>
              <a:ext cx="1643105" cy="157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63" name="文字方塊 12"/>
            <p:cNvSpPr txBox="1">
              <a:spLocks noChangeArrowheads="1"/>
            </p:cNvSpPr>
            <p:nvPr/>
          </p:nvSpPr>
          <p:spPr bwMode="auto">
            <a:xfrm>
              <a:off x="7500958" y="385762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64" name="文字方塊 13"/>
            <p:cNvSpPr txBox="1">
              <a:spLocks noChangeArrowheads="1"/>
            </p:cNvSpPr>
            <p:nvPr/>
          </p:nvSpPr>
          <p:spPr bwMode="auto">
            <a:xfrm>
              <a:off x="6143636" y="2571744"/>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65" name="文字方塊 14"/>
            <p:cNvSpPr txBox="1">
              <a:spLocks noChangeArrowheads="1"/>
            </p:cNvSpPr>
            <p:nvPr/>
          </p:nvSpPr>
          <p:spPr bwMode="auto">
            <a:xfrm>
              <a:off x="5143504" y="514351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sp>
        <p:nvSpPr>
          <p:cNvPr id="17" name="笑臉 16"/>
          <p:cNvSpPr/>
          <p:nvPr/>
        </p:nvSpPr>
        <p:spPr>
          <a:xfrm>
            <a:off x="6072188" y="3786188"/>
            <a:ext cx="500062" cy="4286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48" name="群組 18"/>
          <p:cNvGrpSpPr>
            <a:grpSpLocks/>
          </p:cNvGrpSpPr>
          <p:nvPr/>
        </p:nvGrpSpPr>
        <p:grpSpPr bwMode="auto">
          <a:xfrm>
            <a:off x="6300788" y="3141663"/>
            <a:ext cx="935037" cy="863600"/>
            <a:chOff x="4788024" y="4293096"/>
            <a:chExt cx="936104" cy="864096"/>
          </a:xfrm>
        </p:grpSpPr>
        <p:cxnSp>
          <p:nvCxnSpPr>
            <p:cNvPr id="20" name="直線單箭頭接點 19"/>
            <p:cNvCxnSpPr/>
            <p:nvPr/>
          </p:nvCxnSpPr>
          <p:spPr>
            <a:xfrm rot="5400000" flipH="1" flipV="1">
              <a:off x="4715914" y="4509751"/>
              <a:ext cx="719551" cy="575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4788024" y="5012646"/>
              <a:ext cx="936104" cy="144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flipH="1" flipV="1">
              <a:off x="4428289" y="4652831"/>
              <a:ext cx="864096" cy="1446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群組 26"/>
          <p:cNvGrpSpPr>
            <a:grpSpLocks/>
          </p:cNvGrpSpPr>
          <p:nvPr/>
        </p:nvGrpSpPr>
        <p:grpSpPr bwMode="auto">
          <a:xfrm>
            <a:off x="1785938" y="2997200"/>
            <a:ext cx="1201737" cy="1074738"/>
            <a:chOff x="1785938" y="2996952"/>
            <a:chExt cx="1201886" cy="1074986"/>
          </a:xfrm>
        </p:grpSpPr>
        <p:sp>
          <p:nvSpPr>
            <p:cNvPr id="16" name="笑臉 15"/>
            <p:cNvSpPr/>
            <p:nvPr/>
          </p:nvSpPr>
          <p:spPr>
            <a:xfrm>
              <a:off x="1785938" y="3643214"/>
              <a:ext cx="500124" cy="4287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53" name="群組 22"/>
            <p:cNvGrpSpPr>
              <a:grpSpLocks/>
            </p:cNvGrpSpPr>
            <p:nvPr/>
          </p:nvGrpSpPr>
          <p:grpSpPr bwMode="auto">
            <a:xfrm>
              <a:off x="2051720" y="2996952"/>
              <a:ext cx="936104" cy="864096"/>
              <a:chOff x="4788024" y="4293096"/>
              <a:chExt cx="936104" cy="864096"/>
            </a:xfrm>
          </p:grpSpPr>
          <p:cxnSp>
            <p:nvCxnSpPr>
              <p:cNvPr id="24" name="直線單箭頭接點 23"/>
              <p:cNvCxnSpPr/>
              <p:nvPr/>
            </p:nvCxnSpPr>
            <p:spPr>
              <a:xfrm rot="5400000" flipH="1" flipV="1">
                <a:off x="4715903" y="4509076"/>
                <a:ext cx="719303" cy="57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4787387" y="5012400"/>
                <a:ext cx="936741" cy="14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flipH="1" flipV="1">
                <a:off x="4427728" y="4652755"/>
                <a:ext cx="863799" cy="14448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4350" name="文字方塊 6"/>
          <p:cNvSpPr txBox="1">
            <a:spLocks noChangeArrowheads="1"/>
          </p:cNvSpPr>
          <p:nvPr/>
        </p:nvSpPr>
        <p:spPr bwMode="auto">
          <a:xfrm>
            <a:off x="857250" y="5661025"/>
            <a:ext cx="313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View moving</a:t>
            </a:r>
            <a:endParaRPr lang="zh-TW" altLang="en-US" sz="1800">
              <a:latin typeface="Arial" charset="0"/>
              <a:ea typeface="新細明體" pitchFamily="18" charset="-120"/>
            </a:endParaRPr>
          </a:p>
        </p:txBody>
      </p:sp>
      <p:sp>
        <p:nvSpPr>
          <p:cNvPr id="14351" name="文字方塊 29"/>
          <p:cNvSpPr txBox="1">
            <a:spLocks noChangeArrowheads="1"/>
          </p:cNvSpPr>
          <p:nvPr/>
        </p:nvSpPr>
        <p:spPr bwMode="auto">
          <a:xfrm>
            <a:off x="4875213" y="5732463"/>
            <a:ext cx="314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Model moving</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5E-6 6.66358E-7 L -0.11528 0.16312 " pathEditMode="relative" rAng="0" ptsTypes="AA">
                                      <p:cBhvr>
                                        <p:cTn id="6" dur="2000" fill="hold"/>
                                        <p:tgtEl>
                                          <p:spTgt spid="8"/>
                                        </p:tgtEl>
                                        <p:attrNameLst>
                                          <p:attrName>ppt_x</p:attrName>
                                          <p:attrName>ppt_y</p:attrName>
                                        </p:attrNameLst>
                                      </p:cBhvr>
                                      <p:rCtr x="-5764" y="814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nodeType="clickEffect">
                                  <p:stCondLst>
                                    <p:cond delay="0"/>
                                  </p:stCondLst>
                                  <p:childTnLst>
                                    <p:animMotion origin="layout" path="M 5.55556E-7 3.33333E-6 L 0.10035 -0.13357 " pathEditMode="relative" rAng="0" ptsTypes="AA">
                                      <p:cBhvr>
                                        <p:cTn id="10" dur="2000" fill="hold"/>
                                        <p:tgtEl>
                                          <p:spTgt spid="3"/>
                                        </p:tgtEl>
                                        <p:attrNameLst>
                                          <p:attrName>ppt_x</p:attrName>
                                          <p:attrName>ppt_y</p:attrName>
                                        </p:attrNameLst>
                                      </p:cBhvr>
                                      <p:rCtr x="5017"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0" dirty="0"/>
              <a:t>Getting Started with </a:t>
            </a:r>
            <a:r>
              <a:rPr lang="en-US" altLang="zh-TW" sz="3600" b="0" dirty="0" err="1"/>
              <a:t>ProBuilder</a:t>
            </a:r>
            <a:r>
              <a:rPr lang="en-US" altLang="zh-TW" sz="3600" b="0" dirty="0"/>
              <a:t> for </a:t>
            </a:r>
            <a:r>
              <a:rPr lang="en-US" altLang="zh-TW" sz="3600" b="0" dirty="0" smtClean="0"/>
              <a:t>Unity</a:t>
            </a:r>
            <a:endParaRPr lang="zh-TW" altLang="en-US" sz="3600" dirty="0"/>
          </a:p>
        </p:txBody>
      </p:sp>
      <p:pic>
        <p:nvPicPr>
          <p:cNvPr id="4" name="Ta3HkV_qHTc"/>
          <p:cNvPicPr>
            <a:picLocks noGrp="1" noRot="1" noChangeAspect="1"/>
          </p:cNvPicPr>
          <p:nvPr>
            <p:ph idx="1"/>
            <a:videoFile r:link="rId1"/>
          </p:nvPr>
        </p:nvPicPr>
        <p:blipFill>
          <a:blip r:embed="rId4"/>
          <a:stretch>
            <a:fillRect/>
          </a:stretch>
        </p:blipFill>
        <p:spPr>
          <a:xfrm>
            <a:off x="477930" y="1628800"/>
            <a:ext cx="8320924" cy="4680520"/>
          </a:xfrm>
          <a:prstGeom prst="rect">
            <a:avLst/>
          </a:prstGeom>
        </p:spPr>
      </p:pic>
    </p:spTree>
    <p:extLst>
      <p:ext uri="{BB962C8B-B14F-4D97-AF65-F5344CB8AC3E}">
        <p14:creationId xmlns:p14="http://schemas.microsoft.com/office/powerpoint/2010/main" val="1024337586"/>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Treasure </a:t>
            </a:r>
            <a:r>
              <a:rPr lang="en-US" altLang="zh-TW" b="0" dirty="0" smtClean="0"/>
              <a:t>Chest</a:t>
            </a:r>
            <a:endParaRPr lang="zh-TW" altLang="en-US" dirty="0"/>
          </a:p>
        </p:txBody>
      </p:sp>
      <p:pic>
        <p:nvPicPr>
          <p:cNvPr id="4" name="HW5T_KdGl30"/>
          <p:cNvPicPr>
            <a:picLocks noGrp="1" noRot="1" noChangeAspect="1"/>
          </p:cNvPicPr>
          <p:nvPr>
            <p:ph idx="1"/>
            <a:videoFile r:link="rId1"/>
          </p:nvPr>
        </p:nvPicPr>
        <p:blipFill>
          <a:blip r:embed="rId4"/>
          <a:stretch>
            <a:fillRect/>
          </a:stretch>
        </p:blipFill>
        <p:spPr>
          <a:xfrm>
            <a:off x="473995" y="1714500"/>
            <a:ext cx="8424597" cy="4738836"/>
          </a:xfrm>
          <a:prstGeom prst="rect">
            <a:avLst/>
          </a:prstGeom>
        </p:spPr>
      </p:pic>
    </p:spTree>
    <p:extLst>
      <p:ext uri="{BB962C8B-B14F-4D97-AF65-F5344CB8AC3E}">
        <p14:creationId xmlns:p14="http://schemas.microsoft.com/office/powerpoint/2010/main" val="676559934"/>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Level Editor</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6866" name="Picture 2" descr="E1M1d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80928"/>
            <a:ext cx="348425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E1M1 s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275616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Security armor in Ha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43" y="3959465"/>
            <a:ext cx="2763023" cy="207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04745"/>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f2ia28kSiLs"/>
          <p:cNvPicPr>
            <a:picLocks noGrp="1" noRot="1" noChangeAspect="1"/>
          </p:cNvPicPr>
          <p:nvPr>
            <p:ph idx="1"/>
            <a:videoFile r:link="rId1"/>
          </p:nvPr>
        </p:nvPicPr>
        <p:blipFill>
          <a:blip r:embed="rId4"/>
          <a:stretch>
            <a:fillRect/>
          </a:stretch>
        </p:blipFill>
        <p:spPr>
          <a:xfrm>
            <a:off x="457200" y="1556792"/>
            <a:ext cx="8448939" cy="4752528"/>
          </a:xfrm>
          <a:prstGeom prst="rect">
            <a:avLst/>
          </a:prstGeom>
        </p:spPr>
      </p:pic>
    </p:spTree>
    <p:extLst>
      <p:ext uri="{BB962C8B-B14F-4D97-AF65-F5344CB8AC3E}">
        <p14:creationId xmlns:p14="http://schemas.microsoft.com/office/powerpoint/2010/main" val="113389154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a:t>
            </a:r>
            <a:endParaRPr lang="zh-TW" altLang="en-US" dirty="0"/>
          </a:p>
        </p:txBody>
      </p:sp>
      <p:sp>
        <p:nvSpPr>
          <p:cNvPr id="15363" name="文字方塊 2"/>
          <p:cNvSpPr txBox="1">
            <a:spLocks noChangeArrowheads="1"/>
          </p:cNvSpPr>
          <p:nvPr/>
        </p:nvSpPr>
        <p:spPr bwMode="auto">
          <a:xfrm>
            <a:off x="971550" y="5867400"/>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Orthographic</a:t>
            </a:r>
            <a:endParaRPr lang="zh-TW" altLang="en-US" sz="1800">
              <a:latin typeface="Arial" charset="0"/>
              <a:ea typeface="新細明體" pitchFamily="18" charset="-120"/>
            </a:endParaRPr>
          </a:p>
        </p:txBody>
      </p:sp>
      <p:sp>
        <p:nvSpPr>
          <p:cNvPr id="15364" name="文字方塊 12"/>
          <p:cNvSpPr txBox="1">
            <a:spLocks noChangeArrowheads="1"/>
          </p:cNvSpPr>
          <p:nvPr/>
        </p:nvSpPr>
        <p:spPr bwMode="auto">
          <a:xfrm>
            <a:off x="5219700" y="5805488"/>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Perspective</a:t>
            </a:r>
            <a:endParaRPr lang="zh-TW" altLang="en-US" sz="1800">
              <a:latin typeface="Arial" charset="0"/>
              <a:ea typeface="新細明體" pitchFamily="18" charset="-120"/>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692150"/>
            <a:ext cx="46418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3644900"/>
            <a:ext cx="3733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3644900"/>
            <a:ext cx="3735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字方塊 2"/>
          <p:cNvSpPr txBox="1">
            <a:spLocks noChangeArrowheads="1"/>
          </p:cNvSpPr>
          <p:nvPr/>
        </p:nvSpPr>
        <p:spPr bwMode="auto">
          <a:xfrm>
            <a:off x="4500563" y="3014663"/>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World space</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Coordinate </a:t>
            </a:r>
            <a:r>
              <a:rPr lang="en-US" altLang="zh-TW" dirty="0" smtClean="0"/>
              <a:t>System</a:t>
            </a:r>
            <a:endParaRPr lang="zh-TW" altLang="en-US" dirty="0"/>
          </a:p>
        </p:txBody>
      </p:sp>
      <p:sp>
        <p:nvSpPr>
          <p:cNvPr id="3" name="內容版面配置區 2"/>
          <p:cNvSpPr>
            <a:spLocks noGrp="1"/>
          </p:cNvSpPr>
          <p:nvPr>
            <p:ph idx="1"/>
          </p:nvPr>
        </p:nvSpPr>
        <p:spPr/>
        <p:txBody>
          <a:bodyPr/>
          <a:lstStyle/>
          <a:p>
            <a:r>
              <a:rPr lang="en-US" altLang="zh-TW" dirty="0"/>
              <a:t>Unity is a Left-Handed Coordinate System</a:t>
            </a:r>
            <a:endParaRPr lang="zh-TW" altLang="en-US" dirty="0"/>
          </a:p>
        </p:txBody>
      </p:sp>
      <p:pic>
        <p:nvPicPr>
          <p:cNvPr id="33794" name="Picture 2" descr="A transform showing the color-coding of the 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52936"/>
            <a:ext cx="36004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1914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Transform</a:t>
            </a:r>
            <a:endParaRPr lang="zh-TW" altLang="en-US" dirty="0"/>
          </a:p>
        </p:txBody>
      </p:sp>
      <p:sp>
        <p:nvSpPr>
          <p:cNvPr id="3" name="內容版面配置區 2"/>
          <p:cNvSpPr>
            <a:spLocks noGrp="1"/>
          </p:cNvSpPr>
          <p:nvPr>
            <p:ph idx="1"/>
          </p:nvPr>
        </p:nvSpPr>
        <p:spPr/>
        <p:txBody>
          <a:bodyPr/>
          <a:lstStyle/>
          <a:p>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840570971"/>
              </p:ext>
            </p:extLst>
          </p:nvPr>
        </p:nvGraphicFramePr>
        <p:xfrm>
          <a:off x="234330" y="2924944"/>
          <a:ext cx="8675340" cy="3470136"/>
        </p:xfrm>
        <a:graphic>
          <a:graphicData uri="http://schemas.openxmlformats.org/presentationml/2006/ole">
            <mc:AlternateContent xmlns:mc="http://schemas.openxmlformats.org/markup-compatibility/2006">
              <mc:Choice xmlns:v="urn:schemas-microsoft-com:vml" Requires="v">
                <p:oleObj spid="_x0000_s32782" name="Image" r:id="rId3" imgW="21841200" imgH="8761680" progId="Photoshop.Image.16">
                  <p:embed/>
                </p:oleObj>
              </mc:Choice>
              <mc:Fallback>
                <p:oleObj name="Image" r:id="rId3" imgW="21841200" imgH="8761680" progId="Photoshop.Image.16">
                  <p:embed/>
                  <p:pic>
                    <p:nvPicPr>
                      <p:cNvPr id="0" name=""/>
                      <p:cNvPicPr/>
                      <p:nvPr/>
                    </p:nvPicPr>
                    <p:blipFill>
                      <a:blip r:embed="rId4"/>
                      <a:stretch>
                        <a:fillRect/>
                      </a:stretch>
                    </p:blipFill>
                    <p:spPr>
                      <a:xfrm>
                        <a:off x="234330" y="2924944"/>
                        <a:ext cx="8675340" cy="3470136"/>
                      </a:xfrm>
                      <a:prstGeom prst="rect">
                        <a:avLst/>
                      </a:prstGeom>
                    </p:spPr>
                  </p:pic>
                </p:oleObj>
              </mc:Fallback>
            </mc:AlternateContent>
          </a:graphicData>
        </a:graphic>
      </p:graphicFrame>
    </p:spTree>
    <p:extLst>
      <p:ext uri="{BB962C8B-B14F-4D97-AF65-F5344CB8AC3E}">
        <p14:creationId xmlns:p14="http://schemas.microsoft.com/office/powerpoint/2010/main" val="284723826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Matrix/vector</a:t>
            </a:r>
            <a:endParaRPr lang="zh-TW" altLang="en-US" dirty="0"/>
          </a:p>
        </p:txBody>
      </p:sp>
      <p:graphicFrame>
        <p:nvGraphicFramePr>
          <p:cNvPr id="16388" name="Object 5"/>
          <p:cNvGraphicFramePr>
            <a:graphicFrameLocks noChangeAspect="1"/>
          </p:cNvGraphicFramePr>
          <p:nvPr/>
        </p:nvGraphicFramePr>
        <p:xfrm>
          <a:off x="7596188" y="2924175"/>
          <a:ext cx="627062" cy="2257425"/>
        </p:xfrm>
        <a:graphic>
          <a:graphicData uri="http://schemas.openxmlformats.org/presentationml/2006/ole">
            <mc:AlternateContent xmlns:mc="http://schemas.openxmlformats.org/markup-compatibility/2006">
              <mc:Choice xmlns:v="urn:schemas-microsoft-com:vml" Requires="v">
                <p:oleObj spid="_x0000_s16436" name="Equation" r:id="rId4" imgW="254000" imgH="914400" progId="Equation.3">
                  <p:embed/>
                </p:oleObj>
              </mc:Choice>
              <mc:Fallback>
                <p:oleObj name="Equation" r:id="rId4" imgW="25400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924175"/>
                        <a:ext cx="627062"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6"/>
          <p:cNvGraphicFramePr>
            <a:graphicFrameLocks noChangeAspect="1"/>
          </p:cNvGraphicFramePr>
          <p:nvPr>
            <p:extLst>
              <p:ext uri="{D42A27DB-BD31-4B8C-83A1-F6EECF244321}">
                <p14:modId xmlns:p14="http://schemas.microsoft.com/office/powerpoint/2010/main" val="2850751313"/>
              </p:ext>
            </p:extLst>
          </p:nvPr>
        </p:nvGraphicFramePr>
        <p:xfrm>
          <a:off x="3707904" y="2852936"/>
          <a:ext cx="2644775" cy="2352675"/>
        </p:xfrm>
        <a:graphic>
          <a:graphicData uri="http://schemas.openxmlformats.org/presentationml/2006/ole">
            <mc:AlternateContent xmlns:mc="http://schemas.openxmlformats.org/markup-compatibility/2006">
              <mc:Choice xmlns:v="urn:schemas-microsoft-com:vml" Requires="v">
                <p:oleObj spid="_x0000_s16437" name="方程式" r:id="rId6" imgW="1028700" imgH="914400" progId="Equation.3">
                  <p:embed/>
                </p:oleObj>
              </mc:Choice>
              <mc:Fallback>
                <p:oleObj name="方程式" r:id="rId6" imgW="1028700" imgH="914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2852936"/>
                        <a:ext cx="2644775"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內容版面配置區 2"/>
          <p:cNvSpPr>
            <a:spLocks noGrp="1"/>
          </p:cNvSpPr>
          <p:nvPr>
            <p:ph idx="1"/>
          </p:nvPr>
        </p:nvSpPr>
        <p:spPr/>
        <p:txBody>
          <a:bodyPr/>
          <a:lstStyle/>
          <a:p>
            <a:endParaRPr lang="zh-TW" alt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7143</TotalTime>
  <Words>1501</Words>
  <Application>Microsoft Office PowerPoint</Application>
  <PresentationFormat>如螢幕大小 (4:3)</PresentationFormat>
  <Paragraphs>416</Paragraphs>
  <Slides>53</Slides>
  <Notes>24</Notes>
  <HiddenSlides>7</HiddenSlides>
  <MMClips>4</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4</vt:i4>
      </vt:variant>
      <vt:variant>
        <vt:lpstr>投影片標題</vt:lpstr>
      </vt:variant>
      <vt:variant>
        <vt:i4>53</vt:i4>
      </vt:variant>
    </vt:vector>
  </HeadingPairs>
  <TitlesOfParts>
    <vt:vector size="69" baseType="lpstr">
      <vt:lpstr>Menlo</vt:lpstr>
      <vt:lpstr>MS PGothic</vt:lpstr>
      <vt:lpstr>微軟正黑體</vt:lpstr>
      <vt:lpstr>新細明體</vt:lpstr>
      <vt:lpstr>Arial</vt:lpstr>
      <vt:lpstr>Calibri</vt:lpstr>
      <vt:lpstr>Consolas</vt:lpstr>
      <vt:lpstr>Courier New</vt:lpstr>
      <vt:lpstr>Times New Roman</vt:lpstr>
      <vt:lpstr>Wingdings</vt:lpstr>
      <vt:lpstr>Wingdings 2</vt:lpstr>
      <vt:lpstr>Course_HE</vt:lpstr>
      <vt:lpstr>Image</vt:lpstr>
      <vt:lpstr>Equation</vt:lpstr>
      <vt:lpstr>方程式</vt:lpstr>
      <vt:lpstr>PhotoImpact</vt:lpstr>
      <vt:lpstr>3D Game Programming Geometric Transformations</vt:lpstr>
      <vt:lpstr>Outline</vt:lpstr>
      <vt:lpstr>Transformation Terminology</vt:lpstr>
      <vt:lpstr>Transformations</vt:lpstr>
      <vt:lpstr>The Modelview Duality</vt:lpstr>
      <vt:lpstr>Projection</vt:lpstr>
      <vt:lpstr>Coordinate System</vt:lpstr>
      <vt:lpstr>Transform</vt:lpstr>
      <vt:lpstr>Matrix/vector</vt:lpstr>
      <vt:lpstr>Transform in Unity</vt:lpstr>
      <vt:lpstr>Scale</vt:lpstr>
      <vt:lpstr>Rotate</vt:lpstr>
      <vt:lpstr>Parent/Child </vt:lpstr>
      <vt:lpstr>Reset to parent transform</vt:lpstr>
      <vt:lpstr>Rotation/Translation from world to object</vt:lpstr>
      <vt:lpstr>Transformation Pipeline</vt:lpstr>
      <vt:lpstr>The Life of a vertex</vt:lpstr>
      <vt:lpstr>PowerPoint 簡報</vt:lpstr>
      <vt:lpstr>Wireframe with hidden-line removal</vt:lpstr>
      <vt:lpstr>Identity Matrix</vt:lpstr>
      <vt:lpstr>The Matrix Stacks</vt:lpstr>
      <vt:lpstr>Atom example</vt:lpstr>
      <vt:lpstr>PowerPoint 簡報</vt:lpstr>
      <vt:lpstr>Transformation Example 1</vt:lpstr>
      <vt:lpstr>Transformation Example 2</vt:lpstr>
      <vt:lpstr>Transformation Example 2</vt:lpstr>
      <vt:lpstr>Sun Earth Moon</vt:lpstr>
      <vt:lpstr>Luxo Jr [Pencil Test] [1986]</vt:lpstr>
      <vt:lpstr>Matrix in Modern OpenGL</vt:lpstr>
      <vt:lpstr>PowerPoint 簡報</vt:lpstr>
      <vt:lpstr>Mesh Format</vt:lpstr>
      <vt:lpstr>Representing a Mesh</vt:lpstr>
      <vt:lpstr>3D model format</vt:lpstr>
      <vt:lpstr>Simple Representation</vt:lpstr>
      <vt:lpstr>Inward and Outward Facing Polygons</vt:lpstr>
      <vt:lpstr>PowerPoint 簡報</vt:lpstr>
      <vt:lpstr>Wavefront obj format</vt:lpstr>
      <vt:lpstr>Reference</vt:lpstr>
      <vt:lpstr>Scene Graph</vt:lpstr>
      <vt:lpstr>ProBuilder</vt:lpstr>
      <vt:lpstr>Modeling</vt:lpstr>
      <vt:lpstr>PowerPoint 簡報</vt:lpstr>
      <vt:lpstr>Installing ProBuilder</vt:lpstr>
      <vt:lpstr>PowerPoint 簡報</vt:lpstr>
      <vt:lpstr>PowerPoint 簡報</vt:lpstr>
      <vt:lpstr>Creating Meshes</vt:lpstr>
      <vt:lpstr>Edit modes (Object vs Element)</vt:lpstr>
      <vt:lpstr>Select -&gt; Transforming</vt:lpstr>
      <vt:lpstr>Select face -&gt; Extruding</vt:lpstr>
      <vt:lpstr>Getting Started with ProBuilder for Unity</vt:lpstr>
      <vt:lpstr>Treasure Chest</vt:lpstr>
      <vt:lpstr>Level Editor</vt:lpstr>
      <vt:lpstr>PowerPoint 簡報</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159</cp:revision>
  <dcterms:created xsi:type="dcterms:W3CDTF">2010-08-04T16:26:51Z</dcterms:created>
  <dcterms:modified xsi:type="dcterms:W3CDTF">2019-10-15T09:13:15Z</dcterms:modified>
</cp:coreProperties>
</file>