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3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8" r:id="rId3"/>
    <p:sldId id="262" r:id="rId4"/>
    <p:sldId id="259" r:id="rId5"/>
    <p:sldId id="282" r:id="rId6"/>
    <p:sldId id="260" r:id="rId7"/>
    <p:sldId id="261" r:id="rId8"/>
    <p:sldId id="280" r:id="rId9"/>
    <p:sldId id="263" r:id="rId10"/>
    <p:sldId id="270" r:id="rId11"/>
    <p:sldId id="272" r:id="rId12"/>
    <p:sldId id="271" r:id="rId13"/>
    <p:sldId id="273" r:id="rId14"/>
    <p:sldId id="274" r:id="rId15"/>
    <p:sldId id="277" r:id="rId16"/>
    <p:sldId id="278" r:id="rId17"/>
    <p:sldId id="279" r:id="rId18"/>
    <p:sldId id="268" r:id="rId19"/>
    <p:sldId id="281" r:id="rId20"/>
    <p:sldId id="275" r:id="rId21"/>
    <p:sldId id="276" r:id="rId22"/>
    <p:sldId id="283" r:id="rId23"/>
  </p:sldIdLst>
  <p:sldSz cx="9144000" cy="6858000" type="screen4x3"/>
  <p:notesSz cx="6797675" cy="987425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71271" autoAdjust="0"/>
  </p:normalViewPr>
  <p:slideViewPr>
    <p:cSldViewPr showGuides="1">
      <p:cViewPr varScale="1">
        <p:scale>
          <a:sx n="69" d="100"/>
          <a:sy n="69" d="100"/>
        </p:scale>
        <p:origin x="348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38778448-32C2-4231-8FEA-D4A5C5C33F82}" type="datetimeFigureOut">
              <a:rPr lang="zh-TW" altLang="en-US"/>
              <a:pPr>
                <a:defRPr/>
              </a:pPr>
              <a:t>2019/9/24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6820448-E05C-4B22-B129-5C3C005242F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5310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36344607-4BEC-488B-92C9-BA4BD263792B}" type="datetimeFigureOut">
              <a:rPr lang="zh-TW" altLang="en-US"/>
              <a:pPr>
                <a:defRPr/>
              </a:pPr>
              <a:t>2019/9/24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366A472-D7D3-43FE-884E-725AA52917B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05595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dirty="0" smtClean="0"/>
              <a:t>2019</a:t>
            </a:r>
            <a:endParaRPr lang="zh-TW" altLang="en-US" dirty="0" smtClean="0"/>
          </a:p>
        </p:txBody>
      </p:sp>
      <p:sp>
        <p:nvSpPr>
          <p:cNvPr id="409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79C245B1-D1F2-41A3-B9CF-E85EB2B12BF5}" type="slidenum">
              <a:rPr lang="zh-TW" altLang="en-US">
                <a:latin typeface="Arial" charset="0"/>
              </a:rPr>
              <a:pPr>
                <a:spcBef>
                  <a:spcPct val="0"/>
                </a:spcBef>
              </a:pPr>
              <a:t>1</a:t>
            </a:fld>
            <a:endParaRPr lang="zh-TW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TW" smtClean="0">
                <a:latin typeface="Arial" charset="0"/>
              </a:rPr>
              <a:t>An Interactive Introduction to OpenGL Programming</a:t>
            </a:r>
          </a:p>
        </p:txBody>
      </p:sp>
      <p:sp>
        <p:nvSpPr>
          <p:cNvPr id="419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3881A97-5867-44AA-9862-8C6C1A54EF53}" type="slidenum">
              <a:rPr lang="en-US" altLang="zh-TW">
                <a:latin typeface="Arial" charset="0"/>
              </a:rPr>
              <a:pPr>
                <a:spcBef>
                  <a:spcPct val="0"/>
                </a:spcBef>
              </a:pPr>
              <a:t>18</a:t>
            </a:fld>
            <a:endParaRPr lang="en-US" altLang="zh-TW">
              <a:latin typeface="Arial" charset="0"/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1863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89475"/>
            <a:ext cx="4987925" cy="4441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553492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http://www-ui.is.s.u-tokyo.ac.jp/~takeo/research/rigid/index.html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6A472-D7D3-43FE-884E-725AA52917B9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3874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Puppet2D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6A472-D7D3-43FE-884E-725AA52917B9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4178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http://www.live2d.com/ja/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6A472-D7D3-43FE-884E-725AA52917B9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1258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6A472-D7D3-43FE-884E-725AA52917B9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9905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TW" smtClean="0">
                <a:latin typeface="Arial" charset="0"/>
              </a:rPr>
              <a:t>An Interactive Introduction to OpenGL Programming</a:t>
            </a:r>
          </a:p>
        </p:txBody>
      </p:sp>
      <p:sp>
        <p:nvSpPr>
          <p:cNvPr id="419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3881A97-5867-44AA-9862-8C6C1A54EF53}" type="slidenum">
              <a:rPr lang="en-US" altLang="zh-TW">
                <a:latin typeface="Arial" charset="0"/>
              </a:rPr>
              <a:pPr>
                <a:spcBef>
                  <a:spcPct val="0"/>
                </a:spcBef>
              </a:pPr>
              <a:t>3</a:t>
            </a:fld>
            <a:endParaRPr lang="en-US" altLang="zh-TW">
              <a:latin typeface="Arial" charset="0"/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1863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89475"/>
            <a:ext cx="4987925" cy="4441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808199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TW" smtClean="0">
                <a:latin typeface="Arial" charset="0"/>
              </a:rPr>
              <a:t>An Interactive Introduction to OpenGL Programming</a:t>
            </a:r>
          </a:p>
        </p:txBody>
      </p:sp>
      <p:sp>
        <p:nvSpPr>
          <p:cNvPr id="419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3881A97-5867-44AA-9862-8C6C1A54EF53}" type="slidenum">
              <a:rPr lang="en-US" altLang="zh-TW">
                <a:latin typeface="Arial" charset="0"/>
              </a:rPr>
              <a:pPr>
                <a:spcBef>
                  <a:spcPct val="0"/>
                </a:spcBef>
              </a:pPr>
              <a:t>9</a:t>
            </a:fld>
            <a:endParaRPr lang="en-US" altLang="zh-TW">
              <a:latin typeface="Arial" charset="0"/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1863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89475"/>
            <a:ext cx="4987925" cy="4441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433187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6A472-D7D3-43FE-884E-725AA52917B9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1848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6A472-D7D3-43FE-884E-725AA52917B9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6829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56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便是沒有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 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腳本，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Awake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函式依然執行了。</a:t>
            </a:r>
            <a:endParaRPr lang="en-US" altLang="zh-TW" sz="1200" b="0" i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Awake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的特性讓他很適合用來設定任何腳本間的參考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也就是說在腳本中參考到別的腳本元件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，以及程式的初始化。</a:t>
            </a:r>
          </a:p>
          <a:p>
            <a:pPr fontAlgn="base"/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函式是在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Awake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之後呼叫，但會在第一個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Update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呼叫前呼叫。</a:t>
            </a:r>
          </a:p>
          <a:p>
            <a:pPr fontAlgn="base"/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換句話說，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Start()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函式呼叫後，會緊接著呼叫第一個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Update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函式。</a:t>
            </a:r>
          </a:p>
          <a:p>
            <a:pPr fontAlgn="base"/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所謂的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緊接著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的意思是針對該腳本而言，</a:t>
            </a:r>
          </a:p>
          <a:p>
            <a:pPr fontAlgn="base"/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事實上當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start()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執行完後，可能會先執行其他腳本的程式碼，然後再回來執行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Update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函式。</a:t>
            </a:r>
          </a:p>
          <a:p>
            <a:pPr fontAlgn="base"/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當然，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Start()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函式只有在腳本被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時才會執行。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6A472-D7D3-43FE-884E-725AA52917B9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8750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65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1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2132857"/>
            <a:ext cx="7772400" cy="15121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03648" y="3933056"/>
            <a:ext cx="6400800" cy="1198984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ECA27-E60E-4794-B067-6080DCACFAB0}" type="datetimeFigureOut">
              <a:rPr lang="zh-TW" altLang="en-US"/>
              <a:pPr>
                <a:defRPr/>
              </a:pPr>
              <a:t>2019/9/24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DE04D0-588C-4290-A4AE-FBB5C080F4A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8992875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M2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>
              <a:defRPr b="1" u="none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200000"/>
              <a:buFontTx/>
              <a:buBlip>
                <a:blip r:embed="rId4"/>
              </a:buBlip>
              <a:defRPr/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31AEC-4A77-4F1A-96F5-308D2F498B46}" type="datetimeFigureOut">
              <a:rPr lang="zh-TW" altLang="en-US"/>
              <a:pPr>
                <a:defRPr/>
              </a:pPr>
              <a:t>2019/9/24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D7A4D0B-21A1-442C-8064-FECF87DFD95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7371753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IM4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>
              <a:defRPr b="1" u="none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206AB-3228-43EB-ABC9-3869E405B0BA}" type="datetimeFigureOut">
              <a:rPr lang="zh-TW" altLang="en-US"/>
              <a:pPr>
                <a:defRPr/>
              </a:pPr>
              <a:t>2019/9/24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F0C87D-A952-4C92-878F-7D5F54FBA05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8737341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M3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05C79-FABF-4CE9-AF37-164E5F578910}" type="datetimeFigureOut">
              <a:rPr lang="zh-TW" altLang="en-US"/>
              <a:pPr>
                <a:defRPr/>
              </a:pPr>
              <a:t>2019/9/24</a:t>
            </a:fld>
            <a:endParaRPr lang="zh-TW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F2B549-6DD6-47DF-AD07-3FCE46B6696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3896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3EC14-D33D-47E3-BCC4-9ED21E58B798}" type="datetimeFigureOut">
              <a:rPr lang="zh-TW" altLang="en-US"/>
              <a:pPr>
                <a:defRPr/>
              </a:pPr>
              <a:t>2019/9/24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44AEE5-BCEB-4B1F-9CE3-52BEC51FE51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6121596"/>
      </p:ext>
    </p:extLst>
  </p:cSld>
  <p:clrMapOvr>
    <a:masterClrMapping/>
  </p:clrMapOvr>
  <p:transition spd="med">
    <p:zoom/>
    <p:sndAc>
      <p:stSnd>
        <p:snd r:embed="rId1" name="CAMERA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84076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>
              <a:defRPr b="1" u="none"/>
            </a:lvl1pPr>
          </a:lstStyle>
          <a:p>
            <a:r>
              <a:rPr lang="en-US" altLang="zh-TW" dirty="0" smtClean="0"/>
              <a:t>Click to edit Master title style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B5B76-0470-49BB-B4E4-6FFEDB025FD4}" type="datetimeFigureOut">
              <a:rPr lang="zh-TW" altLang="en-US"/>
              <a:pPr>
                <a:defRPr/>
              </a:pPr>
              <a:t>2019/9/24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DA902A-28F5-44AD-B36B-53CC61890E9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2199821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M3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2564904"/>
            <a:ext cx="6624736" cy="11521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r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31640" y="3861048"/>
            <a:ext cx="6620272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F2018-AFAC-4736-AB2F-AE8E20C36374}" type="datetimeFigureOut">
              <a:rPr lang="zh-TW" altLang="en-US"/>
              <a:pPr>
                <a:defRPr/>
              </a:pPr>
              <a:t>2019/9/24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F22845-A0E3-4371-AC24-F3B2E82011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8877824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4648958-3958-4E44-B078-96B1B8F88909}" type="datetimeFigureOut">
              <a:rPr lang="zh-TW" altLang="en-US"/>
              <a:pPr>
                <a:defRPr/>
              </a:pPr>
              <a:t>2019/9/24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EB4C7F8-6FE1-4841-8F24-F78A3D1A3E0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ppet2d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unity3d.com/ScriptReference/GameObject-transform.html" TargetMode="External"/><Relationship Id="rId3" Type="http://schemas.openxmlformats.org/officeDocument/2006/relationships/hyperlink" Target="https://docs.unity3d.com/ScriptReference/GameObject-activeSelf.html" TargetMode="External"/><Relationship Id="rId7" Type="http://schemas.openxmlformats.org/officeDocument/2006/relationships/hyperlink" Target="https://docs.unity3d.com/ScriptReference/GameObject-tag.html" TargetMode="External"/><Relationship Id="rId2" Type="http://schemas.openxmlformats.org/officeDocument/2006/relationships/hyperlink" Target="https://docs.unity3d.com/ScriptReference/GameObject-activeInHierarchy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unity3d.com/ScriptReference/GameObject-scene.html" TargetMode="External"/><Relationship Id="rId5" Type="http://schemas.openxmlformats.org/officeDocument/2006/relationships/hyperlink" Target="https://docs.unity3d.com/ScriptReference/GameObject-layer.html" TargetMode="External"/><Relationship Id="rId4" Type="http://schemas.openxmlformats.org/officeDocument/2006/relationships/hyperlink" Target="https://docs.unity3d.com/ScriptReference/GameObject-isStatic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4213" y="2133600"/>
            <a:ext cx="7772400" cy="15113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dirty="0"/>
              <a:t>3D Game Programming</a:t>
            </a:r>
            <a:br>
              <a:rPr lang="en-US" altLang="zh-TW" dirty="0"/>
            </a:br>
            <a:r>
              <a:rPr lang="en-US" altLang="zh-TW" dirty="0"/>
              <a:t>2D </a:t>
            </a:r>
            <a:r>
              <a:rPr lang="en-US" altLang="zh-TW" dirty="0" smtClean="0"/>
              <a:t>primitive 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03350" y="3933825"/>
            <a:ext cx="6400800" cy="1198563"/>
          </a:xfrm>
        </p:spPr>
        <p:txBody>
          <a:bodyPr>
            <a:normAutofit fontScale="85000" lnSpcReduction="20000"/>
          </a:bodyPr>
          <a:lstStyle/>
          <a:p>
            <a:pPr marL="342900" indent="-342900" eaLnBrk="1" hangingPunct="1">
              <a:defRPr/>
            </a:pPr>
            <a:r>
              <a:rPr lang="en-US" altLang="zh-TW" b="1" dirty="0">
                <a:ea typeface="標楷體" pitchFamily="65" charset="-120"/>
                <a:cs typeface="Times New Roman" pitchFamily="18" charset="0"/>
              </a:rPr>
              <a:t>Ming-</a:t>
            </a:r>
            <a:r>
              <a:rPr lang="en-US" altLang="zh-TW" b="1" dirty="0" err="1">
                <a:ea typeface="標楷體" pitchFamily="65" charset="-120"/>
                <a:cs typeface="Times New Roman" pitchFamily="18" charset="0"/>
              </a:rPr>
              <a:t>Te</a:t>
            </a:r>
            <a:r>
              <a:rPr lang="en-US" altLang="zh-TW" b="1" dirty="0">
                <a:ea typeface="標楷體" pitchFamily="65" charset="-120"/>
                <a:cs typeface="Times New Roman" pitchFamily="18" charset="0"/>
              </a:rPr>
              <a:t> Chi</a:t>
            </a:r>
          </a:p>
          <a:p>
            <a:pPr marL="342900" indent="-342900" eaLnBrk="1" hangingPunct="1">
              <a:defRPr/>
            </a:pPr>
            <a:r>
              <a:rPr lang="en-US" altLang="zh-TW" b="1" dirty="0">
                <a:ea typeface="標楷體" pitchFamily="65" charset="-120"/>
                <a:cs typeface="Times New Roman" pitchFamily="18" charset="0"/>
              </a:rPr>
              <a:t>Department of Computer Science, </a:t>
            </a:r>
          </a:p>
          <a:p>
            <a:pPr marL="342900" indent="-342900" eaLnBrk="1" hangingPunct="1">
              <a:defRPr/>
            </a:pPr>
            <a:r>
              <a:rPr lang="en-US" altLang="zh-TW" b="1" dirty="0">
                <a:ea typeface="標楷體" pitchFamily="65" charset="-120"/>
                <a:cs typeface="Times New Roman" pitchFamily="18" charset="0"/>
              </a:rPr>
              <a:t>National Chengchi University</a:t>
            </a:r>
            <a:endParaRPr lang="zh-TW" altLang="en-US" b="1" dirty="0">
              <a:ea typeface="標楷體" pitchFamily="65" charset="-120"/>
              <a:cs typeface="Times New Roman" pitchFamily="18" charset="0"/>
            </a:endParaRPr>
          </a:p>
          <a:p>
            <a:pPr eaLnBrk="1" hangingPunct="1">
              <a:defRPr/>
            </a:pPr>
            <a:endParaRPr lang="zh-TW" alt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Rigidbody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4572000" y="1600200"/>
                <a:ext cx="4114800" cy="45259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zh-TW" sz="2400" dirty="0" smtClean="0"/>
                  <a:t>	F=ma    a=F/m</a:t>
                </a:r>
              </a:p>
              <a:p>
                <a:pPr marL="0" indent="0">
                  <a:buNone/>
                </a:pPr>
                <a:endParaRPr lang="en-US" altLang="zh-TW" sz="2400" dirty="0"/>
              </a:p>
              <a:p>
                <a:pPr marL="0" indent="0">
                  <a:buNone/>
                </a:pPr>
                <a:r>
                  <a:rPr lang="en-US" altLang="zh-TW" sz="2400" dirty="0" smtClean="0"/>
                  <a:t>	V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altLang="zh-TW" sz="2400" dirty="0" smtClean="0"/>
              </a:p>
              <a:p>
                <a:pPr marL="0" indent="0">
                  <a:buNone/>
                </a:pPr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𝑉𝑡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0" y="1600200"/>
                <a:ext cx="4114800" cy="4525963"/>
              </a:xfrm>
              <a:blipFill>
                <a:blip r:embed="rId3"/>
                <a:stretch>
                  <a:fillRect t="-9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橢圓 3"/>
          <p:cNvSpPr/>
          <p:nvPr/>
        </p:nvSpPr>
        <p:spPr>
          <a:xfrm>
            <a:off x="1835696" y="2924944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2051720" y="2545631"/>
            <a:ext cx="1080119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1835696" y="353955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P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275856" y="207014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50630178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Physics 2D </a:t>
            </a:r>
            <a:r>
              <a:rPr lang="en-US" altLang="zh-TW" dirty="0" smtClean="0"/>
              <a:t>Settings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2890664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2400" b="1" dirty="0"/>
              <a:t>Edit</a:t>
            </a:r>
            <a:r>
              <a:rPr lang="en-US" altLang="zh-TW" sz="2400" dirty="0"/>
              <a:t> </a:t>
            </a:r>
            <a:r>
              <a:rPr lang="en-US" altLang="zh-TW" sz="2400" dirty="0" smtClean="0"/>
              <a:t>&gt;</a:t>
            </a:r>
            <a:r>
              <a:rPr lang="en-US" altLang="zh-TW" sz="2400" dirty="0"/>
              <a:t> </a:t>
            </a:r>
            <a:r>
              <a:rPr lang="en-US" altLang="zh-TW" sz="2400" b="1" dirty="0" smtClean="0"/>
              <a:t>Project Settings</a:t>
            </a:r>
            <a:r>
              <a:rPr lang="en-US" altLang="zh-TW" sz="2400" dirty="0"/>
              <a:t> </a:t>
            </a:r>
            <a:r>
              <a:rPr lang="en-US" altLang="zh-TW" sz="2400" dirty="0" smtClean="0"/>
              <a:t>&gt;</a:t>
            </a:r>
            <a:r>
              <a:rPr lang="en-US" altLang="zh-TW" sz="2400" dirty="0"/>
              <a:t> </a:t>
            </a:r>
            <a:r>
              <a:rPr lang="en-US" altLang="zh-TW" sz="2400" b="1" dirty="0"/>
              <a:t>Physics 2D</a:t>
            </a:r>
            <a:endParaRPr lang="zh-TW" altLang="en-US" sz="2400" dirty="0"/>
          </a:p>
        </p:txBody>
      </p:sp>
      <p:pic>
        <p:nvPicPr>
          <p:cNvPr id="45058" name="Picture 2" descr="https://docs.unity3d.com/uploads/Main/Physics2DMana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61579"/>
            <a:ext cx="5064497" cy="480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801883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4034" name="Picture 2" descr="https://docs.unity3d.com/uploads/Main/Rigidbody2DBody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564904"/>
            <a:ext cx="394918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901756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Collision action </a:t>
            </a:r>
            <a:r>
              <a:rPr lang="en-US" altLang="zh-TW" dirty="0" smtClean="0"/>
              <a:t>matrix</a:t>
            </a:r>
            <a:endParaRPr lang="zh-TW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056259"/>
              </p:ext>
            </p:extLst>
          </p:nvPr>
        </p:nvGraphicFramePr>
        <p:xfrm>
          <a:off x="251520" y="1844824"/>
          <a:ext cx="8640961" cy="327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423">
                  <a:extLst>
                    <a:ext uri="{9D8B030D-6E8A-4147-A177-3AD203B41FA5}">
                      <a16:colId xmlns:a16="http://schemas.microsoft.com/office/drawing/2014/main" val="2535250996"/>
                    </a:ext>
                  </a:extLst>
                </a:gridCol>
                <a:gridCol w="1234423">
                  <a:extLst>
                    <a:ext uri="{9D8B030D-6E8A-4147-A177-3AD203B41FA5}">
                      <a16:colId xmlns:a16="http://schemas.microsoft.com/office/drawing/2014/main" val="687956965"/>
                    </a:ext>
                  </a:extLst>
                </a:gridCol>
                <a:gridCol w="1234423">
                  <a:extLst>
                    <a:ext uri="{9D8B030D-6E8A-4147-A177-3AD203B41FA5}">
                      <a16:colId xmlns:a16="http://schemas.microsoft.com/office/drawing/2014/main" val="243821827"/>
                    </a:ext>
                  </a:extLst>
                </a:gridCol>
                <a:gridCol w="1234423">
                  <a:extLst>
                    <a:ext uri="{9D8B030D-6E8A-4147-A177-3AD203B41FA5}">
                      <a16:colId xmlns:a16="http://schemas.microsoft.com/office/drawing/2014/main" val="786800931"/>
                    </a:ext>
                  </a:extLst>
                </a:gridCol>
                <a:gridCol w="1234423">
                  <a:extLst>
                    <a:ext uri="{9D8B030D-6E8A-4147-A177-3AD203B41FA5}">
                      <a16:colId xmlns:a16="http://schemas.microsoft.com/office/drawing/2014/main" val="3393363132"/>
                    </a:ext>
                  </a:extLst>
                </a:gridCol>
                <a:gridCol w="1100693">
                  <a:extLst>
                    <a:ext uri="{9D8B030D-6E8A-4147-A177-3AD203B41FA5}">
                      <a16:colId xmlns:a16="http://schemas.microsoft.com/office/drawing/2014/main" val="3978710224"/>
                    </a:ext>
                  </a:extLst>
                </a:gridCol>
                <a:gridCol w="1368153">
                  <a:extLst>
                    <a:ext uri="{9D8B030D-6E8A-4147-A177-3AD203B41FA5}">
                      <a16:colId xmlns:a16="http://schemas.microsoft.com/office/drawing/2014/main" val="4050245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/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dirty="0">
                          <a:effectLst/>
                        </a:rPr>
                        <a:t>Static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Rigidbody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Kinematic Rigidbody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Static Trigger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Rigidbody Trigger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Kinematic </a:t>
                      </a:r>
                      <a:r>
                        <a:rPr lang="en-US" dirty="0" err="1">
                          <a:effectLst/>
                        </a:rPr>
                        <a:t>Rigidbody</a:t>
                      </a:r>
                      <a:r>
                        <a:rPr lang="en-US" dirty="0">
                          <a:effectLst/>
                        </a:rPr>
                        <a:t> Trigger Collider</a:t>
                      </a:r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4100408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Static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1871098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Rigidbody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19518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Kinematic Rigidbody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dirty="0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865550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180916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781543"/>
              </p:ext>
            </p:extLst>
          </p:nvPr>
        </p:nvGraphicFramePr>
        <p:xfrm>
          <a:off x="323529" y="274638"/>
          <a:ext cx="8661646" cy="6205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7378">
                  <a:extLst>
                    <a:ext uri="{9D8B030D-6E8A-4147-A177-3AD203B41FA5}">
                      <a16:colId xmlns:a16="http://schemas.microsoft.com/office/drawing/2014/main" val="1917055574"/>
                    </a:ext>
                  </a:extLst>
                </a:gridCol>
                <a:gridCol w="1237378">
                  <a:extLst>
                    <a:ext uri="{9D8B030D-6E8A-4147-A177-3AD203B41FA5}">
                      <a16:colId xmlns:a16="http://schemas.microsoft.com/office/drawing/2014/main" val="3573299642"/>
                    </a:ext>
                  </a:extLst>
                </a:gridCol>
                <a:gridCol w="1237378">
                  <a:extLst>
                    <a:ext uri="{9D8B030D-6E8A-4147-A177-3AD203B41FA5}">
                      <a16:colId xmlns:a16="http://schemas.microsoft.com/office/drawing/2014/main" val="3591639666"/>
                    </a:ext>
                  </a:extLst>
                </a:gridCol>
                <a:gridCol w="1237378">
                  <a:extLst>
                    <a:ext uri="{9D8B030D-6E8A-4147-A177-3AD203B41FA5}">
                      <a16:colId xmlns:a16="http://schemas.microsoft.com/office/drawing/2014/main" val="4082707913"/>
                    </a:ext>
                  </a:extLst>
                </a:gridCol>
                <a:gridCol w="1237378">
                  <a:extLst>
                    <a:ext uri="{9D8B030D-6E8A-4147-A177-3AD203B41FA5}">
                      <a16:colId xmlns:a16="http://schemas.microsoft.com/office/drawing/2014/main" val="1902428429"/>
                    </a:ext>
                  </a:extLst>
                </a:gridCol>
                <a:gridCol w="1237378">
                  <a:extLst>
                    <a:ext uri="{9D8B030D-6E8A-4147-A177-3AD203B41FA5}">
                      <a16:colId xmlns:a16="http://schemas.microsoft.com/office/drawing/2014/main" val="3004832147"/>
                    </a:ext>
                  </a:extLst>
                </a:gridCol>
                <a:gridCol w="1237378">
                  <a:extLst>
                    <a:ext uri="{9D8B030D-6E8A-4147-A177-3AD203B41FA5}">
                      <a16:colId xmlns:a16="http://schemas.microsoft.com/office/drawing/2014/main" val="11768239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/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dirty="0">
                          <a:effectLst/>
                        </a:rPr>
                        <a:t>Static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Rigidbody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Kinematic Rigidbody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Static Trigger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Rigidbody Trigger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Kinematic </a:t>
                      </a:r>
                      <a:r>
                        <a:rPr lang="en-US" dirty="0" err="1">
                          <a:effectLst/>
                        </a:rPr>
                        <a:t>Rigidbody</a:t>
                      </a:r>
                      <a:r>
                        <a:rPr lang="en-US" dirty="0">
                          <a:effectLst/>
                        </a:rPr>
                        <a:t> Trigger Collider</a:t>
                      </a:r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481426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Static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188857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Rigidbody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290322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Kinematic Rigidbody 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4156243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Static 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</a:rPr>
                        <a:t>Trigger </a:t>
                      </a:r>
                      <a:r>
                        <a:rPr lang="en-US" dirty="0">
                          <a:effectLst/>
                        </a:rPr>
                        <a:t>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2460603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 err="1">
                          <a:effectLst/>
                        </a:rPr>
                        <a:t>Rigidbody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</a:rPr>
                        <a:t>Trigger </a:t>
                      </a:r>
                      <a:r>
                        <a:rPr lang="en-US" dirty="0">
                          <a:effectLst/>
                        </a:rPr>
                        <a:t>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4241121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Kinematic </a:t>
                      </a:r>
                      <a:r>
                        <a:rPr lang="en-US" dirty="0" err="1">
                          <a:effectLst/>
                        </a:rPr>
                        <a:t>Rigidbody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</a:rPr>
                        <a:t>Trigger </a:t>
                      </a:r>
                      <a:r>
                        <a:rPr lang="en-US" dirty="0">
                          <a:effectLst/>
                        </a:rPr>
                        <a:t>Collider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Y</a:t>
                      </a:r>
                    </a:p>
                  </a:txBody>
                  <a:tcPr marL="63500" marR="63500" marT="31750" marB="31750"/>
                </a:tc>
                <a:extLst>
                  <a:ext uri="{0D108BD9-81ED-4DB2-BD59-A6C34878D82A}">
                    <a16:rowId xmlns:a16="http://schemas.microsoft.com/office/drawing/2014/main" val="36308713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3596202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Script-</a:t>
            </a:r>
            <a:r>
              <a:rPr lang="zh-TW" altLang="en-US" dirty="0" smtClean="0"/>
              <a:t>基本函式</a:t>
            </a:r>
            <a:endParaRPr lang="zh-TW" altLang="en-US" dirty="0"/>
          </a:p>
        </p:txBody>
      </p:sp>
      <p:pic>
        <p:nvPicPr>
          <p:cNvPr id="4" name="table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7327" y="1653967"/>
            <a:ext cx="7469346" cy="441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530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Awake VS </a:t>
            </a:r>
            <a:r>
              <a:rPr lang="en-US" altLang="zh-TW" dirty="0" smtClean="0"/>
              <a:t>Start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Awake</a:t>
            </a:r>
            <a:r>
              <a:rPr lang="zh-TW" altLang="en-US" dirty="0"/>
              <a:t>：遊戲開始後</a:t>
            </a:r>
            <a:r>
              <a:rPr lang="en-US" altLang="zh-TW" dirty="0"/>
              <a:t>(play</a:t>
            </a:r>
            <a:r>
              <a:rPr lang="zh-TW" altLang="en-US" dirty="0"/>
              <a:t>鍵以後</a:t>
            </a:r>
            <a:r>
              <a:rPr lang="en-US" altLang="zh-TW" dirty="0"/>
              <a:t>)</a:t>
            </a:r>
            <a:r>
              <a:rPr lang="zh-TW" altLang="en-US" dirty="0"/>
              <a:t>，每一個物件在其</a:t>
            </a:r>
            <a:r>
              <a:rPr lang="en-US" altLang="zh-TW" dirty="0"/>
              <a:t>active</a:t>
            </a:r>
            <a:r>
              <a:rPr lang="zh-TW" altLang="en-US" dirty="0"/>
              <a:t>的那一刻就會執行這個函</a:t>
            </a:r>
            <a:r>
              <a:rPr lang="zh-TW" altLang="en-US" dirty="0" smtClean="0"/>
              <a:t>式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(</a:t>
            </a:r>
            <a:r>
              <a:rPr lang="zh-TW" altLang="en-US" dirty="0"/>
              <a:t>有些物件可能一開始不是</a:t>
            </a:r>
            <a:r>
              <a:rPr lang="en-US" altLang="zh-TW" dirty="0"/>
              <a:t>active</a:t>
            </a:r>
            <a:r>
              <a:rPr lang="zh-TW" altLang="en-US" dirty="0"/>
              <a:t>的，在其轉變成</a:t>
            </a:r>
            <a:r>
              <a:rPr lang="en-US" altLang="zh-TW" dirty="0"/>
              <a:t>active</a:t>
            </a:r>
            <a:r>
              <a:rPr lang="zh-TW" altLang="en-US" dirty="0"/>
              <a:t>狀態的時候會立即執行</a:t>
            </a:r>
            <a:r>
              <a:rPr lang="en-US" altLang="zh-TW" dirty="0"/>
              <a:t>awake)</a:t>
            </a:r>
          </a:p>
          <a:p>
            <a:r>
              <a:rPr lang="en-US" altLang="zh-TW" dirty="0"/>
              <a:t>Start</a:t>
            </a:r>
            <a:r>
              <a:rPr lang="zh-TW" altLang="en-US" dirty="0"/>
              <a:t>：物件在其</a:t>
            </a:r>
            <a:r>
              <a:rPr lang="en-US" altLang="zh-TW" dirty="0"/>
              <a:t>active</a:t>
            </a:r>
            <a:r>
              <a:rPr lang="zh-TW" altLang="en-US" dirty="0"/>
              <a:t>「後」，遊戲進行的</a:t>
            </a:r>
            <a:r>
              <a:rPr lang="zh-TW" altLang="en-US" dirty="0" smtClean="0"/>
              <a:t>下一偵</a:t>
            </a:r>
            <a:r>
              <a:rPr lang="en-US" altLang="zh-TW" dirty="0" smtClean="0"/>
              <a:t>(</a:t>
            </a:r>
            <a:r>
              <a:rPr lang="en-US" altLang="zh-TW" dirty="0"/>
              <a:t>frame)</a:t>
            </a:r>
            <a:r>
              <a:rPr lang="zh-TW" altLang="en-US" dirty="0"/>
              <a:t>前會呼叫此函式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1031449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96200" cy="1143000"/>
          </a:xfrm>
        </p:spPr>
        <p:txBody>
          <a:bodyPr/>
          <a:lstStyle/>
          <a:p>
            <a:r>
              <a:rPr lang="en-US" altLang="zh-TW" dirty="0" smtClean="0"/>
              <a:t>Update VS </a:t>
            </a:r>
            <a:r>
              <a:rPr lang="en-US" altLang="zh-TW" dirty="0" err="1" smtClean="0"/>
              <a:t>FixedUpdate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Update</a:t>
            </a:r>
            <a:r>
              <a:rPr lang="zh-TW" altLang="en-US" dirty="0" smtClean="0"/>
              <a:t>：在遊戲進行的每一禛會執行一次</a:t>
            </a:r>
            <a:r>
              <a:rPr lang="en-US" altLang="zh-TW" dirty="0" smtClean="0"/>
              <a:t>(</a:t>
            </a:r>
            <a:r>
              <a:rPr lang="zh-TW" altLang="en-US" dirty="0" smtClean="0"/>
              <a:t>執行的次數受到電腦實際的速度影響</a:t>
            </a:r>
            <a:r>
              <a:rPr lang="en-US" altLang="zh-TW" dirty="0" smtClean="0"/>
              <a:t>)</a:t>
            </a:r>
          </a:p>
          <a:p>
            <a:endParaRPr lang="en-US" altLang="zh-TW" dirty="0"/>
          </a:p>
          <a:p>
            <a:r>
              <a:rPr lang="en-US" altLang="zh-TW" dirty="0" err="1" smtClean="0"/>
              <a:t>FixedUpdate</a:t>
            </a:r>
            <a:r>
              <a:rPr lang="zh-TW" altLang="en-US" dirty="0" smtClean="0"/>
              <a:t>：固定的時間會執行一次</a:t>
            </a:r>
            <a:r>
              <a:rPr lang="zh-TW" altLang="en-US" dirty="0"/>
              <a:t>，</a:t>
            </a:r>
            <a:r>
              <a:rPr lang="zh-TW" altLang="en-US" dirty="0" smtClean="0"/>
              <a:t>時間可以在</a:t>
            </a:r>
            <a:r>
              <a:rPr lang="en-US" altLang="zh-TW" dirty="0" smtClean="0"/>
              <a:t>Edit</a:t>
            </a:r>
            <a:r>
              <a:rPr lang="zh-TW" altLang="en-US" dirty="0" smtClean="0"/>
              <a:t>→</a:t>
            </a:r>
            <a:r>
              <a:rPr lang="en-US" altLang="zh-TW" dirty="0" smtClean="0"/>
              <a:t>Project settings</a:t>
            </a:r>
            <a:r>
              <a:rPr lang="zh-TW" altLang="en-US" dirty="0" smtClean="0"/>
              <a:t>→</a:t>
            </a:r>
            <a:r>
              <a:rPr lang="en-US" altLang="zh-TW" dirty="0" smtClean="0"/>
              <a:t>Time </a:t>
            </a:r>
            <a:r>
              <a:rPr lang="zh-TW" altLang="en-US" dirty="0" smtClean="0"/>
              <a:t>→</a:t>
            </a:r>
            <a:r>
              <a:rPr lang="en-US" altLang="zh-TW" dirty="0" smtClean="0"/>
              <a:t>Fixed </a:t>
            </a:r>
            <a:r>
              <a:rPr lang="en-US" altLang="zh-TW" dirty="0" err="1" smtClean="0"/>
              <a:t>Timestep</a:t>
            </a:r>
            <a:r>
              <a:rPr lang="zh-TW" altLang="en-US" dirty="0" smtClean="0"/>
              <a:t>做更動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13044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2565400"/>
            <a:ext cx="6624637" cy="115093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2800" b="0" dirty="0" smtClean="0"/>
              <a:t>Animation</a:t>
            </a:r>
            <a:endParaRPr lang="en-US" altLang="zh-TW" sz="200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1331913" y="3860800"/>
            <a:ext cx="6619875" cy="1500188"/>
          </a:xfr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290519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Component, Sprite</a:t>
            </a:r>
            <a:endParaRPr lang="zh-TW" altLang="en-US" dirty="0"/>
          </a:p>
        </p:txBody>
      </p:sp>
      <p:sp>
        <p:nvSpPr>
          <p:cNvPr id="3" name="AutoShape 2" descr="「Deformati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846503"/>
              </p:ext>
            </p:extLst>
          </p:nvPr>
        </p:nvGraphicFramePr>
        <p:xfrm>
          <a:off x="1043608" y="1530125"/>
          <a:ext cx="6985000" cy="367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3" name="Image" r:id="rId3" imgW="13904640" imgH="7326720" progId="Photoshop.Image.16">
                  <p:embed/>
                </p:oleObj>
              </mc:Choice>
              <mc:Fallback>
                <p:oleObj name="Image" r:id="rId3" imgW="13904640" imgH="73267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3608" y="1530125"/>
                        <a:ext cx="6985000" cy="3670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285337"/>
              </p:ext>
            </p:extLst>
          </p:nvPr>
        </p:nvGraphicFramePr>
        <p:xfrm>
          <a:off x="755576" y="3140968"/>
          <a:ext cx="3263900" cy="309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4" name="Image" r:id="rId5" imgW="3263400" imgH="3098160" progId="Photoshop.Image.16">
                  <p:embed/>
                </p:oleObj>
              </mc:Choice>
              <mc:Fallback>
                <p:oleObj name="Image" r:id="rId5" imgW="3263400" imgH="30981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5576" y="3140968"/>
                        <a:ext cx="3263900" cy="309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00294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272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 smtClean="0">
                <a:solidFill>
                  <a:schemeClr val="accent1">
                    <a:satMod val="150000"/>
                  </a:schemeClr>
                </a:solidFill>
              </a:rPr>
              <a:t>Outline</a:t>
            </a:r>
            <a:endParaRPr lang="zh-TW" alt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10243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Object-Oriented Programming </a:t>
            </a:r>
          </a:p>
          <a:p>
            <a:pPr eaLnBrk="1" hangingPunct="1"/>
            <a:endParaRPr lang="en-US" altLang="zh-TW" dirty="0" smtClean="0"/>
          </a:p>
          <a:p>
            <a:pPr eaLnBrk="1" hangingPunct="1"/>
            <a:r>
              <a:rPr lang="en-US" altLang="zh-TW" dirty="0" smtClean="0"/>
              <a:t>Physics 2D</a:t>
            </a:r>
          </a:p>
          <a:p>
            <a:pPr lvl="1" eaLnBrk="1" hangingPunct="1"/>
            <a:r>
              <a:rPr lang="en-US" altLang="zh-TW" dirty="0" smtClean="0"/>
              <a:t>Rigid body</a:t>
            </a:r>
          </a:p>
          <a:p>
            <a:pPr lvl="1" eaLnBrk="1" hangingPunct="1"/>
            <a:r>
              <a:rPr lang="en-US" altLang="zh-TW" dirty="0" smtClean="0"/>
              <a:t>Collider and trigger</a:t>
            </a:r>
          </a:p>
          <a:p>
            <a:pPr eaLnBrk="1" hangingPunct="1"/>
            <a:endParaRPr lang="en-US" altLang="zh-TW" dirty="0"/>
          </a:p>
          <a:p>
            <a:pPr eaLnBrk="1" hangingPunct="1"/>
            <a:r>
              <a:rPr lang="en-US" altLang="zh-TW" dirty="0" smtClean="0"/>
              <a:t>Deformation and skeletal animation</a:t>
            </a:r>
          </a:p>
          <a:p>
            <a:pPr eaLnBrk="1" hangingPunct="1"/>
            <a:endParaRPr lang="en-US" altLang="zh-TW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Deformation</a:t>
            </a:r>
            <a:endParaRPr lang="zh-TW" altLang="en-US" dirty="0"/>
          </a:p>
        </p:txBody>
      </p:sp>
      <p:sp>
        <p:nvSpPr>
          <p:cNvPr id="3" name="AutoShape 2" descr="「Deformati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7108" name="Picture 4" descr="「Deformation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43" y="1916832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052907" y="4797152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As-Rigid-As-Possible Shape Manipulation </a:t>
            </a:r>
            <a:endParaRPr lang="zh-TW" altLang="en-US" dirty="0"/>
          </a:p>
        </p:txBody>
      </p:sp>
      <p:pic>
        <p:nvPicPr>
          <p:cNvPr id="50178" name="Picture 2" descr="http://www-ui.is.s.u-tokyo.ac.jp/~takeo/research/rigid/ani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24" y="2577133"/>
            <a:ext cx="268829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716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Skeletal animation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8130" name="Picture 2" descr="「Skeletal animation 2d」的圖片搜尋結果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00200"/>
            <a:ext cx="63817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283968" y="623731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Puppet2D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862267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Live2D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466520"/>
            <a:ext cx="4762500" cy="2552700"/>
          </a:xfrm>
        </p:spPr>
      </p:pic>
      <p:pic>
        <p:nvPicPr>
          <p:cNvPr id="51202" name="Picture 2" descr="https://3.bp.blogspot.com/-NAh_76IGLmU/Wo7uIUbe58I/AAAAAAAAAfI/l0cnCf4OQTgt_dMtZZ-sATgaZ49Ezf0_wCPcBGAYYCw/s1600/2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25" y="1862227"/>
            <a:ext cx="3168951" cy="315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1789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2565400"/>
            <a:ext cx="6624637" cy="115093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2800" b="0" dirty="0"/>
              <a:t>Object-oriented programming</a:t>
            </a:r>
            <a:endParaRPr lang="en-US" altLang="zh-TW" sz="200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1331913" y="3860800"/>
            <a:ext cx="6619875" cy="1500188"/>
          </a:xfr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802773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is-a, has-a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525963"/>
          </a:xfrm>
        </p:spPr>
        <p:txBody>
          <a:bodyPr/>
          <a:lstStyle/>
          <a:p>
            <a:r>
              <a:rPr lang="en-US" altLang="zh-TW" dirty="0" smtClean="0"/>
              <a:t>Project</a:t>
            </a:r>
          </a:p>
          <a:p>
            <a:pPr lvl="1"/>
            <a:r>
              <a:rPr lang="en-US" altLang="zh-TW" dirty="0" smtClean="0"/>
              <a:t>Scene1</a:t>
            </a:r>
          </a:p>
          <a:p>
            <a:pPr lvl="2"/>
            <a:r>
              <a:rPr lang="en-US" altLang="zh-TW" dirty="0" smtClean="0"/>
              <a:t>Actor</a:t>
            </a:r>
          </a:p>
          <a:p>
            <a:pPr lvl="3"/>
            <a:r>
              <a:rPr lang="en-US" altLang="zh-TW" dirty="0" smtClean="0"/>
              <a:t>Transform</a:t>
            </a:r>
          </a:p>
          <a:p>
            <a:pPr lvl="3"/>
            <a:r>
              <a:rPr lang="en-US" altLang="zh-TW" dirty="0" smtClean="0"/>
              <a:t>Sprite Renderer</a:t>
            </a:r>
          </a:p>
          <a:p>
            <a:pPr lvl="3"/>
            <a:r>
              <a:rPr lang="en-US" altLang="zh-TW" dirty="0" smtClean="0"/>
              <a:t>Script</a:t>
            </a:r>
          </a:p>
          <a:p>
            <a:pPr lvl="3"/>
            <a:r>
              <a:rPr lang="en-US" altLang="zh-TW" dirty="0" smtClean="0"/>
              <a:t>Box Collider</a:t>
            </a:r>
          </a:p>
          <a:p>
            <a:pPr lvl="3"/>
            <a:r>
              <a:rPr lang="en-US" altLang="zh-TW" dirty="0" err="1" smtClean="0"/>
              <a:t>Rigidbody</a:t>
            </a:r>
            <a:r>
              <a:rPr lang="en-US" altLang="zh-TW" dirty="0" smtClean="0"/>
              <a:t> 2D</a:t>
            </a:r>
          </a:p>
          <a:p>
            <a:pPr lvl="2"/>
            <a:r>
              <a:rPr lang="en-US" altLang="zh-TW" dirty="0" smtClean="0"/>
              <a:t>Camera</a:t>
            </a:r>
          </a:p>
          <a:p>
            <a:pPr lvl="3"/>
            <a:r>
              <a:rPr lang="en-US" altLang="zh-TW" dirty="0" smtClean="0"/>
              <a:t>Transform</a:t>
            </a:r>
          </a:p>
          <a:p>
            <a:pPr lvl="3"/>
            <a:r>
              <a:rPr lang="en-US" altLang="zh-TW" dirty="0" smtClean="0"/>
              <a:t>Camera</a:t>
            </a:r>
          </a:p>
          <a:p>
            <a:pPr lvl="2"/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860032" y="1600200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Actor is a </a:t>
            </a:r>
            <a:r>
              <a:rPr lang="en-US" altLang="zh-TW" sz="2400" dirty="0" err="1" smtClean="0"/>
              <a:t>GameObject</a:t>
            </a:r>
            <a:r>
              <a:rPr lang="en-US" altLang="zh-TW" sz="2400" dirty="0" smtClean="0"/>
              <a:t>.</a:t>
            </a:r>
          </a:p>
          <a:p>
            <a:endParaRPr lang="en-US" altLang="zh-TW" sz="2400" dirty="0" smtClean="0"/>
          </a:p>
          <a:p>
            <a:r>
              <a:rPr lang="en-US" altLang="zh-TW" sz="2400" dirty="0" smtClean="0"/>
              <a:t>Actor has a Script.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80886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GameObject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0147097"/>
              </p:ext>
            </p:extLst>
          </p:nvPr>
        </p:nvGraphicFramePr>
        <p:xfrm>
          <a:off x="323528" y="2317591"/>
          <a:ext cx="8208912" cy="2542540"/>
        </p:xfrm>
        <a:graphic>
          <a:graphicData uri="http://schemas.openxmlformats.org/drawingml/2006/table">
            <a:tbl>
              <a:tblPr/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6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u="sng">
                          <a:solidFill>
                            <a:srgbClr val="B83C82"/>
                          </a:solidFill>
                          <a:effectLst/>
                          <a:hlinkClick r:id="rId2"/>
                        </a:rPr>
                        <a:t>activeInHierarchy</a:t>
                      </a:r>
                      <a:endParaRPr lang="en-US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Is the GameObject active in the scene?</a:t>
                      </a: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u="sng">
                          <a:solidFill>
                            <a:srgbClr val="B83C82"/>
                          </a:solidFill>
                          <a:effectLst/>
                          <a:hlinkClick r:id="rId3"/>
                        </a:rPr>
                        <a:t>activeSelf</a:t>
                      </a:r>
                      <a:endParaRPr lang="en-US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The local active state of this GameObject. (Read Only)</a:t>
                      </a: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u="sng">
                          <a:solidFill>
                            <a:srgbClr val="B83C82"/>
                          </a:solidFill>
                          <a:effectLst/>
                          <a:hlinkClick r:id="rId4"/>
                        </a:rPr>
                        <a:t>isStatic</a:t>
                      </a:r>
                      <a:endParaRPr lang="en-US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Editor only API that specifies if a game object is static.</a:t>
                      </a: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u="sng" dirty="0">
                          <a:solidFill>
                            <a:srgbClr val="B83C82"/>
                          </a:solidFill>
                          <a:effectLst/>
                          <a:hlinkClick r:id="rId5"/>
                        </a:rPr>
                        <a:t>layer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The layer the game object is in. A layer is in the range [0...31].</a:t>
                      </a: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u="sng">
                          <a:solidFill>
                            <a:srgbClr val="B83C82"/>
                          </a:solidFill>
                          <a:effectLst/>
                          <a:hlinkClick r:id="rId6"/>
                        </a:rPr>
                        <a:t>scene</a:t>
                      </a:r>
                      <a:endParaRPr lang="en-US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Scene that the GameObject is part of.</a:t>
                      </a: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u="sng">
                          <a:solidFill>
                            <a:srgbClr val="B83C82"/>
                          </a:solidFill>
                          <a:effectLst/>
                          <a:hlinkClick r:id="rId7"/>
                        </a:rPr>
                        <a:t>tag</a:t>
                      </a:r>
                      <a:endParaRPr lang="en-US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The tag of this game object.</a:t>
                      </a: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u="sng">
                          <a:solidFill>
                            <a:srgbClr val="B83C82"/>
                          </a:solidFill>
                          <a:effectLst/>
                          <a:hlinkClick r:id="rId8"/>
                        </a:rPr>
                        <a:t>transform</a:t>
                      </a:r>
                      <a:endParaRPr lang="en-US">
                        <a:effectLst/>
                      </a:endParaRP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The Transform attached to this </a:t>
                      </a:r>
                      <a:r>
                        <a:rPr lang="en-US" dirty="0" err="1">
                          <a:effectLst/>
                        </a:rPr>
                        <a:t>GameObject</a:t>
                      </a:r>
                      <a:r>
                        <a:rPr lang="en-US" dirty="0">
                          <a:effectLst/>
                        </a:rPr>
                        <a:t>.</a:t>
                      </a:r>
                    </a:p>
                  </a:txBody>
                  <a:tcPr marL="63500" marR="63500" marT="44450" marB="444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528" y="527888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/>
              <a:t>GetComponent</a:t>
            </a:r>
            <a:r>
              <a:rPr lang="en-US" altLang="zh-TW" dirty="0" smtClean="0"/>
              <a:t>&lt;</a:t>
            </a:r>
            <a:r>
              <a:rPr lang="en-US" altLang="zh-TW" dirty="0" err="1" smtClean="0">
                <a:solidFill>
                  <a:srgbClr val="FF0000"/>
                </a:solidFill>
              </a:rPr>
              <a:t>gameManager</a:t>
            </a:r>
            <a:r>
              <a:rPr lang="en-US" altLang="zh-TW" dirty="0" smtClean="0"/>
              <a:t>&gt;()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3656" y="183639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Variables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5774943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public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 smtClean="0">
                <a:solidFill>
                  <a:schemeClr val="tx2"/>
                </a:solidFill>
              </a:rPr>
              <a:t>public </a:t>
            </a:r>
            <a:r>
              <a:rPr lang="en-US" altLang="zh-TW" dirty="0">
                <a:solidFill>
                  <a:schemeClr val="tx2"/>
                </a:solidFill>
              </a:rPr>
              <a:t>float </a:t>
            </a:r>
            <a:r>
              <a:rPr lang="en-US" altLang="zh-TW" dirty="0"/>
              <a:t>speed = 20;    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>
                <a:solidFill>
                  <a:schemeClr val="tx2"/>
                </a:solidFill>
              </a:rPr>
              <a:t>public</a:t>
            </a:r>
            <a:r>
              <a:rPr lang="en-US" altLang="zh-TW" dirty="0" smtClean="0"/>
              <a:t> </a:t>
            </a:r>
            <a:r>
              <a:rPr lang="en-US" altLang="zh-TW" dirty="0"/>
              <a:t>Sprite[] sprites;    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err="1" smtClean="0">
                <a:solidFill>
                  <a:schemeClr val="tx2"/>
                </a:solidFill>
              </a:rPr>
              <a:t>int</a:t>
            </a:r>
            <a:r>
              <a:rPr lang="en-US" altLang="zh-TW" dirty="0" smtClean="0"/>
              <a:t> </a:t>
            </a:r>
            <a:r>
              <a:rPr lang="en-US" altLang="zh-TW" dirty="0" err="1"/>
              <a:t>sprites_index</a:t>
            </a:r>
            <a:r>
              <a:rPr lang="en-US" altLang="zh-TW" dirty="0"/>
              <a:t> = 0;</a:t>
            </a:r>
            <a:endParaRPr lang="zh-TW" altLang="en-US" dirty="0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832631"/>
              </p:ext>
            </p:extLst>
          </p:nvPr>
        </p:nvGraphicFramePr>
        <p:xfrm>
          <a:off x="601589" y="3717032"/>
          <a:ext cx="7940821" cy="151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4" name="Image" r:id="rId3" imgW="12939480" imgH="2476080" progId="Photoshop.Image.16">
                  <p:embed/>
                </p:oleObj>
              </mc:Choice>
              <mc:Fallback>
                <p:oleObj name="Image" r:id="rId3" imgW="12939480" imgH="24760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1589" y="3717032"/>
                        <a:ext cx="7940821" cy="1512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39118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Sprite switching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altLang="zh-TW" sz="2400" dirty="0"/>
              <a:t> if (</a:t>
            </a:r>
            <a:r>
              <a:rPr lang="en-US" altLang="zh-TW" sz="2400" dirty="0" err="1"/>
              <a:t>Input.GetKey</a:t>
            </a:r>
            <a:r>
              <a:rPr lang="en-US" altLang="zh-TW" sz="2400" dirty="0"/>
              <a:t>(</a:t>
            </a:r>
            <a:r>
              <a:rPr lang="en-US" altLang="zh-TW" sz="2400" dirty="0" err="1"/>
              <a:t>KeyCode.D</a:t>
            </a:r>
            <a:r>
              <a:rPr lang="en-US" altLang="zh-TW" sz="2400" dirty="0"/>
              <a:t>))</a:t>
            </a:r>
          </a:p>
          <a:p>
            <a:pPr marL="0" indent="0">
              <a:buNone/>
            </a:pPr>
            <a:r>
              <a:rPr lang="en-US" altLang="zh-TW" sz="2400" dirty="0" smtClean="0"/>
              <a:t> </a:t>
            </a:r>
            <a:r>
              <a:rPr lang="en-US" altLang="zh-TW" sz="2400" dirty="0"/>
              <a:t>{</a:t>
            </a:r>
          </a:p>
          <a:p>
            <a:pPr marL="0" indent="0">
              <a:buNone/>
            </a:pPr>
            <a:r>
              <a:rPr lang="en-US" altLang="zh-TW" sz="2400" dirty="0" err="1" smtClean="0"/>
              <a:t>this.transform.position</a:t>
            </a:r>
            <a:r>
              <a:rPr lang="en-US" altLang="zh-TW" sz="2400" dirty="0" smtClean="0"/>
              <a:t> </a:t>
            </a:r>
            <a:r>
              <a:rPr lang="en-US" altLang="zh-TW" sz="2400" dirty="0"/>
              <a:t>+= new Vector3(speed * </a:t>
            </a:r>
            <a:r>
              <a:rPr lang="en-US" altLang="zh-TW" sz="2400" dirty="0" err="1"/>
              <a:t>Time.deltaTime</a:t>
            </a:r>
            <a:r>
              <a:rPr lang="en-US" altLang="zh-TW" sz="2400" dirty="0"/>
              <a:t>, 0, 0);</a:t>
            </a:r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 err="1" smtClean="0"/>
              <a:t>this.GetComponent</a:t>
            </a:r>
            <a:r>
              <a:rPr lang="en-US" altLang="zh-TW" sz="2400" dirty="0" smtClean="0"/>
              <a:t>&lt;</a:t>
            </a:r>
            <a:r>
              <a:rPr lang="en-US" altLang="zh-TW" sz="2400" dirty="0" err="1" smtClean="0">
                <a:solidFill>
                  <a:srgbClr val="00B050"/>
                </a:solidFill>
              </a:rPr>
              <a:t>SpriteRenderer</a:t>
            </a:r>
            <a:r>
              <a:rPr lang="en-US" altLang="zh-TW" sz="2400" dirty="0"/>
              <a:t>&gt;().sprite = sprites[(++</a:t>
            </a:r>
            <a:r>
              <a:rPr lang="en-US" altLang="zh-TW" sz="2400" dirty="0" err="1"/>
              <a:t>sprites_index</a:t>
            </a:r>
            <a:r>
              <a:rPr lang="en-US" altLang="zh-TW" sz="2400" dirty="0"/>
              <a:t>)%2];</a:t>
            </a:r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 smtClean="0"/>
              <a:t>}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120264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addScore</a:t>
            </a:r>
            <a:r>
              <a:rPr lang="en-US" altLang="zh-TW" dirty="0" smtClean="0"/>
              <a:t>()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altLang="zh-TW" sz="2400" dirty="0" smtClean="0"/>
              <a:t>public class </a:t>
            </a:r>
            <a:r>
              <a:rPr lang="en-US" altLang="zh-TW" sz="2400" dirty="0" err="1" smtClean="0"/>
              <a:t>UFOController</a:t>
            </a:r>
            <a:r>
              <a:rPr lang="en-US" altLang="zh-TW" sz="2400" dirty="0" smtClean="0"/>
              <a:t>: </a:t>
            </a:r>
            <a:r>
              <a:rPr lang="en-US" altLang="zh-TW" sz="2400" dirty="0" err="1" smtClean="0"/>
              <a:t>MonoBehaviour</a:t>
            </a:r>
            <a:r>
              <a:rPr lang="en-US" altLang="zh-TW" sz="2400" dirty="0" smtClean="0"/>
              <a:t> {</a:t>
            </a:r>
          </a:p>
          <a:p>
            <a:pPr marL="0" indent="0">
              <a:buNone/>
            </a:pPr>
            <a:r>
              <a:rPr lang="en-US" altLang="zh-TW" sz="2400" dirty="0" smtClean="0"/>
              <a:t>    …</a:t>
            </a:r>
          </a:p>
          <a:p>
            <a:pPr marL="0" indent="0">
              <a:buNone/>
            </a:pPr>
            <a:r>
              <a:rPr lang="en-US" altLang="zh-TW" sz="2400" dirty="0" smtClean="0"/>
              <a:t>    void OnTriggerEnter2D(Collider2D other){</a:t>
            </a:r>
          </a:p>
          <a:p>
            <a:pPr marL="0" indent="0">
              <a:buNone/>
            </a:pPr>
            <a:r>
              <a:rPr lang="en-US" altLang="zh-TW" sz="2400" dirty="0" smtClean="0"/>
              <a:t>             </a:t>
            </a:r>
            <a:r>
              <a:rPr lang="en-US" altLang="zh-TW" sz="2400" dirty="0" err="1" smtClean="0"/>
              <a:t>GameObject.Find</a:t>
            </a:r>
            <a:r>
              <a:rPr lang="en-US" altLang="zh-TW" sz="2400" dirty="0" smtClean="0"/>
              <a:t>(“</a:t>
            </a:r>
            <a:r>
              <a:rPr lang="en-US" altLang="zh-TW" sz="2400" dirty="0" err="1" smtClean="0"/>
              <a:t>GameManager</a:t>
            </a:r>
            <a:r>
              <a:rPr lang="en-US" altLang="zh-TW" sz="2400" dirty="0" smtClean="0"/>
              <a:t>”).</a:t>
            </a:r>
            <a:r>
              <a:rPr lang="en-US" altLang="zh-TW" sz="2400" dirty="0" err="1" smtClean="0"/>
              <a:t>GetComponent</a:t>
            </a:r>
            <a:r>
              <a:rPr lang="en-US" altLang="zh-TW" sz="2400" dirty="0" smtClean="0"/>
              <a:t>&lt;</a:t>
            </a:r>
            <a:r>
              <a:rPr lang="en-US" altLang="zh-TW" sz="2400" dirty="0" err="1" smtClean="0"/>
              <a:t>gameManager</a:t>
            </a:r>
            <a:r>
              <a:rPr lang="en-US" altLang="zh-TW" sz="2400" dirty="0" smtClean="0"/>
              <a:t>&gt;().</a:t>
            </a:r>
            <a:r>
              <a:rPr lang="en-US" altLang="zh-TW" sz="2400" dirty="0" err="1" smtClean="0">
                <a:solidFill>
                  <a:srgbClr val="FF0000"/>
                </a:solidFill>
              </a:rPr>
              <a:t>addScore</a:t>
            </a:r>
            <a:r>
              <a:rPr lang="en-US" altLang="zh-TW" sz="2400" dirty="0" smtClean="0"/>
              <a:t>(100);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800" dirty="0" smtClean="0"/>
              <a:t>    …</a:t>
            </a:r>
          </a:p>
          <a:p>
            <a:pPr marL="0" indent="0">
              <a:buNone/>
            </a:pPr>
            <a:r>
              <a:rPr lang="en-US" altLang="zh-TW" sz="2800" dirty="0" smtClean="0"/>
              <a:t>    }</a:t>
            </a:r>
          </a:p>
          <a:p>
            <a:pPr marL="0" indent="0">
              <a:buNone/>
            </a:pPr>
            <a:r>
              <a:rPr lang="en-US" altLang="zh-TW" sz="2800" dirty="0"/>
              <a:t>}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047162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2565400"/>
            <a:ext cx="6624637" cy="115093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2800" b="0" dirty="0" smtClean="0"/>
              <a:t>Physics 2D</a:t>
            </a:r>
            <a:endParaRPr lang="en-US" altLang="zh-TW" sz="200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1331913" y="3860800"/>
            <a:ext cx="6619875" cy="1500188"/>
          </a:xfr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20142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urse_H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3d11-00-intro</Template>
  <TotalTime>1734</TotalTime>
  <Words>577</Words>
  <Application>Microsoft Office PowerPoint</Application>
  <PresentationFormat>如螢幕大小 (4:3)</PresentationFormat>
  <Paragraphs>193</Paragraphs>
  <Slides>22</Slides>
  <Notes>13</Notes>
  <HiddenSlides>0</HiddenSlides>
  <MMClips>0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1" baseType="lpstr">
      <vt:lpstr>微軟正黑體</vt:lpstr>
      <vt:lpstr>新細明體</vt:lpstr>
      <vt:lpstr>標楷體</vt:lpstr>
      <vt:lpstr>Arial</vt:lpstr>
      <vt:lpstr>Calibri</vt:lpstr>
      <vt:lpstr>Cambria Math</vt:lpstr>
      <vt:lpstr>Times New Roman</vt:lpstr>
      <vt:lpstr>Course_HE</vt:lpstr>
      <vt:lpstr>Image</vt:lpstr>
      <vt:lpstr>3D Game Programming 2D primitive </vt:lpstr>
      <vt:lpstr>Outline</vt:lpstr>
      <vt:lpstr>Object-oriented programming</vt:lpstr>
      <vt:lpstr>is-a, has-a</vt:lpstr>
      <vt:lpstr>GameObject</vt:lpstr>
      <vt:lpstr>public</vt:lpstr>
      <vt:lpstr>Sprite switching</vt:lpstr>
      <vt:lpstr>addScore()</vt:lpstr>
      <vt:lpstr>Physics 2D</vt:lpstr>
      <vt:lpstr>Rigidbody</vt:lpstr>
      <vt:lpstr>Physics 2D Settings</vt:lpstr>
      <vt:lpstr>PowerPoint 簡報</vt:lpstr>
      <vt:lpstr>Collision action matrix</vt:lpstr>
      <vt:lpstr>PowerPoint 簡報</vt:lpstr>
      <vt:lpstr>Script-基本函式</vt:lpstr>
      <vt:lpstr>Awake VS Start</vt:lpstr>
      <vt:lpstr>Update VS FixedUpdate</vt:lpstr>
      <vt:lpstr>Animation</vt:lpstr>
      <vt:lpstr>Component, Sprite</vt:lpstr>
      <vt:lpstr>Deformation</vt:lpstr>
      <vt:lpstr>Skeletal animation</vt:lpstr>
      <vt:lpstr>Live2D</vt:lpstr>
    </vt:vector>
  </TitlesOfParts>
  <Company>NCCU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Ming-Te Chi</dc:creator>
  <cp:lastModifiedBy>Ming-Te Chi</cp:lastModifiedBy>
  <cp:revision>119</cp:revision>
  <dcterms:created xsi:type="dcterms:W3CDTF">2010-08-04T16:26:51Z</dcterms:created>
  <dcterms:modified xsi:type="dcterms:W3CDTF">2019-09-24T03:44:08Z</dcterms:modified>
</cp:coreProperties>
</file>