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6" r:id="rId4"/>
    <p:sldId id="312" r:id="rId5"/>
    <p:sldId id="300" r:id="rId6"/>
    <p:sldId id="301" r:id="rId7"/>
    <p:sldId id="302" r:id="rId8"/>
    <p:sldId id="303" r:id="rId9"/>
    <p:sldId id="304" r:id="rId10"/>
    <p:sldId id="311" r:id="rId11"/>
    <p:sldId id="308" r:id="rId12"/>
    <p:sldId id="309" r:id="rId13"/>
    <p:sldId id="310" r:id="rId14"/>
    <p:sldId id="299" r:id="rId15"/>
    <p:sldId id="320" r:id="rId16"/>
    <p:sldId id="259" r:id="rId17"/>
    <p:sldId id="260" r:id="rId18"/>
    <p:sldId id="284" r:id="rId19"/>
    <p:sldId id="261" r:id="rId20"/>
    <p:sldId id="262" r:id="rId21"/>
    <p:sldId id="263" r:id="rId22"/>
    <p:sldId id="285" r:id="rId23"/>
    <p:sldId id="306" r:id="rId24"/>
    <p:sldId id="313" r:id="rId25"/>
    <p:sldId id="314" r:id="rId26"/>
    <p:sldId id="315" r:id="rId27"/>
    <p:sldId id="321" r:id="rId28"/>
    <p:sldId id="322" r:id="rId29"/>
    <p:sldId id="316" r:id="rId30"/>
    <p:sldId id="317" r:id="rId31"/>
    <p:sldId id="318" r:id="rId32"/>
    <p:sldId id="319" r:id="rId33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1285" autoAdjust="0"/>
  </p:normalViewPr>
  <p:slideViewPr>
    <p:cSldViewPr showGuides="1">
      <p:cViewPr varScale="1">
        <p:scale>
          <a:sx n="48" d="100"/>
          <a:sy n="48" d="100"/>
        </p:scale>
        <p:origin x="11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8778448-32C2-4231-8FEA-D4A5C5C33F82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820448-E05C-4B22-B129-5C3C005242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1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6344607-4BEC-488B-92C9-BA4BD263792B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66A472-D7D3-43FE-884E-725AA52917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omagnetic_spectru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ilked.com/rgb-colorspace-atlas-every-color-imaginabl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9C245B1-D1F2-41A3-B9CF-E85EB2B12BF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在此簡述一下，呈像的原理</a:t>
            </a:r>
            <a:endParaRPr lang="en-US" altLang="zh-TW" smtClean="0">
              <a:ea typeface="新細明體" pitchFamily="18" charset="-120"/>
            </a:endParaRPr>
          </a:p>
          <a:p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一張影像可視為由二維的像素</a:t>
            </a:r>
            <a:r>
              <a:rPr lang="en-US" altLang="zh-TW" smtClean="0">
                <a:ea typeface="新細明體" pitchFamily="18" charset="-120"/>
              </a:rPr>
              <a:t>(pixel)</a:t>
            </a:r>
            <a:r>
              <a:rPr lang="zh-TW" altLang="en-US" smtClean="0">
                <a:ea typeface="新細明體" pitchFamily="18" charset="-120"/>
              </a:rPr>
              <a:t>所組成，而每個像素則是包含了</a:t>
            </a:r>
            <a:r>
              <a:rPr lang="en-US" altLang="zh-TW" smtClean="0">
                <a:ea typeface="新細明體" pitchFamily="18" charset="-120"/>
              </a:rPr>
              <a:t>RGB (</a:t>
            </a:r>
            <a:r>
              <a:rPr lang="zh-TW" altLang="en-US" smtClean="0">
                <a:ea typeface="新細明體" pitchFamily="18" charset="-120"/>
              </a:rPr>
              <a:t>紅綠藍</a:t>
            </a:r>
            <a:r>
              <a:rPr lang="en-US" altLang="zh-TW" smtClean="0">
                <a:ea typeface="新細明體" pitchFamily="18" charset="-120"/>
              </a:rPr>
              <a:t>)</a:t>
            </a:r>
            <a:r>
              <a:rPr lang="zh-TW" altLang="en-US" smtClean="0">
                <a:ea typeface="新細明體" pitchFamily="18" charset="-120"/>
              </a:rPr>
              <a:t>三色的強度</a:t>
            </a:r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在電腦中有一塊特別的記憶體稱之為</a:t>
            </a:r>
            <a:r>
              <a:rPr lang="en-US" altLang="zh-TW" smtClean="0">
                <a:ea typeface="新細明體" pitchFamily="18" charset="-120"/>
              </a:rPr>
              <a:t>framebuffer</a:t>
            </a:r>
            <a:r>
              <a:rPr lang="zh-TW" altLang="en-US" smtClean="0">
                <a:ea typeface="新細明體" pitchFamily="18" charset="-120"/>
              </a:rPr>
              <a:t>，它記錄了這些像素的資訊，並與顯示器的發光體有著一對一的對應</a:t>
            </a:r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因此改變</a:t>
            </a:r>
            <a:r>
              <a:rPr lang="en-US" altLang="zh-TW" smtClean="0">
                <a:ea typeface="新細明體" pitchFamily="18" charset="-120"/>
              </a:rPr>
              <a:t>framebuffer</a:t>
            </a:r>
            <a:r>
              <a:rPr lang="zh-TW" altLang="en-US" smtClean="0">
                <a:ea typeface="新細明體" pitchFamily="18" charset="-120"/>
              </a:rPr>
              <a:t>內部的值，顯示器的畫面也隨之改變，</a:t>
            </a:r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所以在設計遊戲的畫面，最基本的核心就是如何控制</a:t>
            </a:r>
            <a:r>
              <a:rPr lang="en-US" altLang="zh-TW" smtClean="0">
                <a:ea typeface="新細明體" pitchFamily="18" charset="-120"/>
              </a:rPr>
              <a:t>framebuffer</a:t>
            </a:r>
            <a:r>
              <a:rPr lang="zh-TW" altLang="en-US" smtClean="0">
                <a:ea typeface="新細明體" pitchFamily="18" charset="-120"/>
              </a:rPr>
              <a:t>的值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AB3106-E15A-430F-8B3E-96AC796617F4}" type="slidenum">
              <a:rPr lang="zh-TW" altLang="en-US" sz="1300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TW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1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透明度和混色，進行影像間的疊圖處理，增添影像效果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9120038-17D1-474A-91F2-6EC767928AD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C19E9-765D-4325-9934-89841D31ED7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38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Alpha channel</a:t>
            </a:r>
            <a:r>
              <a:rPr lang="zh-TW" altLang="en-US" smtClean="0"/>
              <a:t> 可用來指定像素的透明度</a:t>
            </a:r>
            <a:endParaRPr lang="en-US" altLang="zh-TW" smtClean="0"/>
          </a:p>
          <a:p>
            <a:r>
              <a:rPr lang="en-US" altLang="zh-TW" smtClean="0"/>
              <a:t>0 </a:t>
            </a:r>
            <a:r>
              <a:rPr lang="zh-TW" altLang="en-US" smtClean="0"/>
              <a:t>表示完全透明</a:t>
            </a:r>
            <a:endParaRPr lang="en-US" altLang="zh-TW" smtClean="0"/>
          </a:p>
          <a:p>
            <a:r>
              <a:rPr lang="en-US" altLang="zh-TW" smtClean="0"/>
              <a:t>1 </a:t>
            </a:r>
            <a:r>
              <a:rPr lang="zh-TW" altLang="en-US" smtClean="0"/>
              <a:t>表示完全不透明</a:t>
            </a: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D9281F-7722-4846-814D-4E997D2B928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099D079-FFF6-4139-872A-328BB16CF61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zh-TW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在電影特效上，常利用藍幕的方式，將前景與背景分離，由於背景的顏色單純，可以很容易的分出背景色，如圖右</a:t>
            </a:r>
            <a:endParaRPr lang="en-US" altLang="zh-TW" smtClean="0"/>
          </a:p>
          <a:p>
            <a:r>
              <a:rPr lang="zh-TW" altLang="en-US" smtClean="0"/>
              <a:t>也就是可以將顏色藍色的像素中的透明度指定為</a:t>
            </a:r>
            <a:r>
              <a:rPr lang="en-US" altLang="zh-TW" smtClean="0"/>
              <a:t>0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混色的模型基本上就是 寫入的顏色值和已在</a:t>
            </a:r>
            <a:r>
              <a:rPr lang="en-US" altLang="zh-TW" smtClean="0"/>
              <a:t>framebuffer</a:t>
            </a:r>
            <a:r>
              <a:rPr lang="zh-TW" altLang="en-US" smtClean="0"/>
              <a:t>值的處理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866F23-F2C4-4B46-B790-8D198E0DCF0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透過混色方程式的設定，</a:t>
            </a:r>
            <a:r>
              <a:rPr lang="en-US" altLang="zh-TW" dirty="0" err="1" smtClean="0"/>
              <a:t>Cf</a:t>
            </a:r>
            <a:r>
              <a:rPr lang="zh-TW" altLang="en-US" dirty="0" smtClean="0"/>
              <a:t>代表混色後的結果，</a:t>
            </a:r>
            <a:r>
              <a:rPr lang="en-US" altLang="zh-TW" dirty="0" smtClean="0"/>
              <a:t>C</a:t>
            </a:r>
            <a:r>
              <a:rPr lang="en-US" altLang="zh-TW" sz="1050" dirty="0" smtClean="0"/>
              <a:t>s</a:t>
            </a:r>
            <a:r>
              <a:rPr lang="zh-TW" altLang="en-US" sz="1050" dirty="0" smtClean="0"/>
              <a:t>代表將填入的顏色，</a:t>
            </a:r>
            <a:r>
              <a:rPr lang="en-US" altLang="zh-TW" dirty="0" smtClean="0"/>
              <a:t>C</a:t>
            </a:r>
            <a:r>
              <a:rPr lang="en-US" altLang="zh-TW" sz="1050" dirty="0" smtClean="0"/>
              <a:t>d</a:t>
            </a:r>
            <a:r>
              <a:rPr lang="zh-TW" altLang="en-US" sz="1050" dirty="0" smtClean="0"/>
              <a:t>代表已經在畫面上</a:t>
            </a:r>
            <a:r>
              <a:rPr lang="en-US" altLang="zh-TW" sz="1050" dirty="0" smtClean="0"/>
              <a:t>(</a:t>
            </a:r>
            <a:r>
              <a:rPr lang="en-US" altLang="zh-TW" sz="1050" dirty="0" err="1" smtClean="0"/>
              <a:t>framebuffer</a:t>
            </a:r>
            <a:r>
              <a:rPr lang="en-US" altLang="zh-TW" sz="1050" dirty="0" smtClean="0"/>
              <a:t>)</a:t>
            </a:r>
            <a:r>
              <a:rPr lang="zh-TW" altLang="en-US" sz="1050" dirty="0" smtClean="0"/>
              <a:t>的顏色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透過</a:t>
            </a:r>
            <a:r>
              <a:rPr lang="en-US" altLang="zh-TW" dirty="0" smtClean="0"/>
              <a:t>x</a:t>
            </a:r>
            <a:r>
              <a:rPr lang="zh-TW" altLang="en-US" dirty="0" smtClean="0"/>
              <a:t>跟</a:t>
            </a:r>
            <a:r>
              <a:rPr lang="en-US" altLang="zh-TW" dirty="0" smtClean="0"/>
              <a:t>d</a:t>
            </a:r>
            <a:r>
              <a:rPr lang="zh-TW" altLang="en-US" dirty="0" smtClean="0"/>
              <a:t>兩個係數可以調整出不同的混色結果。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常用的設定是，</a:t>
            </a:r>
            <a:r>
              <a:rPr lang="en-US" altLang="zh-TW" dirty="0" smtClean="0"/>
              <a:t>S</a:t>
            </a:r>
            <a:r>
              <a:rPr lang="zh-TW" altLang="en-US" dirty="0" smtClean="0"/>
              <a:t>代表填入顏色的透明度，</a:t>
            </a:r>
            <a:r>
              <a:rPr lang="en-US" altLang="zh-TW" dirty="0" smtClean="0"/>
              <a:t>D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1</a:t>
            </a:r>
            <a:r>
              <a:rPr lang="zh-TW" altLang="en-US" dirty="0" smtClean="0"/>
              <a:t>減掉填入顏色的透明度，就會呈現像畫圖在透明投影片層層疊圖的效果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舉例而言  若</a:t>
            </a:r>
            <a:r>
              <a:rPr lang="en-US" altLang="zh-TW" dirty="0" smtClean="0"/>
              <a:t>Cs =(1, 1, 0, 0.6), Cd= (0.8, 0.4, 0.4, 0.3)</a:t>
            </a:r>
            <a:br>
              <a:rPr lang="en-US" altLang="zh-TW" dirty="0" smtClean="0"/>
            </a:br>
            <a:r>
              <a:rPr lang="en-US" altLang="zh-TW" dirty="0" err="1" smtClean="0"/>
              <a:t>Cf</a:t>
            </a:r>
            <a:r>
              <a:rPr lang="en-US" altLang="zh-TW" dirty="0" smtClean="0"/>
              <a:t> = (1, 1, 0) *(0.6) + (0.8, 0.4, 0.4)*(1-0.6) = (0.92, 0.56, 0.16)</a:t>
            </a:r>
            <a:endParaRPr lang="zh-TW" altLang="en-US" dirty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0986866-6F61-47A3-A219-087056D4227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F2CB7E-3EEC-4881-8C01-1AB0A03F386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延續在電影特效中混色的運用</a:t>
            </a:r>
            <a:endParaRPr lang="en-US" altLang="zh-TW" smtClean="0"/>
          </a:p>
          <a:p>
            <a:r>
              <a:rPr lang="zh-TW" altLang="en-US" smtClean="0"/>
              <a:t>對於前景的物體，先分離出</a:t>
            </a:r>
            <a:r>
              <a:rPr lang="en-US" altLang="zh-TW" smtClean="0"/>
              <a:t>alpha matte</a:t>
            </a:r>
            <a:r>
              <a:rPr lang="zh-TW" altLang="en-US" smtClean="0"/>
              <a:t>指定每個像素的透明度，並找好適當的背景</a:t>
            </a:r>
            <a:endParaRPr lang="en-US" altLang="zh-TW" smtClean="0"/>
          </a:p>
          <a:p>
            <a:pPr marL="0" lvl="1"/>
            <a:r>
              <a:rPr lang="zh-TW" altLang="en-US" smtClean="0"/>
              <a:t>透過透明度合成出最後的結果，</a:t>
            </a:r>
            <a:r>
              <a:rPr lang="en-US" altLang="zh-TW" smtClean="0"/>
              <a:t>Cf = (Cs*</a:t>
            </a:r>
            <a:r>
              <a:rPr lang="en-US" altLang="zh-TW" smtClean="0">
                <a:solidFill>
                  <a:srgbClr val="FF0000"/>
                </a:solidFill>
              </a:rPr>
              <a:t>As</a:t>
            </a:r>
            <a:r>
              <a:rPr lang="en-US" altLang="zh-TW" smtClean="0"/>
              <a:t>) + (Cd*(</a:t>
            </a:r>
            <a:r>
              <a:rPr lang="en-US" altLang="zh-TW" smtClean="0">
                <a:solidFill>
                  <a:srgbClr val="0070C0"/>
                </a:solidFill>
              </a:rPr>
              <a:t>1-As</a:t>
            </a:r>
            <a:r>
              <a:rPr lang="en-US" altLang="zh-TW" smtClean="0"/>
              <a:t>))</a:t>
            </a:r>
          </a:p>
          <a:p>
            <a:r>
              <a:rPr lang="zh-TW" altLang="en-US" smtClean="0"/>
              <a:t>當等於</a:t>
            </a:r>
            <a:r>
              <a:rPr lang="en-US" altLang="zh-TW" smtClean="0"/>
              <a:t>0</a:t>
            </a:r>
            <a:r>
              <a:rPr lang="zh-TW" altLang="en-US" smtClean="0"/>
              <a:t>時就等於選擇背景的顏色</a:t>
            </a:r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21A996-4685-4419-BED7-E722A2F7EE7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zh-TW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當等於</a:t>
            </a:r>
            <a:r>
              <a:rPr lang="en-US" altLang="zh-TW" smtClean="0"/>
              <a:t>1</a:t>
            </a:r>
            <a:r>
              <a:rPr lang="zh-TW" altLang="en-US" smtClean="0"/>
              <a:t>時就等於選擇前景的顏色</a:t>
            </a:r>
            <a:endParaRPr lang="en-US" altLang="zh-TW" smtClean="0"/>
          </a:p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處理透明色時要特別留意，由於混色公式一次處理兩個顏色的混色</a:t>
            </a:r>
            <a:endParaRPr lang="en-US" altLang="zh-TW" smtClean="0"/>
          </a:p>
          <a:p>
            <a:r>
              <a:rPr lang="zh-TW" altLang="en-US" smtClean="0"/>
              <a:t>當多個顏色混合時，容易因為繪圖先後順序的問題，兩兩混色後產生錯誤的結果</a:t>
            </a:r>
            <a:endParaRPr lang="en-US" altLang="zh-TW" smtClean="0"/>
          </a:p>
          <a:p>
            <a:r>
              <a:rPr lang="zh-TW" altLang="en-US" smtClean="0"/>
              <a:t>故需先對</a:t>
            </a:r>
            <a:r>
              <a:rPr lang="en-US" altLang="zh-TW" smtClean="0"/>
              <a:t>fragment</a:t>
            </a:r>
            <a:r>
              <a:rPr lang="zh-TW" altLang="en-US" smtClean="0"/>
              <a:t>或幾何物體先排好順序</a:t>
            </a:r>
            <a:endParaRPr lang="en-US" altLang="zh-TW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34C349-BD78-4D55-8CCC-9E0562B4A24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905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err="1" smtClean="0"/>
              <a:t>RGBpixmap.h</a:t>
            </a:r>
            <a:r>
              <a:rPr lang="en-US" altLang="zh-TW" dirty="0" smtClean="0"/>
              <a:t>   in lab2</a:t>
            </a:r>
          </a:p>
          <a:p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sz="1200" dirty="0" smtClean="0">
                <a:solidFill>
                  <a:srgbClr val="00B050"/>
                </a:solidFill>
              </a:rPr>
              <a:t>//alternative  draw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err="1" smtClean="0"/>
              <a:t>glPixelZoom</a:t>
            </a:r>
            <a:r>
              <a:rPr lang="en-US" altLang="zh-TW" sz="1200" dirty="0" smtClean="0"/>
              <a:t>(1.0, 1.0);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smtClean="0"/>
              <a:t>glWindowPos2i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picX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picY</a:t>
            </a:r>
            <a:r>
              <a:rPr lang="en-US" altLang="zh-TW" sz="1200" dirty="0" smtClean="0"/>
              <a:t>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dirty="0" err="1" smtClean="0"/>
              <a:t>pic.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blend</a:t>
            </a:r>
            <a:r>
              <a:rPr lang="en-US" altLang="zh-TW" sz="1200" dirty="0" smtClean="0"/>
              <a:t>();</a:t>
            </a:r>
          </a:p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68822BE-C931-4BCC-B694-8B55C373612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https://developer.mozilla.org/en-US/docs/Games/Techniques/3D_collision_detection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173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 *</a:t>
            </a:r>
            <a:r>
              <a:rPr lang="zh-TW" altLang="zh-TW" smtClean="0"/>
              <a:t>此函數可設定</a:t>
            </a:r>
            <a:r>
              <a:rPr lang="en-US" altLang="zh-TW" smtClean="0"/>
              <a:t>GLUT</a:t>
            </a:r>
            <a:r>
              <a:rPr lang="zh-TW" altLang="zh-TW" smtClean="0"/>
              <a:t>等待</a:t>
            </a:r>
            <a:r>
              <a:rPr lang="en-US" altLang="zh-TW" smtClean="0"/>
              <a:t>msec.</a:t>
            </a:r>
            <a:r>
              <a:rPr lang="zh-TW" altLang="zh-TW" smtClean="0"/>
              <a:t>，然後呼叫</a:t>
            </a:r>
            <a:r>
              <a:rPr lang="en-US" altLang="zh-TW" smtClean="0"/>
              <a:t>func</a:t>
            </a:r>
            <a:r>
              <a:rPr lang="zh-TW" altLang="zh-TW" smtClean="0"/>
              <a:t>這個函數</a:t>
            </a:r>
            <a:r>
              <a:rPr lang="en-US" altLang="zh-TW" smtClean="0"/>
              <a:t>(</a:t>
            </a:r>
            <a:r>
              <a:rPr lang="zh-TW" altLang="zh-TW" smtClean="0"/>
              <a:t>可自訂</a:t>
            </a:r>
            <a:r>
              <a:rPr lang="en-US" altLang="zh-TW" smtClean="0"/>
              <a:t>)</a:t>
            </a:r>
            <a:r>
              <a:rPr lang="zh-TW" altLang="zh-TW" smtClean="0"/>
              <a:t>，</a:t>
            </a:r>
            <a:r>
              <a:rPr lang="zh-TW" altLang="en-US" smtClean="0"/>
              <a:t>並</a:t>
            </a:r>
            <a:r>
              <a:rPr lang="zh-TW" altLang="zh-TW" smtClean="0"/>
              <a:t>於</a:t>
            </a:r>
            <a:r>
              <a:rPr lang="en-US" altLang="zh-TW" smtClean="0"/>
              <a:t>value</a:t>
            </a:r>
            <a:r>
              <a:rPr lang="zh-TW" altLang="en-US" smtClean="0"/>
              <a:t>參</a:t>
            </a:r>
            <a:r>
              <a:rPr lang="zh-TW" altLang="zh-TW" smtClean="0"/>
              <a:t>數中傳入自訂的值。</a:t>
            </a: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064FE4-30CD-4149-8F5D-D4B168B41312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5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>
                <a:latin typeface="Arial" charset="0"/>
              </a:rPr>
              <a:t>An Interactive Introduction to OpenGL Programming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881A97-5867-44AA-9862-8C6C1A54EF53}" type="slidenum">
              <a:rPr lang="en-US" altLang="zh-TW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89475"/>
            <a:ext cx="498792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22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http://en.wikipedia.org/wiki/Electromagnetic_spectrum</a:t>
            </a:r>
            <a:endParaRPr lang="en-US" altLang="zh-TW" smtClean="0"/>
          </a:p>
          <a:p>
            <a:r>
              <a:rPr lang="zh-TW" altLang="en-US" smtClean="0"/>
              <a:t>可見光是電磁波的子集，這張圖顯示各尺度波長的性質和特色</a:t>
            </a: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83AD9A1-AFC0-4BEF-9658-96E00C073F95}" type="slidenum">
              <a:rPr lang="en-US" altLang="zh-TW" sz="1300">
                <a:latin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人眼的視網模主要由兩種感光細胞所組成</a:t>
            </a:r>
            <a:endParaRPr lang="en-US" altLang="zh-TW" smtClean="0"/>
          </a:p>
          <a:p>
            <a:r>
              <a:rPr lang="zh-TW" altLang="en-US" smtClean="0"/>
              <a:t>柱狀細胞</a:t>
            </a:r>
            <a:r>
              <a:rPr lang="en-US" altLang="zh-TW" smtClean="0"/>
              <a:t>:</a:t>
            </a:r>
            <a:r>
              <a:rPr lang="zh-TW" altLang="en-US" smtClean="0"/>
              <a:t> 感受亮度的變化</a:t>
            </a:r>
            <a:endParaRPr lang="en-US" altLang="zh-TW" smtClean="0"/>
          </a:p>
          <a:p>
            <a:r>
              <a:rPr lang="zh-TW" altLang="en-US" smtClean="0"/>
              <a:t>錐狀細胞</a:t>
            </a:r>
            <a:r>
              <a:rPr lang="en-US" altLang="zh-TW" smtClean="0"/>
              <a:t>:</a:t>
            </a:r>
            <a:r>
              <a:rPr lang="zh-TW" altLang="en-US" smtClean="0"/>
              <a:t> 再區分為三大類，分別感應不同波段的可見光，也就是紅綠藍三色，這也就是為何人眼視覺以三原色為主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0B6DD73-EF54-453E-8B5F-9615CAFA132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光的三原色由</a:t>
            </a:r>
            <a:r>
              <a:rPr lang="en-US" altLang="zh-TW" smtClean="0"/>
              <a:t>RGB(</a:t>
            </a:r>
            <a:r>
              <a:rPr lang="zh-TW" altLang="en-US" smtClean="0"/>
              <a:t>紅綠藍構成</a:t>
            </a:r>
            <a:r>
              <a:rPr lang="en-US" altLang="zh-TW" smtClean="0"/>
              <a:t>)</a:t>
            </a:r>
            <a:r>
              <a:rPr lang="zh-TW" altLang="en-US" smtClean="0"/>
              <a:t>，也就是一次色，顯示器或投影機由光的三原色組成各種顏色。兩兩混色可形成二次色，剛好對應減色系統的一次色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2DD52EF-C6AE-443A-9A90-BB59772ED79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http://www.demilked.com/rgb-colorspace-atlas-every-color-imaginable/</a:t>
            </a: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128259F-9B66-43FE-8E13-B753E22C92C1}" type="slidenum">
              <a:rPr lang="zh-TW" altLang="en-US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除了</a:t>
            </a:r>
            <a:r>
              <a:rPr lang="en-US" altLang="zh-TW" smtClean="0"/>
              <a:t>RGB </a:t>
            </a:r>
            <a:r>
              <a:rPr lang="zh-TW" altLang="en-US" smtClean="0"/>
              <a:t>色彩空間外，還有各種不同色彩空間適用於不同情況</a:t>
            </a:r>
            <a:endParaRPr lang="en-US" altLang="zh-TW" smtClean="0"/>
          </a:p>
          <a:p>
            <a:r>
              <a:rPr lang="en-US" altLang="zh-TW" smtClean="0"/>
              <a:t>HSV</a:t>
            </a:r>
            <a:r>
              <a:rPr lang="zh-TW" altLang="en-US" smtClean="0"/>
              <a:t> 色彩空間在顏色設計上特別有用</a:t>
            </a:r>
            <a:endParaRPr lang="en-US" altLang="zh-TW" smtClean="0"/>
          </a:p>
          <a:p>
            <a:r>
              <a:rPr lang="zh-TW" altLang="en-US" smtClean="0"/>
              <a:t>它將顏色以色相</a:t>
            </a:r>
            <a:r>
              <a:rPr lang="en-US" altLang="zh-TW" smtClean="0"/>
              <a:t>(hue)</a:t>
            </a:r>
            <a:r>
              <a:rPr lang="zh-TW" altLang="en-US" smtClean="0"/>
              <a:t>，飽合度</a:t>
            </a:r>
            <a:r>
              <a:rPr lang="en-US" altLang="zh-TW" smtClean="0"/>
              <a:t>(saturation)</a:t>
            </a:r>
            <a:r>
              <a:rPr lang="zh-TW" altLang="en-US" smtClean="0"/>
              <a:t>和值</a:t>
            </a:r>
            <a:r>
              <a:rPr lang="en-US" altLang="zh-TW" smtClean="0"/>
              <a:t>(Value)</a:t>
            </a:r>
          </a:p>
          <a:p>
            <a:r>
              <a:rPr lang="zh-TW" altLang="en-US" smtClean="0"/>
              <a:t>色相構成</a:t>
            </a:r>
            <a:r>
              <a:rPr lang="en-US" altLang="zh-TW" smtClean="0"/>
              <a:t>360</a:t>
            </a:r>
            <a:r>
              <a:rPr lang="zh-TW" altLang="en-US" smtClean="0"/>
              <a:t>度的環，三原色各相鄰</a:t>
            </a:r>
            <a:r>
              <a:rPr lang="en-US" altLang="zh-TW" smtClean="0"/>
              <a:t>120</a:t>
            </a:r>
            <a:r>
              <a:rPr lang="zh-TW" altLang="en-US" smtClean="0"/>
              <a:t>度</a:t>
            </a:r>
            <a:endParaRPr lang="en-US" altLang="zh-TW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E369F72-8160-4AE2-ACCB-4E8D3A87BF8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CA27-E60E-4794-B067-6080DCACFAB0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E04D0-588C-4290-A4AE-FBB5C080F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928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1AEC-4A77-4F1A-96F5-308D2F498B46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7A4D0B-21A1-442C-8064-FECF87DFD9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37175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06AB-3228-43EB-ABC9-3869E405B0BA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0C87D-A952-4C92-878F-7D5F54FBA0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73734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5C79-FABF-4CE9-AF37-164E5F578910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2B549-6DD6-47DF-AD07-3FCE46B669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8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EC14-D33D-47E3-BCC4-9ED21E58B798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4AEE5-BCEB-4B1F-9CE3-52BEC51FE5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12159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5B76-0470-49BB-B4E4-6FFEDB025FD4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DA902A-28F5-44AD-B36B-53CC61890E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1998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018-AFAC-4736-AB2F-AE8E20C36374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22845-A0E3-4371-AC24-F3B2E82011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08458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7FF6-6CAC-4168-9AFE-6C4D63CD75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36652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648958-3958-4E44-B078-96B1B8F88909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B4C7F8-6FE1-4841-8F24-F78A3D1A3E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41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/>
              <a:t>2D </a:t>
            </a:r>
            <a:r>
              <a:rPr lang="en-US" altLang="zh-TW" dirty="0" smtClean="0"/>
              <a:t>primitive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b="1" dirty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Bitmap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60032" y="2420888"/>
            <a:ext cx="3405187" cy="3311525"/>
            <a:chOff x="3096" y="1776"/>
            <a:chExt cx="2145" cy="2086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 rot="5400000">
              <a:off x="4248" y="2664"/>
              <a:ext cx="48" cy="1152"/>
            </a:xfrm>
            <a:prstGeom prst="rightBrace">
              <a:avLst>
                <a:gd name="adj1" fmla="val 2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128" y="3264"/>
              <a:ext cx="3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width</a:t>
              </a:r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4848" y="2064"/>
              <a:ext cx="96" cy="1152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rot="-5384908">
              <a:off x="4843" y="2549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height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456" y="2913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070" y="177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906" y="3437"/>
              <a:ext cx="3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xorig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096" y="2826"/>
              <a:ext cx="3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yorig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232" y="3672"/>
              <a:ext cx="3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xmove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703" y="3677"/>
              <a:ext cx="1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15" name="Picture 17" descr="S:\Graphics\Siggraph\Siggraph.99\Presentation\Images\bit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064"/>
              <a:ext cx="1152" cy="11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698" y="3211"/>
              <a:ext cx="0" cy="6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8581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/>
              <a:t>Raster Graphics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Image produced as an array (</a:t>
            </a:r>
            <a:r>
              <a:rPr lang="en-US" altLang="zh-TW" dirty="0" smtClean="0">
                <a:solidFill>
                  <a:srgbClr val="FF0000"/>
                </a:solidFill>
              </a:rPr>
              <a:t>the </a:t>
            </a:r>
            <a:r>
              <a:rPr lang="en-US" altLang="zh-TW" i="1" dirty="0" smtClean="0">
                <a:solidFill>
                  <a:srgbClr val="FF0000"/>
                </a:solidFill>
              </a:rPr>
              <a:t>raster</a:t>
            </a:r>
            <a:r>
              <a:rPr lang="en-US" altLang="zh-TW" dirty="0" smtClean="0"/>
              <a:t>) of </a:t>
            </a:r>
            <a:r>
              <a:rPr lang="en-US" altLang="zh-TW" u="sng" dirty="0" smtClean="0"/>
              <a:t>picture elements </a:t>
            </a:r>
            <a:r>
              <a:rPr lang="en-US" altLang="zh-TW" dirty="0" smtClean="0"/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pixels</a:t>
            </a:r>
            <a:r>
              <a:rPr lang="en-US" altLang="zh-TW" dirty="0" smtClean="0"/>
              <a:t>) in the </a:t>
            </a:r>
            <a:r>
              <a:rPr lang="en-US" altLang="zh-TW" i="1" dirty="0" smtClean="0"/>
              <a:t>frame buffer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76613"/>
            <a:ext cx="37560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75025"/>
            <a:ext cx="24479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79613" y="3933825"/>
            <a:ext cx="288925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>
            <a:off x="5940425" y="3860800"/>
            <a:ext cx="19446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885113" y="3644900"/>
            <a:ext cx="431800" cy="431800"/>
          </a:xfrm>
          <a:prstGeom prst="rect">
            <a:avLst/>
          </a:prstGeom>
          <a:solidFill>
            <a:srgbClr val="B3A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41" name="文字方塊 6"/>
          <p:cNvSpPr txBox="1">
            <a:spLocks noChangeArrowheads="1"/>
          </p:cNvSpPr>
          <p:nvPr/>
        </p:nvSpPr>
        <p:spPr bwMode="auto">
          <a:xfrm>
            <a:off x="7235825" y="4140200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itchFamily="34" charset="0"/>
              </a:rPr>
              <a:t>(</a:t>
            </a:r>
            <a:r>
              <a:rPr lang="en-US" altLang="zh-TW" sz="1800">
                <a:solidFill>
                  <a:srgbClr val="FF0000"/>
                </a:solidFill>
                <a:latin typeface="Arial" pitchFamily="34" charset="0"/>
              </a:rPr>
              <a:t>179</a:t>
            </a:r>
            <a:r>
              <a:rPr lang="en-US" altLang="zh-TW" sz="1800">
                <a:latin typeface="Arial" pitchFamily="34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pitchFamily="34" charset="0"/>
              </a:rPr>
              <a:t>161</a:t>
            </a:r>
            <a:r>
              <a:rPr lang="en-US" altLang="zh-TW" sz="1800">
                <a:latin typeface="Arial" pitchFamily="34" charset="0"/>
              </a:rPr>
              <a:t>, </a:t>
            </a:r>
            <a:r>
              <a:rPr lang="en-US" altLang="zh-TW" sz="1800">
                <a:solidFill>
                  <a:srgbClr val="0070C0"/>
                </a:solidFill>
                <a:latin typeface="Arial" pitchFamily="34" charset="0"/>
              </a:rPr>
              <a:t>153</a:t>
            </a:r>
            <a:r>
              <a:rPr lang="en-US" altLang="zh-TW" sz="1800">
                <a:latin typeface="Arial" pitchFamily="34" charset="0"/>
              </a:rPr>
              <a:t>)</a:t>
            </a:r>
            <a:endParaRPr lang="zh-TW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mtClean="0"/>
              <a:t>Display</a:t>
            </a:r>
            <a:r>
              <a:rPr lang="en-US" altLang="zh-TW">
                <a:latin typeface="Comic Sans MS" pitchFamily="66" charset="0"/>
              </a:rPr>
              <a:t> </a:t>
            </a:r>
            <a:r>
              <a:rPr lang="en-US" altLang="zh-TW" smtClean="0"/>
              <a:t>Technologies</a:t>
            </a: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19460" name="Object 3076"/>
          <p:cNvGraphicFramePr>
            <a:graphicFrameLocks noChangeAspect="1"/>
          </p:cNvGraphicFramePr>
          <p:nvPr/>
        </p:nvGraphicFramePr>
        <p:xfrm>
          <a:off x="571500" y="2000250"/>
          <a:ext cx="36957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PhotoImpact" r:id="rId3" imgW="3276190" imgH="3133333" progId="PI3.Image">
                  <p:embed/>
                </p:oleObj>
              </mc:Choice>
              <mc:Fallback>
                <p:oleObj name="PhotoImpact" r:id="rId3" imgW="3276190" imgH="3133333" progId="PI3.Image">
                  <p:embed/>
                  <p:pic>
                    <p:nvPicPr>
                      <p:cNvPr id="19460" name="Object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000250"/>
                        <a:ext cx="36957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7" descr="File:LCD layer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214563"/>
            <a:ext cx="4000500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字方塊 6"/>
          <p:cNvSpPr txBox="1">
            <a:spLocks noChangeArrowheads="1"/>
          </p:cNvSpPr>
          <p:nvPr/>
        </p:nvSpPr>
        <p:spPr bwMode="auto">
          <a:xfrm>
            <a:off x="1071563" y="5643563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CRT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9463" name="文字方塊 9"/>
          <p:cNvSpPr txBox="1">
            <a:spLocks noChangeArrowheads="1"/>
          </p:cNvSpPr>
          <p:nvPr/>
        </p:nvSpPr>
        <p:spPr bwMode="auto">
          <a:xfrm>
            <a:off x="5357813" y="5643563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LCD</a:t>
            </a:r>
            <a:endParaRPr lang="zh-TW" altLang="en-US" sz="2400">
              <a:latin typeface="Times New Roman" pitchFamily="18" charset="0"/>
            </a:endParaRPr>
          </a:p>
        </p:txBody>
      </p:sp>
      <p:pic>
        <p:nvPicPr>
          <p:cNvPr id="3083" name="Picture 11" descr="File:LCD 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8"/>
            <a:ext cx="42640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76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33363" y="781050"/>
          <a:ext cx="8675687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PhotoImpact" r:id="rId3" imgW="8676190" imgH="6076190" progId="PI3.Image">
                  <p:embed/>
                </p:oleObj>
              </mc:Choice>
              <mc:Fallback>
                <p:oleObj name="PhotoImpact" r:id="rId3" imgW="8676190" imgH="6076190" progId="PI3.Image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781050"/>
                        <a:ext cx="8675687" cy="60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5211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Alpha and blending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Draw image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364088" cy="43264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29000"/>
            <a:ext cx="5760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06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Alpha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alpha channel, representing transparency information on a per-pixel basis. </a:t>
            </a:r>
          </a:p>
          <a:p>
            <a:pPr eaLnBrk="1" hangingPunct="1"/>
            <a:r>
              <a:rPr lang="en-US" altLang="zh-TW" dirty="0" smtClean="0"/>
              <a:t>Alpha = 0.0f: fully transparent </a:t>
            </a:r>
          </a:p>
          <a:p>
            <a:pPr eaLnBrk="1" hangingPunct="1"/>
            <a:r>
              <a:rPr lang="en-US" altLang="zh-TW" dirty="0" smtClean="0"/>
              <a:t>Alpha = 1.0f: fully opaque </a:t>
            </a: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/>
              <a:t>Chroma-keying (</a:t>
            </a:r>
            <a:r>
              <a:rPr lang="en-US" altLang="zh-TW" sz="4000" dirty="0" err="1"/>
              <a:t>Primatte</a:t>
            </a:r>
            <a:r>
              <a:rPr lang="en-US" altLang="zh-TW" sz="4000" dirty="0"/>
              <a:t>)</a:t>
            </a:r>
          </a:p>
        </p:txBody>
      </p:sp>
      <p:pic>
        <p:nvPicPr>
          <p:cNvPr id="32771" name="Picture 3" descr="bear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olor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828800"/>
            <a:ext cx="4113212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Writing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Use A component of RGBA (or RGB</a:t>
            </a:r>
            <a:r>
              <a:rPr lang="en-US" altLang="zh-TW" sz="2700" smtClean="0">
                <a:latin typeface="Symbol" pitchFamily="18" charset="2"/>
              </a:rPr>
              <a:t>a</a:t>
            </a:r>
            <a:r>
              <a:rPr lang="en-US" altLang="zh-TW" sz="2700" smtClean="0"/>
              <a:t>) color to store opacity</a:t>
            </a:r>
          </a:p>
          <a:p>
            <a:r>
              <a:rPr lang="en-US" altLang="zh-TW" sz="2700" smtClean="0"/>
              <a:t>During rendering we can expand our writing model to use RGBA values </a:t>
            </a:r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auto">
          <a:xfrm>
            <a:off x="5653088" y="4178300"/>
            <a:ext cx="762000" cy="76200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zh-TW" altLang="zh-TW">
              <a:ea typeface="新細明體" charset="-12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435600" y="5157788"/>
            <a:ext cx="240506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en-US" altLang="zh-TW" sz="240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US" altLang="zh-TW" sz="2400" smtClean="0">
                <a:latin typeface="Times New Roman" pitchFamily="18" charset="0"/>
                <a:ea typeface="MS PGothic" pitchFamily="34" charset="-128"/>
              </a:rPr>
              <a:t>Color Buffer</a:t>
            </a:r>
          </a:p>
          <a:p>
            <a:pPr eaLnBrk="1" hangingPunct="1">
              <a:defRPr/>
            </a:pPr>
            <a:endParaRPr lang="en-US" altLang="zh-TW" sz="240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6415088" y="45593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>
            <a:off x="7092950" y="4559300"/>
            <a:ext cx="7938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7253288" y="4254500"/>
            <a:ext cx="155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destination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component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6186488" y="38735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blend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4052888" y="5732463"/>
            <a:ext cx="1382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1379538" y="5321300"/>
            <a:ext cx="2673350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dirty="0" smtClean="0">
                <a:latin typeface="Times New Roman" pitchFamily="18" charset="0"/>
                <a:ea typeface="ＭＳ Ｐゴシック" pitchFamily="34" charset="-128"/>
              </a:rPr>
              <a:t>destination blending</a:t>
            </a:r>
          </a:p>
          <a:p>
            <a:pPr eaLnBrk="1" hangingPunct="1">
              <a:defRPr/>
            </a:pPr>
            <a:r>
              <a:rPr lang="en-US" altLang="zh-TW" sz="2400" dirty="0" smtClean="0">
                <a:latin typeface="Times New Roman" pitchFamily="18" charset="0"/>
                <a:ea typeface="ＭＳ Ｐゴシック" pitchFamily="34" charset="-128"/>
              </a:rPr>
              <a:t>           factor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2909888" y="47117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2909888" y="47117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1690688" y="4102100"/>
            <a:ext cx="2919412" cy="46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dirty="0" smtClean="0">
                <a:latin typeface="Times New Roman" pitchFamily="18" charset="0"/>
                <a:ea typeface="ＭＳ Ｐゴシック" pitchFamily="34" charset="-128"/>
              </a:rPr>
              <a:t>source blending factor</a:t>
            </a: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4586288" y="43307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>
            <a:off x="1309688" y="43307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95288" y="4330700"/>
            <a:ext cx="155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MS PGothic" pitchFamily="34" charset="-128"/>
              </a:rPr>
              <a:t>  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MS PGothic" pitchFamily="34" charset="-128"/>
              </a:rPr>
              <a:t>component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Blending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glBlendFunc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 S, </a:t>
            </a: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 D);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err="1" smtClean="0"/>
              <a:t>Cf</a:t>
            </a:r>
            <a:r>
              <a:rPr lang="en-US" altLang="zh-TW" dirty="0" smtClean="0"/>
              <a:t> = (Cs*S) + (</a:t>
            </a:r>
            <a:r>
              <a:rPr lang="en-US" altLang="zh-TW" dirty="0" err="1" smtClean="0"/>
              <a:t>Cd</a:t>
            </a:r>
            <a:r>
              <a:rPr lang="en-US" altLang="zh-TW" dirty="0" smtClean="0"/>
              <a:t>*D)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sz="2800" dirty="0" err="1" smtClean="0"/>
              <a:t>glBlendFunc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FF0000"/>
                </a:solidFill>
              </a:rPr>
              <a:t>GL_SRC_ALPHA</a:t>
            </a:r>
            <a:r>
              <a:rPr lang="en-US" altLang="zh-TW" sz="2800" dirty="0" smtClean="0"/>
              <a:t>,  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800" dirty="0" smtClean="0"/>
              <a:t>                              </a:t>
            </a:r>
            <a:r>
              <a:rPr lang="en-US" altLang="zh-TW" sz="2800" dirty="0" smtClean="0">
                <a:solidFill>
                  <a:srgbClr val="0070C0"/>
                </a:solidFill>
              </a:rPr>
              <a:t>GL_ONE_MINUS_SRC_ALPHA</a:t>
            </a:r>
            <a:r>
              <a:rPr lang="en-US" altLang="zh-TW" sz="2800" dirty="0" smtClean="0"/>
              <a:t>);</a:t>
            </a:r>
          </a:p>
          <a:p>
            <a:pPr marL="342900" lvl="1" indent="-342900" eaLnBrk="1" hangingPunct="1">
              <a:buSzPct val="200000"/>
              <a:buFont typeface="Arial" charset="0"/>
              <a:buNone/>
              <a:defRPr/>
            </a:pPr>
            <a:r>
              <a:rPr lang="en-US" altLang="zh-TW" dirty="0" smtClean="0"/>
              <a:t>Ex: Cs={Rs, Gs, Bs, As}, </a:t>
            </a:r>
            <a:r>
              <a:rPr lang="en-US" altLang="zh-TW" dirty="0" err="1" smtClean="0"/>
              <a:t>Cd</a:t>
            </a:r>
            <a:r>
              <a:rPr lang="en-US" altLang="zh-TW" dirty="0" smtClean="0"/>
              <a:t> ={Rd, </a:t>
            </a:r>
            <a:r>
              <a:rPr lang="en-US" altLang="zh-TW" dirty="0" err="1" smtClean="0"/>
              <a:t>Gd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Bd</a:t>
            </a:r>
            <a:r>
              <a:rPr lang="en-US" altLang="zh-TW" dirty="0" smtClean="0"/>
              <a:t>, Ad},   </a:t>
            </a:r>
          </a:p>
          <a:p>
            <a:pPr marL="342900" lvl="1" indent="-342900" eaLnBrk="1" hangingPunct="1">
              <a:buSzPct val="200000"/>
              <a:buFont typeface="Arial" charset="0"/>
              <a:buNone/>
              <a:defRPr/>
            </a:pPr>
            <a:r>
              <a:rPr lang="en-US" altLang="zh-TW" dirty="0" err="1" smtClean="0"/>
              <a:t>Cf</a:t>
            </a:r>
            <a:r>
              <a:rPr lang="en-US" altLang="zh-TW" dirty="0" smtClean="0"/>
              <a:t> = (Cs*</a:t>
            </a:r>
            <a:r>
              <a:rPr lang="en-US" altLang="zh-TW" dirty="0" smtClean="0">
                <a:solidFill>
                  <a:srgbClr val="FF0000"/>
                </a:solidFill>
              </a:rPr>
              <a:t>As</a:t>
            </a:r>
            <a:r>
              <a:rPr lang="en-US" altLang="zh-TW" dirty="0" smtClean="0"/>
              <a:t>) + (</a:t>
            </a:r>
            <a:r>
              <a:rPr lang="en-US" altLang="zh-TW" dirty="0" err="1" smtClean="0"/>
              <a:t>Cd</a:t>
            </a:r>
            <a:r>
              <a:rPr lang="en-US" altLang="zh-TW" dirty="0" smtClean="0"/>
              <a:t>*(</a:t>
            </a:r>
            <a:r>
              <a:rPr lang="en-US" altLang="zh-TW" dirty="0" smtClean="0">
                <a:solidFill>
                  <a:srgbClr val="0070C0"/>
                </a:solidFill>
              </a:rPr>
              <a:t>1-As</a:t>
            </a:r>
            <a:r>
              <a:rPr lang="en-US" altLang="zh-TW" dirty="0" smtClean="0"/>
              <a:t>))</a:t>
            </a:r>
          </a:p>
          <a:p>
            <a:pPr eaLnBrk="1" hangingPunct="1">
              <a:buFontTx/>
              <a:buNone/>
              <a:defRPr/>
            </a:pPr>
            <a:endParaRPr lang="zh-TW" altLang="en-US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Imaging and Raster Primitives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Alpha and Blending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Intersection</a:t>
            </a: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/>
              <a:t>Compositing</a:t>
            </a:r>
          </a:p>
        </p:txBody>
      </p:sp>
      <p:sp>
        <p:nvSpPr>
          <p:cNvPr id="35843" name="內容版面配置區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366595" name="Object 2"/>
          <p:cNvGraphicFramePr>
            <a:graphicFrameLocks noChangeAspect="1"/>
          </p:cNvGraphicFramePr>
          <p:nvPr/>
        </p:nvGraphicFramePr>
        <p:xfrm>
          <a:off x="6019800" y="5006975"/>
          <a:ext cx="28797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4" imgW="866753" imgH="9461" progId="Equation.3">
                  <p:embed/>
                </p:oleObj>
              </mc:Choice>
              <mc:Fallback>
                <p:oleObj name="Equation" r:id="rId4" imgW="866753" imgH="946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06975"/>
                        <a:ext cx="28797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1988" y="1458913"/>
            <a:ext cx="2741612" cy="2197100"/>
            <a:chOff x="2017" y="391"/>
            <a:chExt cx="1727" cy="1384"/>
          </a:xfrm>
        </p:grpSpPr>
        <p:pic>
          <p:nvPicPr>
            <p:cNvPr id="35876" name="Picture 5" descr="crop320-harbor-alph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7" name="Text Box 6"/>
            <p:cNvSpPr txBox="1">
              <a:spLocks noChangeArrowheads="1"/>
            </p:cNvSpPr>
            <p:nvPr/>
          </p:nvSpPr>
          <p:spPr bwMode="auto">
            <a:xfrm>
              <a:off x="2017" y="391"/>
              <a:ext cx="27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chemeClr val="bg1"/>
                  </a:solidFill>
                  <a:latin typeface="Arial" charset="0"/>
                  <a:ea typeface="新細明體" pitchFamily="18" charset="-12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125" y="1530350"/>
            <a:ext cx="2759075" cy="2125663"/>
            <a:chOff x="230" y="436"/>
            <a:chExt cx="1738" cy="1339"/>
          </a:xfrm>
        </p:grpSpPr>
        <p:pic>
          <p:nvPicPr>
            <p:cNvPr id="35874" name="Picture 8" descr="crop320-harbor-nf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5" name="Text Box 9"/>
            <p:cNvSpPr txBox="1">
              <a:spLocks noChangeArrowheads="1"/>
            </p:cNvSpPr>
            <p:nvPr/>
          </p:nvSpPr>
          <p:spPr bwMode="auto">
            <a:xfrm>
              <a:off x="230" y="436"/>
              <a:ext cx="2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F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86463" y="1524000"/>
            <a:ext cx="2776537" cy="2133600"/>
            <a:chOff x="3771" y="432"/>
            <a:chExt cx="1749" cy="1344"/>
          </a:xfrm>
        </p:grpSpPr>
        <p:pic>
          <p:nvPicPr>
            <p:cNvPr id="35872" name="Picture 11" descr="crop320-harbor-b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481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3" name="Text Box 12"/>
            <p:cNvSpPr txBox="1">
              <a:spLocks noChangeArrowheads="1"/>
            </p:cNvSpPr>
            <p:nvPr/>
          </p:nvSpPr>
          <p:spPr bwMode="auto">
            <a:xfrm>
              <a:off x="3771" y="432"/>
              <a:ext cx="26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B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54363" y="4648200"/>
            <a:ext cx="2787650" cy="2133600"/>
            <a:chOff x="1987" y="2256"/>
            <a:chExt cx="1756" cy="1344"/>
          </a:xfrm>
        </p:grpSpPr>
        <p:pic>
          <p:nvPicPr>
            <p:cNvPr id="35870" name="Picture 14" descr="crop320-harbor-inpu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305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Text Box 15"/>
            <p:cNvSpPr txBox="1">
              <a:spLocks noChangeArrowheads="1"/>
            </p:cNvSpPr>
            <p:nvPr/>
          </p:nvSpPr>
          <p:spPr bwMode="auto">
            <a:xfrm>
              <a:off x="1987" y="2256"/>
              <a:ext cx="26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C</a:t>
              </a:r>
            </a:p>
          </p:txBody>
        </p:sp>
      </p:grp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363538" y="3648075"/>
            <a:ext cx="2836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foreground color</a:t>
            </a:r>
          </a:p>
        </p:txBody>
      </p:sp>
      <p:sp>
        <p:nvSpPr>
          <p:cNvPr id="366609" name="Text Box 17"/>
          <p:cNvSpPr txBox="1">
            <a:spLocks noChangeArrowheads="1"/>
          </p:cNvSpPr>
          <p:nvPr/>
        </p:nvSpPr>
        <p:spPr bwMode="auto">
          <a:xfrm>
            <a:off x="3517900" y="3657600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alpha matte</a:t>
            </a:r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943600" y="3671888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background</a:t>
            </a:r>
            <a:r>
              <a:rPr lang="en-US" altLang="zh-TW" sz="2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 plate</a:t>
            </a:r>
          </a:p>
        </p:txBody>
      </p:sp>
      <p:sp>
        <p:nvSpPr>
          <p:cNvPr id="366611" name="Text Box 19"/>
          <p:cNvSpPr txBox="1">
            <a:spLocks noChangeArrowheads="1"/>
          </p:cNvSpPr>
          <p:nvPr/>
        </p:nvSpPr>
        <p:spPr bwMode="auto">
          <a:xfrm>
            <a:off x="1295400" y="4662488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composite</a:t>
            </a:r>
          </a:p>
        </p:txBody>
      </p: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6400800" y="5445125"/>
            <a:ext cx="209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compositing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equation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570038" y="3657600"/>
            <a:ext cx="5916612" cy="1066800"/>
            <a:chOff x="989" y="1632"/>
            <a:chExt cx="3727" cy="672"/>
          </a:xfrm>
        </p:grpSpPr>
        <p:sp>
          <p:nvSpPr>
            <p:cNvPr id="35865" name="Line 22"/>
            <p:cNvSpPr>
              <a:spLocks noChangeShapeType="1"/>
            </p:cNvSpPr>
            <p:nvPr/>
          </p:nvSpPr>
          <p:spPr bwMode="auto">
            <a:xfrm>
              <a:off x="2832" y="1632"/>
              <a:ext cx="0" cy="6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5866" name="Group 23"/>
            <p:cNvGrpSpPr>
              <a:grpSpLocks/>
            </p:cNvGrpSpPr>
            <p:nvPr/>
          </p:nvGrpSpPr>
          <p:grpSpPr bwMode="auto">
            <a:xfrm>
              <a:off x="989" y="1632"/>
              <a:ext cx="3727" cy="336"/>
              <a:chOff x="989" y="1632"/>
              <a:chExt cx="3727" cy="336"/>
            </a:xfrm>
          </p:grpSpPr>
          <p:sp>
            <p:nvSpPr>
              <p:cNvPr id="35867" name="Line 24"/>
              <p:cNvSpPr>
                <a:spLocks noChangeShapeType="1"/>
              </p:cNvSpPr>
              <p:nvPr/>
            </p:nvSpPr>
            <p:spPr bwMode="auto">
              <a:xfrm>
                <a:off x="989" y="1968"/>
                <a:ext cx="3727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68" name="Line 25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69" name="Line 26"/>
              <p:cNvSpPr>
                <a:spLocks noChangeShapeType="1"/>
              </p:cNvSpPr>
              <p:nvPr/>
            </p:nvSpPr>
            <p:spPr bwMode="auto">
              <a:xfrm flipV="1">
                <a:off x="4704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366626" name="Picture 34" descr="shdmat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649788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30" name="Line 38"/>
          <p:cNvSpPr>
            <a:spLocks noChangeShapeType="1"/>
          </p:cNvSpPr>
          <p:nvPr/>
        </p:nvSpPr>
        <p:spPr bwMode="auto">
          <a:xfrm flipV="1">
            <a:off x="1143000" y="5181600"/>
            <a:ext cx="11430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6627" name="Oval 35"/>
          <p:cNvSpPr>
            <a:spLocks noChangeArrowheads="1"/>
          </p:cNvSpPr>
          <p:nvPr/>
        </p:nvSpPr>
        <p:spPr bwMode="auto">
          <a:xfrm>
            <a:off x="1066800" y="63246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6628" name="Oval 36"/>
          <p:cNvSpPr>
            <a:spLocks noChangeArrowheads="1"/>
          </p:cNvSpPr>
          <p:nvPr/>
        </p:nvSpPr>
        <p:spPr bwMode="auto">
          <a:xfrm>
            <a:off x="2209800" y="51054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838200" y="6400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B</a:t>
            </a: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2286000" y="48768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F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14438" y="5486400"/>
            <a:ext cx="439737" cy="511175"/>
            <a:chOff x="765" y="2784"/>
            <a:chExt cx="277" cy="322"/>
          </a:xfrm>
        </p:grpSpPr>
        <p:sp>
          <p:nvSpPr>
            <p:cNvPr id="35863" name="Oval 37"/>
            <p:cNvSpPr>
              <a:spLocks noChangeArrowheads="1"/>
            </p:cNvSpPr>
            <p:nvPr/>
          </p:nvSpPr>
          <p:spPr bwMode="auto">
            <a:xfrm>
              <a:off x="960" y="3024"/>
              <a:ext cx="82" cy="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FFFF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5864" name="Text Box 41"/>
            <p:cNvSpPr txBox="1">
              <a:spLocks noChangeArrowheads="1"/>
            </p:cNvSpPr>
            <p:nvPr/>
          </p:nvSpPr>
          <p:spPr bwMode="auto">
            <a:xfrm>
              <a:off x="765" y="27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</a:rPr>
                <a:t>C</a:t>
              </a:r>
            </a:p>
          </p:txBody>
        </p:sp>
      </p:grpSp>
      <p:sp>
        <p:nvSpPr>
          <p:cNvPr id="366636" name="Text Box 44"/>
          <p:cNvSpPr txBox="1">
            <a:spLocks noChangeArrowheads="1"/>
          </p:cNvSpPr>
          <p:nvPr/>
        </p:nvSpPr>
        <p:spPr bwMode="auto">
          <a:xfrm>
            <a:off x="1703388" y="6248400"/>
            <a:ext cx="814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</a:t>
            </a:r>
            <a:r>
              <a:rPr lang="en-US" altLang="zh-TW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=0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307E-6 L -0.05 0.06662 " pathEditMode="relative" ptsTypes="AA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8" grpId="0"/>
      <p:bldP spid="366608" grpId="1"/>
      <p:bldP spid="366609" grpId="0"/>
      <p:bldP spid="366609" grpId="1"/>
      <p:bldP spid="366610" grpId="0"/>
      <p:bldP spid="366610" grpId="1"/>
      <p:bldP spid="366611" grpId="0"/>
      <p:bldP spid="366612" grpId="0"/>
      <p:bldP spid="366630" grpId="0" animBg="1"/>
      <p:bldP spid="366627" grpId="0" animBg="1"/>
      <p:bldP spid="366628" grpId="0" animBg="1"/>
      <p:bldP spid="366631" grpId="0"/>
      <p:bldP spid="366632" grpId="0"/>
      <p:bldP spid="3666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/>
              <a:t>Compositing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5913438" y="4956175"/>
          <a:ext cx="30924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方程式" r:id="rId4" imgW="942850" imgH="38113" progId="Equation.3">
                  <p:embed/>
                </p:oleObj>
              </mc:Choice>
              <mc:Fallback>
                <p:oleObj name="方程式" r:id="rId4" imgW="942850" imgH="381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56175"/>
                        <a:ext cx="30924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201988" y="1458913"/>
            <a:ext cx="2741612" cy="2197100"/>
            <a:chOff x="2017" y="391"/>
            <a:chExt cx="1727" cy="1384"/>
          </a:xfrm>
        </p:grpSpPr>
        <p:pic>
          <p:nvPicPr>
            <p:cNvPr id="36896" name="Picture 5" descr="crop320-harbor-alph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7" name="Text Box 6"/>
            <p:cNvSpPr txBox="1">
              <a:spLocks noChangeArrowheads="1"/>
            </p:cNvSpPr>
            <p:nvPr/>
          </p:nvSpPr>
          <p:spPr bwMode="auto">
            <a:xfrm>
              <a:off x="2017" y="391"/>
              <a:ext cx="27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chemeClr val="bg1"/>
                  </a:solidFill>
                  <a:latin typeface="Arial" charset="0"/>
                  <a:ea typeface="新細明體" pitchFamily="18" charset="-12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365125" y="1530350"/>
            <a:ext cx="2759075" cy="2125663"/>
            <a:chOff x="230" y="436"/>
            <a:chExt cx="1738" cy="1339"/>
          </a:xfrm>
        </p:grpSpPr>
        <p:pic>
          <p:nvPicPr>
            <p:cNvPr id="36894" name="Picture 8" descr="crop320-harbor-nf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5" name="Text Box 9"/>
            <p:cNvSpPr txBox="1">
              <a:spLocks noChangeArrowheads="1"/>
            </p:cNvSpPr>
            <p:nvPr/>
          </p:nvSpPr>
          <p:spPr bwMode="auto">
            <a:xfrm>
              <a:off x="230" y="436"/>
              <a:ext cx="2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F</a:t>
              </a:r>
            </a:p>
          </p:txBody>
        </p:sp>
      </p:grp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5986463" y="1524000"/>
            <a:ext cx="2776537" cy="2133600"/>
            <a:chOff x="3771" y="432"/>
            <a:chExt cx="1749" cy="1344"/>
          </a:xfrm>
        </p:grpSpPr>
        <p:pic>
          <p:nvPicPr>
            <p:cNvPr id="36892" name="Picture 11" descr="crop320-harbor-b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481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3" name="Text Box 12"/>
            <p:cNvSpPr txBox="1">
              <a:spLocks noChangeArrowheads="1"/>
            </p:cNvSpPr>
            <p:nvPr/>
          </p:nvSpPr>
          <p:spPr bwMode="auto">
            <a:xfrm>
              <a:off x="3771" y="432"/>
              <a:ext cx="26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B</a:t>
              </a:r>
            </a:p>
          </p:txBody>
        </p:sp>
      </p:grp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3154363" y="4648200"/>
            <a:ext cx="2787650" cy="2133600"/>
            <a:chOff x="1987" y="2256"/>
            <a:chExt cx="1756" cy="1344"/>
          </a:xfrm>
        </p:grpSpPr>
        <p:pic>
          <p:nvPicPr>
            <p:cNvPr id="36890" name="Picture 14" descr="crop320-harbor-inpu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305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1" name="Text Box 15"/>
            <p:cNvSpPr txBox="1">
              <a:spLocks noChangeArrowheads="1"/>
            </p:cNvSpPr>
            <p:nvPr/>
          </p:nvSpPr>
          <p:spPr bwMode="auto">
            <a:xfrm>
              <a:off x="1987" y="2256"/>
              <a:ext cx="26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C</a:t>
              </a:r>
            </a:p>
          </p:txBody>
        </p:sp>
      </p:grpSp>
      <p:sp>
        <p:nvSpPr>
          <p:cNvPr id="36872" name="Text Box 19"/>
          <p:cNvSpPr txBox="1">
            <a:spLocks noChangeArrowheads="1"/>
          </p:cNvSpPr>
          <p:nvPr/>
        </p:nvSpPr>
        <p:spPr bwMode="auto">
          <a:xfrm>
            <a:off x="1295400" y="4662488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composite</a:t>
            </a:r>
          </a:p>
        </p:txBody>
      </p:sp>
      <p:sp>
        <p:nvSpPr>
          <p:cNvPr id="36873" name="Text Box 20"/>
          <p:cNvSpPr txBox="1">
            <a:spLocks noChangeArrowheads="1"/>
          </p:cNvSpPr>
          <p:nvPr/>
        </p:nvSpPr>
        <p:spPr bwMode="auto">
          <a:xfrm>
            <a:off x="6438900" y="5226050"/>
            <a:ext cx="209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compositing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equation</a:t>
            </a:r>
          </a:p>
        </p:txBody>
      </p:sp>
      <p:grpSp>
        <p:nvGrpSpPr>
          <p:cNvPr id="36874" name="Group 21"/>
          <p:cNvGrpSpPr>
            <a:grpSpLocks/>
          </p:cNvGrpSpPr>
          <p:nvPr/>
        </p:nvGrpSpPr>
        <p:grpSpPr bwMode="auto">
          <a:xfrm>
            <a:off x="1570038" y="3657600"/>
            <a:ext cx="5916612" cy="1066800"/>
            <a:chOff x="989" y="1632"/>
            <a:chExt cx="3727" cy="672"/>
          </a:xfrm>
        </p:grpSpPr>
        <p:sp>
          <p:nvSpPr>
            <p:cNvPr id="36885" name="Line 22"/>
            <p:cNvSpPr>
              <a:spLocks noChangeShapeType="1"/>
            </p:cNvSpPr>
            <p:nvPr/>
          </p:nvSpPr>
          <p:spPr bwMode="auto">
            <a:xfrm>
              <a:off x="2832" y="1632"/>
              <a:ext cx="0" cy="6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6886" name="Group 23"/>
            <p:cNvGrpSpPr>
              <a:grpSpLocks/>
            </p:cNvGrpSpPr>
            <p:nvPr/>
          </p:nvGrpSpPr>
          <p:grpSpPr bwMode="auto">
            <a:xfrm>
              <a:off x="989" y="1632"/>
              <a:ext cx="3727" cy="336"/>
              <a:chOff x="989" y="1632"/>
              <a:chExt cx="3727" cy="336"/>
            </a:xfrm>
          </p:grpSpPr>
          <p:sp>
            <p:nvSpPr>
              <p:cNvPr id="36887" name="Line 24"/>
              <p:cNvSpPr>
                <a:spLocks noChangeShapeType="1"/>
              </p:cNvSpPr>
              <p:nvPr/>
            </p:nvSpPr>
            <p:spPr bwMode="auto">
              <a:xfrm>
                <a:off x="989" y="1968"/>
                <a:ext cx="3727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8" name="Line 25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9" name="Line 26"/>
              <p:cNvSpPr>
                <a:spLocks noChangeShapeType="1"/>
              </p:cNvSpPr>
              <p:nvPr/>
            </p:nvSpPr>
            <p:spPr bwMode="auto">
              <a:xfrm flipV="1">
                <a:off x="4704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36875" name="Picture 27" descr="shdmat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649788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Line 28"/>
          <p:cNvSpPr>
            <a:spLocks noChangeShapeType="1"/>
          </p:cNvSpPr>
          <p:nvPr/>
        </p:nvSpPr>
        <p:spPr bwMode="auto">
          <a:xfrm flipV="1">
            <a:off x="1143000" y="5181600"/>
            <a:ext cx="11430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7" name="Oval 29"/>
          <p:cNvSpPr>
            <a:spLocks noChangeArrowheads="1"/>
          </p:cNvSpPr>
          <p:nvPr/>
        </p:nvSpPr>
        <p:spPr bwMode="auto">
          <a:xfrm>
            <a:off x="1066800" y="63246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878" name="Oval 30"/>
          <p:cNvSpPr>
            <a:spLocks noChangeArrowheads="1"/>
          </p:cNvSpPr>
          <p:nvPr/>
        </p:nvSpPr>
        <p:spPr bwMode="auto">
          <a:xfrm>
            <a:off x="2209800" y="51054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879" name="Text Box 31"/>
          <p:cNvSpPr txBox="1">
            <a:spLocks noChangeArrowheads="1"/>
          </p:cNvSpPr>
          <p:nvPr/>
        </p:nvSpPr>
        <p:spPr bwMode="auto">
          <a:xfrm>
            <a:off x="838200" y="6400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B</a:t>
            </a:r>
          </a:p>
        </p:txBody>
      </p:sp>
      <p:sp>
        <p:nvSpPr>
          <p:cNvPr id="36880" name="Text Box 32"/>
          <p:cNvSpPr txBox="1">
            <a:spLocks noChangeArrowheads="1"/>
          </p:cNvSpPr>
          <p:nvPr/>
        </p:nvSpPr>
        <p:spPr bwMode="auto">
          <a:xfrm>
            <a:off x="2286000" y="48768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F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62000" y="5943600"/>
            <a:ext cx="439738" cy="511175"/>
            <a:chOff x="765" y="2784"/>
            <a:chExt cx="277" cy="322"/>
          </a:xfrm>
        </p:grpSpPr>
        <p:sp>
          <p:nvSpPr>
            <p:cNvPr id="36883" name="Oval 34"/>
            <p:cNvSpPr>
              <a:spLocks noChangeArrowheads="1"/>
            </p:cNvSpPr>
            <p:nvPr/>
          </p:nvSpPr>
          <p:spPr bwMode="auto">
            <a:xfrm>
              <a:off x="960" y="3024"/>
              <a:ext cx="82" cy="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FFFF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884" name="Text Box 35"/>
            <p:cNvSpPr txBox="1">
              <a:spLocks noChangeArrowheads="1"/>
            </p:cNvSpPr>
            <p:nvPr/>
          </p:nvSpPr>
          <p:spPr bwMode="auto">
            <a:xfrm>
              <a:off x="765" y="27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</a:rPr>
                <a:t>C</a:t>
              </a:r>
            </a:p>
          </p:txBody>
        </p:sp>
      </p:grpSp>
      <p:sp>
        <p:nvSpPr>
          <p:cNvPr id="36882" name="Text Box 36"/>
          <p:cNvSpPr txBox="1">
            <a:spLocks noChangeArrowheads="1"/>
          </p:cNvSpPr>
          <p:nvPr/>
        </p:nvSpPr>
        <p:spPr bwMode="auto">
          <a:xfrm>
            <a:off x="1703388" y="6248400"/>
            <a:ext cx="814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</a:t>
            </a:r>
            <a:r>
              <a:rPr lang="en-US" altLang="zh-TW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=1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07E-6 L 0.125 -0.17766 " pathEditMode="relative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Order Dependency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5" t="12050" r="9055" b="12050"/>
          <a:stretch>
            <a:fillRect/>
          </a:stretch>
        </p:blipFill>
        <p:spPr bwMode="auto">
          <a:xfrm>
            <a:off x="5364163" y="1731963"/>
            <a:ext cx="3529012" cy="33940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1828800"/>
            <a:ext cx="4945062" cy="4208463"/>
          </a:xfrm>
        </p:spPr>
        <p:txBody>
          <a:bodyPr/>
          <a:lstStyle/>
          <a:p>
            <a:r>
              <a:rPr lang="en-US" altLang="zh-TW" smtClean="0"/>
              <a:t>Is this image correct?</a:t>
            </a:r>
          </a:p>
          <a:p>
            <a:pPr lvl="1"/>
            <a:r>
              <a:rPr lang="en-US" altLang="zh-TW" smtClean="0"/>
              <a:t>Probably not</a:t>
            </a:r>
          </a:p>
          <a:p>
            <a:pPr lvl="1"/>
            <a:r>
              <a:rPr lang="en-US" altLang="zh-TW" smtClean="0"/>
              <a:t>Polygons are rendered</a:t>
            </a:r>
            <a:br>
              <a:rPr lang="en-US" altLang="zh-TW" smtClean="0"/>
            </a:br>
            <a:r>
              <a:rPr lang="en-US" altLang="zh-TW" smtClean="0"/>
              <a:t>in the order they pass</a:t>
            </a:r>
            <a:br>
              <a:rPr lang="en-US" altLang="zh-TW" smtClean="0"/>
            </a:br>
            <a:r>
              <a:rPr lang="en-US" altLang="zh-TW" smtClean="0"/>
              <a:t>down the pipeline</a:t>
            </a:r>
          </a:p>
          <a:p>
            <a:r>
              <a:rPr lang="en-US" altLang="zh-TW" smtClean="0"/>
              <a:t>Blending functions</a:t>
            </a:r>
            <a:br>
              <a:rPr lang="en-US" altLang="zh-TW" smtClean="0"/>
            </a:br>
            <a:r>
              <a:rPr lang="en-US" altLang="zh-TW" smtClean="0"/>
              <a:t>are </a:t>
            </a:r>
            <a:r>
              <a:rPr lang="en-US" altLang="zh-TW" smtClean="0">
                <a:solidFill>
                  <a:srgbClr val="FF0000"/>
                </a:solidFill>
              </a:rPr>
              <a:t>order dependent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class </a:t>
            </a:r>
            <a:r>
              <a:rPr lang="en-US" altLang="zh-TW" dirty="0" err="1" smtClean="0"/>
              <a:t>RGBApixmap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800" b="1" dirty="0" err="1" smtClean="0"/>
              <a:t>RGBApixmap</a:t>
            </a:r>
            <a:r>
              <a:rPr lang="en-US" altLang="zh-TW" sz="2800" dirty="0" smtClean="0"/>
              <a:t> pic;        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readBMPFile</a:t>
            </a:r>
            <a:r>
              <a:rPr lang="en-US" altLang="zh-TW" sz="2800" dirty="0" smtClean="0"/>
              <a:t>(“stand.bmp”);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/>
              <a:t>pic.setChromaKey</a:t>
            </a:r>
            <a:r>
              <a:rPr lang="en-US" altLang="zh-TW" sz="2800" dirty="0"/>
              <a:t>(232, 248, 248);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endParaRPr lang="en-US" altLang="zh-TW" sz="280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solidFill>
                  <a:srgbClr val="00B050"/>
                </a:solidFill>
              </a:rPr>
              <a:t>// draw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blendtex</a:t>
            </a:r>
            <a:r>
              <a:rPr lang="en-US" altLang="zh-TW" sz="2800" dirty="0" smtClean="0"/>
              <a:t>(</a:t>
            </a:r>
            <a:r>
              <a:rPr lang="en-US" altLang="zh-TW" sz="2800" dirty="0" err="1"/>
              <a:t>picX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picY</a:t>
            </a:r>
            <a:r>
              <a:rPr lang="en-US" altLang="zh-TW" sz="2800" dirty="0" smtClean="0"/>
              <a:t>, 1.0, 1.0);</a:t>
            </a:r>
          </a:p>
          <a:p>
            <a:pPr>
              <a:defRPr/>
            </a:pP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Intersection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330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charset="-120"/>
              </a:rPr>
              <a:t>Axis-Aligned Bounding Boxes</a:t>
            </a:r>
            <a:endParaRPr lang="en-CA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Specified as two points: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mtClean="0">
                <a:ea typeface="新細明體" pitchFamily="18" charset="-120"/>
              </a:rPr>
              <a:t/>
            </a:r>
            <a:br>
              <a:rPr lang="en-US" altLang="zh-TW" smtClean="0">
                <a:ea typeface="新細明體" pitchFamily="18" charset="-120"/>
              </a:rPr>
            </a:br>
            <a:endParaRPr lang="en-US" altLang="zh-TW" smtClean="0">
              <a:ea typeface="新細明體" pitchFamily="18" charset="-120"/>
            </a:endParaRP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Normals are easy to calculate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Simple point-inside test:</a:t>
            </a:r>
            <a:endParaRPr lang="en-CA" altLang="zh-TW" smtClean="0"/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1600200" y="2590800"/>
          <a:ext cx="4876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1993900" imgH="228600" progId="Equation.3">
                  <p:embed/>
                </p:oleObj>
              </mc:Choice>
              <mc:Fallback>
                <p:oleObj name="Equation" r:id="rId3" imgW="1993900" imgH="228600" progId="Equation.3">
                  <p:embed/>
                  <p:pic>
                    <p:nvPicPr>
                      <p:cNvPr id="337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48768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2916238" y="4292600"/>
          <a:ext cx="25146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5" imgW="939800" imgH="685800" progId="Equation.3">
                  <p:embed/>
                </p:oleObj>
              </mc:Choice>
              <mc:Fallback>
                <p:oleObj name="Equation" r:id="rId5" imgW="939800" imgH="685800" progId="Equation.3">
                  <p:embed/>
                  <p:pic>
                    <p:nvPicPr>
                      <p:cNvPr id="337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92600"/>
                        <a:ext cx="25146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7" descr="C:\WINDOWS\Desktop\graphics\colldetect\aab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2860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533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ea typeface="新細明體" charset="-120"/>
              </a:rPr>
              <a:t>Problems With AABB’s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Not very efficient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Rotation can be complicated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Must rotate all 8 points of box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Other option is to rotate model and rebuild AABB, but this is not efficient</a:t>
            </a:r>
          </a:p>
          <a:p>
            <a:pPr eaLnBrk="1" hangingPunct="1"/>
            <a:endParaRPr lang="en-CA" altLang="zh-TW" smtClean="0"/>
          </a:p>
        </p:txBody>
      </p:sp>
      <p:pic>
        <p:nvPicPr>
          <p:cNvPr id="34820" name="Picture 4" descr="C:\WINDOWS\Desktop\graphics\colldetect\aabb_badn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6851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WINDOWS\Desktop\graphics\colldetect\aabb_rot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914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63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4149080"/>
            <a:ext cx="8040663" cy="123110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isPointInsideAABB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        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maxY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63888" y="1700808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36715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minX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minY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92727" y="13745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maxX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maxY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604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4869160"/>
            <a:ext cx="7835478" cy="123110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intersect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minY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7071" y="1678411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54724" y="634419"/>
            <a:ext cx="2232248" cy="187220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1187624" y="4149080"/>
            <a:ext cx="7043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154724" y="4052211"/>
            <a:ext cx="2232248" cy="4972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77071" y="4149080"/>
            <a:ext cx="2232248" cy="7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837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41935" y="2781300"/>
            <a:ext cx="4968478" cy="86320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Bounce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141935" y="3752850"/>
            <a:ext cx="4964906" cy="1125141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69" y="3267075"/>
            <a:ext cx="1534716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3328987" y="3429000"/>
            <a:ext cx="215504" cy="215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爆炸 1 7"/>
          <p:cNvSpPr/>
          <p:nvPr/>
        </p:nvSpPr>
        <p:spPr>
          <a:xfrm>
            <a:off x="3437335" y="3267075"/>
            <a:ext cx="215503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9" name="爆炸 1 8"/>
          <p:cNvSpPr/>
          <p:nvPr/>
        </p:nvSpPr>
        <p:spPr>
          <a:xfrm>
            <a:off x="3652838" y="3590925"/>
            <a:ext cx="216694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3599260" y="3429000"/>
            <a:ext cx="215503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62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/>
              <a:t>Imaging and Raster Primitives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9467" y="1052513"/>
            <a:ext cx="6373415" cy="6381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Example [Bounce]</a:t>
            </a:r>
            <a:endParaRPr lang="zh-TW" altLang="en-US" dirty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1439466" y="1701404"/>
            <a:ext cx="6426994" cy="372546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1800"/>
              <a:t>Key Function</a:t>
            </a:r>
          </a:p>
          <a:p>
            <a:pPr>
              <a:buFontTx/>
              <a:buNone/>
            </a:pPr>
            <a:endParaRPr lang="en-US" altLang="zh-TW" sz="180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r>
              <a:rPr lang="en-US" altLang="zh-TW" sz="2100"/>
              <a:t>  *Registers a timer callback to be triggered in a specified number of milliseconds.</a:t>
            </a:r>
          </a:p>
          <a:p>
            <a:pPr>
              <a:buFontTx/>
              <a:buNone/>
            </a:pPr>
            <a:endParaRPr lang="en-US" altLang="zh-TW" sz="15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500" i="1"/>
              <a:t>msecs</a:t>
            </a:r>
            <a:r>
              <a:rPr lang="zh-TW" altLang="en-US" sz="1500" i="1"/>
              <a:t> </a:t>
            </a:r>
            <a:r>
              <a:rPr lang="en-US" altLang="zh-TW" sz="1500"/>
              <a:t>:</a:t>
            </a:r>
            <a:r>
              <a:rPr lang="zh-TW" altLang="en-US" sz="1500"/>
              <a:t> </a:t>
            </a:r>
            <a:r>
              <a:rPr lang="en-US" altLang="zh-TW" sz="1500"/>
              <a:t>Number of milliseconds to pass before calling the </a:t>
            </a:r>
            <a:r>
              <a:rPr lang="zh-TW" altLang="en-US" sz="1500"/>
              <a:t> </a:t>
            </a:r>
            <a:r>
              <a:rPr lang="en-US" altLang="zh-TW" sz="1500"/>
              <a:t>callback.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500" i="1"/>
              <a:t>func</a:t>
            </a:r>
            <a:r>
              <a:rPr lang="zh-TW" altLang="en-US" sz="1500" i="1"/>
              <a:t>  </a:t>
            </a:r>
            <a:r>
              <a:rPr lang="en-US" altLang="zh-TW" sz="1500"/>
              <a:t>:</a:t>
            </a:r>
            <a:r>
              <a:rPr lang="zh-TW" altLang="en-US" sz="1500"/>
              <a:t> </a:t>
            </a:r>
            <a:r>
              <a:rPr lang="en-US" altLang="zh-TW" sz="1500"/>
              <a:t>The timer callback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500" i="1"/>
              <a:t>value</a:t>
            </a:r>
            <a:r>
              <a:rPr lang="zh-TW" altLang="en-US" sz="1500" i="1"/>
              <a:t>  </a:t>
            </a:r>
            <a:r>
              <a:rPr lang="en-US" altLang="zh-TW" sz="1500"/>
              <a:t>:</a:t>
            </a:r>
            <a:r>
              <a:rPr lang="zh-TW" altLang="en-US" sz="1500"/>
              <a:t>  </a:t>
            </a:r>
            <a:r>
              <a:rPr lang="en-US" altLang="zh-TW" sz="1500"/>
              <a:t>Integer value to pass to the timer callback.</a:t>
            </a:r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r>
              <a:rPr lang="zh-TW" altLang="en-US" sz="1500"/>
              <a:t>                                                             </a:t>
            </a:r>
            <a:endParaRPr lang="en-US" altLang="zh-TW" sz="1500"/>
          </a:p>
          <a:p>
            <a:pPr>
              <a:buFontTx/>
              <a:buNone/>
            </a:pPr>
            <a:r>
              <a:rPr lang="zh-TW" altLang="en-US" sz="1500"/>
              <a:t>                                                               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94235" y="2025254"/>
            <a:ext cx="594002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100" dirty="0">
                <a:solidFill>
                  <a:srgbClr val="0070C0"/>
                </a:solidFill>
              </a:rPr>
              <a:t>void </a:t>
            </a:r>
            <a:r>
              <a:rPr lang="en-US" altLang="zh-TW" sz="2100" dirty="0" err="1">
                <a:solidFill>
                  <a:srgbClr val="0070C0"/>
                </a:solidFill>
              </a:rPr>
              <a:t>glutTimerFunc</a:t>
            </a:r>
            <a:r>
              <a:rPr lang="en-US" altLang="zh-TW" sz="2100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TW" sz="2100" dirty="0">
                <a:solidFill>
                  <a:srgbClr val="0070C0"/>
                </a:solidFill>
              </a:rPr>
              <a:t>(unsigned </a:t>
            </a:r>
            <a:r>
              <a:rPr lang="en-US" altLang="zh-TW" sz="2100" dirty="0" err="1">
                <a:solidFill>
                  <a:srgbClr val="0070C0"/>
                </a:solidFill>
              </a:rPr>
              <a:t>int</a:t>
            </a:r>
            <a:r>
              <a:rPr lang="en-US" altLang="zh-TW" sz="2100" dirty="0">
                <a:solidFill>
                  <a:srgbClr val="0070C0"/>
                </a:solidFill>
              </a:rPr>
              <a:t> </a:t>
            </a:r>
            <a:r>
              <a:rPr lang="en-US" altLang="zh-TW" sz="2100" dirty="0" err="1">
                <a:solidFill>
                  <a:srgbClr val="0070C0"/>
                </a:solidFill>
              </a:rPr>
              <a:t>msecs</a:t>
            </a:r>
            <a:r>
              <a:rPr lang="en-US" altLang="zh-TW" sz="2100" dirty="0">
                <a:solidFill>
                  <a:srgbClr val="0070C0"/>
                </a:solidFill>
              </a:rPr>
              <a:t>, void(*</a:t>
            </a:r>
            <a:r>
              <a:rPr lang="en-US" altLang="zh-TW" sz="2100" dirty="0" err="1">
                <a:solidFill>
                  <a:srgbClr val="0070C0"/>
                </a:solidFill>
              </a:rPr>
              <a:t>func</a:t>
            </a:r>
            <a:r>
              <a:rPr lang="en-US" altLang="zh-TW" sz="2100" dirty="0">
                <a:solidFill>
                  <a:srgbClr val="0070C0"/>
                </a:solidFill>
              </a:rPr>
              <a:t>)(</a:t>
            </a:r>
            <a:r>
              <a:rPr lang="en-US" altLang="zh-TW" sz="2100" dirty="0" err="1">
                <a:solidFill>
                  <a:srgbClr val="0070C0"/>
                </a:solidFill>
              </a:rPr>
              <a:t>int</a:t>
            </a:r>
            <a:r>
              <a:rPr lang="en-US" altLang="zh-TW" sz="2100" dirty="0">
                <a:solidFill>
                  <a:srgbClr val="0070C0"/>
                </a:solidFill>
              </a:rPr>
              <a:t> value), </a:t>
            </a:r>
            <a:r>
              <a:rPr lang="en-US" altLang="zh-TW" sz="2100" dirty="0" err="1">
                <a:solidFill>
                  <a:srgbClr val="0070C0"/>
                </a:solidFill>
              </a:rPr>
              <a:t>int</a:t>
            </a:r>
            <a:r>
              <a:rPr lang="en-US" altLang="zh-TW" sz="2100" dirty="0">
                <a:solidFill>
                  <a:srgbClr val="0070C0"/>
                </a:solidFill>
              </a:rPr>
              <a:t> value);</a:t>
            </a:r>
            <a:endParaRPr kumimoji="1" lang="en-US" altLang="zh-TW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kumimoji="1"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68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63866" cy="85725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Bounce animation</a:t>
            </a:r>
            <a:endParaRPr lang="zh-TW" altLang="en-US" dirty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1485900" y="2057401"/>
            <a:ext cx="6515100" cy="3394472"/>
          </a:xfrm>
        </p:spPr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                                                                          …                                                                          </a:t>
            </a:r>
            <a:endParaRPr lang="zh-TW" altLang="en-US" smtClean="0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3105150"/>
            <a:ext cx="1534715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05150"/>
            <a:ext cx="1609725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V="1">
            <a:off x="2303860" y="3267075"/>
            <a:ext cx="215503" cy="215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爆炸 1 12"/>
          <p:cNvSpPr/>
          <p:nvPr/>
        </p:nvSpPr>
        <p:spPr>
          <a:xfrm>
            <a:off x="2412206" y="3105150"/>
            <a:ext cx="215504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pic>
        <p:nvPicPr>
          <p:cNvPr id="522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3105150"/>
            <a:ext cx="1620440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爆炸 1 18"/>
          <p:cNvSpPr/>
          <p:nvPr/>
        </p:nvSpPr>
        <p:spPr>
          <a:xfrm>
            <a:off x="2627710" y="3429000"/>
            <a:ext cx="216694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574131" y="3267075"/>
            <a:ext cx="215504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4301729" y="3482578"/>
            <a:ext cx="54769" cy="270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223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6" y="3105150"/>
            <a:ext cx="1512094" cy="16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線單箭頭接點 27"/>
          <p:cNvCxnSpPr/>
          <p:nvPr/>
        </p:nvCxnSpPr>
        <p:spPr>
          <a:xfrm flipH="1">
            <a:off x="3383757" y="3914775"/>
            <a:ext cx="594122" cy="6488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爆炸 1 29"/>
          <p:cNvSpPr/>
          <p:nvPr/>
        </p:nvSpPr>
        <p:spPr>
          <a:xfrm>
            <a:off x="3168254" y="4563666"/>
            <a:ext cx="215503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 flipH="1" flipV="1">
            <a:off x="4518423" y="4293394"/>
            <a:ext cx="215503" cy="107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98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4922044" cy="85725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439466" y="1754981"/>
            <a:ext cx="6265069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dirty="0">
                <a:solidFill>
                  <a:srgbClr val="FF0000"/>
                </a:solidFill>
              </a:rPr>
              <a:t>void </a:t>
            </a:r>
            <a:r>
              <a:rPr kumimoji="1" lang="en-US" altLang="zh-TW" dirty="0" err="1">
                <a:solidFill>
                  <a:srgbClr val="FF0000"/>
                </a:solidFill>
              </a:rPr>
              <a:t>TimerFunction</a:t>
            </a:r>
            <a:r>
              <a:rPr kumimoji="1" lang="en-US" altLang="zh-TW" dirty="0">
                <a:solidFill>
                  <a:srgbClr val="FF0000"/>
                </a:solidFill>
              </a:rPr>
              <a:t>(</a:t>
            </a:r>
            <a:r>
              <a:rPr kumimoji="1" lang="en-US" altLang="zh-TW" dirty="0" err="1">
                <a:solidFill>
                  <a:srgbClr val="FF0000"/>
                </a:solidFill>
              </a:rPr>
              <a:t>int</a:t>
            </a:r>
            <a:r>
              <a:rPr kumimoji="1" lang="en-US" altLang="zh-TW" dirty="0">
                <a:solidFill>
                  <a:srgbClr val="FF0000"/>
                </a:solidFill>
              </a:rPr>
              <a:t> value)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{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 Reverse direction left</a:t>
            </a:r>
            <a:r>
              <a:rPr kumimoji="1" lang="zh-TW" altLang="en-US" dirty="0">
                <a:solidFill>
                  <a:srgbClr val="9BBB59">
                    <a:lumMod val="50000"/>
                  </a:srgbClr>
                </a:solidFill>
              </a:rPr>
              <a:t> 、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right </a:t>
            </a:r>
            <a:r>
              <a:rPr kumimoji="1" lang="zh-TW" altLang="en-US" dirty="0">
                <a:solidFill>
                  <a:srgbClr val="9BBB59">
                    <a:lumMod val="50000"/>
                  </a:srgbClr>
                </a:solidFill>
              </a:rPr>
              <a:t>、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top </a:t>
            </a:r>
            <a:r>
              <a:rPr kumimoji="1" lang="zh-TW" altLang="en-US" dirty="0">
                <a:solidFill>
                  <a:srgbClr val="9BBB59">
                    <a:lumMod val="50000"/>
                  </a:srgbClr>
                </a:solidFill>
              </a:rPr>
              <a:t>、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bottom edge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if(x1&gt;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windowWidth-rsize</a:t>
            </a:r>
            <a:r>
              <a:rPr kumimoji="1" lang="en-US" altLang="zh-TW" dirty="0">
                <a:solidFill>
                  <a:prstClr val="black"/>
                </a:solidFill>
              </a:rPr>
              <a:t> ||  x1&lt;0) </a:t>
            </a:r>
            <a:r>
              <a:rPr kumimoji="1" lang="en-US" altLang="zh-TW" dirty="0" err="1">
                <a:solidFill>
                  <a:prstClr val="black"/>
                </a:solidFill>
              </a:rPr>
              <a:t>xstep</a:t>
            </a:r>
            <a:r>
              <a:rPr kumimoji="1" lang="en-US" altLang="zh-TW" dirty="0">
                <a:solidFill>
                  <a:prstClr val="black"/>
                </a:solidFill>
              </a:rPr>
              <a:t>=-</a:t>
            </a:r>
            <a:r>
              <a:rPr kumimoji="1" lang="en-US" altLang="zh-TW" dirty="0" err="1">
                <a:solidFill>
                  <a:prstClr val="black"/>
                </a:solidFill>
              </a:rPr>
              <a:t>xstep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 if(y1&gt;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windowHeight-rsize</a:t>
            </a:r>
            <a:r>
              <a:rPr kumimoji="1" lang="en-US" altLang="zh-TW" dirty="0">
                <a:solidFill>
                  <a:prstClr val="black"/>
                </a:solidFill>
              </a:rPr>
              <a:t> ||  y1&lt;0)  </a:t>
            </a:r>
            <a:r>
              <a:rPr kumimoji="1" lang="en-US" altLang="zh-TW" dirty="0" err="1">
                <a:solidFill>
                  <a:prstClr val="black"/>
                </a:solidFill>
              </a:rPr>
              <a:t>ystep</a:t>
            </a:r>
            <a:r>
              <a:rPr kumimoji="1" lang="en-US" altLang="zh-TW" dirty="0">
                <a:solidFill>
                  <a:prstClr val="black"/>
                </a:solidFill>
              </a:rPr>
              <a:t>=-</a:t>
            </a:r>
            <a:r>
              <a:rPr kumimoji="1" lang="en-US" altLang="zh-TW" dirty="0" err="1">
                <a:solidFill>
                  <a:prstClr val="black"/>
                </a:solidFill>
              </a:rPr>
              <a:t>ystep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endParaRPr kumimoji="1" lang="en-US" altLang="zh-TW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 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//Check bounds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if(x1&gt;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windowWidth-rsize</a:t>
            </a:r>
            <a:r>
              <a:rPr kumimoji="1" lang="en-US" altLang="zh-TW" dirty="0">
                <a:solidFill>
                  <a:prstClr val="black"/>
                </a:solidFill>
              </a:rPr>
              <a:t>) x1=windowWidth-rsize-1;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 if(y1&gt;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windowHeight-rsize</a:t>
            </a:r>
            <a:r>
              <a:rPr kumimoji="1" lang="en-US" altLang="zh-TW" dirty="0">
                <a:solidFill>
                  <a:prstClr val="black"/>
                </a:solidFill>
              </a:rPr>
              <a:t>) y1=windowHeight-rsize-1;</a:t>
            </a:r>
          </a:p>
          <a:p>
            <a:pPr eaLnBrk="1" hangingPunct="1">
              <a:defRPr/>
            </a:pPr>
            <a:endParaRPr kumimoji="1" lang="en-US" altLang="zh-TW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//Actually move the square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x1+=</a:t>
            </a:r>
            <a:r>
              <a:rPr kumimoji="1" lang="en-US" altLang="zh-TW" dirty="0" err="1">
                <a:solidFill>
                  <a:prstClr val="black"/>
                </a:solidFill>
              </a:rPr>
              <a:t>xstep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y1+=</a:t>
            </a:r>
            <a:r>
              <a:rPr kumimoji="1" lang="en-US" altLang="zh-TW" dirty="0" err="1">
                <a:solidFill>
                  <a:prstClr val="black"/>
                </a:solidFill>
              </a:rPr>
              <a:t>ystep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endParaRPr kumimoji="1" lang="en-US" altLang="zh-TW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//Redraw the scene with new coordinates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 err="1">
                <a:solidFill>
                  <a:prstClr val="black"/>
                </a:solidFill>
              </a:rPr>
              <a:t>glutPostRedisplay</a:t>
            </a:r>
            <a:r>
              <a:rPr kumimoji="1" lang="en-US" altLang="zh-TW" dirty="0">
                <a:solidFill>
                  <a:prstClr val="black"/>
                </a:solidFill>
              </a:rPr>
              <a:t>();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 err="1">
                <a:solidFill>
                  <a:srgbClr val="FF0000"/>
                </a:solidFill>
              </a:rPr>
              <a:t>glutTimerFunc</a:t>
            </a:r>
            <a:r>
              <a:rPr kumimoji="1" lang="en-US" altLang="zh-TW" dirty="0">
                <a:solidFill>
                  <a:srgbClr val="FF0000"/>
                </a:solidFill>
              </a:rPr>
              <a:t>(33,TimerFunction,1); 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//self recall per 33msecs.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}</a:t>
            </a:r>
          </a:p>
        </p:txBody>
      </p:sp>
      <p:cxnSp>
        <p:nvCxnSpPr>
          <p:cNvPr id="6" name="直線接點 5"/>
          <p:cNvCxnSpPr/>
          <p:nvPr/>
        </p:nvCxnSpPr>
        <p:spPr>
          <a:xfrm flipV="1">
            <a:off x="4787504" y="5211366"/>
            <a:ext cx="23229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7110413" y="1863328"/>
            <a:ext cx="0" cy="33480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3545682" y="1863329"/>
            <a:ext cx="35647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9" y="998935"/>
            <a:ext cx="2452688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19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17638"/>
            <a:ext cx="9036496" cy="544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Sprite</a:t>
            </a:r>
            <a:endParaRPr lang="zh-TW" altLang="en-US" dirty="0"/>
          </a:p>
        </p:txBody>
      </p:sp>
      <p:pic>
        <p:nvPicPr>
          <p:cNvPr id="37892" name="Picture 4" descr="Super Mario Bros M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3" y="1916832"/>
            <a:ext cx="76010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83768" y="54452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Super Mario Bros. Nintendo</a:t>
            </a:r>
            <a:endParaRPr lang="zh-TW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412450" y="1808820"/>
            <a:ext cx="4392488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80038" y="2348879"/>
            <a:ext cx="4392488" cy="309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Electromagnetic spectrum</a:t>
            </a:r>
            <a:endParaRPr lang="zh-TW" altLang="en-US" dirty="0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2" descr="File:EM Spectrum Properties edi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85938"/>
            <a:ext cx="7137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字方塊 1"/>
          <p:cNvSpPr txBox="1">
            <a:spLocks noChangeArrowheads="1"/>
          </p:cNvSpPr>
          <p:nvPr/>
        </p:nvSpPr>
        <p:spPr bwMode="auto">
          <a:xfrm>
            <a:off x="2771775" y="6015038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Image from wiki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Three-Color Theory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Human visual system has two types of sensors</a:t>
            </a:r>
          </a:p>
          <a:p>
            <a:pPr lvl="1" eaLnBrk="1" hangingPunct="1"/>
            <a:r>
              <a:rPr lang="en-US" altLang="zh-TW" smtClean="0"/>
              <a:t>Rods: </a:t>
            </a:r>
          </a:p>
          <a:p>
            <a:pPr lvl="2" eaLnBrk="1" hangingPunct="1"/>
            <a:r>
              <a:rPr lang="en-US" altLang="zh-TW" smtClean="0"/>
              <a:t>monochromatic, night vision</a:t>
            </a:r>
          </a:p>
          <a:p>
            <a:pPr lvl="1" eaLnBrk="1" hangingPunct="1"/>
            <a:r>
              <a:rPr lang="en-US" altLang="zh-TW" smtClean="0"/>
              <a:t>Cones:</a:t>
            </a:r>
          </a:p>
          <a:p>
            <a:pPr lvl="2" eaLnBrk="1" hangingPunct="1"/>
            <a:r>
              <a:rPr lang="en-US" altLang="zh-TW" smtClean="0"/>
              <a:t>Color sensitive</a:t>
            </a:r>
          </a:p>
          <a:p>
            <a:pPr lvl="2" eaLnBrk="1" hangingPunct="1"/>
            <a:r>
              <a:rPr lang="en-US" altLang="zh-TW" smtClean="0"/>
              <a:t>Three types of cone</a:t>
            </a:r>
          </a:p>
          <a:p>
            <a:pPr lvl="2" eaLnBrk="1" hangingPunct="1"/>
            <a:r>
              <a:rPr lang="en-US" altLang="zh-TW" smtClean="0"/>
              <a:t>Only three values </a:t>
            </a:r>
          </a:p>
          <a:p>
            <a:pPr lvl="2" eaLnBrk="1" hangingPunct="1"/>
            <a:r>
              <a:rPr lang="en-US" altLang="zh-TW" smtClean="0"/>
              <a:t>(the </a:t>
            </a:r>
            <a:r>
              <a:rPr lang="en-US" altLang="zh-TW" i="1" smtClean="0"/>
              <a:t>tristimulusvalues) are sent to the brain</a:t>
            </a:r>
            <a:endParaRPr lang="zh-TW" altLang="en-US" smtClean="0"/>
          </a:p>
        </p:txBody>
      </p:sp>
      <p:pic>
        <p:nvPicPr>
          <p:cNvPr id="13316" name="Picture 2" descr="File:Cones SMJ2 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08413"/>
            <a:ext cx="22574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upload.wikimedia.org/wikipedia/commons/e/ec/Spectrum441pxWithn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949950"/>
            <a:ext cx="2413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133600"/>
            <a:ext cx="1752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Additive / Subtractive color</a:t>
            </a:r>
            <a:endParaRPr lang="zh-TW" altLang="en-US" sz="3600" dirty="0" smtClean="0"/>
          </a:p>
        </p:txBody>
      </p:sp>
      <p:pic>
        <p:nvPicPr>
          <p:cNvPr id="14339" name="Picture 2" descr="http://upload.wikimedia.org/wikipedia/commons/thumb/c/c2/AdditiveColor.svg/150px-AdditiveCol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76388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upload.wikimedia.org/wikipedia/commons/thumb/1/19/SubtractiveColor.svg/150px-SubtractiveCol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4782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928938" y="25050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M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857375" y="25050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Y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357438" y="34337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C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344" name="文字方塊 1"/>
          <p:cNvSpPr txBox="1">
            <a:spLocks noChangeArrowheads="1"/>
          </p:cNvSpPr>
          <p:nvPr/>
        </p:nvSpPr>
        <p:spPr bwMode="auto">
          <a:xfrm>
            <a:off x="1619250" y="4378325"/>
            <a:ext cx="2016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Additive Color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LCD, projector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5" name="文字方塊 10"/>
          <p:cNvSpPr txBox="1">
            <a:spLocks noChangeArrowheads="1"/>
          </p:cNvSpPr>
          <p:nvPr/>
        </p:nvSpPr>
        <p:spPr bwMode="auto">
          <a:xfrm>
            <a:off x="5724525" y="4305300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Subtractive Color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Printer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RGB color space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 descr="http://upload.wikimedia.org/wikipedia/commons/thumb/0/03/RGB_farbwuerfel.jpg/400px-RGB_farbwuerf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4163"/>
            <a:ext cx="41433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000250" y="4286250"/>
            <a:ext cx="150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 flipV="1">
            <a:off x="1357313" y="3643312"/>
            <a:ext cx="1295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000125" y="4500563"/>
            <a:ext cx="1214438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Red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69" name="文字方塊 10"/>
          <p:cNvSpPr txBox="1">
            <a:spLocks noChangeArrowheads="1"/>
          </p:cNvSpPr>
          <p:nvPr/>
        </p:nvSpPr>
        <p:spPr bwMode="auto">
          <a:xfrm>
            <a:off x="1928813" y="25003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Green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70" name="文字方塊 11"/>
          <p:cNvSpPr txBox="1">
            <a:spLocks noChangeArrowheads="1"/>
          </p:cNvSpPr>
          <p:nvPr/>
        </p:nvSpPr>
        <p:spPr bwMode="auto">
          <a:xfrm>
            <a:off x="1000125" y="55006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Blue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71" name="文字方塊 12"/>
          <p:cNvSpPr txBox="1">
            <a:spLocks noChangeArrowheads="1"/>
          </p:cNvSpPr>
          <p:nvPr/>
        </p:nvSpPr>
        <p:spPr bwMode="auto">
          <a:xfrm>
            <a:off x="2143125" y="2500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72" name="文字方塊 13"/>
          <p:cNvSpPr txBox="1">
            <a:spLocks noChangeArrowheads="1"/>
          </p:cNvSpPr>
          <p:nvPr/>
        </p:nvSpPr>
        <p:spPr bwMode="auto">
          <a:xfrm>
            <a:off x="785813" y="35718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Black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(0, 0, 0)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5373" name="Picture 16" descr="http://demilked.uuuploads.com/rgb-colorspace-atlas-tauba-tuerbach/rgb-colorspace-atlas-tauba-tuerbach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952875"/>
            <a:ext cx="43846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文字方塊 1"/>
          <p:cNvSpPr txBox="1">
            <a:spLocks noChangeArrowheads="1"/>
          </p:cNvSpPr>
          <p:nvPr/>
        </p:nvSpPr>
        <p:spPr bwMode="auto">
          <a:xfrm>
            <a:off x="4932363" y="55006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 8 x 8 x 8-inch cube book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Tauba Auerbach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HSV color space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smtClean="0"/>
              <a:t>HSV</a:t>
            </a:r>
            <a:r>
              <a:rPr lang="en-US" altLang="zh-TW" smtClean="0"/>
              <a:t> </a:t>
            </a:r>
          </a:p>
          <a:p>
            <a:pPr lvl="1"/>
            <a:r>
              <a:rPr lang="en-US" altLang="zh-TW" b="1" smtClean="0"/>
              <a:t>h</a:t>
            </a:r>
            <a:r>
              <a:rPr lang="en-US" altLang="zh-TW" smtClean="0"/>
              <a:t>ue, </a:t>
            </a:r>
          </a:p>
          <a:p>
            <a:pPr lvl="1"/>
            <a:r>
              <a:rPr lang="en-US" altLang="zh-TW" b="1" smtClean="0"/>
              <a:t>S</a:t>
            </a:r>
            <a:r>
              <a:rPr lang="en-US" altLang="zh-TW" smtClean="0"/>
              <a:t>aturation, </a:t>
            </a:r>
          </a:p>
          <a:p>
            <a:pPr lvl="1"/>
            <a:r>
              <a:rPr lang="en-US" altLang="zh-TW" b="1" smtClean="0"/>
              <a:t>V</a:t>
            </a:r>
            <a:r>
              <a:rPr lang="en-US" altLang="zh-TW" smtClean="0"/>
              <a:t>alue,</a:t>
            </a:r>
          </a:p>
          <a:p>
            <a:pPr lvl="1"/>
            <a:endParaRPr lang="en-US" altLang="zh-TW" smtClean="0"/>
          </a:p>
        </p:txBody>
      </p:sp>
      <p:pic>
        <p:nvPicPr>
          <p:cNvPr id="16388" name="Picture 2" descr="http://upload.wikimedia.org/wikipedia/commons/thumb/e/e0/HSV_cylinder.png/200px-HSV_cyli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2428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字方塊 4"/>
          <p:cNvSpPr txBox="1">
            <a:spLocks noChangeArrowheads="1"/>
          </p:cNvSpPr>
          <p:nvPr/>
        </p:nvSpPr>
        <p:spPr bwMode="auto">
          <a:xfrm>
            <a:off x="1500188" y="5929313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HSV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6390" name="Picture 4" descr="http://upload.wikimedia.org/wikipedia/commons/thumb/7/72/HSV_triangle_and_cone.png/400px-HSV_triangle_and_c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3810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&#10;h =&#10;\begin{cases}&#10;0, &amp; \mbox{if } \max = \min \\&#10;(60^\circ \times \frac{g - b}{\max - \min} + 360^\circ)\;\bmod\;360^\circ,   &amp; \mbox{if } \max = r \\&#10;60^\circ \times \frac{b - r}{\max - \min} + 120^\circ, &amp; \mbox{if } \max = g \\&#10;60^\circ \times \frac{r - g}{\max - \min} + 240^\circ, &amp; \mbox{if } \max = b&#10;\end{cases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585913"/>
            <a:ext cx="42624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s = &#10;\begin{cases}&#10;0, &amp; \mbox{if } \max = 0 \\&#10;\frac{\max - \min}{\max} = 1 - \frac{\min}{\max}, &amp; \mbox{otherwise}&#10;\end{cases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14625"/>
            <a:ext cx="312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v = \max \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571875"/>
            <a:ext cx="6953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文字方塊 10"/>
          <p:cNvSpPr txBox="1">
            <a:spLocks noChangeArrowheads="1"/>
          </p:cNvSpPr>
          <p:nvPr/>
        </p:nvSpPr>
        <p:spPr bwMode="auto">
          <a:xfrm>
            <a:off x="5500688" y="607218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UI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1449</TotalTime>
  <Words>1232</Words>
  <Application>Microsoft Office PowerPoint</Application>
  <PresentationFormat>如螢幕大小 (4:3)</PresentationFormat>
  <Paragraphs>266</Paragraphs>
  <Slides>32</Slides>
  <Notes>22</Notes>
  <HiddenSlides>6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48" baseType="lpstr">
      <vt:lpstr>ＭＳ Ｐゴシック</vt:lpstr>
      <vt:lpstr>ＭＳ Ｐゴシック</vt:lpstr>
      <vt:lpstr>微軟正黑體</vt:lpstr>
      <vt:lpstr>新細明體</vt:lpstr>
      <vt:lpstr>標楷體</vt:lpstr>
      <vt:lpstr>Arial</vt:lpstr>
      <vt:lpstr>Calibri</vt:lpstr>
      <vt:lpstr>Comic Sans MS</vt:lpstr>
      <vt:lpstr>Consolas</vt:lpstr>
      <vt:lpstr>Symbol</vt:lpstr>
      <vt:lpstr>Times New Roman</vt:lpstr>
      <vt:lpstr>Trebuchet MS</vt:lpstr>
      <vt:lpstr>Course_HE</vt:lpstr>
      <vt:lpstr>PhotoImpact</vt:lpstr>
      <vt:lpstr>Equation</vt:lpstr>
      <vt:lpstr>方程式</vt:lpstr>
      <vt:lpstr>3D Game Programming 2D primitive </vt:lpstr>
      <vt:lpstr>Outline</vt:lpstr>
      <vt:lpstr>Imaging and Raster Primitives</vt:lpstr>
      <vt:lpstr>Sprite</vt:lpstr>
      <vt:lpstr>Electromagnetic spectrum</vt:lpstr>
      <vt:lpstr>Three-Color Theory</vt:lpstr>
      <vt:lpstr>Additive / Subtractive color</vt:lpstr>
      <vt:lpstr>RGB color space</vt:lpstr>
      <vt:lpstr>HSV color space</vt:lpstr>
      <vt:lpstr>Bitmap</vt:lpstr>
      <vt:lpstr>Raster Graphics</vt:lpstr>
      <vt:lpstr>Display Technologies</vt:lpstr>
      <vt:lpstr>PowerPoint 簡報</vt:lpstr>
      <vt:lpstr>Alpha and blending</vt:lpstr>
      <vt:lpstr>Draw image</vt:lpstr>
      <vt:lpstr>Alpha</vt:lpstr>
      <vt:lpstr>Chroma-keying (Primatte)</vt:lpstr>
      <vt:lpstr>Writing Model</vt:lpstr>
      <vt:lpstr>Blending</vt:lpstr>
      <vt:lpstr>Compositing</vt:lpstr>
      <vt:lpstr>Compositing</vt:lpstr>
      <vt:lpstr>Order Dependency</vt:lpstr>
      <vt:lpstr>class RGBApixmap</vt:lpstr>
      <vt:lpstr>Intersection</vt:lpstr>
      <vt:lpstr>Axis-Aligned Bounding Boxes</vt:lpstr>
      <vt:lpstr>Problems With AABB’s</vt:lpstr>
      <vt:lpstr>PowerPoint 簡報</vt:lpstr>
      <vt:lpstr>PowerPoint 簡報</vt:lpstr>
      <vt:lpstr>Bounce</vt:lpstr>
      <vt:lpstr>Example [Bounce]</vt:lpstr>
      <vt:lpstr>Bounce animation</vt:lpstr>
      <vt:lpstr>PowerPoint 簡報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103</cp:revision>
  <dcterms:created xsi:type="dcterms:W3CDTF">2010-08-04T16:26:51Z</dcterms:created>
  <dcterms:modified xsi:type="dcterms:W3CDTF">2019-09-23T09:46:53Z</dcterms:modified>
</cp:coreProperties>
</file>