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03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319" r:id="rId18"/>
    <p:sldId id="270" r:id="rId19"/>
    <p:sldId id="271" r:id="rId20"/>
    <p:sldId id="272" r:id="rId21"/>
    <p:sldId id="295" r:id="rId22"/>
    <p:sldId id="290" r:id="rId23"/>
    <p:sldId id="302" r:id="rId24"/>
    <p:sldId id="296" r:id="rId25"/>
    <p:sldId id="297" r:id="rId26"/>
    <p:sldId id="298" r:id="rId27"/>
    <p:sldId id="299" r:id="rId28"/>
    <p:sldId id="300" r:id="rId29"/>
    <p:sldId id="301" r:id="rId30"/>
    <p:sldId id="273" r:id="rId31"/>
    <p:sldId id="289" r:id="rId32"/>
    <p:sldId id="285" r:id="rId33"/>
    <p:sldId id="281" r:id="rId34"/>
    <p:sldId id="275" r:id="rId35"/>
    <p:sldId id="313" r:id="rId36"/>
    <p:sldId id="314" r:id="rId37"/>
    <p:sldId id="315" r:id="rId38"/>
    <p:sldId id="316" r:id="rId39"/>
    <p:sldId id="317" r:id="rId40"/>
    <p:sldId id="318" r:id="rId41"/>
    <p:sldId id="284" r:id="rId42"/>
    <p:sldId id="312" r:id="rId43"/>
    <p:sldId id="287" r:id="rId44"/>
    <p:sldId id="305" r:id="rId45"/>
    <p:sldId id="306" r:id="rId46"/>
    <p:sldId id="307" r:id="rId47"/>
    <p:sldId id="308" r:id="rId48"/>
    <p:sldId id="309" r:id="rId49"/>
    <p:sldId id="310" r:id="rId50"/>
    <p:sldId id="311" r:id="rId51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4754" autoAdjust="0"/>
  </p:normalViewPr>
  <p:slideViewPr>
    <p:cSldViewPr showGuides="1">
      <p:cViewPr varScale="1">
        <p:scale>
          <a:sx n="83" d="100"/>
          <a:sy n="83" d="100"/>
        </p:scale>
        <p:origin x="273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2778A2-21CF-4124-95C4-974934272037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8836FD-3C91-4375-A81F-B777FB8C55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45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E11B966-BF47-427D-8B56-E5E6403D3A75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5A00258-A7C6-4847-AD9A-482344E672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2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q64s8TmAN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cgames.com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Ky-JUL0SDDs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fish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zynga.com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Time-deltaTime.htm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PG2mdU_i8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PkUvfL8T1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pacm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</a:p>
          <a:p>
            <a:endParaRPr lang="zh-TW" altLang="en-US" dirty="0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A08B553-2F59-4D74-8BA9-433E33F9C75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CM  </a:t>
            </a:r>
            <a:r>
              <a:rPr lang="en-US" altLang="zh-TW" smtClean="0">
                <a:hlinkClick r:id="rId3"/>
              </a:rPr>
              <a:t>http://www.youtube.com/watch?v=oq64s8TmANM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Family Computer(</a:t>
            </a:r>
            <a:r>
              <a:rPr lang="zh-TW" altLang="en-US" b="1" smtClean="0"/>
              <a:t>美國</a:t>
            </a:r>
            <a:r>
              <a:rPr lang="en-US" altLang="zh-TW" b="1" smtClean="0"/>
              <a:t>: </a:t>
            </a:r>
            <a:r>
              <a:rPr lang="en-US" altLang="zh-TW" smtClean="0"/>
              <a:t>NES)</a:t>
            </a:r>
            <a:r>
              <a:rPr lang="zh-TW" altLang="en-US" smtClean="0"/>
              <a:t>系統限制</a:t>
            </a:r>
            <a:endParaRPr lang="en-US" altLang="zh-TW" smtClean="0"/>
          </a:p>
          <a:p>
            <a:r>
              <a:rPr lang="en-US" altLang="zh-TW" smtClean="0"/>
              <a:t>48</a:t>
            </a:r>
            <a:r>
              <a:rPr lang="zh-TW" altLang="en-US" smtClean="0"/>
              <a:t>彩色和</a:t>
            </a:r>
            <a:r>
              <a:rPr lang="en-US" altLang="zh-TW" smtClean="0"/>
              <a:t>6</a:t>
            </a:r>
            <a:r>
              <a:rPr lang="zh-TW" altLang="en-US" smtClean="0"/>
              <a:t>灰色的調色盤，</a:t>
            </a:r>
            <a:endParaRPr lang="en-US" altLang="zh-TW" smtClean="0"/>
          </a:p>
          <a:p>
            <a:r>
              <a:rPr lang="en-US" altLang="zh-TW" smtClean="0"/>
              <a:t>64</a:t>
            </a:r>
            <a:r>
              <a:rPr lang="zh-TW" altLang="en-US" smtClean="0"/>
              <a:t>個</a:t>
            </a:r>
            <a:r>
              <a:rPr lang="en-US" altLang="zh-TW" smtClean="0"/>
              <a:t>sprite</a:t>
            </a:r>
            <a:r>
              <a:rPr lang="zh-TW" altLang="en-US" smtClean="0"/>
              <a:t>以及單一的捲軸</a:t>
            </a:r>
            <a:endParaRPr lang="en-US" altLang="zh-TW" smtClean="0"/>
          </a:p>
          <a:p>
            <a:r>
              <a:rPr lang="zh-TW" altLang="en-US" smtClean="0"/>
              <a:t>標準解析度</a:t>
            </a:r>
            <a:r>
              <a:rPr lang="en-US" altLang="zh-TW" smtClean="0"/>
              <a:t>256x240 pixel  (for NTSC 256x224)</a:t>
            </a:r>
          </a:p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B7CD3EB-6F7D-40DB-A09E-5D0D2DFD8C8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俄羅斯方塊為益智遊戲的代表之一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F6262-96B1-4F3A-B270-D3ACCCF97B1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硬體的進步，使得能使用的顏色更多，角色數更多</a:t>
            </a:r>
            <a:endParaRPr lang="en-US" altLang="zh-TW" smtClean="0"/>
          </a:p>
          <a:p>
            <a:r>
              <a:rPr lang="zh-TW" altLang="en-US" smtClean="0"/>
              <a:t>帶來遊戲的畫面和玩法進步</a:t>
            </a:r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9010B9E-36B4-4E0D-803A-16874B65A27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Video games with 2.5D graphics</a:t>
            </a:r>
          </a:p>
          <a:p>
            <a:r>
              <a:rPr lang="zh-TW" altLang="en-US" smtClean="0"/>
              <a:t>透過圖片的縮放去模擬出透視的效果，一般歸類到</a:t>
            </a:r>
            <a:r>
              <a:rPr lang="en-US" altLang="zh-TW" smtClean="0"/>
              <a:t>2.5D</a:t>
            </a:r>
            <a:r>
              <a:rPr lang="zh-TW" altLang="en-US" smtClean="0"/>
              <a:t>遊戲</a:t>
            </a:r>
            <a:endParaRPr lang="en-US" altLang="zh-TW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F82B4-273E-4940-82CF-758F4DF84C9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hlinkClick r:id="rId3"/>
              </a:rPr>
              <a:t>http://www.epicgames.com/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hlinkClick r:id="rId4"/>
              </a:rPr>
              <a:t>http://www.youtube.com/watch?v=Ky-JUL0SDDs</a:t>
            </a:r>
            <a:r>
              <a:rPr lang="en-US" altLang="zh-TW" dirty="0" smtClean="0"/>
              <a:t>      </a:t>
            </a:r>
            <a:r>
              <a:rPr lang="en-US" altLang="zh-TW" dirty="0" err="1" smtClean="0"/>
              <a:t>littlebig</a:t>
            </a:r>
            <a:r>
              <a:rPr lang="en-US" altLang="zh-TW" dirty="0" smtClean="0"/>
              <a:t> planet 2</a:t>
            </a:r>
            <a:endParaRPr lang="zh-TW" altLang="en-US" dirty="0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8F61A36-09F9-44F8-A1D3-F46C442F83F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hlinkClick r:id="rId3"/>
              </a:rPr>
              <a:t>社群網路的興起，使遊戲可與朋友產生互動，增加遊戲的玩法</a:t>
            </a:r>
            <a:endParaRPr lang="en-US" altLang="zh-TW" smtClean="0">
              <a:hlinkClick r:id="rId3"/>
            </a:endParaRPr>
          </a:p>
          <a:p>
            <a:r>
              <a:rPr lang="en-US" altLang="zh-TW" smtClean="0">
                <a:hlinkClick r:id="rId3"/>
              </a:rPr>
              <a:t>http://www.playfish.com/</a:t>
            </a:r>
            <a:r>
              <a:rPr lang="en-US" altLang="zh-TW" smtClean="0"/>
              <a:t> </a:t>
            </a:r>
          </a:p>
          <a:p>
            <a:endParaRPr lang="zh-TW" altLang="en-US" smtClean="0"/>
          </a:p>
          <a:p>
            <a:r>
              <a:rPr lang="en-US" altLang="zh-TW" smtClean="0">
                <a:hlinkClick r:id="rId4"/>
              </a:rPr>
              <a:t>http://www.zynga.com/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Muliti-touch game in mobile device</a:t>
            </a:r>
          </a:p>
          <a:p>
            <a:r>
              <a:rPr lang="zh-TW" altLang="en-US" smtClean="0"/>
              <a:t>觸控界面帶來直覺的玩法，</a:t>
            </a:r>
            <a:endParaRPr lang="en-US" altLang="zh-TW" smtClean="0"/>
          </a:p>
          <a:p>
            <a:r>
              <a:rPr lang="zh-TW" altLang="en-US" smtClean="0"/>
              <a:t>如</a:t>
            </a:r>
            <a:r>
              <a:rPr lang="en-US" altLang="zh-TW" smtClean="0"/>
              <a:t>flight control </a:t>
            </a:r>
            <a:r>
              <a:rPr lang="zh-TW" altLang="en-US" smtClean="0"/>
              <a:t>畫出降落的規跡引導飛機的降落</a:t>
            </a:r>
            <a:endParaRPr lang="en-US" altLang="zh-TW" smtClean="0"/>
          </a:p>
          <a:p>
            <a:r>
              <a:rPr lang="zh-TW" altLang="en-US" smtClean="0"/>
              <a:t>像</a:t>
            </a:r>
            <a:r>
              <a:rPr lang="en-US" altLang="zh-TW" smtClean="0"/>
              <a:t>Angry Birds</a:t>
            </a:r>
            <a:r>
              <a:rPr lang="zh-TW" altLang="en-US" smtClean="0"/>
              <a:t>使用手指直接決定彈弓的角度和力度</a:t>
            </a: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3217C-DA4E-43B1-A316-4E9597E51D3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Nimble Quest Trailer 2013 March</a:t>
            </a:r>
          </a:p>
          <a:p>
            <a:r>
              <a:rPr lang="en-US" altLang="zh-TW" smtClean="0"/>
              <a:t> https://www.youtube.com/watch?v=n-QMoe0jzQ8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8DF9892-4FEF-4366-A073-40D90D90005D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對於物體位置，採用迪卡爾座標系統描述，以垂直正交的座標軸定義出每個頂點所在的座標位置</a:t>
            </a:r>
            <a:r>
              <a:rPr lang="en-US" altLang="zh-TW" smtClean="0"/>
              <a:t>(x, y)</a:t>
            </a: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9AEC56B-E717-4AAE-8C3B-651D6AA51CDA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1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將介紹</a:t>
            </a:r>
            <a:r>
              <a:rPr lang="en-US" altLang="zh-TW" smtClean="0"/>
              <a:t>2D</a:t>
            </a:r>
            <a:r>
              <a:rPr lang="zh-TW" altLang="en-US" smtClean="0"/>
              <a:t>經典遊戲的歷史，藉以瞭解遊戲的組成元素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介紹如何由</a:t>
            </a:r>
            <a:r>
              <a:rPr lang="en-US" altLang="zh-TW" smtClean="0"/>
              <a:t>OpenGL</a:t>
            </a:r>
            <a:r>
              <a:rPr lang="zh-TW" altLang="en-US" smtClean="0"/>
              <a:t>製作</a:t>
            </a:r>
            <a:r>
              <a:rPr lang="en-US" altLang="zh-TW" smtClean="0"/>
              <a:t>2D</a:t>
            </a:r>
            <a:r>
              <a:rPr lang="zh-TW" altLang="en-US" smtClean="0"/>
              <a:t>小遊戲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0145D19-2744-455D-9398-4FE836EEF2A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對於</a:t>
            </a:r>
            <a:r>
              <a:rPr lang="en-US" altLang="zh-TW" smtClean="0"/>
              <a:t>3D</a:t>
            </a:r>
            <a:r>
              <a:rPr lang="zh-TW" altLang="en-US" smtClean="0"/>
              <a:t>空間的可視範圍，我們可以定義出所謂的</a:t>
            </a:r>
            <a:r>
              <a:rPr lang="en-US" altLang="zh-TW" smtClean="0"/>
              <a:t>Clipping</a:t>
            </a:r>
            <a:r>
              <a:rPr lang="zh-TW" altLang="en-US" smtClean="0"/>
              <a:t>空間，如紅色虛線框出的立方體</a:t>
            </a:r>
            <a:endParaRPr lang="en-US" altLang="zh-TW" smtClean="0"/>
          </a:p>
          <a:p>
            <a:r>
              <a:rPr lang="zh-TW" altLang="en-US" smtClean="0"/>
              <a:t>繪圖硬體可根據</a:t>
            </a:r>
            <a:r>
              <a:rPr lang="en-US" altLang="zh-TW" smtClean="0"/>
              <a:t>clipping</a:t>
            </a:r>
            <a:r>
              <a:rPr lang="zh-TW" altLang="en-US" smtClean="0"/>
              <a:t>空間，略過空間外的不可見的物件，用來加速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5B5FD-5DF0-48AD-A18D-745B320CB363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41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Viewport</a:t>
            </a:r>
            <a:r>
              <a:rPr lang="zh-TW" altLang="en-US" smtClean="0"/>
              <a:t>則是在螢幕</a:t>
            </a:r>
            <a:r>
              <a:rPr lang="en-US" altLang="zh-TW" smtClean="0"/>
              <a:t>(</a:t>
            </a:r>
            <a:r>
              <a:rPr lang="zh-TW" altLang="en-US" smtClean="0"/>
              <a:t>或視窗的顯示範圍</a:t>
            </a:r>
            <a:r>
              <a:rPr lang="en-US" altLang="zh-TW" smtClean="0"/>
              <a:t>)</a:t>
            </a:r>
            <a:r>
              <a:rPr lang="zh-TW" altLang="en-US" smtClean="0"/>
              <a:t>，設定一塊區域，與</a:t>
            </a:r>
            <a:r>
              <a:rPr lang="en-US" altLang="zh-TW" smtClean="0"/>
              <a:t>clipping space</a:t>
            </a:r>
            <a:r>
              <a:rPr lang="zh-TW" altLang="en-US" smtClean="0"/>
              <a:t>做對應</a:t>
            </a:r>
            <a:endParaRPr lang="en-US" altLang="zh-TW" smtClean="0"/>
          </a:p>
          <a:p>
            <a:r>
              <a:rPr lang="en-US" altLang="zh-TW" smtClean="0"/>
              <a:t>OpenGL</a:t>
            </a:r>
            <a:r>
              <a:rPr lang="zh-TW" altLang="en-US" smtClean="0"/>
              <a:t>中可以指定多個</a:t>
            </a:r>
            <a:r>
              <a:rPr lang="en-US" altLang="zh-TW" smtClean="0"/>
              <a:t>viewport</a:t>
            </a:r>
            <a:r>
              <a:rPr lang="zh-TW" altLang="en-US" smtClean="0"/>
              <a:t>轉換，使同一個視窗畫面呈現不同角度或不同場景的畫面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E9927-8641-499B-BB3D-E4A372F18A02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62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投影則是將</a:t>
            </a:r>
            <a:r>
              <a:rPr lang="en-US" altLang="zh-TW" smtClean="0"/>
              <a:t>3D</a:t>
            </a:r>
            <a:r>
              <a:rPr lang="zh-TW" altLang="en-US" smtClean="0"/>
              <a:t>物體從</a:t>
            </a:r>
            <a:r>
              <a:rPr lang="en-US" altLang="zh-TW" smtClean="0"/>
              <a:t>world space</a:t>
            </a:r>
            <a:r>
              <a:rPr lang="zh-TW" altLang="en-US" smtClean="0"/>
              <a:t>投影轉換到</a:t>
            </a:r>
            <a:r>
              <a:rPr lang="en-US" altLang="zh-TW" smtClean="0"/>
              <a:t>image space</a:t>
            </a:r>
            <a:r>
              <a:rPr lang="zh-TW" altLang="en-US" smtClean="0"/>
              <a:t>的過程，常用的有正交投影和透視投影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這幾個名詞，還會在</a:t>
            </a:r>
            <a:r>
              <a:rPr lang="en-US" altLang="zh-TW" smtClean="0"/>
              <a:t>05-Transformation</a:t>
            </a:r>
            <a:r>
              <a:rPr lang="zh-TW" altLang="en-US" smtClean="0"/>
              <a:t>和</a:t>
            </a:r>
            <a:r>
              <a:rPr lang="en-US" altLang="zh-TW" smtClean="0"/>
              <a:t>06-Projection</a:t>
            </a:r>
            <a:r>
              <a:rPr lang="zh-TW" altLang="en-US" smtClean="0"/>
              <a:t>做詳細的介紹</a:t>
            </a:r>
            <a:endParaRPr lang="en-US" altLang="zh-TW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02E415D-8066-4DE1-BD85-D319D41B1E56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59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  <a:p>
            <a:r>
              <a:rPr lang="zh-TW" altLang="en-US" smtClean="0"/>
              <a:t>遊戲心理學家</a:t>
            </a:r>
            <a:r>
              <a:rPr lang="en-US" altLang="zh-TW" smtClean="0"/>
              <a:t>Brian Sutton-Smith</a:t>
            </a: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4F35673-6B35-4289-97C5-2B855AD8C25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遊戲的架構</a:t>
            </a:r>
            <a:endParaRPr lang="en-US" altLang="zh-TW" smtClean="0"/>
          </a:p>
          <a:p>
            <a:r>
              <a:rPr lang="zh-TW" altLang="en-US" smtClean="0"/>
              <a:t>遊戲事件的迴圈</a:t>
            </a:r>
            <a:r>
              <a:rPr lang="en-US" altLang="zh-TW" smtClean="0"/>
              <a:t>:</a:t>
            </a:r>
            <a:r>
              <a:rPr lang="zh-TW" altLang="en-US" smtClean="0"/>
              <a:t> 在初始化後，每一個畫格</a:t>
            </a:r>
            <a:r>
              <a:rPr lang="en-US" altLang="zh-TW" smtClean="0"/>
              <a:t>(</a:t>
            </a:r>
            <a:r>
              <a:rPr lang="zh-TW" altLang="en-US" smtClean="0"/>
              <a:t>時間間隔</a:t>
            </a:r>
            <a:r>
              <a:rPr lang="en-US" altLang="zh-TW" smtClean="0"/>
              <a:t>)</a:t>
            </a:r>
            <a:r>
              <a:rPr lang="zh-TW" altLang="en-US" smtClean="0"/>
              <a:t>，更新物間的狀態之後，再將之繪製在畫面上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輸入輸出系統</a:t>
            </a:r>
            <a:r>
              <a:rPr lang="en-US" altLang="zh-TW" smtClean="0"/>
              <a:t>:</a:t>
            </a:r>
            <a:r>
              <a:rPr lang="zh-TW" altLang="en-US" smtClean="0"/>
              <a:t> 管理玩家的輸入，畫面聲音的輸出</a:t>
            </a:r>
            <a:endParaRPr lang="en-US" altLang="zh-TW" smtClean="0"/>
          </a:p>
          <a:p>
            <a:r>
              <a:rPr lang="zh-TW" altLang="en-US" smtClean="0"/>
              <a:t>資產</a:t>
            </a:r>
            <a:r>
              <a:rPr lang="en-US" altLang="zh-TW" smtClean="0"/>
              <a:t>(asset)</a:t>
            </a:r>
            <a:r>
              <a:rPr lang="zh-TW" altLang="en-US" smtClean="0"/>
              <a:t>管理</a:t>
            </a:r>
            <a:r>
              <a:rPr lang="en-US" altLang="zh-TW" smtClean="0"/>
              <a:t>:</a:t>
            </a:r>
            <a:r>
              <a:rPr lang="zh-TW" altLang="en-US" smtClean="0"/>
              <a:t> 遊戲物件</a:t>
            </a:r>
            <a:r>
              <a:rPr lang="en-US" altLang="zh-TW" smtClean="0"/>
              <a:t>(3D</a:t>
            </a:r>
            <a:r>
              <a:rPr lang="zh-TW" altLang="en-US" smtClean="0"/>
              <a:t>模型、聲音檔</a:t>
            </a:r>
            <a:r>
              <a:rPr lang="en-US" altLang="zh-TW" smtClean="0"/>
              <a:t>)</a:t>
            </a:r>
            <a:r>
              <a:rPr lang="zh-TW" altLang="en-US" smtClean="0"/>
              <a:t>的資源管理</a:t>
            </a:r>
          </a:p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71A2D12-AA7C-4354-92A5-CF0939F165D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簡單的遊戲</a:t>
            </a:r>
            <a:endParaRPr lang="en-US" altLang="zh-TW" smtClean="0"/>
          </a:p>
          <a:p>
            <a:r>
              <a:rPr lang="en-US" altLang="zh-TW" smtClean="0"/>
              <a:t>-</a:t>
            </a:r>
            <a:r>
              <a:rPr lang="zh-TW" altLang="en-US" smtClean="0"/>
              <a:t>單一角色有三個狀態：站立、走路和跳</a:t>
            </a:r>
            <a:endParaRPr lang="en-US" altLang="zh-TW" smtClean="0"/>
          </a:p>
          <a:p>
            <a:r>
              <a:rPr lang="en-US" altLang="zh-TW" smtClean="0"/>
              <a:t>-</a:t>
            </a:r>
            <a:r>
              <a:rPr lang="zh-TW" altLang="en-US" smtClean="0"/>
              <a:t>利用左或右鍵的輸入移動角色</a:t>
            </a:r>
            <a:endParaRPr lang="en-US" altLang="zh-TW" smtClean="0"/>
          </a:p>
          <a:p>
            <a:r>
              <a:rPr lang="en-US" altLang="zh-TW" smtClean="0"/>
              <a:t>-</a:t>
            </a:r>
            <a:r>
              <a:rPr lang="zh-TW" altLang="en-US" smtClean="0"/>
              <a:t>按下</a:t>
            </a:r>
            <a:r>
              <a:rPr lang="en-US" altLang="zh-TW" smtClean="0"/>
              <a:t>j  </a:t>
            </a:r>
            <a:r>
              <a:rPr lang="zh-TW" altLang="en-US" smtClean="0"/>
              <a:t>角色會跳躍，並且會增加</a:t>
            </a:r>
            <a:r>
              <a:rPr lang="en-US" altLang="zh-TW" smtClean="0"/>
              <a:t>score</a:t>
            </a:r>
            <a:r>
              <a:rPr lang="zh-TW" altLang="en-US" smtClean="0"/>
              <a:t>變數</a:t>
            </a:r>
            <a:r>
              <a:rPr lang="en-US" altLang="zh-TW" smtClean="0"/>
              <a:t>1 </a:t>
            </a: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1E4AD06-2C3F-4ACB-AFFD-3A9C645D0FBC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先決定角色的狀態，以及對應不同輸入產生的狀態變化</a:t>
            </a: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668E50E-4636-4083-80F8-55B1E956DD9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Time.deltaTime</a:t>
            </a:r>
            <a:r>
              <a:rPr lang="en-US" altLang="zh-TW" dirty="0" smtClean="0"/>
              <a:t>: 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completion time in seconds since the last frame (Read Only).</a:t>
            </a:r>
          </a:p>
          <a:p>
            <a:r>
              <a:rPr lang="en-US" altLang="zh-TW" dirty="0" smtClean="0">
                <a:hlinkClick r:id="rId3"/>
              </a:rPr>
              <a:t>https://docs.unity3d.com/ScriptReference/Time-deltaTime.html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00258-A7C6-4847-AD9A-482344E672B4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4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John Lasseter</a:t>
            </a:r>
            <a:r>
              <a:rPr lang="zh-TW" altLang="en-US" dirty="0" smtClean="0"/>
              <a:t> 曾是</a:t>
            </a:r>
            <a:r>
              <a:rPr lang="en-US" altLang="zh-TW" dirty="0" err="1" smtClean="0"/>
              <a:t>pixar</a:t>
            </a:r>
            <a:r>
              <a:rPr lang="zh-TW" altLang="en-US" dirty="0" smtClean="0"/>
              <a:t>這家動畫公司的首席創意長，主要是負責美術和動畫創意</a:t>
            </a:r>
            <a:endParaRPr lang="en-US" altLang="zh-TW" dirty="0" smtClean="0"/>
          </a:p>
          <a:p>
            <a:r>
              <a:rPr lang="en-US" altLang="zh-TW" dirty="0" smtClean="0"/>
              <a:t>Pixar</a:t>
            </a:r>
            <a:r>
              <a:rPr lang="zh-TW" altLang="en-US" dirty="0" smtClean="0"/>
              <a:t>是創作出玩具總動員等長篇電腦動畫的公司，</a:t>
            </a:r>
            <a:r>
              <a:rPr lang="en-US" altLang="zh-TW" dirty="0" err="1" smtClean="0"/>
              <a:t>pixar</a:t>
            </a:r>
            <a:r>
              <a:rPr lang="zh-TW" altLang="en-US" dirty="0" smtClean="0"/>
              <a:t>他們嘗試結合工程技術和藝術創造</a:t>
            </a:r>
            <a:endParaRPr lang="en-US" altLang="zh-TW" dirty="0" smtClean="0"/>
          </a:p>
          <a:p>
            <a:r>
              <a:rPr lang="zh-TW" altLang="en-US" dirty="0" smtClean="0"/>
              <a:t>在他的觀察下，發現，往往工程師熟知技術的極限，因此創造力會較為受限，但是藝術家的創意往往可以挑戰工程上的可能性</a:t>
            </a:r>
            <a:endParaRPr lang="en-US" altLang="zh-TW" dirty="0" smtClean="0"/>
          </a:p>
          <a:p>
            <a:r>
              <a:rPr lang="zh-TW" altLang="en-US" dirty="0" smtClean="0"/>
              <a:t>另外工程上的突破，也往往激發出藝術上的交流</a:t>
            </a:r>
            <a:endParaRPr lang="en-US" altLang="zh-TW" dirty="0" smtClean="0"/>
          </a:p>
          <a:p>
            <a:r>
              <a:rPr lang="zh-TW" altLang="en-US" dirty="0" smtClean="0"/>
              <a:t>遊戲的製作往往也如此，由於是跨領域的合作，往往可以激蕩出更多的火花</a:t>
            </a:r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990B0-6078-4D37-85EE-28304FE8B43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將遊戲的架構對應到</a:t>
            </a:r>
            <a:r>
              <a:rPr lang="en-US" altLang="zh-TW" smtClean="0"/>
              <a:t>GLUT</a:t>
            </a:r>
            <a:r>
              <a:rPr lang="zh-TW" altLang="en-US" smtClean="0"/>
              <a:t>的程式架構</a:t>
            </a:r>
            <a:endParaRPr lang="en-US" altLang="zh-TW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1915F13-5DEC-457E-B552-6083EF495F73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The Original Video Game   </a:t>
            </a:r>
            <a:r>
              <a:rPr lang="en-US" altLang="zh-TW" smtClean="0">
                <a:hlinkClick r:id="rId3"/>
              </a:rPr>
              <a:t>http://www.youtube.com/watch?v=6PG2mdU_i8k</a:t>
            </a:r>
            <a:endParaRPr lang="en-US" altLang="zh-TW" b="1" smtClean="0"/>
          </a:p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0F52908-34A8-4D71-BE40-346AC65729B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err="1" smtClean="0"/>
              <a:t>RGBpixmap.h</a:t>
            </a:r>
            <a:r>
              <a:rPr lang="en-US" altLang="zh-TW" dirty="0" smtClean="0"/>
              <a:t>   in lab2</a:t>
            </a:r>
          </a:p>
          <a:p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sz="1200" dirty="0" smtClean="0">
                <a:solidFill>
                  <a:srgbClr val="00B050"/>
                </a:solidFill>
              </a:rPr>
              <a:t>//alternative  draw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err="1" smtClean="0"/>
              <a:t>glPixelZoom</a:t>
            </a:r>
            <a:r>
              <a:rPr lang="en-US" altLang="zh-TW" sz="1200" dirty="0" smtClean="0"/>
              <a:t>(1.0, 1.0);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smtClean="0"/>
              <a:t>glWindowPos2i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picX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picY</a:t>
            </a:r>
            <a:r>
              <a:rPr lang="en-US" altLang="zh-TW" sz="1200" dirty="0" smtClean="0"/>
              <a:t>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dirty="0" err="1" smtClean="0"/>
              <a:t>pic.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blend</a:t>
            </a:r>
            <a:r>
              <a:rPr lang="en-US" altLang="zh-TW" sz="1200" dirty="0" smtClean="0"/>
              <a:t>();</a:t>
            </a:r>
          </a:p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68822BE-C931-4BCC-B694-8B55C373612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44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5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設定對應的影像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41296-D11B-46E4-8585-3172908FC61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714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這段程式碼  可將</a:t>
            </a:r>
            <a:r>
              <a:rPr lang="en-US" altLang="zh-TW" smtClean="0"/>
              <a:t>Gamescore</a:t>
            </a:r>
            <a:r>
              <a:rPr lang="zh-TW" altLang="en-US" smtClean="0"/>
              <a:t>變數所儲存的分數資訊，以</a:t>
            </a:r>
            <a:r>
              <a:rPr lang="en-US" altLang="zh-TW" smtClean="0"/>
              <a:t>bitmap</a:t>
            </a:r>
            <a:r>
              <a:rPr lang="zh-TW" altLang="en-US" smtClean="0"/>
              <a:t>的方式繪在 </a:t>
            </a:r>
            <a:r>
              <a:rPr lang="en-US" altLang="zh-TW" smtClean="0"/>
              <a:t>(10, 550)</a:t>
            </a:r>
            <a:r>
              <a:rPr lang="zh-TW" altLang="en-US" smtClean="0"/>
              <a:t>的位置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需放在</a:t>
            </a:r>
            <a:r>
              <a:rPr lang="en-US" altLang="zh-TW" smtClean="0"/>
              <a:t>display()</a:t>
            </a:r>
            <a:r>
              <a:rPr lang="zh-TW" altLang="en-US" smtClean="0"/>
              <a:t>內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358320-148F-4814-AE5E-A721E6F86DC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88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透過鍵盤的輸入  </a:t>
            </a:r>
            <a:r>
              <a:rPr lang="zh-TW" altLang="en-US" dirty="0" smtClean="0"/>
              <a:t>按下</a:t>
            </a:r>
            <a:r>
              <a:rPr lang="en-US" altLang="zh-TW" dirty="0" smtClean="0"/>
              <a:t>space (char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空白鍵</a:t>
            </a:r>
            <a:r>
              <a:rPr lang="en-US" altLang="zh-TW" dirty="0" smtClean="0"/>
              <a:t> ) </a:t>
            </a:r>
            <a:r>
              <a:rPr lang="zh-TW" altLang="en-US" dirty="0" smtClean="0"/>
              <a:t>產生對應的動作，並更新</a:t>
            </a:r>
            <a:r>
              <a:rPr lang="en-US" altLang="zh-TW" dirty="0" err="1" smtClean="0"/>
              <a:t>Gamescore</a:t>
            </a:r>
            <a:r>
              <a:rPr lang="zh-TW" altLang="en-US" dirty="0" smtClean="0"/>
              <a:t>的變數</a:t>
            </a:r>
            <a:endParaRPr lang="en-US" altLang="zh-TW" dirty="0" smtClean="0"/>
          </a:p>
          <a:p>
            <a:r>
              <a:rPr lang="zh-TW" altLang="en-US" dirty="0" smtClean="0"/>
              <a:t>這樣可以實作出加分的機制</a:t>
            </a: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85C0792-FFE2-40FF-938C-9647D3A8AFD8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7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Jump </a:t>
            </a:r>
            <a:r>
              <a:rPr lang="zh-TW" altLang="en-US" smtClean="0"/>
              <a:t>是我們設定的</a:t>
            </a:r>
            <a:r>
              <a:rPr lang="en-US" altLang="zh-TW" smtClean="0"/>
              <a:t>TimerFunction</a:t>
            </a:r>
          </a:p>
          <a:p>
            <a:r>
              <a:rPr lang="zh-TW" altLang="en-US" smtClean="0"/>
              <a:t>藉此更新角色的位置</a:t>
            </a:r>
            <a:r>
              <a:rPr lang="en-US" altLang="zh-TW" smtClean="0"/>
              <a:t>PicY</a:t>
            </a:r>
          </a:p>
          <a:p>
            <a:r>
              <a:rPr lang="zh-TW" altLang="en-US" smtClean="0"/>
              <a:t>並呼叫</a:t>
            </a:r>
            <a:r>
              <a:rPr lang="en-US" altLang="zh-TW" smtClean="0"/>
              <a:t>glutPostRedisplay(); </a:t>
            </a:r>
            <a:r>
              <a:rPr lang="zh-TW" altLang="en-US" smtClean="0"/>
              <a:t>更新畫面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B014F-B768-4F76-8734-9A2154517C3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2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b="1" smtClean="0"/>
              <a:t>Arcade Original Pong     </a:t>
            </a:r>
            <a:r>
              <a:rPr lang="en-US" altLang="zh-TW" smtClean="0">
                <a:hlinkClick r:id="rId3"/>
              </a:rPr>
              <a:t>http://www.youtube.com/watch?v=LPkUvfL8T1I</a:t>
            </a:r>
            <a:endParaRPr lang="en-US" altLang="zh-TW" smtClean="0"/>
          </a:p>
          <a:p>
            <a:endParaRPr lang="en-US" altLang="zh-TW" b="1" smtClean="0"/>
          </a:p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9678D-5CD4-45E5-9D3F-D627DAC4D4F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1C0B9DF-60DB-4727-8018-F5D7D5FFDD2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小蜜蜂類型的遊戲，</a:t>
            </a:r>
            <a:endParaRPr lang="en-US" altLang="zh-TW" smtClean="0"/>
          </a:p>
          <a:p>
            <a:r>
              <a:rPr lang="zh-TW" altLang="en-US" smtClean="0"/>
              <a:t>可以看到隨顯示器和硬體的進步，遊戲玩法和畫面的變化，</a:t>
            </a:r>
            <a:endParaRPr lang="en-US" altLang="zh-TW" smtClean="0"/>
          </a:p>
          <a:p>
            <a:r>
              <a:rPr lang="zh-TW" altLang="en-US" smtClean="0"/>
              <a:t>右邊是當初的海報，可看出其故事性</a:t>
            </a:r>
            <a:r>
              <a:rPr lang="en-US" altLang="zh-TW" smtClean="0"/>
              <a:t>: </a:t>
            </a:r>
            <a:r>
              <a:rPr lang="zh-TW" altLang="en-US" smtClean="0"/>
              <a:t>迎擊外星侵略者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37E4B8B-22D9-4967-9CAC-25B9A907137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altLang="zh-TW" smtClean="0"/>
              <a:t>Jesse Schell </a:t>
            </a:r>
            <a:r>
              <a:rPr lang="zh-TW" altLang="en-US" smtClean="0"/>
              <a:t>提出遊戲的組成可以四個的角度去解析。</a:t>
            </a:r>
            <a:endParaRPr lang="en-US" altLang="zh-TW" smtClean="0"/>
          </a:p>
          <a:p>
            <a:pPr marL="0" lvl="1"/>
            <a:r>
              <a:rPr lang="zh-TW" altLang="en-US" smtClean="0"/>
              <a:t>這四個角度包含機制、技術、故事和美術，每一個向度有其對立和相輔相成的部份。</a:t>
            </a:r>
          </a:p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24539-3AD9-4D97-9409-8D9CDC0490C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7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EE43E2-56FA-4F35-B962-DF10514B3D9F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http://www.google.com/pacman/</a:t>
            </a:r>
            <a:r>
              <a:rPr lang="en-US" altLang="zh-TW" smtClean="0"/>
              <a:t>   google</a:t>
            </a:r>
            <a:r>
              <a:rPr lang="zh-TW" altLang="en-US" smtClean="0"/>
              <a:t>用</a:t>
            </a:r>
            <a:r>
              <a:rPr lang="en-US" altLang="zh-TW" smtClean="0"/>
              <a:t>java script</a:t>
            </a:r>
            <a:r>
              <a:rPr lang="zh-TW" altLang="en-US" smtClean="0"/>
              <a:t>寫的</a:t>
            </a:r>
            <a:r>
              <a:rPr lang="en-US" altLang="zh-TW" smtClean="0"/>
              <a:t>pacman</a:t>
            </a: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87CAB5E-0E19-43B1-8E0E-4E55A3D5D72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1808-FD7C-4829-B44F-4E2E4645777A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F67F-3261-4834-BA7D-F37C04E783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66459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1A4A-2940-40FE-BFBC-8DC03080D1E9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2990-9213-4D4A-8417-49DDFAA2A1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3120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1F06-83C8-45D9-A983-FDA0F53C1F07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BE55-54E2-4122-986A-E4AF8FE37B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06389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D0A8-78D9-4A91-A4CE-AFD56927736B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6FCB-FE45-4FF3-8B15-84850F534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56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FAC6-0264-402C-8A84-56B99B948AA5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CD08-1A4E-4232-9A10-F09B09EA83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5183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A601-D614-4B15-9CBF-65244A9B2D1F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9E83-648D-4E30-A642-8A59E6F48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48500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00F5-43D7-42ED-ACE3-CFF7F2CB1564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F751-A3A5-483A-87B3-A1A30C7B3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05114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057A25-AADB-42AC-AA83-5B2FD16DE65C}" type="datetimeFigureOut">
              <a:rPr lang="zh-TW" altLang="en-US"/>
              <a:pPr>
                <a:defRPr/>
              </a:pPr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D78B9F-30E3-4B65-9977-F1C7845EA9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/>
              <a:t>2D </a:t>
            </a:r>
            <a:r>
              <a:rPr lang="en-US" altLang="zh-TW" dirty="0" smtClean="0"/>
              <a:t>game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b="1" dirty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Pac Man 1980 by Namco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6388" name="Picture 2" descr="Pac-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57438"/>
            <a:ext cx="29289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upload.wikimedia.org/wikipedia/en/thumb/b/b4/Pacman-puckman.jpg/180px-Pacman-puck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714625"/>
            <a:ext cx="3270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smtClean="0"/>
              <a:t>Game &amp; Watch 1980</a:t>
            </a:r>
            <a:endParaRPr lang="zh-TW" altLang="en-US" sz="4000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</a:rPr>
              <a:t>Game &amp; Watch</a:t>
            </a:r>
            <a:r>
              <a:rPr lang="en-US" altLang="zh-TW" smtClean="0"/>
              <a:t> is a line of handheld electronic games produced by Nintendo from 1980 to 1991. </a:t>
            </a:r>
            <a:endParaRPr lang="zh-TW" altLang="en-US" smtClean="0"/>
          </a:p>
        </p:txBody>
      </p:sp>
      <p:pic>
        <p:nvPicPr>
          <p:cNvPr id="17412" name="Picture 5" descr="game-watch-gam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0350"/>
            <a:ext cx="3275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16013" y="63023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Ball: the first game &amp; watch game</a:t>
            </a:r>
          </a:p>
        </p:txBody>
      </p:sp>
      <p:pic>
        <p:nvPicPr>
          <p:cNvPr id="17414" name="Picture 8" descr="ファイル:Gw donkeykong tra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844675"/>
            <a:ext cx="3073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/>
              <a:t>Family </a:t>
            </a:r>
            <a:r>
              <a:rPr lang="en-US" altLang="zh-TW" sz="3600" dirty="0" smtClean="0"/>
              <a:t>Computer(FAMICOM)</a:t>
            </a:r>
            <a:endParaRPr lang="zh-TW" altLang="en-US" sz="3600" dirty="0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Mario series. By Nintendo</a:t>
            </a:r>
            <a:endParaRPr lang="zh-TW" altLang="en-US" smtClean="0"/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958663"/>
            <a:ext cx="2624138" cy="21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938463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字方塊 6"/>
          <p:cNvSpPr txBox="1">
            <a:spLocks noChangeArrowheads="1"/>
          </p:cNvSpPr>
          <p:nvPr/>
        </p:nvSpPr>
        <p:spPr bwMode="auto">
          <a:xfrm>
            <a:off x="6215063" y="5072063"/>
            <a:ext cx="204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Super Mario Bros.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1985 </a:t>
            </a:r>
            <a:endParaRPr lang="zh-TW" altLang="en-US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8440" name="文字方塊 7"/>
          <p:cNvSpPr txBox="1">
            <a:spLocks noChangeArrowheads="1"/>
          </p:cNvSpPr>
          <p:nvPr/>
        </p:nvSpPr>
        <p:spPr bwMode="auto">
          <a:xfrm>
            <a:off x="3500438" y="5072063"/>
            <a:ext cx="1365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Mario Bros.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1983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8441" name="文字方塊 8"/>
          <p:cNvSpPr txBox="1">
            <a:spLocks noChangeArrowheads="1"/>
          </p:cNvSpPr>
          <p:nvPr/>
        </p:nvSpPr>
        <p:spPr bwMode="auto">
          <a:xfrm>
            <a:off x="714375" y="5143500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Donkey Kong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1981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pic>
        <p:nvPicPr>
          <p:cNvPr id="1026" name="Picture 2" descr="ãDonkey Kong  nes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2" y="2958663"/>
            <a:ext cx="2641749" cy="21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Tetris</a:t>
            </a:r>
            <a:endParaRPr lang="zh-TW" altLang="en-US" dirty="0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565650"/>
          </a:xfrm>
        </p:spPr>
        <p:txBody>
          <a:bodyPr/>
          <a:lstStyle/>
          <a:p>
            <a:pPr eaLnBrk="1" hangingPunct="1"/>
            <a:r>
              <a:rPr lang="en-US" altLang="zh-TW" sz="1800" smtClean="0"/>
              <a:t>Design by </a:t>
            </a:r>
            <a:r>
              <a:rPr lang="zh-TW" altLang="en-US" sz="1800" smtClean="0"/>
              <a:t>阿列克謝</a:t>
            </a:r>
            <a:r>
              <a:rPr lang="en-US" altLang="zh-TW" sz="1800" smtClean="0"/>
              <a:t>·</a:t>
            </a:r>
            <a:r>
              <a:rPr lang="zh-TW" altLang="en-US" sz="1800" smtClean="0"/>
              <a:t>帕基特諾夫 </a:t>
            </a:r>
            <a:endParaRPr lang="en-US" altLang="zh-TW" sz="1800" smtClean="0"/>
          </a:p>
          <a:p>
            <a:pPr eaLnBrk="1" hangingPunct="1"/>
            <a:r>
              <a:rPr lang="zh-TW" altLang="en-US" sz="1200" smtClean="0"/>
              <a:t>（</a:t>
            </a:r>
            <a:r>
              <a:rPr lang="az-Cyrl-AZ" altLang="zh-TW" sz="1200" smtClean="0"/>
              <a:t>Алексей Леонидович Пажитнов</a:t>
            </a:r>
            <a:r>
              <a:rPr lang="zh-TW" altLang="az-Cyrl-AZ" sz="1200" smtClean="0"/>
              <a:t>）</a:t>
            </a:r>
            <a:r>
              <a:rPr lang="en-US" altLang="zh-TW" sz="1800" smtClean="0"/>
              <a:t>in 1984</a:t>
            </a:r>
          </a:p>
          <a:p>
            <a:pPr eaLnBrk="1" hangingPunct="1"/>
            <a:r>
              <a:rPr lang="en-US" altLang="zh-TW" sz="1800" smtClean="0"/>
              <a:t>Puzzle game</a:t>
            </a:r>
            <a:endParaRPr lang="zh-TW" altLang="en-US" sz="18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846138"/>
            <a:ext cx="20955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5054792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en/thumb/7/7c/Tetris-VeryFirstVersion.png/250px-Tetris-VeryFirstVer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8250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19936" y="54416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1984 version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smtClean="0"/>
              <a:t>Super Mario World. 1990</a:t>
            </a:r>
            <a:endParaRPr lang="zh-TW" altLang="en-US" sz="4000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Rich color, Parallax scrolling, zoom and rotate sprite.</a:t>
            </a:r>
            <a:endParaRPr lang="zh-TW" altLang="en-US" smtClean="0"/>
          </a:p>
        </p:txBody>
      </p:sp>
      <p:pic>
        <p:nvPicPr>
          <p:cNvPr id="20484" name="Picture 2" descr="http://t0.gstatic.com/images?q=tbn:ANd9GcRpwwTX37WhDNl3FIhBkVXdKgMd4BPDm3fnIlC3L_xi2TgS7KoG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t0.gstatic.com/images?q=tbn:ANd9GcTVeKzbNJfWA0tsCgzZIUXO0aJBNcGo-MkGD82E0oFVK5ZByyeW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432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Doom 1993</a:t>
            </a:r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4525963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zh-TW" smtClean="0"/>
              <a:t>A landmark 1993 first-person shooter (FPS)video game by </a:t>
            </a:r>
            <a:r>
              <a:rPr lang="en-US" altLang="zh-TW" i="1" smtClean="0"/>
              <a:t>id Software</a:t>
            </a:r>
            <a:r>
              <a:rPr lang="en-US" altLang="zh-TW" smtClean="0"/>
              <a:t>.</a:t>
            </a:r>
            <a:endParaRPr lang="zh-TW" alt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2185988"/>
            <a:ext cx="2638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File:Doom ingam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29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481" y="0"/>
            <a:ext cx="6563072" cy="1143000"/>
          </a:xfrm>
        </p:spPr>
        <p:txBody>
          <a:bodyPr/>
          <a:lstStyle/>
          <a:p>
            <a:r>
              <a:rPr lang="en-US" altLang="zh-TW" sz="4000" dirty="0"/>
              <a:t>3D </a:t>
            </a:r>
            <a:r>
              <a:rPr lang="en-US" altLang="zh-TW" sz="4000" dirty="0" smtClean="0"/>
              <a:t>Graphics – evolution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s://upload.wikimedia.org/wikipedia/en/2/22/Virtua_Figh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9" y="1053056"/>
            <a:ext cx="37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terlopers.net/images/articles/quake-review/quake-revie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4" y="40050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4.bp.blogspot.com/-WxBY7fHpzIQ/UAfCCfYFRtI/AAAAAAAACJA/EFdn0AxM9lQ/s1600/Virtua+fighter+5+final+showdown+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65" y="1290624"/>
            <a:ext cx="4275313" cy="24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eamcdn-a.akamaihd.net/steam/apps/379720/ss_2053c7628ba42fecb8e472f74565f880f93a0b30.1920x1080.jpg?t=15640724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44" y="4112652"/>
            <a:ext cx="4254153" cy="23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481" y="0"/>
            <a:ext cx="6563072" cy="1143000"/>
          </a:xfrm>
        </p:spPr>
        <p:txBody>
          <a:bodyPr/>
          <a:lstStyle/>
          <a:p>
            <a:r>
              <a:rPr lang="en-US" altLang="zh-TW" sz="4000" dirty="0"/>
              <a:t>3D </a:t>
            </a:r>
            <a:r>
              <a:rPr lang="en-US" altLang="zh-TW" sz="4000" dirty="0" smtClean="0"/>
              <a:t>Graphics – </a:t>
            </a:r>
            <a:r>
              <a:rPr lang="en-US" altLang="zh-TW" sz="4000" dirty="0"/>
              <a:t>evolution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 descr="Art from Super Mario Odysse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50196"/>
            <a:ext cx="2725374" cy="181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ocremix.org/files/images/games/n64/9/super-mario-64-n64-ingame-3186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302"/>
            <a:ext cx="3353061" cy="25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uffsite.net/ff7/images/beta/psdx6d3d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2161"/>
            <a:ext cx="3353061" cy="25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75" y="3889602"/>
            <a:ext cx="4582197" cy="25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2.bahamut.com.tw/B/2KU/30/00015604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75" y="1216160"/>
            <a:ext cx="4582197" cy="257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2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ages.akamai.steamusercontent.com/ugc/52106919869461387/176B48C3052C42BE103A0C33FE27B20D16AD95B2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" y="1412776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2362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4400" b="1">
              <a:solidFill>
                <a:srgbClr val="00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15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3D Graphics</a:t>
            </a:r>
            <a:endParaRPr lang="zh-TW" altLang="en-US" dirty="0" smtClean="0"/>
          </a:p>
        </p:txBody>
      </p:sp>
      <p:pic>
        <p:nvPicPr>
          <p:cNvPr id="1028" name="Picture 4" descr="http://images.gameskinny.com/gameskinny/c5ad30ae110bba12c4ab08a471b78da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8" y="1641690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eeeeeeeee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1082" y="1916832"/>
            <a:ext cx="6096000" cy="3429000"/>
          </a:xfrm>
          <a:prstGeom prst="rect">
            <a:avLst/>
          </a:prstGeom>
        </p:spPr>
      </p:pic>
      <p:pic>
        <p:nvPicPr>
          <p:cNvPr id="1032" name="Picture 8" descr="http://static2.gamespot.com/uploads/scale_super/43/434805/2900195-19473473242_b6ebaa7ddf_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9735"/>
            <a:ext cx="6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ãred dead redemption 2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40" y="2561601"/>
            <a:ext cx="6394626" cy="35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Legend of Zelda: Breath of the Wi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6120680" cy="38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Social game</a:t>
            </a: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23556" name="文字方塊 3"/>
          <p:cNvSpPr txBox="1">
            <a:spLocks noChangeArrowheads="1"/>
          </p:cNvSpPr>
          <p:nvPr/>
        </p:nvSpPr>
        <p:spPr bwMode="auto">
          <a:xfrm>
            <a:off x="971550" y="5373688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Happy Farm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455987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Farm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85" y="76517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2.knowyourmobile.com/sites/knowyourmobilecom/files/Array/candy-crush-saga-screenshot-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125" y="3526519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2D game history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Coordinate </a:t>
            </a:r>
            <a:r>
              <a:rPr lang="en-US" altLang="zh-TW" dirty="0" smtClean="0"/>
              <a:t>system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Simple 2D game example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Simple 2D game example (OpenGL)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Mobile game – touch </a:t>
            </a:r>
          </a:p>
        </p:txBody>
      </p:sp>
      <p:pic>
        <p:nvPicPr>
          <p:cNvPr id="24579" name="Picture 4" descr="http://www.crunchbase.com/assets/images/original/0010/3903/103903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7925"/>
            <a:ext cx="35639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Angry Birds 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5639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字方塊 3"/>
          <p:cNvSpPr txBox="1">
            <a:spLocks noChangeArrowheads="1"/>
          </p:cNvSpPr>
          <p:nvPr/>
        </p:nvSpPr>
        <p:spPr bwMode="auto">
          <a:xfrm>
            <a:off x="5291138" y="60848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Angry Birds by Rovio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30625"/>
            <a:ext cx="35702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570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字方塊 4"/>
          <p:cNvSpPr txBox="1">
            <a:spLocks noChangeArrowheads="1"/>
          </p:cNvSpPr>
          <p:nvPr/>
        </p:nvSpPr>
        <p:spPr bwMode="auto">
          <a:xfrm>
            <a:off x="1114425" y="6156325"/>
            <a:ext cx="2881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flight control by Firemint 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LBS &amp; 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9" y="4203484"/>
            <a:ext cx="3826002" cy="21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24744"/>
            <a:ext cx="1696639" cy="30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7349"/>
            <a:ext cx="3884290" cy="21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Snake in 2014</a:t>
            </a:r>
            <a:endParaRPr lang="zh-TW" altLang="en-US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22304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2304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2D </a:t>
            </a:r>
            <a:r>
              <a:rPr lang="en-US" altLang="zh-TW" dirty="0" smtClean="0"/>
              <a:t>Basic </a:t>
            </a:r>
            <a:r>
              <a:rPr lang="en-US" altLang="zh-TW" dirty="0" err="1" smtClean="0"/>
              <a:t>comcept</a:t>
            </a:r>
            <a:endParaRPr lang="zh-TW" altLang="en-US" dirty="0"/>
          </a:p>
        </p:txBody>
      </p:sp>
      <p:sp>
        <p:nvSpPr>
          <p:cNvPr id="11267" name="副標題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/>
            <a:endParaRPr lang="zh-TW" altLang="en-US" sz="4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Cartesian Plane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1785938" y="4000500"/>
            <a:ext cx="5643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2606676" y="3963987"/>
            <a:ext cx="393065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文字方塊 7"/>
          <p:cNvSpPr txBox="1">
            <a:spLocks noChangeArrowheads="1"/>
          </p:cNvSpPr>
          <p:nvPr/>
        </p:nvSpPr>
        <p:spPr bwMode="auto">
          <a:xfrm>
            <a:off x="4357688" y="3500438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(0, 0)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464050" y="3929063"/>
            <a:ext cx="215900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4572000" y="3000375"/>
            <a:ext cx="15001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5536406" y="3536157"/>
            <a:ext cx="930275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857875" y="2857500"/>
            <a:ext cx="214313" cy="214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6143625" y="26431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(4, 3)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rot="5400000">
            <a:off x="3179762" y="4249738"/>
            <a:ext cx="50006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3429000" y="4500563"/>
            <a:ext cx="1143000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3357563" y="4357688"/>
            <a:ext cx="214312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2214563" y="4572000"/>
            <a:ext cx="107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(-3, -2)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55" name="文字方塊 23"/>
          <p:cNvSpPr txBox="1">
            <a:spLocks noChangeArrowheads="1"/>
          </p:cNvSpPr>
          <p:nvPr/>
        </p:nvSpPr>
        <p:spPr bwMode="auto">
          <a:xfrm>
            <a:off x="7072313" y="35004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+x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56" name="文字方塊 24"/>
          <p:cNvSpPr txBox="1">
            <a:spLocks noChangeArrowheads="1"/>
          </p:cNvSpPr>
          <p:nvPr/>
        </p:nvSpPr>
        <p:spPr bwMode="auto">
          <a:xfrm>
            <a:off x="4357688" y="17859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+y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2339975" y="4037013"/>
            <a:ext cx="2230438" cy="1768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3"/>
          <p:cNvSpPr txBox="1">
            <a:spLocks noChangeArrowheads="1"/>
          </p:cNvSpPr>
          <p:nvPr/>
        </p:nvSpPr>
        <p:spPr bwMode="auto">
          <a:xfrm>
            <a:off x="1979613" y="580548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+z</a:t>
            </a:r>
            <a:endParaRPr lang="zh-TW" altLang="en-US" sz="1800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62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  <p:bldP spid="23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Coordinate Clipping 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1785938" y="4000500"/>
            <a:ext cx="56435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5400000" flipH="1" flipV="1">
            <a:off x="2606676" y="3963987"/>
            <a:ext cx="393065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文字方塊 5"/>
          <p:cNvSpPr txBox="1">
            <a:spLocks noChangeArrowheads="1"/>
          </p:cNvSpPr>
          <p:nvPr/>
        </p:nvSpPr>
        <p:spPr bwMode="auto">
          <a:xfrm>
            <a:off x="4357688" y="3500438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(0, 0)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4464050" y="3929063"/>
            <a:ext cx="215900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71" name="文字方塊 15"/>
          <p:cNvSpPr txBox="1">
            <a:spLocks noChangeArrowheads="1"/>
          </p:cNvSpPr>
          <p:nvPr/>
        </p:nvSpPr>
        <p:spPr bwMode="auto">
          <a:xfrm>
            <a:off x="7072313" y="35004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+x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272" name="文字方塊 16"/>
          <p:cNvSpPr txBox="1">
            <a:spLocks noChangeArrowheads="1"/>
          </p:cNvSpPr>
          <p:nvPr/>
        </p:nvSpPr>
        <p:spPr bwMode="auto">
          <a:xfrm>
            <a:off x="4357688" y="1785938"/>
            <a:ext cx="928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+y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6715125" y="26431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(150, 100)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857375" y="457200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(-75, -50)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5572125" y="3286125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(75, 50)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572000" y="2643188"/>
            <a:ext cx="2143125" cy="135731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20" name="群組 19"/>
          <p:cNvGrpSpPr>
            <a:grpSpLocks/>
          </p:cNvGrpSpPr>
          <p:nvPr/>
        </p:nvGrpSpPr>
        <p:grpSpPr bwMode="auto">
          <a:xfrm>
            <a:off x="4573588" y="1785938"/>
            <a:ext cx="3078162" cy="2251075"/>
            <a:chOff x="4573589" y="1785938"/>
            <a:chExt cx="3078211" cy="2250281"/>
          </a:xfrm>
        </p:grpSpPr>
        <p:cxnSp>
          <p:nvCxnSpPr>
            <p:cNvPr id="8" name="直線接點 7"/>
            <p:cNvCxnSpPr/>
            <p:nvPr/>
          </p:nvCxnSpPr>
          <p:spPr>
            <a:xfrm flipV="1">
              <a:off x="4573589" y="1785938"/>
              <a:ext cx="998553" cy="85694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5572142" y="1785938"/>
              <a:ext cx="2071721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flipV="1">
              <a:off x="6715160" y="1785938"/>
              <a:ext cx="928703" cy="85694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7643863" y="1785938"/>
              <a:ext cx="0" cy="142665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6715160" y="3212597"/>
              <a:ext cx="928703" cy="82362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572142" y="1785938"/>
              <a:ext cx="0" cy="142665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580080" y="3212597"/>
              <a:ext cx="207172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679953" y="3212597"/>
              <a:ext cx="900127" cy="78712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34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Game </a:t>
            </a:r>
            <a:r>
              <a:rPr lang="en-US" altLang="zh-TW" dirty="0" smtClean="0"/>
              <a:t>World </a:t>
            </a:r>
            <a:endParaRPr lang="zh-TW" altLang="en-US" dirty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99330" name="Picture 2" descr="http://www.mariomayhem.com/downloads/mario_game_maps/super_mario_bros_maps/SuperMarioBros-World1-Are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00550"/>
            <a:ext cx="90011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字方塊 3"/>
          <p:cNvSpPr txBox="1">
            <a:spLocks noChangeArrowheads="1"/>
          </p:cNvSpPr>
          <p:nvPr/>
        </p:nvSpPr>
        <p:spPr bwMode="auto">
          <a:xfrm>
            <a:off x="1763713" y="6165850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Super Mario Bros.   Nintendo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2294" name="Picture 4" descr="http://images2.wikia.nocookie.net/__cb20120915171702/liberapedia/images/b/b1/Super-mario-bros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916113"/>
            <a:ext cx="306705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5288" y="4400550"/>
            <a:ext cx="792162" cy="5937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0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ãè¢å¹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2970758" cy="22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ãè¢å¹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634" y="3789040"/>
            <a:ext cx="2970758" cy="22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Viewport</a:t>
            </a:r>
            <a:endParaRPr lang="zh-TW" altLang="en-US" dirty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Mapping drawing coordinates to windows coordinates</a:t>
            </a: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 bwMode="auto">
          <a:xfrm>
            <a:off x="5399931" y="3965557"/>
            <a:ext cx="2444328" cy="1462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17" name="文字方塊 2"/>
          <p:cNvSpPr txBox="1">
            <a:spLocks noChangeArrowheads="1"/>
          </p:cNvSpPr>
          <p:nvPr/>
        </p:nvSpPr>
        <p:spPr bwMode="auto">
          <a:xfrm>
            <a:off x="5182331" y="6083117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Window space</a:t>
            </a:r>
            <a:endParaRPr lang="zh-TW" altLang="en-US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318" name="文字方塊 6"/>
          <p:cNvSpPr txBox="1">
            <a:spLocks noChangeArrowheads="1"/>
          </p:cNvSpPr>
          <p:nvPr/>
        </p:nvSpPr>
        <p:spPr bwMode="auto">
          <a:xfrm>
            <a:off x="696913" y="6048375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  <a:ea typeface="新細明體" panose="02020500000000000000" pitchFamily="18" charset="-120"/>
              </a:rPr>
              <a:t>clipping space</a:t>
            </a:r>
            <a:endParaRPr lang="zh-TW" altLang="en-US" sz="1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95288" y="5461000"/>
            <a:ext cx="32670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806450" y="3459163"/>
            <a:ext cx="0" cy="2643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文字方塊 5"/>
          <p:cNvSpPr txBox="1">
            <a:spLocks noChangeArrowheads="1"/>
          </p:cNvSpPr>
          <p:nvPr/>
        </p:nvSpPr>
        <p:spPr bwMode="auto">
          <a:xfrm>
            <a:off x="590550" y="4959350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(0, 0)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96913" y="5387975"/>
            <a:ext cx="215900" cy="214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23" name="文字方塊 15"/>
          <p:cNvSpPr txBox="1">
            <a:spLocks noChangeArrowheads="1"/>
          </p:cNvSpPr>
          <p:nvPr/>
        </p:nvSpPr>
        <p:spPr bwMode="auto">
          <a:xfrm>
            <a:off x="3305175" y="495935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+x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324" name="文字方塊 16"/>
          <p:cNvSpPr txBox="1">
            <a:spLocks noChangeArrowheads="1"/>
          </p:cNvSpPr>
          <p:nvPr/>
        </p:nvSpPr>
        <p:spPr bwMode="auto">
          <a:xfrm>
            <a:off x="590550" y="324485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+y</a:t>
            </a: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804863" y="4102100"/>
            <a:ext cx="2143125" cy="135731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等腰三角形 27"/>
          <p:cNvSpPr/>
          <p:nvPr/>
        </p:nvSpPr>
        <p:spPr>
          <a:xfrm>
            <a:off x="1211263" y="4525963"/>
            <a:ext cx="903287" cy="9683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" name="等腰三角形 29"/>
          <p:cNvSpPr/>
          <p:nvPr/>
        </p:nvSpPr>
        <p:spPr>
          <a:xfrm>
            <a:off x="5995889" y="4360844"/>
            <a:ext cx="9017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3832225" y="4541838"/>
            <a:ext cx="914400" cy="2508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5411280" y="2163226"/>
            <a:ext cx="1112019" cy="1360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等腰三角形 18"/>
          <p:cNvSpPr/>
          <p:nvPr/>
        </p:nvSpPr>
        <p:spPr>
          <a:xfrm>
            <a:off x="6007238" y="2558513"/>
            <a:ext cx="410218" cy="9929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Getting 3D to 2D</a:t>
            </a:r>
          </a:p>
          <a:p>
            <a:pPr lvl="1" eaLnBrk="1" hangingPunct="1"/>
            <a:r>
              <a:rPr lang="en-US" altLang="zh-TW" smtClean="0"/>
              <a:t>Orthographic projections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Perspective projections</a:t>
            </a:r>
            <a:endParaRPr lang="zh-TW" alt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231616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860800"/>
            <a:ext cx="228441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Representing Visuals</a:t>
            </a:r>
            <a:endParaRPr lang="zh-TW" altLang="en-US" sz="4000" dirty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3D objects</a:t>
            </a:r>
          </a:p>
          <a:p>
            <a:pPr lvl="1"/>
            <a:r>
              <a:rPr lang="en-US" altLang="zh-TW" smtClean="0"/>
              <a:t>Mesh: geometry</a:t>
            </a:r>
          </a:p>
          <a:p>
            <a:pPr lvl="1"/>
            <a:r>
              <a:rPr lang="en-US" altLang="zh-TW" smtClean="0"/>
              <a:t>Materials</a:t>
            </a:r>
          </a:p>
          <a:p>
            <a:pPr lvl="1"/>
            <a:r>
              <a:rPr lang="en-US" altLang="zh-TW" smtClean="0"/>
              <a:t>Texture maps</a:t>
            </a:r>
          </a:p>
          <a:p>
            <a:pPr lvl="1"/>
            <a:endParaRPr lang="en-US" altLang="zh-TW" smtClean="0"/>
          </a:p>
          <a:p>
            <a:r>
              <a:rPr lang="en-US" altLang="zh-TW" smtClean="0"/>
              <a:t>Lighting</a:t>
            </a:r>
          </a:p>
          <a:p>
            <a:endParaRPr lang="en-US" altLang="zh-TW" smtClean="0"/>
          </a:p>
          <a:p>
            <a:r>
              <a:rPr lang="en-US" altLang="zh-TW" smtClean="0"/>
              <a:t>Shader</a:t>
            </a:r>
          </a:p>
          <a:p>
            <a:pPr lvl="1"/>
            <a:endParaRPr lang="zh-TW" altLang="en-US" smtClean="0"/>
          </a:p>
        </p:txBody>
      </p:sp>
      <p:pic>
        <p:nvPicPr>
          <p:cNvPr id="15364" name="Picture 8" descr="http://graphics.stanford.edu/~henrik/images/imgs/teapot_glass_env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27275"/>
            <a:ext cx="2938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9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2D Video Game </a:t>
            </a:r>
            <a:r>
              <a:rPr lang="en-US" altLang="zh-TW" dirty="0" smtClean="0"/>
              <a:t>History</a:t>
            </a:r>
            <a:endParaRPr lang="zh-TW" altLang="en-US" dirty="0"/>
          </a:p>
        </p:txBody>
      </p:sp>
      <p:sp>
        <p:nvSpPr>
          <p:cNvPr id="11267" name="副標題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/>
            <a:endParaRPr lang="zh-TW" altLang="en-US" sz="4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dirty="0" smtClean="0"/>
              <a:t>2D game</a:t>
            </a: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What is a Game?</a:t>
            </a:r>
            <a:endParaRPr lang="zh-TW" altLang="en-US" dirty="0"/>
          </a:p>
        </p:txBody>
      </p:sp>
      <p:sp>
        <p:nvSpPr>
          <p:cNvPr id="27651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i="1" dirty="0" smtClean="0"/>
              <a:t>    Games are an exercise of voluntary control systems, in which there is a contest between powers, </a:t>
            </a:r>
            <a:r>
              <a:rPr lang="en-US" altLang="zh-TW" sz="2800" i="1" dirty="0"/>
              <a:t>confined </a:t>
            </a:r>
            <a:r>
              <a:rPr lang="en-US" altLang="zh-TW" sz="2800" i="1" dirty="0" smtClean="0"/>
              <a:t>by rules in order to produce a </a:t>
            </a:r>
            <a:r>
              <a:rPr lang="en-US" altLang="zh-TW" sz="2800" i="1" dirty="0" err="1" smtClean="0"/>
              <a:t>disequilibrial</a:t>
            </a:r>
            <a:r>
              <a:rPr lang="en-US" altLang="zh-TW" sz="2800" i="1" dirty="0" smtClean="0"/>
              <a:t> outcome.</a:t>
            </a:r>
          </a:p>
          <a:p>
            <a:pPr marL="0" indent="0">
              <a:buFontTx/>
              <a:buNone/>
            </a:pPr>
            <a:r>
              <a:rPr lang="en-US" altLang="zh-TW" dirty="0" smtClean="0"/>
              <a:t>    – Elliot Avedon and Brian Sutton-Smith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Game architecture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203575" y="1989138"/>
            <a:ext cx="2663825" cy="324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76" name="文字方塊 4"/>
          <p:cNvSpPr txBox="1">
            <a:spLocks noChangeArrowheads="1"/>
          </p:cNvSpPr>
          <p:nvPr/>
        </p:nvSpPr>
        <p:spPr bwMode="auto">
          <a:xfrm>
            <a:off x="3419475" y="21336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Game Loop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8677" name="文字方塊 5"/>
          <p:cNvSpPr txBox="1">
            <a:spLocks noChangeArrowheads="1"/>
          </p:cNvSpPr>
          <p:nvPr/>
        </p:nvSpPr>
        <p:spPr bwMode="auto">
          <a:xfrm>
            <a:off x="3419475" y="2708275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Start()</a:t>
            </a: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U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pdate(delta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Display(delta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)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083300" y="1989138"/>
            <a:ext cx="2663825" cy="324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79" name="文字方塊 7"/>
          <p:cNvSpPr txBox="1">
            <a:spLocks noChangeArrowheads="1"/>
          </p:cNvSpPr>
          <p:nvPr/>
        </p:nvSpPr>
        <p:spPr bwMode="auto">
          <a:xfrm>
            <a:off x="6299200" y="21336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I/O System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8680" name="文字方塊 8"/>
          <p:cNvSpPr txBox="1">
            <a:spLocks noChangeArrowheads="1"/>
          </p:cNvSpPr>
          <p:nvPr/>
        </p:nvSpPr>
        <p:spPr bwMode="auto">
          <a:xfrm>
            <a:off x="6299200" y="2708275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Keyboard, mouse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storage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23850" y="1989138"/>
            <a:ext cx="2663825" cy="324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682" name="文字方塊 10"/>
          <p:cNvSpPr txBox="1">
            <a:spLocks noChangeArrowheads="1"/>
          </p:cNvSpPr>
          <p:nvPr/>
        </p:nvSpPr>
        <p:spPr bwMode="auto">
          <a:xfrm>
            <a:off x="539750" y="2133600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Asset Management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8683" name="文字方塊 11"/>
          <p:cNvSpPr txBox="1">
            <a:spLocks noChangeArrowheads="1"/>
          </p:cNvSpPr>
          <p:nvPr/>
        </p:nvSpPr>
        <p:spPr bwMode="auto">
          <a:xfrm>
            <a:off x="539750" y="2708275"/>
            <a:ext cx="22320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loading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saving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caching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 simple example</a:t>
            </a:r>
            <a:endParaRPr lang="zh-TW" altLang="en-US" dirty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TW" dirty="0" smtClean="0"/>
              <a:t>A character has three states: </a:t>
            </a:r>
            <a:r>
              <a:rPr lang="en-US" altLang="zh-TW" b="1" dirty="0" smtClean="0"/>
              <a:t>stand, walk, and jump</a:t>
            </a:r>
          </a:p>
          <a:p>
            <a:r>
              <a:rPr lang="en-US" altLang="zh-TW" dirty="0" smtClean="0"/>
              <a:t>Use “A” and “</a:t>
            </a:r>
            <a:r>
              <a:rPr lang="en-US" altLang="zh-TW" dirty="0" err="1" smtClean="0"/>
              <a:t>D”key</a:t>
            </a:r>
            <a:r>
              <a:rPr lang="en-US" altLang="zh-TW" dirty="0" smtClean="0"/>
              <a:t> to move the character</a:t>
            </a:r>
          </a:p>
          <a:p>
            <a:r>
              <a:rPr lang="en-US" altLang="zh-TW" dirty="0" smtClean="0"/>
              <a:t>When press </a:t>
            </a:r>
            <a:r>
              <a:rPr lang="en-US" altLang="zh-TW" dirty="0" smtClean="0"/>
              <a:t>“space”, </a:t>
            </a:r>
            <a:r>
              <a:rPr lang="en-US" altLang="zh-TW" dirty="0" smtClean="0"/>
              <a:t>the character will jump, and the score will increase by 1.</a:t>
            </a: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State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Position, </a:t>
            </a:r>
            <a:r>
              <a:rPr lang="en-US" altLang="zh-TW" dirty="0" smtClean="0"/>
              <a:t>Direction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Gamescore</a:t>
            </a:r>
            <a:endParaRPr lang="zh-TW" altLang="en-US" dirty="0" smtClean="0"/>
          </a:p>
        </p:txBody>
      </p:sp>
      <p:sp>
        <p:nvSpPr>
          <p:cNvPr id="4" name="橢圓 3"/>
          <p:cNvSpPr/>
          <p:nvPr/>
        </p:nvSpPr>
        <p:spPr>
          <a:xfrm>
            <a:off x="2065338" y="4572000"/>
            <a:ext cx="17145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292725" y="4508500"/>
            <a:ext cx="180022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635375" y="2428875"/>
            <a:ext cx="1928813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4076700" y="5000625"/>
            <a:ext cx="1000125" cy="142875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左-右雙向箭號 8"/>
          <p:cNvSpPr/>
          <p:nvPr/>
        </p:nvSpPr>
        <p:spPr>
          <a:xfrm rot="18621874" flipV="1">
            <a:off x="2947194" y="4101306"/>
            <a:ext cx="1000125" cy="138113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左-右雙向箭號 9"/>
          <p:cNvSpPr/>
          <p:nvPr/>
        </p:nvSpPr>
        <p:spPr>
          <a:xfrm rot="13533135" flipV="1">
            <a:off x="5040312" y="4105276"/>
            <a:ext cx="1000125" cy="1397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4" name="文字方塊 10"/>
          <p:cNvSpPr txBox="1">
            <a:spLocks noChangeArrowheads="1"/>
          </p:cNvSpPr>
          <p:nvPr/>
        </p:nvSpPr>
        <p:spPr bwMode="auto">
          <a:xfrm>
            <a:off x="2428875" y="485775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Stand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651500" y="48656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Walk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076700" y="28956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Jump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1757" name="文字方塊 2"/>
          <p:cNvSpPr txBox="1">
            <a:spLocks noChangeArrowheads="1"/>
          </p:cNvSpPr>
          <p:nvPr/>
        </p:nvSpPr>
        <p:spPr bwMode="auto">
          <a:xfrm>
            <a:off x="3708400" y="5300663"/>
            <a:ext cx="176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Press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“A” 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or 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“D”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758" name="文字方塊 14"/>
          <p:cNvSpPr txBox="1">
            <a:spLocks noChangeArrowheads="1"/>
          </p:cNvSpPr>
          <p:nvPr/>
        </p:nvSpPr>
        <p:spPr bwMode="auto">
          <a:xfrm>
            <a:off x="1692275" y="3573463"/>
            <a:ext cx="1760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Press 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“space” 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to trigger jump()</a:t>
            </a:r>
          </a:p>
        </p:txBody>
      </p:sp>
      <p:sp>
        <p:nvSpPr>
          <p:cNvPr id="31759" name="文字方塊 15"/>
          <p:cNvSpPr txBox="1">
            <a:spLocks noChangeArrowheads="1"/>
          </p:cNvSpPr>
          <p:nvPr/>
        </p:nvSpPr>
        <p:spPr bwMode="auto">
          <a:xfrm>
            <a:off x="5867400" y="3644900"/>
            <a:ext cx="176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Press </a:t>
            </a: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“space” 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to trigger jump()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23" y="1086192"/>
            <a:ext cx="729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86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Debug &amp; moving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</a:t>
            </a:r>
            <a:r>
              <a:rPr lang="en-US" altLang="zh-TW" sz="1800" i="1" dirty="0">
                <a:solidFill>
                  <a:srgbClr val="00B050"/>
                </a:solidFill>
                <a:latin typeface="Consolas" panose="020B0609020204030204" pitchFamily="49" charset="0"/>
              </a:rPr>
              <a:t>// Use this for initialization</a:t>
            </a: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void Start () {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    </a:t>
            </a:r>
            <a:r>
              <a:rPr lang="en-US" altLang="zh-TW" sz="1800" dirty="0" err="1">
                <a:latin typeface="Consolas" panose="020B0609020204030204" pitchFamily="49" charset="0"/>
              </a:rPr>
              <a:t>Debug.Log</a:t>
            </a:r>
            <a:r>
              <a:rPr lang="en-US" altLang="zh-TW" sz="1800" dirty="0">
                <a:latin typeface="Consolas" panose="020B0609020204030204" pitchFamily="49" charset="0"/>
              </a:rPr>
              <a:t>("Hello, start!!");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}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</a:t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</a:t>
            </a:r>
            <a:r>
              <a:rPr lang="en-US" altLang="zh-TW" sz="1800" i="1" dirty="0">
                <a:solidFill>
                  <a:srgbClr val="00B050"/>
                </a:solidFill>
                <a:latin typeface="Consolas" panose="020B0609020204030204" pitchFamily="49" charset="0"/>
              </a:rPr>
              <a:t>// Update is called once per frame</a:t>
            </a: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void Update () </a:t>
            </a:r>
            <a:r>
              <a:rPr lang="en-US" altLang="zh-TW" sz="1800" dirty="0" smtClean="0">
                <a:latin typeface="Consolas" panose="020B0609020204030204" pitchFamily="49" charset="0"/>
              </a:rPr>
              <a:t>{</a:t>
            </a:r>
            <a:r>
              <a:rPr lang="en-US" altLang="zh-TW" sz="1800" dirty="0">
                <a:latin typeface="Consolas" panose="020B0609020204030204" pitchFamily="49" charset="0"/>
              </a:rPr>
              <a:t/>
            </a:r>
            <a:br>
              <a:rPr lang="en-US" altLang="zh-TW" sz="1800" dirty="0">
                <a:latin typeface="Consolas" panose="020B0609020204030204" pitchFamily="49" charset="0"/>
              </a:rPr>
            </a:br>
            <a:r>
              <a:rPr lang="en-US" altLang="zh-TW" sz="1800" dirty="0">
                <a:latin typeface="Consolas" panose="020B0609020204030204" pitchFamily="49" charset="0"/>
              </a:rPr>
              <a:t>            </a:t>
            </a:r>
            <a:r>
              <a:rPr lang="en-US" altLang="zh-TW" sz="1800" dirty="0" err="1">
                <a:latin typeface="Consolas" panose="020B0609020204030204" pitchFamily="49" charset="0"/>
              </a:rPr>
              <a:t>this.transform.position</a:t>
            </a:r>
            <a:r>
              <a:rPr lang="en-US" altLang="zh-TW" sz="1800" dirty="0">
                <a:latin typeface="Consolas" panose="020B0609020204030204" pitchFamily="49" charset="0"/>
              </a:rPr>
              <a:t> += new </a:t>
            </a:r>
            <a:r>
              <a:rPr lang="en-US" altLang="zh-TW" sz="1800" dirty="0" smtClean="0">
                <a:latin typeface="Consolas" panose="020B0609020204030204" pitchFamily="49" charset="0"/>
              </a:rPr>
              <a:t>Vector3(1,</a:t>
            </a:r>
            <a:r>
              <a:rPr lang="en-US" altLang="zh-TW" sz="1800" dirty="0">
                <a:latin typeface="Consolas" panose="020B0609020204030204" pitchFamily="49" charset="0"/>
              </a:rPr>
              <a:t> 0, 0</a:t>
            </a:r>
            <a:r>
              <a:rPr lang="en-US" altLang="zh-TW" sz="1800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zh-TW" altLang="en-US" sz="1800" dirty="0">
                <a:latin typeface="Consolas" panose="020B0609020204030204" pitchFamily="49" charset="0"/>
              </a:rPr>
              <a:t> </a:t>
            </a:r>
            <a:r>
              <a:rPr lang="zh-TW" altLang="en-US" sz="1800" dirty="0" smtClean="0">
                <a:latin typeface="Consolas" panose="020B0609020204030204" pitchFamily="49" charset="0"/>
              </a:rPr>
              <a:t>   </a:t>
            </a:r>
            <a:r>
              <a:rPr lang="en-US" altLang="zh-TW" sz="1800" dirty="0" smtClean="0">
                <a:latin typeface="Consolas" panose="020B0609020204030204" pitchFamily="49" charset="0"/>
              </a:rPr>
              <a:t>} </a:t>
            </a:r>
            <a:endParaRPr lang="zh-TW" alt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670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Control speed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   </a:t>
            </a:r>
            <a:r>
              <a:rPr lang="zh-TW" altLang="en-US" sz="1600" dirty="0" smtClean="0">
                <a:latin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</a:rPr>
              <a:t>float</a:t>
            </a:r>
            <a:r>
              <a:rPr lang="en-US" altLang="zh-TW" sz="1600" dirty="0">
                <a:latin typeface="Consolas" panose="020B0609020204030204" pitchFamily="49" charset="0"/>
              </a:rPr>
              <a:t> </a:t>
            </a:r>
            <a:r>
              <a:rPr lang="en-US" altLang="zh-TW" sz="1600" dirty="0">
                <a:solidFill>
                  <a:srgbClr val="FF0000"/>
                </a:solidFill>
                <a:latin typeface="Consolas" panose="020B0609020204030204" pitchFamily="49" charset="0"/>
              </a:rPr>
              <a:t>speed</a:t>
            </a:r>
            <a:r>
              <a:rPr lang="en-US" altLang="zh-TW" sz="1600" dirty="0">
                <a:latin typeface="Consolas" panose="020B0609020204030204" pitchFamily="49" charset="0"/>
              </a:rPr>
              <a:t> = 20;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</a:t>
            </a:r>
            <a:r>
              <a:rPr lang="en-US" altLang="zh-TW" sz="1600" i="1" dirty="0">
                <a:solidFill>
                  <a:srgbClr val="00B050"/>
                </a:solidFill>
                <a:latin typeface="Consolas" panose="020B0609020204030204" pitchFamily="49" charset="0"/>
              </a:rPr>
              <a:t>// Use this for initialization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void Start () {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    </a:t>
            </a:r>
            <a:r>
              <a:rPr lang="en-US" altLang="zh-TW" sz="1600" dirty="0" err="1">
                <a:latin typeface="Consolas" panose="020B0609020204030204" pitchFamily="49" charset="0"/>
              </a:rPr>
              <a:t>Debug.Log</a:t>
            </a:r>
            <a:r>
              <a:rPr lang="en-US" altLang="zh-TW" sz="1600" dirty="0">
                <a:latin typeface="Consolas" panose="020B0609020204030204" pitchFamily="49" charset="0"/>
              </a:rPr>
              <a:t>("Hello, start!!");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}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</a:t>
            </a:r>
            <a:r>
              <a:rPr lang="en-US" altLang="zh-TW" sz="1600" i="1" dirty="0">
                <a:solidFill>
                  <a:srgbClr val="00B050"/>
                </a:solidFill>
                <a:latin typeface="Consolas" panose="020B0609020204030204" pitchFamily="49" charset="0"/>
              </a:rPr>
              <a:t>// Update is called once per frame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void Update () </a:t>
            </a:r>
            <a:r>
              <a:rPr lang="en-US" altLang="zh-TW" sz="1600" dirty="0" smtClean="0">
                <a:latin typeface="Consolas" panose="020B0609020204030204" pitchFamily="49" charset="0"/>
              </a:rPr>
              <a:t>{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     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this.transform.position</a:t>
            </a:r>
            <a:r>
              <a:rPr lang="en-US" altLang="zh-TW" sz="1600" dirty="0">
                <a:latin typeface="Consolas" panose="020B0609020204030204" pitchFamily="49" charset="0"/>
              </a:rPr>
              <a:t> += new </a:t>
            </a:r>
            <a:r>
              <a:rPr lang="en-US" altLang="zh-TW" sz="1600" dirty="0" smtClean="0">
                <a:latin typeface="Consolas" panose="020B0609020204030204" pitchFamily="49" charset="0"/>
              </a:rPr>
              <a:t>Vector3(</a:t>
            </a:r>
            <a:r>
              <a:rPr lang="en-US" altLang="zh-TW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speed</a:t>
            </a:r>
            <a:r>
              <a:rPr lang="en-US" altLang="zh-TW" sz="1600" dirty="0" smtClean="0">
                <a:latin typeface="Consolas" panose="020B0609020204030204" pitchFamily="49" charset="0"/>
              </a:rPr>
              <a:t>*</a:t>
            </a:r>
            <a:r>
              <a:rPr lang="en-US" altLang="zh-TW" sz="1600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Time.deltaTime</a:t>
            </a:r>
            <a:r>
              <a:rPr lang="en-US" altLang="zh-TW" sz="1600" dirty="0">
                <a:latin typeface="Consolas" panose="020B0609020204030204" pitchFamily="49" charset="0"/>
              </a:rPr>
              <a:t>, 0, 0</a:t>
            </a:r>
            <a:r>
              <a:rPr lang="en-US" altLang="zh-TW" sz="1600" dirty="0" smtClean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zh-TW" altLang="en-US" sz="1600" dirty="0">
                <a:latin typeface="Consolas" panose="020B0609020204030204" pitchFamily="49" charset="0"/>
              </a:rPr>
              <a:t> </a:t>
            </a:r>
            <a:r>
              <a:rPr lang="zh-TW" altLang="en-US" sz="1600" dirty="0" smtClean="0">
                <a:latin typeface="Consolas" panose="020B0609020204030204" pitchFamily="49" charset="0"/>
              </a:rPr>
              <a:t>   </a:t>
            </a:r>
            <a:r>
              <a:rPr lang="en-US" altLang="zh-TW" sz="1600" dirty="0" smtClean="0">
                <a:latin typeface="Consolas" panose="020B0609020204030204" pitchFamily="49" charset="0"/>
              </a:rPr>
              <a:t>} </a:t>
            </a:r>
            <a:endParaRPr lang="zh-TW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50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Walking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void Update () {</a:t>
            </a:r>
            <a:endParaRPr lang="en-US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    if</a:t>
            </a:r>
            <a:r>
              <a:rPr lang="en-US" altLang="zh-TW" sz="1600" dirty="0">
                <a:latin typeface="Consolas" panose="020B0609020204030204" pitchFamily="49" charset="0"/>
              </a:rPr>
              <a:t> (</a:t>
            </a:r>
            <a:r>
              <a:rPr lang="en-US" altLang="zh-TW" sz="1600" dirty="0" err="1">
                <a:latin typeface="Consolas" panose="020B0609020204030204" pitchFamily="49" charset="0"/>
              </a:rPr>
              <a:t>Input.</a:t>
            </a:r>
            <a:r>
              <a:rPr lang="en-US" altLang="zh-TW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GetKey</a:t>
            </a:r>
            <a:r>
              <a:rPr lang="en-US" altLang="zh-TW" sz="1600" dirty="0">
                <a:latin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</a:rPr>
              <a:t>KeyCode.D</a:t>
            </a:r>
            <a:r>
              <a:rPr lang="en-US" altLang="zh-TW" sz="1600" dirty="0">
                <a:latin typeface="Consolas" panose="020B0609020204030204" pitchFamily="49" charset="0"/>
              </a:rPr>
              <a:t>))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 smtClean="0">
                <a:latin typeface="Consolas" panose="020B0609020204030204" pitchFamily="49" charset="0"/>
              </a:rPr>
              <a:t>    {</a:t>
            </a: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>   </a:t>
            </a:r>
            <a:r>
              <a:rPr lang="en-US" altLang="zh-TW" sz="1600" dirty="0" smtClean="0">
                <a:latin typeface="Consolas" panose="020B0609020204030204" pitchFamily="49" charset="0"/>
              </a:rPr>
              <a:t>     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this.transform.position</a:t>
            </a:r>
            <a:r>
              <a:rPr lang="en-US" altLang="zh-TW" sz="1600" dirty="0">
                <a:latin typeface="Consolas" panose="020B0609020204030204" pitchFamily="49" charset="0"/>
              </a:rPr>
              <a:t> += new </a:t>
            </a:r>
            <a:r>
              <a:rPr lang="en-US" altLang="zh-TW" sz="1600" dirty="0" smtClean="0">
                <a:latin typeface="Consolas" panose="020B0609020204030204" pitchFamily="49" charset="0"/>
              </a:rPr>
              <a:t>Vector3(speed*</a:t>
            </a:r>
            <a:r>
              <a:rPr lang="en-US" altLang="zh-TW" sz="1600" dirty="0" err="1" smtClean="0">
                <a:latin typeface="Consolas" panose="020B0609020204030204" pitchFamily="49" charset="0"/>
              </a:rPr>
              <a:t>Time.deltaTime</a:t>
            </a:r>
            <a:r>
              <a:rPr lang="en-US" altLang="zh-TW" sz="1600" dirty="0">
                <a:latin typeface="Consolas" panose="020B0609020204030204" pitchFamily="49" charset="0"/>
              </a:rPr>
              <a:t>, 0, 0);</a:t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>
                <a:latin typeface="Consolas" panose="020B0609020204030204" pitchFamily="49" charset="0"/>
              </a:rPr>
              <a:t/>
            </a:r>
            <a:br>
              <a:rPr lang="en-US" altLang="zh-TW" sz="1600" dirty="0">
                <a:latin typeface="Consolas" panose="020B0609020204030204" pitchFamily="49" charset="0"/>
              </a:rPr>
            </a:br>
            <a:r>
              <a:rPr lang="en-US" altLang="zh-TW" sz="1600" dirty="0" smtClean="0">
                <a:latin typeface="Consolas" panose="020B0609020204030204" pitchFamily="49" charset="0"/>
              </a:rPr>
              <a:t>    } </a:t>
            </a:r>
            <a:endParaRPr lang="en-US" altLang="zh-TW" sz="16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    …</a:t>
            </a: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smtClean="0">
                <a:latin typeface="Consolas" panose="020B0609020204030204" pitchFamily="49" charset="0"/>
              </a:rPr>
              <a:t>}</a:t>
            </a:r>
            <a:endParaRPr lang="zh-TW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84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Jump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2132856"/>
            <a:ext cx="4312167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    bool </a:t>
            </a:r>
            <a:r>
              <a:rPr lang="en-US" altLang="zh-TW" sz="1400" dirty="0" err="1">
                <a:latin typeface="Consolas" panose="020B0609020204030204" pitchFamily="49" charset="0"/>
              </a:rPr>
              <a:t>IsJump</a:t>
            </a:r>
            <a:r>
              <a:rPr lang="en-US" altLang="zh-TW" sz="1400" dirty="0">
                <a:latin typeface="Consolas" panose="020B0609020204030204" pitchFamily="49" charset="0"/>
              </a:rPr>
              <a:t> = false;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</a:t>
            </a:r>
            <a:r>
              <a:rPr lang="en-US" altLang="zh-TW" sz="1400" dirty="0" err="1">
                <a:latin typeface="Consolas" panose="020B0609020204030204" pitchFamily="49" charset="0"/>
              </a:rPr>
              <a:t>int</a:t>
            </a:r>
            <a:r>
              <a:rPr lang="en-US" altLang="zh-TW" sz="1400" dirty="0">
                <a:latin typeface="Consolas" panose="020B0609020204030204" pitchFamily="49" charset="0"/>
              </a:rPr>
              <a:t> </a:t>
            </a:r>
            <a:r>
              <a:rPr lang="en-US" altLang="zh-TW" sz="1400" dirty="0" err="1">
                <a:latin typeface="Consolas" panose="020B0609020204030204" pitchFamily="49" charset="0"/>
              </a:rPr>
              <a:t>JumpCount</a:t>
            </a:r>
            <a:r>
              <a:rPr lang="en-US" altLang="zh-TW" sz="1400" dirty="0">
                <a:latin typeface="Consolas" panose="020B0609020204030204" pitchFamily="49" charset="0"/>
              </a:rPr>
              <a:t> = -1;</a:t>
            </a:r>
            <a:r>
              <a:rPr lang="en-US" altLang="zh-TW" sz="14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altLang="zh-TW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400" dirty="0">
                <a:latin typeface="Consolas" panose="020B0609020204030204" pitchFamily="49" charset="0"/>
              </a:rPr>
              <a:t>    void Update () {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if(</a:t>
            </a:r>
            <a:r>
              <a:rPr lang="en-US" altLang="zh-TW" sz="1400" dirty="0" err="1">
                <a:latin typeface="Consolas" panose="020B0609020204030204" pitchFamily="49" charset="0"/>
              </a:rPr>
              <a:t>Input.GetKey</a:t>
            </a:r>
            <a:r>
              <a:rPr lang="en-US" altLang="zh-TW" sz="1400" dirty="0">
                <a:latin typeface="Consolas" panose="020B0609020204030204" pitchFamily="49" charset="0"/>
              </a:rPr>
              <a:t>(</a:t>
            </a:r>
            <a:r>
              <a:rPr lang="en-US" altLang="zh-TW" sz="1400" dirty="0" err="1">
                <a:latin typeface="Consolas" panose="020B0609020204030204" pitchFamily="49" charset="0"/>
              </a:rPr>
              <a:t>KeyCode.Space</a:t>
            </a:r>
            <a:r>
              <a:rPr lang="en-US" altLang="zh-TW" sz="1400" dirty="0">
                <a:latin typeface="Consolas" panose="020B0609020204030204" pitchFamily="49" charset="0"/>
              </a:rPr>
              <a:t>))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{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    if(!</a:t>
            </a:r>
            <a:r>
              <a:rPr lang="en-US" altLang="zh-TW" sz="1400" dirty="0" err="1">
                <a:latin typeface="Consolas" panose="020B0609020204030204" pitchFamily="49" charset="0"/>
              </a:rPr>
              <a:t>IsJump</a:t>
            </a:r>
            <a:r>
              <a:rPr lang="en-US" altLang="zh-TW" sz="1400" dirty="0">
                <a:latin typeface="Consolas" panose="020B0609020204030204" pitchFamily="49" charset="0"/>
              </a:rPr>
              <a:t>)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    {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        </a:t>
            </a:r>
            <a:r>
              <a:rPr lang="en-US" altLang="zh-TW" sz="1400" dirty="0" err="1">
                <a:latin typeface="Consolas" panose="020B0609020204030204" pitchFamily="49" charset="0"/>
              </a:rPr>
              <a:t>IsJump</a:t>
            </a:r>
            <a:r>
              <a:rPr lang="en-US" altLang="zh-TW" sz="1400" dirty="0">
                <a:latin typeface="Consolas" panose="020B0609020204030204" pitchFamily="49" charset="0"/>
              </a:rPr>
              <a:t> = true; 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        </a:t>
            </a:r>
            <a:r>
              <a:rPr lang="en-US" altLang="zh-TW" sz="1400" dirty="0" err="1">
                <a:latin typeface="Consolas" panose="020B0609020204030204" pitchFamily="49" charset="0"/>
              </a:rPr>
              <a:t>JumpCount</a:t>
            </a:r>
            <a:r>
              <a:rPr lang="en-US" altLang="zh-TW" sz="1400" dirty="0">
                <a:latin typeface="Consolas" panose="020B0609020204030204" pitchFamily="49" charset="0"/>
              </a:rPr>
              <a:t> = 0;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    }</a:t>
            </a:r>
            <a:br>
              <a:rPr lang="en-US" altLang="zh-TW" sz="1400" dirty="0">
                <a:latin typeface="Consolas" panose="020B0609020204030204" pitchFamily="49" charset="0"/>
              </a:rPr>
            </a:br>
            <a:r>
              <a:rPr lang="en-US" altLang="zh-TW" sz="1400" dirty="0">
                <a:latin typeface="Consolas" panose="020B0609020204030204" pitchFamily="49" charset="0"/>
              </a:rPr>
              <a:t>        }</a:t>
            </a:r>
            <a:r>
              <a:rPr lang="en-US" altLang="zh-TW" sz="14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1400" dirty="0" smtClean="0">
                <a:latin typeface="Consolas" panose="020B0609020204030204" pitchFamily="49" charset="0"/>
              </a:rPr>
              <a:t>        ….</a:t>
            </a:r>
          </a:p>
          <a:p>
            <a:pPr marL="0" indent="0">
              <a:buNone/>
            </a:pPr>
            <a:r>
              <a:rPr lang="en-US" altLang="zh-TW" sz="1400" dirty="0" smtClean="0">
                <a:latin typeface="Consolas" panose="020B0609020204030204" pitchFamily="49" charset="0"/>
              </a:rPr>
              <a:t>    }</a:t>
            </a:r>
            <a:endParaRPr lang="zh-TW" altLang="en-US" sz="1400" dirty="0">
              <a:latin typeface="Consolas" panose="020B0609020204030204" pitchFamily="49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067944" y="1301982"/>
            <a:ext cx="4929959" cy="39579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500" dirty="0" smtClean="0"/>
              <a:t>       </a:t>
            </a:r>
            <a:r>
              <a:rPr lang="en-US" altLang="zh-TW" sz="1500" dirty="0"/>
              <a:t>float dis = speed * </a:t>
            </a:r>
            <a:r>
              <a:rPr lang="en-US" altLang="zh-TW" sz="1500" dirty="0" err="1"/>
              <a:t>Time.deltaTime</a:t>
            </a:r>
            <a:r>
              <a:rPr lang="en-US" altLang="zh-TW" sz="1500" dirty="0"/>
              <a:t>;  </a:t>
            </a:r>
          </a:p>
          <a:p>
            <a:pPr marL="0" indent="0">
              <a:buNone/>
            </a:pPr>
            <a:r>
              <a:rPr lang="en-US" altLang="zh-TW" sz="1500" dirty="0"/>
              <a:t>       if (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 &gt;= 0)</a:t>
            </a:r>
            <a:br>
              <a:rPr lang="en-US" altLang="zh-TW" sz="1500" dirty="0"/>
            </a:br>
            <a:r>
              <a:rPr lang="en-US" altLang="zh-TW" sz="1500" dirty="0"/>
              <a:t>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if(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 &lt; 20)</a:t>
            </a:r>
            <a:br>
              <a:rPr lang="en-US" altLang="zh-TW" sz="1500" dirty="0"/>
            </a:br>
            <a:r>
              <a:rPr lang="en-US" altLang="zh-TW" sz="1500" dirty="0"/>
              <a:t>    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this.transform.position</a:t>
            </a:r>
            <a:r>
              <a:rPr lang="en-US" altLang="zh-TW" sz="1500" dirty="0"/>
              <a:t> += new Vector3(0, dis, 0);</a:t>
            </a:r>
            <a:br>
              <a:rPr lang="en-US" altLang="zh-TW" sz="1500" dirty="0"/>
            </a:br>
            <a:r>
              <a:rPr lang="en-US" altLang="zh-TW" sz="1500" dirty="0"/>
              <a:t>            } </a:t>
            </a:r>
          </a:p>
          <a:p>
            <a:pPr marL="0" indent="0">
              <a:buNone/>
            </a:pPr>
            <a:r>
              <a:rPr lang="en-US" altLang="zh-TW" sz="1500" dirty="0"/>
              <a:t>            else</a:t>
            </a:r>
            <a:br>
              <a:rPr lang="en-US" altLang="zh-TW" sz="1500" dirty="0"/>
            </a:br>
            <a:r>
              <a:rPr lang="en-US" altLang="zh-TW" sz="1500" dirty="0"/>
              <a:t>    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this.transform.position</a:t>
            </a:r>
            <a:r>
              <a:rPr lang="en-US" altLang="zh-TW" sz="1500" dirty="0"/>
              <a:t> += new Vector3(0, </a:t>
            </a:r>
            <a:r>
              <a:rPr lang="en-US" altLang="zh-TW" sz="1500" dirty="0">
                <a:solidFill>
                  <a:srgbClr val="FF0000"/>
                </a:solidFill>
              </a:rPr>
              <a:t>-</a:t>
            </a:r>
            <a:r>
              <a:rPr lang="en-US" altLang="zh-TW" sz="1500" dirty="0"/>
              <a:t>dis, 0);</a:t>
            </a:r>
            <a:br>
              <a:rPr lang="en-US" altLang="zh-TW" sz="1500" dirty="0"/>
            </a:br>
            <a:r>
              <a:rPr lang="en-US" altLang="zh-TW" sz="1500" dirty="0"/>
              <a:t>            }</a:t>
            </a:r>
            <a:br>
              <a:rPr lang="en-US" altLang="zh-TW" sz="1500" dirty="0"/>
            </a:br>
            <a:r>
              <a:rPr lang="en-US" altLang="zh-TW" sz="1500" dirty="0"/>
              <a:t>            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++;</a:t>
            </a:r>
            <a:br>
              <a:rPr lang="en-US" altLang="zh-TW" sz="1500" dirty="0"/>
            </a:b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en-US" altLang="zh-TW" sz="1500" dirty="0"/>
              <a:t>            if (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&gt;39)</a:t>
            </a:r>
            <a:br>
              <a:rPr lang="en-US" altLang="zh-TW" sz="1500" dirty="0"/>
            </a:br>
            <a:r>
              <a:rPr lang="en-US" altLang="zh-TW" sz="1500" dirty="0"/>
              <a:t>            {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IsJump</a:t>
            </a:r>
            <a:r>
              <a:rPr lang="en-US" altLang="zh-TW" sz="1500" dirty="0"/>
              <a:t> = false;</a:t>
            </a:r>
            <a:br>
              <a:rPr lang="en-US" altLang="zh-TW" sz="1500" dirty="0"/>
            </a:br>
            <a:r>
              <a:rPr lang="en-US" altLang="zh-TW" sz="1500" dirty="0"/>
              <a:t>                </a:t>
            </a:r>
            <a:r>
              <a:rPr lang="en-US" altLang="zh-TW" sz="1500" dirty="0" err="1"/>
              <a:t>JumpCount</a:t>
            </a:r>
            <a:r>
              <a:rPr lang="en-US" altLang="zh-TW" sz="1500" dirty="0"/>
              <a:t> = -1;</a:t>
            </a:r>
            <a:br>
              <a:rPr lang="en-US" altLang="zh-TW" sz="1500" dirty="0"/>
            </a:br>
            <a:r>
              <a:rPr lang="en-US" altLang="zh-TW" sz="1500" dirty="0"/>
              <a:t>            }</a:t>
            </a:r>
            <a:br>
              <a:rPr lang="en-US" altLang="zh-TW" sz="1500" dirty="0"/>
            </a:br>
            <a:r>
              <a:rPr lang="en-US" altLang="zh-TW" sz="1500" dirty="0"/>
              <a:t>        } 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654682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first video game</a:t>
            </a:r>
            <a:endParaRPr lang="zh-TW" altLang="en-US" smtClean="0"/>
          </a:p>
        </p:txBody>
      </p:sp>
      <p:sp>
        <p:nvSpPr>
          <p:cNvPr id="12291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Tennis for Two</a:t>
            </a:r>
            <a:r>
              <a:rPr lang="en-US" altLang="zh-TW" smtClean="0"/>
              <a:t> was a game developed in 1958 on an analog computer, which simulates a game of tennis or ping pong on an oscilloscope.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12292" name="Picture 2" descr="Tennis for 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28797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upload.wikimedia.org/wikipedia/commons/thumb/7/73/Tennis_For_Two_50th_anniversary.jpg/220px-Tennis_For_Two_50th_annivers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25955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Sprite switch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    public </a:t>
            </a:r>
            <a:r>
              <a:rPr lang="en-US" altLang="zh-TW" sz="1350" dirty="0">
                <a:solidFill>
                  <a:srgbClr val="FF0000"/>
                </a:solidFill>
                <a:latin typeface="Consolas" panose="020B0609020204030204" pitchFamily="49" charset="0"/>
              </a:rPr>
              <a:t>Sprite[]</a:t>
            </a:r>
            <a:r>
              <a:rPr lang="en-US" altLang="zh-TW" sz="1350" dirty="0">
                <a:latin typeface="Consolas" panose="020B0609020204030204" pitchFamily="49" charset="0"/>
              </a:rPr>
              <a:t> sprites;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</a:t>
            </a:r>
            <a:r>
              <a:rPr lang="en-US" altLang="zh-TW" sz="1350" dirty="0" err="1">
                <a:latin typeface="Consolas" panose="020B0609020204030204" pitchFamily="49" charset="0"/>
              </a:rPr>
              <a:t>int</a:t>
            </a:r>
            <a:r>
              <a:rPr lang="en-US" altLang="zh-TW" sz="1350" dirty="0">
                <a:latin typeface="Consolas" panose="020B0609020204030204" pitchFamily="49" charset="0"/>
              </a:rPr>
              <a:t> </a:t>
            </a:r>
            <a:r>
              <a:rPr lang="en-US" altLang="zh-TW" sz="1350" dirty="0" err="1">
                <a:latin typeface="Consolas" panose="020B0609020204030204" pitchFamily="49" charset="0"/>
              </a:rPr>
              <a:t>sprites_index</a:t>
            </a:r>
            <a:r>
              <a:rPr lang="en-US" altLang="zh-TW" sz="1350" dirty="0">
                <a:latin typeface="Consolas" panose="020B0609020204030204" pitchFamily="49" charset="0"/>
              </a:rPr>
              <a:t> = 0; </a:t>
            </a:r>
          </a:p>
          <a:p>
            <a:pPr marL="0" indent="0">
              <a:buNone/>
            </a:pPr>
            <a:endParaRPr lang="en-US" altLang="zh-TW" sz="135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   </a:t>
            </a:r>
            <a:r>
              <a:rPr lang="en-US" altLang="zh-TW" sz="1350" dirty="0">
                <a:solidFill>
                  <a:srgbClr val="00B050"/>
                </a:solidFill>
                <a:latin typeface="Consolas" panose="020B0609020204030204" pitchFamily="49" charset="0"/>
              </a:rPr>
              <a:t> </a:t>
            </a:r>
            <a:r>
              <a:rPr lang="en-US" altLang="zh-TW" sz="1350" i="1" dirty="0">
                <a:solidFill>
                  <a:srgbClr val="00B050"/>
                </a:solidFill>
                <a:latin typeface="Consolas" panose="020B0609020204030204" pitchFamily="49" charset="0"/>
              </a:rPr>
              <a:t>// Update is called once per frame</a:t>
            </a:r>
            <a:r>
              <a:rPr lang="en-US" altLang="zh-TW" sz="1350" dirty="0">
                <a:latin typeface="Consolas" panose="020B0609020204030204" pitchFamily="49" charset="0"/>
              </a:rPr>
              <a:t/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void Update () {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/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if (</a:t>
            </a:r>
            <a:r>
              <a:rPr lang="en-US" altLang="zh-TW" sz="1350" dirty="0" err="1">
                <a:latin typeface="Consolas" panose="020B0609020204030204" pitchFamily="49" charset="0"/>
              </a:rPr>
              <a:t>Input.GetKey</a:t>
            </a:r>
            <a:r>
              <a:rPr lang="en-US" altLang="zh-TW" sz="1350" dirty="0">
                <a:latin typeface="Consolas" panose="020B0609020204030204" pitchFamily="49" charset="0"/>
              </a:rPr>
              <a:t>(</a:t>
            </a:r>
            <a:r>
              <a:rPr lang="en-US" altLang="zh-TW" sz="1350" dirty="0" err="1">
                <a:latin typeface="Consolas" panose="020B0609020204030204" pitchFamily="49" charset="0"/>
              </a:rPr>
              <a:t>KeyCode.D</a:t>
            </a:r>
            <a:r>
              <a:rPr lang="en-US" altLang="zh-TW" sz="1350" dirty="0">
                <a:latin typeface="Consolas" panose="020B0609020204030204" pitchFamily="49" charset="0"/>
              </a:rPr>
              <a:t>))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{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    </a:t>
            </a:r>
            <a:r>
              <a:rPr lang="en-US" altLang="zh-TW" sz="1350" dirty="0" err="1">
                <a:latin typeface="Consolas" panose="020B0609020204030204" pitchFamily="49" charset="0"/>
              </a:rPr>
              <a:t>this.transform.position</a:t>
            </a:r>
            <a:r>
              <a:rPr lang="en-US" altLang="zh-TW" sz="1350" dirty="0">
                <a:latin typeface="Consolas" panose="020B0609020204030204" pitchFamily="49" charset="0"/>
              </a:rPr>
              <a:t> += new Vector3(speed * </a:t>
            </a:r>
            <a:r>
              <a:rPr lang="en-US" altLang="zh-TW" sz="1350" dirty="0" err="1">
                <a:latin typeface="Consolas" panose="020B0609020204030204" pitchFamily="49" charset="0"/>
              </a:rPr>
              <a:t>Time.deltaTime</a:t>
            </a:r>
            <a:r>
              <a:rPr lang="en-US" altLang="zh-TW" sz="1350" dirty="0">
                <a:latin typeface="Consolas" panose="020B0609020204030204" pitchFamily="49" charset="0"/>
              </a:rPr>
              <a:t>, 0, 0);</a:t>
            </a:r>
          </a:p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            </a:t>
            </a:r>
            <a:r>
              <a:rPr lang="en-US" altLang="zh-TW" sz="1350" dirty="0" err="1">
                <a:latin typeface="Consolas" panose="020B0609020204030204" pitchFamily="49" charset="0"/>
              </a:rPr>
              <a:t>int</a:t>
            </a:r>
            <a:r>
              <a:rPr lang="en-US" altLang="zh-TW" sz="1350" dirty="0">
                <a:latin typeface="Consolas" panose="020B0609020204030204" pitchFamily="49" charset="0"/>
              </a:rPr>
              <a:t> </a:t>
            </a:r>
            <a:r>
              <a:rPr lang="en-US" altLang="zh-TW" sz="1350" dirty="0" err="1">
                <a:latin typeface="Consolas" panose="020B0609020204030204" pitchFamily="49" charset="0"/>
              </a:rPr>
              <a:t>i</a:t>
            </a:r>
            <a:r>
              <a:rPr lang="en-US" altLang="zh-TW" sz="1350" dirty="0">
                <a:latin typeface="Consolas" panose="020B0609020204030204" pitchFamily="49" charset="0"/>
              </a:rPr>
              <a:t> = (++</a:t>
            </a:r>
            <a:r>
              <a:rPr lang="en-US" altLang="zh-TW" sz="1350" dirty="0" err="1">
                <a:latin typeface="Consolas" panose="020B0609020204030204" pitchFamily="49" charset="0"/>
              </a:rPr>
              <a:t>sprites_index</a:t>
            </a:r>
            <a:r>
              <a:rPr lang="en-US" altLang="zh-TW" sz="1350" dirty="0">
                <a:latin typeface="Consolas" panose="020B0609020204030204" pitchFamily="49" charset="0"/>
              </a:rPr>
              <a:t>)%2;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    </a:t>
            </a:r>
            <a:r>
              <a:rPr lang="en-US" altLang="zh-TW" sz="1350" dirty="0" err="1">
                <a:solidFill>
                  <a:srgbClr val="FF0000"/>
                </a:solidFill>
                <a:latin typeface="Consolas" panose="020B0609020204030204" pitchFamily="49" charset="0"/>
              </a:rPr>
              <a:t>this.GetComponent</a:t>
            </a:r>
            <a:r>
              <a:rPr lang="en-US" altLang="zh-TW" sz="1350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US" altLang="zh-TW" sz="1350" dirty="0" err="1">
                <a:solidFill>
                  <a:srgbClr val="FF0000"/>
                </a:solidFill>
                <a:latin typeface="Consolas" panose="020B0609020204030204" pitchFamily="49" charset="0"/>
              </a:rPr>
              <a:t>SpriteRenderer</a:t>
            </a:r>
            <a:r>
              <a:rPr lang="en-US" altLang="zh-TW" sz="1350" dirty="0">
                <a:solidFill>
                  <a:srgbClr val="FF0000"/>
                </a:solidFill>
                <a:latin typeface="Consolas" panose="020B0609020204030204" pitchFamily="49" charset="0"/>
              </a:rPr>
              <a:t>&gt;().sprite</a:t>
            </a:r>
            <a:r>
              <a:rPr lang="en-US" altLang="zh-TW" sz="1350" dirty="0">
                <a:latin typeface="Consolas" panose="020B0609020204030204" pitchFamily="49" charset="0"/>
              </a:rPr>
              <a:t> = sprites[</a:t>
            </a:r>
            <a:r>
              <a:rPr lang="en-US" altLang="zh-TW" sz="1350" dirty="0" err="1">
                <a:latin typeface="Consolas" panose="020B0609020204030204" pitchFamily="49" charset="0"/>
              </a:rPr>
              <a:t>i</a:t>
            </a:r>
            <a:r>
              <a:rPr lang="en-US" altLang="zh-TW" sz="1350" dirty="0">
                <a:latin typeface="Consolas" panose="020B0609020204030204" pitchFamily="49" charset="0"/>
              </a:rPr>
              <a:t>];</a:t>
            </a:r>
            <a:br>
              <a:rPr lang="en-US" altLang="zh-TW" sz="1350" dirty="0">
                <a:latin typeface="Consolas" panose="020B0609020204030204" pitchFamily="49" charset="0"/>
              </a:rPr>
            </a:br>
            <a:r>
              <a:rPr lang="en-US" altLang="zh-TW" sz="1350" dirty="0">
                <a:latin typeface="Consolas" panose="020B0609020204030204" pitchFamily="49" charset="0"/>
              </a:rPr>
              <a:t>        } </a:t>
            </a:r>
          </a:p>
          <a:p>
            <a:pPr marL="0" indent="0">
              <a:buNone/>
            </a:pPr>
            <a:r>
              <a:rPr lang="en-US" altLang="zh-TW" sz="135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641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zh-TW" dirty="0" smtClean="0"/>
          </a:p>
          <a:p>
            <a:pPr marL="0" indent="0" algn="ctr">
              <a:buFontTx/>
              <a:buNone/>
              <a:defRPr/>
            </a:pPr>
            <a:endParaRPr lang="en-US" altLang="zh-TW" b="1" dirty="0" smtClean="0"/>
          </a:p>
          <a:p>
            <a:pPr marL="0" indent="0" algn="ctr">
              <a:buFontTx/>
              <a:buNone/>
              <a:defRPr/>
            </a:pPr>
            <a:r>
              <a:rPr lang="en-US" altLang="zh-TW" b="1" dirty="0" smtClean="0"/>
              <a:t>Art </a:t>
            </a:r>
            <a:r>
              <a:rPr lang="en-US" altLang="zh-TW" b="1" dirty="0"/>
              <a:t>challenges technology; </a:t>
            </a:r>
            <a:endParaRPr lang="en-US" altLang="zh-TW" b="1" dirty="0" smtClean="0"/>
          </a:p>
          <a:p>
            <a:pPr marL="0" indent="0" algn="ctr">
              <a:buFontTx/>
              <a:buNone/>
              <a:defRPr/>
            </a:pPr>
            <a:r>
              <a:rPr lang="en-US" altLang="zh-TW" b="1" dirty="0" smtClean="0"/>
              <a:t>technology </a:t>
            </a:r>
            <a:r>
              <a:rPr lang="en-US" altLang="zh-TW" b="1" dirty="0"/>
              <a:t>inspires the art</a:t>
            </a:r>
            <a:r>
              <a:rPr lang="en-US" altLang="zh-TW" b="1" dirty="0" smtClean="0"/>
              <a:t>.</a:t>
            </a:r>
          </a:p>
          <a:p>
            <a:pPr marL="0" indent="0" algn="ctr">
              <a:buFontTx/>
              <a:buNone/>
              <a:defRPr/>
            </a:pPr>
            <a:r>
              <a:rPr lang="en-US" altLang="zh-TW" b="1" dirty="0" smtClean="0"/>
              <a:t>                          - </a:t>
            </a:r>
            <a:r>
              <a:rPr lang="en-US" altLang="zh-TW" b="1" dirty="0"/>
              <a:t>John </a:t>
            </a:r>
            <a:r>
              <a:rPr lang="en-US" altLang="zh-TW" b="1" dirty="0" err="1"/>
              <a:t>Lasseter</a:t>
            </a:r>
            <a:endParaRPr lang="en-US" altLang="zh-TW" b="1" dirty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OpenGL 2D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3965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Glut and game loop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132138" y="1412875"/>
            <a:ext cx="2663825" cy="2312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0" name="文字方塊 4"/>
          <p:cNvSpPr txBox="1">
            <a:spLocks noChangeArrowheads="1"/>
          </p:cNvSpPr>
          <p:nvPr/>
        </p:nvSpPr>
        <p:spPr bwMode="auto">
          <a:xfrm>
            <a:off x="3348038" y="15573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Game Loop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9701" name="文字方塊 5"/>
          <p:cNvSpPr txBox="1">
            <a:spLocks noChangeArrowheads="1"/>
          </p:cNvSpPr>
          <p:nvPr/>
        </p:nvSpPr>
        <p:spPr bwMode="auto">
          <a:xfrm>
            <a:off x="3348038" y="2133600"/>
            <a:ext cx="22320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Start()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Update(delta)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Arial" charset="0"/>
                <a:ea typeface="新細明體" pitchFamily="18" charset="-120"/>
              </a:rPr>
              <a:t>Display(delta</a:t>
            </a:r>
            <a:r>
              <a:rPr lang="en-US" altLang="zh-TW" sz="1800" dirty="0">
                <a:latin typeface="Arial" charset="0"/>
                <a:ea typeface="新細明體" pitchFamily="18" charset="-120"/>
              </a:rPr>
              <a:t>)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011863" y="1412875"/>
            <a:ext cx="2663825" cy="2312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3" name="文字方塊 7"/>
          <p:cNvSpPr txBox="1">
            <a:spLocks noChangeArrowheads="1"/>
          </p:cNvSpPr>
          <p:nvPr/>
        </p:nvSpPr>
        <p:spPr bwMode="auto">
          <a:xfrm>
            <a:off x="6227763" y="15573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I/O System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9704" name="文字方塊 8"/>
          <p:cNvSpPr txBox="1">
            <a:spLocks noChangeArrowheads="1"/>
          </p:cNvSpPr>
          <p:nvPr/>
        </p:nvSpPr>
        <p:spPr bwMode="auto">
          <a:xfrm>
            <a:off x="6227763" y="2133600"/>
            <a:ext cx="2232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Keyboard, mouse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audio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storage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323850" y="3305175"/>
            <a:ext cx="2663825" cy="34369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6" name="文字方塊 12"/>
          <p:cNvSpPr txBox="1">
            <a:spLocks noChangeArrowheads="1"/>
          </p:cNvSpPr>
          <p:nvPr/>
        </p:nvSpPr>
        <p:spPr bwMode="auto">
          <a:xfrm>
            <a:off x="395288" y="3646488"/>
            <a:ext cx="24479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main()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initglut()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init();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RegisterCallback()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update(0);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glutMainLoop()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084888" y="3860800"/>
            <a:ext cx="2663825" cy="2881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08" name="文字方塊 15"/>
          <p:cNvSpPr txBox="1">
            <a:spLocks noChangeArrowheads="1"/>
          </p:cNvSpPr>
          <p:nvPr/>
        </p:nvSpPr>
        <p:spPr bwMode="auto">
          <a:xfrm>
            <a:off x="6156325" y="4437063"/>
            <a:ext cx="24479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keyboard(key)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switch(key)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case ’j’: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    jump()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    break;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132138" y="3860800"/>
            <a:ext cx="2663825" cy="2881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10" name="文字方塊 19"/>
          <p:cNvSpPr txBox="1">
            <a:spLocks noChangeArrowheads="1"/>
          </p:cNvSpPr>
          <p:nvPr/>
        </p:nvSpPr>
        <p:spPr bwMode="auto">
          <a:xfrm>
            <a:off x="3240088" y="3933825"/>
            <a:ext cx="24479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update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(int i){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 //update state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glutTimerFunc(delta,   update, ++i);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glutPostRedisplay();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800">
              <a:latin typeface="Arial" charset="0"/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display</a:t>
            </a:r>
            <a:r>
              <a:rPr lang="en-US" altLang="zh-TW" sz="1800">
                <a:latin typeface="Arial" charset="0"/>
                <a:ea typeface="新細明體" pitchFamily="18" charset="-120"/>
              </a:rPr>
              <a:t>()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   //draw something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28613" y="1412875"/>
            <a:ext cx="2663825" cy="18002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712" name="文字方塊 10"/>
          <p:cNvSpPr txBox="1">
            <a:spLocks noChangeArrowheads="1"/>
          </p:cNvSpPr>
          <p:nvPr/>
        </p:nvSpPr>
        <p:spPr bwMode="auto">
          <a:xfrm>
            <a:off x="544513" y="1557338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Arial" charset="0"/>
                <a:ea typeface="新細明體" pitchFamily="18" charset="-120"/>
              </a:rPr>
              <a:t>Asset Management</a:t>
            </a:r>
            <a:endParaRPr lang="zh-TW" altLang="en-US" sz="1800" b="1">
              <a:latin typeface="Arial" charset="0"/>
              <a:ea typeface="新細明體" pitchFamily="18" charset="-120"/>
            </a:endParaRPr>
          </a:p>
        </p:txBody>
      </p:sp>
      <p:sp>
        <p:nvSpPr>
          <p:cNvPr id="29713" name="文字方塊 11"/>
          <p:cNvSpPr txBox="1">
            <a:spLocks noChangeArrowheads="1"/>
          </p:cNvSpPr>
          <p:nvPr/>
        </p:nvSpPr>
        <p:spPr bwMode="auto">
          <a:xfrm>
            <a:off x="544513" y="21320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Loading &amp; saving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class </a:t>
            </a:r>
            <a:r>
              <a:rPr lang="en-US" altLang="zh-TW" dirty="0" err="1" smtClean="0"/>
              <a:t>RGBApixmap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800" b="1" dirty="0" err="1" smtClean="0"/>
              <a:t>RGBApixmap</a:t>
            </a:r>
            <a:r>
              <a:rPr lang="en-US" altLang="zh-TW" sz="2800" dirty="0" smtClean="0"/>
              <a:t> pic;        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readBMPFile</a:t>
            </a:r>
            <a:r>
              <a:rPr lang="en-US" altLang="zh-TW" sz="2800" dirty="0" smtClean="0"/>
              <a:t>(“stand.bmp”);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/>
              <a:t>pic.setChromaKey</a:t>
            </a:r>
            <a:r>
              <a:rPr lang="en-US" altLang="zh-TW" sz="2800" dirty="0"/>
              <a:t>(232, 248, 248);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endParaRPr lang="en-US" altLang="zh-TW" sz="280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solidFill>
                  <a:srgbClr val="00B050"/>
                </a:solidFill>
              </a:rPr>
              <a:t>// draw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blendtex</a:t>
            </a:r>
            <a:r>
              <a:rPr lang="en-US" altLang="zh-TW" sz="2800" dirty="0" smtClean="0"/>
              <a:t>(</a:t>
            </a:r>
            <a:r>
              <a:rPr lang="en-US" altLang="zh-TW" sz="2800" dirty="0" err="1"/>
              <a:t>picX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picY</a:t>
            </a:r>
            <a:r>
              <a:rPr lang="en-US" altLang="zh-TW" sz="2800" dirty="0" smtClean="0"/>
              <a:t>, 1.0, 1.0);</a:t>
            </a:r>
          </a:p>
          <a:p>
            <a:pPr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9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foxmi\Homework\3上-3D遊戲程式設計\HW1-97703045\pokemon\stan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441825"/>
            <a:ext cx="701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State and Image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692275" y="4652963"/>
            <a:ext cx="1714500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143500" y="4572000"/>
            <a:ext cx="1928813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500438" y="2428875"/>
            <a:ext cx="1928812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4067175" y="5157788"/>
            <a:ext cx="1000125" cy="142875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左-右雙向箭號 8"/>
          <p:cNvSpPr/>
          <p:nvPr/>
        </p:nvSpPr>
        <p:spPr>
          <a:xfrm rot="18621874" flipV="1">
            <a:off x="3001169" y="3909219"/>
            <a:ext cx="1000125" cy="138113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左-右雙向箭號 9"/>
          <p:cNvSpPr/>
          <p:nvPr/>
        </p:nvSpPr>
        <p:spPr>
          <a:xfrm rot="13533135" flipV="1">
            <a:off x="5214937" y="3908426"/>
            <a:ext cx="1000125" cy="1397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778" name="文字方塊 10"/>
          <p:cNvSpPr txBox="1">
            <a:spLocks noChangeArrowheads="1"/>
          </p:cNvSpPr>
          <p:nvPr/>
        </p:nvSpPr>
        <p:spPr bwMode="auto">
          <a:xfrm>
            <a:off x="2032000" y="493871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Stand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79" name="文字方塊 11"/>
          <p:cNvSpPr txBox="1">
            <a:spLocks noChangeArrowheads="1"/>
          </p:cNvSpPr>
          <p:nvPr/>
        </p:nvSpPr>
        <p:spPr bwMode="auto">
          <a:xfrm>
            <a:off x="5580063" y="49291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Walk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2780" name="文字方塊 12"/>
          <p:cNvSpPr txBox="1">
            <a:spLocks noChangeArrowheads="1"/>
          </p:cNvSpPr>
          <p:nvPr/>
        </p:nvSpPr>
        <p:spPr bwMode="auto">
          <a:xfrm>
            <a:off x="4000500" y="28575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Jump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6" name="Picture 4" descr="D:\foxmi\Homework\3上-3D遊戲程式設計\HW1-97703045\pokemon\jump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174875"/>
            <a:ext cx="701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foxmi\Homework\3上-3D遊戲程式設計\HW1-97703045\pokemon\walk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03725"/>
            <a:ext cx="701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State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68679" cy="517357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7584" y="1187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int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whichpPic</a:t>
            </a:r>
            <a:r>
              <a:rPr lang="en-US" altLang="zh-TW" dirty="0" smtClean="0"/>
              <a:t>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86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Change State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07504" y="1124744"/>
            <a:ext cx="3384376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1600" b="1" dirty="0"/>
              <a:t>void </a:t>
            </a:r>
            <a:r>
              <a:rPr lang="en-US" altLang="zh-TW" sz="1600" b="1" dirty="0" err="1"/>
              <a:t>SpecialKeys</a:t>
            </a:r>
            <a:r>
              <a:rPr lang="en-US" altLang="zh-TW" sz="1600" b="1" dirty="0"/>
              <a:t>(</a:t>
            </a:r>
            <a:r>
              <a:rPr lang="en-US" altLang="zh-TW" sz="1600" b="1" dirty="0" err="1"/>
              <a:t>int</a:t>
            </a:r>
            <a:r>
              <a:rPr lang="en-US" altLang="zh-TW" sz="1600" b="1" dirty="0"/>
              <a:t> </a:t>
            </a:r>
            <a:r>
              <a:rPr lang="en-US" altLang="zh-TW" sz="1600" b="1" dirty="0">
                <a:solidFill>
                  <a:srgbClr val="FF0000"/>
                </a:solidFill>
              </a:rPr>
              <a:t>key</a:t>
            </a:r>
            <a:r>
              <a:rPr lang="en-US" altLang="zh-TW" sz="1600" b="1" dirty="0"/>
              <a:t>, </a:t>
            </a:r>
            <a:r>
              <a:rPr lang="en-US" altLang="zh-TW" sz="1600" b="1" dirty="0" err="1"/>
              <a:t>int</a:t>
            </a:r>
            <a:r>
              <a:rPr lang="en-US" altLang="zh-TW" sz="1600" b="1" dirty="0"/>
              <a:t> x, </a:t>
            </a:r>
            <a:r>
              <a:rPr lang="en-US" altLang="zh-TW" sz="1600" b="1" dirty="0" err="1"/>
              <a:t>int</a:t>
            </a:r>
            <a:r>
              <a:rPr lang="en-US" altLang="zh-TW" sz="1600" b="1" dirty="0"/>
              <a:t> y)</a:t>
            </a:r>
            <a:endParaRPr lang="zh-TW" altLang="zh-TW" sz="1600" dirty="0"/>
          </a:p>
          <a:p>
            <a:r>
              <a:rPr lang="en-US" altLang="zh-TW" sz="1600" b="1" dirty="0"/>
              <a:t>{</a:t>
            </a:r>
            <a:endParaRPr lang="zh-TW" altLang="zh-TW" sz="1600" dirty="0"/>
          </a:p>
          <a:p>
            <a:r>
              <a:rPr lang="en-US" altLang="zh-TW" sz="1600" b="1" dirty="0"/>
              <a:t> </a:t>
            </a:r>
            <a:r>
              <a:rPr lang="en-US" altLang="zh-TW" sz="1600" b="1" dirty="0" smtClean="0"/>
              <a:t>   switch(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key</a:t>
            </a:r>
            <a:r>
              <a:rPr lang="en-US" altLang="zh-TW" sz="1600" b="1" dirty="0"/>
              <a:t>) {</a:t>
            </a:r>
            <a:endParaRPr lang="zh-TW" altLang="zh-TW" sz="1600" dirty="0"/>
          </a:p>
          <a:p>
            <a:r>
              <a:rPr lang="en-US" altLang="zh-TW" sz="1600" b="1" dirty="0" smtClean="0"/>
              <a:t>        case </a:t>
            </a:r>
            <a:r>
              <a:rPr lang="en-US" altLang="zh-TW" sz="1600" b="1" dirty="0">
                <a:solidFill>
                  <a:srgbClr val="0070C0"/>
                </a:solidFill>
              </a:rPr>
              <a:t>GLUT_KEY_LEFT</a:t>
            </a:r>
            <a:r>
              <a:rPr lang="en-US" altLang="zh-TW" sz="1600" b="1" dirty="0"/>
              <a:t>: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picX</a:t>
            </a:r>
            <a:r>
              <a:rPr lang="en-US" altLang="zh-TW" sz="1600" b="1" dirty="0" smtClean="0"/>
              <a:t> </a:t>
            </a:r>
            <a:r>
              <a:rPr lang="en-US" altLang="zh-TW" sz="1600" b="1" dirty="0"/>
              <a:t>-= 5;</a:t>
            </a:r>
            <a:endParaRPr lang="zh-TW" altLang="zh-TW" sz="1600" dirty="0"/>
          </a:p>
          <a:p>
            <a:r>
              <a:rPr lang="en-US" altLang="zh-TW" sz="1600" b="1" dirty="0" smtClean="0"/>
              <a:t>	if </a:t>
            </a:r>
            <a:r>
              <a:rPr lang="en-US" altLang="zh-TW" sz="1600" b="1" dirty="0"/>
              <a:t>(</a:t>
            </a:r>
            <a:r>
              <a:rPr lang="en-US" altLang="zh-TW" sz="1600" b="1" dirty="0" err="1"/>
              <a:t>whichPic</a:t>
            </a:r>
            <a:r>
              <a:rPr lang="en-US" altLang="zh-TW" sz="1600" b="1" dirty="0"/>
              <a:t>==0)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=1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else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=0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DirectState</a:t>
            </a:r>
            <a:r>
              <a:rPr lang="en-US" altLang="zh-TW" sz="1600" b="1" dirty="0" smtClean="0"/>
              <a:t>=1; 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//left</a:t>
            </a:r>
            <a:endParaRPr lang="zh-TW" altLang="zh-TW" sz="1600" dirty="0">
              <a:solidFill>
                <a:srgbClr val="00B050"/>
              </a:solidFill>
            </a:endParaRPr>
          </a:p>
          <a:p>
            <a:r>
              <a:rPr lang="en-US" altLang="zh-TW" sz="1600" b="1" dirty="0" smtClean="0"/>
              <a:t>	break;</a:t>
            </a:r>
          </a:p>
          <a:p>
            <a:endParaRPr lang="zh-TW" altLang="zh-TW" sz="1600" dirty="0"/>
          </a:p>
          <a:p>
            <a:r>
              <a:rPr lang="en-US" altLang="zh-TW" sz="1600" b="1" dirty="0"/>
              <a:t> </a:t>
            </a:r>
            <a:r>
              <a:rPr lang="en-US" altLang="zh-TW" sz="1600" b="1" dirty="0" smtClean="0"/>
              <a:t>       case </a:t>
            </a:r>
            <a:r>
              <a:rPr lang="en-US" altLang="zh-TW" sz="1600" b="1" dirty="0">
                <a:solidFill>
                  <a:srgbClr val="0070C0"/>
                </a:solidFill>
              </a:rPr>
              <a:t>GLUT_KEY_RIGHT</a:t>
            </a:r>
            <a:r>
              <a:rPr lang="en-US" altLang="zh-TW" sz="1600" b="1" dirty="0"/>
              <a:t>: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picX</a:t>
            </a:r>
            <a:r>
              <a:rPr lang="en-US" altLang="zh-TW" sz="1600" b="1" dirty="0" smtClean="0"/>
              <a:t> </a:t>
            </a:r>
            <a:r>
              <a:rPr lang="en-US" altLang="zh-TW" sz="1600" b="1" dirty="0"/>
              <a:t>+= 5;</a:t>
            </a:r>
            <a:endParaRPr lang="zh-TW" altLang="zh-TW" sz="1600" dirty="0"/>
          </a:p>
          <a:p>
            <a:r>
              <a:rPr lang="en-US" altLang="zh-TW" sz="1600" b="1" dirty="0" smtClean="0"/>
              <a:t>	if </a:t>
            </a:r>
            <a:r>
              <a:rPr lang="en-US" altLang="zh-TW" sz="1600" b="1" dirty="0"/>
              <a:t>(</a:t>
            </a:r>
            <a:r>
              <a:rPr lang="en-US" altLang="zh-TW" sz="1600" b="1" dirty="0" err="1"/>
              <a:t>whichPic</a:t>
            </a:r>
            <a:r>
              <a:rPr lang="en-US" altLang="zh-TW" sz="1600" b="1" dirty="0"/>
              <a:t>==0)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=1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else</a:t>
            </a:r>
            <a:endParaRPr lang="zh-TW" altLang="zh-TW" sz="1600" dirty="0"/>
          </a:p>
          <a:p>
            <a:r>
              <a:rPr lang="en-US" altLang="zh-TW" sz="1600" b="1" dirty="0" smtClean="0"/>
              <a:t>		</a:t>
            </a:r>
            <a:r>
              <a:rPr lang="en-US" altLang="zh-TW" sz="1600" b="1" dirty="0" err="1" smtClean="0"/>
              <a:t>whichPic</a:t>
            </a:r>
            <a:r>
              <a:rPr lang="en-US" altLang="zh-TW" sz="1600" b="1" dirty="0" smtClean="0"/>
              <a:t>=0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	</a:t>
            </a:r>
            <a:r>
              <a:rPr lang="en-US" altLang="zh-TW" sz="1600" b="1" dirty="0" err="1" smtClean="0"/>
              <a:t>DirectState</a:t>
            </a:r>
            <a:r>
              <a:rPr lang="en-US" altLang="zh-TW" sz="1600" b="1" dirty="0" smtClean="0"/>
              <a:t>=0; </a:t>
            </a:r>
            <a:r>
              <a:rPr lang="en-US" altLang="zh-TW" sz="1600" b="1" dirty="0" smtClean="0">
                <a:solidFill>
                  <a:srgbClr val="00B050"/>
                </a:solidFill>
              </a:rPr>
              <a:t>//right</a:t>
            </a:r>
            <a:endParaRPr lang="zh-TW" altLang="zh-TW" sz="1600" dirty="0">
              <a:solidFill>
                <a:srgbClr val="00B050"/>
              </a:solidFill>
            </a:endParaRPr>
          </a:p>
          <a:p>
            <a:r>
              <a:rPr lang="en-US" altLang="zh-TW" sz="1600" b="1" dirty="0" smtClean="0"/>
              <a:t>	break</a:t>
            </a:r>
            <a:r>
              <a:rPr lang="en-US" altLang="zh-TW" sz="1600" b="1" dirty="0"/>
              <a:t>;</a:t>
            </a:r>
            <a:endParaRPr lang="zh-TW" altLang="zh-TW" sz="1600" dirty="0"/>
          </a:p>
          <a:p>
            <a:r>
              <a:rPr lang="en-US" altLang="zh-TW" sz="1600" b="1" dirty="0" smtClean="0"/>
              <a:t>    }</a:t>
            </a:r>
            <a:endParaRPr lang="zh-TW" altLang="zh-TW" sz="1600" dirty="0"/>
          </a:p>
          <a:p>
            <a:r>
              <a:rPr lang="en-US" altLang="zh-TW" sz="1600" b="1" dirty="0"/>
              <a:t>}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18729" y="1124744"/>
            <a:ext cx="5547197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void display() </a:t>
            </a:r>
            <a:r>
              <a:rPr lang="en-US" altLang="zh-TW" b="1" dirty="0" smtClean="0"/>
              <a:t>{</a:t>
            </a:r>
          </a:p>
          <a:p>
            <a:r>
              <a:rPr lang="en-US" altLang="zh-TW" b="1" dirty="0" smtClean="0"/>
              <a:t>         …</a:t>
            </a:r>
            <a:endParaRPr lang="zh-TW" altLang="zh-TW" dirty="0"/>
          </a:p>
          <a:p>
            <a:r>
              <a:rPr lang="zh-TW" altLang="zh-TW" b="1" dirty="0"/>
              <a:t>　　</a:t>
            </a:r>
            <a:r>
              <a:rPr lang="en-US" altLang="zh-TW" b="1" dirty="0" smtClean="0"/>
              <a:t>if (</a:t>
            </a:r>
            <a:r>
              <a:rPr lang="en-US" altLang="zh-TW" b="1" dirty="0" err="1"/>
              <a:t>DirectState</a:t>
            </a:r>
            <a:r>
              <a:rPr lang="en-US" altLang="zh-TW" b="1" dirty="0"/>
              <a:t>==0) {</a:t>
            </a:r>
            <a:r>
              <a:rPr lang="zh-TW" altLang="zh-TW" b="1" dirty="0"/>
              <a:t>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向右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　　</a:t>
            </a:r>
            <a:r>
              <a:rPr lang="en-US" altLang="zh-TW" b="1" dirty="0"/>
              <a:t>pic[</a:t>
            </a:r>
            <a:r>
              <a:rPr lang="en-US" altLang="zh-TW" b="1" dirty="0" err="1"/>
              <a:t>whichPic</a:t>
            </a:r>
            <a:r>
              <a:rPr lang="en-US" altLang="zh-TW" b="1" dirty="0"/>
              <a:t>].</a:t>
            </a:r>
            <a:r>
              <a:rPr lang="en-US" altLang="zh-TW" b="1" dirty="0" err="1"/>
              <a:t>blendTex</a:t>
            </a:r>
            <a:r>
              <a:rPr lang="en-US" altLang="zh-TW" b="1" dirty="0"/>
              <a:t>(</a:t>
            </a:r>
            <a:r>
              <a:rPr lang="en-US" altLang="zh-TW" b="1" dirty="0" err="1"/>
              <a:t>picX</a:t>
            </a:r>
            <a:r>
              <a:rPr lang="en-US" altLang="zh-TW" b="1" dirty="0"/>
              <a:t>, </a:t>
            </a:r>
            <a:r>
              <a:rPr lang="en-US" altLang="zh-TW" b="1" dirty="0" err="1"/>
              <a:t>picY</a:t>
            </a:r>
            <a:r>
              <a:rPr lang="en-US" altLang="zh-TW" b="1" dirty="0"/>
              <a:t>, 1, 1);</a:t>
            </a:r>
            <a:endParaRPr lang="zh-TW" altLang="zh-TW" dirty="0"/>
          </a:p>
          <a:p>
            <a:r>
              <a:rPr lang="zh-TW" altLang="zh-TW" b="1" dirty="0"/>
              <a:t>　　</a:t>
            </a:r>
            <a:r>
              <a:rPr lang="en-US" altLang="zh-TW" b="1" dirty="0"/>
              <a:t>} else {</a:t>
            </a:r>
            <a:r>
              <a:rPr lang="zh-TW" altLang="zh-TW" b="1" dirty="0"/>
              <a:t>　　　　　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向左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　　</a:t>
            </a:r>
            <a:r>
              <a:rPr lang="en-US" altLang="zh-TW" b="1" dirty="0" err="1"/>
              <a:t>int</a:t>
            </a:r>
            <a:r>
              <a:rPr lang="en-US" altLang="zh-TW" b="1" dirty="0"/>
              <a:t> offset = pic[</a:t>
            </a:r>
            <a:r>
              <a:rPr lang="en-US" altLang="zh-TW" b="1" dirty="0" err="1"/>
              <a:t>whichPic</a:t>
            </a:r>
            <a:r>
              <a:rPr lang="en-US" altLang="zh-TW" b="1" dirty="0"/>
              <a:t>].</a:t>
            </a:r>
            <a:r>
              <a:rPr lang="en-US" altLang="zh-TW" b="1" dirty="0" err="1"/>
              <a:t>nCols</a:t>
            </a:r>
            <a:r>
              <a:rPr lang="en-US" altLang="zh-TW" b="1" dirty="0"/>
              <a:t>;</a:t>
            </a:r>
            <a:r>
              <a:rPr lang="zh-TW" altLang="zh-TW" b="1" dirty="0"/>
              <a:t>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圖的寬度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　　</a:t>
            </a:r>
            <a:r>
              <a:rPr lang="en-US" altLang="zh-TW" b="1" dirty="0"/>
              <a:t>pic[</a:t>
            </a:r>
            <a:r>
              <a:rPr lang="en-US" altLang="zh-TW" b="1" dirty="0" err="1"/>
              <a:t>whichPic</a:t>
            </a:r>
            <a:r>
              <a:rPr lang="en-US" altLang="zh-TW" b="1" dirty="0"/>
              <a:t>].</a:t>
            </a:r>
            <a:r>
              <a:rPr lang="en-US" altLang="zh-TW" b="1" dirty="0" err="1"/>
              <a:t>blendTex</a:t>
            </a:r>
            <a:r>
              <a:rPr lang="en-US" altLang="zh-TW" b="1" dirty="0"/>
              <a:t>(</a:t>
            </a:r>
            <a:r>
              <a:rPr lang="en-US" altLang="zh-TW" b="1" dirty="0" err="1"/>
              <a:t>picX+offset</a:t>
            </a:r>
            <a:r>
              <a:rPr lang="en-US" altLang="zh-TW" b="1" dirty="0"/>
              <a:t>, </a:t>
            </a:r>
            <a:r>
              <a:rPr lang="en-US" altLang="zh-TW" b="1" dirty="0" err="1"/>
              <a:t>picY</a:t>
            </a:r>
            <a:r>
              <a:rPr lang="en-US" altLang="zh-TW" b="1" dirty="0"/>
              <a:t>, </a:t>
            </a:r>
            <a:r>
              <a:rPr lang="en-US" altLang="zh-TW" b="1" dirty="0">
                <a:solidFill>
                  <a:srgbClr val="FF0000"/>
                </a:solidFill>
              </a:rPr>
              <a:t>-1</a:t>
            </a:r>
            <a:r>
              <a:rPr lang="en-US" altLang="zh-TW" b="1" dirty="0"/>
              <a:t>, 1);</a:t>
            </a:r>
            <a:endParaRPr lang="zh-TW" altLang="zh-TW" dirty="0"/>
          </a:p>
          <a:p>
            <a:r>
              <a:rPr lang="zh-TW" altLang="zh-TW" b="1" dirty="0"/>
              <a:t>　　　　</a:t>
            </a:r>
            <a:r>
              <a:rPr lang="en-US" altLang="zh-TW" b="1" dirty="0">
                <a:solidFill>
                  <a:srgbClr val="00B050"/>
                </a:solidFill>
              </a:rPr>
              <a:t>//</a:t>
            </a:r>
            <a:r>
              <a:rPr lang="zh-TW" altLang="zh-TW" b="1" dirty="0">
                <a:solidFill>
                  <a:srgbClr val="00B050"/>
                </a:solidFill>
              </a:rPr>
              <a:t>調整</a:t>
            </a:r>
            <a:r>
              <a:rPr lang="en-US" altLang="zh-TW" b="1" dirty="0">
                <a:solidFill>
                  <a:srgbClr val="00B050"/>
                </a:solidFill>
              </a:rPr>
              <a:t>x</a:t>
            </a:r>
            <a:r>
              <a:rPr lang="zh-TW" altLang="zh-TW" b="1" dirty="0">
                <a:solidFill>
                  <a:srgbClr val="00B050"/>
                </a:solidFill>
              </a:rPr>
              <a:t>位置，並以</a:t>
            </a:r>
            <a:r>
              <a:rPr lang="en-US" altLang="zh-TW" b="1" dirty="0">
                <a:solidFill>
                  <a:srgbClr val="00B050"/>
                </a:solidFill>
              </a:rPr>
              <a:t>x=0</a:t>
            </a:r>
            <a:r>
              <a:rPr lang="zh-TW" altLang="zh-TW" b="1" dirty="0">
                <a:solidFill>
                  <a:srgbClr val="00B050"/>
                </a:solidFill>
              </a:rPr>
              <a:t>為軸翻轉影像</a:t>
            </a:r>
            <a:endParaRPr lang="zh-TW" altLang="zh-TW" dirty="0">
              <a:solidFill>
                <a:srgbClr val="00B050"/>
              </a:solidFill>
            </a:endParaRPr>
          </a:p>
          <a:p>
            <a:r>
              <a:rPr lang="zh-TW" altLang="zh-TW" b="1" dirty="0"/>
              <a:t>　　</a:t>
            </a:r>
            <a:r>
              <a:rPr lang="en-US" altLang="zh-TW" b="1" dirty="0" smtClean="0"/>
              <a:t>}</a:t>
            </a:r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    …</a:t>
            </a:r>
            <a:endParaRPr lang="zh-TW" altLang="zh-TW" dirty="0"/>
          </a:p>
          <a:p>
            <a:r>
              <a:rPr lang="en-US" altLang="zh-TW" b="1" dirty="0"/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1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Font rendering</a:t>
            </a:r>
            <a:endParaRPr lang="zh-TW" altLang="en-US" dirty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2000" smtClean="0"/>
              <a:t> </a:t>
            </a:r>
            <a:r>
              <a:rPr lang="en-US" altLang="zh-TW" sz="2000" smtClean="0">
                <a:solidFill>
                  <a:srgbClr val="00B050"/>
                </a:solidFill>
              </a:rPr>
              <a:t>//Font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char mss[30];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sprintf(mss, "Score %d", Gamescore);</a:t>
            </a:r>
          </a:p>
          <a:p>
            <a:pPr marL="0" indent="0">
              <a:buFontTx/>
              <a:buNone/>
            </a:pPr>
            <a:endParaRPr lang="en-US" altLang="zh-TW" sz="2000" smtClean="0"/>
          </a:p>
          <a:p>
            <a:pPr marL="0" indent="0">
              <a:buFontTx/>
              <a:buNone/>
            </a:pPr>
            <a:endParaRPr lang="en-US" altLang="zh-TW" sz="2000" smtClean="0"/>
          </a:p>
          <a:p>
            <a:pPr marL="0" indent="0">
              <a:buFontTx/>
              <a:buNone/>
            </a:pPr>
            <a:r>
              <a:rPr lang="en-US" altLang="zh-TW" sz="2000" smtClean="0"/>
              <a:t>	glColor3f(1.0, 0.0, 0.0);     </a:t>
            </a:r>
            <a:r>
              <a:rPr lang="en-US" altLang="zh-TW" sz="2000" smtClean="0">
                <a:solidFill>
                  <a:srgbClr val="00B050"/>
                </a:solidFill>
              </a:rPr>
              <a:t>//set font color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              glRasterPos2i(10, 550);    </a:t>
            </a:r>
            <a:r>
              <a:rPr lang="en-US" altLang="zh-TW" sz="2000" smtClean="0">
                <a:solidFill>
                  <a:srgbClr val="00B050"/>
                </a:solidFill>
              </a:rPr>
              <a:t>//set font start position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void * font = GLUT_BITMAP_9_BY_15;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for(int i=0; i&lt;strlen(mss); i++) {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	</a:t>
            </a:r>
            <a:r>
              <a:rPr lang="en-US" altLang="zh-TW" sz="2000" smtClean="0">
                <a:solidFill>
                  <a:srgbClr val="FF0000"/>
                </a:solidFill>
              </a:rPr>
              <a:t>glutBitmapCharacter</a:t>
            </a:r>
            <a:r>
              <a:rPr lang="en-US" altLang="zh-TW" sz="2000" smtClean="0"/>
              <a:t>(font, mss[i]);</a:t>
            </a:r>
          </a:p>
          <a:p>
            <a:pPr marL="0" indent="0">
              <a:buFontTx/>
              <a:buNone/>
            </a:pPr>
            <a:r>
              <a:rPr lang="en-US" altLang="zh-TW" sz="2000" smtClean="0"/>
              <a:t>	}</a:t>
            </a:r>
            <a:endParaRPr lang="zh-TW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7144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b="0" dirty="0" smtClean="0"/>
              <a:t>Press </a:t>
            </a:r>
            <a:r>
              <a:rPr lang="en-US" altLang="zh-TW" sz="3600" dirty="0" smtClean="0"/>
              <a:t>Space</a:t>
            </a:r>
            <a:r>
              <a:rPr lang="en-US" altLang="zh-TW" sz="3600" b="0" dirty="0" smtClean="0"/>
              <a:t> </a:t>
            </a:r>
            <a:r>
              <a:rPr lang="en-US" altLang="zh-TW" sz="3600" b="0" dirty="0" smtClean="0"/>
              <a:t>to Trigger jump()</a:t>
            </a:r>
            <a:endParaRPr lang="zh-TW" altLang="en-US" sz="3600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sz="1800" dirty="0" smtClean="0"/>
              <a:t>void </a:t>
            </a:r>
            <a:r>
              <a:rPr lang="en-US" altLang="zh-TW" sz="1800" dirty="0" err="1" smtClean="0"/>
              <a:t>myKeys</a:t>
            </a:r>
            <a:r>
              <a:rPr lang="en-US" altLang="zh-TW" sz="1800" dirty="0" smtClean="0"/>
              <a:t>(unsigned char </a:t>
            </a:r>
            <a:r>
              <a:rPr lang="en-US" altLang="zh-TW" sz="1800" dirty="0" smtClean="0">
                <a:solidFill>
                  <a:srgbClr val="FF0000"/>
                </a:solidFill>
              </a:rPr>
              <a:t>key</a:t>
            </a:r>
            <a:r>
              <a:rPr lang="en-US" altLang="zh-TW" sz="1800" dirty="0" smtClean="0"/>
              <a:t>, </a:t>
            </a:r>
            <a:r>
              <a:rPr lang="en-US" altLang="zh-TW" sz="1800" dirty="0" err="1" smtClean="0"/>
              <a:t>int</a:t>
            </a:r>
            <a:r>
              <a:rPr lang="en-US" altLang="zh-TW" sz="1800" dirty="0" smtClean="0"/>
              <a:t> x, </a:t>
            </a:r>
            <a:r>
              <a:rPr lang="en-US" altLang="zh-TW" sz="1800" dirty="0" err="1" smtClean="0"/>
              <a:t>int</a:t>
            </a:r>
            <a:r>
              <a:rPr lang="en-US" altLang="zh-TW" sz="1800" dirty="0" smtClean="0"/>
              <a:t> y)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{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switch(</a:t>
            </a:r>
            <a:r>
              <a:rPr lang="en-US" altLang="zh-TW" sz="1800" dirty="0" smtClean="0">
                <a:solidFill>
                  <a:srgbClr val="FF0000"/>
                </a:solidFill>
              </a:rPr>
              <a:t>key</a:t>
            </a:r>
            <a:r>
              <a:rPr lang="en-US" altLang="zh-TW" sz="1800" dirty="0" smtClean="0"/>
              <a:t>)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{</a:t>
            </a:r>
          </a:p>
          <a:p>
            <a:pPr marL="0" indent="0">
              <a:buNone/>
            </a:pPr>
            <a:r>
              <a:rPr lang="en-US" altLang="zh-TW" sz="1800" dirty="0" smtClean="0"/>
              <a:t>              		case </a:t>
            </a:r>
            <a:r>
              <a:rPr lang="en-US" altLang="zh-TW" sz="1800" dirty="0" smtClean="0"/>
              <a:t>‘</a:t>
            </a:r>
            <a:r>
              <a:rPr lang="en-US" altLang="zh-TW" sz="1800" dirty="0" smtClean="0">
                <a:solidFill>
                  <a:srgbClr val="FF0000"/>
                </a:solidFill>
              </a:rPr>
              <a:t> </a:t>
            </a:r>
            <a:r>
              <a:rPr lang="en-US" altLang="zh-TW" sz="1800" dirty="0" smtClean="0"/>
              <a:t>': </a:t>
            </a:r>
            <a:r>
              <a:rPr lang="en-US" altLang="zh-TW" sz="1800" dirty="0" smtClean="0"/>
              <a:t>			if(</a:t>
            </a:r>
            <a:r>
              <a:rPr lang="en-US" altLang="zh-TW" sz="1800" dirty="0" err="1" smtClean="0"/>
              <a:t>jumpState</a:t>
            </a:r>
            <a:r>
              <a:rPr lang="en-US" altLang="zh-TW" sz="1800" dirty="0" smtClean="0"/>
              <a:t>==0) {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	</a:t>
            </a:r>
            <a:r>
              <a:rPr lang="en-US" altLang="zh-TW" sz="1800" dirty="0" err="1" smtClean="0"/>
              <a:t>jumpState</a:t>
            </a:r>
            <a:r>
              <a:rPr lang="en-US" altLang="zh-TW" sz="1800" dirty="0" smtClean="0"/>
              <a:t>=1;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	</a:t>
            </a:r>
            <a:r>
              <a:rPr lang="en-US" altLang="zh-TW" sz="1800" dirty="0" err="1" smtClean="0">
                <a:solidFill>
                  <a:srgbClr val="FF0000"/>
                </a:solidFill>
              </a:rPr>
              <a:t>Gamescore</a:t>
            </a:r>
            <a:r>
              <a:rPr lang="en-US" altLang="zh-TW" sz="1800" dirty="0" smtClean="0"/>
              <a:t>++;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	jump(0);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}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		break;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}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	</a:t>
            </a:r>
            <a:r>
              <a:rPr lang="en-US" altLang="zh-TW" sz="1800" dirty="0" err="1" smtClean="0"/>
              <a:t>glutPostRedisplay</a:t>
            </a:r>
            <a:r>
              <a:rPr lang="en-US" altLang="zh-TW" sz="1800" dirty="0" smtClean="0"/>
              <a:t>();</a:t>
            </a:r>
          </a:p>
          <a:p>
            <a:pPr marL="0" indent="0">
              <a:buFontTx/>
              <a:buNone/>
            </a:pPr>
            <a:r>
              <a:rPr lang="en-US" altLang="zh-TW" sz="1800" dirty="0" smtClean="0"/>
              <a:t>}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26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2D GAME</a:t>
            </a:r>
            <a:endParaRPr lang="zh-TW" altLang="en-US" dirty="0" smtClean="0"/>
          </a:p>
        </p:txBody>
      </p:sp>
      <p:sp>
        <p:nvSpPr>
          <p:cNvPr id="13315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PONG 1972. </a:t>
            </a:r>
          </a:p>
          <a:p>
            <a:pPr lvl="1" eaLnBrk="1" hangingPunct="1"/>
            <a:r>
              <a:rPr lang="en-US" altLang="zh-TW" smtClean="0"/>
              <a:t>earliest video game</a:t>
            </a:r>
            <a:endParaRPr lang="zh-TW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86063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571625"/>
            <a:ext cx="3248025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Jump motion</a:t>
            </a:r>
            <a:endParaRPr lang="zh-TW" altLang="en-US" dirty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1400" dirty="0" smtClean="0"/>
              <a:t>void </a:t>
            </a:r>
            <a:r>
              <a:rPr lang="en-US" altLang="zh-TW" sz="1400" dirty="0" smtClean="0">
                <a:solidFill>
                  <a:srgbClr val="FF0000"/>
                </a:solidFill>
              </a:rPr>
              <a:t>jump</a:t>
            </a:r>
            <a:r>
              <a:rPr lang="en-US" altLang="zh-TW" sz="1400" dirty="0" smtClean="0"/>
              <a:t>(</a:t>
            </a:r>
            <a:r>
              <a:rPr lang="en-US" altLang="zh-TW" sz="1400" dirty="0" err="1" smtClean="0"/>
              <a:t>int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)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{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                     </a:t>
            </a:r>
            <a:r>
              <a:rPr lang="en-US" altLang="zh-TW" sz="1400" dirty="0" err="1" smtClean="0"/>
              <a:t>whichPic</a:t>
            </a:r>
            <a:r>
              <a:rPr lang="en-US" altLang="zh-TW" sz="1400" dirty="0" smtClean="0"/>
              <a:t>=2; </a:t>
            </a:r>
            <a:r>
              <a:rPr lang="en-US" altLang="zh-TW" sz="1400" dirty="0" smtClean="0">
                <a:solidFill>
                  <a:srgbClr val="00B050"/>
                </a:solidFill>
              </a:rPr>
              <a:t>//switch state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if(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&lt;=10) {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if (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&lt;5) </a:t>
            </a:r>
            <a:r>
              <a:rPr lang="en-US" altLang="zh-TW" sz="1400" dirty="0" err="1" smtClean="0"/>
              <a:t>picY</a:t>
            </a:r>
            <a:r>
              <a:rPr lang="en-US" altLang="zh-TW" sz="1400" dirty="0" smtClean="0"/>
              <a:t>+=4;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                     	else </a:t>
            </a:r>
            <a:r>
              <a:rPr lang="en-US" altLang="zh-TW" sz="1400" dirty="0" err="1" smtClean="0"/>
              <a:t>picY</a:t>
            </a:r>
            <a:r>
              <a:rPr lang="en-US" altLang="zh-TW" sz="1400" dirty="0" smtClean="0"/>
              <a:t>-=4;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++;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glutTimerFunc</a:t>
            </a:r>
            <a:r>
              <a:rPr lang="en-US" altLang="zh-TW" sz="1400" dirty="0" smtClean="0"/>
              <a:t>( 100, </a:t>
            </a:r>
            <a:r>
              <a:rPr lang="en-US" altLang="zh-TW" sz="1400" dirty="0" smtClean="0">
                <a:solidFill>
                  <a:srgbClr val="FF0000"/>
                </a:solidFill>
              </a:rPr>
              <a:t>jump</a:t>
            </a:r>
            <a:r>
              <a:rPr lang="en-US" altLang="zh-TW" sz="1400" dirty="0" smtClean="0"/>
              <a:t>, </a:t>
            </a:r>
            <a:r>
              <a:rPr lang="en-US" altLang="zh-TW" sz="1400" dirty="0" err="1" smtClean="0"/>
              <a:t>i</a:t>
            </a:r>
            <a:r>
              <a:rPr lang="en-US" altLang="zh-TW" sz="1400" dirty="0" smtClean="0"/>
              <a:t>);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}else {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whichPic</a:t>
            </a:r>
            <a:r>
              <a:rPr lang="en-US" altLang="zh-TW" sz="1400" dirty="0" smtClean="0"/>
              <a:t>=0;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	</a:t>
            </a:r>
            <a:r>
              <a:rPr lang="en-US" altLang="zh-TW" sz="1400" dirty="0" err="1" smtClean="0"/>
              <a:t>jumpState</a:t>
            </a:r>
            <a:r>
              <a:rPr lang="en-US" altLang="zh-TW" sz="1400" dirty="0" smtClean="0"/>
              <a:t>=0;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	}</a:t>
            </a:r>
          </a:p>
          <a:p>
            <a:pPr marL="0" indent="0">
              <a:buFontTx/>
              <a:buNone/>
            </a:pPr>
            <a:endParaRPr lang="en-US" altLang="zh-TW" sz="1400" dirty="0" smtClean="0"/>
          </a:p>
          <a:p>
            <a:pPr marL="0" indent="0">
              <a:buFontTx/>
              <a:buNone/>
            </a:pPr>
            <a:r>
              <a:rPr lang="en-US" altLang="zh-TW" sz="1400" dirty="0" smtClean="0"/>
              <a:t>	</a:t>
            </a:r>
            <a:r>
              <a:rPr lang="en-US" altLang="zh-TW" sz="1400" dirty="0" err="1" smtClean="0"/>
              <a:t>glutPostRedisplay</a:t>
            </a:r>
            <a:r>
              <a:rPr lang="en-US" altLang="zh-TW" sz="1400" dirty="0" smtClean="0"/>
              <a:t>();</a:t>
            </a:r>
          </a:p>
          <a:p>
            <a:pPr marL="0" indent="0">
              <a:buFontTx/>
              <a:buNone/>
            </a:pPr>
            <a:r>
              <a:rPr lang="en-US" altLang="zh-TW" sz="1400" dirty="0" smtClean="0"/>
              <a:t>}</a:t>
            </a:r>
            <a:endParaRPr lang="zh-TW" altLang="en-US" sz="1400" dirty="0" smtClean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555875" y="1700213"/>
            <a:ext cx="4537075" cy="2376487"/>
            <a:chOff x="2555875" y="1700213"/>
            <a:chExt cx="4537075" cy="2376487"/>
          </a:xfrm>
        </p:grpSpPr>
        <p:cxnSp>
          <p:nvCxnSpPr>
            <p:cNvPr id="5" name="直線接點 4"/>
            <p:cNvCxnSpPr/>
            <p:nvPr/>
          </p:nvCxnSpPr>
          <p:spPr>
            <a:xfrm>
              <a:off x="4859338" y="4076700"/>
              <a:ext cx="22336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7092950" y="1700213"/>
              <a:ext cx="0" cy="23764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H="1">
              <a:off x="2555875" y="1700213"/>
              <a:ext cx="45370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單箭頭接點 10"/>
          <p:cNvCxnSpPr/>
          <p:nvPr/>
        </p:nvCxnSpPr>
        <p:spPr>
          <a:xfrm>
            <a:off x="4211638" y="3284538"/>
            <a:ext cx="20161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4211638" y="2205038"/>
            <a:ext cx="0" cy="10795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文字方塊 13"/>
          <p:cNvSpPr txBox="1">
            <a:spLocks noChangeArrowheads="1"/>
          </p:cNvSpPr>
          <p:nvPr/>
        </p:nvSpPr>
        <p:spPr bwMode="auto">
          <a:xfrm>
            <a:off x="5940425" y="32131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7896" name="文字方塊 14"/>
          <p:cNvSpPr txBox="1">
            <a:spLocks noChangeArrowheads="1"/>
          </p:cNvSpPr>
          <p:nvPr/>
        </p:nvSpPr>
        <p:spPr bwMode="auto">
          <a:xfrm>
            <a:off x="3851275" y="19161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picY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4211638" y="2286000"/>
            <a:ext cx="865187" cy="99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076825" y="2286000"/>
            <a:ext cx="1008063" cy="998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文字方塊 13"/>
          <p:cNvSpPr txBox="1">
            <a:spLocks noChangeArrowheads="1"/>
          </p:cNvSpPr>
          <p:nvPr/>
        </p:nvSpPr>
        <p:spPr bwMode="auto">
          <a:xfrm>
            <a:off x="3851275" y="32131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0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7900" name="文字方塊 14"/>
          <p:cNvSpPr txBox="1">
            <a:spLocks noChangeArrowheads="1"/>
          </p:cNvSpPr>
          <p:nvPr/>
        </p:nvSpPr>
        <p:spPr bwMode="auto">
          <a:xfrm>
            <a:off x="4859338" y="3213100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5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Snake (1970s)</a:t>
            </a:r>
            <a:endParaRPr lang="zh-TW" altLang="en-US" dirty="0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Control a snake to move, and avoid hitting to wall or its growing tail.</a:t>
            </a:r>
            <a:endParaRPr lang="zh-TW" altLang="en-US" smtClean="0"/>
          </a:p>
        </p:txBody>
      </p:sp>
      <p:pic>
        <p:nvPicPr>
          <p:cNvPr id="14340" name="Picture 2" descr="http://upload.wikimedia.org/wikipedia/en/0/04/Snake_trs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406775"/>
            <a:ext cx="297656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nake perfect gam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2600"/>
            <a:ext cx="284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 err="1" smtClean="0"/>
              <a:t>Galaxian</a:t>
            </a:r>
            <a:r>
              <a:rPr lang="en-US" altLang="zh-TW" sz="4000" dirty="0" smtClean="0"/>
              <a:t> (1979 by Namco)</a:t>
            </a:r>
            <a:endParaRPr lang="zh-TW" altLang="en-US" sz="4000" dirty="0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357187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73263"/>
            <a:ext cx="3011487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Basic elements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Elements Tetrads</a:t>
            </a:r>
          </a:p>
          <a:p>
            <a:pPr lvl="1" eaLnBrk="1" hangingPunct="1"/>
            <a:r>
              <a:rPr lang="en-US" altLang="zh-TW" smtClean="0"/>
              <a:t>Jesse Schell</a:t>
            </a:r>
            <a:endParaRPr lang="zh-TW" altLang="en-US" smtClean="0"/>
          </a:p>
        </p:txBody>
      </p:sp>
      <p:sp>
        <p:nvSpPr>
          <p:cNvPr id="6" name="橢圓 5"/>
          <p:cNvSpPr/>
          <p:nvPr/>
        </p:nvSpPr>
        <p:spPr>
          <a:xfrm>
            <a:off x="2874963" y="2924175"/>
            <a:ext cx="2252662" cy="1873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17" name="文字方塊 4"/>
          <p:cNvSpPr txBox="1">
            <a:spLocks noChangeArrowheads="1"/>
          </p:cNvSpPr>
          <p:nvPr/>
        </p:nvSpPr>
        <p:spPr bwMode="auto">
          <a:xfrm>
            <a:off x="2895600" y="3708400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Mechanics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6638925" y="2924175"/>
            <a:ext cx="2254250" cy="18732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19" name="文字方塊 7"/>
          <p:cNvSpPr txBox="1">
            <a:spLocks noChangeArrowheads="1"/>
          </p:cNvSpPr>
          <p:nvPr/>
        </p:nvSpPr>
        <p:spPr bwMode="auto">
          <a:xfrm>
            <a:off x="6659563" y="3708400"/>
            <a:ext cx="2160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Story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695825" y="1341438"/>
            <a:ext cx="2252663" cy="1871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21" name="文字方塊 9"/>
          <p:cNvSpPr txBox="1">
            <a:spLocks noChangeArrowheads="1"/>
          </p:cNvSpPr>
          <p:nvPr/>
        </p:nvSpPr>
        <p:spPr bwMode="auto">
          <a:xfrm>
            <a:off x="4716463" y="212407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Aesthetics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695825" y="4581525"/>
            <a:ext cx="2252663" cy="18716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923" name="文字方塊 11"/>
          <p:cNvSpPr txBox="1">
            <a:spLocks noChangeArrowheads="1"/>
          </p:cNvSpPr>
          <p:nvPr/>
        </p:nvSpPr>
        <p:spPr bwMode="auto">
          <a:xfrm>
            <a:off x="4716463" y="5364163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Technology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4" name="直線接點 13"/>
          <p:cNvCxnSpPr>
            <a:stCxn id="9" idx="4"/>
            <a:endCxn id="11" idx="0"/>
          </p:cNvCxnSpPr>
          <p:nvPr/>
        </p:nvCxnSpPr>
        <p:spPr>
          <a:xfrm>
            <a:off x="5821363" y="3213100"/>
            <a:ext cx="0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>
            <a:stCxn id="6" idx="6"/>
            <a:endCxn id="38919" idx="1"/>
          </p:cNvCxnSpPr>
          <p:nvPr/>
        </p:nvCxnSpPr>
        <p:spPr>
          <a:xfrm>
            <a:off x="5127625" y="3860800"/>
            <a:ext cx="1531938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9" idx="3"/>
            <a:endCxn id="6" idx="7"/>
          </p:cNvCxnSpPr>
          <p:nvPr/>
        </p:nvCxnSpPr>
        <p:spPr>
          <a:xfrm flipH="1">
            <a:off x="4797425" y="2938463"/>
            <a:ext cx="228600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9" idx="5"/>
            <a:endCxn id="7" idx="1"/>
          </p:cNvCxnSpPr>
          <p:nvPr/>
        </p:nvCxnSpPr>
        <p:spPr>
          <a:xfrm>
            <a:off x="6618288" y="2938463"/>
            <a:ext cx="350837" cy="26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stCxn id="6" idx="5"/>
            <a:endCxn id="11" idx="1"/>
          </p:cNvCxnSpPr>
          <p:nvPr/>
        </p:nvCxnSpPr>
        <p:spPr>
          <a:xfrm>
            <a:off x="4797425" y="4522788"/>
            <a:ext cx="228600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7" idx="3"/>
            <a:endCxn id="11" idx="7"/>
          </p:cNvCxnSpPr>
          <p:nvPr/>
        </p:nvCxnSpPr>
        <p:spPr>
          <a:xfrm flipH="1">
            <a:off x="6618288" y="4522788"/>
            <a:ext cx="350837" cy="331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6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en-US" altLang="zh-TW" b="1" dirty="0" smtClean="0"/>
              <a:t>Mechanics</a:t>
            </a:r>
          </a:p>
          <a:p>
            <a:pPr lvl="1"/>
            <a:r>
              <a:rPr lang="en-US" altLang="zh-TW" dirty="0" smtClean="0"/>
              <a:t>the procedures and rules</a:t>
            </a:r>
          </a:p>
          <a:p>
            <a:r>
              <a:rPr lang="en-US" altLang="zh-TW" b="1" dirty="0" smtClean="0"/>
              <a:t>Story</a:t>
            </a:r>
          </a:p>
          <a:p>
            <a:pPr lvl="1"/>
            <a:r>
              <a:rPr lang="en-US" altLang="zh-TW" dirty="0" smtClean="0"/>
              <a:t>the sequence of events that unfolds in your game</a:t>
            </a:r>
          </a:p>
          <a:p>
            <a:r>
              <a:rPr lang="en-US" altLang="zh-TW" b="1" dirty="0" smtClean="0"/>
              <a:t>Aesthetics</a:t>
            </a:r>
          </a:p>
          <a:p>
            <a:pPr lvl="1"/>
            <a:r>
              <a:rPr lang="en-US" altLang="zh-TW" dirty="0" smtClean="0"/>
              <a:t>how your game looks, sounds, tastes, and feels.</a:t>
            </a:r>
          </a:p>
          <a:p>
            <a:r>
              <a:rPr lang="en-US" altLang="zh-TW" b="1" dirty="0" smtClean="0"/>
              <a:t>Technology</a:t>
            </a:r>
          </a:p>
          <a:p>
            <a:pPr lvl="1"/>
            <a:r>
              <a:rPr lang="en-US" altLang="zh-TW" dirty="0" smtClean="0"/>
              <a:t>any materials and interactions that make your game possible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1331</TotalTime>
  <Words>1541</Words>
  <Application>Microsoft Office PowerPoint</Application>
  <PresentationFormat>如螢幕大小 (4:3)</PresentationFormat>
  <Paragraphs>421</Paragraphs>
  <Slides>50</Slides>
  <Notes>34</Notes>
  <HiddenSlides>2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8" baseType="lpstr">
      <vt:lpstr>微軟正黑體</vt:lpstr>
      <vt:lpstr>新細明體</vt:lpstr>
      <vt:lpstr>標楷體</vt:lpstr>
      <vt:lpstr>Arial</vt:lpstr>
      <vt:lpstr>Calibri</vt:lpstr>
      <vt:lpstr>Consolas</vt:lpstr>
      <vt:lpstr>Times New Roman</vt:lpstr>
      <vt:lpstr>Course_HE</vt:lpstr>
      <vt:lpstr>3D Game Programming 2D game </vt:lpstr>
      <vt:lpstr>Outline</vt:lpstr>
      <vt:lpstr>2D Video Game History</vt:lpstr>
      <vt:lpstr>The first video game</vt:lpstr>
      <vt:lpstr>2D GAME</vt:lpstr>
      <vt:lpstr>Snake (1970s)</vt:lpstr>
      <vt:lpstr>Galaxian (1979 by Namco)</vt:lpstr>
      <vt:lpstr>Basic elements</vt:lpstr>
      <vt:lpstr>PowerPoint 簡報</vt:lpstr>
      <vt:lpstr>Pac Man 1980 by Namco</vt:lpstr>
      <vt:lpstr>Game &amp; Watch 1980</vt:lpstr>
      <vt:lpstr>Family Computer(FAMICOM)</vt:lpstr>
      <vt:lpstr>Tetris</vt:lpstr>
      <vt:lpstr>Super Mario World. 1990</vt:lpstr>
      <vt:lpstr>Doom 1993</vt:lpstr>
      <vt:lpstr>3D Graphics – evolution</vt:lpstr>
      <vt:lpstr>3D Graphics – evolution</vt:lpstr>
      <vt:lpstr>3D Graphics</vt:lpstr>
      <vt:lpstr>Social game</vt:lpstr>
      <vt:lpstr>Mobile game – touch </vt:lpstr>
      <vt:lpstr>LBS &amp; AR</vt:lpstr>
      <vt:lpstr>Snake in 2014</vt:lpstr>
      <vt:lpstr>2D Basic comcept</vt:lpstr>
      <vt:lpstr>Cartesian Plane</vt:lpstr>
      <vt:lpstr>Coordinate Clipping </vt:lpstr>
      <vt:lpstr>Game World </vt:lpstr>
      <vt:lpstr>Viewport</vt:lpstr>
      <vt:lpstr>Projection</vt:lpstr>
      <vt:lpstr>Representing Visuals</vt:lpstr>
      <vt:lpstr>2D game</vt:lpstr>
      <vt:lpstr>What is a Game?</vt:lpstr>
      <vt:lpstr>Game architecture</vt:lpstr>
      <vt:lpstr>A simple example</vt:lpstr>
      <vt:lpstr>State</vt:lpstr>
      <vt:lpstr>PowerPoint 簡報</vt:lpstr>
      <vt:lpstr>Debug &amp; moving </vt:lpstr>
      <vt:lpstr>Control speed</vt:lpstr>
      <vt:lpstr>Walking</vt:lpstr>
      <vt:lpstr>Jump</vt:lpstr>
      <vt:lpstr>Sprite switch</vt:lpstr>
      <vt:lpstr>PowerPoint 簡報</vt:lpstr>
      <vt:lpstr>OpenGL 2D</vt:lpstr>
      <vt:lpstr>Glut and game loop</vt:lpstr>
      <vt:lpstr>class RGBApixmap</vt:lpstr>
      <vt:lpstr>State and Image</vt:lpstr>
      <vt:lpstr>State</vt:lpstr>
      <vt:lpstr>Change State</vt:lpstr>
      <vt:lpstr>Font rendering</vt:lpstr>
      <vt:lpstr>Press Space to Trigger jump()</vt:lpstr>
      <vt:lpstr>Jump motion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104</cp:revision>
  <dcterms:created xsi:type="dcterms:W3CDTF">2010-08-04T16:26:51Z</dcterms:created>
  <dcterms:modified xsi:type="dcterms:W3CDTF">2019-09-18T09:11:19Z</dcterms:modified>
</cp:coreProperties>
</file>