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43"/>
  </p:notesMasterIdLst>
  <p:handoutMasterIdLst>
    <p:handoutMasterId r:id="rId44"/>
  </p:handoutMasterIdLst>
  <p:sldIdLst>
    <p:sldId id="256" r:id="rId3"/>
    <p:sldId id="477" r:id="rId4"/>
    <p:sldId id="479" r:id="rId5"/>
    <p:sldId id="317" r:id="rId6"/>
    <p:sldId id="403" r:id="rId7"/>
    <p:sldId id="443" r:id="rId8"/>
    <p:sldId id="418" r:id="rId9"/>
    <p:sldId id="445" r:id="rId10"/>
    <p:sldId id="446" r:id="rId11"/>
    <p:sldId id="447" r:id="rId12"/>
    <p:sldId id="449" r:id="rId13"/>
    <p:sldId id="450" r:id="rId14"/>
    <p:sldId id="448" r:id="rId15"/>
    <p:sldId id="451" r:id="rId16"/>
    <p:sldId id="452" r:id="rId17"/>
    <p:sldId id="454" r:id="rId18"/>
    <p:sldId id="453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4" r:id="rId28"/>
    <p:sldId id="463" r:id="rId29"/>
    <p:sldId id="465" r:id="rId30"/>
    <p:sldId id="466" r:id="rId31"/>
    <p:sldId id="467" r:id="rId32"/>
    <p:sldId id="468" r:id="rId33"/>
    <p:sldId id="469" r:id="rId34"/>
    <p:sldId id="472" r:id="rId35"/>
    <p:sldId id="470" r:id="rId36"/>
    <p:sldId id="471" r:id="rId37"/>
    <p:sldId id="478" r:id="rId38"/>
    <p:sldId id="473" r:id="rId39"/>
    <p:sldId id="474" r:id="rId40"/>
    <p:sldId id="475" r:id="rId41"/>
    <p:sldId id="47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4F1"/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81146" autoAdjust="0"/>
  </p:normalViewPr>
  <p:slideViewPr>
    <p:cSldViewPr>
      <p:cViewPr varScale="1">
        <p:scale>
          <a:sx n="101" d="100"/>
          <a:sy n="101" d="100"/>
        </p:scale>
        <p:origin x="205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22A8-24DB-4C62-9C50-1A7D665A0ACD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C1DA-78F3-4155-B782-B94BFBBE8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976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ECC41-AB40-4044-9FC1-CC47A5A6ED3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7BD-46E0-4D0B-8236-08AC4EDC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53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 OnTriggerEnter2D(Collider2D other)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Destroy(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other.gameObject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勾上</a:t>
            </a:r>
            <a:r>
              <a:rPr lang="en-US" altLang="zh-TW" dirty="0" smtClean="0"/>
              <a:t>is trigger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collider(</a:t>
            </a:r>
            <a:r>
              <a:rPr lang="zh-TW" altLang="en-US" dirty="0" smtClean="0"/>
              <a:t>碰撞器</a:t>
            </a:r>
            <a:r>
              <a:rPr lang="en-US" altLang="zh-TW" dirty="0" smtClean="0"/>
              <a:t>)</a:t>
            </a:r>
            <a:r>
              <a:rPr lang="zh-TW" altLang="en-US" dirty="0" smtClean="0"/>
              <a:t> 中文會稱之為觸發器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勾選了</a:t>
            </a:r>
            <a:r>
              <a:rPr lang="en-US" altLang="zh-TW" dirty="0" smtClean="0"/>
              <a:t>is trigger</a:t>
            </a:r>
            <a:r>
              <a:rPr lang="zh-TW" altLang="en-US" dirty="0" smtClean="0"/>
              <a:t>的金幣會從「可以被撞到」變成「不會被撞到」，但是跟其他物體接觸時會傳出一個</a:t>
            </a:r>
            <a:r>
              <a:rPr lang="en-US" altLang="zh-TW" dirty="0" smtClean="0"/>
              <a:t>trigger signal</a:t>
            </a:r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Rect</a:t>
            </a:r>
            <a:r>
              <a:rPr lang="en-US" altLang="zh-TW" dirty="0" smtClean="0"/>
              <a:t> Transform</a:t>
            </a:r>
          </a:p>
          <a:p>
            <a:r>
              <a:rPr lang="zh-TW" altLang="en-US" dirty="0" smtClean="0"/>
              <a:t>座標圖：以</a:t>
            </a:r>
            <a:r>
              <a:rPr lang="en-US" altLang="zh-TW" dirty="0" smtClean="0"/>
              <a:t>canvas</a:t>
            </a:r>
            <a:r>
              <a:rPr lang="zh-TW" altLang="en-US" dirty="0" smtClean="0"/>
              <a:t>的何處作為基準點，會影響右側的</a:t>
            </a:r>
            <a:r>
              <a:rPr lang="en-US" altLang="zh-TW" dirty="0" err="1" smtClean="0"/>
              <a:t>pos</a:t>
            </a:r>
            <a:r>
              <a:rPr lang="en-US" altLang="zh-TW" dirty="0" smtClean="0"/>
              <a:t> XYZ</a:t>
            </a:r>
          </a:p>
          <a:p>
            <a:r>
              <a:rPr lang="en-US" altLang="zh-TW" dirty="0" smtClean="0"/>
              <a:t>Pivot</a:t>
            </a:r>
            <a:r>
              <a:rPr lang="zh-TW" altLang="en-US" dirty="0" smtClean="0"/>
              <a:t>：以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的何處作為基準點，也會影響右側的</a:t>
            </a:r>
            <a:r>
              <a:rPr lang="en-US" altLang="zh-TW" dirty="0" err="1" smtClean="0"/>
              <a:t>pos</a:t>
            </a:r>
            <a:r>
              <a:rPr lang="zh-TW" altLang="en-US" dirty="0" smtClean="0"/>
              <a:t> </a:t>
            </a:r>
            <a:r>
              <a:rPr lang="en-US" altLang="zh-TW" dirty="0" smtClean="0"/>
              <a:t>XYZ</a:t>
            </a:r>
            <a:r>
              <a:rPr lang="zh-TW" altLang="en-US" dirty="0" smtClean="0"/>
              <a:t>，單位為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的大小</a:t>
            </a:r>
            <a:endParaRPr lang="en-US" altLang="zh-TW" dirty="0" smtClean="0"/>
          </a:p>
          <a:p>
            <a:r>
              <a:rPr lang="en-US" altLang="zh-TW" dirty="0" smtClean="0"/>
              <a:t>Rotation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Scale</a:t>
            </a:r>
            <a:r>
              <a:rPr lang="zh-TW" altLang="en-US" dirty="0" smtClean="0"/>
              <a:t>：同一般物件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8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System.Collections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System.Collections.Generic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UnityEngine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UnityEngine.UI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class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gameManager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MonoBehaviour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public Text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scoreText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score;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Use this for initialization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 Start () 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score = 0;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Update is called once per frame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 Update () {</a:t>
            </a:r>
          </a:p>
          <a:p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public void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addScore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n){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score += n;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scoreText.text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"score: " + score;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8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意思是指 在</a:t>
            </a:r>
            <a:r>
              <a:rPr lang="en-US" altLang="zh-TW" dirty="0" smtClean="0"/>
              <a:t>hierarchy(scene)</a:t>
            </a:r>
            <a:r>
              <a:rPr lang="zh-TW" altLang="en-US" dirty="0" smtClean="0"/>
              <a:t>找到一個名叫</a:t>
            </a:r>
            <a:r>
              <a:rPr lang="en-US" altLang="zh-TW" dirty="0" err="1" smtClean="0"/>
              <a:t>GameManager</a:t>
            </a:r>
            <a:r>
              <a:rPr lang="zh-TW" altLang="en-US" dirty="0" smtClean="0"/>
              <a:t>的物件</a:t>
            </a:r>
            <a:endParaRPr lang="en-US" altLang="zh-TW" dirty="0" smtClean="0"/>
          </a:p>
          <a:p>
            <a:r>
              <a:rPr lang="zh-TW" altLang="en-US" dirty="0" smtClean="0"/>
              <a:t>並獲得該物件的</a:t>
            </a:r>
            <a:r>
              <a:rPr lang="en-US" altLang="zh-TW" dirty="0" err="1" smtClean="0"/>
              <a:t>gameManager</a:t>
            </a:r>
            <a:r>
              <a:rPr lang="zh-TW" altLang="en-US" dirty="0" smtClean="0"/>
              <a:t> 元素 去使用</a:t>
            </a:r>
            <a:r>
              <a:rPr lang="en-US" altLang="zh-TW" dirty="0" err="1" smtClean="0"/>
              <a:t>addScore</a:t>
            </a:r>
            <a:r>
              <a:rPr lang="zh-TW" altLang="en-US" dirty="0" smtClean="0"/>
              <a:t>這個函數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可以見到講義</a:t>
            </a:r>
            <a:r>
              <a:rPr lang="en-US" altLang="zh-TW" dirty="0" smtClean="0"/>
              <a:t>36</a:t>
            </a:r>
            <a:r>
              <a:rPr lang="zh-TW" altLang="en-US" dirty="0" smtClean="0"/>
              <a:t>頁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4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3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參考來源：</a:t>
            </a:r>
            <a:r>
              <a:rPr lang="en-US" altLang="zh-TW" dirty="0" smtClean="0"/>
              <a:t>https://home.gamer.com.tw/creationDetail.php?sn=2300960</a:t>
            </a:r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Hierarchy</a:t>
            </a:r>
            <a:r>
              <a:rPr lang="zh-TW" altLang="en-US" dirty="0" smtClean="0"/>
              <a:t>：場景內所有「物件」的「結構」</a:t>
            </a:r>
            <a:endParaRPr lang="en-US" altLang="zh-TW" dirty="0" smtClean="0"/>
          </a:p>
          <a:p>
            <a:r>
              <a:rPr lang="en-US" altLang="zh-TW" dirty="0" smtClean="0"/>
              <a:t>Scene</a:t>
            </a:r>
            <a:r>
              <a:rPr lang="zh-TW" altLang="en-US" dirty="0" smtClean="0"/>
              <a:t>：顯示場景內</a:t>
            </a:r>
            <a:r>
              <a:rPr lang="zh-TW" altLang="en-US" sz="1200" dirty="0" smtClean="0"/>
              <a:t>物件的位置</a:t>
            </a:r>
            <a:endParaRPr lang="en-US" altLang="zh-TW" sz="1200" dirty="0" smtClean="0"/>
          </a:p>
          <a:p>
            <a:r>
              <a:rPr lang="en-US" altLang="zh-TW" dirty="0" smtClean="0"/>
              <a:t>Game</a:t>
            </a:r>
            <a:r>
              <a:rPr lang="zh-TW" altLang="en-US" dirty="0" smtClean="0"/>
              <a:t>：顯示遊戲畫面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通常是從</a:t>
            </a:r>
            <a:r>
              <a:rPr lang="en-US" altLang="zh-TW" dirty="0" err="1" smtClean="0"/>
              <a:t>camara</a:t>
            </a:r>
            <a:r>
              <a:rPr lang="zh-TW" altLang="en-US" dirty="0" smtClean="0"/>
              <a:t>往外看的樣子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Asset Store</a:t>
            </a:r>
            <a:r>
              <a:rPr lang="zh-TW" altLang="en-US" dirty="0" smtClean="0"/>
              <a:t>：顧名思義，買</a:t>
            </a:r>
            <a:r>
              <a:rPr lang="en-US" altLang="zh-TW" dirty="0" smtClean="0"/>
              <a:t>asset(</a:t>
            </a:r>
            <a:r>
              <a:rPr lang="zh-TW" altLang="en-US" dirty="0" smtClean="0"/>
              <a:t>各種遊戲素材、</a:t>
            </a:r>
            <a:r>
              <a:rPr lang="en-US" altLang="zh-TW" dirty="0" smtClean="0"/>
              <a:t>plugin)</a:t>
            </a:r>
            <a:r>
              <a:rPr lang="zh-TW" altLang="en-US" dirty="0" smtClean="0"/>
              <a:t>的地方</a:t>
            </a:r>
            <a:r>
              <a:rPr lang="en-US" altLang="zh-TW" dirty="0" smtClean="0"/>
              <a:t>(</a:t>
            </a:r>
          </a:p>
          <a:p>
            <a:r>
              <a:rPr lang="en-US" altLang="zh-TW" dirty="0" smtClean="0"/>
              <a:t>Project</a:t>
            </a:r>
            <a:r>
              <a:rPr lang="zh-TW" altLang="en-US" dirty="0" smtClean="0"/>
              <a:t>：該專案底下所有的檔案都在這，顯示的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：你的專案位置</a:t>
            </a:r>
            <a:r>
              <a:rPr lang="en-US" altLang="zh-TW" dirty="0" smtClean="0"/>
              <a:t>/Assets</a:t>
            </a:r>
          </a:p>
          <a:p>
            <a:r>
              <a:rPr lang="en-US" altLang="zh-TW" dirty="0" smtClean="0"/>
              <a:t>Console</a:t>
            </a:r>
            <a:r>
              <a:rPr lang="zh-TW" altLang="en-US" dirty="0" smtClean="0"/>
              <a:t>：用來顯示</a:t>
            </a:r>
            <a:r>
              <a:rPr lang="en-US" altLang="zh-TW" dirty="0" smtClean="0"/>
              <a:t>debug</a:t>
            </a:r>
            <a:r>
              <a:rPr lang="zh-TW" altLang="en-US" dirty="0" smtClean="0"/>
              <a:t>、</a:t>
            </a:r>
            <a:r>
              <a:rPr lang="en-US" altLang="zh-TW" dirty="0" smtClean="0"/>
              <a:t>Error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 </a:t>
            </a:r>
            <a:r>
              <a:rPr lang="en-US" altLang="zh-TW" dirty="0" smtClean="0"/>
              <a:t>defined</a:t>
            </a:r>
            <a:r>
              <a:rPr lang="zh-TW" altLang="en-US" dirty="0" smtClean="0"/>
              <a:t>的訊息</a:t>
            </a:r>
            <a:endParaRPr lang="en-US" altLang="zh-TW" dirty="0" smtClean="0"/>
          </a:p>
          <a:p>
            <a:r>
              <a:rPr lang="en-US" altLang="zh-TW" dirty="0" smtClean="0"/>
              <a:t>Inspector</a:t>
            </a:r>
            <a:r>
              <a:rPr lang="zh-TW" altLang="en-US" dirty="0" smtClean="0"/>
              <a:t>：顯示「選取物件」的屬性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5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Reference:</a:t>
            </a:r>
          </a:p>
          <a:p>
            <a:r>
              <a:rPr lang="en-US" altLang="zh-TW" dirty="0" smtClean="0"/>
              <a:t>https://home.gamer.com.tw/creationDetail.php?sn=2300960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46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EX:</a:t>
            </a:r>
            <a:r>
              <a:rPr lang="zh-TW" altLang="en-US" dirty="0" smtClean="0"/>
              <a:t>前面金幣拉進場景會加入一個腳本和</a:t>
            </a:r>
            <a:r>
              <a:rPr lang="en-US" altLang="zh-TW" dirty="0" smtClean="0"/>
              <a:t>collider</a:t>
            </a:r>
            <a:r>
              <a:rPr lang="zh-TW" altLang="en-US" dirty="0" smtClean="0"/>
              <a:t>屬性，如果你拉了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個金幣就要做</a:t>
            </a:r>
            <a:r>
              <a:rPr lang="en-US" altLang="zh-TW" dirty="0" smtClean="0"/>
              <a:t>10</a:t>
            </a:r>
            <a:r>
              <a:rPr lang="zh-TW" altLang="en-US" dirty="0" smtClean="0"/>
              <a:t>次一樣的動作，所以我們需要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來省下</a:t>
            </a:r>
            <a:r>
              <a:rPr lang="en-US" altLang="zh-TW" dirty="0" smtClean="0"/>
              <a:t>9</a:t>
            </a:r>
            <a:r>
              <a:rPr lang="zh-TW" altLang="en-US" dirty="0" smtClean="0"/>
              <a:t>次重複的步驟</a:t>
            </a:r>
            <a:endParaRPr lang="en-US" altLang="zh-TW" dirty="0" smtClean="0"/>
          </a:p>
          <a:p>
            <a:r>
              <a:rPr lang="zh-TW" altLang="en-US" dirty="0" smtClean="0"/>
              <a:t>拉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進場景看看吧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做到這邊有可能會發現背景圖把</a:t>
            </a:r>
            <a:r>
              <a:rPr lang="en-US" altLang="zh-TW" dirty="0" smtClean="0"/>
              <a:t>UFO</a:t>
            </a:r>
            <a:r>
              <a:rPr lang="zh-TW" altLang="en-US" dirty="0" smtClean="0"/>
              <a:t>蓋住，是因為現在兩張圖片的預設圖層優先度是相同的，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無法判斷兩個優先度完全相同的貼圖相疊時該怎麼放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System.Collections.Generic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UnityEngine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zh-TW" altLang="en-US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move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MonoBehaviour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speed=10;</a:t>
            </a:r>
          </a:p>
          <a:p>
            <a:r>
              <a:rPr lang="en-US" altLang="zh-TW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Use this for initialization</a:t>
            </a:r>
            <a:endParaRPr lang="en-US" altLang="zh-TW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void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Start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endParaRPr lang="zh-TW" altLang="en-US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altLang="zh-TW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Update is called once per frame</a:t>
            </a:r>
            <a:endParaRPr lang="en-US" altLang="zh-TW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void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Update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Input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.GetKey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KeyCode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.W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 {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transform.position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(0, speed * 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Time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.deltaTime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Input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.GetKey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KeyCode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transform.position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(0, -speed * 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Time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.deltaTime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0);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Input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.GetKey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KeyCode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.A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transform.position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(-speed * 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Time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.deltaTime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0);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Input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.GetKey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KeyCode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transform.position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Vector3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(speed * </a:t>
            </a:r>
            <a:r>
              <a:rPr lang="en-US" altLang="zh-TW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Time</a:t>
            </a:r>
            <a:r>
              <a:rPr lang="en-US" altLang="zh-TW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.deltaTime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0, 0);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zh-TW" alt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zh-TW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zh-TW" altLang="en-US" sz="1200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System.Collections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System.Collections.Generic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UnityEngine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class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UFOController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MonoBehaviour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public float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forceValue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=2f;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Rigidbody2D rbody2D;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Use this for initialization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 Start () 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rbody2D =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this.GetComponent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&lt;Rigidbody2D&gt;();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 Update is called once per frame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 Update () 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Vector2 force2D = Vector2.zero;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if 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Input.GetKey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KeyCode.W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force2D.y +=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forceValue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if 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Input.GetKey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KeyCode.S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force2D.y -=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forceValue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if 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Input.GetKey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KeyCode.A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force2D.x -=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forceValue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if 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Input.GetKey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KeyCode.D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force2D.x +=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forceValue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rbody2D.AddForce(force2D);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如果你想要用物理特性的移動 又想要鏡頭跟著飛碟跑</a:t>
            </a:r>
            <a:endParaRPr lang="en-US" altLang="zh-TW" dirty="0" smtClean="0"/>
          </a:p>
          <a:p>
            <a:r>
              <a:rPr lang="zh-TW" altLang="en-US" dirty="0" smtClean="0"/>
              <a:t>就在飛碟上加一個</a:t>
            </a:r>
            <a:r>
              <a:rPr lang="en-US" altLang="zh-TW" dirty="0" smtClean="0"/>
              <a:t>script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void update()</a:t>
            </a:r>
            <a:r>
              <a:rPr lang="zh-TW" altLang="en-US" dirty="0" smtClean="0"/>
              <a:t>中加入</a:t>
            </a:r>
            <a:endParaRPr lang="en-US" altLang="zh-TW" dirty="0" smtClean="0"/>
          </a:p>
          <a:p>
            <a:r>
              <a:rPr lang="en-US" altLang="zh-TW" dirty="0" err="1" smtClean="0"/>
              <a:t>this.transform.eulerAngles</a:t>
            </a:r>
            <a:r>
              <a:rPr lang="en-US" altLang="zh-TW" dirty="0" smtClean="0"/>
              <a:t>=Vector3.zero;</a:t>
            </a:r>
          </a:p>
          <a:p>
            <a:r>
              <a:rPr lang="zh-TW" altLang="en-US" dirty="0" smtClean="0"/>
              <a:t>應該就沒問題了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public float </a:t>
            </a:r>
            <a:r>
              <a:rPr lang="en-US" altLang="zh-TW" dirty="0" err="1" smtClean="0"/>
              <a:t>rotateAngle</a:t>
            </a:r>
            <a:r>
              <a:rPr lang="en-US" altLang="zh-TW" dirty="0" smtClean="0"/>
              <a:t>=45f;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this.transform.Rotate</a:t>
            </a:r>
            <a:r>
              <a:rPr lang="en-US" altLang="zh-TW" dirty="0" smtClean="0"/>
              <a:t>(new</a:t>
            </a:r>
            <a:r>
              <a:rPr lang="en-US" altLang="zh-TW" baseline="0" dirty="0" smtClean="0"/>
              <a:t> Vector3(0,0,rotateAngle*</a:t>
            </a:r>
            <a:r>
              <a:rPr lang="en-US" altLang="zh-TW" baseline="0" dirty="0" err="1" smtClean="0"/>
              <a:t>Time.deltaTime</a:t>
            </a:r>
            <a:r>
              <a:rPr lang="en-US" altLang="zh-TW" baseline="0" dirty="0" smtClean="0"/>
              <a:t>));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7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8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2018/10/1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25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120"/>
      </p:ext>
    </p:extLst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93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1827"/>
      </p:ext>
    </p:extLst>
  </p:cSld>
  <p:clrMapOvr>
    <a:masterClrMapping/>
  </p:clrMapOvr>
  <p:transition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9821"/>
      </p:ext>
    </p:extLst>
  </p:cSld>
  <p:clrMapOvr>
    <a:masterClrMapping/>
  </p:clrMapOvr>
  <p:transition spd="med">
    <p:zo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181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1107280"/>
            <a:ext cx="8686800" cy="74613"/>
          </a:xfrm>
          <a:prstGeom prst="rect">
            <a:avLst/>
          </a:prstGeom>
          <a:gradFill rotWithShape="0">
            <a:gsLst>
              <a:gs pos="0">
                <a:srgbClr val="DF140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unity3d.com/ScriptReferenc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Unity LAB</a:t>
            </a:r>
            <a:br>
              <a:rPr lang="en-US" altLang="zh-TW" dirty="0" smtClean="0"/>
            </a:br>
            <a:r>
              <a:rPr lang="en-US" altLang="zh-TW" dirty="0" smtClean="0"/>
              <a:t>2D UFO Tutorial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953000" y="3810000"/>
            <a:ext cx="19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2018/10/2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69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 </a:t>
            </a: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757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範例我們先用</a:t>
            </a:r>
            <a:r>
              <a:rPr lang="en-US" altLang="zh-TW" dirty="0" smtClean="0"/>
              <a:t>Orthographic</a:t>
            </a:r>
          </a:p>
          <a:p>
            <a:pPr marL="0" indent="0">
              <a:buNone/>
            </a:pPr>
            <a:r>
              <a:rPr lang="en-US" altLang="zh-TW" dirty="0" smtClean="0"/>
              <a:t>Camera 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調到</a:t>
            </a:r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5720993" cy="42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80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zh-TW" altLang="en-US" dirty="0" smtClean="0"/>
              <a:t>先點</a:t>
            </a:r>
            <a:r>
              <a:rPr lang="en-US" altLang="zh-TW" dirty="0" smtClean="0"/>
              <a:t>project tab</a:t>
            </a:r>
            <a:r>
              <a:rPr lang="zh-TW" altLang="en-US" dirty="0" smtClean="0"/>
              <a:t>裡面隨便一張圖片</a:t>
            </a:r>
            <a:endParaRPr lang="en-US" altLang="zh-TW" dirty="0" smtClean="0"/>
          </a:p>
          <a:p>
            <a:r>
              <a:rPr lang="zh-TW" altLang="en-US" dirty="0" smtClean="0"/>
              <a:t>看看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texture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type</a:t>
            </a:r>
            <a:r>
              <a:rPr lang="zh-TW" altLang="en-US" dirty="0" smtClean="0"/>
              <a:t>是不是</a:t>
            </a:r>
            <a:endParaRPr lang="en-US" altLang="zh-TW" dirty="0" smtClean="0"/>
          </a:p>
          <a:p>
            <a:pPr marL="457200" lvl="1" indent="0" algn="r">
              <a:buNone/>
            </a:pPr>
            <a:r>
              <a:rPr lang="en-US" altLang="zh-TW" dirty="0"/>
              <a:t>Sprite(2D and UI)</a:t>
            </a:r>
          </a:p>
          <a:p>
            <a:pPr marL="457200" lvl="1" indent="0" algn="r">
              <a:buNone/>
            </a:pPr>
            <a:r>
              <a:rPr lang="zh-TW" altLang="en-US" sz="2000" dirty="0"/>
              <a:t>不是就自己改</a:t>
            </a:r>
            <a:r>
              <a:rPr lang="zh-TW" altLang="en-US" sz="2000" dirty="0" smtClean="0"/>
              <a:t>一下</a:t>
            </a:r>
            <a:endParaRPr lang="en-US" altLang="zh-TW" sz="2000" dirty="0" smtClean="0"/>
          </a:p>
          <a:p>
            <a:r>
              <a:rPr lang="zh-TW" altLang="en-US" dirty="0" smtClean="0"/>
              <a:t>將</a:t>
            </a:r>
            <a:r>
              <a:rPr lang="en-US" altLang="zh-TW" dirty="0" smtClean="0"/>
              <a:t>UFO</a:t>
            </a:r>
            <a:r>
              <a:rPr lang="zh-TW" altLang="en-US" dirty="0" smtClean="0"/>
              <a:t>跟背景拖到</a:t>
            </a:r>
            <a:r>
              <a:rPr lang="en-US" altLang="zh-TW" dirty="0" smtClean="0"/>
              <a:t>Scene</a:t>
            </a:r>
            <a:r>
              <a:rPr lang="zh-TW" altLang="en-US" dirty="0" smtClean="0"/>
              <a:t>裡 座標放</a:t>
            </a:r>
            <a:r>
              <a:rPr lang="en-US" altLang="zh-TW" dirty="0" smtClean="0"/>
              <a:t>(0,0,0)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84386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2D</a:t>
            </a:r>
            <a:r>
              <a:rPr lang="zh-TW" altLang="en-US" dirty="0" smtClean="0"/>
              <a:t>貼</a:t>
            </a:r>
            <a:r>
              <a:rPr lang="zh-TW" altLang="en-US" dirty="0"/>
              <a:t>圖</a:t>
            </a:r>
            <a:r>
              <a:rPr lang="zh-TW" altLang="en-US" dirty="0" smtClean="0"/>
              <a:t>的圖層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Edit</a:t>
            </a:r>
            <a:r>
              <a:rPr lang="zh-TW" altLang="en-US" sz="2800" dirty="0" smtClean="0"/>
              <a:t>→</a:t>
            </a:r>
            <a:r>
              <a:rPr lang="en-US" altLang="zh-TW" sz="2800" dirty="0" smtClean="0"/>
              <a:t>Project Settings</a:t>
            </a:r>
            <a:r>
              <a:rPr lang="zh-TW" altLang="en-US" sz="2800" dirty="0" smtClean="0"/>
              <a:t>→</a:t>
            </a:r>
            <a:r>
              <a:rPr lang="en-US" altLang="zh-TW" sz="2800" dirty="0" smtClean="0"/>
              <a:t>Tags and Layers</a:t>
            </a:r>
          </a:p>
          <a:p>
            <a:r>
              <a:rPr lang="en-US" altLang="zh-TW" sz="2800" dirty="0" smtClean="0"/>
              <a:t>inspector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tab</a:t>
            </a:r>
            <a:r>
              <a:rPr lang="zh-TW" altLang="en-US" sz="2800" dirty="0" smtClean="0"/>
              <a:t>那邊 </a:t>
            </a:r>
            <a:endParaRPr lang="en-US" altLang="zh-TW" sz="2800" dirty="0" smtClean="0"/>
          </a:p>
          <a:p>
            <a:r>
              <a:rPr lang="zh-TW" altLang="en-US" sz="2800" dirty="0" smtClean="0"/>
              <a:t>點開</a:t>
            </a:r>
            <a:r>
              <a:rPr lang="en-US" altLang="zh-TW" sz="2800" dirty="0" smtClean="0"/>
              <a:t>Sorting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Layers</a:t>
            </a:r>
          </a:p>
          <a:p>
            <a:r>
              <a:rPr lang="zh-TW" altLang="en-US" sz="2800" dirty="0" smtClean="0"/>
              <a:t>建立</a:t>
            </a:r>
            <a:r>
              <a:rPr lang="en-US" altLang="zh-TW" sz="2800" dirty="0" smtClean="0"/>
              <a:t>Background</a:t>
            </a:r>
            <a:r>
              <a:rPr lang="zh-TW" altLang="en-US" sz="2800" dirty="0" smtClean="0"/>
              <a:t>和</a:t>
            </a:r>
            <a:r>
              <a:rPr lang="en-US" altLang="zh-TW" sz="2800" dirty="0" smtClean="0"/>
              <a:t>Player</a:t>
            </a:r>
            <a:r>
              <a:rPr lang="zh-TW" altLang="en-US" sz="2800" dirty="0" smtClean="0"/>
              <a:t>圖層</a:t>
            </a:r>
            <a:endParaRPr lang="en-US" altLang="zh-TW" sz="2800" dirty="0" smtClean="0"/>
          </a:p>
          <a:p>
            <a:pPr algn="r"/>
            <a:r>
              <a:rPr lang="zh-TW" altLang="en-US" sz="2800" dirty="0" smtClean="0"/>
              <a:t>先建</a:t>
            </a:r>
            <a:r>
              <a:rPr lang="en-US" altLang="zh-TW" sz="2800" dirty="0" smtClean="0"/>
              <a:t>Background</a:t>
            </a:r>
            <a:r>
              <a:rPr lang="zh-TW" altLang="en-US" sz="2800" dirty="0" smtClean="0"/>
              <a:t>再建立</a:t>
            </a:r>
            <a:r>
              <a:rPr lang="en-US" altLang="zh-TW" sz="2800" dirty="0" smtClean="0"/>
              <a:t>Player</a:t>
            </a: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6574016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script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兩種方法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在</a:t>
            </a:r>
            <a:r>
              <a:rPr lang="en-US" altLang="zh-TW" dirty="0" smtClean="0"/>
              <a:t>project tab</a:t>
            </a:r>
            <a:r>
              <a:rPr lang="zh-TW" altLang="en-US" dirty="0" smtClean="0"/>
              <a:t>有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→</a:t>
            </a:r>
            <a:r>
              <a:rPr lang="en-US" altLang="zh-TW" dirty="0" smtClean="0"/>
              <a:t>C# Script</a:t>
            </a:r>
          </a:p>
          <a:p>
            <a:pPr marL="457200" lvl="1" indent="0" algn="r">
              <a:buNone/>
            </a:pPr>
            <a:r>
              <a:rPr lang="zh-TW" altLang="en-US" dirty="0"/>
              <a:t>也可以直接在</a:t>
            </a:r>
            <a:r>
              <a:rPr lang="en-US" altLang="zh-TW" dirty="0"/>
              <a:t>project</a:t>
            </a:r>
            <a:r>
              <a:rPr lang="zh-TW" altLang="en-US" dirty="0"/>
              <a:t>欄右鍵</a:t>
            </a:r>
            <a:r>
              <a:rPr lang="en-US" altLang="zh-TW" dirty="0" smtClean="0"/>
              <a:t>create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在你選定的物件屬性直接加入</a:t>
            </a:r>
            <a:r>
              <a:rPr lang="en-US" altLang="zh-TW" dirty="0" smtClean="0"/>
              <a:t>script</a:t>
            </a:r>
          </a:p>
          <a:p>
            <a:endParaRPr lang="en-US" altLang="zh-TW" dirty="0"/>
          </a:p>
          <a:p>
            <a:r>
              <a:rPr lang="zh-TW" altLang="en-US" dirty="0" smtClean="0"/>
              <a:t>先在</a:t>
            </a:r>
            <a:r>
              <a:rPr lang="en-US" altLang="zh-TW" dirty="0" smtClean="0"/>
              <a:t>UFO</a:t>
            </a:r>
            <a:r>
              <a:rPr lang="zh-TW" altLang="en-US" dirty="0" smtClean="0"/>
              <a:t>上面加一個</a:t>
            </a:r>
            <a:r>
              <a:rPr lang="en-US" altLang="zh-TW" dirty="0" smtClean="0"/>
              <a:t>move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script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66017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</a:t>
            </a:r>
            <a:r>
              <a:rPr lang="en-US" altLang="zh-TW" dirty="0" err="1" smtClean="0"/>
              <a:t>ove.cs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1219200"/>
            <a:ext cx="558568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43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小提醒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呈上頁的</a:t>
            </a:r>
            <a:r>
              <a:rPr lang="en-US" altLang="zh-TW" sz="2400" dirty="0" smtClean="0"/>
              <a:t>public </a:t>
            </a:r>
            <a:r>
              <a:rPr lang="zh-TW" altLang="en-US" sz="2400" dirty="0" smtClean="0"/>
              <a:t>變數與該頁底下的小註解</a:t>
            </a:r>
            <a:endParaRPr lang="en-US" altLang="zh-TW" sz="2400" dirty="0" smtClean="0"/>
          </a:p>
          <a:p>
            <a:r>
              <a:rPr lang="en-US" altLang="zh-TW" sz="2400" dirty="0" smtClean="0"/>
              <a:t>Unity </a:t>
            </a:r>
            <a:r>
              <a:rPr lang="zh-TW" altLang="en-US" sz="2400" dirty="0" smtClean="0"/>
              <a:t>本身是一個整合程式、企劃、美術、音樂、音效的開發環境</a:t>
            </a:r>
            <a:endParaRPr lang="en-US" altLang="zh-TW" sz="2400" dirty="0" smtClean="0"/>
          </a:p>
          <a:p>
            <a:r>
              <a:rPr lang="zh-TW" altLang="en-US" sz="2400" dirty="0"/>
              <a:t>程式人員不只是要產出遊戲內容</a:t>
            </a:r>
            <a:endParaRPr lang="en-US" altLang="zh-TW" sz="2400" dirty="0"/>
          </a:p>
          <a:p>
            <a:r>
              <a:rPr lang="zh-TW" altLang="en-US" sz="2400" dirty="0" smtClean="0"/>
              <a:t>更要了解其他人的需求，撰寫適合的工具讓他人產生他們負責的內容</a:t>
            </a:r>
            <a:endParaRPr lang="en-US" altLang="zh-TW" sz="2400" dirty="0" smtClean="0"/>
          </a:p>
          <a:p>
            <a:r>
              <a:rPr lang="zh-TW" altLang="en-US" sz="2400" dirty="0" smtClean="0"/>
              <a:t>所以寫</a:t>
            </a:r>
            <a:r>
              <a:rPr lang="en-US" altLang="zh-TW" sz="2400" dirty="0" smtClean="0"/>
              <a:t>code</a:t>
            </a:r>
            <a:r>
              <a:rPr lang="zh-TW" altLang="en-US" sz="2400" dirty="0" smtClean="0"/>
              <a:t>不只要注意可閱讀性、效率、架構</a:t>
            </a:r>
            <a:endParaRPr lang="en-US" altLang="zh-TW" sz="2400" dirty="0" smtClean="0"/>
          </a:p>
          <a:p>
            <a:r>
              <a:rPr lang="zh-TW" altLang="en-US" sz="2400" dirty="0" smtClean="0"/>
              <a:t>更要想到其他人使用這份</a:t>
            </a:r>
            <a:r>
              <a:rPr lang="en-US" altLang="zh-TW" sz="2400" dirty="0" smtClean="0"/>
              <a:t>code</a:t>
            </a:r>
            <a:r>
              <a:rPr lang="zh-TW" altLang="en-US" sz="2400" dirty="0" smtClean="0"/>
              <a:t>的方便性</a:t>
            </a:r>
            <a:endParaRPr lang="en-US" altLang="zh-TW" sz="2400" dirty="0" smtClean="0"/>
          </a:p>
          <a:p>
            <a:r>
              <a:rPr lang="zh-TW" altLang="en-US" sz="2400" dirty="0" smtClean="0"/>
              <a:t>在期末的遊戲企劃也是一樣的，你也要為了你可能不太會寫程式的朋友著想</a:t>
            </a:r>
            <a:endParaRPr lang="en-US" altLang="zh-TW" sz="2400" dirty="0" smtClean="0"/>
          </a:p>
          <a:p>
            <a:pPr algn="r"/>
            <a:r>
              <a:rPr lang="zh-TW" altLang="en-US" sz="2400" strike="sngStrike" dirty="0" smtClean="0"/>
              <a:t>可是你沒有朋友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3476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剛剛的</a:t>
            </a:r>
            <a:r>
              <a:rPr lang="en-US" altLang="zh-TW" dirty="0" err="1"/>
              <a:t>move.cs</a:t>
            </a:r>
            <a:r>
              <a:rPr lang="zh-TW" altLang="en-US" dirty="0"/>
              <a:t>內的移動模式比較像是讓物件移動</a:t>
            </a:r>
            <a:r>
              <a:rPr lang="zh-TW" altLang="en-US" dirty="0" smtClean="0"/>
              <a:t>位置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不符合物理的感覺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所以先</a:t>
            </a:r>
            <a:r>
              <a:rPr lang="zh-TW" altLang="en-US" dirty="0" smtClean="0"/>
              <a:t>把</a:t>
            </a:r>
            <a:r>
              <a:rPr lang="en-US" altLang="zh-TW" dirty="0" smtClean="0"/>
              <a:t>UFO component</a:t>
            </a:r>
            <a:r>
              <a:rPr lang="zh-TW" altLang="en-US" dirty="0" smtClean="0"/>
              <a:t>中的</a:t>
            </a:r>
            <a:r>
              <a:rPr lang="en-US" altLang="zh-TW" dirty="0" err="1" smtClean="0"/>
              <a:t>move.cs</a:t>
            </a:r>
            <a:r>
              <a:rPr lang="zh-TW" altLang="en-US" dirty="0"/>
              <a:t>刪掉，待會用符合物理的模式讓</a:t>
            </a:r>
            <a:r>
              <a:rPr lang="en-US" altLang="zh-TW" dirty="0"/>
              <a:t>UFO</a:t>
            </a:r>
            <a:r>
              <a:rPr lang="zh-TW" altLang="en-US" dirty="0"/>
              <a:t>移動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8468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</a:t>
            </a:r>
            <a:r>
              <a:rPr lang="en-US" altLang="zh-TW" dirty="0" smtClean="0"/>
              <a:t>UFO</a:t>
            </a:r>
            <a:r>
              <a:rPr lang="zh-TW" altLang="en-US" dirty="0" smtClean="0"/>
              <a:t>增加物理特性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點擊</a:t>
            </a:r>
            <a:r>
              <a:rPr lang="zh-TW" altLang="en-US" sz="2400" dirty="0"/>
              <a:t>物件</a:t>
            </a:r>
            <a:r>
              <a:rPr lang="zh-TW" altLang="en-US" sz="2400" dirty="0" smtClean="0"/>
              <a:t>後 </a:t>
            </a:r>
            <a:r>
              <a:rPr lang="en-US" altLang="zh-TW" sz="2400" dirty="0" smtClean="0"/>
              <a:t>inspector</a:t>
            </a:r>
            <a:r>
              <a:rPr lang="zh-TW" altLang="en-US" sz="2400" dirty="0"/>
              <a:t>→</a:t>
            </a:r>
            <a:r>
              <a:rPr lang="en-US" altLang="zh-TW" sz="2400" dirty="0" err="1" smtClean="0"/>
              <a:t>AddComponent</a:t>
            </a:r>
            <a:endParaRPr lang="en-US" altLang="zh-TW" sz="2400" dirty="0" smtClean="0"/>
          </a:p>
          <a:p>
            <a:r>
              <a:rPr lang="zh-TW" altLang="en-US" sz="2400" dirty="0" smtClean="0"/>
              <a:t>搜尋</a:t>
            </a:r>
            <a:r>
              <a:rPr lang="en-US" altLang="zh-TW" sz="2400" dirty="0" smtClean="0"/>
              <a:t>”</a:t>
            </a:r>
            <a:r>
              <a:rPr lang="en-US" altLang="zh-TW" sz="2400" dirty="0" smtClean="0">
                <a:solidFill>
                  <a:srgbClr val="FF0000"/>
                </a:solidFill>
              </a:rPr>
              <a:t>collider</a:t>
            </a:r>
            <a:r>
              <a:rPr lang="en-US" altLang="zh-TW" sz="2400" dirty="0" smtClean="0"/>
              <a:t>”(</a:t>
            </a:r>
            <a:r>
              <a:rPr lang="zh-TW" altLang="en-US" sz="2400" dirty="0" smtClean="0"/>
              <a:t>中文翻碰撞器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選取適合的</a:t>
            </a:r>
            <a:r>
              <a:rPr lang="en-US" altLang="zh-TW" sz="2400" dirty="0" smtClean="0"/>
              <a:t>collider(circle)</a:t>
            </a:r>
          </a:p>
          <a:p>
            <a:r>
              <a:rPr lang="en-US" altLang="zh-TW" sz="2400" dirty="0" smtClean="0"/>
              <a:t>Collider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的</a:t>
            </a:r>
            <a:r>
              <a:rPr lang="en-US" altLang="zh-TW" sz="2400" dirty="0"/>
              <a:t>radius</a:t>
            </a:r>
            <a:r>
              <a:rPr lang="zh-TW" altLang="en-US" sz="2400" dirty="0" smtClean="0"/>
              <a:t>調</a:t>
            </a:r>
            <a:r>
              <a:rPr lang="en-US" altLang="zh-TW" sz="2400" dirty="0" smtClean="0"/>
              <a:t>2.1</a:t>
            </a:r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err="1" smtClean="0"/>
              <a:t>AddComponent</a:t>
            </a:r>
            <a:r>
              <a:rPr lang="zh-TW" altLang="en-US" sz="2400" dirty="0" smtClean="0"/>
              <a:t>→</a:t>
            </a:r>
            <a:r>
              <a:rPr lang="en-US" altLang="zh-TW" sz="2400" dirty="0" smtClean="0">
                <a:solidFill>
                  <a:srgbClr val="FF0000"/>
                </a:solidFill>
              </a:rPr>
              <a:t>Rigidbody2D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剛體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/>
              <a:t>Rigidbody2D</a:t>
            </a:r>
            <a:r>
              <a:rPr lang="zh-TW" altLang="en-US" sz="2400" dirty="0"/>
              <a:t>的 </a:t>
            </a:r>
            <a:r>
              <a:rPr lang="en-US" altLang="zh-TW" sz="2400" dirty="0"/>
              <a:t>Gravity Scale</a:t>
            </a:r>
            <a:r>
              <a:rPr lang="zh-TW" altLang="en-US" sz="2400" dirty="0"/>
              <a:t>先調到</a:t>
            </a:r>
            <a:r>
              <a:rPr lang="en-US" altLang="zh-TW" sz="2400" dirty="0"/>
              <a:t>0</a:t>
            </a:r>
            <a:endParaRPr lang="zh-TW" altLang="en-US" sz="2400" dirty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9198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UFOController.cs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48200" y="1600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使用力量去推動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UFO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的移動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UFO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會產生加速度跟慣性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73" y="1143000"/>
            <a:ext cx="40290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116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遊戲邊界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Background</a:t>
            </a:r>
            <a:r>
              <a:rPr lang="zh-TW" altLang="en-US" dirty="0" smtClean="0"/>
              <a:t>物件</a:t>
            </a:r>
            <a:endParaRPr lang="en-US" altLang="zh-TW" dirty="0" smtClean="0"/>
          </a:p>
          <a:p>
            <a:r>
              <a:rPr lang="zh-TW" altLang="en-US" dirty="0" smtClean="0"/>
              <a:t>加上四個</a:t>
            </a:r>
            <a:r>
              <a:rPr lang="en-US" altLang="zh-TW" dirty="0" smtClean="0"/>
              <a:t>BoxCollider2D</a:t>
            </a:r>
          </a:p>
          <a:p>
            <a:r>
              <a:rPr lang="en-US" altLang="zh-TW" dirty="0" smtClean="0"/>
              <a:t>Run!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53488"/>
            <a:ext cx="2695903" cy="41045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765087"/>
            <a:ext cx="2514600" cy="40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958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課程須知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此份投影片的內容皆用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製作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如</a:t>
            </a:r>
            <a:r>
              <a:rPr lang="en-US" altLang="zh-TW" dirty="0" smtClean="0"/>
              <a:t>mac</a:t>
            </a:r>
            <a:r>
              <a:rPr lang="zh-TW" altLang="en-US" dirty="0" smtClean="0"/>
              <a:t>有操作上的不同導致遇到問題請隨時呼叫旁邊的助教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683394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小體驗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本頁面上課不會帶到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可以將</a:t>
            </a:r>
            <a:r>
              <a:rPr lang="en-US" altLang="zh-TW" sz="2400" dirty="0" smtClean="0"/>
              <a:t>Main </a:t>
            </a:r>
            <a:r>
              <a:rPr lang="en-US" altLang="zh-TW" sz="2400" dirty="0" err="1" smtClean="0"/>
              <a:t>Camara</a:t>
            </a:r>
            <a:r>
              <a:rPr lang="zh-TW" altLang="en-US" sz="2400" dirty="0" smtClean="0"/>
              <a:t>放到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的子物件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hierarchy</a:t>
            </a:r>
            <a:r>
              <a:rPr lang="zh-TW" altLang="en-US" sz="2400" dirty="0" smtClean="0"/>
              <a:t>中將</a:t>
            </a:r>
            <a:r>
              <a:rPr lang="en-US" altLang="zh-TW" sz="2400" dirty="0" smtClean="0"/>
              <a:t>Main </a:t>
            </a:r>
            <a:r>
              <a:rPr lang="en-US" altLang="zh-TW" sz="2400" dirty="0" err="1" smtClean="0"/>
              <a:t>Camara</a:t>
            </a:r>
            <a:r>
              <a:rPr lang="zh-TW" altLang="en-US" sz="2400" dirty="0" smtClean="0"/>
              <a:t>拖曳至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處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按</a:t>
            </a:r>
            <a:r>
              <a:rPr lang="en-US" altLang="zh-TW" sz="2400" dirty="0" smtClean="0"/>
              <a:t>play</a:t>
            </a:r>
            <a:r>
              <a:rPr lang="zh-TW" altLang="en-US" sz="2400" dirty="0" smtClean="0"/>
              <a:t> 你就會看到鏡頭跟著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跑</a:t>
            </a:r>
            <a:endParaRPr lang="en-US" altLang="zh-TW" sz="2400" dirty="0"/>
          </a:p>
          <a:p>
            <a:r>
              <a:rPr lang="zh-TW" altLang="en-US" sz="2400" dirty="0" smtClean="0"/>
              <a:t>撞到牆以後鏡頭會開始瘋狂旋轉，是因為</a:t>
            </a:r>
            <a:r>
              <a:rPr lang="en-US" altLang="zh-TW" sz="2400" dirty="0" smtClean="0"/>
              <a:t>UFO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transform</a:t>
            </a:r>
            <a:r>
              <a:rPr lang="zh-TW" altLang="en-US" sz="2400" dirty="0" smtClean="0"/>
              <a:t>中的</a:t>
            </a:r>
            <a:r>
              <a:rPr lang="en-US" altLang="zh-TW" sz="2400" dirty="0" smtClean="0"/>
              <a:t>rotation</a:t>
            </a:r>
            <a:r>
              <a:rPr lang="zh-TW" altLang="en-US" sz="2400" dirty="0" smtClean="0"/>
              <a:t>撞到牆後會改變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這是物理特性才有的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如果你是用前面寫的</a:t>
            </a:r>
            <a:r>
              <a:rPr lang="en-US" altLang="zh-TW" sz="2400" dirty="0" err="1" smtClean="0"/>
              <a:t>move.cs</a:t>
            </a:r>
            <a:r>
              <a:rPr lang="zh-TW" altLang="en-US" sz="2400" dirty="0" smtClean="0"/>
              <a:t>作為移動的腳本，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撞到牆就不會改變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的方向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因為不是用剛體的受力在進行位移，只是單純在變更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位置而已</a:t>
            </a:r>
            <a:r>
              <a:rPr lang="en-US" altLang="zh-TW" sz="2400" dirty="0" smtClean="0"/>
              <a:t>)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4772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加上</a:t>
            </a:r>
            <a:r>
              <a:rPr lang="zh-TW" altLang="en-US" dirty="0" smtClean="0"/>
              <a:t>金塊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放金塊到</a:t>
            </a:r>
            <a:r>
              <a:rPr lang="en-US" altLang="zh-TW" dirty="0" smtClean="0"/>
              <a:t>scene</a:t>
            </a:r>
            <a:r>
              <a:rPr lang="zh-TW" altLang="en-US" dirty="0" smtClean="0"/>
              <a:t>中 </a:t>
            </a:r>
            <a:r>
              <a:rPr lang="en-US" altLang="zh-TW" dirty="0" smtClean="0"/>
              <a:t>(</a:t>
            </a:r>
            <a:r>
              <a:rPr lang="zh-TW" altLang="en-US" dirty="0" smtClean="0"/>
              <a:t>金塊呢</a:t>
            </a:r>
            <a:r>
              <a:rPr lang="en-US" altLang="zh-TW" dirty="0" smtClean="0"/>
              <a:t>?)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sorting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layer</a:t>
            </a:r>
            <a:r>
              <a:rPr lang="zh-TW" altLang="en-US" dirty="0" smtClean="0"/>
              <a:t>加上</a:t>
            </a:r>
            <a:r>
              <a:rPr lang="en-US" altLang="zh-TW" dirty="0" smtClean="0"/>
              <a:t>“Pickup”</a:t>
            </a:r>
          </a:p>
          <a:p>
            <a:r>
              <a:rPr lang="zh-TW" altLang="en-US" dirty="0" smtClean="0"/>
              <a:t>現在圖層優先度：</a:t>
            </a:r>
            <a:r>
              <a:rPr lang="en-US" altLang="zh-TW" dirty="0" smtClean="0"/>
              <a:t>	Pickup&gt;Player&gt;Background</a:t>
            </a:r>
          </a:p>
          <a:p>
            <a:r>
              <a:rPr lang="zh-TW" altLang="en-US" dirty="0" smtClean="0"/>
              <a:t>金塊的</a:t>
            </a:r>
            <a:r>
              <a:rPr lang="en-US" altLang="zh-TW" dirty="0" smtClean="0"/>
              <a:t>sorting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layler</a:t>
            </a:r>
            <a:r>
              <a:rPr lang="zh-TW" altLang="en-US" dirty="0" smtClean="0"/>
              <a:t>改成</a:t>
            </a:r>
            <a:r>
              <a:rPr lang="en-US" altLang="zh-TW" dirty="0" smtClean="0"/>
              <a:t>Pickup</a:t>
            </a:r>
          </a:p>
          <a:p>
            <a:r>
              <a:rPr lang="zh-TW" altLang="en-US" dirty="0" smtClean="0"/>
              <a:t>金塊附一新腳本</a:t>
            </a:r>
            <a:r>
              <a:rPr lang="en-US" altLang="zh-TW" dirty="0" smtClean="0"/>
              <a:t>”</a:t>
            </a:r>
            <a:r>
              <a:rPr lang="en-US" altLang="zh-TW" dirty="0" err="1" smtClean="0"/>
              <a:t>pickupController.cs</a:t>
            </a:r>
            <a:r>
              <a:rPr lang="en-US" altLang="zh-TW" dirty="0" smtClean="0"/>
              <a:t>”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975557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pickupController.cs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19222" y="2133600"/>
            <a:ext cx="347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2" y="1499890"/>
            <a:ext cx="8368567" cy="296574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531941" y="3886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軸為軸心旋轉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4948681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</a:t>
            </a:r>
            <a:r>
              <a:rPr lang="en-US" altLang="zh-TW" dirty="0" smtClean="0"/>
              <a:t>UFO</a:t>
            </a:r>
            <a:r>
              <a:rPr lang="zh-TW" altLang="en-US" dirty="0" smtClean="0"/>
              <a:t>撿金塊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將金塊加上</a:t>
            </a:r>
            <a:r>
              <a:rPr lang="en-US" altLang="zh-TW" sz="2800" dirty="0"/>
              <a:t>CircleCollider2D-&gt;Radius</a:t>
            </a:r>
            <a:r>
              <a:rPr lang="zh-TW" altLang="en-US" sz="2800" dirty="0"/>
              <a:t>約</a:t>
            </a:r>
            <a:r>
              <a:rPr lang="en-US" altLang="zh-TW" sz="2800" dirty="0" smtClean="0"/>
              <a:t>0.9</a:t>
            </a:r>
          </a:p>
          <a:p>
            <a:r>
              <a:rPr lang="zh-TW" altLang="en-US" sz="2800" dirty="0" smtClean="0"/>
              <a:t>勾上</a:t>
            </a:r>
            <a:r>
              <a:rPr lang="en-US" altLang="zh-TW" sz="2800" dirty="0" smtClean="0"/>
              <a:t>is trigger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將</a:t>
            </a:r>
            <a:r>
              <a:rPr lang="en-US" altLang="zh-TW" sz="2800" dirty="0" err="1" smtClean="0"/>
              <a:t>UFOController.cs</a:t>
            </a:r>
            <a:r>
              <a:rPr lang="zh-TW" altLang="en-US" sz="2800" dirty="0" smtClean="0"/>
              <a:t>加入一個函式</a:t>
            </a:r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接</a:t>
            </a:r>
            <a:r>
              <a:rPr lang="zh-TW" altLang="en-US" sz="2800" dirty="0"/>
              <a:t>著</a:t>
            </a:r>
            <a:r>
              <a:rPr lang="zh-TW" altLang="en-US" sz="2800" dirty="0" smtClean="0"/>
              <a:t>就可以將</a:t>
            </a:r>
            <a:r>
              <a:rPr lang="en-US" altLang="zh-TW" sz="2800" dirty="0" smtClean="0"/>
              <a:t>UFO</a:t>
            </a:r>
            <a:r>
              <a:rPr lang="zh-TW" altLang="en-US" sz="2800" dirty="0" smtClean="0"/>
              <a:t>移到金塊處讓金塊消失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733800"/>
            <a:ext cx="5010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573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紀錄分數</a:t>
            </a:r>
            <a:r>
              <a:rPr lang="en-US" altLang="zh-TW" dirty="0" smtClean="0"/>
              <a:t>-UI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Game Tab</a:t>
            </a:r>
            <a:r>
              <a:rPr lang="zh-TW" altLang="en-US" dirty="0"/>
              <a:t>的比例調成</a:t>
            </a:r>
            <a:r>
              <a:rPr lang="en-US" altLang="zh-TW" dirty="0" smtClean="0"/>
              <a:t>4:3</a:t>
            </a:r>
          </a:p>
          <a:p>
            <a:r>
              <a:rPr lang="zh-TW" altLang="en-US" dirty="0" smtClean="0"/>
              <a:t>上方工具欄</a:t>
            </a:r>
            <a:r>
              <a:rPr lang="en-US" altLang="zh-TW" dirty="0" err="1" smtClean="0"/>
              <a:t>GameObject</a:t>
            </a:r>
            <a:r>
              <a:rPr lang="zh-TW" altLang="en-US" dirty="0" smtClean="0"/>
              <a:t>→</a:t>
            </a:r>
            <a:r>
              <a:rPr lang="en-US" altLang="zh-TW" dirty="0" smtClean="0"/>
              <a:t>UI</a:t>
            </a:r>
            <a:r>
              <a:rPr lang="zh-TW" altLang="en-US" dirty="0" smtClean="0"/>
              <a:t>→</a:t>
            </a:r>
            <a:r>
              <a:rPr lang="en-US" altLang="zh-TW" dirty="0" smtClean="0"/>
              <a:t>Text</a:t>
            </a:r>
          </a:p>
          <a:p>
            <a:r>
              <a:rPr lang="zh-TW" altLang="en-US" dirty="0" smtClean="0"/>
              <a:t>產生的同時會自動建立一個</a:t>
            </a:r>
            <a:r>
              <a:rPr lang="en-US" altLang="zh-TW" dirty="0" smtClean="0"/>
              <a:t>Canvas</a:t>
            </a:r>
          </a:p>
          <a:p>
            <a:r>
              <a:rPr lang="zh-TW" altLang="en-US" dirty="0" smtClean="0"/>
              <a:t>點</a:t>
            </a:r>
            <a:r>
              <a:rPr lang="en-US" altLang="zh-TW" dirty="0" smtClean="0"/>
              <a:t>Canvas</a:t>
            </a:r>
            <a:r>
              <a:rPr lang="zh-TW" altLang="en-US" dirty="0" smtClean="0"/>
              <a:t>，將</a:t>
            </a:r>
            <a:r>
              <a:rPr lang="en-US" altLang="zh-TW" dirty="0" smtClean="0"/>
              <a:t>Canvas Scalar(Script)</a:t>
            </a:r>
          </a:p>
          <a:p>
            <a:pPr marL="0" indent="0">
              <a:buNone/>
            </a:pPr>
            <a:r>
              <a:rPr lang="en-US" altLang="zh-TW" dirty="0" smtClean="0"/>
              <a:t>UI</a:t>
            </a:r>
            <a:r>
              <a:rPr lang="zh-TW" altLang="en-US" dirty="0" smtClean="0"/>
              <a:t> </a:t>
            </a:r>
            <a:r>
              <a:rPr lang="en-US" altLang="zh-TW" dirty="0" smtClean="0"/>
              <a:t>Scale Mode</a:t>
            </a:r>
            <a:r>
              <a:rPr lang="zh-TW" altLang="en-US" dirty="0" smtClean="0"/>
              <a:t>換成 </a:t>
            </a:r>
            <a:r>
              <a:rPr lang="en-US" altLang="zh-TW" dirty="0" smtClean="0"/>
              <a:t>Scale with Screen Size</a:t>
            </a:r>
          </a:p>
        </p:txBody>
      </p:sp>
    </p:spTree>
    <p:extLst>
      <p:ext uri="{BB962C8B-B14F-4D97-AF65-F5344CB8AC3E}">
        <p14:creationId xmlns:p14="http://schemas.microsoft.com/office/powerpoint/2010/main" val="2288353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</a:t>
            </a:r>
            <a:r>
              <a:rPr lang="zh-TW" altLang="en-US" dirty="0" smtClean="0"/>
              <a:t>的設定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2400" y="76200"/>
            <a:ext cx="3200400" cy="6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5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分數與遊戲的連結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hierarchy</a:t>
            </a:r>
            <a:r>
              <a:rPr lang="zh-TW" altLang="en-US" dirty="0" smtClean="0"/>
              <a:t>建立一個空</a:t>
            </a:r>
            <a:r>
              <a:rPr lang="zh-TW" altLang="en-US" dirty="0" smtClean="0"/>
              <a:t>物件</a:t>
            </a:r>
            <a:r>
              <a:rPr lang="en-US" altLang="zh-TW" dirty="0" smtClean="0"/>
              <a:t>(</a:t>
            </a:r>
            <a:r>
              <a:rPr lang="en-US" altLang="zh-TW" dirty="0" err="1" smtClean="0">
                <a:solidFill>
                  <a:srgbClr val="FF0000"/>
                </a:solidFill>
              </a:rPr>
              <a:t>CreateEmpty</a:t>
            </a:r>
            <a:r>
              <a:rPr lang="en-US" altLang="zh-TW" dirty="0" smtClean="0"/>
              <a:t>)</a:t>
            </a:r>
            <a:r>
              <a:rPr lang="zh-TW" altLang="en-US" dirty="0" smtClean="0"/>
              <a:t>命名為</a:t>
            </a:r>
            <a:r>
              <a:rPr lang="en-US" altLang="zh-TW" dirty="0" err="1" smtClean="0"/>
              <a:t>GameManager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err="1" smtClean="0"/>
              <a:t>GameManager</a:t>
            </a:r>
            <a:r>
              <a:rPr lang="zh-TW" altLang="en-US" dirty="0" smtClean="0"/>
              <a:t>加上一</a:t>
            </a:r>
            <a:r>
              <a:rPr lang="en-US" altLang="zh-TW" dirty="0" smtClean="0"/>
              <a:t>script</a:t>
            </a:r>
          </a:p>
          <a:p>
            <a:r>
              <a:rPr lang="zh-TW" altLang="en-US" dirty="0" smtClean="0"/>
              <a:t>「</a:t>
            </a:r>
            <a:r>
              <a:rPr lang="en-US" altLang="zh-TW" dirty="0" err="1" smtClean="0"/>
              <a:t>gameManager.cs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2617009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570037"/>
            <a:ext cx="6914665" cy="45259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gameManager.cs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05400" y="2438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editor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將剛剛建立的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拉到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gameManager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scoreText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447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UFOController.cs</a:t>
            </a:r>
            <a:r>
              <a:rPr lang="zh-TW" altLang="en-US" dirty="0" smtClean="0"/>
              <a:t>修改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3390" y="1828800"/>
            <a:ext cx="4032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OnTriggerEnter2D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函數中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加入這行內容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85117"/>
            <a:ext cx="8229600" cy="3010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" y="3163947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/>
              <a:t>GameObject.Find</a:t>
            </a:r>
            <a:r>
              <a:rPr lang="en-US" altLang="zh-TW" sz="1600" dirty="0"/>
              <a:t>("</a:t>
            </a:r>
            <a:r>
              <a:rPr lang="en-US" altLang="zh-TW" sz="1600" dirty="0" err="1"/>
              <a:t>GameManager</a:t>
            </a:r>
            <a:r>
              <a:rPr lang="en-US" altLang="zh-TW" sz="1600" dirty="0"/>
              <a:t>").</a:t>
            </a:r>
            <a:r>
              <a:rPr lang="en-US" altLang="zh-TW" sz="1600" dirty="0" err="1"/>
              <a:t>GetComponent</a:t>
            </a:r>
            <a:r>
              <a:rPr lang="en-US" altLang="zh-TW" sz="1600" dirty="0"/>
              <a:t>&lt;</a:t>
            </a:r>
            <a:r>
              <a:rPr lang="en-US" altLang="zh-TW" sz="1600" dirty="0" err="1"/>
              <a:t>gameManager</a:t>
            </a:r>
            <a:r>
              <a:rPr lang="en-US" altLang="zh-TW" sz="1600" dirty="0"/>
              <a:t>&gt;().</a:t>
            </a:r>
            <a:r>
              <a:rPr lang="en-US" altLang="zh-TW" sz="1600" dirty="0" err="1"/>
              <a:t>addScore</a:t>
            </a:r>
            <a:r>
              <a:rPr lang="en-US" altLang="zh-TW" sz="1600" dirty="0"/>
              <a:t>(100);</a:t>
            </a:r>
          </a:p>
        </p:txBody>
      </p:sp>
    </p:spTree>
    <p:extLst>
      <p:ext uri="{BB962C8B-B14F-4D97-AF65-F5344CB8AC3E}">
        <p14:creationId xmlns:p14="http://schemas.microsoft.com/office/powerpoint/2010/main" val="97544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RUN!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叫你的</a:t>
            </a:r>
            <a:r>
              <a:rPr lang="en-US" altLang="zh-TW" dirty="0" smtClean="0"/>
              <a:t>UFO</a:t>
            </a:r>
            <a:r>
              <a:rPr lang="zh-TW" altLang="en-US" dirty="0" smtClean="0"/>
              <a:t>去撞金塊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f(</a:t>
            </a:r>
            <a:r>
              <a:rPr lang="zh-TW" altLang="en-US" dirty="0" smtClean="0">
                <a:latin typeface="+mj-lt"/>
                <a:cs typeface="Times New Roman" panose="02020603050405020304" pitchFamily="18" charset="0"/>
              </a:rPr>
              <a:t>金塊有消失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&amp;&amp;UI</a:t>
            </a:r>
            <a:r>
              <a:rPr lang="zh-TW" altLang="en-US" dirty="0" smtClean="0">
                <a:latin typeface="+mj-lt"/>
                <a:cs typeface="Times New Roman" panose="02020603050405020304" pitchFamily="18" charset="0"/>
              </a:rPr>
              <a:t>的分數有增加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) {</a:t>
            </a:r>
            <a:endParaRPr lang="en-US" altLang="zh-TW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altLang="zh-TW" dirty="0" err="1" smtClean="0">
                <a:latin typeface="+mj-lt"/>
                <a:cs typeface="Times New Roman" panose="02020603050405020304" pitchFamily="18" charset="0"/>
              </a:rPr>
              <a:t>Debug.Log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(“</a:t>
            </a:r>
            <a:r>
              <a:rPr lang="zh-TW" altLang="en-US" dirty="0" smtClean="0">
                <a:latin typeface="+mj-lt"/>
                <a:cs typeface="Times New Roman" panose="02020603050405020304" pitchFamily="18" charset="0"/>
              </a:rPr>
              <a:t>你這兩小時功德圓滿了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(?)”);</a:t>
            </a:r>
          </a:p>
          <a:p>
            <a:pPr marL="0" indent="0">
              <a:buNone/>
            </a:pP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} else {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+mj-lt"/>
                <a:cs typeface="Times New Roman" panose="02020603050405020304" pitchFamily="18" charset="0"/>
              </a:rPr>
            </a:br>
            <a:r>
              <a:rPr lang="en-US" altLang="zh-TW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altLang="zh-TW" dirty="0" err="1">
                <a:latin typeface="+mj-lt"/>
                <a:cs typeface="Times New Roman" panose="02020603050405020304" pitchFamily="18" charset="0"/>
              </a:rPr>
              <a:t>Debug.Log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(“</a:t>
            </a:r>
            <a:r>
              <a:rPr lang="zh-TW" altLang="en-US" dirty="0" smtClean="0">
                <a:latin typeface="+mj-lt"/>
                <a:cs typeface="Times New Roman" panose="02020603050405020304" pitchFamily="18" charset="0"/>
              </a:rPr>
              <a:t>請舉手</a:t>
            </a: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”);</a:t>
            </a:r>
            <a:br>
              <a:rPr lang="en-US" altLang="zh-TW" dirty="0" smtClean="0">
                <a:latin typeface="+mj-lt"/>
                <a:cs typeface="Times New Roman" panose="02020603050405020304" pitchFamily="18" charset="0"/>
              </a:rPr>
            </a:br>
            <a:r>
              <a:rPr lang="en-US" altLang="zh-TW" dirty="0" smtClean="0">
                <a:latin typeface="+mj-lt"/>
                <a:cs typeface="Times New Roman" panose="02020603050405020304" pitchFamily="18" charset="0"/>
              </a:rPr>
              <a:t>}</a:t>
            </a:r>
            <a:endParaRPr lang="en-US" altLang="zh-TW" dirty="0"/>
          </a:p>
          <a:p>
            <a:r>
              <a:rPr lang="en-US" altLang="zh-TW" dirty="0" smtClean="0"/>
              <a:t>2D UFO Tutorial</a:t>
            </a:r>
            <a:r>
              <a:rPr lang="zh-TW" altLang="en-US" dirty="0" smtClean="0"/>
              <a:t>的小遊戲就到這結束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355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對於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介面有基礎認識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完成一非常簡單的</a:t>
            </a:r>
            <a:r>
              <a:rPr lang="en-US" altLang="zh-TW" dirty="0"/>
              <a:t>2D</a:t>
            </a:r>
            <a:r>
              <a:rPr lang="zh-TW" altLang="en-US" dirty="0"/>
              <a:t>小遊戲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374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6563072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Unity</a:t>
            </a:r>
            <a:r>
              <a:rPr lang="zh-TW" altLang="en-US" dirty="0" smtClean="0"/>
              <a:t>的概念講解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3202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Script-</a:t>
            </a:r>
            <a:r>
              <a:rPr lang="zh-TW" altLang="en-US" dirty="0" smtClean="0"/>
              <a:t>基本函式</a:t>
            </a:r>
            <a:endParaRPr lang="zh-TW" alt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7327" y="1653967"/>
            <a:ext cx="7469346" cy="44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40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Awake VS </a:t>
            </a:r>
            <a:r>
              <a:rPr lang="en-US" altLang="zh-TW" dirty="0" smtClean="0"/>
              <a:t>Start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Awake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遊戲</a:t>
            </a:r>
            <a:r>
              <a:rPr lang="zh-TW" altLang="en-US" dirty="0"/>
              <a:t>開始後</a:t>
            </a:r>
            <a:r>
              <a:rPr lang="en-US" altLang="zh-TW" dirty="0"/>
              <a:t>(play</a:t>
            </a:r>
            <a:r>
              <a:rPr lang="zh-TW" altLang="en-US" dirty="0"/>
              <a:t>鍵以後</a:t>
            </a:r>
            <a:r>
              <a:rPr lang="en-US" altLang="zh-TW" dirty="0"/>
              <a:t>)</a:t>
            </a:r>
            <a:r>
              <a:rPr lang="zh-TW" altLang="en-US" dirty="0"/>
              <a:t>，每一個物件在其</a:t>
            </a:r>
            <a:r>
              <a:rPr lang="en-US" altLang="zh-TW" dirty="0"/>
              <a:t>active</a:t>
            </a:r>
            <a:r>
              <a:rPr lang="zh-TW" altLang="en-US" dirty="0"/>
              <a:t>的那一刻就會執行這個</a:t>
            </a:r>
            <a:r>
              <a:rPr lang="zh-TW" altLang="en-US" dirty="0" smtClean="0"/>
              <a:t>函式</a:t>
            </a:r>
            <a:r>
              <a:rPr lang="en-US" altLang="zh-TW" dirty="0" smtClean="0"/>
              <a:t>(</a:t>
            </a:r>
            <a:r>
              <a:rPr lang="zh-TW" altLang="en-US" dirty="0"/>
              <a:t>有些物件可能一開始不是</a:t>
            </a:r>
            <a:r>
              <a:rPr lang="en-US" altLang="zh-TW" dirty="0"/>
              <a:t>active</a:t>
            </a:r>
            <a:r>
              <a:rPr lang="zh-TW" altLang="en-US" dirty="0"/>
              <a:t>的，在其轉變成</a:t>
            </a:r>
            <a:r>
              <a:rPr lang="en-US" altLang="zh-TW" dirty="0"/>
              <a:t>active</a:t>
            </a:r>
            <a:r>
              <a:rPr lang="zh-TW" altLang="en-US" dirty="0"/>
              <a:t>狀態的時候會立即執行</a:t>
            </a:r>
            <a:r>
              <a:rPr lang="en-US" altLang="zh-TW" dirty="0"/>
              <a:t>awake)</a:t>
            </a:r>
          </a:p>
          <a:p>
            <a:r>
              <a:rPr lang="en-US" altLang="zh-TW" dirty="0"/>
              <a:t>Start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物件</a:t>
            </a:r>
            <a:r>
              <a:rPr lang="zh-TW" altLang="en-US" dirty="0"/>
              <a:t>在其</a:t>
            </a:r>
            <a:r>
              <a:rPr lang="en-US" altLang="zh-TW" dirty="0"/>
              <a:t>active</a:t>
            </a:r>
            <a:r>
              <a:rPr lang="zh-TW" altLang="en-US" dirty="0"/>
              <a:t>「後」，遊戲進行的</a:t>
            </a:r>
            <a:r>
              <a:rPr lang="zh-TW" altLang="en-US" dirty="0" smtClean="0"/>
              <a:t>下一偵</a:t>
            </a:r>
            <a:r>
              <a:rPr lang="en-US" altLang="zh-TW" dirty="0" smtClean="0"/>
              <a:t>(</a:t>
            </a:r>
            <a:r>
              <a:rPr lang="en-US" altLang="zh-TW" dirty="0"/>
              <a:t>frame)</a:t>
            </a:r>
            <a:r>
              <a:rPr lang="zh-TW" altLang="en-US" dirty="0"/>
              <a:t>前會呼叫此函式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981331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altLang="zh-TW" dirty="0" smtClean="0"/>
              <a:t>Update VS </a:t>
            </a:r>
            <a:r>
              <a:rPr lang="en-US" altLang="zh-TW" dirty="0" err="1" smtClean="0"/>
              <a:t>FixedUpdate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Update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</a:t>
            </a:r>
            <a:r>
              <a:rPr lang="zh-TW" altLang="en-US" dirty="0" smtClean="0"/>
              <a:t>遊戲進行的每</a:t>
            </a:r>
            <a:r>
              <a:rPr lang="zh-TW" altLang="en-US" dirty="0" smtClean="0"/>
              <a:t>一偵會</a:t>
            </a:r>
            <a:r>
              <a:rPr lang="zh-TW" altLang="en-US" dirty="0" smtClean="0"/>
              <a:t>執行一次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執行的次數受到電腦實際的速度影響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err="1" smtClean="0"/>
              <a:t>FixedUpdate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固定</a:t>
            </a:r>
            <a:r>
              <a:rPr lang="zh-TW" altLang="en-US" dirty="0" smtClean="0"/>
              <a:t>的時間會執行一次</a:t>
            </a:r>
            <a:r>
              <a:rPr lang="zh-TW" altLang="en-US" dirty="0"/>
              <a:t>，</a:t>
            </a:r>
            <a:r>
              <a:rPr lang="zh-TW" altLang="en-US" dirty="0" smtClean="0"/>
              <a:t>時間可以在</a:t>
            </a:r>
            <a:r>
              <a:rPr lang="en-US" altLang="zh-TW" dirty="0" smtClean="0"/>
              <a:t>Edit</a:t>
            </a:r>
            <a:r>
              <a:rPr lang="zh-TW" altLang="en-US" dirty="0" smtClean="0"/>
              <a:t>→</a:t>
            </a:r>
            <a:r>
              <a:rPr lang="en-US" altLang="zh-TW" dirty="0" smtClean="0"/>
              <a:t>Project settings</a:t>
            </a:r>
            <a:r>
              <a:rPr lang="zh-TW" altLang="en-US" dirty="0" smtClean="0"/>
              <a:t>→</a:t>
            </a:r>
            <a:r>
              <a:rPr lang="en-US" altLang="zh-TW" dirty="0" smtClean="0"/>
              <a:t>Time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Fixed </a:t>
            </a:r>
            <a:r>
              <a:rPr lang="en-US" altLang="zh-TW" dirty="0" err="1" smtClean="0"/>
              <a:t>Timestep</a:t>
            </a:r>
            <a:r>
              <a:rPr lang="zh-TW" altLang="en-US" dirty="0" smtClean="0"/>
              <a:t>做更動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6594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Collision(</a:t>
            </a:r>
            <a:r>
              <a:rPr lang="zh-TW" altLang="en-US" dirty="0" smtClean="0"/>
              <a:t>碰撞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Trigger(</a:t>
            </a:r>
            <a:r>
              <a:rPr lang="zh-TW" altLang="en-US" dirty="0" smtClean="0"/>
              <a:t>觸發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zh-TW" altLang="en-US" dirty="0" smtClean="0"/>
              <a:t>碰撞：兩個物件產生物理碰撞，會觸發</a:t>
            </a:r>
            <a:r>
              <a:rPr lang="en-US" altLang="zh-TW" dirty="0" err="1" smtClean="0"/>
              <a:t>OnCollisionEnter</a:t>
            </a:r>
            <a:r>
              <a:rPr lang="en-US" altLang="zh-TW" dirty="0" smtClean="0"/>
              <a:t>/Stay/Exit</a:t>
            </a:r>
            <a:r>
              <a:rPr lang="zh-TW" altLang="en-US" dirty="0" smtClean="0"/>
              <a:t>函數</a:t>
            </a:r>
            <a:endParaRPr lang="en-US" altLang="zh-TW" dirty="0" smtClean="0"/>
          </a:p>
          <a:p>
            <a:r>
              <a:rPr lang="zh-TW" altLang="en-US" dirty="0" smtClean="0"/>
              <a:t>觸發：取消所有物理碰撞，兩物件接觸時會觸發</a:t>
            </a:r>
            <a:r>
              <a:rPr lang="en-US" altLang="zh-TW" dirty="0" err="1" smtClean="0"/>
              <a:t>OnTriggerEnter</a:t>
            </a:r>
            <a:r>
              <a:rPr lang="en-US" altLang="zh-TW" dirty="0" smtClean="0"/>
              <a:t>/Stay/Exit</a:t>
            </a:r>
          </a:p>
          <a:p>
            <a:r>
              <a:rPr lang="zh-TW" altLang="en-US" dirty="0" smtClean="0"/>
              <a:t>換言之兩</a:t>
            </a:r>
            <a:r>
              <a:rPr lang="zh-TW" altLang="en-US" dirty="0"/>
              <a:t>物件接觸時一定不可能同時觸發</a:t>
            </a:r>
            <a:r>
              <a:rPr lang="en-US" altLang="zh-TW" dirty="0"/>
              <a:t>Collision</a:t>
            </a:r>
            <a:r>
              <a:rPr lang="zh-TW" altLang="en-US" dirty="0"/>
              <a:t>和</a:t>
            </a:r>
            <a:r>
              <a:rPr lang="en-US" altLang="zh-TW" dirty="0"/>
              <a:t>Trigger signal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15945614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altLang="zh-TW" dirty="0"/>
              <a:t>Collision(</a:t>
            </a:r>
            <a:r>
              <a:rPr lang="zh-TW" altLang="en-US" dirty="0"/>
              <a:t>碰撞</a:t>
            </a:r>
            <a:r>
              <a:rPr lang="en-US" altLang="zh-TW" dirty="0"/>
              <a:t>)</a:t>
            </a:r>
            <a:r>
              <a:rPr lang="zh-TW" altLang="en-US" dirty="0"/>
              <a:t>與</a:t>
            </a:r>
            <a:r>
              <a:rPr lang="en-US" altLang="zh-TW" dirty="0"/>
              <a:t>Trigger(</a:t>
            </a:r>
            <a:r>
              <a:rPr lang="zh-TW" altLang="en-US" dirty="0"/>
              <a:t>觸發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zh-TW" altLang="en-US" sz="2400" dirty="0" smtClean="0"/>
              <a:t>六種碰撞器的分別</a:t>
            </a:r>
            <a:endParaRPr lang="en-US" altLang="zh-TW" sz="2400" dirty="0" smtClean="0"/>
          </a:p>
          <a:p>
            <a:r>
              <a:rPr lang="zh-TW" altLang="en-US" sz="2400" dirty="0" smtClean="0"/>
              <a:t>左半邊代表</a:t>
            </a:r>
            <a:r>
              <a:rPr lang="en-US" altLang="zh-TW" sz="2400" dirty="0" smtClean="0"/>
              <a:t>collider</a:t>
            </a:r>
            <a:r>
              <a:rPr lang="zh-TW" altLang="en-US" sz="2400" dirty="0" smtClean="0"/>
              <a:t>在接觸時會產生碰撞訊號</a:t>
            </a:r>
            <a:endParaRPr lang="en-US" altLang="zh-TW" sz="2400" dirty="0" smtClean="0"/>
          </a:p>
          <a:p>
            <a:r>
              <a:rPr lang="zh-TW" altLang="en-US" sz="2400" dirty="0" smtClean="0"/>
              <a:t>右半邊</a:t>
            </a:r>
            <a:r>
              <a:rPr lang="en-US" altLang="zh-TW" sz="2400" dirty="0" smtClean="0"/>
              <a:t>Trigger</a:t>
            </a:r>
            <a:r>
              <a:rPr lang="zh-TW" altLang="en-US" sz="2400" dirty="0" smtClean="0"/>
              <a:t>代表在</a:t>
            </a:r>
            <a:r>
              <a:rPr lang="en-US" altLang="zh-TW" sz="2400" dirty="0" smtClean="0"/>
              <a:t>collider</a:t>
            </a:r>
            <a:r>
              <a:rPr lang="zh-TW" altLang="en-US" sz="2400" dirty="0" smtClean="0"/>
              <a:t>的屬性中勾選了</a:t>
            </a:r>
            <a:r>
              <a:rPr lang="en-US" altLang="zh-TW" sz="2400" dirty="0" smtClean="0"/>
              <a:t>is trigger</a:t>
            </a:r>
            <a:r>
              <a:rPr lang="zh-TW" altLang="en-US" sz="2400" dirty="0" smtClean="0"/>
              <a:t>，使得該碰撞器不會發生碰撞，而會被穿過，被其他物件接觸時產</a:t>
            </a:r>
            <a:r>
              <a:rPr lang="zh-TW" altLang="en-US" sz="2400" dirty="0"/>
              <a:t>生</a:t>
            </a:r>
            <a:r>
              <a:rPr lang="zh-TW" altLang="en-US" sz="2400" dirty="0" smtClean="0"/>
              <a:t>觸發訊號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" y="4691269"/>
            <a:ext cx="3674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Collider</a:t>
            </a:r>
          </a:p>
          <a:p>
            <a:pPr algn="ctr"/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Collider</a:t>
            </a: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Kinematic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Collider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84004" y="4691269"/>
            <a:ext cx="4584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Trigger Collider</a:t>
            </a:r>
          </a:p>
          <a:p>
            <a:pPr algn="ctr"/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Trigger Collider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Kinematic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Trigger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Collider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4241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名</a:t>
            </a:r>
            <a:r>
              <a:rPr lang="zh-TW" altLang="en-US" dirty="0"/>
              <a:t>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dirty="0" err="1" smtClean="0"/>
              <a:t>Rigidbody</a:t>
            </a:r>
            <a:r>
              <a:rPr lang="zh-TW" altLang="en-US" sz="2000" dirty="0" smtClean="0"/>
              <a:t>：允許物理運算。</a:t>
            </a:r>
            <a:r>
              <a:rPr lang="en-US" altLang="zh-TW" sz="2000" dirty="0" smtClean="0"/>
              <a:t>Ex:</a:t>
            </a:r>
            <a:r>
              <a:rPr lang="zh-TW" altLang="en-US" sz="2000" dirty="0" smtClean="0"/>
              <a:t>受力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重力、阻力、慣性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和速度。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(add component-&gt;</a:t>
            </a:r>
            <a:r>
              <a:rPr lang="en-US" altLang="zh-TW" sz="2000" dirty="0" err="1" smtClean="0"/>
              <a:t>Rigidbody</a:t>
            </a:r>
            <a:r>
              <a:rPr lang="en-US" altLang="zh-TW" sz="2000" dirty="0" smtClean="0"/>
              <a:t>)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Kinematic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不</a:t>
            </a:r>
            <a:r>
              <a:rPr lang="zh-TW" altLang="en-US" sz="2000" dirty="0" smtClean="0"/>
              <a:t>使用物理運算，但可對其他剛體進行物理運算。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Rigidbody</a:t>
            </a:r>
            <a:r>
              <a:rPr lang="en-US" altLang="zh-TW" sz="2000" dirty="0" smtClean="0"/>
              <a:t>-&gt;click </a:t>
            </a:r>
            <a:r>
              <a:rPr lang="en-US" altLang="zh-TW" sz="2000" dirty="0" smtClean="0">
                <a:latin typeface="+mj-lt"/>
              </a:rPr>
              <a:t>‘Is Kinematic’)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備忘有</a:t>
            </a:r>
            <a:r>
              <a:rPr lang="en-US" altLang="zh-TW" sz="2000" dirty="0" smtClean="0">
                <a:solidFill>
                  <a:srgbClr val="FF0000"/>
                </a:solidFill>
              </a:rPr>
              <a:t>reference</a:t>
            </a:r>
            <a:r>
              <a:rPr lang="zh-TW" altLang="en-US" sz="2000" dirty="0" smtClean="0">
                <a:solidFill>
                  <a:srgbClr val="FF0000"/>
                </a:solidFill>
              </a:rPr>
              <a:t>連結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有興趣自己看</a:t>
            </a:r>
            <a:r>
              <a:rPr lang="en-US" altLang="zh-TW" sz="2000" dirty="0" smtClean="0">
                <a:solidFill>
                  <a:srgbClr val="FF0000"/>
                </a:solidFill>
              </a:rPr>
              <a:t>&gt;_O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76275"/>
            <a:ext cx="40767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70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宣告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zh-TW" sz="2800" dirty="0" smtClean="0"/>
              <a:t>public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static</a:t>
            </a:r>
          </a:p>
          <a:p>
            <a:r>
              <a:rPr lang="en-US" altLang="zh-TW" sz="2400" dirty="0" err="1"/>
              <a:t>i</a:t>
            </a:r>
            <a:r>
              <a:rPr lang="en-US" altLang="zh-TW" sz="2400" dirty="0" err="1" smtClean="0"/>
              <a:t>nt</a:t>
            </a:r>
            <a:r>
              <a:rPr lang="en-US" altLang="zh-TW" sz="2400" dirty="0" smtClean="0"/>
              <a:t> a; //a</a:t>
            </a:r>
            <a:r>
              <a:rPr lang="zh-TW" altLang="en-US" sz="2400" dirty="0" smtClean="0"/>
              <a:t>只會在該腳本被使用、修改</a:t>
            </a:r>
            <a:endParaRPr lang="en-US" altLang="zh-TW" sz="2400" dirty="0" smtClean="0"/>
          </a:p>
          <a:p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a;//a</a:t>
            </a:r>
            <a:r>
              <a:rPr lang="zh-TW" altLang="en-US" sz="2400" dirty="0" smtClean="0"/>
              <a:t>可以在</a:t>
            </a:r>
            <a:r>
              <a:rPr lang="en-US" altLang="zh-TW" sz="2400" dirty="0" smtClean="0"/>
              <a:t>editor</a:t>
            </a:r>
            <a:r>
              <a:rPr lang="zh-TW" altLang="en-US" sz="2400" dirty="0" smtClean="0"/>
              <a:t>的介面中直接使用與修改</a:t>
            </a:r>
            <a:endParaRPr lang="en-US" altLang="zh-TW" sz="2400" dirty="0" smtClean="0"/>
          </a:p>
          <a:p>
            <a:r>
              <a:rPr lang="en-US" altLang="zh-TW" sz="2400" dirty="0"/>
              <a:t>p</a:t>
            </a:r>
            <a:r>
              <a:rPr lang="en-US" altLang="zh-TW" sz="2400" dirty="0" smtClean="0"/>
              <a:t>ublic type function(type </a:t>
            </a:r>
            <a:r>
              <a:rPr lang="en-US" altLang="zh-TW" sz="2400" dirty="0" err="1" smtClean="0"/>
              <a:t>argv</a:t>
            </a:r>
            <a:r>
              <a:rPr lang="en-US" altLang="zh-TW" sz="2400" dirty="0" smtClean="0"/>
              <a:t>…){}//</a:t>
            </a:r>
            <a:r>
              <a:rPr lang="zh-TW" altLang="en-US" sz="2400" smtClean="0"/>
              <a:t>可在其他類別取用</a:t>
            </a:r>
            <a:endParaRPr lang="en-US" altLang="zh-TW" sz="2400" dirty="0" smtClean="0"/>
          </a:p>
          <a:p>
            <a:r>
              <a:rPr lang="en-US" altLang="zh-TW" sz="2400" dirty="0"/>
              <a:t>p</a:t>
            </a:r>
            <a:r>
              <a:rPr lang="en-US" altLang="zh-TW" sz="2400" dirty="0" smtClean="0"/>
              <a:t>ublic static a;//</a:t>
            </a:r>
            <a:r>
              <a:rPr lang="zh-TW" altLang="en-US" sz="2400" dirty="0" smtClean="0"/>
              <a:t>假設宣告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的腳本為</a:t>
            </a:r>
            <a:r>
              <a:rPr lang="en-US" altLang="zh-TW" sz="2400" dirty="0" err="1" smtClean="0"/>
              <a:t>abc.cs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可以在其他腳本中寫 </a:t>
            </a:r>
            <a:r>
              <a:rPr lang="en-US" altLang="zh-TW" sz="2400" dirty="0" err="1" smtClean="0"/>
              <a:t>abc.a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來使用與修改</a:t>
            </a:r>
            <a:endParaRPr lang="en-US" altLang="zh-TW" sz="2400" dirty="0" smtClean="0"/>
          </a:p>
          <a:p>
            <a:r>
              <a:rPr lang="en-US" altLang="zh-TW" sz="2800" dirty="0" smtClean="0"/>
              <a:t>Random</a:t>
            </a:r>
            <a:r>
              <a:rPr lang="zh-TW" altLang="en-US" sz="2800" dirty="0" smtClean="0"/>
              <a:t>←寫遊戲肯定會用到</a:t>
            </a:r>
            <a:endParaRPr lang="en-US" altLang="zh-TW" sz="2800" dirty="0" smtClean="0"/>
          </a:p>
          <a:p>
            <a:r>
              <a:rPr lang="en-US" altLang="zh-TW" sz="2400" dirty="0"/>
              <a:t>f</a:t>
            </a:r>
            <a:r>
              <a:rPr lang="en-US" altLang="zh-TW" sz="2400" dirty="0" smtClean="0"/>
              <a:t>loat a=</a:t>
            </a:r>
            <a:r>
              <a:rPr lang="en-US" altLang="zh-TW" sz="2400" dirty="0" err="1" smtClean="0"/>
              <a:t>Random.value</a:t>
            </a:r>
            <a:r>
              <a:rPr lang="en-US" altLang="zh-TW" sz="2400" dirty="0" smtClean="0"/>
              <a:t>;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//between 0~1</a:t>
            </a:r>
          </a:p>
          <a:p>
            <a:r>
              <a:rPr lang="en-US" altLang="zh-TW" sz="2400" dirty="0"/>
              <a:t>f</a:t>
            </a:r>
            <a:r>
              <a:rPr lang="en-US" altLang="zh-TW" sz="2400" dirty="0" smtClean="0"/>
              <a:t>loat a=</a:t>
            </a:r>
            <a:r>
              <a:rPr lang="en-US" altLang="zh-TW" sz="2400" dirty="0" err="1" smtClean="0"/>
              <a:t>random.Range</a:t>
            </a:r>
            <a:r>
              <a:rPr lang="en-US" altLang="zh-TW" sz="2400" dirty="0" smtClean="0"/>
              <a:t>(1.0f , 3.0f); 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Float</a:t>
            </a:r>
            <a:r>
              <a:rPr lang="zh-TW" altLang="en-US" sz="2400" dirty="0" smtClean="0">
                <a:solidFill>
                  <a:srgbClr val="FF0000"/>
                </a:solidFill>
              </a:rPr>
              <a:t>型態的變數後面的 </a:t>
            </a:r>
            <a:r>
              <a:rPr lang="en-US" altLang="zh-TW" sz="2400" dirty="0" smtClean="0">
                <a:solidFill>
                  <a:srgbClr val="FF0000"/>
                </a:solidFill>
              </a:rPr>
              <a:t>f</a:t>
            </a:r>
            <a:r>
              <a:rPr lang="zh-TW" altLang="en-US" sz="2400" dirty="0" smtClean="0">
                <a:solidFill>
                  <a:srgbClr val="FF0000"/>
                </a:solidFill>
              </a:rPr>
              <a:t> 是必須的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 smtClean="0"/>
              <a:t>EX: float a=2.5//error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|</a:t>
            </a:r>
            <a:r>
              <a:rPr lang="zh-TW" altLang="en-US" sz="2400" dirty="0" smtClean="0"/>
              <a:t>   </a:t>
            </a:r>
            <a:r>
              <a:rPr lang="en-US" altLang="zh-TW" sz="2400" dirty="0" smtClean="0"/>
              <a:t>float a=2.5f //OK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2318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zh-TW" altLang="en-US" dirty="0" smtClean="0"/>
              <a:t>用於生成固定性質的固定物件</a:t>
            </a:r>
            <a:endParaRPr lang="en-US" altLang="zh-TW" dirty="0" smtClean="0"/>
          </a:p>
          <a:p>
            <a:r>
              <a:rPr lang="zh-TW" altLang="en-US" dirty="0" smtClean="0"/>
              <a:t>將場景中的某一物件拖曳至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欄位</a:t>
            </a:r>
            <a:endParaRPr lang="en-US" altLang="zh-TW" dirty="0" smtClean="0"/>
          </a:p>
          <a:p>
            <a:r>
              <a:rPr lang="zh-TW" altLang="en-US" dirty="0" smtClean="0"/>
              <a:t>被你拖曳到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的物件會變得藍藍的，代表他成為了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，之後你對該物件的修改，可以透過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欄位上方的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 </a:t>
            </a:r>
            <a:r>
              <a:rPr lang="en-US" altLang="zh-TW" dirty="0" smtClean="0"/>
              <a:t>row</a:t>
            </a:r>
            <a:r>
              <a:rPr lang="zh-TW" altLang="en-US" dirty="0" smtClean="0"/>
              <a:t>進行設置</a:t>
            </a:r>
            <a:endParaRPr lang="en-US" altLang="zh-TW" dirty="0" smtClean="0"/>
          </a:p>
          <a:p>
            <a:r>
              <a:rPr lang="zh-TW" altLang="en-US" dirty="0" smtClean="0"/>
              <a:t>往後可以直接將帶有固定屬性的物件直接拉入場景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9258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762000"/>
            <a:ext cx="90907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2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</a:t>
            </a:r>
            <a:r>
              <a:rPr lang="en-US" altLang="zh-TW" dirty="0"/>
              <a:t>Unity</a:t>
            </a:r>
            <a:r>
              <a:rPr lang="zh-TW" altLang="en-US" dirty="0"/>
              <a:t>的</a:t>
            </a:r>
            <a:r>
              <a:rPr lang="en-US" altLang="zh-TW" dirty="0"/>
              <a:t>2D</a:t>
            </a:r>
            <a:r>
              <a:rPr lang="zh-TW" altLang="en-US" dirty="0"/>
              <a:t>檔案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81842"/>
            <a:ext cx="8001000" cy="42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7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altLang="zh-TW" dirty="0" smtClean="0"/>
              <a:t>Script-the most important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hlinkClick r:id="rId3"/>
              </a:rPr>
              <a:t>https://docs.unity3d.com/ScriptReference</a:t>
            </a:r>
            <a:r>
              <a:rPr lang="en-US" altLang="zh-TW" sz="2800" dirty="0" smtClean="0">
                <a:hlinkClick r:id="rId3"/>
              </a:rPr>
              <a:t>/</a:t>
            </a:r>
            <a:endParaRPr lang="en-US" altLang="zh-TW" sz="2800" dirty="0" smtClean="0"/>
          </a:p>
          <a:p>
            <a:r>
              <a:rPr lang="zh-TW" altLang="en-US" sz="2800" dirty="0" smtClean="0"/>
              <a:t>寫程式基本上不太可能所有</a:t>
            </a:r>
            <a:r>
              <a:rPr lang="en-US" altLang="zh-TW" sz="2800" dirty="0" smtClean="0"/>
              <a:t>method</a:t>
            </a:r>
            <a:r>
              <a:rPr lang="zh-TW" altLang="en-US" sz="2800" dirty="0" smtClean="0"/>
              <a:t>都會</a:t>
            </a:r>
            <a:endParaRPr lang="en-US" altLang="zh-TW" sz="2800" dirty="0" smtClean="0"/>
          </a:p>
          <a:p>
            <a:r>
              <a:rPr lang="zh-TW" altLang="en-US" sz="2800" dirty="0" smtClean="0"/>
              <a:t>不會的、不確定的都可以去上面查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70501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UnityEditor</a:t>
            </a:r>
            <a:r>
              <a:rPr lang="en-US" altLang="zh-TW" dirty="0" smtClean="0"/>
              <a:t> </a:t>
            </a:r>
            <a:r>
              <a:rPr lang="zh-TW" altLang="en-US" dirty="0" smtClean="0"/>
              <a:t>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0"/>
            <a:ext cx="8541313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sz="2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1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2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UnityEditor</a:t>
            </a:r>
            <a:r>
              <a:rPr lang="en-US" altLang="zh-TW" dirty="0"/>
              <a:t> </a:t>
            </a:r>
            <a:r>
              <a:rPr lang="zh-TW" altLang="en-US" dirty="0"/>
              <a:t>介面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</a:t>
            </a:r>
            <a:r>
              <a:rPr lang="zh-TW" altLang="en-US" dirty="0"/>
              <a:t>些</a:t>
            </a:r>
            <a:r>
              <a:rPr lang="en-US" altLang="zh-TW" dirty="0" smtClean="0"/>
              <a:t>Tab</a:t>
            </a:r>
            <a:r>
              <a:rPr lang="zh-TW" altLang="en-US" dirty="0"/>
              <a:t>可以自由移動</a:t>
            </a:r>
            <a:r>
              <a:rPr lang="zh-TW" altLang="en-US" dirty="0" smtClean="0"/>
              <a:t>位置</a:t>
            </a:r>
            <a:endParaRPr lang="en-US" altLang="zh-TW" dirty="0" smtClean="0"/>
          </a:p>
          <a:p>
            <a:r>
              <a:rPr lang="zh-TW" altLang="en-US" dirty="0" smtClean="0"/>
              <a:t>如果有</a:t>
            </a:r>
            <a:r>
              <a:rPr lang="en-US" altLang="zh-TW" dirty="0" smtClean="0"/>
              <a:t>Tab</a:t>
            </a:r>
            <a:r>
              <a:rPr lang="zh-TW" altLang="en-US" dirty="0" smtClean="0"/>
              <a:t>被你移到不見了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右上角有選單可以歸位或其他調整→→↓</a:t>
            </a:r>
            <a:endParaRPr lang="en-US" altLang="zh-TW" dirty="0"/>
          </a:p>
          <a:p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76600"/>
            <a:ext cx="538720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5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匯入素材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0183"/>
            <a:ext cx="3905250" cy="43338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48201" y="2590800"/>
            <a:ext cx="426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匯入第二週上課用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UFO_Sprites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去課程網頁載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也可以直接從檔案總管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把檔案拖進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Editor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 Tab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607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畫面大概長這樣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355"/>
            <a:ext cx="9095750" cy="49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76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</a:t>
            </a:r>
            <a:r>
              <a:rPr lang="zh-TW" altLang="en-US" dirty="0" smtClean="0"/>
              <a:t>擊</a:t>
            </a:r>
            <a:r>
              <a:rPr lang="en-US" altLang="zh-TW" dirty="0" smtClean="0"/>
              <a:t>camera</a:t>
            </a:r>
            <a:r>
              <a:rPr lang="zh-TW" altLang="en-US" dirty="0" smtClean="0"/>
              <a:t>物件</a:t>
            </a:r>
            <a:r>
              <a:rPr lang="zh-TW" altLang="en-US" dirty="0" smtClean="0"/>
              <a:t>以後會顯示</a:t>
            </a:r>
            <a:r>
              <a:rPr lang="en-US" altLang="zh-TW" dirty="0" smtClean="0"/>
              <a:t>inspector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1336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4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19169</TotalTime>
  <Words>1985</Words>
  <Application>Microsoft Macintosh PowerPoint</Application>
  <PresentationFormat>On-screen Show (4:3)</PresentationFormat>
  <Paragraphs>313</Paragraphs>
  <Slides>40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Consolas</vt:lpstr>
      <vt:lpstr>Times New Roman</vt:lpstr>
      <vt:lpstr>微軟正黑體</vt:lpstr>
      <vt:lpstr>新細明體</vt:lpstr>
      <vt:lpstr>Course_HE</vt:lpstr>
      <vt:lpstr>Unity LAB 2D UFO Tutorial</vt:lpstr>
      <vt:lpstr>課程須知</vt:lpstr>
      <vt:lpstr>課程目標</vt:lpstr>
      <vt:lpstr>建立Unity的2D檔案</vt:lpstr>
      <vt:lpstr>UnityEditor 介面</vt:lpstr>
      <vt:lpstr>UnityEditor 介面</vt:lpstr>
      <vt:lpstr>匯入素材</vt:lpstr>
      <vt:lpstr>畫面大概長這樣</vt:lpstr>
      <vt:lpstr>Camera</vt:lpstr>
      <vt:lpstr>Camera Projection</vt:lpstr>
      <vt:lpstr>PowerPoint Presentation</vt:lpstr>
      <vt:lpstr>2D貼圖的圖層</vt:lpstr>
      <vt:lpstr>加入script</vt:lpstr>
      <vt:lpstr>move.cs</vt:lpstr>
      <vt:lpstr>小提醒</vt:lpstr>
      <vt:lpstr>PowerPoint Presentation</vt:lpstr>
      <vt:lpstr>讓UFO增加物理特性</vt:lpstr>
      <vt:lpstr>UFOController.cs</vt:lpstr>
      <vt:lpstr>遊戲邊界</vt:lpstr>
      <vt:lpstr>小體驗(本頁面上課不會帶到)</vt:lpstr>
      <vt:lpstr>加上金塊</vt:lpstr>
      <vt:lpstr>pickupController.cs</vt:lpstr>
      <vt:lpstr>讓UFO撿金塊</vt:lpstr>
      <vt:lpstr>紀錄分數-UI</vt:lpstr>
      <vt:lpstr>Text的設定</vt:lpstr>
      <vt:lpstr>分數與遊戲的連結</vt:lpstr>
      <vt:lpstr>gameManager.cs</vt:lpstr>
      <vt:lpstr>UFOController.cs修改</vt:lpstr>
      <vt:lpstr>RUN!</vt:lpstr>
      <vt:lpstr>Unity的概念講解</vt:lpstr>
      <vt:lpstr>Script-基本函式</vt:lpstr>
      <vt:lpstr>Awake VS Start</vt:lpstr>
      <vt:lpstr>Update VS FixedUpdate</vt:lpstr>
      <vt:lpstr>Collision(碰撞)與Trigger(觸發)</vt:lpstr>
      <vt:lpstr>Collision(碰撞)與Trigger(觸發)</vt:lpstr>
      <vt:lpstr>名詞</vt:lpstr>
      <vt:lpstr>宣告</vt:lpstr>
      <vt:lpstr>prefab</vt:lpstr>
      <vt:lpstr>PowerPoint Presentation</vt:lpstr>
      <vt:lpstr>Script-the most important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fox318049@gmail.com</dc:creator>
  <cp:lastModifiedBy>紀明德</cp:lastModifiedBy>
  <cp:revision>746</cp:revision>
  <cp:lastPrinted>1601-01-01T00:00:00Z</cp:lastPrinted>
  <dcterms:created xsi:type="dcterms:W3CDTF">2011-08-24T02:40:02Z</dcterms:created>
  <dcterms:modified xsi:type="dcterms:W3CDTF">2018-10-01T15:13:10Z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