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2"/>
  </p:sldMasterIdLst>
  <p:notesMasterIdLst>
    <p:notesMasterId r:id="rId76"/>
  </p:notesMasterIdLst>
  <p:handoutMasterIdLst>
    <p:handoutMasterId r:id="rId77"/>
  </p:handoutMasterIdLst>
  <p:sldIdLst>
    <p:sldId id="378" r:id="rId3"/>
    <p:sldId id="256" r:id="rId4"/>
    <p:sldId id="317" r:id="rId5"/>
    <p:sldId id="321" r:id="rId6"/>
    <p:sldId id="293" r:id="rId7"/>
    <p:sldId id="294" r:id="rId8"/>
    <p:sldId id="295" r:id="rId9"/>
    <p:sldId id="298" r:id="rId10"/>
    <p:sldId id="299" r:id="rId11"/>
    <p:sldId id="296" r:id="rId12"/>
    <p:sldId id="297" r:id="rId13"/>
    <p:sldId id="300" r:id="rId14"/>
    <p:sldId id="322" r:id="rId15"/>
    <p:sldId id="258" r:id="rId16"/>
    <p:sldId id="315" r:id="rId17"/>
    <p:sldId id="316" r:id="rId18"/>
    <p:sldId id="260" r:id="rId19"/>
    <p:sldId id="301" r:id="rId20"/>
    <p:sldId id="318" r:id="rId21"/>
    <p:sldId id="263" r:id="rId22"/>
    <p:sldId id="358" r:id="rId23"/>
    <p:sldId id="323" r:id="rId24"/>
    <p:sldId id="265" r:id="rId25"/>
    <p:sldId id="382" r:id="rId26"/>
    <p:sldId id="266" r:id="rId27"/>
    <p:sldId id="305" r:id="rId28"/>
    <p:sldId id="306" r:id="rId29"/>
    <p:sldId id="324" r:id="rId30"/>
    <p:sldId id="268" r:id="rId31"/>
    <p:sldId id="269" r:id="rId32"/>
    <p:sldId id="270" r:id="rId33"/>
    <p:sldId id="271" r:id="rId34"/>
    <p:sldId id="274" r:id="rId35"/>
    <p:sldId id="325" r:id="rId36"/>
    <p:sldId id="362" r:id="rId37"/>
    <p:sldId id="326" r:id="rId38"/>
    <p:sldId id="327" r:id="rId39"/>
    <p:sldId id="328" r:id="rId40"/>
    <p:sldId id="329" r:id="rId41"/>
    <p:sldId id="330" r:id="rId42"/>
    <p:sldId id="331" r:id="rId43"/>
    <p:sldId id="332" r:id="rId44"/>
    <p:sldId id="333" r:id="rId45"/>
    <p:sldId id="334" r:id="rId46"/>
    <p:sldId id="335" r:id="rId47"/>
    <p:sldId id="336" r:id="rId48"/>
    <p:sldId id="363" r:id="rId49"/>
    <p:sldId id="337" r:id="rId50"/>
    <p:sldId id="338" r:id="rId51"/>
    <p:sldId id="341" r:id="rId52"/>
    <p:sldId id="342" r:id="rId53"/>
    <p:sldId id="347" r:id="rId54"/>
    <p:sldId id="348" r:id="rId55"/>
    <p:sldId id="349" r:id="rId56"/>
    <p:sldId id="350" r:id="rId57"/>
    <p:sldId id="351" r:id="rId58"/>
    <p:sldId id="352" r:id="rId59"/>
    <p:sldId id="365" r:id="rId60"/>
    <p:sldId id="366" r:id="rId61"/>
    <p:sldId id="364" r:id="rId62"/>
    <p:sldId id="367" r:id="rId63"/>
    <p:sldId id="368" r:id="rId64"/>
    <p:sldId id="369" r:id="rId65"/>
    <p:sldId id="381" r:id="rId66"/>
    <p:sldId id="370" r:id="rId67"/>
    <p:sldId id="371" r:id="rId68"/>
    <p:sldId id="372" r:id="rId69"/>
    <p:sldId id="376" r:id="rId70"/>
    <p:sldId id="374" r:id="rId71"/>
    <p:sldId id="380" r:id="rId72"/>
    <p:sldId id="379" r:id="rId73"/>
    <p:sldId id="359" r:id="rId74"/>
    <p:sldId id="360" r:id="rId7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EEFE"/>
    <a:srgbClr val="96EAFE"/>
    <a:srgbClr val="7C5989"/>
    <a:srgbClr val="000066"/>
    <a:srgbClr val="4D6B89"/>
    <a:srgbClr val="384E64"/>
    <a:srgbClr val="274E75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 autoAdjust="0"/>
    <p:restoredTop sz="85497" autoAdjust="0"/>
  </p:normalViewPr>
  <p:slideViewPr>
    <p:cSldViewPr>
      <p:cViewPr varScale="1">
        <p:scale>
          <a:sx n="98" d="100"/>
          <a:sy n="98" d="100"/>
        </p:scale>
        <p:origin x="1974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viewProps" Target="view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1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F722A8-24DB-4C62-9C50-1A7D665A0ACD}" type="datetimeFigureOut">
              <a:rPr lang="en-US" smtClean="0"/>
              <a:pPr/>
              <a:t>9/24/2018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D3C1DA-78F3-4155-B782-B94BFBBE8F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049761"/>
      </p:ext>
    </p:extLst>
  </p:cSld>
  <p:clrMap bg1="lt1" tx1="dk1" bg2="lt2" tx2="dk2" accent1="accent1" accent2="accent2" accent3="accent3" accent4="accent4" accent5="accent5" accent6="accent6" hlink="hlink" folHlink="folHlink"/>
  <p:hf sldNum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CECC41-AB40-4044-9FC1-CC47A5A6ED32}" type="datetimeFigureOut">
              <a:rPr lang="en-US" smtClean="0"/>
              <a:pPr/>
              <a:t>9/24/2018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7E57BD-46E0-4D0B-8236-08AC4EDCC3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36530"/>
      </p:ext>
    </p:extLst>
  </p:cSld>
  <p:clrMap bg1="lt1" tx1="dk1" bg2="lt2" tx2="dk2" accent1="accent1" accent2="accent2" accent3="accent3" accent4="accent4" accent5="accent5" accent6="accent6" hlink="hlink" folHlink="folHlink"/>
  <p:hf sldNum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mtClean="0"/>
              <a:t>2018</a:t>
            </a:r>
          </a:p>
        </p:txBody>
      </p:sp>
      <p:sp>
        <p:nvSpPr>
          <p:cNvPr id="4" name="頁首版面配置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550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4003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D4832-0C1A-784C-A080-8F35F9DE6F0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6232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35151-AE22-440A-9EED-641B1BC3834F}" type="slidenum">
              <a:rPr lang="zh-TW" altLang="en-US" smtClean="0"/>
              <a:pPr/>
              <a:t>51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27799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頁首版面配置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1842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頁首版面配置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1192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頁首版面配置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729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1v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8" y="2132857"/>
            <a:ext cx="7772400" cy="15121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/>
          <a:lstStyle>
            <a:lvl1pPr algn="ctr">
              <a:defRPr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403648" y="3933056"/>
            <a:ext cx="6400800" cy="1198984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 dirty="0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2011 NTUST CSIE</a:t>
            </a:r>
            <a:endParaRPr 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24896F-7755-466F-8C35-EAFD8CA435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56843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IM2v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3072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l">
              <a:defRPr b="1" u="none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200000"/>
              <a:buFontTx/>
              <a:buBlip>
                <a:blip r:embed="rId4"/>
              </a:buBlip>
              <a:defRPr/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BEAD13-0566-4C6C-97E7-55F17F24B09F}" type="datetimeFigureOut">
              <a:rPr lang="zh-TW" altLang="en-US" smtClean="0"/>
              <a:pPr/>
              <a:t>2018/9/24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8982581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IM4v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3072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l">
              <a:defRPr b="1" u="none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6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2011 NTUST CSIE</a:t>
            </a:r>
            <a:endParaRPr lang="en-US"/>
          </a:p>
        </p:txBody>
      </p:sp>
      <p:sp>
        <p:nvSpPr>
          <p:cNvPr id="8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24896F-7755-466F-8C35-EAFD8CA435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968120"/>
      </p:ext>
    </p:extLst>
  </p:cSld>
  <p:clrMapOvr>
    <a:masterClrMapping/>
  </p:clrMapOvr>
  <p:transition>
    <p:fade thruBlk="1"/>
  </p:transition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IM3v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2011 NTUST CSIE</a:t>
            </a: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24896F-7755-466F-8C35-EAFD8CA435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619343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區段標題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IM3v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31640" y="2564904"/>
            <a:ext cx="6624736" cy="115212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/>
          <a:lstStyle>
            <a:lvl1pPr algn="r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331640" y="3861048"/>
            <a:ext cx="6620272" cy="1500187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2011 NTUST CSIE</a:t>
            </a:r>
            <a:endParaRPr 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24896F-7755-466F-8C35-EAFD8CA435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481827"/>
      </p:ext>
    </p:extLst>
  </p:cSld>
  <p:clrMapOvr>
    <a:masterClrMapping/>
  </p:clrMapOvr>
  <p:transition>
    <p:fade thruBlk="1"/>
  </p:transition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2011 NTUST CSIE</a:t>
            </a:r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24896F-7755-466F-8C35-EAFD8CA435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069821"/>
      </p:ext>
    </p:extLst>
  </p:cSld>
  <p:clrMapOvr>
    <a:masterClrMapping/>
  </p:clrMapOvr>
  <p:transition spd="med">
    <p:zoom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2018/9/24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5181600" cy="762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693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r>
              <a:rPr lang="en-US" smtClean="0"/>
              <a:t>© 2011 NTUST CSIE</a:t>
            </a:r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fld id="{A824896F-7755-466F-8C35-EAFD8CA435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381000" y="1107280"/>
            <a:ext cx="8686800" cy="74613"/>
          </a:xfrm>
          <a:prstGeom prst="rect">
            <a:avLst/>
          </a:prstGeom>
          <a:gradFill rotWithShape="0">
            <a:gsLst>
              <a:gs pos="0">
                <a:srgbClr val="DF140F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0" r:id="rId7"/>
  </p:sldLayoutIdLst>
  <p:transition>
    <p:fade thruBlk="1"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store.unity.com/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0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ropbox.com/s/apc0t4vbwdtk8c9/spaceShooter.unitypackage?dl=0" TargetMode="External"/><Relationship Id="rId2" Type="http://schemas.openxmlformats.org/officeDocument/2006/relationships/hyperlink" Target="https://www.assetstore.unity3d.com/en/#!/content/13866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tiff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94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1.pn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hyperlink" Target="http://docs.unity3d.com/ScriptReference/Transform.htm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hyperlink" Target="http://tf3dm.com/3d-models/all" TargetMode="External"/><Relationship Id="rId2" Type="http://schemas.openxmlformats.org/officeDocument/2006/relationships/hyperlink" Target="https://www.assetstore.unity3d.com/en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2.pn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hyperlink" Target="http://unity3d.com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g.com.tw/Unity/Unity.asp" TargetMode="External"/><Relationship Id="rId4" Type="http://schemas.openxmlformats.org/officeDocument/2006/relationships/hyperlink" Target="http://unity3d.com/community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安裝</a:t>
            </a:r>
            <a:r>
              <a:rPr lang="en-US" altLang="zh-TW" dirty="0" smtClean="0"/>
              <a:t>unity 2018.2.X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hlinkClick r:id="rId2"/>
              </a:rPr>
              <a:t>https://store.unity.com</a:t>
            </a:r>
            <a:r>
              <a:rPr lang="en-US" altLang="zh-TW" dirty="0" smtClean="0">
                <a:hlinkClick r:id="rId2"/>
              </a:rPr>
              <a:t>/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 smtClean="0"/>
              <a:t>申請帳號 </a:t>
            </a:r>
            <a:r>
              <a:rPr lang="en-US" altLang="zh-TW" dirty="0" smtClean="0"/>
              <a:t>&gt;</a:t>
            </a:r>
            <a:r>
              <a:rPr lang="zh-TW" altLang="en-US" dirty="0" smtClean="0"/>
              <a:t> 填問卷 </a:t>
            </a:r>
            <a:r>
              <a:rPr lang="en-US" altLang="zh-TW" dirty="0" smtClean="0"/>
              <a:t>&gt;</a:t>
            </a:r>
            <a:r>
              <a:rPr lang="zh-TW" altLang="en-US" dirty="0" smtClean="0"/>
              <a:t> 完成</a:t>
            </a:r>
            <a:r>
              <a:rPr lang="en-US" altLang="zh-TW" dirty="0" smtClean="0"/>
              <a:t>!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0544615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1942306"/>
            <a:ext cx="8782050" cy="379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標題 6"/>
          <p:cNvSpPr>
            <a:spLocks noGrp="1"/>
          </p:cNvSpPr>
          <p:nvPr>
            <p:ph type="title"/>
          </p:nvPr>
        </p:nvSpPr>
        <p:spPr>
          <a:xfrm>
            <a:off x="457200" y="304800"/>
            <a:ext cx="6563072" cy="1143000"/>
          </a:xfrm>
        </p:spPr>
        <p:txBody>
          <a:bodyPr/>
          <a:lstStyle/>
          <a:p>
            <a:r>
              <a:rPr lang="en-US" altLang="zh-TW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Programming</a:t>
            </a:r>
            <a:endParaRPr lang="zh-TW" altLang="en-US" dirty="0"/>
          </a:p>
        </p:txBody>
      </p:sp>
      <p:sp>
        <p:nvSpPr>
          <p:cNvPr id="8" name="內容版面配置區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3039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title"/>
          </p:nvPr>
        </p:nvSpPr>
        <p:spPr>
          <a:xfrm>
            <a:off x="457200" y="228600"/>
            <a:ext cx="6563072" cy="1143000"/>
          </a:xfrm>
        </p:spPr>
        <p:txBody>
          <a:bodyPr/>
          <a:lstStyle/>
          <a:p>
            <a:r>
              <a:rPr lang="en-US" altLang="zh-TW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Publishing</a:t>
            </a:r>
            <a:endParaRPr lang="zh-TW" altLang="en-US" dirty="0"/>
          </a:p>
        </p:txBody>
      </p:sp>
      <p:graphicFrame>
        <p:nvGraphicFramePr>
          <p:cNvPr id="3" name="物件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8540306"/>
              </p:ext>
            </p:extLst>
          </p:nvPr>
        </p:nvGraphicFramePr>
        <p:xfrm>
          <a:off x="762000" y="2133600"/>
          <a:ext cx="7522342" cy="333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Image" r:id="rId3" imgW="10668240" imgH="4724640" progId="Photoshop.Image.16">
                  <p:embed/>
                </p:oleObj>
              </mc:Choice>
              <mc:Fallback>
                <p:oleObj name="Image" r:id="rId3" imgW="10668240" imgH="4724640" progId="Photoshop.Image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2000" y="2133600"/>
                        <a:ext cx="7522342" cy="3332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83051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205" y="1219200"/>
            <a:ext cx="6588995" cy="5278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標題 6"/>
          <p:cNvSpPr>
            <a:spLocks noGrp="1"/>
          </p:cNvSpPr>
          <p:nvPr>
            <p:ph type="title"/>
          </p:nvPr>
        </p:nvSpPr>
        <p:spPr>
          <a:xfrm>
            <a:off x="457200" y="228600"/>
            <a:ext cx="6563072" cy="1143000"/>
          </a:xfrm>
        </p:spPr>
        <p:txBody>
          <a:bodyPr/>
          <a:lstStyle/>
          <a:p>
            <a:r>
              <a:rPr lang="en-US" altLang="zh-TW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Asset Store</a:t>
            </a:r>
            <a:endParaRPr lang="zh-TW" altLang="en-US" dirty="0"/>
          </a:p>
        </p:txBody>
      </p:sp>
      <p:sp>
        <p:nvSpPr>
          <p:cNvPr id="8" name="內容版面配置區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62430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895600"/>
            <a:ext cx="1252220" cy="12954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819400" y="3127802"/>
            <a:ext cx="4191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48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Unity </a:t>
            </a:r>
            <a:r>
              <a:rPr lang="en-US" altLang="zh-TW" sz="48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interface</a:t>
            </a:r>
            <a:endParaRPr lang="en-US" altLang="zh-TW" sz="4800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3225267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Unity3D IDE Interface</a:t>
            </a:r>
            <a:endParaRPr lang="en-US" dirty="0"/>
          </a:p>
        </p:txBody>
      </p:sp>
      <p:sp>
        <p:nvSpPr>
          <p:cNvPr id="9" name="內容版面配置區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0479" y="1341496"/>
            <a:ext cx="7063041" cy="473865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1601" y="6051252"/>
            <a:ext cx="73749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http://docs.unity3d.com/Manual/LearningtheInterface.html</a:t>
            </a:r>
          </a:p>
        </p:txBody>
      </p:sp>
    </p:spTree>
    <p:extLst>
      <p:ext uri="{BB962C8B-B14F-4D97-AF65-F5344CB8AC3E}">
        <p14:creationId xmlns:p14="http://schemas.microsoft.com/office/powerpoint/2010/main" val="1467128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Unity3D IDE Interface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 dirty="0" err="1" smtClean="0"/>
              <a:t>ToolBar</a:t>
            </a:r>
            <a:r>
              <a:rPr lang="zh-TW" altLang="en-US" sz="2800" dirty="0" smtClean="0"/>
              <a:t> </a:t>
            </a:r>
            <a:r>
              <a:rPr lang="en-US" altLang="zh-TW" sz="2800" dirty="0" smtClean="0"/>
              <a:t>–</a:t>
            </a:r>
            <a:r>
              <a:rPr lang="zh-TW" altLang="en-US" sz="2800" dirty="0" smtClean="0"/>
              <a:t> 最常用的幾個操作選項</a:t>
            </a:r>
            <a:endParaRPr lang="en-US" altLang="zh-TW" sz="2800" dirty="0" smtClean="0"/>
          </a:p>
          <a:p>
            <a:r>
              <a:rPr lang="en-US" altLang="zh-TW" sz="2800" dirty="0" smtClean="0"/>
              <a:t>Scene View – </a:t>
            </a:r>
            <a:r>
              <a:rPr lang="zh-TW" altLang="en-US" sz="2800" dirty="0" smtClean="0"/>
              <a:t>擺放遊戲元件</a:t>
            </a:r>
            <a:r>
              <a:rPr lang="en-US" altLang="zh-TW" sz="2800" dirty="0" smtClean="0"/>
              <a:t>(</a:t>
            </a:r>
            <a:r>
              <a:rPr lang="en-US" altLang="zh-TW" sz="2800" dirty="0" err="1" smtClean="0"/>
              <a:t>GameObject</a:t>
            </a:r>
            <a:r>
              <a:rPr lang="en-US" altLang="zh-TW" sz="2800" dirty="0" smtClean="0"/>
              <a:t>)</a:t>
            </a:r>
            <a:r>
              <a:rPr lang="zh-TW" altLang="en-US" sz="2800" dirty="0" smtClean="0"/>
              <a:t>，用以架構場景</a:t>
            </a:r>
            <a:endParaRPr lang="en-US" altLang="zh-TW" sz="2800" dirty="0" smtClean="0"/>
          </a:p>
          <a:p>
            <a:r>
              <a:rPr lang="en-US" altLang="zh-TW" sz="2800" dirty="0" smtClean="0"/>
              <a:t>Game View – </a:t>
            </a:r>
            <a:r>
              <a:rPr lang="zh-TW" altLang="en-US" sz="2800" dirty="0" smtClean="0"/>
              <a:t>執行時，實際的遊戲畫面</a:t>
            </a:r>
            <a:r>
              <a:rPr lang="en-US" altLang="zh-TW" sz="2800" dirty="0" smtClean="0"/>
              <a:t>(</a:t>
            </a:r>
            <a:r>
              <a:rPr lang="zh-TW" altLang="en-US" sz="2800" dirty="0" smtClean="0"/>
              <a:t>由</a:t>
            </a:r>
            <a:r>
              <a:rPr lang="en-US" altLang="zh-TW" sz="2800" dirty="0" smtClean="0"/>
              <a:t>Camera</a:t>
            </a:r>
            <a:r>
              <a:rPr lang="zh-TW" altLang="en-US" sz="2800" dirty="0" smtClean="0"/>
              <a:t>的視角決定</a:t>
            </a:r>
            <a:r>
              <a:rPr lang="en-US" altLang="zh-TW" sz="2800" dirty="0" smtClean="0"/>
              <a:t>)</a:t>
            </a:r>
            <a:endParaRPr lang="en-US" altLang="zh-TW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5800" y="3733800"/>
            <a:ext cx="4648200" cy="3118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438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Unity3D IDE Interface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915400" cy="4525963"/>
          </a:xfrm>
        </p:spPr>
        <p:txBody>
          <a:bodyPr/>
          <a:lstStyle/>
          <a:p>
            <a:r>
              <a:rPr lang="en-US" altLang="zh-TW" sz="2800" dirty="0" smtClean="0"/>
              <a:t>Hierarchy View – </a:t>
            </a:r>
            <a:r>
              <a:rPr lang="zh-TW" altLang="en-US" sz="2800" dirty="0" smtClean="0"/>
              <a:t>所有存在目前場景的</a:t>
            </a:r>
            <a:r>
              <a:rPr lang="en-US" altLang="zh-TW" sz="2800" dirty="0" err="1" smtClean="0"/>
              <a:t>GameObject</a:t>
            </a:r>
            <a:r>
              <a:rPr lang="zh-TW" altLang="en-US" sz="2800" dirty="0" smtClean="0"/>
              <a:t> 列表</a:t>
            </a:r>
            <a:endParaRPr lang="en-US" altLang="zh-TW" sz="2800" dirty="0" smtClean="0"/>
          </a:p>
          <a:p>
            <a:r>
              <a:rPr lang="en-US" altLang="zh-TW" sz="2800" dirty="0" smtClean="0"/>
              <a:t>Project View – </a:t>
            </a:r>
            <a:r>
              <a:rPr lang="zh-TW" altLang="en-US" sz="2800" dirty="0" smtClean="0"/>
              <a:t>目前 </a:t>
            </a:r>
            <a:r>
              <a:rPr lang="en-US" altLang="zh-TW" sz="2800" dirty="0" smtClean="0"/>
              <a:t>Project</a:t>
            </a:r>
            <a:r>
              <a:rPr lang="zh-TW" altLang="en-US" sz="2800" dirty="0" smtClean="0"/>
              <a:t> 所使用到的所有 </a:t>
            </a:r>
            <a:r>
              <a:rPr lang="en-US" altLang="zh-TW" sz="2800" dirty="0" smtClean="0"/>
              <a:t>Assets</a:t>
            </a:r>
          </a:p>
          <a:p>
            <a:pPr lvl="1"/>
            <a:r>
              <a:rPr lang="zh-TW" altLang="en-US" sz="2400" dirty="0" smtClean="0"/>
              <a:t>所有在 </a:t>
            </a:r>
            <a:r>
              <a:rPr lang="en-US" altLang="zh-TW" sz="2400" dirty="0" smtClean="0"/>
              <a:t>assets</a:t>
            </a:r>
            <a:r>
              <a:rPr lang="zh-TW" altLang="en-US" sz="2400" dirty="0" smtClean="0"/>
              <a:t> </a:t>
            </a:r>
            <a:r>
              <a:rPr lang="en-US" altLang="zh-TW" sz="2400" dirty="0" smtClean="0"/>
              <a:t>folder</a:t>
            </a:r>
            <a:r>
              <a:rPr lang="zh-TW" altLang="en-US" sz="2400" dirty="0" smtClean="0"/>
              <a:t> 下的檔案包括</a:t>
            </a:r>
            <a:r>
              <a:rPr lang="en-US" altLang="zh-TW" sz="2400" dirty="0" smtClean="0"/>
              <a:t>scenes, scripts, 3D models, textures, audio files, and prefabs</a:t>
            </a:r>
            <a:r>
              <a:rPr lang="zh-TW" altLang="en-US" sz="2400" dirty="0" smtClean="0"/>
              <a:t>所有檔案</a:t>
            </a:r>
            <a:endParaRPr lang="en-US" altLang="zh-TW" sz="2400" dirty="0" smtClean="0"/>
          </a:p>
          <a:p>
            <a:r>
              <a:rPr lang="en-US" altLang="zh-TW" sz="2800" dirty="0" smtClean="0"/>
              <a:t>Inspector View – </a:t>
            </a:r>
            <a:r>
              <a:rPr lang="zh-TW" altLang="en-US" sz="2800" dirty="0" smtClean="0"/>
              <a:t>顯示</a:t>
            </a:r>
            <a:endParaRPr lang="en-US" altLang="zh-TW" sz="2800" dirty="0" smtClean="0"/>
          </a:p>
          <a:p>
            <a:pPr>
              <a:buNone/>
            </a:pPr>
            <a:r>
              <a:rPr lang="zh-TW" altLang="en-US" sz="2800" dirty="0" smtClean="0"/>
              <a:t>     目前選到的</a:t>
            </a:r>
            <a:endParaRPr lang="en-US" altLang="zh-TW" sz="2800" dirty="0" smtClean="0"/>
          </a:p>
          <a:p>
            <a:pPr>
              <a:buNone/>
            </a:pPr>
            <a:r>
              <a:rPr lang="zh-TW" altLang="en-US" sz="2800" dirty="0" smtClean="0"/>
              <a:t>     </a:t>
            </a:r>
            <a:r>
              <a:rPr lang="en-US" altLang="zh-TW" sz="2800" dirty="0" err="1" smtClean="0"/>
              <a:t>GameObject</a:t>
            </a:r>
            <a:r>
              <a:rPr lang="zh-TW" altLang="en-US" sz="2800" dirty="0" smtClean="0"/>
              <a:t>的屬性表</a:t>
            </a:r>
            <a:endParaRPr lang="en-US" altLang="zh-TW" sz="2800" dirty="0" smtClean="0"/>
          </a:p>
          <a:p>
            <a:endParaRPr lang="en-US" altLang="zh-TW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5800" y="3739480"/>
            <a:ext cx="4648200" cy="3118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64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Scene view</a:t>
            </a:r>
            <a:r>
              <a:rPr lang="zh-TW" altLang="en-US" smtClean="0"/>
              <a:t> </a:t>
            </a:r>
            <a:r>
              <a:rPr lang="en-US" altLang="zh-TW" smtClean="0"/>
              <a:t>(3D</a:t>
            </a:r>
            <a:r>
              <a:rPr lang="zh-TW" altLang="en-US" smtClean="0"/>
              <a:t> </a:t>
            </a:r>
            <a:r>
              <a:rPr lang="en-US" altLang="zh-TW" smtClean="0"/>
              <a:t>Space)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8804" y="1356937"/>
            <a:ext cx="1625600" cy="279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0" y="4876800"/>
            <a:ext cx="827791" cy="105997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487148" y="1143000"/>
            <a:ext cx="65044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Hand</a:t>
            </a:r>
            <a:r>
              <a:rPr lang="zh-TW" altLang="en-US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</a:t>
            </a:r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tool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位移視角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熱鍵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Q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，持續按住滑鼠中鍵有相同效果</a:t>
            </a:r>
            <a:endParaRPr 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0" name="Picture 9" descr="Screen shot 2011-09-26 at 下午10.33.51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82" y="3792034"/>
            <a:ext cx="728113" cy="878616"/>
          </a:xfrm>
          <a:prstGeom prst="rect">
            <a:avLst/>
          </a:prstGeom>
        </p:spPr>
      </p:pic>
      <p:pic>
        <p:nvPicPr>
          <p:cNvPr id="11" name="Picture 10" descr="Screen shot 2011-09-26 at 下午10.33.47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82" y="2704751"/>
            <a:ext cx="754538" cy="918934"/>
          </a:xfrm>
          <a:prstGeom prst="rect">
            <a:avLst/>
          </a:prstGeom>
        </p:spPr>
      </p:pic>
      <p:pic>
        <p:nvPicPr>
          <p:cNvPr id="12" name="Picture 11" descr="Screen shot 2011-09-26 at 下午10.33.43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82" y="1773292"/>
            <a:ext cx="743299" cy="87471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513591" y="3974592"/>
            <a:ext cx="39613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縮放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場景中被選定的物件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熱鍵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R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)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513591" y="202135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移動場景中的物體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熱鍵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W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)</a:t>
            </a:r>
            <a:endParaRPr 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13591" y="289825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旋轉場景中被選定的物件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熱鍵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E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)</a:t>
            </a:r>
            <a:endParaRPr 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600200" y="5222122"/>
            <a:ext cx="54938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Scene </a:t>
            </a:r>
            <a:r>
              <a:rPr lang="en-US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Gizmo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快速轉換視角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前視、後視、俯視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…)</a:t>
            </a:r>
            <a:endParaRPr 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7" name="Picture 16" descr="Screen shot 2011-09-26 at 下午10.41.05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132" y="2446991"/>
            <a:ext cx="3446032" cy="23533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3729212" y="75674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926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Scene view</a:t>
            </a:r>
            <a:r>
              <a:rPr lang="zh-TW" altLang="en-US" smtClean="0"/>
              <a:t> </a:t>
            </a:r>
            <a:r>
              <a:rPr lang="en-US" altLang="zh-TW" smtClean="0"/>
              <a:t>(3D</a:t>
            </a:r>
            <a:r>
              <a:rPr lang="zh-TW" altLang="en-US" smtClean="0"/>
              <a:t> </a:t>
            </a:r>
            <a:r>
              <a:rPr lang="en-US" altLang="zh-TW" smtClean="0"/>
              <a:t>Space)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7756375"/>
              </p:ext>
            </p:extLst>
          </p:nvPr>
        </p:nvGraphicFramePr>
        <p:xfrm>
          <a:off x="990600" y="1605350"/>
          <a:ext cx="7162800" cy="3936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1400">
                  <a:extLst>
                    <a:ext uri="{9D8B030D-6E8A-4147-A177-3AD203B41FA5}">
                      <a16:colId xmlns:a16="http://schemas.microsoft.com/office/drawing/2014/main" val="2933648534"/>
                    </a:ext>
                  </a:extLst>
                </a:gridCol>
                <a:gridCol w="3581400">
                  <a:extLst>
                    <a:ext uri="{9D8B030D-6E8A-4147-A177-3AD203B41FA5}">
                      <a16:colId xmlns:a16="http://schemas.microsoft.com/office/drawing/2014/main" val="1678346112"/>
                    </a:ext>
                  </a:extLst>
                </a:gridCol>
              </a:tblGrid>
              <a:tr h="548475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7461053"/>
                  </a:ext>
                </a:extLst>
              </a:tr>
              <a:tr h="54847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/>
                        <a:t>旋轉場景視角 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 smtClean="0"/>
                        <a:t>按住</a:t>
                      </a:r>
                      <a:r>
                        <a:rPr lang="en-US" altLang="zh-TW" sz="2800" dirty="0" smtClean="0"/>
                        <a:t>Alt +</a:t>
                      </a:r>
                      <a:r>
                        <a:rPr lang="zh-TW" altLang="en-US" sz="2800" dirty="0" smtClean="0"/>
                        <a:t>滑鼠左鍵</a:t>
                      </a:r>
                      <a:endParaRPr lang="en-US" altLang="zh-TW" sz="28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5659779"/>
                  </a:ext>
                </a:extLst>
              </a:tr>
              <a:tr h="94668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/>
                        <a:t>平移場景視角 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 smtClean="0"/>
                        <a:t>按住滑鼠中鍵</a:t>
                      </a:r>
                      <a:endParaRPr lang="en-US" altLang="zh-TW" sz="2800" dirty="0" smtClean="0"/>
                    </a:p>
                    <a:p>
                      <a:pPr algn="ctr"/>
                      <a:endParaRPr lang="zh-TW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9285550"/>
                  </a:ext>
                </a:extLst>
              </a:tr>
              <a:tr h="94668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/>
                        <a:t>縮放場景視角 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/>
                        <a:t>按住</a:t>
                      </a:r>
                      <a:r>
                        <a:rPr lang="en-US" altLang="zh-TW" sz="2800" dirty="0" smtClean="0"/>
                        <a:t>Alt +</a:t>
                      </a:r>
                      <a:r>
                        <a:rPr lang="zh-TW" altLang="en-US" sz="2800" dirty="0" smtClean="0"/>
                        <a:t>滑鼠右鍵 </a:t>
                      </a:r>
                      <a:r>
                        <a:rPr lang="en-US" altLang="zh-TW" sz="2800" dirty="0" smtClean="0"/>
                        <a:t>or </a:t>
                      </a:r>
                      <a:r>
                        <a:rPr lang="zh-TW" altLang="en-US" sz="2800" dirty="0" smtClean="0"/>
                        <a:t>滑鼠滾輪</a:t>
                      </a:r>
                      <a:endParaRPr lang="zh-TW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7640797"/>
                  </a:ext>
                </a:extLst>
              </a:tr>
              <a:tr h="94668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/>
                        <a:t>移動場景視角</a:t>
                      </a:r>
                      <a:endParaRPr lang="en-US" altLang="zh-TW" sz="2800" dirty="0" smtClean="0"/>
                    </a:p>
                    <a:p>
                      <a:pPr algn="ctr"/>
                      <a:r>
                        <a:rPr lang="zh-TW" altLang="en-US" sz="2800" dirty="0" smtClean="0"/>
                        <a:t>前進</a:t>
                      </a:r>
                      <a:r>
                        <a:rPr lang="en-US" altLang="zh-TW" sz="2800" dirty="0" smtClean="0"/>
                        <a:t>/</a:t>
                      </a:r>
                      <a:r>
                        <a:rPr lang="zh-TW" altLang="en-US" sz="2800" dirty="0" smtClean="0"/>
                        <a:t>後退</a:t>
                      </a:r>
                      <a:r>
                        <a:rPr lang="en-US" altLang="zh-TW" sz="2800" dirty="0" smtClean="0"/>
                        <a:t>/</a:t>
                      </a:r>
                      <a:r>
                        <a:rPr lang="zh-TW" altLang="en-US" sz="2800" dirty="0" smtClean="0"/>
                        <a:t>左移</a:t>
                      </a:r>
                      <a:r>
                        <a:rPr lang="en-US" altLang="zh-TW" sz="2800" dirty="0" smtClean="0"/>
                        <a:t>/</a:t>
                      </a:r>
                      <a:r>
                        <a:rPr lang="zh-TW" altLang="en-US" sz="2800" dirty="0" smtClean="0"/>
                        <a:t>右移 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 smtClean="0"/>
                        <a:t>按住右鍵 </a:t>
                      </a:r>
                      <a:r>
                        <a:rPr lang="en-US" altLang="zh-TW" sz="2800" dirty="0" smtClean="0"/>
                        <a:t>+ W/S/A/D</a:t>
                      </a:r>
                      <a:endParaRPr lang="zh-TW" altLang="en-US" sz="28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79868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1811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Layout</a:t>
            </a:r>
            <a:endParaRPr lang="zh-TW" altLang="en-US" dirty="0"/>
          </a:p>
        </p:txBody>
      </p:sp>
      <p:sp>
        <p:nvSpPr>
          <p:cNvPr id="20" name="內容版面配置區 1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3733800" y="1219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pSp>
        <p:nvGrpSpPr>
          <p:cNvPr id="7" name="群組 6"/>
          <p:cNvGrpSpPr>
            <a:grpSpLocks/>
          </p:cNvGrpSpPr>
          <p:nvPr/>
        </p:nvGrpSpPr>
        <p:grpSpPr bwMode="auto">
          <a:xfrm>
            <a:off x="3673809" y="1371600"/>
            <a:ext cx="5273675" cy="4935538"/>
            <a:chOff x="0" y="0"/>
            <a:chExt cx="86809" cy="81240"/>
          </a:xfrm>
        </p:grpSpPr>
        <p:pic>
          <p:nvPicPr>
            <p:cNvPr id="221" name="圖片 22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50" y="54160"/>
              <a:ext cx="42313" cy="27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3" name="圖片 22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2312" cy="27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4" name="圖片 22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" y="27080"/>
              <a:ext cx="42313" cy="27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5" name="圖片 22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31" y="0"/>
              <a:ext cx="42313" cy="27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6" name="圖片 22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31" y="27080"/>
              <a:ext cx="42313" cy="27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文字方塊 30"/>
            <p:cNvSpPr txBox="1">
              <a:spLocks noChangeArrowheads="1"/>
            </p:cNvSpPr>
            <p:nvPr/>
          </p:nvSpPr>
          <p:spPr bwMode="auto">
            <a:xfrm>
              <a:off x="12136" y="11145"/>
              <a:ext cx="30711" cy="14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TW" sz="2400" b="1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anose="020F0502020204030204" pitchFamily="34" charset="0"/>
                  <a:cs typeface="Times New Roman" panose="02020603050405020304" pitchFamily="18" charset="0"/>
                </a:rPr>
                <a:t>2 by 3</a:t>
              </a:r>
              <a:endParaRPr kumimoji="0" lang="en-US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" name="文字方塊 30"/>
            <p:cNvSpPr txBox="1">
              <a:spLocks noChangeArrowheads="1"/>
            </p:cNvSpPr>
            <p:nvPr/>
          </p:nvSpPr>
          <p:spPr bwMode="auto">
            <a:xfrm>
              <a:off x="12384" y="37648"/>
              <a:ext cx="22224" cy="124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TW" sz="2400" b="1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anose="020F0502020204030204" pitchFamily="34" charset="0"/>
                  <a:cs typeface="Times New Roman" panose="02020603050405020304" pitchFamily="18" charset="0"/>
                </a:rPr>
                <a:t>4 split</a:t>
              </a:r>
              <a:endParaRPr kumimoji="0" lang="en-US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" name="文字方塊 30"/>
            <p:cNvSpPr txBox="1">
              <a:spLocks noChangeArrowheads="1"/>
            </p:cNvSpPr>
            <p:nvPr/>
          </p:nvSpPr>
          <p:spPr bwMode="auto">
            <a:xfrm>
              <a:off x="32321" y="63900"/>
              <a:ext cx="32448" cy="11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TW" sz="2400" b="1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anose="020F0502020204030204" pitchFamily="34" charset="0"/>
                  <a:cs typeface="Times New Roman" panose="02020603050405020304" pitchFamily="18" charset="0"/>
                </a:rPr>
                <a:t>Default</a:t>
              </a:r>
              <a:endParaRPr kumimoji="0" lang="en-US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" name="文字方塊 30"/>
            <p:cNvSpPr txBox="1">
              <a:spLocks noChangeArrowheads="1"/>
            </p:cNvSpPr>
            <p:nvPr/>
          </p:nvSpPr>
          <p:spPr bwMode="auto">
            <a:xfrm>
              <a:off x="56224" y="11393"/>
              <a:ext cx="30585" cy="16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TW" sz="2400" b="1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anose="020F0502020204030204" pitchFamily="34" charset="0"/>
                  <a:cs typeface="Times New Roman" panose="02020603050405020304" pitchFamily="18" charset="0"/>
                </a:rPr>
                <a:t>Tall</a:t>
              </a:r>
              <a:endParaRPr kumimoji="0" lang="en-US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" name="文字方塊 30"/>
            <p:cNvSpPr txBox="1">
              <a:spLocks noChangeArrowheads="1"/>
            </p:cNvSpPr>
            <p:nvPr/>
          </p:nvSpPr>
          <p:spPr bwMode="auto">
            <a:xfrm>
              <a:off x="54119" y="37524"/>
              <a:ext cx="23640" cy="12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TW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anose="020F0502020204030204" pitchFamily="34" charset="0"/>
                  <a:cs typeface="Times New Roman" panose="02020603050405020304" pitchFamily="18" charset="0"/>
                </a:rPr>
                <a:t>Wide</a:t>
              </a:r>
              <a:endParaRPr kumimoji="0" lang="en-US" alt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pic>
        <p:nvPicPr>
          <p:cNvPr id="18" name="內容版面配置區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0" y="2520574"/>
            <a:ext cx="2162175" cy="181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201080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Unity </a:t>
            </a:r>
            <a:r>
              <a:rPr lang="zh-TW" altLang="en-US" dirty="0" smtClean="0"/>
              <a:t>基本介紹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06993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1143000"/>
          </a:xfrm>
        </p:spPr>
        <p:txBody>
          <a:bodyPr/>
          <a:lstStyle/>
          <a:p>
            <a:r>
              <a:rPr lang="en-US" dirty="0" smtClean="0"/>
              <a:t>Project, Hierarchy, Inspector</a:t>
            </a:r>
            <a:endParaRPr lang="en-US" dirty="0"/>
          </a:p>
        </p:txBody>
      </p:sp>
      <p:sp>
        <p:nvSpPr>
          <p:cNvPr id="11" name="內容版面配置區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7704" y="1629066"/>
            <a:ext cx="2762696" cy="46955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25698" y="2978294"/>
            <a:ext cx="2819400" cy="3327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39458" y="1629066"/>
            <a:ext cx="2347342" cy="4676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749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試玩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開新專案</a:t>
            </a:r>
          </a:p>
          <a:p>
            <a:pPr lvl="1"/>
            <a:r>
              <a:rPr lang="zh-TW" altLang="en-US" dirty="0" smtClean="0"/>
              <a:t>從</a:t>
            </a:r>
            <a:r>
              <a:rPr lang="en-US" altLang="zh-TW" dirty="0" smtClean="0">
                <a:hlinkClick r:id="rId2"/>
              </a:rPr>
              <a:t>unity</a:t>
            </a:r>
            <a:r>
              <a:rPr lang="zh-TW" altLang="en-US" dirty="0">
                <a:hlinkClick r:id="rId2"/>
              </a:rPr>
              <a:t> </a:t>
            </a:r>
            <a:r>
              <a:rPr lang="en-US" altLang="zh-TW" dirty="0" smtClean="0">
                <a:hlinkClick r:id="rId2"/>
              </a:rPr>
              <a:t>store</a:t>
            </a:r>
            <a:r>
              <a:rPr lang="zh-TW" altLang="en-US" dirty="0" smtClean="0"/>
              <a:t>下載</a:t>
            </a:r>
            <a:r>
              <a:rPr lang="en-US" altLang="zh-TW" dirty="0" smtClean="0"/>
              <a:t>(</a:t>
            </a:r>
            <a:r>
              <a:rPr lang="zh-TW" altLang="en-US" dirty="0" smtClean="0"/>
              <a:t>在</a:t>
            </a:r>
            <a:r>
              <a:rPr lang="en-US" altLang="zh-TW" dirty="0"/>
              <a:t>unity</a:t>
            </a:r>
            <a:r>
              <a:rPr lang="zh-TW" altLang="en-US" dirty="0"/>
              <a:t>中</a:t>
            </a:r>
            <a:r>
              <a:rPr lang="zh-TW" altLang="en-US" dirty="0" smtClean="0"/>
              <a:t>開啟</a:t>
            </a:r>
            <a:r>
              <a:rPr lang="en-US" altLang="zh-TW" smtClean="0"/>
              <a:t>)</a:t>
            </a:r>
            <a:endParaRPr lang="en-US" altLang="zh-TW" dirty="0"/>
          </a:p>
          <a:p>
            <a:pPr lvl="1"/>
            <a:r>
              <a:rPr lang="zh-TW" altLang="en-US" smtClean="0"/>
              <a:t>或</a:t>
            </a:r>
            <a:r>
              <a:rPr lang="zh-TW" altLang="en-US" dirty="0" smtClean="0"/>
              <a:t>下載 </a:t>
            </a:r>
            <a:r>
              <a:rPr lang="en-US" altLang="zh-TW" dirty="0" smtClean="0">
                <a:hlinkClick r:id="rId3"/>
              </a:rPr>
              <a:t>package</a:t>
            </a:r>
            <a:endParaRPr lang="en-US" altLang="zh-TW" dirty="0" smtClean="0"/>
          </a:p>
          <a:p>
            <a:pPr marL="457200" lvl="1" indent="0">
              <a:buNone/>
            </a:pPr>
            <a:endParaRPr lang="en-US" altLang="zh-TW" dirty="0" smtClean="0"/>
          </a:p>
          <a:p>
            <a:pPr lvl="1"/>
            <a:r>
              <a:rPr lang="en-US" altLang="zh-TW" dirty="0" smtClean="0"/>
              <a:t>Import!</a:t>
            </a:r>
          </a:p>
          <a:p>
            <a:pPr lvl="1"/>
            <a:r>
              <a:rPr lang="en-US" altLang="zh-TW" dirty="0" smtClean="0"/>
              <a:t>Assert &gt; Done &gt; </a:t>
            </a:r>
            <a:r>
              <a:rPr lang="en-US" altLang="zh-TW" dirty="0" err="1" smtClean="0"/>
              <a:t>Done_Scenes</a:t>
            </a:r>
            <a:endParaRPr lang="en-US" altLang="zh-TW" dirty="0" smtClean="0"/>
          </a:p>
          <a:p>
            <a:pPr lvl="1"/>
            <a:endParaRPr lang="en-US" altLang="zh-TW" dirty="0"/>
          </a:p>
          <a:p>
            <a:pPr marL="457200" lvl="1" indent="0">
              <a:buNone/>
            </a:pPr>
            <a:endParaRPr lang="zh-TW" alt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490" y="2895600"/>
            <a:ext cx="1252220" cy="12954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095500" y="3088620"/>
            <a:ext cx="66675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4800" dirty="0" smtClean="0"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Unity</a:t>
            </a:r>
            <a:r>
              <a:rPr lang="zh-TW" altLang="en-US" sz="4800" dirty="0">
                <a:latin typeface="微軟正黑體" pitchFamily="34" charset="-120"/>
                <a:ea typeface="微軟正黑體" pitchFamily="34" charset="-120"/>
              </a:rPr>
              <a:t>中重要的名詞</a:t>
            </a:r>
            <a:r>
              <a:rPr lang="zh-TW" altLang="en-US" sz="4800" dirty="0" smtClean="0">
                <a:latin typeface="微軟正黑體" pitchFamily="34" charset="-120"/>
                <a:ea typeface="微軟正黑體" pitchFamily="34" charset="-120"/>
              </a:rPr>
              <a:t>介紹</a:t>
            </a:r>
            <a:endParaRPr lang="en-US" altLang="zh-TW" sz="48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標題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0458869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重要名詞說明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41437"/>
            <a:ext cx="8610600" cy="4525963"/>
          </a:xfrm>
        </p:spPr>
        <p:txBody>
          <a:bodyPr/>
          <a:lstStyle/>
          <a:p>
            <a:r>
              <a:rPr lang="en-US" altLang="zh-TW" sz="2800" u="sng" dirty="0" smtClean="0"/>
              <a:t>Project</a:t>
            </a:r>
            <a:r>
              <a:rPr lang="zh-TW" altLang="en-US" sz="2800" dirty="0" smtClean="0"/>
              <a:t> </a:t>
            </a:r>
            <a:r>
              <a:rPr lang="en-US" altLang="zh-TW" sz="2800" dirty="0" err="1" smtClean="0"/>
              <a:t>vs</a:t>
            </a:r>
            <a:r>
              <a:rPr lang="zh-TW" altLang="en-US" sz="2800" dirty="0" smtClean="0"/>
              <a:t> </a:t>
            </a:r>
            <a:r>
              <a:rPr lang="en-US" altLang="zh-TW" sz="2800" u="sng" dirty="0" smtClean="0"/>
              <a:t>Scene</a:t>
            </a:r>
          </a:p>
          <a:p>
            <a:pPr lvl="1"/>
            <a:r>
              <a:rPr lang="en-US" altLang="zh-TW" sz="2000" dirty="0" smtClean="0"/>
              <a:t>Project </a:t>
            </a:r>
            <a:r>
              <a:rPr lang="zh-TW" altLang="en-US" sz="2000" dirty="0" smtClean="0"/>
              <a:t>：遊戲專案</a:t>
            </a:r>
            <a:r>
              <a:rPr lang="en-US" altLang="zh-TW" sz="2000" dirty="0" smtClean="0"/>
              <a:t>, </a:t>
            </a:r>
            <a:r>
              <a:rPr lang="zh-TW" altLang="en-US" sz="2000" dirty="0" smtClean="0"/>
              <a:t>如「坦克大決戰」</a:t>
            </a:r>
            <a:endParaRPr lang="en-US" altLang="zh-TW" sz="2000" dirty="0" smtClean="0"/>
          </a:p>
          <a:p>
            <a:pPr lvl="1"/>
            <a:endParaRPr lang="en-US" altLang="zh-TW" sz="2000" dirty="0"/>
          </a:p>
          <a:p>
            <a:pPr lvl="1"/>
            <a:endParaRPr lang="en-US" altLang="zh-TW" sz="2000" dirty="0" smtClean="0"/>
          </a:p>
          <a:p>
            <a:pPr lvl="1"/>
            <a:endParaRPr lang="en-US" altLang="zh-TW" sz="2000" dirty="0" smtClean="0"/>
          </a:p>
          <a:p>
            <a:pPr lvl="1"/>
            <a:r>
              <a:rPr lang="en-US" altLang="zh-TW" sz="2000" dirty="0" smtClean="0"/>
              <a:t>Scene</a:t>
            </a:r>
            <a:r>
              <a:rPr lang="zh-TW" altLang="en-US" sz="2000" dirty="0" smtClean="0"/>
              <a:t> ：關卡場景</a:t>
            </a:r>
            <a:r>
              <a:rPr lang="en-US" altLang="zh-TW" sz="2000" dirty="0" smtClean="0"/>
              <a:t>(Level)</a:t>
            </a:r>
            <a:r>
              <a:rPr lang="zh-TW" altLang="en-US" sz="2000" dirty="0" smtClean="0"/>
              <a:t>，一個坦克大決戰可能有五個場景關卡 </a:t>
            </a:r>
            <a:endParaRPr lang="en-US" sz="2000" dirty="0" smtClean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524000"/>
            <a:ext cx="1200150" cy="53340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1524000"/>
            <a:ext cx="1381125" cy="55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408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重要名詞說明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 dirty="0" err="1"/>
              <a:t>GameObjects</a:t>
            </a:r>
            <a:endParaRPr lang="en-US" altLang="zh-TW" sz="2800" dirty="0"/>
          </a:p>
          <a:p>
            <a:pPr lvl="1"/>
            <a:r>
              <a:rPr lang="zh-TW" altLang="en-US" sz="2000" dirty="0"/>
              <a:t>任何在遊戲中的物件，如模型、光、攝影機、粒子效果</a:t>
            </a:r>
            <a:r>
              <a:rPr lang="en-US" altLang="zh-TW" sz="2000" dirty="0"/>
              <a:t>…</a:t>
            </a:r>
          </a:p>
          <a:p>
            <a:r>
              <a:rPr lang="en-US" altLang="zh-TW" sz="2800" dirty="0"/>
              <a:t>Components</a:t>
            </a:r>
          </a:p>
          <a:p>
            <a:pPr lvl="1"/>
            <a:r>
              <a:rPr lang="zh-TW" altLang="en-US" sz="2000" dirty="0"/>
              <a:t>遊戲中的物件的組成元素，如音樂、碰撞體</a:t>
            </a:r>
            <a:r>
              <a:rPr lang="en-US" altLang="zh-TW" sz="2000" dirty="0"/>
              <a:t>…</a:t>
            </a:r>
            <a:r>
              <a:rPr lang="zh-TW" altLang="en-US" sz="2000" dirty="0"/>
              <a:t>，用來控制</a:t>
            </a:r>
            <a:r>
              <a:rPr lang="en-US" altLang="zh-TW" sz="2000" dirty="0" err="1"/>
              <a:t>GameObject</a:t>
            </a:r>
            <a:r>
              <a:rPr lang="zh-TW" altLang="en-US" sz="2000" dirty="0"/>
              <a:t>的行為，每個</a:t>
            </a:r>
            <a:r>
              <a:rPr lang="en-US" altLang="zh-TW" sz="2000" dirty="0" err="1"/>
              <a:t>GameObject</a:t>
            </a:r>
            <a:r>
              <a:rPr lang="zh-TW" altLang="en-US" sz="2000" dirty="0"/>
              <a:t>可以包含多個不衝突</a:t>
            </a:r>
            <a:r>
              <a:rPr lang="en-US" altLang="zh-TW" sz="2000" dirty="0"/>
              <a:t>components</a:t>
            </a:r>
          </a:p>
          <a:p>
            <a:r>
              <a:rPr lang="en-US" altLang="zh-TW" sz="2800" dirty="0"/>
              <a:t>Transform</a:t>
            </a:r>
          </a:p>
          <a:p>
            <a:pPr lvl="1"/>
            <a:r>
              <a:rPr lang="en-US" altLang="zh-TW" sz="2000" dirty="0"/>
              <a:t>Transform</a:t>
            </a:r>
            <a:r>
              <a:rPr lang="zh-TW" altLang="en-US" sz="2000" dirty="0"/>
              <a:t>是</a:t>
            </a:r>
            <a:r>
              <a:rPr lang="en-US" altLang="zh-TW" sz="2000" dirty="0" err="1"/>
              <a:t>GameObject</a:t>
            </a:r>
            <a:r>
              <a:rPr lang="zh-TW" altLang="en-US" sz="2000" dirty="0"/>
              <a:t>的</a:t>
            </a:r>
            <a:r>
              <a:rPr lang="en-US" altLang="zh-TW" sz="2000" dirty="0"/>
              <a:t>Component</a:t>
            </a:r>
            <a:r>
              <a:rPr lang="zh-TW" altLang="en-US" sz="2000" dirty="0"/>
              <a:t>的一種，</a:t>
            </a:r>
            <a:r>
              <a:rPr lang="en-US" altLang="zh-TW" sz="2000" dirty="0"/>
              <a:t>Transform</a:t>
            </a:r>
            <a:r>
              <a:rPr lang="zh-TW" altLang="en-US" sz="2000" dirty="0"/>
              <a:t>描述</a:t>
            </a:r>
            <a:r>
              <a:rPr lang="en-US" altLang="zh-TW" sz="2000" dirty="0" err="1"/>
              <a:t>GameObject</a:t>
            </a:r>
            <a:r>
              <a:rPr lang="zh-TW" altLang="en-US" sz="2000" dirty="0"/>
              <a:t>的位置</a:t>
            </a:r>
            <a:r>
              <a:rPr lang="en-US" altLang="zh-TW" sz="2000" dirty="0"/>
              <a:t>(Position)</a:t>
            </a:r>
            <a:r>
              <a:rPr lang="zh-TW" altLang="en-US" sz="2000" dirty="0"/>
              <a:t>、旋轉</a:t>
            </a:r>
            <a:r>
              <a:rPr lang="en-US" altLang="zh-TW" sz="2000" dirty="0"/>
              <a:t>(Rotate)</a:t>
            </a:r>
            <a:r>
              <a:rPr lang="zh-TW" altLang="en-US" sz="2000" dirty="0"/>
              <a:t>、縮放</a:t>
            </a:r>
            <a:r>
              <a:rPr lang="en-US" altLang="zh-TW" sz="2000" dirty="0"/>
              <a:t>(Scale)</a:t>
            </a:r>
            <a:r>
              <a:rPr lang="zh-TW" altLang="en-US" sz="2000" dirty="0"/>
              <a:t>，每個</a:t>
            </a:r>
            <a:r>
              <a:rPr lang="en-US" altLang="zh-TW" sz="2000" dirty="0" err="1"/>
              <a:t>GameObject</a:t>
            </a:r>
            <a:r>
              <a:rPr lang="zh-TW" altLang="en-US" sz="2000" dirty="0"/>
              <a:t>都會包含這個元件</a:t>
            </a:r>
            <a:endParaRPr lang="en-US" altLang="zh-TW" sz="2000" dirty="0"/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555"/>
          <a:stretch/>
        </p:blipFill>
        <p:spPr>
          <a:xfrm>
            <a:off x="6400800" y="152400"/>
            <a:ext cx="1981200" cy="1786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082214"/>
      </p:ext>
    </p:extLst>
  </p:cSld>
  <p:clrMapOvr>
    <a:masterClrMapping/>
  </p:clrMapOvr>
  <p:transition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重要名詞說明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525963"/>
          </a:xfrm>
        </p:spPr>
        <p:txBody>
          <a:bodyPr/>
          <a:lstStyle/>
          <a:p>
            <a:r>
              <a:rPr lang="en-US" altLang="zh-TW" sz="2800" dirty="0" smtClean="0"/>
              <a:t>Asset</a:t>
            </a:r>
          </a:p>
          <a:p>
            <a:pPr lvl="1"/>
            <a:r>
              <a:rPr lang="zh-TW" altLang="en-US" sz="2400" dirty="0" smtClean="0"/>
              <a:t>在</a:t>
            </a:r>
            <a:r>
              <a:rPr lang="en-US" altLang="zh-TW" sz="2400" dirty="0" smtClean="0"/>
              <a:t>project</a:t>
            </a:r>
            <a:r>
              <a:rPr lang="zh-TW" altLang="en-US" sz="2400" dirty="0" smtClean="0"/>
              <a:t> </a:t>
            </a:r>
            <a:r>
              <a:rPr lang="en-US" altLang="zh-TW" sz="2400" dirty="0" smtClean="0"/>
              <a:t>view</a:t>
            </a:r>
            <a:r>
              <a:rPr lang="zh-TW" altLang="en-US" sz="2400" dirty="0" smtClean="0"/>
              <a:t>會呈現的檔案物件，都稱為</a:t>
            </a:r>
            <a:r>
              <a:rPr lang="en-US" altLang="zh-TW" sz="2400" dirty="0" smtClean="0"/>
              <a:t>asset</a:t>
            </a:r>
            <a:r>
              <a:rPr lang="zh-TW" altLang="en-US" sz="2400" dirty="0" smtClean="0"/>
              <a:t>，包含</a:t>
            </a:r>
            <a:r>
              <a:rPr lang="en-US" altLang="zh-TW" sz="2400" dirty="0" smtClean="0"/>
              <a:t>scenes, scripts, 3D models, textures, audio files</a:t>
            </a:r>
          </a:p>
          <a:p>
            <a:r>
              <a:rPr lang="en-US" altLang="zh-TW" sz="2800" dirty="0" smtClean="0"/>
              <a:t>Prefabs</a:t>
            </a:r>
          </a:p>
          <a:p>
            <a:pPr marL="457200" lvl="1" indent="0">
              <a:buNone/>
            </a:pPr>
            <a:r>
              <a:rPr lang="zh-TW" altLang="en-US" sz="2400" dirty="0" smtClean="0"/>
              <a:t>一種在場景中重複使用的物件，如子彈或敵人，通常會在遊戲執行中才動態產生或釋放</a:t>
            </a:r>
            <a:endParaRPr lang="en-US" altLang="zh-TW" sz="2400" dirty="0" smtClean="0"/>
          </a:p>
          <a:p>
            <a:r>
              <a:rPr lang="en-US" altLang="zh-TW" sz="2800" dirty="0" err="1" smtClean="0"/>
              <a:t>UnityPackage</a:t>
            </a:r>
            <a:endParaRPr lang="en-US" altLang="zh-TW" sz="2800" dirty="0" smtClean="0"/>
          </a:p>
          <a:p>
            <a:pPr marL="457200" lvl="1" indent="0">
              <a:buNone/>
            </a:pPr>
            <a:r>
              <a:rPr lang="en-US" altLang="zh-TW" sz="2400" dirty="0" smtClean="0"/>
              <a:t>Unity</a:t>
            </a:r>
            <a:r>
              <a:rPr lang="zh-TW" altLang="en-US" sz="2400" dirty="0" smtClean="0"/>
              <a:t>使用的</a:t>
            </a:r>
            <a:r>
              <a:rPr lang="en-US" altLang="zh-TW" sz="2400" dirty="0" smtClean="0"/>
              <a:t>package</a:t>
            </a:r>
            <a:r>
              <a:rPr lang="zh-TW" altLang="en-US" sz="2400" dirty="0" smtClean="0"/>
              <a:t>打包格式，可以把所有專案內用到的</a:t>
            </a:r>
            <a:r>
              <a:rPr lang="en-US" altLang="zh-TW" sz="2400" dirty="0" smtClean="0"/>
              <a:t>asset</a:t>
            </a:r>
            <a:r>
              <a:rPr lang="zh-TW" altLang="en-US" sz="2400" dirty="0" smtClean="0"/>
              <a:t>包含場景全部打包存成單一檔案，副檔名為*</a:t>
            </a:r>
            <a:r>
              <a:rPr lang="en-US" altLang="zh-TW" sz="2400" dirty="0" smtClean="0"/>
              <a:t>.</a:t>
            </a:r>
            <a:r>
              <a:rPr lang="en-US" altLang="zh-TW" sz="2400" dirty="0" err="1" smtClean="0"/>
              <a:t>unitypackage</a:t>
            </a:r>
            <a:endParaRPr lang="en-US" altLang="zh-TW" sz="24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5553074"/>
            <a:ext cx="1085108" cy="1228725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4343400" y="60198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project</a:t>
            </a:r>
            <a:r>
              <a:rPr lang="zh-TW" altLang="en-US" sz="2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</a:t>
            </a:r>
            <a:r>
              <a:rPr lang="en-US" altLang="zh-TW" sz="2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view</a:t>
            </a:r>
            <a:endParaRPr lang="zh-TW" altLang="en-US" sz="2400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5553075"/>
            <a:ext cx="962025" cy="122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775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重要名詞說明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28600" y="1600200"/>
            <a:ext cx="8763000" cy="4525963"/>
          </a:xfrm>
        </p:spPr>
        <p:txBody>
          <a:bodyPr/>
          <a:lstStyle/>
          <a:p>
            <a:r>
              <a:rPr lang="en-US" altLang="zh-TW" dirty="0" smtClean="0"/>
              <a:t>Lights</a:t>
            </a:r>
            <a:r>
              <a:rPr lang="zh-TW" altLang="en-US" dirty="0" smtClean="0"/>
              <a:t> </a:t>
            </a:r>
            <a:r>
              <a:rPr lang="en-US" altLang="zh-TW" dirty="0" smtClean="0"/>
              <a:t>:</a:t>
            </a:r>
            <a:r>
              <a:rPr lang="zh-TW" altLang="en-US" dirty="0" smtClean="0"/>
              <a:t> 場景中需要有光源才能讓世界亮起來</a:t>
            </a:r>
            <a:endParaRPr lang="zh-TW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743200"/>
            <a:ext cx="3493337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1781802" y="5394960"/>
            <a:ext cx="1148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No light</a:t>
            </a:r>
            <a:endParaRPr lang="zh-TW" alt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705100"/>
            <a:ext cx="2295525" cy="255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文字方塊 6"/>
          <p:cNvSpPr txBox="1"/>
          <p:nvPr/>
        </p:nvSpPr>
        <p:spPr>
          <a:xfrm>
            <a:off x="5672585" y="5394960"/>
            <a:ext cx="2075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Add direction light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13849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重要名詞說明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Rigid</a:t>
            </a:r>
            <a:r>
              <a:rPr lang="zh-TW" altLang="en-US" dirty="0" smtClean="0"/>
              <a:t> </a:t>
            </a:r>
            <a:r>
              <a:rPr lang="en-US" altLang="zh-TW" dirty="0" smtClean="0"/>
              <a:t>body &amp; Collider</a:t>
            </a:r>
            <a:r>
              <a:rPr lang="zh-TW" altLang="en-US" dirty="0" smtClean="0"/>
              <a:t> </a:t>
            </a:r>
            <a:endParaRPr lang="en-US" altLang="zh-TW" dirty="0" smtClean="0"/>
          </a:p>
          <a:p>
            <a:pPr marL="457200" lvl="1" indent="0">
              <a:buNone/>
            </a:pPr>
            <a:r>
              <a:rPr lang="zh-TW" altLang="en-US" dirty="0" smtClean="0"/>
              <a:t>物理碰撞體</a:t>
            </a:r>
            <a:r>
              <a:rPr lang="en-US" altLang="zh-TW" dirty="0" smtClean="0"/>
              <a:t>, </a:t>
            </a:r>
            <a:r>
              <a:rPr lang="zh-TW" altLang="en-US" dirty="0" smtClean="0"/>
              <a:t>給予物體後才會有基本的物理碰撞性質</a:t>
            </a:r>
            <a:endParaRPr lang="en-US" altLang="zh-TW" dirty="0" smtClean="0"/>
          </a:p>
          <a:p>
            <a:r>
              <a:rPr lang="en-US" altLang="zh-TW" dirty="0" smtClean="0"/>
              <a:t>Material</a:t>
            </a:r>
            <a:r>
              <a:rPr lang="zh-TW" altLang="en-US" dirty="0" smtClean="0"/>
              <a:t> 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材質</a:t>
            </a:r>
            <a:r>
              <a:rPr lang="en-US" altLang="zh-TW" dirty="0" smtClean="0"/>
              <a:t>, </a:t>
            </a:r>
            <a:r>
              <a:rPr lang="zh-TW" altLang="en-US" dirty="0" smtClean="0"/>
              <a:t>用來表現物體的性質</a:t>
            </a:r>
            <a:r>
              <a:rPr lang="en-US" altLang="zh-TW" dirty="0" smtClean="0"/>
              <a:t>, </a:t>
            </a:r>
            <a:r>
              <a:rPr lang="zh-TW" altLang="en-US" dirty="0" smtClean="0"/>
              <a:t>通常材質是用來表現物體的表面</a:t>
            </a:r>
            <a:r>
              <a:rPr lang="en-US" altLang="zh-TW" dirty="0" smtClean="0"/>
              <a:t>, </a:t>
            </a:r>
            <a:r>
              <a:rPr lang="zh-TW" altLang="en-US" dirty="0" smtClean="0"/>
              <a:t>如貼圖</a:t>
            </a:r>
            <a:r>
              <a:rPr lang="en-US" altLang="zh-TW" dirty="0" smtClean="0"/>
              <a:t>, </a:t>
            </a:r>
            <a:r>
              <a:rPr lang="zh-TW" altLang="en-US" dirty="0" smtClean="0"/>
              <a:t>反光或效果</a:t>
            </a:r>
            <a:r>
              <a:rPr lang="en-US" altLang="zh-TW" dirty="0" smtClean="0"/>
              <a:t>, </a:t>
            </a:r>
          </a:p>
          <a:p>
            <a:pPr lvl="1"/>
            <a:r>
              <a:rPr lang="zh-TW" altLang="en-US" dirty="0" smtClean="0"/>
              <a:t>另外有一種叫</a:t>
            </a:r>
            <a:r>
              <a:rPr lang="en-US" altLang="zh-TW" dirty="0" smtClean="0"/>
              <a:t>physic material, </a:t>
            </a:r>
            <a:r>
              <a:rPr lang="zh-TW" altLang="en-US" dirty="0" smtClean="0"/>
              <a:t>用來表現物體物理性質</a:t>
            </a:r>
            <a:r>
              <a:rPr lang="en-US" altLang="zh-TW" dirty="0" smtClean="0"/>
              <a:t>, </a:t>
            </a:r>
            <a:r>
              <a:rPr lang="zh-TW" altLang="en-US" dirty="0" smtClean="0"/>
              <a:t>如彈力</a:t>
            </a:r>
            <a:r>
              <a:rPr lang="en-US" altLang="zh-TW" dirty="0" smtClean="0"/>
              <a:t>,</a:t>
            </a:r>
            <a:r>
              <a:rPr lang="zh-TW" altLang="en-US" dirty="0" smtClean="0"/>
              <a:t> 摩擦力等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5334000"/>
            <a:ext cx="2466975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864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390" y="2910840"/>
            <a:ext cx="1252220" cy="12954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438400" y="3103860"/>
            <a:ext cx="5486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4800" dirty="0">
                <a:latin typeface="微軟正黑體" pitchFamily="34" charset="-120"/>
                <a:ea typeface="微軟正黑體" pitchFamily="34" charset="-120"/>
                <a:cs typeface="Arial Unicode MS" panose="020B0604020202020204" pitchFamily="34" charset="-120"/>
              </a:rPr>
              <a:t>Unity</a:t>
            </a:r>
            <a:r>
              <a:rPr lang="zh-TW" altLang="en-US" sz="4800" dirty="0">
                <a:latin typeface="微軟正黑體" pitchFamily="34" charset="-120"/>
                <a:ea typeface="微軟正黑體" pitchFamily="34" charset="-120"/>
              </a:rPr>
              <a:t>遊戲設計架構</a:t>
            </a:r>
            <a:endParaRPr lang="en-US" altLang="zh-TW" sz="48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標題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5464829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Unity</a:t>
            </a:r>
            <a:r>
              <a:rPr lang="zh-TW" altLang="en-US" smtClean="0"/>
              <a:t>遊戲設計架構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專案檔</a:t>
            </a:r>
            <a:r>
              <a:rPr lang="en-US" altLang="zh-TW" dirty="0" smtClean="0"/>
              <a:t>(Project)</a:t>
            </a:r>
          </a:p>
          <a:p>
            <a:pPr marL="457200" lvl="1" indent="0">
              <a:buNone/>
            </a:pPr>
            <a:r>
              <a:rPr lang="zh-TW" altLang="en-US" dirty="0" smtClean="0"/>
              <a:t>一個遊戲</a:t>
            </a:r>
            <a:endParaRPr lang="en-US" altLang="zh-TW" dirty="0" smtClean="0"/>
          </a:p>
          <a:p>
            <a:pPr marL="457200" lvl="1" indent="0">
              <a:buNone/>
            </a:pPr>
            <a:r>
              <a:rPr lang="zh-TW" altLang="en-US" dirty="0" smtClean="0"/>
              <a:t>一個完整目錄的檔案架構，無單一代表檔案</a:t>
            </a:r>
            <a:endParaRPr lang="en-US" altLang="zh-TW" dirty="0" smtClean="0"/>
          </a:p>
          <a:p>
            <a:pPr marL="457200" lvl="1" indent="0">
              <a:buNone/>
            </a:pPr>
            <a:r>
              <a:rPr lang="zh-TW" altLang="en-US" dirty="0" smtClean="0"/>
              <a:t>一個</a:t>
            </a:r>
            <a:r>
              <a:rPr lang="en-US" altLang="zh-TW" dirty="0" smtClean="0"/>
              <a:t>Unity</a:t>
            </a:r>
            <a:r>
              <a:rPr lang="zh-TW" altLang="en-US" dirty="0" smtClean="0"/>
              <a:t>視窗同時只能開啟一個專案</a:t>
            </a:r>
            <a:endParaRPr lang="en-US" altLang="zh-TW" dirty="0" smtClean="0"/>
          </a:p>
          <a:p>
            <a:pPr marL="457200" lvl="1" indent="0">
              <a:buNone/>
            </a:pPr>
            <a:r>
              <a:rPr lang="zh-TW" altLang="en-US" dirty="0" smtClean="0"/>
              <a:t>一個專案同時只能由一個</a:t>
            </a:r>
            <a:r>
              <a:rPr lang="en-US" altLang="zh-TW" dirty="0" smtClean="0"/>
              <a:t>Unity</a:t>
            </a:r>
            <a:r>
              <a:rPr lang="zh-TW" altLang="en-US" dirty="0" smtClean="0"/>
              <a:t>視窗開啟</a:t>
            </a:r>
            <a:endParaRPr lang="en-US" altLang="zh-TW" dirty="0" smtClean="0"/>
          </a:p>
          <a:p>
            <a:pPr lvl="1"/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4191000" y="1447800"/>
            <a:ext cx="1152128" cy="648072"/>
          </a:xfrm>
          <a:prstGeom prst="rect">
            <a:avLst/>
          </a:prstGeom>
          <a:ln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專案</a:t>
            </a:r>
            <a:endParaRPr lang="en-US" altLang="zh-TW" dirty="0"/>
          </a:p>
          <a:p>
            <a:pPr algn="ctr"/>
            <a:r>
              <a:rPr lang="en-US" altLang="zh-TW" dirty="0" smtClean="0"/>
              <a:t>Project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93903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綱要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What is Unity 3D?</a:t>
            </a:r>
          </a:p>
          <a:p>
            <a:r>
              <a:rPr lang="en-US" altLang="zh-TW" dirty="0" smtClean="0"/>
              <a:t>Unity interface</a:t>
            </a:r>
          </a:p>
          <a:p>
            <a:r>
              <a:rPr lang="en-US" altLang="zh-TW" dirty="0" smtClean="0"/>
              <a:t>Unity</a:t>
            </a:r>
            <a:r>
              <a:rPr lang="zh-TW" altLang="en-US" dirty="0" smtClean="0"/>
              <a:t>中重要的名詞介紹</a:t>
            </a:r>
            <a:endParaRPr lang="en-US" altLang="zh-TW" dirty="0" smtClean="0"/>
          </a:p>
          <a:p>
            <a:r>
              <a:rPr lang="en-US" altLang="zh-TW" dirty="0" smtClean="0"/>
              <a:t>Unity</a:t>
            </a:r>
            <a:r>
              <a:rPr lang="zh-TW" altLang="en-US" dirty="0" smtClean="0"/>
              <a:t>遊戲設計架構</a:t>
            </a:r>
            <a:endParaRPr lang="en-US" altLang="zh-TW" dirty="0" smtClean="0"/>
          </a:p>
          <a:p>
            <a:r>
              <a:rPr lang="en-US" altLang="zh-TW" dirty="0" smtClean="0"/>
              <a:t>Start Unity(</a:t>
            </a:r>
            <a:r>
              <a:rPr lang="zh-TW" altLang="en-US" dirty="0" smtClean="0"/>
              <a:t>創建專案、場景等等</a:t>
            </a:r>
            <a:r>
              <a:rPr lang="en-US" altLang="zh-TW" dirty="0" smtClean="0"/>
              <a:t>)</a:t>
            </a:r>
          </a:p>
          <a:p>
            <a:r>
              <a:rPr lang="zh-TW" altLang="en-US" dirty="0" smtClean="0"/>
              <a:t>基本語法</a:t>
            </a:r>
            <a:r>
              <a:rPr lang="en-US" altLang="zh-TW" dirty="0" smtClean="0"/>
              <a:t>(Hello world</a:t>
            </a:r>
            <a:r>
              <a:rPr lang="zh-TW" altLang="en-US" dirty="0" smtClean="0"/>
              <a:t>、</a:t>
            </a:r>
            <a:r>
              <a:rPr lang="en-US" altLang="zh-TW" dirty="0" smtClean="0"/>
              <a:t>Transform)</a:t>
            </a:r>
          </a:p>
          <a:p>
            <a:r>
              <a:rPr lang="en-US" altLang="zh-TW" dirty="0" smtClean="0"/>
              <a:t>Reference</a:t>
            </a:r>
            <a:r>
              <a:rPr lang="zh-TW" altLang="en-US" dirty="0" smtClean="0"/>
              <a:t>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1841799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Unity</a:t>
            </a:r>
            <a:r>
              <a:rPr lang="zh-TW" altLang="en-US" smtClean="0"/>
              <a:t>遊戲設計架構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場景檔</a:t>
            </a:r>
            <a:r>
              <a:rPr lang="en-US" altLang="zh-TW" dirty="0" smtClean="0"/>
              <a:t>(Scene)</a:t>
            </a:r>
          </a:p>
          <a:p>
            <a:pPr lvl="1">
              <a:buFont typeface="Wingdings" panose="05000000000000000000" pitchFamily="2" charset="2"/>
              <a:buChar char="l"/>
            </a:pPr>
            <a:r>
              <a:rPr lang="en-US" altLang="zh-TW" dirty="0" smtClean="0"/>
              <a:t>*.Unity</a:t>
            </a:r>
          </a:p>
          <a:p>
            <a:pPr lvl="1">
              <a:buFont typeface="Wingdings" panose="05000000000000000000" pitchFamily="2" charset="2"/>
              <a:buChar char="l"/>
            </a:pPr>
            <a:r>
              <a:rPr lang="zh-TW" altLang="en-US" dirty="0" smtClean="0"/>
              <a:t>單一關卡</a:t>
            </a:r>
            <a:endParaRPr lang="en-US" altLang="zh-TW" dirty="0" smtClean="0"/>
          </a:p>
          <a:p>
            <a:pPr lvl="1">
              <a:buFont typeface="Wingdings" panose="05000000000000000000" pitchFamily="2" charset="2"/>
              <a:buChar char="l"/>
            </a:pPr>
            <a:r>
              <a:rPr lang="zh-TW" altLang="en-US" dirty="0" smtClean="0"/>
              <a:t>關卡內的場景擺設及物件互動資訊的記錄</a:t>
            </a:r>
            <a:endParaRPr lang="en-US" altLang="zh-TW" dirty="0" smtClean="0"/>
          </a:p>
          <a:p>
            <a:pPr lvl="1">
              <a:buFont typeface="Wingdings" panose="05000000000000000000" pitchFamily="2" charset="2"/>
              <a:buChar char="l"/>
            </a:pPr>
            <a:r>
              <a:rPr lang="zh-TW" altLang="en-US" dirty="0" smtClean="0"/>
              <a:t>一個專案下可有多個場景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3995936" y="1268760"/>
            <a:ext cx="1152128" cy="64807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專案</a:t>
            </a:r>
            <a:endParaRPr lang="en-US" altLang="zh-TW" dirty="0"/>
          </a:p>
          <a:p>
            <a:pPr algn="ctr"/>
            <a:r>
              <a:rPr lang="en-US" altLang="zh-TW" dirty="0" smtClean="0"/>
              <a:t>Project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2339752" y="2420888"/>
            <a:ext cx="1224136" cy="72008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場景</a:t>
            </a:r>
            <a:r>
              <a:rPr lang="en-US" altLang="zh-TW" dirty="0" smtClean="0"/>
              <a:t>1</a:t>
            </a:r>
          </a:p>
          <a:p>
            <a:pPr algn="ctr"/>
            <a:r>
              <a:rPr lang="en-US" altLang="zh-TW" dirty="0" smtClean="0"/>
              <a:t>Scene 1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3707904" y="2420888"/>
            <a:ext cx="1224136" cy="72008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場景</a:t>
            </a:r>
            <a:r>
              <a:rPr lang="en-US" altLang="zh-TW" dirty="0" smtClean="0"/>
              <a:t>2</a:t>
            </a:r>
          </a:p>
          <a:p>
            <a:pPr algn="ctr"/>
            <a:r>
              <a:rPr lang="en-US" altLang="zh-TW" dirty="0" smtClean="0"/>
              <a:t>Scene 2</a:t>
            </a:r>
            <a:endParaRPr lang="zh-TW" altLang="en-US" dirty="0"/>
          </a:p>
        </p:txBody>
      </p:sp>
      <p:sp>
        <p:nvSpPr>
          <p:cNvPr id="7" name="矩形 6"/>
          <p:cNvSpPr/>
          <p:nvPr/>
        </p:nvSpPr>
        <p:spPr>
          <a:xfrm>
            <a:off x="5076056" y="2420888"/>
            <a:ext cx="1224136" cy="72008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場景</a:t>
            </a:r>
            <a:r>
              <a:rPr lang="en-US" altLang="zh-TW" dirty="0" smtClean="0"/>
              <a:t>3</a:t>
            </a:r>
          </a:p>
          <a:p>
            <a:pPr algn="ctr"/>
            <a:r>
              <a:rPr lang="en-US" altLang="zh-TW" dirty="0" smtClean="0"/>
              <a:t>Scene 3</a:t>
            </a:r>
            <a:endParaRPr lang="zh-TW" altLang="en-US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6300192" y="2276872"/>
            <a:ext cx="10081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 smtClean="0"/>
              <a:t>…</a:t>
            </a:r>
            <a:endParaRPr lang="zh-TW" altLang="en-US" sz="4000" dirty="0"/>
          </a:p>
        </p:txBody>
      </p:sp>
      <p:sp>
        <p:nvSpPr>
          <p:cNvPr id="15" name="左大括弧 14"/>
          <p:cNvSpPr/>
          <p:nvPr/>
        </p:nvSpPr>
        <p:spPr>
          <a:xfrm rot="5400000">
            <a:off x="4481990" y="-9382"/>
            <a:ext cx="216024" cy="4356484"/>
          </a:xfrm>
          <a:prstGeom prst="leftBrac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75819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Unity</a:t>
            </a:r>
            <a:r>
              <a:rPr lang="zh-TW" altLang="en-US" smtClean="0"/>
              <a:t>遊戲設計架構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基本幾何物件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長方體、球體、膠囊體、圓柱體、平面</a:t>
            </a:r>
            <a:r>
              <a:rPr lang="en-US" altLang="zh-TW" dirty="0" smtClean="0"/>
              <a:t>…</a:t>
            </a:r>
          </a:p>
          <a:p>
            <a:pPr lvl="1"/>
            <a:r>
              <a:rPr lang="zh-TW" altLang="en-US" dirty="0" smtClean="0"/>
              <a:t>可自由調整大小及位置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3995936" y="1268760"/>
            <a:ext cx="1152128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專案</a:t>
            </a:r>
            <a:endParaRPr lang="en-US" altLang="zh-TW" dirty="0"/>
          </a:p>
          <a:p>
            <a:pPr algn="ctr"/>
            <a:r>
              <a:rPr lang="en-US" altLang="zh-TW" dirty="0" smtClean="0"/>
              <a:t>Project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2339752" y="2420888"/>
            <a:ext cx="122413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場景</a:t>
            </a:r>
            <a:r>
              <a:rPr lang="en-US" altLang="zh-TW" dirty="0" smtClean="0"/>
              <a:t>1</a:t>
            </a:r>
          </a:p>
          <a:p>
            <a:pPr algn="ctr"/>
            <a:r>
              <a:rPr lang="en-US" altLang="zh-TW" dirty="0" smtClean="0"/>
              <a:t>Scene 1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3707904" y="2420888"/>
            <a:ext cx="122413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場景</a:t>
            </a:r>
            <a:r>
              <a:rPr lang="en-US" altLang="zh-TW" dirty="0" smtClean="0"/>
              <a:t>2</a:t>
            </a:r>
          </a:p>
          <a:p>
            <a:pPr algn="ctr"/>
            <a:r>
              <a:rPr lang="en-US" altLang="zh-TW" dirty="0" smtClean="0"/>
              <a:t>Scene 2</a:t>
            </a:r>
            <a:endParaRPr lang="zh-TW" altLang="en-US" dirty="0"/>
          </a:p>
        </p:txBody>
      </p:sp>
      <p:sp>
        <p:nvSpPr>
          <p:cNvPr id="7" name="矩形 6"/>
          <p:cNvSpPr/>
          <p:nvPr/>
        </p:nvSpPr>
        <p:spPr>
          <a:xfrm>
            <a:off x="5076056" y="2420888"/>
            <a:ext cx="122413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場景</a:t>
            </a:r>
            <a:r>
              <a:rPr lang="en-US" altLang="zh-TW" dirty="0" smtClean="0"/>
              <a:t>3</a:t>
            </a:r>
          </a:p>
          <a:p>
            <a:pPr algn="ctr"/>
            <a:r>
              <a:rPr lang="en-US" altLang="zh-TW" dirty="0" smtClean="0"/>
              <a:t>Scene 3</a:t>
            </a:r>
            <a:endParaRPr lang="zh-TW" altLang="en-US" dirty="0"/>
          </a:p>
        </p:txBody>
      </p:sp>
      <p:sp>
        <p:nvSpPr>
          <p:cNvPr id="8" name="矩形 7"/>
          <p:cNvSpPr/>
          <p:nvPr/>
        </p:nvSpPr>
        <p:spPr>
          <a:xfrm>
            <a:off x="827584" y="3717032"/>
            <a:ext cx="1152128" cy="72008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基本幾何物件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6300192" y="2276872"/>
            <a:ext cx="10081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 smtClean="0"/>
              <a:t>…</a:t>
            </a:r>
            <a:endParaRPr lang="zh-TW" altLang="en-US" sz="4000" dirty="0"/>
          </a:p>
        </p:txBody>
      </p:sp>
      <p:sp>
        <p:nvSpPr>
          <p:cNvPr id="15" name="左大括弧 14"/>
          <p:cNvSpPr/>
          <p:nvPr/>
        </p:nvSpPr>
        <p:spPr>
          <a:xfrm rot="5400000">
            <a:off x="4481990" y="-9382"/>
            <a:ext cx="216024" cy="4356484"/>
          </a:xfrm>
          <a:prstGeom prst="leftBrac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左大括弧 15"/>
          <p:cNvSpPr/>
          <p:nvPr/>
        </p:nvSpPr>
        <p:spPr>
          <a:xfrm rot="5400000">
            <a:off x="4337974" y="-261410"/>
            <a:ext cx="216024" cy="7308812"/>
          </a:xfrm>
          <a:prstGeom prst="leftBrace">
            <a:avLst>
              <a:gd name="adj1" fmla="val 8333"/>
              <a:gd name="adj2" fmla="val 70620"/>
            </a:avLst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72015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Unity</a:t>
            </a:r>
            <a:r>
              <a:rPr lang="zh-TW" altLang="en-US" smtClean="0"/>
              <a:t>遊戲設計架構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程式腳本</a:t>
            </a:r>
            <a:r>
              <a:rPr lang="en-US" altLang="zh-TW" dirty="0" smtClean="0"/>
              <a:t>(Script)</a:t>
            </a:r>
          </a:p>
          <a:p>
            <a:pPr lvl="1"/>
            <a:r>
              <a:rPr lang="zh-TW" altLang="en-US" dirty="0" smtClean="0"/>
              <a:t>場景內元件的控制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C#</a:t>
            </a:r>
            <a:r>
              <a:rPr lang="zh-TW" altLang="en-US" dirty="0" smtClean="0"/>
              <a:t>、</a:t>
            </a:r>
            <a:r>
              <a:rPr lang="en-US" altLang="zh-TW" dirty="0" err="1" smtClean="0"/>
              <a:t>Shader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3995936" y="1268760"/>
            <a:ext cx="1152128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專案</a:t>
            </a:r>
            <a:endParaRPr lang="en-US" altLang="zh-TW" dirty="0"/>
          </a:p>
          <a:p>
            <a:pPr algn="ctr"/>
            <a:r>
              <a:rPr lang="en-US" altLang="zh-TW" dirty="0" smtClean="0"/>
              <a:t>Project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2339752" y="2420888"/>
            <a:ext cx="122413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場景</a:t>
            </a:r>
            <a:r>
              <a:rPr lang="en-US" altLang="zh-TW" dirty="0" smtClean="0"/>
              <a:t>1</a:t>
            </a:r>
          </a:p>
          <a:p>
            <a:pPr algn="ctr"/>
            <a:r>
              <a:rPr lang="en-US" altLang="zh-TW" dirty="0" smtClean="0"/>
              <a:t>Scene 1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3707904" y="2420888"/>
            <a:ext cx="122413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場景</a:t>
            </a:r>
            <a:r>
              <a:rPr lang="en-US" altLang="zh-TW" dirty="0" smtClean="0"/>
              <a:t>2</a:t>
            </a:r>
          </a:p>
          <a:p>
            <a:pPr algn="ctr"/>
            <a:r>
              <a:rPr lang="en-US" altLang="zh-TW" dirty="0" smtClean="0"/>
              <a:t>Scene 2</a:t>
            </a:r>
            <a:endParaRPr lang="zh-TW" altLang="en-US" dirty="0"/>
          </a:p>
        </p:txBody>
      </p:sp>
      <p:sp>
        <p:nvSpPr>
          <p:cNvPr id="7" name="矩形 6"/>
          <p:cNvSpPr/>
          <p:nvPr/>
        </p:nvSpPr>
        <p:spPr>
          <a:xfrm>
            <a:off x="5076056" y="2420888"/>
            <a:ext cx="122413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場景</a:t>
            </a:r>
            <a:r>
              <a:rPr lang="en-US" altLang="zh-TW" dirty="0" smtClean="0"/>
              <a:t>3</a:t>
            </a:r>
          </a:p>
          <a:p>
            <a:pPr algn="ctr"/>
            <a:r>
              <a:rPr lang="en-US" altLang="zh-TW" dirty="0" smtClean="0"/>
              <a:t>Scene 3</a:t>
            </a:r>
            <a:endParaRPr lang="zh-TW" altLang="en-US" dirty="0"/>
          </a:p>
        </p:txBody>
      </p:sp>
      <p:sp>
        <p:nvSpPr>
          <p:cNvPr id="8" name="矩形 7"/>
          <p:cNvSpPr/>
          <p:nvPr/>
        </p:nvSpPr>
        <p:spPr>
          <a:xfrm>
            <a:off x="827584" y="3717032"/>
            <a:ext cx="1152128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基本幾何物件</a:t>
            </a:r>
          </a:p>
        </p:txBody>
      </p:sp>
      <p:sp>
        <p:nvSpPr>
          <p:cNvPr id="9" name="矩形 8"/>
          <p:cNvSpPr/>
          <p:nvPr/>
        </p:nvSpPr>
        <p:spPr>
          <a:xfrm>
            <a:off x="2123728" y="3717032"/>
            <a:ext cx="1224136" cy="72008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程式腳本</a:t>
            </a:r>
            <a:endParaRPr lang="en-US" altLang="zh-TW" dirty="0" smtClean="0"/>
          </a:p>
          <a:p>
            <a:pPr algn="ctr"/>
            <a:r>
              <a:rPr lang="en-US" altLang="zh-TW" dirty="0" smtClean="0"/>
              <a:t>Script</a:t>
            </a:r>
            <a:endParaRPr lang="zh-TW" altLang="en-US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6300192" y="2276872"/>
            <a:ext cx="10081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 smtClean="0"/>
              <a:t>…</a:t>
            </a:r>
            <a:endParaRPr lang="zh-TW" altLang="en-US" sz="4000" dirty="0"/>
          </a:p>
        </p:txBody>
      </p:sp>
      <p:sp>
        <p:nvSpPr>
          <p:cNvPr id="15" name="左大括弧 14"/>
          <p:cNvSpPr/>
          <p:nvPr/>
        </p:nvSpPr>
        <p:spPr>
          <a:xfrm rot="5400000">
            <a:off x="4481990" y="-9382"/>
            <a:ext cx="216024" cy="4356484"/>
          </a:xfrm>
          <a:prstGeom prst="leftBrac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左大括弧 15"/>
          <p:cNvSpPr/>
          <p:nvPr/>
        </p:nvSpPr>
        <p:spPr>
          <a:xfrm rot="5400000">
            <a:off x="4337974" y="-261410"/>
            <a:ext cx="216024" cy="7308812"/>
          </a:xfrm>
          <a:prstGeom prst="leftBrace">
            <a:avLst>
              <a:gd name="adj1" fmla="val 8333"/>
              <a:gd name="adj2" fmla="val 70620"/>
            </a:avLst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81245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Unity</a:t>
            </a:r>
            <a:r>
              <a:rPr lang="zh-TW" altLang="en-US" smtClean="0"/>
              <a:t>遊戲設計架構</a:t>
            </a:r>
            <a:endParaRPr lang="zh-TW" altLang="en-US" dirty="0"/>
          </a:p>
        </p:txBody>
      </p:sp>
      <p:sp>
        <p:nvSpPr>
          <p:cNvPr id="20" name="內容版面配置區 1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3995936" y="1268760"/>
            <a:ext cx="1152128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專案</a:t>
            </a:r>
            <a:endParaRPr lang="en-US" altLang="zh-TW" dirty="0"/>
          </a:p>
          <a:p>
            <a:pPr algn="ctr"/>
            <a:r>
              <a:rPr lang="en-US" altLang="zh-TW" dirty="0" smtClean="0"/>
              <a:t>Project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2339752" y="2420888"/>
            <a:ext cx="122413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場景</a:t>
            </a:r>
            <a:r>
              <a:rPr lang="en-US" altLang="zh-TW" dirty="0" smtClean="0"/>
              <a:t>1</a:t>
            </a:r>
          </a:p>
          <a:p>
            <a:pPr algn="ctr"/>
            <a:r>
              <a:rPr lang="en-US" altLang="zh-TW" dirty="0" smtClean="0"/>
              <a:t>Scene 1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3707904" y="2420888"/>
            <a:ext cx="122413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場景</a:t>
            </a:r>
            <a:r>
              <a:rPr lang="en-US" altLang="zh-TW" dirty="0" smtClean="0"/>
              <a:t>2</a:t>
            </a:r>
          </a:p>
          <a:p>
            <a:pPr algn="ctr"/>
            <a:r>
              <a:rPr lang="en-US" altLang="zh-TW" dirty="0" smtClean="0"/>
              <a:t>Scene 2</a:t>
            </a:r>
            <a:endParaRPr lang="zh-TW" altLang="en-US" dirty="0"/>
          </a:p>
        </p:txBody>
      </p:sp>
      <p:sp>
        <p:nvSpPr>
          <p:cNvPr id="7" name="矩形 6"/>
          <p:cNvSpPr/>
          <p:nvPr/>
        </p:nvSpPr>
        <p:spPr>
          <a:xfrm>
            <a:off x="5076056" y="2420888"/>
            <a:ext cx="122413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場景</a:t>
            </a:r>
            <a:r>
              <a:rPr lang="en-US" altLang="zh-TW" dirty="0" smtClean="0"/>
              <a:t>3</a:t>
            </a:r>
          </a:p>
          <a:p>
            <a:pPr algn="ctr"/>
            <a:r>
              <a:rPr lang="en-US" altLang="zh-TW" dirty="0" smtClean="0"/>
              <a:t>Scene 3</a:t>
            </a:r>
            <a:endParaRPr lang="zh-TW" altLang="en-US" dirty="0"/>
          </a:p>
        </p:txBody>
      </p:sp>
      <p:sp>
        <p:nvSpPr>
          <p:cNvPr id="8" name="矩形 7"/>
          <p:cNvSpPr/>
          <p:nvPr/>
        </p:nvSpPr>
        <p:spPr>
          <a:xfrm>
            <a:off x="827584" y="3717032"/>
            <a:ext cx="1152128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基本幾何物件</a:t>
            </a:r>
          </a:p>
        </p:txBody>
      </p:sp>
      <p:sp>
        <p:nvSpPr>
          <p:cNvPr id="9" name="矩形 8"/>
          <p:cNvSpPr/>
          <p:nvPr/>
        </p:nvSpPr>
        <p:spPr>
          <a:xfrm>
            <a:off x="2123728" y="3717032"/>
            <a:ext cx="122413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程式腳本</a:t>
            </a:r>
            <a:endParaRPr lang="en-US" altLang="zh-TW" dirty="0" smtClean="0"/>
          </a:p>
          <a:p>
            <a:pPr algn="ctr"/>
            <a:r>
              <a:rPr lang="en-US" altLang="zh-TW" dirty="0" smtClean="0"/>
              <a:t>Script</a:t>
            </a:r>
            <a:endParaRPr lang="zh-TW" altLang="en-US" dirty="0"/>
          </a:p>
        </p:txBody>
      </p:sp>
      <p:sp>
        <p:nvSpPr>
          <p:cNvPr id="10" name="矩形 9"/>
          <p:cNvSpPr/>
          <p:nvPr/>
        </p:nvSpPr>
        <p:spPr>
          <a:xfrm>
            <a:off x="3491880" y="3717032"/>
            <a:ext cx="122413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材質</a:t>
            </a:r>
            <a:endParaRPr lang="en-US" altLang="zh-TW" dirty="0" smtClean="0"/>
          </a:p>
          <a:p>
            <a:pPr algn="ctr"/>
            <a:r>
              <a:rPr lang="en-US" altLang="zh-TW" dirty="0" smtClean="0"/>
              <a:t>Material</a:t>
            </a:r>
            <a:endParaRPr lang="zh-TW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4860032" y="3717032"/>
            <a:ext cx="1368152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燈光</a:t>
            </a:r>
            <a:endParaRPr lang="en-US" altLang="zh-TW" dirty="0" smtClean="0"/>
          </a:p>
          <a:p>
            <a:pPr algn="ctr"/>
            <a:r>
              <a:rPr lang="en-US" altLang="zh-TW" dirty="0" smtClean="0"/>
              <a:t>Light</a:t>
            </a:r>
            <a:endParaRPr lang="zh-TW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6372200" y="3717032"/>
            <a:ext cx="1296144" cy="72008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攝影機</a:t>
            </a:r>
            <a:endParaRPr lang="en-US" altLang="zh-TW" dirty="0" smtClean="0"/>
          </a:p>
          <a:p>
            <a:pPr algn="ctr"/>
            <a:r>
              <a:rPr lang="en-US" altLang="zh-TW" dirty="0" smtClean="0"/>
              <a:t>Camera</a:t>
            </a:r>
            <a:endParaRPr lang="zh-TW" altLang="en-US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6300192" y="2276872"/>
            <a:ext cx="10081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 smtClean="0"/>
              <a:t>…</a:t>
            </a:r>
            <a:endParaRPr lang="zh-TW" altLang="en-US" sz="4000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7668344" y="3573016"/>
            <a:ext cx="10081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 smtClean="0"/>
              <a:t>…</a:t>
            </a:r>
            <a:endParaRPr lang="zh-TW" altLang="en-US" sz="4000" dirty="0"/>
          </a:p>
        </p:txBody>
      </p:sp>
      <p:sp>
        <p:nvSpPr>
          <p:cNvPr id="15" name="左大括弧 14"/>
          <p:cNvSpPr/>
          <p:nvPr/>
        </p:nvSpPr>
        <p:spPr>
          <a:xfrm rot="5400000">
            <a:off x="4481990" y="-9382"/>
            <a:ext cx="216024" cy="4356484"/>
          </a:xfrm>
          <a:prstGeom prst="leftBrac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左大括弧 15"/>
          <p:cNvSpPr/>
          <p:nvPr/>
        </p:nvSpPr>
        <p:spPr>
          <a:xfrm rot="5400000">
            <a:off x="4337974" y="-261410"/>
            <a:ext cx="216024" cy="7308812"/>
          </a:xfrm>
          <a:prstGeom prst="leftBrace">
            <a:avLst>
              <a:gd name="adj1" fmla="val 8333"/>
              <a:gd name="adj2" fmla="val 70620"/>
            </a:avLst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730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990" y="2920465"/>
            <a:ext cx="1252220" cy="12954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429000" y="3113485"/>
            <a:ext cx="3124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48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Start Unity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850" y="2895600"/>
            <a:ext cx="6210300" cy="359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建立場景及基本物件</a:t>
            </a:r>
            <a:endParaRPr lang="zh-TW" alt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mtClean="0"/>
              <a:t>建立專案</a:t>
            </a:r>
            <a:endParaRPr lang="en-US" altLang="zh-TW" smtClean="0"/>
          </a:p>
          <a:p>
            <a:pPr lvl="1"/>
            <a:r>
              <a:rPr lang="zh-TW" altLang="en-US" smtClean="0"/>
              <a:t>命名</a:t>
            </a:r>
            <a:r>
              <a:rPr lang="en-US" altLang="zh-TW" smtClean="0"/>
              <a:t>→</a:t>
            </a:r>
            <a:r>
              <a:rPr lang="zh-TW" altLang="en-US" smtClean="0"/>
              <a:t>選擇</a:t>
            </a:r>
            <a:r>
              <a:rPr lang="en-US" altLang="zh-TW" smtClean="0"/>
              <a:t>[3D] →[Create project]</a:t>
            </a:r>
          </a:p>
          <a:p>
            <a:endParaRPr lang="zh-TW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4876800" y="4267200"/>
            <a:ext cx="304800" cy="2286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建立場景及基本物件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mtClean="0"/>
              <a:t>建立專案</a:t>
            </a:r>
            <a:endParaRPr lang="en-US" altLang="zh-TW" smtClean="0"/>
          </a:p>
          <a:p>
            <a:pPr lvl="1"/>
            <a:r>
              <a:rPr lang="zh-TW" altLang="en-US" smtClean="0"/>
              <a:t>左上角</a:t>
            </a:r>
            <a:r>
              <a:rPr lang="en-US" altLang="zh-TW" smtClean="0"/>
              <a:t>[File]→[New Project]</a:t>
            </a:r>
          </a:p>
          <a:p>
            <a:endParaRPr lang="zh-TW" altLang="en-US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3228" y="2708920"/>
            <a:ext cx="5206924" cy="3919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3212976"/>
            <a:ext cx="23622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6" name="直線接點 15"/>
          <p:cNvCxnSpPr/>
          <p:nvPr/>
        </p:nvCxnSpPr>
        <p:spPr>
          <a:xfrm>
            <a:off x="981075" y="2825750"/>
            <a:ext cx="5535141" cy="387226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/>
          <p:cNvCxnSpPr/>
          <p:nvPr/>
        </p:nvCxnSpPr>
        <p:spPr>
          <a:xfrm>
            <a:off x="755576" y="2996952"/>
            <a:ext cx="5376836" cy="416054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276600"/>
            <a:ext cx="4343400" cy="2518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建立場景及基本物件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mtClean="0"/>
              <a:t>建立專案</a:t>
            </a:r>
            <a:endParaRPr lang="en-US" altLang="zh-TW" smtClean="0"/>
          </a:p>
          <a:p>
            <a:pPr lvl="1"/>
            <a:r>
              <a:rPr lang="zh-TW" altLang="en-US" smtClean="0"/>
              <a:t>新增或選擇要存放專案的資料夾→</a:t>
            </a:r>
            <a:r>
              <a:rPr lang="en-US" altLang="zh-TW" smtClean="0"/>
              <a:t>[Create]</a:t>
            </a:r>
          </a:p>
          <a:p>
            <a:endParaRPr lang="zh-TW" alt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212976"/>
            <a:ext cx="4026848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矩形 5"/>
          <p:cNvSpPr/>
          <p:nvPr/>
        </p:nvSpPr>
        <p:spPr>
          <a:xfrm>
            <a:off x="3200400" y="4495800"/>
            <a:ext cx="304800" cy="2286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5292080" y="3547138"/>
            <a:ext cx="648072" cy="21602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5796136" y="5445224"/>
            <a:ext cx="1440160" cy="28803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7495450" y="5929028"/>
            <a:ext cx="648072" cy="21602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2" name="直線單箭頭接點 11"/>
          <p:cNvCxnSpPr>
            <a:stCxn id="6" idx="3"/>
          </p:cNvCxnSpPr>
          <p:nvPr/>
        </p:nvCxnSpPr>
        <p:spPr>
          <a:xfrm flipV="1">
            <a:off x="3505200" y="3657600"/>
            <a:ext cx="1828800" cy="952500"/>
          </a:xfrm>
          <a:prstGeom prst="straightConnector1">
            <a:avLst/>
          </a:prstGeom>
          <a:ln w="190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單箭頭接點 14"/>
          <p:cNvCxnSpPr>
            <a:stCxn id="8" idx="3"/>
            <a:endCxn id="10" idx="0"/>
          </p:cNvCxnSpPr>
          <p:nvPr/>
        </p:nvCxnSpPr>
        <p:spPr>
          <a:xfrm>
            <a:off x="5940152" y="3655150"/>
            <a:ext cx="1879334" cy="2273878"/>
          </a:xfrm>
          <a:prstGeom prst="straightConnector1">
            <a:avLst/>
          </a:prstGeom>
          <a:ln w="190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單箭頭接點 15"/>
          <p:cNvCxnSpPr>
            <a:stCxn id="9" idx="3"/>
            <a:endCxn id="10" idx="0"/>
          </p:cNvCxnSpPr>
          <p:nvPr/>
        </p:nvCxnSpPr>
        <p:spPr>
          <a:xfrm>
            <a:off x="7236296" y="5589240"/>
            <a:ext cx="583190" cy="339788"/>
          </a:xfrm>
          <a:prstGeom prst="straightConnector1">
            <a:avLst/>
          </a:prstGeom>
          <a:ln w="190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/>
          <p:cNvSpPr/>
          <p:nvPr/>
        </p:nvSpPr>
        <p:spPr>
          <a:xfrm>
            <a:off x="2895600" y="4800600"/>
            <a:ext cx="533400" cy="2286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6" name="直線單箭頭接點 25"/>
          <p:cNvCxnSpPr>
            <a:stCxn id="10" idx="1"/>
          </p:cNvCxnSpPr>
          <p:nvPr/>
        </p:nvCxnSpPr>
        <p:spPr>
          <a:xfrm flipH="1" flipV="1">
            <a:off x="3276600" y="5105400"/>
            <a:ext cx="4218850" cy="931640"/>
          </a:xfrm>
          <a:prstGeom prst="straightConnector1">
            <a:avLst/>
          </a:prstGeom>
          <a:ln w="190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建立場景及基本物件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mtClean="0"/>
              <a:t>建立場景</a:t>
            </a:r>
            <a:endParaRPr lang="en-US" altLang="zh-TW" smtClean="0"/>
          </a:p>
          <a:p>
            <a:pPr lvl="1"/>
            <a:r>
              <a:rPr lang="zh-TW" altLang="en-US" smtClean="0"/>
              <a:t>選擇</a:t>
            </a:r>
            <a:r>
              <a:rPr lang="en-US" altLang="zh-TW" smtClean="0"/>
              <a:t>[File]</a:t>
            </a:r>
            <a:r>
              <a:rPr lang="zh-TW" altLang="en-US" smtClean="0"/>
              <a:t>→</a:t>
            </a:r>
            <a:r>
              <a:rPr lang="en-US" altLang="zh-TW" smtClean="0"/>
              <a:t>[New Scene]</a:t>
            </a:r>
          </a:p>
          <a:p>
            <a:pPr lvl="1"/>
            <a:r>
              <a:rPr lang="zh-TW" altLang="en-US" smtClean="0"/>
              <a:t>之後可先儲存場景，</a:t>
            </a:r>
            <a:r>
              <a:rPr lang="en-US" altLang="zh-TW" smtClean="0"/>
              <a:t>[File]</a:t>
            </a:r>
            <a:r>
              <a:rPr lang="zh-TW" altLang="en-US" smtClean="0"/>
              <a:t>→</a:t>
            </a:r>
            <a:r>
              <a:rPr lang="en-US" altLang="zh-TW" smtClean="0"/>
              <a:t>[Save Scene]</a:t>
            </a:r>
          </a:p>
          <a:p>
            <a:endParaRPr lang="zh-TW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3356992"/>
            <a:ext cx="2400300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356992"/>
            <a:ext cx="2400300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矩形 5"/>
          <p:cNvSpPr/>
          <p:nvPr/>
        </p:nvSpPr>
        <p:spPr>
          <a:xfrm>
            <a:off x="1331640" y="3356992"/>
            <a:ext cx="432048" cy="21602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1438152" y="3573016"/>
            <a:ext cx="2304256" cy="207398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4499992" y="3356992"/>
            <a:ext cx="432048" cy="21602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4606504" y="4068446"/>
            <a:ext cx="2304256" cy="207398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向右箭號 9"/>
          <p:cNvSpPr/>
          <p:nvPr/>
        </p:nvSpPr>
        <p:spPr>
          <a:xfrm>
            <a:off x="3995936" y="4509120"/>
            <a:ext cx="36004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建立場景及基本物件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mtClean="0"/>
              <a:t>建立場景</a:t>
            </a:r>
            <a:endParaRPr lang="en-US" altLang="zh-TW" smtClean="0"/>
          </a:p>
          <a:p>
            <a:pPr lvl="1"/>
            <a:r>
              <a:rPr lang="zh-TW" altLang="en-US" smtClean="0"/>
              <a:t>通常場景內檔案會存放在專案目錄的</a:t>
            </a:r>
            <a:r>
              <a:rPr lang="en-US" altLang="zh-TW" smtClean="0"/>
              <a:t>Assets</a:t>
            </a:r>
            <a:r>
              <a:rPr lang="zh-TW" altLang="en-US" smtClean="0"/>
              <a:t>下</a:t>
            </a:r>
            <a:endParaRPr lang="en-US" altLang="zh-TW" smtClean="0"/>
          </a:p>
          <a:p>
            <a:pPr lvl="1"/>
            <a:r>
              <a:rPr lang="zh-TW" altLang="en-US" smtClean="0"/>
              <a:t>儲存完成後場景檔案會出現在</a:t>
            </a:r>
            <a:r>
              <a:rPr lang="en-US" altLang="zh-TW" smtClean="0"/>
              <a:t>Project</a:t>
            </a:r>
            <a:r>
              <a:rPr lang="zh-TW" altLang="en-US" smtClean="0"/>
              <a:t>畫面中</a:t>
            </a:r>
            <a:endParaRPr lang="en-US" altLang="zh-TW" smtClean="0"/>
          </a:p>
          <a:p>
            <a:endParaRPr lang="zh-TW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3733800"/>
            <a:ext cx="382905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895600"/>
            <a:ext cx="1252220" cy="12954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819400" y="3127802"/>
            <a:ext cx="5029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48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What’s Unity 3D?</a:t>
            </a:r>
          </a:p>
        </p:txBody>
      </p:sp>
      <p:sp>
        <p:nvSpPr>
          <p:cNvPr id="11" name="標題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2" name="內容版面配置區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" name="Picture 2" descr="C:\Users\Yao\Desktop\MGD2011-Unity3D\Unit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0"/>
            <a:ext cx="2895600" cy="1117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386905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建立場景及基本物件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mtClean="0"/>
              <a:t>基本物件與材質</a:t>
            </a:r>
            <a:endParaRPr lang="en-US" altLang="zh-TW" smtClean="0"/>
          </a:p>
          <a:p>
            <a:pPr lvl="1"/>
            <a:r>
              <a:rPr lang="zh-TW" altLang="en-US" smtClean="0"/>
              <a:t>新增資料夾存放材質以方便管理</a:t>
            </a:r>
            <a:endParaRPr lang="en-US" altLang="zh-TW" smtClean="0"/>
          </a:p>
          <a:p>
            <a:pPr lvl="2"/>
            <a:r>
              <a:rPr lang="zh-TW" altLang="en-US" smtClean="0"/>
              <a:t>在</a:t>
            </a:r>
            <a:r>
              <a:rPr lang="en-US" altLang="zh-TW" smtClean="0"/>
              <a:t>Project</a:t>
            </a:r>
            <a:r>
              <a:rPr lang="zh-TW" altLang="en-US" smtClean="0"/>
              <a:t>畫面空白處</a:t>
            </a:r>
            <a:r>
              <a:rPr lang="en-US" altLang="zh-TW" smtClean="0"/>
              <a:t>[</a:t>
            </a:r>
            <a:r>
              <a:rPr lang="zh-TW" altLang="en-US" smtClean="0"/>
              <a:t>右鍵</a:t>
            </a:r>
            <a:r>
              <a:rPr lang="en-US" altLang="zh-TW" smtClean="0"/>
              <a:t>]</a:t>
            </a:r>
            <a:r>
              <a:rPr lang="zh-TW" altLang="en-US" smtClean="0"/>
              <a:t>→</a:t>
            </a:r>
            <a:r>
              <a:rPr lang="en-US" altLang="zh-TW" smtClean="0"/>
              <a:t>[Create]→[Folder]</a:t>
            </a:r>
          </a:p>
          <a:p>
            <a:pPr lvl="2"/>
            <a:r>
              <a:rPr lang="zh-TW" altLang="en-US" smtClean="0"/>
              <a:t>可取名為</a:t>
            </a:r>
            <a:r>
              <a:rPr lang="en-US" altLang="zh-TW" smtClean="0"/>
              <a:t>Material</a:t>
            </a:r>
          </a:p>
          <a:p>
            <a:endParaRPr lang="zh-TW" altLang="en-US" dirty="0"/>
          </a:p>
        </p:txBody>
      </p:sp>
      <p:grpSp>
        <p:nvGrpSpPr>
          <p:cNvPr id="4" name="群組 3"/>
          <p:cNvGrpSpPr/>
          <p:nvPr/>
        </p:nvGrpSpPr>
        <p:grpSpPr>
          <a:xfrm>
            <a:off x="914400" y="3200400"/>
            <a:ext cx="3916560" cy="2724220"/>
            <a:chOff x="2195736" y="3429000"/>
            <a:chExt cx="4724400" cy="3286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95736" y="3429000"/>
              <a:ext cx="4724400" cy="3286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矩形 5"/>
            <p:cNvSpPr/>
            <p:nvPr/>
          </p:nvSpPr>
          <p:spPr>
            <a:xfrm>
              <a:off x="2483768" y="3429000"/>
              <a:ext cx="2664296" cy="288032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5148064" y="3429000"/>
              <a:ext cx="1656184" cy="288032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3200400"/>
            <a:ext cx="382905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2667000"/>
            <a:ext cx="3733800" cy="4062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建立場景及基本物件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mtClean="0"/>
              <a:t>基本物件與材質</a:t>
            </a:r>
            <a:endParaRPr lang="en-US" altLang="zh-TW" smtClean="0"/>
          </a:p>
          <a:p>
            <a:pPr lvl="1"/>
            <a:r>
              <a:rPr lang="zh-TW" altLang="en-US" smtClean="0"/>
              <a:t>選擇左上角</a:t>
            </a:r>
            <a:r>
              <a:rPr lang="en-US" altLang="zh-TW" smtClean="0"/>
              <a:t>[GameObject]</a:t>
            </a:r>
            <a:r>
              <a:rPr lang="zh-TW" altLang="en-US" smtClean="0"/>
              <a:t>→</a:t>
            </a:r>
            <a:r>
              <a:rPr lang="en-US" altLang="zh-TW" smtClean="0"/>
              <a:t>[Create Other]</a:t>
            </a:r>
            <a:r>
              <a:rPr lang="zh-TW" altLang="en-US" smtClean="0"/>
              <a:t>→</a:t>
            </a:r>
            <a:endParaRPr lang="en-US" altLang="zh-TW" smtClean="0"/>
          </a:p>
          <a:p>
            <a:pPr lvl="2"/>
            <a:r>
              <a:rPr lang="en-US" altLang="zh-TW" smtClean="0"/>
              <a:t>[Cube](</a:t>
            </a:r>
            <a:r>
              <a:rPr lang="zh-TW" altLang="en-US" smtClean="0"/>
              <a:t>方體</a:t>
            </a:r>
            <a:r>
              <a:rPr lang="en-US" altLang="zh-TW" smtClean="0"/>
              <a:t>)</a:t>
            </a:r>
          </a:p>
          <a:p>
            <a:pPr lvl="2"/>
            <a:r>
              <a:rPr lang="en-US" altLang="zh-TW" smtClean="0"/>
              <a:t>[Sphere](</a:t>
            </a:r>
            <a:r>
              <a:rPr lang="zh-TW" altLang="en-US" smtClean="0"/>
              <a:t>球體</a:t>
            </a:r>
            <a:r>
              <a:rPr lang="en-US" altLang="zh-TW" smtClean="0"/>
              <a:t>)</a:t>
            </a:r>
          </a:p>
          <a:p>
            <a:pPr lvl="2"/>
            <a:r>
              <a:rPr lang="en-US" altLang="zh-TW" smtClean="0"/>
              <a:t>[Capsule](</a:t>
            </a:r>
            <a:r>
              <a:rPr lang="zh-TW" altLang="en-US" smtClean="0"/>
              <a:t>膠囊體</a:t>
            </a:r>
            <a:r>
              <a:rPr lang="en-US" altLang="zh-TW" smtClean="0"/>
              <a:t>)</a:t>
            </a:r>
          </a:p>
          <a:p>
            <a:pPr lvl="2"/>
            <a:r>
              <a:rPr lang="en-US" altLang="zh-TW" smtClean="0"/>
              <a:t>[Cylinder](</a:t>
            </a:r>
            <a:r>
              <a:rPr lang="zh-TW" altLang="en-US" smtClean="0"/>
              <a:t>圓柱體</a:t>
            </a:r>
            <a:r>
              <a:rPr lang="en-US" altLang="zh-TW" smtClean="0"/>
              <a:t>)</a:t>
            </a:r>
          </a:p>
          <a:p>
            <a:pPr lvl="2"/>
            <a:r>
              <a:rPr lang="en-US" altLang="zh-TW" smtClean="0"/>
              <a:t>[Plane](</a:t>
            </a:r>
            <a:r>
              <a:rPr lang="zh-TW" altLang="en-US" smtClean="0"/>
              <a:t>平面</a:t>
            </a:r>
            <a:r>
              <a:rPr lang="en-US" altLang="zh-TW" smtClean="0"/>
              <a:t>)</a:t>
            </a:r>
          </a:p>
          <a:p>
            <a:pPr lvl="2"/>
            <a:r>
              <a:rPr lang="en-US" altLang="zh-TW" smtClean="0"/>
              <a:t>[Quad](</a:t>
            </a:r>
            <a:r>
              <a:rPr lang="zh-TW" altLang="en-US" smtClean="0"/>
              <a:t>單位長度的平面</a:t>
            </a:r>
            <a:r>
              <a:rPr lang="en-US" altLang="zh-TW" smtClean="0"/>
              <a:t>)</a:t>
            </a:r>
          </a:p>
          <a:p>
            <a:pPr lvl="1"/>
            <a:r>
              <a:rPr lang="zh-TW" altLang="en-US" smtClean="0"/>
              <a:t>也可在</a:t>
            </a:r>
            <a:r>
              <a:rPr lang="en-US" altLang="zh-TW" smtClean="0"/>
              <a:t>[Hierachy]</a:t>
            </a:r>
            <a:r>
              <a:rPr lang="zh-TW" altLang="en-US" smtClean="0"/>
              <a:t>畫面中</a:t>
            </a:r>
            <a:endParaRPr lang="en-US" altLang="zh-TW" smtClean="0"/>
          </a:p>
          <a:p>
            <a:pPr lvl="1"/>
            <a:r>
              <a:rPr lang="en-US" altLang="zh-TW" smtClean="0"/>
              <a:t>	</a:t>
            </a:r>
            <a:r>
              <a:rPr lang="zh-TW" altLang="en-US" smtClean="0"/>
              <a:t>按</a:t>
            </a:r>
            <a:r>
              <a:rPr lang="en-US" altLang="zh-TW" smtClean="0"/>
              <a:t>[Create]</a:t>
            </a:r>
            <a:r>
              <a:rPr lang="zh-TW" altLang="en-US" smtClean="0"/>
              <a:t>新增</a:t>
            </a:r>
          </a:p>
          <a:p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5257800" y="2667000"/>
            <a:ext cx="685800" cy="1524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5181600" y="3200400"/>
            <a:ext cx="2514600" cy="2286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7703840" y="3200400"/>
            <a:ext cx="1287760" cy="10668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建立場景及基本物件</a:t>
            </a:r>
            <a:endParaRPr lang="zh-TW" altLang="en-US" dirty="0"/>
          </a:p>
        </p:txBody>
      </p:sp>
      <p:sp>
        <p:nvSpPr>
          <p:cNvPr id="8" name="內容版面配置區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204864"/>
            <a:ext cx="6997700" cy="290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建立場景及基本物件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mtClean="0"/>
              <a:t>建立新材質，準備套用到物件上</a:t>
            </a:r>
            <a:endParaRPr lang="en-US" altLang="zh-TW" smtClean="0"/>
          </a:p>
          <a:p>
            <a:pPr lvl="1"/>
            <a:r>
              <a:rPr lang="zh-TW" altLang="en-US" smtClean="0"/>
              <a:t>在</a:t>
            </a:r>
            <a:r>
              <a:rPr lang="en-US" altLang="zh-TW" smtClean="0"/>
              <a:t>Project</a:t>
            </a:r>
            <a:r>
              <a:rPr lang="zh-TW" altLang="en-US" smtClean="0"/>
              <a:t>畫面中剛剛新增的資料夾上</a:t>
            </a:r>
            <a:r>
              <a:rPr lang="en-US" altLang="zh-TW" smtClean="0"/>
              <a:t/>
            </a:r>
            <a:br>
              <a:rPr lang="en-US" altLang="zh-TW" smtClean="0"/>
            </a:br>
            <a:r>
              <a:rPr lang="zh-TW" altLang="en-US" smtClean="0"/>
              <a:t>按</a:t>
            </a:r>
            <a:r>
              <a:rPr lang="en-US" altLang="zh-TW" smtClean="0"/>
              <a:t>[</a:t>
            </a:r>
            <a:r>
              <a:rPr lang="zh-TW" altLang="en-US" smtClean="0"/>
              <a:t>右鍵</a:t>
            </a:r>
            <a:r>
              <a:rPr lang="en-US" altLang="zh-TW" smtClean="0"/>
              <a:t>]</a:t>
            </a:r>
            <a:r>
              <a:rPr lang="zh-TW" altLang="en-US" smtClean="0"/>
              <a:t>→</a:t>
            </a:r>
            <a:r>
              <a:rPr lang="en-US" altLang="zh-TW" smtClean="0"/>
              <a:t>[Create]</a:t>
            </a:r>
            <a:r>
              <a:rPr lang="zh-TW" altLang="en-US" smtClean="0"/>
              <a:t>→</a:t>
            </a:r>
            <a:r>
              <a:rPr lang="en-US" altLang="zh-TW" smtClean="0"/>
              <a:t>[Material]</a:t>
            </a:r>
          </a:p>
          <a:p>
            <a:endParaRPr lang="zh-TW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3119257"/>
            <a:ext cx="4933950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矩形 4"/>
          <p:cNvSpPr/>
          <p:nvPr/>
        </p:nvSpPr>
        <p:spPr>
          <a:xfrm>
            <a:off x="2411760" y="3200400"/>
            <a:ext cx="2664296" cy="28803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5076056" y="4648200"/>
            <a:ext cx="1656184" cy="28803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2305050"/>
            <a:ext cx="26289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建立場景及基本物件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zh-TW" altLang="en-US" dirty="0" smtClean="0"/>
              <a:t>可在</a:t>
            </a:r>
            <a:r>
              <a:rPr lang="en-US" altLang="zh-TW" dirty="0" smtClean="0"/>
              <a:t>Inspector</a:t>
            </a:r>
            <a:r>
              <a:rPr lang="zh-TW" altLang="en-US" dirty="0" smtClean="0"/>
              <a:t>畫面中調整材質類型及顏色</a:t>
            </a:r>
            <a:endParaRPr lang="en-US" altLang="zh-TW" dirty="0" smtClean="0"/>
          </a:p>
          <a:p>
            <a:pPr lvl="2"/>
            <a:r>
              <a:rPr lang="en-US" altLang="zh-TW" dirty="0" smtClean="0"/>
              <a:t>Albedo: </a:t>
            </a:r>
            <a:r>
              <a:rPr lang="zh-TW" altLang="en-US" dirty="0" smtClean="0"/>
              <a:t>反照率</a:t>
            </a:r>
            <a:r>
              <a:rPr lang="en-US" altLang="zh-TW" dirty="0"/>
              <a:t>(</a:t>
            </a:r>
            <a:r>
              <a:rPr lang="zh-TW" altLang="en-US" dirty="0" smtClean="0"/>
              <a:t>顏色</a:t>
            </a:r>
            <a:r>
              <a:rPr lang="en-US" altLang="zh-TW" dirty="0" smtClean="0"/>
              <a:t>)</a:t>
            </a:r>
          </a:p>
          <a:p>
            <a:pPr lvl="2"/>
            <a:r>
              <a:rPr lang="en-US" altLang="zh-TW" dirty="0" smtClean="0"/>
              <a:t>Emission: </a:t>
            </a:r>
            <a:r>
              <a:rPr lang="zh-TW" altLang="en-US" dirty="0" smtClean="0"/>
              <a:t>在沒有燈光時仍發光</a:t>
            </a:r>
            <a:endParaRPr lang="en-US" altLang="zh-TW" dirty="0" smtClean="0"/>
          </a:p>
          <a:p>
            <a:pPr lvl="2"/>
            <a:endParaRPr lang="en-US" altLang="zh-TW" dirty="0" smtClean="0"/>
          </a:p>
          <a:p>
            <a:pPr lvl="1"/>
            <a:r>
              <a:rPr lang="zh-TW" altLang="en-US" dirty="0" smtClean="0"/>
              <a:t>之後把材質拖到</a:t>
            </a:r>
            <a:r>
              <a:rPr lang="en-US" altLang="zh-TW" dirty="0" smtClean="0"/>
              <a:t>Hierarchy</a:t>
            </a:r>
            <a:r>
              <a:rPr lang="zh-TW" altLang="en-US" dirty="0" smtClean="0"/>
              <a:t>畫面</a:t>
            </a:r>
            <a:endParaRPr lang="en-US" altLang="zh-TW" dirty="0" smtClean="0"/>
          </a:p>
          <a:p>
            <a:pPr lvl="1">
              <a:buNone/>
            </a:pPr>
            <a:r>
              <a:rPr lang="zh-TW" altLang="en-US" dirty="0" smtClean="0"/>
              <a:t>    的物件中，或直接拖到畫面中</a:t>
            </a:r>
            <a:endParaRPr lang="en-US" altLang="zh-TW" dirty="0" smtClean="0"/>
          </a:p>
          <a:p>
            <a:pPr lvl="1">
              <a:buNone/>
            </a:pPr>
            <a:r>
              <a:rPr lang="zh-TW" altLang="en-US" dirty="0" smtClean="0"/>
              <a:t>    的物件，可直接套用材質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6324600" y="3309649"/>
            <a:ext cx="1988163" cy="195551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6324600" y="4452649"/>
            <a:ext cx="1988163" cy="195551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" name="圖片 9" descr="StandardShaderEmissiveFlatColou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3000" y="4953000"/>
            <a:ext cx="4785505" cy="15240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建立場景及基本物件</a:t>
            </a:r>
            <a:endParaRPr lang="zh-TW" altLang="en-US" dirty="0"/>
          </a:p>
        </p:txBody>
      </p:sp>
      <p:sp>
        <p:nvSpPr>
          <p:cNvPr id="8" name="內容版面配置區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978025"/>
            <a:ext cx="7010400" cy="290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建立場景及基本物件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zh-TW" altLang="en-US" dirty="0" smtClean="0"/>
              <a:t>預設的地形材質圖可在</a:t>
            </a:r>
            <a:r>
              <a:rPr lang="en-US" altLang="zh-TW" dirty="0" smtClean="0"/>
              <a:t>Project</a:t>
            </a:r>
            <a:r>
              <a:rPr lang="zh-TW" altLang="en-US" dirty="0" smtClean="0"/>
              <a:t>視窗中</a:t>
            </a:r>
            <a:r>
              <a:rPr lang="en-US" altLang="zh-TW" dirty="0" smtClean="0"/>
              <a:t>[</a:t>
            </a:r>
            <a:r>
              <a:rPr lang="zh-TW" altLang="en-US" dirty="0" smtClean="0"/>
              <a:t>右鍵</a:t>
            </a:r>
            <a:r>
              <a:rPr lang="en-US" altLang="zh-TW" dirty="0" smtClean="0"/>
              <a:t>]</a:t>
            </a:r>
          </a:p>
          <a:p>
            <a:pPr lvl="1">
              <a:buNone/>
            </a:pPr>
            <a:r>
              <a:rPr lang="zh-TW" altLang="en-US" dirty="0" smtClean="0"/>
              <a:t>    →</a:t>
            </a:r>
            <a:r>
              <a:rPr lang="en-US" altLang="zh-TW" dirty="0" smtClean="0"/>
              <a:t>[Import Package]</a:t>
            </a:r>
            <a:r>
              <a:rPr lang="zh-TW" altLang="en-US" dirty="0" smtClean="0"/>
              <a:t>→</a:t>
            </a:r>
            <a:r>
              <a:rPr lang="en-US" altLang="zh-TW" dirty="0" smtClean="0"/>
              <a:t>[</a:t>
            </a:r>
            <a:r>
              <a:rPr lang="en-US" altLang="zh-TW" dirty="0" err="1" smtClean="0"/>
              <a:t>Evironment</a:t>
            </a:r>
            <a:r>
              <a:rPr lang="en-US" altLang="zh-TW" dirty="0" smtClean="0"/>
              <a:t>]</a:t>
            </a:r>
          </a:p>
          <a:p>
            <a:pPr lvl="1">
              <a:buNone/>
            </a:pPr>
            <a:r>
              <a:rPr lang="en-US" altLang="zh-TW" dirty="0" smtClean="0"/>
              <a:t>	</a:t>
            </a:r>
            <a:r>
              <a:rPr lang="zh-TW" altLang="en-US" dirty="0" smtClean="0"/>
              <a:t>，之後按</a:t>
            </a:r>
            <a:r>
              <a:rPr lang="en-US" altLang="zh-TW" dirty="0" smtClean="0"/>
              <a:t>[Import]</a:t>
            </a:r>
            <a:r>
              <a:rPr lang="zh-TW" altLang="en-US" dirty="0" smtClean="0"/>
              <a:t>匯入</a:t>
            </a:r>
            <a:endParaRPr lang="en-US" altLang="zh-TW" dirty="0" smtClean="0"/>
          </a:p>
          <a:p>
            <a:pPr lvl="1">
              <a:buNone/>
            </a:pPr>
            <a:r>
              <a:rPr lang="zh-TW" altLang="en-US" dirty="0" smtClean="0"/>
              <a:t> </a:t>
            </a:r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6963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2819400"/>
            <a:ext cx="3505200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矩形 8"/>
          <p:cNvSpPr/>
          <p:nvPr/>
        </p:nvSpPr>
        <p:spPr>
          <a:xfrm>
            <a:off x="6248400" y="5334000"/>
            <a:ext cx="2438400" cy="3048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1524000" y="4953000"/>
            <a:ext cx="3681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這次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LAB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只會用到這兩張其中一張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!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12" name="直線單箭頭接點 11"/>
          <p:cNvCxnSpPr>
            <a:stCxn id="9" idx="1"/>
          </p:cNvCxnSpPr>
          <p:nvPr/>
        </p:nvCxnSpPr>
        <p:spPr>
          <a:xfrm flipH="1" flipV="1">
            <a:off x="4724400" y="5334000"/>
            <a:ext cx="1524000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建立場景及基本物件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zh-TW" altLang="en-US" dirty="0" smtClean="0"/>
              <a:t>點選灰</a:t>
            </a:r>
            <a:r>
              <a:rPr lang="en-US" altLang="zh-TW" dirty="0" smtClean="0"/>
              <a:t>[</a:t>
            </a:r>
            <a:r>
              <a:rPr lang="en-US" altLang="zh-TW" dirty="0" err="1" smtClean="0"/>
              <a:t>Albedo</a:t>
            </a:r>
            <a:r>
              <a:rPr lang="en-US" altLang="zh-TW" dirty="0" smtClean="0"/>
              <a:t>]</a:t>
            </a:r>
            <a:r>
              <a:rPr lang="zh-TW" altLang="en-US" dirty="0" smtClean="0"/>
              <a:t>左邊的圓圈可設定材質圖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可修改</a:t>
            </a:r>
            <a:r>
              <a:rPr lang="en-US" altLang="zh-TW" dirty="0" smtClean="0"/>
              <a:t>Tiling</a:t>
            </a:r>
            <a:r>
              <a:rPr lang="zh-TW" altLang="en-US" dirty="0" smtClean="0"/>
              <a:t>及</a:t>
            </a:r>
            <a:r>
              <a:rPr lang="en-US" altLang="zh-TW" dirty="0" smtClean="0"/>
              <a:t>Offset</a:t>
            </a:r>
            <a:r>
              <a:rPr lang="zh-TW" altLang="en-US" dirty="0" smtClean="0"/>
              <a:t>來設定材質</a:t>
            </a:r>
            <a:endParaRPr lang="en-US" altLang="zh-TW" dirty="0" smtClean="0"/>
          </a:p>
          <a:p>
            <a:pPr lvl="1">
              <a:buNone/>
            </a:pPr>
            <a:r>
              <a:rPr lang="zh-TW" altLang="en-US" dirty="0" smtClean="0"/>
              <a:t>   圖的重複次數及貼圖起始位置</a:t>
            </a:r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38900" y="2667000"/>
            <a:ext cx="2552700" cy="4051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6515100" y="6108424"/>
            <a:ext cx="2438400" cy="2286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6515100" y="6337025"/>
            <a:ext cx="2438400" cy="152399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6591300" y="3670024"/>
            <a:ext cx="304800" cy="2286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建立場景及基本物件</a:t>
            </a:r>
            <a:endParaRPr lang="zh-TW" altLang="en-US" dirty="0"/>
          </a:p>
        </p:txBody>
      </p:sp>
      <p:sp>
        <p:nvSpPr>
          <p:cNvPr id="8" name="內容版面配置區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3150" y="1974850"/>
            <a:ext cx="6997700" cy="290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光源使用與設定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左上方</a:t>
            </a:r>
            <a:r>
              <a:rPr lang="en-US" altLang="zh-TW" dirty="0" smtClean="0"/>
              <a:t>[Game Object]</a:t>
            </a:r>
            <a:r>
              <a:rPr lang="zh-TW" altLang="en-US" dirty="0" smtClean="0"/>
              <a:t>→</a:t>
            </a:r>
            <a:r>
              <a:rPr lang="en-US" altLang="zh-TW" dirty="0" smtClean="0"/>
              <a:t>[Light]→</a:t>
            </a:r>
          </a:p>
          <a:p>
            <a:pPr lvl="1"/>
            <a:r>
              <a:rPr lang="en-US" altLang="zh-TW" sz="2400" dirty="0" smtClean="0"/>
              <a:t>[Directional Light] (</a:t>
            </a:r>
            <a:r>
              <a:rPr lang="zh-TW" altLang="en-US" sz="2400" dirty="0" smtClean="0"/>
              <a:t>平行光</a:t>
            </a:r>
            <a:r>
              <a:rPr lang="en-US" altLang="zh-TW" sz="2400" dirty="0" smtClean="0"/>
              <a:t>)</a:t>
            </a:r>
          </a:p>
          <a:p>
            <a:pPr lvl="1"/>
            <a:r>
              <a:rPr lang="en-US" altLang="zh-TW" sz="2400" dirty="0" smtClean="0"/>
              <a:t>[Point Light]</a:t>
            </a:r>
            <a:r>
              <a:rPr lang="zh-TW" altLang="en-US" sz="2400" dirty="0" smtClean="0"/>
              <a:t> </a:t>
            </a:r>
            <a:r>
              <a:rPr lang="en-US" altLang="zh-TW" sz="2400" dirty="0" smtClean="0"/>
              <a:t>(</a:t>
            </a:r>
            <a:r>
              <a:rPr lang="zh-TW" altLang="en-US" sz="2400" dirty="0" smtClean="0"/>
              <a:t>點光源</a:t>
            </a:r>
            <a:r>
              <a:rPr lang="en-US" altLang="zh-TW" sz="2400" dirty="0" smtClean="0"/>
              <a:t>)</a:t>
            </a:r>
          </a:p>
          <a:p>
            <a:pPr lvl="1"/>
            <a:r>
              <a:rPr lang="en-US" altLang="zh-TW" sz="2400" dirty="0" smtClean="0"/>
              <a:t>[Spotlight]</a:t>
            </a:r>
            <a:r>
              <a:rPr lang="zh-TW" altLang="en-US" sz="2400" dirty="0" smtClean="0"/>
              <a:t> </a:t>
            </a:r>
            <a:r>
              <a:rPr lang="en-US" altLang="zh-TW" sz="2400" dirty="0" smtClean="0"/>
              <a:t>(</a:t>
            </a:r>
            <a:r>
              <a:rPr lang="zh-TW" altLang="en-US" sz="2400" dirty="0" smtClean="0"/>
              <a:t>聚光燈</a:t>
            </a:r>
            <a:r>
              <a:rPr lang="en-US" altLang="zh-TW" sz="2400" dirty="0" smtClean="0"/>
              <a:t>)</a:t>
            </a:r>
          </a:p>
          <a:p>
            <a:pPr lvl="1"/>
            <a:r>
              <a:rPr lang="en-US" altLang="zh-TW" sz="2400" dirty="0" smtClean="0"/>
              <a:t>[Area light] (</a:t>
            </a:r>
            <a:r>
              <a:rPr lang="zh-TW" altLang="en-US" sz="2400" dirty="0" smtClean="0"/>
              <a:t>區域光</a:t>
            </a:r>
            <a:r>
              <a:rPr lang="en-US" altLang="zh-TW" sz="2400" dirty="0" smtClean="0"/>
              <a:t>)</a:t>
            </a:r>
          </a:p>
          <a:p>
            <a:r>
              <a:rPr lang="zh-TW" altLang="en-US" dirty="0" smtClean="0"/>
              <a:t>點擊光源，可以移動、旋轉，</a:t>
            </a:r>
            <a:r>
              <a:rPr lang="en-US" altLang="zh-TW" dirty="0" smtClean="0"/>
              <a:t>Inspector</a:t>
            </a:r>
            <a:r>
              <a:rPr lang="zh-TW" altLang="en-US" dirty="0" smtClean="0"/>
              <a:t>   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     中可改變各項屬性</a:t>
            </a:r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4429089"/>
            <a:ext cx="2438400" cy="2428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7601" name="Picture 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3763" y="5248275"/>
            <a:ext cx="1000125" cy="1066800"/>
          </a:xfrm>
          <a:prstGeom prst="rect">
            <a:avLst/>
          </a:prstGeom>
          <a:noFill/>
        </p:spPr>
      </p:pic>
      <p:pic>
        <p:nvPicPr>
          <p:cNvPr id="67602" name="Picture 1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1213" y="5248275"/>
            <a:ext cx="1171575" cy="1076325"/>
          </a:xfrm>
          <a:prstGeom prst="rect">
            <a:avLst/>
          </a:prstGeom>
          <a:noFill/>
        </p:spPr>
      </p:pic>
      <p:pic>
        <p:nvPicPr>
          <p:cNvPr id="67603" name="Picture 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5813" y="5219700"/>
            <a:ext cx="1133475" cy="1095375"/>
          </a:xfrm>
          <a:prstGeom prst="rect">
            <a:avLst/>
          </a:prstGeom>
          <a:noFill/>
        </p:spPr>
      </p:pic>
      <p:pic>
        <p:nvPicPr>
          <p:cNvPr id="8" name="圖片 7" descr="D:\Desktop\unity\Figures\Figure-0002-0004-0012-0007.tif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220" y="5427796"/>
            <a:ext cx="1287780" cy="7854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title"/>
          </p:nvPr>
        </p:nvSpPr>
        <p:spPr>
          <a:xfrm>
            <a:off x="457200" y="533400"/>
            <a:ext cx="6563072" cy="868362"/>
          </a:xfrm>
        </p:spPr>
        <p:txBody>
          <a:bodyPr/>
          <a:lstStyle/>
          <a:p>
            <a:r>
              <a:rPr lang="en-US" altLang="zh-TW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What’s Unity 3D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Powerful functions</a:t>
            </a:r>
            <a:endParaRPr lang="zh-TW" altLang="en-US" dirty="0"/>
          </a:p>
        </p:txBody>
      </p:sp>
      <p:pic>
        <p:nvPicPr>
          <p:cNvPr id="1026" name="Picture 2" descr="C:\Users\Yao\Desktop\MGD2011-Unity3D\未命名-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" y="2209800"/>
            <a:ext cx="904381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7027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60648"/>
            <a:ext cx="7010400" cy="288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429000"/>
            <a:ext cx="6978650" cy="288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攝影機使用與設定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Main Camera: </a:t>
            </a:r>
            <a:r>
              <a:rPr lang="zh-TW" altLang="en-US" smtClean="0"/>
              <a:t>遊戲預設視角</a:t>
            </a:r>
            <a:endParaRPr lang="en-US" altLang="zh-TW" smtClean="0"/>
          </a:p>
          <a:p>
            <a:pPr lvl="1"/>
            <a:r>
              <a:rPr lang="zh-TW" altLang="en-US" smtClean="0"/>
              <a:t>點擊場景中的攝影機，可顯示預覽畫面</a:t>
            </a:r>
            <a:endParaRPr lang="en-US" altLang="zh-TW" smtClean="0"/>
          </a:p>
          <a:p>
            <a:endParaRPr lang="zh-TW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996952"/>
            <a:ext cx="7035800" cy="290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6156176" y="4941168"/>
            <a:ext cx="1584176" cy="86409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物理元件使用與設定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首先我們先選擇一個物件，並從物理選單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      中，新增一個剛體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      </a:t>
            </a:r>
            <a:r>
              <a:rPr lang="zh-TW" altLang="en-US" dirty="0"/>
              <a:t>元</a:t>
            </a:r>
            <a:r>
              <a:rPr lang="zh-TW" altLang="en-US" dirty="0" smtClean="0"/>
              <a:t>件到所選的物件上</a:t>
            </a:r>
            <a:endParaRPr lang="zh-TW" alt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2161298"/>
            <a:ext cx="4191000" cy="4696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>
            <a:off x="7246678" y="2944084"/>
            <a:ext cx="1863736" cy="203978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015733" y="2944084"/>
            <a:ext cx="2150465" cy="203978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物理元件使用與設定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確認屬性欄中，剛體元件的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      重力參數是否已勾選</a:t>
            </a:r>
            <a:endParaRPr lang="zh-TW" alt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67128" y="1295400"/>
            <a:ext cx="2448272" cy="5426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6467128" y="4751784"/>
            <a:ext cx="2304256" cy="1512168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539136" y="5399856"/>
            <a:ext cx="2160240" cy="21602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0"/>
            <a:ext cx="7048500" cy="349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3346450"/>
            <a:ext cx="7048500" cy="351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1676400"/>
            <a:ext cx="5176982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物理元件使用與設定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525963"/>
          </a:xfrm>
        </p:spPr>
        <p:txBody>
          <a:bodyPr/>
          <a:lstStyle/>
          <a:p>
            <a:r>
              <a:rPr lang="zh-TW" altLang="en-US" smtClean="0"/>
              <a:t>匯入碰撞材質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6629400" y="4114800"/>
            <a:ext cx="2286000" cy="2286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810000" y="3276600"/>
            <a:ext cx="2895600" cy="2286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259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743200"/>
            <a:ext cx="2976212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直線單箭頭接點 9"/>
          <p:cNvCxnSpPr>
            <a:endCxn id="14" idx="3"/>
          </p:cNvCxnSpPr>
          <p:nvPr/>
        </p:nvCxnSpPr>
        <p:spPr>
          <a:xfrm flipH="1">
            <a:off x="3657600" y="4343400"/>
            <a:ext cx="28956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609600" y="4648200"/>
            <a:ext cx="3048000" cy="1524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物理元件使用與設定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新增物理材質於碰撞器中，選擇</a:t>
            </a:r>
            <a:r>
              <a:rPr lang="en-US" altLang="zh-TW" dirty="0" smtClean="0"/>
              <a:t>bouncy</a:t>
            </a:r>
          </a:p>
          <a:p>
            <a:pPr>
              <a:buNone/>
            </a:pPr>
            <a:r>
              <a:rPr lang="zh-TW" altLang="en-US" dirty="0" smtClean="0"/>
              <a:t>     材質來測試</a:t>
            </a:r>
            <a:endParaRPr lang="zh-TW" altLang="en-US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2540521"/>
            <a:ext cx="4621414" cy="4012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3200400" y="3404617"/>
            <a:ext cx="1944216" cy="21602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288632" y="4484737"/>
            <a:ext cx="2520280" cy="21602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橢圓形圖說文字 7"/>
          <p:cNvSpPr/>
          <p:nvPr/>
        </p:nvSpPr>
        <p:spPr>
          <a:xfrm>
            <a:off x="7160840" y="3404617"/>
            <a:ext cx="1944216" cy="100811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點這個圈圈</a:t>
            </a:r>
            <a:endParaRPr lang="zh-TW" alt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0"/>
            <a:ext cx="7010400" cy="349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3212976"/>
            <a:ext cx="7054850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向下箭號 5"/>
          <p:cNvSpPr/>
          <p:nvPr/>
        </p:nvSpPr>
        <p:spPr>
          <a:xfrm>
            <a:off x="4067944" y="2204864"/>
            <a:ext cx="360040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向上箭號 6"/>
          <p:cNvSpPr/>
          <p:nvPr/>
        </p:nvSpPr>
        <p:spPr>
          <a:xfrm>
            <a:off x="4067944" y="4797152"/>
            <a:ext cx="360040" cy="57606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smtClean="0"/>
              <a:t>Script(C#)</a:t>
            </a:r>
            <a:endParaRPr lang="zh-TW" altLang="en-US" dirty="0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514600"/>
            <a:ext cx="1252220" cy="12954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Script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04800" y="1600200"/>
            <a:ext cx="8686800" cy="4525963"/>
          </a:xfrm>
        </p:spPr>
        <p:txBody>
          <a:bodyPr/>
          <a:lstStyle/>
          <a:p>
            <a:r>
              <a:rPr lang="zh-TW" altLang="en-US" sz="2800" dirty="0" smtClean="0"/>
              <a:t>大部份的物件都需要用腳本控制</a:t>
            </a:r>
            <a:endParaRPr lang="en-US" altLang="zh-TW" sz="2800" dirty="0" smtClean="0"/>
          </a:p>
          <a:p>
            <a:r>
              <a:rPr lang="zh-TW" altLang="en-US" sz="2800" dirty="0" smtClean="0"/>
              <a:t>有</a:t>
            </a:r>
            <a:r>
              <a:rPr lang="zh-TW" altLang="zh-TW" sz="2800" dirty="0" smtClean="0"/>
              <a:t>C</a:t>
            </a:r>
            <a:r>
              <a:rPr lang="en-US" altLang="zh-TW" sz="2800" dirty="0" smtClean="0"/>
              <a:t>#, </a:t>
            </a:r>
            <a:r>
              <a:rPr lang="en-US" altLang="zh-TW" sz="2800" dirty="0" err="1" smtClean="0"/>
              <a:t>Javascript</a:t>
            </a:r>
            <a:r>
              <a:rPr lang="zh-TW" altLang="en-US" sz="2800" dirty="0" smtClean="0"/>
              <a:t> </a:t>
            </a:r>
            <a:r>
              <a:rPr lang="en-US" altLang="zh-TW" sz="2800" dirty="0" smtClean="0"/>
              <a:t>(</a:t>
            </a:r>
            <a:r>
              <a:rPr lang="zh-TW" altLang="en-US" sz="2800" dirty="0" smtClean="0"/>
              <a:t>我們使用</a:t>
            </a:r>
            <a:r>
              <a:rPr lang="en-US" altLang="zh-TW" sz="2800" dirty="0" smtClean="0"/>
              <a:t>C#)</a:t>
            </a:r>
          </a:p>
          <a:p>
            <a:r>
              <a:rPr lang="zh-TW" altLang="en-US" sz="2800" dirty="0" smtClean="0"/>
              <a:t>預設編輯器有</a:t>
            </a:r>
            <a:r>
              <a:rPr lang="en-US" altLang="zh-TW" sz="2800" dirty="0" err="1" smtClean="0"/>
              <a:t>MonoDevelop</a:t>
            </a:r>
            <a:r>
              <a:rPr lang="zh-TW" altLang="en-US" sz="2800" dirty="0" smtClean="0"/>
              <a:t>、</a:t>
            </a:r>
            <a:r>
              <a:rPr lang="en-US" altLang="zh-TW" sz="2800" dirty="0" smtClean="0"/>
              <a:t>Visual</a:t>
            </a:r>
            <a:r>
              <a:rPr lang="zh-TW" altLang="en-US" sz="2800" dirty="0" smtClean="0"/>
              <a:t> </a:t>
            </a:r>
            <a:r>
              <a:rPr lang="en-US" altLang="zh-TW" sz="2800" dirty="0" smtClean="0"/>
              <a:t>Studio</a:t>
            </a:r>
            <a:r>
              <a:rPr lang="zh-TW" altLang="en-US" sz="2800" dirty="0" smtClean="0"/>
              <a:t>   </a:t>
            </a:r>
            <a:r>
              <a:rPr lang="en-US" altLang="zh-TW" sz="2800" dirty="0" smtClean="0"/>
              <a:t>(Unity</a:t>
            </a:r>
            <a:r>
              <a:rPr lang="zh-TW" altLang="en-US" sz="2800" dirty="0" smtClean="0"/>
              <a:t>下載時會一併下載</a:t>
            </a:r>
            <a:r>
              <a:rPr lang="en-US" altLang="zh-TW" sz="2800" dirty="0" smtClean="0"/>
              <a:t>)</a:t>
            </a:r>
          </a:p>
          <a:p>
            <a:r>
              <a:rPr lang="zh-TW" altLang="en-US" sz="2800" dirty="0" smtClean="0"/>
              <a:t>可自訂預設的編輯器</a:t>
            </a:r>
            <a:endParaRPr lang="en-US" altLang="zh-TW" sz="2800" dirty="0" smtClean="0"/>
          </a:p>
          <a:p>
            <a:endParaRPr lang="zh-TW" altLang="en-US" sz="2800" dirty="0"/>
          </a:p>
        </p:txBody>
      </p:sp>
      <p:pic>
        <p:nvPicPr>
          <p:cNvPr id="1269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26498" y="4110037"/>
            <a:ext cx="3183902" cy="267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698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1" y="3185886"/>
            <a:ext cx="1752599" cy="367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矩形 8"/>
          <p:cNvSpPr/>
          <p:nvPr/>
        </p:nvSpPr>
        <p:spPr>
          <a:xfrm>
            <a:off x="7086600" y="3200400"/>
            <a:ext cx="304800" cy="152400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7162800" y="4953000"/>
            <a:ext cx="1752600" cy="152400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3810000" y="4724400"/>
            <a:ext cx="838200" cy="228600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5867400" y="4572000"/>
            <a:ext cx="1066800" cy="152400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4" name="直線單箭頭接點 13"/>
          <p:cNvCxnSpPr>
            <a:stCxn id="10" idx="1"/>
            <a:endCxn id="11" idx="3"/>
          </p:cNvCxnSpPr>
          <p:nvPr/>
        </p:nvCxnSpPr>
        <p:spPr>
          <a:xfrm flipH="1" flipV="1">
            <a:off x="4648200" y="4838700"/>
            <a:ext cx="2514600" cy="1905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284" y="4043243"/>
            <a:ext cx="8483352" cy="2447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284" y="1563346"/>
            <a:ext cx="8516254" cy="2417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標題 6"/>
          <p:cNvSpPr>
            <a:spLocks noGrp="1"/>
          </p:cNvSpPr>
          <p:nvPr>
            <p:ph type="title"/>
          </p:nvPr>
        </p:nvSpPr>
        <p:spPr>
          <a:xfrm>
            <a:off x="381000" y="228600"/>
            <a:ext cx="6563072" cy="1143000"/>
          </a:xfrm>
        </p:spPr>
        <p:txBody>
          <a:bodyPr/>
          <a:lstStyle/>
          <a:p>
            <a:r>
              <a:rPr lang="en-US" altLang="zh-TW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Rendering</a:t>
            </a:r>
            <a:endParaRPr lang="zh-TW" altLang="en-US" dirty="0"/>
          </a:p>
        </p:txBody>
      </p:sp>
      <p:sp>
        <p:nvSpPr>
          <p:cNvPr id="8" name="內容版面配置區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9435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Hello World!!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圖片 5" descr="螢幕快照 2014-12-05 下午4.25.5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73" y="1922594"/>
            <a:ext cx="2565400" cy="3632200"/>
          </a:xfrm>
          <a:prstGeom prst="rect">
            <a:avLst/>
          </a:prstGeom>
        </p:spPr>
      </p:pic>
      <p:pic>
        <p:nvPicPr>
          <p:cNvPr id="7" name="圖片 6" descr="螢幕快照 2014-12-05 下午4.30.5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948" y="1922594"/>
            <a:ext cx="5372100" cy="3276600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4191000" y="5486400"/>
            <a:ext cx="29803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 smtClean="0"/>
              <a:t>Start</a:t>
            </a:r>
            <a:r>
              <a:rPr kumimoji="1" lang="zh-TW" altLang="en-US" dirty="0" smtClean="0"/>
              <a:t>裡面兩句結果是一樣的</a:t>
            </a:r>
            <a:r>
              <a:rPr kumimoji="1" lang="en-US" altLang="zh-TW" dirty="0" smtClean="0"/>
              <a:t/>
            </a:r>
            <a:br>
              <a:rPr kumimoji="1" lang="en-US" altLang="zh-TW" dirty="0" smtClean="0"/>
            </a:br>
            <a:r>
              <a:rPr kumimoji="1" lang="zh-TW" altLang="en-US" dirty="0" smtClean="0"/>
              <a:t>只是呼叫的函式不同</a:t>
            </a:r>
          </a:p>
          <a:p>
            <a:endParaRPr lang="zh-TW" alt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Hello World!!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04800" y="1600200"/>
            <a:ext cx="8229600" cy="4525963"/>
          </a:xfrm>
        </p:spPr>
        <p:txBody>
          <a:bodyPr/>
          <a:lstStyle/>
          <a:p>
            <a:r>
              <a:rPr kumimoji="1" lang="zh-TW" altLang="en-US" dirty="0" smtClean="0"/>
              <a:t>我們要讓腳本能運作就一定要讓它依附在一個物件上</a:t>
            </a:r>
            <a:endParaRPr kumimoji="1" lang="en-US" altLang="zh-TW" dirty="0" smtClean="0"/>
          </a:p>
          <a:p>
            <a:r>
              <a:rPr kumimoji="1" lang="zh-TW" altLang="en-US" dirty="0" smtClean="0"/>
              <a:t>我們讓他依附在</a:t>
            </a:r>
            <a:r>
              <a:rPr kumimoji="1" lang="en-US" altLang="zh-TW" dirty="0" smtClean="0"/>
              <a:t>Empty</a:t>
            </a:r>
            <a:r>
              <a:rPr kumimoji="1" lang="zh-TW" altLang="en-US" dirty="0" smtClean="0"/>
              <a:t>這個物件</a:t>
            </a:r>
            <a:endParaRPr kumimoji="1" lang="en-US" altLang="zh-TW" dirty="0" smtClean="0"/>
          </a:p>
          <a:p>
            <a:pPr>
              <a:buNone/>
            </a:pPr>
            <a:r>
              <a:rPr kumimoji="1" lang="zh-TW" altLang="en-US" dirty="0" smtClean="0"/>
              <a:t>    上有兩個方法</a:t>
            </a:r>
            <a:r>
              <a:rPr kumimoji="1" lang="en-US" altLang="zh-TW" dirty="0" smtClean="0"/>
              <a:t/>
            </a:r>
            <a:br>
              <a:rPr kumimoji="1" lang="en-US" altLang="zh-TW" dirty="0" smtClean="0"/>
            </a:br>
            <a:r>
              <a:rPr kumimoji="1" lang="en-US" altLang="zh-TW" dirty="0" smtClean="0"/>
              <a:t>1. </a:t>
            </a:r>
            <a:r>
              <a:rPr kumimoji="1" lang="zh-TW" altLang="en-US" dirty="0" smtClean="0"/>
              <a:t>從</a:t>
            </a:r>
            <a:r>
              <a:rPr kumimoji="1" lang="en-US" altLang="zh-TW" dirty="0" smtClean="0"/>
              <a:t>add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component</a:t>
            </a:r>
            <a:r>
              <a:rPr kumimoji="1" lang="zh-TW" altLang="en-US" dirty="0" smtClean="0"/>
              <a:t>加</a:t>
            </a:r>
            <a:r>
              <a:rPr kumimoji="1" lang="en-US" altLang="zh-TW" dirty="0" smtClean="0"/>
              <a:t/>
            </a:r>
            <a:br>
              <a:rPr kumimoji="1" lang="en-US" altLang="zh-TW" dirty="0" smtClean="0"/>
            </a:br>
            <a:r>
              <a:rPr kumimoji="1" lang="en-US" altLang="zh-TW" dirty="0" smtClean="0"/>
              <a:t>2. </a:t>
            </a:r>
            <a:r>
              <a:rPr kumimoji="1" lang="zh-TW" altLang="en-US" dirty="0" smtClean="0"/>
              <a:t>直接把腳本拉到物件上</a:t>
            </a:r>
          </a:p>
          <a:p>
            <a:endParaRPr lang="zh-TW" altLang="en-US" dirty="0"/>
          </a:p>
        </p:txBody>
      </p:sp>
      <p:pic>
        <p:nvPicPr>
          <p:cNvPr id="5" name="圖片 4" descr="螢幕快照 2014-12-05 下午4.33.00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2289248"/>
            <a:ext cx="2362200" cy="4568751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Hello World!!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TW" altLang="en-US" dirty="0" smtClean="0"/>
              <a:t>執行之後所有會印出來的東西都會在</a:t>
            </a:r>
            <a:r>
              <a:rPr kumimoji="1" lang="en-US" altLang="zh-TW" dirty="0" smtClean="0"/>
              <a:t>Console</a:t>
            </a:r>
            <a:r>
              <a:rPr kumimoji="1" lang="zh-TW" altLang="en-US" dirty="0" smtClean="0"/>
              <a:t>裡面顯示</a:t>
            </a:r>
            <a:endParaRPr kumimoji="1" lang="en-US" altLang="zh-TW" dirty="0" smtClean="0"/>
          </a:p>
          <a:p>
            <a:r>
              <a:rPr kumimoji="1" lang="zh-TW" altLang="zh-TW" dirty="0" smtClean="0"/>
              <a:t>E</a:t>
            </a:r>
            <a:r>
              <a:rPr kumimoji="1" lang="en-US" altLang="zh-TW" dirty="0" err="1" smtClean="0"/>
              <a:t>rror</a:t>
            </a:r>
            <a:r>
              <a:rPr kumimoji="1" lang="zh-TW" altLang="en-US" dirty="0" smtClean="0"/>
              <a:t>和</a:t>
            </a:r>
            <a:r>
              <a:rPr kumimoji="1" lang="en-US" altLang="zh-TW" dirty="0" smtClean="0"/>
              <a:t>Warning</a:t>
            </a:r>
            <a:r>
              <a:rPr kumimoji="1" lang="zh-TW" altLang="en-US" dirty="0" smtClean="0"/>
              <a:t>也是在這裡顯示</a:t>
            </a:r>
          </a:p>
          <a:p>
            <a:endParaRPr lang="zh-TW" altLang="en-US" dirty="0"/>
          </a:p>
        </p:txBody>
      </p:sp>
      <p:pic>
        <p:nvPicPr>
          <p:cNvPr id="4" name="圖片 3" descr="螢幕快照 2014-12-05 下午4.35.4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886200"/>
            <a:ext cx="7404100" cy="25908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基本功能函式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tabl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9836" y="1715657"/>
            <a:ext cx="7467600" cy="4419597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0" name="Picture 2" descr="E:\Dropbox\3d16\unity2015lab\unity-lifetim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420" y="0"/>
            <a:ext cx="6467159" cy="876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667736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宣告與資料型態</a:t>
            </a:r>
            <a:endParaRPr lang="zh-TW" altLang="en-US" dirty="0"/>
          </a:p>
        </p:txBody>
      </p:sp>
      <p:pic>
        <p:nvPicPr>
          <p:cNvPr id="4" name="圖片 3" descr="螢幕快照 2014-12-07 下午6.13.3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48" y="3395669"/>
            <a:ext cx="3352800" cy="482600"/>
          </a:xfrm>
          <a:prstGeom prst="rect">
            <a:avLst/>
          </a:prstGeom>
        </p:spPr>
      </p:pic>
      <p:pic>
        <p:nvPicPr>
          <p:cNvPr id="5" name="圖片 4" descr="螢幕快照 2014-12-07 下午6.13.27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8" y="2655301"/>
            <a:ext cx="3441700" cy="609600"/>
          </a:xfrm>
          <a:prstGeom prst="rect">
            <a:avLst/>
          </a:prstGeom>
        </p:spPr>
      </p:pic>
      <p:pic>
        <p:nvPicPr>
          <p:cNvPr id="6" name="圖片 5" descr="螢幕快照 2014-12-07 下午6.27.00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5" y="4788477"/>
            <a:ext cx="7404100" cy="622300"/>
          </a:xfrm>
          <a:prstGeom prst="rect">
            <a:avLst/>
          </a:prstGeom>
        </p:spPr>
      </p:pic>
      <p:pic>
        <p:nvPicPr>
          <p:cNvPr id="7" name="圖片 6" descr="螢幕快照 2014-12-07 下午6.28.09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248" y="2673978"/>
            <a:ext cx="4114800" cy="952500"/>
          </a:xfrm>
          <a:prstGeom prst="rect">
            <a:avLst/>
          </a:prstGeom>
        </p:spPr>
      </p:pic>
      <p:pic>
        <p:nvPicPr>
          <p:cNvPr id="8" name="圖片 7" descr="螢幕快照 2014-12-07 下午6.28.46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8" y="5670950"/>
            <a:ext cx="3746500" cy="622300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4651248" y="1888836"/>
            <a:ext cx="2260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2400" dirty="0" smtClean="0"/>
              <a:t>Array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633092" y="1969365"/>
            <a:ext cx="314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2400" dirty="0"/>
              <a:t>p</a:t>
            </a:r>
            <a:r>
              <a:rPr kumimoji="1" lang="en-US" altLang="zh-TW" sz="2400" dirty="0" smtClean="0"/>
              <a:t>ublic &amp; static</a:t>
            </a:r>
            <a:endParaRPr kumimoji="1" lang="zh-TW" altLang="en-US" sz="2400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701548" y="4218652"/>
            <a:ext cx="33810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2400" dirty="0" smtClean="0"/>
              <a:t>Random</a:t>
            </a:r>
          </a:p>
        </p:txBody>
      </p:sp>
      <p:sp>
        <p:nvSpPr>
          <p:cNvPr id="12" name="文字方塊 11"/>
          <p:cNvSpPr txBox="1"/>
          <p:nvPr/>
        </p:nvSpPr>
        <p:spPr>
          <a:xfrm>
            <a:off x="4651248" y="5670950"/>
            <a:ext cx="411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2400" dirty="0" smtClean="0"/>
              <a:t>＊</a:t>
            </a:r>
            <a:r>
              <a:rPr kumimoji="1" lang="en-US" altLang="zh-TW" sz="2400" dirty="0" smtClean="0"/>
              <a:t>float </a:t>
            </a:r>
            <a:r>
              <a:rPr kumimoji="1" lang="zh-TW" altLang="en-US" sz="2400" dirty="0" smtClean="0"/>
              <a:t>形態後面一定要加</a:t>
            </a:r>
            <a:r>
              <a:rPr kumimoji="1" lang="en-US" altLang="zh-TW" sz="2400" dirty="0" smtClean="0"/>
              <a:t>f</a:t>
            </a:r>
          </a:p>
          <a:p>
            <a:r>
              <a:rPr kumimoji="1" lang="zh-TW" altLang="en-US" sz="2400" dirty="0" smtClean="0"/>
              <a:t>不然會</a:t>
            </a:r>
            <a:r>
              <a:rPr kumimoji="1" lang="en-US" altLang="zh-TW" sz="2400" dirty="0" smtClean="0"/>
              <a:t>error!!!! </a:t>
            </a:r>
            <a:endParaRPr kumimoji="1" lang="zh-TW" altLang="en-US" sz="24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Prefab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Prefab:</a:t>
            </a:r>
            <a:r>
              <a:rPr kumimoji="1" lang="zh-TW" altLang="en-US" dirty="0" smtClean="0"/>
              <a:t>預設物件的概念、可以重複使用</a:t>
            </a:r>
            <a:endParaRPr lang="en-US" altLang="zh-TW" dirty="0" smtClean="0"/>
          </a:p>
          <a:p>
            <a:r>
              <a:rPr lang="zh-TW" altLang="en-US" dirty="0" smtClean="0"/>
              <a:t>練習製造</a:t>
            </a:r>
            <a:r>
              <a:rPr lang="en-US" altLang="zh-TW" dirty="0" smtClean="0"/>
              <a:t>Prefab</a:t>
            </a:r>
            <a:r>
              <a:rPr lang="zh-TW" altLang="en-US" dirty="0" smtClean="0"/>
              <a:t>、動態生成</a:t>
            </a:r>
            <a:r>
              <a:rPr lang="en-US" altLang="zh-TW" dirty="0" smtClean="0"/>
              <a:t>Prefab</a:t>
            </a:r>
            <a:endParaRPr lang="zh-TW" altLang="en-US" dirty="0"/>
          </a:p>
        </p:txBody>
      </p:sp>
      <p:pic>
        <p:nvPicPr>
          <p:cNvPr id="9" name="圖片 8" descr="螢幕快照 2014-12-08 下午10.02.1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668" y="2773728"/>
            <a:ext cx="4509332" cy="4084272"/>
          </a:xfrm>
          <a:prstGeom prst="rect">
            <a:avLst/>
          </a:prstGeom>
        </p:spPr>
      </p:pic>
      <p:pic>
        <p:nvPicPr>
          <p:cNvPr id="10" name="圖片 9" descr="螢幕快照 2014-12-08 下午10.09.50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5410200"/>
            <a:ext cx="1016000" cy="10541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Prefab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846718" y="2228432"/>
            <a:ext cx="3854796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2400" dirty="0" smtClean="0"/>
              <a:t>創造一個</a:t>
            </a:r>
            <a:r>
              <a:rPr kumimoji="1" lang="en-US" altLang="zh-TW" sz="2400" dirty="0" smtClean="0"/>
              <a:t>empty</a:t>
            </a:r>
            <a:r>
              <a:rPr kumimoji="1" lang="zh-TW" altLang="en-US" sz="2400" dirty="0" smtClean="0"/>
              <a:t>把我們想要創造的物件加進去</a:t>
            </a:r>
            <a:endParaRPr kumimoji="1" lang="en-US" altLang="zh-TW" sz="2400" dirty="0" smtClean="0"/>
          </a:p>
          <a:p>
            <a:r>
              <a:rPr kumimoji="1" lang="zh-TW" altLang="en-US" sz="2400" dirty="0" smtClean="0"/>
              <a:t>然後把相對位置擺好</a:t>
            </a:r>
            <a:endParaRPr kumimoji="1" lang="zh-TW" altLang="en-US" sz="2400" dirty="0"/>
          </a:p>
        </p:txBody>
      </p:sp>
      <p:pic>
        <p:nvPicPr>
          <p:cNvPr id="5" name="圖片 4" descr="螢幕快照 2014-12-08 下午10.12.0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410" y="3530595"/>
            <a:ext cx="2959100" cy="711200"/>
          </a:xfrm>
          <a:prstGeom prst="rect">
            <a:avLst/>
          </a:prstGeom>
        </p:spPr>
      </p:pic>
      <p:pic>
        <p:nvPicPr>
          <p:cNvPr id="6" name="圖片 5" descr="螢幕快照 2014-12-08 下午10.12.23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410" y="4679945"/>
            <a:ext cx="1295400" cy="1231900"/>
          </a:xfrm>
          <a:prstGeom prst="rect">
            <a:avLst/>
          </a:prstGeom>
        </p:spPr>
      </p:pic>
      <p:pic>
        <p:nvPicPr>
          <p:cNvPr id="7" name="圖片 6" descr="螢幕快照 2014-12-08 下午10.09.50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137" y="4679945"/>
            <a:ext cx="1187373" cy="1231900"/>
          </a:xfrm>
          <a:prstGeom prst="rect">
            <a:avLst/>
          </a:prstGeom>
        </p:spPr>
      </p:pic>
      <p:sp>
        <p:nvSpPr>
          <p:cNvPr id="8" name="向右箭號 7"/>
          <p:cNvSpPr/>
          <p:nvPr/>
        </p:nvSpPr>
        <p:spPr>
          <a:xfrm>
            <a:off x="2629283" y="5437374"/>
            <a:ext cx="913564" cy="28969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2451027" y="4679945"/>
            <a:ext cx="13171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2400" dirty="0" smtClean="0"/>
              <a:t>拉進去</a:t>
            </a:r>
            <a:endParaRPr kumimoji="1" lang="zh-TW" altLang="en-US" sz="2400" dirty="0"/>
          </a:p>
        </p:txBody>
      </p:sp>
      <p:pic>
        <p:nvPicPr>
          <p:cNvPr id="10" name="圖片 9" descr="螢幕快照 2014-12-08 下午10.14.10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4407" y="4676991"/>
            <a:ext cx="1143864" cy="1234853"/>
          </a:xfrm>
          <a:prstGeom prst="rect">
            <a:avLst/>
          </a:prstGeom>
        </p:spPr>
      </p:pic>
      <p:sp>
        <p:nvSpPr>
          <p:cNvPr id="11" name="向右箭號 10"/>
          <p:cNvSpPr/>
          <p:nvPr/>
        </p:nvSpPr>
        <p:spPr>
          <a:xfrm>
            <a:off x="5147156" y="5141610"/>
            <a:ext cx="690743" cy="58546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pic>
        <p:nvPicPr>
          <p:cNvPr id="12" name="圖片 11" descr="螢幕快照 2014-12-08 下午10.17.32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6821" y="3530595"/>
            <a:ext cx="2882900" cy="800100"/>
          </a:xfrm>
          <a:prstGeom prst="rect">
            <a:avLst/>
          </a:prstGeom>
        </p:spPr>
      </p:pic>
      <p:sp>
        <p:nvSpPr>
          <p:cNvPr id="13" name="文字方塊 12"/>
          <p:cNvSpPr txBox="1"/>
          <p:nvPr/>
        </p:nvSpPr>
        <p:spPr>
          <a:xfrm>
            <a:off x="5716821" y="2228432"/>
            <a:ext cx="30492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dirty="0" smtClean="0"/>
              <a:t>當它成為</a:t>
            </a:r>
            <a:r>
              <a:rPr kumimoji="1" lang="en-US" altLang="zh-TW" dirty="0" smtClean="0"/>
              <a:t>prefab</a:t>
            </a:r>
            <a:r>
              <a:rPr kumimoji="1" lang="zh-TW" altLang="en-US" dirty="0" smtClean="0"/>
              <a:t>之後</a:t>
            </a:r>
            <a:r>
              <a:rPr kumimoji="1" lang="en-US" altLang="zh-TW" dirty="0" smtClean="0"/>
              <a:t> </a:t>
            </a:r>
            <a:r>
              <a:rPr kumimoji="1" lang="zh-TW" altLang="en-US" dirty="0" smtClean="0"/>
              <a:t>物件會變成藍色的</a:t>
            </a:r>
            <a:endParaRPr kumimoji="1" lang="zh-TW" alt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控制物體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763000" cy="4525963"/>
          </a:xfrm>
        </p:spPr>
        <p:txBody>
          <a:bodyPr/>
          <a:lstStyle/>
          <a:p>
            <a:r>
              <a:rPr kumimoji="1" lang="zh-TW" altLang="zh-TW" sz="2800" dirty="0" smtClean="0"/>
              <a:t>G</a:t>
            </a:r>
            <a:r>
              <a:rPr kumimoji="1" lang="en-US" altLang="zh-TW" sz="2800" dirty="0" err="1" smtClean="0"/>
              <a:t>etKey</a:t>
            </a:r>
            <a:r>
              <a:rPr kumimoji="1" lang="en-US" altLang="zh-TW" sz="2800" dirty="0" smtClean="0"/>
              <a:t>()</a:t>
            </a:r>
            <a:r>
              <a:rPr kumimoji="1" lang="zh-TW" altLang="en-US" sz="2800" dirty="0" smtClean="0"/>
              <a:t> </a:t>
            </a:r>
            <a:r>
              <a:rPr kumimoji="1" lang="en-US" altLang="zh-TW" sz="2800" dirty="0" smtClean="0"/>
              <a:t>:</a:t>
            </a:r>
            <a:r>
              <a:rPr kumimoji="1" lang="zh-TW" altLang="en-US" sz="2800" dirty="0" smtClean="0"/>
              <a:t>取得按鍵</a:t>
            </a:r>
            <a:r>
              <a:rPr kumimoji="1" lang="en-US" altLang="zh-TW" sz="2800" dirty="0" smtClean="0"/>
              <a:t>(</a:t>
            </a:r>
            <a:r>
              <a:rPr kumimoji="1" lang="zh-TW" altLang="en-US" sz="2800" dirty="0" smtClean="0"/>
              <a:t>持續按會連續動作</a:t>
            </a:r>
            <a:r>
              <a:rPr kumimoji="1" lang="en-US" altLang="zh-TW" sz="2800" dirty="0" smtClean="0"/>
              <a:t>)</a:t>
            </a:r>
          </a:p>
          <a:p>
            <a:r>
              <a:rPr kumimoji="1" lang="en-US" altLang="zh-TW" sz="2800" dirty="0" err="1" smtClean="0"/>
              <a:t>GetKeyDown</a:t>
            </a:r>
            <a:r>
              <a:rPr kumimoji="1" lang="en-US" altLang="zh-TW" sz="2800" dirty="0" smtClean="0"/>
              <a:t>(): </a:t>
            </a:r>
            <a:r>
              <a:rPr kumimoji="1" lang="zh-TW" altLang="en-US" sz="2800" dirty="0" smtClean="0"/>
              <a:t>取得按鍵</a:t>
            </a:r>
            <a:r>
              <a:rPr kumimoji="1" lang="en-US" altLang="zh-TW" sz="2800" dirty="0" smtClean="0"/>
              <a:t>(</a:t>
            </a:r>
            <a:r>
              <a:rPr kumimoji="1" lang="zh-TW" altLang="en-US" sz="2800" dirty="0" smtClean="0"/>
              <a:t>持續按只會動作一次</a:t>
            </a:r>
            <a:r>
              <a:rPr kumimoji="1" lang="en-US" altLang="zh-TW" sz="2800" dirty="0" smtClean="0"/>
              <a:t>)</a:t>
            </a:r>
          </a:p>
          <a:p>
            <a:r>
              <a:rPr kumimoji="1" lang="zh-TW" altLang="zh-TW" sz="2800" dirty="0" smtClean="0"/>
              <a:t>K</a:t>
            </a:r>
            <a:r>
              <a:rPr kumimoji="1" lang="en-US" altLang="zh-TW" sz="2800" dirty="0" err="1" smtClean="0"/>
              <a:t>eyCode</a:t>
            </a:r>
            <a:r>
              <a:rPr kumimoji="1" lang="zh-TW" altLang="en-US" sz="2800" dirty="0" smtClean="0"/>
              <a:t>.</a:t>
            </a:r>
            <a:r>
              <a:rPr kumimoji="1" lang="zh-TW" altLang="zh-TW" sz="2800" dirty="0" smtClean="0"/>
              <a:t>W</a:t>
            </a:r>
            <a:r>
              <a:rPr kumimoji="1" lang="zh-TW" altLang="en-US" sz="2800" dirty="0" smtClean="0"/>
              <a:t>: </a:t>
            </a:r>
            <a:r>
              <a:rPr kumimoji="1" lang="en-US" altLang="zh-TW" sz="2800" dirty="0" smtClean="0"/>
              <a:t>W</a:t>
            </a:r>
            <a:r>
              <a:rPr kumimoji="1" lang="zh-TW" altLang="en-US" sz="2800" dirty="0" smtClean="0"/>
              <a:t>鍵</a:t>
            </a:r>
            <a:r>
              <a:rPr kumimoji="1" lang="en-US" altLang="zh-TW" sz="2800" dirty="0" smtClean="0"/>
              <a:t>(W</a:t>
            </a:r>
            <a:r>
              <a:rPr kumimoji="1" lang="zh-TW" altLang="en-US" sz="2800" dirty="0" smtClean="0"/>
              <a:t>可以換成不同的按鈕</a:t>
            </a:r>
            <a:r>
              <a:rPr kumimoji="1" lang="en-US" altLang="zh-TW" sz="2800" dirty="0" smtClean="0"/>
              <a:t>)</a:t>
            </a:r>
          </a:p>
          <a:p>
            <a:r>
              <a:rPr kumimoji="1" lang="en-US" altLang="zh-TW" sz="2800" dirty="0" err="1" smtClean="0"/>
              <a:t>gameObject.transform</a:t>
            </a:r>
            <a:r>
              <a:rPr kumimoji="1" lang="zh-TW" altLang="en-US" sz="2800" dirty="0" smtClean="0"/>
              <a:t>: 對這個物件做指令</a:t>
            </a:r>
            <a:endParaRPr kumimoji="1" lang="en-US" altLang="zh-TW" sz="2800" dirty="0" smtClean="0"/>
          </a:p>
          <a:p>
            <a:pPr>
              <a:buNone/>
            </a:pPr>
            <a:r>
              <a:rPr kumimoji="1" lang="zh-TW" altLang="en-US" sz="2800" dirty="0" smtClean="0"/>
              <a:t>     後面跟</a:t>
            </a:r>
            <a:r>
              <a:rPr kumimoji="1" lang="en-US" altLang="zh-TW" sz="2800" dirty="0"/>
              <a:t>O</a:t>
            </a:r>
            <a:r>
              <a:rPr kumimoji="1" lang="en-US" altLang="zh-TW" sz="2800" dirty="0" smtClean="0"/>
              <a:t>penGL</a:t>
            </a:r>
            <a:r>
              <a:rPr kumimoji="1" lang="zh-TW" altLang="en-US" sz="2800" dirty="0" smtClean="0"/>
              <a:t>一樣是接</a:t>
            </a:r>
            <a:r>
              <a:rPr kumimoji="1" lang="en-US" altLang="zh-TW" sz="2800" dirty="0" smtClean="0"/>
              <a:t>translate()</a:t>
            </a:r>
            <a:r>
              <a:rPr kumimoji="1" lang="zh-TW" altLang="en-US" sz="2800" dirty="0" smtClean="0"/>
              <a:t>,</a:t>
            </a:r>
            <a:r>
              <a:rPr kumimoji="1" lang="en-US" altLang="zh-TW" sz="2800" dirty="0" smtClean="0"/>
              <a:t>rotate()</a:t>
            </a:r>
            <a:r>
              <a:rPr kumimoji="1" lang="zh-TW" altLang="en-US" sz="2800" dirty="0" smtClean="0"/>
              <a:t>,</a:t>
            </a:r>
            <a:r>
              <a:rPr kumimoji="1" lang="en-US" altLang="zh-TW" sz="2800" dirty="0" smtClean="0"/>
              <a:t>scale()</a:t>
            </a:r>
          </a:p>
          <a:p>
            <a:endParaRPr kumimoji="1" lang="en-US" altLang="zh-TW" sz="2800" dirty="0" smtClean="0"/>
          </a:p>
          <a:p>
            <a:endParaRPr lang="zh-TW" altLang="en-US" sz="2800" dirty="0"/>
          </a:p>
        </p:txBody>
      </p:sp>
      <p:pic>
        <p:nvPicPr>
          <p:cNvPr id="4" name="圖片 3" descr="螢幕快照 2014-12-08 下午8.31.59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192" y="4343400"/>
            <a:ext cx="3759200" cy="838200"/>
          </a:xfrm>
          <a:prstGeom prst="rect">
            <a:avLst/>
          </a:prstGeom>
        </p:spPr>
      </p:pic>
      <p:pic>
        <p:nvPicPr>
          <p:cNvPr id="5" name="圖片 4" descr="螢幕快照 2014-12-08 下午8.32.3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343400"/>
            <a:ext cx="3454400" cy="825500"/>
          </a:xfrm>
          <a:prstGeom prst="rect">
            <a:avLst/>
          </a:prstGeom>
        </p:spPr>
      </p:pic>
      <p:pic>
        <p:nvPicPr>
          <p:cNvPr id="6" name="圖片 5" descr="螢幕快照 2014-12-08 下午8.32.43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234773"/>
            <a:ext cx="5549900" cy="8255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Transform class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 dirty="0" err="1" smtClean="0"/>
              <a:t>this.transform.position</a:t>
            </a:r>
            <a:r>
              <a:rPr lang="en-US" altLang="zh-TW" sz="2800" dirty="0" smtClean="0"/>
              <a:t> = new Vector3(0, 0, 0)</a:t>
            </a:r>
          </a:p>
          <a:p>
            <a:pPr>
              <a:buNone/>
            </a:pPr>
            <a:r>
              <a:rPr lang="en-US" altLang="zh-TW" sz="2800" dirty="0" smtClean="0"/>
              <a:t>      </a:t>
            </a:r>
            <a:r>
              <a:rPr lang="en-US" altLang="zh-TW" sz="2800" dirty="0" smtClean="0">
                <a:solidFill>
                  <a:srgbClr val="00B050"/>
                </a:solidFill>
              </a:rPr>
              <a:t>//</a:t>
            </a:r>
            <a:r>
              <a:rPr lang="zh-TW" altLang="en-US" sz="2800" dirty="0" smtClean="0">
                <a:solidFill>
                  <a:srgbClr val="00B050"/>
                </a:solidFill>
              </a:rPr>
              <a:t>將此物件位置設在</a:t>
            </a:r>
            <a:r>
              <a:rPr lang="en-US" altLang="zh-TW" sz="2800" dirty="0" smtClean="0">
                <a:solidFill>
                  <a:srgbClr val="00B050"/>
                </a:solidFill>
              </a:rPr>
              <a:t>(0, 0, 0)</a:t>
            </a:r>
          </a:p>
          <a:p>
            <a:r>
              <a:rPr lang="en-US" altLang="zh-TW" sz="2800" dirty="0" err="1" smtClean="0"/>
              <a:t>this.transform.position.x</a:t>
            </a:r>
            <a:r>
              <a:rPr lang="en-US" altLang="zh-TW" sz="2800" dirty="0" smtClean="0"/>
              <a:t>  </a:t>
            </a:r>
            <a:r>
              <a:rPr lang="en-US" altLang="zh-TW" sz="2800" dirty="0" smtClean="0">
                <a:solidFill>
                  <a:srgbClr val="00B050"/>
                </a:solidFill>
              </a:rPr>
              <a:t>//</a:t>
            </a:r>
            <a:r>
              <a:rPr lang="zh-TW" altLang="en-US" sz="2800" dirty="0" smtClean="0">
                <a:solidFill>
                  <a:srgbClr val="00B050"/>
                </a:solidFill>
              </a:rPr>
              <a:t>取得此物件</a:t>
            </a:r>
            <a:r>
              <a:rPr lang="en-US" altLang="zh-TW" sz="2800" dirty="0" smtClean="0">
                <a:solidFill>
                  <a:srgbClr val="00B050"/>
                </a:solidFill>
              </a:rPr>
              <a:t>x</a:t>
            </a:r>
            <a:r>
              <a:rPr lang="zh-TW" altLang="en-US" sz="2800" dirty="0" smtClean="0">
                <a:solidFill>
                  <a:srgbClr val="00B050"/>
                </a:solidFill>
              </a:rPr>
              <a:t>座標</a:t>
            </a:r>
            <a:endParaRPr lang="en-US" altLang="zh-TW" sz="2800" dirty="0" smtClean="0">
              <a:solidFill>
                <a:srgbClr val="00B050"/>
              </a:solidFill>
            </a:endParaRPr>
          </a:p>
          <a:p>
            <a:endParaRPr lang="en-US" altLang="zh-TW" dirty="0" smtClean="0"/>
          </a:p>
          <a:p>
            <a:r>
              <a:rPr lang="zh-TW" altLang="en-US" dirty="0" smtClean="0"/>
              <a:t>其他使用方法可參考以下網址</a:t>
            </a:r>
            <a:r>
              <a:rPr lang="en-US" altLang="zh-TW" dirty="0" smtClean="0">
                <a:hlinkClick r:id="rId2"/>
              </a:rPr>
              <a:t>http://docs.unity3d.com/ScriptReference/Transform.html</a:t>
            </a:r>
            <a:endParaRPr lang="en-US" altLang="zh-TW" dirty="0" smtClean="0"/>
          </a:p>
          <a:p>
            <a:endParaRPr lang="zh-TW" altLang="en-US" dirty="0" smtClean="0"/>
          </a:p>
          <a:p>
            <a:endParaRPr lang="en-US" altLang="zh-TW" dirty="0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71" y="1549936"/>
            <a:ext cx="8820150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71" y="4149080"/>
            <a:ext cx="882015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標題 6"/>
          <p:cNvSpPr>
            <a:spLocks noGrp="1"/>
          </p:cNvSpPr>
          <p:nvPr>
            <p:ph type="title"/>
          </p:nvPr>
        </p:nvSpPr>
        <p:spPr>
          <a:xfrm>
            <a:off x="457200" y="304800"/>
            <a:ext cx="6563072" cy="1143000"/>
          </a:xfrm>
        </p:spPr>
        <p:txBody>
          <a:bodyPr/>
          <a:lstStyle/>
          <a:p>
            <a:r>
              <a:rPr lang="en-US" altLang="zh-TW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Terrain</a:t>
            </a:r>
            <a:endParaRPr lang="zh-TW" altLang="en-US" dirty="0"/>
          </a:p>
        </p:txBody>
      </p:sp>
      <p:sp>
        <p:nvSpPr>
          <p:cNvPr id="8" name="內容版面配置區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2798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下載</a:t>
            </a:r>
            <a:r>
              <a:rPr lang="en-US" altLang="zh-TW" dirty="0" smtClean="0"/>
              <a:t>model</a:t>
            </a:r>
            <a:r>
              <a:rPr lang="zh-TW" altLang="en-US" dirty="0" smtClean="0"/>
              <a:t>檔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期末專案可能</a:t>
            </a:r>
            <a:r>
              <a:rPr lang="zh-TW" altLang="en-US" dirty="0"/>
              <a:t>需要</a:t>
            </a:r>
            <a:r>
              <a:rPr lang="zh-TW" altLang="en-US" dirty="0" smtClean="0"/>
              <a:t>用到別人做好的</a:t>
            </a:r>
            <a:r>
              <a:rPr lang="en-US" altLang="zh-TW" dirty="0" smtClean="0"/>
              <a:t>model</a:t>
            </a:r>
            <a:r>
              <a:rPr lang="zh-TW" altLang="en-US" dirty="0" smtClean="0"/>
              <a:t>，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      可以從以下地方下載</a:t>
            </a:r>
            <a:endParaRPr lang="en-US" altLang="zh-TW" dirty="0" smtClean="0"/>
          </a:p>
          <a:p>
            <a:r>
              <a:rPr lang="en-US" altLang="zh-TW" dirty="0" smtClean="0"/>
              <a:t>1.</a:t>
            </a:r>
            <a:r>
              <a:rPr lang="zh-TW" altLang="en-US" dirty="0" smtClean="0"/>
              <a:t> </a:t>
            </a:r>
            <a:r>
              <a:rPr lang="en-US" altLang="zh-TW" dirty="0" smtClean="0">
                <a:hlinkClick r:id="rId2"/>
              </a:rPr>
              <a:t>Asset Store</a:t>
            </a:r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r>
              <a:rPr lang="en-US" altLang="zh-TW" dirty="0" smtClean="0"/>
              <a:t>2.</a:t>
            </a:r>
            <a:r>
              <a:rPr lang="zh-TW" altLang="en-US" dirty="0" smtClean="0"/>
              <a:t> </a:t>
            </a:r>
            <a:r>
              <a:rPr lang="en-US" altLang="zh-TW" dirty="0" smtClean="0">
                <a:hlinkClick r:id="rId3"/>
              </a:rPr>
              <a:t>http</a:t>
            </a:r>
            <a:r>
              <a:rPr lang="en-US" altLang="zh-TW" dirty="0">
                <a:hlinkClick r:id="rId3"/>
              </a:rPr>
              <a:t>://</a:t>
            </a:r>
            <a:r>
              <a:rPr lang="en-US" altLang="zh-TW" dirty="0" smtClean="0">
                <a:hlinkClick r:id="rId3"/>
              </a:rPr>
              <a:t>tf3dm.com/3d-models/all</a:t>
            </a:r>
            <a:endParaRPr lang="zh-TW" altLang="en-US" dirty="0" smtClean="0"/>
          </a:p>
          <a:p>
            <a:endParaRPr lang="zh-TW" altLang="en-US" dirty="0" smtClean="0"/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129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3429000"/>
            <a:ext cx="6853530" cy="1892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6191778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練習</a:t>
            </a:r>
            <a:endParaRPr lang="zh-TW" altLang="en-US" dirty="0"/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1. </a:t>
            </a:r>
            <a:r>
              <a:rPr lang="zh-TW" altLang="en-US" dirty="0" smtClean="0"/>
              <a:t>完成一個能夠自由落體的物體</a:t>
            </a:r>
            <a:endParaRPr lang="en-US" altLang="zh-TW" dirty="0" smtClean="0"/>
          </a:p>
          <a:p>
            <a:r>
              <a:rPr lang="en-US" altLang="zh-TW" dirty="0" smtClean="0"/>
              <a:t>2. </a:t>
            </a:r>
            <a:r>
              <a:rPr lang="zh-TW" altLang="en-US" dirty="0" smtClean="0"/>
              <a:t>完成一個帶有彈跳材質的物體</a:t>
            </a:r>
            <a:endParaRPr lang="en-US" altLang="zh-TW" dirty="0" smtClean="0"/>
          </a:p>
          <a:p>
            <a:r>
              <a:rPr lang="en-US" altLang="zh-TW" dirty="0"/>
              <a:t>3</a:t>
            </a:r>
            <a:r>
              <a:rPr lang="en-US" altLang="zh-TW" dirty="0" smtClean="0"/>
              <a:t>. </a:t>
            </a:r>
            <a:r>
              <a:rPr lang="zh-TW" altLang="en-US" dirty="0" smtClean="0"/>
              <a:t>完成</a:t>
            </a:r>
            <a:r>
              <a:rPr lang="zh-TW" altLang="en-US" dirty="0"/>
              <a:t>一個能夠以鍵盤</a:t>
            </a:r>
            <a:r>
              <a:rPr lang="en-US" altLang="zh-TW" dirty="0"/>
              <a:t>WASD</a:t>
            </a:r>
            <a:r>
              <a:rPr lang="zh-TW" altLang="en-US" dirty="0"/>
              <a:t>操控的物體 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        或是其他功能</a:t>
            </a:r>
            <a:endParaRPr lang="en-US" altLang="zh-TW" dirty="0"/>
          </a:p>
          <a:p>
            <a:r>
              <a:rPr lang="en-US" altLang="zh-TW" dirty="0" smtClean="0"/>
              <a:t>4. </a:t>
            </a:r>
            <a:r>
              <a:rPr lang="zh-TW" altLang="en-US" dirty="0" smtClean="0"/>
              <a:t>其他創意</a:t>
            </a:r>
            <a:r>
              <a:rPr lang="en-US" altLang="zh-TW" dirty="0" smtClean="0"/>
              <a:t>~</a:t>
            </a:r>
          </a:p>
          <a:p>
            <a:endParaRPr lang="en-US" altLang="zh-TW" dirty="0"/>
          </a:p>
          <a:p>
            <a:r>
              <a:rPr lang="zh-TW" altLang="en-US" dirty="0" smtClean="0"/>
              <a:t>完成後請找助教點名</a:t>
            </a:r>
            <a:r>
              <a:rPr lang="en-US" altLang="zh-TW" dirty="0" smtClean="0"/>
              <a:t>~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429000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9836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895600"/>
            <a:ext cx="1252220" cy="12954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255010" y="3088620"/>
            <a:ext cx="3124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48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Reference</a:t>
            </a:r>
            <a:endParaRPr lang="en-US" altLang="zh-TW" sz="4800" dirty="0"/>
          </a:p>
        </p:txBody>
      </p:sp>
    </p:spTree>
    <p:extLst>
      <p:ext uri="{BB962C8B-B14F-4D97-AF65-F5344CB8AC3E}">
        <p14:creationId xmlns:p14="http://schemas.microsoft.com/office/powerpoint/2010/main" val="45939667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Reference</a:t>
            </a:r>
            <a:r>
              <a:rPr lang="zh-TW" altLang="en-US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Unity3D website: unity3D.com</a:t>
            </a:r>
          </a:p>
          <a:p>
            <a:pPr lvl="1"/>
            <a:r>
              <a:rPr lang="en-US" altLang="zh-TW" dirty="0" smtClean="0">
                <a:hlinkClick r:id="rId3"/>
              </a:rPr>
              <a:t>http://unity3d.com/</a:t>
            </a:r>
            <a:endParaRPr lang="en-US" altLang="zh-TW" dirty="0" smtClean="0"/>
          </a:p>
          <a:p>
            <a:r>
              <a:rPr lang="en-US" altLang="zh-TW" dirty="0" err="1" smtClean="0"/>
              <a:t>UnityCommunity</a:t>
            </a:r>
            <a:endParaRPr lang="en-US" altLang="zh-TW" dirty="0" smtClean="0"/>
          </a:p>
          <a:p>
            <a:pPr lvl="1"/>
            <a:r>
              <a:rPr lang="en-US" altLang="zh-TW" dirty="0" smtClean="0">
                <a:hlinkClick r:id="rId4"/>
              </a:rPr>
              <a:t>http://unity3d.com/community</a:t>
            </a:r>
            <a:endParaRPr lang="en-US" altLang="zh-TW" dirty="0" smtClean="0"/>
          </a:p>
          <a:p>
            <a:r>
              <a:rPr lang="en-US" altLang="zh-TW" dirty="0" smtClean="0"/>
              <a:t>Other website</a:t>
            </a:r>
          </a:p>
          <a:p>
            <a:pPr lvl="1"/>
            <a:r>
              <a:rPr lang="en-US" altLang="zh-TW" dirty="0" smtClean="0">
                <a:hlinkClick r:id="rId5"/>
              </a:rPr>
              <a:t>http://www.cg.com.tw/Unity/Unity.asp</a:t>
            </a:r>
            <a:endParaRPr lang="en-US" altLang="zh-TW" dirty="0" smtClean="0"/>
          </a:p>
          <a:p>
            <a:r>
              <a:rPr lang="en-US" altLang="zh-TW" dirty="0" err="1" smtClean="0"/>
              <a:t>ebook</a:t>
            </a:r>
            <a:r>
              <a:rPr lang="en-US" altLang="zh-TW" dirty="0" smtClean="0"/>
              <a:t>:</a:t>
            </a:r>
            <a:r>
              <a:rPr lang="zh-TW" altLang="en-US" dirty="0" smtClean="0"/>
              <a:t> 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Unity Game Development Essentials</a:t>
            </a:r>
          </a:p>
          <a:p>
            <a:pPr lvl="1"/>
            <a:endParaRPr lang="en-US" altLang="zh-TW" dirty="0" smtClean="0"/>
          </a:p>
          <a:p>
            <a:pPr lvl="1"/>
            <a:endParaRPr lang="en-US" altLang="zh-TW" dirty="0" smtClean="0"/>
          </a:p>
          <a:p>
            <a:endParaRPr lang="en-US" altLang="zh-TW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707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564904"/>
            <a:ext cx="88773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標題 6"/>
          <p:cNvSpPr>
            <a:spLocks noGrp="1"/>
          </p:cNvSpPr>
          <p:nvPr>
            <p:ph type="title"/>
          </p:nvPr>
        </p:nvSpPr>
        <p:spPr>
          <a:xfrm>
            <a:off x="457200" y="228600"/>
            <a:ext cx="6563072" cy="1143000"/>
          </a:xfrm>
        </p:spPr>
        <p:txBody>
          <a:bodyPr/>
          <a:lstStyle/>
          <a:p>
            <a:r>
              <a:rPr lang="en-US" altLang="zh-TW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Physics</a:t>
            </a:r>
            <a:endParaRPr lang="zh-TW" altLang="en-US" dirty="0"/>
          </a:p>
        </p:txBody>
      </p:sp>
      <p:sp>
        <p:nvSpPr>
          <p:cNvPr id="8" name="內容版面配置區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1689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12" y="1844824"/>
            <a:ext cx="8839200" cy="272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標題 6"/>
          <p:cNvSpPr>
            <a:spLocks noGrp="1"/>
          </p:cNvSpPr>
          <p:nvPr>
            <p:ph type="title"/>
          </p:nvPr>
        </p:nvSpPr>
        <p:spPr>
          <a:xfrm>
            <a:off x="457200" y="228600"/>
            <a:ext cx="6563072" cy="1143000"/>
          </a:xfrm>
        </p:spPr>
        <p:txBody>
          <a:bodyPr/>
          <a:lstStyle/>
          <a:p>
            <a:r>
              <a:rPr lang="en-US" altLang="zh-TW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Audio / Video</a:t>
            </a:r>
            <a:endParaRPr lang="zh-TW" altLang="en-US" dirty="0"/>
          </a:p>
        </p:txBody>
      </p:sp>
      <p:sp>
        <p:nvSpPr>
          <p:cNvPr id="8" name="內容版面配置區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97847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urse_H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DB293D44-CF12-42FB-A90A-456DFC87D2D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3d14-00-intro</Template>
  <TotalTime>16746</TotalTime>
  <Words>1783</Words>
  <Application>Microsoft Office PowerPoint</Application>
  <PresentationFormat>如螢幕大小 (4:3)</PresentationFormat>
  <Paragraphs>345</Paragraphs>
  <Slides>73</Slides>
  <Notes>7</Notes>
  <HiddenSlides>0</HiddenSlides>
  <MMClips>0</MMClips>
  <ScaleCrop>false</ScaleCrop>
  <HeadingPairs>
    <vt:vector size="8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73</vt:i4>
      </vt:variant>
    </vt:vector>
  </HeadingPairs>
  <TitlesOfParts>
    <vt:vector size="83" baseType="lpstr">
      <vt:lpstr>Arial Unicode MS</vt:lpstr>
      <vt:lpstr>微軟正黑體</vt:lpstr>
      <vt:lpstr>新細明體</vt:lpstr>
      <vt:lpstr>標楷體</vt:lpstr>
      <vt:lpstr>Arial</vt:lpstr>
      <vt:lpstr>Calibri</vt:lpstr>
      <vt:lpstr>Times New Roman</vt:lpstr>
      <vt:lpstr>Wingdings</vt:lpstr>
      <vt:lpstr>Course_HE</vt:lpstr>
      <vt:lpstr>Image</vt:lpstr>
      <vt:lpstr>安裝unity 2018.2.X</vt:lpstr>
      <vt:lpstr>Unity 基本介紹</vt:lpstr>
      <vt:lpstr>綱要</vt:lpstr>
      <vt:lpstr>PowerPoint 簡報</vt:lpstr>
      <vt:lpstr>What’s Unity 3D</vt:lpstr>
      <vt:lpstr>Rendering</vt:lpstr>
      <vt:lpstr>Terrain</vt:lpstr>
      <vt:lpstr>Physics</vt:lpstr>
      <vt:lpstr>Audio / Video</vt:lpstr>
      <vt:lpstr>Programming</vt:lpstr>
      <vt:lpstr>Publishing</vt:lpstr>
      <vt:lpstr>Asset Store</vt:lpstr>
      <vt:lpstr>PowerPoint 簡報</vt:lpstr>
      <vt:lpstr>Unity3D IDE Interface</vt:lpstr>
      <vt:lpstr>Unity3D IDE Interface</vt:lpstr>
      <vt:lpstr>Unity3D IDE Interface</vt:lpstr>
      <vt:lpstr>Scene view (3D Space)</vt:lpstr>
      <vt:lpstr>Scene view (3D Space)</vt:lpstr>
      <vt:lpstr>Layout</vt:lpstr>
      <vt:lpstr>Project, Hierarchy, Inspector</vt:lpstr>
      <vt:lpstr>試玩</vt:lpstr>
      <vt:lpstr>PowerPoint 簡報</vt:lpstr>
      <vt:lpstr>重要名詞說明</vt:lpstr>
      <vt:lpstr>重要名詞說明</vt:lpstr>
      <vt:lpstr>重要名詞說明</vt:lpstr>
      <vt:lpstr>重要名詞說明</vt:lpstr>
      <vt:lpstr>重要名詞說明</vt:lpstr>
      <vt:lpstr>PowerPoint 簡報</vt:lpstr>
      <vt:lpstr>Unity遊戲設計架構</vt:lpstr>
      <vt:lpstr>Unity遊戲設計架構</vt:lpstr>
      <vt:lpstr>Unity遊戲設計架構</vt:lpstr>
      <vt:lpstr>Unity遊戲設計架構</vt:lpstr>
      <vt:lpstr>Unity遊戲設計架構</vt:lpstr>
      <vt:lpstr>PowerPoint 簡報</vt:lpstr>
      <vt:lpstr>建立場景及基本物件</vt:lpstr>
      <vt:lpstr>建立場景及基本物件</vt:lpstr>
      <vt:lpstr>建立場景及基本物件</vt:lpstr>
      <vt:lpstr>建立場景及基本物件</vt:lpstr>
      <vt:lpstr>建立場景及基本物件</vt:lpstr>
      <vt:lpstr>建立場景及基本物件</vt:lpstr>
      <vt:lpstr>建立場景及基本物件</vt:lpstr>
      <vt:lpstr>建立場景及基本物件</vt:lpstr>
      <vt:lpstr>建立場景及基本物件</vt:lpstr>
      <vt:lpstr>建立場景及基本物件</vt:lpstr>
      <vt:lpstr>建立場景及基本物件</vt:lpstr>
      <vt:lpstr>建立場景及基本物件</vt:lpstr>
      <vt:lpstr>建立場景及基本物件</vt:lpstr>
      <vt:lpstr>建立場景及基本物件</vt:lpstr>
      <vt:lpstr>光源使用與設定</vt:lpstr>
      <vt:lpstr>PowerPoint 簡報</vt:lpstr>
      <vt:lpstr>攝影機使用與設定</vt:lpstr>
      <vt:lpstr>物理元件使用與設定</vt:lpstr>
      <vt:lpstr>物理元件使用與設定</vt:lpstr>
      <vt:lpstr>PowerPoint 簡報</vt:lpstr>
      <vt:lpstr>物理元件使用與設定</vt:lpstr>
      <vt:lpstr>物理元件使用與設定</vt:lpstr>
      <vt:lpstr>PowerPoint 簡報</vt:lpstr>
      <vt:lpstr>Script(C#)</vt:lpstr>
      <vt:lpstr>Script</vt:lpstr>
      <vt:lpstr>Hello World!!</vt:lpstr>
      <vt:lpstr>Hello World!!</vt:lpstr>
      <vt:lpstr>Hello World!!</vt:lpstr>
      <vt:lpstr>基本功能函式</vt:lpstr>
      <vt:lpstr>PowerPoint 簡報</vt:lpstr>
      <vt:lpstr>宣告與資料型態</vt:lpstr>
      <vt:lpstr>Prefab</vt:lpstr>
      <vt:lpstr>Prefab</vt:lpstr>
      <vt:lpstr>控制物體</vt:lpstr>
      <vt:lpstr>Transform class</vt:lpstr>
      <vt:lpstr>下載model檔</vt:lpstr>
      <vt:lpstr>練習</vt:lpstr>
      <vt:lpstr>PowerPoint 簡報</vt:lpstr>
      <vt:lpstr>Reference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Communicating Bad News</dc:title>
  <dc:creator>fox318049@gmail.com</dc:creator>
  <cp:lastModifiedBy>Windows 使用者</cp:lastModifiedBy>
  <cp:revision>512</cp:revision>
  <cp:lastPrinted>1601-01-01T00:00:00Z</cp:lastPrinted>
  <dcterms:created xsi:type="dcterms:W3CDTF">2011-08-24T02:40:02Z</dcterms:created>
  <dcterms:modified xsi:type="dcterms:W3CDTF">2018-09-24T15:28:34Z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TC062560581033</vt:lpwstr>
  </property>
</Properties>
</file>