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97" r:id="rId26"/>
    <p:sldId id="280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93" r:id="rId35"/>
    <p:sldId id="294" r:id="rId36"/>
    <p:sldId id="292" r:id="rId37"/>
    <p:sldId id="287" r:id="rId38"/>
    <p:sldId id="288" r:id="rId39"/>
    <p:sldId id="289" r:id="rId40"/>
    <p:sldId id="290" r:id="rId41"/>
    <p:sldId id="296" r:id="rId42"/>
    <p:sldId id="299" r:id="rId43"/>
    <p:sldId id="300" r:id="rId44"/>
    <p:sldId id="301" r:id="rId45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00"/>
    <a:srgbClr val="008000"/>
    <a:srgbClr val="004000"/>
    <a:srgbClr val="00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32" autoAdjust="0"/>
  </p:normalViewPr>
  <p:slideViewPr>
    <p:cSldViewPr showGuides="1">
      <p:cViewPr varScale="1">
        <p:scale>
          <a:sx n="77" d="100"/>
          <a:sy n="77" d="100"/>
        </p:scale>
        <p:origin x="3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2A03A3-4076-42E5-821C-FF50953BA223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D4AB13-6E17-4ADD-9EDF-D01EC90350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74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D247848-DE83-4C05-AEB5-C7B0FE5EA57E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1C3EA2F-E220-4975-9086-1FB10A11E1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7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uevision_TG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2018</a:t>
            </a: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0E191-F631-4A54-BD27-F9DA1E9098F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1CF58B-9FE5-40A3-B011-E7C6378F3A7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D6525-5A67-40FC-9410-25B29475BD9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7D170-8EFA-4512-9C27-7EF5ED1BF9E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D1883-833B-42BA-9244-83B37F0E121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9248EC6-501D-4973-BCE6-5BFB5A68BF7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27348-4E48-4767-8264-11847F44CE1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35537" cy="37020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44" tIns="46723" rIns="93444" bIns="467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A00D4-F93D-4C1F-A209-056F154843B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回頭再看</a:t>
            </a:r>
            <a:r>
              <a:rPr lang="en-US" altLang="zh-TW" smtClean="0"/>
              <a:t>obj</a:t>
            </a:r>
            <a:r>
              <a:rPr lang="zh-TW" altLang="en-US" smtClean="0"/>
              <a:t> </a:t>
            </a:r>
            <a:r>
              <a:rPr lang="en-US" altLang="zh-TW" smtClean="0"/>
              <a:t>format  </a:t>
            </a:r>
            <a:r>
              <a:rPr lang="zh-TW" altLang="en-US" smtClean="0"/>
              <a:t>有關於</a:t>
            </a:r>
            <a:r>
              <a:rPr lang="en-US" altLang="zh-TW" smtClean="0"/>
              <a:t>texture coordinate</a:t>
            </a:r>
            <a:r>
              <a:rPr lang="zh-TW" altLang="en-US" smtClean="0"/>
              <a:t>的部份</a:t>
            </a: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03C8-481D-4FD5-9ADF-98D2489526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3922A-1A29-4244-B3EF-1B6D7F43F913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 提供的是最基本的函式呼叫，請試圖整理相關的功能，讓使用能更方便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25172-7FCF-45BE-B879-FFC1AEC631C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B49C14A-4508-46A4-9025-30B25177337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769E4-2DF0-4427-986A-81D22E2C1D6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D5A56-20CC-4448-A51A-608193F5348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18022E-CFD7-4E2C-8E97-39DCC4F7DDE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9E948-9A73-4031-A660-77D4AB1093A7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C3F23-1ABA-4565-AE31-3DF92222F7E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FB31E96-D937-4AE4-80F5-E71EAABCFFF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4299E-E903-4A05-8DA7-87B902AD686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A9C92-2D70-4469-B4E4-9D9476F25C1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BA08A7-BF8F-4BEF-AC0E-EDF323BE56E8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TGA</a:t>
            </a:r>
            <a:r>
              <a:rPr lang="zh-TW" altLang="en-US" smtClean="0"/>
              <a:t> 格式可詳見 </a:t>
            </a:r>
            <a:r>
              <a:rPr lang="en-US" altLang="zh-TW" smtClean="0">
                <a:hlinkClick r:id="rId3"/>
              </a:rPr>
              <a:t>http://en.wikipedia.org/wiki/Truevision_TGA</a:t>
            </a:r>
            <a:r>
              <a:rPr lang="zh-TW" altLang="en-US" smtClean="0"/>
              <a:t> 的說明</a:t>
            </a:r>
            <a:endParaRPr lang="en-US" altLang="zh-TW" smtClean="0"/>
          </a:p>
          <a:p>
            <a:r>
              <a:rPr lang="en-US" altLang="zh-TW" smtClean="0"/>
              <a:t>Texture</a:t>
            </a:r>
            <a:r>
              <a:rPr lang="zh-TW" altLang="en-US" smtClean="0"/>
              <a:t>可從多種影像格式匯入，之前</a:t>
            </a:r>
            <a:r>
              <a:rPr lang="en-US" altLang="zh-TW" smtClean="0"/>
              <a:t>2D</a:t>
            </a:r>
            <a:r>
              <a:rPr lang="zh-TW" altLang="en-US" smtClean="0"/>
              <a:t>遊戲範例所利用的</a:t>
            </a:r>
            <a:r>
              <a:rPr lang="en-US" altLang="zh-TW" smtClean="0"/>
              <a:t>bmp</a:t>
            </a:r>
            <a:r>
              <a:rPr lang="zh-TW" altLang="en-US" smtClean="0"/>
              <a:t>格式也可用來讀入貼圖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73692-46ED-4CFE-91B2-2C0CF4A5B5B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BDA9-D922-4175-9089-DF7454412F99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C392-4EFD-44CF-A121-B3CFCAA80C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70165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BF3E-3F39-443A-AC4D-B72F16FA296E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88D-EC70-45A2-ACAD-4DE6E5C670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4622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E69F-7AE8-4013-A149-79F8FE6E6FA5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53ED-B05C-48F0-928F-8B75300C4F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43656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D3B5-55CF-4646-84BF-39934DBFF319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BDCA-2ABD-48D0-9D9B-4C60FA752D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7D3D-6421-49E3-ADF6-945835C2BA6E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B58A-15D6-4E9E-ACCE-0B7B8BF9C8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86047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4124-8431-4260-8F39-875BB417C83A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E5E8-0459-43A3-B084-8D511240B4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42443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8294-8366-4F27-987E-7CF62E095F4A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8322-ADE6-4D18-9D03-DC022DEC04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00860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ACCE-6E7F-465F-8D9A-8477899CEC5A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F45D-DDF1-497E-8AC0-5A7F7FAA11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1756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A3067F-B4F9-449B-93E1-E1242964EF56}" type="datetimeFigureOut">
              <a:rPr lang="zh-TW" altLang="en-US"/>
              <a:pPr>
                <a:defRPr/>
              </a:pPr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5802B3-9481-4D1C-BE4B-4D7D8DD676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42900" y="15573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 sz="4400" b="1">
              <a:latin typeface="Arial" charset="0"/>
              <a:ea typeface="新細明體" pitchFamily="18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0000"/>
                </a:solidFill>
              </a:rPr>
              <a:t>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/>
              <a:t>3D Game Programming</a:t>
            </a:r>
            <a:br>
              <a:rPr lang="en-US" altLang="zh-TW" smtClean="0"/>
            </a:br>
            <a:r>
              <a:rPr lang="en-US" altLang="zh-TW" smtClean="0"/>
              <a:t>Texture Mapping</a:t>
            </a:r>
            <a:endParaRPr lang="zh-TW" altLang="en-US" smtClean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 smtClean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zh-TW" altLang="en-US" sz="4400" dirty="0" smtClean="0"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en-US" altLang="zh-TW" sz="4400" dirty="0" smtClean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Typical Usage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79463" y="1684338"/>
            <a:ext cx="8040687" cy="4840287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endParaRPr lang="en-US" altLang="zh-TW" dirty="0"/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target</a:t>
            </a:r>
            <a:r>
              <a:rPr lang="en-US" altLang="zh-TW" dirty="0" smtClean="0"/>
              <a:t>: GL_TEXTURE_2D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level</a:t>
            </a:r>
            <a:r>
              <a:rPr lang="en-US" altLang="zh-TW" dirty="0" smtClean="0"/>
              <a:t>: no </a:t>
            </a:r>
            <a:r>
              <a:rPr lang="en-US" altLang="zh-TW" dirty="0" err="1" smtClean="0"/>
              <a:t>mipmapping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components</a:t>
            </a:r>
            <a:r>
              <a:rPr lang="en-US" altLang="zh-TW" dirty="0" smtClean="0"/>
              <a:t>: R, G, 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w, h</a:t>
            </a:r>
            <a:r>
              <a:rPr lang="en-US" altLang="zh-TW" dirty="0" smtClean="0"/>
              <a:t>: 512 X 512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border</a:t>
            </a:r>
            <a:r>
              <a:rPr lang="en-US" altLang="zh-TW" dirty="0" smtClean="0"/>
              <a:t>: no border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format and type</a:t>
            </a:r>
            <a:r>
              <a:rPr lang="en-US" altLang="zh-TW" dirty="0" smtClean="0"/>
              <a:t>: GL_RGB and unsigned byte (0~255)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err="1" smtClean="0">
                <a:solidFill>
                  <a:srgbClr val="FF0000"/>
                </a:solidFill>
              </a:rPr>
              <a:t>texels</a:t>
            </a:r>
            <a:r>
              <a:rPr lang="en-US" altLang="zh-TW" dirty="0" smtClean="0"/>
              <a:t>: actual data!</a:t>
            </a:r>
            <a:endParaRPr lang="zh-TW" alt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484313"/>
            <a:ext cx="8496300" cy="758825"/>
          </a:xfrm>
          <a:prstGeom prst="rect">
            <a:avLst/>
          </a:prstGeom>
          <a:solidFill>
            <a:srgbClr val="FFFFCC"/>
          </a:solidFill>
          <a:ln w="31750" cap="flat" cmpd="sng" algn="ctr">
            <a:solidFill>
              <a:schemeClr val="dk1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3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i="1" dirty="0"/>
              <a:t>glTexImage2D(GL_TEXTURE_2D, 0, 3, 512, 512, 0, </a:t>
            </a:r>
            <a:r>
              <a:rPr lang="en-US" altLang="zh-TW" sz="2400" i="1" dirty="0" smtClean="0"/>
              <a:t>GL_RGB, </a:t>
            </a:r>
            <a:br>
              <a:rPr lang="en-US" altLang="zh-TW" sz="2400" i="1" dirty="0" smtClean="0"/>
            </a:br>
            <a:r>
              <a:rPr lang="en-US" altLang="zh-TW" sz="2400" i="1" dirty="0" smtClean="0"/>
              <a:t>                  GL_UNSIGNED_BYTE</a:t>
            </a:r>
            <a:r>
              <a:rPr lang="en-US" altLang="zh-TW" sz="2400" i="1" dirty="0"/>
              <a:t>, </a:t>
            </a:r>
            <a:r>
              <a:rPr lang="en-US" altLang="zh-TW" sz="2400" i="1" dirty="0" err="1"/>
              <a:t>my_texels</a:t>
            </a:r>
            <a:r>
              <a:rPr lang="en-US" altLang="zh-TW" sz="2400" i="1" dirty="0"/>
              <a:t>);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/>
              <a:t>Converting A Texture Image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153400" cy="4191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zh-TW" sz="2800" smtClean="0"/>
              <a:t>OpenGL requires texture dimensions to be powers of 2. </a:t>
            </a:r>
            <a:r>
              <a:rPr lang="en-US" altLang="zh-TW" sz="2800" smtClean="0">
                <a:solidFill>
                  <a:srgbClr val="FF0000"/>
                </a:solidFill>
              </a:rPr>
              <a:t>(Note: after OpenGL 2.0, texture dimensions can be non-power-of two.)</a:t>
            </a:r>
          </a:p>
          <a:p>
            <a:pPr eaLnBrk="1" hangingPunct="1"/>
            <a:r>
              <a:rPr lang="en-US" altLang="zh-TW" sz="2800" smtClean="0"/>
              <a:t>If dimensions of image are not powers of 2</a:t>
            </a:r>
            <a:endParaRPr lang="en-US" altLang="zh-TW" smtClean="0"/>
          </a:p>
          <a:p>
            <a:pPr algn="ctr" eaLnBrk="1" hangingPunct="1"/>
            <a:r>
              <a:rPr lang="en-US" altLang="zh-TW" sz="2600" b="1" smtClean="0">
                <a:latin typeface="Courier New" pitchFamily="49" charset="0"/>
              </a:rPr>
              <a:t>gluScaleImage( </a:t>
            </a:r>
            <a:r>
              <a:rPr lang="en-US" altLang="zh-TW" sz="2400" b="1" smtClean="0">
                <a:latin typeface="Courier New" pitchFamily="49" charset="0"/>
              </a:rPr>
              <a:t>format, w_in, h_in,</a:t>
            </a:r>
            <a:br>
              <a:rPr lang="en-US" altLang="zh-TW" sz="2400" b="1" smtClean="0">
                <a:latin typeface="Courier New" pitchFamily="49" charset="0"/>
              </a:rPr>
            </a:br>
            <a:r>
              <a:rPr lang="en-US" altLang="zh-TW" sz="2400" b="1" smtClean="0">
                <a:latin typeface="Courier New" pitchFamily="49" charset="0"/>
              </a:rPr>
              <a:t>   type_in, *data_in, w_out, h_out,</a:t>
            </a:r>
            <a:br>
              <a:rPr lang="en-US" altLang="zh-TW" sz="2400" b="1" smtClean="0">
                <a:latin typeface="Courier New" pitchFamily="49" charset="0"/>
              </a:rPr>
            </a:br>
            <a:r>
              <a:rPr lang="en-US" altLang="zh-TW" sz="2400" b="1" smtClean="0">
                <a:latin typeface="Courier New" pitchFamily="49" charset="0"/>
              </a:rPr>
              <a:t>   type_out, *data_out</a:t>
            </a:r>
            <a:r>
              <a:rPr lang="en-US" altLang="zh-TW" sz="2600" b="1" smtClean="0">
                <a:latin typeface="Courier New" pitchFamily="49" charset="0"/>
              </a:rPr>
              <a:t> );</a:t>
            </a:r>
            <a:endParaRPr lang="en-US" altLang="zh-TW" sz="2800" b="1" smtClean="0">
              <a:latin typeface="Courier New" pitchFamily="49" charset="0"/>
            </a:endParaRPr>
          </a:p>
          <a:p>
            <a:pPr lvl="1" eaLnBrk="1" hangingPunct="1"/>
            <a:r>
              <a:rPr lang="en-US" altLang="zh-TW" b="1" smtClean="0">
                <a:latin typeface="Courier New" pitchFamily="49" charset="0"/>
              </a:rPr>
              <a:t>data_in</a:t>
            </a:r>
            <a:r>
              <a:rPr lang="en-US" altLang="zh-TW" b="1" i="1" smtClean="0"/>
              <a:t> </a:t>
            </a:r>
            <a:r>
              <a:rPr lang="en-US" altLang="zh-TW" smtClean="0"/>
              <a:t>is source image</a:t>
            </a:r>
          </a:p>
          <a:p>
            <a:pPr lvl="1" eaLnBrk="1" hangingPunct="1"/>
            <a:r>
              <a:rPr lang="en-US" altLang="zh-TW" b="1" smtClean="0">
                <a:latin typeface="Courier New" pitchFamily="49" charset="0"/>
              </a:rPr>
              <a:t>data_out</a:t>
            </a:r>
            <a:r>
              <a:rPr lang="en-US" altLang="zh-TW" b="1" i="1" smtClean="0"/>
              <a:t> </a:t>
            </a:r>
            <a:r>
              <a:rPr lang="en-US" altLang="zh-TW" smtClean="0"/>
              <a:t>is for destination image</a:t>
            </a:r>
          </a:p>
          <a:p>
            <a:pPr eaLnBrk="1" hangingPunct="1"/>
            <a:r>
              <a:rPr lang="en-US" altLang="zh-TW" sz="2800" smtClean="0"/>
              <a:t>Image interpolated and filtered during scaling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6E44817-3873-43B3-8456-290E1F0E986A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3000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8813" y="22050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14625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3000" y="263366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5" y="263366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57438" y="263366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3250" y="263366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43000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28813" y="306228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14625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43000" y="349091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71625" y="349091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57438" y="349091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43250" y="349091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43000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28813" y="39195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14625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143000" y="4348163"/>
            <a:ext cx="27860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6200000" flipV="1">
            <a:off x="-71437" y="3133725"/>
            <a:ext cx="2438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文字方塊 26"/>
          <p:cNvSpPr txBox="1">
            <a:spLocks noChangeArrowheads="1"/>
          </p:cNvSpPr>
          <p:nvPr/>
        </p:nvSpPr>
        <p:spPr bwMode="auto">
          <a:xfrm>
            <a:off x="3786188" y="4143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1527" name="文字方塊 27"/>
          <p:cNvSpPr txBox="1">
            <a:spLocks noChangeArrowheads="1"/>
          </p:cNvSpPr>
          <p:nvPr/>
        </p:nvSpPr>
        <p:spPr bwMode="auto">
          <a:xfrm>
            <a:off x="1000125" y="15716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00625" y="3786188"/>
            <a:ext cx="2428875" cy="2214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143000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571875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500438" y="2214563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214438" y="2143125"/>
            <a:ext cx="3857625" cy="16430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3000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8813" y="22050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14625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3000" y="263366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5" y="263366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57438" y="263366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3250" y="263366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43000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28813" y="306228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14625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43000" y="349091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71625" y="349091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57438" y="349091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43250" y="349091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43000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28813" y="39195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14625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143000" y="4348163"/>
            <a:ext cx="27860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文字方塊 26"/>
          <p:cNvSpPr txBox="1">
            <a:spLocks noChangeArrowheads="1"/>
          </p:cNvSpPr>
          <p:nvPr/>
        </p:nvSpPr>
        <p:spPr bwMode="auto">
          <a:xfrm>
            <a:off x="3786188" y="4143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2550" name="文字方塊 27"/>
          <p:cNvSpPr txBox="1">
            <a:spLocks noChangeArrowheads="1"/>
          </p:cNvSpPr>
          <p:nvPr/>
        </p:nvSpPr>
        <p:spPr bwMode="auto">
          <a:xfrm>
            <a:off x="1500188" y="1428750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143000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571875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直角三角形 29"/>
          <p:cNvSpPr/>
          <p:nvPr/>
        </p:nvSpPr>
        <p:spPr>
          <a:xfrm rot="10800000">
            <a:off x="2286000" y="2143125"/>
            <a:ext cx="1214438" cy="21431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直角三角形 34"/>
          <p:cNvSpPr/>
          <p:nvPr/>
        </p:nvSpPr>
        <p:spPr>
          <a:xfrm rot="10800000" flipH="1">
            <a:off x="1143000" y="2143125"/>
            <a:ext cx="1295400" cy="21431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rot="16200000" flipV="1">
            <a:off x="-71437" y="3133725"/>
            <a:ext cx="2438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357438" y="2286000"/>
            <a:ext cx="3857625" cy="16430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/>
        </p:nvSpPr>
        <p:spPr>
          <a:xfrm>
            <a:off x="5000625" y="3929063"/>
            <a:ext cx="2357438" cy="207168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1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Based on parametric texture coordinates</a:t>
            </a:r>
          </a:p>
          <a:p>
            <a:pPr eaLnBrk="1" hangingPunct="1"/>
            <a:r>
              <a:rPr lang="en-US" altLang="zh-TW" sz="2400" b="1" smtClean="0">
                <a:latin typeface="Courier New" pitchFamily="49" charset="0"/>
              </a:rPr>
              <a:t>glTexCoord*()</a:t>
            </a:r>
            <a:r>
              <a:rPr lang="en-US" altLang="zh-TW" sz="2800" smtClean="0"/>
              <a:t> specified at each vertex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1377950" y="3563938"/>
            <a:ext cx="1811338" cy="1804987"/>
            <a:chOff x="868" y="2553"/>
            <a:chExt cx="1141" cy="1137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868" y="3124"/>
              <a:ext cx="566" cy="56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93" name="Rectangle 5"/>
            <p:cNvSpPr>
              <a:spLocks noChangeArrowheads="1"/>
            </p:cNvSpPr>
            <p:nvPr/>
          </p:nvSpPr>
          <p:spPr bwMode="auto">
            <a:xfrm>
              <a:off x="1446" y="3126"/>
              <a:ext cx="563" cy="56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94" name="Rectangle 6"/>
            <p:cNvSpPr>
              <a:spLocks noChangeArrowheads="1"/>
            </p:cNvSpPr>
            <p:nvPr/>
          </p:nvSpPr>
          <p:spPr bwMode="auto">
            <a:xfrm>
              <a:off x="870" y="2553"/>
              <a:ext cx="1139" cy="56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377950" y="3556000"/>
            <a:ext cx="18161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1371600" y="309245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371600" y="537845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1371600" y="446405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286000" y="446405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3425825" y="5362575"/>
            <a:ext cx="31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ook Antiqua" pitchFamily="18" charset="0"/>
                <a:ea typeface="新細明體" pitchFamily="18" charset="-120"/>
              </a:rPr>
              <a:t>s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001713" y="2924175"/>
            <a:ext cx="28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ook Antiqua" pitchFamily="18" charset="0"/>
                <a:ea typeface="新細明體" pitchFamily="18" charset="-120"/>
              </a:rPr>
              <a:t>t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2994025" y="3122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1, 1</a:t>
            </a: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708025" y="33512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0, 1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012825" y="5408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0, 0</a:t>
            </a: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2917825" y="5408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1, 0</a:t>
            </a:r>
          </a:p>
        </p:txBody>
      </p:sp>
      <p:sp>
        <p:nvSpPr>
          <p:cNvPr id="23568" name="Freeform 18"/>
          <p:cNvSpPr>
            <a:spLocks/>
          </p:cNvSpPr>
          <p:nvPr/>
        </p:nvSpPr>
        <p:spPr bwMode="auto">
          <a:xfrm>
            <a:off x="5486400" y="3549650"/>
            <a:ext cx="1830388" cy="1754188"/>
          </a:xfrm>
          <a:custGeom>
            <a:avLst/>
            <a:gdLst>
              <a:gd name="T0" fmla="*/ 2147483647 w 1153"/>
              <a:gd name="T1" fmla="*/ 0 h 1105"/>
              <a:gd name="T2" fmla="*/ 0 w 1153"/>
              <a:gd name="T3" fmla="*/ 2147483647 h 1105"/>
              <a:gd name="T4" fmla="*/ 2147483647 w 1153"/>
              <a:gd name="T5" fmla="*/ 2147483647 h 1105"/>
              <a:gd name="T6" fmla="*/ 2147483647 w 1153"/>
              <a:gd name="T7" fmla="*/ 0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1105"/>
              <a:gd name="T14" fmla="*/ 1153 w 1153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1105">
                <a:moveTo>
                  <a:pt x="864" y="0"/>
                </a:moveTo>
                <a:lnTo>
                  <a:pt x="0" y="864"/>
                </a:lnTo>
                <a:lnTo>
                  <a:pt x="1152" y="1104"/>
                </a:lnTo>
                <a:lnTo>
                  <a:pt x="8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6124575" y="4287838"/>
            <a:ext cx="1033463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6210300" y="4476750"/>
            <a:ext cx="398463" cy="59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1" name="Freeform 21"/>
          <p:cNvSpPr>
            <a:spLocks/>
          </p:cNvSpPr>
          <p:nvPr/>
        </p:nvSpPr>
        <p:spPr bwMode="auto">
          <a:xfrm>
            <a:off x="1739900" y="3867150"/>
            <a:ext cx="979488" cy="979488"/>
          </a:xfrm>
          <a:custGeom>
            <a:avLst/>
            <a:gdLst>
              <a:gd name="T0" fmla="*/ 0 w 617"/>
              <a:gd name="T1" fmla="*/ 0 h 617"/>
              <a:gd name="T2" fmla="*/ 2147483647 w 617"/>
              <a:gd name="T3" fmla="*/ 2147483647 h 617"/>
              <a:gd name="T4" fmla="*/ 2147483647 w 617"/>
              <a:gd name="T5" fmla="*/ 2147483647 h 617"/>
              <a:gd name="T6" fmla="*/ 0 w 617"/>
              <a:gd name="T7" fmla="*/ 0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617"/>
              <a:gd name="T14" fmla="*/ 617 w 617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617">
                <a:moveTo>
                  <a:pt x="0" y="0"/>
                </a:moveTo>
                <a:lnTo>
                  <a:pt x="248" y="616"/>
                </a:lnTo>
                <a:lnTo>
                  <a:pt x="616" y="4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72" name="Line 22"/>
          <p:cNvSpPr>
            <a:spLocks noChangeShapeType="1"/>
          </p:cNvSpPr>
          <p:nvPr/>
        </p:nvSpPr>
        <p:spPr bwMode="auto">
          <a:xfrm flipV="1">
            <a:off x="3195638" y="3549650"/>
            <a:ext cx="3662362" cy="219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3195638" y="4873625"/>
            <a:ext cx="2290762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2743200" y="4540250"/>
            <a:ext cx="4572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5922963" y="3122613"/>
            <a:ext cx="188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(s, t) = (0.2, 0.8)</a:t>
            </a:r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4471988" y="44942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(0.4, 0.2)</a:t>
            </a:r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834188" y="53324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(0.8, 0.4)</a:t>
            </a:r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6896100" y="34274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A</a:t>
            </a:r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5240338" y="50276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B</a:t>
            </a:r>
          </a:p>
        </p:txBody>
      </p:sp>
      <p:sp>
        <p:nvSpPr>
          <p:cNvPr id="23580" name="Rectangle 30"/>
          <p:cNvSpPr>
            <a:spLocks noChangeArrowheads="1"/>
          </p:cNvSpPr>
          <p:nvPr/>
        </p:nvSpPr>
        <p:spPr bwMode="auto">
          <a:xfrm>
            <a:off x="7362825" y="5027613"/>
            <a:ext cx="36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C</a:t>
            </a:r>
          </a:p>
        </p:txBody>
      </p:sp>
      <p:sp>
        <p:nvSpPr>
          <p:cNvPr id="23581" name="Rectangle 31"/>
          <p:cNvSpPr>
            <a:spLocks noChangeArrowheads="1"/>
          </p:cNvSpPr>
          <p:nvPr/>
        </p:nvSpPr>
        <p:spPr bwMode="auto">
          <a:xfrm>
            <a:off x="1446213" y="36099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bg2"/>
                </a:solidFill>
                <a:latin typeface="Book Antiqua" pitchFamily="18" charset="0"/>
                <a:ea typeface="新細明體" pitchFamily="18" charset="-120"/>
              </a:rPr>
              <a:t>a</a:t>
            </a:r>
          </a:p>
        </p:txBody>
      </p:sp>
      <p:sp>
        <p:nvSpPr>
          <p:cNvPr id="23582" name="Rectangle 32"/>
          <p:cNvSpPr>
            <a:spLocks noChangeArrowheads="1"/>
          </p:cNvSpPr>
          <p:nvPr/>
        </p:nvSpPr>
        <p:spPr bwMode="auto">
          <a:xfrm>
            <a:off x="1895475" y="47990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b</a:t>
            </a:r>
          </a:p>
        </p:txBody>
      </p:sp>
      <p:sp>
        <p:nvSpPr>
          <p:cNvPr id="23583" name="Rectangle 33"/>
          <p:cNvSpPr>
            <a:spLocks noChangeArrowheads="1"/>
          </p:cNvSpPr>
          <p:nvPr/>
        </p:nvSpPr>
        <p:spPr bwMode="auto">
          <a:xfrm>
            <a:off x="2595563" y="449421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c</a:t>
            </a:r>
          </a:p>
        </p:txBody>
      </p:sp>
      <p:sp>
        <p:nvSpPr>
          <p:cNvPr id="23584" name="Rectangle 34"/>
          <p:cNvSpPr>
            <a:spLocks noChangeArrowheads="1"/>
          </p:cNvSpPr>
          <p:nvPr/>
        </p:nvSpPr>
        <p:spPr bwMode="auto">
          <a:xfrm>
            <a:off x="1420813" y="5805488"/>
            <a:ext cx="1920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  <a:ea typeface="新細明體" pitchFamily="18" charset="-120"/>
              </a:rPr>
              <a:t>Texture Space</a:t>
            </a:r>
          </a:p>
        </p:txBody>
      </p:sp>
      <p:sp>
        <p:nvSpPr>
          <p:cNvPr id="23585" name="Rectangle 35"/>
          <p:cNvSpPr>
            <a:spLocks noChangeArrowheads="1"/>
          </p:cNvSpPr>
          <p:nvPr/>
        </p:nvSpPr>
        <p:spPr bwMode="auto">
          <a:xfrm>
            <a:off x="5422900" y="5840413"/>
            <a:ext cx="18113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  <a:ea typeface="新細明體" pitchFamily="18" charset="-120"/>
              </a:rPr>
              <a:t>Object Space</a:t>
            </a:r>
          </a:p>
        </p:txBody>
      </p:sp>
      <p:sp>
        <p:nvSpPr>
          <p:cNvPr id="23586" name="Freeform 36"/>
          <p:cNvSpPr>
            <a:spLocks/>
          </p:cNvSpPr>
          <p:nvPr/>
        </p:nvSpPr>
        <p:spPr bwMode="auto">
          <a:xfrm>
            <a:off x="5489575" y="4292600"/>
            <a:ext cx="1111250" cy="777875"/>
          </a:xfrm>
          <a:custGeom>
            <a:avLst/>
            <a:gdLst>
              <a:gd name="T0" fmla="*/ 2147483647 w 700"/>
              <a:gd name="T1" fmla="*/ 0 h 490"/>
              <a:gd name="T2" fmla="*/ 2147483647 w 700"/>
              <a:gd name="T3" fmla="*/ 2147483647 h 490"/>
              <a:gd name="T4" fmla="*/ 2147483647 w 700"/>
              <a:gd name="T5" fmla="*/ 2147483647 h 490"/>
              <a:gd name="T6" fmla="*/ 0 w 700"/>
              <a:gd name="T7" fmla="*/ 2147483647 h 490"/>
              <a:gd name="T8" fmla="*/ 2147483647 w 700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0"/>
              <a:gd name="T16" fmla="*/ 0 h 490"/>
              <a:gd name="T17" fmla="*/ 700 w 700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0" h="490">
                <a:moveTo>
                  <a:pt x="397" y="0"/>
                </a:moveTo>
                <a:lnTo>
                  <a:pt x="699" y="115"/>
                </a:lnTo>
                <a:lnTo>
                  <a:pt x="452" y="489"/>
                </a:lnTo>
                <a:lnTo>
                  <a:pt x="0" y="396"/>
                </a:lnTo>
                <a:lnTo>
                  <a:pt x="397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7" name="Freeform 37"/>
          <p:cNvSpPr>
            <a:spLocks/>
          </p:cNvSpPr>
          <p:nvPr/>
        </p:nvSpPr>
        <p:spPr bwMode="auto">
          <a:xfrm>
            <a:off x="6210300" y="4479925"/>
            <a:ext cx="1106488" cy="820738"/>
          </a:xfrm>
          <a:custGeom>
            <a:avLst/>
            <a:gdLst>
              <a:gd name="T0" fmla="*/ 2147483647 w 697"/>
              <a:gd name="T1" fmla="*/ 0 h 517"/>
              <a:gd name="T2" fmla="*/ 2147483647 w 697"/>
              <a:gd name="T3" fmla="*/ 2147483647 h 517"/>
              <a:gd name="T4" fmla="*/ 2147483647 w 697"/>
              <a:gd name="T5" fmla="*/ 2147483647 h 517"/>
              <a:gd name="T6" fmla="*/ 0 w 697"/>
              <a:gd name="T7" fmla="*/ 2147483647 h 517"/>
              <a:gd name="T8" fmla="*/ 2147483647 w 697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7"/>
              <a:gd name="T16" fmla="*/ 0 h 517"/>
              <a:gd name="T17" fmla="*/ 697 w 697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7" h="517">
                <a:moveTo>
                  <a:pt x="247" y="0"/>
                </a:moveTo>
                <a:lnTo>
                  <a:pt x="593" y="131"/>
                </a:lnTo>
                <a:lnTo>
                  <a:pt x="696" y="516"/>
                </a:lnTo>
                <a:lnTo>
                  <a:pt x="0" y="372"/>
                </a:lnTo>
                <a:lnTo>
                  <a:pt x="247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8" name="Freeform 38"/>
          <p:cNvSpPr>
            <a:spLocks/>
          </p:cNvSpPr>
          <p:nvPr/>
        </p:nvSpPr>
        <p:spPr bwMode="auto">
          <a:xfrm>
            <a:off x="6130925" y="3557588"/>
            <a:ext cx="1022350" cy="1122362"/>
          </a:xfrm>
          <a:custGeom>
            <a:avLst/>
            <a:gdLst>
              <a:gd name="T0" fmla="*/ 0 w 644"/>
              <a:gd name="T1" fmla="*/ 2147483647 h 707"/>
              <a:gd name="T2" fmla="*/ 2147483647 w 644"/>
              <a:gd name="T3" fmla="*/ 0 h 707"/>
              <a:gd name="T4" fmla="*/ 2147483647 w 644"/>
              <a:gd name="T5" fmla="*/ 2147483647 h 707"/>
              <a:gd name="T6" fmla="*/ 0 w 644"/>
              <a:gd name="T7" fmla="*/ 2147483647 h 707"/>
              <a:gd name="T8" fmla="*/ 0 60000 65536"/>
              <a:gd name="T9" fmla="*/ 0 60000 65536"/>
              <a:gd name="T10" fmla="*/ 0 60000 65536"/>
              <a:gd name="T11" fmla="*/ 0 60000 65536"/>
              <a:gd name="T12" fmla="*/ 0 w 644"/>
              <a:gd name="T13" fmla="*/ 0 h 707"/>
              <a:gd name="T14" fmla="*/ 644 w 644"/>
              <a:gd name="T15" fmla="*/ 707 h 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4" h="707">
                <a:moveTo>
                  <a:pt x="0" y="458"/>
                </a:moveTo>
                <a:lnTo>
                  <a:pt x="456" y="0"/>
                </a:lnTo>
                <a:lnTo>
                  <a:pt x="643" y="706"/>
                </a:lnTo>
                <a:lnTo>
                  <a:pt x="0" y="458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9" name="Line 39"/>
          <p:cNvSpPr>
            <a:spLocks noChangeShapeType="1"/>
          </p:cNvSpPr>
          <p:nvPr/>
        </p:nvSpPr>
        <p:spPr bwMode="auto">
          <a:xfrm flipV="1">
            <a:off x="1752600" y="3773488"/>
            <a:ext cx="14478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0" name="Line 40"/>
          <p:cNvSpPr>
            <a:spLocks noChangeShapeType="1"/>
          </p:cNvSpPr>
          <p:nvPr/>
        </p:nvSpPr>
        <p:spPr bwMode="auto">
          <a:xfrm>
            <a:off x="3200400" y="4621213"/>
            <a:ext cx="4110038" cy="6810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1" name="Line 41"/>
          <p:cNvSpPr>
            <a:spLocks noChangeShapeType="1"/>
          </p:cNvSpPr>
          <p:nvPr/>
        </p:nvSpPr>
        <p:spPr bwMode="auto">
          <a:xfrm>
            <a:off x="2133600" y="4840288"/>
            <a:ext cx="1057275" cy="3333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Load texture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solidFill>
                  <a:srgbClr val="00B050"/>
                </a:solidFill>
              </a:rPr>
              <a:t> </a:t>
            </a:r>
            <a:r>
              <a:rPr lang="en-US" altLang="zh-TW" sz="2000" smtClean="0">
                <a:solidFill>
                  <a:srgbClr val="00B050"/>
                </a:solidFill>
              </a:rPr>
              <a:t>// Load texture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GLbyte *pBytes;</a:t>
            </a:r>
            <a:endParaRPr lang="en-US" altLang="zh-TW" sz="200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glPixelStorei(GL_UNPACK_ALIGNMENT, 1);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pBytes = </a:t>
            </a:r>
            <a:r>
              <a:rPr lang="en-US" altLang="zh-TW" sz="2000" smtClean="0">
                <a:solidFill>
                  <a:srgbClr val="FF0000"/>
                </a:solidFill>
              </a:rPr>
              <a:t>gltLoadTGA</a:t>
            </a:r>
            <a:r>
              <a:rPr lang="en-US" altLang="zh-TW" sz="2000" smtClean="0"/>
              <a:t>("Stone.tga", &amp;iWidth, &amp;iHeight, &amp;iComponents, &amp;eFormat);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glTexImage2D</a:t>
            </a:r>
            <a:r>
              <a:rPr lang="en-US" altLang="zh-TW" sz="2000" smtClean="0"/>
              <a:t>(GL_TEXTURE_2D, 0, iComponents, iWidth, iHeight, 0, eFormat, GL_UNSIGNED_BYTE, pBytes);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free(pBytes);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Typical Code</a:t>
            </a:r>
          </a:p>
        </p:txBody>
      </p:sp>
      <p:sp>
        <p:nvSpPr>
          <p:cNvPr id="25603" name="Text Box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/>
              <a:t>glBegin(GL_TRIANGLES);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glColor3f(1.0f, 1.0f, 1.0f); </a:t>
            </a:r>
            <a:r>
              <a:rPr lang="en-US" altLang="zh-TW" sz="2000" b="1" smtClean="0">
                <a:solidFill>
                  <a:srgbClr val="00FF00"/>
                </a:solidFill>
                <a:latin typeface="Courier New" pitchFamily="49" charset="0"/>
              </a:rPr>
              <a:t>//if no shading used</a:t>
            </a:r>
            <a:endParaRPr lang="en-US" altLang="zh-TW" sz="2000" smtClean="0">
              <a:solidFill>
                <a:srgbClr val="00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glNormal3f(0.0f, -1.0f, 0.0f); </a:t>
            </a:r>
            <a:r>
              <a:rPr lang="en-US" altLang="zh-TW" sz="2000" b="1" smtClean="0">
                <a:solidFill>
                  <a:srgbClr val="00FF00"/>
                </a:solidFill>
                <a:latin typeface="Courier New" pitchFamily="49" charset="0"/>
              </a:rPr>
              <a:t>// if shading used</a:t>
            </a:r>
            <a:endParaRPr lang="en-US" altLang="zh-TW" sz="2000" smtClean="0">
              <a:solidFill>
                <a:srgbClr val="00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glTexCoord2f(1.0f,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glVertex3fv(vCorners[2]);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000" smtClean="0"/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glTexCoord2f(0.0f,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glVertex3fv(vCorners[4]);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000" smtClean="0"/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glTexCoord2f(0.0f,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glVertex3fv(vCorners[1]);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b="1" smtClean="0">
                <a:latin typeface="Courier New" pitchFamily="49" charset="0"/>
              </a:rPr>
              <a:t>glEnd();</a:t>
            </a:r>
          </a:p>
          <a:p>
            <a:pPr eaLnBrk="1" hangingPunct="1">
              <a:buFontTx/>
              <a:buNone/>
            </a:pPr>
            <a:endParaRPr lang="en-US" altLang="zh-TW" sz="2000" b="1" smtClean="0">
              <a:latin typeface="Courier New" pitchFamily="49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9E1EDD4-86EA-4BDC-A57A-BE11DB6231D1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03350" y="6021388"/>
            <a:ext cx="651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Note that we can use vertex arrays to increase efficiency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71625"/>
            <a:ext cx="58737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字方塊 5"/>
          <p:cNvSpPr txBox="1">
            <a:spLocks noChangeArrowheads="1"/>
          </p:cNvSpPr>
          <p:nvPr/>
        </p:nvSpPr>
        <p:spPr bwMode="auto">
          <a:xfrm>
            <a:off x="684213" y="566102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Texture image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Texture Parameter</a:t>
            </a:r>
            <a:endParaRPr lang="zh-TW" altLang="en-US" dirty="0"/>
          </a:p>
        </p:txBody>
      </p:sp>
      <p:sp>
        <p:nvSpPr>
          <p:cNvPr id="23555" name="副標題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Texture Parameter</a:t>
            </a: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Interpolation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700" smtClean="0"/>
              <a:t>OpenGL uses interpolation to find proper texels from specified texture coordinates</a:t>
            </a:r>
          </a:p>
          <a:p>
            <a:pPr eaLnBrk="1" hangingPunct="1">
              <a:buFontTx/>
              <a:buNone/>
            </a:pPr>
            <a:r>
              <a:rPr lang="en-US" altLang="zh-TW" sz="2700" smtClean="0"/>
              <a:t>Can be distortions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DA30D3F-65B6-45D2-A287-333432EE861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8677" name="Picture 5" descr="AN07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40638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good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of tex coordinates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poor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of tex coordinates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226175" y="2514600"/>
            <a:ext cx="291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texture stretched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over trapezoid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showing effects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bilinear interpolation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9274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4538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Parameters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zh-TW" sz="2800" smtClean="0"/>
              <a:t>OpenGL has a variety of parameters that determine how texture is applied</a:t>
            </a:r>
          </a:p>
          <a:p>
            <a:pPr lvl="1" eaLnBrk="1" hangingPunct="1"/>
            <a:r>
              <a:rPr lang="en-US" altLang="zh-TW" sz="2400" smtClean="0">
                <a:solidFill>
                  <a:srgbClr val="FF0000"/>
                </a:solidFill>
              </a:rPr>
              <a:t>Wrapping</a:t>
            </a:r>
            <a:r>
              <a:rPr lang="en-US" altLang="zh-TW" sz="2400" smtClean="0"/>
              <a:t> parameters determine what happens if s and t are outside the (0,1) range</a:t>
            </a:r>
          </a:p>
          <a:p>
            <a:pPr lvl="1" eaLnBrk="1" hangingPunct="1"/>
            <a:r>
              <a:rPr lang="en-US" altLang="zh-TW" sz="2400" smtClean="0"/>
              <a:t>Filter modes allow us to use </a:t>
            </a:r>
            <a:r>
              <a:rPr lang="en-US" altLang="zh-TW" sz="2400" smtClean="0">
                <a:solidFill>
                  <a:srgbClr val="FF0000"/>
                </a:solidFill>
              </a:rPr>
              <a:t>area averaging </a:t>
            </a:r>
            <a:r>
              <a:rPr lang="en-US" altLang="zh-TW" sz="2400" smtClean="0"/>
              <a:t>instead of point samples</a:t>
            </a:r>
          </a:p>
          <a:p>
            <a:pPr lvl="1" eaLnBrk="1" hangingPunct="1"/>
            <a:r>
              <a:rPr lang="en-US" altLang="zh-TW" sz="2400" smtClean="0">
                <a:solidFill>
                  <a:srgbClr val="FF0000"/>
                </a:solidFill>
              </a:rPr>
              <a:t>Mipmapping</a:t>
            </a:r>
            <a:r>
              <a:rPr lang="en-US" altLang="zh-TW" sz="2400" smtClean="0"/>
              <a:t> allows us to use textures at multiple resolutions</a:t>
            </a:r>
          </a:p>
          <a:p>
            <a:pPr lvl="1" eaLnBrk="1" hangingPunct="1"/>
            <a:r>
              <a:rPr lang="en-US" altLang="zh-TW" sz="2400" smtClean="0"/>
              <a:t>Environment parameters determine how texture mapping interacts with shading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66846A8-C491-4DB6-84A5-38E384F5F8A1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Wrapping Mode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4313"/>
            <a:ext cx="7089775" cy="234791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Clamping: if </a:t>
            </a:r>
            <a:r>
              <a:rPr lang="en-US" altLang="zh-TW" sz="2800" smtClean="0">
                <a:latin typeface="Times New Roman" pitchFamily="18" charset="0"/>
              </a:rPr>
              <a:t>s,t &gt; 1</a:t>
            </a:r>
            <a:r>
              <a:rPr lang="en-US" altLang="zh-TW" sz="2800" smtClean="0"/>
              <a:t> use 1, if </a:t>
            </a:r>
            <a:r>
              <a:rPr lang="en-US" altLang="zh-TW" sz="2800" smtClean="0">
                <a:latin typeface="Times New Roman" pitchFamily="18" charset="0"/>
              </a:rPr>
              <a:t>s,t &lt;0</a:t>
            </a:r>
            <a:r>
              <a:rPr lang="en-US" altLang="zh-TW" sz="2800" smtClean="0"/>
              <a:t> use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Wrapping: use </a:t>
            </a:r>
            <a:r>
              <a:rPr lang="en-US" altLang="zh-TW" sz="2800" smtClean="0">
                <a:latin typeface="Times New Roman" pitchFamily="18" charset="0"/>
              </a:rPr>
              <a:t>s,t</a:t>
            </a:r>
            <a:r>
              <a:rPr lang="en-US" altLang="zh-TW" sz="2800" smtClean="0"/>
              <a:t> modulo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glTexParameteri( GL_TEXTURE_2D, 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GL_TEXTURE_WRAP_S, GL_CLAMP )</a:t>
            </a:r>
            <a:endParaRPr lang="en-US" altLang="zh-TW" sz="2000" b="1" i="1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glTexParameteri( GL_TEXTURE_2D, 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GL_TEXTURE_WRAP_T, GL_REPEAT )</a:t>
            </a:r>
            <a:endParaRPr lang="en-US" altLang="zh-TW" sz="2000" b="1" i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BCEEF43-2C5D-46E8-8484-A0AA240AE8B8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2592" y="4005064"/>
            <a:ext cx="5119688" cy="1989137"/>
            <a:chOff x="1018" y="2717"/>
            <a:chExt cx="3225" cy="1253"/>
          </a:xfrm>
          <a:solidFill>
            <a:schemeClr val="bg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18" y="2717"/>
              <a:ext cx="864" cy="1205"/>
              <a:chOff x="771" y="2611"/>
              <a:chExt cx="864" cy="1205"/>
            </a:xfrm>
            <a:grpFill/>
          </p:grpSpPr>
          <p:sp>
            <p:nvSpPr>
              <p:cNvPr id="29709" name="Rectangle 6"/>
              <p:cNvSpPr>
                <a:spLocks noChangeArrowheads="1"/>
              </p:cNvSpPr>
              <p:nvPr/>
            </p:nvSpPr>
            <p:spPr bwMode="auto">
              <a:xfrm>
                <a:off x="872" y="3566"/>
                <a:ext cx="559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/>
                  <a:t>texture</a:t>
                </a:r>
              </a:p>
            </p:txBody>
          </p:sp>
          <p:sp>
            <p:nvSpPr>
              <p:cNvPr id="29710" name="Line 7"/>
              <p:cNvSpPr>
                <a:spLocks noChangeShapeType="1"/>
              </p:cNvSpPr>
              <p:nvPr/>
            </p:nvSpPr>
            <p:spPr bwMode="auto">
              <a:xfrm>
                <a:off x="925" y="3379"/>
                <a:ext cx="48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711" name="Line 8"/>
              <p:cNvSpPr>
                <a:spLocks noChangeShapeType="1"/>
              </p:cNvSpPr>
              <p:nvPr/>
            </p:nvSpPr>
            <p:spPr bwMode="auto">
              <a:xfrm flipV="1">
                <a:off x="851" y="2899"/>
                <a:ext cx="0" cy="43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1443" y="3254"/>
                <a:ext cx="178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/>
                  <a:t>s</a:t>
                </a:r>
              </a:p>
            </p:txBody>
          </p:sp>
          <p:sp>
            <p:nvSpPr>
              <p:cNvPr id="29713" name="Rectangle 10"/>
              <p:cNvSpPr>
                <a:spLocks noChangeArrowheads="1"/>
              </p:cNvSpPr>
              <p:nvPr/>
            </p:nvSpPr>
            <p:spPr bwMode="auto">
              <a:xfrm>
                <a:off x="771" y="2630"/>
                <a:ext cx="160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/>
                  <a:t>t</a:t>
                </a:r>
              </a:p>
            </p:txBody>
          </p:sp>
          <p:pic>
            <p:nvPicPr>
              <p:cNvPr id="29714" name="Picture 11" descr="C:\SIGGRAPH\tex1x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428" t="21428" r="21429" b="21429"/>
              <a:stretch>
                <a:fillRect/>
              </a:stretch>
            </p:blipFill>
            <p:spPr bwMode="auto">
              <a:xfrm>
                <a:off x="915" y="2611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281" y="2717"/>
              <a:ext cx="962" cy="1253"/>
              <a:chOff x="3752" y="2659"/>
              <a:chExt cx="962" cy="1253"/>
            </a:xfrm>
            <a:grpFill/>
          </p:grpSpPr>
          <p:sp>
            <p:nvSpPr>
              <p:cNvPr id="29707" name="Rectangle 13"/>
              <p:cNvSpPr>
                <a:spLocks noChangeArrowheads="1"/>
              </p:cNvSpPr>
              <p:nvPr/>
            </p:nvSpPr>
            <p:spPr bwMode="auto">
              <a:xfrm>
                <a:off x="3752" y="3470"/>
                <a:ext cx="962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/>
                  <a:t>GL_CLAMP</a:t>
                </a:r>
              </a:p>
              <a:p>
                <a:pPr algn="ctr">
                  <a:defRPr/>
                </a:pPr>
                <a:r>
                  <a:rPr lang="en-US" altLang="zh-TW" sz="2000"/>
                  <a:t>wrapping</a:t>
                </a:r>
              </a:p>
            </p:txBody>
          </p:sp>
          <p:pic>
            <p:nvPicPr>
              <p:cNvPr id="29708" name="Picture 14" descr="C:\SIGGRAPH\tex2x2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599" t="23599" r="23601" b="23601"/>
              <a:stretch>
                <a:fillRect/>
              </a:stretch>
            </p:blipFill>
            <p:spPr bwMode="auto">
              <a:xfrm>
                <a:off x="3843" y="2659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073" y="2717"/>
              <a:ext cx="1016" cy="1253"/>
              <a:chOff x="2150" y="2659"/>
              <a:chExt cx="1016" cy="1253"/>
            </a:xfrm>
            <a:grpFill/>
          </p:grpSpPr>
          <p:sp>
            <p:nvSpPr>
              <p:cNvPr id="29705" name="Rectangle 16"/>
              <p:cNvSpPr>
                <a:spLocks noChangeArrowheads="1"/>
              </p:cNvSpPr>
              <p:nvPr/>
            </p:nvSpPr>
            <p:spPr bwMode="auto">
              <a:xfrm>
                <a:off x="2150" y="3470"/>
                <a:ext cx="1016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/>
                  <a:t>GL_REPEAT</a:t>
                </a:r>
              </a:p>
              <a:p>
                <a:pPr algn="ctr">
                  <a:defRPr/>
                </a:pPr>
                <a:r>
                  <a:rPr lang="en-US" altLang="zh-TW" sz="2000"/>
                  <a:t>wrapping</a:t>
                </a:r>
              </a:p>
            </p:txBody>
          </p:sp>
          <p:pic>
            <p:nvPicPr>
              <p:cNvPr id="29706" name="Picture 17" descr="C:\SIGGRAPH\tex2x2r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001" t="24001" r="23199" b="23199"/>
              <a:stretch>
                <a:fillRect/>
              </a:stretch>
            </p:blipFill>
            <p:spPr bwMode="auto">
              <a:xfrm>
                <a:off x="2307" y="2659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529512" cy="10668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Magnification and </a:t>
            </a:r>
            <a:r>
              <a:rPr lang="en-US" altLang="zh-TW" sz="3600" dirty="0" err="1" smtClean="0"/>
              <a:t>Minification</a:t>
            </a:r>
            <a:endParaRPr lang="en-US" altLang="zh-TW" sz="360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CDE3565-9231-47EE-B0CB-41EA5FC215F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684213" y="1557338"/>
            <a:ext cx="7659687" cy="2746375"/>
            <a:chOff x="468" y="2208"/>
            <a:chExt cx="4825" cy="1730"/>
          </a:xfrm>
        </p:grpSpPr>
        <p:sp>
          <p:nvSpPr>
            <p:cNvPr id="31751" name="Rectangle 4"/>
            <p:cNvSpPr>
              <a:spLocks noChangeArrowheads="1"/>
            </p:cNvSpPr>
            <p:nvPr/>
          </p:nvSpPr>
          <p:spPr bwMode="auto">
            <a:xfrm>
              <a:off x="636" y="278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31752" name="Group 5"/>
            <p:cNvGrpSpPr>
              <a:grpSpLocks/>
            </p:cNvGrpSpPr>
            <p:nvPr/>
          </p:nvGrpSpPr>
          <p:grpSpPr bwMode="auto">
            <a:xfrm>
              <a:off x="1438" y="2208"/>
              <a:ext cx="1152" cy="1152"/>
              <a:chOff x="1438" y="2208"/>
              <a:chExt cx="1152" cy="1152"/>
            </a:xfrm>
          </p:grpSpPr>
          <p:sp>
            <p:nvSpPr>
              <p:cNvPr id="31798" name="Rectangle 6"/>
              <p:cNvSpPr>
                <a:spLocks noChangeArrowheads="1"/>
              </p:cNvSpPr>
              <p:nvPr/>
            </p:nvSpPr>
            <p:spPr bwMode="auto">
              <a:xfrm>
                <a:off x="1442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99" name="Line 7"/>
              <p:cNvSpPr>
                <a:spLocks noChangeShapeType="1"/>
              </p:cNvSpPr>
              <p:nvPr/>
            </p:nvSpPr>
            <p:spPr bwMode="auto">
              <a:xfrm>
                <a:off x="1438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0" name="Line 8"/>
              <p:cNvSpPr>
                <a:spLocks noChangeShapeType="1"/>
              </p:cNvSpPr>
              <p:nvPr/>
            </p:nvSpPr>
            <p:spPr bwMode="auto">
              <a:xfrm>
                <a:off x="18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1" name="Line 9"/>
              <p:cNvSpPr>
                <a:spLocks noChangeShapeType="1"/>
              </p:cNvSpPr>
              <p:nvPr/>
            </p:nvSpPr>
            <p:spPr bwMode="auto">
              <a:xfrm>
                <a:off x="15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2" name="Line 10"/>
              <p:cNvSpPr>
                <a:spLocks noChangeShapeType="1"/>
              </p:cNvSpPr>
              <p:nvPr/>
            </p:nvSpPr>
            <p:spPr bwMode="auto">
              <a:xfrm>
                <a:off x="17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3" name="Line 11"/>
              <p:cNvSpPr>
                <a:spLocks noChangeShapeType="1"/>
              </p:cNvSpPr>
              <p:nvPr/>
            </p:nvSpPr>
            <p:spPr bwMode="auto">
              <a:xfrm>
                <a:off x="201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4" name="Line 12"/>
              <p:cNvSpPr>
                <a:spLocks noChangeShapeType="1"/>
              </p:cNvSpPr>
              <p:nvPr/>
            </p:nvSpPr>
            <p:spPr bwMode="auto">
              <a:xfrm>
                <a:off x="215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5" name="Line 13"/>
              <p:cNvSpPr>
                <a:spLocks noChangeShapeType="1"/>
              </p:cNvSpPr>
              <p:nvPr/>
            </p:nvSpPr>
            <p:spPr bwMode="auto">
              <a:xfrm>
                <a:off x="1438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6" name="Line 14"/>
              <p:cNvSpPr>
                <a:spLocks noChangeShapeType="1"/>
              </p:cNvSpPr>
              <p:nvPr/>
            </p:nvSpPr>
            <p:spPr bwMode="auto">
              <a:xfrm>
                <a:off x="1438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7" name="Line 15"/>
              <p:cNvSpPr>
                <a:spLocks noChangeShapeType="1"/>
              </p:cNvSpPr>
              <p:nvPr/>
            </p:nvSpPr>
            <p:spPr bwMode="auto">
              <a:xfrm>
                <a:off x="1438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8" name="Line 16"/>
              <p:cNvSpPr>
                <a:spLocks noChangeShapeType="1"/>
              </p:cNvSpPr>
              <p:nvPr/>
            </p:nvSpPr>
            <p:spPr bwMode="auto">
              <a:xfrm>
                <a:off x="1438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9" name="Line 17"/>
              <p:cNvSpPr>
                <a:spLocks noChangeShapeType="1"/>
              </p:cNvSpPr>
              <p:nvPr/>
            </p:nvSpPr>
            <p:spPr bwMode="auto">
              <a:xfrm>
                <a:off x="230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0" name="Line 18"/>
              <p:cNvSpPr>
                <a:spLocks noChangeShapeType="1"/>
              </p:cNvSpPr>
              <p:nvPr/>
            </p:nvSpPr>
            <p:spPr bwMode="auto">
              <a:xfrm>
                <a:off x="244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1" name="Line 19"/>
              <p:cNvSpPr>
                <a:spLocks noChangeShapeType="1"/>
              </p:cNvSpPr>
              <p:nvPr/>
            </p:nvSpPr>
            <p:spPr bwMode="auto">
              <a:xfrm>
                <a:off x="1438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2" name="Line 20"/>
              <p:cNvSpPr>
                <a:spLocks noChangeShapeType="1"/>
              </p:cNvSpPr>
              <p:nvPr/>
            </p:nvSpPr>
            <p:spPr bwMode="auto">
              <a:xfrm>
                <a:off x="1438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3" name="Group 21"/>
            <p:cNvGrpSpPr>
              <a:grpSpLocks/>
            </p:cNvGrpSpPr>
            <p:nvPr/>
          </p:nvGrpSpPr>
          <p:grpSpPr bwMode="auto">
            <a:xfrm>
              <a:off x="631" y="2784"/>
              <a:ext cx="288" cy="288"/>
              <a:chOff x="631" y="2784"/>
              <a:chExt cx="288" cy="288"/>
            </a:xfrm>
          </p:grpSpPr>
          <p:sp>
            <p:nvSpPr>
              <p:cNvPr id="31792" name="Line 22"/>
              <p:cNvSpPr>
                <a:spLocks noChangeShapeType="1"/>
              </p:cNvSpPr>
              <p:nvPr/>
            </p:nvSpPr>
            <p:spPr bwMode="auto">
              <a:xfrm>
                <a:off x="775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3" name="Line 23"/>
              <p:cNvSpPr>
                <a:spLocks noChangeShapeType="1"/>
              </p:cNvSpPr>
              <p:nvPr/>
            </p:nvSpPr>
            <p:spPr bwMode="auto">
              <a:xfrm>
                <a:off x="631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4" name="Line 24"/>
              <p:cNvSpPr>
                <a:spLocks noChangeShapeType="1"/>
              </p:cNvSpPr>
              <p:nvPr/>
            </p:nvSpPr>
            <p:spPr bwMode="auto">
              <a:xfrm>
                <a:off x="919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5" name="Line 25"/>
              <p:cNvSpPr>
                <a:spLocks noChangeShapeType="1"/>
              </p:cNvSpPr>
              <p:nvPr/>
            </p:nvSpPr>
            <p:spPr bwMode="auto">
              <a:xfrm flipH="1">
                <a:off x="631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6" name="Line 26"/>
              <p:cNvSpPr>
                <a:spLocks noChangeShapeType="1"/>
              </p:cNvSpPr>
              <p:nvPr/>
            </p:nvSpPr>
            <p:spPr bwMode="auto">
              <a:xfrm flipH="1">
                <a:off x="631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7" name="Line 27"/>
              <p:cNvSpPr>
                <a:spLocks noChangeShapeType="1"/>
              </p:cNvSpPr>
              <p:nvPr/>
            </p:nvSpPr>
            <p:spPr bwMode="auto">
              <a:xfrm flipH="1">
                <a:off x="631" y="307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3262" y="2208"/>
              <a:ext cx="1152" cy="1152"/>
              <a:chOff x="3262" y="2208"/>
              <a:chExt cx="1152" cy="1152"/>
            </a:xfrm>
          </p:grpSpPr>
          <p:sp>
            <p:nvSpPr>
              <p:cNvPr id="31777" name="Rectangle 29"/>
              <p:cNvSpPr>
                <a:spLocks noChangeArrowheads="1"/>
              </p:cNvSpPr>
              <p:nvPr/>
            </p:nvSpPr>
            <p:spPr bwMode="auto">
              <a:xfrm>
                <a:off x="3266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78" name="Line 30"/>
              <p:cNvSpPr>
                <a:spLocks noChangeShapeType="1"/>
              </p:cNvSpPr>
              <p:nvPr/>
            </p:nvSpPr>
            <p:spPr bwMode="auto">
              <a:xfrm>
                <a:off x="3262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9" name="Line 31"/>
              <p:cNvSpPr>
                <a:spLocks noChangeShapeType="1"/>
              </p:cNvSpPr>
              <p:nvPr/>
            </p:nvSpPr>
            <p:spPr bwMode="auto">
              <a:xfrm>
                <a:off x="369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0" name="Line 32"/>
              <p:cNvSpPr>
                <a:spLocks noChangeShapeType="1"/>
              </p:cNvSpPr>
              <p:nvPr/>
            </p:nvSpPr>
            <p:spPr bwMode="auto">
              <a:xfrm>
                <a:off x="340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1" name="Line 33"/>
              <p:cNvSpPr>
                <a:spLocks noChangeShapeType="1"/>
              </p:cNvSpPr>
              <p:nvPr/>
            </p:nvSpPr>
            <p:spPr bwMode="auto">
              <a:xfrm>
                <a:off x="355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2" name="Line 34"/>
              <p:cNvSpPr>
                <a:spLocks noChangeShapeType="1"/>
              </p:cNvSpPr>
              <p:nvPr/>
            </p:nvSpPr>
            <p:spPr bwMode="auto">
              <a:xfrm>
                <a:off x="383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3" name="Line 35"/>
              <p:cNvSpPr>
                <a:spLocks noChangeShapeType="1"/>
              </p:cNvSpPr>
              <p:nvPr/>
            </p:nvSpPr>
            <p:spPr bwMode="auto">
              <a:xfrm>
                <a:off x="39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4" name="Line 36"/>
              <p:cNvSpPr>
                <a:spLocks noChangeShapeType="1"/>
              </p:cNvSpPr>
              <p:nvPr/>
            </p:nvSpPr>
            <p:spPr bwMode="auto">
              <a:xfrm>
                <a:off x="3262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5" name="Line 37"/>
              <p:cNvSpPr>
                <a:spLocks noChangeShapeType="1"/>
              </p:cNvSpPr>
              <p:nvPr/>
            </p:nvSpPr>
            <p:spPr bwMode="auto">
              <a:xfrm>
                <a:off x="3262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6" name="Line 38"/>
              <p:cNvSpPr>
                <a:spLocks noChangeShapeType="1"/>
              </p:cNvSpPr>
              <p:nvPr/>
            </p:nvSpPr>
            <p:spPr bwMode="auto">
              <a:xfrm>
                <a:off x="3262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7" name="Line 39"/>
              <p:cNvSpPr>
                <a:spLocks noChangeShapeType="1"/>
              </p:cNvSpPr>
              <p:nvPr/>
            </p:nvSpPr>
            <p:spPr bwMode="auto">
              <a:xfrm>
                <a:off x="3262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8" name="Line 40"/>
              <p:cNvSpPr>
                <a:spLocks noChangeShapeType="1"/>
              </p:cNvSpPr>
              <p:nvPr/>
            </p:nvSpPr>
            <p:spPr bwMode="auto">
              <a:xfrm>
                <a:off x="41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9" name="Line 41"/>
              <p:cNvSpPr>
                <a:spLocks noChangeShapeType="1"/>
              </p:cNvSpPr>
              <p:nvPr/>
            </p:nvSpPr>
            <p:spPr bwMode="auto">
              <a:xfrm>
                <a:off x="42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0" name="Line 42"/>
              <p:cNvSpPr>
                <a:spLocks noChangeShapeType="1"/>
              </p:cNvSpPr>
              <p:nvPr/>
            </p:nvSpPr>
            <p:spPr bwMode="auto">
              <a:xfrm>
                <a:off x="3262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1" name="Line 43"/>
              <p:cNvSpPr>
                <a:spLocks noChangeShapeType="1"/>
              </p:cNvSpPr>
              <p:nvPr/>
            </p:nvSpPr>
            <p:spPr bwMode="auto">
              <a:xfrm>
                <a:off x="3262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5" name="Group 44"/>
            <p:cNvGrpSpPr>
              <a:grpSpLocks/>
            </p:cNvGrpSpPr>
            <p:nvPr/>
          </p:nvGrpSpPr>
          <p:grpSpPr bwMode="auto">
            <a:xfrm>
              <a:off x="4824" y="2640"/>
              <a:ext cx="288" cy="288"/>
              <a:chOff x="4824" y="2640"/>
              <a:chExt cx="288" cy="288"/>
            </a:xfrm>
          </p:grpSpPr>
          <p:sp>
            <p:nvSpPr>
              <p:cNvPr id="31771" name="Line 45"/>
              <p:cNvSpPr>
                <a:spLocks noChangeShapeType="1"/>
              </p:cNvSpPr>
              <p:nvPr/>
            </p:nvSpPr>
            <p:spPr bwMode="auto">
              <a:xfrm>
                <a:off x="4968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2" name="Line 46"/>
              <p:cNvSpPr>
                <a:spLocks noChangeShapeType="1"/>
              </p:cNvSpPr>
              <p:nvPr/>
            </p:nvSpPr>
            <p:spPr bwMode="auto">
              <a:xfrm>
                <a:off x="4824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3" name="Line 47"/>
              <p:cNvSpPr>
                <a:spLocks noChangeShapeType="1"/>
              </p:cNvSpPr>
              <p:nvPr/>
            </p:nvSpPr>
            <p:spPr bwMode="auto">
              <a:xfrm>
                <a:off x="51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4" name="Line 48"/>
              <p:cNvSpPr>
                <a:spLocks noChangeShapeType="1"/>
              </p:cNvSpPr>
              <p:nvPr/>
            </p:nvSpPr>
            <p:spPr bwMode="auto">
              <a:xfrm flipH="1">
                <a:off x="4824" y="264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5" name="Line 49"/>
              <p:cNvSpPr>
                <a:spLocks noChangeShapeType="1"/>
              </p:cNvSpPr>
              <p:nvPr/>
            </p:nvSpPr>
            <p:spPr bwMode="auto">
              <a:xfrm flipH="1">
                <a:off x="482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6" name="Line 50"/>
              <p:cNvSpPr>
                <a:spLocks noChangeShapeType="1"/>
              </p:cNvSpPr>
              <p:nvPr/>
            </p:nvSpPr>
            <p:spPr bwMode="auto">
              <a:xfrm flipH="1">
                <a:off x="4824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56" name="Rectangle 51"/>
            <p:cNvSpPr>
              <a:spLocks noChangeArrowheads="1"/>
            </p:cNvSpPr>
            <p:nvPr/>
          </p:nvSpPr>
          <p:spPr bwMode="auto">
            <a:xfrm>
              <a:off x="468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31757" name="Rectangle 52"/>
            <p:cNvSpPr>
              <a:spLocks noChangeArrowheads="1"/>
            </p:cNvSpPr>
            <p:nvPr/>
          </p:nvSpPr>
          <p:spPr bwMode="auto">
            <a:xfrm>
              <a:off x="1690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31758" name="Rectangle 53"/>
            <p:cNvSpPr>
              <a:spLocks noChangeArrowheads="1"/>
            </p:cNvSpPr>
            <p:nvPr/>
          </p:nvSpPr>
          <p:spPr bwMode="auto">
            <a:xfrm>
              <a:off x="812" y="3686"/>
              <a:ext cx="10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Magnification</a:t>
              </a:r>
            </a:p>
          </p:txBody>
        </p:sp>
        <p:sp>
          <p:nvSpPr>
            <p:cNvPr id="31759" name="Rectangle 54"/>
            <p:cNvSpPr>
              <a:spLocks noChangeArrowheads="1"/>
            </p:cNvSpPr>
            <p:nvPr/>
          </p:nvSpPr>
          <p:spPr bwMode="auto">
            <a:xfrm>
              <a:off x="4028" y="3686"/>
              <a:ext cx="9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Minification</a:t>
              </a:r>
            </a:p>
          </p:txBody>
        </p:sp>
        <p:sp>
          <p:nvSpPr>
            <p:cNvPr id="31760" name="Rectangle 55"/>
            <p:cNvSpPr>
              <a:spLocks noChangeArrowheads="1"/>
            </p:cNvSpPr>
            <p:nvPr/>
          </p:nvSpPr>
          <p:spPr bwMode="auto">
            <a:xfrm>
              <a:off x="3406" y="2352"/>
              <a:ext cx="28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61" name="Rectangle 56"/>
            <p:cNvSpPr>
              <a:spLocks noChangeArrowheads="1"/>
            </p:cNvSpPr>
            <p:nvPr/>
          </p:nvSpPr>
          <p:spPr bwMode="auto">
            <a:xfrm>
              <a:off x="4644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31762" name="Rectangle 57"/>
            <p:cNvSpPr>
              <a:spLocks noChangeArrowheads="1"/>
            </p:cNvSpPr>
            <p:nvPr/>
          </p:nvSpPr>
          <p:spPr bwMode="auto">
            <a:xfrm>
              <a:off x="3531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31763" name="Line 58"/>
            <p:cNvSpPr>
              <a:spLocks noChangeShapeType="1"/>
            </p:cNvSpPr>
            <p:nvPr/>
          </p:nvSpPr>
          <p:spPr bwMode="auto">
            <a:xfrm flipV="1">
              <a:off x="622" y="2208"/>
              <a:ext cx="81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4" name="Line 59"/>
            <p:cNvSpPr>
              <a:spLocks noChangeShapeType="1"/>
            </p:cNvSpPr>
            <p:nvPr/>
          </p:nvSpPr>
          <p:spPr bwMode="auto">
            <a:xfrm flipV="1">
              <a:off x="766" y="2208"/>
              <a:ext cx="124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5" name="Line 60"/>
            <p:cNvSpPr>
              <a:spLocks noChangeShapeType="1"/>
            </p:cNvSpPr>
            <p:nvPr/>
          </p:nvSpPr>
          <p:spPr bwMode="auto">
            <a:xfrm flipV="1">
              <a:off x="622" y="2784"/>
              <a:ext cx="81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6" name="Line 61"/>
            <p:cNvSpPr>
              <a:spLocks noChangeShapeType="1"/>
            </p:cNvSpPr>
            <p:nvPr/>
          </p:nvSpPr>
          <p:spPr bwMode="auto">
            <a:xfrm flipV="1">
              <a:off x="814" y="2784"/>
              <a:ext cx="120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7" name="Line 62"/>
            <p:cNvSpPr>
              <a:spLocks noChangeShapeType="1"/>
            </p:cNvSpPr>
            <p:nvPr/>
          </p:nvSpPr>
          <p:spPr bwMode="auto">
            <a:xfrm>
              <a:off x="3694" y="2352"/>
              <a:ext cx="12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8" name="Line 63"/>
            <p:cNvSpPr>
              <a:spLocks noChangeShapeType="1"/>
            </p:cNvSpPr>
            <p:nvPr/>
          </p:nvSpPr>
          <p:spPr bwMode="auto">
            <a:xfrm>
              <a:off x="3694" y="2640"/>
              <a:ext cx="12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9" name="Line 64"/>
            <p:cNvSpPr>
              <a:spLocks noChangeShapeType="1"/>
            </p:cNvSpPr>
            <p:nvPr/>
          </p:nvSpPr>
          <p:spPr bwMode="auto">
            <a:xfrm>
              <a:off x="3406" y="2352"/>
              <a:ext cx="14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0" name="Line 65"/>
            <p:cNvSpPr>
              <a:spLocks noChangeShapeType="1"/>
            </p:cNvSpPr>
            <p:nvPr/>
          </p:nvSpPr>
          <p:spPr bwMode="auto">
            <a:xfrm>
              <a:off x="3406" y="2640"/>
              <a:ext cx="13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1749" name="Text Box 68"/>
          <p:cNvSpPr txBox="1">
            <a:spLocks noChangeArrowheads="1"/>
          </p:cNvSpPr>
          <p:nvPr/>
        </p:nvSpPr>
        <p:spPr bwMode="auto">
          <a:xfrm>
            <a:off x="323850" y="4365625"/>
            <a:ext cx="4176713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more than one pixel can cover a texel (</a:t>
            </a:r>
            <a:r>
              <a:rPr lang="en-US" altLang="zh-TW" sz="1800" i="1">
                <a:latin typeface="Arial" charset="0"/>
                <a:ea typeface="新細明體" pitchFamily="18" charset="-120"/>
              </a:rPr>
              <a:t>magnification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Can use point sampling (nearest texel)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1750" name="Text Box 68"/>
          <p:cNvSpPr txBox="1">
            <a:spLocks noChangeArrowheads="1"/>
          </p:cNvSpPr>
          <p:nvPr/>
        </p:nvSpPr>
        <p:spPr bwMode="auto">
          <a:xfrm>
            <a:off x="4572000" y="4292600"/>
            <a:ext cx="4176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More than one texel can cover a pixel (</a:t>
            </a:r>
            <a:r>
              <a:rPr lang="en-US" altLang="zh-TW" sz="1800" i="1">
                <a:latin typeface="Arial" charset="0"/>
                <a:ea typeface="新細明體" pitchFamily="18" charset="-120"/>
              </a:rPr>
              <a:t>minification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linear filtering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( 2 x 2 filter) to obtain texture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Filter Modes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2700" dirty="0" smtClean="0"/>
              <a:t>Modes determined by</a:t>
            </a:r>
          </a:p>
          <a:p>
            <a:pPr lvl="1" eaLnBrk="1" hangingPunct="1">
              <a:defRPr/>
            </a:pPr>
            <a:r>
              <a:rPr lang="en-US" altLang="zh-TW" sz="2400" b="1" dirty="0" err="1" smtClean="0">
                <a:latin typeface="Courier New" charset="0"/>
              </a:rPr>
              <a:t>glTexParameteri</a:t>
            </a:r>
            <a:r>
              <a:rPr lang="en-US" altLang="zh-TW" sz="2400" b="1" dirty="0" smtClean="0">
                <a:latin typeface="Courier New" charset="0"/>
              </a:rPr>
              <a:t>( target, </a:t>
            </a:r>
            <a:r>
              <a:rPr lang="en-US" altLang="zh-TW" sz="2400" b="1" dirty="0" smtClean="0">
                <a:solidFill>
                  <a:srgbClr val="FF0000"/>
                </a:solidFill>
                <a:latin typeface="Courier New" charset="0"/>
              </a:rPr>
              <a:t>type</a:t>
            </a:r>
            <a:r>
              <a:rPr lang="en-US" altLang="zh-TW" sz="2400" b="1" dirty="0" smtClean="0">
                <a:latin typeface="Courier New" charset="0"/>
              </a:rPr>
              <a:t>, </a:t>
            </a:r>
            <a:r>
              <a:rPr lang="en-US" altLang="zh-TW" sz="2400" b="1" dirty="0" smtClean="0">
                <a:solidFill>
                  <a:srgbClr val="00B050"/>
                </a:solidFill>
                <a:latin typeface="Courier New" charset="0"/>
              </a:rPr>
              <a:t>mode</a:t>
            </a:r>
            <a:r>
              <a:rPr lang="en-US" altLang="zh-TW" sz="2400" b="1" dirty="0" smtClean="0">
                <a:latin typeface="Courier New" charset="0"/>
              </a:rPr>
              <a:t> )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38A3DD4-4A41-44D7-884D-5AB18DAE7BE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16013" y="3213100"/>
            <a:ext cx="705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glTexParameteri(GL_TEXTURE_2D, </a:t>
            </a:r>
            <a:r>
              <a:rPr lang="en-US" altLang="zh-TW" sz="1400" b="1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</a:rPr>
              <a:t>GL_TEXURE_MAG_FILTER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, </a:t>
            </a:r>
            <a:r>
              <a:rPr lang="en-US" altLang="zh-TW" sz="1400" b="1">
                <a:solidFill>
                  <a:srgbClr val="00B050"/>
                </a:solidFill>
                <a:latin typeface="Courier New" pitchFamily="49" charset="0"/>
                <a:ea typeface="新細明體" pitchFamily="18" charset="-120"/>
              </a:rPr>
              <a:t>GL_NEAREST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);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glTexParameteri(GL_TEXTURE_2D, </a:t>
            </a:r>
            <a:r>
              <a:rPr lang="en-US" altLang="zh-TW" sz="1400" b="1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</a:rPr>
              <a:t>GL_TEXURE_MIN_FILTER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, </a:t>
            </a:r>
            <a:r>
              <a:rPr lang="en-US" altLang="zh-TW" sz="1400" b="1">
                <a:solidFill>
                  <a:srgbClr val="00B050"/>
                </a:solidFill>
                <a:latin typeface="Courier New" pitchFamily="49" charset="0"/>
                <a:ea typeface="新細明體" pitchFamily="18" charset="-120"/>
              </a:rPr>
              <a:t>GL_LINEAR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);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5029200"/>
            <a:ext cx="657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Note that linear filtering requires a border of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extra texel for filtering at edges (border = 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Example</a:t>
            </a:r>
          </a:p>
        </p:txBody>
      </p:sp>
      <p:sp>
        <p:nvSpPr>
          <p:cNvPr id="33795" name="Text Box 7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180975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sz="2400" smtClean="0"/>
              <a:t>  </a:t>
            </a: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point</a:t>
            </a:r>
          </a:p>
          <a:p>
            <a:pPr algn="ctr" eaLnBrk="1" hangingPunct="1">
              <a:buFontTx/>
              <a:buNone/>
            </a:pP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sampling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08F808C-C2C1-4966-AF09-DAC2CDC49713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33797" name="Picture 5" descr="C:\BOOK\OpenGL\Paul Final\Art\jpeg\an07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2894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30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mipmapped point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sampling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934200" y="44958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mipmapped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linear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filtering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659563" y="23495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filtering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Multiple level of Detail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Mipmaps – many things in a small place</a:t>
            </a:r>
          </a:p>
        </p:txBody>
      </p:sp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1213180" y="2852936"/>
            <a:ext cx="6717639" cy="3273976"/>
            <a:chOff x="258" y="1635"/>
            <a:chExt cx="4382" cy="2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30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258" y="1635"/>
              <a:ext cx="2880" cy="2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200" y="1807"/>
              <a:ext cx="1440" cy="10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227" y="3156"/>
              <a:ext cx="720" cy="5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3978" y="3413"/>
              <a:ext cx="360" cy="2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364" y="3531"/>
              <a:ext cx="180" cy="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Mipmapped Textures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800" i="1" smtClean="0"/>
              <a:t>Mipmapping</a:t>
            </a:r>
            <a:r>
              <a:rPr lang="en-US" altLang="zh-TW" sz="2800" smtClean="0"/>
              <a:t> allows for prefiltered texture maps of decreasing resolutions</a:t>
            </a:r>
          </a:p>
          <a:p>
            <a:pPr eaLnBrk="1" hangingPunct="1"/>
            <a:r>
              <a:rPr lang="en-US" altLang="zh-TW" sz="2800" smtClean="0"/>
              <a:t>Lessens interpolation errors for smaller textured objects</a:t>
            </a:r>
          </a:p>
          <a:p>
            <a:pPr eaLnBrk="1" hangingPunct="1"/>
            <a:r>
              <a:rPr lang="en-US" altLang="zh-TW" sz="2800" smtClean="0"/>
              <a:t>Declare mipmap level during texture definition</a:t>
            </a:r>
          </a:p>
          <a:p>
            <a:pPr lvl="1" eaLnBrk="1" hangingPunct="1"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glTexImage2D( GL_TEXTURE_*D, level,</a:t>
            </a:r>
            <a:r>
              <a:rPr lang="en-US" altLang="zh-TW" sz="2400" b="1" i="1" smtClean="0"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… )</a:t>
            </a:r>
            <a:endParaRPr lang="en-US" altLang="zh-TW" smtClean="0"/>
          </a:p>
          <a:p>
            <a:pPr eaLnBrk="1" hangingPunct="1"/>
            <a:r>
              <a:rPr lang="en-US" altLang="zh-TW" sz="2800" smtClean="0"/>
              <a:t>GLU mipmap builder routines will build all the textures from a given image</a:t>
            </a:r>
          </a:p>
          <a:p>
            <a:pPr lvl="1" eaLnBrk="1" hangingPunct="1"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gluBuild*DMipmaps( … )</a:t>
            </a:r>
            <a:endParaRPr lang="en-US" altLang="zh-TW" sz="24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88D6255-BE3E-4415-B499-81498522ED05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Cartoons with texture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1D Texture image for toonmap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GLbyte </a:t>
            </a:r>
            <a:r>
              <a:rPr lang="en-US" altLang="zh-TW" sz="2400" smtClean="0">
                <a:solidFill>
                  <a:srgbClr val="FF0000"/>
                </a:solidFill>
              </a:rPr>
              <a:t>toonTable</a:t>
            </a:r>
            <a:r>
              <a:rPr lang="en-US" altLang="zh-TW" sz="2400" smtClean="0"/>
              <a:t>[4][3] = { { 0, 32, 0 }, { 0, 64, 0 },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                                               { 0, 128, 0 }, { 0, 192, 0 }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glTexImage1D(GL_TEXTURE_1D, 0, GL_RGB, 4, 0, GL_RGB,    GL_UNSIGNED_BYTE, </a:t>
            </a:r>
            <a:r>
              <a:rPr lang="en-US" altLang="zh-TW" sz="2400" smtClean="0">
                <a:solidFill>
                  <a:srgbClr val="FF0000"/>
                </a:solidFill>
              </a:rPr>
              <a:t>toonTable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400" smtClean="0"/>
              <a:t>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 Texture coordinate is set by intensity of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glTexCoord1f(</a:t>
            </a:r>
            <a:r>
              <a:rPr lang="en-US" altLang="zh-TW" sz="2400" smtClean="0">
                <a:solidFill>
                  <a:srgbClr val="FF0000"/>
                </a:solidFill>
              </a:rPr>
              <a:t>m3dDotProduct(vNewLight, vNormal));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glVertex3f(x0*r, y0*r, z);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6288088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850" y="3933825"/>
            <a:ext cx="503238" cy="431800"/>
          </a:xfrm>
          <a:prstGeom prst="rect">
            <a:avLst/>
          </a:prstGeom>
          <a:solidFill>
            <a:srgbClr val="0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7088" y="3933825"/>
            <a:ext cx="504825" cy="431800"/>
          </a:xfrm>
          <a:prstGeom prst="rect">
            <a:avLst/>
          </a:prstGeom>
          <a:solidFill>
            <a:srgbClr val="0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31913" y="3933825"/>
            <a:ext cx="503237" cy="431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35150" y="3933825"/>
            <a:ext cx="504825" cy="431800"/>
          </a:xfrm>
          <a:prstGeom prst="rect">
            <a:avLst/>
          </a:prstGeom>
          <a:solidFill>
            <a:srgbClr val="00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897" name="文字方塊 5"/>
          <p:cNvSpPr txBox="1">
            <a:spLocks noChangeArrowheads="1"/>
          </p:cNvSpPr>
          <p:nvPr/>
        </p:nvSpPr>
        <p:spPr bwMode="auto">
          <a:xfrm>
            <a:off x="323850" y="43656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1D Texture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Texture Objects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800" smtClean="0"/>
              <a:t>Texture is part of the OpenGL state </a:t>
            </a:r>
          </a:p>
          <a:p>
            <a:pPr lvl="1" eaLnBrk="1" hangingPunct="1"/>
            <a:r>
              <a:rPr lang="en-US" altLang="zh-TW" sz="2400" smtClean="0"/>
              <a:t>If we have different textures for different objects, OpenGL will be moving large amounts data from processor memory to texture memory</a:t>
            </a:r>
          </a:p>
          <a:p>
            <a:pPr eaLnBrk="1" hangingPunct="1"/>
            <a:r>
              <a:rPr lang="en-US" altLang="zh-TW" sz="2800" smtClean="0"/>
              <a:t>Recent versions of OpenGL have </a:t>
            </a:r>
            <a:r>
              <a:rPr lang="en-US" altLang="zh-TW" sz="2800" i="1" smtClean="0"/>
              <a:t>texture objects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zh-TW" sz="2400" smtClean="0"/>
              <a:t>one image per texture object</a:t>
            </a:r>
          </a:p>
          <a:p>
            <a:pPr lvl="1" eaLnBrk="1" hangingPunct="1"/>
            <a:r>
              <a:rPr lang="en-US" altLang="zh-TW" sz="2400" smtClean="0"/>
              <a:t>Texture memory can hold multiple texture objects</a:t>
            </a:r>
          </a:p>
          <a:p>
            <a:pPr eaLnBrk="1" hangingPunct="1"/>
            <a:endParaRPr lang="en-US" altLang="zh-TW" sz="2900" smtClean="0"/>
          </a:p>
          <a:p>
            <a:pPr eaLnBrk="1" hangingPunct="1"/>
            <a:endParaRPr lang="en-US" altLang="zh-TW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46567B2-2F6A-4FCF-A0F2-7644838E88E8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Texture Mapping: The Basics</a:t>
            </a:r>
          </a:p>
          <a:p>
            <a:pPr lvl="1" eaLnBrk="1" hangingPunct="1"/>
            <a:r>
              <a:rPr lang="en-US" altLang="zh-TW" dirty="0" smtClean="0"/>
              <a:t>Mapping textures to geometry </a:t>
            </a:r>
          </a:p>
          <a:p>
            <a:pPr lvl="1" eaLnBrk="1" hangingPunct="1"/>
            <a:r>
              <a:rPr lang="en-US" altLang="zh-TW" dirty="0" smtClean="0"/>
              <a:t>Change the texture environment</a:t>
            </a:r>
          </a:p>
          <a:p>
            <a:pPr lvl="1" eaLnBrk="1" hangingPunct="1"/>
            <a:r>
              <a:rPr lang="en-US" altLang="zh-TW" dirty="0" smtClean="0"/>
              <a:t>texture mapping parameter</a:t>
            </a:r>
          </a:p>
          <a:p>
            <a:pPr lvl="1" eaLnBrk="1" hangingPunct="1"/>
            <a:r>
              <a:rPr lang="en-US" altLang="zh-TW" dirty="0" err="1" smtClean="0"/>
              <a:t>mipmaps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Applying Textures II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>
                <a:solidFill>
                  <a:srgbClr val="FF0000"/>
                </a:solidFill>
              </a:rPr>
              <a:t>specify textures in texture objects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filter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function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wrap mode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optional perspective correction hint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>
                <a:solidFill>
                  <a:srgbClr val="FF0000"/>
                </a:solidFill>
              </a:rPr>
              <a:t>bind texture object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enable texturing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supply texture coordinates for vertex</a:t>
            </a:r>
          </a:p>
          <a:p>
            <a:pPr marL="876300" lvl="1" indent="-495300" eaLnBrk="1" hangingPunct="1"/>
            <a:r>
              <a:rPr lang="en-US" altLang="zh-TW" sz="2200" smtClean="0"/>
              <a:t>coordinates can also be generated</a:t>
            </a:r>
          </a:p>
          <a:p>
            <a:pPr marL="590550" indent="-590550" eaLnBrk="1" hangingPunct="1"/>
            <a:endParaRPr lang="en-US" altLang="zh-TW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F2795BA-33B7-40DA-BF56-8BFDD10ABB8D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Managing Multiple textures</a:t>
            </a:r>
            <a:endParaRPr lang="zh-TW" altLang="en-US" sz="3600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72113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1600" dirty="0" smtClean="0"/>
              <a:t> #</a:t>
            </a:r>
            <a:r>
              <a:rPr lang="en-US" altLang="zh-TW" sz="1600" dirty="0"/>
              <a:t>define NUM_TEXTURES    3</a:t>
            </a:r>
          </a:p>
          <a:p>
            <a:pPr marL="0" indent="0">
              <a:buFontTx/>
              <a:buNone/>
              <a:defRPr/>
            </a:pPr>
            <a:r>
              <a:rPr lang="en-US" altLang="zh-TW" sz="1600" dirty="0" err="1"/>
              <a:t>GLuint</a:t>
            </a:r>
            <a:r>
              <a:rPr lang="en-US" altLang="zh-TW" sz="1600" dirty="0"/>
              <a:t>  </a:t>
            </a:r>
            <a:r>
              <a:rPr lang="en-US" altLang="zh-TW" sz="1600" dirty="0" err="1"/>
              <a:t>textureObjects</a:t>
            </a:r>
            <a:r>
              <a:rPr lang="en-US" altLang="zh-TW" sz="1600" dirty="0"/>
              <a:t>[NUM_TEXTURES];</a:t>
            </a:r>
            <a:endParaRPr lang="en-US" altLang="zh-TW" sz="1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----------------------------------------------------------------------------------</a:t>
            </a:r>
            <a:endParaRPr lang="en-US" altLang="zh-TW" sz="1600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>
                <a:solidFill>
                  <a:srgbClr val="00C000"/>
                </a:solidFill>
              </a:rPr>
              <a:t>     //In </a:t>
            </a:r>
            <a:r>
              <a:rPr lang="en-US" altLang="zh-TW" sz="1600" dirty="0" err="1">
                <a:solidFill>
                  <a:srgbClr val="00C000"/>
                </a:solidFill>
              </a:rPr>
              <a:t>init</a:t>
            </a:r>
            <a:r>
              <a:rPr lang="en-US" altLang="zh-TW" sz="1600" dirty="0" smtClean="0">
                <a:solidFill>
                  <a:srgbClr val="00C000"/>
                </a:solidFill>
              </a:rPr>
              <a:t>()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>
                <a:solidFill>
                  <a:srgbClr val="00C000"/>
                </a:solidFill>
              </a:rPr>
              <a:t>  </a:t>
            </a:r>
            <a:r>
              <a:rPr lang="en-US" altLang="zh-TW" sz="1600" dirty="0" smtClean="0">
                <a:solidFill>
                  <a:srgbClr val="00C000"/>
                </a:solidFill>
              </a:rPr>
              <a:t>   </a:t>
            </a:r>
            <a:r>
              <a:rPr lang="en-US" altLang="zh-TW" sz="1600" dirty="0" err="1" smtClean="0"/>
              <a:t>int</a:t>
            </a:r>
            <a:r>
              <a:rPr lang="en-US" altLang="zh-TW" sz="1600" dirty="0" smtClean="0"/>
              <a:t> TEXTURE_COUNT = </a:t>
            </a:r>
            <a:r>
              <a:rPr lang="en-US" altLang="zh-TW" sz="1600" dirty="0"/>
              <a:t>NUM_TEXTURES </a:t>
            </a:r>
            <a:r>
              <a:rPr lang="en-US" altLang="zh-TW" sz="1600" dirty="0" smtClean="0"/>
              <a:t>;</a:t>
            </a:r>
            <a:endParaRPr lang="en-US" altLang="zh-TW" sz="1600" dirty="0">
              <a:solidFill>
                <a:srgbClr val="00C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glGenTextures</a:t>
            </a:r>
            <a:r>
              <a:rPr lang="en-US" altLang="zh-TW" sz="1600" dirty="0" smtClean="0"/>
              <a:t>(TEXTURE_COUNT, </a:t>
            </a:r>
            <a:r>
              <a:rPr lang="en-US" altLang="zh-TW" sz="1600" dirty="0" err="1"/>
              <a:t>textureObjects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nl-NL" altLang="zh-TW" sz="1600" dirty="0" smtClean="0"/>
              <a:t>    for(iLoop = 0; iLoop &lt; TEXTURE_COUNT; iLoop++)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1600" dirty="0" smtClean="0"/>
              <a:t>      </a:t>
            </a:r>
            <a:r>
              <a:rPr lang="en-US" altLang="zh-TW" sz="1600" dirty="0" smtClean="0"/>
              <a:t>{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Bind to next texture object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glBindTexture</a:t>
            </a:r>
            <a:r>
              <a:rPr lang="en-US" altLang="zh-TW" sz="1600" dirty="0" smtClean="0"/>
              <a:t>(GL_TEXTURE_2D, </a:t>
            </a:r>
            <a:r>
              <a:rPr lang="en-US" altLang="zh-TW" sz="1600" dirty="0" err="1"/>
              <a:t>textureObjects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iLoop</a:t>
            </a:r>
            <a:r>
              <a:rPr lang="en-US" altLang="zh-TW" sz="1600" dirty="0" smtClean="0"/>
              <a:t>]);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Load texture, set filter and wrap modes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 =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gltLoadTGA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szTextureFiles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iLoop</a:t>
            </a:r>
            <a:r>
              <a:rPr lang="en-US" altLang="zh-TW" sz="1600" dirty="0" smtClean="0"/>
              <a:t>],&amp;</a:t>
            </a:r>
            <a:r>
              <a:rPr lang="en-US" altLang="zh-TW" sz="1600" dirty="0" err="1" smtClean="0"/>
              <a:t>iWidth</a:t>
            </a:r>
            <a:r>
              <a:rPr lang="en-US" altLang="zh-TW" sz="1600" dirty="0" smtClean="0"/>
              <a:t>, &amp;</a:t>
            </a:r>
            <a:r>
              <a:rPr lang="en-US" altLang="zh-TW" sz="1600" dirty="0" err="1" smtClean="0"/>
              <a:t>iHeight</a:t>
            </a:r>
            <a:r>
              <a:rPr lang="en-US" altLang="zh-TW" sz="1600" dirty="0" smtClean="0"/>
              <a:t>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                      &amp;</a:t>
            </a:r>
            <a:r>
              <a:rPr lang="en-US" altLang="zh-TW" sz="1600" dirty="0" err="1" smtClean="0"/>
              <a:t>iComponents</a:t>
            </a:r>
            <a:r>
              <a:rPr lang="en-US" altLang="zh-TW" sz="1600" dirty="0" smtClean="0"/>
              <a:t>, &amp;</a:t>
            </a:r>
            <a:r>
              <a:rPr lang="en-US" altLang="zh-TW" sz="1600" dirty="0" err="1" smtClean="0"/>
              <a:t>eFormat</a:t>
            </a:r>
            <a:r>
              <a:rPr lang="en-US" altLang="zh-TW" sz="1600" dirty="0" smtClean="0"/>
              <a:t>);</a:t>
            </a:r>
            <a:endParaRPr lang="zh-TW" altLang="en-US" sz="1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Load texture, set filter and wrap modes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gluBuild2DMipmaps</a:t>
            </a:r>
            <a:r>
              <a:rPr lang="en-US" altLang="zh-TW" sz="1600" dirty="0" smtClean="0"/>
              <a:t>(GL_TEXTURE_2D, </a:t>
            </a:r>
            <a:r>
              <a:rPr lang="en-US" altLang="zh-TW" sz="1600" dirty="0" err="1" smtClean="0"/>
              <a:t>iComponents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iWidth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iHeight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eFormat</a:t>
            </a:r>
            <a:r>
              <a:rPr lang="en-US" altLang="zh-TW" sz="1600" dirty="0" smtClean="0"/>
              <a:t>, GL_UNSIGNED_BYTE, 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);       </a:t>
            </a:r>
            <a:r>
              <a:rPr lang="zh-TW" altLang="en-US" sz="1600" dirty="0" smtClean="0"/>
              <a:t>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Don't need original texture data any more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free(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1600" dirty="0" smtClean="0"/>
              <a:t>    </a:t>
            </a:r>
            <a:r>
              <a:rPr lang="en-US" altLang="zh-TW" sz="1600" dirty="0" smtClean="0"/>
              <a:t>}</a:t>
            </a:r>
            <a:endParaRPr lang="zh-TW" altLang="en-US" sz="1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 </a:t>
            </a:r>
            <a:r>
              <a:rPr lang="en-US" altLang="zh-TW" sz="2000" smtClean="0">
                <a:solidFill>
                  <a:srgbClr val="00C000"/>
                </a:solidFill>
              </a:rPr>
              <a:t>// In display()</a:t>
            </a:r>
            <a:endParaRPr lang="en-US" altLang="zh-TW" sz="200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glBindTexture</a:t>
            </a:r>
            <a:r>
              <a:rPr lang="en-US" altLang="zh-TW" sz="2000" smtClean="0"/>
              <a:t>(GL_TEXTURE_2D, textures[</a:t>
            </a:r>
            <a:r>
              <a:rPr lang="en-US" altLang="zh-TW" sz="2000" smtClean="0">
                <a:solidFill>
                  <a:srgbClr val="FF0000"/>
                </a:solidFill>
              </a:rPr>
              <a:t>TEXTURE_FLOOR</a:t>
            </a:r>
            <a:r>
              <a:rPr lang="en-US" altLang="zh-TW" sz="2000" smtClean="0"/>
              <a:t>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glBegin(GL_QUADS);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(0.0f,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glVertex3f(-10.0f, -10.0f, z);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(1.0f,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glVertex3f(10.0f, -10.0f, z);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(1.0f,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glVertex3f(10.0f, -10.0f, z - 10.0f);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(0.0f,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glVertex3f(-10.0f, -10.0f, z - 10.0f);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glEnd();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Managing Multiple textures</a:t>
            </a:r>
            <a:endParaRPr lang="zh-TW" altLang="en-US" sz="3600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8769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UV mapping</a:t>
            </a:r>
            <a:endParaRPr lang="zh-TW" altLang="en-US" dirty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351213"/>
            <a:ext cx="35988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21701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98463"/>
            <a:ext cx="35988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Complex model</a:t>
            </a:r>
            <a:endParaRPr lang="zh-TW" altLang="en-US" dirty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5060" name="Picture 4" descr="http://www.blender.org/typo3temp/pics/f1f9d92d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6489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5"/>
          <p:cNvSpPr txBox="1">
            <a:spLocks noChangeArrowheads="1"/>
          </p:cNvSpPr>
          <p:nvPr/>
        </p:nvSpPr>
        <p:spPr bwMode="auto">
          <a:xfrm>
            <a:off x="2051050" y="5661025"/>
            <a:ext cx="424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Blender uv mapping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Build your </a:t>
            </a:r>
            <a:r>
              <a:rPr lang="en-US" altLang="zh-TW" sz="4000" dirty="0" err="1" smtClean="0"/>
              <a:t>TexObject</a:t>
            </a:r>
            <a:r>
              <a:rPr lang="en-US" altLang="zh-TW" sz="4000" dirty="0" smtClean="0"/>
              <a:t> class</a:t>
            </a:r>
            <a:endParaRPr lang="zh-TW" altLang="en-US" sz="4000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mtClean="0"/>
              <a:t>Class TexObj {</a:t>
            </a:r>
          </a:p>
          <a:p>
            <a:pPr marL="0" indent="0">
              <a:buFontTx/>
              <a:buNone/>
            </a:pPr>
            <a:r>
              <a:rPr lang="en-US" altLang="zh-TW" smtClean="0"/>
              <a:t>	TexObj(const char *filename);</a:t>
            </a:r>
          </a:p>
          <a:p>
            <a:pPr marL="0" indent="0">
              <a:buFontTx/>
              <a:buNone/>
            </a:pPr>
            <a:r>
              <a:rPr lang="en-US" altLang="zh-TW" smtClean="0"/>
              <a:t>	bindtexture();</a:t>
            </a:r>
          </a:p>
          <a:p>
            <a:pPr marL="0" indent="0">
              <a:buFontTx/>
              <a:buNone/>
            </a:pPr>
            <a:r>
              <a:rPr lang="en-US" altLang="zh-TW" smtClean="0"/>
              <a:t>private:</a:t>
            </a:r>
          </a:p>
          <a:p>
            <a:pPr marL="0" indent="0">
              <a:buFontTx/>
              <a:buNone/>
            </a:pPr>
            <a:r>
              <a:rPr lang="en-US" altLang="zh-TW" smtClean="0"/>
              <a:t>	Gluint texid;	</a:t>
            </a:r>
          </a:p>
          <a:p>
            <a:pPr marL="0" indent="0">
              <a:buFontTx/>
              <a:buNone/>
            </a:pPr>
            <a:r>
              <a:rPr lang="en-US" altLang="zh-TW" smtClean="0"/>
              <a:t>}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Texture Functions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Controls how texture is applied</a:t>
            </a:r>
            <a:endParaRPr lang="en-US" altLang="zh-TW" sz="2000" b="1" i="1" smtClean="0">
              <a:latin typeface="Courier New" pitchFamily="49" charset="0"/>
            </a:endParaRPr>
          </a:p>
          <a:p>
            <a:pPr algn="ctr" eaLnBrk="1" hangingPunct="1"/>
            <a:r>
              <a:rPr lang="en-US" altLang="zh-TW" sz="2400" b="1" smtClean="0">
                <a:latin typeface="Courier New" pitchFamily="49" charset="0"/>
              </a:rPr>
              <a:t>glTexEnv{fi}[v](</a:t>
            </a:r>
            <a:r>
              <a:rPr lang="en-US" altLang="zh-TW" sz="1200" b="1" smtClean="0"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GL_TEXTURE_ENV, prop, param )</a:t>
            </a:r>
            <a:r>
              <a:rPr lang="en-US" altLang="zh-TW" sz="2600" b="1" smtClean="0">
                <a:latin typeface="Courier New" pitchFamily="49" charset="0"/>
              </a:rPr>
              <a:t> </a:t>
            </a:r>
            <a:endParaRPr lang="en-US" altLang="zh-TW" b="1" smtClean="0"/>
          </a:p>
          <a:p>
            <a:pPr eaLnBrk="1" hangingPunct="1"/>
            <a:r>
              <a:rPr lang="en-US" altLang="zh-TW" sz="2400" b="1" smtClean="0">
                <a:latin typeface="Courier New" pitchFamily="49" charset="0"/>
              </a:rPr>
              <a:t>GL_TEXTURE_ENV_MODE</a:t>
            </a:r>
            <a:r>
              <a:rPr lang="en-US" altLang="zh-TW" smtClean="0"/>
              <a:t>  </a:t>
            </a:r>
            <a:r>
              <a:rPr lang="en-US" altLang="zh-TW" sz="2700" smtClean="0"/>
              <a:t>modes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GL_MODULATE: </a:t>
            </a:r>
            <a:r>
              <a:rPr lang="en-US" altLang="zh-TW" sz="2200" smtClean="0"/>
              <a:t>modulates with computed shade	</a:t>
            </a:r>
            <a:endParaRPr lang="en-US" altLang="zh-TW" sz="2000" i="1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GL_BLEND: </a:t>
            </a:r>
            <a:r>
              <a:rPr lang="en-US" altLang="zh-TW" sz="2200" smtClean="0"/>
              <a:t>blends with an environmental color	</a:t>
            </a:r>
            <a:endParaRPr lang="en-US" altLang="zh-TW" sz="2000" i="1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GL_REPLACE: </a:t>
            </a:r>
            <a:r>
              <a:rPr lang="en-US" altLang="zh-TW" sz="2200" smtClean="0"/>
              <a:t>use only texture color</a:t>
            </a:r>
          </a:p>
          <a:p>
            <a:pPr lvl="1" eaLnBrk="1" hangingPunct="1"/>
            <a:r>
              <a:rPr lang="en-US" altLang="zh-TW" sz="2000" b="1" smtClean="0">
                <a:latin typeface="Courier New" pitchFamily="49" charset="0"/>
              </a:rPr>
              <a:t>GL_TEXTURE_ENV, GL_TEXTURE_ENV_MODE, GL_MODULATE);</a:t>
            </a:r>
            <a:endParaRPr lang="en-US" altLang="zh-TW" sz="1800" b="1" i="1" smtClean="0">
              <a:latin typeface="Courier New" pitchFamily="49" charset="0"/>
            </a:endParaRPr>
          </a:p>
          <a:p>
            <a:pPr eaLnBrk="1" hangingPunct="1"/>
            <a:r>
              <a:rPr lang="en-US" altLang="zh-TW" sz="2700" smtClean="0"/>
              <a:t>Set blend color with</a:t>
            </a:r>
            <a:r>
              <a:rPr lang="en-US" altLang="zh-TW" smtClean="0"/>
              <a:t> </a:t>
            </a:r>
            <a:r>
              <a:rPr lang="en-US" altLang="zh-TW" sz="2500" b="1" smtClean="0">
                <a:latin typeface="Courier New" pitchFamily="49" charset="0"/>
              </a:rPr>
              <a:t>GL_TEXTURE_ENV_COLOR</a:t>
            </a: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FC43DE3-625D-4B45-A3CA-243DE62AA4EF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/>
              <a:t>Perspective Correction Hint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Texture coordinate and color interpolation</a:t>
            </a:r>
          </a:p>
          <a:p>
            <a:pPr lvl="1" eaLnBrk="1" hangingPunct="1"/>
            <a:r>
              <a:rPr lang="en-US" altLang="zh-TW" sz="2200" smtClean="0"/>
              <a:t>either linearly in screen space</a:t>
            </a:r>
          </a:p>
          <a:p>
            <a:pPr lvl="1" eaLnBrk="1" hangingPunct="1"/>
            <a:r>
              <a:rPr lang="en-US" altLang="zh-TW" sz="2200" smtClean="0"/>
              <a:t>or using depth/perspective values (slower)</a:t>
            </a:r>
          </a:p>
          <a:p>
            <a:pPr eaLnBrk="1" hangingPunct="1"/>
            <a:r>
              <a:rPr lang="en-US" altLang="zh-TW" sz="2700" smtClean="0"/>
              <a:t>Noticeable for polygons “on edge”</a:t>
            </a:r>
          </a:p>
          <a:p>
            <a:pPr algn="ctr" eaLnBrk="1" hangingPunct="1"/>
            <a:r>
              <a:rPr lang="en-US" altLang="zh-TW" sz="2200" b="1" smtClean="0">
                <a:latin typeface="Courier New" pitchFamily="49" charset="0"/>
              </a:rPr>
              <a:t>glHint(</a:t>
            </a:r>
            <a:r>
              <a:rPr lang="en-US" altLang="zh-TW" sz="1200" b="1" smtClean="0">
                <a:latin typeface="Courier New" pitchFamily="49" charset="0"/>
              </a:rPr>
              <a:t> </a:t>
            </a:r>
            <a:r>
              <a:rPr lang="en-US" altLang="zh-TW" sz="2000" b="1" smtClean="0">
                <a:latin typeface="Courier New" pitchFamily="49" charset="0"/>
              </a:rPr>
              <a:t>GL_PERSPECTIVE_CORRECTION_HINT, hint</a:t>
            </a:r>
            <a:r>
              <a:rPr lang="en-US" altLang="zh-TW" sz="1000" b="1" smtClean="0">
                <a:latin typeface="Courier New" pitchFamily="49" charset="0"/>
              </a:rPr>
              <a:t> </a:t>
            </a:r>
            <a:r>
              <a:rPr lang="en-US" altLang="zh-TW" sz="2200" b="1" smtClean="0">
                <a:latin typeface="Courier New" pitchFamily="49" charset="0"/>
              </a:rPr>
              <a:t>)</a:t>
            </a:r>
            <a:endParaRPr lang="en-US" altLang="zh-TW" sz="2400" b="1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zh-TW" sz="2000" smtClean="0"/>
              <a:t>where </a:t>
            </a:r>
            <a:r>
              <a:rPr lang="en-US" altLang="zh-TW" sz="2000" b="1" smtClean="0">
                <a:latin typeface="Courier New" pitchFamily="49" charset="0"/>
              </a:rPr>
              <a:t>hint</a:t>
            </a:r>
            <a:r>
              <a:rPr lang="en-US" altLang="zh-TW" sz="2000" smtClean="0"/>
              <a:t> is one of 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GL_DONT_CARE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GL_NICEST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GL_FASTEST</a:t>
            </a:r>
          </a:p>
          <a:p>
            <a:pPr eaLnBrk="1" hangingPunct="1"/>
            <a:endParaRPr lang="en-US" altLang="zh-TW" smtClean="0">
              <a:latin typeface="Courier New" pitchFamily="49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8C88ED9-C2A6-40A1-AF79-A906021DFD9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200" dirty="0" smtClean="0"/>
              <a:t>Generating Texture Coordinates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OpenGL can generate texture coordinates automatically</a:t>
            </a:r>
          </a:p>
          <a:p>
            <a:pPr lvl="1" algn="ctr" eaLnBrk="1" hangingPunct="1">
              <a:buFontTx/>
              <a:buNone/>
            </a:pPr>
            <a:r>
              <a:rPr lang="en-US" altLang="zh-TW" sz="2200" b="1" smtClean="0">
                <a:solidFill>
                  <a:srgbClr val="FF0000"/>
                </a:solidFill>
                <a:latin typeface="Courier New" pitchFamily="49" charset="0"/>
              </a:rPr>
              <a:t>glTexGen</a:t>
            </a:r>
            <a:r>
              <a:rPr lang="en-US" altLang="zh-TW" sz="2200" b="1" smtClean="0">
                <a:latin typeface="Courier New" pitchFamily="49" charset="0"/>
              </a:rPr>
              <a:t>{ifd}[v]()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specify a plane</a:t>
            </a:r>
          </a:p>
          <a:p>
            <a:pPr lvl="1" eaLnBrk="1" hangingPunct="1"/>
            <a:r>
              <a:rPr lang="en-US" altLang="zh-TW" sz="2200" smtClean="0"/>
              <a:t>generate texture coordinates based upon distance from the  plane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generation modes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GL_OBJECT_LINEAR</a:t>
            </a:r>
            <a:endParaRPr lang="en-US" altLang="zh-TW" sz="2200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GL_EYE_LINEAR</a:t>
            </a:r>
            <a:r>
              <a:rPr lang="en-US" altLang="zh-TW" sz="2200" smtClean="0"/>
              <a:t> 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GL_SPHERE_MAP </a:t>
            </a:r>
            <a:r>
              <a:rPr lang="en-US" altLang="zh-TW" sz="2200" smtClean="0"/>
              <a:t>(used for environmental maps)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AFD4CAE-8C29-4777-BC63-43542316E70F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Basic Stragegy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0550" indent="-590550" eaLnBrk="1" hangingPunct="1">
              <a:buFontTx/>
              <a:buNone/>
            </a:pPr>
            <a:r>
              <a:rPr lang="en-US" altLang="zh-TW" smtClean="0"/>
              <a:t>Three steps to applying a texture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specify the texture</a:t>
            </a:r>
          </a:p>
          <a:p>
            <a:pPr marL="1295400" lvl="2" indent="-381000" eaLnBrk="1" hangingPunct="1"/>
            <a:r>
              <a:rPr lang="en-US" altLang="zh-TW" smtClean="0"/>
              <a:t>read or generate image</a:t>
            </a:r>
          </a:p>
          <a:p>
            <a:pPr marL="1295400" lvl="2" indent="-381000" eaLnBrk="1" hangingPunct="1"/>
            <a:r>
              <a:rPr lang="en-US" altLang="zh-TW" smtClean="0"/>
              <a:t>assign to texture</a:t>
            </a:r>
          </a:p>
          <a:p>
            <a:pPr marL="1295400" lvl="2" indent="-381000" eaLnBrk="1" hangingPunct="1"/>
            <a:r>
              <a:rPr lang="en-US" altLang="zh-TW" smtClean="0"/>
              <a:t>enable texturing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assign texture coordinates to vertices</a:t>
            </a:r>
          </a:p>
          <a:p>
            <a:pPr marL="1295400" lvl="2" indent="-381000" eaLnBrk="1" hangingPunct="1">
              <a:buClr>
                <a:schemeClr val="tx1"/>
              </a:buClr>
            </a:pPr>
            <a:r>
              <a:rPr lang="en-US" altLang="zh-TW" smtClean="0"/>
              <a:t>Proper mapping function is left to application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specify texture parameters</a:t>
            </a:r>
          </a:p>
          <a:p>
            <a:pPr marL="1295400" lvl="2" indent="-381000" eaLnBrk="1" hangingPunct="1"/>
            <a:r>
              <a:rPr lang="en-US" altLang="zh-TW" smtClean="0"/>
              <a:t>wrapping, filtering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1CB9B11-B1BB-4FD5-A534-C4A4957F3590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Other Texture Features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Environment Maps</a:t>
            </a:r>
          </a:p>
          <a:p>
            <a:pPr lvl="1" eaLnBrk="1" hangingPunct="1"/>
            <a:r>
              <a:rPr lang="en-US" altLang="zh-TW" sz="2400" smtClean="0"/>
              <a:t>Start with image of environment through a wide angle lens </a:t>
            </a:r>
          </a:p>
          <a:p>
            <a:pPr lvl="2" eaLnBrk="1" hangingPunct="1"/>
            <a:r>
              <a:rPr lang="en-US" altLang="zh-TW" sz="2000" smtClean="0"/>
              <a:t>Can be either a real scanned image or an image created in OpenGL</a:t>
            </a:r>
          </a:p>
          <a:p>
            <a:pPr lvl="1" eaLnBrk="1" hangingPunct="1"/>
            <a:r>
              <a:rPr lang="en-US" altLang="zh-TW" sz="2400" smtClean="0"/>
              <a:t>Use this texture to generate a spherical map</a:t>
            </a:r>
          </a:p>
          <a:p>
            <a:pPr lvl="1" eaLnBrk="1" hangingPunct="1"/>
            <a:r>
              <a:rPr lang="en-US" altLang="zh-TW" sz="2400" smtClean="0"/>
              <a:t>Use automatic texture coordinate generation</a:t>
            </a:r>
          </a:p>
          <a:p>
            <a:pPr eaLnBrk="1" hangingPunct="1"/>
            <a:r>
              <a:rPr lang="en-US" altLang="zh-TW" sz="2800" smtClean="0"/>
              <a:t>Multitexturing</a:t>
            </a:r>
          </a:p>
          <a:p>
            <a:pPr lvl="1" eaLnBrk="1" hangingPunct="1"/>
            <a:r>
              <a:rPr lang="en-US" altLang="zh-TW" sz="2400" smtClean="0"/>
              <a:t>Apply a sequence of textures through cascaded texture units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DFEBD0C-A454-43A1-8B6A-307BFB5C1FCD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en-US" altLang="zh-TW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5" name="Picture 5" descr="hu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92225"/>
            <a:ext cx="4273550" cy="42735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205" name="文字方塊 5"/>
          <p:cNvSpPr txBox="1">
            <a:spLocks noChangeArrowheads="1"/>
          </p:cNvSpPr>
          <p:nvPr/>
        </p:nvSpPr>
        <p:spPr bwMode="auto">
          <a:xfrm>
            <a:off x="468313" y="5589588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Environment Mapping 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7" name="Picture 5" descr="hu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1300163"/>
            <a:ext cx="4257675" cy="42576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207" name="文字方塊 7"/>
          <p:cNvSpPr txBox="1">
            <a:spLocks noChangeArrowheads="1"/>
          </p:cNvSpPr>
          <p:nvPr/>
        </p:nvSpPr>
        <p:spPr bwMode="auto">
          <a:xfrm>
            <a:off x="5219700" y="558006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Bump Mapping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3360093556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Texture </a:t>
            </a:r>
            <a:r>
              <a:rPr lang="en-US" altLang="zh-TW" sz="4000" dirty="0" smtClean="0"/>
              <a:t>Types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US" altLang="zh-TW" b="1" dirty="0"/>
              <a:t>Alpha </a:t>
            </a:r>
            <a:r>
              <a:rPr lang="en-US" altLang="zh-TW" b="1" dirty="0" smtClean="0"/>
              <a:t>Source</a:t>
            </a:r>
          </a:p>
          <a:p>
            <a:pPr lvl="1"/>
            <a:r>
              <a:rPr lang="en-US" altLang="zh-TW" sz="2000" dirty="0" smtClean="0"/>
              <a:t>None</a:t>
            </a:r>
          </a:p>
          <a:p>
            <a:pPr lvl="1"/>
            <a:r>
              <a:rPr lang="en-US" altLang="zh-TW" sz="2000" dirty="0" smtClean="0"/>
              <a:t>Input </a:t>
            </a:r>
            <a:r>
              <a:rPr lang="en-US" altLang="zh-TW" sz="2000" dirty="0"/>
              <a:t>Texture </a:t>
            </a:r>
            <a:r>
              <a:rPr lang="en-US" altLang="zh-TW" sz="2000" dirty="0" smtClean="0"/>
              <a:t>Alpha</a:t>
            </a:r>
          </a:p>
          <a:p>
            <a:pPr lvl="1"/>
            <a:r>
              <a:rPr lang="en-US" altLang="zh-TW" sz="2000" dirty="0" smtClean="0"/>
              <a:t>From </a:t>
            </a:r>
            <a:r>
              <a:rPr lang="en-US" altLang="zh-TW" sz="2000" dirty="0"/>
              <a:t>Gray </a:t>
            </a:r>
            <a:r>
              <a:rPr lang="en-US" altLang="zh-TW" sz="2000" dirty="0" smtClean="0"/>
              <a:t>Scale</a:t>
            </a:r>
          </a:p>
          <a:p>
            <a:r>
              <a:rPr lang="en-US" altLang="zh-TW" sz="2400" b="1" dirty="0"/>
              <a:t>Alpha is Transparency</a:t>
            </a:r>
            <a:endParaRPr lang="zh-TW" altLang="en-US" sz="2400" dirty="0"/>
          </a:p>
        </p:txBody>
      </p:sp>
      <p:pic>
        <p:nvPicPr>
          <p:cNvPr id="1026" name="Picture 2" descr="The Texture Inspector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39"/>
            <a:ext cx="4896544" cy="89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33130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Texture type: Normal </a:t>
            </a:r>
            <a:r>
              <a:rPr lang="en-US" altLang="zh-TW" sz="4000" dirty="0" smtClean="0"/>
              <a:t>Map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Texture Inspector window - Texture Type:Norm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0031"/>
            <a:ext cx="45624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454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Mapping</a:t>
            </a:r>
          </a:p>
        </p:txBody>
      </p:sp>
      <p:sp>
        <p:nvSpPr>
          <p:cNvPr id="14339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D577089-DD38-4538-91E3-6E07C27F5D20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1" name="Rectangle 3" descr="P2060066"/>
          <p:cNvSpPr>
            <a:spLocks noChangeArrowheads="1"/>
          </p:cNvSpPr>
          <p:nvPr/>
        </p:nvSpPr>
        <p:spPr bwMode="ltGray">
          <a:xfrm>
            <a:off x="1838325" y="4540250"/>
            <a:ext cx="1901825" cy="1550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2" name="AutoShape 4" descr="P2060066"/>
          <p:cNvSpPr>
            <a:spLocks noChangeArrowheads="1"/>
          </p:cNvSpPr>
          <p:nvPr/>
        </p:nvSpPr>
        <p:spPr bwMode="ltGray">
          <a:xfrm>
            <a:off x="5948363" y="1893888"/>
            <a:ext cx="2471737" cy="1323975"/>
          </a:xfrm>
          <a:prstGeom prst="parallelogram">
            <a:avLst>
              <a:gd name="adj" fmla="val 46673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1258888" y="3795713"/>
            <a:ext cx="2630487" cy="2736850"/>
            <a:chOff x="793" y="2538"/>
            <a:chExt cx="1657" cy="1724"/>
          </a:xfrm>
        </p:grpSpPr>
        <p:sp>
          <p:nvSpPr>
            <p:cNvPr id="14360" name="Line 6"/>
            <p:cNvSpPr>
              <a:spLocks noChangeShapeType="1"/>
            </p:cNvSpPr>
            <p:nvPr/>
          </p:nvSpPr>
          <p:spPr bwMode="auto">
            <a:xfrm flipV="1">
              <a:off x="1148" y="2538"/>
              <a:ext cx="0" cy="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1" name="Line 7"/>
            <p:cNvSpPr>
              <a:spLocks noChangeShapeType="1"/>
            </p:cNvSpPr>
            <p:nvPr/>
          </p:nvSpPr>
          <p:spPr bwMode="auto">
            <a:xfrm>
              <a:off x="1159" y="3995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2" name="Text Box 8"/>
            <p:cNvSpPr txBox="1">
              <a:spLocks noChangeArrowheads="1"/>
            </p:cNvSpPr>
            <p:nvPr/>
          </p:nvSpPr>
          <p:spPr bwMode="auto">
            <a:xfrm>
              <a:off x="1522" y="3974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14363" name="Text Box 9"/>
            <p:cNvSpPr txBox="1">
              <a:spLocks noChangeArrowheads="1"/>
            </p:cNvSpPr>
            <p:nvPr/>
          </p:nvSpPr>
          <p:spPr bwMode="auto">
            <a:xfrm>
              <a:off x="793" y="317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t</a:t>
              </a:r>
            </a:p>
          </p:txBody>
        </p:sp>
      </p:grpSp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1112838" y="1860550"/>
            <a:ext cx="1876425" cy="2119313"/>
            <a:chOff x="2482" y="1457"/>
            <a:chExt cx="1182" cy="1335"/>
          </a:xfrm>
        </p:grpSpPr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 flipV="1">
              <a:off x="2913" y="1457"/>
              <a:ext cx="0" cy="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2908" y="2384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 flipH="1">
              <a:off x="2510" y="2389"/>
              <a:ext cx="403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7" name="Text Box 14"/>
            <p:cNvSpPr txBox="1">
              <a:spLocks noChangeArrowheads="1"/>
            </p:cNvSpPr>
            <p:nvPr/>
          </p:nvSpPr>
          <p:spPr bwMode="auto">
            <a:xfrm>
              <a:off x="3138" y="23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14358" name="Text Box 15"/>
            <p:cNvSpPr txBox="1">
              <a:spLocks noChangeArrowheads="1"/>
            </p:cNvSpPr>
            <p:nvPr/>
          </p:nvSpPr>
          <p:spPr bwMode="auto">
            <a:xfrm>
              <a:off x="2631" y="16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14359" name="Text Box 16"/>
            <p:cNvSpPr txBox="1">
              <a:spLocks noChangeArrowheads="1"/>
            </p:cNvSpPr>
            <p:nvPr/>
          </p:nvSpPr>
          <p:spPr bwMode="auto">
            <a:xfrm>
              <a:off x="2482" y="231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z</a:t>
              </a:r>
            </a:p>
          </p:txBody>
        </p:sp>
      </p:grpSp>
      <p:sp useBgFill="1">
        <p:nvSpPr>
          <p:cNvPr id="14345" name="Oval 17"/>
          <p:cNvSpPr>
            <a:spLocks noChangeArrowheads="1"/>
          </p:cNvSpPr>
          <p:nvPr/>
        </p:nvSpPr>
        <p:spPr bwMode="auto">
          <a:xfrm>
            <a:off x="2278063" y="4724400"/>
            <a:ext cx="87312" cy="8731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 useBgFill="1">
        <p:nvSpPr>
          <p:cNvPr id="14346" name="Oval 18"/>
          <p:cNvSpPr>
            <a:spLocks noChangeArrowheads="1"/>
          </p:cNvSpPr>
          <p:nvPr/>
        </p:nvSpPr>
        <p:spPr bwMode="auto">
          <a:xfrm>
            <a:off x="6880225" y="2065338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4347" name="AutoShape 19"/>
          <p:cNvCxnSpPr>
            <a:cxnSpLocks noChangeShapeType="1"/>
          </p:cNvCxnSpPr>
          <p:nvPr/>
        </p:nvCxnSpPr>
        <p:spPr bwMode="auto">
          <a:xfrm rot="-5400000">
            <a:off x="3263106" y="1127919"/>
            <a:ext cx="2646363" cy="4632325"/>
          </a:xfrm>
          <a:prstGeom prst="curvedConnector3">
            <a:avLst>
              <a:gd name="adj1" fmla="val 23032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2001838" y="2192338"/>
            <a:ext cx="1376362" cy="887412"/>
          </a:xfrm>
          <a:prstGeom prst="parallelogram">
            <a:avLst>
              <a:gd name="adj" fmla="val 3877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4041775" y="5083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image</a:t>
            </a:r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>
            <a:off x="3189288" y="34290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geometry</a:t>
            </a: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6324600" y="33956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display</a:t>
            </a:r>
          </a:p>
        </p:txBody>
      </p:sp>
      <p:cxnSp>
        <p:nvCxnSpPr>
          <p:cNvPr id="14352" name="AutoShape 24"/>
          <p:cNvCxnSpPr>
            <a:cxnSpLocks noChangeShapeType="1"/>
            <a:stCxn id="14353" idx="6"/>
            <a:endCxn id="14346" idx="2"/>
          </p:cNvCxnSpPr>
          <p:nvPr/>
        </p:nvCxnSpPr>
        <p:spPr bwMode="auto">
          <a:xfrm flipV="1">
            <a:off x="2579688" y="2109788"/>
            <a:ext cx="4300537" cy="314325"/>
          </a:xfrm>
          <a:prstGeom prst="curvedConnector3">
            <a:avLst>
              <a:gd name="adj1" fmla="val 5016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14353" name="Oval 25"/>
          <p:cNvSpPr>
            <a:spLocks noChangeArrowheads="1"/>
          </p:cNvSpPr>
          <p:nvPr/>
        </p:nvSpPr>
        <p:spPr bwMode="auto">
          <a:xfrm>
            <a:off x="2492375" y="2379663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0038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 texture (below) is a 256 x 256 image that has been mapped to a rectangular polygon which is viewed in perspective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7764788-822A-4667-B8F9-D3252E81696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5365" name="Picture 4" descr="F:\SIGGRAPH\SIGGRAPH 2000\t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600200"/>
            <a:ext cx="24320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mtClean="0"/>
              <a:t>Texture Mapping and the OpenGL Pipeline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Images and geometry flow through separate pipelines that join during fragment processing</a:t>
            </a:r>
          </a:p>
          <a:p>
            <a:pPr lvl="1" eaLnBrk="1" hangingPunct="1"/>
            <a:r>
              <a:rPr lang="en-US" altLang="zh-TW" smtClean="0"/>
              <a:t>“complex” textures do not affect geometric complexity</a:t>
            </a: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6810715-758E-4CD1-93F1-3CA53ADE38A9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1279525" y="4287838"/>
            <a:ext cx="6645275" cy="1606550"/>
            <a:chOff x="878" y="2312"/>
            <a:chExt cx="4186" cy="1012"/>
          </a:xfrm>
        </p:grpSpPr>
        <p:sp useBgFill="1"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4248" y="2683"/>
              <a:ext cx="816" cy="5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2059" y="2312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2049" y="2324"/>
              <a:ext cx="15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geometry pipeline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878" y="2329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vertices</a:t>
              </a:r>
            </a:p>
          </p:txBody>
        </p:sp>
        <p:sp useBgFill="1">
          <p:nvSpPr>
            <p:cNvPr id="16394" name="Rectangle 8"/>
            <p:cNvSpPr>
              <a:spLocks noChangeArrowheads="1"/>
            </p:cNvSpPr>
            <p:nvPr/>
          </p:nvSpPr>
          <p:spPr bwMode="auto">
            <a:xfrm>
              <a:off x="2071" y="3031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pixel pipeline</a:t>
              </a: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001" y="2981"/>
              <a:ext cx="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image</a:t>
              </a: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4200" y="2731"/>
              <a:ext cx="8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Fragment processor</a:t>
              </a:r>
            </a:p>
          </p:txBody>
        </p:sp>
        <p:sp>
          <p:nvSpPr>
            <p:cNvPr id="16397" name="Line 11"/>
            <p:cNvSpPr>
              <a:spLocks noChangeShapeType="1"/>
            </p:cNvSpPr>
            <p:nvPr/>
          </p:nvSpPr>
          <p:spPr bwMode="auto">
            <a:xfrm>
              <a:off x="3548" y="2439"/>
              <a:ext cx="629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 flipV="1">
              <a:off x="3548" y="2897"/>
              <a:ext cx="63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9" name="Line 13"/>
            <p:cNvSpPr>
              <a:spLocks noChangeShapeType="1"/>
            </p:cNvSpPr>
            <p:nvPr/>
          </p:nvSpPr>
          <p:spPr bwMode="auto">
            <a:xfrm>
              <a:off x="1639" y="2466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0" name="Line 14"/>
            <p:cNvSpPr>
              <a:spLocks noChangeShapeType="1"/>
            </p:cNvSpPr>
            <p:nvPr/>
          </p:nvSpPr>
          <p:spPr bwMode="auto">
            <a:xfrm>
              <a:off x="1672" y="3156"/>
              <a:ext cx="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Specifying a Texture Image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Define a texture image from an array of </a:t>
            </a:r>
            <a:br>
              <a:rPr lang="en-US" altLang="zh-TW" sz="2700" smtClean="0"/>
            </a:br>
            <a:r>
              <a:rPr lang="en-US" altLang="zh-TW" sz="2700" smtClean="0"/>
              <a:t>   </a:t>
            </a:r>
            <a:r>
              <a:rPr lang="en-US" altLang="zh-TW" sz="2700" i="1" smtClean="0">
                <a:solidFill>
                  <a:srgbClr val="FF0000"/>
                </a:solidFill>
              </a:rPr>
              <a:t>texels</a:t>
            </a:r>
            <a:r>
              <a:rPr lang="en-US" altLang="zh-TW" sz="2700" smtClean="0">
                <a:solidFill>
                  <a:srgbClr val="FF0000"/>
                </a:solidFill>
              </a:rPr>
              <a:t> </a:t>
            </a:r>
            <a:r>
              <a:rPr lang="en-US" altLang="zh-TW" sz="2700" smtClean="0"/>
              <a:t>(texture elements) in CPU memory</a:t>
            </a:r>
          </a:p>
          <a:p>
            <a:pPr lvl="1" eaLnBrk="1" hangingPunct="1">
              <a:buFontTx/>
              <a:buNone/>
            </a:pPr>
            <a:r>
              <a:rPr lang="en-US" altLang="zh-TW" sz="2200" b="1" smtClean="0">
                <a:latin typeface="Courier New" pitchFamily="49" charset="0"/>
              </a:rPr>
              <a:t>   Glubyte my_texels[512][512]</a:t>
            </a:r>
            <a:r>
              <a:rPr lang="en-US" altLang="zh-TW" sz="2200" b="1" smtClean="0">
                <a:solidFill>
                  <a:srgbClr val="FF0000"/>
                </a:solidFill>
                <a:latin typeface="Courier New" pitchFamily="49" charset="0"/>
              </a:rPr>
              <a:t>[3]</a:t>
            </a:r>
            <a:r>
              <a:rPr lang="en-US" altLang="zh-TW" sz="2200" b="1" smtClean="0">
                <a:latin typeface="Courier New" pitchFamily="49" charset="0"/>
              </a:rPr>
              <a:t>; </a:t>
            </a:r>
            <a:r>
              <a:rPr lang="en-US" altLang="zh-TW" sz="2200" b="1" smtClean="0">
                <a:solidFill>
                  <a:srgbClr val="00B050"/>
                </a:solidFill>
                <a:latin typeface="Courier New" pitchFamily="49" charset="0"/>
              </a:rPr>
              <a:t>//3:rgb</a:t>
            </a:r>
          </a:p>
          <a:p>
            <a:pPr eaLnBrk="1" hangingPunct="1"/>
            <a:r>
              <a:rPr lang="en-US" altLang="zh-TW" sz="2700" smtClean="0"/>
              <a:t>Define as any other pixel map</a:t>
            </a:r>
          </a:p>
          <a:p>
            <a:pPr lvl="1" eaLnBrk="1" hangingPunct="1"/>
            <a:r>
              <a:rPr lang="en-US" altLang="zh-TW" sz="2200" smtClean="0"/>
              <a:t>Scanned image</a:t>
            </a:r>
          </a:p>
          <a:p>
            <a:pPr lvl="1" eaLnBrk="1" hangingPunct="1"/>
            <a:r>
              <a:rPr lang="en-US" altLang="zh-TW" sz="2200" smtClean="0"/>
              <a:t>Generate by application code</a:t>
            </a:r>
          </a:p>
          <a:p>
            <a:pPr eaLnBrk="1" hangingPunct="1"/>
            <a:r>
              <a:rPr lang="en-US" altLang="zh-TW" sz="2700" smtClean="0"/>
              <a:t>Enable texture mapping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glEnable(GL_TEXTURE_2D)</a:t>
            </a:r>
          </a:p>
          <a:p>
            <a:pPr lvl="1" eaLnBrk="1" hangingPunct="1"/>
            <a:r>
              <a:rPr lang="en-US" altLang="zh-TW" sz="2200" smtClean="0"/>
              <a:t>OpenGL supports 1-4 dimensional texture maps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D522344-16A6-40F5-9A27-8924571BA2C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smtClean="0"/>
              <a:t>Define  Image as a Texture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glTexImage2D( target, level, components,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w, h, border, format, type, texels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4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target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type of texture, e.g.</a:t>
            </a:r>
            <a:r>
              <a:rPr lang="en-US" altLang="zh-TW" sz="2000" b="1" smtClean="0">
                <a:latin typeface="Courier New" pitchFamily="49" charset="0"/>
              </a:rPr>
              <a:t> GL_TEXTURE_2D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level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used for mipmapping (discussed later)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components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elements per texel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w, h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width and height of</a:t>
            </a:r>
            <a:r>
              <a:rPr lang="en-US" altLang="zh-TW" sz="2000" b="1" smtClean="0">
                <a:latin typeface="Courier New" pitchFamily="49" charset="0"/>
              </a:rPr>
              <a:t> texels </a:t>
            </a:r>
            <a:r>
              <a:rPr lang="en-US" altLang="zh-TW" sz="2400" smtClean="0"/>
              <a:t>in pixels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border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used for smoothing (discussed later)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format and type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describe texels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texels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pointer to texel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glTexImage2D(GL_TEXTURE_2D, 0, 3, 512, 512, 0, GL_RGB, GL_UNSIGNED_BYTE, my_texels);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0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7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3DD2C8-45DC-4A74-9659-238308A12E8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3680</TotalTime>
  <Words>1384</Words>
  <Application>Microsoft Office PowerPoint</Application>
  <PresentationFormat>如螢幕大小 (4:3)</PresentationFormat>
  <Paragraphs>365</Paragraphs>
  <Slides>44</Slides>
  <Notes>22</Notes>
  <HiddenSlides>15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6" baseType="lpstr">
      <vt:lpstr>Arial Unicode MS</vt:lpstr>
      <vt:lpstr>微軟正黑體</vt:lpstr>
      <vt:lpstr>新細明體</vt:lpstr>
      <vt:lpstr>標楷體</vt:lpstr>
      <vt:lpstr>Arial</vt:lpstr>
      <vt:lpstr>Book Antiqua</vt:lpstr>
      <vt:lpstr>Calibri</vt:lpstr>
      <vt:lpstr>Courier New</vt:lpstr>
      <vt:lpstr>Times New Roman</vt:lpstr>
      <vt:lpstr>Wingdings 2</vt:lpstr>
      <vt:lpstr>Course_HE</vt:lpstr>
      <vt:lpstr>Image</vt:lpstr>
      <vt:lpstr>  3D Game Programming Texture Mapping</vt:lpstr>
      <vt:lpstr>PowerPoint 簡報</vt:lpstr>
      <vt:lpstr>Outline</vt:lpstr>
      <vt:lpstr>Basic Stragegy</vt:lpstr>
      <vt:lpstr>Texture Mapping</vt:lpstr>
      <vt:lpstr>Texture Example</vt:lpstr>
      <vt:lpstr>Texture Mapping and the OpenGL Pipeline</vt:lpstr>
      <vt:lpstr>Specifying a Texture Image</vt:lpstr>
      <vt:lpstr>Define  Image as a Texture</vt:lpstr>
      <vt:lpstr>Typical Usage</vt:lpstr>
      <vt:lpstr>Converting A Texture Image</vt:lpstr>
      <vt:lpstr>Mapping a Texture</vt:lpstr>
      <vt:lpstr>Mapping a Texture</vt:lpstr>
      <vt:lpstr>Mapping a Texture</vt:lpstr>
      <vt:lpstr>Load texture</vt:lpstr>
      <vt:lpstr>Typical Code</vt:lpstr>
      <vt:lpstr>PowerPoint 簡報</vt:lpstr>
      <vt:lpstr>Texture Parameter</vt:lpstr>
      <vt:lpstr>Interpolation</vt:lpstr>
      <vt:lpstr>Texture Parameters</vt:lpstr>
      <vt:lpstr>Wrapping Mode</vt:lpstr>
      <vt:lpstr>Magnification and Minification</vt:lpstr>
      <vt:lpstr>Filter Modes</vt:lpstr>
      <vt:lpstr>Example</vt:lpstr>
      <vt:lpstr>Multiple level of Detail</vt:lpstr>
      <vt:lpstr>Mipmapped Textures</vt:lpstr>
      <vt:lpstr>Cartoons with texture</vt:lpstr>
      <vt:lpstr>PowerPoint 簡報</vt:lpstr>
      <vt:lpstr>Texture Objects</vt:lpstr>
      <vt:lpstr>Applying Textures II</vt:lpstr>
      <vt:lpstr>Managing Multiple textures</vt:lpstr>
      <vt:lpstr>PowerPoint 簡報</vt:lpstr>
      <vt:lpstr>Managing Multiple textures</vt:lpstr>
      <vt:lpstr>UV mapping</vt:lpstr>
      <vt:lpstr>Complex model</vt:lpstr>
      <vt:lpstr>Build your TexObject class</vt:lpstr>
      <vt:lpstr>Texture Functions</vt:lpstr>
      <vt:lpstr>Perspective Correction Hint</vt:lpstr>
      <vt:lpstr>Generating Texture Coordinates</vt:lpstr>
      <vt:lpstr>Other Texture Features</vt:lpstr>
      <vt:lpstr>PowerPoint 簡報</vt:lpstr>
      <vt:lpstr>Standard</vt:lpstr>
      <vt:lpstr>Texture Types</vt:lpstr>
      <vt:lpstr>Texture type: Normal Map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93</cp:revision>
  <dcterms:created xsi:type="dcterms:W3CDTF">2010-08-04T16:26:51Z</dcterms:created>
  <dcterms:modified xsi:type="dcterms:W3CDTF">2018-11-19T07:01:35Z</dcterms:modified>
</cp:coreProperties>
</file>