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3" r:id="rId1"/>
  </p:sldMasterIdLst>
  <p:notesMasterIdLst>
    <p:notesMasterId r:id="rId42"/>
  </p:notesMasterIdLst>
  <p:handoutMasterIdLst>
    <p:handoutMasterId r:id="rId43"/>
  </p:handoutMasterIdLst>
  <p:sldIdLst>
    <p:sldId id="256" r:id="rId2"/>
    <p:sldId id="264" r:id="rId3"/>
    <p:sldId id="283" r:id="rId4"/>
    <p:sldId id="280" r:id="rId5"/>
    <p:sldId id="287" r:id="rId6"/>
    <p:sldId id="282" r:id="rId7"/>
    <p:sldId id="281" r:id="rId8"/>
    <p:sldId id="286" r:id="rId9"/>
    <p:sldId id="279" r:id="rId10"/>
    <p:sldId id="266" r:id="rId11"/>
    <p:sldId id="278" r:id="rId12"/>
    <p:sldId id="268" r:id="rId13"/>
    <p:sldId id="267" r:id="rId14"/>
    <p:sldId id="274" r:id="rId15"/>
    <p:sldId id="285" r:id="rId16"/>
    <p:sldId id="284" r:id="rId17"/>
    <p:sldId id="265" r:id="rId18"/>
    <p:sldId id="269" r:id="rId19"/>
    <p:sldId id="271" r:id="rId20"/>
    <p:sldId id="273" r:id="rId21"/>
    <p:sldId id="270" r:id="rId22"/>
    <p:sldId id="272" r:id="rId23"/>
    <p:sldId id="275" r:id="rId24"/>
    <p:sldId id="277" r:id="rId25"/>
    <p:sldId id="276" r:id="rId26"/>
    <p:sldId id="288" r:id="rId27"/>
    <p:sldId id="289" r:id="rId28"/>
    <p:sldId id="290" r:id="rId29"/>
    <p:sldId id="291" r:id="rId30"/>
    <p:sldId id="293" r:id="rId31"/>
    <p:sldId id="292" r:id="rId32"/>
    <p:sldId id="294" r:id="rId33"/>
    <p:sldId id="295" r:id="rId34"/>
    <p:sldId id="296" r:id="rId35"/>
    <p:sldId id="297" r:id="rId36"/>
    <p:sldId id="298" r:id="rId37"/>
    <p:sldId id="299" r:id="rId38"/>
    <p:sldId id="300" r:id="rId39"/>
    <p:sldId id="301" r:id="rId40"/>
    <p:sldId id="302" r:id="rId41"/>
  </p:sldIdLst>
  <p:sldSz cx="9144000" cy="6858000" type="screen4x3"/>
  <p:notesSz cx="6797675" cy="9874250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4866" autoAdjust="0"/>
  </p:normalViewPr>
  <p:slideViewPr>
    <p:cSldViewPr showGuides="1">
      <p:cViewPr varScale="1">
        <p:scale>
          <a:sx n="86" d="100"/>
          <a:sy n="86" d="100"/>
        </p:scale>
        <p:origin x="233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a typeface="新細明體" pitchFamily="18" charset="-120"/>
              </a:defRPr>
            </a:lvl1pPr>
          </a:lstStyle>
          <a:p>
            <a:pPr>
              <a:defRPr/>
            </a:pPr>
            <a:fld id="{C3ECC530-C083-4982-825A-AF030BC4EBF9}" type="datetimeFigureOut">
              <a:rPr lang="zh-TW" altLang="en-US"/>
              <a:pPr>
                <a:defRPr/>
              </a:pPr>
              <a:t>2017/11/27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49688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ea typeface="新細明體" pitchFamily="18" charset="-120"/>
              </a:defRPr>
            </a:lvl1pPr>
          </a:lstStyle>
          <a:p>
            <a:pPr>
              <a:defRPr/>
            </a:pPr>
            <a:fld id="{FF783AB7-484A-4C01-AA0B-AAC58D29471B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610061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新細明體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a typeface="新細明體" charset="-120"/>
              </a:defRPr>
            </a:lvl1pPr>
          </a:lstStyle>
          <a:p>
            <a:pPr>
              <a:defRPr/>
            </a:pPr>
            <a:fld id="{39085DA2-5DF1-4C6D-8078-63C4ABC0033D}" type="datetimeFigureOut">
              <a:rPr lang="zh-TW" altLang="en-US"/>
              <a:pPr>
                <a:defRPr/>
              </a:pPr>
              <a:t>2017/11/27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395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TW" altLang="en-US" noProof="0" smtClean="0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9450" y="4691063"/>
            <a:ext cx="5438775" cy="44434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noProof="0" smtClean="0"/>
              <a:t>按一下以編輯母片文字樣式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新細明體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49688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ea typeface="新細明體" charset="-120"/>
              </a:defRPr>
            </a:lvl1pPr>
          </a:lstStyle>
          <a:p>
            <a:pPr>
              <a:defRPr/>
            </a:pPr>
            <a:fld id="{DE765453-ACE0-46F7-9875-CB1239E4C71F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253890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.nccu.edu.tw/~mtchi/3d11/lab/openal.zip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connect.creativelabs.com/openal/Documentation/OpenAL_Programmers_Guide.pdf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zh-TW" dirty="0" smtClean="0"/>
              <a:t>2017</a:t>
            </a:r>
            <a:endParaRPr lang="zh-TW" altLang="en-US" dirty="0" smtClean="0"/>
          </a:p>
        </p:txBody>
      </p:sp>
      <p:sp>
        <p:nvSpPr>
          <p:cNvPr id="34820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fld id="{E19102ED-4E83-4A14-9D62-39391AA632CE}" type="slidenum">
              <a:rPr lang="zh-TW" altLang="en-US" smtClean="0"/>
              <a:pPr eaLnBrk="1" hangingPunct="1"/>
              <a:t>1</a:t>
            </a:fld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40735866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zh-TW" altLang="en-US" dirty="0" smtClean="0"/>
              <a:t>大多開發環境沒有內建</a:t>
            </a:r>
            <a:r>
              <a:rPr lang="en-US" altLang="zh-TW" dirty="0" err="1" smtClean="0"/>
              <a:t>OpenAL</a:t>
            </a:r>
            <a:r>
              <a:rPr lang="zh-TW" altLang="en-US" dirty="0" smtClean="0"/>
              <a:t>的 </a:t>
            </a:r>
            <a:r>
              <a:rPr lang="en-US" altLang="zh-TW" dirty="0" smtClean="0"/>
              <a:t>header file</a:t>
            </a:r>
            <a:r>
              <a:rPr lang="zh-TW" altLang="en-US" dirty="0" smtClean="0"/>
              <a:t>和</a:t>
            </a:r>
            <a:r>
              <a:rPr lang="en-US" altLang="zh-TW" dirty="0" smtClean="0"/>
              <a:t>lib</a:t>
            </a:r>
          </a:p>
          <a:p>
            <a:r>
              <a:rPr lang="zh-TW" altLang="en-US" dirty="0" smtClean="0"/>
              <a:t>需自行到</a:t>
            </a:r>
            <a:r>
              <a:rPr lang="en-US" altLang="zh-TW" dirty="0" err="1" smtClean="0"/>
              <a:t>OpenAL</a:t>
            </a:r>
            <a:r>
              <a:rPr lang="zh-TW" altLang="en-US" dirty="0" smtClean="0"/>
              <a:t>網站下載，自行加入</a:t>
            </a:r>
            <a:r>
              <a:rPr lang="en-US" altLang="zh-TW" dirty="0" err="1" smtClean="0"/>
              <a:t>codeblock</a:t>
            </a:r>
            <a:r>
              <a:rPr lang="zh-TW" altLang="en-US" dirty="0" smtClean="0"/>
              <a:t>的目錄內</a:t>
            </a:r>
            <a:endParaRPr lang="en-US" altLang="zh-TW" dirty="0" smtClean="0"/>
          </a:p>
          <a:p>
            <a:endParaRPr lang="en-US" altLang="zh-TW" dirty="0" smtClean="0"/>
          </a:p>
          <a:p>
            <a:r>
              <a:rPr lang="zh-TW" altLang="en-US" dirty="0" smtClean="0"/>
              <a:t>基本上就是像學期初安裝</a:t>
            </a:r>
            <a:r>
              <a:rPr lang="en-US" altLang="zh-TW" dirty="0" smtClean="0"/>
              <a:t>glut</a:t>
            </a:r>
            <a:r>
              <a:rPr lang="zh-TW" altLang="en-US" dirty="0" smtClean="0"/>
              <a:t>一樣 把相關的</a:t>
            </a:r>
            <a:r>
              <a:rPr lang="en-US" altLang="zh-TW" dirty="0" smtClean="0"/>
              <a:t>.h .lib</a:t>
            </a:r>
            <a:r>
              <a:rPr lang="zh-TW" altLang="en-US" dirty="0" smtClean="0"/>
              <a:t>放到</a:t>
            </a:r>
            <a:r>
              <a:rPr lang="en-US" altLang="zh-TW" dirty="0" err="1" smtClean="0"/>
              <a:t>codeblock</a:t>
            </a:r>
            <a:r>
              <a:rPr lang="zh-TW" altLang="en-US" dirty="0" smtClean="0"/>
              <a:t>的相關目錄 </a:t>
            </a:r>
            <a:br>
              <a:rPr lang="zh-TW" altLang="en-US" dirty="0" smtClean="0"/>
            </a:br>
            <a:r>
              <a:rPr lang="zh-TW" altLang="en-US" dirty="0" smtClean="0"/>
              <a:t>已經整理過的</a:t>
            </a:r>
            <a:r>
              <a:rPr lang="en-US" altLang="zh-TW" dirty="0" smtClean="0"/>
              <a:t>header </a:t>
            </a:r>
            <a:r>
              <a:rPr lang="zh-TW" altLang="en-US" dirty="0" smtClean="0"/>
              <a:t>和</a:t>
            </a:r>
            <a:r>
              <a:rPr lang="en-US" altLang="zh-TW" dirty="0" smtClean="0"/>
              <a:t>lib </a:t>
            </a:r>
            <a:br>
              <a:rPr lang="en-US" altLang="zh-TW" dirty="0" smtClean="0"/>
            </a:br>
            <a:r>
              <a:rPr lang="en-US" altLang="zh-TW" dirty="0" smtClean="0">
                <a:hlinkClick r:id="rId3"/>
              </a:rPr>
              <a:t>http://www.cs.nccu.edu.tw/~mtchi/3d11/lab/openal.zip</a:t>
            </a:r>
            <a:r>
              <a:rPr lang="zh-TW" altLang="en-US" dirty="0" smtClean="0"/>
              <a:t> </a:t>
            </a:r>
          </a:p>
        </p:txBody>
      </p:sp>
      <p:sp>
        <p:nvSpPr>
          <p:cNvPr id="44036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81F84F66-1465-44F1-B50D-B71A9296BD1F}" type="slidenum">
              <a:rPr lang="zh-TW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12</a:t>
            </a:fld>
            <a:endParaRPr lang="zh-TW" alt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90081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zh-TW" altLang="en-US" smtClean="0"/>
              <a:t>需新曾</a:t>
            </a:r>
            <a:r>
              <a:rPr lang="en-US" altLang="zh-TW" smtClean="0"/>
              <a:t>OpenAL32.lib</a:t>
            </a:r>
            <a:r>
              <a:rPr lang="zh-TW" altLang="en-US" smtClean="0"/>
              <a:t>在</a:t>
            </a:r>
            <a:r>
              <a:rPr lang="en-US" altLang="zh-TW" smtClean="0"/>
              <a:t>linker</a:t>
            </a:r>
            <a:r>
              <a:rPr lang="zh-TW" altLang="en-US" smtClean="0"/>
              <a:t>選項中</a:t>
            </a:r>
          </a:p>
        </p:txBody>
      </p:sp>
      <p:sp>
        <p:nvSpPr>
          <p:cNvPr id="45060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23DF336C-E653-4523-A980-F6ED25ABDD8B}" type="slidenum">
              <a:rPr lang="zh-TW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13</a:t>
            </a:fld>
            <a:endParaRPr lang="zh-TW" alt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91071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zh-TW" altLang="en-US" smtClean="0"/>
              <a:t>在</a:t>
            </a:r>
            <a:r>
              <a:rPr lang="en-US" altLang="zh-TW" smtClean="0"/>
              <a:t>main()</a:t>
            </a:r>
            <a:r>
              <a:rPr lang="zh-TW" altLang="en-US" smtClean="0"/>
              <a:t>中進行 初始化</a:t>
            </a:r>
          </a:p>
        </p:txBody>
      </p:sp>
      <p:sp>
        <p:nvSpPr>
          <p:cNvPr id="46084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8486123B-4953-4E1F-BFA4-EECF5F919E9E}" type="slidenum">
              <a:rPr lang="zh-TW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14</a:t>
            </a:fld>
            <a:endParaRPr lang="zh-TW" alt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88765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altLang="zh-TW" dirty="0" err="1" smtClean="0"/>
              <a:t>OpenAL</a:t>
            </a:r>
            <a:r>
              <a:rPr lang="zh-TW" altLang="en-US" dirty="0" smtClean="0"/>
              <a:t>主要有三個基本元件</a:t>
            </a:r>
            <a:endParaRPr lang="en-US" altLang="zh-TW" dirty="0" smtClean="0"/>
          </a:p>
          <a:p>
            <a:pPr marL="171450" indent="-171450">
              <a:buFontTx/>
              <a:buChar char="-"/>
              <a:defRPr/>
            </a:pPr>
            <a:r>
              <a:rPr lang="en-US" altLang="zh-TW" dirty="0" smtClean="0"/>
              <a:t>Source (</a:t>
            </a:r>
            <a:r>
              <a:rPr lang="zh-TW" altLang="en-US" dirty="0" smtClean="0"/>
              <a:t>音源</a:t>
            </a:r>
            <a:r>
              <a:rPr lang="en-US" altLang="zh-TW" dirty="0" smtClean="0"/>
              <a:t>)</a:t>
            </a:r>
            <a:r>
              <a:rPr lang="zh-TW" altLang="en-US" dirty="0" smtClean="0"/>
              <a:t>，定義在</a:t>
            </a:r>
            <a:r>
              <a:rPr lang="en-US" altLang="zh-TW" dirty="0" smtClean="0"/>
              <a:t>3D</a:t>
            </a:r>
            <a:r>
              <a:rPr lang="zh-TW" altLang="en-US" dirty="0" smtClean="0"/>
              <a:t>世界中音源的位置和相關資訊。必須和</a:t>
            </a:r>
            <a:r>
              <a:rPr lang="en-US" altLang="zh-TW" dirty="0" smtClean="0"/>
              <a:t>buffer</a:t>
            </a:r>
            <a:r>
              <a:rPr lang="zh-TW" altLang="en-US" dirty="0" smtClean="0"/>
              <a:t>進行連接以發出聲音</a:t>
            </a:r>
            <a:endParaRPr lang="en-US" altLang="zh-TW" dirty="0" smtClean="0"/>
          </a:p>
          <a:p>
            <a:pPr marL="171450" indent="-171450">
              <a:buFontTx/>
              <a:buChar char="-"/>
              <a:defRPr/>
            </a:pPr>
            <a:r>
              <a:rPr lang="en-US" altLang="zh-TW" dirty="0" smtClean="0"/>
              <a:t>Buffer </a:t>
            </a:r>
            <a:r>
              <a:rPr lang="zh-TW" altLang="en-US" dirty="0" smtClean="0"/>
              <a:t>存放聲音資料，無法直接控制</a:t>
            </a:r>
            <a:r>
              <a:rPr lang="en-US" altLang="zh-TW" dirty="0" smtClean="0"/>
              <a:t>buffer</a:t>
            </a:r>
            <a:r>
              <a:rPr lang="zh-TW" altLang="en-US" dirty="0" smtClean="0"/>
              <a:t>元件播放聲音</a:t>
            </a:r>
            <a:endParaRPr lang="en-US" altLang="zh-TW" dirty="0" smtClean="0"/>
          </a:p>
          <a:p>
            <a:pPr marL="171450" indent="-171450">
              <a:buFontTx/>
              <a:buChar char="-"/>
              <a:defRPr/>
            </a:pPr>
            <a:r>
              <a:rPr lang="en-US" altLang="zh-TW" dirty="0" smtClean="0"/>
              <a:t>Listener</a:t>
            </a:r>
            <a:r>
              <a:rPr lang="zh-TW" altLang="en-US" dirty="0" smtClean="0"/>
              <a:t>，在</a:t>
            </a:r>
            <a:r>
              <a:rPr lang="en-US" altLang="zh-TW" dirty="0" smtClean="0"/>
              <a:t>3D</a:t>
            </a:r>
            <a:r>
              <a:rPr lang="zh-TW" altLang="en-US" dirty="0" smtClean="0"/>
              <a:t>世界中聆聽者的位置和相關資訊</a:t>
            </a:r>
            <a:endParaRPr lang="zh-TW" altLang="en-US" dirty="0"/>
          </a:p>
        </p:txBody>
      </p:sp>
      <p:sp>
        <p:nvSpPr>
          <p:cNvPr id="47108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51046FEE-B7D6-4031-83C0-07DE8487CBCE}" type="slidenum">
              <a:rPr lang="zh-TW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15</a:t>
            </a:fld>
            <a:endParaRPr lang="zh-TW" alt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543514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zh-TW" altLang="en-US" smtClean="0"/>
              <a:t>整體的架構圖</a:t>
            </a:r>
            <a:endParaRPr lang="en-US" altLang="zh-TW" smtClean="0"/>
          </a:p>
          <a:p>
            <a:r>
              <a:rPr lang="zh-TW" altLang="en-US" smtClean="0"/>
              <a:t>將會使用到的音樂和音效透過</a:t>
            </a:r>
            <a:r>
              <a:rPr lang="en-US" altLang="zh-TW" smtClean="0"/>
              <a:t>buffer</a:t>
            </a:r>
            <a:r>
              <a:rPr lang="zh-TW" altLang="en-US" smtClean="0"/>
              <a:t>載入到記憶體中</a:t>
            </a:r>
            <a:endParaRPr lang="en-US" altLang="zh-TW" smtClean="0"/>
          </a:p>
          <a:p>
            <a:r>
              <a:rPr lang="zh-TW" altLang="en-US" smtClean="0"/>
              <a:t>先在</a:t>
            </a:r>
            <a:r>
              <a:rPr lang="en-US" altLang="zh-TW" smtClean="0"/>
              <a:t>3D</a:t>
            </a:r>
            <a:r>
              <a:rPr lang="zh-TW" altLang="en-US" smtClean="0"/>
              <a:t>世界對應出</a:t>
            </a:r>
            <a:r>
              <a:rPr lang="en-US" altLang="zh-TW" smtClean="0"/>
              <a:t>source</a:t>
            </a:r>
            <a:r>
              <a:rPr lang="zh-TW" altLang="en-US" smtClean="0"/>
              <a:t>和</a:t>
            </a:r>
            <a:r>
              <a:rPr lang="en-US" altLang="zh-TW" smtClean="0"/>
              <a:t>listener</a:t>
            </a:r>
            <a:r>
              <a:rPr lang="zh-TW" altLang="en-US" smtClean="0"/>
              <a:t>的位置，</a:t>
            </a:r>
            <a:endParaRPr lang="en-US" altLang="zh-TW" smtClean="0"/>
          </a:p>
          <a:p>
            <a:r>
              <a:rPr lang="zh-TW" altLang="en-US" smtClean="0"/>
              <a:t>經由</a:t>
            </a:r>
            <a:r>
              <a:rPr lang="en-US" altLang="zh-TW" smtClean="0"/>
              <a:t>buffer</a:t>
            </a:r>
            <a:r>
              <a:rPr lang="zh-TW" altLang="en-US" smtClean="0"/>
              <a:t>和</a:t>
            </a:r>
            <a:r>
              <a:rPr lang="en-US" altLang="zh-TW" smtClean="0"/>
              <a:t>source</a:t>
            </a:r>
            <a:r>
              <a:rPr lang="zh-TW" altLang="en-US" smtClean="0"/>
              <a:t>的對應，控制</a:t>
            </a:r>
            <a:r>
              <a:rPr lang="en-US" altLang="zh-TW" smtClean="0"/>
              <a:t>source</a:t>
            </a:r>
            <a:r>
              <a:rPr lang="zh-TW" altLang="en-US" smtClean="0"/>
              <a:t>播放聲音</a:t>
            </a:r>
            <a:endParaRPr lang="en-US" altLang="zh-TW" smtClean="0"/>
          </a:p>
          <a:p>
            <a:r>
              <a:rPr lang="en-US" altLang="zh-TW" smtClean="0"/>
              <a:t>OpenAL</a:t>
            </a:r>
            <a:r>
              <a:rPr lang="zh-TW" altLang="en-US" smtClean="0"/>
              <a:t>會據此計算</a:t>
            </a:r>
            <a:r>
              <a:rPr lang="en-US" altLang="zh-TW" smtClean="0"/>
              <a:t>3D</a:t>
            </a:r>
            <a:r>
              <a:rPr lang="zh-TW" altLang="en-US" smtClean="0"/>
              <a:t>音效</a:t>
            </a:r>
            <a:endParaRPr lang="en-US" altLang="zh-TW" smtClean="0"/>
          </a:p>
          <a:p>
            <a:endParaRPr lang="en-US" altLang="zh-TW" smtClean="0"/>
          </a:p>
          <a:p>
            <a:endParaRPr lang="en-US" altLang="zh-TW" smtClean="0"/>
          </a:p>
        </p:txBody>
      </p:sp>
      <p:sp>
        <p:nvSpPr>
          <p:cNvPr id="48132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D69CC715-F95A-4C3A-9236-9E8E44350E7B}" type="slidenum">
              <a:rPr lang="zh-TW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16</a:t>
            </a:fld>
            <a:endParaRPr lang="zh-TW" alt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170826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zh-TW" altLang="en-US" smtClean="0"/>
              <a:t>從程式開發的角度</a:t>
            </a:r>
          </a:p>
        </p:txBody>
      </p:sp>
      <p:sp>
        <p:nvSpPr>
          <p:cNvPr id="49156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0EEAECA7-0829-4A8E-8873-C3E91347871D}" type="slidenum">
              <a:rPr lang="zh-TW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17</a:t>
            </a:fld>
            <a:endParaRPr lang="zh-TW" alt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471645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zh-TW" smtClean="0"/>
              <a:t>Listener </a:t>
            </a:r>
            <a:r>
              <a:rPr lang="zh-TW" altLang="en-US" smtClean="0"/>
              <a:t>可以對應到</a:t>
            </a:r>
            <a:r>
              <a:rPr lang="en-US" altLang="zh-TW" smtClean="0"/>
              <a:t>3D</a:t>
            </a:r>
            <a:r>
              <a:rPr lang="zh-TW" altLang="en-US" smtClean="0"/>
              <a:t>繪圖的相機，是接收聲音的位置</a:t>
            </a:r>
            <a:endParaRPr lang="en-US" altLang="zh-TW" smtClean="0"/>
          </a:p>
          <a:p>
            <a:r>
              <a:rPr lang="zh-TW" altLang="en-US" smtClean="0"/>
              <a:t>所以需設定位置、移動的速度和方向</a:t>
            </a:r>
            <a:endParaRPr lang="en-US" altLang="zh-TW" smtClean="0"/>
          </a:p>
          <a:p>
            <a:endParaRPr lang="en-US" altLang="zh-TW" smtClean="0"/>
          </a:p>
          <a:p>
            <a:r>
              <a:rPr lang="zh-TW" altLang="en-US" smtClean="0"/>
              <a:t>之所以要記載移動的向量，主要是可以藉由音源和聆聽者間的相對移動速度，</a:t>
            </a:r>
            <a:endParaRPr lang="en-US" altLang="zh-TW" smtClean="0"/>
          </a:p>
          <a:p>
            <a:r>
              <a:rPr lang="zh-TW" altLang="en-US" smtClean="0"/>
              <a:t>以都卜勒效應</a:t>
            </a:r>
            <a:r>
              <a:rPr lang="en-US" altLang="zh-TW" smtClean="0"/>
              <a:t>(Doppler effect)</a:t>
            </a:r>
            <a:r>
              <a:rPr lang="zh-TW" altLang="en-US" smtClean="0"/>
              <a:t>計算出接受到波的頻率與波源發出的頻率的變化</a:t>
            </a:r>
          </a:p>
        </p:txBody>
      </p:sp>
      <p:sp>
        <p:nvSpPr>
          <p:cNvPr id="50180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4EA66507-C7A5-487A-9A36-430601356438}" type="slidenum">
              <a:rPr lang="zh-TW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18</a:t>
            </a:fld>
            <a:endParaRPr lang="zh-TW" alt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630287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zh-TW" smtClean="0"/>
              <a:t>Buffer</a:t>
            </a:r>
            <a:r>
              <a:rPr lang="zh-TW" altLang="en-US" smtClean="0"/>
              <a:t>用來存放聲音資料   </a:t>
            </a:r>
            <a:endParaRPr lang="en-US" altLang="zh-TW" smtClean="0"/>
          </a:p>
          <a:p>
            <a:r>
              <a:rPr lang="zh-TW" altLang="en-US" smtClean="0"/>
              <a:t>需利用</a:t>
            </a:r>
            <a:r>
              <a:rPr lang="en-US" altLang="zh-TW" smtClean="0"/>
              <a:t>alut</a:t>
            </a:r>
            <a:r>
              <a:rPr lang="zh-TW" altLang="en-US" smtClean="0"/>
              <a:t>或其它函式，將聲音格式</a:t>
            </a:r>
            <a:r>
              <a:rPr lang="en-US" altLang="zh-TW" smtClean="0"/>
              <a:t>(ex: wav, mp3)</a:t>
            </a:r>
            <a:r>
              <a:rPr lang="zh-TW" altLang="en-US" smtClean="0"/>
              <a:t>轉成</a:t>
            </a:r>
            <a:r>
              <a:rPr lang="en-US" altLang="zh-TW" smtClean="0"/>
              <a:t>OpenAL</a:t>
            </a:r>
            <a:r>
              <a:rPr lang="zh-TW" altLang="en-US" smtClean="0"/>
              <a:t>能裡解的格式</a:t>
            </a:r>
            <a:endParaRPr lang="en-US" altLang="zh-TW" smtClean="0"/>
          </a:p>
          <a:p>
            <a:endParaRPr lang="en-US" altLang="zh-TW" smtClean="0"/>
          </a:p>
          <a:p>
            <a:r>
              <a:rPr lang="zh-TW" altLang="en-US" smtClean="0"/>
              <a:t>其行為很類似在</a:t>
            </a:r>
            <a:r>
              <a:rPr lang="en-US" altLang="zh-TW" smtClean="0"/>
              <a:t>OpenGL</a:t>
            </a:r>
            <a:r>
              <a:rPr lang="zh-TW" altLang="en-US" smtClean="0"/>
              <a:t>處理</a:t>
            </a:r>
            <a:r>
              <a:rPr lang="en-US" altLang="zh-TW" smtClean="0"/>
              <a:t>texture image</a:t>
            </a:r>
            <a:r>
              <a:rPr lang="zh-TW" altLang="en-US" smtClean="0"/>
              <a:t>的部份</a:t>
            </a:r>
          </a:p>
        </p:txBody>
      </p:sp>
      <p:sp>
        <p:nvSpPr>
          <p:cNvPr id="51204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0F67B5EE-6549-4294-88F6-70CD1D8F5F95}" type="slidenum">
              <a:rPr lang="zh-TW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19</a:t>
            </a:fld>
            <a:endParaRPr lang="zh-TW" alt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156597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zh-TW" altLang="en-US" smtClean="0"/>
              <a:t>這張表詳列音源的參數設定</a:t>
            </a:r>
          </a:p>
        </p:txBody>
      </p:sp>
      <p:sp>
        <p:nvSpPr>
          <p:cNvPr id="52228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CCBFF91B-C490-4DB3-8655-AFEF52ADADBC}" type="slidenum">
              <a:rPr lang="zh-TW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21</a:t>
            </a:fld>
            <a:endParaRPr lang="zh-TW" alt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148385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zh-TW" altLang="en-US" smtClean="0"/>
              <a:t>對音源初始化時需先建立音源，並設定音高、音量、音源位置、音源移動速度等資訊</a:t>
            </a:r>
            <a:endParaRPr lang="en-US" altLang="zh-TW" smtClean="0"/>
          </a:p>
          <a:p>
            <a:r>
              <a:rPr lang="zh-TW" altLang="en-US" smtClean="0"/>
              <a:t>有了音源位置和速度加上聆聽者的位置資訊，</a:t>
            </a:r>
            <a:r>
              <a:rPr lang="en-US" altLang="zh-TW" smtClean="0"/>
              <a:t>OpenAL</a:t>
            </a:r>
            <a:r>
              <a:rPr lang="zh-TW" altLang="en-US" smtClean="0"/>
              <a:t>會自動根據這些資訊計算出立體的音場</a:t>
            </a:r>
            <a:endParaRPr lang="en-US" altLang="zh-TW" smtClean="0"/>
          </a:p>
          <a:p>
            <a:endParaRPr lang="en-US" altLang="zh-TW" smtClean="0"/>
          </a:p>
          <a:p>
            <a:r>
              <a:rPr lang="zh-TW" altLang="en-US" smtClean="0"/>
              <a:t>最重要的是將</a:t>
            </a:r>
            <a:r>
              <a:rPr lang="en-US" altLang="zh-TW" smtClean="0"/>
              <a:t>buffer</a:t>
            </a:r>
            <a:r>
              <a:rPr lang="zh-TW" altLang="en-US" smtClean="0"/>
              <a:t> </a:t>
            </a:r>
            <a:r>
              <a:rPr lang="en-US" altLang="zh-TW" smtClean="0"/>
              <a:t>(</a:t>
            </a:r>
            <a:r>
              <a:rPr lang="zh-TW" altLang="en-US" smtClean="0"/>
              <a:t>聲音資料</a:t>
            </a:r>
            <a:r>
              <a:rPr lang="en-US" altLang="zh-TW" smtClean="0"/>
              <a:t>)</a:t>
            </a:r>
            <a:r>
              <a:rPr lang="zh-TW" altLang="en-US" smtClean="0"/>
              <a:t>連接到</a:t>
            </a:r>
            <a:r>
              <a:rPr lang="en-US" altLang="zh-TW" smtClean="0"/>
              <a:t>source(</a:t>
            </a:r>
            <a:r>
              <a:rPr lang="zh-TW" altLang="en-US" smtClean="0"/>
              <a:t>音源</a:t>
            </a:r>
            <a:r>
              <a:rPr lang="en-US" altLang="zh-TW" smtClean="0"/>
              <a:t>)</a:t>
            </a:r>
            <a:endParaRPr lang="zh-TW" altLang="en-US" smtClean="0"/>
          </a:p>
        </p:txBody>
      </p:sp>
      <p:sp>
        <p:nvSpPr>
          <p:cNvPr id="53252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B81AA6D2-304D-4AA0-8D43-EA80A7B05068}" type="slidenum">
              <a:rPr lang="zh-TW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22</a:t>
            </a:fld>
            <a:endParaRPr lang="zh-TW" alt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23265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zh-TW" altLang="en-US" smtClean="0"/>
              <a:t>首先，介紹在遊戲中音效和音樂扮演的角色</a:t>
            </a:r>
            <a:endParaRPr lang="en-US" altLang="zh-TW" smtClean="0"/>
          </a:p>
          <a:p>
            <a:r>
              <a:rPr lang="zh-TW" altLang="en-US" smtClean="0"/>
              <a:t>再來介紹音效儲存的格式</a:t>
            </a:r>
            <a:endParaRPr lang="en-US" altLang="zh-TW" smtClean="0"/>
          </a:p>
          <a:p>
            <a:r>
              <a:rPr lang="zh-TW" altLang="en-US" smtClean="0"/>
              <a:t>最後以</a:t>
            </a:r>
            <a:r>
              <a:rPr lang="en-US" altLang="zh-TW" smtClean="0"/>
              <a:t>OpenAL</a:t>
            </a:r>
            <a:r>
              <a:rPr lang="zh-TW" altLang="en-US" smtClean="0"/>
              <a:t>函式庫為主，介紹如何把音效加入到遊戲中</a:t>
            </a:r>
            <a:endParaRPr lang="en-US" altLang="zh-TW" smtClean="0"/>
          </a:p>
        </p:txBody>
      </p:sp>
      <p:sp>
        <p:nvSpPr>
          <p:cNvPr id="35844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077F12F4-199B-495B-999A-15109A6505EE}" type="slidenum">
              <a:rPr lang="zh-TW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2</a:t>
            </a:fld>
            <a:endParaRPr lang="zh-TW" alt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393656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zh-TW" altLang="en-US" smtClean="0"/>
              <a:t>可以利用這三個函式讓某個音源開始播放、停止或暫停</a:t>
            </a:r>
            <a:endParaRPr lang="en-US" altLang="zh-TW" smtClean="0"/>
          </a:p>
          <a:p>
            <a:endParaRPr lang="en-US" altLang="zh-TW" smtClean="0"/>
          </a:p>
          <a:p>
            <a:r>
              <a:rPr lang="zh-TW" altLang="en-US" smtClean="0"/>
              <a:t>通常可以和</a:t>
            </a:r>
            <a:r>
              <a:rPr lang="en-US" altLang="zh-TW" smtClean="0"/>
              <a:t>GLUT</a:t>
            </a:r>
            <a:r>
              <a:rPr lang="zh-TW" altLang="en-US" smtClean="0"/>
              <a:t>的</a:t>
            </a:r>
            <a:r>
              <a:rPr lang="en-US" altLang="zh-TW" smtClean="0"/>
              <a:t>keyboardFunc</a:t>
            </a:r>
            <a:r>
              <a:rPr lang="zh-TW" altLang="en-US" smtClean="0"/>
              <a:t>做結合</a:t>
            </a:r>
            <a:endParaRPr lang="en-US" altLang="zh-TW" smtClean="0"/>
          </a:p>
          <a:p>
            <a:r>
              <a:rPr lang="zh-TW" altLang="en-US" smtClean="0"/>
              <a:t>譬如是按下 </a:t>
            </a:r>
            <a:r>
              <a:rPr lang="en-US" altLang="zh-TW" smtClean="0"/>
              <a:t>j</a:t>
            </a:r>
            <a:r>
              <a:rPr lang="zh-TW" altLang="en-US" smtClean="0"/>
              <a:t> 鍵時會驅動角色的位置改變做出跳躍的動作，並同時設定音效的播放</a:t>
            </a:r>
            <a:endParaRPr lang="en-US" altLang="zh-TW" smtClean="0"/>
          </a:p>
          <a:p>
            <a:r>
              <a:rPr lang="zh-TW" altLang="en-US" smtClean="0"/>
              <a:t>或是更進一步整合各種會發出音效的狀況，播放適當的音效</a:t>
            </a:r>
          </a:p>
        </p:txBody>
      </p:sp>
      <p:sp>
        <p:nvSpPr>
          <p:cNvPr id="54276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D1EB4292-5E2F-4CFC-8525-9E9AC3431E6B}" type="slidenum">
              <a:rPr lang="zh-TW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23</a:t>
            </a:fld>
            <a:endParaRPr lang="zh-TW" alt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398655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zh-TW" altLang="en-US" smtClean="0"/>
              <a:t>程式結束時</a:t>
            </a:r>
            <a:endParaRPr lang="en-US" altLang="zh-TW" smtClean="0"/>
          </a:p>
          <a:p>
            <a:r>
              <a:rPr lang="zh-TW" altLang="en-US" smtClean="0"/>
              <a:t>清除相關的資源</a:t>
            </a:r>
          </a:p>
        </p:txBody>
      </p:sp>
      <p:sp>
        <p:nvSpPr>
          <p:cNvPr id="55300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46F196D2-6EBA-4D90-BD7A-4329D9767592}" type="slidenum">
              <a:rPr lang="zh-TW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24</a:t>
            </a:fld>
            <a:endParaRPr lang="zh-TW" alt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97648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zh-TW" altLang="en-US" smtClean="0"/>
              <a:t>遊戲中常利用背景音樂</a:t>
            </a:r>
            <a:r>
              <a:rPr lang="en-US" altLang="zh-TW" smtClean="0"/>
              <a:t>(</a:t>
            </a:r>
            <a:r>
              <a:rPr lang="zh-TW" altLang="en-US" smtClean="0"/>
              <a:t>長而不斷循環的音樂</a:t>
            </a:r>
            <a:r>
              <a:rPr lang="en-US" altLang="zh-TW" smtClean="0"/>
              <a:t>)</a:t>
            </a:r>
            <a:r>
              <a:rPr lang="zh-TW" altLang="en-US" smtClean="0"/>
              <a:t>強化對場景風格的效果</a:t>
            </a:r>
            <a:endParaRPr lang="en-US" altLang="zh-TW" smtClean="0"/>
          </a:p>
          <a:p>
            <a:r>
              <a:rPr lang="en-US" altLang="zh-TW" smtClean="0"/>
              <a:t>Mario</a:t>
            </a:r>
            <a:r>
              <a:rPr lang="zh-TW" altLang="en-US" smtClean="0"/>
              <a:t> </a:t>
            </a:r>
            <a:r>
              <a:rPr lang="en-US" altLang="zh-TW" smtClean="0"/>
              <a:t>brother</a:t>
            </a:r>
            <a:r>
              <a:rPr lang="zh-TW" altLang="en-US" smtClean="0"/>
              <a:t>的主題音樂一出現，大家自然能與遊戲的場景和遊玩的回憶串聯起來</a:t>
            </a:r>
            <a:endParaRPr lang="en-US" altLang="zh-TW" smtClean="0"/>
          </a:p>
          <a:p>
            <a:endParaRPr lang="en-US" altLang="zh-TW" smtClean="0"/>
          </a:p>
          <a:p>
            <a:r>
              <a:rPr lang="zh-TW" altLang="en-US" smtClean="0"/>
              <a:t>另外，像敲磚塊、吃到香菇長大等音效</a:t>
            </a:r>
            <a:r>
              <a:rPr lang="en-US" altLang="zh-TW" smtClean="0"/>
              <a:t>(</a:t>
            </a:r>
            <a:r>
              <a:rPr lang="zh-TW" altLang="en-US" smtClean="0"/>
              <a:t>相對短的效果音</a:t>
            </a:r>
            <a:r>
              <a:rPr lang="en-US" altLang="zh-TW" smtClean="0"/>
              <a:t>)</a:t>
            </a:r>
            <a:r>
              <a:rPr lang="zh-TW" altLang="en-US" smtClean="0"/>
              <a:t>，也是玩家耳熟能詳的</a:t>
            </a:r>
            <a:endParaRPr lang="en-US" altLang="zh-TW" smtClean="0"/>
          </a:p>
          <a:p>
            <a:r>
              <a:rPr lang="zh-TW" altLang="en-US" smtClean="0"/>
              <a:t>良好的視覺效果加上適當的音效，更能帶領玩家進入遊戲的世界</a:t>
            </a:r>
          </a:p>
        </p:txBody>
      </p:sp>
      <p:sp>
        <p:nvSpPr>
          <p:cNvPr id="36868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AC45B8EF-1606-43B8-A7B8-E885827538A9}" type="slidenum">
              <a:rPr lang="zh-TW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3</a:t>
            </a:fld>
            <a:endParaRPr lang="zh-TW" alt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95567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zh-TW" altLang="en-US" smtClean="0"/>
              <a:t>聲音的結構可被理解由不同的波型藉由空氣從音源處傳播出去</a:t>
            </a:r>
            <a:endParaRPr lang="en-US" altLang="zh-TW" smtClean="0"/>
          </a:p>
          <a:p>
            <a:r>
              <a:rPr lang="zh-TW" altLang="en-US" smtClean="0"/>
              <a:t>最簡單的結構之一是單一波長和振幅的正弦波</a:t>
            </a:r>
            <a:endParaRPr lang="en-US" altLang="zh-TW" smtClean="0"/>
          </a:p>
          <a:p>
            <a:r>
              <a:rPr lang="zh-TW" altLang="en-US" smtClean="0"/>
              <a:t>藉由不同波長和振幅可重現出許多不同的聲音效果</a:t>
            </a:r>
          </a:p>
        </p:txBody>
      </p:sp>
      <p:sp>
        <p:nvSpPr>
          <p:cNvPr id="37892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97FDEF17-B6E3-4145-9EA4-A451E8A1594B}" type="slidenum">
              <a:rPr lang="zh-TW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4</a:t>
            </a:fld>
            <a:endParaRPr lang="zh-TW" alt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72201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zh-TW" altLang="en-US" dirty="0" smtClean="0"/>
              <a:t>聲波的特性有以下數種</a:t>
            </a:r>
            <a:endParaRPr lang="en-US" altLang="zh-TW" dirty="0" smtClean="0"/>
          </a:p>
          <a:p>
            <a:r>
              <a:rPr lang="en-US" altLang="zh-TW" dirty="0" smtClean="0"/>
              <a:t>-</a:t>
            </a:r>
            <a:r>
              <a:rPr lang="zh-TW" altLang="en-US" dirty="0" smtClean="0"/>
              <a:t>頻率、波長、</a:t>
            </a:r>
            <a:endParaRPr lang="en-US" altLang="zh-TW" dirty="0" smtClean="0"/>
          </a:p>
          <a:p>
            <a:r>
              <a:rPr lang="en-US" altLang="zh-TW" dirty="0" smtClean="0"/>
              <a:t>-</a:t>
            </a:r>
            <a:r>
              <a:rPr lang="zh-TW" altLang="en-US" dirty="0" smtClean="0"/>
              <a:t>震幅、音壓、聲音的強度、</a:t>
            </a:r>
            <a:endParaRPr lang="en-US" altLang="zh-TW" dirty="0" smtClean="0"/>
          </a:p>
          <a:p>
            <a:r>
              <a:rPr lang="zh-TW" altLang="en-US" dirty="0" smtClean="0"/>
              <a:t>音源移動的速度和發出的方向</a:t>
            </a:r>
          </a:p>
        </p:txBody>
      </p:sp>
      <p:sp>
        <p:nvSpPr>
          <p:cNvPr id="38916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B44FE1B2-8721-4933-8E90-F5FE42333CD4}" type="slidenum">
              <a:rPr lang="zh-TW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6</a:t>
            </a:fld>
            <a:endParaRPr lang="zh-TW" alt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37710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zh-TW" altLang="en-US" smtClean="0"/>
              <a:t>如同影像可以</a:t>
            </a:r>
            <a:r>
              <a:rPr lang="en-US" altLang="zh-TW" smtClean="0"/>
              <a:t>bmp</a:t>
            </a:r>
            <a:r>
              <a:rPr lang="zh-TW" altLang="en-US" smtClean="0"/>
              <a:t>或</a:t>
            </a:r>
            <a:r>
              <a:rPr lang="en-US" altLang="zh-TW" smtClean="0"/>
              <a:t>jpg</a:t>
            </a:r>
            <a:r>
              <a:rPr lang="zh-TW" altLang="en-US" smtClean="0"/>
              <a:t>的圖檔格式儲存</a:t>
            </a:r>
            <a:endParaRPr lang="en-US" altLang="zh-TW" smtClean="0"/>
          </a:p>
          <a:p>
            <a:r>
              <a:rPr lang="zh-TW" altLang="en-US" smtClean="0"/>
              <a:t>常用的聲音格式有</a:t>
            </a:r>
            <a:r>
              <a:rPr lang="en-US" altLang="zh-TW" smtClean="0"/>
              <a:t>wav</a:t>
            </a:r>
            <a:r>
              <a:rPr lang="zh-TW" altLang="en-US" smtClean="0"/>
              <a:t>和</a:t>
            </a:r>
            <a:r>
              <a:rPr lang="en-US" altLang="zh-TW" smtClean="0"/>
              <a:t>mp3</a:t>
            </a:r>
          </a:p>
          <a:p>
            <a:r>
              <a:rPr lang="zh-TW" altLang="en-US" smtClean="0"/>
              <a:t>儲存的原理是在單位時間內對聲音的強度進行取樣，</a:t>
            </a:r>
            <a:endParaRPr lang="en-US" altLang="zh-TW" smtClean="0"/>
          </a:p>
          <a:p>
            <a:r>
              <a:rPr lang="en-US" altLang="zh-TW" smtClean="0"/>
              <a:t>CD</a:t>
            </a:r>
            <a:r>
              <a:rPr lang="zh-TW" altLang="en-US" smtClean="0"/>
              <a:t>音源的取樣頻率就是每秒切隔成</a:t>
            </a:r>
            <a:r>
              <a:rPr lang="en-US" altLang="zh-TW" smtClean="0"/>
              <a:t>44100</a:t>
            </a:r>
            <a:r>
              <a:rPr lang="zh-TW" altLang="en-US" smtClean="0"/>
              <a:t>的小區間取樣，每一個取樣以</a:t>
            </a:r>
            <a:r>
              <a:rPr lang="en-US" altLang="zh-TW" smtClean="0"/>
              <a:t>16bit</a:t>
            </a:r>
            <a:r>
              <a:rPr lang="zh-TW" altLang="en-US" smtClean="0"/>
              <a:t>記錄，也就是</a:t>
            </a:r>
            <a:r>
              <a:rPr lang="en-US" altLang="zh-TW" smtClean="0"/>
              <a:t>2</a:t>
            </a:r>
            <a:r>
              <a:rPr lang="zh-TW" altLang="en-US" smtClean="0"/>
              <a:t>的</a:t>
            </a:r>
            <a:r>
              <a:rPr lang="en-US" altLang="zh-TW" smtClean="0"/>
              <a:t>16</a:t>
            </a:r>
            <a:r>
              <a:rPr lang="zh-TW" altLang="en-US" smtClean="0"/>
              <a:t>次方</a:t>
            </a:r>
            <a:r>
              <a:rPr lang="en-US" altLang="zh-TW" smtClean="0"/>
              <a:t>(65535)</a:t>
            </a:r>
            <a:r>
              <a:rPr lang="zh-TW" altLang="en-US" smtClean="0"/>
              <a:t>的強度變化</a:t>
            </a:r>
            <a:endParaRPr lang="en-US" altLang="zh-TW" smtClean="0"/>
          </a:p>
          <a:p>
            <a:r>
              <a:rPr lang="zh-TW" altLang="en-US" smtClean="0"/>
              <a:t>這些沿著時間軸的取樣，便可還原成聲波的變化</a:t>
            </a:r>
          </a:p>
        </p:txBody>
      </p:sp>
      <p:sp>
        <p:nvSpPr>
          <p:cNvPr id="39940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AB99E213-126A-4031-9911-F20A02E5FCB6}" type="slidenum">
              <a:rPr lang="zh-TW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7</a:t>
            </a:fld>
            <a:endParaRPr lang="zh-TW" alt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87767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zh-TW" altLang="en-US" dirty="0" smtClean="0"/>
              <a:t>可利用</a:t>
            </a:r>
            <a:r>
              <a:rPr lang="en-US" altLang="zh-TW" dirty="0" smtClean="0"/>
              <a:t>windows </a:t>
            </a:r>
            <a:r>
              <a:rPr lang="en-US" altLang="zh-TW" dirty="0" err="1" smtClean="0"/>
              <a:t>api</a:t>
            </a:r>
            <a:r>
              <a:rPr lang="zh-TW" altLang="en-US" dirty="0" smtClean="0"/>
              <a:t>播放</a:t>
            </a:r>
            <a:r>
              <a:rPr lang="en-US" altLang="zh-TW" dirty="0" smtClean="0"/>
              <a:t>wav</a:t>
            </a:r>
            <a:r>
              <a:rPr lang="zh-TW" altLang="en-US" dirty="0" smtClean="0"/>
              <a:t>格式的聲音</a:t>
            </a:r>
            <a:endParaRPr lang="en-US" altLang="zh-TW" dirty="0" smtClean="0"/>
          </a:p>
          <a:p>
            <a:r>
              <a:rPr lang="en-US" altLang="zh-TW" dirty="0" smtClean="0"/>
              <a:t>SND_ASYNC </a:t>
            </a:r>
            <a:r>
              <a:rPr lang="zh-TW" altLang="en-US" dirty="0" smtClean="0"/>
              <a:t>非同步播放聲音</a:t>
            </a:r>
            <a:r>
              <a:rPr lang="en-US" altLang="zh-TW" dirty="0" smtClean="0"/>
              <a:t>(</a:t>
            </a:r>
            <a:r>
              <a:rPr lang="zh-TW" altLang="en-US" dirty="0" smtClean="0"/>
              <a:t>一發出聲音，程式就繼續執行下去</a:t>
            </a:r>
            <a:r>
              <a:rPr lang="en-US" altLang="zh-TW" dirty="0" smtClean="0"/>
              <a:t>)</a:t>
            </a:r>
          </a:p>
          <a:p>
            <a:r>
              <a:rPr lang="zh-TW" altLang="en-US" dirty="0" smtClean="0"/>
              <a:t>若換成</a:t>
            </a:r>
            <a:r>
              <a:rPr lang="en-US" altLang="zh-TW" dirty="0" smtClean="0"/>
              <a:t>SND_SYNC </a:t>
            </a:r>
            <a:r>
              <a:rPr lang="zh-TW" altLang="en-US" dirty="0" smtClean="0"/>
              <a:t>則要等聲音檔播完程式才會繼續執行下去</a:t>
            </a:r>
            <a:endParaRPr lang="en-US" altLang="zh-TW" dirty="0" smtClean="0"/>
          </a:p>
          <a:p>
            <a:r>
              <a:rPr lang="en-US" altLang="zh-TW" dirty="0" smtClean="0"/>
              <a:t>SND_FILENAME </a:t>
            </a:r>
            <a:r>
              <a:rPr lang="zh-TW" altLang="en-US" dirty="0" smtClean="0"/>
              <a:t>表示</a:t>
            </a:r>
            <a:r>
              <a:rPr lang="en-US" altLang="zh-TW" dirty="0" err="1" smtClean="0"/>
              <a:t>pszSound</a:t>
            </a:r>
            <a:r>
              <a:rPr lang="zh-TW" altLang="en-US" dirty="0" smtClean="0"/>
              <a:t>所描述的是檔案名稱</a:t>
            </a:r>
            <a:endParaRPr lang="en-US" altLang="zh-TW" dirty="0" smtClean="0"/>
          </a:p>
          <a:p>
            <a:endParaRPr lang="en-US" altLang="zh-TW" dirty="0" smtClean="0"/>
          </a:p>
          <a:p>
            <a:r>
              <a:rPr lang="zh-TW" altLang="en-US" dirty="0" smtClean="0"/>
              <a:t>其缺點同時只能播放一個聲音，如需播放背景音樂，可利用</a:t>
            </a:r>
            <a:r>
              <a:rPr lang="en-US" altLang="zh-TW" dirty="0" err="1" smtClean="0"/>
              <a:t>mciSendString</a:t>
            </a:r>
            <a:r>
              <a:rPr lang="en-US" altLang="zh-TW" dirty="0" smtClean="0"/>
              <a:t>( “play music/back.wma”, 0, 0, 0 ); </a:t>
            </a:r>
            <a:r>
              <a:rPr lang="zh-TW" altLang="en-US" dirty="0" smtClean="0"/>
              <a:t>播放音樂</a:t>
            </a:r>
            <a:endParaRPr lang="en-US" altLang="zh-TW" dirty="0" smtClean="0"/>
          </a:p>
          <a:p>
            <a:endParaRPr lang="zh-TW" altLang="en-US" dirty="0" smtClean="0"/>
          </a:p>
        </p:txBody>
      </p:sp>
      <p:sp>
        <p:nvSpPr>
          <p:cNvPr id="40964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8DC97C94-1A07-4C92-A134-0FC7898724F7}" type="slidenum">
              <a:rPr lang="zh-TW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8</a:t>
            </a:fld>
            <a:endParaRPr lang="zh-TW" alt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28408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zh-TW" altLang="en-US" smtClean="0"/>
              <a:t>若需要同時發出多個音效，並建立</a:t>
            </a:r>
            <a:r>
              <a:rPr lang="en-US" altLang="zh-TW" smtClean="0"/>
              <a:t>3D</a:t>
            </a:r>
            <a:r>
              <a:rPr lang="zh-TW" altLang="en-US" smtClean="0"/>
              <a:t>的音場效果</a:t>
            </a:r>
            <a:endParaRPr lang="en-US" altLang="zh-TW" smtClean="0"/>
          </a:p>
          <a:p>
            <a:r>
              <a:rPr lang="zh-TW" altLang="en-US" smtClean="0"/>
              <a:t>可使用</a:t>
            </a:r>
            <a:r>
              <a:rPr lang="en-US" altLang="zh-TW" smtClean="0"/>
              <a:t>OpenAL</a:t>
            </a:r>
            <a:endParaRPr lang="zh-TW" altLang="en-US" smtClean="0"/>
          </a:p>
        </p:txBody>
      </p:sp>
      <p:sp>
        <p:nvSpPr>
          <p:cNvPr id="41988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779C33F2-3A8F-42BF-BF20-5576F32B526A}" type="slidenum">
              <a:rPr lang="zh-TW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9</a:t>
            </a:fld>
            <a:endParaRPr lang="zh-TW" alt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936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zh-TW" smtClean="0"/>
              <a:t>OpenAL</a:t>
            </a:r>
            <a:r>
              <a:rPr lang="zh-TW" altLang="en-US" smtClean="0"/>
              <a:t>是跨平台的音效處理函式庫，方便開發者存取底層的音效硬體的運作</a:t>
            </a:r>
            <a:endParaRPr lang="en-US" altLang="zh-TW" smtClean="0"/>
          </a:p>
          <a:p>
            <a:pPr marL="0" lvl="1"/>
            <a:r>
              <a:rPr lang="zh-TW" altLang="en-US" smtClean="0"/>
              <a:t>同樣的核心函式定義在</a:t>
            </a:r>
            <a:r>
              <a:rPr lang="en-US" altLang="zh-TW" smtClean="0"/>
              <a:t>&lt;al\al.h&gt;</a:t>
            </a:r>
          </a:p>
          <a:p>
            <a:pPr marL="0" lvl="1"/>
            <a:r>
              <a:rPr lang="zh-TW" altLang="en-US" smtClean="0"/>
              <a:t>也有輔助工具函式</a:t>
            </a:r>
            <a:r>
              <a:rPr lang="en-US" altLang="zh-TW" smtClean="0"/>
              <a:t>&lt;al\alut.h&gt;</a:t>
            </a:r>
            <a:r>
              <a:rPr lang="zh-TW" altLang="en-US" smtClean="0"/>
              <a:t>協助載入</a:t>
            </a:r>
            <a:r>
              <a:rPr lang="en-US" altLang="zh-TW" smtClean="0"/>
              <a:t>wav</a:t>
            </a:r>
            <a:r>
              <a:rPr lang="zh-TW" altLang="en-US" smtClean="0"/>
              <a:t>格式的檔案之類的功能</a:t>
            </a:r>
            <a:endParaRPr lang="en-US" altLang="zh-TW" smtClean="0"/>
          </a:p>
          <a:p>
            <a:pPr marL="0" lvl="1"/>
            <a:r>
              <a:rPr lang="zh-TW" altLang="en-US" smtClean="0"/>
              <a:t>詳細可參考</a:t>
            </a:r>
            <a:r>
              <a:rPr lang="en-US" altLang="zh-TW" smtClean="0"/>
              <a:t>OpenAL_Programmers_Guide</a:t>
            </a:r>
          </a:p>
          <a:p>
            <a:pPr marL="0" lvl="1"/>
            <a:r>
              <a:rPr lang="en-US" altLang="zh-TW" smtClean="0">
                <a:hlinkClick r:id="rId3"/>
              </a:rPr>
              <a:t>http://connect.creativelabs.com/openal/Documentation/OpenAL_Programmers_Guide.pdf</a:t>
            </a:r>
            <a:endParaRPr lang="en-US" altLang="zh-TW" smtClean="0"/>
          </a:p>
          <a:p>
            <a:endParaRPr lang="zh-TW" altLang="en-US" smtClean="0"/>
          </a:p>
        </p:txBody>
      </p:sp>
      <p:sp>
        <p:nvSpPr>
          <p:cNvPr id="43012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7EAC6FCB-7410-4163-B8E2-782129C997D9}" type="slidenum">
              <a:rPr lang="zh-TW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10</a:t>
            </a:fld>
            <a:endParaRPr lang="zh-TW" alt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7184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IM1v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3568" y="2132857"/>
            <a:ext cx="7772400" cy="151216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b"/>
          <a:lstStyle>
            <a:lvl1pPr algn="ctr">
              <a:defRPr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403648" y="3933056"/>
            <a:ext cx="6400800" cy="1198984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 dirty="0"/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67DFF9-B192-4EA3-A5B9-7A985BFBA848}" type="datetimeFigureOut">
              <a:rPr lang="zh-TW" altLang="en-US"/>
              <a:pPr>
                <a:defRPr/>
              </a:pPr>
              <a:t>2017/11/27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46B574-344E-4F21-B60B-D687F382C76B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63329485"/>
      </p:ext>
    </p:extLst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IM2v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563072" cy="11430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algn="l">
              <a:defRPr b="1" u="none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SzPct val="200000"/>
              <a:buFontTx/>
              <a:buBlip>
                <a:blip r:embed="rId4"/>
              </a:buBlip>
              <a:defRPr/>
            </a:lvl1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085E3B-0007-449F-8D96-BC818B648660}" type="datetimeFigureOut">
              <a:rPr lang="zh-TW" altLang="en-US"/>
              <a:pPr>
                <a:defRPr/>
              </a:pPr>
              <a:t>2017/11/27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1FC4BE-AAEF-40D6-91C1-DFC85F2AC7F2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69048406"/>
      </p:ext>
    </p:extLst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IM4v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563072" cy="11430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algn="l">
              <a:defRPr b="1" u="none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6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230C49-FDA7-4F0E-8EB7-3F6D38E249C5}" type="datetimeFigureOut">
              <a:rPr lang="zh-TW" altLang="en-US"/>
              <a:pPr>
                <a:defRPr/>
              </a:pPr>
              <a:t>2017/11/27</a:t>
            </a:fld>
            <a:endParaRPr lang="zh-TW" altLang="en-US"/>
          </a:p>
        </p:txBody>
      </p:sp>
      <p:sp>
        <p:nvSpPr>
          <p:cNvPr id="7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8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7C467B-58DD-4201-879F-C71429345678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41751852"/>
      </p:ext>
    </p:extLst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IM3v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E311DC-200E-4FC0-AC41-D915E060C2D5}" type="datetimeFigureOut">
              <a:rPr lang="zh-TW" altLang="en-US"/>
              <a:pPr>
                <a:defRPr/>
              </a:pPr>
              <a:t>2017/11/27</a:t>
            </a:fld>
            <a:endParaRPr lang="zh-TW" alt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3F816E-8B54-40AB-BDF8-2CBF13953AB8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774811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區段標題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IM3v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331640" y="2564904"/>
            <a:ext cx="6624736" cy="115212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b"/>
          <a:lstStyle>
            <a:lvl1pPr algn="r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331640" y="3861048"/>
            <a:ext cx="6620272" cy="1500187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98A608-40FB-43F2-9A6B-2E1FD4BA6058}" type="datetimeFigureOut">
              <a:rPr lang="zh-TW" altLang="en-US"/>
              <a:pPr>
                <a:defRPr/>
              </a:pPr>
              <a:t>2017/11/27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BF4B43-FB1D-4D3A-AE6D-D05C04E33ED8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41987054"/>
      </p:ext>
    </p:extLst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B879A4-2022-485D-BBFC-E2F82A752184}" type="datetimeFigureOut">
              <a:rPr lang="zh-TW" altLang="en-US"/>
              <a:pPr>
                <a:defRPr/>
              </a:pPr>
              <a:t>2017/11/27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8F3236-F1D9-4945-B834-04F5071C3DE4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17756280"/>
      </p:ext>
    </p:extLst>
  </p:cSld>
  <p:clrMapOvr>
    <a:masterClrMapping/>
  </p:clrMapOvr>
  <p:transition spd="med">
    <p:zoom/>
    <p:sndAc>
      <p:stSnd>
        <p:snd r:embed="rId1" name="CAMERA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FC8F4A-77C5-42AE-96C6-982ED5F30864}" type="datetimeFigureOut">
              <a:rPr lang="zh-TW" altLang="en-US"/>
              <a:pPr>
                <a:defRPr/>
              </a:pPr>
              <a:t>2017/11/27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14F78A-5F69-414D-B06F-E007C48973C0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59992009"/>
      </p:ext>
    </p:extLst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+ 1 column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Shape 23"/>
          <p:cNvCxnSpPr>
            <a:endCxn id="25" idx="1"/>
          </p:cNvCxnSpPr>
          <p:nvPr/>
        </p:nvCxnSpPr>
        <p:spPr>
          <a:xfrm>
            <a:off x="1" y="1508967"/>
            <a:ext cx="1947182" cy="11658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24" name="Shape 24"/>
          <p:cNvSpPr/>
          <p:nvPr/>
        </p:nvSpPr>
        <p:spPr>
          <a:xfrm>
            <a:off x="1545886" y="1238356"/>
            <a:ext cx="405899" cy="541199"/>
          </a:xfrm>
          <a:prstGeom prst="ellipse">
            <a:avLst/>
          </a:prstGeom>
          <a:solidFill>
            <a:srgbClr val="FFCD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sz="1800"/>
          </a:p>
        </p:txBody>
      </p:sp>
      <p:sp>
        <p:nvSpPr>
          <p:cNvPr id="25" name="Shape 25"/>
          <p:cNvSpPr txBox="1">
            <a:spLocks noGrp="1"/>
          </p:cNvSpPr>
          <p:nvPr>
            <p:ph type="title"/>
          </p:nvPr>
        </p:nvSpPr>
        <p:spPr>
          <a:xfrm>
            <a:off x="1947182" y="1230226"/>
            <a:ext cx="4763861" cy="5807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 rtl="0">
              <a:spcBef>
                <a:spcPts val="0"/>
              </a:spcBef>
              <a:buSzPct val="100000"/>
              <a:buFont typeface="Lora"/>
              <a:buNone/>
              <a:defRPr sz="3300" b="1">
                <a:latin typeface="Lora"/>
                <a:ea typeface="Lora"/>
                <a:cs typeface="Lora"/>
                <a:sym typeface="Lora"/>
              </a:defRPr>
            </a:lvl1pPr>
            <a:lvl2pPr rtl="0">
              <a:spcBef>
                <a:spcPts val="0"/>
              </a:spcBef>
              <a:buSzPct val="100000"/>
              <a:buFont typeface="Lora"/>
              <a:buNone/>
              <a:defRPr sz="2000" b="1">
                <a:latin typeface="Lora"/>
                <a:ea typeface="Lora"/>
                <a:cs typeface="Lora"/>
                <a:sym typeface="Lora"/>
              </a:defRPr>
            </a:lvl2pPr>
            <a:lvl3pPr rtl="0">
              <a:spcBef>
                <a:spcPts val="0"/>
              </a:spcBef>
              <a:buSzPct val="100000"/>
              <a:buFont typeface="Lora"/>
              <a:buNone/>
              <a:defRPr sz="2000" b="1">
                <a:latin typeface="Lora"/>
                <a:ea typeface="Lora"/>
                <a:cs typeface="Lora"/>
                <a:sym typeface="Lora"/>
              </a:defRPr>
            </a:lvl3pPr>
            <a:lvl4pPr rtl="0">
              <a:spcBef>
                <a:spcPts val="0"/>
              </a:spcBef>
              <a:buSzPct val="100000"/>
              <a:buFont typeface="Lora"/>
              <a:buNone/>
              <a:defRPr sz="2000" b="1">
                <a:latin typeface="Lora"/>
                <a:ea typeface="Lora"/>
                <a:cs typeface="Lora"/>
                <a:sym typeface="Lora"/>
              </a:defRPr>
            </a:lvl4pPr>
            <a:lvl5pPr rtl="0">
              <a:spcBef>
                <a:spcPts val="0"/>
              </a:spcBef>
              <a:buSzPct val="100000"/>
              <a:buFont typeface="Lora"/>
              <a:buNone/>
              <a:defRPr sz="2000" b="1">
                <a:latin typeface="Lora"/>
                <a:ea typeface="Lora"/>
                <a:cs typeface="Lora"/>
                <a:sym typeface="Lora"/>
              </a:defRPr>
            </a:lvl5pPr>
            <a:lvl6pPr rtl="0">
              <a:spcBef>
                <a:spcPts val="0"/>
              </a:spcBef>
              <a:buSzPct val="100000"/>
              <a:buFont typeface="Lora"/>
              <a:buNone/>
              <a:defRPr sz="2000" b="1">
                <a:latin typeface="Lora"/>
                <a:ea typeface="Lora"/>
                <a:cs typeface="Lora"/>
                <a:sym typeface="Lora"/>
              </a:defRPr>
            </a:lvl6pPr>
            <a:lvl7pPr rtl="0">
              <a:spcBef>
                <a:spcPts val="0"/>
              </a:spcBef>
              <a:buSzPct val="100000"/>
              <a:buFont typeface="Lora"/>
              <a:buNone/>
              <a:defRPr sz="2000" b="1">
                <a:latin typeface="Lora"/>
                <a:ea typeface="Lora"/>
                <a:cs typeface="Lora"/>
                <a:sym typeface="Lora"/>
              </a:defRPr>
            </a:lvl7pPr>
            <a:lvl8pPr rtl="0">
              <a:spcBef>
                <a:spcPts val="0"/>
              </a:spcBef>
              <a:buSzPct val="100000"/>
              <a:buFont typeface="Lora"/>
              <a:buNone/>
              <a:defRPr sz="2000" b="1">
                <a:latin typeface="Lora"/>
                <a:ea typeface="Lora"/>
                <a:cs typeface="Lora"/>
                <a:sym typeface="Lora"/>
              </a:defRPr>
            </a:lvl8pPr>
            <a:lvl9pPr rtl="0">
              <a:spcBef>
                <a:spcPts val="0"/>
              </a:spcBef>
              <a:buSzPct val="100000"/>
              <a:buFont typeface="Lora"/>
              <a:buNone/>
              <a:defRPr sz="2000" b="1">
                <a:latin typeface="Lora"/>
                <a:ea typeface="Lora"/>
                <a:cs typeface="Lora"/>
                <a:sym typeface="Lora"/>
              </a:defRPr>
            </a:lvl9pPr>
          </a:lstStyle>
          <a:p>
            <a:endParaRPr dirty="0"/>
          </a:p>
        </p:txBody>
      </p:sp>
      <p:sp>
        <p:nvSpPr>
          <p:cNvPr id="26" name="Shape 26"/>
          <p:cNvSpPr txBox="1">
            <a:spLocks noGrp="1"/>
          </p:cNvSpPr>
          <p:nvPr>
            <p:ph type="body" idx="1"/>
          </p:nvPr>
        </p:nvSpPr>
        <p:spPr>
          <a:xfrm>
            <a:off x="1381250" y="2155293"/>
            <a:ext cx="6809700" cy="4149600"/>
          </a:xfrm>
          <a:prstGeom prst="rect">
            <a:avLst/>
          </a:prstGeom>
        </p:spPr>
        <p:txBody>
          <a:bodyPr lIns="91425" tIns="91425" rIns="91425" bIns="91425" anchor="t" anchorCtr="0">
            <a:normAutofit/>
          </a:bodyPr>
          <a:lstStyle>
            <a:lvl1pPr rtl="0">
              <a:spcBef>
                <a:spcPts val="600"/>
              </a:spcBef>
              <a:buClr>
                <a:srgbClr val="FFCD00"/>
              </a:buClr>
              <a:buSzPct val="100000"/>
              <a:buFont typeface="Quattrocento Sans"/>
              <a:buChar char="◉"/>
              <a:defRPr sz="2100"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rtl="0">
              <a:spcBef>
                <a:spcPts val="480"/>
              </a:spcBef>
              <a:buClr>
                <a:srgbClr val="FFCD00"/>
              </a:buClr>
              <a:buSzPct val="100000"/>
              <a:buFont typeface="Quattrocento Sans"/>
              <a:defRPr sz="2000"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rtl="0">
              <a:spcBef>
                <a:spcPts val="480"/>
              </a:spcBef>
              <a:buClr>
                <a:srgbClr val="FFCD00"/>
              </a:buClr>
              <a:buSzPct val="100000"/>
              <a:buFont typeface="Quattrocento Sans"/>
              <a:defRPr sz="2000"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rtl="0">
              <a:spcBef>
                <a:spcPts val="360"/>
              </a:spcBef>
              <a:buClr>
                <a:srgbClr val="FFCD00"/>
              </a:buClr>
              <a:buSzPct val="100000"/>
              <a:buFont typeface="Quattrocento Sans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rtl="0">
              <a:spcBef>
                <a:spcPts val="360"/>
              </a:spcBef>
              <a:buClr>
                <a:srgbClr val="FFCD00"/>
              </a:buClr>
              <a:buSzPct val="100000"/>
              <a:buFont typeface="Quattrocento Sans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rtl="0">
              <a:spcBef>
                <a:spcPts val="360"/>
              </a:spcBef>
              <a:buClr>
                <a:srgbClr val="FFCD00"/>
              </a:buClr>
              <a:buSzPct val="100000"/>
              <a:buFont typeface="Quattrocento Sans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rtl="0">
              <a:spcBef>
                <a:spcPts val="360"/>
              </a:spcBef>
              <a:buClr>
                <a:srgbClr val="FFCD00"/>
              </a:buClr>
              <a:buSzPct val="100000"/>
              <a:buFont typeface="Quattrocento Sans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rtl="0">
              <a:spcBef>
                <a:spcPts val="360"/>
              </a:spcBef>
              <a:buClr>
                <a:srgbClr val="FFCD00"/>
              </a:buClr>
              <a:buSzPct val="100000"/>
              <a:buFont typeface="Quattrocento Sans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rtl="0">
              <a:spcBef>
                <a:spcPts val="360"/>
              </a:spcBef>
              <a:buClr>
                <a:srgbClr val="FFCD00"/>
              </a:buClr>
              <a:buSzPct val="100000"/>
              <a:buFont typeface="Quattrocento Sans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endParaRPr dirty="0"/>
          </a:p>
        </p:txBody>
      </p:sp>
      <p:cxnSp>
        <p:nvCxnSpPr>
          <p:cNvPr id="27" name="Shape 27"/>
          <p:cNvCxnSpPr/>
          <p:nvPr/>
        </p:nvCxnSpPr>
        <p:spPr>
          <a:xfrm>
            <a:off x="5265651" y="1508967"/>
            <a:ext cx="3878399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lg" len="lg"/>
            <a:tailEnd type="none" w="lg" len="lg"/>
          </a:ln>
        </p:spPr>
      </p:cxnSp>
      <p:grpSp>
        <p:nvGrpSpPr>
          <p:cNvPr id="7" name="Shape 76"/>
          <p:cNvGrpSpPr/>
          <p:nvPr userDrawn="1"/>
        </p:nvGrpSpPr>
        <p:grpSpPr>
          <a:xfrm>
            <a:off x="1668351" y="1401642"/>
            <a:ext cx="160968" cy="214624"/>
            <a:chOff x="2594050" y="1631825"/>
            <a:chExt cx="439625" cy="439625"/>
          </a:xfrm>
        </p:grpSpPr>
        <p:sp>
          <p:nvSpPr>
            <p:cNvPr id="8" name="Shape 77"/>
            <p:cNvSpPr/>
            <p:nvPr/>
          </p:nvSpPr>
          <p:spPr>
            <a:xfrm>
              <a:off x="2594050" y="1883300"/>
              <a:ext cx="188175" cy="188150"/>
            </a:xfrm>
            <a:custGeom>
              <a:avLst/>
              <a:gdLst/>
              <a:ahLst/>
              <a:cxnLst/>
              <a:rect l="0" t="0" r="0" b="0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" name="Shape 78"/>
            <p:cNvSpPr/>
            <p:nvPr/>
          </p:nvSpPr>
          <p:spPr>
            <a:xfrm>
              <a:off x="2857700" y="1631825"/>
              <a:ext cx="175975" cy="176000"/>
            </a:xfrm>
            <a:custGeom>
              <a:avLst/>
              <a:gdLst/>
              <a:ahLst/>
              <a:cxnLst/>
              <a:rect l="0" t="0" r="0" b="0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" name="Shape 79"/>
            <p:cNvSpPr/>
            <p:nvPr/>
          </p:nvSpPr>
          <p:spPr>
            <a:xfrm>
              <a:off x="2662850" y="1699400"/>
              <a:ext cx="303250" cy="303250"/>
            </a:xfrm>
            <a:custGeom>
              <a:avLst/>
              <a:gdLst/>
              <a:ahLst/>
              <a:cxnLst/>
              <a:rect l="0" t="0" r="0" b="0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" name="Shape 80"/>
            <p:cNvSpPr/>
            <p:nvPr/>
          </p:nvSpPr>
          <p:spPr>
            <a:xfrm>
              <a:off x="2814911" y="1754061"/>
              <a:ext cx="49950" cy="49950"/>
            </a:xfrm>
            <a:custGeom>
              <a:avLst/>
              <a:gdLst/>
              <a:ahLst/>
              <a:cxnLst/>
              <a:rect l="0" t="0" r="0" b="0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802371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21880A84-228D-4310-9682-A3491EDB9496}" type="datetimeFigureOut">
              <a:rPr lang="zh-TW" altLang="en-US"/>
              <a:pPr>
                <a:defRPr/>
              </a:pPr>
              <a:t>2017/11/27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301C33A6-5352-4393-861D-43FA1B9C71BF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8" r:id="rId1"/>
    <p:sldLayoutId id="2147483929" r:id="rId2"/>
    <p:sldLayoutId id="2147483930" r:id="rId3"/>
    <p:sldLayoutId id="2147483931" r:id="rId4"/>
    <p:sldLayoutId id="2147483932" r:id="rId5"/>
    <p:sldLayoutId id="2147483933" r:id="rId6"/>
    <p:sldLayoutId id="2147483934" r:id="rId7"/>
    <p:sldLayoutId id="2147483935" r:id="rId8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微軟正黑體" pitchFamily="34" charset="-120"/>
          <a:ea typeface="微軟正黑體" pitchFamily="34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微軟正黑體" pitchFamily="34" charset="-120"/>
          <a:ea typeface="微軟正黑體" pitchFamily="34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微軟正黑體" pitchFamily="34" charset="-120"/>
          <a:ea typeface="微軟正黑體" pitchFamily="34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微軟正黑體" pitchFamily="34" charset="-120"/>
          <a:ea typeface="微軟正黑體" pitchFamily="34" charset="-12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amedev.net/reference/articles/article2008.asp" TargetMode="External"/><Relationship Id="rId2" Type="http://schemas.openxmlformats.org/officeDocument/2006/relationships/hyperlink" Target="http://www.devmaster.net/articles.php?catID=6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connect.creativelabs.com/openal/Documentation/OpenAL_Programmers_Guide.pdf" TargetMode="Externa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hyperlink" Target="https://docs.unity3d.com/Manual/class-AudioClip.html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3" Type="http://schemas.microsoft.com/office/2007/relationships/media" Target="../media/media2.mp3"/><Relationship Id="rId7" Type="http://schemas.microsoft.com/office/2007/relationships/media" Target="../media/media4.mp3"/><Relationship Id="rId12" Type="http://schemas.openxmlformats.org/officeDocument/2006/relationships/image" Target="../media/image1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image" Target="../media/image12.png"/><Relationship Id="rId5" Type="http://schemas.microsoft.com/office/2007/relationships/media" Target="../media/media3.mp3"/><Relationship Id="rId10" Type="http://schemas.openxmlformats.org/officeDocument/2006/relationships/notesSlide" Target="../notesSlides/notesSlide3.xml"/><Relationship Id="rId4" Type="http://schemas.openxmlformats.org/officeDocument/2006/relationships/audio" Target="../media/media2.mp3"/><Relationship Id="rId9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hyperlink" Target="http://docs.unity3d.com/Manual/AudioMixer.html" TargetMode="Externa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4213" y="2133600"/>
            <a:ext cx="7772400" cy="1511300"/>
          </a:xfrm>
        </p:spPr>
        <p:txBody>
          <a:bodyPr rtlCol="0">
            <a:normAutofit/>
          </a:bodyPr>
          <a:lstStyle/>
          <a:p>
            <a:pPr eaLnBrk="1" hangingPunct="1">
              <a:defRPr/>
            </a:pPr>
            <a:r>
              <a:rPr lang="en-US" altLang="zh-TW" dirty="0" smtClean="0"/>
              <a:t>3D Game Programming</a:t>
            </a:r>
            <a:br>
              <a:rPr lang="en-US" altLang="zh-TW" dirty="0" smtClean="0"/>
            </a:br>
            <a:r>
              <a:rPr lang="en-US" altLang="zh-TW" dirty="0" smtClean="0"/>
              <a:t>Audio</a:t>
            </a:r>
            <a:endParaRPr lang="zh-TW" altLang="en-US" b="0" dirty="0"/>
          </a:p>
        </p:txBody>
      </p:sp>
      <p:sp>
        <p:nvSpPr>
          <p:cNvPr id="4" name="副標題 3"/>
          <p:cNvSpPr>
            <a:spLocks noGrp="1"/>
          </p:cNvSpPr>
          <p:nvPr>
            <p:ph type="subTitle" idx="1"/>
          </p:nvPr>
        </p:nvSpPr>
        <p:spPr>
          <a:xfrm>
            <a:off x="1403350" y="3933825"/>
            <a:ext cx="6400800" cy="1198563"/>
          </a:xfrm>
        </p:spPr>
        <p:txBody>
          <a:bodyPr>
            <a:normAutofit fontScale="85000" lnSpcReduction="20000"/>
          </a:bodyPr>
          <a:lstStyle/>
          <a:p>
            <a:pPr marL="342900" indent="-342900" eaLnBrk="1" hangingPunct="1">
              <a:defRPr/>
            </a:pPr>
            <a:r>
              <a:rPr lang="en-US" altLang="zh-TW" b="1" dirty="0" smtClean="0">
                <a:solidFill>
                  <a:schemeClr val="tx1"/>
                </a:solidFill>
                <a:ea typeface="標楷體" pitchFamily="65" charset="-120"/>
                <a:cs typeface="Times New Roman" pitchFamily="18" charset="0"/>
              </a:rPr>
              <a:t>Ming-Te Chi</a:t>
            </a:r>
          </a:p>
          <a:p>
            <a:pPr marL="342900" indent="-342900" eaLnBrk="1" hangingPunct="1">
              <a:defRPr/>
            </a:pPr>
            <a:r>
              <a:rPr lang="en-US" altLang="zh-TW" b="1" dirty="0" smtClean="0">
                <a:solidFill>
                  <a:schemeClr val="tx1"/>
                </a:solidFill>
                <a:ea typeface="標楷體" pitchFamily="65" charset="-120"/>
                <a:cs typeface="Times New Roman" pitchFamily="18" charset="0"/>
              </a:rPr>
              <a:t>Department of Computer Science, </a:t>
            </a:r>
          </a:p>
          <a:p>
            <a:pPr marL="342900" indent="-342900" eaLnBrk="1" hangingPunct="1">
              <a:defRPr/>
            </a:pPr>
            <a:r>
              <a:rPr lang="en-US" altLang="zh-TW" b="1" dirty="0" smtClean="0">
                <a:solidFill>
                  <a:schemeClr val="tx1"/>
                </a:solidFill>
                <a:ea typeface="標楷體" pitchFamily="65" charset="-120"/>
                <a:cs typeface="Times New Roman" pitchFamily="18" charset="0"/>
              </a:rPr>
              <a:t>National Chengchi University</a:t>
            </a:r>
            <a:endParaRPr lang="zh-TW" altLang="en-US" dirty="0" smtClean="0">
              <a:solidFill>
                <a:schemeClr val="tx1"/>
              </a:solidFill>
            </a:endParaRPr>
          </a:p>
          <a:p>
            <a:pPr eaLnBrk="1" hangingPunct="1">
              <a:defRPr/>
            </a:pPr>
            <a:endParaRPr lang="zh-TW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562725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TW" dirty="0" smtClean="0"/>
              <a:t>Libraries</a:t>
            </a:r>
            <a:endParaRPr lang="zh-TW" altLang="en-US" dirty="0"/>
          </a:p>
        </p:txBody>
      </p:sp>
      <p:sp>
        <p:nvSpPr>
          <p:cNvPr id="17411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zh-TW" smtClean="0"/>
              <a:t>OpenAL</a:t>
            </a:r>
          </a:p>
          <a:p>
            <a:pPr lvl="1" eaLnBrk="1" hangingPunct="1"/>
            <a:r>
              <a:rPr lang="en-US" altLang="zh-TW" smtClean="0"/>
              <a:t>#include &lt;al\al.h&gt;</a:t>
            </a:r>
          </a:p>
          <a:p>
            <a:pPr lvl="1" eaLnBrk="1" hangingPunct="1"/>
            <a:endParaRPr lang="en-US" altLang="zh-TW" smtClean="0"/>
          </a:p>
          <a:p>
            <a:pPr eaLnBrk="1" hangingPunct="1"/>
            <a:r>
              <a:rPr lang="en-US" altLang="zh-TW" smtClean="0"/>
              <a:t>ALUT</a:t>
            </a:r>
          </a:p>
          <a:p>
            <a:pPr lvl="1" eaLnBrk="1" hangingPunct="1"/>
            <a:r>
              <a:rPr lang="en-US" altLang="zh-TW" smtClean="0"/>
              <a:t>#include &lt;al\alut.h&gt;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562725" cy="1143000"/>
          </a:xfrm>
        </p:spPr>
        <p:txBody>
          <a:bodyPr/>
          <a:lstStyle/>
          <a:p>
            <a:pPr eaLnBrk="1" hangingPunct="1">
              <a:defRPr/>
            </a:pPr>
            <a:endParaRPr lang="zh-TW" altLang="en-US" dirty="0"/>
          </a:p>
        </p:txBody>
      </p:sp>
      <p:sp>
        <p:nvSpPr>
          <p:cNvPr id="18435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zh-TW" smtClean="0"/>
              <a:t>How OpenAL is structured on a Windows XP system.</a:t>
            </a:r>
            <a:endParaRPr lang="zh-TW" altLang="en-US" smtClean="0"/>
          </a:p>
        </p:txBody>
      </p:sp>
      <p:pic>
        <p:nvPicPr>
          <p:cNvPr id="1843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2636838"/>
            <a:ext cx="6334125" cy="384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7" name="文字方塊 2"/>
          <p:cNvSpPr txBox="1">
            <a:spLocks noChangeArrowheads="1"/>
          </p:cNvSpPr>
          <p:nvPr/>
        </p:nvSpPr>
        <p:spPr bwMode="auto">
          <a:xfrm>
            <a:off x="2555875" y="6484938"/>
            <a:ext cx="40322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charset="0"/>
                <a:ea typeface="新細明體" charset="-120"/>
              </a:rPr>
              <a:t>OpenAL Deployment Guide.</a:t>
            </a:r>
            <a:endParaRPr lang="zh-TW" altLang="en-US" sz="1800">
              <a:latin typeface="Arial" charset="0"/>
              <a:ea typeface="新細明體" charset="-12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562725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TW" dirty="0" smtClean="0"/>
              <a:t>Package download</a:t>
            </a:r>
            <a:endParaRPr lang="zh-TW" altLang="en-US" dirty="0"/>
          </a:p>
        </p:txBody>
      </p:sp>
      <p:sp>
        <p:nvSpPr>
          <p:cNvPr id="19459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zh-TW" sz="2800" dirty="0"/>
              <a:t>http://www.openal.org/downloads/</a:t>
            </a:r>
            <a:endParaRPr lang="zh-TW" altLang="en-US" sz="280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762" y="2190237"/>
            <a:ext cx="6570476" cy="4680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562725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TW" dirty="0" smtClean="0"/>
              <a:t>Linker – </a:t>
            </a:r>
            <a:r>
              <a:rPr lang="en-US" altLang="zh-TW" dirty="0" err="1" smtClean="0"/>
              <a:t>codeblock</a:t>
            </a:r>
            <a:endParaRPr lang="zh-TW" altLang="en-US" dirty="0"/>
          </a:p>
        </p:txBody>
      </p:sp>
      <p:sp>
        <p:nvSpPr>
          <p:cNvPr id="2048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zh-TW" altLang="en-US" smtClean="0"/>
          </a:p>
        </p:txBody>
      </p:sp>
      <p:pic>
        <p:nvPicPr>
          <p:cNvPr id="2048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713" y="1358900"/>
            <a:ext cx="6886575" cy="517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562725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TW" dirty="0" smtClean="0"/>
              <a:t>Init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en-US" altLang="zh-TW" dirty="0" smtClean="0"/>
              <a:t>In main()	</a:t>
            </a:r>
          </a:p>
          <a:p>
            <a:pPr eaLnBrk="1" hangingPunct="1">
              <a:buFontTx/>
              <a:buNone/>
              <a:defRPr/>
            </a:pPr>
            <a:endParaRPr lang="en-US" altLang="zh-TW" dirty="0" smtClean="0">
              <a:solidFill>
                <a:srgbClr val="00B050"/>
              </a:solidFill>
            </a:endParaRPr>
          </a:p>
          <a:p>
            <a:pPr eaLnBrk="1" hangingPunct="1">
              <a:buFontTx/>
              <a:buNone/>
              <a:defRPr/>
            </a:pPr>
            <a:r>
              <a:rPr lang="en-US" altLang="zh-TW" dirty="0" smtClean="0">
                <a:solidFill>
                  <a:srgbClr val="00B050"/>
                </a:solidFill>
              </a:rPr>
              <a:t>//initialize OpenAL</a:t>
            </a:r>
          </a:p>
          <a:p>
            <a:pPr eaLnBrk="1" hangingPunct="1">
              <a:buFontTx/>
              <a:buNone/>
              <a:defRPr/>
            </a:pPr>
            <a:r>
              <a:rPr lang="en-US" altLang="zh-TW" dirty="0" smtClean="0"/>
              <a:t>	</a:t>
            </a:r>
            <a:r>
              <a:rPr lang="en-US" altLang="zh-TW" dirty="0" err="1" smtClean="0"/>
              <a:t>alutInit</a:t>
            </a:r>
            <a:r>
              <a:rPr lang="en-US" altLang="zh-TW" dirty="0" smtClean="0"/>
              <a:t>(&amp;</a:t>
            </a:r>
            <a:r>
              <a:rPr lang="en-US" altLang="zh-TW" dirty="0" err="1" smtClean="0"/>
              <a:t>argc</a:t>
            </a:r>
            <a:r>
              <a:rPr lang="en-US" altLang="zh-TW" dirty="0" smtClean="0"/>
              <a:t>, </a:t>
            </a:r>
            <a:r>
              <a:rPr lang="en-US" altLang="zh-TW" dirty="0" err="1" smtClean="0"/>
              <a:t>argv</a:t>
            </a:r>
            <a:r>
              <a:rPr lang="en-US" altLang="zh-TW" dirty="0" smtClean="0"/>
              <a:t>) ; </a:t>
            </a:r>
            <a:endParaRPr lang="zh-TW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562725" cy="1143000"/>
          </a:xfrm>
        </p:spPr>
        <p:txBody>
          <a:bodyPr/>
          <a:lstStyle/>
          <a:p>
            <a:pPr>
              <a:defRPr/>
            </a:pPr>
            <a:r>
              <a:rPr lang="en-US" altLang="zh-TW" dirty="0" smtClean="0"/>
              <a:t>OpenAL Basic Elements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r>
              <a:rPr lang="en-US" altLang="zh-TW" b="1" dirty="0" smtClean="0"/>
              <a:t>Source</a:t>
            </a:r>
          </a:p>
          <a:p>
            <a:pPr lvl="1">
              <a:defRPr/>
            </a:pPr>
            <a:r>
              <a:rPr lang="en-US" altLang="zh-TW" dirty="0" smtClean="0"/>
              <a:t>A </a:t>
            </a:r>
            <a:r>
              <a:rPr lang="en-US" altLang="zh-TW" dirty="0"/>
              <a:t>source of a sound in the </a:t>
            </a:r>
            <a:r>
              <a:rPr lang="en-US" altLang="zh-TW" dirty="0" smtClean="0"/>
              <a:t>world</a:t>
            </a:r>
          </a:p>
          <a:p>
            <a:pPr lvl="1">
              <a:defRPr/>
            </a:pPr>
            <a:r>
              <a:rPr lang="en-US" altLang="zh-TW" dirty="0" smtClean="0"/>
              <a:t>Link to buffer for actual data to play</a:t>
            </a:r>
          </a:p>
          <a:p>
            <a:pPr>
              <a:defRPr/>
            </a:pPr>
            <a:r>
              <a:rPr lang="en-US" altLang="zh-TW" b="1" dirty="0" smtClean="0"/>
              <a:t>Buffer</a:t>
            </a:r>
          </a:p>
          <a:p>
            <a:pPr lvl="1">
              <a:defRPr/>
            </a:pPr>
            <a:r>
              <a:rPr lang="en-US" altLang="zh-TW" dirty="0" smtClean="0"/>
              <a:t>Hold physical sound data in the memory</a:t>
            </a:r>
          </a:p>
          <a:p>
            <a:pPr lvl="1">
              <a:defRPr/>
            </a:pPr>
            <a:r>
              <a:rPr lang="en-US" altLang="zh-TW" dirty="0" smtClean="0"/>
              <a:t>Cannot play buffer directly</a:t>
            </a:r>
          </a:p>
          <a:p>
            <a:pPr lvl="2">
              <a:defRPr/>
            </a:pPr>
            <a:r>
              <a:rPr lang="en-US" altLang="zh-TW" dirty="0" smtClean="0"/>
              <a:t>Need to use source</a:t>
            </a:r>
          </a:p>
          <a:p>
            <a:pPr>
              <a:defRPr/>
            </a:pPr>
            <a:r>
              <a:rPr lang="en-US" altLang="zh-TW" b="1" dirty="0" smtClean="0"/>
              <a:t>Listener</a:t>
            </a:r>
          </a:p>
          <a:p>
            <a:pPr lvl="1">
              <a:defRPr/>
            </a:pPr>
            <a:r>
              <a:rPr lang="en-US" altLang="zh-TW" dirty="0" smtClean="0"/>
              <a:t>The </a:t>
            </a:r>
            <a:r>
              <a:rPr lang="en-US" altLang="zh-TW" dirty="0"/>
              <a:t>ears of the world</a:t>
            </a:r>
            <a:endParaRPr lang="zh-TW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3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7000" y="1992313"/>
            <a:ext cx="3721100" cy="3411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矩形 3"/>
          <p:cNvSpPr/>
          <p:nvPr/>
        </p:nvSpPr>
        <p:spPr>
          <a:xfrm>
            <a:off x="1403350" y="1989138"/>
            <a:ext cx="2016125" cy="34559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562725" cy="1143000"/>
          </a:xfrm>
        </p:spPr>
        <p:txBody>
          <a:bodyPr/>
          <a:lstStyle/>
          <a:p>
            <a:pPr>
              <a:defRPr/>
            </a:pPr>
            <a:r>
              <a:rPr lang="en-US" altLang="zh-TW" dirty="0"/>
              <a:t>OpenAL </a:t>
            </a:r>
            <a:r>
              <a:rPr lang="en-US" altLang="zh-TW" dirty="0" smtClean="0"/>
              <a:t>Architecture</a:t>
            </a:r>
            <a:endParaRPr lang="zh-TW" altLang="en-US" dirty="0"/>
          </a:p>
        </p:txBody>
      </p:sp>
      <p:sp>
        <p:nvSpPr>
          <p:cNvPr id="5" name="圓角矩形 4"/>
          <p:cNvSpPr/>
          <p:nvPr/>
        </p:nvSpPr>
        <p:spPr>
          <a:xfrm>
            <a:off x="1834951" y="2744924"/>
            <a:ext cx="1008112" cy="504056"/>
          </a:xfrm>
          <a:prstGeom prst="roundRect">
            <a:avLst/>
          </a:prstGeom>
          <a:effec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dirty="0"/>
              <a:t>Buffer0</a:t>
            </a:r>
            <a:endParaRPr lang="zh-TW" altLang="en-US" dirty="0"/>
          </a:p>
        </p:txBody>
      </p:sp>
      <p:sp>
        <p:nvSpPr>
          <p:cNvPr id="7" name="圓角矩形 6"/>
          <p:cNvSpPr/>
          <p:nvPr/>
        </p:nvSpPr>
        <p:spPr>
          <a:xfrm>
            <a:off x="1834951" y="3356992"/>
            <a:ext cx="1008112" cy="504056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dirty="0"/>
              <a:t>Buffer1</a:t>
            </a:r>
          </a:p>
        </p:txBody>
      </p:sp>
      <p:sp>
        <p:nvSpPr>
          <p:cNvPr id="8" name="圓角矩形 7"/>
          <p:cNvSpPr/>
          <p:nvPr/>
        </p:nvSpPr>
        <p:spPr>
          <a:xfrm>
            <a:off x="1834951" y="4005064"/>
            <a:ext cx="1008112" cy="504056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dirty="0"/>
              <a:t>Buffer2</a:t>
            </a:r>
            <a:endParaRPr lang="zh-TW" altLang="en-US" dirty="0"/>
          </a:p>
        </p:txBody>
      </p:sp>
      <p:sp>
        <p:nvSpPr>
          <p:cNvPr id="9" name="圓角矩形 8"/>
          <p:cNvSpPr/>
          <p:nvPr/>
        </p:nvSpPr>
        <p:spPr>
          <a:xfrm>
            <a:off x="1834951" y="4653136"/>
            <a:ext cx="1008112" cy="504056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dirty="0"/>
              <a:t>Buffer3</a:t>
            </a:r>
            <a:endParaRPr lang="zh-TW" altLang="en-US" dirty="0"/>
          </a:p>
        </p:txBody>
      </p:sp>
      <p:sp>
        <p:nvSpPr>
          <p:cNvPr id="10" name="矩形 9"/>
          <p:cNvSpPr/>
          <p:nvPr/>
        </p:nvSpPr>
        <p:spPr>
          <a:xfrm>
            <a:off x="3635375" y="1989138"/>
            <a:ext cx="4465638" cy="3455987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TW" altLang="en-US" dirty="0"/>
          </a:p>
        </p:txBody>
      </p:sp>
      <p:cxnSp>
        <p:nvCxnSpPr>
          <p:cNvPr id="12" name="直線單箭頭接點 11"/>
          <p:cNvCxnSpPr/>
          <p:nvPr/>
        </p:nvCxnSpPr>
        <p:spPr>
          <a:xfrm flipH="1">
            <a:off x="2792413" y="3062288"/>
            <a:ext cx="1779587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直線單箭頭接點 21"/>
          <p:cNvCxnSpPr/>
          <p:nvPr/>
        </p:nvCxnSpPr>
        <p:spPr>
          <a:xfrm flipH="1">
            <a:off x="2889250" y="3249613"/>
            <a:ext cx="1203325" cy="100806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直線單箭頭接點 24"/>
          <p:cNvCxnSpPr/>
          <p:nvPr/>
        </p:nvCxnSpPr>
        <p:spPr>
          <a:xfrm flipH="1">
            <a:off x="2843213" y="4903788"/>
            <a:ext cx="1920875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573" name="文字方塊 26"/>
          <p:cNvSpPr txBox="1">
            <a:spLocks noChangeArrowheads="1"/>
          </p:cNvSpPr>
          <p:nvPr/>
        </p:nvSpPr>
        <p:spPr bwMode="auto">
          <a:xfrm>
            <a:off x="4576763" y="2663825"/>
            <a:ext cx="104387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 dirty="0">
                <a:solidFill>
                  <a:schemeClr val="bg1">
                    <a:lumMod val="95000"/>
                  </a:schemeClr>
                </a:solidFill>
                <a:latin typeface="Arial" charset="0"/>
                <a:ea typeface="新細明體" charset="-120"/>
              </a:rPr>
              <a:t>Source0</a:t>
            </a:r>
            <a:endParaRPr lang="zh-TW" altLang="en-US" sz="1800" dirty="0">
              <a:solidFill>
                <a:schemeClr val="bg1">
                  <a:lumMod val="95000"/>
                </a:schemeClr>
              </a:solidFill>
              <a:latin typeface="Arial" charset="0"/>
              <a:ea typeface="新細明體" charset="-120"/>
            </a:endParaRPr>
          </a:p>
        </p:txBody>
      </p:sp>
      <p:sp>
        <p:nvSpPr>
          <p:cNvPr id="23574" name="文字方塊 30"/>
          <p:cNvSpPr txBox="1">
            <a:spLocks noChangeArrowheads="1"/>
          </p:cNvSpPr>
          <p:nvPr/>
        </p:nvSpPr>
        <p:spPr bwMode="auto">
          <a:xfrm>
            <a:off x="3937000" y="3486150"/>
            <a:ext cx="104387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 dirty="0">
                <a:solidFill>
                  <a:schemeClr val="bg1">
                    <a:lumMod val="95000"/>
                  </a:schemeClr>
                </a:solidFill>
                <a:latin typeface="Arial" charset="0"/>
                <a:ea typeface="新細明體" charset="-120"/>
              </a:rPr>
              <a:t>Source1</a:t>
            </a:r>
            <a:endParaRPr lang="zh-TW" altLang="en-US" sz="1800" dirty="0">
              <a:solidFill>
                <a:schemeClr val="bg1">
                  <a:lumMod val="95000"/>
                </a:schemeClr>
              </a:solidFill>
              <a:latin typeface="Arial" charset="0"/>
              <a:ea typeface="新細明體" charset="-120"/>
            </a:endParaRPr>
          </a:p>
        </p:txBody>
      </p:sp>
      <p:sp>
        <p:nvSpPr>
          <p:cNvPr id="23575" name="文字方塊 31"/>
          <p:cNvSpPr txBox="1">
            <a:spLocks noChangeArrowheads="1"/>
          </p:cNvSpPr>
          <p:nvPr/>
        </p:nvSpPr>
        <p:spPr bwMode="auto">
          <a:xfrm>
            <a:off x="5297488" y="4808538"/>
            <a:ext cx="104387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 dirty="0">
                <a:solidFill>
                  <a:schemeClr val="bg1">
                    <a:lumMod val="95000"/>
                  </a:schemeClr>
                </a:solidFill>
                <a:latin typeface="Arial" charset="0"/>
                <a:ea typeface="新細明體" charset="-120"/>
              </a:rPr>
              <a:t>Source2</a:t>
            </a:r>
            <a:endParaRPr lang="zh-TW" altLang="en-US" sz="1800" dirty="0">
              <a:solidFill>
                <a:schemeClr val="bg1">
                  <a:lumMod val="95000"/>
                </a:schemeClr>
              </a:solidFill>
              <a:latin typeface="Arial" charset="0"/>
              <a:ea typeface="新細明體" charset="-120"/>
            </a:endParaRPr>
          </a:p>
        </p:txBody>
      </p:sp>
      <p:sp>
        <p:nvSpPr>
          <p:cNvPr id="23576" name="文字方塊 32"/>
          <p:cNvSpPr txBox="1">
            <a:spLocks noChangeArrowheads="1"/>
          </p:cNvSpPr>
          <p:nvPr/>
        </p:nvSpPr>
        <p:spPr bwMode="auto">
          <a:xfrm>
            <a:off x="5580063" y="3860800"/>
            <a:ext cx="10207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 dirty="0">
                <a:solidFill>
                  <a:schemeClr val="bg1">
                    <a:lumMod val="95000"/>
                  </a:schemeClr>
                </a:solidFill>
                <a:latin typeface="Arial" charset="0"/>
                <a:ea typeface="新細明體" charset="-120"/>
              </a:rPr>
              <a:t>Listener</a:t>
            </a:r>
            <a:endParaRPr lang="zh-TW" altLang="en-US" sz="1800" dirty="0">
              <a:solidFill>
                <a:schemeClr val="bg1">
                  <a:lumMod val="95000"/>
                </a:schemeClr>
              </a:solidFill>
              <a:latin typeface="Arial" charset="0"/>
              <a:ea typeface="新細明體" charset="-120"/>
            </a:endParaRPr>
          </a:p>
        </p:txBody>
      </p:sp>
      <p:sp>
        <p:nvSpPr>
          <p:cNvPr id="23577" name="文字方塊 2"/>
          <p:cNvSpPr txBox="1">
            <a:spLocks noChangeArrowheads="1"/>
          </p:cNvSpPr>
          <p:nvPr/>
        </p:nvSpPr>
        <p:spPr bwMode="auto">
          <a:xfrm>
            <a:off x="4764088" y="5445125"/>
            <a:ext cx="20669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charset="0"/>
                <a:ea typeface="新細明體" charset="-120"/>
              </a:rPr>
              <a:t>3D world</a:t>
            </a:r>
            <a:endParaRPr lang="zh-TW" altLang="en-US" sz="1800">
              <a:latin typeface="Arial" charset="0"/>
              <a:ea typeface="新細明體" charset="-120"/>
            </a:endParaRPr>
          </a:p>
        </p:txBody>
      </p:sp>
      <p:sp>
        <p:nvSpPr>
          <p:cNvPr id="23578" name="文字方塊 22"/>
          <p:cNvSpPr txBox="1">
            <a:spLocks noChangeArrowheads="1"/>
          </p:cNvSpPr>
          <p:nvPr/>
        </p:nvSpPr>
        <p:spPr bwMode="auto">
          <a:xfrm>
            <a:off x="1425575" y="5445125"/>
            <a:ext cx="20653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charset="0"/>
                <a:ea typeface="新細明體" charset="-120"/>
              </a:rPr>
              <a:t>memory</a:t>
            </a:r>
            <a:endParaRPr lang="zh-TW" altLang="en-US" sz="1800">
              <a:latin typeface="Arial" charset="0"/>
              <a:ea typeface="新細明體" charset="-12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562725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TW" sz="3200" dirty="0" smtClean="0"/>
              <a:t>Fundamental OpenAL objects </a:t>
            </a:r>
            <a:endParaRPr lang="zh-TW" altLang="en-US" sz="3200" dirty="0"/>
          </a:p>
        </p:txBody>
      </p:sp>
      <p:sp>
        <p:nvSpPr>
          <p:cNvPr id="24579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zh-TW" altLang="en-US" smtClean="0"/>
          </a:p>
        </p:txBody>
      </p:sp>
      <p:pic>
        <p:nvPicPr>
          <p:cNvPr id="24580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1619250"/>
            <a:ext cx="5886450" cy="414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1" name="文字方塊 4"/>
          <p:cNvSpPr txBox="1">
            <a:spLocks noChangeArrowheads="1"/>
          </p:cNvSpPr>
          <p:nvPr/>
        </p:nvSpPr>
        <p:spPr bwMode="auto">
          <a:xfrm>
            <a:off x="2052638" y="5724525"/>
            <a:ext cx="41036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charset="0"/>
                <a:ea typeface="新細明體" charset="-120"/>
              </a:rPr>
              <a:t>OpenAL Programmer's Guide</a:t>
            </a:r>
            <a:endParaRPr lang="zh-TW" altLang="en-US" sz="1800">
              <a:latin typeface="Arial" charset="0"/>
              <a:ea typeface="新細明體" charset="-12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562725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TW" dirty="0" smtClean="0"/>
              <a:t>Listener</a:t>
            </a:r>
            <a:endParaRPr lang="zh-TW" altLang="en-US" dirty="0"/>
          </a:p>
        </p:txBody>
      </p:sp>
      <p:sp>
        <p:nvSpPr>
          <p:cNvPr id="2560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zh-TW" smtClean="0"/>
              <a:t>For every context, there is automatically one Listener object. </a:t>
            </a:r>
          </a:p>
          <a:p>
            <a:pPr eaLnBrk="1" hangingPunct="1"/>
            <a:endParaRPr lang="en-US" altLang="zh-TW" smtClean="0"/>
          </a:p>
          <a:p>
            <a:pPr eaLnBrk="1" hangingPunct="1">
              <a:buFontTx/>
              <a:buNone/>
            </a:pPr>
            <a:r>
              <a:rPr lang="en-US" altLang="zh-TW" sz="2400" smtClean="0"/>
              <a:t>	</a:t>
            </a:r>
            <a:r>
              <a:rPr lang="en-US" altLang="zh-TW" sz="2400" smtClean="0">
                <a:solidFill>
                  <a:srgbClr val="FF0000"/>
                </a:solidFill>
              </a:rPr>
              <a:t>alListenerfv</a:t>
            </a:r>
            <a:r>
              <a:rPr lang="en-US" altLang="zh-TW" sz="2400" smtClean="0"/>
              <a:t>(AL_POSITION, listenerPos);</a:t>
            </a:r>
          </a:p>
          <a:p>
            <a:pPr eaLnBrk="1" hangingPunct="1">
              <a:buFontTx/>
              <a:buNone/>
            </a:pPr>
            <a:r>
              <a:rPr lang="en-US" altLang="zh-TW" sz="2400" smtClean="0"/>
              <a:t>	</a:t>
            </a:r>
            <a:r>
              <a:rPr lang="en-US" altLang="zh-TW" sz="2400" smtClean="0">
                <a:solidFill>
                  <a:srgbClr val="FF0000"/>
                </a:solidFill>
              </a:rPr>
              <a:t>alListenerfv</a:t>
            </a:r>
            <a:r>
              <a:rPr lang="en-US" altLang="zh-TW" sz="2400" smtClean="0"/>
              <a:t>(AL_VELOCITY, listenerVel);</a:t>
            </a:r>
          </a:p>
          <a:p>
            <a:pPr eaLnBrk="1" hangingPunct="1">
              <a:buFontTx/>
              <a:buNone/>
            </a:pPr>
            <a:r>
              <a:rPr lang="en-US" altLang="zh-TW" sz="2400" smtClean="0"/>
              <a:t>	</a:t>
            </a:r>
            <a:r>
              <a:rPr lang="en-US" altLang="zh-TW" sz="2400" smtClean="0">
                <a:solidFill>
                  <a:srgbClr val="FF0000"/>
                </a:solidFill>
              </a:rPr>
              <a:t>alListenerfv</a:t>
            </a:r>
            <a:r>
              <a:rPr lang="en-US" altLang="zh-TW" sz="2400" smtClean="0"/>
              <a:t>(AL_ORIENTATION, listenerOri);</a:t>
            </a:r>
          </a:p>
          <a:p>
            <a:pPr eaLnBrk="1" hangingPunct="1"/>
            <a:endParaRPr lang="zh-TW" altLang="en-US" smtClean="0"/>
          </a:p>
        </p:txBody>
      </p:sp>
      <p:pic>
        <p:nvPicPr>
          <p:cNvPr id="2560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4797425"/>
            <a:ext cx="531495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562725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TW" dirty="0" smtClean="0"/>
              <a:t>Buffer</a:t>
            </a:r>
            <a:endParaRPr lang="zh-TW" altLang="en-US" dirty="0"/>
          </a:p>
        </p:txBody>
      </p:sp>
      <p:sp>
        <p:nvSpPr>
          <p:cNvPr id="26627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zh-TW" smtClean="0"/>
              <a:t>Each buffer generated by </a:t>
            </a:r>
            <a:r>
              <a:rPr lang="en-US" altLang="zh-TW" u="sng" smtClean="0"/>
              <a:t>alGenBuffers has properties which can be retrieved. </a:t>
            </a:r>
            <a:endParaRPr lang="zh-TW" altLang="en-US" smtClean="0"/>
          </a:p>
        </p:txBody>
      </p:sp>
      <p:pic>
        <p:nvPicPr>
          <p:cNvPr id="2662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4365625"/>
            <a:ext cx="5981700" cy="153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Picture 4" descr="http://upload.wikimedia.org/wikipedia/commons/thumb/9/9a/Digital.signal.svg/220px-Digital.signal.sv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2924175"/>
            <a:ext cx="2095500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562725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TW" smtClean="0"/>
              <a:t>Goal</a:t>
            </a:r>
            <a:endParaRPr lang="zh-TW" altLang="en-US"/>
          </a:p>
        </p:txBody>
      </p:sp>
      <p:sp>
        <p:nvSpPr>
          <p:cNvPr id="1024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zh-TW" dirty="0" smtClean="0"/>
              <a:t>Sound and music in game</a:t>
            </a:r>
          </a:p>
          <a:p>
            <a:pPr eaLnBrk="1" hangingPunct="1"/>
            <a:endParaRPr lang="en-US" altLang="zh-TW" dirty="0" smtClean="0"/>
          </a:p>
          <a:p>
            <a:pPr eaLnBrk="1" hangingPunct="1"/>
            <a:r>
              <a:rPr lang="en-US" altLang="zh-TW" dirty="0" err="1" smtClean="0"/>
              <a:t>OpenAL</a:t>
            </a:r>
            <a:r>
              <a:rPr lang="en-US" altLang="zh-TW" dirty="0" smtClean="0"/>
              <a:t> programming</a:t>
            </a:r>
          </a:p>
          <a:p>
            <a:pPr eaLnBrk="1" hangingPunct="1"/>
            <a:endParaRPr lang="en-US" altLang="zh-TW" dirty="0"/>
          </a:p>
          <a:p>
            <a:pPr eaLnBrk="1" hangingPunct="1"/>
            <a:r>
              <a:rPr lang="en-US" altLang="zh-TW" dirty="0" smtClean="0"/>
              <a:t>Unity3D </a:t>
            </a:r>
            <a:r>
              <a:rPr lang="en-US" altLang="zh-TW" dirty="0"/>
              <a:t>Audio</a:t>
            </a:r>
          </a:p>
          <a:p>
            <a:pPr eaLnBrk="1" hangingPunct="1"/>
            <a:endParaRPr lang="en-US" altLang="zh-TW" dirty="0" smtClean="0"/>
          </a:p>
          <a:p>
            <a:pPr eaLnBrk="1" hangingPunct="1"/>
            <a:endParaRPr lang="en-US" altLang="zh-TW" dirty="0" smtClean="0"/>
          </a:p>
          <a:p>
            <a:pPr eaLnBrk="1" hangingPunct="1"/>
            <a:endParaRPr lang="zh-TW" altLang="en-US" dirty="0" smtClean="0"/>
          </a:p>
        </p:txBody>
      </p:sp>
      <p:pic>
        <p:nvPicPr>
          <p:cNvPr id="10244" name="Picture 5" descr="OpenAL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2564904"/>
            <a:ext cx="1905000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39750" y="2636838"/>
            <a:ext cx="7354888" cy="3844925"/>
          </a:xfrm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en-US" altLang="zh-TW" sz="1600" dirty="0" smtClean="0"/>
              <a:t>	</a:t>
            </a:r>
            <a:r>
              <a:rPr lang="en-US" altLang="zh-TW" sz="1600" dirty="0" smtClean="0">
                <a:solidFill>
                  <a:srgbClr val="00B050"/>
                </a:solidFill>
              </a:rPr>
              <a:t>// Generate buffers, or no sound will be produced</a:t>
            </a:r>
          </a:p>
          <a:p>
            <a:pPr eaLnBrk="1" hangingPunct="1">
              <a:buFontTx/>
              <a:buNone/>
              <a:defRPr/>
            </a:pPr>
            <a:r>
              <a:rPr lang="en-US" altLang="zh-TW" sz="1600" dirty="0" smtClean="0"/>
              <a:t>	</a:t>
            </a:r>
            <a:r>
              <a:rPr lang="en-US" altLang="zh-TW" sz="1600" dirty="0" err="1" smtClean="0">
                <a:solidFill>
                  <a:srgbClr val="FF0000"/>
                </a:solidFill>
              </a:rPr>
              <a:t>al</a:t>
            </a:r>
            <a:r>
              <a:rPr lang="en-US" altLang="zh-TW" sz="1600" dirty="0" err="1" smtClean="0"/>
              <a:t>GenBuffers</a:t>
            </a:r>
            <a:r>
              <a:rPr lang="en-US" altLang="zh-TW" sz="1600" dirty="0" smtClean="0"/>
              <a:t>(NUM_BUFFERS, buffer);</a:t>
            </a:r>
          </a:p>
          <a:p>
            <a:pPr eaLnBrk="1" hangingPunct="1">
              <a:buFontTx/>
              <a:buNone/>
              <a:defRPr/>
            </a:pPr>
            <a:r>
              <a:rPr lang="en-US" altLang="zh-TW" sz="1600" dirty="0" smtClean="0"/>
              <a:t>	</a:t>
            </a:r>
          </a:p>
          <a:p>
            <a:pPr eaLnBrk="1" hangingPunct="1">
              <a:buFontTx/>
              <a:buNone/>
              <a:defRPr/>
            </a:pPr>
            <a:r>
              <a:rPr lang="en-US" altLang="zh-TW" sz="1600" dirty="0" smtClean="0"/>
              <a:t>	if(</a:t>
            </a:r>
            <a:r>
              <a:rPr lang="en-US" altLang="zh-TW" sz="1600" dirty="0" err="1" smtClean="0">
                <a:solidFill>
                  <a:srgbClr val="FF0000"/>
                </a:solidFill>
              </a:rPr>
              <a:t>al</a:t>
            </a:r>
            <a:r>
              <a:rPr lang="en-US" altLang="zh-TW" sz="1600" dirty="0" err="1" smtClean="0"/>
              <a:t>GetError</a:t>
            </a:r>
            <a:r>
              <a:rPr lang="en-US" altLang="zh-TW" sz="1600" dirty="0" smtClean="0"/>
              <a:t>() != AL_NO_ERROR) {</a:t>
            </a:r>
          </a:p>
          <a:p>
            <a:pPr eaLnBrk="1" hangingPunct="1">
              <a:buFontTx/>
              <a:buNone/>
              <a:defRPr/>
            </a:pPr>
            <a:r>
              <a:rPr lang="en-US" altLang="zh-TW" sz="1600" dirty="0" smtClean="0"/>
              <a:t>		</a:t>
            </a:r>
            <a:r>
              <a:rPr lang="en-US" altLang="zh-TW" sz="1600" dirty="0" err="1" smtClean="0"/>
              <a:t>printf</a:t>
            </a:r>
            <a:r>
              <a:rPr lang="en-US" altLang="zh-TW" sz="1600" dirty="0" smtClean="0"/>
              <a:t>("- Error creating buffers !!\n");</a:t>
            </a:r>
          </a:p>
          <a:p>
            <a:pPr eaLnBrk="1" hangingPunct="1">
              <a:buFontTx/>
              <a:buNone/>
              <a:defRPr/>
            </a:pPr>
            <a:r>
              <a:rPr lang="en-US" altLang="zh-TW" sz="1600" dirty="0" smtClean="0"/>
              <a:t>		exit(1);</a:t>
            </a:r>
          </a:p>
          <a:p>
            <a:pPr eaLnBrk="1" hangingPunct="1">
              <a:buFontTx/>
              <a:buNone/>
              <a:defRPr/>
            </a:pPr>
            <a:r>
              <a:rPr lang="en-US" altLang="zh-TW" sz="1600" dirty="0" smtClean="0"/>
              <a:t>	} else 	{</a:t>
            </a:r>
          </a:p>
          <a:p>
            <a:pPr eaLnBrk="1" hangingPunct="1">
              <a:buFontTx/>
              <a:buNone/>
              <a:defRPr/>
            </a:pPr>
            <a:r>
              <a:rPr lang="en-US" altLang="zh-TW" sz="1600" dirty="0" smtClean="0"/>
              <a:t>		</a:t>
            </a:r>
            <a:r>
              <a:rPr lang="en-US" altLang="zh-TW" sz="1600" dirty="0" smtClean="0">
                <a:solidFill>
                  <a:srgbClr val="00B050"/>
                </a:solidFill>
              </a:rPr>
              <a:t>// </a:t>
            </a:r>
            <a:r>
              <a:rPr lang="en-US" altLang="zh-TW" sz="1600" dirty="0" err="1" smtClean="0">
                <a:solidFill>
                  <a:srgbClr val="00B050"/>
                </a:solidFill>
              </a:rPr>
              <a:t>printf</a:t>
            </a:r>
            <a:r>
              <a:rPr lang="en-US" altLang="zh-TW" sz="1600" dirty="0" smtClean="0">
                <a:solidFill>
                  <a:srgbClr val="00B050"/>
                </a:solidFill>
              </a:rPr>
              <a:t>("Created buffers\n");</a:t>
            </a:r>
          </a:p>
          <a:p>
            <a:pPr eaLnBrk="1" hangingPunct="1">
              <a:buFontTx/>
              <a:buNone/>
              <a:defRPr/>
            </a:pPr>
            <a:r>
              <a:rPr lang="en-US" altLang="zh-TW" sz="1600" dirty="0" smtClean="0"/>
              <a:t>	}</a:t>
            </a:r>
          </a:p>
          <a:p>
            <a:pPr eaLnBrk="1" hangingPunct="1">
              <a:buFontTx/>
              <a:buNone/>
              <a:defRPr/>
            </a:pPr>
            <a:r>
              <a:rPr lang="en-US" altLang="zh-TW" sz="1600" dirty="0" smtClean="0"/>
              <a:t>	</a:t>
            </a:r>
          </a:p>
          <a:p>
            <a:pPr eaLnBrk="1" hangingPunct="1">
              <a:buFontTx/>
              <a:buNone/>
              <a:defRPr/>
            </a:pPr>
            <a:r>
              <a:rPr lang="en-US" altLang="zh-TW" sz="1600" dirty="0" smtClean="0"/>
              <a:t>	</a:t>
            </a:r>
            <a:r>
              <a:rPr lang="en-US" altLang="zh-TW" sz="1600" dirty="0" err="1" smtClean="0">
                <a:solidFill>
                  <a:srgbClr val="FF0000"/>
                </a:solidFill>
              </a:rPr>
              <a:t>alut</a:t>
            </a:r>
            <a:r>
              <a:rPr lang="en-US" altLang="zh-TW" sz="1600" dirty="0" err="1" smtClean="0"/>
              <a:t>LoadWAVFile</a:t>
            </a:r>
            <a:r>
              <a:rPr lang="en-US" altLang="zh-TW" sz="1600" dirty="0" smtClean="0"/>
              <a:t>("c.wav", &amp;format ,&amp;data, &amp;size, &amp;freq, &amp;</a:t>
            </a:r>
            <a:r>
              <a:rPr lang="en-US" altLang="zh-TW" sz="1600" dirty="0" err="1" smtClean="0"/>
              <a:t>al_bool</a:t>
            </a:r>
            <a:r>
              <a:rPr lang="en-US" altLang="zh-TW" sz="1600" dirty="0" smtClean="0"/>
              <a:t>);</a:t>
            </a:r>
          </a:p>
          <a:p>
            <a:pPr eaLnBrk="1" hangingPunct="1">
              <a:buFontTx/>
              <a:buNone/>
              <a:defRPr/>
            </a:pPr>
            <a:r>
              <a:rPr lang="en-US" altLang="zh-TW" sz="1600" dirty="0" smtClean="0"/>
              <a:t>	</a:t>
            </a:r>
            <a:r>
              <a:rPr lang="en-US" altLang="zh-TW" sz="1600" dirty="0" err="1" smtClean="0">
                <a:solidFill>
                  <a:srgbClr val="FF0000"/>
                </a:solidFill>
              </a:rPr>
              <a:t>al</a:t>
            </a:r>
            <a:r>
              <a:rPr lang="en-US" altLang="zh-TW" sz="1600" dirty="0" err="1" smtClean="0"/>
              <a:t>BufferData</a:t>
            </a:r>
            <a:r>
              <a:rPr lang="en-US" altLang="zh-TW" sz="1600" dirty="0" smtClean="0"/>
              <a:t>(buffer[0], format, data, size, freq);</a:t>
            </a:r>
          </a:p>
          <a:p>
            <a:pPr eaLnBrk="1" hangingPunct="1">
              <a:buFontTx/>
              <a:buNone/>
              <a:defRPr/>
            </a:pPr>
            <a:r>
              <a:rPr lang="en-US" altLang="zh-TW" sz="1600" dirty="0" smtClean="0"/>
              <a:t>	</a:t>
            </a:r>
            <a:r>
              <a:rPr lang="en-US" altLang="zh-TW" sz="1600" dirty="0" err="1" smtClean="0">
                <a:solidFill>
                  <a:srgbClr val="FF0000"/>
                </a:solidFill>
              </a:rPr>
              <a:t>alut</a:t>
            </a:r>
            <a:r>
              <a:rPr lang="en-US" altLang="zh-TW" sz="1600" dirty="0" err="1" smtClean="0"/>
              <a:t>UnloadWAV</a:t>
            </a:r>
            <a:r>
              <a:rPr lang="en-US" altLang="zh-TW" sz="1600" dirty="0" smtClean="0"/>
              <a:t>(format, data, size, freq);</a:t>
            </a:r>
            <a:endParaRPr lang="zh-TW" altLang="en-US" sz="1600" dirty="0"/>
          </a:p>
        </p:txBody>
      </p:sp>
      <p:sp>
        <p:nvSpPr>
          <p:cNvPr id="4" name="文字方塊 3"/>
          <p:cNvSpPr txBox="1"/>
          <p:nvPr/>
        </p:nvSpPr>
        <p:spPr>
          <a:xfrm>
            <a:off x="539750" y="260350"/>
            <a:ext cx="6553200" cy="230822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TW" dirty="0"/>
              <a:t>const </a:t>
            </a:r>
            <a:r>
              <a:rPr lang="en-US" altLang="zh-TW" dirty="0" err="1"/>
              <a:t>int</a:t>
            </a:r>
            <a:r>
              <a:rPr lang="en-US" altLang="zh-TW" dirty="0"/>
              <a:t> NUM_BUFFERS = 3;</a:t>
            </a:r>
          </a:p>
          <a:p>
            <a:pPr>
              <a:defRPr/>
            </a:pPr>
            <a:r>
              <a:rPr lang="en-US" altLang="zh-TW" dirty="0" err="1"/>
              <a:t>ALuint</a:t>
            </a:r>
            <a:r>
              <a:rPr lang="en-US" altLang="zh-TW" dirty="0"/>
              <a:t>	buffer[NUM_BUFFERS];</a:t>
            </a:r>
          </a:p>
          <a:p>
            <a:pPr>
              <a:defRPr/>
            </a:pPr>
            <a:endParaRPr lang="en-US" altLang="zh-TW" dirty="0"/>
          </a:p>
          <a:p>
            <a:pPr>
              <a:defRPr/>
            </a:pPr>
            <a:r>
              <a:rPr lang="en-US" altLang="zh-TW" dirty="0" err="1"/>
              <a:t>ALboolean</a:t>
            </a:r>
            <a:r>
              <a:rPr lang="en-US" altLang="zh-TW" dirty="0"/>
              <a:t> </a:t>
            </a:r>
            <a:r>
              <a:rPr lang="en-US" altLang="zh-TW" dirty="0" err="1"/>
              <a:t>al_bool</a:t>
            </a:r>
            <a:r>
              <a:rPr lang="en-US" altLang="zh-TW" dirty="0"/>
              <a:t>;</a:t>
            </a:r>
          </a:p>
          <a:p>
            <a:pPr>
              <a:defRPr/>
            </a:pPr>
            <a:r>
              <a:rPr lang="en-US" altLang="zh-TW" dirty="0" err="1"/>
              <a:t>ALsizei</a:t>
            </a:r>
            <a:r>
              <a:rPr lang="en-US" altLang="zh-TW" dirty="0"/>
              <a:t> </a:t>
            </a:r>
            <a:r>
              <a:rPr lang="en-US" altLang="zh-TW" dirty="0" err="1"/>
              <a:t>size,freq</a:t>
            </a:r>
            <a:r>
              <a:rPr lang="en-US" altLang="zh-TW" dirty="0"/>
              <a:t>;</a:t>
            </a:r>
          </a:p>
          <a:p>
            <a:pPr>
              <a:defRPr/>
            </a:pPr>
            <a:r>
              <a:rPr lang="en-US" altLang="zh-TW" dirty="0" err="1"/>
              <a:t>ALenum</a:t>
            </a:r>
            <a:r>
              <a:rPr lang="en-US" altLang="zh-TW" dirty="0"/>
              <a:t> format;</a:t>
            </a:r>
          </a:p>
          <a:p>
            <a:pPr>
              <a:defRPr/>
            </a:pPr>
            <a:r>
              <a:rPr lang="en-US" altLang="zh-TW" dirty="0" err="1"/>
              <a:t>ALvoid</a:t>
            </a:r>
            <a:r>
              <a:rPr lang="en-US" altLang="zh-TW" dirty="0"/>
              <a:t> *data = NULL;</a:t>
            </a:r>
          </a:p>
          <a:p>
            <a:pPr>
              <a:defRPr/>
            </a:pPr>
            <a:r>
              <a:rPr lang="en-US" altLang="zh-TW" dirty="0" err="1"/>
              <a:t>int</a:t>
            </a:r>
            <a:r>
              <a:rPr lang="en-US" altLang="zh-TW" dirty="0"/>
              <a:t> </a:t>
            </a:r>
            <a:r>
              <a:rPr lang="en-US" altLang="zh-TW" dirty="0" err="1"/>
              <a:t>ch</a:t>
            </a:r>
            <a:r>
              <a:rPr lang="en-US" altLang="zh-TW" dirty="0"/>
              <a:t>;</a:t>
            </a:r>
            <a:endParaRPr lang="zh-TW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562725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TW" dirty="0" smtClean="0"/>
              <a:t>Source</a:t>
            </a:r>
            <a:endParaRPr lang="zh-TW" altLang="en-US" dirty="0"/>
          </a:p>
        </p:txBody>
      </p:sp>
      <p:sp>
        <p:nvSpPr>
          <p:cNvPr id="28675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zh-TW" sz="2800" smtClean="0"/>
              <a:t>A source in OpenAL is exactly what it sounds like, a source of a sound in the world.</a:t>
            </a:r>
            <a:endParaRPr lang="zh-TW" altLang="en-US" sz="2800" smtClean="0"/>
          </a:p>
        </p:txBody>
      </p:sp>
      <p:pic>
        <p:nvPicPr>
          <p:cNvPr id="28676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2492375"/>
            <a:ext cx="5981700" cy="392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562725" cy="1143000"/>
          </a:xfrm>
        </p:spPr>
        <p:txBody>
          <a:bodyPr/>
          <a:lstStyle/>
          <a:p>
            <a:pPr eaLnBrk="1" hangingPunct="1">
              <a:defRPr/>
            </a:pP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en-US" altLang="zh-TW" sz="1600" dirty="0" smtClean="0"/>
              <a:t>	</a:t>
            </a:r>
            <a:r>
              <a:rPr lang="en-US" altLang="zh-TW" sz="1600" dirty="0" err="1" smtClean="0"/>
              <a:t>alGetError</a:t>
            </a:r>
            <a:r>
              <a:rPr lang="en-US" altLang="zh-TW" sz="1600" dirty="0" smtClean="0"/>
              <a:t>(); </a:t>
            </a:r>
            <a:r>
              <a:rPr lang="en-US" altLang="zh-TW" sz="1600" dirty="0" smtClean="0">
                <a:solidFill>
                  <a:srgbClr val="00B050"/>
                </a:solidFill>
              </a:rPr>
              <a:t>/* clear error */</a:t>
            </a:r>
          </a:p>
          <a:p>
            <a:pPr eaLnBrk="1" hangingPunct="1">
              <a:buFontTx/>
              <a:buNone/>
              <a:defRPr/>
            </a:pPr>
            <a:r>
              <a:rPr lang="en-US" altLang="zh-TW" sz="1600" dirty="0" smtClean="0"/>
              <a:t>	</a:t>
            </a:r>
            <a:r>
              <a:rPr lang="en-US" altLang="zh-TW" sz="1600" dirty="0" err="1" smtClean="0"/>
              <a:t>alGenSources</a:t>
            </a:r>
            <a:r>
              <a:rPr lang="en-US" altLang="zh-TW" sz="1600" dirty="0" smtClean="0"/>
              <a:t>(NUM_SOURCES, source);</a:t>
            </a:r>
          </a:p>
          <a:p>
            <a:pPr eaLnBrk="1" hangingPunct="1">
              <a:buFontTx/>
              <a:buNone/>
              <a:defRPr/>
            </a:pPr>
            <a:endParaRPr lang="en-US" altLang="zh-TW" sz="1600" dirty="0" smtClean="0"/>
          </a:p>
          <a:p>
            <a:pPr eaLnBrk="1" hangingPunct="1">
              <a:buFontTx/>
              <a:buNone/>
              <a:defRPr/>
            </a:pPr>
            <a:r>
              <a:rPr lang="en-US" altLang="zh-TW" sz="1600" dirty="0" smtClean="0"/>
              <a:t>	if(</a:t>
            </a:r>
            <a:r>
              <a:rPr lang="en-US" altLang="zh-TW" sz="1600" dirty="0" err="1" smtClean="0"/>
              <a:t>alGetError</a:t>
            </a:r>
            <a:r>
              <a:rPr lang="en-US" altLang="zh-TW" sz="1600" dirty="0" smtClean="0"/>
              <a:t>() != AL_NO_ERROR) {</a:t>
            </a:r>
          </a:p>
          <a:p>
            <a:pPr eaLnBrk="1" hangingPunct="1">
              <a:buFontTx/>
              <a:buNone/>
              <a:defRPr/>
            </a:pPr>
            <a:r>
              <a:rPr lang="en-US" altLang="zh-TW" sz="1600" dirty="0" smtClean="0"/>
              <a:t>		</a:t>
            </a:r>
            <a:r>
              <a:rPr lang="en-US" altLang="zh-TW" sz="1600" dirty="0" err="1" smtClean="0"/>
              <a:t>printf</a:t>
            </a:r>
            <a:r>
              <a:rPr lang="en-US" altLang="zh-TW" sz="1600" dirty="0" smtClean="0"/>
              <a:t>("- Error creating sources !!\n");</a:t>
            </a:r>
          </a:p>
          <a:p>
            <a:pPr eaLnBrk="1" hangingPunct="1">
              <a:buFontTx/>
              <a:buNone/>
              <a:defRPr/>
            </a:pPr>
            <a:r>
              <a:rPr lang="en-US" altLang="zh-TW" sz="1600" dirty="0" smtClean="0"/>
              <a:t>		exit(2);</a:t>
            </a:r>
          </a:p>
          <a:p>
            <a:pPr eaLnBrk="1" hangingPunct="1">
              <a:buFontTx/>
              <a:buNone/>
              <a:defRPr/>
            </a:pPr>
            <a:r>
              <a:rPr lang="en-US" altLang="zh-TW" sz="1600" dirty="0" smtClean="0"/>
              <a:t>	}</a:t>
            </a:r>
          </a:p>
          <a:p>
            <a:pPr eaLnBrk="1" hangingPunct="1">
              <a:buFontTx/>
              <a:buNone/>
              <a:defRPr/>
            </a:pPr>
            <a:endParaRPr lang="en-US" altLang="zh-TW" sz="1600" dirty="0" smtClean="0"/>
          </a:p>
          <a:p>
            <a:pPr eaLnBrk="1" hangingPunct="1">
              <a:buFontTx/>
              <a:buNone/>
              <a:defRPr/>
            </a:pPr>
            <a:r>
              <a:rPr lang="en-US" altLang="zh-TW" sz="1600" dirty="0" smtClean="0"/>
              <a:t>	</a:t>
            </a:r>
            <a:r>
              <a:rPr lang="en-US" altLang="zh-TW" sz="1600" dirty="0" err="1" smtClean="0"/>
              <a:t>alSourcef</a:t>
            </a:r>
            <a:r>
              <a:rPr lang="en-US" altLang="zh-TW" sz="1600" dirty="0" smtClean="0"/>
              <a:t>(source[0], AL_PITCH, 1.0f);</a:t>
            </a:r>
          </a:p>
          <a:p>
            <a:pPr eaLnBrk="1" hangingPunct="1">
              <a:buFontTx/>
              <a:buNone/>
              <a:defRPr/>
            </a:pPr>
            <a:r>
              <a:rPr lang="en-US" altLang="zh-TW" sz="1600" dirty="0" smtClean="0"/>
              <a:t>	</a:t>
            </a:r>
            <a:r>
              <a:rPr lang="en-US" altLang="zh-TW" sz="1600" dirty="0" err="1" smtClean="0"/>
              <a:t>alSourcef</a:t>
            </a:r>
            <a:r>
              <a:rPr lang="en-US" altLang="zh-TW" sz="1600" dirty="0" smtClean="0"/>
              <a:t>(source[0], AL_GAIN, 1.0f);</a:t>
            </a:r>
          </a:p>
          <a:p>
            <a:pPr eaLnBrk="1" hangingPunct="1">
              <a:buFontTx/>
              <a:buNone/>
              <a:defRPr/>
            </a:pPr>
            <a:r>
              <a:rPr lang="en-US" altLang="zh-TW" sz="1600" dirty="0" smtClean="0"/>
              <a:t>	</a:t>
            </a:r>
            <a:r>
              <a:rPr lang="en-US" altLang="zh-TW" sz="1600" dirty="0" err="1" smtClean="0"/>
              <a:t>alSourcefv</a:t>
            </a:r>
            <a:r>
              <a:rPr lang="en-US" altLang="zh-TW" sz="1600" dirty="0" smtClean="0"/>
              <a:t>(source[0], AL_POSITION, source0Pos);</a:t>
            </a:r>
          </a:p>
          <a:p>
            <a:pPr eaLnBrk="1" hangingPunct="1">
              <a:buFontTx/>
              <a:buNone/>
              <a:defRPr/>
            </a:pPr>
            <a:r>
              <a:rPr lang="en-US" altLang="zh-TW" sz="1600" dirty="0" smtClean="0"/>
              <a:t>	</a:t>
            </a:r>
            <a:r>
              <a:rPr lang="en-US" altLang="zh-TW" sz="1600" dirty="0" err="1" smtClean="0"/>
              <a:t>alSourcefv</a:t>
            </a:r>
            <a:r>
              <a:rPr lang="en-US" altLang="zh-TW" sz="1600" dirty="0" smtClean="0"/>
              <a:t>(source[0], AL_VELOCITY, source0Vel);</a:t>
            </a:r>
          </a:p>
          <a:p>
            <a:pPr eaLnBrk="1" hangingPunct="1">
              <a:buFontTx/>
              <a:buNone/>
              <a:defRPr/>
            </a:pPr>
            <a:r>
              <a:rPr lang="en-US" altLang="zh-TW" sz="1600" dirty="0" smtClean="0"/>
              <a:t>	</a:t>
            </a:r>
            <a:r>
              <a:rPr lang="en-US" altLang="zh-TW" sz="1600" dirty="0" err="1" smtClean="0">
                <a:solidFill>
                  <a:srgbClr val="FF0000"/>
                </a:solidFill>
              </a:rPr>
              <a:t>alSourcei</a:t>
            </a:r>
            <a:r>
              <a:rPr lang="en-US" altLang="zh-TW" sz="1600" dirty="0" smtClean="0">
                <a:solidFill>
                  <a:srgbClr val="FF0000"/>
                </a:solidFill>
              </a:rPr>
              <a:t>(source[0], AL_BUFFER, buffer[0]); </a:t>
            </a:r>
            <a:r>
              <a:rPr lang="en-US" altLang="zh-TW" sz="1600" dirty="0" smtClean="0">
                <a:solidFill>
                  <a:srgbClr val="00B050"/>
                </a:solidFill>
              </a:rPr>
              <a:t>//attach buffer </a:t>
            </a:r>
          </a:p>
          <a:p>
            <a:pPr eaLnBrk="1" hangingPunct="1">
              <a:buFontTx/>
              <a:buNone/>
              <a:defRPr/>
            </a:pPr>
            <a:r>
              <a:rPr lang="en-US" altLang="zh-TW" sz="1600" dirty="0" smtClean="0"/>
              <a:t>	</a:t>
            </a:r>
            <a:r>
              <a:rPr lang="en-US" altLang="zh-TW" sz="1600" dirty="0" err="1" smtClean="0"/>
              <a:t>alSourcei</a:t>
            </a:r>
            <a:r>
              <a:rPr lang="en-US" altLang="zh-TW" sz="1600" dirty="0" smtClean="0"/>
              <a:t>(source[0], AL_LOOPING, AL_TRUE);</a:t>
            </a:r>
            <a:endParaRPr lang="zh-TW" altLang="en-US" sz="1600" dirty="0"/>
          </a:p>
        </p:txBody>
      </p:sp>
      <p:sp>
        <p:nvSpPr>
          <p:cNvPr id="4" name="文字方塊 3"/>
          <p:cNvSpPr txBox="1"/>
          <p:nvPr/>
        </p:nvSpPr>
        <p:spPr>
          <a:xfrm>
            <a:off x="468313" y="836613"/>
            <a:ext cx="6551612" cy="64611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TW" dirty="0"/>
              <a:t>const </a:t>
            </a:r>
            <a:r>
              <a:rPr lang="en-US" altLang="zh-TW" dirty="0" err="1"/>
              <a:t>int</a:t>
            </a:r>
            <a:r>
              <a:rPr lang="en-US" altLang="zh-TW" dirty="0"/>
              <a:t> NUM_SOURCES = 3;</a:t>
            </a:r>
          </a:p>
          <a:p>
            <a:pPr>
              <a:defRPr/>
            </a:pPr>
            <a:r>
              <a:rPr lang="en-US" altLang="zh-TW" dirty="0" err="1"/>
              <a:t>ALuint</a:t>
            </a:r>
            <a:r>
              <a:rPr lang="en-US" altLang="zh-TW" dirty="0"/>
              <a:t>	source[NUM_SOURCES];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6562725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TW" dirty="0" smtClean="0"/>
              <a:t>Play and Stop</a:t>
            </a:r>
            <a:endParaRPr lang="zh-TW" altLang="en-US" dirty="0"/>
          </a:p>
        </p:txBody>
      </p:sp>
      <p:sp>
        <p:nvSpPr>
          <p:cNvPr id="30723" name="內容版面配置區 2"/>
          <p:cNvSpPr>
            <a:spLocks noGrp="1"/>
          </p:cNvSpPr>
          <p:nvPr>
            <p:ph idx="1"/>
          </p:nvPr>
        </p:nvSpPr>
        <p:spPr>
          <a:xfrm>
            <a:off x="468313" y="1628775"/>
            <a:ext cx="82296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zh-TW" dirty="0" smtClean="0"/>
              <a:t>Combine with </a:t>
            </a:r>
            <a:r>
              <a:rPr lang="en-US" altLang="zh-TW" dirty="0" err="1" smtClean="0"/>
              <a:t>keyboardfunc</a:t>
            </a:r>
            <a:r>
              <a:rPr lang="en-US" altLang="zh-TW" dirty="0" smtClean="0"/>
              <a:t>(), or some other way</a:t>
            </a:r>
          </a:p>
          <a:p>
            <a:pPr eaLnBrk="1" hangingPunct="1">
              <a:buFontTx/>
              <a:buNone/>
            </a:pPr>
            <a:r>
              <a:rPr lang="en-US" altLang="zh-TW" dirty="0" smtClean="0"/>
              <a:t>Ex:</a:t>
            </a:r>
          </a:p>
          <a:p>
            <a:pPr eaLnBrk="1" hangingPunct="1"/>
            <a:r>
              <a:rPr lang="en-US" altLang="zh-TW" dirty="0" err="1" smtClean="0"/>
              <a:t>alSource</a:t>
            </a:r>
            <a:r>
              <a:rPr lang="en-US" altLang="zh-TW" dirty="0" err="1" smtClean="0">
                <a:solidFill>
                  <a:srgbClr val="FF0000"/>
                </a:solidFill>
              </a:rPr>
              <a:t>Play</a:t>
            </a:r>
            <a:r>
              <a:rPr lang="en-US" altLang="zh-TW" dirty="0" smtClean="0"/>
              <a:t>(source[0]);</a:t>
            </a:r>
          </a:p>
          <a:p>
            <a:pPr eaLnBrk="1" hangingPunct="1"/>
            <a:endParaRPr lang="en-US" altLang="zh-TW" dirty="0" smtClean="0"/>
          </a:p>
          <a:p>
            <a:pPr eaLnBrk="1" hangingPunct="1"/>
            <a:r>
              <a:rPr lang="en-US" altLang="zh-TW" dirty="0" err="1" smtClean="0"/>
              <a:t>alSource</a:t>
            </a:r>
            <a:r>
              <a:rPr lang="en-US" altLang="zh-TW" dirty="0" err="1" smtClean="0">
                <a:solidFill>
                  <a:srgbClr val="FF0000"/>
                </a:solidFill>
              </a:rPr>
              <a:t>Stop</a:t>
            </a:r>
            <a:r>
              <a:rPr lang="en-US" altLang="zh-TW" dirty="0" smtClean="0"/>
              <a:t>(source[0]);</a:t>
            </a:r>
          </a:p>
          <a:p>
            <a:pPr eaLnBrk="1" hangingPunct="1"/>
            <a:endParaRPr lang="en-US" altLang="zh-TW" dirty="0" smtClean="0"/>
          </a:p>
          <a:p>
            <a:pPr eaLnBrk="1" hangingPunct="1"/>
            <a:r>
              <a:rPr lang="en-US" altLang="zh-TW" dirty="0" err="1" smtClean="0"/>
              <a:t>alSource</a:t>
            </a:r>
            <a:r>
              <a:rPr lang="en-US" altLang="zh-TW" dirty="0" err="1" smtClean="0">
                <a:solidFill>
                  <a:srgbClr val="FF0000"/>
                </a:solidFill>
              </a:rPr>
              <a:t>Pause</a:t>
            </a:r>
            <a:r>
              <a:rPr lang="en-US" altLang="zh-TW" dirty="0" smtClean="0"/>
              <a:t>(source[0]);</a:t>
            </a:r>
            <a:endParaRPr lang="zh-TW" altLang="en-US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562725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TW" dirty="0" smtClean="0"/>
              <a:t>Exit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39750" y="1916113"/>
            <a:ext cx="8507413" cy="1828800"/>
          </a:xfrm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en-US" altLang="zh-TW" sz="2400" dirty="0" smtClean="0"/>
              <a:t>In main()</a:t>
            </a:r>
          </a:p>
          <a:p>
            <a:pPr eaLnBrk="1" hangingPunct="1">
              <a:buFontTx/>
              <a:buNone/>
              <a:defRPr/>
            </a:pPr>
            <a:r>
              <a:rPr lang="en-US" altLang="zh-TW" sz="2400" dirty="0" smtClean="0">
                <a:solidFill>
                  <a:srgbClr val="00B050"/>
                </a:solidFill>
              </a:rPr>
              <a:t>// Setup an exit procedure. </a:t>
            </a:r>
          </a:p>
          <a:p>
            <a:pPr eaLnBrk="1" hangingPunct="1">
              <a:buFontTx/>
              <a:buNone/>
              <a:defRPr/>
            </a:pPr>
            <a:r>
              <a:rPr lang="en-US" altLang="zh-TW" sz="2400" dirty="0" err="1" smtClean="0"/>
              <a:t>atexit</a:t>
            </a:r>
            <a:r>
              <a:rPr lang="en-US" altLang="zh-TW" sz="2400" dirty="0" smtClean="0"/>
              <a:t>(</a:t>
            </a:r>
            <a:r>
              <a:rPr lang="en-US" altLang="zh-TW" sz="2400" dirty="0" err="1" smtClean="0"/>
              <a:t>KillALData</a:t>
            </a:r>
            <a:r>
              <a:rPr lang="en-US" altLang="zh-TW" sz="2400" dirty="0" smtClean="0"/>
              <a:t>);</a:t>
            </a:r>
          </a:p>
          <a:p>
            <a:pPr eaLnBrk="1" hangingPunct="1">
              <a:buFontTx/>
              <a:buNone/>
              <a:defRPr/>
            </a:pPr>
            <a:endParaRPr lang="en-US" altLang="zh-TW" dirty="0" smtClean="0"/>
          </a:p>
          <a:p>
            <a:pPr eaLnBrk="1" hangingPunct="1">
              <a:buFontTx/>
              <a:buNone/>
              <a:defRPr/>
            </a:pPr>
            <a:endParaRPr lang="zh-TW" altLang="en-US" dirty="0"/>
          </a:p>
        </p:txBody>
      </p:sp>
      <p:sp>
        <p:nvSpPr>
          <p:cNvPr id="4" name="文字方塊 3"/>
          <p:cNvSpPr txBox="1"/>
          <p:nvPr/>
        </p:nvSpPr>
        <p:spPr>
          <a:xfrm>
            <a:off x="539750" y="3860800"/>
            <a:ext cx="8496300" cy="230822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TW" dirty="0"/>
              <a:t>void </a:t>
            </a:r>
            <a:r>
              <a:rPr lang="en-US" altLang="zh-TW" dirty="0" err="1"/>
              <a:t>KillALData</a:t>
            </a:r>
            <a:r>
              <a:rPr lang="en-US" altLang="zh-TW" dirty="0"/>
              <a:t>()</a:t>
            </a:r>
          </a:p>
          <a:p>
            <a:pPr>
              <a:defRPr/>
            </a:pPr>
            <a:r>
              <a:rPr lang="en-US" altLang="zh-TW" dirty="0"/>
              <a:t> {</a:t>
            </a:r>
          </a:p>
          <a:p>
            <a:pPr lvl="1">
              <a:defRPr/>
            </a:pPr>
            <a:r>
              <a:rPr lang="en-US" altLang="zh-TW" dirty="0" err="1"/>
              <a:t>alDeleteSources</a:t>
            </a:r>
            <a:r>
              <a:rPr lang="en-US" altLang="zh-TW" dirty="0"/>
              <a:t>(NUM_SOURCES, source); </a:t>
            </a:r>
            <a:r>
              <a:rPr lang="en-US" altLang="zh-TW" dirty="0" err="1"/>
              <a:t>alDeleteBuffers</a:t>
            </a:r>
            <a:r>
              <a:rPr lang="en-US" altLang="zh-TW" dirty="0"/>
              <a:t>(NUM_BUFFERS, buffers);</a:t>
            </a:r>
          </a:p>
          <a:p>
            <a:pPr lvl="1">
              <a:defRPr/>
            </a:pPr>
            <a:r>
              <a:rPr lang="en-US" altLang="zh-TW" dirty="0" err="1"/>
              <a:t>alutExit</a:t>
            </a:r>
            <a:r>
              <a:rPr lang="en-US" altLang="zh-TW" dirty="0"/>
              <a:t>();</a:t>
            </a:r>
          </a:p>
          <a:p>
            <a:pPr>
              <a:defRPr/>
            </a:pPr>
            <a:r>
              <a:rPr lang="en-US" altLang="zh-TW" dirty="0"/>
              <a:t> }</a:t>
            </a:r>
          </a:p>
          <a:p>
            <a:pPr>
              <a:defRPr/>
            </a:pPr>
            <a:endParaRPr lang="en-US" altLang="zh-TW" dirty="0"/>
          </a:p>
          <a:p>
            <a:pPr>
              <a:defRPr/>
            </a:pPr>
            <a:endParaRPr lang="zh-TW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562725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TW" dirty="0" smtClean="0"/>
              <a:t>Reference </a:t>
            </a:r>
            <a:r>
              <a:rPr lang="en-US" altLang="zh-TW" dirty="0" err="1" smtClean="0"/>
              <a:t>OpenAL</a:t>
            </a:r>
            <a:endParaRPr lang="zh-TW" altLang="en-US" dirty="0"/>
          </a:p>
        </p:txBody>
      </p:sp>
      <p:sp>
        <p:nvSpPr>
          <p:cNvPr id="32771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zh-TW" smtClean="0"/>
              <a:t>devmaster</a:t>
            </a:r>
          </a:p>
          <a:p>
            <a:pPr lvl="1" eaLnBrk="1" hangingPunct="1"/>
            <a:r>
              <a:rPr lang="en-US" altLang="zh-TW" sz="2400" smtClean="0">
                <a:hlinkClick r:id="rId2"/>
              </a:rPr>
              <a:t>http://www.devmaster.net/articles.php?catID=6</a:t>
            </a:r>
            <a:endParaRPr lang="en-US" altLang="zh-TW" sz="2400" smtClean="0"/>
          </a:p>
          <a:p>
            <a:pPr lvl="1" eaLnBrk="1" hangingPunct="1"/>
            <a:endParaRPr lang="en-US" altLang="zh-TW" sz="2400" smtClean="0"/>
          </a:p>
          <a:p>
            <a:pPr eaLnBrk="1" hangingPunct="1">
              <a:buFont typeface="Arial" charset="0"/>
              <a:buChar char="•"/>
            </a:pPr>
            <a:r>
              <a:rPr lang="en-US" altLang="zh-TW" sz="2800" b="1" smtClean="0"/>
              <a:t>A Guide To Starting With OpenAL</a:t>
            </a:r>
            <a:endParaRPr lang="en-US" altLang="zh-TW" sz="2800" smtClean="0"/>
          </a:p>
          <a:p>
            <a:pPr lvl="1" eaLnBrk="1" hangingPunct="1"/>
            <a:r>
              <a:rPr lang="en-US" altLang="zh-TW" sz="2000" smtClean="0">
                <a:hlinkClick r:id="rId3"/>
              </a:rPr>
              <a:t>http://www.gamedev.net/reference/articles/article2008.asp</a:t>
            </a:r>
            <a:endParaRPr lang="en-US" altLang="zh-TW" sz="2000" smtClean="0"/>
          </a:p>
          <a:p>
            <a:pPr lvl="1" eaLnBrk="1" hangingPunct="1"/>
            <a:endParaRPr lang="en-US" altLang="zh-TW" sz="2000" smtClean="0"/>
          </a:p>
          <a:p>
            <a:pPr eaLnBrk="1" hangingPunct="1"/>
            <a:r>
              <a:rPr lang="en-US" altLang="zh-TW" sz="2400" smtClean="0"/>
              <a:t>OpenAL Programmers Guide</a:t>
            </a:r>
          </a:p>
          <a:p>
            <a:pPr lvl="1" eaLnBrk="1" hangingPunct="1"/>
            <a:r>
              <a:rPr lang="en-US" altLang="zh-TW" sz="2000" smtClean="0">
                <a:hlinkClick r:id="rId4"/>
              </a:rPr>
              <a:t>http://connect.creativelabs.com/openal/Documentation/OpenAL_Programmers_Guide.pdf</a:t>
            </a:r>
            <a:endParaRPr lang="en-US" altLang="zh-TW" sz="2000" smtClean="0"/>
          </a:p>
          <a:p>
            <a:pPr eaLnBrk="1" hangingPunct="1"/>
            <a:endParaRPr lang="zh-TW" altLang="en-US" sz="240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Audio in Unity3D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r>
              <a:rPr lang="en-US" altLang="zh-TW" dirty="0"/>
              <a:t> </a:t>
            </a:r>
            <a:r>
              <a:rPr lang="en-US" altLang="zh-TW" dirty="0">
                <a:solidFill>
                  <a:srgbClr val="FF0000"/>
                </a:solidFill>
              </a:rPr>
              <a:t>Audio Sources </a:t>
            </a:r>
            <a:r>
              <a:rPr lang="en-US" altLang="zh-TW" dirty="0"/>
              <a:t>attached to </a:t>
            </a:r>
            <a:r>
              <a:rPr lang="en-US" altLang="zh-TW" dirty="0" smtClean="0"/>
              <a:t>objects, </a:t>
            </a:r>
          </a:p>
          <a:p>
            <a:r>
              <a:rPr lang="en-US" altLang="zh-TW" dirty="0"/>
              <a:t> </a:t>
            </a:r>
            <a:r>
              <a:rPr lang="en-US" altLang="zh-TW" dirty="0">
                <a:solidFill>
                  <a:srgbClr val="FF0000"/>
                </a:solidFill>
              </a:rPr>
              <a:t>Audio Listener </a:t>
            </a:r>
            <a:r>
              <a:rPr lang="en-US" altLang="zh-TW" dirty="0"/>
              <a:t>attached to another object, most often the </a:t>
            </a:r>
            <a:r>
              <a:rPr lang="en-US" altLang="zh-TW" dirty="0">
                <a:solidFill>
                  <a:srgbClr val="FF0000"/>
                </a:solidFill>
              </a:rPr>
              <a:t>main </a:t>
            </a:r>
            <a:r>
              <a:rPr lang="en-US" altLang="zh-TW" dirty="0" smtClean="0">
                <a:solidFill>
                  <a:srgbClr val="FF0000"/>
                </a:solidFill>
              </a:rPr>
              <a:t>camera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5756" y="1832974"/>
            <a:ext cx="4392488" cy="1741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5782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Audio Listener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pPr marL="0" indent="0">
              <a:buNone/>
            </a:pPr>
            <a:endParaRPr lang="en-US" altLang="zh-TW" dirty="0"/>
          </a:p>
          <a:p>
            <a:r>
              <a:rPr lang="en-US" altLang="zh-TW" dirty="0" smtClean="0"/>
              <a:t>Each </a:t>
            </a:r>
            <a:r>
              <a:rPr lang="en-US" altLang="zh-TW" dirty="0"/>
              <a:t>scene can </a:t>
            </a:r>
            <a:r>
              <a:rPr lang="en-US" altLang="zh-TW" dirty="0">
                <a:solidFill>
                  <a:srgbClr val="FF0000"/>
                </a:solidFill>
              </a:rPr>
              <a:t>only</a:t>
            </a:r>
            <a:r>
              <a:rPr lang="en-US" altLang="zh-TW" dirty="0"/>
              <a:t> have </a:t>
            </a:r>
            <a:r>
              <a:rPr lang="en-US" altLang="zh-TW" dirty="0">
                <a:solidFill>
                  <a:srgbClr val="FF0000"/>
                </a:solidFill>
              </a:rPr>
              <a:t>1</a:t>
            </a:r>
            <a:r>
              <a:rPr lang="en-US" altLang="zh-TW" dirty="0"/>
              <a:t> Audio Listener to work properly.</a:t>
            </a:r>
            <a:endParaRPr lang="zh-TW" altLang="en-US" dirty="0"/>
          </a:p>
        </p:txBody>
      </p:sp>
      <p:pic>
        <p:nvPicPr>
          <p:cNvPr id="2052" name="Picture 4" descr="https://docs.unity3d.com/uploads/Main/audio_listener_inspecto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534" y="1545208"/>
            <a:ext cx="8524466" cy="487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0682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Audio </a:t>
            </a:r>
            <a:r>
              <a:rPr lang="en-US" altLang="zh-TW" dirty="0" smtClean="0"/>
              <a:t>Source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4546848" cy="4525963"/>
          </a:xfrm>
        </p:spPr>
        <p:txBody>
          <a:bodyPr/>
          <a:lstStyle/>
          <a:p>
            <a:r>
              <a:rPr lang="en-US" altLang="zh-TW" sz="2800" dirty="0" smtClean="0"/>
              <a:t>Plays </a:t>
            </a:r>
            <a:r>
              <a:rPr lang="en-US" altLang="zh-TW" sz="2800" dirty="0"/>
              <a:t>back an </a:t>
            </a:r>
            <a:r>
              <a:rPr lang="en-US" altLang="zh-TW" sz="2800" u="sng" dirty="0">
                <a:hlinkClick r:id="rId2"/>
              </a:rPr>
              <a:t>Audio Clip</a:t>
            </a:r>
            <a:r>
              <a:rPr lang="en-US" altLang="zh-TW" sz="2800" dirty="0"/>
              <a:t> in the scene</a:t>
            </a:r>
            <a:r>
              <a:rPr lang="en-US" altLang="zh-TW" sz="2800" dirty="0" smtClean="0"/>
              <a:t>.</a:t>
            </a:r>
          </a:p>
          <a:p>
            <a:endParaRPr lang="en-US" altLang="zh-TW" sz="2800" dirty="0" smtClean="0"/>
          </a:p>
          <a:p>
            <a:r>
              <a:rPr lang="en-US" altLang="zh-TW" sz="2800" dirty="0" smtClean="0"/>
              <a:t>Volume</a:t>
            </a:r>
          </a:p>
          <a:p>
            <a:r>
              <a:rPr lang="en-US" altLang="zh-TW" sz="2800" dirty="0" smtClean="0"/>
              <a:t>Pitch</a:t>
            </a:r>
            <a:endParaRPr lang="zh-TW" altLang="en-US" sz="2800" dirty="0"/>
          </a:p>
        </p:txBody>
      </p:sp>
      <p:pic>
        <p:nvPicPr>
          <p:cNvPr id="3074" name="Picture 2" descr="https://docs.unity3d.com/uploads/Main/AudioSourceInspecto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-16931"/>
            <a:ext cx="3456384" cy="6598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5330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Audio Clip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4402832" cy="4525963"/>
          </a:xfrm>
        </p:spPr>
        <p:txBody>
          <a:bodyPr/>
          <a:lstStyle/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pPr marL="0" indent="0">
              <a:buNone/>
            </a:pPr>
            <a:endParaRPr lang="en-US" altLang="zh-TW" dirty="0" smtClean="0"/>
          </a:p>
          <a:p>
            <a:endParaRPr lang="en-US" altLang="zh-TW" dirty="0"/>
          </a:p>
          <a:p>
            <a:r>
              <a:rPr lang="en-US" altLang="zh-TW" dirty="0" smtClean="0"/>
              <a:t>AIFF</a:t>
            </a:r>
            <a:r>
              <a:rPr lang="en-US" altLang="zh-TW" dirty="0"/>
              <a:t>, WAV, MP3 and </a:t>
            </a:r>
            <a:r>
              <a:rPr lang="en-US" altLang="zh-TW" dirty="0" err="1"/>
              <a:t>Ogg</a:t>
            </a:r>
            <a:r>
              <a:rPr lang="en-US" altLang="zh-TW" dirty="0"/>
              <a:t> formats</a:t>
            </a:r>
            <a:endParaRPr lang="zh-TW" altLang="en-US" dirty="0"/>
          </a:p>
          <a:p>
            <a:endParaRPr lang="zh-TW" alt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827261"/>
            <a:ext cx="3843570" cy="5203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7332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562725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TW" dirty="0"/>
              <a:t>Music and </a:t>
            </a:r>
            <a:r>
              <a:rPr lang="en-US" altLang="zh-TW" dirty="0" smtClean="0"/>
              <a:t>Sound</a:t>
            </a:r>
            <a:endParaRPr lang="en-US" altLang="zh-TW" dirty="0"/>
          </a:p>
        </p:txBody>
      </p:sp>
      <p:sp>
        <p:nvSpPr>
          <p:cNvPr id="11267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zh-TW" dirty="0" smtClean="0"/>
              <a:t>Game music</a:t>
            </a:r>
          </a:p>
          <a:p>
            <a:pPr lvl="1" eaLnBrk="1" hangingPunct="1"/>
            <a:r>
              <a:rPr lang="en-US" altLang="zh-TW" dirty="0" smtClean="0"/>
              <a:t>Transition animation</a:t>
            </a:r>
          </a:p>
          <a:p>
            <a:pPr eaLnBrk="1" hangingPunct="1"/>
            <a:r>
              <a:rPr lang="en-US" altLang="zh-TW" dirty="0" smtClean="0"/>
              <a:t>Sound FX </a:t>
            </a:r>
          </a:p>
          <a:p>
            <a:pPr lvl="1" eaLnBrk="1" hangingPunct="1"/>
            <a:r>
              <a:rPr lang="en-US" altLang="zh-TW" dirty="0" smtClean="0"/>
              <a:t>Exploding</a:t>
            </a:r>
          </a:p>
          <a:p>
            <a:pPr lvl="1" eaLnBrk="1" hangingPunct="1"/>
            <a:r>
              <a:rPr lang="en-US" altLang="zh-TW" dirty="0" smtClean="0"/>
              <a:t>Wind blowing</a:t>
            </a:r>
          </a:p>
          <a:p>
            <a:pPr lvl="1" eaLnBrk="1" hangingPunct="1"/>
            <a:r>
              <a:rPr lang="en-US" altLang="zh-TW" dirty="0" smtClean="0"/>
              <a:t>Raining</a:t>
            </a:r>
          </a:p>
          <a:p>
            <a:pPr lvl="1" eaLnBrk="1" hangingPunct="1"/>
            <a:r>
              <a:rPr lang="en-US" altLang="zh-TW" dirty="0" smtClean="0"/>
              <a:t>Walking</a:t>
            </a:r>
          </a:p>
          <a:p>
            <a:pPr lvl="1" eaLnBrk="1" hangingPunct="1"/>
            <a:endParaRPr lang="zh-TW" altLang="en-US" dirty="0" smtClean="0"/>
          </a:p>
        </p:txBody>
      </p:sp>
      <p:pic>
        <p:nvPicPr>
          <p:cNvPr id="3" name="Super_Mario_Bros_Jump_Super_Sound_Effec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6588224" y="2636912"/>
            <a:ext cx="609600" cy="609600"/>
          </a:xfrm>
          <a:prstGeom prst="rect">
            <a:avLst/>
          </a:prstGeom>
        </p:spPr>
      </p:pic>
      <p:pic>
        <p:nvPicPr>
          <p:cNvPr id="4" name="Above Ground BG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6588224" y="1285147"/>
            <a:ext cx="609600" cy="609600"/>
          </a:xfrm>
          <a:prstGeom prst="rect">
            <a:avLst/>
          </a:prstGeom>
        </p:spPr>
      </p:pic>
      <p:pic>
        <p:nvPicPr>
          <p:cNvPr id="5" name="Mega_Man_Teleport_Sound_Effect.mp3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6588224" y="5262736"/>
            <a:ext cx="609600" cy="609600"/>
          </a:xfrm>
          <a:prstGeom prst="rect">
            <a:avLst/>
          </a:prstGeom>
        </p:spPr>
      </p:pic>
      <p:pic>
        <p:nvPicPr>
          <p:cNvPr id="6" name="Super_Mario_Bros_1_Up_Sound_Effect.mp3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6588224" y="37338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8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6698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25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94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Play()/Stop()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TW" sz="2000" dirty="0"/>
              <a:t> void Start() {</a:t>
            </a:r>
          </a:p>
          <a:p>
            <a:pPr marL="0" indent="0">
              <a:buNone/>
            </a:pPr>
            <a:r>
              <a:rPr lang="en-US" altLang="zh-TW" sz="2000" dirty="0"/>
              <a:t>        </a:t>
            </a:r>
            <a:r>
              <a:rPr lang="en-US" altLang="zh-TW" sz="2000" dirty="0" err="1"/>
              <a:t>AudioSource</a:t>
            </a:r>
            <a:r>
              <a:rPr lang="en-US" altLang="zh-TW" sz="2000" dirty="0"/>
              <a:t> audio = </a:t>
            </a:r>
            <a:r>
              <a:rPr lang="en-US" altLang="zh-TW" sz="2000" dirty="0" err="1"/>
              <a:t>GetComponent</a:t>
            </a:r>
            <a:r>
              <a:rPr lang="en-US" altLang="zh-TW" sz="2000" dirty="0"/>
              <a:t>&lt;</a:t>
            </a:r>
            <a:r>
              <a:rPr lang="en-US" altLang="zh-TW" sz="2000" dirty="0" err="1"/>
              <a:t>AudioSource</a:t>
            </a:r>
            <a:r>
              <a:rPr lang="en-US" altLang="zh-TW" sz="2000" dirty="0"/>
              <a:t>&gt;();</a:t>
            </a:r>
          </a:p>
          <a:p>
            <a:pPr marL="0" indent="0">
              <a:buNone/>
            </a:pPr>
            <a:r>
              <a:rPr lang="en-US" altLang="zh-TW" sz="2000" dirty="0"/>
              <a:t>        </a:t>
            </a:r>
            <a:r>
              <a:rPr lang="en-US" altLang="zh-TW" sz="2000" dirty="0" err="1"/>
              <a:t>audio.</a:t>
            </a:r>
            <a:r>
              <a:rPr lang="en-US" altLang="zh-TW" sz="2000" dirty="0" err="1">
                <a:solidFill>
                  <a:srgbClr val="FF0000"/>
                </a:solidFill>
              </a:rPr>
              <a:t>Play</a:t>
            </a:r>
            <a:r>
              <a:rPr lang="en-US" altLang="zh-TW" sz="2000" dirty="0"/>
              <a:t>();</a:t>
            </a:r>
          </a:p>
          <a:p>
            <a:pPr marL="0" indent="0">
              <a:buNone/>
            </a:pPr>
            <a:r>
              <a:rPr lang="en-US" altLang="zh-TW" sz="2000" dirty="0"/>
              <a:t>        </a:t>
            </a:r>
            <a:r>
              <a:rPr lang="en-US" altLang="zh-TW" sz="2000" dirty="0" err="1"/>
              <a:t>audio.Play</a:t>
            </a:r>
            <a:r>
              <a:rPr lang="en-US" altLang="zh-TW" sz="2000" dirty="0"/>
              <a:t>(44100);</a:t>
            </a:r>
          </a:p>
          <a:p>
            <a:pPr marL="0" indent="0">
              <a:buNone/>
            </a:pPr>
            <a:r>
              <a:rPr lang="en-US" altLang="zh-TW" sz="2000" dirty="0"/>
              <a:t>    }</a:t>
            </a:r>
            <a:endParaRPr lang="zh-TW" altLang="en-US" sz="2000" dirty="0"/>
          </a:p>
        </p:txBody>
      </p:sp>
      <p:sp>
        <p:nvSpPr>
          <p:cNvPr id="4" name="標題 1"/>
          <p:cNvSpPr txBox="1">
            <a:spLocks/>
          </p:cNvSpPr>
          <p:nvPr/>
        </p:nvSpPr>
        <p:spPr bwMode="auto">
          <a:xfrm>
            <a:off x="609600" y="3789040"/>
            <a:ext cx="6563072" cy="11430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 u="none" kern="1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r>
              <a:rPr kumimoji="0" lang="en-US" altLang="zh-TW" dirty="0" smtClean="0"/>
              <a:t>Pause()/</a:t>
            </a:r>
            <a:r>
              <a:rPr kumimoji="0" lang="en-US" altLang="zh-TW" dirty="0" err="1" smtClean="0"/>
              <a:t>UnPause</a:t>
            </a:r>
            <a:r>
              <a:rPr kumimoji="0" lang="en-US" altLang="zh-TW" dirty="0" smtClean="0"/>
              <a:t>()</a:t>
            </a:r>
            <a:endParaRPr kumimoji="0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885704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Play, wait, switch clip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TW" sz="1800" dirty="0" smtClean="0"/>
              <a:t>[</a:t>
            </a:r>
            <a:r>
              <a:rPr lang="en-US" altLang="zh-TW" sz="1800" dirty="0" err="1"/>
              <a:t>RequireComponent</a:t>
            </a:r>
            <a:r>
              <a:rPr lang="en-US" altLang="zh-TW" sz="1800" dirty="0"/>
              <a:t>(</a:t>
            </a:r>
            <a:r>
              <a:rPr lang="en-US" altLang="zh-TW" sz="1800" dirty="0" err="1"/>
              <a:t>typeof</a:t>
            </a:r>
            <a:r>
              <a:rPr lang="en-US" altLang="zh-TW" sz="1800" dirty="0"/>
              <a:t>(</a:t>
            </a:r>
            <a:r>
              <a:rPr lang="en-US" altLang="zh-TW" sz="1800" dirty="0" err="1"/>
              <a:t>AudioSource</a:t>
            </a:r>
            <a:r>
              <a:rPr lang="en-US" altLang="zh-TW" sz="1800" dirty="0"/>
              <a:t>))]</a:t>
            </a:r>
          </a:p>
          <a:p>
            <a:pPr marL="0" indent="0">
              <a:buNone/>
            </a:pPr>
            <a:r>
              <a:rPr lang="en-US" altLang="zh-TW" sz="1800" dirty="0"/>
              <a:t>public class </a:t>
            </a:r>
            <a:r>
              <a:rPr lang="en-US" altLang="zh-TW" sz="1800" dirty="0" err="1"/>
              <a:t>ExampleClass</a:t>
            </a:r>
            <a:r>
              <a:rPr lang="en-US" altLang="zh-TW" sz="1800" dirty="0"/>
              <a:t> : </a:t>
            </a:r>
            <a:r>
              <a:rPr lang="en-US" altLang="zh-TW" sz="1800" dirty="0" err="1"/>
              <a:t>MonoBehaviour</a:t>
            </a:r>
            <a:r>
              <a:rPr lang="en-US" altLang="zh-TW" sz="1800" dirty="0"/>
              <a:t> {</a:t>
            </a:r>
          </a:p>
          <a:p>
            <a:pPr marL="0" indent="0">
              <a:buNone/>
            </a:pPr>
            <a:r>
              <a:rPr lang="en-US" altLang="zh-TW" sz="1800" dirty="0"/>
              <a:t>    public </a:t>
            </a:r>
            <a:r>
              <a:rPr lang="en-US" altLang="zh-TW" sz="1800" dirty="0" err="1"/>
              <a:t>AudioClip</a:t>
            </a:r>
            <a:r>
              <a:rPr lang="en-US" altLang="zh-TW" sz="1800" dirty="0"/>
              <a:t> </a:t>
            </a:r>
            <a:r>
              <a:rPr lang="en-US" altLang="zh-TW" sz="1800" dirty="0" err="1"/>
              <a:t>otherClip</a:t>
            </a:r>
            <a:r>
              <a:rPr lang="en-US" altLang="zh-TW" sz="1800" dirty="0"/>
              <a:t>;</a:t>
            </a:r>
          </a:p>
          <a:p>
            <a:pPr marL="0" indent="0">
              <a:buNone/>
            </a:pPr>
            <a:r>
              <a:rPr lang="en-US" altLang="zh-TW" sz="1800" dirty="0"/>
              <a:t>    </a:t>
            </a:r>
          </a:p>
          <a:p>
            <a:pPr marL="0" indent="0">
              <a:buNone/>
            </a:pPr>
            <a:r>
              <a:rPr lang="en-US" altLang="zh-TW" sz="1800" dirty="0"/>
              <a:t>    </a:t>
            </a:r>
            <a:r>
              <a:rPr lang="en-US" altLang="zh-TW" sz="1800" dirty="0" err="1"/>
              <a:t>IEnumerator</a:t>
            </a:r>
            <a:r>
              <a:rPr lang="en-US" altLang="zh-TW" sz="1800" dirty="0"/>
              <a:t> Start() {</a:t>
            </a:r>
          </a:p>
          <a:p>
            <a:pPr marL="0" indent="0">
              <a:buNone/>
            </a:pPr>
            <a:r>
              <a:rPr lang="en-US" altLang="zh-TW" sz="1800" dirty="0"/>
              <a:t>        </a:t>
            </a:r>
            <a:r>
              <a:rPr lang="en-US" altLang="zh-TW" sz="1800" dirty="0" err="1"/>
              <a:t>AudioSource</a:t>
            </a:r>
            <a:r>
              <a:rPr lang="en-US" altLang="zh-TW" sz="1800" dirty="0"/>
              <a:t> audio = </a:t>
            </a:r>
            <a:r>
              <a:rPr lang="en-US" altLang="zh-TW" sz="1800" dirty="0" err="1"/>
              <a:t>GetComponent</a:t>
            </a:r>
            <a:r>
              <a:rPr lang="en-US" altLang="zh-TW" sz="1800" dirty="0"/>
              <a:t>&lt;</a:t>
            </a:r>
            <a:r>
              <a:rPr lang="en-US" altLang="zh-TW" sz="1800" dirty="0" err="1"/>
              <a:t>AudioSource</a:t>
            </a:r>
            <a:r>
              <a:rPr lang="en-US" altLang="zh-TW" sz="1800" dirty="0"/>
              <a:t>&gt;();</a:t>
            </a:r>
          </a:p>
          <a:p>
            <a:pPr marL="0" indent="0">
              <a:buNone/>
            </a:pPr>
            <a:r>
              <a:rPr lang="en-US" altLang="zh-TW" sz="1800" dirty="0"/>
              <a:t>    </a:t>
            </a:r>
          </a:p>
          <a:p>
            <a:pPr marL="0" indent="0">
              <a:buNone/>
            </a:pPr>
            <a:r>
              <a:rPr lang="en-US" altLang="zh-TW" sz="1800" dirty="0"/>
              <a:t>        </a:t>
            </a:r>
            <a:r>
              <a:rPr lang="en-US" altLang="zh-TW" sz="1800" dirty="0" err="1"/>
              <a:t>audio.</a:t>
            </a:r>
            <a:r>
              <a:rPr lang="en-US" altLang="zh-TW" sz="1800" dirty="0" err="1">
                <a:solidFill>
                  <a:srgbClr val="FF0000"/>
                </a:solidFill>
              </a:rPr>
              <a:t>Play</a:t>
            </a:r>
            <a:r>
              <a:rPr lang="en-US" altLang="zh-TW" sz="1800" dirty="0"/>
              <a:t>();</a:t>
            </a:r>
          </a:p>
          <a:p>
            <a:pPr marL="0" indent="0">
              <a:buNone/>
            </a:pPr>
            <a:r>
              <a:rPr lang="en-US" altLang="zh-TW" sz="1800" dirty="0"/>
              <a:t>        yield return new </a:t>
            </a:r>
            <a:r>
              <a:rPr lang="en-US" altLang="zh-TW" sz="1800" dirty="0" err="1"/>
              <a:t>WaitForSeconds</a:t>
            </a:r>
            <a:r>
              <a:rPr lang="en-US" altLang="zh-TW" sz="1800" dirty="0"/>
              <a:t>(</a:t>
            </a:r>
            <a:r>
              <a:rPr lang="en-US" altLang="zh-TW" sz="1800" dirty="0" err="1"/>
              <a:t>audio.clip.length</a:t>
            </a:r>
            <a:r>
              <a:rPr lang="en-US" altLang="zh-TW" sz="1800" dirty="0"/>
              <a:t>);</a:t>
            </a:r>
          </a:p>
          <a:p>
            <a:pPr marL="0" indent="0">
              <a:buNone/>
            </a:pPr>
            <a:r>
              <a:rPr lang="en-US" altLang="zh-TW" sz="1800" dirty="0"/>
              <a:t>        </a:t>
            </a:r>
            <a:r>
              <a:rPr lang="en-US" altLang="zh-TW" sz="1800" dirty="0" err="1"/>
              <a:t>audio.clip</a:t>
            </a:r>
            <a:r>
              <a:rPr lang="en-US" altLang="zh-TW" sz="1800" dirty="0"/>
              <a:t> = </a:t>
            </a:r>
            <a:r>
              <a:rPr lang="en-US" altLang="zh-TW" sz="1800" dirty="0" err="1">
                <a:solidFill>
                  <a:srgbClr val="FF0000"/>
                </a:solidFill>
              </a:rPr>
              <a:t>otherClip</a:t>
            </a:r>
            <a:r>
              <a:rPr lang="en-US" altLang="zh-TW" sz="1800" dirty="0"/>
              <a:t>;</a:t>
            </a:r>
          </a:p>
          <a:p>
            <a:pPr marL="0" indent="0">
              <a:buNone/>
            </a:pPr>
            <a:r>
              <a:rPr lang="en-US" altLang="zh-TW" sz="1800" dirty="0"/>
              <a:t>        </a:t>
            </a:r>
            <a:r>
              <a:rPr lang="en-US" altLang="zh-TW" sz="1800" dirty="0" err="1"/>
              <a:t>audio.Play</a:t>
            </a:r>
            <a:r>
              <a:rPr lang="en-US" altLang="zh-TW" sz="1800" dirty="0"/>
              <a:t>();</a:t>
            </a:r>
          </a:p>
          <a:p>
            <a:pPr marL="0" indent="0">
              <a:buNone/>
            </a:pPr>
            <a:r>
              <a:rPr lang="en-US" altLang="zh-TW" sz="1800" dirty="0"/>
              <a:t>    }</a:t>
            </a:r>
          </a:p>
          <a:p>
            <a:pPr marL="0" indent="0">
              <a:buNone/>
            </a:pPr>
            <a:r>
              <a:rPr lang="en-US" altLang="zh-TW" sz="1800" dirty="0"/>
              <a:t>}</a:t>
            </a:r>
            <a:endParaRPr lang="zh-TW" altLang="en-US" sz="1800" dirty="0"/>
          </a:p>
        </p:txBody>
      </p:sp>
    </p:spTree>
    <p:extLst>
      <p:ext uri="{BB962C8B-B14F-4D97-AF65-F5344CB8AC3E}">
        <p14:creationId xmlns:p14="http://schemas.microsoft.com/office/powerpoint/2010/main" val="464418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/>
              <a:t>AudioSource.unity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嘗試各種不同的</a:t>
            </a:r>
            <a:r>
              <a:rPr lang="en-US" altLang="zh-TW" dirty="0" err="1"/>
              <a:t>AudioSource</a:t>
            </a:r>
            <a:r>
              <a:rPr lang="zh-TW" altLang="en-US" dirty="0"/>
              <a:t>效果。</a:t>
            </a:r>
          </a:p>
          <a:p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472" y="2959554"/>
            <a:ext cx="4668051" cy="2474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4880260"/>
      </p:ext>
    </p:extLst>
  </p:cSld>
  <p:clrMapOvr>
    <a:masterClrMapping/>
  </p:clrMapOvr>
  <p:transition>
    <p:fade thruBlk="1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/>
              <a:t>AudioSource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有時候，某些事件發生後會需要播放一段短暫的音效。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/>
            <a:r>
              <a:rPr lang="en-US" altLang="zh-TW" sz="2100" dirty="0">
                <a:latin typeface="標楷體" panose="03000509000000000000" pitchFamily="65" charset="-120"/>
                <a:ea typeface="標楷體" panose="03000509000000000000" pitchFamily="65" charset="-120"/>
              </a:rPr>
              <a:t>UI</a:t>
            </a:r>
            <a:r>
              <a:rPr lang="zh-TW" altLang="en-US" sz="2100" dirty="0">
                <a:latin typeface="標楷體" panose="03000509000000000000" pitchFamily="65" charset="-120"/>
                <a:ea typeface="標楷體" panose="03000509000000000000" pitchFamily="65" charset="-120"/>
              </a:rPr>
              <a:t>按鈕音效。</a:t>
            </a:r>
            <a:endParaRPr lang="en-US" altLang="zh-TW" sz="21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/>
            <a:r>
              <a:rPr lang="zh-TW" altLang="en-US" sz="2100" dirty="0">
                <a:latin typeface="標楷體" panose="03000509000000000000" pitchFamily="65" charset="-120"/>
                <a:ea typeface="標楷體" panose="03000509000000000000" pitchFamily="65" charset="-120"/>
              </a:rPr>
              <a:t>爆炸聲。</a:t>
            </a:r>
            <a:endParaRPr lang="en-US" altLang="zh-TW" sz="21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/>
            <a:r>
              <a:rPr lang="zh-TW" altLang="en-US" sz="2100" dirty="0">
                <a:latin typeface="標楷體" panose="03000509000000000000" pitchFamily="65" charset="-120"/>
                <a:ea typeface="標楷體" panose="03000509000000000000" pitchFamily="65" charset="-120"/>
              </a:rPr>
              <a:t>角色被攻擊的慘叫。</a:t>
            </a:r>
            <a:endParaRPr lang="en-US" altLang="zh-TW" sz="21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dirty="0" err="1" smtClean="0">
                <a:latin typeface="標楷體" panose="03000509000000000000" pitchFamily="65" charset="-120"/>
                <a:ea typeface="標楷體" panose="03000509000000000000" pitchFamily="65" charset="-120"/>
              </a:rPr>
              <a:t>AudioSource.playOneShot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適合參數一樣的音效，如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UI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音效，或主角發出的所有聲音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r>
              <a:rPr lang="en-US" altLang="zh-TW" dirty="0" err="1" smtClean="0">
                <a:latin typeface="標楷體" panose="03000509000000000000" pitchFamily="65" charset="-120"/>
                <a:ea typeface="標楷體" panose="03000509000000000000" pitchFamily="65" charset="-120"/>
              </a:rPr>
              <a:t>AudioSource.playClipAtPoint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適合即時產生在場景某處的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3D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音效，如爆炸聲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431022505"/>
      </p:ext>
    </p:extLst>
  </p:cSld>
  <p:clrMapOvr>
    <a:masterClrMapping/>
  </p:clrMapOvr>
  <p:transition>
    <p:fade thruBlk="1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600" dirty="0" err="1"/>
              <a:t>AudioSource.PlayOneShot</a:t>
            </a:r>
            <a:endParaRPr lang="zh-TW" altLang="en-US" sz="3600" dirty="0"/>
          </a:p>
        </p:txBody>
      </p:sp>
      <p:sp>
        <p:nvSpPr>
          <p:cNvPr id="3" name="文字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需要一個</a:t>
            </a:r>
            <a:r>
              <a:rPr lang="en-US" altLang="zh-TW" dirty="0" err="1">
                <a:latin typeface="標楷體" panose="03000509000000000000" pitchFamily="65" charset="-120"/>
                <a:ea typeface="標楷體" panose="03000509000000000000" pitchFamily="65" charset="-120"/>
              </a:rPr>
              <a:t>AudioSource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 Component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</a:p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使用該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Audio Source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，播放一段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Audio Clip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</a:p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不會更改該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Audio Source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目前的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clip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</a:p>
          <a:p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Audio Source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任何的參數變化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狀態變化都會影響播放中的</a:t>
            </a:r>
            <a:r>
              <a:rPr lang="en-US" altLang="zh-TW" dirty="0" err="1">
                <a:latin typeface="標楷體" panose="03000509000000000000" pitchFamily="65" charset="-120"/>
                <a:ea typeface="標楷體" panose="03000509000000000000" pitchFamily="65" charset="-120"/>
              </a:rPr>
              <a:t>OneShot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</a:p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可以同時呼叫</a:t>
            </a:r>
            <a:r>
              <a:rPr lang="en-US" altLang="zh-TW" dirty="0" err="1">
                <a:latin typeface="標楷體" panose="03000509000000000000" pitchFamily="65" charset="-120"/>
                <a:ea typeface="標楷體" panose="03000509000000000000" pitchFamily="65" charset="-120"/>
              </a:rPr>
              <a:t>PlayOneShot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多次，彼此之間不互相影響。</a:t>
            </a:r>
          </a:p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播放以後沒辦法獨立暫停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取消。</a:t>
            </a:r>
          </a:p>
          <a:p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04186530"/>
      </p:ext>
    </p:extLst>
  </p:cSld>
  <p:clrMapOvr>
    <a:masterClrMapping/>
  </p:clrMapOvr>
  <p:transition>
    <p:fade thruBlk="1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600" dirty="0" err="1"/>
              <a:t>AudioSource.PlayClipAtPoint</a:t>
            </a:r>
            <a:endParaRPr lang="zh-TW" altLang="en-US" sz="3600" dirty="0"/>
          </a:p>
        </p:txBody>
      </p:sp>
      <p:sp>
        <p:nvSpPr>
          <p:cNvPr id="3" name="文字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err="1">
                <a:latin typeface="標楷體" panose="03000509000000000000" pitchFamily="65" charset="-120"/>
                <a:ea typeface="標楷體" panose="03000509000000000000" pitchFamily="65" charset="-120"/>
              </a:rPr>
              <a:t>AudioSource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 class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的靜態成員函式，不需要</a:t>
            </a:r>
            <a:r>
              <a:rPr lang="en-US" altLang="zh-TW" dirty="0" err="1">
                <a:latin typeface="標楷體" panose="03000509000000000000" pitchFamily="65" charset="-120"/>
                <a:ea typeface="標楷體" panose="03000509000000000000" pitchFamily="65" charset="-120"/>
              </a:rPr>
              <a:t>AudioSource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實體。</a:t>
            </a:r>
          </a:p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在世界座標指定的位址播放一段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Audio Clip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。必定為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3D Sound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</a:p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場景中會產生一個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One shot audio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物件，播放完會自我刪除。</a:t>
            </a:r>
          </a:p>
          <a:p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057445695"/>
      </p:ext>
    </p:extLst>
  </p:cSld>
  <p:clrMapOvr>
    <a:masterClrMapping/>
  </p:clrMapOvr>
  <p:transition>
    <p:fade thruBlk="1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Audio Effects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本身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不發出聲音，但可以影響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Audio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Source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發出的聲音或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Audio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Listener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聽到的聲音。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音效元件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</a:p>
          <a:p>
            <a:pPr lvl="1"/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Audio Mixer + Audio Effect</a:t>
            </a:r>
          </a:p>
          <a:p>
            <a:pPr lvl="1"/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Audio Filter</a:t>
            </a:r>
          </a:p>
          <a:p>
            <a:pPr lvl="1"/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Reverb Zone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412949778"/>
      </p:ext>
    </p:extLst>
  </p:cSld>
  <p:clrMapOvr>
    <a:masterClrMapping/>
  </p:clrMapOvr>
  <p:transition>
    <p:fade thruBlk="1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600" dirty="0"/>
              <a:t>Audio Mixer</a:t>
            </a:r>
            <a:r>
              <a:rPr lang="zh-TW" altLang="en-US" sz="3600" dirty="0"/>
              <a:t> </a:t>
            </a:r>
            <a:r>
              <a:rPr lang="en-US" altLang="zh-TW" sz="3600" dirty="0"/>
              <a:t>+</a:t>
            </a:r>
            <a:r>
              <a:rPr lang="zh-TW" altLang="en-US" sz="3600" dirty="0"/>
              <a:t> </a:t>
            </a:r>
            <a:r>
              <a:rPr lang="en-US" altLang="zh-TW" sz="3600" dirty="0"/>
              <a:t>Audio Effect</a:t>
            </a:r>
            <a:endParaRPr lang="zh-TW" altLang="en-US" sz="3600" dirty="0"/>
          </a:p>
        </p:txBody>
      </p:sp>
      <p:sp>
        <p:nvSpPr>
          <p:cNvPr id="3" name="文字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控制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Audio Source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混合的順序，每一次混和都可以加入不同的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Audio Effect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</a:p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請參閱文件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: 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  <a:hlinkClick r:id="rId2"/>
              </a:rPr>
              <a:t>http://docs.unity3d.com/Manual/AudioMixer.html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4" name="內容版面配置區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4267" y="3938839"/>
            <a:ext cx="3867406" cy="1725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756313"/>
      </p:ext>
    </p:extLst>
  </p:cSld>
  <p:clrMapOvr>
    <a:masterClrMapping/>
  </p:clrMapOvr>
  <p:transition>
    <p:fade thruBlk="1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Audio Filter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直接對物件發出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聽到的音效做出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filter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效果。</a:t>
            </a:r>
          </a:p>
          <a:p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對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Audio Source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使用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: 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影響發出的聲音。</a:t>
            </a:r>
          </a:p>
          <a:p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對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Audio Listener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使用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: 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影響聽到的所有聲音。</a:t>
            </a:r>
          </a:p>
          <a:p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Component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的順序會影響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filter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套用的順序。</a:t>
            </a:r>
          </a:p>
          <a:p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圖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: 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對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Audio Listener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聽到的所有聲音，先</a:t>
            </a:r>
            <a:b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做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low pass(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過濾掉頻率高於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5000hz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的聲音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b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，再做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chorus(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合唱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) filter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zh-TW" altLang="en-US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4653136"/>
            <a:ext cx="3313014" cy="1944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8271264"/>
      </p:ext>
    </p:extLst>
  </p:cSld>
  <p:clrMapOvr>
    <a:masterClrMapping/>
  </p:clrMapOvr>
  <p:transition>
    <p:fade thruBlk="1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Reverb Zone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Reverb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，殘響，用來模擬聲音在具有障礙物的環境中的反射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折射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繞射綜合產生的複雜效果。</a:t>
            </a:r>
          </a:p>
          <a:p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使用時機如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: 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玩家走進山洞中時，腳步聲會產生回音。此時只要將山洞整個包在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Reverb Zone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中，所有位於其中的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Audio Source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和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Audio Listener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都會自動受到影響。</a:t>
            </a:r>
          </a:p>
          <a:p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有各項環境參數可調整，與一般電腦中的混音軟體相似。</a:t>
            </a:r>
          </a:p>
          <a:p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43593354"/>
      </p:ext>
    </p:extLst>
  </p:cSld>
  <p:clrMapOvr>
    <a:masterClrMapping/>
  </p:clrMapOvr>
  <p:transition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562725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TW" dirty="0" smtClean="0"/>
              <a:t>Sound wave</a:t>
            </a:r>
            <a:endParaRPr lang="zh-TW" altLang="en-US" dirty="0"/>
          </a:p>
        </p:txBody>
      </p:sp>
      <p:sp>
        <p:nvSpPr>
          <p:cNvPr id="12291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zh-TW" smtClean="0"/>
              <a:t>Sound waves are often simplified to a description in terms of </a:t>
            </a:r>
            <a:r>
              <a:rPr lang="en-US" altLang="zh-TW" smtClean="0">
                <a:solidFill>
                  <a:srgbClr val="FF0000"/>
                </a:solidFill>
              </a:rPr>
              <a:t>sinusoidal plane waves</a:t>
            </a:r>
            <a:endParaRPr lang="zh-TW" altLang="en-US" smtClean="0">
              <a:solidFill>
                <a:srgbClr val="FF0000"/>
              </a:solidFill>
            </a:endParaRPr>
          </a:p>
        </p:txBody>
      </p:sp>
      <p:pic>
        <p:nvPicPr>
          <p:cNvPr id="12292" name="Picture 6" descr="http://freespace.virgin.net/hugo.elias/models/m_sinwav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2100" y="3284538"/>
            <a:ext cx="6019800" cy="2690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/>
              <a:t>ReverbZone.unity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當角色進入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Reverb Zone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時，腳步聲會變化，模擬洞穴的回音。</a:t>
            </a:r>
          </a:p>
          <a:p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1925" y="3277280"/>
            <a:ext cx="4379118" cy="230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6056227"/>
      </p:ext>
    </p:extLst>
  </p:cSld>
  <p:clrMapOvr>
    <a:masterClrMapping/>
  </p:clrMapOvr>
  <p:transition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Sound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9454" y="2739983"/>
            <a:ext cx="4242497" cy="1943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708920"/>
            <a:ext cx="3168352" cy="1974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1820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562725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TW" sz="4000" b="0" dirty="0" smtClean="0"/>
              <a:t> Properties of sound wave</a:t>
            </a:r>
            <a:endParaRPr lang="zh-TW" altLang="en-US" sz="4000" dirty="0"/>
          </a:p>
        </p:txBody>
      </p:sp>
      <p:sp>
        <p:nvSpPr>
          <p:cNvPr id="13315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zh-TW" dirty="0" smtClean="0"/>
              <a:t>Frequency, or its inverse, the period</a:t>
            </a:r>
          </a:p>
          <a:p>
            <a:pPr eaLnBrk="1" hangingPunct="1"/>
            <a:r>
              <a:rPr lang="en-US" altLang="zh-TW" dirty="0" smtClean="0"/>
              <a:t>Wavelength</a:t>
            </a:r>
          </a:p>
          <a:p>
            <a:pPr eaLnBrk="1" hangingPunct="1"/>
            <a:r>
              <a:rPr lang="en-US" altLang="zh-TW" dirty="0" smtClean="0"/>
              <a:t>Wavenumber</a:t>
            </a:r>
          </a:p>
          <a:p>
            <a:pPr eaLnBrk="1" hangingPunct="1"/>
            <a:r>
              <a:rPr lang="en-US" altLang="zh-TW" dirty="0" smtClean="0"/>
              <a:t>Amplitude</a:t>
            </a:r>
          </a:p>
          <a:p>
            <a:pPr eaLnBrk="1" hangingPunct="1"/>
            <a:r>
              <a:rPr lang="en-US" altLang="zh-TW" dirty="0" smtClean="0"/>
              <a:t>Sound pressure</a:t>
            </a:r>
          </a:p>
          <a:p>
            <a:pPr eaLnBrk="1" hangingPunct="1"/>
            <a:r>
              <a:rPr lang="en-US" altLang="zh-TW" dirty="0" smtClean="0"/>
              <a:t>Sound intensity</a:t>
            </a:r>
          </a:p>
          <a:p>
            <a:pPr eaLnBrk="1" hangingPunct="1"/>
            <a:r>
              <a:rPr lang="en-US" altLang="zh-TW" dirty="0" smtClean="0"/>
              <a:t>Speed of sound source</a:t>
            </a:r>
          </a:p>
          <a:p>
            <a:pPr eaLnBrk="1" hangingPunct="1"/>
            <a:r>
              <a:rPr lang="en-US" altLang="zh-TW" dirty="0" smtClean="0"/>
              <a:t>Direction</a:t>
            </a:r>
          </a:p>
          <a:p>
            <a:pPr eaLnBrk="1" hangingPunct="1"/>
            <a:endParaRPr lang="zh-TW" altLang="en-US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562725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TW" dirty="0" smtClean="0"/>
              <a:t>Audio Format</a:t>
            </a:r>
            <a:endParaRPr lang="zh-TW" altLang="en-US" dirty="0"/>
          </a:p>
        </p:txBody>
      </p:sp>
      <p:sp>
        <p:nvSpPr>
          <p:cNvPr id="14339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zh-TW" smtClean="0"/>
              <a:t>An audio format is a medium for storing sound and music.</a:t>
            </a:r>
          </a:p>
          <a:p>
            <a:pPr eaLnBrk="1" hangingPunct="1"/>
            <a:endParaRPr lang="en-US" altLang="zh-TW" smtClean="0"/>
          </a:p>
          <a:p>
            <a:pPr eaLnBrk="1" hangingPunct="1"/>
            <a:r>
              <a:rPr lang="en-US" altLang="zh-TW" smtClean="0"/>
              <a:t>Wav and mp3</a:t>
            </a:r>
            <a:r>
              <a:rPr lang="zh-TW" altLang="en-US" smtClean="0"/>
              <a:t> </a:t>
            </a:r>
            <a:r>
              <a:rPr lang="en-US" altLang="zh-TW" smtClean="0"/>
              <a:t>are common format</a:t>
            </a:r>
          </a:p>
          <a:p>
            <a:pPr eaLnBrk="1" hangingPunct="1"/>
            <a:endParaRPr lang="en-US" altLang="zh-TW" smtClean="0"/>
          </a:p>
          <a:p>
            <a:pPr eaLnBrk="1" hangingPunct="1"/>
            <a:r>
              <a:rPr lang="en-US" altLang="zh-TW" smtClean="0"/>
              <a:t>Store 44,100 </a:t>
            </a:r>
            <a:r>
              <a:rPr lang="en-US" altLang="zh-TW" smtClean="0">
                <a:solidFill>
                  <a:srgbClr val="FF0000"/>
                </a:solidFill>
              </a:rPr>
              <a:t>samples per second</a:t>
            </a:r>
            <a:r>
              <a:rPr lang="en-US" altLang="zh-TW" smtClean="0"/>
              <a:t>, 16 </a:t>
            </a:r>
            <a:r>
              <a:rPr lang="en-US" altLang="zh-TW" smtClean="0">
                <a:solidFill>
                  <a:srgbClr val="FF0000"/>
                </a:solidFill>
              </a:rPr>
              <a:t>bits per sample.</a:t>
            </a:r>
            <a:endParaRPr lang="zh-TW" altLang="en-US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562725" cy="1143000"/>
          </a:xfrm>
        </p:spPr>
        <p:txBody>
          <a:bodyPr/>
          <a:lstStyle/>
          <a:p>
            <a:pPr>
              <a:defRPr/>
            </a:pPr>
            <a:r>
              <a:rPr lang="en-US" altLang="zh-TW" dirty="0" smtClean="0"/>
              <a:t>Windows </a:t>
            </a:r>
            <a:r>
              <a:rPr lang="en-US" altLang="zh-TW" dirty="0" err="1" smtClean="0"/>
              <a:t>api</a:t>
            </a:r>
            <a:endParaRPr lang="zh-TW" altLang="en-US" dirty="0"/>
          </a:p>
        </p:txBody>
      </p:sp>
      <p:sp>
        <p:nvSpPr>
          <p:cNvPr id="1536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mtClean="0"/>
              <a:t>Simply use windows api to play wav</a:t>
            </a:r>
          </a:p>
          <a:p>
            <a:endParaRPr lang="en-US" altLang="zh-TW" smtClean="0"/>
          </a:p>
          <a:p>
            <a:r>
              <a:rPr lang="en-US" altLang="zh-TW" smtClean="0"/>
              <a:t>Ex: play a wav file in“music/ding.wav”</a:t>
            </a:r>
          </a:p>
          <a:p>
            <a:r>
              <a:rPr lang="en-US" altLang="zh-TW" smtClean="0">
                <a:solidFill>
                  <a:srgbClr val="FF0000"/>
                </a:solidFill>
              </a:rPr>
              <a:t>PlaySound(</a:t>
            </a:r>
            <a:r>
              <a:rPr lang="en-US" altLang="zh-TW" smtClean="0"/>
              <a:t>"music/ding.wav", NULL,SND_ASYNC | SND_FILENAME</a:t>
            </a:r>
            <a:r>
              <a:rPr lang="en-US" altLang="zh-TW" smtClean="0">
                <a:solidFill>
                  <a:srgbClr val="FF0000"/>
                </a:solidFill>
              </a:rPr>
              <a:t>)</a:t>
            </a:r>
            <a:r>
              <a:rPr lang="en-US" altLang="zh-TW" smtClean="0"/>
              <a:t>; </a:t>
            </a:r>
            <a:endParaRPr lang="zh-TW" altLang="en-US" smtClean="0"/>
          </a:p>
        </p:txBody>
      </p:sp>
      <p:sp>
        <p:nvSpPr>
          <p:cNvPr id="4" name="文字方塊 3"/>
          <p:cNvSpPr txBox="1"/>
          <p:nvPr/>
        </p:nvSpPr>
        <p:spPr>
          <a:xfrm>
            <a:off x="4859338" y="357188"/>
            <a:ext cx="3613150" cy="120015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TW" dirty="0"/>
              <a:t>BOOL WINAPI </a:t>
            </a:r>
            <a:r>
              <a:rPr lang="en-US" altLang="zh-TW" dirty="0" err="1">
                <a:solidFill>
                  <a:srgbClr val="FF0000"/>
                </a:solidFill>
              </a:rPr>
              <a:t>PlaySound</a:t>
            </a:r>
            <a:r>
              <a:rPr lang="en-US" altLang="zh-TW" dirty="0">
                <a:solidFill>
                  <a:srgbClr val="FF0000"/>
                </a:solidFill>
              </a:rPr>
              <a:t>( </a:t>
            </a:r>
            <a:r>
              <a:rPr lang="en-US" altLang="zh-TW" dirty="0"/>
              <a:t>LPCSTR </a:t>
            </a:r>
            <a:r>
              <a:rPr lang="en-US" altLang="zh-TW" dirty="0" err="1"/>
              <a:t>pszSound</a:t>
            </a:r>
            <a:r>
              <a:rPr lang="en-US" altLang="zh-TW" dirty="0"/>
              <a:t>, 	     HMODULE </a:t>
            </a:r>
            <a:r>
              <a:rPr lang="en-US" altLang="zh-TW" dirty="0" err="1"/>
              <a:t>hmod</a:t>
            </a:r>
            <a:r>
              <a:rPr lang="en-US" altLang="zh-TW" dirty="0"/>
              <a:t>,  </a:t>
            </a:r>
          </a:p>
          <a:p>
            <a:pPr>
              <a:defRPr/>
            </a:pPr>
            <a:r>
              <a:rPr lang="en-US" altLang="zh-TW" dirty="0"/>
              <a:t>                    DWORD </a:t>
            </a:r>
            <a:r>
              <a:rPr lang="en-US" altLang="zh-TW" dirty="0" err="1"/>
              <a:t>fdwSound</a:t>
            </a:r>
            <a:r>
              <a:rPr lang="en-US" altLang="zh-TW" dirty="0"/>
              <a:t> </a:t>
            </a:r>
            <a:r>
              <a:rPr lang="en-US" altLang="zh-TW" dirty="0">
                <a:solidFill>
                  <a:srgbClr val="FF0000"/>
                </a:solidFill>
              </a:rPr>
              <a:t>)</a:t>
            </a:r>
            <a:r>
              <a:rPr lang="en-US" altLang="zh-TW" dirty="0"/>
              <a:t>;</a:t>
            </a:r>
            <a:endParaRPr lang="zh-TW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562725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TW" dirty="0" smtClean="0"/>
              <a:t>OpenAL</a:t>
            </a:r>
            <a:endParaRPr lang="zh-TW" altLang="en-US" dirty="0"/>
          </a:p>
        </p:txBody>
      </p:sp>
      <p:sp>
        <p:nvSpPr>
          <p:cNvPr id="16387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zh-TW" smtClean="0"/>
              <a:t>OpenAL (</a:t>
            </a:r>
            <a:r>
              <a:rPr lang="en-US" altLang="zh-TW" b="1" smtClean="0"/>
              <a:t>Open</a:t>
            </a:r>
            <a:r>
              <a:rPr lang="en-US" altLang="zh-TW" smtClean="0"/>
              <a:t> </a:t>
            </a:r>
            <a:r>
              <a:rPr lang="en-US" altLang="zh-TW" b="1" smtClean="0"/>
              <a:t>A</a:t>
            </a:r>
            <a:r>
              <a:rPr lang="en-US" altLang="zh-TW" smtClean="0"/>
              <a:t>udio </a:t>
            </a:r>
            <a:r>
              <a:rPr lang="en-US" altLang="zh-TW" b="1" smtClean="0"/>
              <a:t>L</a:t>
            </a:r>
            <a:r>
              <a:rPr lang="en-US" altLang="zh-TW" smtClean="0"/>
              <a:t>ibrary) is a free software cross-platform audio API. </a:t>
            </a:r>
          </a:p>
          <a:p>
            <a:pPr eaLnBrk="1" hangingPunct="1"/>
            <a:endParaRPr lang="en-US" altLang="zh-TW" smtClean="0"/>
          </a:p>
          <a:p>
            <a:pPr eaLnBrk="1" hangingPunct="1"/>
            <a:r>
              <a:rPr lang="en-US" altLang="zh-TW" smtClean="0"/>
              <a:t>It is designed for efficient rendering of multichannel </a:t>
            </a:r>
            <a:r>
              <a:rPr lang="en-US" altLang="zh-TW" smtClean="0">
                <a:solidFill>
                  <a:srgbClr val="FF0000"/>
                </a:solidFill>
              </a:rPr>
              <a:t>three dimensional positional audio</a:t>
            </a:r>
            <a:r>
              <a:rPr lang="en-US" altLang="zh-TW" smtClean="0"/>
              <a:t>. </a:t>
            </a:r>
            <a:endParaRPr lang="zh-TW" altLang="en-US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urse_H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3d11-00-intro</Template>
  <TotalTime>1426</TotalTime>
  <Words>1738</Words>
  <Application>Microsoft Office PowerPoint</Application>
  <PresentationFormat>如螢幕大小 (4:3)</PresentationFormat>
  <Paragraphs>340</Paragraphs>
  <Slides>40</Slides>
  <Notes>21</Notes>
  <HiddenSlides>8</HiddenSlides>
  <MMClips>4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40</vt:i4>
      </vt:variant>
    </vt:vector>
  </HeadingPairs>
  <TitlesOfParts>
    <vt:vector size="49" baseType="lpstr">
      <vt:lpstr>Lora</vt:lpstr>
      <vt:lpstr>Quattrocento Sans</vt:lpstr>
      <vt:lpstr>微軟正黑體</vt:lpstr>
      <vt:lpstr>新細明體</vt:lpstr>
      <vt:lpstr>標楷體</vt:lpstr>
      <vt:lpstr>Arial</vt:lpstr>
      <vt:lpstr>Calibri</vt:lpstr>
      <vt:lpstr>Times New Roman</vt:lpstr>
      <vt:lpstr>Course_HE</vt:lpstr>
      <vt:lpstr>3D Game Programming Audio</vt:lpstr>
      <vt:lpstr>Goal</vt:lpstr>
      <vt:lpstr>Music and Sound</vt:lpstr>
      <vt:lpstr>Sound wave</vt:lpstr>
      <vt:lpstr>Sound</vt:lpstr>
      <vt:lpstr> Properties of sound wave</vt:lpstr>
      <vt:lpstr>Audio Format</vt:lpstr>
      <vt:lpstr>Windows api</vt:lpstr>
      <vt:lpstr>OpenAL</vt:lpstr>
      <vt:lpstr>Libraries</vt:lpstr>
      <vt:lpstr>PowerPoint 簡報</vt:lpstr>
      <vt:lpstr>Package download</vt:lpstr>
      <vt:lpstr>Linker – codeblock</vt:lpstr>
      <vt:lpstr>Init</vt:lpstr>
      <vt:lpstr>OpenAL Basic Elements</vt:lpstr>
      <vt:lpstr>OpenAL Architecture</vt:lpstr>
      <vt:lpstr>Fundamental OpenAL objects </vt:lpstr>
      <vt:lpstr>Listener</vt:lpstr>
      <vt:lpstr>Buffer</vt:lpstr>
      <vt:lpstr>PowerPoint 簡報</vt:lpstr>
      <vt:lpstr>Source</vt:lpstr>
      <vt:lpstr>PowerPoint 簡報</vt:lpstr>
      <vt:lpstr>Play and Stop</vt:lpstr>
      <vt:lpstr>Exit</vt:lpstr>
      <vt:lpstr>Reference OpenAL</vt:lpstr>
      <vt:lpstr>Audio in Unity3D</vt:lpstr>
      <vt:lpstr>Audio Listener</vt:lpstr>
      <vt:lpstr>Audio Source</vt:lpstr>
      <vt:lpstr>Audio Clip</vt:lpstr>
      <vt:lpstr>Play()/Stop()</vt:lpstr>
      <vt:lpstr>Play, wait, switch clip</vt:lpstr>
      <vt:lpstr>AudioSource.unity</vt:lpstr>
      <vt:lpstr>AudioSource</vt:lpstr>
      <vt:lpstr>AudioSource.PlayOneShot</vt:lpstr>
      <vt:lpstr>AudioSource.PlayClipAtPoint</vt:lpstr>
      <vt:lpstr>Audio Effects</vt:lpstr>
      <vt:lpstr>Audio Mixer + Audio Effect</vt:lpstr>
      <vt:lpstr>Audio Filter</vt:lpstr>
      <vt:lpstr>Reverb Zone</vt:lpstr>
      <vt:lpstr>ReverbZone.unity</vt:lpstr>
    </vt:vector>
  </TitlesOfParts>
  <Company>NCCU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Ming-Te Chi</dc:creator>
  <cp:lastModifiedBy>Windows 使用者</cp:lastModifiedBy>
  <cp:revision>80</cp:revision>
  <dcterms:created xsi:type="dcterms:W3CDTF">2010-08-04T16:26:51Z</dcterms:created>
  <dcterms:modified xsi:type="dcterms:W3CDTF">2017-11-27T15:31:11Z</dcterms:modified>
</cp:coreProperties>
</file>