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9" r:id="rId4"/>
    <p:sldId id="260" r:id="rId5"/>
    <p:sldId id="261" r:id="rId6"/>
    <p:sldId id="282" r:id="rId7"/>
    <p:sldId id="283" r:id="rId8"/>
    <p:sldId id="279" r:id="rId9"/>
    <p:sldId id="280" r:id="rId10"/>
    <p:sldId id="281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5" r:id="rId29"/>
    <p:sldId id="306" r:id="rId30"/>
    <p:sldId id="307" r:id="rId31"/>
    <p:sldId id="308" r:id="rId32"/>
    <p:sldId id="310" r:id="rId33"/>
    <p:sldId id="311" r:id="rId34"/>
    <p:sldId id="312" r:id="rId35"/>
    <p:sldId id="347" r:id="rId36"/>
    <p:sldId id="348" r:id="rId37"/>
    <p:sldId id="314" r:id="rId38"/>
    <p:sldId id="315" r:id="rId39"/>
    <p:sldId id="316" r:id="rId40"/>
    <p:sldId id="346" r:id="rId41"/>
    <p:sldId id="317" r:id="rId42"/>
    <p:sldId id="318" r:id="rId43"/>
    <p:sldId id="319" r:id="rId44"/>
    <p:sldId id="344" r:id="rId45"/>
    <p:sldId id="320" r:id="rId46"/>
    <p:sldId id="321" r:id="rId47"/>
    <p:sldId id="322" r:id="rId48"/>
    <p:sldId id="345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1" autoAdjust="0"/>
    <p:restoredTop sz="81149" autoAdjust="0"/>
  </p:normalViewPr>
  <p:slideViewPr>
    <p:cSldViewPr showGuides="1">
      <p:cViewPr varScale="1">
        <p:scale>
          <a:sx n="93" d="100"/>
          <a:sy n="93" d="100"/>
        </p:scale>
        <p:origin x="21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2133A5-C48E-434F-8DC2-7588CA1AF954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9B49A8-7396-434E-BC2C-CDCD24910C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44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90BC888-6EAB-4BE8-83A0-76076E0F63F8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53F5B5F-DADC-44F2-997F-83C97CA285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46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_progra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Rendering_(computer_graphics)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ckworkcoders.com/oglsl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2017</a:t>
            </a:r>
            <a:endParaRPr lang="en-US" altLang="zh-TW" dirty="0" smtClean="0"/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921543E-0D83-4630-B11F-D5730D51506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a </a:t>
            </a:r>
            <a:r>
              <a:rPr lang="en-US" altLang="zh-TW" b="1" smtClean="0"/>
              <a:t>shader</a:t>
            </a:r>
            <a:r>
              <a:rPr lang="en-US" altLang="zh-TW" smtClean="0"/>
              <a:t> is a </a:t>
            </a:r>
            <a:r>
              <a:rPr lang="en-US" altLang="zh-TW" smtClean="0">
                <a:hlinkClick r:id="rId3" tooltip="Computer program"/>
              </a:rPr>
              <a:t>computer program</a:t>
            </a:r>
            <a:r>
              <a:rPr lang="en-US" altLang="zh-TW" smtClean="0"/>
              <a:t> that is used primarily to calculate </a:t>
            </a:r>
            <a:r>
              <a:rPr lang="en-US" altLang="zh-TW" smtClean="0">
                <a:hlinkClick r:id="rId4" tooltip="Rendering (computer graphics)"/>
              </a:rPr>
              <a:t>rendering</a:t>
            </a:r>
            <a:r>
              <a:rPr lang="en-US" altLang="zh-TW" smtClean="0"/>
              <a:t> effects on graphics hardware with a high degree of flexibility.   (From wiki)</a:t>
            </a:r>
            <a:endParaRPr lang="zh-TW" altLang="en-US" smtClean="0"/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9676C0-63F4-41ED-ACFE-7CB2C8CB9B99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2D86D00-F8C6-42BF-9CAD-8EA54AD80F4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7586CB9-C22C-4081-BE34-9244649177C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http://www.clockworkcoders.com/oglsl/</a:t>
            </a:r>
            <a:endParaRPr lang="zh-TW" altLang="en-US" smtClean="0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E185C43-6586-4EC2-A1CD-DC263238FC3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camera</a:t>
            </a:r>
            <a:r>
              <a:rPr lang="zh-TW" altLang="en-US" smtClean="0"/>
              <a:t>在</a:t>
            </a:r>
            <a:r>
              <a:rPr lang="en-US" altLang="zh-TW" smtClean="0"/>
              <a:t>eye space</a:t>
            </a:r>
            <a:r>
              <a:rPr lang="zh-TW" altLang="en-US" smtClean="0"/>
              <a:t>是</a:t>
            </a:r>
            <a:r>
              <a:rPr lang="en-US" altLang="zh-TW" smtClean="0"/>
              <a:t>(0, 0, 0)</a:t>
            </a:r>
          </a:p>
          <a:p>
            <a:r>
              <a:rPr lang="en-US" altLang="zh-TW" smtClean="0"/>
              <a:t>(0, 0, 0) - eye space poistion = view vector</a:t>
            </a:r>
          </a:p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E7DD900-D7FC-4702-BC24-312DDB34D1E7}" type="slidenum">
              <a:rPr lang="zh-TW" altLang="en-US" smtClean="0"/>
              <a:pPr eaLnBrk="1" hangingPunct="1"/>
              <a:t>45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camera</a:t>
            </a:r>
            <a:r>
              <a:rPr lang="zh-TW" altLang="en-US" smtClean="0"/>
              <a:t>在</a:t>
            </a:r>
            <a:r>
              <a:rPr lang="en-US" altLang="zh-TW" smtClean="0"/>
              <a:t>eye space</a:t>
            </a:r>
            <a:r>
              <a:rPr lang="zh-TW" altLang="en-US" smtClean="0"/>
              <a:t>是</a:t>
            </a:r>
            <a:r>
              <a:rPr lang="en-US" altLang="zh-TW" smtClean="0"/>
              <a:t>(0, 0, 0)</a:t>
            </a:r>
          </a:p>
          <a:p>
            <a:r>
              <a:rPr lang="en-US" altLang="zh-TW" smtClean="0"/>
              <a:t>(0, 0, 0) - eye space poistion = view vector</a:t>
            </a:r>
          </a:p>
          <a:p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51C84CE-472F-426E-935F-08B3777D0290}" type="slidenum">
              <a:rPr lang="zh-TW" altLang="en-US" smtClean="0"/>
              <a:pPr eaLnBrk="1" hangingPunct="1"/>
              <a:t>49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18EF5AF-6F3E-43CA-A37B-3105BD635EA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225C-C895-4DA8-80F0-4506BCED37E6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AF2C-8FC0-428B-91B5-20DDC18B83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46457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828D-6741-4F67-98A6-ED8E1D35D721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11E3-612F-4D50-A1DA-7BB6C57B71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66078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445A-7CCC-4DC8-A015-EA10439E3005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D077-FF4E-4B1F-B8DA-52F3146F5D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98207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AE9E-CFD0-4047-BBF4-917DD14EE702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179F-5369-4668-81FC-FB8C284FD2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55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F3B5-DF47-4DC0-97D3-FF5796A4EF3A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F9A0-F795-4BB3-B67B-BD44C3F16B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55231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D3BB-EAAE-4B40-9FB0-56E18FEF021F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9D7C-430D-4D5D-9915-B834C7CD65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283077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67C3-E271-47B3-AB8E-54E96D1E4463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CF96-63C2-4F85-9F44-DACB7BB0B9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825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93DC47-DAEE-4B83-B363-C0449FEB5380}" type="datetimeFigureOut">
              <a:rPr lang="zh-TW" altLang="en-US"/>
              <a:pPr>
                <a:defRPr/>
              </a:pPr>
              <a:t>2018/1/1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942107-0A65-4810-AB68-C466300DFB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jects.ict.usc.edu/graphics/HDRSho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42900" y="1557338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 sz="4000" b="1">
              <a:latin typeface="Arial" charset="0"/>
              <a:ea typeface="新細明體" charset="-12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71600" y="5000625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buFontTx/>
              <a:buChar char="•"/>
            </a:pPr>
            <a:endParaRPr kumimoji="0" lang="en-US" altLang="zh-TW">
              <a:latin typeface="Arial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smtClean="0">
                <a:solidFill>
                  <a:srgbClr val="FF0000"/>
                </a:solidFill>
              </a:rPr>
              <a:t> </a:t>
            </a:r>
            <a:br>
              <a:rPr lang="en-US" altLang="zh-TW" sz="4800" smtClean="0">
                <a:solidFill>
                  <a:srgbClr val="FF0000"/>
                </a:solidFill>
              </a:rPr>
            </a:br>
            <a:r>
              <a:rPr lang="en-US" altLang="zh-TW" sz="4800" smtClean="0"/>
              <a:t>3D Game Programming</a:t>
            </a:r>
            <a:br>
              <a:rPr lang="en-US" altLang="zh-TW" sz="4800" smtClean="0"/>
            </a:br>
            <a:r>
              <a:rPr lang="en-US" altLang="zh-TW" smtClean="0"/>
              <a:t>Programmable Pipelines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 smtClean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sz="4800" b="1" dirty="0" smtClean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zh-TW" altLang="en-US" sz="4400" dirty="0" smtClean="0">
              <a:ea typeface="標楷體" pitchFamily="65" charset="-12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en-US" altLang="zh-TW" sz="4400" dirty="0" smtClean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Vertex Shader Applications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Moving vertices</a:t>
            </a:r>
          </a:p>
          <a:p>
            <a:pPr lvl="1" eaLnBrk="1" hangingPunct="1"/>
            <a:r>
              <a:rPr lang="en-US" altLang="zh-TW" smtClean="0"/>
              <a:t>Morphing </a:t>
            </a:r>
          </a:p>
          <a:p>
            <a:pPr lvl="1" eaLnBrk="1" hangingPunct="1"/>
            <a:r>
              <a:rPr lang="en-US" altLang="zh-TW" smtClean="0"/>
              <a:t>Wave motion</a:t>
            </a:r>
          </a:p>
          <a:p>
            <a:pPr lvl="1" eaLnBrk="1" hangingPunct="1"/>
            <a:r>
              <a:rPr lang="en-US" altLang="zh-TW" smtClean="0"/>
              <a:t>Fractals</a:t>
            </a:r>
          </a:p>
          <a:p>
            <a:pPr eaLnBrk="1" hangingPunct="1"/>
            <a:r>
              <a:rPr lang="en-US" altLang="zh-TW" smtClean="0"/>
              <a:t>Lighting</a:t>
            </a:r>
          </a:p>
          <a:p>
            <a:pPr lvl="1" eaLnBrk="1" hangingPunct="1"/>
            <a:r>
              <a:rPr lang="en-US" altLang="zh-TW" smtClean="0"/>
              <a:t>More realistic models</a:t>
            </a:r>
          </a:p>
          <a:p>
            <a:pPr lvl="1" eaLnBrk="1" hangingPunct="1"/>
            <a:r>
              <a:rPr lang="en-US" altLang="zh-TW" smtClean="0"/>
              <a:t>Cartoon shaders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18173BB-1724-4C82-86BD-337CBF42F597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Writing Shaders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First programmable shaders were programmed in an assembly-like manner</a:t>
            </a:r>
          </a:p>
          <a:p>
            <a:pPr eaLnBrk="1" hangingPunct="1"/>
            <a:r>
              <a:rPr lang="en-US" altLang="zh-TW" sz="2800" smtClean="0"/>
              <a:t>OpenGL extensions added for vertex and fragment shaders</a:t>
            </a:r>
          </a:p>
          <a:p>
            <a:pPr eaLnBrk="1" hangingPunct="1"/>
            <a:r>
              <a:rPr lang="en-US" altLang="zh-TW" sz="2800" smtClean="0"/>
              <a:t>Cg (C for graphics) C-like language for programming shaders</a:t>
            </a:r>
          </a:p>
          <a:p>
            <a:pPr lvl="1" eaLnBrk="1" hangingPunct="1"/>
            <a:r>
              <a:rPr lang="en-US" altLang="zh-TW" sz="2400" smtClean="0"/>
              <a:t>Works with both OpenGL and DirectX</a:t>
            </a:r>
          </a:p>
          <a:p>
            <a:pPr lvl="1" eaLnBrk="1" hangingPunct="1"/>
            <a:r>
              <a:rPr lang="en-US" altLang="zh-TW" sz="2400" smtClean="0"/>
              <a:t>Interface to OpenGL complex</a:t>
            </a:r>
          </a:p>
          <a:p>
            <a:pPr eaLnBrk="1" hangingPunct="1"/>
            <a:r>
              <a:rPr lang="en-US" altLang="zh-TW" sz="2800" smtClean="0"/>
              <a:t>OpenGL Shading Language (GLSL)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C3BCF36-96A2-4049-B997-B54ADD3E6725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GLSL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OpenGL </a:t>
            </a:r>
            <a:r>
              <a:rPr lang="en-US" altLang="zh-TW" b="1" smtClean="0"/>
              <a:t>S</a:t>
            </a:r>
            <a:r>
              <a:rPr lang="en-US" altLang="zh-TW" smtClean="0"/>
              <a:t>hading </a:t>
            </a:r>
            <a:r>
              <a:rPr lang="en-US" altLang="zh-TW" b="1" smtClean="0"/>
              <a:t>L</a:t>
            </a:r>
            <a:r>
              <a:rPr lang="en-US" altLang="zh-TW" smtClean="0"/>
              <a:t>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Part of OpenGL 2.0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High level C-like language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New data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Matrices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Samplers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OpenGL state available through built-in variables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492EA9E-02E8-4056-9E0E-84A54F090661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Simple Vertex Shader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const vec4 red = vec4(1.0, 0.0, 0.0, 1.0);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void main(void)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{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00"/>
                </a:solidFill>
              </a:rPr>
              <a:t>gl_Position</a:t>
            </a:r>
            <a:r>
              <a:rPr lang="en-US" altLang="zh-TW" smtClean="0"/>
              <a:t> = gl_ProjectionMatrix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    *gl_ModelViewMatrix*gl_Vertex;</a:t>
            </a:r>
          </a:p>
          <a:p>
            <a:pPr eaLnBrk="1" hangingPunct="1">
              <a:buFontTx/>
              <a:buNone/>
            </a:pPr>
            <a:endParaRPr lang="en-US" altLang="zh-TW" smtClean="0"/>
          </a:p>
          <a:p>
            <a:pPr eaLnBrk="1" hangingPunct="1">
              <a:buFontTx/>
              <a:buNone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00"/>
                </a:solidFill>
              </a:rPr>
              <a:t>gl_FrontColor</a:t>
            </a:r>
            <a:r>
              <a:rPr lang="en-US" altLang="zh-TW" smtClean="0"/>
              <a:t> = red;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}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F2A8F16-E501-47BC-B0A6-EDA2395293D6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Execution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4B6A2E7-5F2A-459B-84D1-EC5B31CB782C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6136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4427538" y="4221163"/>
            <a:ext cx="2376487" cy="122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Simple Fragment Program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void main(void)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{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</a:t>
            </a:r>
            <a:r>
              <a:rPr lang="en-US" altLang="zh-TW" smtClean="0">
                <a:solidFill>
                  <a:srgbClr val="FF0000"/>
                </a:solidFill>
              </a:rPr>
              <a:t>gl_FragColor</a:t>
            </a:r>
            <a:r>
              <a:rPr lang="en-US" altLang="zh-TW" smtClean="0"/>
              <a:t> = gl_Color;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}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779ACA8-481F-4FD7-9178-3DE4F85A1E06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Execution Model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8944DF2-B9B6-4092-9193-1826AC7F73CC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28900"/>
            <a:ext cx="7696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5219700" y="4365625"/>
            <a:ext cx="2376488" cy="1223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Data Types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800" smtClean="0"/>
              <a:t>C types: int, float, bool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800" smtClean="0"/>
              <a:t>Vectors: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float, vec2, vec 3, vec4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Also int (ivec) and boolean (bvec)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800" smtClean="0"/>
              <a:t>Matrices: mat2, mat3, mat4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Stored by columns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Standard referencing m[row][column]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800" smtClean="0"/>
              <a:t>C++ style constructors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vec3 a =vec3(1.0, 2.0, 3.0)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vec2 b = vec2(a)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15B093C-C552-40CA-9EF4-B375FAF1E071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Pointers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There are </a:t>
            </a:r>
            <a:r>
              <a:rPr lang="en-US" altLang="zh-TW" smtClean="0">
                <a:solidFill>
                  <a:srgbClr val="FF0000"/>
                </a:solidFill>
              </a:rPr>
              <a:t>no pointers </a:t>
            </a:r>
            <a:r>
              <a:rPr lang="en-US" altLang="zh-TW" smtClean="0"/>
              <a:t>in GLSL</a:t>
            </a:r>
          </a:p>
          <a:p>
            <a:pPr eaLnBrk="1" hangingPunct="1"/>
            <a:r>
              <a:rPr lang="en-US" altLang="zh-TW" smtClean="0"/>
              <a:t>We can use C </a:t>
            </a:r>
            <a:r>
              <a:rPr lang="en-US" altLang="zh-TW" smtClean="0">
                <a:solidFill>
                  <a:srgbClr val="FF0000"/>
                </a:solidFill>
              </a:rPr>
              <a:t>structs</a:t>
            </a:r>
            <a:r>
              <a:rPr lang="en-US" altLang="zh-TW" smtClean="0"/>
              <a:t> which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can be copied back from functions</a:t>
            </a:r>
          </a:p>
          <a:p>
            <a:pPr eaLnBrk="1" hangingPunct="1"/>
            <a:r>
              <a:rPr lang="en-US" altLang="zh-TW" smtClean="0"/>
              <a:t>Because matrices and vectors are basic types they can be passed into and output from GLSL functions, e.g.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matrix3 func(matrix3 a)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E8EE89F5-7668-428D-9BDF-F282E3CBECE2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Qualifiers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GLSL has many of the same qualifiers such as </a:t>
            </a:r>
            <a:r>
              <a:rPr lang="en-US" altLang="zh-TW" sz="2800" b="1" smtClean="0">
                <a:solidFill>
                  <a:srgbClr val="FF0000"/>
                </a:solidFill>
                <a:latin typeface="Courier New" pitchFamily="49" charset="0"/>
              </a:rPr>
              <a:t>const</a:t>
            </a:r>
            <a:r>
              <a:rPr lang="en-US" altLang="zh-TW" sz="2800" smtClean="0"/>
              <a:t> as C/C++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Need others due to the nature of the execution model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Variables can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/>
              <a:t>Once per primitive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/>
              <a:t>Once per vertex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/>
              <a:t>Once per fragment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/>
              <a:t>At any time in the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Vertex attributes are </a:t>
            </a:r>
            <a:r>
              <a:rPr lang="en-US" altLang="zh-TW" sz="2800" smtClean="0">
                <a:solidFill>
                  <a:srgbClr val="FF0000"/>
                </a:solidFill>
              </a:rPr>
              <a:t>interpolated</a:t>
            </a:r>
            <a:r>
              <a:rPr lang="en-US" altLang="zh-TW" sz="2800" smtClean="0"/>
              <a:t> by the rasterizer into fragment attributes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F78D6BE-DC67-4CA3-B3B3-E54111316D7E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Programmable Pipelines</a:t>
            </a:r>
          </a:p>
          <a:p>
            <a:pPr lvl="1" eaLnBrk="1" hangingPunct="1"/>
            <a:r>
              <a:rPr lang="en-US" altLang="zh-TW" dirty="0" smtClean="0"/>
              <a:t>Vertex </a:t>
            </a:r>
            <a:r>
              <a:rPr lang="en-US" altLang="zh-TW" dirty="0" err="1" smtClean="0"/>
              <a:t>shaders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Fragment </a:t>
            </a:r>
            <a:r>
              <a:rPr lang="en-US" altLang="zh-TW" dirty="0" err="1" smtClean="0"/>
              <a:t>shaders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Introduction to </a:t>
            </a:r>
            <a:r>
              <a:rPr lang="en-US" altLang="zh-TW" dirty="0" smtClean="0"/>
              <a:t>shading languages</a:t>
            </a: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Attribute Qualifier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</a:rPr>
              <a:t>attribute</a:t>
            </a:r>
            <a:r>
              <a:rPr lang="en-US" altLang="zh-TW" smtClean="0"/>
              <a:t>-qualified variables can change at most once per vertex</a:t>
            </a:r>
          </a:p>
          <a:p>
            <a:pPr lvl="1" eaLnBrk="1" hangingPunct="1"/>
            <a:r>
              <a:rPr lang="en-US" altLang="zh-TW" sz="2700" smtClean="0"/>
              <a:t>Cannot be used in fragment shaders</a:t>
            </a:r>
          </a:p>
          <a:p>
            <a:pPr eaLnBrk="1" hangingPunct="1"/>
            <a:r>
              <a:rPr lang="en-US" altLang="zh-TW" smtClean="0"/>
              <a:t>Built in (OpenGL state variables)</a:t>
            </a:r>
          </a:p>
          <a:p>
            <a:pPr lvl="1" eaLnBrk="1" hangingPunct="1"/>
            <a:r>
              <a:rPr lang="en-US" altLang="zh-TW" sz="2700" b="1" smtClean="0">
                <a:latin typeface="Courier New" pitchFamily="49" charset="0"/>
              </a:rPr>
              <a:t>gl_Color</a:t>
            </a:r>
          </a:p>
          <a:p>
            <a:pPr lvl="1" eaLnBrk="1" hangingPunct="1"/>
            <a:r>
              <a:rPr lang="en-US" altLang="zh-TW" sz="2700" b="1" smtClean="0">
                <a:latin typeface="Courier New" pitchFamily="49" charset="0"/>
              </a:rPr>
              <a:t>gl_ModelViewMatrix</a:t>
            </a:r>
          </a:p>
          <a:p>
            <a:pPr eaLnBrk="1" hangingPunct="1"/>
            <a:r>
              <a:rPr lang="en-US" altLang="zh-TW" smtClean="0"/>
              <a:t>User defined (in application program)</a:t>
            </a:r>
          </a:p>
          <a:p>
            <a:pPr lvl="1" eaLnBrk="1" hangingPunct="1"/>
            <a:r>
              <a:rPr lang="en-US" altLang="zh-TW" sz="2700" b="1" smtClean="0">
                <a:latin typeface="Courier New" pitchFamily="49" charset="0"/>
              </a:rPr>
              <a:t>attribute float temperature</a:t>
            </a:r>
          </a:p>
          <a:p>
            <a:pPr lvl="1" eaLnBrk="1" hangingPunct="1"/>
            <a:r>
              <a:rPr lang="en-US" altLang="zh-TW" sz="2700" b="1" smtClean="0">
                <a:latin typeface="Courier New" pitchFamily="49" charset="0"/>
              </a:rPr>
              <a:t>attribute vec3 velocity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5C144F9-7B55-49AC-B2C8-BEAA6E8AFA74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800" dirty="0" smtClean="0"/>
              <a:t>Uniform Qualified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Variables that are constant for an entire primitive</a:t>
            </a:r>
          </a:p>
          <a:p>
            <a:pPr eaLnBrk="1" hangingPunct="1"/>
            <a:r>
              <a:rPr lang="en-US" altLang="zh-TW" smtClean="0"/>
              <a:t>Can be changed in application </a:t>
            </a:r>
            <a:r>
              <a:rPr lang="en-US" altLang="zh-TW" smtClean="0">
                <a:solidFill>
                  <a:srgbClr val="FF0000"/>
                </a:solidFill>
              </a:rPr>
              <a:t>outside</a:t>
            </a:r>
            <a:r>
              <a:rPr lang="en-US" altLang="zh-TW" smtClean="0"/>
              <a:t> scope of </a:t>
            </a:r>
            <a:r>
              <a:rPr lang="en-US" altLang="zh-TW" b="1" smtClean="0">
                <a:solidFill>
                  <a:srgbClr val="FF0000"/>
                </a:solidFill>
                <a:latin typeface="Courier New" pitchFamily="49" charset="0"/>
              </a:rPr>
              <a:t>glBegin</a:t>
            </a:r>
            <a:r>
              <a:rPr lang="en-US" altLang="zh-TW" smtClean="0"/>
              <a:t> and </a:t>
            </a:r>
            <a:r>
              <a:rPr lang="en-US" altLang="zh-TW" b="1" smtClean="0">
                <a:solidFill>
                  <a:srgbClr val="FF0000"/>
                </a:solidFill>
                <a:latin typeface="Courier New" pitchFamily="49" charset="0"/>
              </a:rPr>
              <a:t>glEnd</a:t>
            </a:r>
          </a:p>
          <a:p>
            <a:pPr eaLnBrk="1" hangingPunct="1"/>
            <a:r>
              <a:rPr lang="en-US" altLang="zh-TW" smtClean="0"/>
              <a:t>Cannot be changed in shader</a:t>
            </a:r>
          </a:p>
          <a:p>
            <a:pPr eaLnBrk="1" hangingPunct="1"/>
            <a:r>
              <a:rPr lang="en-US" altLang="zh-TW" smtClean="0"/>
              <a:t>Used to pass information to shader such as the bounding box of a primitive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75ED0DE-2C25-47C3-B998-C14B805A49F5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Varying Qualified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Variables that are passed from vertex shader to fragment shader</a:t>
            </a:r>
          </a:p>
          <a:p>
            <a:pPr eaLnBrk="1" hangingPunct="1"/>
            <a:r>
              <a:rPr lang="en-US" altLang="zh-TW" smtClean="0"/>
              <a:t>Automatically interpolated by the rasterizer</a:t>
            </a:r>
          </a:p>
          <a:p>
            <a:pPr eaLnBrk="1" hangingPunct="1"/>
            <a:r>
              <a:rPr lang="en-US" altLang="zh-TW" smtClean="0"/>
              <a:t>Built in</a:t>
            </a:r>
          </a:p>
          <a:p>
            <a:pPr lvl="1" eaLnBrk="1" hangingPunct="1"/>
            <a:r>
              <a:rPr lang="en-US" altLang="zh-TW" smtClean="0"/>
              <a:t>Vertex colors</a:t>
            </a:r>
          </a:p>
          <a:p>
            <a:pPr lvl="1" eaLnBrk="1" hangingPunct="1"/>
            <a:r>
              <a:rPr lang="en-US" altLang="zh-TW" smtClean="0"/>
              <a:t>Texture coordinates</a:t>
            </a:r>
          </a:p>
          <a:p>
            <a:pPr eaLnBrk="1" hangingPunct="1"/>
            <a:r>
              <a:rPr lang="en-US" altLang="zh-TW" smtClean="0"/>
              <a:t>User defined</a:t>
            </a:r>
          </a:p>
          <a:p>
            <a:pPr lvl="1" eaLnBrk="1" hangingPunct="1"/>
            <a:r>
              <a:rPr lang="en-US" altLang="zh-TW" smtClean="0"/>
              <a:t>Requires a user defined fragment shader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BFD76C6-3C7B-455D-84C3-C19AF27861CD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Example: Vertex Shader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/>
              <a:t>const vec4 red = vec4(1.0, 0.0, 0.0, 1.0);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solidFill>
                  <a:srgbClr val="FF0000"/>
                </a:solidFill>
              </a:rPr>
              <a:t>varying</a:t>
            </a:r>
            <a:r>
              <a:rPr lang="en-US" altLang="zh-TW" sz="2800" smtClean="0"/>
              <a:t> vec3 </a:t>
            </a:r>
            <a:r>
              <a:rPr lang="en-US" altLang="zh-TW" sz="2800" b="1" smtClean="0"/>
              <a:t>color_out</a:t>
            </a:r>
            <a:r>
              <a:rPr lang="en-US" altLang="zh-TW" sz="2800" smtClean="0"/>
              <a:t>;</a:t>
            </a:r>
          </a:p>
          <a:p>
            <a:pPr eaLnBrk="1" hangingPunct="1">
              <a:buFontTx/>
              <a:buNone/>
            </a:pPr>
            <a:endParaRPr lang="en-US" altLang="zh-TW" sz="1100" smtClean="0"/>
          </a:p>
          <a:p>
            <a:pPr eaLnBrk="1" hangingPunct="1">
              <a:buFontTx/>
              <a:buNone/>
            </a:pPr>
            <a:r>
              <a:rPr lang="en-US" altLang="zh-TW" sz="2800" smtClean="0"/>
              <a:t>void main(void)</a:t>
            </a:r>
          </a:p>
          <a:p>
            <a:pPr eaLnBrk="1" hangingPunct="1">
              <a:buFontTx/>
              <a:buNone/>
            </a:pPr>
            <a:r>
              <a:rPr lang="en-US" altLang="zh-TW" sz="2800" smtClean="0"/>
              <a:t>{</a:t>
            </a:r>
          </a:p>
          <a:p>
            <a:pPr eaLnBrk="1" hangingPunct="1">
              <a:buFontTx/>
              <a:buNone/>
            </a:pPr>
            <a:r>
              <a:rPr lang="en-US" altLang="zh-TW" sz="2800" smtClean="0"/>
              <a:t>  gl_Position =</a:t>
            </a:r>
          </a:p>
          <a:p>
            <a:pPr eaLnBrk="1" hangingPunct="1">
              <a:buFontTx/>
              <a:buNone/>
            </a:pPr>
            <a:r>
              <a:rPr lang="en-US" altLang="zh-TW" sz="2800" smtClean="0"/>
              <a:t>           gl_ModelViewProjectionMatrix*gl_Vertex;</a:t>
            </a:r>
          </a:p>
          <a:p>
            <a:pPr eaLnBrk="1" hangingPunct="1">
              <a:buFontTx/>
              <a:buNone/>
            </a:pPr>
            <a:endParaRPr lang="en-US" altLang="zh-TW" sz="2800" smtClean="0"/>
          </a:p>
          <a:p>
            <a:pPr eaLnBrk="1" hangingPunct="1">
              <a:buFontTx/>
              <a:buNone/>
            </a:pPr>
            <a:r>
              <a:rPr lang="en-US" altLang="zh-TW" sz="2800" smtClean="0"/>
              <a:t>  </a:t>
            </a:r>
            <a:r>
              <a:rPr lang="en-US" altLang="zh-TW" sz="2800" b="1" smtClean="0"/>
              <a:t>color_out</a:t>
            </a:r>
            <a:r>
              <a:rPr lang="en-US" altLang="zh-TW" sz="2800" smtClean="0"/>
              <a:t> = red;</a:t>
            </a:r>
          </a:p>
          <a:p>
            <a:pPr eaLnBrk="1" hangingPunct="1">
              <a:buFontTx/>
              <a:buNone/>
            </a:pPr>
            <a:r>
              <a:rPr lang="en-US" altLang="zh-TW" sz="2800" smtClean="0"/>
              <a:t>}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B96782E-E7A7-4716-AE75-07F44F7B60FF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Required Fragment Shader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</a:rPr>
              <a:t>varying</a:t>
            </a:r>
            <a:r>
              <a:rPr lang="en-US" altLang="zh-TW" smtClean="0"/>
              <a:t> vec3 </a:t>
            </a:r>
            <a:r>
              <a:rPr lang="en-US" altLang="zh-TW" b="1" smtClean="0"/>
              <a:t>color_out</a:t>
            </a:r>
            <a:r>
              <a:rPr lang="en-US" altLang="zh-TW" smtClean="0"/>
              <a:t>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void main(void)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{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gl_FragColor = </a:t>
            </a:r>
            <a:r>
              <a:rPr lang="en-US" altLang="zh-TW" b="1" smtClean="0"/>
              <a:t>color_out</a:t>
            </a:r>
            <a:r>
              <a:rPr lang="en-US" altLang="zh-TW" smtClean="0"/>
              <a:t>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}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7562CCD-4756-45A2-8DBC-E546C55425D3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443663" y="1989138"/>
            <a:ext cx="2305050" cy="922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altLang="zh-TW" dirty="0"/>
          </a:p>
          <a:p>
            <a:pPr algn="ctr">
              <a:defRPr/>
            </a:pPr>
            <a:r>
              <a:rPr lang="en-US" altLang="zh-TW" dirty="0"/>
              <a:t>Vertex </a:t>
            </a:r>
            <a:r>
              <a:rPr lang="en-US" altLang="zh-TW" dirty="0" err="1"/>
              <a:t>Shader</a:t>
            </a:r>
            <a:endParaRPr lang="en-US" altLang="zh-TW" dirty="0"/>
          </a:p>
          <a:p>
            <a:pPr algn="ctr">
              <a:defRPr/>
            </a:pPr>
            <a:endParaRPr lang="zh-TW" altLang="en-US" dirty="0"/>
          </a:p>
        </p:txBody>
      </p:sp>
      <p:sp>
        <p:nvSpPr>
          <p:cNvPr id="3" name="等腰三角形 2"/>
          <p:cNvSpPr/>
          <p:nvPr/>
        </p:nvSpPr>
        <p:spPr>
          <a:xfrm>
            <a:off x="7153275" y="3284538"/>
            <a:ext cx="865188" cy="865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524750" y="3716338"/>
            <a:ext cx="153988" cy="1444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弧形接點 5"/>
          <p:cNvCxnSpPr/>
          <p:nvPr/>
        </p:nvCxnSpPr>
        <p:spPr>
          <a:xfrm rot="16200000" flipH="1">
            <a:off x="7527132" y="3863181"/>
            <a:ext cx="792162" cy="498475"/>
          </a:xfrm>
          <a:prstGeom prst="curvedConnector3">
            <a:avLst>
              <a:gd name="adj1" fmla="val -2886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6443663" y="4581525"/>
            <a:ext cx="2305050" cy="922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altLang="zh-TW" dirty="0"/>
          </a:p>
          <a:p>
            <a:pPr algn="ctr">
              <a:defRPr/>
            </a:pPr>
            <a:r>
              <a:rPr lang="en-US" altLang="zh-TW" dirty="0"/>
              <a:t>Fragment </a:t>
            </a:r>
            <a:r>
              <a:rPr lang="en-US" altLang="zh-TW" dirty="0" err="1"/>
              <a:t>Shader</a:t>
            </a:r>
            <a:endParaRPr lang="en-US" altLang="zh-TW" dirty="0"/>
          </a:p>
          <a:p>
            <a:pPr algn="ctr">
              <a:defRPr/>
            </a:pP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7451725" y="692150"/>
            <a:ext cx="134938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173913" y="1268413"/>
            <a:ext cx="134937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740650" y="1268413"/>
            <a:ext cx="133350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單箭頭接點 8"/>
          <p:cNvCxnSpPr>
            <a:stCxn id="2" idx="2"/>
            <a:endCxn id="3" idx="0"/>
          </p:cNvCxnSpPr>
          <p:nvPr/>
        </p:nvCxnSpPr>
        <p:spPr>
          <a:xfrm flipH="1">
            <a:off x="7586663" y="2911475"/>
            <a:ext cx="9525" cy="3730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2" idx="2"/>
            <a:endCxn id="3" idx="2"/>
          </p:cNvCxnSpPr>
          <p:nvPr/>
        </p:nvCxnSpPr>
        <p:spPr>
          <a:xfrm flipH="1">
            <a:off x="7153275" y="2911475"/>
            <a:ext cx="442913" cy="12382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2" idx="2"/>
            <a:endCxn id="3" idx="4"/>
          </p:cNvCxnSpPr>
          <p:nvPr/>
        </p:nvCxnSpPr>
        <p:spPr>
          <a:xfrm>
            <a:off x="7596188" y="2911475"/>
            <a:ext cx="422275" cy="12382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Passing values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call by</a:t>
            </a:r>
            <a:r>
              <a:rPr lang="en-US" altLang="zh-TW" b="1" smtClean="0"/>
              <a:t> value-return</a:t>
            </a:r>
          </a:p>
          <a:p>
            <a:pPr eaLnBrk="1" hangingPunct="1"/>
            <a:r>
              <a:rPr lang="en-US" altLang="zh-TW" smtClean="0"/>
              <a:t>Variables are copied in</a:t>
            </a:r>
          </a:p>
          <a:p>
            <a:pPr eaLnBrk="1" hangingPunct="1"/>
            <a:r>
              <a:rPr lang="en-US" altLang="zh-TW" smtClean="0"/>
              <a:t>Returned values are copied back</a:t>
            </a:r>
          </a:p>
          <a:p>
            <a:pPr eaLnBrk="1" hangingPunct="1"/>
            <a:r>
              <a:rPr lang="en-US" altLang="zh-TW" smtClean="0"/>
              <a:t>Three possibilities</a:t>
            </a:r>
          </a:p>
          <a:p>
            <a:pPr lvl="1" eaLnBrk="1" hangingPunct="1"/>
            <a:r>
              <a:rPr lang="en-US" altLang="zh-TW" b="1" smtClean="0"/>
              <a:t>in</a:t>
            </a:r>
          </a:p>
          <a:p>
            <a:pPr lvl="1" eaLnBrk="1" hangingPunct="1"/>
            <a:r>
              <a:rPr lang="en-US" altLang="zh-TW" b="1" smtClean="0"/>
              <a:t>out</a:t>
            </a:r>
          </a:p>
          <a:p>
            <a:pPr lvl="1" eaLnBrk="1" hangingPunct="1"/>
            <a:r>
              <a:rPr lang="en-US" altLang="zh-TW" b="1" smtClean="0"/>
              <a:t>inout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510DB52-A260-4785-8629-96513A8DE3E5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Operators and Functions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Standard C functions</a:t>
            </a:r>
          </a:p>
          <a:p>
            <a:pPr lvl="1" eaLnBrk="1" hangingPunct="1"/>
            <a:r>
              <a:rPr lang="en-US" altLang="zh-TW" smtClean="0"/>
              <a:t>Trigonometric</a:t>
            </a:r>
          </a:p>
          <a:p>
            <a:pPr lvl="1" eaLnBrk="1" hangingPunct="1"/>
            <a:r>
              <a:rPr lang="en-US" altLang="zh-TW" smtClean="0"/>
              <a:t>Arithmetic</a:t>
            </a:r>
          </a:p>
          <a:p>
            <a:pPr lvl="1" eaLnBrk="1" hangingPunct="1"/>
            <a:r>
              <a:rPr lang="en-US" altLang="zh-TW" smtClean="0"/>
              <a:t>Normalize, reflect, length</a:t>
            </a:r>
          </a:p>
          <a:p>
            <a:pPr eaLnBrk="1" hangingPunct="1"/>
            <a:r>
              <a:rPr lang="en-US" altLang="zh-TW" smtClean="0"/>
              <a:t>Overloading of vector and matrix types</a:t>
            </a:r>
          </a:p>
          <a:p>
            <a:pPr lvl="1" eaLnBrk="1" hangingPunct="1">
              <a:buFontTx/>
              <a:buNone/>
            </a:pPr>
            <a:r>
              <a:rPr lang="en-US" altLang="zh-TW" smtClean="0"/>
              <a:t>mat4 a;</a:t>
            </a:r>
          </a:p>
          <a:p>
            <a:pPr lvl="1" eaLnBrk="1" hangingPunct="1">
              <a:buFontTx/>
              <a:buNone/>
            </a:pPr>
            <a:r>
              <a:rPr lang="en-US" altLang="zh-TW" smtClean="0"/>
              <a:t>vec4 b, c, d;</a:t>
            </a:r>
          </a:p>
          <a:p>
            <a:pPr lvl="1" eaLnBrk="1" hangingPunct="1">
              <a:buFontTx/>
              <a:buNone/>
            </a:pPr>
            <a:r>
              <a:rPr lang="en-US" altLang="zh-TW" smtClean="0"/>
              <a:t>c = b*a; </a:t>
            </a:r>
            <a:r>
              <a:rPr lang="en-US" altLang="zh-TW" sz="2400" smtClean="0">
                <a:solidFill>
                  <a:srgbClr val="00B050"/>
                </a:solidFill>
              </a:rPr>
              <a:t>// a column vector stored as a 1d array</a:t>
            </a:r>
          </a:p>
          <a:p>
            <a:pPr lvl="1" eaLnBrk="1" hangingPunct="1">
              <a:buFontTx/>
              <a:buNone/>
            </a:pPr>
            <a:r>
              <a:rPr lang="en-US" altLang="zh-TW" smtClean="0"/>
              <a:t>d = a*b; </a:t>
            </a:r>
            <a:r>
              <a:rPr lang="en-US" altLang="zh-TW" smtClean="0">
                <a:solidFill>
                  <a:srgbClr val="00B050"/>
                </a:solidFill>
              </a:rPr>
              <a:t>// a row vector stored as a 1d array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6E98FE7-C4D3-4DDF-9496-AF9AA9CF5F6A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Swizzling and Selection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Can refer to array elements by element using [] or selection (.) operator with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x, y, z, 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r, g, b,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s, t, p, q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b="1" smtClean="0">
                <a:latin typeface="Courier New" pitchFamily="49" charset="0"/>
              </a:rPr>
              <a:t>a[2], a.b, a.z, a.p</a:t>
            </a:r>
            <a:r>
              <a:rPr lang="en-US" altLang="zh-TW" smtClean="0"/>
              <a:t> are the same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/>
              <a:t>Swizzling</a:t>
            </a:r>
            <a:r>
              <a:rPr lang="en-US" altLang="zh-TW" smtClean="0"/>
              <a:t> operator lets us manipulate components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Courier New" pitchFamily="49" charset="0"/>
              </a:rPr>
              <a:t>vec4 a;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Courier New" pitchFamily="49" charset="0"/>
              </a:rPr>
              <a:t>a.yz = vec2(1.0, 2.0);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80E2612-0B87-45A6-88B9-67ED4C33C136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Uniform</a:t>
            </a:r>
            <a:endParaRPr lang="zh-TW" altLang="en-US" dirty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// Find out where the flicker constant lives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flickerLocation = glGetUniformLocation(progObj, "flickerFactor");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// Pick a random flicker factor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flickerFactor += ((((GLfloat)rand())/((GLfloat)RAND_MAX)) - 0.5f) * 0.1f;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if (flickerFactor &gt; 1.0f) flickerFactor = 1.0f;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if (flickerFactor &lt; 0.0f) flickerFactor = 0.0f;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smtClean="0"/>
              <a:t>        </a:t>
            </a:r>
            <a:r>
              <a:rPr lang="en-US" altLang="zh-TW" sz="2000" smtClean="0">
                <a:solidFill>
                  <a:srgbClr val="FF0000"/>
                </a:solidFill>
              </a:rPr>
              <a:t>glUniform1f(</a:t>
            </a:r>
            <a:r>
              <a:rPr lang="en-US" altLang="zh-TW" sz="2000" smtClean="0"/>
              <a:t>flickerLocation, flickerFactor);</a:t>
            </a:r>
            <a:endParaRPr lang="zh-TW" altLang="en-US" sz="2000" smtClean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GLSL 2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 model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Introduction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Recent major advance in real time graphics is </a:t>
            </a:r>
            <a:r>
              <a:rPr lang="en-US" altLang="zh-TW" b="1" smtClean="0"/>
              <a:t>programmable pipeline</a:t>
            </a:r>
          </a:p>
          <a:p>
            <a:pPr eaLnBrk="1" hangingPunct="1"/>
            <a:endParaRPr lang="en-US" altLang="zh-TW" b="1" smtClean="0"/>
          </a:p>
          <a:p>
            <a:pPr lvl="1" eaLnBrk="1" hangingPunct="1"/>
            <a:r>
              <a:rPr lang="en-US" altLang="zh-TW" smtClean="0"/>
              <a:t>First introduced by NVIDIA GForce 3</a:t>
            </a:r>
          </a:p>
          <a:p>
            <a:pPr lvl="1" eaLnBrk="1" hangingPunct="1"/>
            <a:r>
              <a:rPr lang="en-US" altLang="zh-TW" smtClean="0"/>
              <a:t>Software Support</a:t>
            </a:r>
          </a:p>
          <a:p>
            <a:pPr lvl="2" eaLnBrk="1" hangingPunct="1"/>
            <a:r>
              <a:rPr lang="en-US" altLang="zh-TW" smtClean="0"/>
              <a:t>Direct X 8, 9, 10</a:t>
            </a:r>
          </a:p>
          <a:p>
            <a:pPr lvl="2" eaLnBrk="1" hangingPunct="1"/>
            <a:r>
              <a:rPr lang="en-US" altLang="zh-TW" smtClean="0"/>
              <a:t>OpenGL Extensions</a:t>
            </a:r>
          </a:p>
          <a:p>
            <a:pPr lvl="2" eaLnBrk="1" hangingPunct="1"/>
            <a:r>
              <a:rPr lang="en-US" altLang="zh-TW" smtClean="0"/>
              <a:t>OpenGL Shading Language (GLSL)</a:t>
            </a:r>
          </a:p>
          <a:p>
            <a:pPr lvl="2" eaLnBrk="1" hangingPunct="1"/>
            <a:r>
              <a:rPr lang="en-US" altLang="zh-TW" smtClean="0"/>
              <a:t>Cg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E95EE1D5-BD45-416B-B695-CA17E2E8D920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Coupling GLSL to Applications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Example applications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B26EB7C-FB8F-4713-A317-21BB97B4847D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smtClean="0"/>
              <a:t>Linking Shaders to OpenGL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OpenGL Extensions</a:t>
            </a:r>
          </a:p>
          <a:p>
            <a:pPr lvl="1" eaLnBrk="1" hangingPunct="1"/>
            <a:r>
              <a:rPr lang="en-US" altLang="zh-TW" smtClean="0"/>
              <a:t>ARB_shader_objects</a:t>
            </a:r>
          </a:p>
          <a:p>
            <a:pPr lvl="1" eaLnBrk="1" hangingPunct="1"/>
            <a:r>
              <a:rPr lang="en-US" altLang="zh-TW" smtClean="0"/>
              <a:t>ARB_vertex_shader</a:t>
            </a:r>
          </a:p>
          <a:p>
            <a:pPr lvl="1" eaLnBrk="1" hangingPunct="1"/>
            <a:r>
              <a:rPr lang="en-US" altLang="zh-TW" smtClean="0"/>
              <a:t>ARB_fragment_shader</a:t>
            </a:r>
          </a:p>
          <a:p>
            <a:pPr eaLnBrk="1" hangingPunct="1"/>
            <a:r>
              <a:rPr lang="en-US" altLang="zh-TW" smtClean="0"/>
              <a:t>OpenGL 2.0</a:t>
            </a:r>
          </a:p>
          <a:p>
            <a:pPr lvl="1" eaLnBrk="1" hangingPunct="1"/>
            <a:r>
              <a:rPr lang="en-US" altLang="zh-TW" smtClean="0"/>
              <a:t>Almost identical to using extensions</a:t>
            </a:r>
          </a:p>
          <a:p>
            <a:pPr lvl="1" eaLnBrk="1" hangingPunct="1"/>
            <a:r>
              <a:rPr lang="en-US" altLang="zh-TW" smtClean="0"/>
              <a:t>Avoids extension suffixes on function names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AC0CCAD-9F1A-49B2-AB45-688A532C1CE5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Reading a Shader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Shader are added to the program object and compiled</a:t>
            </a:r>
          </a:p>
          <a:p>
            <a:pPr eaLnBrk="1" hangingPunct="1"/>
            <a:r>
              <a:rPr lang="en-US" altLang="zh-TW" smtClean="0"/>
              <a:t>Usual method of passing a shader is as a null-terminated string using the function </a:t>
            </a:r>
            <a:r>
              <a:rPr lang="en-US" altLang="zh-TW" b="1" smtClean="0">
                <a:latin typeface="Courier New" pitchFamily="49" charset="0"/>
              </a:rPr>
              <a:t>glShaderSource</a:t>
            </a:r>
          </a:p>
          <a:p>
            <a:pPr eaLnBrk="1" hangingPunct="1"/>
            <a:r>
              <a:rPr lang="en-US" altLang="zh-TW" smtClean="0"/>
              <a:t>If the shader is in a file, we can write a reader to convert the file to a string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00D66AE-A6B8-41A3-A732-8BF38A22E5D8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Shader Reader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827A722-D3B9-4C31-8930-C87898C56113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24000" y="1752600"/>
            <a:ext cx="6781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char* readShaderSource(const char* shaderFile)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FILE* fp = fopen(shaderFile, "r");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char* buf;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long size;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if(fp == NULL) return(NULL);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fseek(fp, 0L, SEEK_END); /* end of file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size = ftell(fp);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fseek(fp, )L, SEEK_SET); /* start of file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Shader Reader (cont)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  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D0DAC4B-EE42-4EE2-A93D-6A9B53F55347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8295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buf = (char*) malloc(statBuf.st_size + 1 * sizeof(char));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fread(buf, 1, size, fp);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buf[size] = '\0';  /null termination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fclose(fp);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return buf;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B60D0CE-EE33-45D7-8523-D8B1BDEDC33D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Adding a Vertex Shader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9041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itchFamily="49" charset="0"/>
                <a:ea typeface="新細明體" charset="-120"/>
              </a:rPr>
              <a:t>GLint vShader;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itchFamily="49" charset="0"/>
                <a:ea typeface="新細明體" charset="-120"/>
              </a:rPr>
              <a:t>GLunit myVertexObj;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itchFamily="49" charset="0"/>
                <a:ea typeface="新細明體" charset="-120"/>
              </a:rPr>
              <a:t>GLchar vShaderfile[] = “my_vertex_shader”;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itchFamily="49" charset="0"/>
                <a:ea typeface="新細明體" charset="-120"/>
              </a:rPr>
              <a:t>GLchar* vSource = readShaderSource(vShaderFile);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1800" b="1">
                <a:latin typeface="Courier New" pitchFamily="49" charset="0"/>
                <a:ea typeface="新細明體" charset="-120"/>
              </a:rPr>
              <a:t>myVertexObj = glCreateShader(GL_VERTEX_SHADER);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itchFamily="49" charset="0"/>
                <a:ea typeface="新細明體" charset="-120"/>
              </a:rPr>
              <a:t>glShaderSource(myVertexObj, 1, &amp; vSource, NULL);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itchFamily="49" charset="0"/>
                <a:ea typeface="新細明體" charset="-120"/>
              </a:rPr>
              <a:t>glCompileShader(myVertexObj);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5FCB872-2C9E-4DC6-9A81-B1DA5C8F6CCC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Program Object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smtClean="0"/>
              <a:t>Container for shaders </a:t>
            </a:r>
          </a:p>
          <a:p>
            <a:pPr lvl="1"/>
            <a:r>
              <a:rPr lang="en-US" altLang="zh-TW" sz="2400" smtClean="0"/>
              <a:t>Can contain multiple shaders</a:t>
            </a:r>
          </a:p>
          <a:p>
            <a:pPr lvl="1"/>
            <a:r>
              <a:rPr lang="en-US" altLang="zh-TW" sz="2400" smtClean="0"/>
              <a:t>Other GLSL functions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684213" y="3213100"/>
            <a:ext cx="81359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Courier New" pitchFamily="49" charset="0"/>
                <a:ea typeface="新細明體" charset="-120"/>
              </a:rPr>
              <a:t>GLuint myProgObj;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Courier New" pitchFamily="49" charset="0"/>
                <a:ea typeface="新細明體" charset="-120"/>
              </a:rPr>
              <a:t>myProgObj = </a:t>
            </a:r>
            <a:r>
              <a:rPr lang="en-US" altLang="zh-TW" sz="2800" b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glCreateProgram</a:t>
            </a:r>
            <a:r>
              <a:rPr lang="en-US" altLang="zh-TW" sz="2800" b="1">
                <a:latin typeface="Courier New" pitchFamily="49" charset="0"/>
                <a:ea typeface="新細明體" charset="-12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2800" b="1">
                <a:solidFill>
                  <a:srgbClr val="00B050"/>
                </a:solidFill>
                <a:latin typeface="Courier New" pitchFamily="49" charset="0"/>
                <a:ea typeface="新細明體" charset="-120"/>
              </a:rPr>
              <a:t>/* define shader objects here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glUseProgram</a:t>
            </a:r>
            <a:r>
              <a:rPr lang="en-US" altLang="zh-TW" sz="2400" b="1">
                <a:latin typeface="Courier New" pitchFamily="49" charset="0"/>
                <a:ea typeface="新細明體" charset="-120"/>
              </a:rPr>
              <a:t>(myProgObj);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glAttachShader(myProgObj, vertexShader 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glAttachShader(myProgObj, fragmentShader 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glLinkProgram</a:t>
            </a:r>
            <a:r>
              <a:rPr lang="en-US" altLang="zh-TW" sz="2400" b="1">
                <a:latin typeface="Courier New" pitchFamily="49" charset="0"/>
                <a:ea typeface="新細明體" charset="-120"/>
              </a:rPr>
              <a:t>(myProgObj);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Vertex Attributes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Vertex attributes are named in the shaders</a:t>
            </a:r>
          </a:p>
          <a:p>
            <a:pPr eaLnBrk="1" hangingPunct="1"/>
            <a:r>
              <a:rPr lang="en-US" altLang="zh-TW" smtClean="0"/>
              <a:t>Linker forms a table </a:t>
            </a:r>
          </a:p>
          <a:p>
            <a:pPr eaLnBrk="1" hangingPunct="1"/>
            <a:r>
              <a:rPr lang="en-US" altLang="zh-TW" smtClean="0"/>
              <a:t>Application can get index from table and tie it to an application variable</a:t>
            </a:r>
          </a:p>
          <a:p>
            <a:pPr eaLnBrk="1" hangingPunct="1"/>
            <a:r>
              <a:rPr lang="en-US" altLang="zh-TW" smtClean="0"/>
              <a:t>Similar process for uniform variables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92BBD5E-1B92-4630-B822-10F59F831E40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Vertex Attribute 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2E2B81F-D63A-433C-BDAD-E2A2B6134A8F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1121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B050"/>
                </a:solidFill>
                <a:latin typeface="Courier New" pitchFamily="49" charset="0"/>
                <a:ea typeface="新細明體" charset="-120"/>
              </a:rPr>
              <a:t>// myColor is name in shader </a:t>
            </a:r>
            <a:endParaRPr lang="en-US" altLang="zh-TW" sz="24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GLint colorAttr;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colorAttr = glGetAttribLocation(myProgObj,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    "myColor");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B050"/>
                </a:solidFill>
                <a:latin typeface="Courier New" pitchFamily="49" charset="0"/>
                <a:ea typeface="新細明體" charset="-120"/>
              </a:rPr>
              <a:t>// color is variable in application </a:t>
            </a:r>
            <a:endParaRPr lang="en-US" altLang="zh-TW" sz="24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GLfloat color[4];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glVertexAttrib4fv(colorAttrib, color);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Courier New" pitchFamily="49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Uniform Variable Example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854D023-3B59-4A2F-8ABC-F687F0EECB0C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8463" y="1778000"/>
            <a:ext cx="84804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B050"/>
                </a:solidFill>
                <a:latin typeface="Courier New" pitchFamily="49" charset="0"/>
                <a:ea typeface="新細明體" charset="-120"/>
              </a:rPr>
              <a:t>// angle defined in shader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GLint angleParam;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angleParam = glGetUniformLocation(myProgObj,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   "angle");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0B050"/>
                </a:solidFill>
                <a:latin typeface="Courier New" pitchFamily="49" charset="0"/>
                <a:ea typeface="新細明體" charset="-120"/>
              </a:rPr>
              <a:t>// my_angle set in application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GLfloat my_angle;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my_angle = 5.0 </a:t>
            </a:r>
            <a:r>
              <a:rPr lang="en-US" altLang="zh-TW" sz="2400" b="1">
                <a:solidFill>
                  <a:srgbClr val="00B050"/>
                </a:solidFill>
                <a:latin typeface="Courier New" pitchFamily="49" charset="0"/>
                <a:ea typeface="新細明體" charset="-120"/>
              </a:rPr>
              <a:t>/* or some other value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glUniform1f(angleParam, my_angle);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Courier New" pitchFamily="49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en-US" altLang="zh-TW" smtClean="0"/>
              <a:t>Two main components</a:t>
            </a:r>
          </a:p>
          <a:p>
            <a:pPr lvl="1" eaLnBrk="1" hangingPunct="1"/>
            <a:r>
              <a:rPr lang="en-US" altLang="zh-TW" smtClean="0"/>
              <a:t>Vertex programs (shaders)</a:t>
            </a:r>
          </a:p>
          <a:p>
            <a:pPr lvl="1" eaLnBrk="1" hangingPunct="1"/>
            <a:r>
              <a:rPr lang="en-US" altLang="zh-TW" smtClean="0"/>
              <a:t>Fragment programs (shaders)</a:t>
            </a:r>
          </a:p>
          <a:p>
            <a:pPr eaLnBrk="1" hangingPunct="1"/>
            <a:r>
              <a:rPr lang="en-US" altLang="zh-TW" smtClean="0"/>
              <a:t>Requires detailed understanding of two seemingly contradictory approaches</a:t>
            </a:r>
          </a:p>
          <a:p>
            <a:pPr lvl="1" eaLnBrk="1" hangingPunct="1"/>
            <a:r>
              <a:rPr lang="en-US" altLang="zh-TW" smtClean="0"/>
              <a:t>OpenGL pipeline</a:t>
            </a:r>
          </a:p>
          <a:p>
            <a:pPr lvl="2" eaLnBrk="1" hangingPunct="1"/>
            <a:r>
              <a:rPr lang="en-US" altLang="zh-TW" smtClean="0"/>
              <a:t>Real time</a:t>
            </a:r>
          </a:p>
          <a:p>
            <a:pPr lvl="1" eaLnBrk="1" hangingPunct="1"/>
            <a:r>
              <a:rPr lang="en-US" altLang="zh-TW" smtClean="0"/>
              <a:t>RenderMan ideas </a:t>
            </a:r>
          </a:p>
          <a:p>
            <a:pPr lvl="2" eaLnBrk="1" hangingPunct="1"/>
            <a:r>
              <a:rPr lang="en-US" altLang="zh-TW" smtClean="0"/>
              <a:t>offline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63E0409-E803-4004-933B-512D7DC1B1B3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Glsl.h</a:t>
            </a:r>
            <a:endParaRPr lang="zh-TW" altLang="en-US" dirty="0"/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z="2400" smtClean="0"/>
              <a:t>#include "glsl.h"</a:t>
            </a:r>
          </a:p>
          <a:p>
            <a:pPr marL="0" indent="0">
              <a:buFontTx/>
              <a:buNone/>
            </a:pPr>
            <a:endParaRPr lang="en-US" altLang="zh-TW" sz="2400" smtClean="0"/>
          </a:p>
          <a:p>
            <a:pPr marL="0" indent="0">
              <a:buFontTx/>
              <a:buNone/>
            </a:pPr>
            <a:r>
              <a:rPr lang="en-US" altLang="zh-TW" sz="2400" smtClean="0"/>
              <a:t>glShaderManager SM;</a:t>
            </a:r>
          </a:p>
          <a:p>
            <a:pPr marL="0" indent="0">
              <a:buFontTx/>
              <a:buNone/>
            </a:pPr>
            <a:r>
              <a:rPr lang="en-US" altLang="zh-TW" sz="2400" smtClean="0"/>
              <a:t>shader = SM.loadfromFile("brick.vert", "brick.frag");</a:t>
            </a:r>
          </a:p>
          <a:p>
            <a:pPr marL="0" indent="0">
              <a:buFontTx/>
              <a:buNone/>
            </a:pPr>
            <a:endParaRPr lang="en-US" altLang="zh-TW" smtClean="0"/>
          </a:p>
          <a:p>
            <a:pPr marL="0" indent="0">
              <a:buFontTx/>
              <a:buNone/>
            </a:pPr>
            <a:r>
              <a:rPr lang="en-US" altLang="zh-TW" sz="2400" smtClean="0"/>
              <a:t>shader-&gt;begin();</a:t>
            </a:r>
          </a:p>
          <a:p>
            <a:pPr marL="0" indent="0">
              <a:buFontTx/>
              <a:buNone/>
            </a:pPr>
            <a:r>
              <a:rPr lang="en-US" altLang="zh-TW" sz="2400" smtClean="0"/>
              <a:t>    shader-&gt;setUniform3f("LightPosition", 1, 1, 1);</a:t>
            </a:r>
          </a:p>
          <a:p>
            <a:pPr marL="0" indent="0">
              <a:buFontTx/>
              <a:buNone/>
            </a:pPr>
            <a:r>
              <a:rPr lang="en-US" altLang="zh-TW" sz="2400" smtClean="0"/>
              <a:t>    DrawSomething();</a:t>
            </a:r>
          </a:p>
          <a:p>
            <a:pPr marL="0" indent="0">
              <a:buFontTx/>
              <a:buNone/>
            </a:pPr>
            <a:r>
              <a:rPr lang="en-US" altLang="zh-TW" sz="2400" smtClean="0"/>
              <a:t>shader-&gt;end();</a:t>
            </a:r>
          </a:p>
          <a:p>
            <a:pPr marL="0" indent="0">
              <a:buFontTx/>
              <a:buNone/>
            </a:pPr>
            <a:endParaRPr lang="zh-TW" altLang="en-US" smtClean="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Vertex Shader Applications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Moving vertices</a:t>
            </a:r>
          </a:p>
          <a:p>
            <a:pPr lvl="1" eaLnBrk="1" hangingPunct="1"/>
            <a:r>
              <a:rPr lang="en-US" altLang="zh-TW" smtClean="0"/>
              <a:t>Morphing </a:t>
            </a:r>
          </a:p>
          <a:p>
            <a:pPr lvl="1" eaLnBrk="1" hangingPunct="1"/>
            <a:r>
              <a:rPr lang="en-US" altLang="zh-TW" smtClean="0"/>
              <a:t>Wave motion</a:t>
            </a:r>
          </a:p>
          <a:p>
            <a:pPr lvl="1" eaLnBrk="1" hangingPunct="1"/>
            <a:r>
              <a:rPr lang="en-US" altLang="zh-TW" smtClean="0"/>
              <a:t>Fractals</a:t>
            </a:r>
          </a:p>
          <a:p>
            <a:pPr eaLnBrk="1" hangingPunct="1"/>
            <a:r>
              <a:rPr lang="en-US" altLang="zh-TW" smtClean="0"/>
              <a:t>Lighting</a:t>
            </a:r>
          </a:p>
          <a:p>
            <a:pPr lvl="1" eaLnBrk="1" hangingPunct="1"/>
            <a:r>
              <a:rPr lang="en-US" altLang="zh-TW" smtClean="0"/>
              <a:t>More realistic models</a:t>
            </a:r>
          </a:p>
          <a:p>
            <a:pPr lvl="1" eaLnBrk="1" hangingPunct="1"/>
            <a:r>
              <a:rPr lang="en-US" altLang="zh-TW" smtClean="0"/>
              <a:t>Cartoon shaders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C242F5D-DBF5-423F-8B64-33F9DAD03CBE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Wave Motion Vertex Shader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EDB56622-7A76-43C3-8F76-AC5A8F758E22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-73025" y="1806575"/>
            <a:ext cx="9290050" cy="4802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uniform float time;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uniform float xs, zs, </a:t>
            </a:r>
            <a:r>
              <a:rPr lang="en-US" altLang="zh-TW" sz="2400" b="1">
                <a:solidFill>
                  <a:srgbClr val="00B050"/>
                </a:solidFill>
                <a:latin typeface="Courier New" pitchFamily="49" charset="0"/>
                <a:ea typeface="新細明體" charset="-120"/>
              </a:rPr>
              <a:t>// frequencies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uniform float h; </a:t>
            </a:r>
            <a:r>
              <a:rPr lang="en-US" altLang="zh-TW" sz="2400" b="1">
                <a:solidFill>
                  <a:srgbClr val="00B050"/>
                </a:solidFill>
                <a:latin typeface="Courier New" pitchFamily="49" charset="0"/>
                <a:ea typeface="新細明體" charset="-120"/>
              </a:rPr>
              <a:t>// height scale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b="1">
              <a:latin typeface="Courier New" pitchFamily="49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void main()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vec4 t =gl_Vertex;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t.y = gl_Vertex.y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   + h*sin(time + xs*gl_Vertex.x)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   + h*sin(time + zs*gl_Vertex.z);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2400" b="1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sz="2400" b="1">
                <a:latin typeface="Courier New" pitchFamily="49" charset="0"/>
                <a:ea typeface="新細明體" charset="-120"/>
              </a:rPr>
              <a:t> = gl_ModelViewProjectionMatrix*t;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Courier New" pitchFamily="49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Particle System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00E0185-CFE7-4680-AD96-35D42F5485C1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005638" cy="517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uniform vec3 init_vel;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uniform float g, m, 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void main()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vec3 object_pos;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object_pos.x = gl_Vertex.x + vel.x*t;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object_pos.y = gl_Vertex.y + vel.y*t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     + g/(2.0*m)*t*t;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object_pos.z = gl_Vertex.z + vel.z*t;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gl_Position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  gl_ModelViewProjectionMatrix*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      vec4(object_pos,1);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  <a:ea typeface="新細明體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>
              <a:latin typeface="Courier New" pitchFamily="49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86125" y="2638425"/>
            <a:ext cx="2143125" cy="642938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1563" y="2636838"/>
            <a:ext cx="1714500" cy="642937"/>
          </a:xfrm>
          <a:prstGeom prst="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0" y="2636838"/>
            <a:ext cx="1285875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Phong</a:t>
            </a:r>
            <a:r>
              <a:rPr lang="en-US" altLang="zh-TW" dirty="0" smtClean="0"/>
              <a:t> shading</a:t>
            </a:r>
            <a:endParaRPr lang="zh-TW" altLang="en-US" dirty="0"/>
          </a:p>
        </p:txBody>
      </p:sp>
      <p:sp>
        <p:nvSpPr>
          <p:cNvPr id="645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35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35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3500" smtClean="0">
                <a:latin typeface="Times New Roman" pitchFamily="18" charset="0"/>
              </a:rPr>
              <a:t>I</a:t>
            </a:r>
            <a:r>
              <a:rPr lang="en-US" altLang="zh-TW" sz="3500" smtClean="0"/>
              <a:t> = </a:t>
            </a:r>
            <a:r>
              <a:rPr lang="en-US" altLang="zh-TW" sz="3500" smtClean="0">
                <a:latin typeface="Times New Roman" pitchFamily="18" charset="0"/>
              </a:rPr>
              <a:t>k</a:t>
            </a:r>
            <a:r>
              <a:rPr lang="en-US" altLang="zh-TW" sz="3500" baseline="-25000" smtClean="0">
                <a:latin typeface="Times New Roman" pitchFamily="18" charset="0"/>
              </a:rPr>
              <a:t>d</a:t>
            </a:r>
            <a:r>
              <a:rPr lang="en-US" altLang="zh-TW" sz="3500" smtClean="0">
                <a:latin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</a:rPr>
              <a:t>d</a:t>
            </a:r>
            <a:r>
              <a:rPr lang="en-US" altLang="zh-TW" sz="3500" smtClean="0"/>
              <a:t>  </a:t>
            </a:r>
            <a:r>
              <a:rPr lang="en-US" altLang="zh-TW" sz="3500" b="1" smtClean="0">
                <a:latin typeface="Times New Roman" pitchFamily="18" charset="0"/>
              </a:rPr>
              <a:t>l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3500" b="1" smtClean="0">
                <a:latin typeface="Times New Roman" pitchFamily="18" charset="0"/>
              </a:rPr>
              <a:t>v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300" baseline="30000" smtClean="0">
                <a:latin typeface="Symbol" pitchFamily="18" charset="2"/>
                <a:cs typeface="Times New Roman" pitchFamily="18" charset="0"/>
              </a:rPr>
              <a:t>a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+ k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3500" baseline="-25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3500" baseline="-25000" smtClean="0"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6125" y="3351213"/>
            <a:ext cx="2143125" cy="642937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71563" y="3349625"/>
            <a:ext cx="1714500" cy="642938"/>
          </a:xfrm>
          <a:prstGeom prst="rect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715000" y="3362325"/>
            <a:ext cx="1285875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4522" name="文字方塊 12"/>
          <p:cNvSpPr txBox="1">
            <a:spLocks noChangeArrowheads="1"/>
          </p:cNvSpPr>
          <p:nvPr/>
        </p:nvSpPr>
        <p:spPr bwMode="auto">
          <a:xfrm>
            <a:off x="1143000" y="342265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diffuse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64523" name="文字方塊 13"/>
          <p:cNvSpPr txBox="1">
            <a:spLocks noChangeArrowheads="1"/>
          </p:cNvSpPr>
          <p:nvPr/>
        </p:nvSpPr>
        <p:spPr bwMode="auto">
          <a:xfrm>
            <a:off x="3643313" y="342265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specular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64524" name="文字方塊 14"/>
          <p:cNvSpPr txBox="1">
            <a:spLocks noChangeArrowheads="1"/>
          </p:cNvSpPr>
          <p:nvPr/>
        </p:nvSpPr>
        <p:spPr bwMode="auto">
          <a:xfrm>
            <a:off x="5572125" y="34337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ambient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230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Modified </a:t>
            </a:r>
            <a:r>
              <a:rPr lang="en-US" altLang="zh-TW" sz="3300" dirty="0" err="1" smtClean="0"/>
              <a:t>Phong</a:t>
            </a:r>
            <a:r>
              <a:rPr lang="en-US" altLang="zh-TW" sz="3300" dirty="0" smtClean="0"/>
              <a:t> Vertex Shader I</a:t>
            </a:r>
          </a:p>
        </p:txBody>
      </p:sp>
      <p:sp>
        <p:nvSpPr>
          <p:cNvPr id="6553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/>
              <a:t>void main(void)</a:t>
            </a:r>
          </a:p>
          <a:p>
            <a:pPr eaLnBrk="1" hangingPunct="1">
              <a:buFontTx/>
              <a:buNone/>
            </a:pPr>
            <a:r>
              <a:rPr lang="en-US" altLang="zh-TW" sz="2000" smtClean="0">
                <a:solidFill>
                  <a:srgbClr val="00B050"/>
                </a:solidFill>
              </a:rPr>
              <a:t>/* modified Phong vertex shader (without distance term) */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{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gl_Position = gl_ModelViewProjectionMatrix * gl_Vertex;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vec4 ambient, diffuse, specular;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vec4 eyePosition = gl_ModelViewMatrix * gl_Vertex;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vec4 eyeLightPos = gl_LightSource[0].position;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vec3 N = normalize(gl_NormalMatrix * gl_Normal);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vec3 L = normalize(eyeLightPos.xyz - eyePosition.xyz);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vec3 E = -normalize(eyePosition.xyz);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vec3 H = normalize(L + E);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}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A87C063-6A05-4FC9-9AA2-BDB5CF6CF574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Modified </a:t>
            </a:r>
            <a:r>
              <a:rPr lang="en-US" altLang="zh-TW" sz="3300" dirty="0" err="1" smtClean="0"/>
              <a:t>Phong</a:t>
            </a:r>
            <a:r>
              <a:rPr lang="en-US" altLang="zh-TW" sz="3300" dirty="0" smtClean="0"/>
              <a:t> Vertex Shader II</a:t>
            </a:r>
          </a:p>
        </p:txBody>
      </p:sp>
      <p:sp>
        <p:nvSpPr>
          <p:cNvPr id="6656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>
                <a:solidFill>
                  <a:srgbClr val="00B050"/>
                </a:solidFill>
              </a:rPr>
              <a:t> /* compute diffuse, ambient, and specular contributions */</a:t>
            </a:r>
          </a:p>
          <a:p>
            <a:pPr eaLnBrk="1" hangingPunct="1">
              <a:buFontTx/>
              <a:buNone/>
            </a:pPr>
            <a:endParaRPr lang="en-US" altLang="zh-TW" sz="2000" smtClean="0"/>
          </a:p>
          <a:p>
            <a:pPr eaLnBrk="1" hangingPunct="1">
              <a:buFontTx/>
              <a:buNone/>
            </a:pPr>
            <a:r>
              <a:rPr lang="en-US" altLang="zh-TW" sz="2000" smtClean="0"/>
              <a:t>    float Kd = max(dot(L, N), 0.0);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float Ks = pow(max(dot(N, H), 0.0), gl_FrontMaterial.shininess);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float Ka = 0.0;</a:t>
            </a:r>
          </a:p>
          <a:p>
            <a:pPr eaLnBrk="1" hangingPunct="1">
              <a:buFontTx/>
              <a:buNone/>
            </a:pPr>
            <a:endParaRPr lang="en-US" altLang="zh-TW" sz="2000" smtClean="0"/>
          </a:p>
          <a:p>
            <a:pPr eaLnBrk="1" hangingPunct="1">
              <a:buFontTx/>
              <a:buNone/>
            </a:pPr>
            <a:r>
              <a:rPr lang="en-US" altLang="zh-TW" sz="2000" smtClean="0"/>
              <a:t>    ambient = Ka*gl_FrontLightProduct[0].ambient;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diffuse = Kd*gl_FrontLightProduct[0].diffuse;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    specular = Ks*gl_FrontLightProduct[0].specular;</a:t>
            </a:r>
          </a:p>
          <a:p>
            <a:pPr eaLnBrk="1" hangingPunct="1">
              <a:buFontTx/>
              <a:buNone/>
            </a:pPr>
            <a:endParaRPr lang="en-US" altLang="zh-TW" sz="2000" smtClean="0"/>
          </a:p>
          <a:p>
            <a:pPr eaLnBrk="1" hangingPunct="1">
              <a:buFontTx/>
              <a:buNone/>
            </a:pPr>
            <a:r>
              <a:rPr lang="en-US" altLang="zh-TW" sz="2000" smtClean="0"/>
              <a:t>    </a:t>
            </a:r>
            <a:r>
              <a:rPr lang="en-US" altLang="zh-TW" sz="2000" smtClean="0">
                <a:solidFill>
                  <a:srgbClr val="FF0000"/>
                </a:solidFill>
              </a:rPr>
              <a:t>gl_FrontColor</a:t>
            </a:r>
            <a:r>
              <a:rPr lang="en-US" altLang="zh-TW" sz="2000" smtClean="0"/>
              <a:t> = ambient+diffuse+specular;</a:t>
            </a:r>
          </a:p>
          <a:p>
            <a:pPr eaLnBrk="1" hangingPunct="1">
              <a:buFontTx/>
              <a:buNone/>
            </a:pPr>
            <a:r>
              <a:rPr lang="en-US" altLang="zh-TW" sz="2000" smtClean="0"/>
              <a:t>}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33D39C9-C65D-44F3-967C-442D6F58FD6D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Pass Through Fragment Shader</a:t>
            </a:r>
          </a:p>
        </p:txBody>
      </p:sp>
      <p:sp>
        <p:nvSpPr>
          <p:cNvPr id="67587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00B050"/>
                </a:solidFill>
              </a:rPr>
              <a:t>/* pass-through fragment shader */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void main(void)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{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 gl_FragColor = gl_Color;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}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19F68A0-4FB4-4922-B552-9A19781B9A0F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/>
          <p:cNvSpPr/>
          <p:nvPr/>
        </p:nvSpPr>
        <p:spPr>
          <a:xfrm>
            <a:off x="4572000" y="2349500"/>
            <a:ext cx="4427538" cy="4076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6861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22223" r="1395" b="18518"/>
          <a:stretch>
            <a:fillRect/>
          </a:stretch>
        </p:blipFill>
        <p:spPr bwMode="auto">
          <a:xfrm>
            <a:off x="685800" y="29718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86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4074" r="1434" b="18518"/>
          <a:stretch>
            <a:fillRect/>
          </a:stretch>
        </p:blipFill>
        <p:spPr bwMode="auto">
          <a:xfrm>
            <a:off x="4876800" y="3048000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1554163" y="5562600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per vertex lighting</a:t>
            </a: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5195888" y="5638800"/>
            <a:ext cx="277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per fragment lighting</a:t>
            </a:r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Vertex Shader for per Fragment Lighting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909EC92-2C1C-4F60-9C8E-8CED8798D073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1661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varying vec3 N, L, E, H;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void main()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gl_Position = gl_ModelViewProjectionMatrix * gl_Vertex;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vec4 eyePosition = gl_ModelViewMatrix * gl_Vertex;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vec4 eyeLightPos = gl_LightSource[0].position;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N = normalize(gl_NormalMatrix * gl_Normal);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L = normalize(eyeLightPos.xyz - eyePosition.xyz);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E = -normalize(eyePosition.xyz);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H = normalize(L + 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Black Box View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E2BE6DCE-9D3C-4417-91D8-51DAFE257993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1905000" y="2819400"/>
            <a:ext cx="1371600" cy="914400"/>
            <a:chOff x="2596" y="2548"/>
            <a:chExt cx="952" cy="472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blackWhite">
            <a:xfrm>
              <a:off x="2596" y="2548"/>
              <a:ext cx="952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/>
            </a:p>
          </p:txBody>
        </p:sp>
        <p:sp>
          <p:nvSpPr>
            <p:cNvPr id="13338" name="Rectangle 6"/>
            <p:cNvSpPr>
              <a:spLocks noChangeArrowheads="1"/>
            </p:cNvSpPr>
            <p:nvPr/>
          </p:nvSpPr>
          <p:spPr bwMode="blackWhite">
            <a:xfrm>
              <a:off x="2665" y="2678"/>
              <a:ext cx="81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latin typeface="Arial" charset="0"/>
                  <a:ea typeface="新細明體" charset="-120"/>
                </a:rPr>
                <a:t>Geometry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latin typeface="Arial" charset="0"/>
                  <a:ea typeface="新細明體" charset="-120"/>
                </a:rPr>
                <a:t>Processor</a:t>
              </a:r>
            </a:p>
          </p:txBody>
        </p:sp>
      </p:grpSp>
      <p:sp>
        <p:nvSpPr>
          <p:cNvPr id="13317" name="Line 8"/>
          <p:cNvSpPr>
            <a:spLocks noChangeShapeType="1"/>
          </p:cNvSpPr>
          <p:nvPr/>
        </p:nvSpPr>
        <p:spPr bwMode="blackWhite">
          <a:xfrm>
            <a:off x="7239000" y="3429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blackWhite">
          <a:xfrm>
            <a:off x="1295400" y="3352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319" name="Group 16"/>
          <p:cNvGrpSpPr>
            <a:grpSpLocks/>
          </p:cNvGrpSpPr>
          <p:nvPr/>
        </p:nvGrpSpPr>
        <p:grpSpPr bwMode="auto">
          <a:xfrm>
            <a:off x="7848600" y="2971800"/>
            <a:ext cx="825500" cy="749300"/>
            <a:chOff x="5001" y="2548"/>
            <a:chExt cx="520" cy="472"/>
          </a:xfrm>
        </p:grpSpPr>
        <p:sp>
          <p:nvSpPr>
            <p:cNvPr id="88074" name="Rectangle 10"/>
            <p:cNvSpPr>
              <a:spLocks noChangeArrowheads="1"/>
            </p:cNvSpPr>
            <p:nvPr/>
          </p:nvSpPr>
          <p:spPr bwMode="blackWhite">
            <a:xfrm>
              <a:off x="5001" y="2548"/>
              <a:ext cx="520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/>
            </a:p>
          </p:txBody>
        </p:sp>
        <p:sp>
          <p:nvSpPr>
            <p:cNvPr id="13336" name="Rectangle 11"/>
            <p:cNvSpPr>
              <a:spLocks noChangeArrowheads="1"/>
            </p:cNvSpPr>
            <p:nvPr/>
          </p:nvSpPr>
          <p:spPr bwMode="blackWhite">
            <a:xfrm>
              <a:off x="5011" y="2601"/>
              <a:ext cx="5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latin typeface="Arial" charset="0"/>
                  <a:ea typeface="新細明體" charset="-120"/>
                </a:rPr>
                <a:t>Frame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latin typeface="Arial" charset="0"/>
                  <a:ea typeface="新細明體" charset="-120"/>
                </a:rPr>
                <a:t>Buffer</a:t>
              </a:r>
            </a:p>
          </p:txBody>
        </p:sp>
      </p:grpSp>
      <p:grpSp>
        <p:nvGrpSpPr>
          <p:cNvPr id="13320" name="Group 13"/>
          <p:cNvGrpSpPr>
            <a:grpSpLocks/>
          </p:cNvGrpSpPr>
          <p:nvPr/>
        </p:nvGrpSpPr>
        <p:grpSpPr bwMode="auto">
          <a:xfrm>
            <a:off x="5943600" y="2895600"/>
            <a:ext cx="1295400" cy="990600"/>
            <a:chOff x="2596" y="2548"/>
            <a:chExt cx="952" cy="472"/>
          </a:xfrm>
        </p:grpSpPr>
        <p:sp>
          <p:nvSpPr>
            <p:cNvPr id="88078" name="Rectangle 14"/>
            <p:cNvSpPr>
              <a:spLocks noChangeArrowheads="1"/>
            </p:cNvSpPr>
            <p:nvPr/>
          </p:nvSpPr>
          <p:spPr bwMode="blackWhite">
            <a:xfrm>
              <a:off x="2596" y="2548"/>
              <a:ext cx="952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/>
            </a:p>
          </p:txBody>
        </p:sp>
        <p:sp>
          <p:nvSpPr>
            <p:cNvPr id="13334" name="Rectangle 15"/>
            <p:cNvSpPr>
              <a:spLocks noChangeArrowheads="1"/>
            </p:cNvSpPr>
            <p:nvPr/>
          </p:nvSpPr>
          <p:spPr bwMode="blackWhite">
            <a:xfrm>
              <a:off x="2643" y="2678"/>
              <a:ext cx="86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latin typeface="Arial" charset="0"/>
                  <a:ea typeface="新細明體" charset="-120"/>
                </a:rPr>
                <a:t>Fragment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latin typeface="Arial" charset="0"/>
                  <a:ea typeface="新細明體" charset="-120"/>
                </a:rPr>
                <a:t>Processor</a:t>
              </a:r>
            </a:p>
          </p:txBody>
        </p:sp>
      </p:grpSp>
      <p:grpSp>
        <p:nvGrpSpPr>
          <p:cNvPr id="13321" name="Group 17"/>
          <p:cNvGrpSpPr>
            <a:grpSpLocks/>
          </p:cNvGrpSpPr>
          <p:nvPr/>
        </p:nvGrpSpPr>
        <p:grpSpPr bwMode="auto">
          <a:xfrm>
            <a:off x="457200" y="3124200"/>
            <a:ext cx="838200" cy="457200"/>
            <a:chOff x="5001" y="2548"/>
            <a:chExt cx="520" cy="472"/>
          </a:xfrm>
        </p:grpSpPr>
        <p:sp>
          <p:nvSpPr>
            <p:cNvPr id="88082" name="Rectangle 18"/>
            <p:cNvSpPr>
              <a:spLocks noChangeArrowheads="1"/>
            </p:cNvSpPr>
            <p:nvPr/>
          </p:nvSpPr>
          <p:spPr bwMode="blackWhite">
            <a:xfrm>
              <a:off x="5001" y="2548"/>
              <a:ext cx="520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/>
            </a:p>
          </p:txBody>
        </p:sp>
        <p:sp>
          <p:nvSpPr>
            <p:cNvPr id="13332" name="Rectangle 19"/>
            <p:cNvSpPr>
              <a:spLocks noChangeArrowheads="1"/>
            </p:cNvSpPr>
            <p:nvPr/>
          </p:nvSpPr>
          <p:spPr bwMode="blackWhite">
            <a:xfrm>
              <a:off x="5069" y="2600"/>
              <a:ext cx="38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latin typeface="Arial" charset="0"/>
                  <a:ea typeface="新細明體" charset="-120"/>
                </a:rPr>
                <a:t>CPU</a:t>
              </a:r>
            </a:p>
          </p:txBody>
        </p:sp>
      </p:grpSp>
      <p:sp>
        <p:nvSpPr>
          <p:cNvPr id="13322" name="Line 20"/>
          <p:cNvSpPr>
            <a:spLocks noChangeShapeType="1"/>
          </p:cNvSpPr>
          <p:nvPr/>
        </p:nvSpPr>
        <p:spPr bwMode="blackWhite">
          <a:xfrm>
            <a:off x="5257800" y="3352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3" name="Text Box 21"/>
          <p:cNvSpPr txBox="1">
            <a:spLocks noChangeArrowheads="1"/>
          </p:cNvSpPr>
          <p:nvPr/>
        </p:nvSpPr>
        <p:spPr bwMode="auto">
          <a:xfrm>
            <a:off x="838200" y="22860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vertices</a:t>
            </a:r>
          </a:p>
        </p:txBody>
      </p:sp>
      <p:sp>
        <p:nvSpPr>
          <p:cNvPr id="13324" name="Text Box 22"/>
          <p:cNvSpPr txBox="1">
            <a:spLocks noChangeArrowheads="1"/>
          </p:cNvSpPr>
          <p:nvPr/>
        </p:nvSpPr>
        <p:spPr bwMode="auto">
          <a:xfrm>
            <a:off x="3048000" y="22860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vertices</a:t>
            </a:r>
          </a:p>
        </p:txBody>
      </p:sp>
      <p:sp>
        <p:nvSpPr>
          <p:cNvPr id="13325" name="Text Box 23"/>
          <p:cNvSpPr txBox="1">
            <a:spLocks noChangeArrowheads="1"/>
          </p:cNvSpPr>
          <p:nvPr/>
        </p:nvSpPr>
        <p:spPr bwMode="auto">
          <a:xfrm>
            <a:off x="4953000" y="2209800"/>
            <a:ext cx="140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fragments</a:t>
            </a:r>
          </a:p>
        </p:txBody>
      </p:sp>
      <p:grpSp>
        <p:nvGrpSpPr>
          <p:cNvPr id="13326" name="Group 24"/>
          <p:cNvGrpSpPr>
            <a:grpSpLocks/>
          </p:cNvGrpSpPr>
          <p:nvPr/>
        </p:nvGrpSpPr>
        <p:grpSpPr bwMode="auto">
          <a:xfrm>
            <a:off x="3886200" y="2895600"/>
            <a:ext cx="1371600" cy="914400"/>
            <a:chOff x="2596" y="2548"/>
            <a:chExt cx="952" cy="472"/>
          </a:xfrm>
        </p:grpSpPr>
        <p:sp>
          <p:nvSpPr>
            <p:cNvPr id="88089" name="Rectangle 25"/>
            <p:cNvSpPr>
              <a:spLocks noChangeArrowheads="1"/>
            </p:cNvSpPr>
            <p:nvPr/>
          </p:nvSpPr>
          <p:spPr bwMode="blackWhite">
            <a:xfrm>
              <a:off x="2596" y="2548"/>
              <a:ext cx="952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/>
            </a:p>
          </p:txBody>
        </p:sp>
        <p:sp>
          <p:nvSpPr>
            <p:cNvPr id="13330" name="Rectangle 26"/>
            <p:cNvSpPr>
              <a:spLocks noChangeArrowheads="1"/>
            </p:cNvSpPr>
            <p:nvPr/>
          </p:nvSpPr>
          <p:spPr bwMode="blackWhite">
            <a:xfrm>
              <a:off x="2671" y="2678"/>
              <a:ext cx="8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latin typeface="Arial" charset="0"/>
                  <a:ea typeface="新細明體" charset="-120"/>
                </a:rPr>
                <a:t>Rasterizer</a:t>
              </a:r>
            </a:p>
          </p:txBody>
        </p:sp>
      </p:grpSp>
      <p:sp>
        <p:nvSpPr>
          <p:cNvPr id="13327" name="Line 27"/>
          <p:cNvSpPr>
            <a:spLocks noChangeShapeType="1"/>
          </p:cNvSpPr>
          <p:nvPr/>
        </p:nvSpPr>
        <p:spPr bwMode="blackWhite">
          <a:xfrm>
            <a:off x="3276600" y="3352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6858000" y="2209800"/>
            <a:ext cx="140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fragments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Fragment Shader for  Modified </a:t>
            </a:r>
            <a:r>
              <a:rPr lang="en-US" altLang="zh-TW" sz="3300" dirty="0" err="1" smtClean="0"/>
              <a:t>Phong</a:t>
            </a:r>
            <a:r>
              <a:rPr lang="en-US" altLang="zh-TW" sz="3300" dirty="0" smtClean="0"/>
              <a:t> Lighting I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5AFEDF5-DB69-4B0C-9372-7A221C4ED8CF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022725" y="247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827088" y="1557338"/>
            <a:ext cx="4572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varying vec3 N;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varying vec3 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varying vec3 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varying vec3 H;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void main()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 vec3 Normal = normalize(N);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 vec3 Light  = normalize(L);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 vec3 Eye    = normalize(E);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 vec3 Half   = normalize(H);</a:t>
            </a: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Fragment Shader for Modified </a:t>
            </a:r>
            <a:r>
              <a:rPr lang="en-US" altLang="zh-TW" sz="3300" dirty="0" err="1" smtClean="0"/>
              <a:t>Phong</a:t>
            </a:r>
            <a:r>
              <a:rPr lang="en-US" altLang="zh-TW" sz="3300" dirty="0" smtClean="0"/>
              <a:t> Lighting II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9CA9285-4D67-4E4F-BDC4-D532BB9BD7A6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92138" y="1844675"/>
            <a:ext cx="79597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float Kd = max(dot(Normal, Light), 0.0);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float Ks = pow(max(dot(Half, Normal), 0.0),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             gl_FrontMaterial.shininess);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float Ka = 0.0;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vec4 diffuse  = Kd * gl_FrontLightProduct[0].diffuse;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vec4 specular = Ks * gl_FrontLightProduct[0].specular;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vec4 ambient  = Ka * gl_FrontLightProduct[0].ambient;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gl_FragColor = ambient + diffuse + specular;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}</a:t>
            </a: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Vertex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Fragment Lighting</a:t>
            </a:r>
          </a:p>
        </p:txBody>
      </p:sp>
      <p:sp>
        <p:nvSpPr>
          <p:cNvPr id="72707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8F06C5A-54F7-400D-A3B9-1266342E18BB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1554163" y="4876800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per vertex lighting</a:t>
            </a: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5195888" y="4953000"/>
            <a:ext cx="277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per fragment lighting</a:t>
            </a:r>
          </a:p>
        </p:txBody>
      </p:sp>
      <p:pic>
        <p:nvPicPr>
          <p:cNvPr id="72711" name="Picture 9" descr="CP26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2046" r="11250" b="26054"/>
          <a:stretch>
            <a:fillRect/>
          </a:stretch>
        </p:blipFill>
        <p:spPr bwMode="auto">
          <a:xfrm>
            <a:off x="609600" y="2133600"/>
            <a:ext cx="38703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10" descr="CP26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20210" r="5624" b="18188"/>
          <a:stretch>
            <a:fillRect/>
          </a:stretch>
        </p:blipFill>
        <p:spPr bwMode="auto">
          <a:xfrm>
            <a:off x="4541838" y="2057400"/>
            <a:ext cx="39624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Samplers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700" smtClean="0"/>
              <a:t>Provides access to a texture object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700" smtClean="0"/>
              <a:t>Defined for 1, 2, and 3 dimensional textures and for cube maps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700" smtClean="0"/>
              <a:t>In shader: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uniform sampler2D myTexture;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Vec2 texcoord;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Vec4 texcolor = texture2D(mytexture, texcoord);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700" smtClean="0"/>
              <a:t>In application: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texMapLocation = glGetUniformLocation(myProg,“myTexture”);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glUniform1i(texMapLocation, 0);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/* assigns to texture unit 0 */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203668A-A62E-4D3B-A105-D5B592C5E842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Fragment Shader Applications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Texture mapping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DA77CE0-F1AF-4CD0-AE02-B6AABBE2DEC7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74757" name="Picture 4" descr="hu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" descr="hu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6" descr="hu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609600" y="55626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smooth shading</a:t>
            </a:r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3843338" y="5562600"/>
            <a:ext cx="1722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environment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   mapping</a:t>
            </a:r>
          </a:p>
        </p:txBody>
      </p:sp>
      <p:sp>
        <p:nvSpPr>
          <p:cNvPr id="74762" name="Text Box 9"/>
          <p:cNvSpPr txBox="1">
            <a:spLocks noChangeArrowheads="1"/>
          </p:cNvSpPr>
          <p:nvPr/>
        </p:nvSpPr>
        <p:spPr bwMode="auto">
          <a:xfrm>
            <a:off x="6629400" y="55626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bump mapping</a:t>
            </a:r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Cube Maps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We can form a cube map texture by defining six 2D texture maps that correspond to the sides of a box</a:t>
            </a:r>
          </a:p>
          <a:p>
            <a:pPr eaLnBrk="1" hangingPunct="1"/>
            <a:r>
              <a:rPr lang="en-US" altLang="zh-TW" sz="2800" smtClean="0"/>
              <a:t>Supported by OpenGL</a:t>
            </a:r>
          </a:p>
          <a:p>
            <a:pPr eaLnBrk="1" hangingPunct="1"/>
            <a:r>
              <a:rPr lang="en-US" altLang="zh-TW" sz="2800" smtClean="0"/>
              <a:t>Also supported in GLSL through cubemap sampler</a:t>
            </a:r>
          </a:p>
          <a:p>
            <a:pPr lvl="1" eaLnBrk="1" hangingPunct="1">
              <a:buFontTx/>
              <a:buNone/>
            </a:pPr>
            <a:r>
              <a:rPr lang="en-US" altLang="zh-TW" sz="2400" smtClean="0"/>
              <a:t>vec4 texColor = textureCube(mycube, texcoord);</a:t>
            </a:r>
          </a:p>
          <a:p>
            <a:pPr eaLnBrk="1" hangingPunct="1"/>
            <a:r>
              <a:rPr lang="en-US" altLang="zh-TW" sz="2800" smtClean="0"/>
              <a:t>Texture coordinates must be 3D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EE75623-10D4-4424-BADD-07866F8F66E8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Environment Map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Use reflection vector to locate texture in cube map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1A6FB36-C019-46A5-9B1B-3A230B374208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34290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6806" name="Picture 5" descr="hu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smtClean="0"/>
              <a:t>Environment Maps with Shaders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Environment map usually computed in world coordinates which can differ from object coordinates because of modeling matrix</a:t>
            </a:r>
          </a:p>
          <a:p>
            <a:pPr lvl="1" eaLnBrk="1" hangingPunct="1"/>
            <a:r>
              <a:rPr lang="en-US" altLang="zh-TW" sz="2400" smtClean="0"/>
              <a:t>May have to keep track of modeling matrix and pass it shader as a uniform variable</a:t>
            </a:r>
          </a:p>
          <a:p>
            <a:pPr eaLnBrk="1" hangingPunct="1"/>
            <a:r>
              <a:rPr lang="en-US" altLang="zh-TW" sz="2800" smtClean="0"/>
              <a:t>Can also use reflection map or refraction map (for example to simulate water)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E2BF4A26-D859-4973-B8A2-592BDAA5C1DC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Reflection Map Vertex Shader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D6E4103-946E-4690-BDEA-815E9F6BDEDE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15950" y="1844675"/>
            <a:ext cx="79121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varying vec3 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void main(void)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gl_Position = gl_ModelViewProjectionMatrix*gl_Vertex;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vec3 N = normalize(gl_NormalMatrix*gl_Normal);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vec4 eyePos = gl_ModelViewMatrix*gl_Vertex;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R = reflect(-eyePos.xyz, N);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300" dirty="0" smtClean="0"/>
              <a:t>Reflection Map Fragment Shader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6761119-3BF2-4781-A5BA-1C2139F2E1C1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1557338"/>
            <a:ext cx="756126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varying vec3 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uniform samplerCube texMap;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Arial" charset="0"/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void main(void)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    gl_FragColor = textureCube(texMap, 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  <a:ea typeface="新細明體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79877" name="Picture 6" descr="cubemap_uffizi_hdr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19446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文字方塊 6"/>
          <p:cNvSpPr txBox="1">
            <a:spLocks noChangeArrowheads="1"/>
          </p:cNvSpPr>
          <p:nvPr/>
        </p:nvSpPr>
        <p:spPr bwMode="auto">
          <a:xfrm>
            <a:off x="6875463" y="4365625"/>
            <a:ext cx="19446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Cube map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Image from </a:t>
            </a:r>
            <a:r>
              <a:rPr lang="en-US" altLang="zh-TW" sz="1800">
                <a:latin typeface="Arial" charset="0"/>
                <a:ea typeface="新細明體" charset="-120"/>
                <a:hlinkClick r:id="rId4"/>
              </a:rPr>
              <a:t>HDRshop</a:t>
            </a:r>
            <a:endParaRPr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837565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Fragment Shader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Per fragment lighting calculations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9E8486A-72A4-4E13-8CA6-A745E25FAF06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22223" r="1395" b="18518"/>
          <a:stretch>
            <a:fillRect/>
          </a:stretch>
        </p:blipFill>
        <p:spPr bwMode="auto">
          <a:xfrm>
            <a:off x="685800" y="29718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4074" r="1434" b="18518"/>
          <a:stretch>
            <a:fillRect/>
          </a:stretch>
        </p:blipFill>
        <p:spPr bwMode="auto">
          <a:xfrm>
            <a:off x="4876800" y="3048000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1554163" y="5562600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per vertex lighting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5195888" y="5638800"/>
            <a:ext cx="277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per fragment lighting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Bump Mapping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Perturb normal for each fragment</a:t>
            </a:r>
          </a:p>
          <a:p>
            <a:pPr eaLnBrk="1" hangingPunct="1"/>
            <a:r>
              <a:rPr lang="en-US" altLang="zh-TW" smtClean="0"/>
              <a:t>Store perturbation as textures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3E917D7-CD9E-4FFA-9CEE-7BD217EC00FF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80901" name="Picture 4" descr="hu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799465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Fragment Shader Applications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Texture mapping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7330BAC-8A96-4822-A9B2-55F6D7E2AF18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  <p:pic>
        <p:nvPicPr>
          <p:cNvPr id="29701" name="Picture 4" descr="hu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hu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hu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609600" y="55626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smooth shading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3843338" y="5562600"/>
            <a:ext cx="1722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environment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    mapping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6629400" y="55626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charset="-120"/>
              </a:rPr>
              <a:t>bump mapping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GLSL 1</a:t>
            </a:r>
            <a:endParaRPr lang="zh-TW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smtClean="0"/>
              <a:t>Simple shader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Shader applications</a:t>
            </a:r>
          </a:p>
          <a:p>
            <a:pPr lvl="1" eaLnBrk="1" hangingPunct="1"/>
            <a:r>
              <a:rPr lang="en-US" altLang="zh-TW" smtClean="0"/>
              <a:t>Vertex shaders</a:t>
            </a:r>
          </a:p>
          <a:p>
            <a:pPr lvl="1" eaLnBrk="1" hangingPunct="1"/>
            <a:r>
              <a:rPr lang="en-US" altLang="zh-TW" smtClean="0"/>
              <a:t>Fragment shaders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Programming shaders</a:t>
            </a:r>
          </a:p>
          <a:p>
            <a:pPr lvl="1" eaLnBrk="1" hangingPunct="1"/>
            <a:r>
              <a:rPr lang="en-US" altLang="zh-TW" smtClean="0"/>
              <a:t>GLSL</a:t>
            </a:r>
          </a:p>
          <a:p>
            <a:pPr lvl="1" eaLnBrk="1" hangingPunct="1"/>
            <a:endParaRPr lang="en-US" altLang="zh-TW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65E28CE-CF11-4D7B-950B-2728E62F85EB}" type="slidenum">
              <a:rPr lang="es-ES" altLang="zh-TW" sz="1800">
                <a:latin typeface="Arial" charset="0"/>
                <a:ea typeface="新細明體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zh-TW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5550</TotalTime>
  <Words>2147</Words>
  <Application>Microsoft Office PowerPoint</Application>
  <PresentationFormat>如螢幕大小 (4:3)</PresentationFormat>
  <Paragraphs>543</Paragraphs>
  <Slides>60</Slides>
  <Notes>8</Notes>
  <HiddenSlides>5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70" baseType="lpstr">
      <vt:lpstr>微軟正黑體</vt:lpstr>
      <vt:lpstr>新細明體</vt:lpstr>
      <vt:lpstr>標楷體</vt:lpstr>
      <vt:lpstr>Arial</vt:lpstr>
      <vt:lpstr>Calibri</vt:lpstr>
      <vt:lpstr>Courier New</vt:lpstr>
      <vt:lpstr>Symbol</vt:lpstr>
      <vt:lpstr>Times New Roman</vt:lpstr>
      <vt:lpstr>Wingdings 2</vt:lpstr>
      <vt:lpstr>Course_HE</vt:lpstr>
      <vt:lpstr>  3D Game Programming Programmable Pipelines</vt:lpstr>
      <vt:lpstr>Outline</vt:lpstr>
      <vt:lpstr>Introduction</vt:lpstr>
      <vt:lpstr>Background</vt:lpstr>
      <vt:lpstr>Black Box View</vt:lpstr>
      <vt:lpstr>Fragment Shader Applications</vt:lpstr>
      <vt:lpstr>Fragment Shader Applications</vt:lpstr>
      <vt:lpstr>GLSL 1</vt:lpstr>
      <vt:lpstr>Objectives</vt:lpstr>
      <vt:lpstr>Vertex Shader Applications</vt:lpstr>
      <vt:lpstr>Writing Shaders</vt:lpstr>
      <vt:lpstr>GLSL</vt:lpstr>
      <vt:lpstr>Simple Vertex Shader</vt:lpstr>
      <vt:lpstr>Execution Model</vt:lpstr>
      <vt:lpstr>Simple Fragment Program</vt:lpstr>
      <vt:lpstr>Execution Model</vt:lpstr>
      <vt:lpstr>Data Types</vt:lpstr>
      <vt:lpstr>Pointers</vt:lpstr>
      <vt:lpstr>Qualifiers</vt:lpstr>
      <vt:lpstr>Attribute Qualifier</vt:lpstr>
      <vt:lpstr>Uniform Qualified</vt:lpstr>
      <vt:lpstr>Varying Qualified</vt:lpstr>
      <vt:lpstr>Example: Vertex Shader</vt:lpstr>
      <vt:lpstr>Required Fragment Shader</vt:lpstr>
      <vt:lpstr>Passing values</vt:lpstr>
      <vt:lpstr>Operators and Functions</vt:lpstr>
      <vt:lpstr>Swizzling and Selection</vt:lpstr>
      <vt:lpstr>Uniform</vt:lpstr>
      <vt:lpstr>GLSL 2</vt:lpstr>
      <vt:lpstr>Objectives</vt:lpstr>
      <vt:lpstr>Linking Shaders to OpenGL</vt:lpstr>
      <vt:lpstr>Reading a Shader</vt:lpstr>
      <vt:lpstr>Shader Reader</vt:lpstr>
      <vt:lpstr>Shader Reader (cont)</vt:lpstr>
      <vt:lpstr>Adding a Vertex Shader</vt:lpstr>
      <vt:lpstr>Program Object</vt:lpstr>
      <vt:lpstr>Vertex Attributes</vt:lpstr>
      <vt:lpstr>Vertex Attribute Example</vt:lpstr>
      <vt:lpstr>Uniform Variable Example</vt:lpstr>
      <vt:lpstr>Glsl.h</vt:lpstr>
      <vt:lpstr>Vertex Shader Applications</vt:lpstr>
      <vt:lpstr>Wave Motion Vertex Shader</vt:lpstr>
      <vt:lpstr>Particle System</vt:lpstr>
      <vt:lpstr>Phong shading</vt:lpstr>
      <vt:lpstr>Modified Phong Vertex Shader I</vt:lpstr>
      <vt:lpstr>Modified Phong Vertex Shader II</vt:lpstr>
      <vt:lpstr>Pass Through Fragment Shader</vt:lpstr>
      <vt:lpstr>PowerPoint 簡報</vt:lpstr>
      <vt:lpstr>Vertex Shader for per Fragment Lighting</vt:lpstr>
      <vt:lpstr>Fragment Shader for  Modified Phong Lighting I</vt:lpstr>
      <vt:lpstr>Fragment Shader for Modified Phong Lighting II</vt:lpstr>
      <vt:lpstr>Vertex vs Fragment Lighting</vt:lpstr>
      <vt:lpstr>Samplers</vt:lpstr>
      <vt:lpstr>Fragment Shader Applications</vt:lpstr>
      <vt:lpstr>Cube Maps</vt:lpstr>
      <vt:lpstr>Environment Map</vt:lpstr>
      <vt:lpstr>Environment Maps with Shaders</vt:lpstr>
      <vt:lpstr>Reflection Map Vertex Shader</vt:lpstr>
      <vt:lpstr>Reflection Map Fragment Shader</vt:lpstr>
      <vt:lpstr>Bump Mapping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Windows 使用者</cp:lastModifiedBy>
  <cp:revision>253</cp:revision>
  <cp:lastPrinted>2011-11-29T03:31:12Z</cp:lastPrinted>
  <dcterms:created xsi:type="dcterms:W3CDTF">2010-08-04T16:26:51Z</dcterms:created>
  <dcterms:modified xsi:type="dcterms:W3CDTF">2018-01-01T14:16:10Z</dcterms:modified>
</cp:coreProperties>
</file>