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2" r:id="rId4"/>
    <p:sldId id="259" r:id="rId5"/>
    <p:sldId id="282" r:id="rId6"/>
    <p:sldId id="260" r:id="rId7"/>
    <p:sldId id="261" r:id="rId8"/>
    <p:sldId id="280" r:id="rId9"/>
    <p:sldId id="263" r:id="rId10"/>
    <p:sldId id="270" r:id="rId11"/>
    <p:sldId id="272" r:id="rId12"/>
    <p:sldId id="271" r:id="rId13"/>
    <p:sldId id="273" r:id="rId14"/>
    <p:sldId id="274" r:id="rId15"/>
    <p:sldId id="277" r:id="rId16"/>
    <p:sldId id="278" r:id="rId17"/>
    <p:sldId id="279" r:id="rId18"/>
    <p:sldId id="268" r:id="rId19"/>
    <p:sldId id="281" r:id="rId20"/>
    <p:sldId id="275" r:id="rId21"/>
    <p:sldId id="276" r:id="rId22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71271" autoAdjust="0"/>
  </p:normalViewPr>
  <p:slideViewPr>
    <p:cSldViewPr showGuides="1">
      <p:cViewPr varScale="1">
        <p:scale>
          <a:sx n="88" d="100"/>
          <a:sy n="88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8778448-32C2-4231-8FEA-D4A5C5C33F82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820448-E05C-4B22-B129-5C3C005242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1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6344607-4BEC-488B-92C9-BA4BD263792B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66A472-D7D3-43FE-884E-725AA52917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2017</a:t>
            </a:r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9C245B1-D1F2-41A3-B9CF-E85EB2B12BF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90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>
                <a:latin typeface="Arial" charset="0"/>
              </a:rPr>
              <a:t>An Interactive Introduction to OpenGL Programming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881A97-5867-44AA-9862-8C6C1A54EF53}" type="slidenum">
              <a:rPr lang="en-US" altLang="zh-TW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89475"/>
            <a:ext cx="498792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0819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>
                <a:latin typeface="Arial" charset="0"/>
              </a:rPr>
              <a:t>An Interactive Introduction to OpenGL Programming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881A97-5867-44AA-9862-8C6C1A54EF53}" type="slidenum">
              <a:rPr lang="en-US" altLang="zh-TW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89475"/>
            <a:ext cx="498792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43318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84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82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>
                <a:latin typeface="Arial" charset="0"/>
              </a:rPr>
              <a:t>An Interactive Introduction to OpenGL Programming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881A97-5867-44AA-9862-8C6C1A54EF53}" type="slidenum">
              <a:rPr lang="en-US" altLang="zh-TW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89475"/>
            <a:ext cx="498792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55349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CA27-E60E-4794-B067-6080DCACFAB0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E04D0-588C-4290-A4AE-FBB5C080F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928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1AEC-4A77-4F1A-96F5-308D2F498B46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7A4D0B-21A1-442C-8064-FECF87DFD9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37175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06AB-3228-43EB-ABC9-3869E405B0BA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0C87D-A952-4C92-878F-7D5F54FBA0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73734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5C79-FABF-4CE9-AF37-164E5F578910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2B549-6DD6-47DF-AD07-3FCE46B669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8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EC14-D33D-47E3-BCC4-9ED21E58B798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4AEE5-BCEB-4B1F-9CE3-52BEC51FE5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12159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5B76-0470-49BB-B4E4-6FFEDB025FD4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DA902A-28F5-44AD-B36B-53CC61890E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1998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018-AFAC-4736-AB2F-AE8E20C36374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22845-A0E3-4371-AC24-F3B2E82011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87782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648958-3958-4E44-B078-96B1B8F88909}" type="datetimeFigureOut">
              <a:rPr lang="zh-TW" altLang="en-US"/>
              <a:pPr>
                <a:defRPr/>
              </a:pPr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B4C7F8-6FE1-4841-8F24-F78A3D1A3E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GameObject-activeSelf.html" TargetMode="External"/><Relationship Id="rId4" Type="http://schemas.openxmlformats.org/officeDocument/2006/relationships/hyperlink" Target="https://docs.unity3d.com/ScriptReference/GameObject-isStatic.html" TargetMode="External"/><Relationship Id="rId5" Type="http://schemas.openxmlformats.org/officeDocument/2006/relationships/hyperlink" Target="https://docs.unity3d.com/ScriptReference/GameObject-layer.html" TargetMode="External"/><Relationship Id="rId6" Type="http://schemas.openxmlformats.org/officeDocument/2006/relationships/hyperlink" Target="https://docs.unity3d.com/ScriptReference/GameObject-scene.html" TargetMode="External"/><Relationship Id="rId7" Type="http://schemas.openxmlformats.org/officeDocument/2006/relationships/hyperlink" Target="https://docs.unity3d.com/ScriptReference/GameObject-tag.html" TargetMode="External"/><Relationship Id="rId8" Type="http://schemas.openxmlformats.org/officeDocument/2006/relationships/hyperlink" Target="https://docs.unity3d.com/ScriptReference/GameObject-transfor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unity3d.com/ScriptReference/GameObject-activeInHierarch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/>
              <a:t>2D </a:t>
            </a:r>
            <a:r>
              <a:rPr lang="en-US" altLang="zh-TW" dirty="0" smtClean="0"/>
              <a:t>primitive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b="1" dirty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Rigidbody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600200"/>
                <a:ext cx="4114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	F=ma    a=F/m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	V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600200"/>
                <a:ext cx="4114800" cy="4525963"/>
              </a:xfrm>
              <a:blipFill>
                <a:blip r:embed="rId3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1835696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051720" y="2545631"/>
            <a:ext cx="1080119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835696" y="353955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75856" y="20701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063017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Physics 2D </a:t>
            </a:r>
            <a:r>
              <a:rPr lang="en-US" altLang="zh-TW" dirty="0" smtClean="0"/>
              <a:t>Settings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Edit</a:t>
            </a:r>
            <a:r>
              <a:rPr lang="en-US" altLang="zh-TW" sz="2400" dirty="0"/>
              <a:t> </a:t>
            </a:r>
            <a:r>
              <a:rPr lang="en-US" altLang="zh-TW" sz="2400" dirty="0" smtClean="0"/>
              <a:t>&gt;</a:t>
            </a:r>
            <a:r>
              <a:rPr lang="en-US" altLang="zh-TW" sz="2400" dirty="0"/>
              <a:t> </a:t>
            </a:r>
            <a:r>
              <a:rPr lang="en-US" altLang="zh-TW" sz="2400" b="1" dirty="0"/>
              <a:t>Project Settings</a:t>
            </a:r>
            <a:r>
              <a:rPr lang="en-US" altLang="zh-TW" sz="2400" dirty="0"/>
              <a:t> </a:t>
            </a:r>
            <a:r>
              <a:rPr lang="en-US" altLang="zh-TW" sz="2400" dirty="0" smtClean="0"/>
              <a:t>&gt;</a:t>
            </a:r>
            <a:r>
              <a:rPr lang="en-US" altLang="zh-TW" sz="2400" dirty="0"/>
              <a:t> </a:t>
            </a:r>
            <a:r>
              <a:rPr lang="en-US" altLang="zh-TW" sz="2400" b="1" dirty="0"/>
              <a:t>Physics 2D</a:t>
            </a:r>
            <a:endParaRPr lang="zh-TW" altLang="en-US" sz="2400" dirty="0"/>
          </a:p>
        </p:txBody>
      </p:sp>
      <p:pic>
        <p:nvPicPr>
          <p:cNvPr id="45058" name="Picture 2" descr="https://docs.unity3d.com/uploads/Main/Physics2DMana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61579"/>
            <a:ext cx="5064497" cy="48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0188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4034" name="Picture 2" descr="https://docs.unity3d.com/uploads/Main/Rigidbody2DBody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564904"/>
            <a:ext cx="39491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0175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Collision action </a:t>
            </a:r>
            <a:r>
              <a:rPr lang="en-US" altLang="zh-TW" dirty="0" smtClean="0"/>
              <a:t>matrix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56259"/>
              </p:ext>
            </p:extLst>
          </p:nvPr>
        </p:nvGraphicFramePr>
        <p:xfrm>
          <a:off x="251520" y="1844824"/>
          <a:ext cx="8640961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xmlns="" val="2535250996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68795696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43821827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78680093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3393363132"/>
                    </a:ext>
                  </a:extLst>
                </a:gridCol>
                <a:gridCol w="1100693">
                  <a:extLst>
                    <a:ext uri="{9D8B030D-6E8A-4147-A177-3AD203B41FA5}">
                      <a16:colId xmlns:a16="http://schemas.microsoft.com/office/drawing/2014/main" xmlns="" val="3978710224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4050245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Static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Kinematic 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Static Trigger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Rigidbody Trigger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Kinematic </a:t>
                      </a:r>
                      <a:r>
                        <a:rPr lang="en-US" dirty="0" err="1">
                          <a:effectLst/>
                        </a:rPr>
                        <a:t>Rigidbody</a:t>
                      </a:r>
                      <a:r>
                        <a:rPr lang="en-US" dirty="0">
                          <a:effectLst/>
                        </a:rPr>
                        <a:t> Trigger Collider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410040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Static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187109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1951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Kinematic 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dirty="0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86555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8091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1543"/>
              </p:ext>
            </p:extLst>
          </p:nvPr>
        </p:nvGraphicFramePr>
        <p:xfrm>
          <a:off x="323529" y="274638"/>
          <a:ext cx="8661646" cy="620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378">
                  <a:extLst>
                    <a:ext uri="{9D8B030D-6E8A-4147-A177-3AD203B41FA5}">
                      <a16:colId xmlns:a16="http://schemas.microsoft.com/office/drawing/2014/main" xmlns="" val="1917055574"/>
                    </a:ext>
                  </a:extLst>
                </a:gridCol>
                <a:gridCol w="1237378">
                  <a:extLst>
                    <a:ext uri="{9D8B030D-6E8A-4147-A177-3AD203B41FA5}">
                      <a16:colId xmlns:a16="http://schemas.microsoft.com/office/drawing/2014/main" xmlns="" val="3573299642"/>
                    </a:ext>
                  </a:extLst>
                </a:gridCol>
                <a:gridCol w="1237378">
                  <a:extLst>
                    <a:ext uri="{9D8B030D-6E8A-4147-A177-3AD203B41FA5}">
                      <a16:colId xmlns:a16="http://schemas.microsoft.com/office/drawing/2014/main" xmlns="" val="3591639666"/>
                    </a:ext>
                  </a:extLst>
                </a:gridCol>
                <a:gridCol w="1237378">
                  <a:extLst>
                    <a:ext uri="{9D8B030D-6E8A-4147-A177-3AD203B41FA5}">
                      <a16:colId xmlns:a16="http://schemas.microsoft.com/office/drawing/2014/main" xmlns="" val="4082707913"/>
                    </a:ext>
                  </a:extLst>
                </a:gridCol>
                <a:gridCol w="1237378">
                  <a:extLst>
                    <a:ext uri="{9D8B030D-6E8A-4147-A177-3AD203B41FA5}">
                      <a16:colId xmlns:a16="http://schemas.microsoft.com/office/drawing/2014/main" xmlns="" val="1902428429"/>
                    </a:ext>
                  </a:extLst>
                </a:gridCol>
                <a:gridCol w="1237378">
                  <a:extLst>
                    <a:ext uri="{9D8B030D-6E8A-4147-A177-3AD203B41FA5}">
                      <a16:colId xmlns:a16="http://schemas.microsoft.com/office/drawing/2014/main" xmlns="" val="3004832147"/>
                    </a:ext>
                  </a:extLst>
                </a:gridCol>
                <a:gridCol w="1237378">
                  <a:extLst>
                    <a:ext uri="{9D8B030D-6E8A-4147-A177-3AD203B41FA5}">
                      <a16:colId xmlns:a16="http://schemas.microsoft.com/office/drawing/2014/main" xmlns="" val="1176823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Static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Kinematic 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Static Trigger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Rigidbody Trigger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Kinematic </a:t>
                      </a:r>
                      <a:r>
                        <a:rPr lang="en-US" dirty="0" err="1">
                          <a:effectLst/>
                        </a:rPr>
                        <a:t>Rigidbody</a:t>
                      </a:r>
                      <a:r>
                        <a:rPr lang="en-US" dirty="0">
                          <a:effectLst/>
                        </a:rPr>
                        <a:t> Trigger Collider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48142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Static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18885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29032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Kinematic Rigidbody 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415624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Static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Trigger </a:t>
                      </a:r>
                      <a:r>
                        <a:rPr lang="en-US" dirty="0">
                          <a:effectLst/>
                        </a:rPr>
                        <a:t>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>
                          <a:effectLst/>
                        </a:rPr>
                        <a:t> 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246060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Rigidbody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Trigger </a:t>
                      </a:r>
                      <a:r>
                        <a:rPr lang="en-US" dirty="0">
                          <a:effectLst/>
                        </a:rPr>
                        <a:t>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424112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Kinematic </a:t>
                      </a:r>
                      <a:r>
                        <a:rPr lang="en-US" dirty="0" err="1">
                          <a:effectLst/>
                        </a:rPr>
                        <a:t>Rigidbody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Trigger </a:t>
                      </a:r>
                      <a:r>
                        <a:rPr lang="en-US" dirty="0">
                          <a:effectLst/>
                        </a:rPr>
                        <a:t>Collider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Y</a:t>
                      </a: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xmlns="" val="363087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59620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Script-</a:t>
            </a:r>
            <a:r>
              <a:rPr lang="zh-TW" altLang="en-US" dirty="0" smtClean="0"/>
              <a:t>基本函式</a:t>
            </a:r>
            <a:endParaRPr lang="zh-TW" alt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7327" y="1653967"/>
            <a:ext cx="7469346" cy="44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30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Awake VS </a:t>
            </a:r>
            <a:r>
              <a:rPr lang="en-US" altLang="zh-TW" dirty="0" smtClean="0"/>
              <a:t>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Awake</a:t>
            </a:r>
            <a:r>
              <a:rPr lang="zh-TW" altLang="en-US" dirty="0"/>
              <a:t>：遊戲開始後</a:t>
            </a:r>
            <a:r>
              <a:rPr lang="en-US" altLang="zh-TW" dirty="0"/>
              <a:t>(play</a:t>
            </a:r>
            <a:r>
              <a:rPr lang="zh-TW" altLang="en-US" dirty="0"/>
              <a:t>鍵以後</a:t>
            </a:r>
            <a:r>
              <a:rPr lang="en-US" altLang="zh-TW" dirty="0"/>
              <a:t>)</a:t>
            </a:r>
            <a:r>
              <a:rPr lang="zh-TW" altLang="en-US" dirty="0"/>
              <a:t>，每一個物件在其</a:t>
            </a:r>
            <a:r>
              <a:rPr lang="en-US" altLang="zh-TW" dirty="0"/>
              <a:t>active</a:t>
            </a:r>
            <a:r>
              <a:rPr lang="zh-TW" altLang="en-US" dirty="0"/>
              <a:t>的那一刻就會執行這個函</a:t>
            </a:r>
            <a:r>
              <a:rPr lang="zh-TW" altLang="en-US" dirty="0" smtClean="0"/>
              <a:t>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有些物件可能一開始不是</a:t>
            </a:r>
            <a:r>
              <a:rPr lang="en-US" altLang="zh-TW" dirty="0"/>
              <a:t>active</a:t>
            </a:r>
            <a:r>
              <a:rPr lang="zh-TW" altLang="en-US" dirty="0"/>
              <a:t>的，在其轉變成</a:t>
            </a:r>
            <a:r>
              <a:rPr lang="en-US" altLang="zh-TW" dirty="0"/>
              <a:t>active</a:t>
            </a:r>
            <a:r>
              <a:rPr lang="zh-TW" altLang="en-US" dirty="0"/>
              <a:t>狀態的時候會立即執行</a:t>
            </a:r>
            <a:r>
              <a:rPr lang="en-US" altLang="zh-TW" dirty="0"/>
              <a:t>awake)</a:t>
            </a:r>
          </a:p>
          <a:p>
            <a:r>
              <a:rPr lang="en-US" altLang="zh-TW" dirty="0"/>
              <a:t>Start</a:t>
            </a:r>
            <a:r>
              <a:rPr lang="zh-TW" altLang="en-US" dirty="0"/>
              <a:t>：物件在其</a:t>
            </a:r>
            <a:r>
              <a:rPr lang="en-US" altLang="zh-TW" dirty="0"/>
              <a:t>active</a:t>
            </a:r>
            <a:r>
              <a:rPr lang="zh-TW" altLang="en-US" dirty="0"/>
              <a:t>「後」，遊戲進行的</a:t>
            </a:r>
            <a:r>
              <a:rPr lang="zh-TW" altLang="en-US" dirty="0" smtClean="0"/>
              <a:t>下一偵</a:t>
            </a:r>
            <a:r>
              <a:rPr lang="en-US" altLang="zh-TW" dirty="0" smtClean="0"/>
              <a:t>(</a:t>
            </a:r>
            <a:r>
              <a:rPr lang="en-US" altLang="zh-TW" dirty="0"/>
              <a:t>frame)</a:t>
            </a:r>
            <a:r>
              <a:rPr lang="zh-TW" altLang="en-US" dirty="0"/>
              <a:t>前會呼叫此函式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03144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altLang="zh-TW" dirty="0" smtClean="0"/>
              <a:t>Update VS </a:t>
            </a:r>
            <a:r>
              <a:rPr lang="en-US" altLang="zh-TW" dirty="0" err="1" smtClean="0"/>
              <a:t>FixedUpdate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Update</a:t>
            </a:r>
            <a:r>
              <a:rPr lang="zh-TW" altLang="en-US" dirty="0" smtClean="0"/>
              <a:t>：在遊戲進行的每一禛會執行一次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執行的次數受到電腦實際的速度影響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err="1" smtClean="0"/>
              <a:t>FixedUpdate</a:t>
            </a:r>
            <a:r>
              <a:rPr lang="zh-TW" altLang="en-US" dirty="0" smtClean="0"/>
              <a:t>：固定的時間會執行一次</a:t>
            </a:r>
            <a:r>
              <a:rPr lang="zh-TW" altLang="en-US" dirty="0"/>
              <a:t>，</a:t>
            </a:r>
            <a:r>
              <a:rPr lang="zh-TW" altLang="en-US" dirty="0" smtClean="0"/>
              <a:t>時間可以在</a:t>
            </a:r>
            <a:r>
              <a:rPr lang="en-US" altLang="zh-TW" dirty="0" smtClean="0"/>
              <a:t>Edit</a:t>
            </a:r>
            <a:r>
              <a:rPr lang="zh-TW" altLang="en-US" dirty="0" smtClean="0"/>
              <a:t>→</a:t>
            </a:r>
            <a:r>
              <a:rPr lang="en-US" altLang="zh-TW" dirty="0" smtClean="0"/>
              <a:t>Project settings</a:t>
            </a:r>
            <a:r>
              <a:rPr lang="zh-TW" altLang="en-US" dirty="0" smtClean="0"/>
              <a:t>→</a:t>
            </a:r>
            <a:r>
              <a:rPr lang="en-US" altLang="zh-TW" dirty="0" smtClean="0"/>
              <a:t>Time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Fixed </a:t>
            </a:r>
            <a:r>
              <a:rPr lang="en-US" altLang="zh-TW" dirty="0" err="1" smtClean="0"/>
              <a:t>Timestep</a:t>
            </a:r>
            <a:r>
              <a:rPr lang="zh-TW" altLang="en-US" dirty="0" smtClean="0"/>
              <a:t>做更動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304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b="0" dirty="0" smtClean="0"/>
              <a:t>Animation</a:t>
            </a:r>
            <a:endParaRPr lang="en-US" altLang="zh-TW" sz="2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90519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Component, Sprite</a:t>
            </a:r>
            <a:endParaRPr lang="zh-TW" altLang="en-US" dirty="0"/>
          </a:p>
        </p:txBody>
      </p:sp>
      <p:sp>
        <p:nvSpPr>
          <p:cNvPr id="3" name="AutoShape 2" descr="「Deformation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846503"/>
              </p:ext>
            </p:extLst>
          </p:nvPr>
        </p:nvGraphicFramePr>
        <p:xfrm>
          <a:off x="1043608" y="1530125"/>
          <a:ext cx="69850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Image" r:id="rId3" imgW="13904640" imgH="7326720" progId="Photoshop.Image.16">
                  <p:embed/>
                </p:oleObj>
              </mc:Choice>
              <mc:Fallback>
                <p:oleObj name="Image" r:id="rId3" imgW="13904640" imgH="73267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530125"/>
                        <a:ext cx="6985000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85337"/>
              </p:ext>
            </p:extLst>
          </p:nvPr>
        </p:nvGraphicFramePr>
        <p:xfrm>
          <a:off x="755576" y="3140968"/>
          <a:ext cx="32639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Image" r:id="rId5" imgW="3263400" imgH="3098160" progId="Photoshop.Image.16">
                  <p:embed/>
                </p:oleObj>
              </mc:Choice>
              <mc:Fallback>
                <p:oleObj name="Image" r:id="rId5" imgW="3263400" imgH="30981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3140968"/>
                        <a:ext cx="32639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02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Object-oriented programming 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Physics 2D</a:t>
            </a:r>
          </a:p>
          <a:p>
            <a:pPr lvl="1" eaLnBrk="1" hangingPunct="1"/>
            <a:r>
              <a:rPr lang="en-US" altLang="zh-TW" dirty="0" smtClean="0"/>
              <a:t>Rigid body</a:t>
            </a:r>
          </a:p>
          <a:p>
            <a:pPr lvl="1" eaLnBrk="1" hangingPunct="1"/>
            <a:r>
              <a:rPr lang="en-US" altLang="zh-TW" dirty="0" smtClean="0"/>
              <a:t>Collider </a:t>
            </a:r>
            <a:r>
              <a:rPr lang="en-US" altLang="zh-TW" dirty="0" smtClean="0"/>
              <a:t>and </a:t>
            </a:r>
            <a:r>
              <a:rPr lang="en-US" altLang="zh-TW" dirty="0" smtClean="0"/>
              <a:t>trigger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Deformation </a:t>
            </a:r>
            <a:r>
              <a:rPr lang="en-US" altLang="zh-TW" dirty="0" smtClean="0"/>
              <a:t>and </a:t>
            </a:r>
            <a:r>
              <a:rPr lang="en-US" altLang="zh-TW" dirty="0" smtClean="0"/>
              <a:t>skeletal </a:t>
            </a:r>
            <a:r>
              <a:rPr lang="en-US" altLang="zh-TW" dirty="0" smtClean="0"/>
              <a:t>animation</a:t>
            </a:r>
          </a:p>
          <a:p>
            <a:pPr eaLnBrk="1" hangingPunct="1"/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Deformation</a:t>
            </a:r>
            <a:endParaRPr lang="zh-TW" altLang="en-US" dirty="0"/>
          </a:p>
        </p:txBody>
      </p:sp>
      <p:sp>
        <p:nvSpPr>
          <p:cNvPr id="3" name="AutoShape 2" descr="「Deformation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108" name="Picture 4" descr="「Deformatio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99992" y="55172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As-Rigid-As-Possible Shape Manipulation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0716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Skeletal animation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 descr="「Skeletal animation 2d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0200"/>
            <a:ext cx="638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83968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Puppet2D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622675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b="0" dirty="0"/>
              <a:t>Object-oriented programming</a:t>
            </a:r>
            <a:endParaRPr lang="en-US" altLang="zh-TW" sz="2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277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is-a, has-a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US" altLang="zh-TW" dirty="0" smtClean="0"/>
              <a:t>Project</a:t>
            </a:r>
          </a:p>
          <a:p>
            <a:pPr lvl="1"/>
            <a:r>
              <a:rPr lang="en-US" altLang="zh-TW" dirty="0" smtClean="0"/>
              <a:t>Scene1</a:t>
            </a:r>
          </a:p>
          <a:p>
            <a:pPr lvl="2"/>
            <a:r>
              <a:rPr lang="en-US" altLang="zh-TW" dirty="0" smtClean="0"/>
              <a:t>Actor</a:t>
            </a:r>
          </a:p>
          <a:p>
            <a:pPr lvl="3"/>
            <a:r>
              <a:rPr lang="en-US" altLang="zh-TW" dirty="0" smtClean="0"/>
              <a:t>Transform</a:t>
            </a:r>
          </a:p>
          <a:p>
            <a:pPr lvl="3"/>
            <a:r>
              <a:rPr lang="en-US" altLang="zh-TW" dirty="0" smtClean="0"/>
              <a:t>Sprite Renderer</a:t>
            </a:r>
          </a:p>
          <a:p>
            <a:pPr lvl="3"/>
            <a:r>
              <a:rPr lang="en-US" altLang="zh-TW" dirty="0" smtClean="0"/>
              <a:t>Script</a:t>
            </a:r>
          </a:p>
          <a:p>
            <a:pPr lvl="3"/>
            <a:r>
              <a:rPr lang="en-US" altLang="zh-TW" dirty="0" smtClean="0"/>
              <a:t>Box Collider</a:t>
            </a:r>
          </a:p>
          <a:p>
            <a:pPr lvl="3"/>
            <a:r>
              <a:rPr lang="en-US" altLang="zh-TW" dirty="0" err="1" smtClean="0"/>
              <a:t>Rigidbody</a:t>
            </a:r>
            <a:r>
              <a:rPr lang="en-US" altLang="zh-TW" dirty="0" smtClean="0"/>
              <a:t> 2D</a:t>
            </a:r>
          </a:p>
          <a:p>
            <a:pPr lvl="2"/>
            <a:r>
              <a:rPr lang="en-US" altLang="zh-TW" dirty="0" smtClean="0"/>
              <a:t>Camera</a:t>
            </a:r>
          </a:p>
          <a:p>
            <a:pPr lvl="3"/>
            <a:r>
              <a:rPr lang="en-US" altLang="zh-TW" dirty="0" smtClean="0"/>
              <a:t>Transform</a:t>
            </a:r>
          </a:p>
          <a:p>
            <a:pPr lvl="3"/>
            <a:r>
              <a:rPr lang="en-US" altLang="zh-TW" dirty="0" smtClean="0"/>
              <a:t>Camera</a:t>
            </a:r>
          </a:p>
          <a:p>
            <a:pPr lvl="2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60032" y="16002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Actor is a </a:t>
            </a:r>
            <a:r>
              <a:rPr lang="en-US" altLang="zh-TW" sz="2400" dirty="0" err="1" smtClean="0"/>
              <a:t>G</a:t>
            </a:r>
            <a:r>
              <a:rPr lang="en-US" altLang="zh-TW" sz="2400" dirty="0" err="1" smtClean="0"/>
              <a:t>ameObject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Actor has a </a:t>
            </a:r>
            <a:r>
              <a:rPr lang="en-US" altLang="zh-TW" sz="2400" dirty="0" smtClean="0"/>
              <a:t>Script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088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GameObject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147097"/>
              </p:ext>
            </p:extLst>
          </p:nvPr>
        </p:nvGraphicFramePr>
        <p:xfrm>
          <a:off x="323528" y="2317591"/>
          <a:ext cx="8208912" cy="2542540"/>
        </p:xfrm>
        <a:graphic>
          <a:graphicData uri="http://schemas.openxmlformats.org/drawingml/2006/table">
            <a:tbl>
              <a:tblPr/>
              <a:tblGrid>
                <a:gridCol w="1872208"/>
                <a:gridCol w="633670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2"/>
                        </a:rPr>
                        <a:t>activeInHierarchy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Is the GameObject active in the scene?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3"/>
                        </a:rPr>
                        <a:t>activeSelf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local active state of this GameObject. (Read Only)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4"/>
                        </a:rPr>
                        <a:t>isStatic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Editor only API that specifies if a game object is static.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 dirty="0">
                          <a:solidFill>
                            <a:srgbClr val="B83C82"/>
                          </a:solidFill>
                          <a:effectLst/>
                          <a:hlinkClick r:id="rId5"/>
                        </a:rPr>
                        <a:t>layer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layer the game object is in. A layer is in the range [0...31].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6"/>
                        </a:rPr>
                        <a:t>scene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Scene that the GameObject is part of.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7"/>
                        </a:rPr>
                        <a:t>tag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tag of this game object.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8"/>
                        </a:rPr>
                        <a:t>transform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Transform attached to this </a:t>
                      </a:r>
                      <a:r>
                        <a:rPr lang="en-US" dirty="0" err="1">
                          <a:effectLst/>
                        </a:rPr>
                        <a:t>GameObject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2788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GetComponent</a:t>
            </a:r>
            <a:r>
              <a:rPr lang="en-US" altLang="zh-TW" dirty="0" smtClean="0"/>
              <a:t>&lt;</a:t>
            </a:r>
            <a:r>
              <a:rPr lang="en-US" altLang="zh-TW" dirty="0" err="1" smtClean="0">
                <a:solidFill>
                  <a:srgbClr val="FF0000"/>
                </a:solidFill>
              </a:rPr>
              <a:t>gameManager</a:t>
            </a:r>
            <a:r>
              <a:rPr lang="en-US" altLang="zh-TW" dirty="0" smtClean="0"/>
              <a:t>&gt;()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656" y="18363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Variables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77494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public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2"/>
                </a:solidFill>
              </a:rPr>
              <a:t>public </a:t>
            </a:r>
            <a:r>
              <a:rPr lang="en-US" altLang="zh-TW" dirty="0">
                <a:solidFill>
                  <a:schemeClr val="tx2"/>
                </a:solidFill>
              </a:rPr>
              <a:t>float </a:t>
            </a:r>
            <a:r>
              <a:rPr lang="en-US" altLang="zh-TW" dirty="0"/>
              <a:t>speed = 20;  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2"/>
                </a:solidFill>
              </a:rPr>
              <a:t>public</a:t>
            </a:r>
            <a:r>
              <a:rPr lang="en-US" altLang="zh-TW" dirty="0" smtClean="0"/>
              <a:t> </a:t>
            </a:r>
            <a:r>
              <a:rPr lang="en-US" altLang="zh-TW" dirty="0"/>
              <a:t>Sprite[] sprites;  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>
                <a:solidFill>
                  <a:schemeClr val="tx2"/>
                </a:solidFill>
              </a:rPr>
              <a:t>int</a:t>
            </a:r>
            <a:r>
              <a:rPr lang="en-US" altLang="zh-TW" dirty="0" smtClean="0"/>
              <a:t> </a:t>
            </a:r>
            <a:r>
              <a:rPr lang="en-US" altLang="zh-TW" dirty="0" err="1"/>
              <a:t>sprites_index</a:t>
            </a:r>
            <a:r>
              <a:rPr lang="en-US" altLang="zh-TW" dirty="0"/>
              <a:t> = 0;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5340"/>
              </p:ext>
            </p:extLst>
          </p:nvPr>
        </p:nvGraphicFramePr>
        <p:xfrm>
          <a:off x="971600" y="3882879"/>
          <a:ext cx="65024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Image" r:id="rId3" imgW="12939480" imgH="2476080" progId="Photoshop.Image.16">
                  <p:embed/>
                </p:oleObj>
              </mc:Choice>
              <mc:Fallback>
                <p:oleObj name="Image" r:id="rId3" imgW="12939480" imgH="24760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3882879"/>
                        <a:ext cx="65024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911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Sprite switching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 if (</a:t>
            </a:r>
            <a:r>
              <a:rPr lang="en-US" altLang="zh-TW" sz="2400" dirty="0" err="1"/>
              <a:t>Input.GetKey</a:t>
            </a:r>
            <a:r>
              <a:rPr lang="en-US" altLang="zh-TW" sz="2400" dirty="0"/>
              <a:t>(</a:t>
            </a:r>
            <a:r>
              <a:rPr lang="en-US" altLang="zh-TW" sz="2400" dirty="0" err="1"/>
              <a:t>KeyCode.D</a:t>
            </a:r>
            <a:r>
              <a:rPr lang="en-US" altLang="zh-TW" sz="2400" dirty="0"/>
              <a:t>))</a:t>
            </a:r>
          </a:p>
          <a:p>
            <a:pPr marL="0" indent="0"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/>
              <a:t>{</a:t>
            </a:r>
          </a:p>
          <a:p>
            <a:pPr marL="0" indent="0">
              <a:buNone/>
            </a:pPr>
            <a:r>
              <a:rPr lang="en-US" altLang="zh-TW" sz="2400" dirty="0" err="1" smtClean="0"/>
              <a:t>this.transform.position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+= new Vector3(speed * </a:t>
            </a:r>
            <a:r>
              <a:rPr lang="en-US" altLang="zh-TW" sz="2400" dirty="0" err="1"/>
              <a:t>Time.deltaTime</a:t>
            </a:r>
            <a:r>
              <a:rPr lang="en-US" altLang="zh-TW" sz="2400" dirty="0"/>
              <a:t>, 0, 0);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err="1" smtClean="0"/>
              <a:t>this.GetComponent</a:t>
            </a:r>
            <a:r>
              <a:rPr lang="en-US" altLang="zh-TW" sz="2400" dirty="0" smtClean="0"/>
              <a:t>&lt;</a:t>
            </a:r>
            <a:r>
              <a:rPr lang="en-US" altLang="zh-TW" sz="2400" dirty="0" err="1" smtClean="0">
                <a:solidFill>
                  <a:srgbClr val="00B050"/>
                </a:solidFill>
              </a:rPr>
              <a:t>SpriteRenderer</a:t>
            </a:r>
            <a:r>
              <a:rPr lang="en-US" altLang="zh-TW" sz="2400" dirty="0"/>
              <a:t>&gt;().sprite = sprites[(++</a:t>
            </a:r>
            <a:r>
              <a:rPr lang="en-US" altLang="zh-TW" sz="2400" dirty="0" err="1"/>
              <a:t>sprites_index</a:t>
            </a:r>
            <a:r>
              <a:rPr lang="en-US" altLang="zh-TW" sz="2400" dirty="0"/>
              <a:t>)%2];</a:t>
            </a: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2026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addScore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public class </a:t>
            </a:r>
            <a:r>
              <a:rPr lang="en-US" altLang="zh-TW" sz="2800" dirty="0" err="1" smtClean="0"/>
              <a:t>UFOController</a:t>
            </a:r>
            <a:r>
              <a:rPr lang="en-US" altLang="zh-TW" sz="2800" dirty="0" smtClean="0"/>
              <a:t>: </a:t>
            </a:r>
            <a:r>
              <a:rPr lang="en-US" altLang="zh-TW" sz="2800" dirty="0" err="1" smtClean="0"/>
              <a:t>MonoBehaviour</a:t>
            </a:r>
            <a:r>
              <a:rPr lang="en-US" altLang="zh-TW" sz="2800" dirty="0" smtClean="0"/>
              <a:t> {</a:t>
            </a:r>
          </a:p>
          <a:p>
            <a:pPr marL="0" indent="0">
              <a:buNone/>
            </a:pPr>
            <a:r>
              <a:rPr lang="en-US" altLang="zh-TW" sz="2800" dirty="0" smtClean="0"/>
              <a:t>…</a:t>
            </a:r>
          </a:p>
          <a:p>
            <a:pPr marL="0" indent="0">
              <a:buNone/>
            </a:pPr>
            <a:r>
              <a:rPr lang="en-US" altLang="zh-TW" sz="2800" dirty="0" smtClean="0"/>
              <a:t>void OnTriggerEnter2D(Collider2D other){</a:t>
            </a: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r>
              <a:rPr lang="en-US" altLang="zh-TW" sz="2800" dirty="0" err="1" smtClean="0"/>
              <a:t>GameObject.Find</a:t>
            </a:r>
            <a:r>
              <a:rPr lang="en-US" altLang="zh-TW" sz="2800" dirty="0" smtClean="0"/>
              <a:t>(“</a:t>
            </a:r>
            <a:r>
              <a:rPr lang="en-US" altLang="zh-TW" sz="2800" dirty="0" err="1" smtClean="0"/>
              <a:t>GameManager</a:t>
            </a:r>
            <a:r>
              <a:rPr lang="en-US" altLang="zh-TW" sz="2800" dirty="0" smtClean="0"/>
              <a:t>”).</a:t>
            </a:r>
            <a:r>
              <a:rPr lang="en-US" altLang="zh-TW" sz="2800" dirty="0" err="1" smtClean="0"/>
              <a:t>GetComponent</a:t>
            </a:r>
            <a:r>
              <a:rPr lang="en-US" altLang="zh-TW" sz="2800" dirty="0" smtClean="0"/>
              <a:t>&lt;</a:t>
            </a:r>
            <a:r>
              <a:rPr lang="en-US" altLang="zh-TW" sz="2800" dirty="0" err="1" smtClean="0"/>
              <a:t>gameManager</a:t>
            </a:r>
            <a:r>
              <a:rPr lang="en-US" altLang="zh-TW" sz="2800" dirty="0" smtClean="0"/>
              <a:t>&gt;().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addScore</a:t>
            </a:r>
            <a:r>
              <a:rPr lang="en-US" altLang="zh-TW" sz="2800" dirty="0" smtClean="0"/>
              <a:t>(100);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dirty="0" smtClean="0"/>
              <a:t>…</a:t>
            </a:r>
          </a:p>
          <a:p>
            <a:pPr marL="0" indent="0">
              <a:buNone/>
            </a:pP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716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b="0" dirty="0" smtClean="0"/>
              <a:t>Physics 2D</a:t>
            </a:r>
            <a:endParaRPr lang="en-US" altLang="zh-TW" sz="2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014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1639</TotalTime>
  <Words>428</Words>
  <Application>Microsoft Macintosh PowerPoint</Application>
  <PresentationFormat>On-screen Show (4:3)</PresentationFormat>
  <Paragraphs>178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Cambria Math</vt:lpstr>
      <vt:lpstr>Times New Roman</vt:lpstr>
      <vt:lpstr>微軟正黑體</vt:lpstr>
      <vt:lpstr>新細明體</vt:lpstr>
      <vt:lpstr>標楷體</vt:lpstr>
      <vt:lpstr>Arial</vt:lpstr>
      <vt:lpstr>Course_HE</vt:lpstr>
      <vt:lpstr>Image</vt:lpstr>
      <vt:lpstr>3D Game Programming 2D primitive </vt:lpstr>
      <vt:lpstr>Outline</vt:lpstr>
      <vt:lpstr>Object-oriented programming</vt:lpstr>
      <vt:lpstr>is-a, has-a</vt:lpstr>
      <vt:lpstr>GameObject</vt:lpstr>
      <vt:lpstr>public</vt:lpstr>
      <vt:lpstr>Sprite switching</vt:lpstr>
      <vt:lpstr>addScore()</vt:lpstr>
      <vt:lpstr>Physics 2D</vt:lpstr>
      <vt:lpstr>Rigidbody</vt:lpstr>
      <vt:lpstr>Physics 2D Settings</vt:lpstr>
      <vt:lpstr>PowerPoint Presentation</vt:lpstr>
      <vt:lpstr>Collision action matrix</vt:lpstr>
      <vt:lpstr>PowerPoint Presentation</vt:lpstr>
      <vt:lpstr>Script-基本函式</vt:lpstr>
      <vt:lpstr>Awake VS Start</vt:lpstr>
      <vt:lpstr>Update VS FixedUpdate</vt:lpstr>
      <vt:lpstr>Animation</vt:lpstr>
      <vt:lpstr>Component, Sprite</vt:lpstr>
      <vt:lpstr>Deformation</vt:lpstr>
      <vt:lpstr>Skeletal animation</vt:lpstr>
    </vt:vector>
  </TitlesOfParts>
  <Company>NCCU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紀明德</cp:lastModifiedBy>
  <cp:revision>113</cp:revision>
  <dcterms:created xsi:type="dcterms:W3CDTF">2010-08-04T16:26:51Z</dcterms:created>
  <dcterms:modified xsi:type="dcterms:W3CDTF">2017-10-03T02:47:09Z</dcterms:modified>
</cp:coreProperties>
</file>