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0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4f405018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4f405018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4f405018a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4f405018a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4f405018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4f405018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4f405018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4f405018a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4f405018a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4f405018a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4f405018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4f405018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47e3f34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47e3f34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5086e11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5086e11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4f405018a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4f405018a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4f405018a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4f405018a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5086e11e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5086e11e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4f405018a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4f405018a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4f405018a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4f405018a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4f405018a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4f405018a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5086e11e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5086e11e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4f405018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4f405018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4f405018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4f405018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4f405018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4f405018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4f405018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4f405018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4f405018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4f405018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4f405018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4f405018a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4f405018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4f405018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yperledger-indy.readthedocs.io/projects/hipe/en/latest/text/0109-anoncreds-protocol/README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hyperledger?q=indy&amp;type=&amp;language=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um.com/@techkuz/hyperledger-summer-internship-2018-edition-hyperledger-indy-part-2-f46ee30525a4" TargetMode="External"/><Relationship Id="rId3" Type="http://schemas.openxmlformats.org/officeDocument/2006/relationships/hyperlink" Target="https://www.cmadvisor.it/index.php/news/visualizing-the-world-s-100-most-valuable-brands-in-2019" TargetMode="External"/><Relationship Id="rId7" Type="http://schemas.openxmlformats.org/officeDocument/2006/relationships/hyperlink" Target="https://www.romexsoft.com/blog/blockchain-technology-in-fintech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zh.wikipedia.org/wiki/File:Evil_lilyu.svg" TargetMode="External"/><Relationship Id="rId5" Type="http://schemas.openxmlformats.org/officeDocument/2006/relationships/hyperlink" Target="https://medium.com/@kylehuang_96433/digital-signature-c601da3c0c02" TargetMode="External"/><Relationship Id="rId4" Type="http://schemas.openxmlformats.org/officeDocument/2006/relationships/hyperlink" Target="https://saydigi-tech.com/2020/04/22015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Hyperledger Indy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Kyle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Digital signature</a:t>
            </a: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81350"/>
            <a:ext cx="8839200" cy="325912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1137450" y="4604100"/>
            <a:ext cx="68691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1. Document is not tampered; 2. signature is signed by the signer.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With digital signature, one can ...</a:t>
            </a: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68200" cy="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000">
                <a:solidFill>
                  <a:srgbClr val="000000"/>
                </a:solidFill>
              </a:rPr>
              <a:t>Proof itself over some targets.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408075" y="1943625"/>
            <a:ext cx="75480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000">
                <a:solidFill>
                  <a:srgbClr val="000000"/>
                </a:solidFill>
              </a:rPr>
              <a:t>“ I have a dream … ” - Martin Luther King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850" y="265137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5150" y="2849150"/>
            <a:ext cx="4762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6275" y="2827588"/>
            <a:ext cx="866775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6610063" y="3788125"/>
            <a:ext cx="12192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000">
                <a:solidFill>
                  <a:srgbClr val="000000"/>
                </a:solidFill>
              </a:rPr>
              <a:t>pk_MLK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11700" y="4150675"/>
            <a:ext cx="8520600" cy="8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CA issues certificates to provers, to claim a </a:t>
            </a:r>
            <a:r>
              <a:rPr lang="zh-TW" sz="2400">
                <a:solidFill>
                  <a:srgbClr val="FF0000"/>
                </a:solidFill>
              </a:rPr>
              <a:t>user</a:t>
            </a:r>
            <a:r>
              <a:rPr lang="zh-TW" sz="2400"/>
              <a:t> use a </a:t>
            </a:r>
            <a:r>
              <a:rPr lang="zh-TW" sz="2400">
                <a:solidFill>
                  <a:srgbClr val="FF0000"/>
                </a:solidFill>
              </a:rPr>
              <a:t>public key</a:t>
            </a:r>
            <a:r>
              <a:rPr lang="zh-TW" sz="2400"/>
              <a:t> which is valid before a </a:t>
            </a:r>
            <a:r>
              <a:rPr lang="zh-TW" sz="2400">
                <a:solidFill>
                  <a:srgbClr val="FF0000"/>
                </a:solidFill>
              </a:rPr>
              <a:t>time</a:t>
            </a:r>
            <a:r>
              <a:rPr lang="zh-TW" sz="2400"/>
              <a:t>. </a:t>
            </a:r>
            <a:endParaRPr sz="2400"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7075" y="2280388"/>
            <a:ext cx="1129350" cy="13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/>
          <p:nvPr/>
        </p:nvSpPr>
        <p:spPr>
          <a:xfrm>
            <a:off x="345500" y="2207575"/>
            <a:ext cx="2050800" cy="1748100"/>
          </a:xfrm>
          <a:prstGeom prst="wedgeRoundRectCallout">
            <a:avLst>
              <a:gd name="adj1" fmla="val 63412"/>
              <a:gd name="adj2" fmla="val -7233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This is Bob, I’m using public key </a:t>
            </a:r>
            <a:r>
              <a:rPr lang="zh-TW">
                <a:solidFill>
                  <a:srgbClr val="FF0000"/>
                </a:solidFill>
              </a:rPr>
              <a:t>pk_evil</a:t>
            </a:r>
            <a:r>
              <a:rPr lang="zh-TW">
                <a:solidFill>
                  <a:schemeClr val="dk1"/>
                </a:solidFill>
              </a:rPr>
              <a:t>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6175" y="2504325"/>
            <a:ext cx="1042550" cy="104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/>
          <p:nvPr/>
        </p:nvSpPr>
        <p:spPr>
          <a:xfrm>
            <a:off x="4700125" y="2207575"/>
            <a:ext cx="2050800" cy="1748100"/>
          </a:xfrm>
          <a:prstGeom prst="wedgeRoundRectCallout">
            <a:avLst>
              <a:gd name="adj1" fmla="val 63412"/>
              <a:gd name="adj2" fmla="val -7233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I’m real Bob, I’m using public key </a:t>
            </a:r>
            <a:r>
              <a:rPr lang="zh-TW">
                <a:solidFill>
                  <a:srgbClr val="FF0000"/>
                </a:solidFill>
              </a:rPr>
              <a:t>pk_bob</a:t>
            </a:r>
            <a:r>
              <a:rPr lang="zh-TW"/>
              <a:t>.</a:t>
            </a:r>
            <a:r>
              <a:rPr lang="zh-TW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3262463" y="3619375"/>
            <a:ext cx="5715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Evil</a:t>
            </a:r>
            <a:endParaRPr/>
          </a:p>
        </p:txBody>
      </p:sp>
      <p:sp>
        <p:nvSpPr>
          <p:cNvPr id="162" name="Google Shape;162;p24"/>
          <p:cNvSpPr txBox="1"/>
          <p:nvPr/>
        </p:nvSpPr>
        <p:spPr>
          <a:xfrm>
            <a:off x="7572250" y="3597975"/>
            <a:ext cx="5715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Bob</a:t>
            </a:r>
            <a:endParaRPr/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3500" y="264475"/>
            <a:ext cx="1677401" cy="1578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/>
          <p:nvPr/>
        </p:nvSpPr>
        <p:spPr>
          <a:xfrm>
            <a:off x="2265050" y="264475"/>
            <a:ext cx="2050800" cy="1748100"/>
          </a:xfrm>
          <a:prstGeom prst="wedgeRoundRectCallout">
            <a:avLst>
              <a:gd name="adj1" fmla="val 63412"/>
              <a:gd name="adj2" fmla="val -7233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This is Government, I know </a:t>
            </a:r>
            <a:r>
              <a:rPr lang="zh-TW">
                <a:solidFill>
                  <a:srgbClr val="FF0000"/>
                </a:solidFill>
              </a:rPr>
              <a:t>Bob</a:t>
            </a:r>
            <a:r>
              <a:rPr lang="zh-TW">
                <a:solidFill>
                  <a:schemeClr val="dk1"/>
                </a:solidFill>
              </a:rPr>
              <a:t>, he is using public key </a:t>
            </a:r>
            <a:r>
              <a:rPr lang="zh-TW">
                <a:solidFill>
                  <a:srgbClr val="FF0000"/>
                </a:solidFill>
              </a:rPr>
              <a:t>pk_bob</a:t>
            </a:r>
            <a:r>
              <a:rPr lang="zh-TW">
                <a:solidFill>
                  <a:schemeClr val="dk1"/>
                </a:solidFill>
              </a:rPr>
              <a:t>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4"/>
          <p:cNvSpPr txBox="1"/>
          <p:nvPr/>
        </p:nvSpPr>
        <p:spPr>
          <a:xfrm>
            <a:off x="7121200" y="772525"/>
            <a:ext cx="16773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Certificate Authority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Model - PKI certificate</a:t>
            </a:r>
            <a:endParaRPr/>
          </a:p>
        </p:txBody>
      </p:sp>
      <p:sp>
        <p:nvSpPr>
          <p:cNvPr id="171" name="Google Shape;171;p25"/>
          <p:cNvSpPr txBox="1"/>
          <p:nvPr/>
        </p:nvSpPr>
        <p:spPr>
          <a:xfrm>
            <a:off x="1033725" y="1535175"/>
            <a:ext cx="11016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Prover</a:t>
            </a:r>
            <a:endParaRPr sz="2400"/>
          </a:p>
        </p:txBody>
      </p:sp>
      <p:sp>
        <p:nvSpPr>
          <p:cNvPr id="172" name="Google Shape;172;p25"/>
          <p:cNvSpPr txBox="1"/>
          <p:nvPr/>
        </p:nvSpPr>
        <p:spPr>
          <a:xfrm>
            <a:off x="3976038" y="1554825"/>
            <a:ext cx="1191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Verifier</a:t>
            </a:r>
            <a:endParaRPr sz="2400"/>
          </a:p>
        </p:txBody>
      </p:sp>
      <p:sp>
        <p:nvSpPr>
          <p:cNvPr id="173" name="Google Shape;173;p25"/>
          <p:cNvSpPr txBox="1"/>
          <p:nvPr/>
        </p:nvSpPr>
        <p:spPr>
          <a:xfrm>
            <a:off x="7008675" y="1535175"/>
            <a:ext cx="11016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Issuer</a:t>
            </a:r>
            <a:endParaRPr sz="2400"/>
          </a:p>
        </p:txBody>
      </p:sp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 t="34361" b="35590"/>
          <a:stretch/>
        </p:blipFill>
        <p:spPr>
          <a:xfrm>
            <a:off x="54752" y="2358125"/>
            <a:ext cx="3081948" cy="72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1250" y="2358125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0675" y="2196900"/>
            <a:ext cx="2099976" cy="11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/>
          <p:nvPr/>
        </p:nvSpPr>
        <p:spPr>
          <a:xfrm>
            <a:off x="571500" y="3294525"/>
            <a:ext cx="7978500" cy="15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zh-TW" sz="2400">
                <a:solidFill>
                  <a:schemeClr val="dk1"/>
                </a:solidFill>
              </a:rPr>
              <a:t>Lucidchart proves itself by signing some signature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/>
              <a:t>Amazon as a CA ceritifies Lucidchart and garuantees its public key.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Public key infrastructure</a:t>
            </a:r>
            <a:endParaRPr/>
          </a:p>
        </p:txBody>
      </p:sp>
      <p:sp>
        <p:nvSpPr>
          <p:cNvPr id="183" name="Google Shape;183;p26"/>
          <p:cNvSpPr/>
          <p:nvPr/>
        </p:nvSpPr>
        <p:spPr>
          <a:xfrm>
            <a:off x="1588275" y="1579475"/>
            <a:ext cx="720000" cy="720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2202975" y="2661400"/>
            <a:ext cx="720000" cy="720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1011975" y="2661400"/>
            <a:ext cx="720000" cy="720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6"/>
          <p:cNvSpPr/>
          <p:nvPr/>
        </p:nvSpPr>
        <p:spPr>
          <a:xfrm>
            <a:off x="402975" y="3886200"/>
            <a:ext cx="720000" cy="720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1687150" y="3886200"/>
            <a:ext cx="720000" cy="720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6"/>
          <p:cNvSpPr/>
          <p:nvPr/>
        </p:nvSpPr>
        <p:spPr>
          <a:xfrm>
            <a:off x="2722325" y="3886200"/>
            <a:ext cx="720000" cy="720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6"/>
          <p:cNvSpPr/>
          <p:nvPr/>
        </p:nvSpPr>
        <p:spPr>
          <a:xfrm>
            <a:off x="4447625" y="1579475"/>
            <a:ext cx="720000" cy="720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6"/>
          <p:cNvSpPr/>
          <p:nvPr/>
        </p:nvSpPr>
        <p:spPr>
          <a:xfrm>
            <a:off x="3852675" y="2661400"/>
            <a:ext cx="720000" cy="720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6"/>
          <p:cNvSpPr/>
          <p:nvPr/>
        </p:nvSpPr>
        <p:spPr>
          <a:xfrm>
            <a:off x="5167625" y="2661400"/>
            <a:ext cx="720000" cy="720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6"/>
          <p:cNvSpPr/>
          <p:nvPr/>
        </p:nvSpPr>
        <p:spPr>
          <a:xfrm>
            <a:off x="4019625" y="3886200"/>
            <a:ext cx="720000" cy="720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3" name="Google Shape;193;p26"/>
          <p:cNvCxnSpPr>
            <a:stCxn id="185" idx="0"/>
            <a:endCxn id="183" idx="4"/>
          </p:cNvCxnSpPr>
          <p:nvPr/>
        </p:nvCxnSpPr>
        <p:spPr>
          <a:xfrm rot="10800000" flipH="1">
            <a:off x="1371975" y="2299600"/>
            <a:ext cx="576300" cy="36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Google Shape;194;p26"/>
          <p:cNvCxnSpPr>
            <a:stCxn id="185" idx="4"/>
            <a:endCxn id="186" idx="0"/>
          </p:cNvCxnSpPr>
          <p:nvPr/>
        </p:nvCxnSpPr>
        <p:spPr>
          <a:xfrm flipH="1">
            <a:off x="762975" y="3381400"/>
            <a:ext cx="609000" cy="50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26"/>
          <p:cNvCxnSpPr>
            <a:stCxn id="185" idx="4"/>
            <a:endCxn id="187" idx="1"/>
          </p:cNvCxnSpPr>
          <p:nvPr/>
        </p:nvCxnSpPr>
        <p:spPr>
          <a:xfrm>
            <a:off x="1371975" y="3381400"/>
            <a:ext cx="420600" cy="61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6"/>
          <p:cNvCxnSpPr>
            <a:stCxn id="183" idx="4"/>
            <a:endCxn id="184" idx="0"/>
          </p:cNvCxnSpPr>
          <p:nvPr/>
        </p:nvCxnSpPr>
        <p:spPr>
          <a:xfrm>
            <a:off x="1948275" y="2299475"/>
            <a:ext cx="614700" cy="36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6"/>
          <p:cNvCxnSpPr>
            <a:stCxn id="184" idx="4"/>
            <a:endCxn id="188" idx="0"/>
          </p:cNvCxnSpPr>
          <p:nvPr/>
        </p:nvCxnSpPr>
        <p:spPr>
          <a:xfrm>
            <a:off x="2562975" y="3381400"/>
            <a:ext cx="519300" cy="50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6"/>
          <p:cNvCxnSpPr>
            <a:stCxn id="189" idx="4"/>
            <a:endCxn id="190" idx="0"/>
          </p:cNvCxnSpPr>
          <p:nvPr/>
        </p:nvCxnSpPr>
        <p:spPr>
          <a:xfrm flipH="1">
            <a:off x="4212725" y="2299475"/>
            <a:ext cx="594900" cy="36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" name="Google Shape;199;p26"/>
          <p:cNvCxnSpPr>
            <a:stCxn id="189" idx="4"/>
            <a:endCxn id="191" idx="0"/>
          </p:cNvCxnSpPr>
          <p:nvPr/>
        </p:nvCxnSpPr>
        <p:spPr>
          <a:xfrm>
            <a:off x="4807625" y="2299475"/>
            <a:ext cx="720000" cy="36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p26"/>
          <p:cNvCxnSpPr>
            <a:stCxn id="190" idx="4"/>
            <a:endCxn id="192" idx="0"/>
          </p:cNvCxnSpPr>
          <p:nvPr/>
        </p:nvCxnSpPr>
        <p:spPr>
          <a:xfrm>
            <a:off x="4212675" y="3381400"/>
            <a:ext cx="167100" cy="50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1" name="Google Shape;201;p26"/>
          <p:cNvSpPr txBox="1"/>
          <p:nvPr/>
        </p:nvSpPr>
        <p:spPr>
          <a:xfrm>
            <a:off x="4919375" y="4045325"/>
            <a:ext cx="1378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Lucidchart</a:t>
            </a:r>
            <a:endParaRPr sz="1800"/>
          </a:p>
        </p:txBody>
      </p:sp>
      <p:sp>
        <p:nvSpPr>
          <p:cNvPr id="202" name="Google Shape;202;p26"/>
          <p:cNvSpPr txBox="1"/>
          <p:nvPr/>
        </p:nvSpPr>
        <p:spPr>
          <a:xfrm>
            <a:off x="4379775" y="3278825"/>
            <a:ext cx="1378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Amazon</a:t>
            </a:r>
            <a:endParaRPr sz="1800"/>
          </a:p>
        </p:txBody>
      </p:sp>
      <p:sp>
        <p:nvSpPr>
          <p:cNvPr id="203" name="Google Shape;203;p26"/>
          <p:cNvSpPr txBox="1"/>
          <p:nvPr/>
        </p:nvSpPr>
        <p:spPr>
          <a:xfrm>
            <a:off x="6118400" y="1143000"/>
            <a:ext cx="2846400" cy="3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All non-leaf nodes are call CA.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The first layer CAs are called root CAs; where </a:t>
            </a:r>
            <a:r>
              <a:rPr lang="zh-TW" sz="1800">
                <a:solidFill>
                  <a:srgbClr val="FF0000"/>
                </a:solidFill>
              </a:rPr>
              <a:t>root CAs are trusted</a:t>
            </a:r>
            <a:r>
              <a:rPr lang="zh-TW" sz="1800"/>
              <a:t> by all entities.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CA issues certificats and CRLs (certificate revocation lists).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Vulnerabilities of PKI system</a:t>
            </a:r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1"/>
          </p:nvPr>
        </p:nvSpPr>
        <p:spPr>
          <a:xfrm>
            <a:off x="311700" y="1533475"/>
            <a:ext cx="80367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zh-TW" sz="2100">
                <a:solidFill>
                  <a:srgbClr val="000000"/>
                </a:solidFill>
              </a:rPr>
              <a:t>The root certificates are stored on computers. What if the root certificates are tampered?</a:t>
            </a:r>
            <a:endParaRPr sz="2100">
              <a:solidFill>
                <a:srgbClr val="000000"/>
              </a:solidFill>
            </a:endParaRPr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1"/>
          </p:nvPr>
        </p:nvSpPr>
        <p:spPr>
          <a:xfrm>
            <a:off x="311700" y="3097825"/>
            <a:ext cx="80367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100">
                <a:solidFill>
                  <a:srgbClr val="000000"/>
                </a:solidFill>
              </a:rPr>
              <a:t>2.   What if the CRLs are tampered?</a:t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963" y="0"/>
            <a:ext cx="68600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5153"/>
            <a:ext cx="9144000" cy="4013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Blockchain solves vulnerabilities of PKI system</a:t>
            </a:r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11700" y="1533475"/>
            <a:ext cx="80367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zh-TW" sz="2100">
                <a:solidFill>
                  <a:srgbClr val="000000"/>
                </a:solidFill>
              </a:rPr>
              <a:t>The root certificates are stored on computers. What if the root certificates are tampered?</a:t>
            </a:r>
            <a:endParaRPr sz="2100">
              <a:solidFill>
                <a:srgbClr val="000000"/>
              </a:solidFill>
            </a:endParaRPr>
          </a:p>
        </p:txBody>
      </p:sp>
      <p:sp>
        <p:nvSpPr>
          <p:cNvPr id="227" name="Google Shape;227;p30"/>
          <p:cNvSpPr txBox="1">
            <a:spLocks noGrp="1"/>
          </p:cNvSpPr>
          <p:nvPr>
            <p:ph type="body" idx="1"/>
          </p:nvPr>
        </p:nvSpPr>
        <p:spPr>
          <a:xfrm>
            <a:off x="311700" y="3097825"/>
            <a:ext cx="80367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100">
                <a:solidFill>
                  <a:srgbClr val="000000"/>
                </a:solidFill>
              </a:rPr>
              <a:t>2.   What if the CRLs are tampered?</a:t>
            </a:r>
            <a:endParaRPr sz="2100">
              <a:solidFill>
                <a:srgbClr val="000000"/>
              </a:solidFill>
            </a:endParaRPr>
          </a:p>
        </p:txBody>
      </p:sp>
      <p:sp>
        <p:nvSpPr>
          <p:cNvPr id="228" name="Google Shape;228;p30"/>
          <p:cNvSpPr txBox="1">
            <a:spLocks noGrp="1"/>
          </p:cNvSpPr>
          <p:nvPr>
            <p:ph type="body" idx="1"/>
          </p:nvPr>
        </p:nvSpPr>
        <p:spPr>
          <a:xfrm>
            <a:off x="879525" y="3917425"/>
            <a:ext cx="72897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100">
                <a:solidFill>
                  <a:srgbClr val="000000"/>
                </a:solidFill>
              </a:rPr>
              <a:t>In Hyperledger Indy, data on blockchain is </a:t>
            </a:r>
            <a:r>
              <a:rPr lang="zh-TW" sz="2100">
                <a:solidFill>
                  <a:srgbClr val="FF0000"/>
                </a:solidFill>
              </a:rPr>
              <a:t>immutable</a:t>
            </a:r>
            <a:r>
              <a:rPr lang="zh-TW" sz="2100">
                <a:solidFill>
                  <a:srgbClr val="000000"/>
                </a:solidFill>
              </a:rPr>
              <a:t>.</a:t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Besides</a:t>
            </a:r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body" idx="1"/>
          </p:nvPr>
        </p:nvSpPr>
        <p:spPr>
          <a:xfrm>
            <a:off x="311700" y="1306075"/>
            <a:ext cx="8520600" cy="1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PKI provides certificates which proof through digital signatues.</a:t>
            </a:r>
            <a:endParaRPr>
              <a:solidFill>
                <a:srgbClr val="000000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>
                <a:solidFill>
                  <a:srgbClr val="000000"/>
                </a:solidFill>
              </a:rPr>
              <a:t>All attributes has to be revealed for verification.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5" name="Google Shape;235;p31"/>
          <p:cNvSpPr txBox="1">
            <a:spLocks noGrp="1"/>
          </p:cNvSpPr>
          <p:nvPr>
            <p:ph type="body" idx="1"/>
          </p:nvPr>
        </p:nvSpPr>
        <p:spPr>
          <a:xfrm>
            <a:off x="311700" y="2862525"/>
            <a:ext cx="8520600" cy="1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Hyperledger Indy provides credentials which prove through zero-knowledge proof.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>
                <a:solidFill>
                  <a:srgbClr val="000000"/>
                </a:solidFill>
              </a:rPr>
              <a:t>	Attributes in credentials could be </a:t>
            </a:r>
            <a:r>
              <a:rPr lang="zh-TW">
                <a:solidFill>
                  <a:srgbClr val="FF0000"/>
                </a:solidFill>
              </a:rPr>
              <a:t>published</a:t>
            </a:r>
            <a:r>
              <a:rPr lang="zh-TW">
                <a:solidFill>
                  <a:srgbClr val="000000"/>
                </a:solidFill>
              </a:rPr>
              <a:t>, </a:t>
            </a:r>
            <a:r>
              <a:rPr lang="zh-TW">
                <a:solidFill>
                  <a:srgbClr val="FF0000"/>
                </a:solidFill>
              </a:rPr>
              <a:t>hidden</a:t>
            </a:r>
            <a:r>
              <a:rPr lang="zh-TW">
                <a:solidFill>
                  <a:srgbClr val="000000"/>
                </a:solidFill>
              </a:rPr>
              <a:t>, or </a:t>
            </a:r>
            <a:r>
              <a:rPr lang="zh-TW">
                <a:solidFill>
                  <a:srgbClr val="FF0000"/>
                </a:solidFill>
              </a:rPr>
              <a:t>challenged</a:t>
            </a:r>
            <a:r>
              <a:rPr lang="zh-TW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25" y="0"/>
            <a:ext cx="431348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972200" y="429025"/>
            <a:ext cx="22776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/>
              <a:t>Identity</a:t>
            </a:r>
            <a:endParaRPr sz="4800"/>
          </a:p>
        </p:txBody>
      </p:sp>
      <p:sp>
        <p:nvSpPr>
          <p:cNvPr id="62" name="Google Shape;62;p14"/>
          <p:cNvSpPr txBox="1"/>
          <p:nvPr/>
        </p:nvSpPr>
        <p:spPr>
          <a:xfrm>
            <a:off x="4972200" y="1961100"/>
            <a:ext cx="1702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/>
              <a:t>Who you are:</a:t>
            </a:r>
            <a:endParaRPr sz="1800" b="1"/>
          </a:p>
        </p:txBody>
      </p:sp>
      <p:sp>
        <p:nvSpPr>
          <p:cNvPr id="63" name="Google Shape;63;p14"/>
          <p:cNvSpPr txBox="1"/>
          <p:nvPr/>
        </p:nvSpPr>
        <p:spPr>
          <a:xfrm>
            <a:off x="4972200" y="2822975"/>
            <a:ext cx="1954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/>
              <a:t>What you have:</a:t>
            </a:r>
            <a:endParaRPr sz="1800" b="1"/>
          </a:p>
        </p:txBody>
      </p:sp>
      <p:sp>
        <p:nvSpPr>
          <p:cNvPr id="64" name="Google Shape;64;p14"/>
          <p:cNvSpPr txBox="1"/>
          <p:nvPr/>
        </p:nvSpPr>
        <p:spPr>
          <a:xfrm>
            <a:off x="4972200" y="3684850"/>
            <a:ext cx="21471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/>
              <a:t>What you know:</a:t>
            </a:r>
            <a:endParaRPr sz="1800" b="1"/>
          </a:p>
        </p:txBody>
      </p:sp>
      <p:sp>
        <p:nvSpPr>
          <p:cNvPr id="65" name="Google Shape;65;p14"/>
          <p:cNvSpPr txBox="1"/>
          <p:nvPr/>
        </p:nvSpPr>
        <p:spPr>
          <a:xfrm>
            <a:off x="5825500" y="1315600"/>
            <a:ext cx="31173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6D9EEB"/>
                </a:solidFill>
              </a:rPr>
              <a:t>Most services start from identification</a:t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5547600" y="2393875"/>
            <a:ext cx="17022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Biometric patterns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5547600" y="3181025"/>
            <a:ext cx="32364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 cards, mobile phones, devices, ip addresses, hardware keys ...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5547600" y="4151475"/>
            <a:ext cx="32364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Passwords, Q&amp;A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Zero-knowledge proof</a:t>
            </a:r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2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>
                <a:solidFill>
                  <a:srgbClr val="000000"/>
                </a:solidFill>
              </a:rPr>
              <a:t>Too complex to be clarified in hours. So we do not dive deeply.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2" name="Google Shape;242;p32"/>
          <p:cNvSpPr txBox="1">
            <a:spLocks noGrp="1"/>
          </p:cNvSpPr>
          <p:nvPr>
            <p:ph type="body" idx="1"/>
          </p:nvPr>
        </p:nvSpPr>
        <p:spPr>
          <a:xfrm>
            <a:off x="311700" y="1999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>
                <a:solidFill>
                  <a:srgbClr val="000000"/>
                </a:solidFill>
              </a:rPr>
              <a:t>I can proof “a statement” without telling the statement to verifiers.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3" name="Google Shape;243;p32"/>
          <p:cNvSpPr txBox="1">
            <a:spLocks noGrp="1"/>
          </p:cNvSpPr>
          <p:nvPr>
            <p:ph type="body" idx="1"/>
          </p:nvPr>
        </p:nvSpPr>
        <p:spPr>
          <a:xfrm>
            <a:off x="311700" y="2655725"/>
            <a:ext cx="85206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W</a:t>
            </a:r>
            <a:r>
              <a:rPr lang="zh-TW">
                <a:solidFill>
                  <a:schemeClr val="dk1"/>
                </a:solidFill>
              </a:rPr>
              <a:t>ithout leaking a secret x, I can</a:t>
            </a:r>
            <a:r>
              <a:rPr lang="zh-TW">
                <a:solidFill>
                  <a:srgbClr val="000000"/>
                </a:solidFill>
              </a:rPr>
              <a:t>: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Prove I know.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Prove x in the signature, make that signature verified valid.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Given a challenge y, prove </a:t>
            </a:r>
            <a:r>
              <a:rPr lang="zh-TW">
                <a:solidFill>
                  <a:srgbClr val="FF0000"/>
                </a:solidFill>
              </a:rPr>
              <a:t>x &gt; y</a:t>
            </a:r>
            <a:r>
              <a:rPr lang="zh-TW">
                <a:solidFill>
                  <a:srgbClr val="000000"/>
                </a:solidFill>
              </a:rPr>
              <a:t>, </a:t>
            </a:r>
            <a:r>
              <a:rPr lang="zh-TW">
                <a:solidFill>
                  <a:srgbClr val="FF0000"/>
                </a:solidFill>
              </a:rPr>
              <a:t>x = y</a:t>
            </a:r>
            <a:r>
              <a:rPr lang="zh-TW">
                <a:solidFill>
                  <a:srgbClr val="000000"/>
                </a:solidFill>
              </a:rPr>
              <a:t> or </a:t>
            </a:r>
            <a:r>
              <a:rPr lang="zh-TW">
                <a:solidFill>
                  <a:srgbClr val="FF0000"/>
                </a:solidFill>
              </a:rPr>
              <a:t>x &lt; y</a:t>
            </a:r>
            <a:r>
              <a:rPr lang="zh-TW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4" name="Google Shape;244;p32"/>
          <p:cNvSpPr txBox="1"/>
          <p:nvPr/>
        </p:nvSpPr>
        <p:spPr>
          <a:xfrm rot="457387">
            <a:off x="7541404" y="735091"/>
            <a:ext cx="997314" cy="50429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Magic !!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Take ID card for example</a:t>
            </a:r>
            <a:endParaRPr/>
          </a:p>
        </p:txBody>
      </p:sp>
      <p:sp>
        <p:nvSpPr>
          <p:cNvPr id="250" name="Google Shape;250;p33"/>
          <p:cNvSpPr txBox="1">
            <a:spLocks noGrp="1"/>
          </p:cNvSpPr>
          <p:nvPr>
            <p:ph type="body" idx="1"/>
          </p:nvPr>
        </p:nvSpPr>
        <p:spPr>
          <a:xfrm>
            <a:off x="580650" y="1892075"/>
            <a:ext cx="2720400" cy="30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Name: Bob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Nationality: Taiwan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Age: 29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Spouse: Alice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Parents: William &amp; Mary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Gender: Male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51" name="Google Shape;251;p33"/>
          <p:cNvSpPr txBox="1">
            <a:spLocks noGrp="1"/>
          </p:cNvSpPr>
          <p:nvPr>
            <p:ph type="body" idx="1"/>
          </p:nvPr>
        </p:nvSpPr>
        <p:spPr>
          <a:xfrm>
            <a:off x="6111850" y="1892075"/>
            <a:ext cx="2651100" cy="30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Published: Bob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Published: Taiwan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Challenged: &gt; 18 ? yes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Hidden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Hidden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Hidden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52" name="Google Shape;252;p33"/>
          <p:cNvSpPr txBox="1"/>
          <p:nvPr/>
        </p:nvSpPr>
        <p:spPr>
          <a:xfrm>
            <a:off x="3737100" y="2667000"/>
            <a:ext cx="16698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All published</a:t>
            </a:r>
            <a:endParaRPr sz="1800"/>
          </a:p>
        </p:txBody>
      </p:sp>
      <p:sp>
        <p:nvSpPr>
          <p:cNvPr id="253" name="Google Shape;253;p33"/>
          <p:cNvSpPr txBox="1"/>
          <p:nvPr/>
        </p:nvSpPr>
        <p:spPr>
          <a:xfrm>
            <a:off x="3630700" y="1228150"/>
            <a:ext cx="18993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Digital signature</a:t>
            </a:r>
            <a:endParaRPr sz="1800"/>
          </a:p>
        </p:txBody>
      </p:sp>
      <p:sp>
        <p:nvSpPr>
          <p:cNvPr id="254" name="Google Shape;254;p33"/>
          <p:cNvSpPr txBox="1"/>
          <p:nvPr/>
        </p:nvSpPr>
        <p:spPr>
          <a:xfrm>
            <a:off x="6111850" y="1228150"/>
            <a:ext cx="24717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Zero-knowledge proof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Sumarization</a:t>
            </a:r>
            <a:endParaRPr/>
          </a:p>
        </p:txBody>
      </p:sp>
      <p:sp>
        <p:nvSpPr>
          <p:cNvPr id="260" name="Google Shape;260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Hyperledgr Indy is a decentralize identity system, it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follows the VIP model (verifier, issuer and prover); every entities in Indy can play all three roles.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solves the risk of single point failure in PKI architecture.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increases the flexibility and privacy by replacing digital signature using zero-knowledge proofs.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1" name="Google Shape;261;p34"/>
          <p:cNvSpPr txBox="1"/>
          <p:nvPr/>
        </p:nvSpPr>
        <p:spPr>
          <a:xfrm>
            <a:off x="3798750" y="3888425"/>
            <a:ext cx="15465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u="sng">
                <a:solidFill>
                  <a:schemeClr val="hlink"/>
                </a:solidFill>
                <a:hlinkClick r:id="rId3"/>
              </a:rPr>
              <a:t>Detial</a:t>
            </a:r>
            <a:r>
              <a:rPr lang="zh-TW" sz="1800"/>
              <a:t> </a:t>
            </a:r>
            <a:r>
              <a:rPr lang="zh-TW" sz="1800" u="sng">
                <a:solidFill>
                  <a:schemeClr val="hlink"/>
                </a:solidFill>
                <a:hlinkClick r:id="rId4"/>
              </a:rPr>
              <a:t>Github</a:t>
            </a:r>
            <a:r>
              <a:rPr lang="zh-TW" sz="1800"/>
              <a:t> 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Thank you for your attension!</a:t>
            </a:r>
            <a:endParaRPr/>
          </a:p>
        </p:txBody>
      </p:sp>
      <p:sp>
        <p:nvSpPr>
          <p:cNvPr id="267" name="Google Shape;26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References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zh-TW" sz="1200" u="sng">
                <a:solidFill>
                  <a:schemeClr val="hlink"/>
                </a:solidFill>
                <a:hlinkClick r:id="rId3"/>
              </a:rPr>
              <a:t>Visualizing The World’s 100 Most Valuable Brands in 2019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zh-TW" sz="1200" u="sng">
                <a:solidFill>
                  <a:schemeClr val="accent5"/>
                </a:solidFill>
                <a:hlinkClick r:id="rId4"/>
              </a:rPr>
              <a:t>《動物森友會》大頭菜禮拜幾賣最好？「大頭菜走勢一鍵診斷器」告訴你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zh-TW" sz="1200" u="sng">
                <a:solidFill>
                  <a:srgbClr val="0097A7"/>
                </a:solidFill>
                <a:hlinkClick r:id="rId5"/>
              </a:rPr>
              <a:t>Digital signature</a:t>
            </a:r>
            <a:endParaRPr sz="120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zh-TW" sz="1200" u="sng">
                <a:solidFill>
                  <a:schemeClr val="accent5"/>
                </a:solidFill>
                <a:hlinkClick r:id="rId6"/>
              </a:rPr>
              <a:t>File:Evil lilyu.svg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zh-TW" sz="1200" u="sng">
                <a:solidFill>
                  <a:srgbClr val="0097A7"/>
                </a:solidFill>
                <a:hlinkClick r:id="rId7"/>
              </a:rPr>
              <a:t>Applications of Blockchain Technology in Fintech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zh-TW" sz="1200" u="sng">
                <a:solidFill>
                  <a:schemeClr val="hlink"/>
                </a:solidFill>
                <a:hlinkClick r:id="rId8"/>
              </a:rPr>
              <a:t>Hyperledger Summer Internship, 2018 edition: Hyperledger Indy (part 2)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2375"/>
            <a:ext cx="9143999" cy="408111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Digital identity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738" y="-44850"/>
            <a:ext cx="5997027" cy="569260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2590650" y="1692100"/>
            <a:ext cx="2252400" cy="818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2234325" y="3014350"/>
            <a:ext cx="2738700" cy="1093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2727450" y="78425"/>
            <a:ext cx="2115600" cy="614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6783775" y="1896100"/>
            <a:ext cx="19386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1. ID, password</a:t>
            </a:r>
            <a:endParaRPr sz="1800"/>
          </a:p>
        </p:txBody>
      </p:sp>
      <p:sp>
        <p:nvSpPr>
          <p:cNvPr id="84" name="Google Shape;84;p16"/>
          <p:cNvSpPr txBox="1"/>
          <p:nvPr/>
        </p:nvSpPr>
        <p:spPr>
          <a:xfrm>
            <a:off x="6783775" y="3314750"/>
            <a:ext cx="19386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2. Single sign on</a:t>
            </a:r>
            <a:endParaRPr sz="1800"/>
          </a:p>
        </p:txBody>
      </p:sp>
      <p:sp>
        <p:nvSpPr>
          <p:cNvPr id="85" name="Google Shape;85;p16"/>
          <p:cNvSpPr txBox="1"/>
          <p:nvPr/>
        </p:nvSpPr>
        <p:spPr>
          <a:xfrm>
            <a:off x="6851025" y="165900"/>
            <a:ext cx="19386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3. PKI certificate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Models - id, password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850" y="1596125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t="34361" b="35590"/>
          <a:stretch/>
        </p:blipFill>
        <p:spPr>
          <a:xfrm>
            <a:off x="5560152" y="1596125"/>
            <a:ext cx="3081948" cy="7238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1157000" y="2588525"/>
            <a:ext cx="11016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Prover</a:t>
            </a:r>
            <a:endParaRPr sz="2400"/>
          </a:p>
        </p:txBody>
      </p:sp>
      <p:sp>
        <p:nvSpPr>
          <p:cNvPr id="94" name="Google Shape;94;p17"/>
          <p:cNvSpPr txBox="1"/>
          <p:nvPr/>
        </p:nvSpPr>
        <p:spPr>
          <a:xfrm>
            <a:off x="6505175" y="2513625"/>
            <a:ext cx="1191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Verifier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Models - single sign on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850" y="1596125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t="34361" b="35590"/>
          <a:stretch/>
        </p:blipFill>
        <p:spPr>
          <a:xfrm>
            <a:off x="5560152" y="1596125"/>
            <a:ext cx="3081948" cy="72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1157000" y="2588525"/>
            <a:ext cx="11016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Prover</a:t>
            </a:r>
            <a:endParaRPr sz="2400"/>
          </a:p>
        </p:txBody>
      </p:sp>
      <p:sp>
        <p:nvSpPr>
          <p:cNvPr id="103" name="Google Shape;103;p18"/>
          <p:cNvSpPr txBox="1"/>
          <p:nvPr/>
        </p:nvSpPr>
        <p:spPr>
          <a:xfrm>
            <a:off x="3691513" y="4549050"/>
            <a:ext cx="1191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Verifier</a:t>
            </a:r>
            <a:endParaRPr sz="2400"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5226" y="2039305"/>
            <a:ext cx="2024462" cy="250974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6811450" y="2588525"/>
            <a:ext cx="11016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Issuer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Models - id, password</a:t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850" y="1596125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4">
            <a:alphaModFix/>
          </a:blip>
          <a:srcRect t="34361" b="35590"/>
          <a:stretch/>
        </p:blipFill>
        <p:spPr>
          <a:xfrm>
            <a:off x="5560152" y="1596125"/>
            <a:ext cx="3081948" cy="72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1157000" y="2588525"/>
            <a:ext cx="11016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Prover</a:t>
            </a:r>
            <a:endParaRPr sz="2400"/>
          </a:p>
        </p:txBody>
      </p:sp>
      <p:sp>
        <p:nvSpPr>
          <p:cNvPr id="114" name="Google Shape;114;p19"/>
          <p:cNvSpPr txBox="1"/>
          <p:nvPr/>
        </p:nvSpPr>
        <p:spPr>
          <a:xfrm>
            <a:off x="6196850" y="2513625"/>
            <a:ext cx="21741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Verifier, Issuer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550" y="471142"/>
            <a:ext cx="3496782" cy="30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1969038" y="471150"/>
            <a:ext cx="1687800" cy="45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370" y="470300"/>
            <a:ext cx="3495907" cy="30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435704"/>
            <a:ext cx="9144001" cy="217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Model - PKI certificate</a:t>
            </a: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1033725" y="1535175"/>
            <a:ext cx="11016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Prover</a:t>
            </a:r>
            <a:endParaRPr sz="2400"/>
          </a:p>
        </p:txBody>
      </p:sp>
      <p:sp>
        <p:nvSpPr>
          <p:cNvPr id="129" name="Google Shape;129;p21"/>
          <p:cNvSpPr txBox="1"/>
          <p:nvPr/>
        </p:nvSpPr>
        <p:spPr>
          <a:xfrm>
            <a:off x="3976038" y="1554825"/>
            <a:ext cx="1191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Verifier</a:t>
            </a:r>
            <a:endParaRPr sz="2400"/>
          </a:p>
        </p:txBody>
      </p:sp>
      <p:sp>
        <p:nvSpPr>
          <p:cNvPr id="130" name="Google Shape;130;p21"/>
          <p:cNvSpPr txBox="1"/>
          <p:nvPr/>
        </p:nvSpPr>
        <p:spPr>
          <a:xfrm>
            <a:off x="7008675" y="1535175"/>
            <a:ext cx="11016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Issuer</a:t>
            </a:r>
            <a:endParaRPr sz="2400"/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t="34361" b="35590"/>
          <a:stretch/>
        </p:blipFill>
        <p:spPr>
          <a:xfrm>
            <a:off x="43552" y="2772750"/>
            <a:ext cx="3081948" cy="72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0050" y="2772750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9475" y="2611525"/>
            <a:ext cx="2099976" cy="11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如螢幕大小 (16:9)</PresentationFormat>
  <Paragraphs>104</Paragraphs>
  <Slides>23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5" baseType="lpstr">
      <vt:lpstr>Arial</vt:lpstr>
      <vt:lpstr>Simple Light</vt:lpstr>
      <vt:lpstr>Hyperledger Indy</vt:lpstr>
      <vt:lpstr>PowerPoint 簡報</vt:lpstr>
      <vt:lpstr>Digital identity</vt:lpstr>
      <vt:lpstr>PowerPoint 簡報</vt:lpstr>
      <vt:lpstr>Models - id, password</vt:lpstr>
      <vt:lpstr>Models - single sign on</vt:lpstr>
      <vt:lpstr>Models - id, password</vt:lpstr>
      <vt:lpstr>PowerPoint 簡報</vt:lpstr>
      <vt:lpstr>Model - PKI certificate</vt:lpstr>
      <vt:lpstr>Digital signature</vt:lpstr>
      <vt:lpstr>With digital signature, one can ...</vt:lpstr>
      <vt:lpstr>CA issues certificates to provers, to claim a user use a public key which is valid before a time. </vt:lpstr>
      <vt:lpstr>Model - PKI certificate</vt:lpstr>
      <vt:lpstr>Public key infrastructure</vt:lpstr>
      <vt:lpstr>Vulnerabilities of PKI system</vt:lpstr>
      <vt:lpstr>PowerPoint 簡報</vt:lpstr>
      <vt:lpstr>PowerPoint 簡報</vt:lpstr>
      <vt:lpstr>Blockchain solves vulnerabilities of PKI system</vt:lpstr>
      <vt:lpstr>Besides</vt:lpstr>
      <vt:lpstr>Zero-knowledge proof</vt:lpstr>
      <vt:lpstr>Take ID card for example</vt:lpstr>
      <vt:lpstr>Sumarization</vt:lpstr>
      <vt:lpstr>Thank you for your attension!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Hyperledger Indy</dc:title>
  <dc:creator>User</dc:creator>
  <cp:lastModifiedBy>User</cp:lastModifiedBy>
  <cp:revision>1</cp:revision>
  <dcterms:modified xsi:type="dcterms:W3CDTF">2020-05-12T03:37:05Z</dcterms:modified>
</cp:coreProperties>
</file>