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3" r:id="rId2"/>
    <p:sldId id="483" r:id="rId3"/>
    <p:sldId id="484" r:id="rId4"/>
    <p:sldId id="349" r:id="rId5"/>
    <p:sldId id="470" r:id="rId6"/>
    <p:sldId id="352" r:id="rId7"/>
    <p:sldId id="350" r:id="rId8"/>
    <p:sldId id="338" r:id="rId9"/>
    <p:sldId id="345" r:id="rId10"/>
    <p:sldId id="456" r:id="rId11"/>
    <p:sldId id="459" r:id="rId12"/>
    <p:sldId id="460" r:id="rId13"/>
    <p:sldId id="461" r:id="rId14"/>
    <p:sldId id="462" r:id="rId15"/>
    <p:sldId id="485" r:id="rId16"/>
    <p:sldId id="356" r:id="rId17"/>
    <p:sldId id="357" r:id="rId18"/>
    <p:sldId id="358" r:id="rId19"/>
    <p:sldId id="359" r:id="rId20"/>
    <p:sldId id="360" r:id="rId21"/>
    <p:sldId id="362" r:id="rId22"/>
    <p:sldId id="361" r:id="rId23"/>
    <p:sldId id="363" r:id="rId24"/>
    <p:sldId id="378" r:id="rId25"/>
    <p:sldId id="354" r:id="rId26"/>
    <p:sldId id="364" r:id="rId27"/>
    <p:sldId id="365" r:id="rId28"/>
    <p:sldId id="368" r:id="rId29"/>
    <p:sldId id="376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102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0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D9CAB-910F-447E-93BF-72AE0B441F18}" type="datetimeFigureOut">
              <a:rPr lang="zh-TW" altLang="en-US" smtClean="0"/>
              <a:t>2020/4/17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39EC8-1348-479E-AC31-3F4F0305E6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39EC8-1348-479E-AC31-3F4F0305E6C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59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9EC8-1348-479E-AC31-3F4F0305E6C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6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3E1D-B1E6-4303-9265-E22F9F3E233D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6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4CB1-384A-4A53-B164-4AA57AC7A2E1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9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403A-DFA4-41FC-B9CC-DB46AE78BF8F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32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1C0-65A9-45CB-B3EE-1C98BBF4BE83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8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E36-383E-442A-A009-FFA2897D3599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C384-8B00-4640-85E8-4C18632794AE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416864" y="661177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097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30DF-F53A-4B44-B0DE-09B1E9888D43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3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118A-0DC7-4192-B2BD-9A76E1BF211E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07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6A13-544F-4905-9526-0A11941BB0AE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1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D016-8155-4203-9FF0-0A5093212AB9}" type="datetime1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77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53E09A7A-3AC7-4267-AAC6-7CBB445DF1C5}" type="datetime1">
              <a:rPr lang="zh-CN" altLang="en-US" smtClean="0"/>
              <a:t>2020/4/17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19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t&amp;rct=j&amp;q=&amp;esrc=s&amp;source=web&amp;cd=3&amp;ved=2ahUKEwiG9t_48fzhAhWFL6YKHbuBDTAQFjACegQIBBAC&amp;url=https://5g-ppp.eu/wp-content/uploads/2015/02/5G-Vision-Brochure-v1.pdf&amp;usg=AOvVaw0qi1t0KsIzlcPCJrzQZ-V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23900" y="1928879"/>
            <a:ext cx="10965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" altLang="zh-TW" sz="60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5G</a:t>
            </a:r>
            <a:r>
              <a:rPr lang="zh-TW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環境及其安全威脅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900" y="2893295"/>
            <a:ext cx="1096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All you need to know</a:t>
            </a:r>
            <a:r>
              <a:rPr kumimoji="0" lang="en-US" altLang="zh-TW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in 5G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 rot="5400000">
            <a:off x="6076573" y="3274576"/>
            <a:ext cx="259835" cy="234958"/>
          </a:xfrm>
          <a:custGeom>
            <a:avLst/>
            <a:gdLst>
              <a:gd name="T0" fmla="*/ 52 w 94"/>
              <a:gd name="T1" fmla="*/ 0 h 85"/>
              <a:gd name="T2" fmla="*/ 45 w 94"/>
              <a:gd name="T3" fmla="*/ 7 h 85"/>
              <a:gd name="T4" fmla="*/ 75 w 94"/>
              <a:gd name="T5" fmla="*/ 37 h 85"/>
              <a:gd name="T6" fmla="*/ 0 w 94"/>
              <a:gd name="T7" fmla="*/ 37 h 85"/>
              <a:gd name="T8" fmla="*/ 0 w 94"/>
              <a:gd name="T9" fmla="*/ 47 h 85"/>
              <a:gd name="T10" fmla="*/ 75 w 94"/>
              <a:gd name="T11" fmla="*/ 47 h 85"/>
              <a:gd name="T12" fmla="*/ 45 w 94"/>
              <a:gd name="T13" fmla="*/ 78 h 85"/>
              <a:gd name="T14" fmla="*/ 52 w 94"/>
              <a:gd name="T15" fmla="*/ 85 h 85"/>
              <a:gd name="T16" fmla="*/ 94 w 94"/>
              <a:gd name="T17" fmla="*/ 42 h 85"/>
              <a:gd name="T18" fmla="*/ 52 w 94"/>
              <a:gd name="T1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85">
                <a:moveTo>
                  <a:pt x="52" y="0"/>
                </a:moveTo>
                <a:lnTo>
                  <a:pt x="45" y="7"/>
                </a:lnTo>
                <a:lnTo>
                  <a:pt x="75" y="37"/>
                </a:lnTo>
                <a:lnTo>
                  <a:pt x="0" y="37"/>
                </a:lnTo>
                <a:lnTo>
                  <a:pt x="0" y="47"/>
                </a:lnTo>
                <a:lnTo>
                  <a:pt x="75" y="47"/>
                </a:lnTo>
                <a:lnTo>
                  <a:pt x="45" y="78"/>
                </a:lnTo>
                <a:lnTo>
                  <a:pt x="52" y="85"/>
                </a:lnTo>
                <a:lnTo>
                  <a:pt x="94" y="42"/>
                </a:lnTo>
                <a:lnTo>
                  <a:pt x="52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 vert="horz" wrap="square" lIns="80296" tIns="40148" rIns="80296" bIns="4014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27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D409F3-C8AC-41EB-B670-216C714A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各國</a:t>
            </a:r>
            <a:r>
              <a:rPr lang="en-US" altLang="zh-TW" dirty="0"/>
              <a:t>5G</a:t>
            </a:r>
            <a:r>
              <a:rPr lang="zh-TW" altLang="en-US" dirty="0"/>
              <a:t>頻譜規劃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823AA5E-D673-46B7-BA19-0ED534D09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516646"/>
              </p:ext>
            </p:extLst>
          </p:nvPr>
        </p:nvGraphicFramePr>
        <p:xfrm>
          <a:off x="2780005" y="1582616"/>
          <a:ext cx="6631989" cy="473972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10644">
                  <a:extLst>
                    <a:ext uri="{9D8B030D-6E8A-4147-A177-3AD203B41FA5}">
                      <a16:colId xmlns:a16="http://schemas.microsoft.com/office/drawing/2014/main" val="2525092762"/>
                    </a:ext>
                  </a:extLst>
                </a:gridCol>
                <a:gridCol w="1345822">
                  <a:extLst>
                    <a:ext uri="{9D8B030D-6E8A-4147-A177-3AD203B41FA5}">
                      <a16:colId xmlns:a16="http://schemas.microsoft.com/office/drawing/2014/main" val="3785915278"/>
                    </a:ext>
                  </a:extLst>
                </a:gridCol>
                <a:gridCol w="2173908">
                  <a:extLst>
                    <a:ext uri="{9D8B030D-6E8A-4147-A177-3AD203B41FA5}">
                      <a16:colId xmlns:a16="http://schemas.microsoft.com/office/drawing/2014/main" val="417905084"/>
                    </a:ext>
                  </a:extLst>
                </a:gridCol>
                <a:gridCol w="2101615">
                  <a:extLst>
                    <a:ext uri="{9D8B030D-6E8A-4147-A177-3AD203B41FA5}">
                      <a16:colId xmlns:a16="http://schemas.microsoft.com/office/drawing/2014/main" val="1188602383"/>
                    </a:ext>
                  </a:extLst>
                </a:gridCol>
              </a:tblGrid>
              <a:tr h="5727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國家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TW" sz="1200" kern="100">
                          <a:effectLst/>
                        </a:rPr>
                        <a:t>地區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1GHz</a:t>
                      </a:r>
                      <a:r>
                        <a:rPr lang="zh-TW" sz="1200" kern="100" dirty="0">
                          <a:effectLst/>
                        </a:rPr>
                        <a:t>以下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低頻段</a:t>
                      </a:r>
                      <a:r>
                        <a:rPr lang="en-US" sz="1200" kern="100" dirty="0">
                          <a:effectLst/>
                        </a:rPr>
                        <a:t> (MHz)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1-6GHz</a:t>
                      </a:r>
                      <a:r>
                        <a:rPr lang="zh-TW" sz="1200" kern="100">
                          <a:effectLst/>
                        </a:rPr>
                        <a:t>中頻段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(MHz)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6GHz</a:t>
                      </a:r>
                      <a:r>
                        <a:rPr lang="zh-TW" sz="1200" kern="100">
                          <a:effectLst/>
                        </a:rPr>
                        <a:t>以上高頻段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(GHz)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143681"/>
                  </a:ext>
                </a:extLst>
              </a:tr>
              <a:tr h="5727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美國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2500, 3500, 3700-4200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 24.25-24.45, 24.75-25.25, 27.5-28.35, 37, 39, 47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5634706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英國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3410-3480, 3500-3580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6243166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愛爾蘭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3410-3435, 3475-3800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0274213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芬蘭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3410-3800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0764209"/>
                  </a:ext>
                </a:extLst>
              </a:tr>
              <a:tr h="5727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德國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1920-1980, 2110-2170, 3400-3700, 3700-3800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976597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義大利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3600-3800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26.5-27.5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054579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西班牙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694-790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1452-1492, 3600-3800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157512"/>
                  </a:ext>
                </a:extLst>
              </a:tr>
              <a:tr h="57277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日本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3600-4100, 4500-4600, 4600-4900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27-28.2, 28.2-29.1, 29.1-29.5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0152667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韓國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3420-3700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26.5-28.9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1412928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中國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3300-3600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24.25-27.5, 37-42.5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4765020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香港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3300-3400, 4830-4930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24.25-27.5, 27.5-28.35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6780276"/>
                  </a:ext>
                </a:extLst>
              </a:tr>
              <a:tr h="2720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新加坡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3400-3600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24.25-29.5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0248390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B58F473D-A46A-4CF7-BF26-28DC7E87251E}"/>
              </a:ext>
            </a:extLst>
          </p:cNvPr>
          <p:cNvSpPr/>
          <p:nvPr/>
        </p:nvSpPr>
        <p:spPr>
          <a:xfrm>
            <a:off x="66871" y="6443287"/>
            <a:ext cx="283923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來源：交通部，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48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45A2FA-67D6-4433-9DB8-1D99FEE3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各國</a:t>
            </a:r>
            <a:r>
              <a:rPr lang="en-US" altLang="zh-TW" dirty="0"/>
              <a:t>5G</a:t>
            </a:r>
            <a:r>
              <a:rPr lang="zh-TW" altLang="en-US" dirty="0"/>
              <a:t>頻譜釋出時程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8CCD1DA-0E21-40A8-93BE-9639958C9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40114"/>
              </p:ext>
            </p:extLst>
          </p:nvPr>
        </p:nvGraphicFramePr>
        <p:xfrm>
          <a:off x="2619033" y="1690688"/>
          <a:ext cx="6953934" cy="439872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903950">
                  <a:extLst>
                    <a:ext uri="{9D8B030D-6E8A-4147-A177-3AD203B41FA5}">
                      <a16:colId xmlns:a16="http://schemas.microsoft.com/office/drawing/2014/main" val="2025177372"/>
                    </a:ext>
                  </a:extLst>
                </a:gridCol>
                <a:gridCol w="6049984">
                  <a:extLst>
                    <a:ext uri="{9D8B030D-6E8A-4147-A177-3AD203B41FA5}">
                      <a16:colId xmlns:a16="http://schemas.microsoft.com/office/drawing/2014/main" val="649487476"/>
                    </a:ext>
                  </a:extLst>
                </a:gridCol>
              </a:tblGrid>
              <a:tr h="32051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國家</a:t>
                      </a:r>
                      <a:endParaRPr lang="zh-TW" sz="12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頻譜釋出狀況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244712241"/>
                  </a:ext>
                </a:extLst>
              </a:tr>
              <a:tr h="67060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愛爾蘭</a:t>
                      </a:r>
                      <a:endParaRPr lang="zh-TW" sz="12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2017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5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3410-3435MHz</a:t>
                      </a:r>
                      <a:r>
                        <a:rPr lang="zh-TW" sz="1200" kern="100" dirty="0">
                          <a:effectLst/>
                        </a:rPr>
                        <a:t>及</a:t>
                      </a:r>
                      <a:r>
                        <a:rPr lang="en-US" sz="1200" kern="100" dirty="0">
                          <a:effectLst/>
                        </a:rPr>
                        <a:t>3475-3800MHz</a:t>
                      </a:r>
                      <a:r>
                        <a:rPr lang="zh-TW" sz="1200" kern="100" dirty="0">
                          <a:effectLst/>
                        </a:rPr>
                        <a:t>等頻段，共</a:t>
                      </a:r>
                      <a:r>
                        <a:rPr lang="en-US" sz="1200" kern="100" dirty="0">
                          <a:effectLst/>
                        </a:rPr>
                        <a:t>350MHz</a:t>
                      </a:r>
                      <a:r>
                        <a:rPr lang="zh-TW" sz="1200" kern="100" dirty="0">
                          <a:effectLst/>
                        </a:rPr>
                        <a:t>頻寬。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14713240"/>
                  </a:ext>
                </a:extLst>
              </a:tr>
              <a:tr h="6747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英國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4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3410-3480MHz</a:t>
                      </a:r>
                      <a:r>
                        <a:rPr lang="zh-TW" sz="1200" kern="100" dirty="0">
                          <a:effectLst/>
                        </a:rPr>
                        <a:t>及</a:t>
                      </a:r>
                      <a:r>
                        <a:rPr lang="en-US" sz="1200" kern="100" dirty="0">
                          <a:effectLst/>
                        </a:rPr>
                        <a:t>3500-3580MHz</a:t>
                      </a:r>
                      <a:r>
                        <a:rPr lang="zh-TW" sz="1200" kern="100" dirty="0">
                          <a:effectLst/>
                        </a:rPr>
                        <a:t>等頻段的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頻譜，共</a:t>
                      </a:r>
                      <a:r>
                        <a:rPr lang="en-US" sz="1200" kern="100" dirty="0">
                          <a:effectLst/>
                        </a:rPr>
                        <a:t>150MHz</a:t>
                      </a:r>
                      <a:r>
                        <a:rPr lang="zh-TW" sz="1200" kern="100" dirty="0">
                          <a:effectLst/>
                        </a:rPr>
                        <a:t>頻寬。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823668112"/>
                  </a:ext>
                </a:extLst>
              </a:tr>
              <a:tr h="138328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韓國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6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3420-3700MHz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280MHz</a:t>
                      </a:r>
                      <a:r>
                        <a:rPr lang="zh-TW" sz="1200" kern="100" dirty="0">
                          <a:effectLst/>
                        </a:rPr>
                        <a:t>頻寬、及</a:t>
                      </a:r>
                      <a:r>
                        <a:rPr lang="en-US" sz="1200" kern="100" dirty="0">
                          <a:effectLst/>
                        </a:rPr>
                        <a:t>26.5-28.9GHz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2,400MHz</a:t>
                      </a:r>
                      <a:r>
                        <a:rPr lang="zh-TW" sz="1200" kern="100" dirty="0">
                          <a:effectLst/>
                        </a:rPr>
                        <a:t>頻寬的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頻譜，共</a:t>
                      </a:r>
                      <a:r>
                        <a:rPr lang="en-US" sz="1200" kern="100" dirty="0">
                          <a:effectLst/>
                        </a:rPr>
                        <a:t>2,680MHz</a:t>
                      </a:r>
                      <a:r>
                        <a:rPr lang="zh-TW" sz="1200" kern="100" dirty="0">
                          <a:effectLst/>
                        </a:rPr>
                        <a:t>頻寬，為全球首個釋出中、高頻段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頻譜的國家；南韓政府並期望能將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網路</a:t>
                      </a:r>
                      <a:r>
                        <a:rPr lang="zh-TW" sz="1200" b="1" kern="100" dirty="0">
                          <a:effectLst/>
                        </a:rPr>
                        <a:t>商用化期程訂為</a:t>
                      </a:r>
                      <a:r>
                        <a:rPr lang="en-US" sz="1200" b="1" kern="100" dirty="0">
                          <a:effectLst/>
                        </a:rPr>
                        <a:t>2019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zh-TW" sz="1200" kern="100" dirty="0">
                          <a:effectLst/>
                        </a:rPr>
                        <a:t>，成為世界最早提供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行動商業服務的國家。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71819677"/>
                  </a:ext>
                </a:extLst>
              </a:tr>
              <a:tr h="6747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西班牙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7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3600-3800MHz</a:t>
                      </a:r>
                      <a:r>
                        <a:rPr lang="zh-TW" sz="1200" kern="100" dirty="0">
                          <a:effectLst/>
                        </a:rPr>
                        <a:t>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頻譜，共</a:t>
                      </a:r>
                      <a:r>
                        <a:rPr lang="en-US" sz="1200" kern="100" dirty="0">
                          <a:effectLst/>
                        </a:rPr>
                        <a:t>200MHz</a:t>
                      </a:r>
                      <a:r>
                        <a:rPr lang="zh-TW" sz="1200" kern="100" dirty="0">
                          <a:effectLst/>
                        </a:rPr>
                        <a:t>頻寬；預計</a:t>
                      </a:r>
                      <a:r>
                        <a:rPr lang="en-US" sz="1200" kern="100" dirty="0">
                          <a:effectLst/>
                        </a:rPr>
                        <a:t>2019</a:t>
                      </a:r>
                      <a:r>
                        <a:rPr lang="zh-TW" sz="1200" kern="100" dirty="0">
                          <a:effectLst/>
                        </a:rPr>
                        <a:t>年年初釋出</a:t>
                      </a:r>
                      <a:r>
                        <a:rPr lang="en-US" sz="1200" kern="100" dirty="0">
                          <a:effectLst/>
                        </a:rPr>
                        <a:t>694-790MHz</a:t>
                      </a:r>
                      <a:r>
                        <a:rPr lang="zh-TW" sz="1200" kern="100" dirty="0">
                          <a:effectLst/>
                        </a:rPr>
                        <a:t>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86423627"/>
                  </a:ext>
                </a:extLst>
              </a:tr>
              <a:tr h="6747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義大利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10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3600-3800MHz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200MHz</a:t>
                      </a:r>
                      <a:r>
                        <a:rPr lang="zh-TW" sz="1200" kern="100" dirty="0">
                          <a:effectLst/>
                        </a:rPr>
                        <a:t>頻寬、及</a:t>
                      </a:r>
                      <a:r>
                        <a:rPr lang="en-US" sz="1200" kern="100" dirty="0">
                          <a:effectLst/>
                        </a:rPr>
                        <a:t>26.5-27.5 GHz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1,000MHz</a:t>
                      </a:r>
                      <a:r>
                        <a:rPr lang="zh-TW" sz="1200" kern="100" dirty="0">
                          <a:effectLst/>
                        </a:rPr>
                        <a:t>頻寬的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51661675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9FB0EE69-175D-464A-93AB-BF51623775D6}"/>
              </a:ext>
            </a:extLst>
          </p:cNvPr>
          <p:cNvSpPr/>
          <p:nvPr/>
        </p:nvSpPr>
        <p:spPr>
          <a:xfrm>
            <a:off x="73573" y="6492874"/>
            <a:ext cx="611798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來源：交通部、拓墣產業研究院、資策會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9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61D655-A878-430E-B530-14B80F6D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各國</a:t>
            </a:r>
            <a:r>
              <a:rPr lang="en-US" altLang="zh-TW" dirty="0"/>
              <a:t>5G</a:t>
            </a:r>
            <a:r>
              <a:rPr lang="zh-TW" altLang="en-US" dirty="0"/>
              <a:t>頻譜釋出時程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1DBE336-C5E7-46CA-82A8-DEFD5EEF9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944328"/>
              </p:ext>
            </p:extLst>
          </p:nvPr>
        </p:nvGraphicFramePr>
        <p:xfrm>
          <a:off x="2662994" y="1556238"/>
          <a:ext cx="6866011" cy="486006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892521">
                  <a:extLst>
                    <a:ext uri="{9D8B030D-6E8A-4147-A177-3AD203B41FA5}">
                      <a16:colId xmlns:a16="http://schemas.microsoft.com/office/drawing/2014/main" val="577507068"/>
                    </a:ext>
                  </a:extLst>
                </a:gridCol>
                <a:gridCol w="5973490">
                  <a:extLst>
                    <a:ext uri="{9D8B030D-6E8A-4147-A177-3AD203B41FA5}">
                      <a16:colId xmlns:a16="http://schemas.microsoft.com/office/drawing/2014/main" val="3211460839"/>
                    </a:ext>
                  </a:extLst>
                </a:gridCol>
              </a:tblGrid>
              <a:tr h="2659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effectLst/>
                        </a:rPr>
                        <a:t>國家</a:t>
                      </a:r>
                      <a:endParaRPr lang="zh-TW" sz="12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TW" sz="1200" kern="100" dirty="0">
                          <a:effectLst/>
                        </a:rPr>
                        <a:t>5G</a:t>
                      </a:r>
                      <a:r>
                        <a:rPr lang="zh-TW" altLang="en-US" sz="1200" kern="100" dirty="0">
                          <a:effectLst/>
                        </a:rPr>
                        <a:t>頻譜釋出狀況</a:t>
                      </a:r>
                      <a:endParaRPr lang="zh-TW" altLang="en-US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84576319"/>
                  </a:ext>
                </a:extLst>
              </a:tr>
              <a:tr h="26940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芬蘭</a:t>
                      </a:r>
                      <a:endParaRPr lang="zh-TW" sz="12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10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3410-3800MHz</a:t>
                      </a:r>
                      <a:r>
                        <a:rPr lang="zh-TW" sz="1200" kern="100" dirty="0">
                          <a:effectLst/>
                        </a:rPr>
                        <a:t>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頻譜共</a:t>
                      </a:r>
                      <a:r>
                        <a:rPr lang="en-US" sz="1200" kern="100" dirty="0">
                          <a:effectLst/>
                        </a:rPr>
                        <a:t>390MHz</a:t>
                      </a:r>
                      <a:r>
                        <a:rPr lang="zh-TW" sz="1200" kern="100" dirty="0">
                          <a:effectLst/>
                        </a:rPr>
                        <a:t>頻寬。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84507087"/>
                  </a:ext>
                </a:extLst>
              </a:tr>
              <a:tr h="205603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美國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11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起已陸續釋出</a:t>
                      </a:r>
                      <a:r>
                        <a:rPr lang="en-US" sz="1200" kern="100" dirty="0">
                          <a:effectLst/>
                        </a:rPr>
                        <a:t>28GHz</a:t>
                      </a:r>
                      <a:r>
                        <a:rPr lang="zh-TW" sz="1200" kern="100" dirty="0">
                          <a:effectLst/>
                        </a:rPr>
                        <a:t>頻段 </a:t>
                      </a:r>
                      <a:r>
                        <a:rPr lang="en-US" sz="1200" kern="100" dirty="0">
                          <a:effectLst/>
                        </a:rPr>
                        <a:t>(27.5-28.35GHz) </a:t>
                      </a:r>
                      <a:r>
                        <a:rPr lang="zh-TW" sz="1200" kern="100" dirty="0">
                          <a:effectLst/>
                        </a:rPr>
                        <a:t>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頻譜，以</a:t>
                      </a:r>
                      <a:r>
                        <a:rPr lang="en-US" sz="1200" kern="100" dirty="0">
                          <a:effectLst/>
                        </a:rPr>
                        <a:t>2</a:t>
                      </a:r>
                      <a:r>
                        <a:rPr lang="zh-TW" sz="1200" kern="100" dirty="0">
                          <a:effectLst/>
                        </a:rPr>
                        <a:t>組各</a:t>
                      </a:r>
                      <a:r>
                        <a:rPr lang="en-US" sz="1200" kern="100" dirty="0">
                          <a:effectLst/>
                        </a:rPr>
                        <a:t>425MHz</a:t>
                      </a:r>
                      <a:r>
                        <a:rPr lang="zh-TW" sz="1200" kern="100" dirty="0">
                          <a:effectLst/>
                        </a:rPr>
                        <a:t>頻譜塊形式</a:t>
                      </a:r>
                      <a:r>
                        <a:rPr lang="en-US" sz="1200" kern="100" dirty="0">
                          <a:effectLst/>
                        </a:rPr>
                        <a:t> (</a:t>
                      </a:r>
                      <a:r>
                        <a:rPr lang="zh-TW" sz="1200" kern="100" dirty="0">
                          <a:effectLst/>
                        </a:rPr>
                        <a:t>頻寬共</a:t>
                      </a:r>
                      <a:r>
                        <a:rPr lang="en-US" sz="1200" kern="100" dirty="0">
                          <a:effectLst/>
                        </a:rPr>
                        <a:t>850MHz)</a:t>
                      </a:r>
                      <a:r>
                        <a:rPr lang="zh-TW" sz="1200" kern="100" dirty="0">
                          <a:effectLst/>
                        </a:rPr>
                        <a:t>、依郡縣層級單位</a:t>
                      </a:r>
                      <a:r>
                        <a:rPr lang="en-US" sz="1200" kern="100" dirty="0">
                          <a:effectLst/>
                        </a:rPr>
                        <a:t> (County) </a:t>
                      </a:r>
                      <a:r>
                        <a:rPr lang="zh-TW" sz="1200" kern="100" dirty="0">
                          <a:effectLst/>
                        </a:rPr>
                        <a:t>發放執照，預計共發出</a:t>
                      </a:r>
                      <a:r>
                        <a:rPr lang="en-US" sz="1200" kern="100" dirty="0">
                          <a:effectLst/>
                        </a:rPr>
                        <a:t>3,072</a:t>
                      </a:r>
                      <a:r>
                        <a:rPr lang="zh-TW" sz="1200" kern="100" dirty="0">
                          <a:effectLst/>
                        </a:rPr>
                        <a:t>張執照。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後續將釋出</a:t>
                      </a:r>
                      <a:r>
                        <a:rPr lang="en-US" sz="1200" kern="100" dirty="0">
                          <a:effectLst/>
                        </a:rPr>
                        <a:t>24GHz</a:t>
                      </a:r>
                      <a:r>
                        <a:rPr lang="zh-TW" sz="1200" kern="100" dirty="0">
                          <a:effectLst/>
                        </a:rPr>
                        <a:t>頻段 </a:t>
                      </a:r>
                      <a:r>
                        <a:rPr lang="en-US" sz="1200" kern="100" dirty="0">
                          <a:effectLst/>
                        </a:rPr>
                        <a:t>(24.25-24.45GHz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24.75-25.25GHz) </a:t>
                      </a:r>
                      <a:r>
                        <a:rPr lang="zh-TW" sz="1200" kern="100" dirty="0">
                          <a:effectLst/>
                        </a:rPr>
                        <a:t>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頻譜，將以</a:t>
                      </a:r>
                      <a:r>
                        <a:rPr lang="en-US" sz="1200" kern="100" dirty="0">
                          <a:effectLst/>
                        </a:rPr>
                        <a:t>7</a:t>
                      </a:r>
                      <a:r>
                        <a:rPr lang="zh-TW" sz="1200" kern="100" dirty="0">
                          <a:effectLst/>
                        </a:rPr>
                        <a:t>組各</a:t>
                      </a:r>
                      <a:r>
                        <a:rPr lang="en-US" sz="1200" kern="100" dirty="0">
                          <a:effectLst/>
                        </a:rPr>
                        <a:t>100MHz</a:t>
                      </a:r>
                      <a:r>
                        <a:rPr lang="zh-TW" sz="1200" kern="100" dirty="0">
                          <a:effectLst/>
                        </a:rPr>
                        <a:t>頻譜塊形式</a:t>
                      </a:r>
                      <a:r>
                        <a:rPr lang="en-US" sz="1200" kern="100" dirty="0">
                          <a:effectLst/>
                        </a:rPr>
                        <a:t> (</a:t>
                      </a:r>
                      <a:r>
                        <a:rPr lang="zh-TW" sz="1200" kern="100" dirty="0">
                          <a:effectLst/>
                        </a:rPr>
                        <a:t>頻寬共</a:t>
                      </a:r>
                      <a:r>
                        <a:rPr lang="en-US" sz="1200" kern="100" dirty="0">
                          <a:effectLst/>
                        </a:rPr>
                        <a:t>700MHz)</a:t>
                      </a:r>
                      <a:r>
                        <a:rPr lang="zh-TW" sz="1200" kern="100" dirty="0">
                          <a:effectLst/>
                        </a:rPr>
                        <a:t>、依部分經濟區域單位</a:t>
                      </a:r>
                      <a:r>
                        <a:rPr lang="en-US" sz="1200" kern="100" dirty="0">
                          <a:effectLst/>
                        </a:rPr>
                        <a:t> (Partial Economic Areas</a:t>
                      </a:r>
                      <a:r>
                        <a:rPr lang="zh-TW" sz="1200" kern="100" dirty="0">
                          <a:effectLst/>
                        </a:rPr>
                        <a:t>，</a:t>
                      </a:r>
                      <a:r>
                        <a:rPr lang="en-US" sz="1200" kern="100" dirty="0">
                          <a:effectLst/>
                        </a:rPr>
                        <a:t>PEA) </a:t>
                      </a:r>
                      <a:r>
                        <a:rPr lang="zh-TW" sz="1200" kern="100" dirty="0">
                          <a:effectLst/>
                        </a:rPr>
                        <a:t>發放執照，預計共發出</a:t>
                      </a:r>
                      <a:r>
                        <a:rPr lang="en-US" sz="1200" kern="100" dirty="0">
                          <a:effectLst/>
                        </a:rPr>
                        <a:t>2,912</a:t>
                      </a:r>
                      <a:r>
                        <a:rPr lang="zh-TW" sz="1200" kern="100" dirty="0">
                          <a:effectLst/>
                        </a:rPr>
                        <a:t>張執照。</a:t>
                      </a:r>
                    </a:p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預計於</a:t>
                      </a:r>
                      <a:r>
                        <a:rPr lang="en-US" sz="1200" b="1" kern="100" dirty="0">
                          <a:effectLst/>
                        </a:rPr>
                        <a:t>2019</a:t>
                      </a:r>
                      <a:r>
                        <a:rPr lang="zh-TW" sz="1200" b="1" kern="100" dirty="0">
                          <a:effectLst/>
                        </a:rPr>
                        <a:t>年起陸續釋出</a:t>
                      </a:r>
                      <a:r>
                        <a:rPr lang="en-US" sz="1200" kern="100" dirty="0">
                          <a:effectLst/>
                        </a:rPr>
                        <a:t>37GHz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39GHz</a:t>
                      </a:r>
                      <a:r>
                        <a:rPr lang="zh-TW" sz="1200" kern="100" dirty="0">
                          <a:effectLst/>
                        </a:rPr>
                        <a:t>、及</a:t>
                      </a:r>
                      <a:r>
                        <a:rPr lang="en-US" sz="1200" kern="100" dirty="0">
                          <a:effectLst/>
                        </a:rPr>
                        <a:t>47GHz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282518320"/>
                  </a:ext>
                </a:extLst>
              </a:tr>
              <a:tr h="56717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澳洲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en-US" sz="1200" b="1" kern="100" dirty="0">
                          <a:effectLst/>
                        </a:rPr>
                        <a:t>2018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12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已釋出</a:t>
                      </a:r>
                      <a:r>
                        <a:rPr lang="en-US" sz="1200" kern="100" dirty="0">
                          <a:effectLst/>
                        </a:rPr>
                        <a:t>3575-3700MHz</a:t>
                      </a:r>
                      <a:r>
                        <a:rPr lang="zh-TW" sz="1200" kern="100" dirty="0">
                          <a:effectLst/>
                        </a:rPr>
                        <a:t>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頻譜，共</a:t>
                      </a:r>
                      <a:r>
                        <a:rPr lang="en-US" sz="1200" kern="100" dirty="0">
                          <a:effectLst/>
                        </a:rPr>
                        <a:t>1250MHz</a:t>
                      </a:r>
                      <a:r>
                        <a:rPr lang="zh-TW" sz="1200" kern="100" dirty="0">
                          <a:effectLst/>
                        </a:rPr>
                        <a:t>頻寬，採區域執照釋出，分為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r>
                        <a:rPr lang="zh-TW" sz="1200" kern="100" dirty="0">
                          <a:effectLst/>
                        </a:rPr>
                        <a:t>個都市區域及</a:t>
                      </a:r>
                      <a:r>
                        <a:rPr lang="en-US" sz="1200" kern="100" dirty="0">
                          <a:effectLst/>
                        </a:rPr>
                        <a:t>8</a:t>
                      </a:r>
                      <a:r>
                        <a:rPr lang="zh-TW" sz="1200" kern="100" dirty="0">
                          <a:effectLst/>
                        </a:rPr>
                        <a:t>個城市區域釋出，共</a:t>
                      </a:r>
                      <a:r>
                        <a:rPr lang="en-US" sz="1200" kern="100" dirty="0">
                          <a:effectLst/>
                        </a:rPr>
                        <a:t>14</a:t>
                      </a:r>
                      <a:r>
                        <a:rPr lang="zh-TW" sz="1200" kern="100" dirty="0">
                          <a:effectLst/>
                        </a:rPr>
                        <a:t>個區域。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10593800"/>
                  </a:ext>
                </a:extLst>
              </a:tr>
              <a:tr h="56717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日本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預計於</a:t>
                      </a:r>
                      <a:r>
                        <a:rPr lang="en-US" sz="1200" b="1" kern="100" dirty="0">
                          <a:effectLst/>
                        </a:rPr>
                        <a:t>2019</a:t>
                      </a:r>
                      <a:r>
                        <a:rPr lang="zh-TW" sz="1200" b="1" kern="100" dirty="0">
                          <a:effectLst/>
                        </a:rPr>
                        <a:t>年</a:t>
                      </a:r>
                      <a:r>
                        <a:rPr lang="en-US" sz="1200" b="1" kern="100" dirty="0">
                          <a:effectLst/>
                        </a:rPr>
                        <a:t>3</a:t>
                      </a:r>
                      <a:r>
                        <a:rPr lang="zh-TW" sz="1200" b="1" kern="100" dirty="0">
                          <a:effectLst/>
                        </a:rPr>
                        <a:t>月</a:t>
                      </a:r>
                      <a:r>
                        <a:rPr lang="zh-TW" sz="1200" kern="100" dirty="0">
                          <a:effectLst/>
                        </a:rPr>
                        <a:t>釋出</a:t>
                      </a:r>
                      <a:r>
                        <a:rPr lang="en-US" sz="1200" kern="100" dirty="0">
                          <a:effectLst/>
                        </a:rPr>
                        <a:t>3600-4100MHz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4500-4600MHz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4600-4900 MHz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27-28.2GHz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28.2-29.1GHz</a:t>
                      </a:r>
                      <a:r>
                        <a:rPr lang="zh-TW" sz="1200" kern="100" dirty="0">
                          <a:effectLst/>
                        </a:rPr>
                        <a:t>及</a:t>
                      </a:r>
                      <a:r>
                        <a:rPr lang="en-US" sz="1200" kern="100" dirty="0">
                          <a:effectLst/>
                        </a:rPr>
                        <a:t>29.1-29.5GHz</a:t>
                      </a:r>
                      <a:r>
                        <a:rPr lang="zh-TW" sz="1200" kern="100" dirty="0">
                          <a:effectLst/>
                        </a:rPr>
                        <a:t>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16264646"/>
                  </a:ext>
                </a:extLst>
              </a:tr>
              <a:tr h="56717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德國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預計</a:t>
                      </a:r>
                      <a:r>
                        <a:rPr lang="zh-TW" sz="1200" b="1" kern="100" dirty="0">
                          <a:effectLst/>
                        </a:rPr>
                        <a:t>於</a:t>
                      </a:r>
                      <a:r>
                        <a:rPr lang="en-US" sz="1200" b="1" kern="100" dirty="0">
                          <a:effectLst/>
                        </a:rPr>
                        <a:t> 2019 </a:t>
                      </a:r>
                      <a:r>
                        <a:rPr lang="zh-TW" sz="1200" b="1" kern="100" dirty="0">
                          <a:effectLst/>
                        </a:rPr>
                        <a:t>年第一季</a:t>
                      </a:r>
                      <a:r>
                        <a:rPr lang="zh-TW" sz="1200" kern="100" dirty="0">
                          <a:effectLst/>
                        </a:rPr>
                        <a:t>釋出</a:t>
                      </a:r>
                      <a:r>
                        <a:rPr lang="en-US" sz="1200" kern="100" dirty="0">
                          <a:effectLst/>
                        </a:rPr>
                        <a:t>1920-1980MHz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2110-2170MHz</a:t>
                      </a:r>
                      <a:r>
                        <a:rPr lang="zh-TW" sz="1200" kern="100" dirty="0">
                          <a:effectLst/>
                        </a:rPr>
                        <a:t>、及</a:t>
                      </a:r>
                      <a:r>
                        <a:rPr lang="en-US" sz="1200" kern="100" dirty="0">
                          <a:effectLst/>
                        </a:rPr>
                        <a:t>3400- 3700MHz</a:t>
                      </a:r>
                      <a:r>
                        <a:rPr lang="zh-TW" sz="1200" kern="100" dirty="0">
                          <a:effectLst/>
                        </a:rPr>
                        <a:t>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29860392"/>
                  </a:ext>
                </a:extLst>
              </a:tr>
              <a:tr h="56717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中國</a:t>
                      </a:r>
                      <a:endParaRPr lang="zh-TW" sz="12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預計釋出</a:t>
                      </a:r>
                      <a:r>
                        <a:rPr lang="en-US" sz="1200" kern="100" dirty="0">
                          <a:effectLst/>
                        </a:rPr>
                        <a:t>3300-3600MHz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4800-5000MHz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24.75-27.5GHz</a:t>
                      </a:r>
                      <a:r>
                        <a:rPr lang="zh-TW" sz="1200" kern="100" dirty="0">
                          <a:effectLst/>
                        </a:rPr>
                        <a:t>、及</a:t>
                      </a:r>
                      <a:r>
                        <a:rPr lang="en-US" sz="1200" kern="100" dirty="0">
                          <a:effectLst/>
                        </a:rPr>
                        <a:t>37-42.5 GHz</a:t>
                      </a:r>
                      <a:r>
                        <a:rPr lang="zh-TW" sz="1200" kern="100" dirty="0">
                          <a:effectLst/>
                        </a:rPr>
                        <a:t>頻段的</a:t>
                      </a:r>
                      <a:r>
                        <a:rPr lang="en-US" sz="1200" kern="100" dirty="0">
                          <a:effectLst/>
                        </a:rPr>
                        <a:t>5G</a:t>
                      </a:r>
                      <a:r>
                        <a:rPr lang="zh-TW" sz="1200" kern="100" dirty="0">
                          <a:effectLst/>
                        </a:rPr>
                        <a:t>頻譜，其中</a:t>
                      </a:r>
                      <a:r>
                        <a:rPr lang="en-US" sz="1200" kern="100" dirty="0">
                          <a:effectLst/>
                        </a:rPr>
                        <a:t>3300-3400MHz</a:t>
                      </a:r>
                      <a:r>
                        <a:rPr lang="zh-TW" sz="1200" kern="100" dirty="0">
                          <a:effectLst/>
                        </a:rPr>
                        <a:t>頻段原則上限室內使用。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72154734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014237C-964D-4935-9407-89EB50B85ECC}"/>
              </a:ext>
            </a:extLst>
          </p:cNvPr>
          <p:cNvSpPr/>
          <p:nvPr/>
        </p:nvSpPr>
        <p:spPr>
          <a:xfrm>
            <a:off x="69976" y="6439685"/>
            <a:ext cx="611798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來源：交通部、拓墣產業研究院、資策會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2019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16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8E672-4634-406B-BD97-DDCDD38E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各國鼓勵</a:t>
            </a:r>
            <a:r>
              <a:rPr lang="zh-TW" altLang="en-US" dirty="0"/>
              <a:t>創新</a:t>
            </a:r>
            <a:r>
              <a:rPr lang="zh-TW" altLang="zh-TW" dirty="0"/>
              <a:t>政策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BE6AFEC-B721-48A5-8E52-66A1A4711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43801"/>
              </p:ext>
            </p:extLst>
          </p:nvPr>
        </p:nvGraphicFramePr>
        <p:xfrm>
          <a:off x="2718888" y="1690688"/>
          <a:ext cx="6754223" cy="457407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875742">
                  <a:extLst>
                    <a:ext uri="{9D8B030D-6E8A-4147-A177-3AD203B41FA5}">
                      <a16:colId xmlns:a16="http://schemas.microsoft.com/office/drawing/2014/main" val="974796393"/>
                    </a:ext>
                  </a:extLst>
                </a:gridCol>
                <a:gridCol w="5878481">
                  <a:extLst>
                    <a:ext uri="{9D8B030D-6E8A-4147-A177-3AD203B41FA5}">
                      <a16:colId xmlns:a16="http://schemas.microsoft.com/office/drawing/2014/main" val="2969361255"/>
                    </a:ext>
                  </a:extLst>
                </a:gridCol>
              </a:tblGrid>
              <a:tr h="3095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國家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5G</a:t>
                      </a:r>
                      <a:r>
                        <a:rPr lang="zh-TW" sz="1200" kern="100">
                          <a:effectLst/>
                        </a:rPr>
                        <a:t>創新頻譜政策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19274226"/>
                  </a:ext>
                </a:extLst>
              </a:tr>
              <a:tr h="9897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美國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規劃於</a:t>
                      </a:r>
                      <a:r>
                        <a:rPr lang="en-US" sz="1200" kern="100" dirty="0">
                          <a:effectLst/>
                        </a:rPr>
                        <a:t>3550-3700MHz</a:t>
                      </a:r>
                      <a:r>
                        <a:rPr lang="zh-TW" sz="1200" kern="100" dirty="0">
                          <a:effectLst/>
                        </a:rPr>
                        <a:t>頻段以</a:t>
                      </a:r>
                      <a:r>
                        <a:rPr lang="en-US" sz="1200" kern="100" dirty="0">
                          <a:effectLst/>
                        </a:rPr>
                        <a:t>CBRS</a:t>
                      </a:r>
                      <a:r>
                        <a:rPr lang="zh-TW" sz="1200" kern="100" dirty="0">
                          <a:effectLst/>
                        </a:rPr>
                        <a:t>三層式頻譜共享機制，增加鄉村與偏遠地區民眾使用寬頻網路的機會，並促進先進製造技術、能源與健康照護服務之發展。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73662145"/>
                  </a:ext>
                </a:extLst>
              </a:tr>
              <a:tr h="6476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英國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規劃於</a:t>
                      </a:r>
                      <a:r>
                        <a:rPr lang="en-US" sz="1200" kern="100" dirty="0">
                          <a:effectLst/>
                        </a:rPr>
                        <a:t>3800-4200MHz</a:t>
                      </a:r>
                      <a:r>
                        <a:rPr lang="zh-TW" sz="1200" kern="100" dirty="0">
                          <a:effectLst/>
                        </a:rPr>
                        <a:t>頻段提供頻譜共享，以促進競爭、鼓勵投資和創新，並鼓勵在英國各地提供高速數據傳輸服務。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559860928"/>
                  </a:ext>
                </a:extLst>
              </a:tr>
              <a:tr h="6476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德國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>
                          <a:effectLst/>
                        </a:rPr>
                        <a:t>規劃於</a:t>
                      </a:r>
                      <a:r>
                        <a:rPr lang="en-US" sz="1200" kern="100">
                          <a:effectLst/>
                        </a:rPr>
                        <a:t>3700-3800MHz</a:t>
                      </a:r>
                      <a:r>
                        <a:rPr lang="zh-TW" sz="1200" kern="100">
                          <a:effectLst/>
                        </a:rPr>
                        <a:t>頻段以區域授權方式滿足區域網路運營商、中小型企業或新創企業對於頻率的需求。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7277984"/>
                  </a:ext>
                </a:extLst>
              </a:tr>
              <a:tr h="9897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法國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>
                          <a:effectLst/>
                        </a:rPr>
                        <a:t>規劃於</a:t>
                      </a:r>
                      <a:r>
                        <a:rPr lang="en-US" sz="1200" kern="100">
                          <a:effectLst/>
                        </a:rPr>
                        <a:t>2575-2615MHz</a:t>
                      </a:r>
                      <a:r>
                        <a:rPr lang="zh-TW" sz="1200" kern="100">
                          <a:effectLst/>
                        </a:rPr>
                        <a:t>頻段</a:t>
                      </a:r>
                      <a:r>
                        <a:rPr lang="en-US" sz="1200" kern="100">
                          <a:effectLst/>
                        </a:rPr>
                        <a:t> (</a:t>
                      </a:r>
                      <a:r>
                        <a:rPr lang="zh-TW" sz="1200" kern="100">
                          <a:effectLst/>
                        </a:rPr>
                        <a:t>原</a:t>
                      </a:r>
                      <a:r>
                        <a:rPr lang="en-US" sz="1200" kern="100">
                          <a:effectLst/>
                        </a:rPr>
                        <a:t>PMR</a:t>
                      </a:r>
                      <a:r>
                        <a:rPr lang="zh-TW" sz="1200" kern="100">
                          <a:effectLst/>
                        </a:rPr>
                        <a:t>專業移動無線通信頻段</a:t>
                      </a:r>
                      <a:r>
                        <a:rPr lang="en-US" sz="1200" kern="100">
                          <a:effectLst/>
                        </a:rPr>
                        <a:t>) </a:t>
                      </a:r>
                      <a:r>
                        <a:rPr lang="zh-TW" sz="1200" kern="100">
                          <a:effectLst/>
                        </a:rPr>
                        <a:t>以區域授權方式滿足企業營運之自建無線網路需求，特別是交通運輸及能源基礎建設企業。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809104234"/>
                  </a:ext>
                </a:extLst>
              </a:tr>
              <a:tr h="98975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日本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"/>
                      </a:pPr>
                      <a:r>
                        <a:rPr lang="zh-TW" sz="1200" kern="100" dirty="0">
                          <a:effectLst/>
                        </a:rPr>
                        <a:t>規劃於</a:t>
                      </a:r>
                      <a:r>
                        <a:rPr lang="en-US" sz="1200" kern="100" dirty="0">
                          <a:effectLst/>
                        </a:rPr>
                        <a:t>1893.5-1906.1MHz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 (</a:t>
                      </a:r>
                      <a:r>
                        <a:rPr lang="zh-TW" sz="1200" kern="100" dirty="0">
                          <a:effectLst/>
                        </a:rPr>
                        <a:t>原</a:t>
                      </a:r>
                      <a:r>
                        <a:rPr lang="en-US" sz="1200" kern="100" dirty="0">
                          <a:effectLst/>
                        </a:rPr>
                        <a:t>PHS</a:t>
                      </a:r>
                      <a:r>
                        <a:rPr lang="zh-TW" sz="1200" kern="100" dirty="0">
                          <a:effectLst/>
                        </a:rPr>
                        <a:t>頻段</a:t>
                      </a:r>
                      <a:r>
                        <a:rPr lang="en-US" sz="1200" kern="100" dirty="0">
                          <a:effectLst/>
                        </a:rPr>
                        <a:t>) </a:t>
                      </a:r>
                      <a:r>
                        <a:rPr lang="zh-TW" sz="1200" kern="100" dirty="0">
                          <a:effectLst/>
                        </a:rPr>
                        <a:t>以頻譜共享方式提供醫療機構、工廠、政府機構、數據中心、鐵路等行業通訊使用，與既存的系統共享頻譜。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97446159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1F8DBE4A-6624-4DE0-9392-11B2688FCC15}"/>
              </a:ext>
            </a:extLst>
          </p:cNvPr>
          <p:cNvSpPr/>
          <p:nvPr/>
        </p:nvSpPr>
        <p:spPr>
          <a:xfrm>
            <a:off x="88213" y="6448823"/>
            <a:ext cx="2839239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來源：經濟部，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1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F2E517-6A7D-49F2-8F1D-7CE96A4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全球</a:t>
            </a:r>
            <a:r>
              <a:rPr lang="en-US" altLang="zh-TW" dirty="0"/>
              <a:t>5G</a:t>
            </a:r>
            <a:r>
              <a:rPr lang="zh-TW" altLang="en-US" dirty="0"/>
              <a:t>手機出貨量預測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B2FBCE5-83EB-4F38-9A6D-65E731817E6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336" y="1943099"/>
            <a:ext cx="8903328" cy="3722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E9864B-6700-452D-AF2B-B80A719BCACE}"/>
              </a:ext>
            </a:extLst>
          </p:cNvPr>
          <p:cNvSpPr/>
          <p:nvPr/>
        </p:nvSpPr>
        <p:spPr>
          <a:xfrm>
            <a:off x="40460" y="6490357"/>
            <a:ext cx="33906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來源：資策會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D1F928C-ADFB-4513-A4E3-6B09BE010A6A}"/>
              </a:ext>
            </a:extLst>
          </p:cNvPr>
          <p:cNvCxnSpPr/>
          <p:nvPr/>
        </p:nvCxnSpPr>
        <p:spPr>
          <a:xfrm>
            <a:off x="605161" y="6027938"/>
            <a:ext cx="1098167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F1615A4-BBB4-4AB0-8E65-4E1D64E4DEB3}"/>
              </a:ext>
            </a:extLst>
          </p:cNvPr>
          <p:cNvCxnSpPr>
            <a:cxnSpLocks/>
          </p:cNvCxnSpPr>
          <p:nvPr/>
        </p:nvCxnSpPr>
        <p:spPr>
          <a:xfrm>
            <a:off x="2305975" y="6295748"/>
            <a:ext cx="7580051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F43B491-4B23-41E4-9F77-BA252D99DADB}"/>
              </a:ext>
            </a:extLst>
          </p:cNvPr>
          <p:cNvCxnSpPr>
            <a:cxnSpLocks/>
          </p:cNvCxnSpPr>
          <p:nvPr/>
        </p:nvCxnSpPr>
        <p:spPr>
          <a:xfrm>
            <a:off x="4510966" y="6492875"/>
            <a:ext cx="3170068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59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4930" y="218395"/>
            <a:ext cx="2989943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0" b="1" i="0" u="none" strike="noStrike" kern="1200" cap="none" spc="0" normalizeH="0" baseline="0" noProof="0" dirty="0">
                <a:ln>
                  <a:solidFill>
                    <a:prstClr val="white">
                      <a:alpha val="50000"/>
                    </a:prstClr>
                  </a:solidFill>
                </a:ln>
                <a:solidFill>
                  <a:prstClr val="white">
                    <a:lumMod val="85000"/>
                    <a:alpha val="20000"/>
                  </a:prstClr>
                </a:solidFill>
                <a:effectLst/>
                <a:uLnTx/>
                <a:uFillTx/>
                <a:latin typeface="Cambria Math" panose="02040503050406030204" pitchFamily="18" charset="0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30000" b="1" i="0" u="none" strike="noStrike" kern="1200" cap="none" spc="0" normalizeH="0" baseline="0" noProof="0" dirty="0">
              <a:ln>
                <a:solidFill>
                  <a:prstClr val="white">
                    <a:alpha val="50000"/>
                  </a:prstClr>
                </a:solidFill>
              </a:ln>
              <a:solidFill>
                <a:prstClr val="white">
                  <a:lumMod val="85000"/>
                  <a:alpha val="20000"/>
                </a:prstClr>
              </a:solidFill>
              <a:effectLst/>
              <a:uLnTx/>
              <a:uFillTx/>
              <a:latin typeface="Cambria Math" panose="020405030504060302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5G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詳細特色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70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bldLvl="0" animBg="1"/>
      <p:bldP spid="51" grpId="0" bldLvl="0" animBg="1"/>
      <p:bldP spid="52" grpId="0" bldLvl="0" animBg="1"/>
      <p:bldP spid="56" grpId="0" bldLvl="0" animBg="1"/>
      <p:bldP spid="57" grpId="0" bldLvl="0" animBg="1"/>
      <p:bldP spid="6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大生態環境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5G</a:t>
            </a:r>
            <a:r>
              <a:rPr lang="zh-TW" altLang="en-US" dirty="0"/>
              <a:t>基礎設施協會</a:t>
            </a:r>
            <a:endParaRPr lang="en-US" altLang="zh-TW" dirty="0"/>
          </a:p>
          <a:p>
            <a:pPr lvl="1"/>
            <a:r>
              <a:rPr lang="en-US" altLang="zh-TW" dirty="0"/>
              <a:t>5G Infrastructure Public Private Partnership</a:t>
            </a:r>
          </a:p>
          <a:p>
            <a:pPr lvl="1"/>
            <a:r>
              <a:rPr lang="zh-TW" altLang="en-US" dirty="0"/>
              <a:t>簡稱</a:t>
            </a:r>
            <a:r>
              <a:rPr lang="en-US" altLang="zh-TW" dirty="0"/>
              <a:t>5G-PPP</a:t>
            </a:r>
          </a:p>
          <a:p>
            <a:r>
              <a:rPr lang="zh-TW" altLang="en-US" dirty="0"/>
              <a:t>由</a:t>
            </a:r>
            <a:r>
              <a:rPr lang="en-US" altLang="zh-TW" dirty="0"/>
              <a:t>5G</a:t>
            </a:r>
            <a:r>
              <a:rPr lang="zh-TW" altLang="en-US" dirty="0"/>
              <a:t> </a:t>
            </a:r>
            <a:r>
              <a:rPr lang="en-US" altLang="zh-TW" dirty="0"/>
              <a:t>PPP</a:t>
            </a:r>
            <a:r>
              <a:rPr lang="zh-TW" altLang="en-US" dirty="0"/>
              <a:t>提出的白皮書將</a:t>
            </a:r>
            <a:r>
              <a:rPr lang="en-US" altLang="zh-TW" dirty="0"/>
              <a:t>5G</a:t>
            </a:r>
            <a:r>
              <a:rPr lang="zh-TW" altLang="en-US" dirty="0"/>
              <a:t>大生態環境分為</a:t>
            </a:r>
            <a:endParaRPr lang="en-US" altLang="zh-TW" dirty="0"/>
          </a:p>
          <a:p>
            <a:pPr lvl="1"/>
            <a:r>
              <a:rPr lang="en-US" altLang="zh-TW" dirty="0"/>
              <a:t>Business Service Layer(</a:t>
            </a:r>
            <a:r>
              <a:rPr lang="zh-TW" altLang="zh-TW" dirty="0"/>
              <a:t>業務層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Business Function Layer(</a:t>
            </a:r>
            <a:r>
              <a:rPr lang="zh-TW" altLang="zh-TW" dirty="0"/>
              <a:t>業務功能層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Orchestrator Layer(</a:t>
            </a:r>
            <a:r>
              <a:rPr lang="zh-TW" altLang="zh-TW" dirty="0"/>
              <a:t>編排層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Network Function Layer(</a:t>
            </a:r>
            <a:r>
              <a:rPr lang="zh-TW" altLang="zh-TW" dirty="0"/>
              <a:t>網路功能層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Infrastructure Layer(</a:t>
            </a:r>
            <a:r>
              <a:rPr lang="zh-TW" altLang="zh-TW" dirty="0"/>
              <a:t>基礎設施層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透過各層間良好的部署及鏈結，將</a:t>
            </a:r>
            <a:r>
              <a:rPr lang="en-US" altLang="zh-TW" dirty="0"/>
              <a:t>5G</a:t>
            </a:r>
            <a:r>
              <a:rPr lang="zh-TW" altLang="en-US" dirty="0"/>
              <a:t>環境與現代生活作緊密結合</a:t>
            </a:r>
            <a:endParaRPr lang="en-US" altLang="zh-TW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ACE9E99-62D9-417A-BD0C-D51CBD05A275}"/>
              </a:ext>
            </a:extLst>
          </p:cNvPr>
          <p:cNvCxnSpPr>
            <a:cxnSpLocks/>
          </p:cNvCxnSpPr>
          <p:nvPr/>
        </p:nvCxnSpPr>
        <p:spPr>
          <a:xfrm>
            <a:off x="1438183" y="3639844"/>
            <a:ext cx="0" cy="18376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63F9072-2853-4204-92C3-55E95D539CCE}"/>
              </a:ext>
            </a:extLst>
          </p:cNvPr>
          <p:cNvCxnSpPr>
            <a:cxnSpLocks/>
          </p:cNvCxnSpPr>
          <p:nvPr/>
        </p:nvCxnSpPr>
        <p:spPr>
          <a:xfrm>
            <a:off x="1235477" y="3639844"/>
            <a:ext cx="0" cy="7797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070A3C4-E5FE-432A-8D28-452F83F4499D}"/>
              </a:ext>
            </a:extLst>
          </p:cNvPr>
          <p:cNvCxnSpPr>
            <a:cxnSpLocks/>
          </p:cNvCxnSpPr>
          <p:nvPr/>
        </p:nvCxnSpPr>
        <p:spPr>
          <a:xfrm flipH="1">
            <a:off x="1199966" y="4394448"/>
            <a:ext cx="20270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21FDDA6-5959-46F1-8308-11FF41351CDE}"/>
              </a:ext>
            </a:extLst>
          </p:cNvPr>
          <p:cNvCxnSpPr>
            <a:cxnSpLocks/>
          </p:cNvCxnSpPr>
          <p:nvPr/>
        </p:nvCxnSpPr>
        <p:spPr>
          <a:xfrm>
            <a:off x="6402279" y="3639844"/>
            <a:ext cx="0" cy="18376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2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大生態環境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75527" y="1330696"/>
            <a:ext cx="227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tabLst>
                <a:tab pos="6515100" algn="l"/>
              </a:tabLst>
            </a:pPr>
            <a:r>
              <a:rPr lang="zh-TW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5G-PPP, View on 5G Architecture</a:t>
            </a:r>
            <a:endParaRPr lang="zh-TW" altLang="zh-TW" kern="1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62"/>
          <a:stretch/>
        </p:blipFill>
        <p:spPr bwMode="auto">
          <a:xfrm>
            <a:off x="1782379" y="1354230"/>
            <a:ext cx="7493149" cy="540282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89E215-7D1D-44A6-810D-AD08901904C4}"/>
              </a:ext>
            </a:extLst>
          </p:cNvPr>
          <p:cNvSpPr/>
          <p:nvPr/>
        </p:nvSpPr>
        <p:spPr>
          <a:xfrm>
            <a:off x="9831427" y="3648722"/>
            <a:ext cx="674703" cy="2415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E2BF4F-3605-4D51-9108-2E3C1E991870}"/>
              </a:ext>
            </a:extLst>
          </p:cNvPr>
          <p:cNvSpPr/>
          <p:nvPr/>
        </p:nvSpPr>
        <p:spPr>
          <a:xfrm>
            <a:off x="11443947" y="1133621"/>
            <a:ext cx="447473" cy="5507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31EFBC-FCBD-4530-BE04-95D19DFCDA6B}"/>
              </a:ext>
            </a:extLst>
          </p:cNvPr>
          <p:cNvSpPr/>
          <p:nvPr/>
        </p:nvSpPr>
        <p:spPr>
          <a:xfrm>
            <a:off x="470839" y="3728620"/>
            <a:ext cx="283437" cy="3013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6EC52C-6480-441F-8C53-26831799D449}"/>
              </a:ext>
            </a:extLst>
          </p:cNvPr>
          <p:cNvSpPr/>
          <p:nvPr/>
        </p:nvSpPr>
        <p:spPr>
          <a:xfrm>
            <a:off x="1233996" y="1690688"/>
            <a:ext cx="166326" cy="381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201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三大服務應用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第三代合作伙伴計畫</a:t>
            </a:r>
            <a:endParaRPr lang="en-US" altLang="zh-TW" dirty="0"/>
          </a:p>
          <a:p>
            <a:pPr lvl="1"/>
            <a:r>
              <a:rPr lang="en-US" altLang="zh-TW" dirty="0"/>
              <a:t>3rd Generation Partnership Project</a:t>
            </a:r>
          </a:p>
          <a:p>
            <a:pPr lvl="1"/>
            <a:r>
              <a:rPr lang="zh-TW" altLang="en-US" dirty="0"/>
              <a:t>簡稱</a:t>
            </a:r>
            <a:r>
              <a:rPr lang="en-US" altLang="zh-TW" dirty="0"/>
              <a:t>3GPP</a:t>
            </a:r>
          </a:p>
          <a:p>
            <a:r>
              <a:rPr lang="en-US" altLang="zh-TW" dirty="0"/>
              <a:t>3GPP</a:t>
            </a:r>
            <a:r>
              <a:rPr lang="zh-TW" altLang="zh-TW" dirty="0"/>
              <a:t>在其所發布的</a:t>
            </a:r>
            <a:r>
              <a:rPr lang="en-US" altLang="zh-TW" dirty="0"/>
              <a:t>TR 38.913</a:t>
            </a:r>
            <a:r>
              <a:rPr lang="zh-TW" altLang="zh-TW" dirty="0"/>
              <a:t>「</a:t>
            </a:r>
            <a:r>
              <a:rPr lang="en-US" altLang="zh-TW" dirty="0"/>
              <a:t>Study on scenarios and requirements for next generation access technologies</a:t>
            </a:r>
            <a:r>
              <a:rPr lang="zh-TW" altLang="zh-TW" dirty="0"/>
              <a:t>」中定義了</a:t>
            </a:r>
            <a:r>
              <a:rPr lang="en-US" altLang="zh-TW" dirty="0"/>
              <a:t>5G</a:t>
            </a:r>
            <a:r>
              <a:rPr lang="zh-TW" altLang="zh-TW" dirty="0"/>
              <a:t>的三大服務應</a:t>
            </a:r>
            <a:r>
              <a:rPr lang="zh-TW" altLang="en-US" dirty="0"/>
              <a:t>用</a:t>
            </a:r>
            <a:endParaRPr lang="en-US" altLang="zh-TW" dirty="0"/>
          </a:p>
          <a:p>
            <a:pPr lvl="1"/>
            <a:r>
              <a:rPr lang="en-US" altLang="zh-TW" dirty="0" err="1"/>
              <a:t>eMBB</a:t>
            </a:r>
            <a:r>
              <a:rPr lang="en-US" altLang="zh-TW" dirty="0"/>
              <a:t>(Enhanced Mobile </a:t>
            </a:r>
            <a:r>
              <a:rPr lang="en-US" altLang="zh-TW" dirty="0" err="1"/>
              <a:t>Boardband</a:t>
            </a:r>
            <a:r>
              <a:rPr lang="en-US" altLang="zh-TW" dirty="0"/>
              <a:t>)</a:t>
            </a:r>
          </a:p>
          <a:p>
            <a:pPr lvl="1"/>
            <a:r>
              <a:rPr lang="fr-FR" altLang="zh-TW" dirty="0"/>
              <a:t>mMTC(Massive Machine Type Communication)</a:t>
            </a:r>
          </a:p>
          <a:p>
            <a:pPr lvl="1"/>
            <a:r>
              <a:rPr lang="en-US" altLang="zh-TW" dirty="0"/>
              <a:t>URLLC(Ultra-reliable and Low-latency Communication)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81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B5C2C71-C93B-4B95-B4F7-C6533C08D480}"/>
              </a:ext>
            </a:extLst>
          </p:cNvPr>
          <p:cNvSpPr/>
          <p:nvPr/>
        </p:nvSpPr>
        <p:spPr>
          <a:xfrm>
            <a:off x="2216728" y="1419141"/>
            <a:ext cx="7804728" cy="479237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三大服務應用</a:t>
            </a:r>
            <a:r>
              <a:rPr lang="zh-TW" altLang="en-US" dirty="0"/>
              <a:t>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9011" y="1573725"/>
            <a:ext cx="7413978" cy="46377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7884" y="6417723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tabLst>
                <a:tab pos="6515100" algn="l"/>
              </a:tabLst>
            </a:pPr>
            <a:r>
              <a:rPr lang="zh-TW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ITU, Emerging Trends in 5G/IMT2020</a:t>
            </a:r>
            <a:endParaRPr lang="zh-TW" altLang="zh-TW" kern="1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99572" y="1573724"/>
            <a:ext cx="2869949" cy="4270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89011" y="5510473"/>
            <a:ext cx="2463646" cy="5825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733166" y="5510472"/>
            <a:ext cx="2954042" cy="5825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53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椭圆 119"/>
          <p:cNvSpPr/>
          <p:nvPr/>
        </p:nvSpPr>
        <p:spPr>
          <a:xfrm>
            <a:off x="-362465" y="17216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-287261" y="2095947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-1137429" y="4319601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9588" y="6148430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487051" y="4202619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040763" y="2545242"/>
            <a:ext cx="395208" cy="3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2543366" y="367503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3645268" y="1652904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2019262" y="1461399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435971" y="1027275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2840215" y="-120771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1435970" y="-557904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7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077718" y="4699018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4775135" y="469256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455401" y="-1764747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4216317" y="-1072070"/>
            <a:ext cx="296849" cy="2973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4988975" y="2095947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6059382" y="2154940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6898791" y="107714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8536610" y="73351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8714479" y="1234357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6997251" y="-68448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10126429" y="561661"/>
            <a:ext cx="233551" cy="2339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11650762" y="52405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12005815" y="1521412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10518714" y="-715648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5641999" y="431636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12475802" y="-380020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2" name="直接连接符 61"/>
          <p:cNvCxnSpPr>
            <a:stCxn id="134" idx="5"/>
            <a:endCxn id="129" idx="0"/>
          </p:cNvCxnSpPr>
          <p:nvPr/>
        </p:nvCxnSpPr>
        <p:spPr>
          <a:xfrm>
            <a:off x="708777" y="-1510924"/>
            <a:ext cx="875619" cy="253819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131" idx="4"/>
            <a:endCxn id="129" idx="0"/>
          </p:cNvCxnSpPr>
          <p:nvPr/>
        </p:nvCxnSpPr>
        <p:spPr>
          <a:xfrm>
            <a:off x="1584395" y="-260533"/>
            <a:ext cx="1" cy="128780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130" idx="3"/>
          </p:cNvCxnSpPr>
          <p:nvPr/>
        </p:nvCxnSpPr>
        <p:spPr>
          <a:xfrm flipH="1">
            <a:off x="1584394" y="217155"/>
            <a:ext cx="1313698" cy="789454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129" idx="2"/>
            <a:endCxn id="120" idx="5"/>
          </p:cNvCxnSpPr>
          <p:nvPr/>
        </p:nvCxnSpPr>
        <p:spPr>
          <a:xfrm flipH="1" flipV="1">
            <a:off x="-163117" y="216916"/>
            <a:ext cx="1599088" cy="95904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121" idx="7"/>
          </p:cNvCxnSpPr>
          <p:nvPr/>
        </p:nvCxnSpPr>
        <p:spPr>
          <a:xfrm flipH="1">
            <a:off x="-33885" y="1185607"/>
            <a:ext cx="1454138" cy="95388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125" idx="2"/>
            <a:endCxn id="121" idx="7"/>
          </p:cNvCxnSpPr>
          <p:nvPr/>
        </p:nvCxnSpPr>
        <p:spPr>
          <a:xfrm flipH="1" flipV="1">
            <a:off x="-33885" y="2139496"/>
            <a:ext cx="1074648" cy="60374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125" idx="0"/>
            <a:endCxn id="129" idx="4"/>
          </p:cNvCxnSpPr>
          <p:nvPr/>
        </p:nvCxnSpPr>
        <p:spPr>
          <a:xfrm flipV="1">
            <a:off x="1238367" y="1324647"/>
            <a:ext cx="346029" cy="122059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25" idx="0"/>
            <a:endCxn id="128" idx="3"/>
          </p:cNvCxnSpPr>
          <p:nvPr/>
        </p:nvCxnSpPr>
        <p:spPr>
          <a:xfrm flipV="1">
            <a:off x="1238367" y="1715222"/>
            <a:ext cx="824368" cy="83002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129" idx="5"/>
            <a:endCxn id="128" idx="2"/>
          </p:cNvCxnSpPr>
          <p:nvPr/>
        </p:nvCxnSpPr>
        <p:spPr>
          <a:xfrm>
            <a:off x="1689347" y="1281098"/>
            <a:ext cx="329915" cy="32898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125" idx="3"/>
            <a:endCxn id="124" idx="0"/>
          </p:cNvCxnSpPr>
          <p:nvPr/>
        </p:nvCxnSpPr>
        <p:spPr>
          <a:xfrm flipH="1">
            <a:off x="603827" y="2883249"/>
            <a:ext cx="494813" cy="131937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stCxn id="121" idx="5"/>
            <a:endCxn id="124" idx="1"/>
          </p:cNvCxnSpPr>
          <p:nvPr/>
        </p:nvCxnSpPr>
        <p:spPr>
          <a:xfrm>
            <a:off x="-33885" y="2349769"/>
            <a:ext cx="555139" cy="188711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124" idx="1"/>
            <a:endCxn id="122" idx="6"/>
          </p:cNvCxnSpPr>
          <p:nvPr/>
        </p:nvCxnSpPr>
        <p:spPr>
          <a:xfrm flipH="1">
            <a:off x="-903878" y="4236882"/>
            <a:ext cx="1425132" cy="19970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124" idx="3"/>
            <a:endCxn id="123" idx="0"/>
          </p:cNvCxnSpPr>
          <p:nvPr/>
        </p:nvCxnSpPr>
        <p:spPr>
          <a:xfrm flipH="1">
            <a:off x="126364" y="4402319"/>
            <a:ext cx="394890" cy="174611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stCxn id="132" idx="3"/>
            <a:endCxn id="123" idx="0"/>
          </p:cNvCxnSpPr>
          <p:nvPr/>
        </p:nvCxnSpPr>
        <p:spPr>
          <a:xfrm flipH="1">
            <a:off x="126364" y="4898718"/>
            <a:ext cx="985557" cy="124971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125" idx="4"/>
            <a:endCxn id="132" idx="0"/>
          </p:cNvCxnSpPr>
          <p:nvPr/>
        </p:nvCxnSpPr>
        <p:spPr>
          <a:xfrm flipH="1">
            <a:off x="1194494" y="2941242"/>
            <a:ext cx="43873" cy="175777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126" idx="2"/>
            <a:endCxn id="124" idx="6"/>
          </p:cNvCxnSpPr>
          <p:nvPr/>
        </p:nvCxnSpPr>
        <p:spPr>
          <a:xfrm flipH="1">
            <a:off x="720602" y="3823716"/>
            <a:ext cx="1822764" cy="4958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stCxn id="126" idx="1"/>
            <a:endCxn id="125" idx="5"/>
          </p:cNvCxnSpPr>
          <p:nvPr/>
        </p:nvCxnSpPr>
        <p:spPr>
          <a:xfrm flipH="1" flipV="1">
            <a:off x="1378094" y="2883249"/>
            <a:ext cx="1208745" cy="83533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126" idx="0"/>
            <a:endCxn id="128" idx="4"/>
          </p:cNvCxnSpPr>
          <p:nvPr/>
        </p:nvCxnSpPr>
        <p:spPr>
          <a:xfrm flipH="1" flipV="1">
            <a:off x="2167687" y="1758771"/>
            <a:ext cx="524104" cy="191625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126" idx="7"/>
            <a:endCxn id="127" idx="3"/>
          </p:cNvCxnSpPr>
          <p:nvPr/>
        </p:nvCxnSpPr>
        <p:spPr>
          <a:xfrm flipV="1">
            <a:off x="2796742" y="1990830"/>
            <a:ext cx="906403" cy="172774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127" idx="0"/>
            <a:endCxn id="130" idx="4"/>
          </p:cNvCxnSpPr>
          <p:nvPr/>
        </p:nvCxnSpPr>
        <p:spPr>
          <a:xfrm flipH="1" flipV="1">
            <a:off x="3037819" y="275134"/>
            <a:ext cx="805053" cy="137777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133" idx="2"/>
            <a:endCxn id="128" idx="6"/>
          </p:cNvCxnSpPr>
          <p:nvPr/>
        </p:nvCxnSpPr>
        <p:spPr>
          <a:xfrm flipH="1">
            <a:off x="2316111" y="617942"/>
            <a:ext cx="2459024" cy="99214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>
            <a:stCxn id="127" idx="2"/>
            <a:endCxn id="129" idx="6"/>
          </p:cNvCxnSpPr>
          <p:nvPr/>
        </p:nvCxnSpPr>
        <p:spPr>
          <a:xfrm flipH="1" flipV="1">
            <a:off x="1732820" y="1175961"/>
            <a:ext cx="1912448" cy="67489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132" idx="7"/>
            <a:endCxn id="126" idx="3"/>
          </p:cNvCxnSpPr>
          <p:nvPr/>
        </p:nvCxnSpPr>
        <p:spPr>
          <a:xfrm flipV="1">
            <a:off x="1277066" y="3928852"/>
            <a:ext cx="1309773" cy="80442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127" idx="7"/>
            <a:endCxn id="133" idx="3"/>
          </p:cNvCxnSpPr>
          <p:nvPr/>
        </p:nvCxnSpPr>
        <p:spPr>
          <a:xfrm flipV="1">
            <a:off x="3982599" y="723078"/>
            <a:ext cx="836009" cy="98780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stCxn id="130" idx="7"/>
            <a:endCxn id="135" idx="3"/>
          </p:cNvCxnSpPr>
          <p:nvPr/>
        </p:nvCxnSpPr>
        <p:spPr>
          <a:xfrm flipV="1">
            <a:off x="3177546" y="-818247"/>
            <a:ext cx="1082244" cy="75545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>
            <a:stCxn id="131" idx="5"/>
            <a:endCxn id="130" idx="2"/>
          </p:cNvCxnSpPr>
          <p:nvPr/>
        </p:nvCxnSpPr>
        <p:spPr>
          <a:xfrm>
            <a:off x="1689346" y="-304082"/>
            <a:ext cx="1150869" cy="381264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stCxn id="130" idx="6"/>
            <a:endCxn id="133" idx="2"/>
          </p:cNvCxnSpPr>
          <p:nvPr/>
        </p:nvCxnSpPr>
        <p:spPr>
          <a:xfrm>
            <a:off x="3235423" y="77182"/>
            <a:ext cx="1539712" cy="54076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stCxn id="135" idx="4"/>
            <a:endCxn id="133" idx="1"/>
          </p:cNvCxnSpPr>
          <p:nvPr/>
        </p:nvCxnSpPr>
        <p:spPr>
          <a:xfrm>
            <a:off x="4364742" y="-774698"/>
            <a:ext cx="453866" cy="128750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>
            <a:stCxn id="127" idx="6"/>
            <a:endCxn id="136" idx="2"/>
          </p:cNvCxnSpPr>
          <p:nvPr/>
        </p:nvCxnSpPr>
        <p:spPr>
          <a:xfrm>
            <a:off x="4040476" y="1850857"/>
            <a:ext cx="948499" cy="36207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136" idx="6"/>
            <a:endCxn id="137" idx="3"/>
          </p:cNvCxnSpPr>
          <p:nvPr/>
        </p:nvCxnSpPr>
        <p:spPr>
          <a:xfrm>
            <a:off x="5222526" y="2212929"/>
            <a:ext cx="871059" cy="14171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126" idx="6"/>
            <a:endCxn id="136" idx="3"/>
          </p:cNvCxnSpPr>
          <p:nvPr/>
        </p:nvCxnSpPr>
        <p:spPr>
          <a:xfrm flipV="1">
            <a:off x="2840215" y="2295647"/>
            <a:ext cx="2182963" cy="152806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>
            <a:stCxn id="133" idx="5"/>
            <a:endCxn id="137" idx="1"/>
          </p:cNvCxnSpPr>
          <p:nvPr/>
        </p:nvCxnSpPr>
        <p:spPr>
          <a:xfrm>
            <a:off x="5028511" y="723078"/>
            <a:ext cx="1065074" cy="146612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stCxn id="138" idx="3"/>
            <a:endCxn id="137" idx="7"/>
          </p:cNvCxnSpPr>
          <p:nvPr/>
        </p:nvCxnSpPr>
        <p:spPr>
          <a:xfrm flipH="1">
            <a:off x="6258730" y="1330964"/>
            <a:ext cx="683534" cy="85823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>
            <a:stCxn id="144" idx="4"/>
            <a:endCxn id="138" idx="0"/>
          </p:cNvCxnSpPr>
          <p:nvPr/>
        </p:nvCxnSpPr>
        <p:spPr>
          <a:xfrm flipH="1">
            <a:off x="7047216" y="-387109"/>
            <a:ext cx="98460" cy="146425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133" idx="6"/>
          </p:cNvCxnSpPr>
          <p:nvPr/>
        </p:nvCxnSpPr>
        <p:spPr>
          <a:xfrm flipV="1">
            <a:off x="5071984" y="269556"/>
            <a:ext cx="3441972" cy="348386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133" idx="7"/>
            <a:endCxn id="144" idx="3"/>
          </p:cNvCxnSpPr>
          <p:nvPr/>
        </p:nvCxnSpPr>
        <p:spPr>
          <a:xfrm flipV="1">
            <a:off x="5028511" y="-430658"/>
            <a:ext cx="2012213" cy="94346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stCxn id="138" idx="6"/>
            <a:endCxn id="140" idx="2"/>
          </p:cNvCxnSpPr>
          <p:nvPr/>
        </p:nvCxnSpPr>
        <p:spPr>
          <a:xfrm>
            <a:off x="7195640" y="1225828"/>
            <a:ext cx="1518839" cy="15721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35" idx="5"/>
            <a:endCxn id="140" idx="1"/>
          </p:cNvCxnSpPr>
          <p:nvPr/>
        </p:nvCxnSpPr>
        <p:spPr>
          <a:xfrm>
            <a:off x="4469693" y="-818247"/>
            <a:ext cx="4288259" cy="209615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stCxn id="140" idx="6"/>
            <a:endCxn id="145" idx="3"/>
          </p:cNvCxnSpPr>
          <p:nvPr/>
        </p:nvCxnSpPr>
        <p:spPr>
          <a:xfrm flipV="1">
            <a:off x="9011328" y="761361"/>
            <a:ext cx="1149304" cy="62168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139" idx="6"/>
            <a:endCxn id="150" idx="3"/>
          </p:cNvCxnSpPr>
          <p:nvPr/>
        </p:nvCxnSpPr>
        <p:spPr>
          <a:xfrm flipV="1">
            <a:off x="8931818" y="-461826"/>
            <a:ext cx="1630369" cy="73313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145" idx="7"/>
            <a:endCxn id="150" idx="4"/>
          </p:cNvCxnSpPr>
          <p:nvPr/>
        </p:nvCxnSpPr>
        <p:spPr>
          <a:xfrm flipV="1">
            <a:off x="10325777" y="-418277"/>
            <a:ext cx="341362" cy="1014201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stCxn id="140" idx="7"/>
            <a:endCxn id="150" idx="4"/>
          </p:cNvCxnSpPr>
          <p:nvPr/>
        </p:nvCxnSpPr>
        <p:spPr>
          <a:xfrm flipV="1">
            <a:off x="8967855" y="-418277"/>
            <a:ext cx="1699284" cy="169618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stCxn id="147" idx="2"/>
            <a:endCxn id="139" idx="6"/>
          </p:cNvCxnSpPr>
          <p:nvPr/>
        </p:nvCxnSpPr>
        <p:spPr>
          <a:xfrm flipH="1" flipV="1">
            <a:off x="8931818" y="271304"/>
            <a:ext cx="2718944" cy="40143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stCxn id="148" idx="1"/>
            <a:endCxn id="150" idx="5"/>
          </p:cNvCxnSpPr>
          <p:nvPr/>
        </p:nvCxnSpPr>
        <p:spPr>
          <a:xfrm flipH="1" flipV="1">
            <a:off x="10772090" y="-461826"/>
            <a:ext cx="1291602" cy="204121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148" idx="1"/>
            <a:endCxn id="145" idx="6"/>
          </p:cNvCxnSpPr>
          <p:nvPr/>
        </p:nvCxnSpPr>
        <p:spPr>
          <a:xfrm flipH="1" flipV="1">
            <a:off x="10359980" y="678643"/>
            <a:ext cx="1703712" cy="90074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48" idx="1"/>
            <a:endCxn id="147" idx="5"/>
          </p:cNvCxnSpPr>
          <p:nvPr/>
        </p:nvCxnSpPr>
        <p:spPr>
          <a:xfrm flipH="1" flipV="1">
            <a:off x="11904138" y="777872"/>
            <a:ext cx="159554" cy="80151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39" idx="1"/>
            <a:endCxn id="144" idx="5"/>
          </p:cNvCxnSpPr>
          <p:nvPr/>
        </p:nvCxnSpPr>
        <p:spPr>
          <a:xfrm flipH="1" flipV="1">
            <a:off x="7250627" y="-430658"/>
            <a:ext cx="1343860" cy="561988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stCxn id="174" idx="0"/>
            <a:endCxn id="137" idx="4"/>
          </p:cNvCxnSpPr>
          <p:nvPr/>
        </p:nvCxnSpPr>
        <p:spPr>
          <a:xfrm flipV="1">
            <a:off x="5790424" y="2388903"/>
            <a:ext cx="385734" cy="1927462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stCxn id="126" idx="5"/>
            <a:endCxn id="174" idx="2"/>
          </p:cNvCxnSpPr>
          <p:nvPr/>
        </p:nvCxnSpPr>
        <p:spPr>
          <a:xfrm>
            <a:off x="2796742" y="3928852"/>
            <a:ext cx="2845257" cy="536199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stCxn id="133" idx="5"/>
            <a:endCxn id="138" idx="2"/>
          </p:cNvCxnSpPr>
          <p:nvPr/>
        </p:nvCxnSpPr>
        <p:spPr>
          <a:xfrm>
            <a:off x="5028511" y="723078"/>
            <a:ext cx="1870280" cy="502750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stCxn id="183" idx="3"/>
            <a:endCxn id="147" idx="7"/>
          </p:cNvCxnSpPr>
          <p:nvPr/>
        </p:nvCxnSpPr>
        <p:spPr>
          <a:xfrm flipH="1">
            <a:off x="11904138" y="-126198"/>
            <a:ext cx="615137" cy="693797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本框 150"/>
          <p:cNvSpPr txBox="1"/>
          <p:nvPr/>
        </p:nvSpPr>
        <p:spPr>
          <a:xfrm>
            <a:off x="3275082" y="2974729"/>
            <a:ext cx="2543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769177" y="2949029"/>
            <a:ext cx="2357190" cy="495300"/>
            <a:chOff x="8858444" y="2013481"/>
            <a:chExt cx="2357190" cy="495300"/>
          </a:xfrm>
        </p:grpSpPr>
        <p:sp>
          <p:nvSpPr>
            <p:cNvPr id="164" name="矩形 163"/>
            <p:cNvSpPr/>
            <p:nvPr/>
          </p:nvSpPr>
          <p:spPr>
            <a:xfrm>
              <a:off x="8858444" y="2013481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8870160" y="2038139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5G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詳細特色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组合 26">
            <a:extLst>
              <a:ext uri="{FF2B5EF4-FFF2-40B4-BE49-F238E27FC236}">
                <a16:creationId xmlns:a16="http://schemas.microsoft.com/office/drawing/2014/main" id="{BF19C533-3200-4C50-B7B7-50E8FFAFE9AE}"/>
              </a:ext>
            </a:extLst>
          </p:cNvPr>
          <p:cNvGrpSpPr/>
          <p:nvPr/>
        </p:nvGrpSpPr>
        <p:grpSpPr>
          <a:xfrm>
            <a:off x="6769177" y="2169244"/>
            <a:ext cx="2357190" cy="495300"/>
            <a:chOff x="8858444" y="2013481"/>
            <a:chExt cx="2357190" cy="495300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A125D7FB-9EA8-4A3D-A262-9480D6543343}"/>
                </a:ext>
              </a:extLst>
            </p:cNvPr>
            <p:cNvSpPr/>
            <p:nvPr/>
          </p:nvSpPr>
          <p:spPr>
            <a:xfrm>
              <a:off x="8858444" y="2013481"/>
              <a:ext cx="2357190" cy="4953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64">
              <a:extLst>
                <a:ext uri="{FF2B5EF4-FFF2-40B4-BE49-F238E27FC236}">
                  <a16:creationId xmlns:a16="http://schemas.microsoft.com/office/drawing/2014/main" id="{40472C98-5839-4F15-8989-D90FE7D86F25}"/>
                </a:ext>
              </a:extLst>
            </p:cNvPr>
            <p:cNvSpPr txBox="1"/>
            <p:nvPr/>
          </p:nvSpPr>
          <p:spPr>
            <a:xfrm>
              <a:off x="8870160" y="2038139"/>
              <a:ext cx="2345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5G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簡介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00"/>
                            </p:stCondLst>
                            <p:childTnLst>
                              <p:par>
                                <p:cTn id="2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800"/>
                            </p:stCondLst>
                            <p:childTnLst>
                              <p:par>
                                <p:cTn id="2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7" grpId="0" bldLvl="0" animBg="1"/>
      <p:bldP spid="138" grpId="0" bldLvl="0" animBg="1"/>
      <p:bldP spid="139" grpId="0" bldLvl="0" animBg="1"/>
      <p:bldP spid="140" grpId="0" bldLvl="0" animBg="1"/>
      <p:bldP spid="144" grpId="0" bldLvl="0" animBg="1"/>
      <p:bldP spid="145" grpId="0" bldLvl="0" animBg="1"/>
      <p:bldP spid="147" grpId="0" bldLvl="0" animBg="1"/>
      <p:bldP spid="148" grpId="0" bldLvl="0" animBg="1"/>
      <p:bldP spid="150" grpId="0" bldLvl="0" animBg="1"/>
      <p:bldP spid="174" grpId="0" bldLvl="0" animBg="1"/>
      <p:bldP spid="183" grpId="0" bldLvl="0" animBg="1"/>
      <p:bldP spid="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網路切片</a:t>
            </a:r>
            <a:r>
              <a:rPr lang="en-US" altLang="zh-TW" dirty="0"/>
              <a:t>(Network Slicing)</a:t>
            </a:r>
            <a:r>
              <a:rPr lang="zh-TW" altLang="en-US" dirty="0"/>
              <a:t> </a:t>
            </a:r>
            <a:r>
              <a:rPr lang="en-US" altLang="zh-TW" dirty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為了滿足大量的網路需求及提供多樣化服務，各個參與標準訂定的組織</a:t>
            </a:r>
            <a:r>
              <a:rPr lang="zh-TW" altLang="en-US" dirty="0"/>
              <a:t>皆</a:t>
            </a:r>
            <a:r>
              <a:rPr lang="zh-TW" altLang="zh-TW" dirty="0"/>
              <a:t>將技術重心放在網路切片上</a:t>
            </a:r>
            <a:endParaRPr lang="en-US" altLang="zh-TW" dirty="0"/>
          </a:p>
          <a:p>
            <a:r>
              <a:rPr lang="zh-TW" altLang="zh-TW" dirty="0"/>
              <a:t>在</a:t>
            </a:r>
            <a:r>
              <a:rPr lang="en-US" altLang="zh-TW" dirty="0"/>
              <a:t>5G</a:t>
            </a:r>
            <a:r>
              <a:rPr lang="zh-TW" altLang="zh-TW" dirty="0"/>
              <a:t>之前的通訊世代，</a:t>
            </a:r>
            <a:r>
              <a:rPr lang="zh-TW" altLang="en-US" dirty="0"/>
              <a:t>網路</a:t>
            </a:r>
            <a:r>
              <a:rPr lang="zh-TW" altLang="zh-TW" dirty="0"/>
              <a:t>皆有專屬硬體設備提供服務</a:t>
            </a:r>
            <a:endParaRPr lang="en-US" altLang="zh-TW" dirty="0"/>
          </a:p>
          <a:p>
            <a:pPr lvl="1"/>
            <a:r>
              <a:rPr lang="zh-TW" altLang="zh-TW" dirty="0"/>
              <a:t>一套設備只對應到單一項服務</a:t>
            </a:r>
            <a:endParaRPr lang="en-US" altLang="zh-TW" dirty="0"/>
          </a:p>
          <a:p>
            <a:pPr lvl="1"/>
            <a:r>
              <a:rPr lang="zh-TW" altLang="zh-TW" dirty="0"/>
              <a:t>易造成任何細微的調整</a:t>
            </a:r>
            <a:r>
              <a:rPr lang="zh-TW" altLang="en-US" dirty="0"/>
              <a:t>就</a:t>
            </a:r>
            <a:r>
              <a:rPr lang="zh-TW" altLang="zh-TW" dirty="0"/>
              <a:t>造成整</a:t>
            </a:r>
            <a:r>
              <a:rPr lang="zh-TW" altLang="en-US" dirty="0"/>
              <a:t>個</a:t>
            </a:r>
            <a:r>
              <a:rPr lang="zh-TW" altLang="zh-TW" dirty="0"/>
              <a:t>服務暫停運作、低效率以及硬體成本龐大等缺點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28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7BA5610-BB69-4210-9F61-93E6A000BC75}"/>
              </a:ext>
            </a:extLst>
          </p:cNvPr>
          <p:cNvSpPr/>
          <p:nvPr/>
        </p:nvSpPr>
        <p:spPr>
          <a:xfrm>
            <a:off x="1632009" y="1448622"/>
            <a:ext cx="9072936" cy="479237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網路切片</a:t>
            </a:r>
            <a:r>
              <a:rPr lang="en-US" altLang="zh-TW" dirty="0"/>
              <a:t>(Network Slicing)</a:t>
            </a:r>
            <a:r>
              <a:rPr lang="zh-TW" altLang="en-US" dirty="0"/>
              <a:t> </a:t>
            </a:r>
            <a:r>
              <a:rPr lang="en-US" altLang="zh-TW" dirty="0"/>
              <a:t>(2/3)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05951" y="1593757"/>
            <a:ext cx="7580098" cy="46259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180" y="6386135"/>
            <a:ext cx="6653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tabLst>
                <a:tab pos="6515100" algn="l"/>
              </a:tabLst>
            </a:pPr>
            <a:r>
              <a:rPr lang="zh-TW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NGMN white paper</a:t>
            </a:r>
            <a:r>
              <a:rPr lang="zh-TW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Korea Communication Review Q4 2015</a:t>
            </a:r>
            <a:endParaRPr lang="zh-TW" altLang="zh-TW" kern="1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08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網路切片</a:t>
            </a:r>
            <a:r>
              <a:rPr lang="en-US" altLang="zh-TW" dirty="0"/>
              <a:t>(Network Slicing)</a:t>
            </a:r>
            <a:r>
              <a:rPr lang="zh-TW" altLang="en-US" dirty="0"/>
              <a:t> </a:t>
            </a:r>
            <a:r>
              <a:rPr lang="en-US" altLang="zh-TW" dirty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網路切片的概念為將物理網路劃分</a:t>
            </a:r>
            <a:r>
              <a:rPr lang="zh-TW" altLang="en-US" dirty="0"/>
              <a:t>成</a:t>
            </a:r>
            <a:r>
              <a:rPr lang="zh-TW" altLang="zh-TW" dirty="0"/>
              <a:t>多個虛擬網路</a:t>
            </a:r>
            <a:endParaRPr lang="en-US" altLang="zh-TW" dirty="0"/>
          </a:p>
          <a:p>
            <a:r>
              <a:rPr lang="zh-TW" altLang="en-US" dirty="0"/>
              <a:t>而</a:t>
            </a:r>
            <a:r>
              <a:rPr lang="zh-TW" altLang="zh-TW" dirty="0"/>
              <a:t>每一個虛擬網路靈活對應不同服務</a:t>
            </a:r>
            <a:endParaRPr lang="en-US" altLang="zh-TW" dirty="0"/>
          </a:p>
          <a:p>
            <a:r>
              <a:rPr lang="zh-TW" altLang="zh-TW" dirty="0"/>
              <a:t>佈建不再需要將每個服務對應到服務的專屬網路環境，</a:t>
            </a:r>
            <a:r>
              <a:rPr lang="zh-TW" altLang="en-US" dirty="0"/>
              <a:t>大幅</a:t>
            </a:r>
            <a:r>
              <a:rPr lang="zh-TW" altLang="zh-TW" dirty="0"/>
              <a:t>降低網路硬體成本的支出</a:t>
            </a:r>
            <a:endParaRPr lang="en-US" altLang="zh-TW" dirty="0"/>
          </a:p>
          <a:p>
            <a:r>
              <a:rPr lang="zh-TW" altLang="zh-TW" dirty="0"/>
              <a:t>也</a:t>
            </a:r>
            <a:r>
              <a:rPr lang="zh-TW" altLang="en-US" dirty="0"/>
              <a:t>能夠</a:t>
            </a:r>
            <a:r>
              <a:rPr lang="zh-TW" altLang="zh-TW" dirty="0"/>
              <a:t>根據用戶端的需求隨時進行調整</a:t>
            </a:r>
            <a:r>
              <a:rPr lang="zh-TW" altLang="en-US" dirty="0"/>
              <a:t>，</a:t>
            </a:r>
            <a:r>
              <a:rPr lang="zh-TW" altLang="zh-TW" dirty="0"/>
              <a:t>而不需要暫停整體服務的運作。</a:t>
            </a:r>
            <a:endParaRPr lang="en-US" altLang="zh-TW" dirty="0"/>
          </a:p>
          <a:p>
            <a:r>
              <a:rPr lang="zh-TW" altLang="zh-TW" dirty="0"/>
              <a:t>為了更容易執行網路切片，</a:t>
            </a:r>
            <a:r>
              <a:rPr lang="en-US" altLang="zh-TW" dirty="0"/>
              <a:t>5G</a:t>
            </a:r>
            <a:r>
              <a:rPr lang="zh-TW" altLang="zh-TW" dirty="0"/>
              <a:t>採用網路功能虛擬化</a:t>
            </a:r>
            <a:r>
              <a:rPr lang="en-US" altLang="zh-TW" dirty="0"/>
              <a:t>NFV(Network Functions Virtualization)</a:t>
            </a:r>
            <a:r>
              <a:rPr lang="zh-TW" altLang="zh-TW" dirty="0"/>
              <a:t>以及軟體定義網路</a:t>
            </a:r>
            <a:r>
              <a:rPr lang="en-US" altLang="zh-TW" dirty="0"/>
              <a:t>SDN(Software Defined Network)</a:t>
            </a:r>
            <a:r>
              <a:rPr lang="zh-TW" altLang="zh-TW" dirty="0"/>
              <a:t>實現網路切片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2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/>
              <a:t>網路功能虛擬化</a:t>
            </a:r>
            <a:r>
              <a:rPr lang="en-US" altLang="zh-TW" dirty="0"/>
              <a:t>NFV(Network Functions Virtualization)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將傳統網路須搭配專屬硬體功能虛擬化，作用在成本較低、規格大眾化的商用伺服器上的虛擬主機</a:t>
            </a:r>
            <a:r>
              <a:rPr lang="en-US" altLang="zh-TW" dirty="0"/>
              <a:t>(Virtual Machines</a:t>
            </a:r>
            <a:r>
              <a:rPr lang="zh-TW" altLang="zh-TW" dirty="0"/>
              <a:t>，簡稱</a:t>
            </a:r>
            <a:r>
              <a:rPr lang="en-US" altLang="zh-TW" dirty="0"/>
              <a:t>VMs)</a:t>
            </a:r>
            <a:r>
              <a:rPr lang="zh-TW" altLang="zh-TW" dirty="0"/>
              <a:t>中</a:t>
            </a:r>
            <a:endParaRPr lang="en-US" altLang="zh-TW" dirty="0"/>
          </a:p>
          <a:p>
            <a:r>
              <a:rPr lang="zh-TW" altLang="zh-TW" dirty="0"/>
              <a:t>搭配雲端計算</a:t>
            </a:r>
            <a:r>
              <a:rPr lang="en-US" altLang="zh-TW" dirty="0"/>
              <a:t>(Cloud Computing)</a:t>
            </a:r>
            <a:r>
              <a:rPr lang="zh-TW" altLang="zh-TW" dirty="0"/>
              <a:t>，每台虛擬主機遷移或備份將比起傳統硬體要來的簡單多</a:t>
            </a:r>
            <a:endParaRPr lang="en-US" altLang="zh-TW" dirty="0"/>
          </a:p>
          <a:p>
            <a:r>
              <a:rPr lang="zh-TW" altLang="en-US" dirty="0"/>
              <a:t>除了</a:t>
            </a:r>
            <a:r>
              <a:rPr lang="zh-TW" altLang="zh-TW" dirty="0"/>
              <a:t>降低硬體成本，對於維修以及佈建將會有更高的彈性</a:t>
            </a:r>
            <a:endParaRPr lang="en-US" altLang="zh-TW" dirty="0"/>
          </a:p>
          <a:p>
            <a:r>
              <a:rPr lang="zh-TW" altLang="zh-TW" dirty="0"/>
              <a:t>核心網路的大部分可統稱為核心雲</a:t>
            </a:r>
            <a:r>
              <a:rPr lang="en-US" altLang="zh-TW" dirty="0"/>
              <a:t>(Center Cloud)</a:t>
            </a:r>
            <a:r>
              <a:rPr lang="zh-TW" altLang="zh-TW" dirty="0"/>
              <a:t>，接入網以及小部分的核心網可統稱為邊緣雲</a:t>
            </a:r>
            <a:r>
              <a:rPr lang="en-US" altLang="zh-TW" dirty="0"/>
              <a:t>(Edge Cloud)</a:t>
            </a:r>
          </a:p>
          <a:p>
            <a:pPr lvl="1"/>
            <a:r>
              <a:rPr lang="zh-TW" altLang="zh-TW" dirty="0"/>
              <a:t> 以軟體定義網路作為邊緣雲以及核心雲之間的連接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691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D2AF99-E113-4318-9CBE-48992080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軟體定義網路</a:t>
            </a:r>
            <a:r>
              <a:rPr lang="en-US" altLang="zh-TW" dirty="0"/>
              <a:t>SDN(Software Defined Network) (1/4)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D01298C-6752-4F3A-9985-CA84DA50990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880" y="2545654"/>
            <a:ext cx="5836920" cy="3306506"/>
          </a:xfrm>
          <a:prstGeom prst="rect">
            <a:avLst/>
          </a:prstGeom>
          <a:noFill/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9635665-F908-49AE-8538-CAC45C750D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zh-TW" altLang="zh-TW" dirty="0"/>
              <a:t>傳統的網路架構</a:t>
            </a:r>
            <a:endParaRPr lang="en-US" altLang="zh-TW" dirty="0"/>
          </a:p>
          <a:p>
            <a:pPr lvl="1"/>
            <a:r>
              <a:rPr lang="zh-TW" altLang="zh-TW" dirty="0"/>
              <a:t>封包的傳遞工作，包括判斷網路訊息傳向目的地的路徑，都是以網路裝置的管理單位各自為政</a:t>
            </a:r>
            <a:endParaRPr lang="en-US" altLang="zh-TW" dirty="0"/>
          </a:p>
          <a:p>
            <a:r>
              <a:rPr lang="zh-TW" altLang="zh-TW" dirty="0"/>
              <a:t>將控制層從資料層隔離出來</a:t>
            </a:r>
            <a:endParaRPr lang="en-US" altLang="zh-TW" dirty="0"/>
          </a:p>
          <a:p>
            <a:pPr lvl="1"/>
            <a:r>
              <a:rPr lang="zh-TW" altLang="zh-TW" dirty="0"/>
              <a:t>網路設備只剩網路封包傳遞的工作</a:t>
            </a:r>
            <a:endParaRPr lang="en-US" altLang="zh-TW" dirty="0"/>
          </a:p>
          <a:p>
            <a:pPr lvl="1"/>
            <a:r>
              <a:rPr lang="zh-TW" altLang="zh-TW" dirty="0"/>
              <a:t>一個外部控制者作為首腦去統帥多數網路設備的控制層</a:t>
            </a:r>
            <a:endParaRPr lang="en-US" altLang="zh-TW" dirty="0"/>
          </a:p>
          <a:p>
            <a:r>
              <a:rPr lang="zh-TW" altLang="zh-TW" dirty="0"/>
              <a:t>「可程式化」管理</a:t>
            </a:r>
            <a:endParaRPr lang="en-US" altLang="zh-TW" dirty="0"/>
          </a:p>
          <a:p>
            <a:r>
              <a:rPr lang="zh-TW" altLang="zh-TW" dirty="0"/>
              <a:t>下達命令需要更加嚴謹之外，</a:t>
            </a:r>
            <a:r>
              <a:rPr lang="en-US" altLang="zh-TW" dirty="0"/>
              <a:t>Controller</a:t>
            </a:r>
            <a:r>
              <a:rPr lang="zh-TW" altLang="zh-TW" dirty="0"/>
              <a:t>將成為新的攻擊對象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238D0B-C2E6-4F08-BF1C-C9DE0E1E59E6}"/>
              </a:ext>
            </a:extLst>
          </p:cNvPr>
          <p:cNvSpPr/>
          <p:nvPr/>
        </p:nvSpPr>
        <p:spPr>
          <a:xfrm>
            <a:off x="2431926" y="585375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SDN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架構圖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C9277BE-32E9-4937-A2FE-FBD9FEF92CCF}"/>
              </a:ext>
            </a:extLst>
          </p:cNvPr>
          <p:cNvSpPr/>
          <p:nvPr/>
        </p:nvSpPr>
        <p:spPr>
          <a:xfrm>
            <a:off x="1845564" y="6143150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來源：整理自</a:t>
            </a:r>
            <a:r>
              <a:rPr lang="en-US" altLang="zh-TW" sz="1600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ONF White Paper</a:t>
            </a:r>
            <a:endParaRPr lang="zh-TW" altLang="zh-TW" sz="1600" kern="1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3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軟體定義網路</a:t>
            </a:r>
            <a:r>
              <a:rPr lang="en-US" altLang="zh-TW" dirty="0"/>
              <a:t>SDN(Software Defined Network)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主要做為邊緣雲以及核心雲中間的連接橋梁</a:t>
            </a:r>
            <a:endParaRPr lang="en-US" altLang="zh-TW" dirty="0"/>
          </a:p>
          <a:p>
            <a:r>
              <a:rPr lang="zh-TW" altLang="zh-TW" dirty="0"/>
              <a:t>在傳統通訊網路中，使用者裝置與接入網做連接再由接入網連結核心網，但這樣會造成資料回傳速度延遲</a:t>
            </a:r>
            <a:endParaRPr lang="en-US" altLang="zh-TW" dirty="0"/>
          </a:p>
          <a:p>
            <a:r>
              <a:rPr lang="zh-TW" altLang="zh-TW" dirty="0"/>
              <a:t>邊緣雲為接入網和小部分核心網的統稱，並架設在基站附近與基站連接</a:t>
            </a:r>
            <a:endParaRPr lang="en-US" altLang="zh-TW" dirty="0"/>
          </a:p>
          <a:p>
            <a:r>
              <a:rPr lang="zh-TW" altLang="zh-TW" dirty="0"/>
              <a:t>低延遲需求的服務將原本部分核心網的功能移至邊緣雲</a:t>
            </a:r>
            <a:endParaRPr lang="en-US" altLang="zh-TW" dirty="0"/>
          </a:p>
          <a:p>
            <a:r>
              <a:rPr lang="zh-TW" altLang="zh-TW" dirty="0"/>
              <a:t>在需要部分核心雲的計算及儲存等功能時，只需連接到位於基站附近的邊緣雲即可</a:t>
            </a:r>
            <a:endParaRPr lang="en-US" altLang="zh-TW" dirty="0"/>
          </a:p>
          <a:p>
            <a:r>
              <a:rPr lang="zh-TW" altLang="zh-TW" dirty="0"/>
              <a:t>大幅降低回傳速度的延遲，提供需高速運作的使用案例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3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21552A8-E6A0-403D-93E3-FC3BB2760EC1}"/>
              </a:ext>
            </a:extLst>
          </p:cNvPr>
          <p:cNvSpPr/>
          <p:nvPr/>
        </p:nvSpPr>
        <p:spPr>
          <a:xfrm>
            <a:off x="1922107" y="1679660"/>
            <a:ext cx="8393746" cy="429193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軟體定義網路</a:t>
            </a:r>
            <a:r>
              <a:rPr lang="en-US" altLang="zh-TW" dirty="0"/>
              <a:t>SDN(Software Defined Network) (3/4)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4515" y="1903743"/>
            <a:ext cx="7040660" cy="38821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180" y="6478425"/>
            <a:ext cx="6697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tabLst>
                <a:tab pos="6515100" algn="l"/>
              </a:tabLst>
            </a:pPr>
            <a:r>
              <a:rPr lang="zh-TW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NGMN white paper</a:t>
            </a:r>
            <a:r>
              <a:rPr lang="zh-TW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Korea Communication Review Q4 2015</a:t>
            </a:r>
            <a:endParaRPr lang="zh-TW" altLang="zh-TW" kern="1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半框架 2">
            <a:extLst>
              <a:ext uri="{FF2B5EF4-FFF2-40B4-BE49-F238E27FC236}">
                <a16:creationId xmlns:a16="http://schemas.microsoft.com/office/drawing/2014/main" id="{F7B47F55-64D7-4D2E-A05D-5AB6863FCBC1}"/>
              </a:ext>
            </a:extLst>
          </p:cNvPr>
          <p:cNvSpPr/>
          <p:nvPr/>
        </p:nvSpPr>
        <p:spPr>
          <a:xfrm rot="16200000">
            <a:off x="1371239" y="4388368"/>
            <a:ext cx="2090057" cy="2090057"/>
          </a:xfrm>
          <a:prstGeom prst="halfFrame">
            <a:avLst>
              <a:gd name="adj1" fmla="val 13369"/>
              <a:gd name="adj2" fmla="val 129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8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軟體定義網路</a:t>
            </a:r>
            <a:r>
              <a:rPr lang="en-US" altLang="zh-TW" dirty="0"/>
              <a:t>SDN(Software Defined Network)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eMBB</a:t>
            </a:r>
            <a:r>
              <a:rPr lang="zh-TW" altLang="zh-TW" dirty="0"/>
              <a:t>服務對於頻寬有極大的需求</a:t>
            </a:r>
            <a:endParaRPr lang="en-US" altLang="zh-TW" dirty="0"/>
          </a:p>
          <a:p>
            <a:pPr lvl="1"/>
            <a:r>
              <a:rPr lang="zh-TW" altLang="zh-TW" dirty="0"/>
              <a:t>將快取記憶體</a:t>
            </a:r>
            <a:r>
              <a:rPr lang="en-US" altLang="zh-TW" dirty="0"/>
              <a:t>(Cache)</a:t>
            </a:r>
            <a:r>
              <a:rPr lang="zh-TW" altLang="zh-TW" dirty="0"/>
              <a:t>以及核心網路的用戶面</a:t>
            </a:r>
            <a:r>
              <a:rPr lang="en-US" altLang="zh-TW" dirty="0"/>
              <a:t>(User Plane</a:t>
            </a:r>
            <a:r>
              <a:rPr lang="zh-TW" altLang="zh-TW" dirty="0"/>
              <a:t>，簡稱</a:t>
            </a:r>
            <a:r>
              <a:rPr lang="en-US" altLang="zh-TW" dirty="0"/>
              <a:t>UP)</a:t>
            </a:r>
            <a:r>
              <a:rPr lang="zh-TW" altLang="zh-TW" dirty="0"/>
              <a:t>置放於離用戶較近的邊緣雲中</a:t>
            </a:r>
            <a:endParaRPr lang="en-US" altLang="zh-TW" dirty="0"/>
          </a:p>
          <a:p>
            <a:r>
              <a:rPr lang="zh-TW" altLang="zh-TW" dirty="0"/>
              <a:t>針對自動駕駛、遠程管理所設計的</a:t>
            </a:r>
            <a:r>
              <a:rPr lang="en-US" altLang="zh-TW" dirty="0" err="1"/>
              <a:t>uRLLC</a:t>
            </a:r>
            <a:r>
              <a:rPr lang="zh-TW" altLang="zh-TW" dirty="0"/>
              <a:t>服務，對於回傳資料的時間延遲較為要求</a:t>
            </a:r>
            <a:endParaRPr lang="en-US" altLang="zh-TW" dirty="0"/>
          </a:p>
          <a:p>
            <a:pPr lvl="1"/>
            <a:r>
              <a:rPr lang="zh-TW" altLang="zh-TW" dirty="0"/>
              <a:t>將核心網路以及相對應的服務器</a:t>
            </a:r>
            <a:r>
              <a:rPr lang="en-US" altLang="zh-TW" dirty="0"/>
              <a:t>(</a:t>
            </a:r>
            <a:r>
              <a:rPr lang="zh-TW" altLang="zh-TW" dirty="0"/>
              <a:t>如</a:t>
            </a:r>
            <a:r>
              <a:rPr lang="en-US" altLang="zh-TW" dirty="0"/>
              <a:t>V2X Server)</a:t>
            </a:r>
            <a:r>
              <a:rPr lang="zh-TW" altLang="zh-TW" dirty="0"/>
              <a:t>移至邊緣雲，降低資料傳輸的延遲時間</a:t>
            </a:r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08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網路實現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透過</a:t>
            </a:r>
            <a:r>
              <a:rPr lang="en-US" altLang="zh-TW" dirty="0"/>
              <a:t>NFV</a:t>
            </a:r>
            <a:r>
              <a:rPr lang="zh-TW" altLang="zh-TW" dirty="0"/>
              <a:t>將硬體虛擬化</a:t>
            </a:r>
            <a:r>
              <a:rPr lang="zh-TW" altLang="en-US" dirty="0"/>
              <a:t>，</a:t>
            </a:r>
            <a:r>
              <a:rPr lang="zh-TW" altLang="zh-TW" dirty="0"/>
              <a:t>以及</a:t>
            </a:r>
            <a:r>
              <a:rPr lang="en-US" altLang="zh-TW" dirty="0"/>
              <a:t>SDN</a:t>
            </a:r>
            <a:r>
              <a:rPr lang="zh-TW" altLang="zh-TW" dirty="0"/>
              <a:t>連結邊緣雲及核心雲</a:t>
            </a:r>
            <a:endParaRPr lang="en-US" altLang="zh-TW" dirty="0"/>
          </a:p>
          <a:p>
            <a:pPr lvl="1"/>
            <a:r>
              <a:rPr lang="zh-TW" altLang="zh-TW" dirty="0"/>
              <a:t>網路切片的目的即可達成</a:t>
            </a:r>
            <a:endParaRPr lang="en-US" altLang="zh-TW" dirty="0"/>
          </a:p>
          <a:p>
            <a:r>
              <a:rPr lang="en-US" altLang="zh-TW" dirty="0"/>
              <a:t>5G</a:t>
            </a:r>
            <a:r>
              <a:rPr lang="zh-TW" altLang="zh-TW" dirty="0"/>
              <a:t>通訊網路世代將具有相當高彈性的網路環境</a:t>
            </a:r>
            <a:endParaRPr lang="en-US" altLang="zh-TW" dirty="0"/>
          </a:p>
          <a:p>
            <a:pPr lvl="1"/>
            <a:r>
              <a:rPr lang="zh-TW" altLang="zh-TW" dirty="0"/>
              <a:t>傳統的垂直網路環境允許被分為許多片狀結構，每片獨立且互相不干擾</a:t>
            </a:r>
            <a:endParaRPr lang="en-US" altLang="zh-TW" dirty="0"/>
          </a:p>
          <a:p>
            <a:pPr lvl="1"/>
            <a:r>
              <a:rPr lang="zh-TW" altLang="zh-TW" dirty="0"/>
              <a:t>營運商可依據客戶端的需求制定滿足客戶的虛擬網路服務</a:t>
            </a:r>
            <a:endParaRPr lang="en-US" altLang="zh-TW" dirty="0"/>
          </a:p>
          <a:p>
            <a:r>
              <a:rPr lang="zh-TW" altLang="zh-TW" dirty="0"/>
              <a:t>為了因應</a:t>
            </a:r>
            <a:r>
              <a:rPr lang="en-US" altLang="zh-TW" dirty="0"/>
              <a:t>5G</a:t>
            </a:r>
            <a:r>
              <a:rPr lang="zh-TW" altLang="zh-TW" dirty="0"/>
              <a:t>多樣化的場景需求及提供使用者更好的網路體驗，需要提供更密集的網路覆蓋率及更快速的回應速度，這使得基站數量及頻譜使用需求大量增長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04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Times New Roman" panose="02020603050405020304" pitchFamily="18" charset="0"/>
              </a:rPr>
              <a:t>未來</a:t>
            </a:r>
            <a:r>
              <a:rPr lang="en-US" altLang="zh-TW" dirty="0">
                <a:cs typeface="Times New Roman" panose="02020603050405020304" pitchFamily="18" charset="0"/>
              </a:rPr>
              <a:t>5G</a:t>
            </a:r>
            <a:r>
              <a:rPr lang="zh-TW" altLang="en-US" dirty="0">
                <a:cs typeface="Times New Roman" panose="02020603050405020304" pitchFamily="18" charset="0"/>
              </a:rPr>
              <a:t>應用情境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B23E98-3DEB-455E-9465-5B83A536C30E}"/>
              </a:ext>
            </a:extLst>
          </p:cNvPr>
          <p:cNvSpPr/>
          <p:nvPr/>
        </p:nvSpPr>
        <p:spPr>
          <a:xfrm>
            <a:off x="9188245" y="1378600"/>
            <a:ext cx="29464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來源：科技部，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7E9E534-8F51-48B0-A39B-800C09BD8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45" y="1349042"/>
            <a:ext cx="7702438" cy="5431220"/>
          </a:xfrm>
          <a:prstGeom prst="rect">
            <a:avLst/>
          </a:prstGeom>
          <a:noFill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57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1098" y="218395"/>
            <a:ext cx="2989943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0" b="1" dirty="0">
                <a:ln>
                  <a:solidFill>
                    <a:prstClr val="white">
                      <a:alpha val="50000"/>
                    </a:prstClr>
                  </a:solidFill>
                </a:ln>
                <a:solidFill>
                  <a:prstClr val="white">
                    <a:lumMod val="85000"/>
                    <a:alpha val="20000"/>
                  </a:prstClr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1</a:t>
            </a:r>
            <a:endParaRPr lang="zh-CN" altLang="en-US" sz="30000" b="1" dirty="0">
              <a:ln>
                <a:solidFill>
                  <a:prstClr val="white">
                    <a:alpha val="50000"/>
                  </a:prstClr>
                </a:solidFill>
              </a:ln>
              <a:solidFill>
                <a:prstClr val="white">
                  <a:lumMod val="85000"/>
                  <a:alpha val="20000"/>
                </a:prstClr>
              </a:solidFill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263308" y="2141707"/>
            <a:ext cx="435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5G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966788" y="2962995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11231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203238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516863" y="3065362"/>
            <a:ext cx="296849" cy="29737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8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296355" y="3016095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8" name="直接连接符 57"/>
          <p:cNvCxnSpPr>
            <a:stCxn id="50" idx="6"/>
          </p:cNvCxnSpPr>
          <p:nvPr/>
        </p:nvCxnSpPr>
        <p:spPr>
          <a:xfrm flipV="1">
            <a:off x="4263637" y="3125648"/>
            <a:ext cx="671649" cy="3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1" idx="6"/>
            <a:endCxn id="52" idx="2"/>
          </p:cNvCxnSpPr>
          <p:nvPr/>
        </p:nvCxnSpPr>
        <p:spPr>
          <a:xfrm flipV="1">
            <a:off x="5507523" y="3228018"/>
            <a:ext cx="69596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52" idx="6"/>
            <a:endCxn id="57" idx="2"/>
          </p:cNvCxnSpPr>
          <p:nvPr/>
        </p:nvCxnSpPr>
        <p:spPr>
          <a:xfrm>
            <a:off x="6500087" y="3228018"/>
            <a:ext cx="79629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57" idx="6"/>
            <a:endCxn id="56" idx="2"/>
          </p:cNvCxnSpPr>
          <p:nvPr/>
        </p:nvCxnSpPr>
        <p:spPr>
          <a:xfrm flipV="1">
            <a:off x="7690928" y="3228018"/>
            <a:ext cx="825500" cy="63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9098029" y="2484967"/>
            <a:ext cx="395208" cy="39590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4" name="直接连接符 63"/>
          <p:cNvCxnSpPr>
            <a:stCxn id="63" idx="3"/>
            <a:endCxn id="56" idx="7"/>
          </p:cNvCxnSpPr>
          <p:nvPr/>
        </p:nvCxnSpPr>
        <p:spPr>
          <a:xfrm flipH="1">
            <a:off x="8769826" y="2836228"/>
            <a:ext cx="386080" cy="286385"/>
          </a:xfrm>
          <a:prstGeom prst="line">
            <a:avLst/>
          </a:prstGeom>
          <a:noFill/>
          <a:ln w="63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 bldLvl="0" animBg="1"/>
      <p:bldP spid="51" grpId="0" bldLvl="0" animBg="1"/>
      <p:bldP spid="52" grpId="0" bldLvl="0" animBg="1"/>
      <p:bldP spid="56" grpId="0" bldLvl="0" animBg="1"/>
      <p:bldP spid="57" grpId="0" bldLvl="0" animBg="1"/>
      <p:bldP spid="6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行動網路發展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E3B26C-A512-4A2A-86DE-293D79B28067}"/>
              </a:ext>
            </a:extLst>
          </p:cNvPr>
          <p:cNvSpPr/>
          <p:nvPr/>
        </p:nvSpPr>
        <p:spPr>
          <a:xfrm>
            <a:off x="8752114" y="0"/>
            <a:ext cx="2229564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97F14A-8063-4D62-B395-837889AD3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339" y="1563462"/>
            <a:ext cx="7571322" cy="49294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7D06050-7B18-4790-9CA2-13E8FEABBD51}"/>
              </a:ext>
            </a:extLst>
          </p:cNvPr>
          <p:cNvSpPr/>
          <p:nvPr/>
        </p:nvSpPr>
        <p:spPr>
          <a:xfrm>
            <a:off x="11591438" y="7434"/>
            <a:ext cx="597763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7F59DE-1FAB-4DEC-B84D-111362C834FB}"/>
              </a:ext>
            </a:extLst>
          </p:cNvPr>
          <p:cNvSpPr/>
          <p:nvPr/>
        </p:nvSpPr>
        <p:spPr>
          <a:xfrm>
            <a:off x="72067" y="6500758"/>
            <a:ext cx="433965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資料來源：台北市電腦公會，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kern="1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45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>
            <a:extLst>
              <a:ext uri="{FF2B5EF4-FFF2-40B4-BE49-F238E27FC236}">
                <a16:creationId xmlns:a16="http://schemas.microsoft.com/office/drawing/2014/main" id="{526B2A01-ABFD-409C-A93B-6C913DA3ED17}"/>
              </a:ext>
            </a:extLst>
          </p:cNvPr>
          <p:cNvSpPr/>
          <p:nvPr/>
        </p:nvSpPr>
        <p:spPr>
          <a:xfrm>
            <a:off x="0" y="-1"/>
            <a:ext cx="5930284" cy="68580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F57A0B-56D6-4A4D-A61C-5E1D3F232374}"/>
              </a:ext>
            </a:extLst>
          </p:cNvPr>
          <p:cNvSpPr/>
          <p:nvPr/>
        </p:nvSpPr>
        <p:spPr>
          <a:xfrm>
            <a:off x="0" y="6491784"/>
            <a:ext cx="253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來源：</a:t>
            </a:r>
            <a:r>
              <a:rPr lang="en-US" altLang="zh-TW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5G-PPP, 5G Vision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直角三角形 2">
            <a:extLst>
              <a:ext uri="{FF2B5EF4-FFF2-40B4-BE49-F238E27FC236}">
                <a16:creationId xmlns:a16="http://schemas.microsoft.com/office/drawing/2014/main" id="{1151FE68-4E6F-47DD-A42D-B988FE6BC870}"/>
              </a:ext>
            </a:extLst>
          </p:cNvPr>
          <p:cNvSpPr/>
          <p:nvPr/>
        </p:nvSpPr>
        <p:spPr>
          <a:xfrm rot="10800000">
            <a:off x="8213112" y="0"/>
            <a:ext cx="3978888" cy="458485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CD00231-17FB-4963-ADCE-3BD7626F7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8" y="1369266"/>
            <a:ext cx="10205964" cy="5123609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EAA5094-A06F-40AF-958F-C68FC466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425" y="365125"/>
            <a:ext cx="4247035" cy="1325563"/>
          </a:xfrm>
        </p:spPr>
        <p:txBody>
          <a:bodyPr/>
          <a:lstStyle/>
          <a:p>
            <a:r>
              <a:rPr lang="en-US" altLang="zh-TW" dirty="0">
                <a:cs typeface="Times New Roman" panose="02020603050405020304" pitchFamily="18" charset="0"/>
              </a:rPr>
              <a:t>5G</a:t>
            </a:r>
            <a:r>
              <a:rPr lang="zh-TW" altLang="en-US" dirty="0">
                <a:cs typeface="Times New Roman" panose="02020603050405020304" pitchFamily="18" charset="0"/>
              </a:rPr>
              <a:t>網路未來願景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5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236200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5G</a:t>
            </a:r>
            <a:r>
              <a:rPr lang="zh-TW" altLang="zh-TW" dirty="0">
                <a:cs typeface="Times New Roman" panose="02020603050405020304" pitchFamily="18" charset="0"/>
              </a:rPr>
              <a:t>通訊並不能</a:t>
            </a:r>
            <a:r>
              <a:rPr lang="zh-TW" altLang="en-US" dirty="0">
                <a:cs typeface="Times New Roman" panose="02020603050405020304" pitchFamily="18" charset="0"/>
              </a:rPr>
              <a:t>僅滿</a:t>
            </a:r>
            <a:r>
              <a:rPr lang="zh-TW" altLang="zh-TW" dirty="0">
                <a:cs typeface="Times New Roman" panose="02020603050405020304" pitchFamily="18" charset="0"/>
              </a:rPr>
              <a:t>足於語音及數據傳輸的目的</a:t>
            </a:r>
            <a:endParaRPr lang="en-US" altLang="zh-TW" dirty="0">
              <a:cs typeface="Times New Roman" panose="02020603050405020304" pitchFamily="18" charset="0"/>
            </a:endParaRPr>
          </a:p>
          <a:p>
            <a:r>
              <a:rPr lang="zh-TW" altLang="zh-TW" dirty="0">
                <a:cs typeface="Times New Roman" panose="02020603050405020304" pitchFamily="18" charset="0"/>
              </a:rPr>
              <a:t>歐盟</a:t>
            </a:r>
            <a:r>
              <a:rPr lang="en-US" altLang="zh-TW" dirty="0">
                <a:cs typeface="Times New Roman" panose="02020603050405020304" pitchFamily="18" charset="0"/>
              </a:rPr>
              <a:t>5G PPP</a:t>
            </a:r>
            <a:r>
              <a:rPr lang="zh-TW" altLang="zh-TW" dirty="0">
                <a:cs typeface="Times New Roman" panose="02020603050405020304" pitchFamily="18" charset="0"/>
              </a:rPr>
              <a:t>在</a:t>
            </a:r>
            <a:r>
              <a:rPr lang="en-US" altLang="zh-TW" dirty="0">
                <a:cs typeface="Times New Roman" panose="02020603050405020304" pitchFamily="18" charset="0"/>
              </a:rPr>
              <a:t>2016</a:t>
            </a:r>
            <a:r>
              <a:rPr lang="zh-TW" altLang="zh-TW" dirty="0"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cs typeface="Times New Roman" panose="02020603050405020304" pitchFamily="18" charset="0"/>
              </a:rPr>
              <a:t>7</a:t>
            </a:r>
            <a:r>
              <a:rPr lang="zh-TW" altLang="zh-TW" dirty="0">
                <a:cs typeface="Times New Roman" panose="02020603050405020304" pitchFamily="18" charset="0"/>
              </a:rPr>
              <a:t>月所發表的「</a:t>
            </a:r>
            <a:r>
              <a:rPr lang="en-US" altLang="zh-TW" dirty="0">
                <a:cs typeface="Times New Roman" panose="02020603050405020304" pitchFamily="18" charset="0"/>
              </a:rPr>
              <a:t>View on 5G Architecture</a:t>
            </a:r>
            <a:r>
              <a:rPr lang="zh-TW" altLang="zh-TW" dirty="0">
                <a:cs typeface="Times New Roman" panose="02020603050405020304" pitchFamily="18" charset="0"/>
              </a:rPr>
              <a:t>」，描述</a:t>
            </a:r>
            <a:r>
              <a:rPr lang="en-US" altLang="zh-TW" dirty="0">
                <a:cs typeface="Times New Roman" panose="02020603050405020304" pitchFamily="18" charset="0"/>
              </a:rPr>
              <a:t>5G</a:t>
            </a:r>
            <a:r>
              <a:rPr lang="zh-TW" altLang="zh-TW" dirty="0">
                <a:cs typeface="Times New Roman" panose="02020603050405020304" pitchFamily="18" charset="0"/>
              </a:rPr>
              <a:t>通訊網路應</a:t>
            </a:r>
            <a:r>
              <a:rPr lang="zh-TW" altLang="en-US" dirty="0">
                <a:cs typeface="Times New Roman" panose="02020603050405020304" pitchFamily="18" charset="0"/>
              </a:rPr>
              <a:t>達到</a:t>
            </a:r>
            <a:endParaRPr lang="en-US" altLang="zh-TW" dirty="0">
              <a:cs typeface="Times New Roman" panose="02020603050405020304" pitchFamily="18" charset="0"/>
            </a:endParaRPr>
          </a:p>
          <a:p>
            <a:pPr lvl="1"/>
            <a:endParaRPr lang="en-US" altLang="zh-TW" dirty="0">
              <a:cs typeface="Times New Roman" panose="02020603050405020304" pitchFamily="18" charset="0"/>
            </a:endParaRPr>
          </a:p>
          <a:p>
            <a:pPr lvl="1"/>
            <a:endParaRPr lang="en-US" altLang="zh-TW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	</a:t>
            </a:r>
          </a:p>
          <a:p>
            <a:pPr marL="457200" lvl="1" indent="0"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				</a:t>
            </a:r>
          </a:p>
          <a:p>
            <a:pPr marL="457200" lvl="1" indent="0"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	</a:t>
            </a:r>
            <a:r>
              <a:rPr lang="zh-TW" altLang="en-US" dirty="0">
                <a:cs typeface="Times New Roman" panose="02020603050405020304" pitchFamily="18" charset="0"/>
              </a:rPr>
              <a:t>          </a:t>
            </a:r>
            <a:r>
              <a:rPr lang="zh-TW" altLang="zh-TW" dirty="0">
                <a:cs typeface="Times New Roman" panose="02020603050405020304" pitchFamily="18" charset="0"/>
              </a:rPr>
              <a:t>較低的延遲時間</a:t>
            </a:r>
            <a:r>
              <a:rPr lang="zh-TW" altLang="en-US" dirty="0">
                <a:cs typeface="Times New Roman" panose="02020603050405020304" pitchFamily="18" charset="0"/>
              </a:rPr>
              <a:t>                                 </a:t>
            </a:r>
            <a:r>
              <a:rPr lang="zh-TW" altLang="zh-TW" dirty="0">
                <a:cs typeface="Times New Roman" panose="02020603050405020304" pitchFamily="18" charset="0"/>
              </a:rPr>
              <a:t>降低硬體成本等等</a:t>
            </a:r>
            <a:endParaRPr lang="en-US" altLang="zh-TW" dirty="0"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A88A3ED-BA89-49EA-BC59-2E1F332AA254}"/>
              </a:ext>
            </a:extLst>
          </p:cNvPr>
          <p:cNvSpPr txBox="1"/>
          <p:nvPr/>
        </p:nvSpPr>
        <p:spPr>
          <a:xfrm>
            <a:off x="6347176" y="3576562"/>
            <a:ext cx="31085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高密度的基站佈建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3DB9A82-E194-4005-B19F-87BB16228817}"/>
              </a:ext>
            </a:extLst>
          </p:cNvPr>
          <p:cNvSpPr/>
          <p:nvPr/>
        </p:nvSpPr>
        <p:spPr>
          <a:xfrm>
            <a:off x="5036598" y="3601120"/>
            <a:ext cx="1597981" cy="159798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anose="02020603050405020304" pitchFamily="18" charset="0"/>
              </a:rPr>
              <a:t>5G</a:t>
            </a:r>
            <a:r>
              <a:rPr lang="zh-TW" altLang="en-US" dirty="0">
                <a:cs typeface="Times New Roman" panose="02020603050405020304" pitchFamily="18" charset="0"/>
              </a:rPr>
              <a:t>目標</a:t>
            </a:r>
          </a:p>
        </p:txBody>
      </p:sp>
      <p:sp>
        <p:nvSpPr>
          <p:cNvPr id="7" name="箭號: 全向 6">
            <a:extLst>
              <a:ext uri="{FF2B5EF4-FFF2-40B4-BE49-F238E27FC236}">
                <a16:creationId xmlns:a16="http://schemas.microsoft.com/office/drawing/2014/main" id="{6EBC7008-839D-4719-83EB-C6633B4E434F}"/>
              </a:ext>
            </a:extLst>
          </p:cNvPr>
          <p:cNvSpPr/>
          <p:nvPr/>
        </p:nvSpPr>
        <p:spPr>
          <a:xfrm>
            <a:off x="5138691" y="3714569"/>
            <a:ext cx="1393794" cy="1393794"/>
          </a:xfrm>
          <a:prstGeom prst="quadArrow">
            <a:avLst>
              <a:gd name="adj1" fmla="val 11035"/>
              <a:gd name="adj2" fmla="val 14857"/>
              <a:gd name="adj3" fmla="val 16768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BF218BD-5429-4008-96CD-EF0015C7E705}"/>
              </a:ext>
            </a:extLst>
          </p:cNvPr>
          <p:cNvSpPr txBox="1"/>
          <p:nvPr/>
        </p:nvSpPr>
        <p:spPr>
          <a:xfrm>
            <a:off x="1695574" y="3576562"/>
            <a:ext cx="310854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高速率的數據傳輸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89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新世代行動網路聯盟</a:t>
            </a:r>
            <a:r>
              <a:rPr lang="en-US" altLang="zh-TW" dirty="0"/>
              <a:t>(NGMN)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Next Generation Mobile Networks Alliance</a:t>
            </a:r>
          </a:p>
          <a:p>
            <a:r>
              <a:rPr lang="zh-TW" altLang="en-US" dirty="0"/>
              <a:t>由</a:t>
            </a:r>
            <a:r>
              <a:rPr lang="zh-TW" altLang="zh-TW" dirty="0"/>
              <a:t>全球領先的行動網路業者共同發起成立</a:t>
            </a:r>
            <a:r>
              <a:rPr lang="zh-TW" altLang="en-US" dirty="0"/>
              <a:t>於</a:t>
            </a:r>
            <a:r>
              <a:rPr lang="en-US" altLang="zh-TW" dirty="0"/>
              <a:t>2006</a:t>
            </a:r>
            <a:r>
              <a:rPr lang="zh-TW" altLang="en-US" dirty="0"/>
              <a:t>年</a:t>
            </a:r>
            <a:endParaRPr lang="en-US" altLang="zh-TW" dirty="0"/>
          </a:p>
          <a:p>
            <a:r>
              <a:rPr lang="zh-TW" altLang="zh-TW" dirty="0"/>
              <a:t>宗旨為確保新一代行動網路基礎設施、服務平臺和設備效能，能夠符合業者的要求，及滿足一般使用者的需求和期望</a:t>
            </a:r>
            <a:endParaRPr lang="en-US" altLang="zh-TW" dirty="0"/>
          </a:p>
          <a:p>
            <a:r>
              <a:rPr lang="en-US" altLang="zh-TW" dirty="0"/>
              <a:t>2015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月完成了</a:t>
            </a:r>
            <a:r>
              <a:rPr lang="en-US" altLang="zh-TW" dirty="0"/>
              <a:t>5G</a:t>
            </a:r>
            <a:r>
              <a:rPr lang="zh-TW" altLang="zh-TW" dirty="0"/>
              <a:t>白皮書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29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第五代行動通信</a:t>
            </a:r>
            <a:r>
              <a:rPr lang="en-US" altLang="zh-TW" dirty="0"/>
              <a:t>(5G)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白皮書</a:t>
            </a:r>
            <a:r>
              <a:rPr lang="zh-TW" altLang="zh-TW" dirty="0"/>
              <a:t>中包含</a:t>
            </a:r>
            <a:r>
              <a:rPr lang="en-US" altLang="zh-TW" dirty="0"/>
              <a:t>5G</a:t>
            </a:r>
            <a:r>
              <a:rPr lang="zh-TW" altLang="zh-TW" dirty="0"/>
              <a:t>須達到的規格</a:t>
            </a:r>
            <a:endParaRPr lang="en-US" altLang="zh-TW" dirty="0"/>
          </a:p>
          <a:p>
            <a:pPr lvl="1"/>
            <a:r>
              <a:rPr lang="zh-TW" altLang="zh-TW" dirty="0"/>
              <a:t>以每秒數十兆</a:t>
            </a:r>
            <a:r>
              <a:rPr lang="en-US" altLang="zh-TW" dirty="0"/>
              <a:t>bit(Mbps)</a:t>
            </a:r>
            <a:r>
              <a:rPr lang="zh-TW" altLang="zh-TW" dirty="0"/>
              <a:t>的速率數據傳輸</a:t>
            </a:r>
            <a:endParaRPr lang="en-US" altLang="zh-TW" dirty="0"/>
          </a:p>
          <a:p>
            <a:pPr lvl="1"/>
            <a:r>
              <a:rPr lang="zh-TW" altLang="zh-TW" dirty="0"/>
              <a:t>覆蓋率比</a:t>
            </a:r>
            <a:r>
              <a:rPr lang="en-US" altLang="zh-TW" dirty="0"/>
              <a:t>4G</a:t>
            </a:r>
            <a:r>
              <a:rPr lang="zh-TW" altLang="zh-TW" dirty="0"/>
              <a:t>要來的高</a:t>
            </a:r>
            <a:endParaRPr lang="en-US" altLang="zh-TW" dirty="0"/>
          </a:p>
          <a:p>
            <a:pPr lvl="1"/>
            <a:r>
              <a:rPr lang="zh-TW" altLang="zh-TW" dirty="0"/>
              <a:t>延遲比</a:t>
            </a:r>
            <a:r>
              <a:rPr lang="en-US" altLang="zh-TW" dirty="0"/>
              <a:t>LTE</a:t>
            </a:r>
            <a:r>
              <a:rPr lang="zh-TW" altLang="zh-TW" dirty="0"/>
              <a:t>低等</a:t>
            </a:r>
            <a:endParaRPr lang="en-US" altLang="zh-TW" dirty="0"/>
          </a:p>
          <a:p>
            <a:r>
              <a:rPr lang="zh-TW" altLang="en-US" dirty="0"/>
              <a:t>白皮書</a:t>
            </a:r>
            <a:r>
              <a:rPr lang="zh-TW" altLang="zh-TW" dirty="0"/>
              <a:t>內容也訂定了</a:t>
            </a:r>
            <a:r>
              <a:rPr lang="en-US" altLang="zh-TW" dirty="0"/>
              <a:t>5G</a:t>
            </a:r>
            <a:r>
              <a:rPr lang="zh-TW" altLang="zh-TW" dirty="0"/>
              <a:t>技術架構設計原則</a:t>
            </a:r>
            <a:endParaRPr lang="en-US" altLang="zh-TW" dirty="0"/>
          </a:p>
          <a:p>
            <a:r>
              <a:rPr lang="zh-TW" altLang="en-US" dirty="0"/>
              <a:t>除了</a:t>
            </a:r>
            <a:r>
              <a:rPr lang="zh-TW" altLang="zh-TW" dirty="0"/>
              <a:t>承襲</a:t>
            </a:r>
            <a:r>
              <a:rPr lang="en-US" altLang="zh-TW" dirty="0"/>
              <a:t>4G</a:t>
            </a:r>
            <a:r>
              <a:rPr lang="zh-TW" altLang="zh-TW" dirty="0"/>
              <a:t>網路架構，</a:t>
            </a:r>
            <a:r>
              <a:rPr lang="zh-TW" altLang="en-US" dirty="0"/>
              <a:t>還</a:t>
            </a:r>
            <a:r>
              <a:rPr lang="zh-TW" altLang="zh-TW" dirty="0"/>
              <a:t>必須提供</a:t>
            </a:r>
            <a:r>
              <a:rPr lang="zh-TW" altLang="en-US" dirty="0"/>
              <a:t>比</a:t>
            </a:r>
            <a:r>
              <a:rPr lang="en-US" altLang="zh-TW" dirty="0"/>
              <a:t>4G</a:t>
            </a:r>
            <a:r>
              <a:rPr lang="zh-TW" altLang="zh-TW" dirty="0"/>
              <a:t>更高彈性的網路環境，以供應</a:t>
            </a:r>
            <a:r>
              <a:rPr lang="en-US" altLang="zh-TW" dirty="0"/>
              <a:t>5G</a:t>
            </a:r>
            <a:r>
              <a:rPr lang="zh-TW" altLang="zh-TW" dirty="0"/>
              <a:t>通訊網路世代的整合</a:t>
            </a:r>
            <a:endParaRPr lang="en-US" altLang="zh-TW" dirty="0"/>
          </a:p>
          <a:p>
            <a:r>
              <a:rPr lang="zh-TW" altLang="zh-TW" dirty="0"/>
              <a:t>目前為止，國際上對於</a:t>
            </a:r>
            <a:r>
              <a:rPr lang="en-US" altLang="zh-TW" dirty="0"/>
              <a:t>5G</a:t>
            </a:r>
            <a:r>
              <a:rPr lang="zh-TW" altLang="zh-TW" dirty="0"/>
              <a:t>的標準始終沒有定義出一個完整的規範，因此國際電信聯盟（</a:t>
            </a:r>
            <a:r>
              <a:rPr lang="en-US" altLang="zh-TW" dirty="0"/>
              <a:t>ITU</a:t>
            </a:r>
            <a:r>
              <a:rPr lang="zh-TW" altLang="zh-TW" dirty="0"/>
              <a:t>）於</a:t>
            </a:r>
            <a:r>
              <a:rPr lang="en-US" altLang="zh-TW" dirty="0"/>
              <a:t>2015</a:t>
            </a:r>
            <a:r>
              <a:rPr lang="zh-TW" altLang="zh-TW" dirty="0"/>
              <a:t>年公布了</a:t>
            </a:r>
            <a:r>
              <a:rPr lang="en-US" altLang="zh-TW" dirty="0"/>
              <a:t>5G</a:t>
            </a:r>
            <a:r>
              <a:rPr lang="zh-TW" altLang="zh-TW" dirty="0"/>
              <a:t>技術標準化時間表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63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7D07F9C2-3CE7-4992-81F9-D365E34A40EF}"/>
              </a:ext>
            </a:extLst>
          </p:cNvPr>
          <p:cNvSpPr/>
          <p:nvPr/>
        </p:nvSpPr>
        <p:spPr>
          <a:xfrm rot="10800000">
            <a:off x="0" y="1473694"/>
            <a:ext cx="12192000" cy="5390803"/>
          </a:xfrm>
          <a:custGeom>
            <a:avLst/>
            <a:gdLst>
              <a:gd name="connsiteX0" fmla="*/ 12192000 w 12192000"/>
              <a:gd name="connsiteY0" fmla="*/ 6496 h 5390803"/>
              <a:gd name="connsiteX1" fmla="*/ 9959265 w 12192000"/>
              <a:gd name="connsiteY1" fmla="*/ 6496 h 5390803"/>
              <a:gd name="connsiteX2" fmla="*/ 9952769 w 12192000"/>
              <a:gd name="connsiteY2" fmla="*/ 0 h 5390803"/>
              <a:gd name="connsiteX3" fmla="*/ 12192000 w 12192000"/>
              <a:gd name="connsiteY3" fmla="*/ 0 h 5390803"/>
              <a:gd name="connsiteX4" fmla="*/ 12192000 w 12192000"/>
              <a:gd name="connsiteY4" fmla="*/ 5390803 h 5390803"/>
              <a:gd name="connsiteX5" fmla="*/ 2476870 w 12192000"/>
              <a:gd name="connsiteY5" fmla="*/ 5390803 h 5390803"/>
              <a:gd name="connsiteX6" fmla="*/ 0 w 12192000"/>
              <a:gd name="connsiteY6" fmla="*/ 2913933 h 5390803"/>
              <a:gd name="connsiteX7" fmla="*/ 0 w 12192000"/>
              <a:gd name="connsiteY7" fmla="*/ 6496 h 5390803"/>
              <a:gd name="connsiteX8" fmla="*/ 9959265 w 12192000"/>
              <a:gd name="connsiteY8" fmla="*/ 6496 h 5390803"/>
              <a:gd name="connsiteX9" fmla="*/ 12192000 w 12192000"/>
              <a:gd name="connsiteY9" fmla="*/ 2239231 h 539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90803">
                <a:moveTo>
                  <a:pt x="12192000" y="6496"/>
                </a:moveTo>
                <a:lnTo>
                  <a:pt x="9959265" y="6496"/>
                </a:lnTo>
                <a:lnTo>
                  <a:pt x="9952769" y="0"/>
                </a:lnTo>
                <a:lnTo>
                  <a:pt x="12192000" y="0"/>
                </a:lnTo>
                <a:close/>
                <a:moveTo>
                  <a:pt x="12192000" y="5390803"/>
                </a:moveTo>
                <a:lnTo>
                  <a:pt x="2476870" y="5390803"/>
                </a:lnTo>
                <a:lnTo>
                  <a:pt x="0" y="2913933"/>
                </a:lnTo>
                <a:lnTo>
                  <a:pt x="0" y="6496"/>
                </a:lnTo>
                <a:lnTo>
                  <a:pt x="9959265" y="6496"/>
                </a:lnTo>
                <a:lnTo>
                  <a:pt x="12192000" y="2239231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5G</a:t>
            </a:r>
            <a:r>
              <a:rPr lang="zh-TW" altLang="en-US" dirty="0"/>
              <a:t>標準訂定時程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92158" y="1690688"/>
            <a:ext cx="8748878" cy="4811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25867" y="6443259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tabLst>
                <a:tab pos="6515100" algn="l"/>
              </a:tabLst>
            </a:pPr>
            <a:r>
              <a:rPr lang="zh-TW" altLang="zh-TW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來源：</a:t>
            </a:r>
            <a:r>
              <a:rPr lang="en-US" altLang="zh-TW" kern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ITU, Emerging Trends in 5G/IMT2020</a:t>
            </a:r>
            <a:endParaRPr lang="zh-TW" altLang="zh-TW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DE132987-D950-4E2F-9733-DD17A9CF65EE}"/>
              </a:ext>
            </a:extLst>
          </p:cNvPr>
          <p:cNvSpPr/>
          <p:nvPr/>
        </p:nvSpPr>
        <p:spPr>
          <a:xfrm>
            <a:off x="0" y="5765842"/>
            <a:ext cx="1092158" cy="1092158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748DB61C-1FD4-4C4C-B60C-0BD6F40E508F}"/>
              </a:ext>
            </a:extLst>
          </p:cNvPr>
          <p:cNvSpPr/>
          <p:nvPr/>
        </p:nvSpPr>
        <p:spPr>
          <a:xfrm rot="10800000">
            <a:off x="11099842" y="1473693"/>
            <a:ext cx="1092158" cy="1092158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9976641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2177</Words>
  <Application>Microsoft Office PowerPoint</Application>
  <PresentationFormat>寬螢幕</PresentationFormat>
  <Paragraphs>250</Paragraphs>
  <Slides>29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微软雅黑</vt:lpstr>
      <vt:lpstr>宋体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第一PPT，www.1ppt.com</vt:lpstr>
      <vt:lpstr>PowerPoint 簡報</vt:lpstr>
      <vt:lpstr>PowerPoint 簡報</vt:lpstr>
      <vt:lpstr>PowerPoint 簡報</vt:lpstr>
      <vt:lpstr>行動網路發展</vt:lpstr>
      <vt:lpstr>5G網路未來願景</vt:lpstr>
      <vt:lpstr>5G目標</vt:lpstr>
      <vt:lpstr>新世代行動網路聯盟(NGMN)</vt:lpstr>
      <vt:lpstr>第五代行動通信(5G)</vt:lpstr>
      <vt:lpstr>5G標準訂定時程</vt:lpstr>
      <vt:lpstr>各國5G頻譜規劃</vt:lpstr>
      <vt:lpstr>各國5G頻譜釋出時程 (1/2)</vt:lpstr>
      <vt:lpstr>各國5G頻譜釋出時程 (2/2)</vt:lpstr>
      <vt:lpstr>各國鼓勵創新政策</vt:lpstr>
      <vt:lpstr>全球5G手機出貨量預測</vt:lpstr>
      <vt:lpstr>PowerPoint 簡報</vt:lpstr>
      <vt:lpstr>5G大生態環境 (1/2)</vt:lpstr>
      <vt:lpstr>5G大生態環境 (2/2)</vt:lpstr>
      <vt:lpstr>三大服務應用 (1/2)</vt:lpstr>
      <vt:lpstr>三大服務應用 (2/2)</vt:lpstr>
      <vt:lpstr>網路切片(Network Slicing) (1/3)</vt:lpstr>
      <vt:lpstr>網路切片(Network Slicing) (2/3)</vt:lpstr>
      <vt:lpstr>網路切片(Network Slicing) (3/3)</vt:lpstr>
      <vt:lpstr>網路功能虛擬化NFV(Network Functions Virtualization)</vt:lpstr>
      <vt:lpstr>軟體定義網路SDN(Software Defined Network) (1/4)</vt:lpstr>
      <vt:lpstr>軟體定義網路SDN(Software Defined Network) (2/4)</vt:lpstr>
      <vt:lpstr>軟體定義網路SDN(Software Defined Network) (3/4)</vt:lpstr>
      <vt:lpstr>軟體定義網路SDN(Software Defined Network) (4/4)</vt:lpstr>
      <vt:lpstr>5G網路實現</vt:lpstr>
      <vt:lpstr>未來5G應用情境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5G於各領域影響</dc:title>
  <dc:creator>Youyu</dc:creator>
  <cp:lastModifiedBy>User</cp:lastModifiedBy>
  <cp:revision>398</cp:revision>
  <dcterms:created xsi:type="dcterms:W3CDTF">2019-04-28T15:29:35Z</dcterms:created>
  <dcterms:modified xsi:type="dcterms:W3CDTF">2020-04-17T01:28:59Z</dcterms:modified>
</cp:coreProperties>
</file>