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sldIdLst>
    <p:sldId id="257" r:id="rId2"/>
    <p:sldId id="384" r:id="rId3"/>
    <p:sldId id="392" r:id="rId4"/>
    <p:sldId id="259" r:id="rId5"/>
    <p:sldId id="443" r:id="rId6"/>
    <p:sldId id="444" r:id="rId7"/>
    <p:sldId id="445" r:id="rId8"/>
    <p:sldId id="446" r:id="rId9"/>
    <p:sldId id="447" r:id="rId10"/>
    <p:sldId id="448" r:id="rId11"/>
    <p:sldId id="449" r:id="rId12"/>
    <p:sldId id="450" r:id="rId13"/>
    <p:sldId id="451" r:id="rId14"/>
    <p:sldId id="452" r:id="rId15"/>
    <p:sldId id="453" r:id="rId16"/>
    <p:sldId id="454" r:id="rId17"/>
    <p:sldId id="455" r:id="rId18"/>
    <p:sldId id="456" r:id="rId19"/>
    <p:sldId id="457" r:id="rId20"/>
    <p:sldId id="458" r:id="rId21"/>
    <p:sldId id="459" r:id="rId22"/>
    <p:sldId id="460" r:id="rId23"/>
    <p:sldId id="461" r:id="rId24"/>
    <p:sldId id="462" r:id="rId25"/>
    <p:sldId id="441" r:id="rId26"/>
    <p:sldId id="436" r:id="rId27"/>
    <p:sldId id="437" r:id="rId28"/>
    <p:sldId id="438" r:id="rId29"/>
    <p:sldId id="439" r:id="rId30"/>
    <p:sldId id="440" r:id="rId31"/>
    <p:sldId id="431" r:id="rId32"/>
    <p:sldId id="432" r:id="rId33"/>
    <p:sldId id="433" r:id="rId34"/>
    <p:sldId id="463" r:id="rId35"/>
    <p:sldId id="434" r:id="rId36"/>
    <p:sldId id="435" r:id="rId37"/>
    <p:sldId id="468" r:id="rId38"/>
    <p:sldId id="469" r:id="rId39"/>
    <p:sldId id="470" r:id="rId40"/>
    <p:sldId id="471" r:id="rId41"/>
    <p:sldId id="472" r:id="rId42"/>
    <p:sldId id="474" r:id="rId43"/>
    <p:sldId id="475" r:id="rId44"/>
    <p:sldId id="476" r:id="rId45"/>
    <p:sldId id="477" r:id="rId46"/>
    <p:sldId id="478" r:id="rId47"/>
    <p:sldId id="479" r:id="rId48"/>
    <p:sldId id="397" r:id="rId49"/>
    <p:sldId id="410" r:id="rId50"/>
    <p:sldId id="411" r:id="rId51"/>
    <p:sldId id="415" r:id="rId52"/>
    <p:sldId id="413" r:id="rId53"/>
    <p:sldId id="416" r:id="rId54"/>
    <p:sldId id="419" r:id="rId55"/>
    <p:sldId id="350" r:id="rId56"/>
    <p:sldId id="313" r:id="rId57"/>
    <p:sldId id="418" r:id="rId58"/>
    <p:sldId id="315" r:id="rId59"/>
    <p:sldId id="341" r:id="rId60"/>
    <p:sldId id="420" r:id="rId61"/>
    <p:sldId id="467" r:id="rId62"/>
    <p:sldId id="424" r:id="rId63"/>
    <p:sldId id="425" r:id="rId64"/>
    <p:sldId id="426" r:id="rId65"/>
    <p:sldId id="481" r:id="rId66"/>
    <p:sldId id="427" r:id="rId67"/>
    <p:sldId id="430" r:id="rId68"/>
    <p:sldId id="480" r:id="rId69"/>
    <p:sldId id="442" r:id="rId7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30" autoAdjust="0"/>
    <p:restoredTop sz="94660"/>
  </p:normalViewPr>
  <p:slideViewPr>
    <p:cSldViewPr>
      <p:cViewPr varScale="1">
        <p:scale>
          <a:sx n="114" d="100"/>
          <a:sy n="114" d="100"/>
        </p:scale>
        <p:origin x="1464" y="108"/>
      </p:cViewPr>
      <p:guideLst>
        <p:guide orient="horz" pos="2160"/>
        <p:guide pos="2880"/>
      </p:guideLst>
    </p:cSldViewPr>
  </p:slideViewPr>
  <p:notesTextViewPr>
    <p:cViewPr>
      <p:scale>
        <a:sx n="1" d="1"/>
        <a:sy n="1" d="1"/>
      </p:scale>
      <p:origin x="0" y="0"/>
    </p:cViewPr>
  </p:notesTextViewPr>
  <p:sorterViewPr>
    <p:cViewPr>
      <p:scale>
        <a:sx n="100" d="100"/>
        <a:sy n="100" d="100"/>
      </p:scale>
      <p:origin x="0" y="651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CF73BE-48C8-4CC5-866B-B0D19B8A530D}" type="datetimeFigureOut">
              <a:rPr lang="zh-CN" altLang="en-US" smtClean="0"/>
              <a:pPr/>
              <a:t>2020/3/31</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3C13A-366D-4104-913F-4E19A0ACCE2C}" type="slidenum">
              <a:rPr lang="zh-CN" altLang="en-US" smtClean="0"/>
              <a:pPr/>
              <a:t>‹#›</a:t>
            </a:fld>
            <a:endParaRPr lang="zh-CN" altLang="en-US"/>
          </a:p>
        </p:txBody>
      </p:sp>
    </p:spTree>
    <p:extLst>
      <p:ext uri="{BB962C8B-B14F-4D97-AF65-F5344CB8AC3E}">
        <p14:creationId xmlns:p14="http://schemas.microsoft.com/office/powerpoint/2010/main" val="211004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342962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709747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474912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413745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3873186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圖像版面配置區 1">
            <a:extLst>
              <a:ext uri="{FF2B5EF4-FFF2-40B4-BE49-F238E27FC236}">
                <a16:creationId xmlns:a16="http://schemas.microsoft.com/office/drawing/2014/main" id="{46F85E5B-7958-0A40-A9EB-D539BD4F8E20}"/>
              </a:ext>
            </a:extLst>
          </p:cNvPr>
          <p:cNvSpPr>
            <a:spLocks noGrp="1" noRot="1" noChangeAspect="1" noTextEdit="1"/>
          </p:cNvSpPr>
          <p:nvPr>
            <p:ph type="sldImg"/>
          </p:nvPr>
        </p:nvSpPr>
        <p:spPr>
          <a:ln/>
        </p:spPr>
      </p:sp>
      <p:sp>
        <p:nvSpPr>
          <p:cNvPr id="34819" name="備忘稿版面配置區 2">
            <a:extLst>
              <a:ext uri="{FF2B5EF4-FFF2-40B4-BE49-F238E27FC236}">
                <a16:creationId xmlns:a16="http://schemas.microsoft.com/office/drawing/2014/main" id="{21698FDD-31A8-A642-9D3D-CD02DC867D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latin typeface="Arial" panose="020B0604020202020204" pitchFamily="34" charset="0"/>
              </a:rPr>
              <a:t>In our design, each member will obtain their secret number set. </a:t>
            </a:r>
            <a:endParaRPr lang="zh-TW" altLang="zh-TW">
              <a:latin typeface="Arial" panose="020B0604020202020204" pitchFamily="34" charset="0"/>
            </a:endParaRPr>
          </a:p>
          <a:p>
            <a:r>
              <a:rPr lang="en-US" altLang="zh-TW">
                <a:latin typeface="Arial" panose="020B0604020202020204" pitchFamily="34" charset="0"/>
              </a:rPr>
              <a:t>The secret number set contains several secret number of other leaf nodes. </a:t>
            </a:r>
            <a:endParaRPr lang="zh-TW" altLang="zh-TW">
              <a:latin typeface="Arial" panose="020B0604020202020204" pitchFamily="34" charset="0"/>
            </a:endParaRPr>
          </a:p>
          <a:p>
            <a:r>
              <a:rPr lang="en-US" altLang="zh-TW">
                <a:latin typeface="Arial" panose="020B0604020202020204" pitchFamily="34" charset="0"/>
              </a:rPr>
              <a:t>For example, a member, m6, will obtain rv7………………</a:t>
            </a:r>
            <a:endParaRPr lang="zh-TW" altLang="zh-TW">
              <a:latin typeface="Arial" panose="020B0604020202020204" pitchFamily="34" charset="0"/>
            </a:endParaRPr>
          </a:p>
          <a:p>
            <a:endParaRPr lang="zh-TW" altLang="en-US">
              <a:latin typeface="Arial" panose="020B0604020202020204" pitchFamily="34" charset="0"/>
            </a:endParaRPr>
          </a:p>
        </p:txBody>
      </p:sp>
      <p:sp>
        <p:nvSpPr>
          <p:cNvPr id="34820" name="投影片編號版面配置區 3">
            <a:extLst>
              <a:ext uri="{FF2B5EF4-FFF2-40B4-BE49-F238E27FC236}">
                <a16:creationId xmlns:a16="http://schemas.microsoft.com/office/drawing/2014/main" id="{BA204BBD-2DCC-6F4C-B233-1CF3BB05C9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C9E59E46-8E01-2F4B-83B0-5C1CBF1C0156}" type="slidenum">
              <a:rPr lang="en-US" altLang="zh-TW"/>
              <a:pPr>
                <a:spcBef>
                  <a:spcPct val="0"/>
                </a:spcBef>
              </a:pPr>
              <a:t>55</a:t>
            </a:fld>
            <a:endParaRPr lang="en-US" altLang="zh-TW"/>
          </a:p>
        </p:txBody>
      </p:sp>
    </p:spTree>
    <p:extLst>
      <p:ext uri="{BB962C8B-B14F-4D97-AF65-F5344CB8AC3E}">
        <p14:creationId xmlns:p14="http://schemas.microsoft.com/office/powerpoint/2010/main" val="3125606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投影片圖像版面配置區 1">
            <a:extLst>
              <a:ext uri="{FF2B5EF4-FFF2-40B4-BE49-F238E27FC236}">
                <a16:creationId xmlns:a16="http://schemas.microsoft.com/office/drawing/2014/main" id="{1245B3B8-BF36-4C45-A540-20CC352CE497}"/>
              </a:ext>
            </a:extLst>
          </p:cNvPr>
          <p:cNvSpPr>
            <a:spLocks noGrp="1" noRot="1" noChangeAspect="1" noTextEdit="1"/>
          </p:cNvSpPr>
          <p:nvPr>
            <p:ph type="sldImg"/>
          </p:nvPr>
        </p:nvSpPr>
        <p:spPr>
          <a:ln/>
        </p:spPr>
      </p:sp>
      <p:sp>
        <p:nvSpPr>
          <p:cNvPr id="38915" name="備忘稿版面配置區 2">
            <a:extLst>
              <a:ext uri="{FF2B5EF4-FFF2-40B4-BE49-F238E27FC236}">
                <a16:creationId xmlns:a16="http://schemas.microsoft.com/office/drawing/2014/main" id="{BA3C66F3-C3F3-654E-9AE5-54437121F2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latin typeface="Arial" panose="020B0604020202020204" pitchFamily="34" charset="0"/>
              </a:rPr>
              <a:t>If a member leaves this group, of course, the common group key must be updated. </a:t>
            </a:r>
            <a:endParaRPr lang="zh-TW" altLang="zh-TW">
              <a:latin typeface="Arial" panose="020B0604020202020204" pitchFamily="34" charset="0"/>
            </a:endParaRPr>
          </a:p>
          <a:p>
            <a:r>
              <a:rPr lang="en-US" altLang="zh-TW">
                <a:latin typeface="Arial" panose="020B0604020202020204" pitchFamily="34" charset="0"/>
              </a:rPr>
              <a:t>Let’s use a simple example to explain how to do it. </a:t>
            </a:r>
            <a:endParaRPr lang="zh-TW" altLang="zh-TW">
              <a:latin typeface="Arial" panose="020B0604020202020204" pitchFamily="34" charset="0"/>
            </a:endParaRPr>
          </a:p>
          <a:p>
            <a:r>
              <a:rPr lang="en-US" altLang="zh-TW">
                <a:latin typeface="Arial" panose="020B0604020202020204" pitchFamily="34" charset="0"/>
              </a:rPr>
              <a:t>If a member, m3 leaves the group, server broadcasts xxxxxx. </a:t>
            </a:r>
            <a:endParaRPr lang="zh-TW" altLang="zh-TW">
              <a:latin typeface="Arial" panose="020B0604020202020204" pitchFamily="34" charset="0"/>
            </a:endParaRPr>
          </a:p>
          <a:p>
            <a:r>
              <a:rPr lang="en-US" altLang="zh-TW">
                <a:latin typeface="Arial" panose="020B0604020202020204" pitchFamily="34" charset="0"/>
              </a:rPr>
              <a:t>All members but m3 can calculate new group key……….</a:t>
            </a:r>
            <a:endParaRPr lang="zh-TW" altLang="zh-TW">
              <a:latin typeface="Arial" panose="020B0604020202020204" pitchFamily="34" charset="0"/>
            </a:endParaRPr>
          </a:p>
          <a:p>
            <a:r>
              <a:rPr lang="en-US" altLang="zh-TW">
                <a:latin typeface="Arial" panose="020B0604020202020204" pitchFamily="34" charset="0"/>
              </a:rPr>
              <a:t>Since m3 does not know the secret number of rv9, he cannot calculate new key since he does not have rv9</a:t>
            </a:r>
            <a:endParaRPr lang="zh-TW" altLang="zh-TW">
              <a:latin typeface="Arial" panose="020B0604020202020204" pitchFamily="34" charset="0"/>
            </a:endParaRPr>
          </a:p>
          <a:p>
            <a:endParaRPr lang="zh-TW" altLang="en-US">
              <a:latin typeface="Arial" panose="020B0604020202020204" pitchFamily="34" charset="0"/>
            </a:endParaRPr>
          </a:p>
        </p:txBody>
      </p:sp>
      <p:sp>
        <p:nvSpPr>
          <p:cNvPr id="38916" name="投影片編號版面配置區 3">
            <a:extLst>
              <a:ext uri="{FF2B5EF4-FFF2-40B4-BE49-F238E27FC236}">
                <a16:creationId xmlns:a16="http://schemas.microsoft.com/office/drawing/2014/main" id="{F7E4082C-0732-7F4C-AA48-EE90A808F7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4B4EE47F-F3B8-434E-9F66-457686EDB41D}" type="slidenum">
              <a:rPr lang="en-US" altLang="zh-TW"/>
              <a:pPr>
                <a:spcBef>
                  <a:spcPct val="0"/>
                </a:spcBef>
              </a:pPr>
              <a:t>56</a:t>
            </a:fld>
            <a:endParaRPr lang="en-US" altLang="zh-TW"/>
          </a:p>
        </p:txBody>
      </p:sp>
    </p:spTree>
    <p:extLst>
      <p:ext uri="{BB962C8B-B14F-4D97-AF65-F5344CB8AC3E}">
        <p14:creationId xmlns:p14="http://schemas.microsoft.com/office/powerpoint/2010/main" val="524067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投影片圖像版面配置區 1">
            <a:extLst>
              <a:ext uri="{FF2B5EF4-FFF2-40B4-BE49-F238E27FC236}">
                <a16:creationId xmlns:a16="http://schemas.microsoft.com/office/drawing/2014/main" id="{267DF485-0B57-7241-84E5-4935922272F6}"/>
              </a:ext>
            </a:extLst>
          </p:cNvPr>
          <p:cNvSpPr>
            <a:spLocks noGrp="1" noRot="1" noChangeAspect="1" noTextEdit="1"/>
          </p:cNvSpPr>
          <p:nvPr>
            <p:ph type="sldImg"/>
          </p:nvPr>
        </p:nvSpPr>
        <p:spPr>
          <a:ln/>
        </p:spPr>
      </p:sp>
      <p:sp>
        <p:nvSpPr>
          <p:cNvPr id="43011" name="備忘稿版面配置區 2">
            <a:extLst>
              <a:ext uri="{FF2B5EF4-FFF2-40B4-BE49-F238E27FC236}">
                <a16:creationId xmlns:a16="http://schemas.microsoft.com/office/drawing/2014/main" id="{AE0F3F30-384A-534D-A592-88B3A91F82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latin typeface="Arial" panose="020B0604020202020204" pitchFamily="34" charset="0"/>
              </a:rPr>
              <a:t>Here we consider the case that a member left the group and join the group again. He may be assign to the different leaf.</a:t>
            </a:r>
          </a:p>
          <a:p>
            <a:r>
              <a:rPr lang="en-US" altLang="zh-TW">
                <a:latin typeface="Arial" panose="020B0604020202020204" pitchFamily="34" charset="0"/>
              </a:rPr>
              <a:t>It will cause a security problem. </a:t>
            </a:r>
          </a:p>
          <a:p>
            <a:r>
              <a:rPr lang="en-US" altLang="zh-TW">
                <a:latin typeface="Arial" panose="020B0604020202020204" pitchFamily="34" charset="0"/>
              </a:rPr>
              <a:t> Let’s use this figure as example. M3 who is assigned to v9 knows the value rv1, rv2, and rv10. One day, he left the group and join the group again. This time m3 is assigned to v11. Thus, server will only transmit rv1, rv6 and rv11 to m3. </a:t>
            </a:r>
          </a:p>
          <a:p>
            <a:r>
              <a:rPr lang="en-US" altLang="zh-TW">
                <a:latin typeface="Arial" panose="020B0604020202020204" pitchFamily="34" charset="0"/>
              </a:rPr>
              <a:t>However, m3 has already obtained rv2 which he should not obtain. </a:t>
            </a:r>
          </a:p>
          <a:p>
            <a:r>
              <a:rPr lang="en-US" altLang="zh-TW">
                <a:latin typeface="Arial" panose="020B0604020202020204" pitchFamily="34" charset="0"/>
              </a:rPr>
              <a:t>Fortunately, this problem can be solved if the server assign m3 to v9 where he was originally assigned. </a:t>
            </a:r>
            <a:endParaRPr lang="zh-TW" altLang="zh-TW">
              <a:latin typeface="Arial" panose="020B0604020202020204" pitchFamily="34" charset="0"/>
            </a:endParaRPr>
          </a:p>
          <a:p>
            <a:endParaRPr lang="zh-TW" altLang="en-US">
              <a:latin typeface="Arial" panose="020B0604020202020204" pitchFamily="34" charset="0"/>
            </a:endParaRPr>
          </a:p>
        </p:txBody>
      </p:sp>
      <p:sp>
        <p:nvSpPr>
          <p:cNvPr id="43012" name="投影片編號版面配置區 3">
            <a:extLst>
              <a:ext uri="{FF2B5EF4-FFF2-40B4-BE49-F238E27FC236}">
                <a16:creationId xmlns:a16="http://schemas.microsoft.com/office/drawing/2014/main" id="{B3140B71-0C5B-504F-88A6-6B1723FABB2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BF3E046F-7D1E-504A-978E-5E22F40C7BA5}" type="slidenum">
              <a:rPr lang="en-US" altLang="zh-TW"/>
              <a:pPr>
                <a:spcBef>
                  <a:spcPct val="0"/>
                </a:spcBef>
              </a:pPr>
              <a:t>58</a:t>
            </a:fld>
            <a:endParaRPr lang="en-US" altLang="zh-TW"/>
          </a:p>
        </p:txBody>
      </p:sp>
    </p:spTree>
    <p:extLst>
      <p:ext uri="{BB962C8B-B14F-4D97-AF65-F5344CB8AC3E}">
        <p14:creationId xmlns:p14="http://schemas.microsoft.com/office/powerpoint/2010/main" val="2425409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圖像版面配置區 1">
            <a:extLst>
              <a:ext uri="{FF2B5EF4-FFF2-40B4-BE49-F238E27FC236}">
                <a16:creationId xmlns:a16="http://schemas.microsoft.com/office/drawing/2014/main" id="{283B8567-F469-5042-8329-822FB299D811}"/>
              </a:ext>
            </a:extLst>
          </p:cNvPr>
          <p:cNvSpPr>
            <a:spLocks noGrp="1" noRot="1" noChangeAspect="1" noTextEdit="1"/>
          </p:cNvSpPr>
          <p:nvPr>
            <p:ph type="sldImg"/>
          </p:nvPr>
        </p:nvSpPr>
        <p:spPr>
          <a:ln/>
        </p:spPr>
      </p:sp>
      <p:sp>
        <p:nvSpPr>
          <p:cNvPr id="45059" name="備忘稿版面配置區 2">
            <a:extLst>
              <a:ext uri="{FF2B5EF4-FFF2-40B4-BE49-F238E27FC236}">
                <a16:creationId xmlns:a16="http://schemas.microsoft.com/office/drawing/2014/main" id="{EF3A546C-2AF1-1241-802B-F16365C172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latin typeface="Arial" panose="020B0604020202020204" pitchFamily="34" charset="0"/>
              </a:rPr>
              <a:t>However, v9 man have been assigned to another member. </a:t>
            </a:r>
            <a:endParaRPr lang="zh-TW" altLang="zh-TW">
              <a:latin typeface="Arial" panose="020B0604020202020204" pitchFamily="34" charset="0"/>
            </a:endParaRPr>
          </a:p>
          <a:p>
            <a:r>
              <a:rPr lang="en-US" altLang="zh-TW">
                <a:latin typeface="Arial" panose="020B0604020202020204" pitchFamily="34" charset="0"/>
              </a:rPr>
              <a:t>Here we use this figure to illustrate how to overcome this situation. </a:t>
            </a:r>
            <a:endParaRPr lang="zh-TW" altLang="zh-TW">
              <a:latin typeface="Arial" panose="020B0604020202020204" pitchFamily="34" charset="0"/>
            </a:endParaRPr>
          </a:p>
          <a:p>
            <a:r>
              <a:rPr lang="en-US" altLang="zh-TW">
                <a:latin typeface="Arial" panose="020B0604020202020204" pitchFamily="34" charset="0"/>
              </a:rPr>
              <a:t>If v9 has assigned to another member, m9, the server can append two child nodes to v9. </a:t>
            </a:r>
            <a:endParaRPr lang="zh-TW" altLang="zh-TW">
              <a:latin typeface="Arial" panose="020B0604020202020204" pitchFamily="34" charset="0"/>
            </a:endParaRPr>
          </a:p>
          <a:p>
            <a:r>
              <a:rPr lang="en-US" altLang="zh-TW">
                <a:latin typeface="Arial" panose="020B0604020202020204" pitchFamily="34" charset="0"/>
              </a:rPr>
              <a:t>The server then moves m9 to the left child  and assign m3 to the right child. </a:t>
            </a:r>
            <a:endParaRPr lang="zh-TW" altLang="zh-TW">
              <a:latin typeface="Arial" panose="020B0604020202020204" pitchFamily="34" charset="0"/>
            </a:endParaRPr>
          </a:p>
          <a:p>
            <a:r>
              <a:rPr lang="en-US" altLang="zh-TW">
                <a:latin typeface="Arial" panose="020B0604020202020204" pitchFamily="34" charset="0"/>
              </a:rPr>
              <a:t>Of course, server needs to transmit new secret number set to m9 and m3. </a:t>
            </a:r>
            <a:endParaRPr lang="zh-TW" altLang="zh-TW">
              <a:latin typeface="Arial" panose="020B0604020202020204" pitchFamily="34" charset="0"/>
            </a:endParaRPr>
          </a:p>
          <a:p>
            <a:r>
              <a:rPr lang="en-US" altLang="zh-TW">
                <a:latin typeface="Arial" panose="020B0604020202020204" pitchFamily="34" charset="0"/>
              </a:rPr>
              <a:t>The new secret number set for m9 is original set union rv16 and new secret number set for m3 contains 4 elements.</a:t>
            </a:r>
            <a:endParaRPr lang="zh-TW" altLang="en-US">
              <a:latin typeface="Arial" panose="020B0604020202020204" pitchFamily="34" charset="0"/>
            </a:endParaRPr>
          </a:p>
        </p:txBody>
      </p:sp>
      <p:sp>
        <p:nvSpPr>
          <p:cNvPr id="45060" name="投影片編號版面配置區 3">
            <a:extLst>
              <a:ext uri="{FF2B5EF4-FFF2-40B4-BE49-F238E27FC236}">
                <a16:creationId xmlns:a16="http://schemas.microsoft.com/office/drawing/2014/main" id="{1137F373-EC74-B54C-8D16-4612ADBDAE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61A9F3BA-B2C5-A341-BF60-6EDF76F05202}" type="slidenum">
              <a:rPr lang="en-US" altLang="zh-TW"/>
              <a:pPr>
                <a:spcBef>
                  <a:spcPct val="0"/>
                </a:spcBef>
              </a:pPr>
              <a:t>59</a:t>
            </a:fld>
            <a:endParaRPr lang="en-US" altLang="zh-TW"/>
          </a:p>
        </p:txBody>
      </p:sp>
    </p:spTree>
    <p:extLst>
      <p:ext uri="{BB962C8B-B14F-4D97-AF65-F5344CB8AC3E}">
        <p14:creationId xmlns:p14="http://schemas.microsoft.com/office/powerpoint/2010/main" val="17507410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2.jpe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標題投影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rPr>
              <a:pPr/>
              <a:t>‹#›</a:t>
            </a:fld>
            <a:endParaRPr lang="en-US" dirty="0">
              <a:solidFill>
                <a:prstClr val="white"/>
              </a:solidFill>
            </a:endParaRPr>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a:t>Click to edit Master subtitle style</a:t>
            </a:r>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zh-TW" altLang="en-US"/>
              <a:t>按一下以編輯母片標題樣式</a:t>
            </a:r>
            <a:endParaRPr lang="en-US" dirty="0"/>
          </a:p>
        </p:txBody>
      </p:sp>
    </p:spTree>
    <p:extLst>
      <p:ext uri="{BB962C8B-B14F-4D97-AF65-F5344CB8AC3E}">
        <p14:creationId xmlns:p14="http://schemas.microsoft.com/office/powerpoint/2010/main" val="267038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dirty="0">
              <a:solidFill>
                <a:prstClr val="white"/>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rPr>
              <a:pPr/>
              <a:t>‹#›</a:t>
            </a:fld>
            <a:endParaRPr lang="en-US" dirty="0">
              <a:solidFill>
                <a:prstClr val="white"/>
              </a:solidFill>
            </a:endParaRPr>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zh-TW" altLang="en-US"/>
              <a:t>按一下以編輯母片標題樣式</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zh-TW" altLang="en-US"/>
              <a:t>按一下圖示以新增多媒體</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zh-TW" altLang="en-US"/>
              <a:t>按一下以編輯母片文字樣式</a:t>
            </a:r>
          </a:p>
        </p:txBody>
      </p:sp>
    </p:spTree>
    <p:extLst>
      <p:ext uri="{BB962C8B-B14F-4D97-AF65-F5344CB8AC3E}">
        <p14:creationId xmlns:p14="http://schemas.microsoft.com/office/powerpoint/2010/main" val="66325314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a:defRPr sz="1800" b="0" i="1">
                <a:solidFill>
                  <a:schemeClr val="bg1">
                    <a:lumMod val="85000"/>
                  </a:schemeClr>
                </a:solidFill>
                <a:latin typeface="Georgia" pitchFamily="18" charset="0"/>
              </a:defRPr>
            </a:lvl1pPr>
          </a:lstStyle>
          <a:p>
            <a:r>
              <a:rPr lang="zh-TW" altLang="en-US"/>
              <a:t>按一下以編輯母片標題樣式</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1792288" y="5562600"/>
            <a:ext cx="5486400" cy="6096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lvl1pPr>
              <a:defRPr>
                <a:solidFill>
                  <a:schemeClr val="bg1"/>
                </a:solidFill>
              </a:defRPr>
            </a:lvl1pPr>
          </a:lstStyle>
          <a:p>
            <a:endParaRPr lang="en-US" dirty="0">
              <a:solidFill>
                <a:prstClr val="white"/>
              </a:solidFill>
            </a:endParaRPr>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76510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標題及直排文字">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endParaRPr lang="en-US" dirty="0">
              <a:solidFill>
                <a:srgbClr val="26262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endParaRPr>
          </a:p>
        </p:txBody>
      </p:sp>
      <p:sp>
        <p:nvSpPr>
          <p:cNvPr id="6" name="Slide Number Placeholder 5"/>
          <p:cNvSpPr>
            <a:spLocks noGrp="1"/>
          </p:cNvSpPr>
          <p:nvPr>
            <p:ph type="sldNum" sz="quarter" idx="12"/>
          </p:nvPr>
        </p:nvSpPr>
        <p:spPr/>
        <p:txBody>
          <a:bodyPr/>
          <a:lstStyle/>
          <a:p>
            <a:fld id="{240D5ECE-8B49-45CD-BE81-EF81920D1969}" type="slidenum">
              <a:rPr lang="en-US" smtClean="0">
                <a:solidFill>
                  <a:srgbClr val="262626">
                    <a:tint val="75000"/>
                  </a:srgbClr>
                </a:solidFill>
              </a:rPr>
              <a:pPr/>
              <a:t>‹#›</a:t>
            </a:fld>
            <a:endParaRPr lang="en-US" dirty="0">
              <a:solidFill>
                <a:srgbClr val="262626">
                  <a:tint val="75000"/>
                </a:srgbClr>
              </a:solidFill>
            </a:endParaRPr>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a:t>    Click to edit Master title style</a:t>
            </a:r>
          </a:p>
        </p:txBody>
      </p:sp>
    </p:spTree>
    <p:extLst>
      <p:ext uri="{BB962C8B-B14F-4D97-AF65-F5344CB8AC3E}">
        <p14:creationId xmlns:p14="http://schemas.microsoft.com/office/powerpoint/2010/main" val="2193631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rPr>
              <a:pPr/>
              <a:t>‹#›</a:t>
            </a:fld>
            <a:endParaRPr lang="en-US" dirty="0">
              <a:solidFill>
                <a:srgbClr val="262626">
                  <a:lumMod val="85000"/>
                  <a:lumOff val="15000"/>
                </a:srgbClr>
              </a:solidFill>
            </a:endParaRPr>
          </a:p>
        </p:txBody>
      </p:sp>
    </p:spTree>
    <p:extLst>
      <p:ext uri="{BB962C8B-B14F-4D97-AF65-F5344CB8AC3E}">
        <p14:creationId xmlns:p14="http://schemas.microsoft.com/office/powerpoint/2010/main" val="3742282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大標題、項目符號與照片">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5210473" y="1973461"/>
            <a:ext cx="3000375" cy="3964781"/>
          </a:xfrm>
          <a:prstGeom prst="rect">
            <a:avLst/>
          </a:prstGeom>
          <a:ln w="9525">
            <a:round/>
          </a:ln>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大標題文字</a:t>
            </a:r>
          </a:p>
        </p:txBody>
      </p:sp>
      <p:sp>
        <p:nvSpPr>
          <p:cNvPr id="67" name="Shape 67"/>
          <p:cNvSpPr>
            <a:spLocks noGrp="1"/>
          </p:cNvSpPr>
          <p:nvPr>
            <p:ph type="body" sz="half" idx="1"/>
          </p:nvPr>
        </p:nvSpPr>
        <p:spPr>
          <a:xfrm>
            <a:off x="714375" y="1946672"/>
            <a:ext cx="3857625" cy="4018359"/>
          </a:xfrm>
          <a:prstGeom prst="rect">
            <a:avLst/>
          </a:prstGeom>
        </p:spPr>
        <p:txBody>
          <a:bodyPr/>
          <a:lstStyle>
            <a:lvl1pPr>
              <a:spcBef>
                <a:spcPts val="2672"/>
              </a:spcBef>
              <a:defRPr sz="2391"/>
            </a:lvl1pPr>
            <a:lvl2pPr>
              <a:spcBef>
                <a:spcPts val="2672"/>
              </a:spcBef>
              <a:defRPr sz="2391"/>
            </a:lvl2pPr>
            <a:lvl3pPr>
              <a:spcBef>
                <a:spcPts val="2672"/>
              </a:spcBef>
              <a:defRPr sz="2391"/>
            </a:lvl3pPr>
            <a:lvl4pPr marL="1142959">
              <a:spcBef>
                <a:spcPts val="2672"/>
              </a:spcBef>
              <a:defRPr sz="2391"/>
            </a:lvl4pPr>
            <a:lvl5pPr marL="1455487">
              <a:spcBef>
                <a:spcPts val="2672"/>
              </a:spcBef>
              <a:defRPr sz="2391"/>
            </a:lvl5pPr>
          </a:lstStyle>
          <a:p>
            <a:r>
              <a:t>內文層級一</a:t>
            </a:r>
          </a:p>
          <a:p>
            <a:pPr lvl="1"/>
            <a:r>
              <a:t>內文層級二</a:t>
            </a:r>
          </a:p>
          <a:p>
            <a:pPr lvl="2"/>
            <a:r>
              <a:t>內文層級三</a:t>
            </a:r>
          </a:p>
          <a:p>
            <a:pPr lvl="3"/>
            <a:r>
              <a:t>內文層級四</a:t>
            </a:r>
          </a:p>
          <a:p>
            <a:pPr lvl="4"/>
            <a:r>
              <a:t>內文層級五</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671128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大標題與項目符號">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大標題文字</a:t>
            </a:r>
          </a:p>
        </p:txBody>
      </p:sp>
      <p:sp>
        <p:nvSpPr>
          <p:cNvPr id="57" name="Shape 57"/>
          <p:cNvSpPr>
            <a:spLocks noGrp="1"/>
          </p:cNvSpPr>
          <p:nvPr>
            <p:ph type="body" idx="1"/>
          </p:nvPr>
        </p:nvSpPr>
        <p:spPr>
          <a:xfrm>
            <a:off x="714375" y="1946672"/>
            <a:ext cx="7715250" cy="4018359"/>
          </a:xfrm>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1737929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大標題 - 上方">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大標題文字</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57498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9144000" cy="6858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11594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标题幻灯片">
    <p:bg bwMode="auto">
      <p:bgPr>
        <a:gradFill rotWithShape="0">
          <a:gsLst>
            <a:gs pos="0">
              <a:schemeClr val="bg1"/>
            </a:gs>
            <a:gs pos="100000">
              <a:schemeClr val="bg1">
                <a:gamma/>
                <a:tint val="0"/>
                <a:invGamma/>
              </a:schemeClr>
            </a:gs>
          </a:gsLst>
          <a:lin ang="5400000" scaled="1"/>
        </a:gradFill>
        <a:effectLst/>
      </p:bgPr>
    </p:bg>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0"/>
          <a:ext cx="9144000" cy="3124200"/>
        </p:xfrm>
        <a:graphic>
          <a:graphicData uri="http://schemas.openxmlformats.org/presentationml/2006/ole">
            <mc:AlternateContent xmlns:mc="http://schemas.openxmlformats.org/markup-compatibility/2006">
              <mc:Choice xmlns:v="urn:schemas-microsoft-com:vml" Requires="v">
                <p:oleObj spid="_x0000_s35863" r:id="rId3" imgW="2438198" imgH="1657835" progId="">
                  <p:embed/>
                </p:oleObj>
              </mc:Choice>
              <mc:Fallback>
                <p:oleObj r:id="rId3" imgW="2438198" imgH="165783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124200"/>
                      </a:xfrm>
                      <a:prstGeom prst="rect">
                        <a:avLst/>
                      </a:prstGeom>
                      <a:noFill/>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 name="Rectangle 3"/>
          <p:cNvSpPr>
            <a:spLocks noGrp="1" noChangeArrowheads="1"/>
          </p:cNvSpPr>
          <p:nvPr>
            <p:ph type="ctrTitle"/>
          </p:nvPr>
        </p:nvSpPr>
        <p:spPr>
          <a:xfrm>
            <a:off x="381000" y="4343400"/>
            <a:ext cx="5181600" cy="1219200"/>
          </a:xfrm>
        </p:spPr>
        <p:txBody>
          <a:bodyPr/>
          <a:lstStyle>
            <a:lvl1pPr>
              <a:defRPr sz="4000">
                <a:solidFill>
                  <a:schemeClr val="tx1"/>
                </a:solidFill>
              </a:defRPr>
            </a:lvl1pPr>
          </a:lstStyle>
          <a:p>
            <a:pPr lvl="0"/>
            <a:r>
              <a:rPr lang="en-US" altLang="zh-CN" noProof="0"/>
              <a:t>Click to edit Master title style</a:t>
            </a:r>
          </a:p>
        </p:txBody>
      </p:sp>
      <p:sp>
        <p:nvSpPr>
          <p:cNvPr id="2052" name="Rectangle 4"/>
          <p:cNvSpPr>
            <a:spLocks noGrp="1" noChangeArrowheads="1"/>
          </p:cNvSpPr>
          <p:nvPr>
            <p:ph type="subTitle" idx="1"/>
          </p:nvPr>
        </p:nvSpPr>
        <p:spPr>
          <a:xfrm>
            <a:off x="381000" y="5562600"/>
            <a:ext cx="5181600" cy="381000"/>
          </a:xfrm>
        </p:spPr>
        <p:txBody>
          <a:bodyPr/>
          <a:lstStyle>
            <a:lvl1pPr marL="0" indent="0">
              <a:buFont typeface="Wingdings" pitchFamily="2" charset="2"/>
              <a:buNone/>
              <a:defRPr sz="1600">
                <a:solidFill>
                  <a:schemeClr val="tx2"/>
                </a:solidFill>
              </a:defRPr>
            </a:lvl1pPr>
          </a:lstStyle>
          <a:p>
            <a:pPr lvl="0"/>
            <a:r>
              <a:rPr lang="en-US" altLang="zh-CN" noProof="0"/>
              <a:t>Click to edit Master subtitle style</a:t>
            </a:r>
          </a:p>
        </p:txBody>
      </p:sp>
      <p:sp>
        <p:nvSpPr>
          <p:cNvPr id="2053" name="Rectangle 5"/>
          <p:cNvSpPr>
            <a:spLocks noGrp="1" noChangeArrowheads="1"/>
          </p:cNvSpPr>
          <p:nvPr>
            <p:ph type="dt" sz="half" idx="2"/>
          </p:nvPr>
        </p:nvSpPr>
        <p:spPr bwMode="auto">
          <a:xfrm>
            <a:off x="152400" y="6553200"/>
            <a:ext cx="2438400" cy="228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a:ea typeface="宋体" pitchFamily="2" charset="-122"/>
              </a:defRPr>
            </a:lvl1pPr>
          </a:lstStyle>
          <a:p>
            <a:pPr fontAlgn="base">
              <a:spcBef>
                <a:spcPct val="0"/>
              </a:spcBef>
              <a:spcAft>
                <a:spcPct val="0"/>
              </a:spcAft>
            </a:pPr>
            <a:endParaRPr lang="en-US" altLang="zh-CN">
              <a:solidFill>
                <a:srgbClr val="0B1749"/>
              </a:solidFill>
              <a:latin typeface="Arial" pitchFamily="34" charset="0"/>
            </a:endParaRPr>
          </a:p>
        </p:txBody>
      </p:sp>
      <p:sp>
        <p:nvSpPr>
          <p:cNvPr id="2054" name="Rectangle 6"/>
          <p:cNvSpPr>
            <a:spLocks noGrp="1" noChangeArrowheads="1"/>
          </p:cNvSpPr>
          <p:nvPr>
            <p:ph type="ftr" sz="quarter" idx="3"/>
          </p:nvPr>
        </p:nvSpPr>
        <p:spPr bwMode="auto">
          <a:xfrm>
            <a:off x="3124200" y="6553200"/>
            <a:ext cx="3048000" cy="228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a typeface="宋体" pitchFamily="2" charset="-122"/>
              </a:defRPr>
            </a:lvl1pPr>
          </a:lstStyle>
          <a:p>
            <a:pPr fontAlgn="base">
              <a:spcBef>
                <a:spcPct val="0"/>
              </a:spcBef>
              <a:spcAft>
                <a:spcPct val="0"/>
              </a:spcAft>
            </a:pPr>
            <a:endParaRPr lang="en-US" altLang="zh-CN">
              <a:solidFill>
                <a:srgbClr val="0B1749"/>
              </a:solidFill>
              <a:latin typeface="Arial" pitchFamily="34" charset="0"/>
            </a:endParaRPr>
          </a:p>
        </p:txBody>
      </p:sp>
      <p:sp>
        <p:nvSpPr>
          <p:cNvPr id="2055" name="Rectangle 7"/>
          <p:cNvSpPr>
            <a:spLocks noGrp="1" noChangeArrowheads="1"/>
          </p:cNvSpPr>
          <p:nvPr>
            <p:ph type="sldNum" sz="quarter" idx="4"/>
          </p:nvPr>
        </p:nvSpPr>
        <p:spPr>
          <a:xfrm>
            <a:off x="6477000" y="6553200"/>
            <a:ext cx="2438400" cy="228600"/>
          </a:xfrm>
        </p:spPr>
        <p:txBody>
          <a:bodyPr/>
          <a:lstStyle>
            <a:lvl1pPr algn="r">
              <a:defRPr sz="1000">
                <a:latin typeface="Arial" pitchFamily="34" charset="0"/>
              </a:defRPr>
            </a:lvl1pPr>
          </a:lstStyle>
          <a:p>
            <a:fld id="{49980D40-CD18-4DB5-9DBD-0173FACB4324}" type="slidenum">
              <a:rPr lang="en-US" altLang="zh-CN">
                <a:solidFill>
                  <a:srgbClr val="0B1749"/>
                </a:solidFill>
              </a:rPr>
              <a:pPr/>
              <a:t>‹#›</a:t>
            </a:fld>
            <a:endParaRPr lang="en-US" altLang="zh-CN">
              <a:solidFill>
                <a:srgbClr val="0B1749"/>
              </a:solidFill>
            </a:endParaRPr>
          </a:p>
        </p:txBody>
      </p:sp>
      <p:sp>
        <p:nvSpPr>
          <p:cNvPr id="2056" name="AutoShape 8"/>
          <p:cNvSpPr>
            <a:spLocks noChangeArrowheads="1"/>
          </p:cNvSpPr>
          <p:nvPr/>
        </p:nvSpPr>
        <p:spPr bwMode="auto">
          <a:xfrm>
            <a:off x="6684963" y="3438525"/>
            <a:ext cx="2001837" cy="1238250"/>
          </a:xfrm>
          <a:prstGeom prst="diamond">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fontAlgn="base">
              <a:spcBef>
                <a:spcPct val="0"/>
              </a:spcBef>
              <a:spcAft>
                <a:spcPct val="0"/>
              </a:spcAft>
            </a:pPr>
            <a:endParaRPr lang="zh-CN" altLang="en-US">
              <a:solidFill>
                <a:srgbClr val="0B1749"/>
              </a:solidFill>
              <a:latin typeface="Arial" pitchFamily="34" charset="0"/>
            </a:endParaRPr>
          </a:p>
        </p:txBody>
      </p:sp>
      <p:sp>
        <p:nvSpPr>
          <p:cNvPr id="2057" name="AutoShape 9"/>
          <p:cNvSpPr>
            <a:spLocks noChangeArrowheads="1"/>
          </p:cNvSpPr>
          <p:nvPr/>
        </p:nvSpPr>
        <p:spPr bwMode="auto">
          <a:xfrm>
            <a:off x="4724400" y="2201863"/>
            <a:ext cx="2047875" cy="1260475"/>
          </a:xfrm>
          <a:prstGeom prst="diamond">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fontAlgn="base">
              <a:spcBef>
                <a:spcPct val="0"/>
              </a:spcBef>
              <a:spcAft>
                <a:spcPct val="0"/>
              </a:spcAft>
            </a:pPr>
            <a:endParaRPr lang="zh-CN" altLang="en-US">
              <a:solidFill>
                <a:srgbClr val="0B1749"/>
              </a:solidFill>
              <a:latin typeface="Arial" pitchFamily="34" charset="0"/>
            </a:endParaRPr>
          </a:p>
        </p:txBody>
      </p:sp>
      <p:sp>
        <p:nvSpPr>
          <p:cNvPr id="2058" name="AutoShape 10"/>
          <p:cNvSpPr>
            <a:spLocks noChangeArrowheads="1"/>
          </p:cNvSpPr>
          <p:nvPr/>
        </p:nvSpPr>
        <p:spPr bwMode="auto">
          <a:xfrm>
            <a:off x="5741988" y="1752600"/>
            <a:ext cx="1908175" cy="1263650"/>
          </a:xfrm>
          <a:prstGeom prst="diamond">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fontAlgn="base">
              <a:spcBef>
                <a:spcPct val="0"/>
              </a:spcBef>
              <a:spcAft>
                <a:spcPct val="0"/>
              </a:spcAft>
            </a:pPr>
            <a:endParaRPr lang="zh-CN" altLang="en-US">
              <a:solidFill>
                <a:srgbClr val="0B1749"/>
              </a:solidFill>
              <a:latin typeface="Arial" pitchFamily="34" charset="0"/>
            </a:endParaRPr>
          </a:p>
        </p:txBody>
      </p:sp>
      <p:sp>
        <p:nvSpPr>
          <p:cNvPr id="2059" name="未知" descr="F"/>
          <p:cNvSpPr>
            <a:spLocks/>
          </p:cNvSpPr>
          <p:nvPr/>
        </p:nvSpPr>
        <p:spPr bwMode="auto">
          <a:xfrm>
            <a:off x="6686550" y="4054475"/>
            <a:ext cx="1028700" cy="1692275"/>
          </a:xfrm>
          <a:custGeom>
            <a:avLst/>
            <a:gdLst>
              <a:gd name="T0" fmla="*/ 648 w 648"/>
              <a:gd name="T1" fmla="*/ 1066 h 1066"/>
              <a:gd name="T2" fmla="*/ 641 w 648"/>
              <a:gd name="T3" fmla="*/ 389 h 1066"/>
              <a:gd name="T4" fmla="*/ 0 w 648"/>
              <a:gd name="T5" fmla="*/ 0 h 1066"/>
              <a:gd name="T6" fmla="*/ 2 w 648"/>
              <a:gd name="T7" fmla="*/ 681 h 1066"/>
              <a:gd name="T8" fmla="*/ 648 w 648"/>
              <a:gd name="T9" fmla="*/ 1066 h 1066"/>
            </a:gdLst>
            <a:ahLst/>
            <a:cxnLst>
              <a:cxn ang="0">
                <a:pos x="T0" y="T1"/>
              </a:cxn>
              <a:cxn ang="0">
                <a:pos x="T2" y="T3"/>
              </a:cxn>
              <a:cxn ang="0">
                <a:pos x="T4" y="T5"/>
              </a:cxn>
              <a:cxn ang="0">
                <a:pos x="T6" y="T7"/>
              </a:cxn>
              <a:cxn ang="0">
                <a:pos x="T8" y="T9"/>
              </a:cxn>
            </a:cxnLst>
            <a:rect l="0" t="0" r="r" b="b"/>
            <a:pathLst>
              <a:path w="648" h="1066">
                <a:moveTo>
                  <a:pt x="648" y="1066"/>
                </a:moveTo>
                <a:lnTo>
                  <a:pt x="641" y="389"/>
                </a:lnTo>
                <a:lnTo>
                  <a:pt x="0" y="0"/>
                </a:lnTo>
                <a:lnTo>
                  <a:pt x="2" y="681"/>
                </a:lnTo>
                <a:lnTo>
                  <a:pt x="648" y="1066"/>
                </a:lnTo>
                <a:close/>
              </a:path>
            </a:pathLst>
          </a:custGeom>
          <a:blipFill dpi="0" rotWithShape="1">
            <a:blip r:embed="rId5" cstate="print"/>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spcAft>
                <a:spcPct val="0"/>
              </a:spcAft>
            </a:pPr>
            <a:endParaRPr lang="zh-CN" altLang="en-US">
              <a:solidFill>
                <a:srgbClr val="0B1749"/>
              </a:solidFill>
              <a:latin typeface="Arial" pitchFamily="34" charset="0"/>
            </a:endParaRPr>
          </a:p>
        </p:txBody>
      </p:sp>
      <p:sp>
        <p:nvSpPr>
          <p:cNvPr id="2060" name="未知" descr="d"/>
          <p:cNvSpPr>
            <a:spLocks/>
          </p:cNvSpPr>
          <p:nvPr/>
        </p:nvSpPr>
        <p:spPr bwMode="auto">
          <a:xfrm>
            <a:off x="4725988" y="2819400"/>
            <a:ext cx="1027112" cy="1733550"/>
          </a:xfrm>
          <a:custGeom>
            <a:avLst/>
            <a:gdLst>
              <a:gd name="T0" fmla="*/ 626 w 626"/>
              <a:gd name="T1" fmla="*/ 991 h 991"/>
              <a:gd name="T2" fmla="*/ 626 w 626"/>
              <a:gd name="T3" fmla="*/ 362 h 991"/>
              <a:gd name="T4" fmla="*/ 0 w 626"/>
              <a:gd name="T5" fmla="*/ 0 h 991"/>
              <a:gd name="T6" fmla="*/ 2 w 626"/>
              <a:gd name="T7" fmla="*/ 617 h 991"/>
              <a:gd name="T8" fmla="*/ 626 w 626"/>
              <a:gd name="T9" fmla="*/ 991 h 991"/>
            </a:gdLst>
            <a:ahLst/>
            <a:cxnLst>
              <a:cxn ang="0">
                <a:pos x="T0" y="T1"/>
              </a:cxn>
              <a:cxn ang="0">
                <a:pos x="T2" y="T3"/>
              </a:cxn>
              <a:cxn ang="0">
                <a:pos x="T4" y="T5"/>
              </a:cxn>
              <a:cxn ang="0">
                <a:pos x="T6" y="T7"/>
              </a:cxn>
              <a:cxn ang="0">
                <a:pos x="T8" y="T9"/>
              </a:cxn>
            </a:cxnLst>
            <a:rect l="0" t="0" r="r" b="b"/>
            <a:pathLst>
              <a:path w="626" h="991">
                <a:moveTo>
                  <a:pt x="626" y="991"/>
                </a:moveTo>
                <a:lnTo>
                  <a:pt x="626" y="362"/>
                </a:lnTo>
                <a:lnTo>
                  <a:pt x="0" y="0"/>
                </a:lnTo>
                <a:lnTo>
                  <a:pt x="2" y="617"/>
                </a:lnTo>
                <a:lnTo>
                  <a:pt x="626" y="991"/>
                </a:lnTo>
                <a:close/>
              </a:path>
            </a:pathLst>
          </a:custGeom>
          <a:blipFill dpi="0" rotWithShape="1">
            <a:blip r:embed="rId6" cstate="print"/>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spcAft>
                <a:spcPct val="0"/>
              </a:spcAft>
            </a:pPr>
            <a:endParaRPr lang="zh-CN" altLang="en-US">
              <a:solidFill>
                <a:srgbClr val="0B1749"/>
              </a:solidFill>
              <a:latin typeface="Arial" pitchFamily="34" charset="0"/>
            </a:endParaRPr>
          </a:p>
        </p:txBody>
      </p:sp>
      <p:sp>
        <p:nvSpPr>
          <p:cNvPr id="2061" name="未知"/>
          <p:cNvSpPr>
            <a:spLocks/>
          </p:cNvSpPr>
          <p:nvPr/>
        </p:nvSpPr>
        <p:spPr bwMode="auto">
          <a:xfrm>
            <a:off x="5749925" y="4537075"/>
            <a:ext cx="939800" cy="1635125"/>
          </a:xfrm>
          <a:custGeom>
            <a:avLst/>
            <a:gdLst>
              <a:gd name="T0" fmla="*/ 592 w 592"/>
              <a:gd name="T1" fmla="*/ 1030 h 1030"/>
              <a:gd name="T2" fmla="*/ 592 w 592"/>
              <a:gd name="T3" fmla="*/ 371 h 1030"/>
              <a:gd name="T4" fmla="*/ 1 w 592"/>
              <a:gd name="T5" fmla="*/ 0 h 1030"/>
              <a:gd name="T6" fmla="*/ 0 w 592"/>
              <a:gd name="T7" fmla="*/ 662 h 1030"/>
              <a:gd name="T8" fmla="*/ 592 w 592"/>
              <a:gd name="T9" fmla="*/ 1030 h 1030"/>
            </a:gdLst>
            <a:ahLst/>
            <a:cxnLst>
              <a:cxn ang="0">
                <a:pos x="T0" y="T1"/>
              </a:cxn>
              <a:cxn ang="0">
                <a:pos x="T2" y="T3"/>
              </a:cxn>
              <a:cxn ang="0">
                <a:pos x="T4" y="T5"/>
              </a:cxn>
              <a:cxn ang="0">
                <a:pos x="T6" y="T7"/>
              </a:cxn>
              <a:cxn ang="0">
                <a:pos x="T8" y="T9"/>
              </a:cxn>
            </a:cxnLst>
            <a:rect l="0" t="0" r="r" b="b"/>
            <a:pathLst>
              <a:path w="592" h="1030">
                <a:moveTo>
                  <a:pt x="592" y="1030"/>
                </a:moveTo>
                <a:lnTo>
                  <a:pt x="592" y="371"/>
                </a:lnTo>
                <a:lnTo>
                  <a:pt x="1" y="0"/>
                </a:lnTo>
                <a:lnTo>
                  <a:pt x="0" y="662"/>
                </a:lnTo>
                <a:lnTo>
                  <a:pt x="592" y="1030"/>
                </a:lnTo>
                <a:close/>
              </a:path>
            </a:pathLst>
          </a:custGeom>
          <a:solidFill>
            <a:schemeClr val="hlink"/>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spcAft>
                <a:spcPct val="0"/>
              </a:spcAft>
            </a:pPr>
            <a:endParaRPr lang="zh-CN" altLang="en-US">
              <a:solidFill>
                <a:srgbClr val="0B1749"/>
              </a:solidFill>
              <a:latin typeface="Arial" pitchFamily="34" charset="0"/>
            </a:endParaRPr>
          </a:p>
        </p:txBody>
      </p:sp>
      <p:sp>
        <p:nvSpPr>
          <p:cNvPr id="2062" name="未知" descr="b"/>
          <p:cNvSpPr>
            <a:spLocks/>
          </p:cNvSpPr>
          <p:nvPr/>
        </p:nvSpPr>
        <p:spPr bwMode="auto">
          <a:xfrm>
            <a:off x="5741988" y="2382838"/>
            <a:ext cx="962025" cy="1671637"/>
          </a:xfrm>
          <a:custGeom>
            <a:avLst/>
            <a:gdLst>
              <a:gd name="T0" fmla="*/ 589 w 598"/>
              <a:gd name="T1" fmla="*/ 1053 h 1053"/>
              <a:gd name="T2" fmla="*/ 598 w 598"/>
              <a:gd name="T3" fmla="*/ 394 h 1053"/>
              <a:gd name="T4" fmla="*/ 0 w 598"/>
              <a:gd name="T5" fmla="*/ 0 h 1053"/>
              <a:gd name="T6" fmla="*/ 1 w 598"/>
              <a:gd name="T7" fmla="*/ 675 h 1053"/>
              <a:gd name="T8" fmla="*/ 589 w 598"/>
              <a:gd name="T9" fmla="*/ 1053 h 1053"/>
            </a:gdLst>
            <a:ahLst/>
            <a:cxnLst>
              <a:cxn ang="0">
                <a:pos x="T0" y="T1"/>
              </a:cxn>
              <a:cxn ang="0">
                <a:pos x="T2" y="T3"/>
              </a:cxn>
              <a:cxn ang="0">
                <a:pos x="T4" y="T5"/>
              </a:cxn>
              <a:cxn ang="0">
                <a:pos x="T6" y="T7"/>
              </a:cxn>
              <a:cxn ang="0">
                <a:pos x="T8" y="T9"/>
              </a:cxn>
            </a:cxnLst>
            <a:rect l="0" t="0" r="r" b="b"/>
            <a:pathLst>
              <a:path w="598" h="1053">
                <a:moveTo>
                  <a:pt x="589" y="1053"/>
                </a:moveTo>
                <a:lnTo>
                  <a:pt x="598" y="394"/>
                </a:lnTo>
                <a:lnTo>
                  <a:pt x="0" y="0"/>
                </a:lnTo>
                <a:lnTo>
                  <a:pt x="1" y="675"/>
                </a:lnTo>
                <a:lnTo>
                  <a:pt x="589" y="1053"/>
                </a:lnTo>
                <a:close/>
              </a:path>
            </a:pathLst>
          </a:custGeom>
          <a:blipFill dpi="0" rotWithShape="1">
            <a:blip r:embed="rId7" cstate="print"/>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spcAft>
                <a:spcPct val="0"/>
              </a:spcAft>
            </a:pPr>
            <a:endParaRPr lang="zh-CN" altLang="en-US">
              <a:solidFill>
                <a:srgbClr val="0B1749"/>
              </a:solidFill>
              <a:latin typeface="Arial" pitchFamily="34" charset="0"/>
            </a:endParaRPr>
          </a:p>
        </p:txBody>
      </p:sp>
    </p:spTree>
    <p:extLst>
      <p:ext uri="{BB962C8B-B14F-4D97-AF65-F5344CB8AC3E}">
        <p14:creationId xmlns:p14="http://schemas.microsoft.com/office/powerpoint/2010/main" val="2244118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名言語錄">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892969" y="4473773"/>
            <a:ext cx="7358063" cy="460254"/>
          </a:xfrm>
          <a:prstGeom prst="rect">
            <a:avLst/>
          </a:prstGeom>
        </p:spPr>
        <p:txBody>
          <a:bodyPr anchor="t">
            <a:spAutoFit/>
          </a:bodyPr>
          <a:lstStyle>
            <a:lvl1pPr marL="0" indent="0" algn="ctr">
              <a:spcBef>
                <a:spcPts val="0"/>
              </a:spcBef>
              <a:buClrTx/>
              <a:buSzTx/>
              <a:buNone/>
              <a:defRPr sz="2391">
                <a:solidFill>
                  <a:srgbClr val="A29A85"/>
                </a:solidFill>
              </a:defRPr>
            </a:lvl1pPr>
          </a:lstStyle>
          <a:p>
            <a:r>
              <a:t>-王大明</a:t>
            </a:r>
          </a:p>
        </p:txBody>
      </p:sp>
      <p:sp>
        <p:nvSpPr>
          <p:cNvPr id="94" name="Shape 94"/>
          <p:cNvSpPr>
            <a:spLocks noGrp="1"/>
          </p:cNvSpPr>
          <p:nvPr>
            <p:ph type="body" sz="quarter" idx="14"/>
          </p:nvPr>
        </p:nvSpPr>
        <p:spPr>
          <a:xfrm>
            <a:off x="892969" y="2906614"/>
            <a:ext cx="7358063" cy="611706"/>
          </a:xfrm>
          <a:prstGeom prst="rect">
            <a:avLst/>
          </a:prstGeom>
        </p:spPr>
        <p:txBody>
          <a:bodyPr>
            <a:spAutoFit/>
          </a:bodyPr>
          <a:lstStyle>
            <a:lvl1pPr marL="0" indent="0">
              <a:spcBef>
                <a:spcPts val="2672"/>
              </a:spcBef>
              <a:buClrTx/>
              <a:buSzTx/>
              <a:buNone/>
              <a:defRPr sz="3375" i="1">
                <a:latin typeface="Baskerville SemiBold"/>
                <a:ea typeface="Baskerville SemiBold"/>
                <a:cs typeface="Baskerville SemiBold"/>
                <a:sym typeface="Baskerville SemiBold"/>
              </a:defRPr>
            </a:lvl1pPr>
          </a:lstStyle>
          <a:p>
            <a:r>
              <a:t>「在此輸入名言語錄。」</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5716747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rPr>
              <a:pPr/>
              <a:t>‹#›</a:t>
            </a:fld>
            <a:endParaRPr lang="en-US" dirty="0">
              <a:solidFill>
                <a:srgbClr val="262626">
                  <a:lumMod val="85000"/>
                  <a:lumOff val="15000"/>
                </a:srgbClr>
              </a:solidFill>
            </a:endParaRPr>
          </a:p>
        </p:txBody>
      </p:sp>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a:t>
            </a:r>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6600"/>
                </a:solidFill>
              </a:rPr>
              <a:t>           </a:t>
            </a: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a:t>
            </a:r>
          </a:p>
        </p:txBody>
      </p:sp>
    </p:spTree>
    <p:extLst>
      <p:ext uri="{BB962C8B-B14F-4D97-AF65-F5344CB8AC3E}">
        <p14:creationId xmlns:p14="http://schemas.microsoft.com/office/powerpoint/2010/main" val="2126915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標題及物件">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endParaRP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rPr>
              <a:pPr/>
              <a:t>‹#›</a:t>
            </a:fld>
            <a:endParaRPr lang="en-US" dirty="0">
              <a:solidFill>
                <a:srgbClr val="262626">
                  <a:lumMod val="85000"/>
                  <a:lumOff val="15000"/>
                </a:srgbClr>
              </a:solidFill>
            </a:endParaRPr>
          </a:p>
        </p:txBody>
      </p:sp>
    </p:spTree>
    <p:extLst>
      <p:ext uri="{BB962C8B-B14F-4D97-AF65-F5344CB8AC3E}">
        <p14:creationId xmlns:p14="http://schemas.microsoft.com/office/powerpoint/2010/main" val="1340059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endParaRPr>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endParaRPr>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rPr>
              <a:pPr/>
              <a:t>‹#›</a:t>
            </a:fld>
            <a:endParaRPr lang="en-US" dirty="0">
              <a:solidFill>
                <a:srgbClr val="262626">
                  <a:lumMod val="85000"/>
                  <a:lumOff val="15000"/>
                </a:srgbClr>
              </a:solidFill>
            </a:endParaRPr>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extLst>
      <p:ext uri="{BB962C8B-B14F-4D97-AF65-F5344CB8AC3E}">
        <p14:creationId xmlns:p14="http://schemas.microsoft.com/office/powerpoint/2010/main" val="3985084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兩項物件">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zh-TW" altLang="en-US"/>
              <a:t>按一下以編輯母片標題樣式</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endParaRPr lang="en-US" dirty="0">
              <a:solidFill>
                <a:srgbClr val="262626">
                  <a:tint val="75000"/>
                </a:srgbClr>
              </a:solidFill>
            </a:endParaRPr>
          </a:p>
        </p:txBody>
      </p:sp>
      <p:sp>
        <p:nvSpPr>
          <p:cNvPr id="6" name="Footer Placeholder 5"/>
          <p:cNvSpPr>
            <a:spLocks noGrp="1"/>
          </p:cNvSpPr>
          <p:nvPr>
            <p:ph type="ftr" sz="quarter" idx="11"/>
          </p:nvPr>
        </p:nvSpPr>
        <p:spPr/>
        <p:txBody>
          <a:bodyPr/>
          <a:lstStyle/>
          <a:p>
            <a:endParaRPr lang="en-US" dirty="0">
              <a:solidFill>
                <a:srgbClr val="262626">
                  <a:tint val="75000"/>
                </a:srgbClr>
              </a:solidFill>
            </a:endParaRPr>
          </a:p>
        </p:txBody>
      </p:sp>
      <p:sp>
        <p:nvSpPr>
          <p:cNvPr id="7" name="Slide Number Placeholder 6"/>
          <p:cNvSpPr>
            <a:spLocks noGrp="1"/>
          </p:cNvSpPr>
          <p:nvPr>
            <p:ph type="sldNum" sz="quarter" idx="12"/>
          </p:nvPr>
        </p:nvSpPr>
        <p:spPr/>
        <p:txBody>
          <a:bodyPr/>
          <a:lstStyle/>
          <a:p>
            <a:fld id="{240D5ECE-8B49-45CD-BE81-EF81920D1969}" type="slidenum">
              <a:rPr lang="en-US" smtClean="0">
                <a:solidFill>
                  <a:srgbClr val="262626">
                    <a:tint val="75000"/>
                  </a:srgbClr>
                </a:solidFill>
              </a:rPr>
              <a:pPr/>
              <a:t>‹#›</a:t>
            </a:fld>
            <a:endParaRPr lang="en-US" dirty="0">
              <a:solidFill>
                <a:srgbClr val="262626">
                  <a:tint val="75000"/>
                </a:srgbClr>
              </a:solidFill>
            </a:endParaRPr>
          </a:p>
        </p:txBody>
      </p:sp>
    </p:spTree>
    <p:extLst>
      <p:ext uri="{BB962C8B-B14F-4D97-AF65-F5344CB8AC3E}">
        <p14:creationId xmlns:p14="http://schemas.microsoft.com/office/powerpoint/2010/main" val="1966827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dirty="0">
              <a:solidFill>
                <a:prstClr val="white"/>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rPr>
              <a:pPr/>
              <a:t>‹#›</a:t>
            </a:fld>
            <a:endParaRPr lang="en-US" dirty="0">
              <a:solidFill>
                <a:prstClr val="white"/>
              </a:solidFill>
            </a:endParaRPr>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zh-TW" altLang="en-US"/>
              <a:t>按一下以編輯母片標題樣式</a:t>
            </a:r>
            <a:endParaRPr lang="en-US" dirty="0"/>
          </a:p>
        </p:txBody>
      </p:sp>
    </p:spTree>
    <p:extLst>
      <p:ext uri="{BB962C8B-B14F-4D97-AF65-F5344CB8AC3E}">
        <p14:creationId xmlns:p14="http://schemas.microsoft.com/office/powerpoint/2010/main" val="312858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srgbClr val="262626">
                  <a:tint val="75000"/>
                </a:srgbClr>
              </a:solidFill>
            </a:endParaRPr>
          </a:p>
        </p:txBody>
      </p:sp>
      <p:sp>
        <p:nvSpPr>
          <p:cNvPr id="3" name="Footer Placeholder 2"/>
          <p:cNvSpPr>
            <a:spLocks noGrp="1"/>
          </p:cNvSpPr>
          <p:nvPr>
            <p:ph type="ftr" sz="quarter" idx="11"/>
          </p:nvPr>
        </p:nvSpPr>
        <p:spPr/>
        <p:txBody>
          <a:bodyPr/>
          <a:lstStyle/>
          <a:p>
            <a:endParaRPr lang="en-US" dirty="0">
              <a:solidFill>
                <a:srgbClr val="262626">
                  <a:tint val="75000"/>
                </a:srgbClr>
              </a:solidFill>
            </a:endParaRPr>
          </a:p>
        </p:txBody>
      </p:sp>
      <p:sp>
        <p:nvSpPr>
          <p:cNvPr id="4" name="Slide Number Placeholder 3"/>
          <p:cNvSpPr>
            <a:spLocks noGrp="1"/>
          </p:cNvSpPr>
          <p:nvPr>
            <p:ph type="sldNum" sz="quarter" idx="12"/>
          </p:nvPr>
        </p:nvSpPr>
        <p:spPr/>
        <p:txBody>
          <a:bodyPr/>
          <a:lstStyle/>
          <a:p>
            <a:fld id="{240D5ECE-8B49-45CD-BE81-EF81920D1969}" type="slidenum">
              <a:rPr lang="en-US" smtClean="0">
                <a:solidFill>
                  <a:srgbClr val="262626">
                    <a:tint val="75000"/>
                  </a:srgbClr>
                </a:solidFill>
              </a:rPr>
              <a:pPr/>
              <a:t>‹#›</a:t>
            </a:fld>
            <a:endParaRPr lang="en-US" dirty="0">
              <a:solidFill>
                <a:srgbClr val="262626">
                  <a:tint val="75000"/>
                </a:srgbClr>
              </a:solidFill>
            </a:endParaRPr>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a:t>Click to edit Master Title Style</a:t>
            </a:r>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Tree>
    <p:extLst>
      <p:ext uri="{BB962C8B-B14F-4D97-AF65-F5344CB8AC3E}">
        <p14:creationId xmlns:p14="http://schemas.microsoft.com/office/powerpoint/2010/main" val="420378062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dirty="0">
              <a:solidFill>
                <a:prstClr val="white"/>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rPr>
              <a:pPr/>
              <a:t>‹#›</a:t>
            </a:fld>
            <a:endParaRPr lang="en-US" dirty="0">
              <a:solidFill>
                <a:prstClr val="white"/>
              </a:solidFill>
            </a:endParaRPr>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zh-TW" altLang="en-US"/>
              <a:t>按一下以編輯母片標題樣式</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a:t>Click to edit Master subtitle style</a:t>
            </a:r>
          </a:p>
        </p:txBody>
      </p:sp>
    </p:spTree>
    <p:extLst>
      <p:ext uri="{BB962C8B-B14F-4D97-AF65-F5344CB8AC3E}">
        <p14:creationId xmlns:p14="http://schemas.microsoft.com/office/powerpoint/2010/main" val="1313422710"/>
      </p:ext>
    </p:extLst>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zh-TW" altLang="en-US"/>
              <a:t>按一下以編輯母片標題樣式</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lvl1pPr>
              <a:defRPr>
                <a:solidFill>
                  <a:schemeClr val="bg1"/>
                </a:solidFill>
              </a:defRPr>
            </a:lvl1pPr>
          </a:lstStyle>
          <a:p>
            <a:endParaRPr lang="en-US" dirty="0">
              <a:solidFill>
                <a:prstClr val="white"/>
              </a:solidFill>
            </a:endParaRPr>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50818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1"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srgbClr val="262626">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262626">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D5ECE-8B49-45CD-BE81-EF81920D1969}" type="slidenum">
              <a:rPr lang="en-US" smtClean="0">
                <a:solidFill>
                  <a:srgbClr val="262626">
                    <a:tint val="75000"/>
                  </a:srgbClr>
                </a:solidFill>
              </a:rPr>
              <a:pPr/>
              <a:t>‹#›</a:t>
            </a:fld>
            <a:endParaRPr lang="en-US" dirty="0">
              <a:solidFill>
                <a:srgbClr val="262626">
                  <a:tint val="75000"/>
                </a:srgbClr>
              </a:solidFill>
            </a:endParaRP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Tree>
    <p:extLst>
      <p:ext uri="{BB962C8B-B14F-4D97-AF65-F5344CB8AC3E}">
        <p14:creationId xmlns:p14="http://schemas.microsoft.com/office/powerpoint/2010/main" val="9555121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24.tiff"/></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491880" y="1316420"/>
            <a:ext cx="5194920" cy="1416269"/>
          </a:xfrm>
        </p:spPr>
        <p:txBody>
          <a:bodyPr>
            <a:normAutofit/>
          </a:bodyPr>
          <a:lstStyle/>
          <a:p>
            <a:pPr algn="l"/>
            <a:r>
              <a:rPr lang="en-US" altLang="zh-CN" sz="1800" b="1" dirty="0">
                <a:latin typeface="+mn-lt"/>
              </a:rPr>
              <a:t>     </a:t>
            </a:r>
          </a:p>
        </p:txBody>
      </p:sp>
      <p:sp>
        <p:nvSpPr>
          <p:cNvPr id="5" name="Title 4"/>
          <p:cNvSpPr>
            <a:spLocks noGrp="1"/>
          </p:cNvSpPr>
          <p:nvPr>
            <p:ph type="title"/>
          </p:nvPr>
        </p:nvSpPr>
        <p:spPr>
          <a:xfrm>
            <a:off x="251520" y="3140968"/>
            <a:ext cx="7239000" cy="1663824"/>
          </a:xfrm>
        </p:spPr>
        <p:txBody>
          <a:bodyPr>
            <a:normAutofit fontScale="90000"/>
          </a:bodyPr>
          <a:lstStyle/>
          <a:p>
            <a:pPr algn="l"/>
            <a:r>
              <a:rPr lang="en-US" altLang="zh-TW" b="0" dirty="0"/>
              <a:t>Key Management in Cryptography : Issues and Progress</a:t>
            </a:r>
            <a:endParaRPr lang="en-US" b="0" dirty="0">
              <a:latin typeface="+mj-lt"/>
            </a:endParaRPr>
          </a:p>
        </p:txBody>
      </p:sp>
      <p:sp>
        <p:nvSpPr>
          <p:cNvPr id="2" name="文字方塊 1"/>
          <p:cNvSpPr txBox="1"/>
          <p:nvPr/>
        </p:nvSpPr>
        <p:spPr>
          <a:xfrm>
            <a:off x="2051720" y="5373216"/>
            <a:ext cx="6984776" cy="461665"/>
          </a:xfrm>
          <a:prstGeom prst="rect">
            <a:avLst/>
          </a:prstGeom>
          <a:noFill/>
        </p:spPr>
        <p:txBody>
          <a:bodyPr wrap="square" rtlCol="0">
            <a:spAutoFit/>
          </a:bodyPr>
          <a:lstStyle/>
          <a:p>
            <a:r>
              <a:rPr lang="en-US" altLang="zh-TW" sz="2400" dirty="0">
                <a:solidFill>
                  <a:srgbClr val="262626"/>
                </a:solidFill>
              </a:rPr>
              <a:t>Presenter: Dr. Chien-Ming Chen</a:t>
            </a:r>
            <a:endParaRPr lang="zh-TW" altLang="en-US" sz="2400" dirty="0">
              <a:solidFill>
                <a:srgbClr val="262626"/>
              </a:solidFill>
            </a:endParaRP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346" y="109993"/>
            <a:ext cx="2608917"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灯片编号占位符 3"/>
          <p:cNvSpPr>
            <a:spLocks noGrp="1" noChangeArrowheads="1"/>
          </p:cNvSpPr>
          <p:nvPr/>
        </p:nvSpPr>
        <p:spPr bwMode="auto">
          <a:xfrm>
            <a:off x="8579296" y="6324238"/>
            <a:ext cx="457200"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eaLnBrk="0" hangingPunct="0">
              <a:spcBef>
                <a:spcPts val="575"/>
              </a:spcBef>
              <a:buClr>
                <a:schemeClr val="accent1"/>
              </a:buClr>
              <a:buSzPct val="85000"/>
              <a:buFont typeface="Wingdings 2" pitchFamily="18" charset="2"/>
              <a:buChar char=""/>
              <a:defRPr sz="2600">
                <a:solidFill>
                  <a:schemeClr val="tx1"/>
                </a:solidFill>
                <a:latin typeface="Perpetua" pitchFamily="18" charset="0"/>
                <a:ea typeface="宋体" pitchFamily="2" charset="-122"/>
              </a:defRPr>
            </a:lvl1pPr>
            <a:lvl2pPr marL="742950" indent="-285750" eaLnBrk="0" hangingPunct="0">
              <a:spcBef>
                <a:spcPts val="375"/>
              </a:spcBef>
              <a:buClr>
                <a:schemeClr val="accent1"/>
              </a:buClr>
              <a:buSzPct val="85000"/>
              <a:buFont typeface="Wingdings 2" pitchFamily="18" charset="2"/>
              <a:buChar char=""/>
              <a:defRPr sz="2400">
                <a:solidFill>
                  <a:schemeClr val="tx1"/>
                </a:solidFill>
                <a:latin typeface="Perpetua" pitchFamily="18" charset="0"/>
                <a:ea typeface="宋体" pitchFamily="2" charset="-122"/>
              </a:defRPr>
            </a:lvl2pPr>
            <a:lvl3pPr marL="1143000" indent="-228600" eaLnBrk="0" hangingPunct="0">
              <a:spcBef>
                <a:spcPts val="375"/>
              </a:spcBef>
              <a:buClr>
                <a:schemeClr val="accent1"/>
              </a:buClr>
              <a:buSzPct val="85000"/>
              <a:buFont typeface="Wingdings 2" pitchFamily="18" charset="2"/>
              <a:buChar char=""/>
              <a:defRPr sz="2000">
                <a:solidFill>
                  <a:schemeClr val="tx1"/>
                </a:solidFill>
                <a:latin typeface="Perpetua" pitchFamily="18" charset="0"/>
                <a:ea typeface="宋体" pitchFamily="2" charset="-122"/>
              </a:defRPr>
            </a:lvl3pPr>
            <a:lvl4pPr marL="1600200" indent="-228600" eaLnBrk="0" hangingPunct="0">
              <a:spcBef>
                <a:spcPts val="375"/>
              </a:spcBef>
              <a:buClr>
                <a:schemeClr val="accent1"/>
              </a:buClr>
              <a:buSzPct val="85000"/>
              <a:buFont typeface="Wingdings 2" pitchFamily="18" charset="2"/>
              <a:buChar char=""/>
              <a:defRPr sz="2000">
                <a:solidFill>
                  <a:schemeClr val="tx1"/>
                </a:solidFill>
                <a:latin typeface="Perpetua" pitchFamily="18" charset="0"/>
                <a:ea typeface="宋体" pitchFamily="2" charset="-122"/>
              </a:defRPr>
            </a:lvl4pPr>
            <a:lvl5pPr marL="2057400" indent="-228600" eaLnBrk="0" hangingPunct="0">
              <a:spcBef>
                <a:spcPts val="375"/>
              </a:spcBef>
              <a:buClr>
                <a:schemeClr val="accent1"/>
              </a:buClr>
              <a:buFont typeface="Wingdings 2" pitchFamily="18" charset="2"/>
              <a:buChar char="o"/>
              <a:defRPr sz="2000">
                <a:solidFill>
                  <a:schemeClr val="tx1"/>
                </a:solidFill>
                <a:latin typeface="Perpetua" pitchFamily="18" charset="0"/>
                <a:ea typeface="宋体" pitchFamily="2" charset="-122"/>
              </a:defRPr>
            </a:lvl5pPr>
            <a:lvl6pPr marL="2514600" indent="-228600" eaLnBrk="0" fontAlgn="base" hangingPunct="0">
              <a:spcBef>
                <a:spcPts val="375"/>
              </a:spcBef>
              <a:spcAft>
                <a:spcPct val="0"/>
              </a:spcAft>
              <a:buClr>
                <a:schemeClr val="accent1"/>
              </a:buClr>
              <a:buFont typeface="Wingdings 2" pitchFamily="18" charset="2"/>
              <a:buChar char="o"/>
              <a:defRPr sz="2000">
                <a:solidFill>
                  <a:schemeClr val="tx1"/>
                </a:solidFill>
                <a:latin typeface="Perpetua" pitchFamily="18" charset="0"/>
                <a:ea typeface="宋体" pitchFamily="2" charset="-122"/>
              </a:defRPr>
            </a:lvl6pPr>
            <a:lvl7pPr marL="2971800" indent="-228600" eaLnBrk="0" fontAlgn="base" hangingPunct="0">
              <a:spcBef>
                <a:spcPts val="375"/>
              </a:spcBef>
              <a:spcAft>
                <a:spcPct val="0"/>
              </a:spcAft>
              <a:buClr>
                <a:schemeClr val="accent1"/>
              </a:buClr>
              <a:buFont typeface="Wingdings 2" pitchFamily="18" charset="2"/>
              <a:buChar char="o"/>
              <a:defRPr sz="2000">
                <a:solidFill>
                  <a:schemeClr val="tx1"/>
                </a:solidFill>
                <a:latin typeface="Perpetua" pitchFamily="18" charset="0"/>
                <a:ea typeface="宋体" pitchFamily="2" charset="-122"/>
              </a:defRPr>
            </a:lvl7pPr>
            <a:lvl8pPr marL="3429000" indent="-228600" eaLnBrk="0" fontAlgn="base" hangingPunct="0">
              <a:spcBef>
                <a:spcPts val="375"/>
              </a:spcBef>
              <a:spcAft>
                <a:spcPct val="0"/>
              </a:spcAft>
              <a:buClr>
                <a:schemeClr val="accent1"/>
              </a:buClr>
              <a:buFont typeface="Wingdings 2" pitchFamily="18" charset="2"/>
              <a:buChar char="o"/>
              <a:defRPr sz="2000">
                <a:solidFill>
                  <a:schemeClr val="tx1"/>
                </a:solidFill>
                <a:latin typeface="Perpetua" pitchFamily="18" charset="0"/>
                <a:ea typeface="宋体" pitchFamily="2" charset="-122"/>
              </a:defRPr>
            </a:lvl8pPr>
            <a:lvl9pPr marL="3886200" indent="-228600" eaLnBrk="0" fontAlgn="base" hangingPunct="0">
              <a:spcBef>
                <a:spcPts val="375"/>
              </a:spcBef>
              <a:spcAft>
                <a:spcPct val="0"/>
              </a:spcAft>
              <a:buClr>
                <a:schemeClr val="accent1"/>
              </a:buClr>
              <a:buFont typeface="Wingdings 2" pitchFamily="18" charset="2"/>
              <a:buChar char="o"/>
              <a:defRPr sz="2000">
                <a:solidFill>
                  <a:schemeClr val="tx1"/>
                </a:solidFill>
                <a:latin typeface="Perpetua" pitchFamily="18" charset="0"/>
                <a:ea typeface="宋体" pitchFamily="2" charset="-122"/>
              </a:defRPr>
            </a:lvl9pPr>
          </a:lstStyle>
          <a:p>
            <a:pPr algn="ctr" eaLnBrk="1" hangingPunct="1">
              <a:spcBef>
                <a:spcPct val="0"/>
              </a:spcBef>
              <a:buClrTx/>
              <a:buSzTx/>
              <a:buFont typeface="Arial" pitchFamily="34" charset="0"/>
              <a:buNone/>
            </a:pPr>
            <a:fld id="{323FEDAA-C20E-4BE2-9DBB-2D9E617C526E}" type="slidenum">
              <a:rPr lang="zh-CN" altLang="zh-CN" sz="1400">
                <a:solidFill>
                  <a:srgbClr val="FFFFFF"/>
                </a:solidFill>
                <a:latin typeface="Franklin Gothic Book" pitchFamily="34" charset="0"/>
                <a:ea typeface="幼圆" pitchFamily="49" charset="-122"/>
              </a:rPr>
              <a:pPr algn="ctr" eaLnBrk="1" hangingPunct="1">
                <a:spcBef>
                  <a:spcPct val="0"/>
                </a:spcBef>
                <a:buClrTx/>
                <a:buSzTx/>
                <a:buFont typeface="Arial" pitchFamily="34" charset="0"/>
                <a:buNone/>
              </a:pPr>
              <a:t>1</a:t>
            </a:fld>
            <a:endParaRPr lang="zh-CN" altLang="zh-CN" sz="1400">
              <a:solidFill>
                <a:srgbClr val="FFFFFF"/>
              </a:solidFill>
              <a:latin typeface="Franklin Gothic Book" pitchFamily="34" charset="0"/>
              <a:ea typeface="幼圆" pitchFamily="49" charset="-122"/>
            </a:endParaRPr>
          </a:p>
        </p:txBody>
      </p:sp>
    </p:spTree>
    <p:extLst>
      <p:ext uri="{BB962C8B-B14F-4D97-AF65-F5344CB8AC3E}">
        <p14:creationId xmlns:p14="http://schemas.microsoft.com/office/powerpoint/2010/main" val="2393222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p:cNvSpPr>
          <p:nvPr>
            <p:ph type="title"/>
          </p:nvPr>
        </p:nvSpPr>
        <p:spPr>
          <a:prstGeom prst="rect">
            <a:avLst/>
          </a:prstGeom>
        </p:spPr>
        <p:txBody>
          <a:bodyPr/>
          <a:lstStyle/>
          <a:p>
            <a:r>
              <a:t>Cryptography</a:t>
            </a:r>
          </a:p>
        </p:txBody>
      </p:sp>
      <p:sp>
        <p:nvSpPr>
          <p:cNvPr id="154" name="Shape 154"/>
          <p:cNvSpPr>
            <a:spLocks noGrp="1"/>
          </p:cNvSpPr>
          <p:nvPr>
            <p:ph type="body" idx="1"/>
          </p:nvPr>
        </p:nvSpPr>
        <p:spPr>
          <a:prstGeom prst="rect">
            <a:avLst/>
          </a:prstGeom>
        </p:spPr>
        <p:txBody>
          <a:bodyPr/>
          <a:lstStyle/>
          <a:p>
            <a:r>
              <a:t>Covert ordinary information into unintelligible gibberish</a:t>
            </a:r>
          </a:p>
          <a:p>
            <a:pPr lvl="1"/>
            <a:r>
              <a:t>transposition</a:t>
            </a:r>
          </a:p>
          <a:p>
            <a:pPr lvl="1"/>
            <a:r>
              <a:t>substitution</a:t>
            </a:r>
          </a:p>
        </p:txBody>
      </p:sp>
      <p:pic>
        <p:nvPicPr>
          <p:cNvPr id="155" name="pasted-image.pdf"/>
          <p:cNvPicPr>
            <a:picLocks noChangeAspect="1"/>
          </p:cNvPicPr>
          <p:nvPr/>
        </p:nvPicPr>
        <p:blipFill>
          <a:blip r:embed="rId2">
            <a:extLst/>
          </a:blip>
          <a:stretch>
            <a:fillRect/>
          </a:stretch>
        </p:blipFill>
        <p:spPr>
          <a:xfrm>
            <a:off x="5947172" y="3402211"/>
            <a:ext cx="2178844" cy="1107281"/>
          </a:xfrm>
          <a:prstGeom prst="rect">
            <a:avLst/>
          </a:prstGeom>
          <a:ln w="12700">
            <a:miter lim="400000"/>
          </a:ln>
        </p:spPr>
      </p:pic>
      <p:sp>
        <p:nvSpPr>
          <p:cNvPr id="156" name="Shape 156"/>
          <p:cNvSpPr/>
          <p:nvPr/>
        </p:nvSpPr>
        <p:spPr>
          <a:xfrm>
            <a:off x="3678862" y="4013966"/>
            <a:ext cx="1952459" cy="883896"/>
          </a:xfrm>
          <a:prstGeom prst="rect">
            <a:avLst/>
          </a:prstGeom>
          <a:solidFill>
            <a:srgbClr val="DCDDE0"/>
          </a:solidFill>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marL="241093" indent="-241093" defTabSz="321457">
              <a:defRPr sz="1500">
                <a:solidFill>
                  <a:srgbClr val="595959"/>
                </a:solidFill>
                <a:latin typeface="Times New Roman"/>
                <a:ea typeface="Times New Roman"/>
                <a:cs typeface="Times New Roman"/>
                <a:sym typeface="Times New Roman"/>
              </a:defRPr>
            </a:pPr>
            <a:endParaRPr sz="1055"/>
          </a:p>
          <a:p>
            <a:pPr marL="241093" indent="-241093" defTabSz="321457">
              <a:defRPr sz="1500">
                <a:solidFill>
                  <a:srgbClr val="595959"/>
                </a:solidFill>
                <a:latin typeface="Courier New"/>
                <a:ea typeface="Courier New"/>
                <a:cs typeface="Courier New"/>
                <a:sym typeface="Courier New"/>
              </a:defRPr>
            </a:pPr>
            <a:r>
              <a:rPr sz="1055"/>
              <a:t> 	A B C D E  …  X Y Z</a:t>
            </a:r>
          </a:p>
          <a:p>
            <a:pPr marL="241093" indent="-241093" defTabSz="321457">
              <a:defRPr sz="1500">
                <a:solidFill>
                  <a:srgbClr val="595959"/>
                </a:solidFill>
                <a:latin typeface="Courier New"/>
                <a:ea typeface="Courier New"/>
                <a:cs typeface="Courier New"/>
                <a:sym typeface="Courier New"/>
              </a:defRPr>
            </a:pPr>
            <a:r>
              <a:rPr sz="1055"/>
              <a:t>   r z k a t  …  b n s </a:t>
            </a:r>
          </a:p>
          <a:p>
            <a:pPr marL="241093" indent="-241093" defTabSz="321457">
              <a:defRPr sz="1500">
                <a:solidFill>
                  <a:srgbClr val="595959"/>
                </a:solidFill>
                <a:latin typeface="Times New Roman"/>
                <a:ea typeface="Times New Roman"/>
                <a:cs typeface="Times New Roman"/>
                <a:sym typeface="Times New Roman"/>
              </a:defRPr>
            </a:pPr>
            <a:r>
              <a:rPr sz="1055">
                <a:latin typeface="Courier New"/>
                <a:ea typeface="Courier New"/>
                <a:cs typeface="Courier New"/>
                <a:sym typeface="Courier New"/>
              </a:rPr>
              <a:t>	 </a:t>
            </a:r>
            <a:r>
              <a:rPr sz="1055"/>
              <a:t>Plaintext: </a:t>
            </a:r>
            <a:r>
              <a:rPr sz="1055">
                <a:latin typeface="Courier New"/>
                <a:ea typeface="Courier New"/>
                <a:cs typeface="Courier New"/>
                <a:sym typeface="Courier New"/>
              </a:rPr>
              <a:t>C A D E</a:t>
            </a:r>
          </a:p>
          <a:p>
            <a:pPr marL="241093" indent="-241093" defTabSz="321457">
              <a:defRPr sz="1500">
                <a:solidFill>
                  <a:srgbClr val="595959"/>
                </a:solidFill>
                <a:latin typeface="Times New Roman"/>
                <a:ea typeface="Times New Roman"/>
                <a:cs typeface="Times New Roman"/>
                <a:sym typeface="Times New Roman"/>
              </a:defRPr>
            </a:pPr>
            <a:r>
              <a:rPr sz="1055">
                <a:latin typeface="Courier New"/>
                <a:ea typeface="Courier New"/>
                <a:cs typeface="Courier New"/>
                <a:sym typeface="Courier New"/>
              </a:rPr>
              <a:t>		</a:t>
            </a:r>
            <a:r>
              <a:rPr sz="1055"/>
              <a:t>Ciphertext: </a:t>
            </a:r>
            <a:r>
              <a:rPr sz="1055">
                <a:latin typeface="Courier New"/>
                <a:ea typeface="Courier New"/>
                <a:cs typeface="Courier New"/>
                <a:sym typeface="Courier New"/>
              </a:rPr>
              <a:t>k r a t</a:t>
            </a:r>
          </a:p>
        </p:txBody>
      </p:sp>
      <p:sp>
        <p:nvSpPr>
          <p:cNvPr id="157" name="Shape 157"/>
          <p:cNvSpPr>
            <a:spLocks noGrp="1"/>
          </p:cNvSpPr>
          <p:nvPr>
            <p:ph type="sldNum" sz="quarter" idx="2"/>
          </p:nvPr>
        </p:nvSpPr>
        <p:spPr>
          <a:xfrm>
            <a:off x="4487168" y="6331148"/>
            <a:ext cx="160735" cy="25896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10</a:t>
            </a:fld>
            <a:endParaRPr/>
          </a:p>
        </p:txBody>
      </p:sp>
    </p:spTree>
    <p:extLst>
      <p:ext uri="{BB962C8B-B14F-4D97-AF65-F5344CB8AC3E}">
        <p14:creationId xmlns:p14="http://schemas.microsoft.com/office/powerpoint/2010/main" val="92134583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animBg="1" advAuto="0"/>
      <p:bldP spid="156"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p:cNvSpPr>
          <p:nvPr>
            <p:ph type="title"/>
          </p:nvPr>
        </p:nvSpPr>
        <p:spPr>
          <a:prstGeom prst="rect">
            <a:avLst/>
          </a:prstGeom>
        </p:spPr>
        <p:txBody>
          <a:bodyPr/>
          <a:lstStyle/>
          <a:p>
            <a:r>
              <a:t>Cryptography</a:t>
            </a:r>
          </a:p>
        </p:txBody>
      </p:sp>
      <p:sp>
        <p:nvSpPr>
          <p:cNvPr id="160" name="Shape 160"/>
          <p:cNvSpPr>
            <a:spLocks noGrp="1"/>
          </p:cNvSpPr>
          <p:nvPr>
            <p:ph type="body" sz="half" idx="1"/>
          </p:nvPr>
        </p:nvSpPr>
        <p:spPr>
          <a:prstGeom prst="rect">
            <a:avLst/>
          </a:prstGeom>
        </p:spPr>
        <p:txBody>
          <a:bodyPr/>
          <a:lstStyle/>
          <a:p>
            <a:r>
              <a:t>Scytale</a:t>
            </a:r>
          </a:p>
          <a:p>
            <a:pPr lvl="1"/>
            <a:r>
              <a:t>First mentioned in the 7th century BC</a:t>
            </a:r>
          </a:p>
        </p:txBody>
      </p:sp>
      <p:pic>
        <p:nvPicPr>
          <p:cNvPr id="161" name="pasted-image.pdf"/>
          <p:cNvPicPr>
            <a:picLocks noChangeAspect="1"/>
          </p:cNvPicPr>
          <p:nvPr/>
        </p:nvPicPr>
        <p:blipFill>
          <a:blip r:embed="rId2">
            <a:extLst/>
          </a:blip>
          <a:stretch>
            <a:fillRect/>
          </a:stretch>
        </p:blipFill>
        <p:spPr>
          <a:prstGeom prst="rect">
            <a:avLst/>
          </a:prstGeom>
          <a:ln w="12700">
            <a:miter lim="400000"/>
          </a:ln>
        </p:spPr>
      </p:pic>
      <p:pic>
        <p:nvPicPr>
          <p:cNvPr id="162" name="pasted-image.pdf"/>
          <p:cNvPicPr>
            <a:picLocks noChangeAspect="1"/>
          </p:cNvPicPr>
          <p:nvPr/>
        </p:nvPicPr>
        <p:blipFill>
          <a:blip r:embed="rId3">
            <a:extLst/>
          </a:blip>
          <a:stretch>
            <a:fillRect/>
          </a:stretch>
        </p:blipFill>
        <p:spPr>
          <a:xfrm>
            <a:off x="5924848" y="3107531"/>
            <a:ext cx="2062758" cy="1178719"/>
          </a:xfrm>
          <a:prstGeom prst="rect">
            <a:avLst/>
          </a:prstGeom>
          <a:ln w="12700">
            <a:miter lim="400000"/>
          </a:ln>
        </p:spPr>
      </p:pic>
      <p:sp>
        <p:nvSpPr>
          <p:cNvPr id="163" name="Shape 163"/>
          <p:cNvSpPr>
            <a:spLocks noGrp="1"/>
          </p:cNvSpPr>
          <p:nvPr>
            <p:ph type="sldNum" sz="quarter" idx="2"/>
          </p:nvPr>
        </p:nvSpPr>
        <p:spPr>
          <a:xfrm>
            <a:off x="4487168" y="6331148"/>
            <a:ext cx="160735" cy="25896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a:t>
            </a:fld>
            <a:endParaRPr/>
          </a:p>
        </p:txBody>
      </p:sp>
    </p:spTree>
    <p:extLst>
      <p:ext uri="{BB962C8B-B14F-4D97-AF65-F5344CB8AC3E}">
        <p14:creationId xmlns:p14="http://schemas.microsoft.com/office/powerpoint/2010/main" val="3164854944"/>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圖片版面配置區 164"/>
          <p:cNvPicPr>
            <a:picLocks noGrp="1"/>
          </p:cNvPicPr>
          <p:nvPr>
            <p:ph type="pic" idx="13"/>
          </p:nvPr>
        </p:nvPicPr>
        <p:blipFill>
          <a:blip r:embed="rId2">
            <a:extLst/>
          </a:blip>
          <a:stretch>
            <a:fillRect/>
          </a:stretch>
        </p:blipFill>
        <p:spPr>
          <a:xfrm>
            <a:off x="3474851" y="1474601"/>
            <a:ext cx="4855344" cy="4837485"/>
          </a:xfrm>
          <a:prstGeom prst="rect">
            <a:avLst/>
          </a:prstGeom>
        </p:spPr>
      </p:pic>
      <p:sp>
        <p:nvSpPr>
          <p:cNvPr id="166" name="Shape 166"/>
          <p:cNvSpPr>
            <a:spLocks noGrp="1"/>
          </p:cNvSpPr>
          <p:nvPr>
            <p:ph type="title"/>
          </p:nvPr>
        </p:nvSpPr>
        <p:spPr>
          <a:prstGeom prst="rect">
            <a:avLst/>
          </a:prstGeom>
        </p:spPr>
        <p:txBody>
          <a:bodyPr/>
          <a:lstStyle/>
          <a:p>
            <a:r>
              <a:rPr dirty="0"/>
              <a:t>Cryptography</a:t>
            </a:r>
          </a:p>
        </p:txBody>
      </p:sp>
      <p:sp>
        <p:nvSpPr>
          <p:cNvPr id="167" name="Shape 167"/>
          <p:cNvSpPr>
            <a:spLocks noGrp="1"/>
          </p:cNvSpPr>
          <p:nvPr>
            <p:ph type="body" sz="quarter" idx="1"/>
          </p:nvPr>
        </p:nvSpPr>
        <p:spPr>
          <a:xfrm>
            <a:off x="392906" y="1732360"/>
            <a:ext cx="2570355" cy="4018359"/>
          </a:xfrm>
          <a:prstGeom prst="rect">
            <a:avLst/>
          </a:prstGeom>
        </p:spPr>
        <p:txBody>
          <a:bodyPr/>
          <a:lstStyle/>
          <a:p>
            <a:r>
              <a:rPr dirty="0"/>
              <a:t>Caesar Cipher</a:t>
            </a:r>
          </a:p>
        </p:txBody>
      </p:sp>
      <p:pic>
        <p:nvPicPr>
          <p:cNvPr id="168" name="pasted-image.pdf"/>
          <p:cNvPicPr>
            <a:picLocks noChangeAspect="1"/>
          </p:cNvPicPr>
          <p:nvPr/>
        </p:nvPicPr>
        <p:blipFill>
          <a:blip r:embed="rId3">
            <a:extLst/>
          </a:blip>
          <a:stretch>
            <a:fillRect/>
          </a:stretch>
        </p:blipFill>
        <p:spPr>
          <a:xfrm>
            <a:off x="4440634" y="1526977"/>
            <a:ext cx="2923779" cy="4732734"/>
          </a:xfrm>
          <a:prstGeom prst="rect">
            <a:avLst/>
          </a:prstGeom>
          <a:ln w="12700">
            <a:miter lim="400000"/>
          </a:ln>
        </p:spPr>
      </p:pic>
      <p:sp>
        <p:nvSpPr>
          <p:cNvPr id="169" name="Shape 169"/>
          <p:cNvSpPr/>
          <p:nvPr/>
        </p:nvSpPr>
        <p:spPr>
          <a:xfrm>
            <a:off x="5377874" y="5474378"/>
            <a:ext cx="493726" cy="2669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FF2600"/>
                </a:solidFill>
              </a:defRPr>
            </a:lvl1pPr>
          </a:lstStyle>
          <a:p>
            <a:r>
              <a:rPr sz="1266"/>
              <a:t>58 BC</a:t>
            </a:r>
          </a:p>
        </p:txBody>
      </p:sp>
      <p:sp>
        <p:nvSpPr>
          <p:cNvPr id="170" name="Shape 17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12</a:t>
            </a:fld>
            <a:endParaRPr/>
          </a:p>
        </p:txBody>
      </p:sp>
    </p:spTree>
    <p:extLst>
      <p:ext uri="{BB962C8B-B14F-4D97-AF65-F5344CB8AC3E}">
        <p14:creationId xmlns:p14="http://schemas.microsoft.com/office/powerpoint/2010/main" val="2272307457"/>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165"/>
                                        </p:tgtEl>
                                        <p:attrNameLst>
                                          <p:attrName>style.visibility</p:attrName>
                                        </p:attrNameLst>
                                      </p:cBhvr>
                                      <p:to>
                                        <p:strVal val="visible"/>
                                      </p:to>
                                    </p:set>
                                    <p:animEffect transition="in" filter="box(out)">
                                      <p:cBhvr>
                                        <p:cTn id="7" dur="1000"/>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68"/>
                                        </p:tgtEl>
                                        <p:attrNameLst>
                                          <p:attrName>style.visibility</p:attrName>
                                        </p:attrNameLst>
                                      </p:cBhvr>
                                      <p:to>
                                        <p:strVal val="visible"/>
                                      </p:to>
                                    </p:set>
                                    <p:animEffect transition="in" filter="dissolve">
                                      <p:cBhvr>
                                        <p:cTn id="12" dur="1000"/>
                                        <p:tgtEl>
                                          <p:spTgt spid="16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169"/>
                                        </p:tgtEl>
                                        <p:attrNameLst>
                                          <p:attrName>style.visibility</p:attrName>
                                        </p:attrNameLst>
                                      </p:cBhvr>
                                      <p:to>
                                        <p:strVal val="visible"/>
                                      </p:to>
                                    </p:set>
                                    <p:animEffect transition="in" filter="dissolve">
                                      <p:cBhvr>
                                        <p:cTn id="17" dur="10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advAuto="0"/>
      <p:bldP spid="168" grpId="0" animBg="1" advAuto="0"/>
      <p:bldP spid="169"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title"/>
          </p:nvPr>
        </p:nvSpPr>
        <p:spPr>
          <a:prstGeom prst="rect">
            <a:avLst/>
          </a:prstGeom>
        </p:spPr>
        <p:txBody>
          <a:bodyPr/>
          <a:lstStyle/>
          <a:p>
            <a:r>
              <a:t>Caesar Cipher</a:t>
            </a:r>
          </a:p>
        </p:txBody>
      </p:sp>
      <p:sp>
        <p:nvSpPr>
          <p:cNvPr id="173" name="Shape 173"/>
          <p:cNvSpPr>
            <a:spLocks noGrp="1"/>
          </p:cNvSpPr>
          <p:nvPr>
            <p:ph type="body" sz="half" idx="1"/>
          </p:nvPr>
        </p:nvSpPr>
        <p:spPr>
          <a:prstGeom prst="rect">
            <a:avLst/>
          </a:prstGeom>
        </p:spPr>
        <p:txBody>
          <a:bodyPr/>
          <a:lstStyle/>
          <a:p>
            <a:r>
              <a:t>Substitution</a:t>
            </a:r>
          </a:p>
          <a:p>
            <a:pPr lvl="1"/>
            <a:r>
              <a:t>Each letter is translated to the letter a fixed number of letters after it in the alphabet</a:t>
            </a:r>
          </a:p>
          <a:p>
            <a:pPr lvl="1"/>
            <a:r>
              <a:t>Julius Caesar only used a shift of 3 (Primitive Caesar Cipher)</a:t>
            </a:r>
          </a:p>
        </p:txBody>
      </p:sp>
      <p:sp>
        <p:nvSpPr>
          <p:cNvPr id="174" name="Shape 174"/>
          <p:cNvSpPr/>
          <p:nvPr/>
        </p:nvSpPr>
        <p:spPr>
          <a:xfrm>
            <a:off x="5316461" y="1814669"/>
            <a:ext cx="2536032" cy="36215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marL="522368" indent="-200911" defTabSz="321457">
              <a:defRPr sz="2000" u="sng">
                <a:solidFill>
                  <a:srgbClr val="595959"/>
                </a:solidFill>
                <a:latin typeface="Times New Roman"/>
                <a:ea typeface="Times New Roman"/>
                <a:cs typeface="Times New Roman"/>
                <a:sym typeface="Times New Roman"/>
              </a:defRPr>
            </a:pPr>
            <a:r>
              <a:rPr sz="1406">
                <a:latin typeface="Courier New"/>
                <a:ea typeface="Courier New"/>
                <a:cs typeface="Courier New"/>
                <a:sym typeface="Courier New"/>
              </a:rPr>
              <a:t> </a:t>
            </a:r>
            <a:r>
              <a:rPr sz="1406"/>
              <a:t>Plaintext          Cipher   </a:t>
            </a:r>
          </a:p>
          <a:p>
            <a:pPr marL="522368" indent="-200911" defTabSz="321457">
              <a:defRPr sz="2000">
                <a:solidFill>
                  <a:srgbClr val="595959"/>
                </a:solidFill>
                <a:latin typeface="Times New Roman"/>
                <a:ea typeface="Times New Roman"/>
                <a:cs typeface="Times New Roman"/>
                <a:sym typeface="Times New Roman"/>
              </a:defRPr>
            </a:pPr>
            <a:r>
              <a:rPr sz="1406"/>
              <a:t>        </a:t>
            </a:r>
          </a:p>
          <a:p>
            <a:pPr marL="522368" lvl="1" indent="-40182" defTabSz="321457">
              <a:defRPr sz="1800">
                <a:solidFill>
                  <a:srgbClr val="595959"/>
                </a:solidFill>
                <a:latin typeface="Times New Roman"/>
                <a:ea typeface="Times New Roman"/>
                <a:cs typeface="Times New Roman"/>
                <a:sym typeface="Times New Roman"/>
              </a:defRPr>
            </a:pPr>
            <a:r>
              <a:rPr sz="1266"/>
              <a:t>		A		E 		                                                              </a:t>
            </a:r>
          </a:p>
          <a:p>
            <a:pPr marL="522368" lvl="1" indent="-40182" defTabSz="321457">
              <a:defRPr sz="1800">
                <a:solidFill>
                  <a:srgbClr val="595959"/>
                </a:solidFill>
                <a:latin typeface="Times New Roman"/>
                <a:ea typeface="Times New Roman"/>
                <a:cs typeface="Times New Roman"/>
                <a:sym typeface="Times New Roman"/>
              </a:defRPr>
            </a:pPr>
            <a:r>
              <a:rPr sz="1266"/>
              <a:t>    B		F		</a:t>
            </a:r>
          </a:p>
          <a:p>
            <a:pPr marL="522368" indent="-200911" defTabSz="321457">
              <a:defRPr sz="1800">
                <a:solidFill>
                  <a:srgbClr val="595959"/>
                </a:solidFill>
                <a:latin typeface="Times New Roman"/>
                <a:ea typeface="Times New Roman"/>
                <a:cs typeface="Times New Roman"/>
                <a:sym typeface="Times New Roman"/>
              </a:defRPr>
            </a:pPr>
            <a:r>
              <a:rPr sz="1266"/>
              <a:t>		C		G		        </a:t>
            </a:r>
          </a:p>
          <a:p>
            <a:pPr marL="522368" indent="-200911" defTabSz="321457">
              <a:defRPr sz="1800">
                <a:solidFill>
                  <a:srgbClr val="595959"/>
                </a:solidFill>
                <a:latin typeface="Times New Roman"/>
                <a:ea typeface="Times New Roman"/>
                <a:cs typeface="Times New Roman"/>
                <a:sym typeface="Times New Roman"/>
              </a:defRPr>
            </a:pPr>
            <a:r>
              <a:rPr sz="1266"/>
              <a:t>		D		H		</a:t>
            </a:r>
          </a:p>
          <a:p>
            <a:pPr marL="522368" indent="-200911" defTabSz="321457">
              <a:defRPr sz="1800">
                <a:solidFill>
                  <a:srgbClr val="595959"/>
                </a:solidFill>
                <a:latin typeface="Times New Roman"/>
                <a:ea typeface="Times New Roman"/>
                <a:cs typeface="Times New Roman"/>
                <a:sym typeface="Times New Roman"/>
              </a:defRPr>
            </a:pPr>
            <a:r>
              <a:rPr sz="1266"/>
              <a:t>		E		I		</a:t>
            </a:r>
          </a:p>
          <a:p>
            <a:pPr marL="522368" indent="-200911" defTabSz="321457">
              <a:defRPr sz="1800">
                <a:solidFill>
                  <a:srgbClr val="595959"/>
                </a:solidFill>
                <a:latin typeface="Times New Roman"/>
                <a:ea typeface="Times New Roman"/>
                <a:cs typeface="Times New Roman"/>
                <a:sym typeface="Times New Roman"/>
              </a:defRPr>
            </a:pPr>
            <a:r>
              <a:rPr sz="1266"/>
              <a:t>		F		J	</a:t>
            </a:r>
          </a:p>
          <a:p>
            <a:pPr marL="522368" indent="-200911" defTabSz="321457">
              <a:defRPr sz="1800">
                <a:solidFill>
                  <a:srgbClr val="595959"/>
                </a:solidFill>
                <a:latin typeface="Times New Roman"/>
                <a:ea typeface="Times New Roman"/>
                <a:cs typeface="Times New Roman"/>
                <a:sym typeface="Times New Roman"/>
              </a:defRPr>
            </a:pPr>
            <a:r>
              <a:rPr sz="1266"/>
              <a:t>		.		.		</a:t>
            </a:r>
          </a:p>
          <a:p>
            <a:pPr marL="522368" indent="-200911" defTabSz="321457">
              <a:defRPr sz="1800">
                <a:solidFill>
                  <a:srgbClr val="595959"/>
                </a:solidFill>
                <a:latin typeface="Times New Roman"/>
                <a:ea typeface="Times New Roman"/>
                <a:cs typeface="Times New Roman"/>
                <a:sym typeface="Times New Roman"/>
              </a:defRPr>
            </a:pPr>
            <a:r>
              <a:rPr sz="1266"/>
              <a:t>		. 		. 		</a:t>
            </a:r>
          </a:p>
          <a:p>
            <a:pPr marL="522368" indent="-200911" defTabSz="321457">
              <a:defRPr sz="1800">
                <a:solidFill>
                  <a:srgbClr val="595959"/>
                </a:solidFill>
                <a:latin typeface="Times New Roman"/>
                <a:ea typeface="Times New Roman"/>
                <a:cs typeface="Times New Roman"/>
                <a:sym typeface="Times New Roman"/>
              </a:defRPr>
            </a:pPr>
            <a:r>
              <a:rPr sz="1266"/>
              <a:t>		. 		.					</a:t>
            </a:r>
          </a:p>
          <a:p>
            <a:pPr marL="522368" indent="-200911" defTabSz="321457">
              <a:defRPr sz="1800">
                <a:solidFill>
                  <a:srgbClr val="595959"/>
                </a:solidFill>
                <a:latin typeface="Times New Roman"/>
                <a:ea typeface="Times New Roman"/>
                <a:cs typeface="Times New Roman"/>
                <a:sym typeface="Times New Roman"/>
              </a:defRPr>
            </a:pPr>
            <a:r>
              <a:rPr sz="1266"/>
              <a:t>		U		Y		</a:t>
            </a:r>
          </a:p>
          <a:p>
            <a:pPr marL="522368" indent="-200911" defTabSz="321457">
              <a:defRPr sz="1800">
                <a:solidFill>
                  <a:srgbClr val="595959"/>
                </a:solidFill>
                <a:latin typeface="Times New Roman"/>
                <a:ea typeface="Times New Roman"/>
                <a:cs typeface="Times New Roman"/>
                <a:sym typeface="Times New Roman"/>
              </a:defRPr>
            </a:pPr>
            <a:r>
              <a:rPr sz="1266"/>
              <a:t>		V		Z		</a:t>
            </a:r>
          </a:p>
          <a:p>
            <a:pPr marL="522368" indent="-200911" defTabSz="321457">
              <a:defRPr sz="1800">
                <a:solidFill>
                  <a:srgbClr val="595959"/>
                </a:solidFill>
                <a:latin typeface="Times New Roman"/>
                <a:ea typeface="Times New Roman"/>
                <a:cs typeface="Times New Roman"/>
                <a:sym typeface="Times New Roman"/>
              </a:defRPr>
            </a:pPr>
            <a:r>
              <a:rPr sz="1266"/>
              <a:t>		W		A		</a:t>
            </a:r>
          </a:p>
          <a:p>
            <a:pPr marL="522368" indent="-200911" defTabSz="321457">
              <a:defRPr sz="1800">
                <a:solidFill>
                  <a:srgbClr val="595959"/>
                </a:solidFill>
                <a:latin typeface="Times New Roman"/>
                <a:ea typeface="Times New Roman"/>
                <a:cs typeface="Times New Roman"/>
                <a:sym typeface="Times New Roman"/>
              </a:defRPr>
            </a:pPr>
            <a:r>
              <a:rPr sz="1266"/>
              <a:t>		X		B	</a:t>
            </a:r>
          </a:p>
          <a:p>
            <a:pPr marL="522368" indent="-200911" defTabSz="321457">
              <a:defRPr sz="1800">
                <a:solidFill>
                  <a:srgbClr val="595959"/>
                </a:solidFill>
                <a:latin typeface="Times New Roman"/>
                <a:ea typeface="Times New Roman"/>
                <a:cs typeface="Times New Roman"/>
                <a:sym typeface="Times New Roman"/>
              </a:defRPr>
            </a:pPr>
            <a:r>
              <a:rPr sz="1266"/>
              <a:t>		Y		C	</a:t>
            </a:r>
          </a:p>
          <a:p>
            <a:pPr marL="522368" indent="-200911" defTabSz="321457">
              <a:defRPr sz="1800">
                <a:solidFill>
                  <a:srgbClr val="595959"/>
                </a:solidFill>
                <a:latin typeface="Times New Roman"/>
                <a:ea typeface="Times New Roman"/>
                <a:cs typeface="Times New Roman"/>
                <a:sym typeface="Times New Roman"/>
              </a:defRPr>
            </a:pPr>
            <a:r>
              <a:rPr sz="1266"/>
              <a:t>		Z 		D		</a:t>
            </a:r>
          </a:p>
        </p:txBody>
      </p:sp>
      <p:sp>
        <p:nvSpPr>
          <p:cNvPr id="175" name="Shape 175"/>
          <p:cNvSpPr/>
          <p:nvPr/>
        </p:nvSpPr>
        <p:spPr>
          <a:xfrm>
            <a:off x="5502117" y="5459253"/>
            <a:ext cx="2160849" cy="44005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400"/>
            </a:lvl1pPr>
          </a:lstStyle>
          <a:p>
            <a:r>
              <a:rPr sz="2391"/>
              <a:t>c=(m+4) mod 26</a:t>
            </a:r>
          </a:p>
        </p:txBody>
      </p:sp>
      <p:pic>
        <p:nvPicPr>
          <p:cNvPr id="176" name="pasted-image.pdf"/>
          <p:cNvPicPr>
            <a:picLocks noChangeAspect="1"/>
          </p:cNvPicPr>
          <p:nvPr/>
        </p:nvPicPr>
        <p:blipFill>
          <a:blip r:embed="rId2">
            <a:extLst/>
          </a:blip>
          <a:stretch>
            <a:fillRect/>
          </a:stretch>
        </p:blipFill>
        <p:spPr>
          <a:xfrm>
            <a:off x="2728019" y="2268141"/>
            <a:ext cx="2985417" cy="2967323"/>
          </a:xfrm>
          <a:prstGeom prst="rect">
            <a:avLst/>
          </a:prstGeom>
          <a:ln w="12700">
            <a:miter lim="400000"/>
          </a:ln>
        </p:spPr>
      </p:pic>
      <p:sp>
        <p:nvSpPr>
          <p:cNvPr id="177" name="Shape 177"/>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13</a:t>
            </a:fld>
            <a:endParaRPr/>
          </a:p>
        </p:txBody>
      </p:sp>
    </p:spTree>
    <p:extLst>
      <p:ext uri="{BB962C8B-B14F-4D97-AF65-F5344CB8AC3E}">
        <p14:creationId xmlns:p14="http://schemas.microsoft.com/office/powerpoint/2010/main" val="3379516125"/>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76"/>
                                        </p:tgtEl>
                                        <p:attrNameLst>
                                          <p:attrName>style.visibility</p:attrName>
                                        </p:attrNameLst>
                                      </p:cBhvr>
                                      <p:to>
                                        <p:strVal val="visible"/>
                                      </p:to>
                                    </p:set>
                                    <p:animEffect transition="in" filter="dissolve">
                                      <p:cBhvr>
                                        <p:cTn id="7"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asted-image.tiff"/>
          <p:cNvPicPr>
            <a:picLocks noChangeAspect="1"/>
          </p:cNvPicPr>
          <p:nvPr/>
        </p:nvPicPr>
        <p:blipFill>
          <a:blip r:embed="rId2">
            <a:extLst/>
          </a:blip>
          <a:stretch>
            <a:fillRect/>
          </a:stretch>
        </p:blipFill>
        <p:spPr>
          <a:xfrm>
            <a:off x="580430" y="1995858"/>
            <a:ext cx="7799425" cy="4110730"/>
          </a:xfrm>
          <a:prstGeom prst="rect">
            <a:avLst/>
          </a:prstGeom>
          <a:ln w="12700">
            <a:miter lim="400000"/>
          </a:ln>
        </p:spPr>
      </p:pic>
      <p:sp>
        <p:nvSpPr>
          <p:cNvPr id="180" name="Shape 180"/>
          <p:cNvSpPr>
            <a:spLocks noGrp="1"/>
          </p:cNvSpPr>
          <p:nvPr>
            <p:ph type="title" idx="4294967295"/>
          </p:nvPr>
        </p:nvSpPr>
        <p:spPr>
          <a:prstGeom prst="rect">
            <a:avLst/>
          </a:prstGeom>
        </p:spPr>
        <p:txBody>
          <a:bodyPr>
            <a:normAutofit fontScale="90000"/>
          </a:bodyPr>
          <a:lstStyle>
            <a:lvl1pPr defTabSz="502412">
              <a:defRPr sz="6708"/>
            </a:lvl1pPr>
          </a:lstStyle>
          <a:p>
            <a:r>
              <a:t>Brute-Force Cryptanalysis</a:t>
            </a:r>
          </a:p>
        </p:txBody>
      </p:sp>
      <p:sp>
        <p:nvSpPr>
          <p:cNvPr id="181" name="Shape 18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a:t>
            </a:fld>
            <a:endParaRPr/>
          </a:p>
        </p:txBody>
      </p:sp>
    </p:spTree>
    <p:extLst>
      <p:ext uri="{BB962C8B-B14F-4D97-AF65-F5344CB8AC3E}">
        <p14:creationId xmlns:p14="http://schemas.microsoft.com/office/powerpoint/2010/main" val="3445837572"/>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title"/>
          </p:nvPr>
        </p:nvSpPr>
        <p:spPr>
          <a:prstGeom prst="rect">
            <a:avLst/>
          </a:prstGeom>
        </p:spPr>
        <p:txBody>
          <a:bodyPr>
            <a:normAutofit/>
          </a:bodyPr>
          <a:lstStyle>
            <a:lvl1pPr defTabSz="537463">
              <a:defRPr sz="7176"/>
            </a:lvl1pPr>
          </a:lstStyle>
          <a:p>
            <a:pPr algn="l"/>
            <a:r>
              <a:rPr sz="4400" dirty="0" err="1"/>
              <a:t>Monoalphabetic</a:t>
            </a:r>
            <a:r>
              <a:rPr sz="4400" dirty="0"/>
              <a:t> Cipher</a:t>
            </a:r>
          </a:p>
        </p:txBody>
      </p:sp>
      <p:sp>
        <p:nvSpPr>
          <p:cNvPr id="184" name="Shape 184"/>
          <p:cNvSpPr>
            <a:spLocks noGrp="1"/>
          </p:cNvSpPr>
          <p:nvPr>
            <p:ph type="body" idx="1"/>
          </p:nvPr>
        </p:nvSpPr>
        <p:spPr>
          <a:prstGeom prst="rect">
            <a:avLst/>
          </a:prstGeom>
        </p:spPr>
        <p:txBody>
          <a:bodyPr/>
          <a:lstStyle/>
          <a:p>
            <a:r>
              <a:t>rather than just shifting the alphabet</a:t>
            </a:r>
          </a:p>
          <a:p>
            <a:r>
              <a:t>could shuffle the letters arbitrarily</a:t>
            </a:r>
          </a:p>
          <a:p>
            <a:r>
              <a:t>each plaintext letter maps to a different random ciphertext letter</a:t>
            </a:r>
          </a:p>
          <a:p>
            <a:endParaRPr/>
          </a:p>
          <a:p>
            <a:pPr marL="522368" indent="-200911" defTabSz="321457">
              <a:spcBef>
                <a:spcPts val="0"/>
              </a:spcBef>
              <a:buNone/>
              <a:defRPr sz="2400">
                <a:solidFill>
                  <a:srgbClr val="595959"/>
                </a:solidFill>
                <a:latin typeface="Courier New"/>
                <a:ea typeface="Courier New"/>
                <a:cs typeface="Courier New"/>
                <a:sym typeface="Courier New"/>
              </a:defRPr>
            </a:pPr>
            <a:endParaRPr>
              <a:latin typeface="Times New Roman"/>
              <a:ea typeface="Times New Roman"/>
              <a:cs typeface="Times New Roman"/>
              <a:sym typeface="Times New Roman"/>
            </a:endParaRPr>
          </a:p>
        </p:txBody>
      </p:sp>
      <p:sp>
        <p:nvSpPr>
          <p:cNvPr id="185" name="Shape 185"/>
          <p:cNvSpPr/>
          <p:nvPr/>
        </p:nvSpPr>
        <p:spPr>
          <a:xfrm>
            <a:off x="839897" y="4731158"/>
            <a:ext cx="6510437" cy="141404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marL="522368" indent="-200911" defTabSz="321457">
              <a:defRPr sz="3100">
                <a:solidFill>
                  <a:srgbClr val="595959"/>
                </a:solidFill>
                <a:latin typeface="Courier New"/>
                <a:ea typeface="Courier New"/>
                <a:cs typeface="Courier New"/>
                <a:sym typeface="Courier New"/>
              </a:defRPr>
            </a:pPr>
            <a:r>
              <a:rPr sz="2180"/>
              <a:t>Plain:  abcdefghijklmnopqrstuvwxyz </a:t>
            </a:r>
          </a:p>
          <a:p>
            <a:pPr marL="522368" indent="-200911" defTabSz="321457">
              <a:defRPr sz="3100">
                <a:solidFill>
                  <a:srgbClr val="595959"/>
                </a:solidFill>
                <a:latin typeface="Courier New"/>
                <a:ea typeface="Courier New"/>
                <a:cs typeface="Courier New"/>
                <a:sym typeface="Courier New"/>
              </a:defRPr>
            </a:pPr>
            <a:r>
              <a:rPr sz="2180"/>
              <a:t>Cipher: DKVQFIBJWPESCXHTMYAUOLRGZN</a:t>
            </a:r>
          </a:p>
          <a:p>
            <a:pPr marL="522368" indent="-200911" defTabSz="321457">
              <a:defRPr sz="3100">
                <a:solidFill>
                  <a:srgbClr val="595959"/>
                </a:solidFill>
                <a:latin typeface="Courier New"/>
                <a:ea typeface="Courier New"/>
                <a:cs typeface="Courier New"/>
                <a:sym typeface="Courier New"/>
              </a:defRPr>
            </a:pPr>
            <a:r>
              <a:rPr sz="2180"/>
              <a:t>Plaintext:  ifwewishtoreplaceletters</a:t>
            </a:r>
          </a:p>
          <a:p>
            <a:pPr marL="522368" indent="-200911" defTabSz="321457">
              <a:defRPr sz="2400">
                <a:solidFill>
                  <a:srgbClr val="595959"/>
                </a:solidFill>
                <a:latin typeface="Courier New"/>
                <a:ea typeface="Courier New"/>
                <a:cs typeface="Courier New"/>
                <a:sym typeface="Courier New"/>
              </a:defRPr>
            </a:pPr>
            <a:r>
              <a:rPr sz="2180"/>
              <a:t>Ciphertext: WIRFRWAJUHYFTSDVFSFUUFYA</a:t>
            </a:r>
            <a:r>
              <a:rPr sz="1687">
                <a:latin typeface="Times New Roman"/>
                <a:ea typeface="Times New Roman"/>
                <a:cs typeface="Times New Roman"/>
                <a:sym typeface="Times New Roman"/>
              </a:rPr>
              <a:t> </a:t>
            </a:r>
          </a:p>
        </p:txBody>
      </p:sp>
      <p:sp>
        <p:nvSpPr>
          <p:cNvPr id="186" name="Shape 186"/>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15</a:t>
            </a:fld>
            <a:endParaRPr/>
          </a:p>
        </p:txBody>
      </p:sp>
    </p:spTree>
    <p:extLst>
      <p:ext uri="{BB962C8B-B14F-4D97-AF65-F5344CB8AC3E}">
        <p14:creationId xmlns:p14="http://schemas.microsoft.com/office/powerpoint/2010/main" val="196181602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p:cNvSpPr>
          <p:nvPr>
            <p:ph type="title"/>
          </p:nvPr>
        </p:nvSpPr>
        <p:spPr>
          <a:prstGeom prst="rect">
            <a:avLst/>
          </a:prstGeom>
        </p:spPr>
        <p:txBody>
          <a:bodyPr>
            <a:normAutofit/>
          </a:bodyPr>
          <a:lstStyle>
            <a:lvl1pPr defTabSz="537463">
              <a:defRPr sz="7176"/>
            </a:lvl1pPr>
          </a:lstStyle>
          <a:p>
            <a:pPr algn="l"/>
            <a:r>
              <a:rPr sz="4400" dirty="0" err="1"/>
              <a:t>Monoalphabetic</a:t>
            </a:r>
            <a:r>
              <a:rPr sz="4400" dirty="0"/>
              <a:t> Cipher</a:t>
            </a:r>
          </a:p>
        </p:txBody>
      </p:sp>
      <p:sp>
        <p:nvSpPr>
          <p:cNvPr id="189" name="Shape 189"/>
          <p:cNvSpPr>
            <a:spLocks noGrp="1"/>
          </p:cNvSpPr>
          <p:nvPr>
            <p:ph type="body" idx="1"/>
          </p:nvPr>
        </p:nvSpPr>
        <p:spPr>
          <a:prstGeom prst="rect">
            <a:avLst/>
          </a:prstGeom>
        </p:spPr>
        <p:txBody>
          <a:bodyPr/>
          <a:lstStyle/>
          <a:p>
            <a:r>
              <a:t>now we have a total of 26!=4 x 10</a:t>
            </a:r>
            <a:r>
              <a:rPr baseline="31999"/>
              <a:t>26</a:t>
            </a:r>
            <a:r>
              <a:t> possibilities</a:t>
            </a:r>
          </a:p>
          <a:p>
            <a:r>
              <a:t>might think it is secure</a:t>
            </a:r>
          </a:p>
          <a:p>
            <a:r>
              <a:t>but would be !!!WRONG!!!</a:t>
            </a:r>
          </a:p>
          <a:p>
            <a:r>
              <a:t>problem is language characteristics</a:t>
            </a:r>
          </a:p>
        </p:txBody>
      </p:sp>
      <p:sp>
        <p:nvSpPr>
          <p:cNvPr id="190" name="Shape 19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16</a:t>
            </a:fld>
            <a:endParaRPr/>
          </a:p>
        </p:txBody>
      </p:sp>
    </p:spTree>
    <p:extLst>
      <p:ext uri="{BB962C8B-B14F-4D97-AF65-F5344CB8AC3E}">
        <p14:creationId xmlns:p14="http://schemas.microsoft.com/office/powerpoint/2010/main" val="234998005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pasted-image.pdf"/>
          <p:cNvPicPr>
            <a:picLocks noChangeAspect="1"/>
          </p:cNvPicPr>
          <p:nvPr/>
        </p:nvPicPr>
        <p:blipFill>
          <a:blip r:embed="rId2">
            <a:extLst/>
          </a:blip>
          <a:stretch>
            <a:fillRect/>
          </a:stretch>
        </p:blipFill>
        <p:spPr>
          <a:xfrm>
            <a:off x="1098352" y="1830586"/>
            <a:ext cx="6692787" cy="3676902"/>
          </a:xfrm>
          <a:prstGeom prst="rect">
            <a:avLst/>
          </a:prstGeom>
          <a:ln w="12700">
            <a:miter lim="400000"/>
          </a:ln>
        </p:spPr>
      </p:pic>
      <p:sp>
        <p:nvSpPr>
          <p:cNvPr id="193" name="Shape 193"/>
          <p:cNvSpPr>
            <a:spLocks noGrp="1"/>
          </p:cNvSpPr>
          <p:nvPr>
            <p:ph type="title" idx="4294967295"/>
          </p:nvPr>
        </p:nvSpPr>
        <p:spPr>
          <a:prstGeom prst="rect">
            <a:avLst/>
          </a:prstGeom>
        </p:spPr>
        <p:txBody>
          <a:bodyPr>
            <a:normAutofit/>
          </a:bodyPr>
          <a:lstStyle>
            <a:lvl1pPr defTabSz="502412">
              <a:defRPr sz="6708"/>
            </a:lvl1pPr>
          </a:lstStyle>
          <a:p>
            <a:pPr algn="l"/>
            <a:r>
              <a:rPr sz="4400" dirty="0"/>
              <a:t>English Letter Frequencies</a:t>
            </a:r>
          </a:p>
        </p:txBody>
      </p:sp>
      <p:sp>
        <p:nvSpPr>
          <p:cNvPr id="194" name="Shape 19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17</a:t>
            </a:fld>
            <a:endParaRPr/>
          </a:p>
        </p:txBody>
      </p:sp>
    </p:spTree>
    <p:extLst>
      <p:ext uri="{BB962C8B-B14F-4D97-AF65-F5344CB8AC3E}">
        <p14:creationId xmlns:p14="http://schemas.microsoft.com/office/powerpoint/2010/main" val="3144548390"/>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p:cNvSpPr>
          <p:nvPr>
            <p:ph type="title"/>
          </p:nvPr>
        </p:nvSpPr>
        <p:spPr>
          <a:prstGeom prst="rect">
            <a:avLst/>
          </a:prstGeom>
        </p:spPr>
        <p:txBody>
          <a:bodyPr>
            <a:noAutofit/>
          </a:bodyPr>
          <a:lstStyle>
            <a:lvl1pPr defTabSz="502412">
              <a:defRPr sz="6708"/>
            </a:lvl1pPr>
          </a:lstStyle>
          <a:p>
            <a:r>
              <a:rPr sz="4800" dirty="0" err="1"/>
              <a:t>Monoalphabetic</a:t>
            </a:r>
            <a:r>
              <a:rPr sz="4800" dirty="0"/>
              <a:t> Cipher: Attack </a:t>
            </a:r>
          </a:p>
        </p:txBody>
      </p:sp>
      <p:pic>
        <p:nvPicPr>
          <p:cNvPr id="197" name="pasted-image.pdf"/>
          <p:cNvPicPr>
            <a:picLocks noChangeAspect="1"/>
          </p:cNvPicPr>
          <p:nvPr/>
        </p:nvPicPr>
        <p:blipFill>
          <a:blip r:embed="rId2">
            <a:extLst/>
          </a:blip>
          <a:stretch>
            <a:fillRect/>
          </a:stretch>
        </p:blipFill>
        <p:spPr>
          <a:xfrm>
            <a:off x="887759" y="3915493"/>
            <a:ext cx="2341067" cy="2049538"/>
          </a:xfrm>
          <a:prstGeom prst="rect">
            <a:avLst/>
          </a:prstGeom>
          <a:ln w="12700">
            <a:miter lim="400000"/>
          </a:ln>
        </p:spPr>
      </p:pic>
      <p:pic>
        <p:nvPicPr>
          <p:cNvPr id="198" name="pasted-image.pdf"/>
          <p:cNvPicPr>
            <a:picLocks noChangeAspect="1"/>
          </p:cNvPicPr>
          <p:nvPr/>
        </p:nvPicPr>
        <p:blipFill>
          <a:blip r:embed="rId3">
            <a:extLst/>
          </a:blip>
          <a:stretch>
            <a:fillRect/>
          </a:stretch>
        </p:blipFill>
        <p:spPr>
          <a:xfrm>
            <a:off x="3629918" y="3915493"/>
            <a:ext cx="3554016" cy="1571626"/>
          </a:xfrm>
          <a:prstGeom prst="rect">
            <a:avLst/>
          </a:prstGeom>
          <a:ln w="12700">
            <a:miter lim="400000"/>
          </a:ln>
        </p:spPr>
      </p:pic>
      <p:pic>
        <p:nvPicPr>
          <p:cNvPr id="199" name="pasted-image.pdf"/>
          <p:cNvPicPr>
            <a:picLocks noChangeAspect="1"/>
          </p:cNvPicPr>
          <p:nvPr/>
        </p:nvPicPr>
        <p:blipFill>
          <a:blip r:embed="rId4">
            <a:extLst/>
          </a:blip>
          <a:stretch>
            <a:fillRect/>
          </a:stretch>
        </p:blipFill>
        <p:spPr>
          <a:xfrm>
            <a:off x="968871" y="2078297"/>
            <a:ext cx="6607969" cy="1446610"/>
          </a:xfrm>
          <a:prstGeom prst="rect">
            <a:avLst/>
          </a:prstGeom>
          <a:ln w="12700">
            <a:miter lim="400000"/>
          </a:ln>
        </p:spPr>
      </p:pic>
      <p:sp>
        <p:nvSpPr>
          <p:cNvPr id="200" name="Shape 20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18</a:t>
            </a:fld>
            <a:endParaRPr/>
          </a:p>
        </p:txBody>
      </p:sp>
    </p:spTree>
    <p:extLst>
      <p:ext uri="{BB962C8B-B14F-4D97-AF65-F5344CB8AC3E}">
        <p14:creationId xmlns:p14="http://schemas.microsoft.com/office/powerpoint/2010/main" val="3346743786"/>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title"/>
          </p:nvPr>
        </p:nvSpPr>
        <p:spPr>
          <a:prstGeom prst="rect">
            <a:avLst/>
          </a:prstGeom>
        </p:spPr>
        <p:txBody>
          <a:bodyPr>
            <a:normAutofit/>
          </a:bodyPr>
          <a:lstStyle>
            <a:lvl1pPr defTabSz="537463">
              <a:defRPr sz="7176"/>
            </a:lvl1pPr>
          </a:lstStyle>
          <a:p>
            <a:pPr algn="l"/>
            <a:r>
              <a:rPr sz="5400" dirty="0" err="1"/>
              <a:t>Vigenere</a:t>
            </a:r>
            <a:r>
              <a:rPr sz="5400" dirty="0"/>
              <a:t> Cipher (1585)</a:t>
            </a:r>
          </a:p>
        </p:txBody>
      </p:sp>
      <p:pic>
        <p:nvPicPr>
          <p:cNvPr id="203" name="pasted-image.pdf"/>
          <p:cNvPicPr>
            <a:picLocks noChangeAspect="1"/>
          </p:cNvPicPr>
          <p:nvPr/>
        </p:nvPicPr>
        <p:blipFill>
          <a:blip r:embed="rId2">
            <a:extLst/>
          </a:blip>
          <a:stretch>
            <a:fillRect/>
          </a:stretch>
        </p:blipFill>
        <p:spPr>
          <a:xfrm>
            <a:off x="2196703" y="1567160"/>
            <a:ext cx="4572576" cy="4572576"/>
          </a:xfrm>
          <a:prstGeom prst="rect">
            <a:avLst/>
          </a:prstGeom>
          <a:ln w="12700">
            <a:miter lim="400000"/>
          </a:ln>
        </p:spPr>
      </p:pic>
      <p:sp>
        <p:nvSpPr>
          <p:cNvPr id="204" name="Shape 20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19</a:t>
            </a:fld>
            <a:endParaRPr/>
          </a:p>
        </p:txBody>
      </p:sp>
    </p:spTree>
    <p:extLst>
      <p:ext uri="{BB962C8B-B14F-4D97-AF65-F5344CB8AC3E}">
        <p14:creationId xmlns:p14="http://schemas.microsoft.com/office/powerpoint/2010/main" val="187451292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wrap="square" bIns="0">
            <a:normAutofit/>
          </a:bodyPr>
          <a:lstStyle/>
          <a:p>
            <a:pPr lvl="0" algn="ctr">
              <a:spcBef>
                <a:spcPts val="0"/>
              </a:spcBef>
            </a:pPr>
            <a:r>
              <a:rPr lang="en-US" sz="2800" b="1" dirty="0">
                <a:solidFill>
                  <a:schemeClr val="tx1"/>
                </a:solidFill>
                <a:ea typeface="宋体" pitchFamily="2" charset="-122"/>
              </a:rPr>
              <a:t>Personal Introduction</a:t>
            </a:r>
            <a:endParaRPr lang="en-US" dirty="0"/>
          </a:p>
        </p:txBody>
      </p:sp>
      <p:sp>
        <p:nvSpPr>
          <p:cNvPr id="30" name="灯片编号占位符 3"/>
          <p:cNvSpPr>
            <a:spLocks noGrp="1" noChangeArrowheads="1"/>
          </p:cNvSpPr>
          <p:nvPr/>
        </p:nvSpPr>
        <p:spPr bwMode="auto">
          <a:xfrm>
            <a:off x="8579296" y="6309320"/>
            <a:ext cx="457200"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eaLnBrk="0" hangingPunct="0">
              <a:spcBef>
                <a:spcPts val="575"/>
              </a:spcBef>
              <a:buClr>
                <a:schemeClr val="accent1"/>
              </a:buClr>
              <a:buSzPct val="85000"/>
              <a:buFont typeface="Wingdings 2" pitchFamily="18" charset="2"/>
              <a:buChar char=""/>
              <a:defRPr sz="2600">
                <a:solidFill>
                  <a:schemeClr val="tx1"/>
                </a:solidFill>
                <a:latin typeface="Perpetua" pitchFamily="18" charset="0"/>
                <a:ea typeface="宋体" pitchFamily="2" charset="-122"/>
              </a:defRPr>
            </a:lvl1pPr>
            <a:lvl2pPr marL="742950" indent="-285750" eaLnBrk="0" hangingPunct="0">
              <a:spcBef>
                <a:spcPts val="375"/>
              </a:spcBef>
              <a:buClr>
                <a:schemeClr val="accent1"/>
              </a:buClr>
              <a:buSzPct val="85000"/>
              <a:buFont typeface="Wingdings 2" pitchFamily="18" charset="2"/>
              <a:buChar char=""/>
              <a:defRPr sz="2400">
                <a:solidFill>
                  <a:schemeClr val="tx1"/>
                </a:solidFill>
                <a:latin typeface="Perpetua" pitchFamily="18" charset="0"/>
                <a:ea typeface="宋体" pitchFamily="2" charset="-122"/>
              </a:defRPr>
            </a:lvl2pPr>
            <a:lvl3pPr marL="1143000" indent="-228600" eaLnBrk="0" hangingPunct="0">
              <a:spcBef>
                <a:spcPts val="375"/>
              </a:spcBef>
              <a:buClr>
                <a:schemeClr val="accent1"/>
              </a:buClr>
              <a:buSzPct val="85000"/>
              <a:buFont typeface="Wingdings 2" pitchFamily="18" charset="2"/>
              <a:buChar char=""/>
              <a:defRPr sz="2000">
                <a:solidFill>
                  <a:schemeClr val="tx1"/>
                </a:solidFill>
                <a:latin typeface="Perpetua" pitchFamily="18" charset="0"/>
                <a:ea typeface="宋体" pitchFamily="2" charset="-122"/>
              </a:defRPr>
            </a:lvl3pPr>
            <a:lvl4pPr marL="1600200" indent="-228600" eaLnBrk="0" hangingPunct="0">
              <a:spcBef>
                <a:spcPts val="375"/>
              </a:spcBef>
              <a:buClr>
                <a:schemeClr val="accent1"/>
              </a:buClr>
              <a:buSzPct val="85000"/>
              <a:buFont typeface="Wingdings 2" pitchFamily="18" charset="2"/>
              <a:buChar char=""/>
              <a:defRPr sz="2000">
                <a:solidFill>
                  <a:schemeClr val="tx1"/>
                </a:solidFill>
                <a:latin typeface="Perpetua" pitchFamily="18" charset="0"/>
                <a:ea typeface="宋体" pitchFamily="2" charset="-122"/>
              </a:defRPr>
            </a:lvl4pPr>
            <a:lvl5pPr marL="2057400" indent="-228600" eaLnBrk="0" hangingPunct="0">
              <a:spcBef>
                <a:spcPts val="375"/>
              </a:spcBef>
              <a:buClr>
                <a:schemeClr val="accent1"/>
              </a:buClr>
              <a:buFont typeface="Wingdings 2" pitchFamily="18" charset="2"/>
              <a:buChar char="o"/>
              <a:defRPr sz="2000">
                <a:solidFill>
                  <a:schemeClr val="tx1"/>
                </a:solidFill>
                <a:latin typeface="Perpetua" pitchFamily="18" charset="0"/>
                <a:ea typeface="宋体" pitchFamily="2" charset="-122"/>
              </a:defRPr>
            </a:lvl5pPr>
            <a:lvl6pPr marL="2514600" indent="-228600" eaLnBrk="0" fontAlgn="base" hangingPunct="0">
              <a:spcBef>
                <a:spcPts val="375"/>
              </a:spcBef>
              <a:spcAft>
                <a:spcPct val="0"/>
              </a:spcAft>
              <a:buClr>
                <a:schemeClr val="accent1"/>
              </a:buClr>
              <a:buFont typeface="Wingdings 2" pitchFamily="18" charset="2"/>
              <a:buChar char="o"/>
              <a:defRPr sz="2000">
                <a:solidFill>
                  <a:schemeClr val="tx1"/>
                </a:solidFill>
                <a:latin typeface="Perpetua" pitchFamily="18" charset="0"/>
                <a:ea typeface="宋体" pitchFamily="2" charset="-122"/>
              </a:defRPr>
            </a:lvl6pPr>
            <a:lvl7pPr marL="2971800" indent="-228600" eaLnBrk="0" fontAlgn="base" hangingPunct="0">
              <a:spcBef>
                <a:spcPts val="375"/>
              </a:spcBef>
              <a:spcAft>
                <a:spcPct val="0"/>
              </a:spcAft>
              <a:buClr>
                <a:schemeClr val="accent1"/>
              </a:buClr>
              <a:buFont typeface="Wingdings 2" pitchFamily="18" charset="2"/>
              <a:buChar char="o"/>
              <a:defRPr sz="2000">
                <a:solidFill>
                  <a:schemeClr val="tx1"/>
                </a:solidFill>
                <a:latin typeface="Perpetua" pitchFamily="18" charset="0"/>
                <a:ea typeface="宋体" pitchFamily="2" charset="-122"/>
              </a:defRPr>
            </a:lvl7pPr>
            <a:lvl8pPr marL="3429000" indent="-228600" eaLnBrk="0" fontAlgn="base" hangingPunct="0">
              <a:spcBef>
                <a:spcPts val="375"/>
              </a:spcBef>
              <a:spcAft>
                <a:spcPct val="0"/>
              </a:spcAft>
              <a:buClr>
                <a:schemeClr val="accent1"/>
              </a:buClr>
              <a:buFont typeface="Wingdings 2" pitchFamily="18" charset="2"/>
              <a:buChar char="o"/>
              <a:defRPr sz="2000">
                <a:solidFill>
                  <a:schemeClr val="tx1"/>
                </a:solidFill>
                <a:latin typeface="Perpetua" pitchFamily="18" charset="0"/>
                <a:ea typeface="宋体" pitchFamily="2" charset="-122"/>
              </a:defRPr>
            </a:lvl8pPr>
            <a:lvl9pPr marL="3886200" indent="-228600" eaLnBrk="0" fontAlgn="base" hangingPunct="0">
              <a:spcBef>
                <a:spcPts val="375"/>
              </a:spcBef>
              <a:spcAft>
                <a:spcPct val="0"/>
              </a:spcAft>
              <a:buClr>
                <a:schemeClr val="accent1"/>
              </a:buClr>
              <a:buFont typeface="Wingdings 2" pitchFamily="18" charset="2"/>
              <a:buChar char="o"/>
              <a:defRPr sz="2000">
                <a:solidFill>
                  <a:schemeClr val="tx1"/>
                </a:solidFill>
                <a:latin typeface="Perpetua" pitchFamily="18" charset="0"/>
                <a:ea typeface="宋体" pitchFamily="2" charset="-122"/>
              </a:defRPr>
            </a:lvl9pPr>
          </a:lstStyle>
          <a:p>
            <a:pPr algn="ctr" eaLnBrk="1" hangingPunct="1">
              <a:spcBef>
                <a:spcPct val="0"/>
              </a:spcBef>
              <a:buClrTx/>
              <a:buSzTx/>
              <a:buFont typeface="Arial" pitchFamily="34" charset="0"/>
              <a:buNone/>
            </a:pPr>
            <a:fld id="{323FEDAA-C20E-4BE2-9DBB-2D9E617C526E}" type="slidenum">
              <a:rPr lang="zh-CN" altLang="zh-CN" sz="1400">
                <a:solidFill>
                  <a:srgbClr val="FFFFFF"/>
                </a:solidFill>
                <a:latin typeface="Franklin Gothic Book" pitchFamily="34" charset="0"/>
                <a:ea typeface="幼圆" pitchFamily="49" charset="-122"/>
              </a:rPr>
              <a:pPr algn="ctr" eaLnBrk="1" hangingPunct="1">
                <a:spcBef>
                  <a:spcPct val="0"/>
                </a:spcBef>
                <a:buClrTx/>
                <a:buSzTx/>
                <a:buFont typeface="Arial" pitchFamily="34" charset="0"/>
                <a:buNone/>
              </a:pPr>
              <a:t>2</a:t>
            </a:fld>
            <a:endParaRPr lang="zh-CN" altLang="zh-CN" sz="1400" dirty="0">
              <a:solidFill>
                <a:srgbClr val="FFFFFF"/>
              </a:solidFill>
              <a:latin typeface="Franklin Gothic Book" pitchFamily="34" charset="0"/>
              <a:ea typeface="幼圆" pitchFamily="49" charset="-122"/>
            </a:endParaRPr>
          </a:p>
        </p:txBody>
      </p:sp>
      <p:sp>
        <p:nvSpPr>
          <p:cNvPr id="32" name="文字方塊 31">
            <a:extLst>
              <a:ext uri="{FF2B5EF4-FFF2-40B4-BE49-F238E27FC236}">
                <a16:creationId xmlns:a16="http://schemas.microsoft.com/office/drawing/2014/main" id="{219447AF-0087-49CA-96CE-AD1A20736C2D}"/>
              </a:ext>
            </a:extLst>
          </p:cNvPr>
          <p:cNvSpPr txBox="1"/>
          <p:nvPr/>
        </p:nvSpPr>
        <p:spPr>
          <a:xfrm>
            <a:off x="539552" y="2826979"/>
            <a:ext cx="2952328" cy="2554545"/>
          </a:xfrm>
          <a:prstGeom prst="rect">
            <a:avLst/>
          </a:prstGeom>
          <a:noFill/>
        </p:spPr>
        <p:txBody>
          <a:bodyPr wrap="square" rtlCol="0">
            <a:spAutoFit/>
          </a:bodyPr>
          <a:lstStyle/>
          <a:p>
            <a:r>
              <a:rPr lang="en-US" altLang="zh-TW" sz="1600" dirty="0">
                <a:solidFill>
                  <a:srgbClr val="0000FF"/>
                </a:solidFill>
              </a:rPr>
              <a:t>Chien-Ming Chen, Ph.D.</a:t>
            </a:r>
          </a:p>
          <a:p>
            <a:r>
              <a:rPr lang="en-US" altLang="zh-TW" sz="1600" dirty="0">
                <a:solidFill>
                  <a:srgbClr val="0000FF"/>
                </a:solidFill>
              </a:rPr>
              <a:t>(Associate Professor)</a:t>
            </a:r>
          </a:p>
          <a:p>
            <a:r>
              <a:rPr lang="en-US" altLang="zh-TW" sz="1600" dirty="0">
                <a:solidFill>
                  <a:srgbClr val="0000FF"/>
                </a:solidFill>
              </a:rPr>
              <a:t> </a:t>
            </a:r>
            <a:endParaRPr lang="en-US" altLang="zh-TW" sz="1600" u="sng" dirty="0">
              <a:solidFill>
                <a:srgbClr val="FF0000"/>
              </a:solidFill>
            </a:endParaRPr>
          </a:p>
          <a:p>
            <a:pPr marL="342900" indent="-342900">
              <a:buAutoNum type="arabicPeriod"/>
            </a:pPr>
            <a:r>
              <a:rPr lang="en-US" altLang="zh-TW" sz="1600" dirty="0">
                <a:cs typeface="Arial" panose="020B0604020202020204" pitchFamily="34" charset="0"/>
              </a:rPr>
              <a:t>Network Security</a:t>
            </a:r>
          </a:p>
          <a:p>
            <a:pPr marL="342900" indent="-342900">
              <a:buAutoNum type="arabicPeriod"/>
            </a:pPr>
            <a:r>
              <a:rPr lang="en-US" altLang="zh-TW" sz="1600" dirty="0">
                <a:cs typeface="Arial" panose="020B0604020202020204" pitchFamily="34" charset="0"/>
              </a:rPr>
              <a:t>Cryptography</a:t>
            </a:r>
          </a:p>
          <a:p>
            <a:pPr marL="342900" indent="-342900">
              <a:buAutoNum type="arabicPeriod"/>
            </a:pPr>
            <a:r>
              <a:rPr lang="en-US" altLang="zh-TW" sz="1600" dirty="0">
                <a:cs typeface="Arial" panose="020B0604020202020204" pitchFamily="34" charset="0"/>
              </a:rPr>
              <a:t>IoT,  Cloud computing, Mobile Internet, blockchain </a:t>
            </a:r>
            <a:r>
              <a:rPr lang="en-US" altLang="zh-TW" sz="1600" dirty="0" err="1">
                <a:cs typeface="Arial" panose="020B0604020202020204" pitchFamily="34" charset="0"/>
              </a:rPr>
              <a:t>etc</a:t>
            </a:r>
            <a:r>
              <a:rPr lang="en-US" altLang="zh-TW" sz="1600" dirty="0">
                <a:cs typeface="Arial" panose="020B0604020202020204" pitchFamily="34" charset="0"/>
              </a:rPr>
              <a:t>….</a:t>
            </a:r>
          </a:p>
          <a:p>
            <a:endParaRPr lang="en-US" altLang="zh-TW" sz="1600" dirty="0">
              <a:latin typeface="Arial" panose="020B0604020202020204" pitchFamily="34" charset="0"/>
              <a:cs typeface="Arial" panose="020B0604020202020204" pitchFamily="34" charset="0"/>
            </a:endParaRPr>
          </a:p>
          <a:p>
            <a:endParaRPr lang="zh-TW" altLang="en-US" sz="1600" dirty="0"/>
          </a:p>
        </p:txBody>
      </p:sp>
      <p:sp>
        <p:nvSpPr>
          <p:cNvPr id="33" name="矩形 32">
            <a:extLst>
              <a:ext uri="{FF2B5EF4-FFF2-40B4-BE49-F238E27FC236}">
                <a16:creationId xmlns:a16="http://schemas.microsoft.com/office/drawing/2014/main" id="{81E70860-6FA1-4AFC-B1BD-ECBDC3F7A273}"/>
              </a:ext>
            </a:extLst>
          </p:cNvPr>
          <p:cNvSpPr/>
          <p:nvPr/>
        </p:nvSpPr>
        <p:spPr>
          <a:xfrm>
            <a:off x="755576" y="5692425"/>
            <a:ext cx="6206870" cy="523220"/>
          </a:xfrm>
          <a:prstGeom prst="rect">
            <a:avLst/>
          </a:prstGeom>
        </p:spPr>
        <p:txBody>
          <a:bodyPr wrap="square">
            <a:spAutoFit/>
          </a:bodyPr>
          <a:lstStyle/>
          <a:p>
            <a:r>
              <a:rPr kumimoji="0" lang="en-US" altLang="en-US" sz="1400" b="1" dirty="0">
                <a:solidFill>
                  <a:srgbClr val="FF0066"/>
                </a:solidFill>
                <a:latin typeface="Arial" panose="020B0604020202020204" pitchFamily="34" charset="0"/>
                <a:ea typeface="幼圆" pitchFamily="49" charset="-122"/>
                <a:cs typeface="Arial" panose="020B0604020202020204" pitchFamily="34" charset="0"/>
              </a:rPr>
              <a:t>2012.10--2018.08, Harbin Institute of Technology </a:t>
            </a:r>
            <a:r>
              <a:rPr kumimoji="0" lang="en-US" altLang="zh-CN" sz="1400" b="1" dirty="0">
                <a:solidFill>
                  <a:srgbClr val="FF0066"/>
                </a:solidFill>
                <a:latin typeface="Arial" panose="020B0604020202020204" pitchFamily="34" charset="0"/>
                <a:ea typeface="幼圆" pitchFamily="49" charset="-122"/>
                <a:cs typeface="Arial" panose="020B0604020202020204" pitchFamily="34" charset="0"/>
              </a:rPr>
              <a:t>(Shenzhen)</a:t>
            </a:r>
            <a:br>
              <a:rPr kumimoji="0" lang="en-US" altLang="zh-CN" sz="1400" b="1" dirty="0">
                <a:solidFill>
                  <a:srgbClr val="FF0066"/>
                </a:solidFill>
                <a:latin typeface="Arial" panose="020B0604020202020204" pitchFamily="34" charset="0"/>
                <a:ea typeface="幼圆" pitchFamily="49" charset="-122"/>
                <a:cs typeface="Arial" panose="020B0604020202020204" pitchFamily="34" charset="0"/>
              </a:rPr>
            </a:br>
            <a:r>
              <a:rPr kumimoji="0" lang="en-US" altLang="zh-CN" sz="1400" b="1" dirty="0">
                <a:solidFill>
                  <a:srgbClr val="FF0066"/>
                </a:solidFill>
                <a:latin typeface="Arial" panose="020B0604020202020204" pitchFamily="34" charset="0"/>
                <a:ea typeface="幼圆" pitchFamily="49" charset="-122"/>
                <a:cs typeface="Arial" panose="020B0604020202020204" pitchFamily="34" charset="0"/>
              </a:rPr>
              <a:t>2018.09—now,      Shandong University of Science and Technology </a:t>
            </a:r>
            <a:endParaRPr kumimoji="0" lang="zh-CN" altLang="en-US" sz="1400" b="1" dirty="0">
              <a:solidFill>
                <a:srgbClr val="FF0066"/>
              </a:solidFill>
              <a:latin typeface="Arial" panose="020B0604020202020204" pitchFamily="34" charset="0"/>
              <a:ea typeface="幼圆" pitchFamily="49" charset="-122"/>
              <a:cs typeface="Arial" panose="020B0604020202020204" pitchFamily="34" charset="0"/>
            </a:endParaRPr>
          </a:p>
        </p:txBody>
      </p:sp>
      <p:sp>
        <p:nvSpPr>
          <p:cNvPr id="9" name="文字方塊 8">
            <a:extLst>
              <a:ext uri="{FF2B5EF4-FFF2-40B4-BE49-F238E27FC236}">
                <a16:creationId xmlns:a16="http://schemas.microsoft.com/office/drawing/2014/main" id="{30D3AC2A-96EA-4F72-9987-E24AD2AB69F6}"/>
              </a:ext>
            </a:extLst>
          </p:cNvPr>
          <p:cNvSpPr txBox="1"/>
          <p:nvPr/>
        </p:nvSpPr>
        <p:spPr>
          <a:xfrm>
            <a:off x="3469319" y="2854191"/>
            <a:ext cx="5307046" cy="923330"/>
          </a:xfrm>
          <a:prstGeom prst="rect">
            <a:avLst/>
          </a:prstGeom>
          <a:noFill/>
        </p:spPr>
        <p:txBody>
          <a:bodyPr wrap="square" rtlCol="0">
            <a:spAutoFit/>
          </a:bodyPr>
          <a:lstStyle/>
          <a:p>
            <a:r>
              <a:rPr lang="en-US" altLang="zh-TW" dirty="0"/>
              <a:t>Published more than 140 papers </a:t>
            </a:r>
          </a:p>
          <a:p>
            <a:r>
              <a:rPr lang="en-US" altLang="zh-TW" dirty="0"/>
              <a:t>(80 journal papers including 60 SCI papers)</a:t>
            </a:r>
            <a:br>
              <a:rPr lang="en-US" altLang="zh-TW" dirty="0"/>
            </a:br>
            <a:endParaRPr lang="en-US" altLang="zh-TW" dirty="0"/>
          </a:p>
        </p:txBody>
      </p:sp>
      <p:sp>
        <p:nvSpPr>
          <p:cNvPr id="10" name="文字方塊 9">
            <a:extLst>
              <a:ext uri="{FF2B5EF4-FFF2-40B4-BE49-F238E27FC236}">
                <a16:creationId xmlns:a16="http://schemas.microsoft.com/office/drawing/2014/main" id="{A4423170-F79B-4A05-BC61-9EB177E4682C}"/>
              </a:ext>
            </a:extLst>
          </p:cNvPr>
          <p:cNvSpPr txBox="1"/>
          <p:nvPr/>
        </p:nvSpPr>
        <p:spPr>
          <a:xfrm>
            <a:off x="3454641" y="3585888"/>
            <a:ext cx="5855209" cy="1754326"/>
          </a:xfrm>
          <a:prstGeom prst="rect">
            <a:avLst/>
          </a:prstGeom>
          <a:noFill/>
        </p:spPr>
        <p:txBody>
          <a:bodyPr wrap="square" rtlCol="0">
            <a:spAutoFit/>
          </a:bodyPr>
          <a:lstStyle/>
          <a:p>
            <a:endParaRPr lang="en-US" altLang="zh-TW" b="1" dirty="0"/>
          </a:p>
          <a:p>
            <a:r>
              <a:rPr lang="en-US" altLang="zh-TW" b="1" dirty="0"/>
              <a:t>Executive Editor</a:t>
            </a:r>
          </a:p>
          <a:p>
            <a:r>
              <a:rPr lang="en-US" altLang="zh-TW" dirty="0"/>
              <a:t>International Journal of Information and Computing Security</a:t>
            </a:r>
          </a:p>
          <a:p>
            <a:r>
              <a:rPr lang="en-US" altLang="zh-TW" b="1" dirty="0"/>
              <a:t>Associate Editor</a:t>
            </a:r>
            <a:endParaRPr lang="en-US" altLang="zh-TW" dirty="0"/>
          </a:p>
          <a:p>
            <a:r>
              <a:rPr lang="en-US" altLang="zh-TW" dirty="0"/>
              <a:t>IEEE ACCESS</a:t>
            </a:r>
          </a:p>
          <a:p>
            <a:endParaRPr lang="zh-TW" altLang="en-US" dirty="0"/>
          </a:p>
        </p:txBody>
      </p:sp>
      <p:pic>
        <p:nvPicPr>
          <p:cNvPr id="4" name="圖片 3">
            <a:extLst>
              <a:ext uri="{FF2B5EF4-FFF2-40B4-BE49-F238E27FC236}">
                <a16:creationId xmlns:a16="http://schemas.microsoft.com/office/drawing/2014/main" id="{40B4F349-42E4-CA41-BFF7-EC5631FAE504}"/>
              </a:ext>
            </a:extLst>
          </p:cNvPr>
          <p:cNvPicPr>
            <a:picLocks noChangeAspect="1"/>
          </p:cNvPicPr>
          <p:nvPr/>
        </p:nvPicPr>
        <p:blipFill>
          <a:blip r:embed="rId4"/>
          <a:stretch>
            <a:fillRect/>
          </a:stretch>
        </p:blipFill>
        <p:spPr>
          <a:xfrm>
            <a:off x="256514" y="921728"/>
            <a:ext cx="8762352" cy="1835223"/>
          </a:xfrm>
          <a:prstGeom prst="rect">
            <a:avLst/>
          </a:prstGeom>
        </p:spPr>
      </p:pic>
    </p:spTree>
    <p:custDataLst>
      <p:tags r:id="rId1"/>
    </p:custDataLst>
    <p:extLst>
      <p:ext uri="{BB962C8B-B14F-4D97-AF65-F5344CB8AC3E}">
        <p14:creationId xmlns:p14="http://schemas.microsoft.com/office/powerpoint/2010/main" val="645228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p:cNvSpPr>
          <p:nvPr>
            <p:ph type="title"/>
          </p:nvPr>
        </p:nvSpPr>
        <p:spPr>
          <a:prstGeom prst="rect">
            <a:avLst/>
          </a:prstGeom>
        </p:spPr>
        <p:txBody>
          <a:bodyPr/>
          <a:lstStyle/>
          <a:p>
            <a:pPr algn="l"/>
            <a:r>
              <a:rPr dirty="0" err="1"/>
              <a:t>Vigenere</a:t>
            </a:r>
            <a:r>
              <a:rPr dirty="0"/>
              <a:t> Cipher</a:t>
            </a:r>
          </a:p>
        </p:txBody>
      </p:sp>
      <p:sp>
        <p:nvSpPr>
          <p:cNvPr id="207" name="Shape 207"/>
          <p:cNvSpPr>
            <a:spLocks noGrp="1"/>
          </p:cNvSpPr>
          <p:nvPr>
            <p:ph type="body" idx="1"/>
          </p:nvPr>
        </p:nvSpPr>
        <p:spPr>
          <a:prstGeom prst="rect">
            <a:avLst/>
          </a:prstGeom>
        </p:spPr>
        <p:txBody>
          <a:bodyPr anchor="t"/>
          <a:lstStyle/>
          <a:p>
            <a:r>
              <a:t>An example</a:t>
            </a:r>
          </a:p>
          <a:p>
            <a:pPr lvl="1"/>
            <a:r>
              <a:t>plaintext: ATTACKATDAWN</a:t>
            </a:r>
          </a:p>
          <a:p>
            <a:pPr lvl="1"/>
            <a:r>
              <a:t>key: lemon</a:t>
            </a:r>
          </a:p>
        </p:txBody>
      </p:sp>
      <p:pic>
        <p:nvPicPr>
          <p:cNvPr id="208" name="pasted-image.pdf"/>
          <p:cNvPicPr>
            <a:picLocks noChangeAspect="1"/>
          </p:cNvPicPr>
          <p:nvPr/>
        </p:nvPicPr>
        <p:blipFill>
          <a:blip r:embed="rId2">
            <a:extLst/>
          </a:blip>
          <a:stretch>
            <a:fillRect/>
          </a:stretch>
        </p:blipFill>
        <p:spPr>
          <a:xfrm>
            <a:off x="1833446" y="4067647"/>
            <a:ext cx="4286251" cy="910829"/>
          </a:xfrm>
          <a:prstGeom prst="rect">
            <a:avLst/>
          </a:prstGeom>
          <a:ln w="12700">
            <a:miter lim="400000"/>
          </a:ln>
        </p:spPr>
      </p:pic>
      <p:sp>
        <p:nvSpPr>
          <p:cNvPr id="209" name="Shape 20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20</a:t>
            </a:fld>
            <a:endParaRPr/>
          </a:p>
        </p:txBody>
      </p:sp>
    </p:spTree>
    <p:extLst>
      <p:ext uri="{BB962C8B-B14F-4D97-AF65-F5344CB8AC3E}">
        <p14:creationId xmlns:p14="http://schemas.microsoft.com/office/powerpoint/2010/main" val="479620181"/>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圖片版面配置區 210"/>
          <p:cNvPicPr>
            <a:picLocks noGrp="1"/>
          </p:cNvPicPr>
          <p:nvPr>
            <p:ph type="pic" idx="13"/>
          </p:nvPr>
        </p:nvPicPr>
        <p:blipFill>
          <a:blip r:embed="rId2">
            <a:extLst/>
          </a:blip>
          <a:stretch>
            <a:fillRect/>
          </a:stretch>
        </p:blipFill>
        <p:spPr>
          <a:xfrm>
            <a:off x="4964906" y="1482328"/>
            <a:ext cx="3482578" cy="4429125"/>
          </a:xfrm>
          <a:prstGeom prst="rect">
            <a:avLst/>
          </a:prstGeom>
        </p:spPr>
      </p:pic>
      <p:sp>
        <p:nvSpPr>
          <p:cNvPr id="212" name="Shape 212"/>
          <p:cNvSpPr>
            <a:spLocks noGrp="1"/>
          </p:cNvSpPr>
          <p:nvPr>
            <p:ph type="title"/>
          </p:nvPr>
        </p:nvSpPr>
        <p:spPr>
          <a:prstGeom prst="rect">
            <a:avLst/>
          </a:prstGeom>
        </p:spPr>
        <p:txBody>
          <a:bodyPr>
            <a:normAutofit/>
          </a:bodyPr>
          <a:lstStyle>
            <a:lvl1pPr defTabSz="560831">
              <a:defRPr sz="7487"/>
            </a:lvl1pPr>
          </a:lstStyle>
          <a:p>
            <a:pPr algn="l"/>
            <a:r>
              <a:rPr sz="5400" dirty="0"/>
              <a:t>Enigma Rotor Machine</a:t>
            </a:r>
          </a:p>
        </p:txBody>
      </p:sp>
      <p:sp>
        <p:nvSpPr>
          <p:cNvPr id="213" name="Shape 213"/>
          <p:cNvSpPr>
            <a:spLocks noGrp="1"/>
          </p:cNvSpPr>
          <p:nvPr>
            <p:ph type="body" sz="half" idx="1"/>
          </p:nvPr>
        </p:nvSpPr>
        <p:spPr>
          <a:prstGeom prst="rect">
            <a:avLst/>
          </a:prstGeom>
        </p:spPr>
        <p:txBody>
          <a:bodyPr anchor="t"/>
          <a:lstStyle/>
          <a:p>
            <a:r>
              <a:t>The computer era</a:t>
            </a:r>
          </a:p>
          <a:p>
            <a:pPr lvl="1"/>
            <a:r>
              <a:t>Enigma Rotor Machine</a:t>
            </a:r>
          </a:p>
          <a:p>
            <a:pPr lvl="1"/>
            <a:r>
              <a:t>adopted by Germany military and government during World War II.</a:t>
            </a:r>
          </a:p>
        </p:txBody>
      </p:sp>
      <p:pic>
        <p:nvPicPr>
          <p:cNvPr id="214" name="pasted-image.pdf"/>
          <p:cNvPicPr>
            <a:picLocks noChangeAspect="1"/>
          </p:cNvPicPr>
          <p:nvPr/>
        </p:nvPicPr>
        <p:blipFill>
          <a:blip r:embed="rId3">
            <a:extLst/>
          </a:blip>
          <a:stretch>
            <a:fillRect/>
          </a:stretch>
        </p:blipFill>
        <p:spPr>
          <a:xfrm>
            <a:off x="5331023" y="2781598"/>
            <a:ext cx="2750344" cy="1830586"/>
          </a:xfrm>
          <a:prstGeom prst="rect">
            <a:avLst/>
          </a:prstGeom>
          <a:ln w="12700">
            <a:miter lim="400000"/>
          </a:ln>
        </p:spPr>
      </p:pic>
      <p:sp>
        <p:nvSpPr>
          <p:cNvPr id="215" name="Shape 21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21</a:t>
            </a:fld>
            <a:endParaRPr/>
          </a:p>
        </p:txBody>
      </p:sp>
    </p:spTree>
    <p:extLst>
      <p:ext uri="{BB962C8B-B14F-4D97-AF65-F5344CB8AC3E}">
        <p14:creationId xmlns:p14="http://schemas.microsoft.com/office/powerpoint/2010/main" val="77832973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asted-image.png"/>
          <p:cNvPicPr>
            <a:picLocks noChangeAspect="1"/>
          </p:cNvPicPr>
          <p:nvPr/>
        </p:nvPicPr>
        <p:blipFill>
          <a:blip r:embed="rId2">
            <a:extLst/>
          </a:blip>
          <a:stretch>
            <a:fillRect/>
          </a:stretch>
        </p:blipFill>
        <p:spPr>
          <a:xfrm>
            <a:off x="5411391" y="1901887"/>
            <a:ext cx="2428109" cy="3054226"/>
          </a:xfrm>
          <a:prstGeom prst="rect">
            <a:avLst/>
          </a:prstGeom>
          <a:ln w="25400">
            <a:solidFill>
              <a:srgbClr val="F3F7F5"/>
            </a:solidFill>
            <a:miter lim="400000"/>
          </a:ln>
          <a:effectLst>
            <a:outerShdw blurRad="50800" dist="25400" dir="3600000" rotWithShape="0">
              <a:srgbClr val="000000">
                <a:alpha val="70000"/>
              </a:srgbClr>
            </a:outerShdw>
          </a:effectLst>
        </p:spPr>
      </p:pic>
      <p:pic>
        <p:nvPicPr>
          <p:cNvPr id="218" name="圖片版面配置區 217"/>
          <p:cNvPicPr>
            <a:picLocks noGrp="1"/>
          </p:cNvPicPr>
          <p:nvPr>
            <p:ph type="pic" idx="13"/>
          </p:nvPr>
        </p:nvPicPr>
        <p:blipFill>
          <a:blip r:embed="rId3">
            <a:extLst/>
          </a:blip>
          <a:stretch>
            <a:fillRect/>
          </a:stretch>
        </p:blipFill>
        <p:spPr>
          <a:xfrm>
            <a:off x="4964906" y="1294805"/>
            <a:ext cx="3482578" cy="4429125"/>
          </a:xfrm>
          <a:prstGeom prst="rect">
            <a:avLst/>
          </a:prstGeom>
        </p:spPr>
      </p:pic>
      <p:sp>
        <p:nvSpPr>
          <p:cNvPr id="219" name="Shape 219"/>
          <p:cNvSpPr>
            <a:spLocks noGrp="1"/>
          </p:cNvSpPr>
          <p:nvPr>
            <p:ph type="title"/>
          </p:nvPr>
        </p:nvSpPr>
        <p:spPr>
          <a:prstGeom prst="rect">
            <a:avLst/>
          </a:prstGeom>
        </p:spPr>
        <p:txBody>
          <a:bodyPr>
            <a:normAutofit fontScale="90000"/>
          </a:bodyPr>
          <a:lstStyle>
            <a:lvl1pPr defTabSz="560831">
              <a:defRPr sz="7487"/>
            </a:lvl1pPr>
          </a:lstStyle>
          <a:p>
            <a:r>
              <a:t>Enigma Rotor Machine</a:t>
            </a:r>
          </a:p>
        </p:txBody>
      </p:sp>
      <p:sp>
        <p:nvSpPr>
          <p:cNvPr id="220" name="Shape 220"/>
          <p:cNvSpPr>
            <a:spLocks noGrp="1"/>
          </p:cNvSpPr>
          <p:nvPr>
            <p:ph type="body" sz="half" idx="1"/>
          </p:nvPr>
        </p:nvSpPr>
        <p:spPr>
          <a:prstGeom prst="rect">
            <a:avLst/>
          </a:prstGeom>
        </p:spPr>
        <p:txBody>
          <a:bodyPr/>
          <a:lstStyle/>
          <a:p>
            <a:r>
              <a:t>Enigma is broken by      </a:t>
            </a:r>
            <a:r>
              <a:rPr sz="2742">
                <a:solidFill>
                  <a:srgbClr val="FF2600"/>
                </a:solidFill>
                <a:latin typeface="Baskerville SemiBold"/>
                <a:ea typeface="Baskerville SemiBold"/>
                <a:cs typeface="Baskerville SemiBold"/>
                <a:sym typeface="Baskerville SemiBold"/>
              </a:rPr>
              <a:t>Alan Turing!!</a:t>
            </a:r>
          </a:p>
        </p:txBody>
      </p:sp>
      <p:sp>
        <p:nvSpPr>
          <p:cNvPr id="221" name="Shape 22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22</a:t>
            </a:fld>
            <a:endParaRPr/>
          </a:p>
        </p:txBody>
      </p:sp>
    </p:spTree>
    <p:extLst>
      <p:ext uri="{BB962C8B-B14F-4D97-AF65-F5344CB8AC3E}">
        <p14:creationId xmlns:p14="http://schemas.microsoft.com/office/powerpoint/2010/main" val="109023883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title"/>
          </p:nvPr>
        </p:nvSpPr>
        <p:spPr>
          <a:prstGeom prst="rect">
            <a:avLst/>
          </a:prstGeom>
        </p:spPr>
        <p:txBody>
          <a:bodyPr/>
          <a:lstStyle/>
          <a:p>
            <a:pPr algn="l"/>
            <a:r>
              <a:rPr dirty="0"/>
              <a:t>DES</a:t>
            </a:r>
          </a:p>
        </p:txBody>
      </p:sp>
      <p:sp>
        <p:nvSpPr>
          <p:cNvPr id="224" name="Shape 224"/>
          <p:cNvSpPr>
            <a:spLocks noGrp="1"/>
          </p:cNvSpPr>
          <p:nvPr>
            <p:ph type="body" idx="1"/>
          </p:nvPr>
        </p:nvSpPr>
        <p:spPr>
          <a:prstGeom prst="rect">
            <a:avLst/>
          </a:prstGeom>
        </p:spPr>
        <p:txBody>
          <a:bodyPr>
            <a:normAutofit/>
          </a:bodyPr>
          <a:lstStyle/>
          <a:p>
            <a:pPr marL="282882" indent="-282882" defTabSz="394320">
              <a:spcBef>
                <a:spcPts val="1969"/>
              </a:spcBef>
              <a:defRPr sz="3839"/>
            </a:pPr>
            <a:r>
              <a:rPr dirty="0"/>
              <a:t>DES(Data Encryption Standard)</a:t>
            </a:r>
          </a:p>
          <a:p>
            <a:pPr marL="565764" lvl="1" indent="-282882" defTabSz="394320">
              <a:spcBef>
                <a:spcPts val="1969"/>
              </a:spcBef>
              <a:defRPr sz="3839"/>
            </a:pPr>
            <a:r>
              <a:rPr sz="2400" dirty="0"/>
              <a:t>Designed by IBM</a:t>
            </a:r>
          </a:p>
          <a:p>
            <a:pPr marL="565764" lvl="1" indent="-282882" defTabSz="394320">
              <a:spcBef>
                <a:spcPts val="1969"/>
              </a:spcBef>
              <a:defRPr sz="3839"/>
            </a:pPr>
            <a:r>
              <a:rPr sz="2400" dirty="0"/>
              <a:t>selected by the NIST (National Institute of Standards and Technology) as an official FIPS (Federal Information Processing Standards) standard in 1976</a:t>
            </a:r>
          </a:p>
          <a:p>
            <a:pPr marL="565764" lvl="1" indent="-282882" defTabSz="394320">
              <a:spcBef>
                <a:spcPts val="1969"/>
              </a:spcBef>
              <a:defRPr sz="3839"/>
            </a:pPr>
            <a:r>
              <a:rPr sz="2400" dirty="0"/>
              <a:t>Since the early 90’s, theoretical attacks on the DES have been developed.</a:t>
            </a:r>
          </a:p>
        </p:txBody>
      </p:sp>
      <p:sp>
        <p:nvSpPr>
          <p:cNvPr id="225" name="Shape 22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23</a:t>
            </a:fld>
            <a:endParaRPr/>
          </a:p>
        </p:txBody>
      </p:sp>
    </p:spTree>
    <p:extLst>
      <p:ext uri="{BB962C8B-B14F-4D97-AF65-F5344CB8AC3E}">
        <p14:creationId xmlns:p14="http://schemas.microsoft.com/office/powerpoint/2010/main" val="4058488941"/>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p:cNvSpPr>
          <p:nvPr>
            <p:ph type="title"/>
          </p:nvPr>
        </p:nvSpPr>
        <p:spPr>
          <a:prstGeom prst="rect">
            <a:avLst/>
          </a:prstGeom>
        </p:spPr>
        <p:txBody>
          <a:bodyPr/>
          <a:lstStyle/>
          <a:p>
            <a:r>
              <a:t>AES</a:t>
            </a:r>
          </a:p>
        </p:txBody>
      </p:sp>
      <p:sp>
        <p:nvSpPr>
          <p:cNvPr id="228" name="Shape 228"/>
          <p:cNvSpPr>
            <a:spLocks noGrp="1"/>
          </p:cNvSpPr>
          <p:nvPr>
            <p:ph type="body" idx="1"/>
          </p:nvPr>
        </p:nvSpPr>
        <p:spPr>
          <a:prstGeom prst="rect">
            <a:avLst/>
          </a:prstGeom>
        </p:spPr>
        <p:txBody>
          <a:bodyPr>
            <a:normAutofit fontScale="85000" lnSpcReduction="20000"/>
          </a:bodyPr>
          <a:lstStyle/>
          <a:p>
            <a:pPr marL="173854" indent="-173854" defTabSz="242342">
              <a:spcBef>
                <a:spcPts val="1195"/>
              </a:spcBef>
              <a:defRPr sz="2359"/>
            </a:pPr>
            <a:r>
              <a:t>AES (Advanced Encryption Standard)</a:t>
            </a:r>
          </a:p>
          <a:p>
            <a:pPr marL="347709" lvl="1" indent="-173854" defTabSz="242342">
              <a:spcBef>
                <a:spcPts val="1195"/>
              </a:spcBef>
              <a:defRPr sz="2359"/>
            </a:pPr>
            <a:r>
              <a:t>NIST issued a request for possible candidates in Sept. 1997</a:t>
            </a:r>
          </a:p>
          <a:p>
            <a:pPr marL="347709" lvl="1" indent="-173854" defTabSz="242342">
              <a:spcBef>
                <a:spcPts val="1195"/>
              </a:spcBef>
              <a:defRPr sz="2359"/>
            </a:pPr>
            <a:r>
              <a:t>Submissions are due by June 15, 1998.</a:t>
            </a:r>
          </a:p>
          <a:p>
            <a:pPr marL="347709" lvl="1" indent="-173854" defTabSz="242342">
              <a:spcBef>
                <a:spcPts val="1195"/>
              </a:spcBef>
              <a:defRPr sz="2359"/>
            </a:pPr>
            <a:r>
              <a:t>1999/04/05 (5 candidate algorithms)</a:t>
            </a:r>
          </a:p>
          <a:p>
            <a:pPr marL="489954" lvl="2" indent="-173854" defTabSz="242342">
              <a:spcBef>
                <a:spcPts val="1195"/>
              </a:spcBef>
              <a:defRPr sz="2359"/>
            </a:pPr>
            <a:r>
              <a:t>Mars—IBM (USA)</a:t>
            </a:r>
          </a:p>
          <a:p>
            <a:pPr marL="489954" lvl="2" indent="-173854" defTabSz="242342">
              <a:spcBef>
                <a:spcPts val="1195"/>
              </a:spcBef>
              <a:defRPr sz="2359"/>
            </a:pPr>
            <a:r>
              <a:t>RC6 — RSADSI(USA)</a:t>
            </a:r>
          </a:p>
          <a:p>
            <a:pPr marL="489954" lvl="2" indent="-173854" defTabSz="242342">
              <a:spcBef>
                <a:spcPts val="1195"/>
              </a:spcBef>
              <a:defRPr sz="2359"/>
            </a:pPr>
            <a:r>
              <a:t>Rijndael—V. Rijmen and J. Daemen (Belgium)</a:t>
            </a:r>
          </a:p>
          <a:p>
            <a:pPr marL="489954" lvl="2" indent="-173854" defTabSz="242342">
              <a:spcBef>
                <a:spcPts val="1195"/>
              </a:spcBef>
              <a:defRPr sz="2359"/>
            </a:pPr>
            <a:r>
              <a:t>Serpent— R. Anderson et al. (UK, Israel, Norway)</a:t>
            </a:r>
          </a:p>
          <a:p>
            <a:pPr marL="489954" lvl="2" indent="-173854" defTabSz="242342">
              <a:spcBef>
                <a:spcPts val="1195"/>
              </a:spcBef>
              <a:defRPr sz="2359"/>
            </a:pPr>
            <a:r>
              <a:t>Twofish—B. Schneier et al. (USA)</a:t>
            </a:r>
          </a:p>
          <a:p>
            <a:pPr marL="347709" lvl="1" indent="-173854" defTabSz="242342">
              <a:spcBef>
                <a:spcPts val="1195"/>
              </a:spcBef>
              <a:defRPr sz="2359"/>
            </a:pPr>
            <a:r>
              <a:t>  2012/10/02: Rijndael was selected as AES</a:t>
            </a:r>
          </a:p>
        </p:txBody>
      </p:sp>
      <p:sp>
        <p:nvSpPr>
          <p:cNvPr id="229" name="Shape 22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24</a:t>
            </a:fld>
            <a:endParaRPr/>
          </a:p>
        </p:txBody>
      </p:sp>
    </p:spTree>
    <p:extLst>
      <p:ext uri="{BB962C8B-B14F-4D97-AF65-F5344CB8AC3E}">
        <p14:creationId xmlns:p14="http://schemas.microsoft.com/office/powerpoint/2010/main" val="859052391"/>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71800" y="1992354"/>
            <a:ext cx="5867400" cy="1970046"/>
          </a:xfrm>
        </p:spPr>
        <p:txBody>
          <a:bodyPr>
            <a:noAutofit/>
          </a:bodyPr>
          <a:lstStyle/>
          <a:p>
            <a:pPr lvl="0">
              <a:spcBef>
                <a:spcPts val="0"/>
              </a:spcBef>
            </a:pPr>
            <a:r>
              <a:rPr lang="en-US" sz="3200" cap="none" dirty="0">
                <a:solidFill>
                  <a:prstClr val="black">
                    <a:lumMod val="85000"/>
                    <a:lumOff val="15000"/>
                  </a:prstClr>
                </a:solidFill>
                <a:ea typeface="+mn-ea"/>
                <a:cs typeface="+mn-cs"/>
              </a:rPr>
              <a:t>Authenticated Key Exchange Schemes</a:t>
            </a:r>
          </a:p>
        </p:txBody>
      </p:sp>
      <p:sp>
        <p:nvSpPr>
          <p:cNvPr id="6" name="TextBox 5"/>
          <p:cNvSpPr txBox="1"/>
          <p:nvPr/>
        </p:nvSpPr>
        <p:spPr>
          <a:xfrm>
            <a:off x="1121392" y="1557456"/>
            <a:ext cx="1219200" cy="2708434"/>
          </a:xfrm>
          <a:prstGeom prst="rect">
            <a:avLst/>
          </a:prstGeom>
          <a:noFill/>
        </p:spPr>
        <p:txBody>
          <a:bodyPr wrap="square" rtlCol="0">
            <a:spAutoFit/>
          </a:bodyPr>
          <a:lstStyle/>
          <a:p>
            <a:r>
              <a:rPr lang="en-US" sz="17000" b="1" dirty="0">
                <a:solidFill>
                  <a:srgbClr val="00B050">
                    <a:alpha val="40000"/>
                  </a:srgbClr>
                </a:solidFill>
                <a:cs typeface="Arial" pitchFamily="34" charset="0"/>
              </a:rPr>
              <a:t>2</a:t>
            </a:r>
          </a:p>
        </p:txBody>
      </p:sp>
      <p:sp>
        <p:nvSpPr>
          <p:cNvPr id="7" name="TextBox 6"/>
          <p:cNvSpPr txBox="1"/>
          <p:nvPr/>
        </p:nvSpPr>
        <p:spPr>
          <a:xfrm>
            <a:off x="0" y="6381328"/>
            <a:ext cx="3739632" cy="40011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zh-CN" altLang="en-US" sz="2000" b="1" cap="all" dirty="0">
                <a:ln w="0"/>
                <a:gradFill flip="none">
                  <a:gsLst>
                    <a:gs pos="0">
                      <a:srgbClr val="F4891E">
                        <a:tint val="75000"/>
                        <a:shade val="75000"/>
                        <a:satMod val="170000"/>
                      </a:srgbClr>
                    </a:gs>
                    <a:gs pos="49000">
                      <a:srgbClr val="F4891E">
                        <a:tint val="88000"/>
                        <a:shade val="65000"/>
                        <a:satMod val="172000"/>
                      </a:srgbClr>
                    </a:gs>
                    <a:gs pos="50000">
                      <a:srgbClr val="F4891E">
                        <a:shade val="65000"/>
                        <a:satMod val="130000"/>
                      </a:srgbClr>
                    </a:gs>
                    <a:gs pos="92000">
                      <a:srgbClr val="F4891E">
                        <a:shade val="50000"/>
                        <a:satMod val="120000"/>
                      </a:srgbClr>
                    </a:gs>
                    <a:gs pos="100000">
                      <a:srgbClr val="F4891E">
                        <a:shade val="48000"/>
                        <a:satMod val="120000"/>
                      </a:srgbClr>
                    </a:gs>
                  </a:gsLst>
                  <a:lin ang="5400000"/>
                </a:gradFill>
                <a:effectLst>
                  <a:reflection blurRad="12700" stA="50000" endPos="50000" dist="5000" dir="5400000" sy="-100000" rotWithShape="0"/>
                </a:effectLst>
                <a:latin typeface="华文新魏" pitchFamily="2" charset="-122"/>
                <a:ea typeface="华文新魏" pitchFamily="2" charset="-122"/>
              </a:rPr>
              <a:t>规格严格  功夫到家</a:t>
            </a:r>
          </a:p>
        </p:txBody>
      </p:sp>
      <p:sp>
        <p:nvSpPr>
          <p:cNvPr id="8" name="灯片编号占位符 3"/>
          <p:cNvSpPr>
            <a:spLocks noGrp="1" noChangeArrowheads="1"/>
          </p:cNvSpPr>
          <p:nvPr/>
        </p:nvSpPr>
        <p:spPr bwMode="auto">
          <a:xfrm>
            <a:off x="8579296" y="6324238"/>
            <a:ext cx="457200"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eaLnBrk="0" hangingPunct="0">
              <a:spcBef>
                <a:spcPts val="575"/>
              </a:spcBef>
              <a:buClr>
                <a:schemeClr val="accent1"/>
              </a:buClr>
              <a:buSzPct val="85000"/>
              <a:buFont typeface="Wingdings 2" pitchFamily="18" charset="2"/>
              <a:buChar char=""/>
              <a:defRPr sz="2600">
                <a:solidFill>
                  <a:schemeClr val="tx1"/>
                </a:solidFill>
                <a:latin typeface="Perpetua" pitchFamily="18" charset="0"/>
                <a:ea typeface="宋体" pitchFamily="2" charset="-122"/>
              </a:defRPr>
            </a:lvl1pPr>
            <a:lvl2pPr marL="742950" indent="-285750" eaLnBrk="0" hangingPunct="0">
              <a:spcBef>
                <a:spcPts val="375"/>
              </a:spcBef>
              <a:buClr>
                <a:schemeClr val="accent1"/>
              </a:buClr>
              <a:buSzPct val="85000"/>
              <a:buFont typeface="Wingdings 2" pitchFamily="18" charset="2"/>
              <a:buChar char=""/>
              <a:defRPr sz="2400">
                <a:solidFill>
                  <a:schemeClr val="tx1"/>
                </a:solidFill>
                <a:latin typeface="Perpetua" pitchFamily="18" charset="0"/>
                <a:ea typeface="宋体" pitchFamily="2" charset="-122"/>
              </a:defRPr>
            </a:lvl2pPr>
            <a:lvl3pPr marL="1143000" indent="-228600" eaLnBrk="0" hangingPunct="0">
              <a:spcBef>
                <a:spcPts val="375"/>
              </a:spcBef>
              <a:buClr>
                <a:schemeClr val="accent1"/>
              </a:buClr>
              <a:buSzPct val="85000"/>
              <a:buFont typeface="Wingdings 2" pitchFamily="18" charset="2"/>
              <a:buChar char=""/>
              <a:defRPr sz="2000">
                <a:solidFill>
                  <a:schemeClr val="tx1"/>
                </a:solidFill>
                <a:latin typeface="Perpetua" pitchFamily="18" charset="0"/>
                <a:ea typeface="宋体" pitchFamily="2" charset="-122"/>
              </a:defRPr>
            </a:lvl3pPr>
            <a:lvl4pPr marL="1600200" indent="-228600" eaLnBrk="0" hangingPunct="0">
              <a:spcBef>
                <a:spcPts val="375"/>
              </a:spcBef>
              <a:buClr>
                <a:schemeClr val="accent1"/>
              </a:buClr>
              <a:buSzPct val="85000"/>
              <a:buFont typeface="Wingdings 2" pitchFamily="18" charset="2"/>
              <a:buChar char=""/>
              <a:defRPr sz="2000">
                <a:solidFill>
                  <a:schemeClr val="tx1"/>
                </a:solidFill>
                <a:latin typeface="Perpetua" pitchFamily="18" charset="0"/>
                <a:ea typeface="宋体" pitchFamily="2" charset="-122"/>
              </a:defRPr>
            </a:lvl4pPr>
            <a:lvl5pPr marL="2057400" indent="-228600" eaLnBrk="0" hangingPunct="0">
              <a:spcBef>
                <a:spcPts val="375"/>
              </a:spcBef>
              <a:buClr>
                <a:schemeClr val="accent1"/>
              </a:buClr>
              <a:buFont typeface="Wingdings 2" pitchFamily="18" charset="2"/>
              <a:buChar char="o"/>
              <a:defRPr sz="2000">
                <a:solidFill>
                  <a:schemeClr val="tx1"/>
                </a:solidFill>
                <a:latin typeface="Perpetua" pitchFamily="18" charset="0"/>
                <a:ea typeface="宋体" pitchFamily="2" charset="-122"/>
              </a:defRPr>
            </a:lvl5pPr>
            <a:lvl6pPr marL="2514600" indent="-228600" eaLnBrk="0" fontAlgn="base" hangingPunct="0">
              <a:spcBef>
                <a:spcPts val="375"/>
              </a:spcBef>
              <a:spcAft>
                <a:spcPct val="0"/>
              </a:spcAft>
              <a:buClr>
                <a:schemeClr val="accent1"/>
              </a:buClr>
              <a:buFont typeface="Wingdings 2" pitchFamily="18" charset="2"/>
              <a:buChar char="o"/>
              <a:defRPr sz="2000">
                <a:solidFill>
                  <a:schemeClr val="tx1"/>
                </a:solidFill>
                <a:latin typeface="Perpetua" pitchFamily="18" charset="0"/>
                <a:ea typeface="宋体" pitchFamily="2" charset="-122"/>
              </a:defRPr>
            </a:lvl6pPr>
            <a:lvl7pPr marL="2971800" indent="-228600" eaLnBrk="0" fontAlgn="base" hangingPunct="0">
              <a:spcBef>
                <a:spcPts val="375"/>
              </a:spcBef>
              <a:spcAft>
                <a:spcPct val="0"/>
              </a:spcAft>
              <a:buClr>
                <a:schemeClr val="accent1"/>
              </a:buClr>
              <a:buFont typeface="Wingdings 2" pitchFamily="18" charset="2"/>
              <a:buChar char="o"/>
              <a:defRPr sz="2000">
                <a:solidFill>
                  <a:schemeClr val="tx1"/>
                </a:solidFill>
                <a:latin typeface="Perpetua" pitchFamily="18" charset="0"/>
                <a:ea typeface="宋体" pitchFamily="2" charset="-122"/>
              </a:defRPr>
            </a:lvl7pPr>
            <a:lvl8pPr marL="3429000" indent="-228600" eaLnBrk="0" fontAlgn="base" hangingPunct="0">
              <a:spcBef>
                <a:spcPts val="375"/>
              </a:spcBef>
              <a:spcAft>
                <a:spcPct val="0"/>
              </a:spcAft>
              <a:buClr>
                <a:schemeClr val="accent1"/>
              </a:buClr>
              <a:buFont typeface="Wingdings 2" pitchFamily="18" charset="2"/>
              <a:buChar char="o"/>
              <a:defRPr sz="2000">
                <a:solidFill>
                  <a:schemeClr val="tx1"/>
                </a:solidFill>
                <a:latin typeface="Perpetua" pitchFamily="18" charset="0"/>
                <a:ea typeface="宋体" pitchFamily="2" charset="-122"/>
              </a:defRPr>
            </a:lvl8pPr>
            <a:lvl9pPr marL="3886200" indent="-228600" eaLnBrk="0" fontAlgn="base" hangingPunct="0">
              <a:spcBef>
                <a:spcPts val="375"/>
              </a:spcBef>
              <a:spcAft>
                <a:spcPct val="0"/>
              </a:spcAft>
              <a:buClr>
                <a:schemeClr val="accent1"/>
              </a:buClr>
              <a:buFont typeface="Wingdings 2" pitchFamily="18" charset="2"/>
              <a:buChar char="o"/>
              <a:defRPr sz="2000">
                <a:solidFill>
                  <a:schemeClr val="tx1"/>
                </a:solidFill>
                <a:latin typeface="Perpetua" pitchFamily="18" charset="0"/>
                <a:ea typeface="宋体" pitchFamily="2" charset="-122"/>
              </a:defRPr>
            </a:lvl9pPr>
          </a:lstStyle>
          <a:p>
            <a:pPr algn="ctr" eaLnBrk="1" hangingPunct="1">
              <a:spcBef>
                <a:spcPct val="0"/>
              </a:spcBef>
              <a:buClrTx/>
              <a:buSzTx/>
              <a:buFont typeface="Arial" pitchFamily="34" charset="0"/>
              <a:buNone/>
            </a:pPr>
            <a:fld id="{323FEDAA-C20E-4BE2-9DBB-2D9E617C526E}" type="slidenum">
              <a:rPr lang="zh-CN" altLang="zh-CN" sz="1400">
                <a:solidFill>
                  <a:srgbClr val="FFFFFF"/>
                </a:solidFill>
                <a:latin typeface="Franklin Gothic Book" pitchFamily="34" charset="0"/>
                <a:ea typeface="幼圆" pitchFamily="49" charset="-122"/>
              </a:rPr>
              <a:pPr algn="ctr" eaLnBrk="1" hangingPunct="1">
                <a:spcBef>
                  <a:spcPct val="0"/>
                </a:spcBef>
                <a:buClrTx/>
                <a:buSzTx/>
                <a:buFont typeface="Arial" pitchFamily="34" charset="0"/>
                <a:buNone/>
              </a:pPr>
              <a:t>25</a:t>
            </a:fld>
            <a:endParaRPr lang="zh-CN" altLang="zh-CN" sz="1400" dirty="0">
              <a:solidFill>
                <a:srgbClr val="FFFFFF"/>
              </a:solidFill>
              <a:latin typeface="Franklin Gothic Book" pitchFamily="34" charset="0"/>
              <a:ea typeface="幼圆" pitchFamily="49" charset="-122"/>
            </a:endParaRPr>
          </a:p>
        </p:txBody>
      </p:sp>
    </p:spTree>
    <p:extLst>
      <p:ext uri="{BB962C8B-B14F-4D97-AF65-F5344CB8AC3E}">
        <p14:creationId xmlns:p14="http://schemas.microsoft.com/office/powerpoint/2010/main" val="1307872566"/>
      </p:ext>
    </p:extLst>
  </p:cSld>
  <p:clrMapOvr>
    <a:masterClrMapping/>
  </p:clrMapOvr>
  <mc:AlternateContent xmlns:mc="http://schemas.openxmlformats.org/markup-compatibility/2006" xmlns:p14="http://schemas.microsoft.com/office/powerpoint/2010/main">
    <mc:Choice Requires="p14">
      <p:transition spd="slow" p14:dur="17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pasted-image.pdf"/>
          <p:cNvPicPr>
            <a:picLocks noChangeAspect="1"/>
          </p:cNvPicPr>
          <p:nvPr/>
        </p:nvPicPr>
        <p:blipFill>
          <a:blip r:embed="rId2">
            <a:extLst/>
          </a:blip>
          <a:stretch>
            <a:fillRect/>
          </a:stretch>
        </p:blipFill>
        <p:spPr>
          <a:xfrm>
            <a:off x="663064" y="1709544"/>
            <a:ext cx="7817873" cy="3438913"/>
          </a:xfrm>
          <a:prstGeom prst="rect">
            <a:avLst/>
          </a:prstGeom>
          <a:ln w="12700">
            <a:miter lim="400000"/>
          </a:ln>
        </p:spPr>
      </p:pic>
      <p:sp>
        <p:nvSpPr>
          <p:cNvPr id="232" name="Shape 232"/>
          <p:cNvSpPr/>
          <p:nvPr/>
        </p:nvSpPr>
        <p:spPr>
          <a:xfrm>
            <a:off x="929190" y="4797152"/>
            <a:ext cx="7551747" cy="100271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defRPr sz="8600"/>
            </a:pPr>
            <a:r>
              <a:rPr sz="6047" dirty="0"/>
              <a:t>The </a:t>
            </a:r>
            <a:r>
              <a:rPr sz="6047" dirty="0">
                <a:solidFill>
                  <a:srgbClr val="FF2600"/>
                </a:solidFill>
                <a:latin typeface="Baskerville SemiBold"/>
                <a:ea typeface="Baskerville SemiBold"/>
                <a:cs typeface="Baskerville SemiBold"/>
                <a:sym typeface="Baskerville SemiBold"/>
              </a:rPr>
              <a:t>KEY</a:t>
            </a:r>
            <a:r>
              <a:rPr sz="6047" dirty="0"/>
              <a:t> Crisis!!!!!!!!!!</a:t>
            </a:r>
          </a:p>
        </p:txBody>
      </p:sp>
      <p:sp>
        <p:nvSpPr>
          <p:cNvPr id="233" name="Shape 233"/>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26</a:t>
            </a:fld>
            <a:endParaRPr/>
          </a:p>
        </p:txBody>
      </p:sp>
    </p:spTree>
    <p:extLst>
      <p:ext uri="{BB962C8B-B14F-4D97-AF65-F5344CB8AC3E}">
        <p14:creationId xmlns:p14="http://schemas.microsoft.com/office/powerpoint/2010/main" val="16582743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title"/>
          </p:nvPr>
        </p:nvSpPr>
        <p:spPr>
          <a:prstGeom prst="rect">
            <a:avLst/>
          </a:prstGeom>
        </p:spPr>
        <p:txBody>
          <a:bodyPr/>
          <a:lstStyle/>
          <a:p>
            <a:pPr algn="l"/>
            <a:r>
              <a:rPr dirty="0"/>
              <a:t>Key Crisis</a:t>
            </a:r>
          </a:p>
        </p:txBody>
      </p:sp>
      <p:sp>
        <p:nvSpPr>
          <p:cNvPr id="236" name="Shape 236"/>
          <p:cNvSpPr>
            <a:spLocks noGrp="1"/>
          </p:cNvSpPr>
          <p:nvPr>
            <p:ph type="body" idx="1"/>
          </p:nvPr>
        </p:nvSpPr>
        <p:spPr>
          <a:prstGeom prst="rect">
            <a:avLst/>
          </a:prstGeom>
        </p:spPr>
        <p:txBody>
          <a:bodyPr/>
          <a:lstStyle/>
          <a:p>
            <a:r>
              <a:rPr dirty="0"/>
              <a:t>Two ways to solve this problem</a:t>
            </a:r>
          </a:p>
          <a:p>
            <a:pPr lvl="1"/>
            <a:r>
              <a:rPr dirty="0"/>
              <a:t>asymmetric cryptosystem</a:t>
            </a:r>
          </a:p>
          <a:p>
            <a:pPr lvl="1"/>
            <a:r>
              <a:rPr dirty="0"/>
              <a:t>key exchange</a:t>
            </a:r>
          </a:p>
        </p:txBody>
      </p:sp>
      <p:sp>
        <p:nvSpPr>
          <p:cNvPr id="237" name="Shape 237"/>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27</a:t>
            </a:fld>
            <a:endParaRPr/>
          </a:p>
        </p:txBody>
      </p:sp>
    </p:spTree>
    <p:extLst>
      <p:ext uri="{BB962C8B-B14F-4D97-AF65-F5344CB8AC3E}">
        <p14:creationId xmlns:p14="http://schemas.microsoft.com/office/powerpoint/2010/main" val="3956238100"/>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p:cNvSpPr>
          <p:nvPr>
            <p:ph type="title"/>
          </p:nvPr>
        </p:nvSpPr>
        <p:spPr>
          <a:prstGeom prst="rect">
            <a:avLst/>
          </a:prstGeom>
        </p:spPr>
        <p:txBody>
          <a:bodyPr>
            <a:normAutofit/>
          </a:bodyPr>
          <a:lstStyle>
            <a:lvl1pPr defTabSz="502412">
              <a:defRPr sz="6708"/>
            </a:lvl1pPr>
          </a:lstStyle>
          <a:p>
            <a:pPr algn="l"/>
            <a:r>
              <a:rPr sz="4000" dirty="0"/>
              <a:t>Asymmetric Cryptosystem</a:t>
            </a:r>
          </a:p>
        </p:txBody>
      </p:sp>
      <p:sp>
        <p:nvSpPr>
          <p:cNvPr id="240" name="Shape 240"/>
          <p:cNvSpPr>
            <a:spLocks noGrp="1"/>
          </p:cNvSpPr>
          <p:nvPr>
            <p:ph type="body" sz="half" idx="1"/>
          </p:nvPr>
        </p:nvSpPr>
        <p:spPr>
          <a:prstGeom prst="rect">
            <a:avLst/>
          </a:prstGeom>
        </p:spPr>
        <p:txBody>
          <a:bodyPr/>
          <a:lstStyle/>
          <a:p>
            <a:pPr marL="564126" indent="-242669" defTabSz="321457">
              <a:spcBef>
                <a:spcPts val="0"/>
              </a:spcBef>
              <a:defRPr sz="2800">
                <a:solidFill>
                  <a:srgbClr val="595959"/>
                </a:solidFill>
                <a:latin typeface="Times New Roman"/>
                <a:ea typeface="Times New Roman"/>
                <a:cs typeface="Times New Roman"/>
                <a:sym typeface="Times New Roman"/>
              </a:defRPr>
            </a:pPr>
            <a:r>
              <a:rPr dirty="0"/>
              <a:t>RSA</a:t>
            </a:r>
          </a:p>
          <a:p>
            <a:pPr marL="858795" lvl="1" indent="-242669" defTabSz="321457">
              <a:spcBef>
                <a:spcPts val="0"/>
              </a:spcBef>
              <a:defRPr sz="2800">
                <a:solidFill>
                  <a:srgbClr val="595959"/>
                </a:solidFill>
                <a:latin typeface="Times New Roman"/>
                <a:ea typeface="Times New Roman"/>
                <a:cs typeface="Times New Roman"/>
                <a:sym typeface="Times New Roman"/>
              </a:defRPr>
            </a:pPr>
            <a:r>
              <a:rPr dirty="0"/>
              <a:t>Ron </a:t>
            </a:r>
            <a:r>
              <a:rPr dirty="0" err="1">
                <a:solidFill>
                  <a:srgbClr val="FF2600"/>
                </a:solidFill>
              </a:rPr>
              <a:t>R</a:t>
            </a:r>
            <a:r>
              <a:rPr dirty="0" err="1"/>
              <a:t>ivest</a:t>
            </a:r>
            <a:r>
              <a:rPr dirty="0"/>
              <a:t>, Adi </a:t>
            </a:r>
            <a:r>
              <a:rPr dirty="0">
                <a:solidFill>
                  <a:srgbClr val="FF2600"/>
                </a:solidFill>
              </a:rPr>
              <a:t>S</a:t>
            </a:r>
            <a:r>
              <a:rPr dirty="0"/>
              <a:t>hamir and Leonard </a:t>
            </a:r>
            <a:r>
              <a:rPr dirty="0" err="1">
                <a:solidFill>
                  <a:srgbClr val="FF2600"/>
                </a:solidFill>
              </a:rPr>
              <a:t>A</a:t>
            </a:r>
            <a:r>
              <a:rPr dirty="0" err="1"/>
              <a:t>dleman</a:t>
            </a:r>
            <a:endParaRPr dirty="0"/>
          </a:p>
          <a:p>
            <a:pPr marL="858795" lvl="1" indent="-242669" defTabSz="321457">
              <a:spcBef>
                <a:spcPts val="0"/>
              </a:spcBef>
              <a:defRPr sz="2800">
                <a:solidFill>
                  <a:srgbClr val="595959"/>
                </a:solidFill>
                <a:latin typeface="Times New Roman"/>
                <a:ea typeface="Times New Roman"/>
                <a:cs typeface="Times New Roman"/>
                <a:sym typeface="Times New Roman"/>
              </a:defRPr>
            </a:pPr>
            <a:r>
              <a:rPr dirty="0"/>
              <a:t>proposed in 1977</a:t>
            </a:r>
            <a:endParaRPr lang="en-US" altLang="zh-TW" dirty="0"/>
          </a:p>
          <a:p>
            <a:pPr marL="858795" lvl="1" indent="-242669" defTabSz="321457">
              <a:spcBef>
                <a:spcPts val="0"/>
              </a:spcBef>
              <a:defRPr sz="2800">
                <a:solidFill>
                  <a:srgbClr val="595959"/>
                </a:solidFill>
                <a:latin typeface="Times New Roman"/>
                <a:ea typeface="Times New Roman"/>
                <a:cs typeface="Times New Roman"/>
                <a:sym typeface="Times New Roman"/>
              </a:defRPr>
            </a:pPr>
            <a:r>
              <a:rPr lang="en-US" altLang="zh-TW" dirty="0"/>
              <a:t>win 2002 Turing Award</a:t>
            </a:r>
          </a:p>
          <a:p>
            <a:pPr marL="858795" lvl="1" indent="-242669" defTabSz="321457">
              <a:spcBef>
                <a:spcPts val="0"/>
              </a:spcBef>
              <a:defRPr sz="2800">
                <a:solidFill>
                  <a:srgbClr val="595959"/>
                </a:solidFill>
                <a:latin typeface="Times New Roman"/>
                <a:ea typeface="Times New Roman"/>
                <a:cs typeface="Times New Roman"/>
                <a:sym typeface="Times New Roman"/>
              </a:defRPr>
            </a:pPr>
            <a:endParaRPr dirty="0"/>
          </a:p>
        </p:txBody>
      </p:sp>
      <p:pic>
        <p:nvPicPr>
          <p:cNvPr id="241" name="pasted-image.pdf"/>
          <p:cNvPicPr>
            <a:picLocks noChangeAspect="1"/>
          </p:cNvPicPr>
          <p:nvPr/>
        </p:nvPicPr>
        <p:blipFill>
          <a:blip r:embed="rId2">
            <a:extLst/>
          </a:blip>
          <a:srcRect/>
          <a:stretch>
            <a:fillRect/>
          </a:stretch>
        </p:blipFill>
        <p:spPr>
          <a:xfrm>
            <a:off x="4778297" y="2599214"/>
            <a:ext cx="4002053" cy="2909728"/>
          </a:xfrm>
          <a:prstGeom prst="rect">
            <a:avLst/>
          </a:prstGeom>
          <a:ln w="12700">
            <a:miter lim="400000"/>
          </a:ln>
        </p:spPr>
      </p:pic>
      <p:sp>
        <p:nvSpPr>
          <p:cNvPr id="242" name="Shape 242"/>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28</a:t>
            </a:fld>
            <a:endParaRPr/>
          </a:p>
        </p:txBody>
      </p:sp>
      <p:pic>
        <p:nvPicPr>
          <p:cNvPr id="3" name="圖片 2">
            <a:extLst>
              <a:ext uri="{FF2B5EF4-FFF2-40B4-BE49-F238E27FC236}">
                <a16:creationId xmlns:a16="http://schemas.microsoft.com/office/drawing/2014/main" id="{00BB23D6-1123-9B44-80BC-E614D7256F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3289" y="1417638"/>
            <a:ext cx="3372068" cy="4496090"/>
          </a:xfrm>
          <a:prstGeom prst="rect">
            <a:avLst/>
          </a:prstGeom>
        </p:spPr>
      </p:pic>
    </p:spTree>
    <p:extLst>
      <p:ext uri="{BB962C8B-B14F-4D97-AF65-F5344CB8AC3E}">
        <p14:creationId xmlns:p14="http://schemas.microsoft.com/office/powerpoint/2010/main" val="1930914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p:cNvSpPr>
          <p:nvPr>
            <p:ph type="title"/>
          </p:nvPr>
        </p:nvSpPr>
        <p:spPr>
          <a:prstGeom prst="rect">
            <a:avLst/>
          </a:prstGeom>
        </p:spPr>
        <p:txBody>
          <a:bodyPr>
            <a:normAutofit/>
          </a:bodyPr>
          <a:lstStyle>
            <a:lvl1pPr defTabSz="502412">
              <a:defRPr sz="6708"/>
            </a:lvl1pPr>
          </a:lstStyle>
          <a:p>
            <a:pPr algn="l"/>
            <a:r>
              <a:rPr sz="4400" dirty="0"/>
              <a:t>Asymmetric Cryptosystem</a:t>
            </a:r>
          </a:p>
        </p:txBody>
      </p:sp>
      <p:pic>
        <p:nvPicPr>
          <p:cNvPr id="245" name="pasted-image.pdf"/>
          <p:cNvPicPr>
            <a:picLocks noChangeAspect="1"/>
          </p:cNvPicPr>
          <p:nvPr/>
        </p:nvPicPr>
        <p:blipFill>
          <a:blip r:embed="rId2">
            <a:extLst/>
          </a:blip>
          <a:stretch>
            <a:fillRect/>
          </a:stretch>
        </p:blipFill>
        <p:spPr>
          <a:xfrm>
            <a:off x="1401444" y="1977413"/>
            <a:ext cx="6656841" cy="3956878"/>
          </a:xfrm>
          <a:prstGeom prst="rect">
            <a:avLst/>
          </a:prstGeom>
          <a:ln w="12700">
            <a:miter lim="400000"/>
          </a:ln>
        </p:spPr>
      </p:pic>
      <p:sp>
        <p:nvSpPr>
          <p:cNvPr id="246" name="Shape 246"/>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29</a:t>
            </a:fld>
            <a:endParaRPr/>
          </a:p>
        </p:txBody>
      </p:sp>
    </p:spTree>
    <p:extLst>
      <p:ext uri="{BB962C8B-B14F-4D97-AF65-F5344CB8AC3E}">
        <p14:creationId xmlns:p14="http://schemas.microsoft.com/office/powerpoint/2010/main" val="147555604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450E7C66-671C-4ECB-9777-BC3241187413}"/>
              </a:ext>
            </a:extLst>
          </p:cNvPr>
          <p:cNvSpPr>
            <a:spLocks noGrp="1"/>
          </p:cNvSpPr>
          <p:nvPr>
            <p:ph type="title"/>
          </p:nvPr>
        </p:nvSpPr>
        <p:spPr/>
        <p:txBody>
          <a:bodyPr/>
          <a:lstStyle/>
          <a:p>
            <a:r>
              <a:rPr lang="en-US" altLang="zh-TW" dirty="0"/>
              <a:t>Outline </a:t>
            </a:r>
            <a:endParaRPr lang="zh-TW" altLang="en-US" dirty="0"/>
          </a:p>
        </p:txBody>
      </p:sp>
      <p:sp>
        <p:nvSpPr>
          <p:cNvPr id="8" name="內容版面配置區 7">
            <a:extLst>
              <a:ext uri="{FF2B5EF4-FFF2-40B4-BE49-F238E27FC236}">
                <a16:creationId xmlns:a16="http://schemas.microsoft.com/office/drawing/2014/main" id="{99F9E397-54B8-4F78-9EA9-73A539C6F50D}"/>
              </a:ext>
            </a:extLst>
          </p:cNvPr>
          <p:cNvSpPr>
            <a:spLocks noGrp="1"/>
          </p:cNvSpPr>
          <p:nvPr>
            <p:ph idx="1"/>
          </p:nvPr>
        </p:nvSpPr>
        <p:spPr/>
        <p:txBody>
          <a:bodyPr>
            <a:normAutofit/>
          </a:bodyPr>
          <a:lstStyle/>
          <a:p>
            <a:pPr>
              <a:lnSpc>
                <a:spcPct val="150000"/>
              </a:lnSpc>
            </a:pPr>
            <a:r>
              <a:rPr lang="en-US" altLang="zh-TW" sz="2800" b="1" dirty="0"/>
              <a:t>Cryptography</a:t>
            </a:r>
          </a:p>
          <a:p>
            <a:pPr>
              <a:lnSpc>
                <a:spcPct val="150000"/>
              </a:lnSpc>
            </a:pPr>
            <a:r>
              <a:rPr lang="en-US" altLang="zh-TW" sz="2800" b="1" dirty="0"/>
              <a:t>Authenticated Key Exchange Schemes</a:t>
            </a:r>
          </a:p>
          <a:p>
            <a:pPr>
              <a:lnSpc>
                <a:spcPct val="150000"/>
              </a:lnSpc>
            </a:pPr>
            <a:r>
              <a:rPr lang="en-US" altLang="zh-TW" sz="2800" b="1" dirty="0"/>
              <a:t>My Related Research</a:t>
            </a:r>
          </a:p>
          <a:p>
            <a:endParaRPr lang="zh-TW" altLang="en-US" dirty="0"/>
          </a:p>
        </p:txBody>
      </p:sp>
      <p:sp>
        <p:nvSpPr>
          <p:cNvPr id="4" name="投影片編號版面配置區 3">
            <a:extLst>
              <a:ext uri="{FF2B5EF4-FFF2-40B4-BE49-F238E27FC236}">
                <a16:creationId xmlns:a16="http://schemas.microsoft.com/office/drawing/2014/main" id="{705543AD-15F2-4465-A53C-10939BCF25AE}"/>
              </a:ext>
            </a:extLst>
          </p:cNvPr>
          <p:cNvSpPr>
            <a:spLocks noGrp="1"/>
          </p:cNvSpPr>
          <p:nvPr>
            <p:ph type="sldNum" sz="quarter" idx="12"/>
          </p:nvPr>
        </p:nvSpPr>
        <p:spPr/>
        <p:txBody>
          <a:bodyPr/>
          <a:lstStyle/>
          <a:p>
            <a:fld id="{240D5ECE-8B49-45CD-BE81-EF81920D1969}" type="slidenum">
              <a:rPr lang="en-US" smtClean="0">
                <a:solidFill>
                  <a:srgbClr val="262626">
                    <a:lumMod val="85000"/>
                    <a:lumOff val="15000"/>
                  </a:srgbClr>
                </a:solidFill>
              </a:rPr>
              <a:pPr/>
              <a:t>3</a:t>
            </a:fld>
            <a:endParaRPr lang="en-US" dirty="0">
              <a:solidFill>
                <a:srgbClr val="262626">
                  <a:lumMod val="85000"/>
                  <a:lumOff val="15000"/>
                </a:srgbClr>
              </a:solidFill>
            </a:endParaRPr>
          </a:p>
        </p:txBody>
      </p:sp>
    </p:spTree>
    <p:extLst>
      <p:ext uri="{BB962C8B-B14F-4D97-AF65-F5344CB8AC3E}">
        <p14:creationId xmlns:p14="http://schemas.microsoft.com/office/powerpoint/2010/main" val="3658437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p:cNvSpPr>
          <p:nvPr>
            <p:ph type="title"/>
          </p:nvPr>
        </p:nvSpPr>
        <p:spPr>
          <a:prstGeom prst="rect">
            <a:avLst/>
          </a:prstGeom>
        </p:spPr>
        <p:txBody>
          <a:bodyPr/>
          <a:lstStyle/>
          <a:p>
            <a:pPr algn="l"/>
            <a:r>
              <a:rPr dirty="0"/>
              <a:t>Key Exchange</a:t>
            </a:r>
          </a:p>
        </p:txBody>
      </p:sp>
      <p:sp>
        <p:nvSpPr>
          <p:cNvPr id="249" name="Shape 249"/>
          <p:cNvSpPr>
            <a:spLocks noGrp="1"/>
          </p:cNvSpPr>
          <p:nvPr>
            <p:ph type="body" sz="half" idx="1"/>
          </p:nvPr>
        </p:nvSpPr>
        <p:spPr>
          <a:xfrm>
            <a:off x="714375" y="1946672"/>
            <a:ext cx="6435480" cy="2384471"/>
          </a:xfrm>
          <a:prstGeom prst="rect">
            <a:avLst/>
          </a:prstGeom>
        </p:spPr>
        <p:txBody>
          <a:bodyPr/>
          <a:lstStyle/>
          <a:p>
            <a:r>
              <a:rPr dirty="0"/>
              <a:t>Diffie-Hellman Key Exchange</a:t>
            </a:r>
          </a:p>
          <a:p>
            <a:pPr lvl="1"/>
            <a:r>
              <a:rPr dirty="0"/>
              <a:t>published by Whitfield Diffie and Martin Hellman in 1976.</a:t>
            </a:r>
          </a:p>
          <a:p>
            <a:pPr lvl="1"/>
            <a:r>
              <a:rPr dirty="0"/>
              <a:t>win 2015 Turing Award</a:t>
            </a:r>
          </a:p>
        </p:txBody>
      </p:sp>
      <p:pic>
        <p:nvPicPr>
          <p:cNvPr id="250" name="pasted-image.pdf"/>
          <p:cNvPicPr>
            <a:picLocks noChangeAspect="1"/>
          </p:cNvPicPr>
          <p:nvPr/>
        </p:nvPicPr>
        <p:blipFill>
          <a:blip r:embed="rId2">
            <a:extLst/>
          </a:blip>
          <a:stretch>
            <a:fillRect/>
          </a:stretch>
        </p:blipFill>
        <p:spPr>
          <a:xfrm>
            <a:off x="1705715" y="4442520"/>
            <a:ext cx="3625308" cy="1752387"/>
          </a:xfrm>
          <a:prstGeom prst="rect">
            <a:avLst/>
          </a:prstGeom>
          <a:ln w="12700">
            <a:miter lim="400000"/>
          </a:ln>
        </p:spPr>
      </p:pic>
      <p:sp>
        <p:nvSpPr>
          <p:cNvPr id="251" name="Shape 2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30</a:t>
            </a:fld>
            <a:endParaRPr/>
          </a:p>
        </p:txBody>
      </p:sp>
    </p:spTree>
    <p:extLst>
      <p:ext uri="{BB962C8B-B14F-4D97-AF65-F5344CB8AC3E}">
        <p14:creationId xmlns:p14="http://schemas.microsoft.com/office/powerpoint/2010/main" val="1982917578"/>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p:cNvSpPr>
          <p:nvPr>
            <p:ph type="title"/>
          </p:nvPr>
        </p:nvSpPr>
        <p:spPr>
          <a:prstGeom prst="rect">
            <a:avLst/>
          </a:prstGeom>
        </p:spPr>
        <p:txBody>
          <a:bodyPr/>
          <a:lstStyle/>
          <a:p>
            <a:pPr algn="l"/>
            <a:r>
              <a:rPr dirty="0"/>
              <a:t>One-Way Function</a:t>
            </a:r>
          </a:p>
        </p:txBody>
      </p:sp>
      <p:sp>
        <p:nvSpPr>
          <p:cNvPr id="254" name="Shape 254"/>
          <p:cNvSpPr>
            <a:spLocks noGrp="1"/>
          </p:cNvSpPr>
          <p:nvPr>
            <p:ph type="body" idx="1"/>
          </p:nvPr>
        </p:nvSpPr>
        <p:spPr>
          <a:prstGeom prst="rect">
            <a:avLst/>
          </a:prstGeom>
        </p:spPr>
        <p:txBody>
          <a:bodyPr/>
          <a:lstStyle/>
          <a:p>
            <a:r>
              <a:t>example of two-way fiction</a:t>
            </a:r>
          </a:p>
          <a:p>
            <a:pPr lvl="1"/>
            <a:r>
              <a:t>f(x)=x+2</a:t>
            </a:r>
          </a:p>
          <a:p>
            <a:r>
              <a:t>one-way function</a:t>
            </a:r>
          </a:p>
          <a:p>
            <a:pPr lvl="1"/>
            <a:r>
              <a:t>easy to compute on every input</a:t>
            </a:r>
          </a:p>
          <a:p>
            <a:pPr lvl="1"/>
            <a:r>
              <a:t>hard to invert given the image of a random input</a:t>
            </a:r>
          </a:p>
        </p:txBody>
      </p:sp>
      <p:sp>
        <p:nvSpPr>
          <p:cNvPr id="255" name="Shape 2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31</a:t>
            </a:fld>
            <a:endParaRPr/>
          </a:p>
        </p:txBody>
      </p:sp>
    </p:spTree>
    <p:extLst>
      <p:ext uri="{BB962C8B-B14F-4D97-AF65-F5344CB8AC3E}">
        <p14:creationId xmlns:p14="http://schemas.microsoft.com/office/powerpoint/2010/main" val="2214902120"/>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p:cNvSpPr>
          <p:nvPr>
            <p:ph type="title"/>
          </p:nvPr>
        </p:nvSpPr>
        <p:spPr>
          <a:prstGeom prst="rect">
            <a:avLst/>
          </a:prstGeom>
        </p:spPr>
        <p:txBody>
          <a:bodyPr>
            <a:noAutofit/>
          </a:bodyPr>
          <a:lstStyle>
            <a:lvl1pPr defTabSz="502412">
              <a:defRPr sz="6708"/>
            </a:lvl1pPr>
          </a:lstStyle>
          <a:p>
            <a:pPr algn="l"/>
            <a:r>
              <a:rPr sz="4800" dirty="0" err="1"/>
              <a:t>Diffie</a:t>
            </a:r>
            <a:r>
              <a:rPr sz="4800" dirty="0"/>
              <a:t>-Hellman Key Exchange</a:t>
            </a:r>
          </a:p>
        </p:txBody>
      </p:sp>
      <p:pic>
        <p:nvPicPr>
          <p:cNvPr id="258" name="pasted-image.pdf"/>
          <p:cNvPicPr>
            <a:picLocks noChangeAspect="1"/>
          </p:cNvPicPr>
          <p:nvPr/>
        </p:nvPicPr>
        <p:blipFill>
          <a:blip r:embed="rId2">
            <a:extLst/>
          </a:blip>
          <a:stretch>
            <a:fillRect/>
          </a:stretch>
        </p:blipFill>
        <p:spPr>
          <a:xfrm>
            <a:off x="1459701" y="2272606"/>
            <a:ext cx="6224598" cy="3909414"/>
          </a:xfrm>
          <a:prstGeom prst="rect">
            <a:avLst/>
          </a:prstGeom>
          <a:ln w="12700">
            <a:miter lim="400000"/>
          </a:ln>
        </p:spPr>
      </p:pic>
      <p:sp>
        <p:nvSpPr>
          <p:cNvPr id="259" name="Shape 25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32</a:t>
            </a:fld>
            <a:endParaRPr/>
          </a:p>
        </p:txBody>
      </p:sp>
    </p:spTree>
    <p:extLst>
      <p:ext uri="{BB962C8B-B14F-4D97-AF65-F5344CB8AC3E}">
        <p14:creationId xmlns:p14="http://schemas.microsoft.com/office/powerpoint/2010/main" val="540070135"/>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pasted-image.pdf"/>
          <p:cNvPicPr>
            <a:picLocks noChangeAspect="1"/>
          </p:cNvPicPr>
          <p:nvPr/>
        </p:nvPicPr>
        <p:blipFill>
          <a:blip r:embed="rId2">
            <a:extLst/>
          </a:blip>
          <a:stretch>
            <a:fillRect/>
          </a:stretch>
        </p:blipFill>
        <p:spPr>
          <a:xfrm>
            <a:off x="437555" y="696516"/>
            <a:ext cx="8167316" cy="5169525"/>
          </a:xfrm>
          <a:prstGeom prst="rect">
            <a:avLst/>
          </a:prstGeom>
          <a:ln w="12700">
            <a:miter lim="400000"/>
          </a:ln>
        </p:spPr>
      </p:pic>
      <p:sp>
        <p:nvSpPr>
          <p:cNvPr id="262" name="Shape 262"/>
          <p:cNvSpPr/>
          <p:nvPr/>
        </p:nvSpPr>
        <p:spPr>
          <a:xfrm>
            <a:off x="984994" y="3025074"/>
            <a:ext cx="6554488" cy="807850"/>
          </a:xfrm>
          <a:prstGeom prst="rect">
            <a:avLst/>
          </a:prstGeom>
          <a:solidFill>
            <a:schemeClr val="accent3">
              <a:hueOff val="286721"/>
              <a:satOff val="29410"/>
              <a:lumOff val="9202"/>
            </a:schemeClr>
          </a:solidFill>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6800"/>
            </a:lvl1pPr>
          </a:lstStyle>
          <a:p>
            <a:r>
              <a:rPr sz="4781"/>
              <a:t>Man-in-the-Middle Attack</a:t>
            </a:r>
          </a:p>
        </p:txBody>
      </p:sp>
      <p:sp>
        <p:nvSpPr>
          <p:cNvPr id="263" name="Shape 263"/>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33</a:t>
            </a:fld>
            <a:endParaRPr/>
          </a:p>
        </p:txBody>
      </p:sp>
    </p:spTree>
    <p:extLst>
      <p:ext uri="{BB962C8B-B14F-4D97-AF65-F5344CB8AC3E}">
        <p14:creationId xmlns:p14="http://schemas.microsoft.com/office/powerpoint/2010/main" val="3272875559"/>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fill="hold"/>
                                        <p:tgtEl>
                                          <p:spTgt spid="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p:cNvSpPr>
            <a:spLocks noGrp="1"/>
          </p:cNvSpPr>
          <p:nvPr>
            <p:ph type="pic" idx="13"/>
          </p:nvPr>
        </p:nvSpPr>
        <p:spPr/>
      </p:sp>
      <p:sp>
        <p:nvSpPr>
          <p:cNvPr id="3" name="投影片編號版面配置區 2"/>
          <p:cNvSpPr>
            <a:spLocks noGrp="1"/>
          </p:cNvSpPr>
          <p:nvPr>
            <p:ph type="sldNum" sz="quarter" idx="2"/>
          </p:nvPr>
        </p:nvSpPr>
        <p:spPr/>
        <p:txBody>
          <a:bodyPr/>
          <a:lstStyle/>
          <a:p>
            <a:fld id="{86CB4B4D-7CA3-9044-876B-883B54F8677D}" type="slidenum">
              <a:rPr lang="en-US" altLang="zh-TW" smtClean="0"/>
              <a:t>34</a:t>
            </a:fld>
            <a:endParaRPr lang="en-US" altLang="zh-TW"/>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999" y="840249"/>
            <a:ext cx="6213001" cy="5177501"/>
          </a:xfrm>
          <a:prstGeom prst="rect">
            <a:avLst/>
          </a:prstGeom>
        </p:spPr>
      </p:pic>
    </p:spTree>
    <p:extLst>
      <p:ext uri="{BB962C8B-B14F-4D97-AF65-F5344CB8AC3E}">
        <p14:creationId xmlns:p14="http://schemas.microsoft.com/office/powerpoint/2010/main" val="110909025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p:cNvSpPr>
          <p:nvPr>
            <p:ph type="title"/>
          </p:nvPr>
        </p:nvSpPr>
        <p:spPr>
          <a:prstGeom prst="rect">
            <a:avLst/>
          </a:prstGeom>
        </p:spPr>
        <p:txBody>
          <a:bodyPr>
            <a:noAutofit/>
          </a:bodyPr>
          <a:lstStyle/>
          <a:p>
            <a:pPr lvl="1" indent="138227" defTabSz="353246">
              <a:defRPr sz="6708"/>
            </a:pPr>
            <a:r>
              <a:rPr sz="3600" dirty="0"/>
              <a:t>Authenticated key exchange schemes</a:t>
            </a:r>
          </a:p>
        </p:txBody>
      </p:sp>
      <p:sp>
        <p:nvSpPr>
          <p:cNvPr id="266" name="Shape 266"/>
          <p:cNvSpPr>
            <a:spLocks noGrp="1"/>
          </p:cNvSpPr>
          <p:nvPr>
            <p:ph type="body" idx="1"/>
          </p:nvPr>
        </p:nvSpPr>
        <p:spPr>
          <a:prstGeom prst="rect">
            <a:avLst/>
          </a:prstGeom>
        </p:spPr>
        <p:txBody>
          <a:bodyPr>
            <a:normAutofit fontScale="77500" lnSpcReduction="20000"/>
          </a:bodyPr>
          <a:lstStyle/>
          <a:p>
            <a:pPr marL="274042" indent="-274042" defTabSz="381998">
              <a:spcBef>
                <a:spcPts val="1898"/>
              </a:spcBef>
              <a:defRPr sz="3720"/>
            </a:pPr>
            <a:r>
              <a:t>Various </a:t>
            </a:r>
            <a:r>
              <a:rPr>
                <a:solidFill>
                  <a:srgbClr val="FF2600"/>
                </a:solidFill>
                <a:latin typeface="Baskerville SemiBold"/>
                <a:ea typeface="Baskerville SemiBold"/>
                <a:cs typeface="Baskerville SemiBold"/>
                <a:sym typeface="Baskerville SemiBold"/>
              </a:rPr>
              <a:t>Authenticated Key Exchange</a:t>
            </a:r>
            <a:r>
              <a:t> (AKE) Schemes have been proposed. </a:t>
            </a:r>
          </a:p>
          <a:p>
            <a:pPr marL="274042" indent="-274042" defTabSz="381998">
              <a:spcBef>
                <a:spcPts val="1898"/>
              </a:spcBef>
              <a:defRPr sz="3720"/>
            </a:pPr>
            <a:r>
              <a:t>A AKE scheme contains</a:t>
            </a:r>
          </a:p>
          <a:p>
            <a:pPr marL="548085" lvl="1" indent="-274042" defTabSz="381998">
              <a:spcBef>
                <a:spcPts val="1898"/>
              </a:spcBef>
              <a:defRPr sz="3720"/>
            </a:pPr>
            <a:r>
              <a:t>User registration phase (need a secure channel)</a:t>
            </a:r>
          </a:p>
          <a:p>
            <a:pPr marL="548085" lvl="1" indent="-274042" defTabSz="381998">
              <a:spcBef>
                <a:spcPts val="1898"/>
              </a:spcBef>
              <a:defRPr sz="3720"/>
            </a:pPr>
            <a:r>
              <a:t>Authentication and key exchange phase</a:t>
            </a:r>
          </a:p>
          <a:p>
            <a:pPr marL="772301" lvl="2" indent="-274042" defTabSz="381998">
              <a:spcBef>
                <a:spcPts val="1898"/>
              </a:spcBef>
              <a:defRPr sz="3720"/>
            </a:pPr>
            <a:r>
              <a:t>mutual authentication</a:t>
            </a:r>
          </a:p>
          <a:p>
            <a:pPr marL="772301" lvl="2" indent="-274042" defTabSz="381998">
              <a:spcBef>
                <a:spcPts val="1898"/>
              </a:spcBef>
              <a:defRPr sz="3720"/>
            </a:pPr>
            <a:r>
              <a:t>key exchange</a:t>
            </a:r>
          </a:p>
        </p:txBody>
      </p:sp>
      <p:sp>
        <p:nvSpPr>
          <p:cNvPr id="267" name="Shape 267"/>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35</a:t>
            </a:fld>
            <a:endParaRPr/>
          </a:p>
        </p:txBody>
      </p:sp>
    </p:spTree>
    <p:extLst>
      <p:ext uri="{BB962C8B-B14F-4D97-AF65-F5344CB8AC3E}">
        <p14:creationId xmlns:p14="http://schemas.microsoft.com/office/powerpoint/2010/main" val="1546221829"/>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p:cNvSpPr>
          <p:nvPr>
            <p:ph type="title"/>
          </p:nvPr>
        </p:nvSpPr>
        <p:spPr>
          <a:prstGeom prst="rect">
            <a:avLst/>
          </a:prstGeom>
        </p:spPr>
        <p:txBody>
          <a:bodyPr/>
          <a:lstStyle/>
          <a:p>
            <a:r>
              <a:t>AKE Schemes</a:t>
            </a:r>
          </a:p>
        </p:txBody>
      </p:sp>
      <p:sp>
        <p:nvSpPr>
          <p:cNvPr id="270" name="Shape 270"/>
          <p:cNvSpPr>
            <a:spLocks noGrp="1"/>
          </p:cNvSpPr>
          <p:nvPr>
            <p:ph type="body" idx="1"/>
          </p:nvPr>
        </p:nvSpPr>
        <p:spPr>
          <a:prstGeom prst="rect">
            <a:avLst/>
          </a:prstGeom>
        </p:spPr>
        <p:txBody>
          <a:bodyPr>
            <a:normAutofit fontScale="77500" lnSpcReduction="20000"/>
          </a:bodyPr>
          <a:lstStyle/>
          <a:p>
            <a:pPr marL="256362" indent="-256362" defTabSz="357353">
              <a:spcBef>
                <a:spcPts val="1828"/>
              </a:spcBef>
              <a:defRPr sz="3480"/>
            </a:pPr>
            <a:r>
              <a:t>Two Party</a:t>
            </a:r>
          </a:p>
          <a:p>
            <a:pPr marL="256362" indent="-256362" defTabSz="357353">
              <a:spcBef>
                <a:spcPts val="1828"/>
              </a:spcBef>
              <a:defRPr sz="3480"/>
            </a:pPr>
            <a:r>
              <a:t>Three Party</a:t>
            </a:r>
          </a:p>
          <a:p>
            <a:pPr marL="256362" indent="-256362" defTabSz="357353">
              <a:spcBef>
                <a:spcPts val="1828"/>
              </a:spcBef>
              <a:defRPr sz="3480"/>
            </a:pPr>
            <a:r>
              <a:t>Group Key</a:t>
            </a:r>
          </a:p>
          <a:p>
            <a:pPr marL="256362" indent="-256362" defTabSz="357353">
              <a:spcBef>
                <a:spcPts val="1828"/>
              </a:spcBef>
              <a:defRPr sz="3480"/>
            </a:pPr>
            <a:r>
              <a:t>Access Control</a:t>
            </a:r>
          </a:p>
          <a:p>
            <a:pPr marL="512724" lvl="1" indent="-256362" defTabSz="357353">
              <a:spcBef>
                <a:spcPts val="1828"/>
              </a:spcBef>
              <a:defRPr sz="3480"/>
            </a:pPr>
            <a:r>
              <a:t>Time-Bound</a:t>
            </a:r>
          </a:p>
          <a:p>
            <a:pPr marL="512724" lvl="1" indent="-256362" defTabSz="357353">
              <a:spcBef>
                <a:spcPts val="1828"/>
              </a:spcBef>
              <a:defRPr sz="3480"/>
            </a:pPr>
            <a:r>
              <a:t>Hierarchical</a:t>
            </a:r>
          </a:p>
          <a:p>
            <a:pPr marL="512724" lvl="1" indent="-256362" defTabSz="357353">
              <a:spcBef>
                <a:spcPts val="1828"/>
              </a:spcBef>
              <a:defRPr sz="3480"/>
            </a:pPr>
            <a:r>
              <a:t>Time-Bound Hierarchical</a:t>
            </a:r>
          </a:p>
        </p:txBody>
      </p:sp>
      <p:pic>
        <p:nvPicPr>
          <p:cNvPr id="271" name="pasted-image.pdf"/>
          <p:cNvPicPr>
            <a:picLocks noChangeAspect="1"/>
          </p:cNvPicPr>
          <p:nvPr/>
        </p:nvPicPr>
        <p:blipFill>
          <a:blip r:embed="rId2">
            <a:extLst/>
          </a:blip>
          <a:stretch>
            <a:fillRect/>
          </a:stretch>
        </p:blipFill>
        <p:spPr>
          <a:xfrm>
            <a:off x="4374352" y="2582600"/>
            <a:ext cx="3864804" cy="2452962"/>
          </a:xfrm>
          <a:prstGeom prst="rect">
            <a:avLst/>
          </a:prstGeom>
          <a:ln w="12700">
            <a:miter lim="400000"/>
          </a:ln>
        </p:spPr>
      </p:pic>
      <p:sp>
        <p:nvSpPr>
          <p:cNvPr id="272" name="Shape 272"/>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36</a:t>
            </a:fld>
            <a:endParaRPr/>
          </a:p>
        </p:txBody>
      </p:sp>
    </p:spTree>
    <p:extLst>
      <p:ext uri="{BB962C8B-B14F-4D97-AF65-F5344CB8AC3E}">
        <p14:creationId xmlns:p14="http://schemas.microsoft.com/office/powerpoint/2010/main" val="2868735636"/>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0"/>
          <p:cNvSpPr>
            <a:spLocks noGrp="1"/>
          </p:cNvSpPr>
          <p:nvPr>
            <p:ph type="title"/>
          </p:nvPr>
        </p:nvSpPr>
        <p:spPr/>
        <p:txBody>
          <a:bodyPr/>
          <a:lstStyle/>
          <a:p>
            <a:pPr algn="ctr"/>
            <a:r>
              <a:rPr lang="en-US" altLang="zh-TW" dirty="0" err="1"/>
              <a:t>Lamport</a:t>
            </a:r>
            <a:r>
              <a:rPr lang="en-US" altLang="zh-TW" dirty="0"/>
              <a:t> Protocol</a:t>
            </a:r>
            <a:endParaRPr lang="zh-TW" altLang="en-US" dirty="0"/>
          </a:p>
        </p:txBody>
      </p:sp>
      <p:sp>
        <p:nvSpPr>
          <p:cNvPr id="12" name="內容版面配置區 11"/>
          <p:cNvSpPr>
            <a:spLocks noGrp="1"/>
          </p:cNvSpPr>
          <p:nvPr>
            <p:ph idx="1"/>
          </p:nvPr>
        </p:nvSpPr>
        <p:spPr/>
        <p:txBody>
          <a:bodyPr/>
          <a:lstStyle/>
          <a:p>
            <a:r>
              <a:rPr lang="en-US" altLang="zh-TW" dirty="0"/>
              <a:t>Proposed by Leslie </a:t>
            </a:r>
            <a:r>
              <a:rPr lang="en-US" altLang="zh-TW" dirty="0" err="1"/>
              <a:t>Lamport</a:t>
            </a:r>
            <a:r>
              <a:rPr lang="en-US" altLang="zh-TW" dirty="0"/>
              <a:t> (1981)</a:t>
            </a:r>
          </a:p>
          <a:p>
            <a:pPr lvl="1"/>
            <a:r>
              <a:rPr lang="en-US" altLang="zh-TW" dirty="0"/>
              <a:t>win 2013 Turing Award</a:t>
            </a:r>
          </a:p>
          <a:p>
            <a:pPr lvl="1"/>
            <a:endParaRPr lang="en-US" altLang="zh-TW" dirty="0"/>
          </a:p>
          <a:p>
            <a:endParaRPr lang="zh-TW" altLang="en-US" dirty="0"/>
          </a:p>
        </p:txBody>
      </p:sp>
      <p:sp>
        <p:nvSpPr>
          <p:cNvPr id="4" name="投影片編號版面配置區 3"/>
          <p:cNvSpPr>
            <a:spLocks noGrp="1"/>
          </p:cNvSpPr>
          <p:nvPr>
            <p:ph type="sldNum" sz="quarter" idx="12"/>
          </p:nvPr>
        </p:nvSpPr>
        <p:spPr/>
        <p:txBody>
          <a:bodyPr/>
          <a:lstStyle/>
          <a:p>
            <a:fld id="{86CB4B4D-7CA3-9044-876B-883B54F8677D}" type="slidenum">
              <a:rPr lang="en-US" altLang="zh-TW" smtClean="0"/>
              <a:t>37</a:t>
            </a:fld>
            <a:endParaRPr lang="zh-TW" altLang="en-US"/>
          </a:p>
        </p:txBody>
      </p:sp>
      <p:pic>
        <p:nvPicPr>
          <p:cNvPr id="14" name="Picture 2" descr="https://www.msra.cn/wp-content/uploads/news/features/images/newupload/leslielamport/k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2996952"/>
            <a:ext cx="5334000" cy="2476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626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Lamport</a:t>
            </a:r>
            <a:r>
              <a:rPr lang="en-US" altLang="zh-TW" dirty="0"/>
              <a:t> Protocol</a:t>
            </a:r>
            <a:endParaRPr lang="zh-TW" altLang="en-US" dirty="0"/>
          </a:p>
        </p:txBody>
      </p:sp>
      <p:sp>
        <p:nvSpPr>
          <p:cNvPr id="3" name="投影片編號版面配置區 2"/>
          <p:cNvSpPr>
            <a:spLocks noGrp="1"/>
          </p:cNvSpPr>
          <p:nvPr>
            <p:ph type="sldNum" sz="quarter" idx="12"/>
          </p:nvPr>
        </p:nvSpPr>
        <p:spPr/>
        <p:txBody>
          <a:bodyPr/>
          <a:lstStyle/>
          <a:p>
            <a:fld id="{240D5ECE-8B49-45CD-BE81-EF81920D1969}" type="slidenum">
              <a:rPr lang="en-US" smtClean="0">
                <a:solidFill>
                  <a:srgbClr val="262626">
                    <a:lumMod val="85000"/>
                    <a:lumOff val="15000"/>
                  </a:srgbClr>
                </a:solidFill>
              </a:rPr>
              <a:pPr/>
              <a:t>38</a:t>
            </a:fld>
            <a:endParaRPr lang="en-US" dirty="0">
              <a:solidFill>
                <a:srgbClr val="262626">
                  <a:lumMod val="85000"/>
                  <a:lumOff val="15000"/>
                </a:srgbClr>
              </a:solidFill>
            </a:endParaRPr>
          </a:p>
        </p:txBody>
      </p:sp>
      <p:sp>
        <p:nvSpPr>
          <p:cNvPr id="4" name="內容版面配置區 3"/>
          <p:cNvSpPr>
            <a:spLocks noGrp="1"/>
          </p:cNvSpPr>
          <p:nvPr>
            <p:ph idx="1"/>
          </p:nvPr>
        </p:nvSpPr>
        <p:spPr/>
        <p:txBody>
          <a:bodyPr/>
          <a:lstStyle/>
          <a:p>
            <a:r>
              <a:rPr lang="en-US" altLang="zh-TW" dirty="0"/>
              <a:t>This protocol consists of two phases</a:t>
            </a:r>
          </a:p>
          <a:p>
            <a:pPr lvl="1"/>
            <a:r>
              <a:rPr lang="en-US" altLang="zh-TW" dirty="0"/>
              <a:t>The Registration Phase</a:t>
            </a:r>
          </a:p>
          <a:p>
            <a:pPr lvl="2"/>
            <a:r>
              <a:rPr lang="en-US" altLang="zh-TW" dirty="0"/>
              <a:t>The registration phase is performed only once</a:t>
            </a:r>
          </a:p>
          <a:p>
            <a:pPr lvl="2"/>
            <a:endParaRPr lang="en-US" altLang="zh-TW" dirty="0"/>
          </a:p>
          <a:p>
            <a:pPr lvl="1"/>
            <a:r>
              <a:rPr lang="en-US" altLang="zh-TW" dirty="0"/>
              <a:t>The Authentication Phase</a:t>
            </a:r>
          </a:p>
          <a:p>
            <a:pPr lvl="2"/>
            <a:r>
              <a:rPr lang="en-US" altLang="zh-TW" dirty="0"/>
              <a:t>The authentication phase is executed every time the user log in to the system.</a:t>
            </a:r>
          </a:p>
          <a:p>
            <a:pPr lvl="1"/>
            <a:endParaRPr lang="zh-TW" altLang="en-US" dirty="0"/>
          </a:p>
        </p:txBody>
      </p:sp>
    </p:spTree>
    <p:extLst>
      <p:ext uri="{BB962C8B-B14F-4D97-AF65-F5344CB8AC3E}">
        <p14:creationId xmlns:p14="http://schemas.microsoft.com/office/powerpoint/2010/main" val="421118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Lamport</a:t>
            </a:r>
            <a:r>
              <a:rPr lang="en-US" altLang="zh-TW" dirty="0"/>
              <a:t> Protocol</a:t>
            </a:r>
            <a:endParaRPr lang="zh-TW" altLang="en-US" dirty="0"/>
          </a:p>
        </p:txBody>
      </p:sp>
      <p:sp>
        <p:nvSpPr>
          <p:cNvPr id="3" name="投影片編號版面配置區 2"/>
          <p:cNvSpPr>
            <a:spLocks noGrp="1"/>
          </p:cNvSpPr>
          <p:nvPr>
            <p:ph type="sldNum" sz="quarter" idx="12"/>
          </p:nvPr>
        </p:nvSpPr>
        <p:spPr/>
        <p:txBody>
          <a:bodyPr/>
          <a:lstStyle/>
          <a:p>
            <a:fld id="{86CB4B4D-7CA3-9044-876B-883B54F8677D}" type="slidenum">
              <a:rPr lang="en-US" altLang="zh-TW" smtClean="0"/>
              <a:t>39</a:t>
            </a:fld>
            <a:endParaRPr lang="zh-TW" altLang="en-US"/>
          </a:p>
        </p:txBody>
      </p:sp>
      <p:sp>
        <p:nvSpPr>
          <p:cNvPr id="4" name="內容版面配置區 3"/>
          <p:cNvSpPr>
            <a:spLocks noGrp="1"/>
          </p:cNvSpPr>
          <p:nvPr>
            <p:ph idx="1"/>
          </p:nvPr>
        </p:nvSpPr>
        <p:spPr/>
        <p:txBody>
          <a:bodyPr/>
          <a:lstStyle/>
          <a:p>
            <a:r>
              <a:rPr lang="en-US" altLang="zh-TW" dirty="0"/>
              <a:t>Registration Phase</a:t>
            </a:r>
            <a:endParaRPr lang="zh-TW" altLang="en-US" dirty="0"/>
          </a:p>
        </p:txBody>
      </p:sp>
      <p:pic>
        <p:nvPicPr>
          <p:cNvPr id="5" name="圖片 4"/>
          <p:cNvPicPr>
            <a:picLocks noChangeAspect="1"/>
          </p:cNvPicPr>
          <p:nvPr/>
        </p:nvPicPr>
        <p:blipFill>
          <a:blip r:embed="rId2"/>
          <a:stretch>
            <a:fillRect/>
          </a:stretch>
        </p:blipFill>
        <p:spPr>
          <a:xfrm>
            <a:off x="1979712" y="2276872"/>
            <a:ext cx="5337021" cy="3827170"/>
          </a:xfrm>
          <a:prstGeom prst="rect">
            <a:avLst/>
          </a:prstGeom>
        </p:spPr>
      </p:pic>
    </p:spTree>
    <p:extLst>
      <p:ext uri="{BB962C8B-B14F-4D97-AF65-F5344CB8AC3E}">
        <p14:creationId xmlns:p14="http://schemas.microsoft.com/office/powerpoint/2010/main" val="1112976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71800" y="1992354"/>
            <a:ext cx="5867400" cy="1970046"/>
          </a:xfrm>
        </p:spPr>
        <p:txBody>
          <a:bodyPr>
            <a:noAutofit/>
          </a:bodyPr>
          <a:lstStyle/>
          <a:p>
            <a:pPr>
              <a:lnSpc>
                <a:spcPct val="150000"/>
              </a:lnSpc>
            </a:pPr>
            <a:r>
              <a:rPr lang="en-US" sz="3200" cap="none" dirty="0">
                <a:solidFill>
                  <a:prstClr val="black">
                    <a:lumMod val="85000"/>
                    <a:lumOff val="15000"/>
                  </a:prstClr>
                </a:solidFill>
                <a:ea typeface="+mn-ea"/>
                <a:cs typeface="+mn-cs"/>
              </a:rPr>
              <a:t>Introduction of Cryptography</a:t>
            </a:r>
            <a:endParaRPr lang="en-US" altLang="zh-TW" sz="3200" dirty="0"/>
          </a:p>
        </p:txBody>
      </p:sp>
      <p:sp>
        <p:nvSpPr>
          <p:cNvPr id="6" name="TextBox 5"/>
          <p:cNvSpPr txBox="1"/>
          <p:nvPr/>
        </p:nvSpPr>
        <p:spPr>
          <a:xfrm>
            <a:off x="1121392" y="1557456"/>
            <a:ext cx="1219200" cy="2708434"/>
          </a:xfrm>
          <a:prstGeom prst="rect">
            <a:avLst/>
          </a:prstGeom>
          <a:noFill/>
        </p:spPr>
        <p:txBody>
          <a:bodyPr wrap="square" rtlCol="0">
            <a:spAutoFit/>
          </a:bodyPr>
          <a:lstStyle/>
          <a:p>
            <a:r>
              <a:rPr lang="en-US" sz="17000" b="1" dirty="0">
                <a:solidFill>
                  <a:srgbClr val="00B050">
                    <a:alpha val="40000"/>
                  </a:srgbClr>
                </a:solidFill>
                <a:cs typeface="Arial" pitchFamily="34" charset="0"/>
              </a:rPr>
              <a:t>1</a:t>
            </a:r>
          </a:p>
        </p:txBody>
      </p:sp>
      <p:sp>
        <p:nvSpPr>
          <p:cNvPr id="7" name="TextBox 6"/>
          <p:cNvSpPr txBox="1"/>
          <p:nvPr/>
        </p:nvSpPr>
        <p:spPr>
          <a:xfrm>
            <a:off x="0" y="6381328"/>
            <a:ext cx="3739632" cy="40011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zh-CN" altLang="en-US" sz="2000" b="1" cap="all" dirty="0">
                <a:ln w="0"/>
                <a:gradFill flip="none">
                  <a:gsLst>
                    <a:gs pos="0">
                      <a:srgbClr val="F4891E">
                        <a:tint val="75000"/>
                        <a:shade val="75000"/>
                        <a:satMod val="170000"/>
                      </a:srgbClr>
                    </a:gs>
                    <a:gs pos="49000">
                      <a:srgbClr val="F4891E">
                        <a:tint val="88000"/>
                        <a:shade val="65000"/>
                        <a:satMod val="172000"/>
                      </a:srgbClr>
                    </a:gs>
                    <a:gs pos="50000">
                      <a:srgbClr val="F4891E">
                        <a:shade val="65000"/>
                        <a:satMod val="130000"/>
                      </a:srgbClr>
                    </a:gs>
                    <a:gs pos="92000">
                      <a:srgbClr val="F4891E">
                        <a:shade val="50000"/>
                        <a:satMod val="120000"/>
                      </a:srgbClr>
                    </a:gs>
                    <a:gs pos="100000">
                      <a:srgbClr val="F4891E">
                        <a:shade val="48000"/>
                        <a:satMod val="120000"/>
                      </a:srgbClr>
                    </a:gs>
                  </a:gsLst>
                  <a:lin ang="5400000"/>
                </a:gradFill>
                <a:effectLst>
                  <a:reflection blurRad="12700" stA="50000" endPos="50000" dist="5000" dir="5400000" sy="-100000" rotWithShape="0"/>
                </a:effectLst>
                <a:latin typeface="华文新魏" pitchFamily="2" charset="-122"/>
                <a:ea typeface="华文新魏" pitchFamily="2" charset="-122"/>
              </a:rPr>
              <a:t>规格严格  功夫到家</a:t>
            </a:r>
          </a:p>
        </p:txBody>
      </p:sp>
      <p:sp>
        <p:nvSpPr>
          <p:cNvPr id="8" name="灯片编号占位符 3"/>
          <p:cNvSpPr>
            <a:spLocks noGrp="1" noChangeArrowheads="1"/>
          </p:cNvSpPr>
          <p:nvPr/>
        </p:nvSpPr>
        <p:spPr bwMode="auto">
          <a:xfrm>
            <a:off x="8579296" y="6324238"/>
            <a:ext cx="457200"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eaLnBrk="0" hangingPunct="0">
              <a:spcBef>
                <a:spcPts val="575"/>
              </a:spcBef>
              <a:buClr>
                <a:schemeClr val="accent1"/>
              </a:buClr>
              <a:buSzPct val="85000"/>
              <a:buFont typeface="Wingdings 2" pitchFamily="18" charset="2"/>
              <a:buChar char=""/>
              <a:defRPr sz="2600">
                <a:solidFill>
                  <a:schemeClr val="tx1"/>
                </a:solidFill>
                <a:latin typeface="Perpetua" pitchFamily="18" charset="0"/>
                <a:ea typeface="宋体" pitchFamily="2" charset="-122"/>
              </a:defRPr>
            </a:lvl1pPr>
            <a:lvl2pPr marL="742950" indent="-285750" eaLnBrk="0" hangingPunct="0">
              <a:spcBef>
                <a:spcPts val="375"/>
              </a:spcBef>
              <a:buClr>
                <a:schemeClr val="accent1"/>
              </a:buClr>
              <a:buSzPct val="85000"/>
              <a:buFont typeface="Wingdings 2" pitchFamily="18" charset="2"/>
              <a:buChar char=""/>
              <a:defRPr sz="2400">
                <a:solidFill>
                  <a:schemeClr val="tx1"/>
                </a:solidFill>
                <a:latin typeface="Perpetua" pitchFamily="18" charset="0"/>
                <a:ea typeface="宋体" pitchFamily="2" charset="-122"/>
              </a:defRPr>
            </a:lvl2pPr>
            <a:lvl3pPr marL="1143000" indent="-228600" eaLnBrk="0" hangingPunct="0">
              <a:spcBef>
                <a:spcPts val="375"/>
              </a:spcBef>
              <a:buClr>
                <a:schemeClr val="accent1"/>
              </a:buClr>
              <a:buSzPct val="85000"/>
              <a:buFont typeface="Wingdings 2" pitchFamily="18" charset="2"/>
              <a:buChar char=""/>
              <a:defRPr sz="2000">
                <a:solidFill>
                  <a:schemeClr val="tx1"/>
                </a:solidFill>
                <a:latin typeface="Perpetua" pitchFamily="18" charset="0"/>
                <a:ea typeface="宋体" pitchFamily="2" charset="-122"/>
              </a:defRPr>
            </a:lvl3pPr>
            <a:lvl4pPr marL="1600200" indent="-228600" eaLnBrk="0" hangingPunct="0">
              <a:spcBef>
                <a:spcPts val="375"/>
              </a:spcBef>
              <a:buClr>
                <a:schemeClr val="accent1"/>
              </a:buClr>
              <a:buSzPct val="85000"/>
              <a:buFont typeface="Wingdings 2" pitchFamily="18" charset="2"/>
              <a:buChar char=""/>
              <a:defRPr sz="2000">
                <a:solidFill>
                  <a:schemeClr val="tx1"/>
                </a:solidFill>
                <a:latin typeface="Perpetua" pitchFamily="18" charset="0"/>
                <a:ea typeface="宋体" pitchFamily="2" charset="-122"/>
              </a:defRPr>
            </a:lvl4pPr>
            <a:lvl5pPr marL="2057400" indent="-228600" eaLnBrk="0" hangingPunct="0">
              <a:spcBef>
                <a:spcPts val="375"/>
              </a:spcBef>
              <a:buClr>
                <a:schemeClr val="accent1"/>
              </a:buClr>
              <a:buFont typeface="Wingdings 2" pitchFamily="18" charset="2"/>
              <a:buChar char="o"/>
              <a:defRPr sz="2000">
                <a:solidFill>
                  <a:schemeClr val="tx1"/>
                </a:solidFill>
                <a:latin typeface="Perpetua" pitchFamily="18" charset="0"/>
                <a:ea typeface="宋体" pitchFamily="2" charset="-122"/>
              </a:defRPr>
            </a:lvl5pPr>
            <a:lvl6pPr marL="2514600" indent="-228600" eaLnBrk="0" fontAlgn="base" hangingPunct="0">
              <a:spcBef>
                <a:spcPts val="375"/>
              </a:spcBef>
              <a:spcAft>
                <a:spcPct val="0"/>
              </a:spcAft>
              <a:buClr>
                <a:schemeClr val="accent1"/>
              </a:buClr>
              <a:buFont typeface="Wingdings 2" pitchFamily="18" charset="2"/>
              <a:buChar char="o"/>
              <a:defRPr sz="2000">
                <a:solidFill>
                  <a:schemeClr val="tx1"/>
                </a:solidFill>
                <a:latin typeface="Perpetua" pitchFamily="18" charset="0"/>
                <a:ea typeface="宋体" pitchFamily="2" charset="-122"/>
              </a:defRPr>
            </a:lvl6pPr>
            <a:lvl7pPr marL="2971800" indent="-228600" eaLnBrk="0" fontAlgn="base" hangingPunct="0">
              <a:spcBef>
                <a:spcPts val="375"/>
              </a:spcBef>
              <a:spcAft>
                <a:spcPct val="0"/>
              </a:spcAft>
              <a:buClr>
                <a:schemeClr val="accent1"/>
              </a:buClr>
              <a:buFont typeface="Wingdings 2" pitchFamily="18" charset="2"/>
              <a:buChar char="o"/>
              <a:defRPr sz="2000">
                <a:solidFill>
                  <a:schemeClr val="tx1"/>
                </a:solidFill>
                <a:latin typeface="Perpetua" pitchFamily="18" charset="0"/>
                <a:ea typeface="宋体" pitchFamily="2" charset="-122"/>
              </a:defRPr>
            </a:lvl7pPr>
            <a:lvl8pPr marL="3429000" indent="-228600" eaLnBrk="0" fontAlgn="base" hangingPunct="0">
              <a:spcBef>
                <a:spcPts val="375"/>
              </a:spcBef>
              <a:spcAft>
                <a:spcPct val="0"/>
              </a:spcAft>
              <a:buClr>
                <a:schemeClr val="accent1"/>
              </a:buClr>
              <a:buFont typeface="Wingdings 2" pitchFamily="18" charset="2"/>
              <a:buChar char="o"/>
              <a:defRPr sz="2000">
                <a:solidFill>
                  <a:schemeClr val="tx1"/>
                </a:solidFill>
                <a:latin typeface="Perpetua" pitchFamily="18" charset="0"/>
                <a:ea typeface="宋体" pitchFamily="2" charset="-122"/>
              </a:defRPr>
            </a:lvl8pPr>
            <a:lvl9pPr marL="3886200" indent="-228600" eaLnBrk="0" fontAlgn="base" hangingPunct="0">
              <a:spcBef>
                <a:spcPts val="375"/>
              </a:spcBef>
              <a:spcAft>
                <a:spcPct val="0"/>
              </a:spcAft>
              <a:buClr>
                <a:schemeClr val="accent1"/>
              </a:buClr>
              <a:buFont typeface="Wingdings 2" pitchFamily="18" charset="2"/>
              <a:buChar char="o"/>
              <a:defRPr sz="2000">
                <a:solidFill>
                  <a:schemeClr val="tx1"/>
                </a:solidFill>
                <a:latin typeface="Perpetua" pitchFamily="18" charset="0"/>
                <a:ea typeface="宋体" pitchFamily="2" charset="-122"/>
              </a:defRPr>
            </a:lvl9pPr>
          </a:lstStyle>
          <a:p>
            <a:pPr algn="ctr" eaLnBrk="1" hangingPunct="1">
              <a:spcBef>
                <a:spcPct val="0"/>
              </a:spcBef>
              <a:buClrTx/>
              <a:buSzTx/>
              <a:buFont typeface="Arial" pitchFamily="34" charset="0"/>
              <a:buNone/>
            </a:pPr>
            <a:fld id="{323FEDAA-C20E-4BE2-9DBB-2D9E617C526E}" type="slidenum">
              <a:rPr lang="zh-CN" altLang="zh-CN" sz="1400">
                <a:solidFill>
                  <a:srgbClr val="FFFFFF"/>
                </a:solidFill>
                <a:latin typeface="Franklin Gothic Book" pitchFamily="34" charset="0"/>
                <a:ea typeface="幼圆" pitchFamily="49" charset="-122"/>
              </a:rPr>
              <a:pPr algn="ctr" eaLnBrk="1" hangingPunct="1">
                <a:spcBef>
                  <a:spcPct val="0"/>
                </a:spcBef>
                <a:buClrTx/>
                <a:buSzTx/>
                <a:buFont typeface="Arial" pitchFamily="34" charset="0"/>
                <a:buNone/>
              </a:pPr>
              <a:t>4</a:t>
            </a:fld>
            <a:endParaRPr lang="zh-CN" altLang="zh-CN" sz="1400" dirty="0">
              <a:solidFill>
                <a:srgbClr val="FFFFFF"/>
              </a:solidFill>
              <a:latin typeface="Franklin Gothic Book" pitchFamily="34" charset="0"/>
              <a:ea typeface="幼圆" pitchFamily="49" charset="-122"/>
            </a:endParaRPr>
          </a:p>
        </p:txBody>
      </p:sp>
    </p:spTree>
    <p:extLst>
      <p:ext uri="{BB962C8B-B14F-4D97-AF65-F5344CB8AC3E}">
        <p14:creationId xmlns:p14="http://schemas.microsoft.com/office/powerpoint/2010/main" val="3697353747"/>
      </p:ext>
    </p:extLst>
  </p:cSld>
  <p:clrMapOvr>
    <a:masterClrMapping/>
  </p:clrMapOvr>
  <mc:AlternateContent xmlns:mc="http://schemas.openxmlformats.org/markup-compatibility/2006" xmlns:p14="http://schemas.microsoft.com/office/powerpoint/2010/main">
    <mc:Choice Requires="p14">
      <p:transition spd="slow" p14:dur="1700">
        <p14:gallery dir="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Lamport</a:t>
            </a:r>
            <a:r>
              <a:rPr lang="en-US" altLang="zh-TW" dirty="0"/>
              <a:t> Protocol</a:t>
            </a:r>
            <a:endParaRPr lang="zh-TW" altLang="en-US" dirty="0"/>
          </a:p>
        </p:txBody>
      </p:sp>
      <p:sp>
        <p:nvSpPr>
          <p:cNvPr id="4" name="投影片編號版面配置區 3"/>
          <p:cNvSpPr>
            <a:spLocks noGrp="1"/>
          </p:cNvSpPr>
          <p:nvPr>
            <p:ph type="sldNum" sz="quarter" idx="12"/>
          </p:nvPr>
        </p:nvSpPr>
        <p:spPr/>
        <p:txBody>
          <a:bodyPr/>
          <a:lstStyle/>
          <a:p>
            <a:fld id="{240D5ECE-8B49-45CD-BE81-EF81920D1969}" type="slidenum">
              <a:rPr lang="en-US" smtClean="0">
                <a:solidFill>
                  <a:srgbClr val="262626">
                    <a:lumMod val="85000"/>
                    <a:lumOff val="15000"/>
                  </a:srgbClr>
                </a:solidFill>
              </a:rPr>
              <a:pPr/>
              <a:t>40</a:t>
            </a:fld>
            <a:endParaRPr lang="en-US" dirty="0">
              <a:solidFill>
                <a:srgbClr val="262626">
                  <a:lumMod val="85000"/>
                  <a:lumOff val="15000"/>
                </a:srgbClr>
              </a:solidFill>
            </a:endParaRPr>
          </a:p>
        </p:txBody>
      </p:sp>
      <p:sp>
        <p:nvSpPr>
          <p:cNvPr id="3" name="內容版面配置區 2"/>
          <p:cNvSpPr>
            <a:spLocks noGrp="1"/>
          </p:cNvSpPr>
          <p:nvPr>
            <p:ph idx="1"/>
          </p:nvPr>
        </p:nvSpPr>
        <p:spPr/>
        <p:txBody>
          <a:bodyPr/>
          <a:lstStyle/>
          <a:p>
            <a:r>
              <a:rPr lang="en-US" altLang="zh-TW" i="1" dirty="0" err="1"/>
              <a:t>i</a:t>
            </a:r>
            <a:r>
              <a:rPr lang="en-US" altLang="zh-TW" baseline="30000" dirty="0" err="1"/>
              <a:t>th</a:t>
            </a:r>
            <a:r>
              <a:rPr lang="en-US" altLang="zh-TW" dirty="0"/>
              <a:t> authentication phase</a:t>
            </a:r>
            <a:endParaRPr lang="zh-TW" altLang="en-US" dirty="0"/>
          </a:p>
        </p:txBody>
      </p:sp>
      <p:pic>
        <p:nvPicPr>
          <p:cNvPr id="5" name="圖片 4"/>
          <p:cNvPicPr>
            <a:picLocks noChangeAspect="1"/>
          </p:cNvPicPr>
          <p:nvPr/>
        </p:nvPicPr>
        <p:blipFill>
          <a:blip r:embed="rId2"/>
          <a:stretch>
            <a:fillRect/>
          </a:stretch>
        </p:blipFill>
        <p:spPr>
          <a:xfrm>
            <a:off x="1979712" y="2204864"/>
            <a:ext cx="4312284" cy="3680966"/>
          </a:xfrm>
          <a:prstGeom prst="rect">
            <a:avLst/>
          </a:prstGeom>
        </p:spPr>
      </p:pic>
    </p:spTree>
    <p:extLst>
      <p:ext uri="{BB962C8B-B14F-4D97-AF65-F5344CB8AC3E}">
        <p14:creationId xmlns:p14="http://schemas.microsoft.com/office/powerpoint/2010/main" val="1650826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en-US" altLang="zh-TW" dirty="0" err="1"/>
              <a:t>Lamport</a:t>
            </a:r>
            <a:r>
              <a:rPr lang="en-US" altLang="zh-TW" dirty="0"/>
              <a:t> Protocol</a:t>
            </a:r>
            <a:endParaRPr lang="zh-TW" altLang="en-US" dirty="0"/>
          </a:p>
        </p:txBody>
      </p:sp>
      <p:sp>
        <p:nvSpPr>
          <p:cNvPr id="4" name="投影片編號版面配置區 3"/>
          <p:cNvSpPr>
            <a:spLocks noGrp="1"/>
          </p:cNvSpPr>
          <p:nvPr>
            <p:ph type="sldNum" sz="quarter" idx="12"/>
          </p:nvPr>
        </p:nvSpPr>
        <p:spPr/>
        <p:txBody>
          <a:bodyPr/>
          <a:lstStyle/>
          <a:p>
            <a:fld id="{240D5ECE-8B49-45CD-BE81-EF81920D1969}" type="slidenum">
              <a:rPr lang="en-US" smtClean="0">
                <a:solidFill>
                  <a:srgbClr val="262626">
                    <a:lumMod val="85000"/>
                    <a:lumOff val="15000"/>
                  </a:srgbClr>
                </a:solidFill>
              </a:rPr>
              <a:pPr/>
              <a:t>41</a:t>
            </a:fld>
            <a:endParaRPr lang="en-US" dirty="0">
              <a:solidFill>
                <a:srgbClr val="262626">
                  <a:lumMod val="85000"/>
                  <a:lumOff val="15000"/>
                </a:srgbClr>
              </a:solidFill>
            </a:endParaRPr>
          </a:p>
        </p:txBody>
      </p:sp>
      <p:sp>
        <p:nvSpPr>
          <p:cNvPr id="3" name="內容版面配置區 2"/>
          <p:cNvSpPr>
            <a:spLocks noGrp="1"/>
          </p:cNvSpPr>
          <p:nvPr>
            <p:ph idx="1"/>
          </p:nvPr>
        </p:nvSpPr>
        <p:spPr/>
        <p:txBody>
          <a:bodyPr/>
          <a:lstStyle/>
          <a:p>
            <a:r>
              <a:rPr lang="en-US" altLang="zh-TW" dirty="0"/>
              <a:t>Two Practical Difficulties</a:t>
            </a:r>
          </a:p>
          <a:p>
            <a:pPr lvl="1"/>
            <a:r>
              <a:rPr lang="en-US" altLang="zh-TW" dirty="0"/>
              <a:t>High hash overhead</a:t>
            </a:r>
          </a:p>
          <a:p>
            <a:pPr lvl="1"/>
            <a:r>
              <a:rPr lang="en-US" altLang="zh-TW" dirty="0"/>
              <a:t>Requirement of resetting the verifier (password)</a:t>
            </a:r>
          </a:p>
          <a:p>
            <a:endParaRPr lang="zh-TW" altLang="en-US" dirty="0"/>
          </a:p>
        </p:txBody>
      </p:sp>
    </p:spTree>
    <p:extLst>
      <p:ext uri="{BB962C8B-B14F-4D97-AF65-F5344CB8AC3E}">
        <p14:creationId xmlns:p14="http://schemas.microsoft.com/office/powerpoint/2010/main" val="3817296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en-US" altLang="zh-TW" dirty="0"/>
              <a:t>SAS (Simple and Secure) Protocol</a:t>
            </a:r>
            <a:endParaRPr lang="zh-TW" altLang="en-US" dirty="0"/>
          </a:p>
        </p:txBody>
      </p:sp>
      <p:sp>
        <p:nvSpPr>
          <p:cNvPr id="4" name="投影片編號版面配置區 3"/>
          <p:cNvSpPr>
            <a:spLocks noGrp="1"/>
          </p:cNvSpPr>
          <p:nvPr>
            <p:ph type="sldNum" sz="quarter" idx="12"/>
          </p:nvPr>
        </p:nvSpPr>
        <p:spPr/>
        <p:txBody>
          <a:bodyPr/>
          <a:lstStyle/>
          <a:p>
            <a:fld id="{240D5ECE-8B49-45CD-BE81-EF81920D1969}" type="slidenum">
              <a:rPr lang="en-US" smtClean="0">
                <a:solidFill>
                  <a:srgbClr val="262626">
                    <a:lumMod val="85000"/>
                    <a:lumOff val="15000"/>
                  </a:srgbClr>
                </a:solidFill>
              </a:rPr>
              <a:pPr/>
              <a:t>42</a:t>
            </a:fld>
            <a:endParaRPr lang="en-US" dirty="0">
              <a:solidFill>
                <a:srgbClr val="262626">
                  <a:lumMod val="85000"/>
                  <a:lumOff val="15000"/>
                </a:srgbClr>
              </a:solidFill>
            </a:endParaRPr>
          </a:p>
        </p:txBody>
      </p:sp>
      <p:sp>
        <p:nvSpPr>
          <p:cNvPr id="3" name="內容版面配置區 2"/>
          <p:cNvSpPr>
            <a:spLocks noGrp="1"/>
          </p:cNvSpPr>
          <p:nvPr>
            <p:ph idx="1"/>
          </p:nvPr>
        </p:nvSpPr>
        <p:spPr/>
        <p:txBody>
          <a:bodyPr/>
          <a:lstStyle/>
          <a:p>
            <a:r>
              <a:rPr lang="en-US" altLang="zh-TW" dirty="0"/>
              <a:t>Proposed in 2000</a:t>
            </a:r>
          </a:p>
          <a:p>
            <a:r>
              <a:rPr lang="en-US" altLang="zh-TW" dirty="0"/>
              <a:t>This protocol consists of two phases</a:t>
            </a:r>
          </a:p>
          <a:p>
            <a:pPr lvl="1"/>
            <a:r>
              <a:rPr lang="en-US" altLang="zh-TW" dirty="0"/>
              <a:t>The Registration Phase</a:t>
            </a:r>
          </a:p>
          <a:p>
            <a:pPr lvl="2"/>
            <a:r>
              <a:rPr lang="en-US" altLang="zh-TW" dirty="0"/>
              <a:t>The registration phase is performed only once</a:t>
            </a:r>
          </a:p>
          <a:p>
            <a:pPr lvl="2"/>
            <a:endParaRPr lang="en-US" altLang="zh-TW" dirty="0"/>
          </a:p>
          <a:p>
            <a:pPr lvl="1"/>
            <a:r>
              <a:rPr lang="en-US" altLang="zh-TW" dirty="0"/>
              <a:t>The Authentication Phase</a:t>
            </a:r>
          </a:p>
          <a:p>
            <a:pPr lvl="2"/>
            <a:r>
              <a:rPr lang="en-US" altLang="zh-TW" dirty="0"/>
              <a:t>The authentication phase is executed every time the user log in to the system.</a:t>
            </a:r>
          </a:p>
          <a:p>
            <a:endParaRPr lang="zh-TW" altLang="en-US" dirty="0"/>
          </a:p>
        </p:txBody>
      </p:sp>
    </p:spTree>
    <p:extLst>
      <p:ext uri="{BB962C8B-B14F-4D97-AF65-F5344CB8AC3E}">
        <p14:creationId xmlns:p14="http://schemas.microsoft.com/office/powerpoint/2010/main" val="2268662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en-US" altLang="zh-TW" dirty="0"/>
              <a:t>SAS Protocol	</a:t>
            </a:r>
            <a:endParaRPr lang="zh-TW" altLang="en-US" dirty="0"/>
          </a:p>
        </p:txBody>
      </p:sp>
      <p:sp>
        <p:nvSpPr>
          <p:cNvPr id="4" name="投影片編號版面配置區 3"/>
          <p:cNvSpPr>
            <a:spLocks noGrp="1"/>
          </p:cNvSpPr>
          <p:nvPr>
            <p:ph type="sldNum" sz="quarter" idx="12"/>
          </p:nvPr>
        </p:nvSpPr>
        <p:spPr/>
        <p:txBody>
          <a:bodyPr/>
          <a:lstStyle/>
          <a:p>
            <a:fld id="{240D5ECE-8B49-45CD-BE81-EF81920D1969}" type="slidenum">
              <a:rPr lang="en-US" smtClean="0">
                <a:solidFill>
                  <a:srgbClr val="262626">
                    <a:lumMod val="85000"/>
                    <a:lumOff val="15000"/>
                  </a:srgbClr>
                </a:solidFill>
              </a:rPr>
              <a:pPr/>
              <a:t>43</a:t>
            </a:fld>
            <a:endParaRPr lang="en-US" dirty="0">
              <a:solidFill>
                <a:srgbClr val="262626">
                  <a:lumMod val="85000"/>
                  <a:lumOff val="15000"/>
                </a:srgbClr>
              </a:solidFill>
            </a:endParaRPr>
          </a:p>
        </p:txBody>
      </p:sp>
      <p:sp>
        <p:nvSpPr>
          <p:cNvPr id="3" name="內容版面配置區 2"/>
          <p:cNvSpPr>
            <a:spLocks noGrp="1"/>
          </p:cNvSpPr>
          <p:nvPr>
            <p:ph idx="1"/>
          </p:nvPr>
        </p:nvSpPr>
        <p:spPr/>
        <p:txBody>
          <a:bodyPr/>
          <a:lstStyle/>
          <a:p>
            <a:r>
              <a:rPr lang="en-US" altLang="zh-TW" dirty="0"/>
              <a:t>Registration Phase</a:t>
            </a:r>
            <a:endParaRPr lang="zh-TW" altLang="en-US" dirty="0"/>
          </a:p>
        </p:txBody>
      </p:sp>
      <p:pic>
        <p:nvPicPr>
          <p:cNvPr id="7" name="圖片 6"/>
          <p:cNvPicPr>
            <a:picLocks noChangeAspect="1"/>
          </p:cNvPicPr>
          <p:nvPr/>
        </p:nvPicPr>
        <p:blipFill>
          <a:blip r:embed="rId2"/>
          <a:stretch>
            <a:fillRect/>
          </a:stretch>
        </p:blipFill>
        <p:spPr>
          <a:xfrm>
            <a:off x="1043608" y="2492896"/>
            <a:ext cx="6134100" cy="1323975"/>
          </a:xfrm>
          <a:prstGeom prst="rect">
            <a:avLst/>
          </a:prstGeom>
        </p:spPr>
      </p:pic>
    </p:spTree>
    <p:extLst>
      <p:ext uri="{BB962C8B-B14F-4D97-AF65-F5344CB8AC3E}">
        <p14:creationId xmlns:p14="http://schemas.microsoft.com/office/powerpoint/2010/main" val="1348783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en-US" altLang="zh-TW" dirty="0"/>
              <a:t>SAS Protocol</a:t>
            </a:r>
            <a:endParaRPr lang="zh-TW" altLang="en-US" dirty="0"/>
          </a:p>
        </p:txBody>
      </p:sp>
      <p:sp>
        <p:nvSpPr>
          <p:cNvPr id="4" name="投影片編號版面配置區 3"/>
          <p:cNvSpPr>
            <a:spLocks noGrp="1"/>
          </p:cNvSpPr>
          <p:nvPr>
            <p:ph type="sldNum" sz="quarter" idx="12"/>
          </p:nvPr>
        </p:nvSpPr>
        <p:spPr/>
        <p:txBody>
          <a:bodyPr/>
          <a:lstStyle/>
          <a:p>
            <a:fld id="{240D5ECE-8B49-45CD-BE81-EF81920D1969}" type="slidenum">
              <a:rPr lang="en-US" smtClean="0">
                <a:solidFill>
                  <a:srgbClr val="262626">
                    <a:lumMod val="85000"/>
                    <a:lumOff val="15000"/>
                  </a:srgbClr>
                </a:solidFill>
              </a:rPr>
              <a:pPr/>
              <a:t>44</a:t>
            </a:fld>
            <a:endParaRPr lang="en-US" dirty="0">
              <a:solidFill>
                <a:srgbClr val="262626">
                  <a:lumMod val="85000"/>
                  <a:lumOff val="15000"/>
                </a:srgbClr>
              </a:solidFill>
            </a:endParaRPr>
          </a:p>
        </p:txBody>
      </p:sp>
      <p:pic>
        <p:nvPicPr>
          <p:cNvPr id="5" name="內容版面配置區 4"/>
          <p:cNvPicPr>
            <a:picLocks noGrp="1" noChangeAspect="1"/>
          </p:cNvPicPr>
          <p:nvPr>
            <p:ph idx="1"/>
          </p:nvPr>
        </p:nvPicPr>
        <p:blipFill>
          <a:blip r:embed="rId2"/>
          <a:stretch>
            <a:fillRect/>
          </a:stretch>
        </p:blipFill>
        <p:spPr>
          <a:xfrm>
            <a:off x="1547041" y="1556792"/>
            <a:ext cx="6049918" cy="4525963"/>
          </a:xfrm>
          <a:prstGeom prst="rect">
            <a:avLst/>
          </a:prstGeom>
        </p:spPr>
      </p:pic>
    </p:spTree>
    <p:extLst>
      <p:ext uri="{BB962C8B-B14F-4D97-AF65-F5344CB8AC3E}">
        <p14:creationId xmlns:p14="http://schemas.microsoft.com/office/powerpoint/2010/main" val="14978825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en-US" altLang="zh-TW" dirty="0"/>
              <a:t>Attacks on SAS Protocol	</a:t>
            </a:r>
            <a:endParaRPr lang="zh-TW" altLang="en-US" dirty="0"/>
          </a:p>
        </p:txBody>
      </p:sp>
      <p:sp>
        <p:nvSpPr>
          <p:cNvPr id="4" name="投影片編號版面配置區 3"/>
          <p:cNvSpPr>
            <a:spLocks noGrp="1"/>
          </p:cNvSpPr>
          <p:nvPr>
            <p:ph type="sldNum" sz="quarter" idx="12"/>
          </p:nvPr>
        </p:nvSpPr>
        <p:spPr/>
        <p:txBody>
          <a:bodyPr/>
          <a:lstStyle/>
          <a:p>
            <a:fld id="{240D5ECE-8B49-45CD-BE81-EF81920D1969}" type="slidenum">
              <a:rPr lang="en-US" smtClean="0">
                <a:solidFill>
                  <a:srgbClr val="262626">
                    <a:lumMod val="85000"/>
                    <a:lumOff val="15000"/>
                  </a:srgbClr>
                </a:solidFill>
              </a:rPr>
              <a:pPr/>
              <a:t>45</a:t>
            </a:fld>
            <a:endParaRPr lang="en-US" dirty="0">
              <a:solidFill>
                <a:srgbClr val="262626">
                  <a:lumMod val="85000"/>
                  <a:lumOff val="15000"/>
                </a:srgbClr>
              </a:solidFill>
            </a:endParaRPr>
          </a:p>
        </p:txBody>
      </p:sp>
      <p:sp>
        <p:nvSpPr>
          <p:cNvPr id="3" name="內容版面配置區 2"/>
          <p:cNvSpPr>
            <a:spLocks noGrp="1"/>
          </p:cNvSpPr>
          <p:nvPr>
            <p:ph idx="1"/>
          </p:nvPr>
        </p:nvSpPr>
        <p:spPr/>
        <p:txBody>
          <a:bodyPr/>
          <a:lstStyle/>
          <a:p>
            <a:r>
              <a:rPr lang="en-US" altLang="zh-TW" dirty="0"/>
              <a:t>Denial of Service Attack on SAS</a:t>
            </a:r>
            <a:endParaRPr lang="zh-TW" altLang="en-US" dirty="0"/>
          </a:p>
        </p:txBody>
      </p:sp>
      <p:pic>
        <p:nvPicPr>
          <p:cNvPr id="6" name="圖片 5"/>
          <p:cNvPicPr>
            <a:picLocks noChangeAspect="1"/>
          </p:cNvPicPr>
          <p:nvPr/>
        </p:nvPicPr>
        <p:blipFill>
          <a:blip r:embed="rId2"/>
          <a:stretch>
            <a:fillRect/>
          </a:stretch>
        </p:blipFill>
        <p:spPr>
          <a:xfrm>
            <a:off x="1475656" y="2495029"/>
            <a:ext cx="5521181" cy="2736304"/>
          </a:xfrm>
          <a:prstGeom prst="rect">
            <a:avLst/>
          </a:prstGeom>
        </p:spPr>
      </p:pic>
    </p:spTree>
    <p:extLst>
      <p:ext uri="{BB962C8B-B14F-4D97-AF65-F5344CB8AC3E}">
        <p14:creationId xmlns:p14="http://schemas.microsoft.com/office/powerpoint/2010/main" val="23187812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en-US" altLang="zh-TW" dirty="0"/>
              <a:t>Attacks on SAS Protocol</a:t>
            </a:r>
            <a:endParaRPr lang="zh-TW" altLang="en-US" dirty="0"/>
          </a:p>
        </p:txBody>
      </p:sp>
      <p:sp>
        <p:nvSpPr>
          <p:cNvPr id="3" name="投影片編號版面配置區 2"/>
          <p:cNvSpPr>
            <a:spLocks noGrp="1"/>
          </p:cNvSpPr>
          <p:nvPr>
            <p:ph type="sldNum" sz="quarter" idx="12"/>
          </p:nvPr>
        </p:nvSpPr>
        <p:spPr/>
        <p:txBody>
          <a:bodyPr/>
          <a:lstStyle/>
          <a:p>
            <a:fld id="{240D5ECE-8B49-45CD-BE81-EF81920D1969}" type="slidenum">
              <a:rPr lang="en-US" smtClean="0">
                <a:solidFill>
                  <a:srgbClr val="262626">
                    <a:lumMod val="85000"/>
                    <a:lumOff val="15000"/>
                  </a:srgbClr>
                </a:solidFill>
              </a:rPr>
              <a:pPr/>
              <a:t>46</a:t>
            </a:fld>
            <a:endParaRPr lang="en-US" dirty="0">
              <a:solidFill>
                <a:srgbClr val="262626">
                  <a:lumMod val="85000"/>
                  <a:lumOff val="15000"/>
                </a:srgbClr>
              </a:solidFill>
            </a:endParaRPr>
          </a:p>
        </p:txBody>
      </p:sp>
      <p:sp>
        <p:nvSpPr>
          <p:cNvPr id="4" name="內容版面配置區 3"/>
          <p:cNvSpPr>
            <a:spLocks noGrp="1"/>
          </p:cNvSpPr>
          <p:nvPr>
            <p:ph idx="1"/>
          </p:nvPr>
        </p:nvSpPr>
        <p:spPr/>
        <p:txBody>
          <a:bodyPr/>
          <a:lstStyle/>
          <a:p>
            <a:r>
              <a:rPr lang="en-US" altLang="zh-TW" dirty="0"/>
              <a:t>Replay Attack on SAS</a:t>
            </a:r>
            <a:endParaRPr lang="zh-TW" altLang="en-US" dirty="0"/>
          </a:p>
        </p:txBody>
      </p:sp>
      <p:pic>
        <p:nvPicPr>
          <p:cNvPr id="5" name="圖片 4"/>
          <p:cNvPicPr>
            <a:picLocks noChangeAspect="1"/>
          </p:cNvPicPr>
          <p:nvPr/>
        </p:nvPicPr>
        <p:blipFill>
          <a:blip r:embed="rId2"/>
          <a:stretch>
            <a:fillRect/>
          </a:stretch>
        </p:blipFill>
        <p:spPr>
          <a:xfrm>
            <a:off x="1547664" y="2201068"/>
            <a:ext cx="5700443" cy="4318000"/>
          </a:xfrm>
          <a:prstGeom prst="rect">
            <a:avLst/>
          </a:prstGeom>
        </p:spPr>
      </p:pic>
    </p:spTree>
    <p:extLst>
      <p:ext uri="{BB962C8B-B14F-4D97-AF65-F5344CB8AC3E}">
        <p14:creationId xmlns:p14="http://schemas.microsoft.com/office/powerpoint/2010/main" val="56597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240D5ECE-8B49-45CD-BE81-EF81920D1969}" type="slidenum">
              <a:rPr lang="en-US" smtClean="0">
                <a:solidFill>
                  <a:srgbClr val="262626">
                    <a:lumMod val="85000"/>
                    <a:lumOff val="15000"/>
                  </a:srgbClr>
                </a:solidFill>
              </a:rPr>
              <a:pPr/>
              <a:t>47</a:t>
            </a:fld>
            <a:endParaRPr lang="en-US" dirty="0">
              <a:solidFill>
                <a:srgbClr val="262626">
                  <a:lumMod val="85000"/>
                  <a:lumOff val="15000"/>
                </a:srgbClr>
              </a:solidFill>
            </a:endParaRPr>
          </a:p>
        </p:txBody>
      </p:sp>
      <p:sp>
        <p:nvSpPr>
          <p:cNvPr id="4" name="內容版面配置區 3"/>
          <p:cNvSpPr>
            <a:spLocks noGrp="1"/>
          </p:cNvSpPr>
          <p:nvPr>
            <p:ph idx="1"/>
          </p:nvPr>
        </p:nvSpPr>
        <p:spPr/>
        <p:txBody>
          <a:bodyPr/>
          <a:lstStyle/>
          <a:p>
            <a:endParaRPr lang="zh-TW" altLang="en-US"/>
          </a:p>
        </p:txBody>
      </p:sp>
      <p:pic>
        <p:nvPicPr>
          <p:cNvPr id="5" name="圖片 4"/>
          <p:cNvPicPr>
            <a:picLocks noChangeAspect="1"/>
          </p:cNvPicPr>
          <p:nvPr/>
        </p:nvPicPr>
        <p:blipFill>
          <a:blip r:embed="rId2"/>
          <a:stretch>
            <a:fillRect/>
          </a:stretch>
        </p:blipFill>
        <p:spPr>
          <a:xfrm>
            <a:off x="827583" y="476672"/>
            <a:ext cx="7167727" cy="5649491"/>
          </a:xfrm>
          <a:prstGeom prst="rect">
            <a:avLst/>
          </a:prstGeom>
        </p:spPr>
      </p:pic>
    </p:spTree>
    <p:extLst>
      <p:ext uri="{BB962C8B-B14F-4D97-AF65-F5344CB8AC3E}">
        <p14:creationId xmlns:p14="http://schemas.microsoft.com/office/powerpoint/2010/main" val="25455595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71800" y="2204864"/>
            <a:ext cx="5867400" cy="2376264"/>
          </a:xfrm>
        </p:spPr>
        <p:txBody>
          <a:bodyPr>
            <a:noAutofit/>
          </a:bodyPr>
          <a:lstStyle/>
          <a:p>
            <a:pPr lvl="0">
              <a:spcBef>
                <a:spcPts val="0"/>
              </a:spcBef>
            </a:pPr>
            <a:r>
              <a:rPr lang="en-US" sz="3200" cap="none" dirty="0">
                <a:solidFill>
                  <a:prstClr val="black">
                    <a:lumMod val="85000"/>
                    <a:lumOff val="15000"/>
                  </a:prstClr>
                </a:solidFill>
                <a:ea typeface="+mn-ea"/>
                <a:cs typeface="+mn-cs"/>
              </a:rPr>
              <a:t>My Related Research</a:t>
            </a:r>
            <a:br>
              <a:rPr lang="en-US" sz="3200" cap="none" dirty="0">
                <a:solidFill>
                  <a:prstClr val="black">
                    <a:lumMod val="85000"/>
                    <a:lumOff val="15000"/>
                  </a:prstClr>
                </a:solidFill>
                <a:ea typeface="+mn-ea"/>
                <a:cs typeface="+mn-cs"/>
              </a:rPr>
            </a:br>
            <a:br>
              <a:rPr lang="en-US" sz="3200" b="0" cap="none" dirty="0">
                <a:solidFill>
                  <a:prstClr val="black">
                    <a:lumMod val="85000"/>
                    <a:lumOff val="15000"/>
                  </a:prstClr>
                </a:solidFill>
                <a:ea typeface="+mn-ea"/>
                <a:cs typeface="+mn-cs"/>
              </a:rPr>
            </a:br>
            <a:br>
              <a:rPr lang="en-US" sz="2400" b="0" cap="none" dirty="0">
                <a:solidFill>
                  <a:prstClr val="black">
                    <a:lumMod val="85000"/>
                    <a:lumOff val="15000"/>
                  </a:prstClr>
                </a:solidFill>
                <a:ea typeface="+mn-ea"/>
                <a:cs typeface="+mn-cs"/>
              </a:rPr>
            </a:br>
            <a:endParaRPr lang="en-US" sz="2200" dirty="0"/>
          </a:p>
        </p:txBody>
      </p:sp>
      <p:sp>
        <p:nvSpPr>
          <p:cNvPr id="6" name="TextBox 5"/>
          <p:cNvSpPr txBox="1"/>
          <p:nvPr/>
        </p:nvSpPr>
        <p:spPr>
          <a:xfrm>
            <a:off x="1121392" y="1557456"/>
            <a:ext cx="1219200" cy="2708434"/>
          </a:xfrm>
          <a:prstGeom prst="rect">
            <a:avLst/>
          </a:prstGeom>
          <a:noFill/>
        </p:spPr>
        <p:txBody>
          <a:bodyPr wrap="square" rtlCol="0">
            <a:spAutoFit/>
          </a:bodyPr>
          <a:lstStyle/>
          <a:p>
            <a:r>
              <a:rPr lang="en-US" sz="17000" b="1" dirty="0">
                <a:solidFill>
                  <a:srgbClr val="00B050">
                    <a:alpha val="40000"/>
                  </a:srgbClr>
                </a:solidFill>
                <a:cs typeface="Arial" pitchFamily="34" charset="0"/>
              </a:rPr>
              <a:t>3</a:t>
            </a:r>
          </a:p>
        </p:txBody>
      </p:sp>
      <p:sp>
        <p:nvSpPr>
          <p:cNvPr id="7" name="TextBox 6"/>
          <p:cNvSpPr txBox="1"/>
          <p:nvPr/>
        </p:nvSpPr>
        <p:spPr>
          <a:xfrm>
            <a:off x="0" y="6381328"/>
            <a:ext cx="3739632" cy="40011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zh-CN" altLang="en-US" sz="2000" b="1" cap="all" dirty="0">
                <a:ln w="0"/>
                <a:gradFill flip="none">
                  <a:gsLst>
                    <a:gs pos="0">
                      <a:srgbClr val="F4891E">
                        <a:tint val="75000"/>
                        <a:shade val="75000"/>
                        <a:satMod val="170000"/>
                      </a:srgbClr>
                    </a:gs>
                    <a:gs pos="49000">
                      <a:srgbClr val="F4891E">
                        <a:tint val="88000"/>
                        <a:shade val="65000"/>
                        <a:satMod val="172000"/>
                      </a:srgbClr>
                    </a:gs>
                    <a:gs pos="50000">
                      <a:srgbClr val="F4891E">
                        <a:shade val="65000"/>
                        <a:satMod val="130000"/>
                      </a:srgbClr>
                    </a:gs>
                    <a:gs pos="92000">
                      <a:srgbClr val="F4891E">
                        <a:shade val="50000"/>
                        <a:satMod val="120000"/>
                      </a:srgbClr>
                    </a:gs>
                    <a:gs pos="100000">
                      <a:srgbClr val="F4891E">
                        <a:shade val="48000"/>
                        <a:satMod val="120000"/>
                      </a:srgbClr>
                    </a:gs>
                  </a:gsLst>
                  <a:lin ang="5400000"/>
                </a:gradFill>
                <a:effectLst>
                  <a:reflection blurRad="12700" stA="50000" endPos="50000" dist="5000" dir="5400000" sy="-100000" rotWithShape="0"/>
                </a:effectLst>
                <a:latin typeface="华文新魏" pitchFamily="2" charset="-122"/>
                <a:ea typeface="华文新魏" pitchFamily="2" charset="-122"/>
              </a:rPr>
              <a:t>规格严格  功夫到家</a:t>
            </a:r>
          </a:p>
        </p:txBody>
      </p:sp>
      <p:sp>
        <p:nvSpPr>
          <p:cNvPr id="8" name="灯片编号占位符 3"/>
          <p:cNvSpPr>
            <a:spLocks noGrp="1" noChangeArrowheads="1"/>
          </p:cNvSpPr>
          <p:nvPr/>
        </p:nvSpPr>
        <p:spPr bwMode="auto">
          <a:xfrm>
            <a:off x="8579296" y="6324238"/>
            <a:ext cx="457200"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eaLnBrk="0" hangingPunct="0">
              <a:spcBef>
                <a:spcPts val="575"/>
              </a:spcBef>
              <a:buClr>
                <a:schemeClr val="accent1"/>
              </a:buClr>
              <a:buSzPct val="85000"/>
              <a:buFont typeface="Wingdings 2" pitchFamily="18" charset="2"/>
              <a:buChar char=""/>
              <a:defRPr sz="2600">
                <a:solidFill>
                  <a:schemeClr val="tx1"/>
                </a:solidFill>
                <a:latin typeface="Perpetua" pitchFamily="18" charset="0"/>
                <a:ea typeface="宋体" pitchFamily="2" charset="-122"/>
              </a:defRPr>
            </a:lvl1pPr>
            <a:lvl2pPr marL="742950" indent="-285750" eaLnBrk="0" hangingPunct="0">
              <a:spcBef>
                <a:spcPts val="375"/>
              </a:spcBef>
              <a:buClr>
                <a:schemeClr val="accent1"/>
              </a:buClr>
              <a:buSzPct val="85000"/>
              <a:buFont typeface="Wingdings 2" pitchFamily="18" charset="2"/>
              <a:buChar char=""/>
              <a:defRPr sz="2400">
                <a:solidFill>
                  <a:schemeClr val="tx1"/>
                </a:solidFill>
                <a:latin typeface="Perpetua" pitchFamily="18" charset="0"/>
                <a:ea typeface="宋体" pitchFamily="2" charset="-122"/>
              </a:defRPr>
            </a:lvl2pPr>
            <a:lvl3pPr marL="1143000" indent="-228600" eaLnBrk="0" hangingPunct="0">
              <a:spcBef>
                <a:spcPts val="375"/>
              </a:spcBef>
              <a:buClr>
                <a:schemeClr val="accent1"/>
              </a:buClr>
              <a:buSzPct val="85000"/>
              <a:buFont typeface="Wingdings 2" pitchFamily="18" charset="2"/>
              <a:buChar char=""/>
              <a:defRPr sz="2000">
                <a:solidFill>
                  <a:schemeClr val="tx1"/>
                </a:solidFill>
                <a:latin typeface="Perpetua" pitchFamily="18" charset="0"/>
                <a:ea typeface="宋体" pitchFamily="2" charset="-122"/>
              </a:defRPr>
            </a:lvl3pPr>
            <a:lvl4pPr marL="1600200" indent="-228600" eaLnBrk="0" hangingPunct="0">
              <a:spcBef>
                <a:spcPts val="375"/>
              </a:spcBef>
              <a:buClr>
                <a:schemeClr val="accent1"/>
              </a:buClr>
              <a:buSzPct val="85000"/>
              <a:buFont typeface="Wingdings 2" pitchFamily="18" charset="2"/>
              <a:buChar char=""/>
              <a:defRPr sz="2000">
                <a:solidFill>
                  <a:schemeClr val="tx1"/>
                </a:solidFill>
                <a:latin typeface="Perpetua" pitchFamily="18" charset="0"/>
                <a:ea typeface="宋体" pitchFamily="2" charset="-122"/>
              </a:defRPr>
            </a:lvl4pPr>
            <a:lvl5pPr marL="2057400" indent="-228600" eaLnBrk="0" hangingPunct="0">
              <a:spcBef>
                <a:spcPts val="375"/>
              </a:spcBef>
              <a:buClr>
                <a:schemeClr val="accent1"/>
              </a:buClr>
              <a:buFont typeface="Wingdings 2" pitchFamily="18" charset="2"/>
              <a:buChar char="o"/>
              <a:defRPr sz="2000">
                <a:solidFill>
                  <a:schemeClr val="tx1"/>
                </a:solidFill>
                <a:latin typeface="Perpetua" pitchFamily="18" charset="0"/>
                <a:ea typeface="宋体" pitchFamily="2" charset="-122"/>
              </a:defRPr>
            </a:lvl5pPr>
            <a:lvl6pPr marL="2514600" indent="-228600" eaLnBrk="0" fontAlgn="base" hangingPunct="0">
              <a:spcBef>
                <a:spcPts val="375"/>
              </a:spcBef>
              <a:spcAft>
                <a:spcPct val="0"/>
              </a:spcAft>
              <a:buClr>
                <a:schemeClr val="accent1"/>
              </a:buClr>
              <a:buFont typeface="Wingdings 2" pitchFamily="18" charset="2"/>
              <a:buChar char="o"/>
              <a:defRPr sz="2000">
                <a:solidFill>
                  <a:schemeClr val="tx1"/>
                </a:solidFill>
                <a:latin typeface="Perpetua" pitchFamily="18" charset="0"/>
                <a:ea typeface="宋体" pitchFamily="2" charset="-122"/>
              </a:defRPr>
            </a:lvl6pPr>
            <a:lvl7pPr marL="2971800" indent="-228600" eaLnBrk="0" fontAlgn="base" hangingPunct="0">
              <a:spcBef>
                <a:spcPts val="375"/>
              </a:spcBef>
              <a:spcAft>
                <a:spcPct val="0"/>
              </a:spcAft>
              <a:buClr>
                <a:schemeClr val="accent1"/>
              </a:buClr>
              <a:buFont typeface="Wingdings 2" pitchFamily="18" charset="2"/>
              <a:buChar char="o"/>
              <a:defRPr sz="2000">
                <a:solidFill>
                  <a:schemeClr val="tx1"/>
                </a:solidFill>
                <a:latin typeface="Perpetua" pitchFamily="18" charset="0"/>
                <a:ea typeface="宋体" pitchFamily="2" charset="-122"/>
              </a:defRPr>
            </a:lvl7pPr>
            <a:lvl8pPr marL="3429000" indent="-228600" eaLnBrk="0" fontAlgn="base" hangingPunct="0">
              <a:spcBef>
                <a:spcPts val="375"/>
              </a:spcBef>
              <a:spcAft>
                <a:spcPct val="0"/>
              </a:spcAft>
              <a:buClr>
                <a:schemeClr val="accent1"/>
              </a:buClr>
              <a:buFont typeface="Wingdings 2" pitchFamily="18" charset="2"/>
              <a:buChar char="o"/>
              <a:defRPr sz="2000">
                <a:solidFill>
                  <a:schemeClr val="tx1"/>
                </a:solidFill>
                <a:latin typeface="Perpetua" pitchFamily="18" charset="0"/>
                <a:ea typeface="宋体" pitchFamily="2" charset="-122"/>
              </a:defRPr>
            </a:lvl8pPr>
            <a:lvl9pPr marL="3886200" indent="-228600" eaLnBrk="0" fontAlgn="base" hangingPunct="0">
              <a:spcBef>
                <a:spcPts val="375"/>
              </a:spcBef>
              <a:spcAft>
                <a:spcPct val="0"/>
              </a:spcAft>
              <a:buClr>
                <a:schemeClr val="accent1"/>
              </a:buClr>
              <a:buFont typeface="Wingdings 2" pitchFamily="18" charset="2"/>
              <a:buChar char="o"/>
              <a:defRPr sz="2000">
                <a:solidFill>
                  <a:schemeClr val="tx1"/>
                </a:solidFill>
                <a:latin typeface="Perpetua" pitchFamily="18" charset="0"/>
                <a:ea typeface="宋体" pitchFamily="2" charset="-122"/>
              </a:defRPr>
            </a:lvl9pPr>
          </a:lstStyle>
          <a:p>
            <a:pPr algn="ctr" eaLnBrk="1" hangingPunct="1">
              <a:spcBef>
                <a:spcPct val="0"/>
              </a:spcBef>
              <a:buClrTx/>
              <a:buSzTx/>
              <a:buFont typeface="Arial" pitchFamily="34" charset="0"/>
              <a:buNone/>
            </a:pPr>
            <a:fld id="{323FEDAA-C20E-4BE2-9DBB-2D9E617C526E}" type="slidenum">
              <a:rPr lang="zh-CN" altLang="zh-CN" sz="1400">
                <a:solidFill>
                  <a:srgbClr val="FFFFFF"/>
                </a:solidFill>
                <a:latin typeface="Franklin Gothic Book" pitchFamily="34" charset="0"/>
                <a:ea typeface="幼圆" pitchFamily="49" charset="-122"/>
              </a:rPr>
              <a:pPr algn="ctr" eaLnBrk="1" hangingPunct="1">
                <a:spcBef>
                  <a:spcPct val="0"/>
                </a:spcBef>
                <a:buClrTx/>
                <a:buSzTx/>
                <a:buFont typeface="Arial" pitchFamily="34" charset="0"/>
                <a:buNone/>
              </a:pPr>
              <a:t>48</a:t>
            </a:fld>
            <a:endParaRPr lang="zh-CN" altLang="zh-CN" sz="1400" dirty="0">
              <a:solidFill>
                <a:srgbClr val="FFFFFF"/>
              </a:solidFill>
              <a:latin typeface="Franklin Gothic Book" pitchFamily="34" charset="0"/>
              <a:ea typeface="幼圆" pitchFamily="49" charset="-122"/>
            </a:endParaRPr>
          </a:p>
        </p:txBody>
      </p:sp>
    </p:spTree>
    <p:extLst>
      <p:ext uri="{BB962C8B-B14F-4D97-AF65-F5344CB8AC3E}">
        <p14:creationId xmlns:p14="http://schemas.microsoft.com/office/powerpoint/2010/main" val="2244789603"/>
      </p:ext>
    </p:extLst>
  </p:cSld>
  <p:clrMapOvr>
    <a:masterClrMapping/>
  </p:clrMapOvr>
  <mc:AlternateContent xmlns:mc="http://schemas.openxmlformats.org/markup-compatibility/2006" xmlns:p14="http://schemas.microsoft.com/office/powerpoint/2010/main">
    <mc:Choice Requires="p14">
      <p:transition spd="slow" p14:dur="1700">
        <p14:gallery dir="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My First AKE Paper</a:t>
            </a:r>
            <a:endParaRPr lang="zh-TW" altLang="en-US" dirty="0"/>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240D5ECE-8B49-45CD-BE81-EF81920D1969}" type="slidenum">
              <a:rPr lang="en-US" smtClean="0">
                <a:solidFill>
                  <a:srgbClr val="262626">
                    <a:lumMod val="85000"/>
                    <a:lumOff val="15000"/>
                  </a:srgbClr>
                </a:solidFill>
              </a:rPr>
              <a:pPr/>
              <a:t>49</a:t>
            </a:fld>
            <a:endParaRPr lang="en-US" dirty="0">
              <a:solidFill>
                <a:srgbClr val="262626">
                  <a:lumMod val="85000"/>
                  <a:lumOff val="15000"/>
                </a:srgbClr>
              </a:solidFill>
            </a:endParaRPr>
          </a:p>
        </p:txBody>
      </p:sp>
      <p:pic>
        <p:nvPicPr>
          <p:cNvPr id="5" name="first paper.png"/>
          <p:cNvPicPr>
            <a:picLocks noChangeAspect="1"/>
          </p:cNvPicPr>
          <p:nvPr/>
        </p:nvPicPr>
        <p:blipFill>
          <a:blip r:embed="rId2">
            <a:extLst/>
          </a:blip>
          <a:stretch>
            <a:fillRect/>
          </a:stretch>
        </p:blipFill>
        <p:spPr>
          <a:xfrm>
            <a:off x="251403" y="1738945"/>
            <a:ext cx="8693825" cy="4210335"/>
          </a:xfrm>
          <a:prstGeom prst="rect">
            <a:avLst/>
          </a:prstGeom>
          <a:ln w="12700">
            <a:miter lim="400000"/>
          </a:ln>
        </p:spPr>
      </p:pic>
      <p:pic>
        <p:nvPicPr>
          <p:cNvPr id="6" name="first2.png"/>
          <p:cNvPicPr>
            <a:picLocks noChangeAspect="1"/>
          </p:cNvPicPr>
          <p:nvPr/>
        </p:nvPicPr>
        <p:blipFill>
          <a:blip r:embed="rId3">
            <a:extLst/>
          </a:blip>
          <a:stretch>
            <a:fillRect/>
          </a:stretch>
        </p:blipFill>
        <p:spPr>
          <a:xfrm>
            <a:off x="1367035" y="955932"/>
            <a:ext cx="6541309" cy="5814497"/>
          </a:xfrm>
          <a:prstGeom prst="rect">
            <a:avLst/>
          </a:prstGeom>
          <a:ln w="12700">
            <a:miter lim="400000"/>
          </a:ln>
        </p:spPr>
      </p:pic>
    </p:spTree>
    <p:extLst>
      <p:ext uri="{BB962C8B-B14F-4D97-AF65-F5344CB8AC3E}">
        <p14:creationId xmlns:p14="http://schemas.microsoft.com/office/powerpoint/2010/main" val="356310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p:cNvSpPr>
          <p:nvPr>
            <p:ph type="title"/>
          </p:nvPr>
        </p:nvSpPr>
        <p:spPr>
          <a:prstGeom prst="rect">
            <a:avLst/>
          </a:prstGeom>
        </p:spPr>
        <p:txBody>
          <a:bodyPr/>
          <a:lstStyle/>
          <a:p>
            <a:r>
              <a:t>Outline</a:t>
            </a:r>
          </a:p>
        </p:txBody>
      </p:sp>
      <p:sp>
        <p:nvSpPr>
          <p:cNvPr id="127" name="Shape 127"/>
          <p:cNvSpPr>
            <a:spLocks noGrp="1"/>
          </p:cNvSpPr>
          <p:nvPr>
            <p:ph type="body" idx="1"/>
          </p:nvPr>
        </p:nvSpPr>
        <p:spPr>
          <a:prstGeom prst="rect">
            <a:avLst/>
          </a:prstGeom>
        </p:spPr>
        <p:txBody>
          <a:bodyPr/>
          <a:lstStyle/>
          <a:p>
            <a:r>
              <a:rPr dirty="0"/>
              <a:t>Data Hiding</a:t>
            </a:r>
          </a:p>
          <a:p>
            <a:pPr lvl="1"/>
            <a:r>
              <a:rPr dirty="0"/>
              <a:t>Steganography (</a:t>
            </a:r>
            <a:r>
              <a:rPr dirty="0" err="1"/>
              <a:t>藏匿學</a:t>
            </a:r>
            <a:r>
              <a:rPr dirty="0"/>
              <a:t>)</a:t>
            </a:r>
          </a:p>
          <a:p>
            <a:pPr lvl="1"/>
            <a:r>
              <a:rPr dirty="0" err="1"/>
              <a:t>Cryptography（密碼學</a:t>
            </a:r>
            <a:r>
              <a:rPr dirty="0"/>
              <a:t>）</a:t>
            </a:r>
          </a:p>
        </p:txBody>
      </p:sp>
      <p:sp>
        <p:nvSpPr>
          <p:cNvPr id="128" name="Shape 128"/>
          <p:cNvSpPr>
            <a:spLocks noGrp="1"/>
          </p:cNvSpPr>
          <p:nvPr>
            <p:ph type="sldNum" sz="quarter" idx="2"/>
          </p:nvPr>
        </p:nvSpPr>
        <p:spPr>
          <a:xfrm>
            <a:off x="4487168" y="6331148"/>
            <a:ext cx="160735" cy="25896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a:t>
            </a:fld>
            <a:endParaRPr/>
          </a:p>
        </p:txBody>
      </p:sp>
    </p:spTree>
    <p:extLst>
      <p:ext uri="{BB962C8B-B14F-4D97-AF65-F5344CB8AC3E}">
        <p14:creationId xmlns:p14="http://schemas.microsoft.com/office/powerpoint/2010/main" val="1121115605"/>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My Second AKE Paper</a:t>
            </a:r>
            <a:endParaRPr lang="zh-TW" altLang="en-US" dirty="0"/>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240D5ECE-8B49-45CD-BE81-EF81920D1969}" type="slidenum">
              <a:rPr lang="en-US" smtClean="0">
                <a:solidFill>
                  <a:srgbClr val="262626">
                    <a:lumMod val="85000"/>
                    <a:lumOff val="15000"/>
                  </a:srgbClr>
                </a:solidFill>
              </a:rPr>
              <a:pPr/>
              <a:t>50</a:t>
            </a:fld>
            <a:endParaRPr lang="en-US" dirty="0">
              <a:solidFill>
                <a:srgbClr val="262626">
                  <a:lumMod val="85000"/>
                  <a:lumOff val="15000"/>
                </a:srgbClr>
              </a:solidFill>
            </a:endParaRPr>
          </a:p>
        </p:txBody>
      </p:sp>
      <p:pic>
        <p:nvPicPr>
          <p:cNvPr id="5" name="second2.png"/>
          <p:cNvPicPr>
            <a:picLocks noChangeAspect="1"/>
          </p:cNvPicPr>
          <p:nvPr/>
        </p:nvPicPr>
        <p:blipFill>
          <a:blip r:embed="rId2">
            <a:extLst/>
          </a:blip>
          <a:stretch>
            <a:fillRect/>
          </a:stretch>
        </p:blipFill>
        <p:spPr>
          <a:xfrm>
            <a:off x="355762" y="1600200"/>
            <a:ext cx="8466956" cy="4723670"/>
          </a:xfrm>
          <a:prstGeom prst="rect">
            <a:avLst/>
          </a:prstGeom>
          <a:ln w="12700">
            <a:miter lim="400000"/>
          </a:ln>
        </p:spPr>
      </p:pic>
    </p:spTree>
    <p:extLst>
      <p:ext uri="{BB962C8B-B14F-4D97-AF65-F5344CB8AC3E}">
        <p14:creationId xmlns:p14="http://schemas.microsoft.com/office/powerpoint/2010/main" val="2851628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algn="l"/>
            <a:r>
              <a:rPr lang="en-US" altLang="zh-TW" dirty="0"/>
              <a:t>Evolution of Research</a:t>
            </a:r>
            <a:r>
              <a:rPr lang="zh-TW" altLang="en-US" dirty="0"/>
              <a:t> </a:t>
            </a:r>
            <a:r>
              <a:rPr lang="en-US" altLang="zh-TW" dirty="0"/>
              <a:t>of Key Management</a:t>
            </a:r>
            <a:endParaRPr lang="zh-TW" altLang="en-US" dirty="0"/>
          </a:p>
        </p:txBody>
      </p:sp>
      <p:sp>
        <p:nvSpPr>
          <p:cNvPr id="3" name="投影片編號版面配置區 2"/>
          <p:cNvSpPr>
            <a:spLocks noGrp="1"/>
          </p:cNvSpPr>
          <p:nvPr>
            <p:ph type="sldNum" sz="quarter" idx="12"/>
          </p:nvPr>
        </p:nvSpPr>
        <p:spPr/>
        <p:txBody>
          <a:bodyPr/>
          <a:lstStyle/>
          <a:p>
            <a:fld id="{240D5ECE-8B49-45CD-BE81-EF81920D1969}" type="slidenum">
              <a:rPr lang="en-US" smtClean="0">
                <a:solidFill>
                  <a:srgbClr val="262626">
                    <a:lumMod val="85000"/>
                    <a:lumOff val="15000"/>
                  </a:srgbClr>
                </a:solidFill>
              </a:rPr>
              <a:pPr/>
              <a:t>51</a:t>
            </a:fld>
            <a:endParaRPr lang="en-US" dirty="0">
              <a:solidFill>
                <a:srgbClr val="262626">
                  <a:lumMod val="85000"/>
                  <a:lumOff val="15000"/>
                </a:srgbClr>
              </a:solidFill>
            </a:endParaRPr>
          </a:p>
        </p:txBody>
      </p:sp>
      <p:sp>
        <p:nvSpPr>
          <p:cNvPr id="4" name="內容版面配置區 3"/>
          <p:cNvSpPr>
            <a:spLocks noGrp="1"/>
          </p:cNvSpPr>
          <p:nvPr>
            <p:ph idx="1"/>
          </p:nvPr>
        </p:nvSpPr>
        <p:spPr/>
        <p:txBody>
          <a:bodyPr/>
          <a:lstStyle/>
          <a:p>
            <a:r>
              <a:rPr lang="en-US" altLang="zh-TW" dirty="0"/>
              <a:t>Formal Proof</a:t>
            </a:r>
          </a:p>
          <a:p>
            <a:r>
              <a:rPr lang="en-US" altLang="zh-TW" dirty="0"/>
              <a:t>AKE for different kinds of applications and environments</a:t>
            </a:r>
          </a:p>
          <a:p>
            <a:pPr marL="0" indent="0">
              <a:buNone/>
            </a:pPr>
            <a:endParaRPr lang="zh-TW" altLang="en-US" dirty="0"/>
          </a:p>
        </p:txBody>
      </p:sp>
    </p:spTree>
    <p:extLst>
      <p:ext uri="{BB962C8B-B14F-4D97-AF65-F5344CB8AC3E}">
        <p14:creationId xmlns:p14="http://schemas.microsoft.com/office/powerpoint/2010/main" val="3147653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l"/>
            <a:r>
              <a:rPr lang="en-US" altLang="zh-TW" sz="3600" dirty="0"/>
              <a:t>AKE for </a:t>
            </a:r>
            <a:r>
              <a:rPr lang="en-US" altLang="zh-TW" sz="3600" dirty="0" err="1"/>
              <a:t>Pay-TV</a:t>
            </a:r>
            <a:r>
              <a:rPr lang="en-US" altLang="zh-TW" sz="3600" dirty="0"/>
              <a:t> Broadcasting Systems</a:t>
            </a:r>
            <a:endParaRPr lang="zh-TW" altLang="en-US" sz="3600" dirty="0"/>
          </a:p>
        </p:txBody>
      </p:sp>
      <p:sp>
        <p:nvSpPr>
          <p:cNvPr id="3" name="投影片編號版面配置區 2"/>
          <p:cNvSpPr>
            <a:spLocks noGrp="1"/>
          </p:cNvSpPr>
          <p:nvPr>
            <p:ph type="sldNum" sz="quarter" idx="12"/>
          </p:nvPr>
        </p:nvSpPr>
        <p:spPr/>
        <p:txBody>
          <a:bodyPr/>
          <a:lstStyle/>
          <a:p>
            <a:fld id="{240D5ECE-8B49-45CD-BE81-EF81920D1969}" type="slidenum">
              <a:rPr lang="en-US" smtClean="0">
                <a:solidFill>
                  <a:srgbClr val="262626">
                    <a:lumMod val="85000"/>
                    <a:lumOff val="15000"/>
                  </a:srgbClr>
                </a:solidFill>
              </a:rPr>
              <a:pPr/>
              <a:t>52</a:t>
            </a:fld>
            <a:endParaRPr lang="en-US" dirty="0">
              <a:solidFill>
                <a:srgbClr val="262626">
                  <a:lumMod val="85000"/>
                  <a:lumOff val="15000"/>
                </a:srgbClr>
              </a:solidFill>
            </a:endParaRPr>
          </a:p>
        </p:txBody>
      </p:sp>
      <p:sp>
        <p:nvSpPr>
          <p:cNvPr id="4" name="內容版面配置區 3"/>
          <p:cNvSpPr>
            <a:spLocks noGrp="1"/>
          </p:cNvSpPr>
          <p:nvPr>
            <p:ph idx="1"/>
          </p:nvPr>
        </p:nvSpPr>
        <p:spPr/>
        <p:txBody>
          <a:bodyPr/>
          <a:lstStyle/>
          <a:p>
            <a:r>
              <a:rPr lang="en-US" altLang="zh-TW" dirty="0"/>
              <a:t>In the past, two models for content access control in </a:t>
            </a:r>
            <a:r>
              <a:rPr lang="en-US" altLang="zh-TW" dirty="0" err="1"/>
              <a:t>Pay-TV</a:t>
            </a:r>
            <a:r>
              <a:rPr lang="en-US" altLang="zh-TW" dirty="0"/>
              <a:t> broadcasting systems have been proposed. </a:t>
            </a:r>
          </a:p>
          <a:p>
            <a:pPr lvl="1"/>
            <a:r>
              <a:rPr lang="en-US" altLang="zh-TW" dirty="0"/>
              <a:t>Pay-per-channel, PPC</a:t>
            </a:r>
          </a:p>
          <a:p>
            <a:pPr lvl="2"/>
            <a:endParaRPr lang="en-US" altLang="zh-TW" dirty="0"/>
          </a:p>
          <a:p>
            <a:pPr lvl="1"/>
            <a:r>
              <a:rPr lang="en-US" altLang="zh-TW" dirty="0"/>
              <a:t>Pay-per-view, PPC</a:t>
            </a:r>
          </a:p>
          <a:p>
            <a:pPr lvl="2"/>
            <a:endParaRPr lang="zh-TW" altLang="en-US" dirty="0"/>
          </a:p>
        </p:txBody>
      </p:sp>
    </p:spTree>
    <p:extLst>
      <p:ext uri="{BB962C8B-B14F-4D97-AF65-F5344CB8AC3E}">
        <p14:creationId xmlns:p14="http://schemas.microsoft.com/office/powerpoint/2010/main" val="35745302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l"/>
            <a:r>
              <a:rPr lang="en-US" altLang="zh-TW" sz="3600" dirty="0"/>
              <a:t>AKE for </a:t>
            </a:r>
            <a:r>
              <a:rPr lang="en-US" altLang="zh-TW" sz="3600" dirty="0" err="1"/>
              <a:t>Pay-TV</a:t>
            </a:r>
            <a:r>
              <a:rPr lang="en-US" altLang="zh-TW" sz="3600" dirty="0"/>
              <a:t> Broadcasting Systems</a:t>
            </a:r>
            <a:endParaRPr lang="zh-TW" altLang="en-US" sz="3600" dirty="0"/>
          </a:p>
        </p:txBody>
      </p:sp>
      <p:sp>
        <p:nvSpPr>
          <p:cNvPr id="3" name="投影片編號版面配置區 2"/>
          <p:cNvSpPr>
            <a:spLocks noGrp="1"/>
          </p:cNvSpPr>
          <p:nvPr>
            <p:ph type="sldNum" sz="quarter" idx="12"/>
          </p:nvPr>
        </p:nvSpPr>
        <p:spPr/>
        <p:txBody>
          <a:bodyPr/>
          <a:lstStyle/>
          <a:p>
            <a:fld id="{240D5ECE-8B49-45CD-BE81-EF81920D1969}" type="slidenum">
              <a:rPr lang="en-US" smtClean="0">
                <a:solidFill>
                  <a:srgbClr val="262626">
                    <a:lumMod val="85000"/>
                    <a:lumOff val="15000"/>
                  </a:srgbClr>
                </a:solidFill>
              </a:rPr>
              <a:pPr/>
              <a:t>53</a:t>
            </a:fld>
            <a:endParaRPr lang="en-US" dirty="0">
              <a:solidFill>
                <a:srgbClr val="262626">
                  <a:lumMod val="85000"/>
                  <a:lumOff val="15000"/>
                </a:srgbClr>
              </a:solidFill>
            </a:endParaRPr>
          </a:p>
        </p:txBody>
      </p:sp>
      <p:sp>
        <p:nvSpPr>
          <p:cNvPr id="4" name="內容版面配置區 3"/>
          <p:cNvSpPr>
            <a:spLocks noGrp="1"/>
          </p:cNvSpPr>
          <p:nvPr>
            <p:ph idx="1"/>
          </p:nvPr>
        </p:nvSpPr>
        <p:spPr/>
        <p:txBody>
          <a:bodyPr/>
          <a:lstStyle/>
          <a:p>
            <a:r>
              <a:rPr lang="en-US" altLang="zh-TW" dirty="0"/>
              <a:t>We first define a new model, Flexible-PPC (F-PPC)</a:t>
            </a:r>
          </a:p>
          <a:p>
            <a:pPr lvl="1"/>
            <a:r>
              <a:rPr lang="en-US" altLang="zh-TW" dirty="0"/>
              <a:t>Combines the properties and the advantages of PPC and PPV</a:t>
            </a:r>
          </a:p>
          <a:p>
            <a:pPr lvl="1"/>
            <a:r>
              <a:rPr lang="en-US" altLang="zh-TW" dirty="0"/>
              <a:t>Propose a new conditional access system with a four-level key hierarchy.</a:t>
            </a:r>
            <a:endParaRPr lang="zh-TW" altLang="en-US" dirty="0"/>
          </a:p>
        </p:txBody>
      </p:sp>
      <p:sp>
        <p:nvSpPr>
          <p:cNvPr id="6" name="矩形 5"/>
          <p:cNvSpPr/>
          <p:nvPr/>
        </p:nvSpPr>
        <p:spPr>
          <a:xfrm>
            <a:off x="323528" y="4839075"/>
            <a:ext cx="8496944" cy="923330"/>
          </a:xfrm>
          <a:prstGeom prst="rect">
            <a:avLst/>
          </a:prstGeom>
        </p:spPr>
        <p:txBody>
          <a:bodyPr wrap="square">
            <a:spAutoFit/>
          </a:bodyPr>
          <a:lstStyle/>
          <a:p>
            <a:r>
              <a:rPr lang="en-US" altLang="zh-TW" dirty="0">
                <a:solidFill>
                  <a:srgbClr val="444444"/>
                </a:solidFill>
                <a:latin typeface="trebuchet ms" panose="020B0603020202020204" pitchFamily="34" charset="0"/>
              </a:rPr>
              <a:t>“Flexible-Pay-Per-Channel: A New Model for Content Access Control in </a:t>
            </a:r>
            <a:r>
              <a:rPr lang="en-US" altLang="zh-TW" dirty="0" err="1">
                <a:solidFill>
                  <a:srgbClr val="444444"/>
                </a:solidFill>
                <a:latin typeface="trebuchet ms" panose="020B0603020202020204" pitchFamily="34" charset="0"/>
              </a:rPr>
              <a:t>Pay-TV</a:t>
            </a:r>
            <a:r>
              <a:rPr lang="en-US" altLang="zh-TW" dirty="0">
                <a:solidFill>
                  <a:srgbClr val="444444"/>
                </a:solidFill>
                <a:latin typeface="trebuchet ms" panose="020B0603020202020204" pitchFamily="34" charset="0"/>
              </a:rPr>
              <a:t> Broadcasting Systems,” </a:t>
            </a:r>
            <a:r>
              <a:rPr lang="en-US" altLang="zh-TW" b="1" i="1" dirty="0">
                <a:solidFill>
                  <a:srgbClr val="444444"/>
                </a:solidFill>
                <a:latin typeface="trebuchet ms" panose="020B0603020202020204" pitchFamily="34" charset="0"/>
              </a:rPr>
              <a:t>IEEE Transactions on Multimedia</a:t>
            </a:r>
            <a:r>
              <a:rPr lang="en-US" altLang="zh-TW" dirty="0">
                <a:solidFill>
                  <a:srgbClr val="444444"/>
                </a:solidFill>
                <a:latin typeface="trebuchet ms" panose="020B0603020202020204" pitchFamily="34" charset="0"/>
              </a:rPr>
              <a:t>, vol. 10, issue. 6, Page(s): 1109–1120, Oct. 2008. </a:t>
            </a:r>
            <a:endParaRPr lang="en-US" altLang="zh-TW" b="0" i="0" dirty="0">
              <a:solidFill>
                <a:srgbClr val="444444"/>
              </a:solidFill>
              <a:effectLst/>
              <a:latin typeface="trebuchet ms" panose="020B0603020202020204" pitchFamily="34" charset="0"/>
            </a:endParaRPr>
          </a:p>
        </p:txBody>
      </p:sp>
    </p:spTree>
    <p:extLst>
      <p:ext uri="{BB962C8B-B14F-4D97-AF65-F5344CB8AC3E}">
        <p14:creationId xmlns:p14="http://schemas.microsoft.com/office/powerpoint/2010/main" val="2490598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l"/>
            <a:r>
              <a:rPr lang="en-US" altLang="zh-TW" sz="3600" dirty="0"/>
              <a:t>Abstract Model of the Proposed Scheme</a:t>
            </a:r>
            <a:endParaRPr lang="zh-TW" altLang="en-US" sz="3600" dirty="0"/>
          </a:p>
        </p:txBody>
      </p:sp>
      <p:sp>
        <p:nvSpPr>
          <p:cNvPr id="3" name="投影片編號版面配置區 2"/>
          <p:cNvSpPr>
            <a:spLocks noGrp="1"/>
          </p:cNvSpPr>
          <p:nvPr>
            <p:ph type="sldNum" sz="quarter" idx="12"/>
          </p:nvPr>
        </p:nvSpPr>
        <p:spPr/>
        <p:txBody>
          <a:bodyPr/>
          <a:lstStyle/>
          <a:p>
            <a:fld id="{240D5ECE-8B49-45CD-BE81-EF81920D1969}" type="slidenum">
              <a:rPr lang="en-US" smtClean="0">
                <a:solidFill>
                  <a:srgbClr val="262626">
                    <a:lumMod val="85000"/>
                    <a:lumOff val="15000"/>
                  </a:srgbClr>
                </a:solidFill>
              </a:rPr>
              <a:pPr/>
              <a:t>54</a:t>
            </a:fld>
            <a:endParaRPr lang="en-US" dirty="0">
              <a:solidFill>
                <a:srgbClr val="262626">
                  <a:lumMod val="85000"/>
                  <a:lumOff val="15000"/>
                </a:srgbClr>
              </a:solidFill>
            </a:endParaRPr>
          </a:p>
        </p:txBody>
      </p:sp>
      <p:sp>
        <p:nvSpPr>
          <p:cNvPr id="4" name="內容版面配置區 3"/>
          <p:cNvSpPr>
            <a:spLocks noGrp="1"/>
          </p:cNvSpPr>
          <p:nvPr>
            <p:ph idx="1"/>
          </p:nvPr>
        </p:nvSpPr>
        <p:spPr/>
        <p:txBody>
          <a:bodyPr/>
          <a:lstStyle/>
          <a:p>
            <a:endParaRPr lang="zh-TW" altLang="en-US" dirty="0"/>
          </a:p>
        </p:txBody>
      </p:sp>
      <p:pic>
        <p:nvPicPr>
          <p:cNvPr id="5" name="圖片 4"/>
          <p:cNvPicPr>
            <a:picLocks noChangeAspect="1"/>
          </p:cNvPicPr>
          <p:nvPr/>
        </p:nvPicPr>
        <p:blipFill>
          <a:blip r:embed="rId2"/>
          <a:stretch>
            <a:fillRect/>
          </a:stretch>
        </p:blipFill>
        <p:spPr>
          <a:xfrm>
            <a:off x="1242715" y="1418648"/>
            <a:ext cx="6658569" cy="5079394"/>
          </a:xfrm>
          <a:prstGeom prst="rect">
            <a:avLst/>
          </a:prstGeom>
        </p:spPr>
      </p:pic>
    </p:spTree>
    <p:extLst>
      <p:ext uri="{BB962C8B-B14F-4D97-AF65-F5344CB8AC3E}">
        <p14:creationId xmlns:p14="http://schemas.microsoft.com/office/powerpoint/2010/main" val="3840668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標題 1">
            <a:extLst>
              <a:ext uri="{FF2B5EF4-FFF2-40B4-BE49-F238E27FC236}">
                <a16:creationId xmlns:a16="http://schemas.microsoft.com/office/drawing/2014/main" id="{9A699C1C-BF12-3542-851A-CA7A04A19D15}"/>
              </a:ext>
            </a:extLst>
          </p:cNvPr>
          <p:cNvSpPr>
            <a:spLocks noGrp="1"/>
          </p:cNvSpPr>
          <p:nvPr>
            <p:ph type="title"/>
          </p:nvPr>
        </p:nvSpPr>
        <p:spPr/>
        <p:txBody>
          <a:bodyPr/>
          <a:lstStyle/>
          <a:p>
            <a:r>
              <a:rPr lang="en-US" altLang="zh-TW" dirty="0"/>
              <a:t>Key refreshment scheme</a:t>
            </a:r>
            <a:endParaRPr lang="zh-TW" altLang="en-US" dirty="0"/>
          </a:p>
        </p:txBody>
      </p:sp>
      <p:sp>
        <p:nvSpPr>
          <p:cNvPr id="33795" name="內容版面配置區 2">
            <a:extLst>
              <a:ext uri="{FF2B5EF4-FFF2-40B4-BE49-F238E27FC236}">
                <a16:creationId xmlns:a16="http://schemas.microsoft.com/office/drawing/2014/main" id="{97BF183C-362D-C644-8811-84F868DDE1AC}"/>
              </a:ext>
            </a:extLst>
          </p:cNvPr>
          <p:cNvSpPr>
            <a:spLocks noGrp="1"/>
          </p:cNvSpPr>
          <p:nvPr>
            <p:ph idx="1"/>
          </p:nvPr>
        </p:nvSpPr>
        <p:spPr bwMode="auto"/>
        <p:txBody>
          <a:bodyPr wrap="square" numCol="1" anchor="t" anchorCtr="0" compatLnSpc="1">
            <a:prstTxWarp prst="textNoShape">
              <a:avLst/>
            </a:prstTxWarp>
          </a:bodyPr>
          <a:lstStyle/>
          <a:p>
            <a:r>
              <a:rPr lang="en-US" altLang="zh-TW"/>
              <a:t>Our key refreshment scheme</a:t>
            </a:r>
          </a:p>
          <a:p>
            <a:pPr lvl="1"/>
            <a:r>
              <a:rPr lang="en-US" altLang="zh-TW"/>
              <a:t>Members will obtain their secret number set</a:t>
            </a:r>
          </a:p>
          <a:p>
            <a:pPr lvl="1"/>
            <a:r>
              <a:rPr lang="en-US" altLang="zh-TW"/>
              <a:t>Secret number set </a:t>
            </a:r>
            <a:r>
              <a:rPr lang="en-US" altLang="zh-TW" i="1"/>
              <a:t>I</a:t>
            </a:r>
            <a:r>
              <a:rPr lang="en-US" altLang="zh-TW" i="1" baseline="-25000"/>
              <a:t>mi</a:t>
            </a:r>
          </a:p>
          <a:p>
            <a:pPr lvl="2"/>
            <a:r>
              <a:rPr lang="en-US" altLang="zh-TW"/>
              <a:t>Contain several secret numbers of other leaf nodes </a:t>
            </a:r>
          </a:p>
          <a:p>
            <a:endParaRPr lang="zh-TW" altLang="en-US"/>
          </a:p>
        </p:txBody>
      </p:sp>
      <p:sp>
        <p:nvSpPr>
          <p:cNvPr id="33796" name="投影片編號版面配置區 3">
            <a:extLst>
              <a:ext uri="{FF2B5EF4-FFF2-40B4-BE49-F238E27FC236}">
                <a16:creationId xmlns:a16="http://schemas.microsoft.com/office/drawing/2014/main" id="{3506BEAA-9CFD-0341-809E-47D2898620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DBF41B6-FA13-F840-BB66-8A89A6E553E3}" type="slidenum">
              <a:rPr kumimoji="0" lang="en-US" altLang="zh-TW"/>
              <a:pPr/>
              <a:t>55</a:t>
            </a:fld>
            <a:endParaRPr kumimoji="0" lang="en-US" altLang="zh-TW"/>
          </a:p>
        </p:txBody>
      </p:sp>
      <p:pic>
        <p:nvPicPr>
          <p:cNvPr id="33797" name="Picture 8">
            <a:extLst>
              <a:ext uri="{FF2B5EF4-FFF2-40B4-BE49-F238E27FC236}">
                <a16:creationId xmlns:a16="http://schemas.microsoft.com/office/drawing/2014/main" id="{A62A00C0-B52D-5446-8F06-7B683C285C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551277"/>
            <a:ext cx="504825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2">
            <a:extLst>
              <a:ext uri="{FF2B5EF4-FFF2-40B4-BE49-F238E27FC236}">
                <a16:creationId xmlns:a16="http://schemas.microsoft.com/office/drawing/2014/main" id="{C137146F-4959-9544-9027-2A41FC21C9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3714750"/>
            <a:ext cx="41243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39634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1">
            <a:extLst>
              <a:ext uri="{FF2B5EF4-FFF2-40B4-BE49-F238E27FC236}">
                <a16:creationId xmlns:a16="http://schemas.microsoft.com/office/drawing/2014/main" id="{3D9AC418-9D88-7C45-AA17-4051A56DFCF1}"/>
              </a:ext>
            </a:extLst>
          </p:cNvPr>
          <p:cNvSpPr>
            <a:spLocks noGrp="1"/>
          </p:cNvSpPr>
          <p:nvPr>
            <p:ph type="title"/>
          </p:nvPr>
        </p:nvSpPr>
        <p:spPr/>
        <p:txBody>
          <a:bodyPr/>
          <a:lstStyle/>
          <a:p>
            <a:r>
              <a:rPr lang="en-US" altLang="zh-TW" dirty="0"/>
              <a:t>Key refreshment scheme</a:t>
            </a:r>
            <a:endParaRPr lang="zh-TW" altLang="en-US" dirty="0"/>
          </a:p>
        </p:txBody>
      </p:sp>
      <p:sp>
        <p:nvSpPr>
          <p:cNvPr id="37891" name="內容版面配置區 2">
            <a:extLst>
              <a:ext uri="{FF2B5EF4-FFF2-40B4-BE49-F238E27FC236}">
                <a16:creationId xmlns:a16="http://schemas.microsoft.com/office/drawing/2014/main" id="{700284AA-F182-D049-9A80-EFBAB7381D98}"/>
              </a:ext>
            </a:extLst>
          </p:cNvPr>
          <p:cNvSpPr>
            <a:spLocks noGrp="1"/>
          </p:cNvSpPr>
          <p:nvPr>
            <p:ph idx="1"/>
          </p:nvPr>
        </p:nvSpPr>
        <p:spPr bwMode="auto">
          <a:xfrm>
            <a:off x="285750" y="1189037"/>
            <a:ext cx="8229600" cy="4525963"/>
          </a:xfrm>
        </p:spPr>
        <p:txBody>
          <a:bodyPr wrap="square" numCol="1" anchor="t" anchorCtr="0" compatLnSpc="1">
            <a:prstTxWarp prst="textNoShape">
              <a:avLst/>
            </a:prstTxWarp>
          </a:bodyPr>
          <a:lstStyle/>
          <a:p>
            <a:r>
              <a:rPr lang="en-US" altLang="zh-TW" dirty="0"/>
              <a:t>Member leaves</a:t>
            </a:r>
          </a:p>
          <a:p>
            <a:pPr lvl="1"/>
            <a:r>
              <a:rPr lang="en-US" altLang="zh-TW" dirty="0"/>
              <a:t>Assume </a:t>
            </a:r>
            <a:r>
              <a:rPr lang="en-US" altLang="zh-TW" i="1" dirty="0"/>
              <a:t>m</a:t>
            </a:r>
            <a:r>
              <a:rPr lang="en-US" altLang="zh-TW" i="1" baseline="-25000" dirty="0"/>
              <a:t>3</a:t>
            </a:r>
            <a:r>
              <a:rPr lang="en-US" altLang="zh-TW" dirty="0"/>
              <a:t> assigned to </a:t>
            </a:r>
            <a:r>
              <a:rPr lang="en-US" altLang="zh-TW" i="1" dirty="0"/>
              <a:t>v</a:t>
            </a:r>
            <a:r>
              <a:rPr lang="en-US" altLang="zh-TW" i="1" baseline="-25000" dirty="0"/>
              <a:t>9</a:t>
            </a:r>
            <a:r>
              <a:rPr lang="en-US" altLang="zh-TW" dirty="0"/>
              <a:t> leaves the group</a:t>
            </a:r>
          </a:p>
          <a:p>
            <a:pPr lvl="2"/>
            <a:r>
              <a:rPr lang="en-US" altLang="zh-TW" dirty="0"/>
              <a:t>Server broadcasts {leave, </a:t>
            </a:r>
            <a:r>
              <a:rPr lang="en-US" altLang="zh-TW" i="1" dirty="0"/>
              <a:t>m</a:t>
            </a:r>
            <a:r>
              <a:rPr lang="en-US" altLang="zh-TW" i="1" baseline="-25000" dirty="0"/>
              <a:t>3</a:t>
            </a:r>
            <a:r>
              <a:rPr lang="en-US" altLang="zh-TW" dirty="0"/>
              <a:t>} to all members</a:t>
            </a:r>
          </a:p>
          <a:p>
            <a:pPr lvl="2"/>
            <a:r>
              <a:rPr lang="en-US" altLang="zh-TW" dirty="0"/>
              <a:t>All members but </a:t>
            </a:r>
            <a:r>
              <a:rPr lang="en-US" altLang="zh-TW" i="1" dirty="0"/>
              <a:t>m</a:t>
            </a:r>
            <a:r>
              <a:rPr lang="en-US" altLang="zh-TW" i="1" baseline="-25000" dirty="0"/>
              <a:t>3  </a:t>
            </a:r>
            <a:r>
              <a:rPr lang="en-US" altLang="zh-TW" dirty="0"/>
              <a:t>can calculate new group key </a:t>
            </a:r>
          </a:p>
          <a:p>
            <a:pPr lvl="2"/>
            <a:endParaRPr lang="en-US" altLang="zh-TW" dirty="0"/>
          </a:p>
          <a:p>
            <a:pPr lvl="1">
              <a:buFontTx/>
              <a:buNone/>
            </a:pPr>
            <a:endParaRPr lang="zh-TW" altLang="en-US" dirty="0"/>
          </a:p>
        </p:txBody>
      </p:sp>
      <p:sp>
        <p:nvSpPr>
          <p:cNvPr id="37892" name="投影片編號版面配置區 4">
            <a:extLst>
              <a:ext uri="{FF2B5EF4-FFF2-40B4-BE49-F238E27FC236}">
                <a16:creationId xmlns:a16="http://schemas.microsoft.com/office/drawing/2014/main" id="{921D0F14-D418-814A-B2F0-9563D464FD1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59166D76-3541-DB4E-BD58-186345FE8E28}" type="slidenum">
              <a:rPr kumimoji="0" lang="en-US" altLang="zh-TW"/>
              <a:pPr/>
              <a:t>56</a:t>
            </a:fld>
            <a:endParaRPr kumimoji="0" lang="en-US" altLang="zh-TW" dirty="0"/>
          </a:p>
        </p:txBody>
      </p:sp>
      <p:pic>
        <p:nvPicPr>
          <p:cNvPr id="37893" name="Picture 4">
            <a:extLst>
              <a:ext uri="{FF2B5EF4-FFF2-40B4-BE49-F238E27FC236}">
                <a16:creationId xmlns:a16="http://schemas.microsoft.com/office/drawing/2014/main" id="{87045ACC-08A6-2945-A4CF-B53182F53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3500438"/>
            <a:ext cx="5286375"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橢圓 8">
            <a:extLst>
              <a:ext uri="{FF2B5EF4-FFF2-40B4-BE49-F238E27FC236}">
                <a16:creationId xmlns:a16="http://schemas.microsoft.com/office/drawing/2014/main" id="{2B6BA3A7-A551-B848-853D-B96FEC58699E}"/>
              </a:ext>
            </a:extLst>
          </p:cNvPr>
          <p:cNvSpPr>
            <a:spLocks noChangeArrowheads="1"/>
          </p:cNvSpPr>
          <p:nvPr/>
        </p:nvSpPr>
        <p:spPr bwMode="auto">
          <a:xfrm>
            <a:off x="1714500" y="5715000"/>
            <a:ext cx="428625" cy="428625"/>
          </a:xfrm>
          <a:prstGeom prst="ellipse">
            <a:avLst/>
          </a:prstGeom>
          <a:solidFill>
            <a:srgbClr val="FF0000">
              <a:alpha val="52156"/>
            </a:srgbClr>
          </a:solidFill>
          <a:ln w="9525" algn="ctr">
            <a:solidFill>
              <a:schemeClr val="tx1"/>
            </a:solidFill>
            <a:round/>
            <a:headEnd/>
            <a:tailEnd/>
          </a:ln>
        </p:spPr>
        <p:txBody>
          <a:bodyPr wrap="none"/>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pic>
        <p:nvPicPr>
          <p:cNvPr id="37895" name="Picture 7">
            <a:extLst>
              <a:ext uri="{FF2B5EF4-FFF2-40B4-BE49-F238E27FC236}">
                <a16:creationId xmlns:a16="http://schemas.microsoft.com/office/drawing/2014/main" id="{3B85B32E-C81B-694E-AFDA-E52ED32DD6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3645024"/>
            <a:ext cx="144145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5372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en-US" altLang="zh-TW" sz="3000" dirty="0">
                <a:solidFill>
                  <a:srgbClr val="262626">
                    <a:lumMod val="85000"/>
                    <a:lumOff val="15000"/>
                  </a:srgbClr>
                </a:solidFill>
              </a:rPr>
              <a:t>Key refreshment scheme</a:t>
            </a:r>
            <a:endParaRPr lang="zh-TW" altLang="en-US" dirty="0"/>
          </a:p>
        </p:txBody>
      </p:sp>
      <p:sp>
        <p:nvSpPr>
          <p:cNvPr id="3" name="投影片編號版面配置區 2"/>
          <p:cNvSpPr>
            <a:spLocks noGrp="1"/>
          </p:cNvSpPr>
          <p:nvPr>
            <p:ph type="sldNum" sz="quarter" idx="12"/>
          </p:nvPr>
        </p:nvSpPr>
        <p:spPr/>
        <p:txBody>
          <a:bodyPr/>
          <a:lstStyle/>
          <a:p>
            <a:fld id="{240D5ECE-8B49-45CD-BE81-EF81920D1969}" type="slidenum">
              <a:rPr lang="en-US" smtClean="0">
                <a:solidFill>
                  <a:srgbClr val="262626">
                    <a:lumMod val="85000"/>
                    <a:lumOff val="15000"/>
                  </a:srgbClr>
                </a:solidFill>
              </a:rPr>
              <a:pPr/>
              <a:t>57</a:t>
            </a:fld>
            <a:endParaRPr lang="en-US" dirty="0">
              <a:solidFill>
                <a:srgbClr val="262626">
                  <a:lumMod val="85000"/>
                  <a:lumOff val="15000"/>
                </a:srgbClr>
              </a:solidFill>
            </a:endParaRPr>
          </a:p>
        </p:txBody>
      </p:sp>
      <p:sp>
        <p:nvSpPr>
          <p:cNvPr id="4" name="內容版面配置區 3"/>
          <p:cNvSpPr>
            <a:spLocks noGrp="1"/>
          </p:cNvSpPr>
          <p:nvPr>
            <p:ph idx="1"/>
          </p:nvPr>
        </p:nvSpPr>
        <p:spPr/>
        <p:txBody>
          <a:bodyPr/>
          <a:lstStyle/>
          <a:p>
            <a:endParaRPr lang="zh-TW" altLang="en-US"/>
          </a:p>
        </p:txBody>
      </p:sp>
      <p:pic>
        <p:nvPicPr>
          <p:cNvPr id="9" name="圖片 8"/>
          <p:cNvPicPr>
            <a:picLocks noChangeAspect="1"/>
          </p:cNvPicPr>
          <p:nvPr/>
        </p:nvPicPr>
        <p:blipFill>
          <a:blip r:embed="rId2"/>
          <a:stretch>
            <a:fillRect/>
          </a:stretch>
        </p:blipFill>
        <p:spPr>
          <a:xfrm>
            <a:off x="492636" y="1258845"/>
            <a:ext cx="7830897" cy="4982412"/>
          </a:xfrm>
          <a:prstGeom prst="rect">
            <a:avLst/>
          </a:prstGeom>
        </p:spPr>
      </p:pic>
    </p:spTree>
    <p:extLst>
      <p:ext uri="{BB962C8B-B14F-4D97-AF65-F5344CB8AC3E}">
        <p14:creationId xmlns:p14="http://schemas.microsoft.com/office/powerpoint/2010/main" val="59793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a:extLst>
              <a:ext uri="{FF2B5EF4-FFF2-40B4-BE49-F238E27FC236}">
                <a16:creationId xmlns:a16="http://schemas.microsoft.com/office/drawing/2014/main" id="{DDD99234-2807-8B49-9706-14174E28EBA4}"/>
              </a:ext>
            </a:extLst>
          </p:cNvPr>
          <p:cNvSpPr>
            <a:spLocks noGrp="1"/>
          </p:cNvSpPr>
          <p:nvPr>
            <p:ph type="title"/>
          </p:nvPr>
        </p:nvSpPr>
        <p:spPr/>
        <p:txBody>
          <a:bodyPr/>
          <a:lstStyle/>
          <a:p>
            <a:r>
              <a:rPr lang="en-US" altLang="zh-TW" dirty="0"/>
              <a:t>Key refreshment scheme</a:t>
            </a:r>
            <a:endParaRPr lang="zh-TW" altLang="en-US" dirty="0"/>
          </a:p>
        </p:txBody>
      </p:sp>
      <p:sp>
        <p:nvSpPr>
          <p:cNvPr id="41987" name="內容版面配置區 2">
            <a:extLst>
              <a:ext uri="{FF2B5EF4-FFF2-40B4-BE49-F238E27FC236}">
                <a16:creationId xmlns:a16="http://schemas.microsoft.com/office/drawing/2014/main" id="{B5E7BF61-8D13-E64E-B5C7-7FBB5BC02367}"/>
              </a:ext>
            </a:extLst>
          </p:cNvPr>
          <p:cNvSpPr>
            <a:spLocks noGrp="1"/>
          </p:cNvSpPr>
          <p:nvPr>
            <p:ph idx="1"/>
          </p:nvPr>
        </p:nvSpPr>
        <p:spPr bwMode="auto">
          <a:xfrm>
            <a:off x="179512" y="1189037"/>
            <a:ext cx="8229600" cy="4525962"/>
          </a:xfrm>
        </p:spPr>
        <p:txBody>
          <a:bodyPr wrap="square" numCol="1" anchor="t" anchorCtr="0" compatLnSpc="1">
            <a:prstTxWarp prst="textNoShape">
              <a:avLst/>
            </a:prstTxWarp>
          </a:bodyPr>
          <a:lstStyle/>
          <a:p>
            <a:r>
              <a:rPr lang="en-US" altLang="zh-TW" dirty="0"/>
              <a:t>Member re-joins:</a:t>
            </a:r>
          </a:p>
          <a:p>
            <a:pPr lvl="1"/>
            <a:r>
              <a:rPr lang="en-US" altLang="zh-TW" dirty="0"/>
              <a:t> When </a:t>
            </a:r>
            <a:r>
              <a:rPr lang="en-US" altLang="zh-TW" i="1" dirty="0"/>
              <a:t>m</a:t>
            </a:r>
            <a:r>
              <a:rPr lang="en-US" altLang="zh-TW" i="1" baseline="-25000" dirty="0"/>
              <a:t>3</a:t>
            </a:r>
            <a:r>
              <a:rPr lang="en-US" altLang="zh-TW" dirty="0"/>
              <a:t> re-joins the group</a:t>
            </a:r>
          </a:p>
          <a:p>
            <a:pPr lvl="1">
              <a:buFontTx/>
              <a:buNone/>
            </a:pPr>
            <a:endParaRPr lang="zh-TW" altLang="en-US" dirty="0"/>
          </a:p>
        </p:txBody>
      </p:sp>
      <p:sp>
        <p:nvSpPr>
          <p:cNvPr id="41988" name="投影片編號版面配置區 4">
            <a:extLst>
              <a:ext uri="{FF2B5EF4-FFF2-40B4-BE49-F238E27FC236}">
                <a16:creationId xmlns:a16="http://schemas.microsoft.com/office/drawing/2014/main" id="{BB4080A5-D1B9-8C43-9A41-E28144F6464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6E8D186-EB6A-4047-93CE-7B79FA22E714}" type="slidenum">
              <a:rPr kumimoji="0" lang="en-US" altLang="zh-TW"/>
              <a:pPr/>
              <a:t>58</a:t>
            </a:fld>
            <a:endParaRPr kumimoji="0" lang="en-US" altLang="zh-TW"/>
          </a:p>
        </p:txBody>
      </p:sp>
      <p:pic>
        <p:nvPicPr>
          <p:cNvPr id="26629" name="Picture 6">
            <a:extLst>
              <a:ext uri="{FF2B5EF4-FFF2-40B4-BE49-F238E27FC236}">
                <a16:creationId xmlns:a16="http://schemas.microsoft.com/office/drawing/2014/main" id="{794E585B-E572-164D-8BBA-4A2204140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1750"/>
            <a:ext cx="6554788"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橢圓 12">
            <a:extLst>
              <a:ext uri="{FF2B5EF4-FFF2-40B4-BE49-F238E27FC236}">
                <a16:creationId xmlns:a16="http://schemas.microsoft.com/office/drawing/2014/main" id="{EC208A11-9F20-194A-8DAB-DE74EC2E4D6E}"/>
              </a:ext>
            </a:extLst>
          </p:cNvPr>
          <p:cNvSpPr>
            <a:spLocks noChangeArrowheads="1"/>
          </p:cNvSpPr>
          <p:nvPr/>
        </p:nvSpPr>
        <p:spPr bwMode="auto">
          <a:xfrm>
            <a:off x="1714500" y="5357813"/>
            <a:ext cx="571500" cy="500062"/>
          </a:xfrm>
          <a:prstGeom prst="ellipse">
            <a:avLst/>
          </a:prstGeom>
          <a:solidFill>
            <a:srgbClr val="C00000">
              <a:alpha val="43921"/>
            </a:srgbClr>
          </a:solidFill>
          <a:ln w="9525" algn="ctr">
            <a:solidFill>
              <a:schemeClr val="tx1"/>
            </a:solidFill>
            <a:round/>
            <a:headEnd/>
            <a:tailEnd/>
          </a:ln>
        </p:spPr>
        <p:txBody>
          <a:bodyPr wrap="none"/>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14" name="橢圓 13">
            <a:extLst>
              <a:ext uri="{FF2B5EF4-FFF2-40B4-BE49-F238E27FC236}">
                <a16:creationId xmlns:a16="http://schemas.microsoft.com/office/drawing/2014/main" id="{F4C1276C-AF21-6A4D-ADFC-7E265BCBE2E1}"/>
              </a:ext>
            </a:extLst>
          </p:cNvPr>
          <p:cNvSpPr>
            <a:spLocks noChangeArrowheads="1"/>
          </p:cNvSpPr>
          <p:nvPr/>
        </p:nvSpPr>
        <p:spPr bwMode="auto">
          <a:xfrm>
            <a:off x="642938" y="4357688"/>
            <a:ext cx="571500" cy="571500"/>
          </a:xfrm>
          <a:prstGeom prst="ellipse">
            <a:avLst/>
          </a:prstGeom>
          <a:solidFill>
            <a:schemeClr val="accent2">
              <a:alpha val="43921"/>
            </a:schemeClr>
          </a:solidFill>
          <a:ln w="9525" algn="ctr">
            <a:solidFill>
              <a:schemeClr val="tx1"/>
            </a:solidFill>
            <a:round/>
            <a:headEnd/>
            <a:tailEnd/>
          </a:ln>
        </p:spPr>
        <p:txBody>
          <a:bodyPr wrap="none"/>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17" name="橢圓 16">
            <a:extLst>
              <a:ext uri="{FF2B5EF4-FFF2-40B4-BE49-F238E27FC236}">
                <a16:creationId xmlns:a16="http://schemas.microsoft.com/office/drawing/2014/main" id="{E71A0009-9555-3E4D-A0F4-EDCB07BF4BCE}"/>
              </a:ext>
            </a:extLst>
          </p:cNvPr>
          <p:cNvSpPr>
            <a:spLocks noChangeArrowheads="1"/>
          </p:cNvSpPr>
          <p:nvPr/>
        </p:nvSpPr>
        <p:spPr bwMode="auto">
          <a:xfrm>
            <a:off x="4500563" y="3500438"/>
            <a:ext cx="571500" cy="500062"/>
          </a:xfrm>
          <a:prstGeom prst="ellipse">
            <a:avLst/>
          </a:prstGeom>
          <a:solidFill>
            <a:schemeClr val="accent2">
              <a:alpha val="43921"/>
            </a:schemeClr>
          </a:solidFill>
          <a:ln w="9525" algn="ctr">
            <a:solidFill>
              <a:schemeClr val="tx1"/>
            </a:solidFill>
            <a:round/>
            <a:headEnd/>
            <a:tailEnd/>
          </a:ln>
        </p:spPr>
        <p:txBody>
          <a:bodyPr wrap="none"/>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18" name="橢圓 17">
            <a:extLst>
              <a:ext uri="{FF2B5EF4-FFF2-40B4-BE49-F238E27FC236}">
                <a16:creationId xmlns:a16="http://schemas.microsoft.com/office/drawing/2014/main" id="{0583AD8E-9AC2-A245-87F8-38FA697EBD61}"/>
              </a:ext>
            </a:extLst>
          </p:cNvPr>
          <p:cNvSpPr>
            <a:spLocks noChangeArrowheads="1"/>
          </p:cNvSpPr>
          <p:nvPr/>
        </p:nvSpPr>
        <p:spPr bwMode="auto">
          <a:xfrm>
            <a:off x="2484438" y="5373688"/>
            <a:ext cx="571500" cy="500062"/>
          </a:xfrm>
          <a:prstGeom prst="ellipse">
            <a:avLst/>
          </a:prstGeom>
          <a:solidFill>
            <a:schemeClr val="accent2">
              <a:alpha val="43921"/>
            </a:schemeClr>
          </a:solidFill>
          <a:ln w="9525" algn="ctr">
            <a:solidFill>
              <a:schemeClr val="tx1"/>
            </a:solidFill>
            <a:round/>
            <a:headEnd/>
            <a:tailEnd/>
          </a:ln>
        </p:spPr>
        <p:txBody>
          <a:bodyPr wrap="none"/>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24" name="橢圓 23">
            <a:extLst>
              <a:ext uri="{FF2B5EF4-FFF2-40B4-BE49-F238E27FC236}">
                <a16:creationId xmlns:a16="http://schemas.microsoft.com/office/drawing/2014/main" id="{2B92F796-8B2F-A946-BC55-095F07098D02}"/>
              </a:ext>
            </a:extLst>
          </p:cNvPr>
          <p:cNvSpPr>
            <a:spLocks noChangeArrowheads="1"/>
          </p:cNvSpPr>
          <p:nvPr/>
        </p:nvSpPr>
        <p:spPr bwMode="auto">
          <a:xfrm>
            <a:off x="4143375" y="5357813"/>
            <a:ext cx="571500" cy="571500"/>
          </a:xfrm>
          <a:prstGeom prst="ellipse">
            <a:avLst/>
          </a:prstGeom>
          <a:solidFill>
            <a:srgbClr val="C00000">
              <a:alpha val="41960"/>
            </a:srgbClr>
          </a:solidFill>
          <a:ln w="9525" algn="ctr">
            <a:solidFill>
              <a:schemeClr val="tx1"/>
            </a:solidFill>
            <a:round/>
            <a:headEnd/>
            <a:tailEnd/>
          </a:ln>
        </p:spPr>
        <p:txBody>
          <a:bodyPr wrap="none"/>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25" name="橢圓 24">
            <a:extLst>
              <a:ext uri="{FF2B5EF4-FFF2-40B4-BE49-F238E27FC236}">
                <a16:creationId xmlns:a16="http://schemas.microsoft.com/office/drawing/2014/main" id="{6A5FC824-3E21-8F46-BEA9-5661F46A495D}"/>
              </a:ext>
            </a:extLst>
          </p:cNvPr>
          <p:cNvSpPr>
            <a:spLocks noChangeArrowheads="1"/>
          </p:cNvSpPr>
          <p:nvPr/>
        </p:nvSpPr>
        <p:spPr bwMode="auto">
          <a:xfrm>
            <a:off x="3357563" y="5357813"/>
            <a:ext cx="571500" cy="571500"/>
          </a:xfrm>
          <a:prstGeom prst="ellipse">
            <a:avLst/>
          </a:prstGeom>
          <a:solidFill>
            <a:schemeClr val="accent2">
              <a:alpha val="41960"/>
            </a:schemeClr>
          </a:solidFill>
          <a:ln w="9525" algn="ctr">
            <a:solidFill>
              <a:schemeClr val="tx1"/>
            </a:solidFill>
            <a:round/>
            <a:headEnd/>
            <a:tailEnd/>
          </a:ln>
        </p:spPr>
        <p:txBody>
          <a:bodyPr wrap="none"/>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27" name="橢圓 26">
            <a:extLst>
              <a:ext uri="{FF2B5EF4-FFF2-40B4-BE49-F238E27FC236}">
                <a16:creationId xmlns:a16="http://schemas.microsoft.com/office/drawing/2014/main" id="{B3EDBF3D-F1C9-B343-8409-149A7DBE2DA6}"/>
              </a:ext>
            </a:extLst>
          </p:cNvPr>
          <p:cNvSpPr>
            <a:spLocks noChangeArrowheads="1"/>
          </p:cNvSpPr>
          <p:nvPr/>
        </p:nvSpPr>
        <p:spPr bwMode="auto">
          <a:xfrm>
            <a:off x="5286375" y="4429125"/>
            <a:ext cx="500063" cy="500063"/>
          </a:xfrm>
          <a:prstGeom prst="ellipse">
            <a:avLst/>
          </a:prstGeom>
          <a:solidFill>
            <a:schemeClr val="accent2">
              <a:alpha val="41960"/>
            </a:schemeClr>
          </a:solidFill>
          <a:ln w="9525" algn="ctr">
            <a:solidFill>
              <a:schemeClr val="tx1"/>
            </a:solidFill>
            <a:round/>
            <a:headEnd/>
            <a:tailEnd/>
          </a:ln>
        </p:spPr>
        <p:txBody>
          <a:bodyPr wrap="none"/>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28" name="橢圓 27">
            <a:extLst>
              <a:ext uri="{FF2B5EF4-FFF2-40B4-BE49-F238E27FC236}">
                <a16:creationId xmlns:a16="http://schemas.microsoft.com/office/drawing/2014/main" id="{597A845F-68AF-2542-BAF0-1B253D7AB739}"/>
              </a:ext>
            </a:extLst>
          </p:cNvPr>
          <p:cNvSpPr>
            <a:spLocks noChangeArrowheads="1"/>
          </p:cNvSpPr>
          <p:nvPr/>
        </p:nvSpPr>
        <p:spPr bwMode="auto">
          <a:xfrm>
            <a:off x="1285875" y="3429000"/>
            <a:ext cx="549275" cy="571500"/>
          </a:xfrm>
          <a:prstGeom prst="ellipse">
            <a:avLst/>
          </a:prstGeom>
          <a:solidFill>
            <a:schemeClr val="accent2">
              <a:alpha val="41960"/>
            </a:schemeClr>
          </a:solidFill>
          <a:ln w="9525" algn="ctr">
            <a:solidFill>
              <a:schemeClr val="tx1"/>
            </a:solidFill>
            <a:round/>
            <a:headEnd/>
            <a:tailEnd/>
          </a:ln>
        </p:spPr>
        <p:txBody>
          <a:bodyPr wrap="none"/>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30" name="向右箭號 29">
            <a:extLst>
              <a:ext uri="{FF2B5EF4-FFF2-40B4-BE49-F238E27FC236}">
                <a16:creationId xmlns:a16="http://schemas.microsoft.com/office/drawing/2014/main" id="{C9C1B3F0-CF90-BF49-B41F-0E72415053A2}"/>
              </a:ext>
            </a:extLst>
          </p:cNvPr>
          <p:cNvSpPr>
            <a:spLocks noChangeArrowheads="1"/>
          </p:cNvSpPr>
          <p:nvPr/>
        </p:nvSpPr>
        <p:spPr bwMode="auto">
          <a:xfrm flipH="1" flipV="1">
            <a:off x="5429250" y="3286125"/>
            <a:ext cx="785813" cy="571500"/>
          </a:xfrm>
          <a:prstGeom prst="rightArrow">
            <a:avLst>
              <a:gd name="adj1" fmla="val 50000"/>
              <a:gd name="adj2" fmla="val 50003"/>
            </a:avLst>
          </a:prstGeom>
          <a:solidFill>
            <a:schemeClr val="accent1"/>
          </a:solidFill>
          <a:ln w="9525" algn="ctr">
            <a:solidFill>
              <a:schemeClr val="tx1"/>
            </a:solidFill>
            <a:round/>
            <a:headEnd/>
            <a:tailEnd/>
          </a:ln>
        </p:spPr>
        <p:txBody>
          <a:bodyPr wrap="none"/>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sp>
        <p:nvSpPr>
          <p:cNvPr id="16" name="文字方塊 15">
            <a:extLst>
              <a:ext uri="{FF2B5EF4-FFF2-40B4-BE49-F238E27FC236}">
                <a16:creationId xmlns:a16="http://schemas.microsoft.com/office/drawing/2014/main" id="{4A5DD7B4-E948-6047-A988-082DF081FE1A}"/>
              </a:ext>
            </a:extLst>
          </p:cNvPr>
          <p:cNvSpPr txBox="1">
            <a:spLocks noChangeArrowheads="1"/>
          </p:cNvSpPr>
          <p:nvPr/>
        </p:nvSpPr>
        <p:spPr bwMode="auto">
          <a:xfrm>
            <a:off x="1692275" y="6021388"/>
            <a:ext cx="647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i="1"/>
              <a:t>m</a:t>
            </a:r>
            <a:r>
              <a:rPr lang="en-US" altLang="zh-TW" i="1" baseline="-25000"/>
              <a:t>3</a:t>
            </a:r>
            <a:endParaRPr lang="zh-TW" altLang="en-US" i="1" baseline="-25000"/>
          </a:p>
        </p:txBody>
      </p:sp>
      <p:sp>
        <p:nvSpPr>
          <p:cNvPr id="19" name="文字方塊 18">
            <a:extLst>
              <a:ext uri="{FF2B5EF4-FFF2-40B4-BE49-F238E27FC236}">
                <a16:creationId xmlns:a16="http://schemas.microsoft.com/office/drawing/2014/main" id="{42F2BB09-82B8-F44B-9FEA-D948CF1ED31E}"/>
              </a:ext>
            </a:extLst>
          </p:cNvPr>
          <p:cNvSpPr txBox="1">
            <a:spLocks noChangeArrowheads="1"/>
          </p:cNvSpPr>
          <p:nvPr/>
        </p:nvSpPr>
        <p:spPr bwMode="auto">
          <a:xfrm>
            <a:off x="4140200" y="6092825"/>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i="1"/>
              <a:t>m</a:t>
            </a:r>
            <a:r>
              <a:rPr lang="en-US" altLang="zh-TW" i="1" baseline="-25000"/>
              <a:t>3</a:t>
            </a:r>
            <a:endParaRPr lang="zh-TW" altLang="en-US" i="1" baseline="-25000"/>
          </a:p>
        </p:txBody>
      </p:sp>
    </p:spTree>
    <p:extLst>
      <p:ext uri="{BB962C8B-B14F-4D97-AF65-F5344CB8AC3E}">
        <p14:creationId xmlns:p14="http://schemas.microsoft.com/office/powerpoint/2010/main" val="28358117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ox(in)">
                                      <p:cBhvr>
                                        <p:cTn id="10" dur="500"/>
                                        <p:tgtEl>
                                          <p:spTgt spid="16"/>
                                        </p:tgtEl>
                                      </p:cBhvr>
                                    </p:animEffect>
                                  </p:childTnLst>
                                </p:cTn>
                              </p:par>
                              <p:par>
                                <p:cTn id="11" presetID="4" presetClass="entr" presetSubtype="16" fill="hold" nodeType="withEffect">
                                  <p:stCondLst>
                                    <p:cond delay="0"/>
                                  </p:stCondLst>
                                  <p:childTnLst>
                                    <p:set>
                                      <p:cBhvr>
                                        <p:cTn id="12" dur="1" fill="hold">
                                          <p:stCondLst>
                                            <p:cond delay="0"/>
                                          </p:stCondLst>
                                        </p:cTn>
                                        <p:tgtEl>
                                          <p:spTgt spid="26629"/>
                                        </p:tgtEl>
                                        <p:attrNameLst>
                                          <p:attrName>style.visibility</p:attrName>
                                        </p:attrNameLst>
                                      </p:cBhvr>
                                      <p:to>
                                        <p:strVal val="visible"/>
                                      </p:to>
                                    </p:set>
                                    <p:animEffect transition="in" filter="box(in)">
                                      <p:cBhvr>
                                        <p:cTn id="13" dur="500"/>
                                        <p:tgtEl>
                                          <p:spTgt spid="26629"/>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ox(in)">
                                      <p:cBhvr>
                                        <p:cTn id="16" dur="500"/>
                                        <p:tgtEl>
                                          <p:spTgt spid="14"/>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ox(in)">
                                      <p:cBhvr>
                                        <p:cTn id="19" dur="500"/>
                                        <p:tgtEl>
                                          <p:spTgt spid="18"/>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ox(in)">
                                      <p:cBhvr>
                                        <p:cTn id="22" dur="500"/>
                                        <p:tgtEl>
                                          <p:spTgt spid="1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ox(in)">
                                      <p:cBhvr>
                                        <p:cTn id="27" dur="500"/>
                                        <p:tgtEl>
                                          <p:spTgt spid="24"/>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ox(in)">
                                      <p:cBhvr>
                                        <p:cTn id="30" dur="500"/>
                                        <p:tgtEl>
                                          <p:spTgt spid="25"/>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ox(in)">
                                      <p:cBhvr>
                                        <p:cTn id="33" dur="500"/>
                                        <p:tgtEl>
                                          <p:spTgt spid="27"/>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ox(in)">
                                      <p:cBhvr>
                                        <p:cTn id="36" dur="500"/>
                                        <p:tgtEl>
                                          <p:spTgt spid="28"/>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ox(in)">
                                      <p:cBhvr>
                                        <p:cTn id="39" dur="500"/>
                                        <p:tgtEl>
                                          <p:spTgt spid="19"/>
                                        </p:tgtEl>
                                      </p:cBhvr>
                                    </p:animEffect>
                                  </p:childTnLst>
                                </p:cTn>
                              </p:par>
                              <p:par>
                                <p:cTn id="40" presetID="4" presetClass="exit" presetSubtype="16" fill="hold" grpId="1" nodeType="withEffect">
                                  <p:stCondLst>
                                    <p:cond delay="0"/>
                                  </p:stCondLst>
                                  <p:childTnLst>
                                    <p:animEffect transition="out" filter="box(in)">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ox(in)">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8" grpId="0" animBg="1"/>
      <p:bldP spid="24" grpId="0" animBg="1"/>
      <p:bldP spid="25" grpId="0" animBg="1"/>
      <p:bldP spid="27" grpId="0" animBg="1"/>
      <p:bldP spid="28" grpId="0" animBg="1"/>
      <p:bldP spid="30" grpId="0" animBg="1"/>
      <p:bldP spid="16" grpId="0"/>
      <p:bldP spid="16" grpId="1"/>
      <p:bldP spid="1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a:extLst>
              <a:ext uri="{FF2B5EF4-FFF2-40B4-BE49-F238E27FC236}">
                <a16:creationId xmlns:a16="http://schemas.microsoft.com/office/drawing/2014/main" id="{A12DC58F-6DF4-4646-A382-6F2AE813E027}"/>
              </a:ext>
            </a:extLst>
          </p:cNvPr>
          <p:cNvSpPr>
            <a:spLocks noGrp="1"/>
          </p:cNvSpPr>
          <p:nvPr>
            <p:ph type="title"/>
          </p:nvPr>
        </p:nvSpPr>
        <p:spPr/>
        <p:txBody>
          <a:bodyPr/>
          <a:lstStyle/>
          <a:p>
            <a:r>
              <a:rPr lang="en-US" altLang="zh-TW" dirty="0"/>
              <a:t>Key refreshment scheme</a:t>
            </a:r>
            <a:endParaRPr lang="zh-TW" altLang="en-US" dirty="0"/>
          </a:p>
        </p:txBody>
      </p:sp>
      <p:sp>
        <p:nvSpPr>
          <p:cNvPr id="44035" name="內容版面配置區 2">
            <a:extLst>
              <a:ext uri="{FF2B5EF4-FFF2-40B4-BE49-F238E27FC236}">
                <a16:creationId xmlns:a16="http://schemas.microsoft.com/office/drawing/2014/main" id="{D7613B5C-680B-3C49-8343-645DCC91CA5E}"/>
              </a:ext>
            </a:extLst>
          </p:cNvPr>
          <p:cNvSpPr>
            <a:spLocks noGrp="1"/>
          </p:cNvSpPr>
          <p:nvPr>
            <p:ph idx="1"/>
          </p:nvPr>
        </p:nvSpPr>
        <p:spPr bwMode="auto">
          <a:xfrm>
            <a:off x="385762" y="1287075"/>
            <a:ext cx="8229600" cy="4525963"/>
          </a:xfrm>
        </p:spPr>
        <p:txBody>
          <a:bodyPr wrap="square" numCol="1" anchor="t" anchorCtr="0" compatLnSpc="1">
            <a:prstTxWarp prst="textNoShape">
              <a:avLst/>
            </a:prstTxWarp>
          </a:bodyPr>
          <a:lstStyle/>
          <a:p>
            <a:r>
              <a:rPr lang="en-US" altLang="zh-TW" dirty="0"/>
              <a:t>Member re-joins: </a:t>
            </a:r>
          </a:p>
          <a:p>
            <a:pPr lvl="1"/>
            <a:r>
              <a:rPr lang="en-US" altLang="zh-TW" dirty="0"/>
              <a:t>When </a:t>
            </a:r>
            <a:r>
              <a:rPr lang="en-US" altLang="zh-TW" i="1" dirty="0"/>
              <a:t>m</a:t>
            </a:r>
            <a:r>
              <a:rPr lang="en-US" altLang="zh-TW" i="1" baseline="-25000" dirty="0"/>
              <a:t>3</a:t>
            </a:r>
            <a:r>
              <a:rPr lang="en-US" altLang="zh-TW" dirty="0"/>
              <a:t> re-joins the group</a:t>
            </a:r>
          </a:p>
          <a:p>
            <a:endParaRPr lang="zh-TW" altLang="en-US" dirty="0"/>
          </a:p>
        </p:txBody>
      </p:sp>
      <p:sp>
        <p:nvSpPr>
          <p:cNvPr id="44036" name="投影片編號版面配置區 3">
            <a:extLst>
              <a:ext uri="{FF2B5EF4-FFF2-40B4-BE49-F238E27FC236}">
                <a16:creationId xmlns:a16="http://schemas.microsoft.com/office/drawing/2014/main" id="{6E134BE8-1DD1-8A4F-9A0F-1632478706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D56CA3C-2D8B-1F4B-BB05-2D666A186303}" type="slidenum">
              <a:rPr kumimoji="0" lang="en-US" altLang="zh-TW"/>
              <a:pPr/>
              <a:t>59</a:t>
            </a:fld>
            <a:endParaRPr kumimoji="0" lang="en-US" altLang="zh-TW"/>
          </a:p>
        </p:txBody>
      </p:sp>
      <p:pic>
        <p:nvPicPr>
          <p:cNvPr id="44037" name="Picture 2">
            <a:extLst>
              <a:ext uri="{FF2B5EF4-FFF2-40B4-BE49-F238E27FC236}">
                <a16:creationId xmlns:a16="http://schemas.microsoft.com/office/drawing/2014/main" id="{6F0CF659-43A8-D240-BC5C-E8F58DDFB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2571750"/>
            <a:ext cx="642937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962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p:cNvSpPr>
          <p:nvPr>
            <p:ph type="title"/>
          </p:nvPr>
        </p:nvSpPr>
        <p:spPr>
          <a:prstGeom prst="rect">
            <a:avLst/>
          </a:prstGeom>
        </p:spPr>
        <p:txBody>
          <a:bodyPr/>
          <a:lstStyle/>
          <a:p>
            <a:r>
              <a:t>Steganography</a:t>
            </a:r>
          </a:p>
        </p:txBody>
      </p:sp>
      <p:sp>
        <p:nvSpPr>
          <p:cNvPr id="131" name="Shape 131"/>
          <p:cNvSpPr>
            <a:spLocks noGrp="1"/>
          </p:cNvSpPr>
          <p:nvPr>
            <p:ph type="body" sz="half" idx="1"/>
          </p:nvPr>
        </p:nvSpPr>
        <p:spPr>
          <a:prstGeom prst="rect">
            <a:avLst/>
          </a:prstGeom>
        </p:spPr>
        <p:txBody>
          <a:bodyPr/>
          <a:lstStyle/>
          <a:p>
            <a:r>
              <a:t>Physical</a:t>
            </a:r>
          </a:p>
          <a:p>
            <a:pPr lvl="1"/>
            <a:r>
              <a:t>wax tablet</a:t>
            </a:r>
          </a:p>
          <a:p>
            <a:pPr lvl="1"/>
            <a:r>
              <a:t>messenger’s body</a:t>
            </a:r>
          </a:p>
          <a:p>
            <a:pPr lvl="1"/>
            <a:r>
              <a:t>invisible ink</a:t>
            </a:r>
          </a:p>
          <a:p>
            <a:pPr lvl="1"/>
            <a:r>
              <a:t>microdots</a:t>
            </a:r>
          </a:p>
        </p:txBody>
      </p:sp>
      <p:pic>
        <p:nvPicPr>
          <p:cNvPr id="132" name="pasted-image.pdf"/>
          <p:cNvPicPr>
            <a:picLocks noChangeAspect="1"/>
          </p:cNvPicPr>
          <p:nvPr/>
        </p:nvPicPr>
        <p:blipFill>
          <a:blip r:embed="rId2">
            <a:extLst/>
          </a:blip>
          <a:stretch>
            <a:fillRect/>
          </a:stretch>
        </p:blipFill>
        <p:spPr>
          <a:xfrm>
            <a:off x="3719215" y="1799332"/>
            <a:ext cx="2437805" cy="1494328"/>
          </a:xfrm>
          <a:prstGeom prst="rect">
            <a:avLst/>
          </a:prstGeom>
          <a:ln w="12700">
            <a:miter lim="400000"/>
          </a:ln>
        </p:spPr>
      </p:pic>
      <p:pic>
        <p:nvPicPr>
          <p:cNvPr id="133" name="pasted-image.pdf"/>
          <p:cNvPicPr>
            <a:picLocks noChangeAspect="1"/>
          </p:cNvPicPr>
          <p:nvPr/>
        </p:nvPicPr>
        <p:blipFill>
          <a:blip r:embed="rId3">
            <a:extLst/>
          </a:blip>
          <a:stretch>
            <a:fillRect/>
          </a:stretch>
        </p:blipFill>
        <p:spPr>
          <a:xfrm>
            <a:off x="5815582" y="2772668"/>
            <a:ext cx="2292575" cy="1634133"/>
          </a:xfrm>
          <a:prstGeom prst="rect">
            <a:avLst/>
          </a:prstGeom>
          <a:ln w="12700">
            <a:miter lim="400000"/>
          </a:ln>
        </p:spPr>
      </p:pic>
      <p:pic>
        <p:nvPicPr>
          <p:cNvPr id="134" name="pasted-image.pdf"/>
          <p:cNvPicPr>
            <a:picLocks noChangeAspect="1"/>
          </p:cNvPicPr>
          <p:nvPr/>
        </p:nvPicPr>
        <p:blipFill>
          <a:blip r:embed="rId4">
            <a:extLst/>
          </a:blip>
          <a:stretch>
            <a:fillRect/>
          </a:stretch>
        </p:blipFill>
        <p:spPr>
          <a:xfrm>
            <a:off x="3549551" y="4022824"/>
            <a:ext cx="2613135" cy="1717395"/>
          </a:xfrm>
          <a:prstGeom prst="rect">
            <a:avLst/>
          </a:prstGeom>
          <a:ln w="12700">
            <a:miter lim="400000"/>
          </a:ln>
        </p:spPr>
      </p:pic>
      <p:sp>
        <p:nvSpPr>
          <p:cNvPr id="135" name="Shape 135"/>
          <p:cNvSpPr>
            <a:spLocks noGrp="1"/>
          </p:cNvSpPr>
          <p:nvPr>
            <p:ph type="sldNum" sz="quarter" idx="2"/>
          </p:nvPr>
        </p:nvSpPr>
        <p:spPr>
          <a:xfrm>
            <a:off x="4487168" y="6331148"/>
            <a:ext cx="160735" cy="25896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a:t>
            </a:fld>
            <a:endParaRPr/>
          </a:p>
        </p:txBody>
      </p:sp>
    </p:spTree>
    <p:extLst>
      <p:ext uri="{BB962C8B-B14F-4D97-AF65-F5344CB8AC3E}">
        <p14:creationId xmlns:p14="http://schemas.microsoft.com/office/powerpoint/2010/main" val="953413310"/>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advAuto="0"/>
      <p:bldP spid="133" grpId="0" animBg="1" advAuto="0"/>
      <p:bldP spid="134" grpId="0"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en-US" altLang="zh-TW" dirty="0"/>
              <a:t>AKE for Mobile Devices</a:t>
            </a:r>
            <a:endParaRPr lang="zh-TW" altLang="en-US" dirty="0"/>
          </a:p>
        </p:txBody>
      </p:sp>
      <p:sp>
        <p:nvSpPr>
          <p:cNvPr id="3" name="投影片編號版面配置區 2"/>
          <p:cNvSpPr>
            <a:spLocks noGrp="1"/>
          </p:cNvSpPr>
          <p:nvPr>
            <p:ph type="sldNum" sz="quarter" idx="12"/>
          </p:nvPr>
        </p:nvSpPr>
        <p:spPr/>
        <p:txBody>
          <a:bodyPr/>
          <a:lstStyle/>
          <a:p>
            <a:fld id="{240D5ECE-8B49-45CD-BE81-EF81920D1969}" type="slidenum">
              <a:rPr lang="en-US" smtClean="0">
                <a:solidFill>
                  <a:srgbClr val="262626">
                    <a:lumMod val="85000"/>
                    <a:lumOff val="15000"/>
                  </a:srgbClr>
                </a:solidFill>
              </a:rPr>
              <a:pPr/>
              <a:t>60</a:t>
            </a:fld>
            <a:endParaRPr lang="en-US" dirty="0">
              <a:solidFill>
                <a:srgbClr val="262626">
                  <a:lumMod val="85000"/>
                  <a:lumOff val="15000"/>
                </a:srgbClr>
              </a:solidFill>
            </a:endParaRPr>
          </a:p>
        </p:txBody>
      </p:sp>
      <p:sp>
        <p:nvSpPr>
          <p:cNvPr id="4" name="內容版面配置區 3"/>
          <p:cNvSpPr>
            <a:spLocks noGrp="1"/>
          </p:cNvSpPr>
          <p:nvPr>
            <p:ph idx="1"/>
          </p:nvPr>
        </p:nvSpPr>
        <p:spPr/>
        <p:txBody>
          <a:bodyPr/>
          <a:lstStyle/>
          <a:p>
            <a:r>
              <a:rPr lang="en-US" altLang="zh-TW" dirty="0"/>
              <a:t>We present a bipartite and a tripartite authentication protocol using a temporary confidential channel.</a:t>
            </a:r>
            <a:endParaRPr lang="zh-TW" altLang="en-US" dirty="0"/>
          </a:p>
        </p:txBody>
      </p:sp>
      <p:sp>
        <p:nvSpPr>
          <p:cNvPr id="5" name="矩形 4"/>
          <p:cNvSpPr/>
          <p:nvPr/>
        </p:nvSpPr>
        <p:spPr>
          <a:xfrm>
            <a:off x="755576" y="4856262"/>
            <a:ext cx="8064896" cy="923330"/>
          </a:xfrm>
          <a:prstGeom prst="rect">
            <a:avLst/>
          </a:prstGeom>
        </p:spPr>
        <p:txBody>
          <a:bodyPr wrap="square">
            <a:spAutoFit/>
          </a:bodyPr>
          <a:lstStyle/>
          <a:p>
            <a:r>
              <a:rPr lang="en-US" altLang="zh-TW" dirty="0">
                <a:solidFill>
                  <a:srgbClr val="000000"/>
                </a:solidFill>
                <a:latin typeface="trebuchet ms" panose="020B0603020202020204" pitchFamily="34" charset="0"/>
              </a:rPr>
              <a:t>"A Scalable Transitive Human-Verifiable Authentication Protocol for Mobile Devices," </a:t>
            </a:r>
            <a:r>
              <a:rPr lang="en-US" altLang="zh-TW" b="1" i="1" dirty="0">
                <a:solidFill>
                  <a:srgbClr val="000000"/>
                </a:solidFill>
                <a:latin typeface="trebuchet ms" panose="020B0603020202020204" pitchFamily="34" charset="0"/>
              </a:rPr>
              <a:t>IEEE Transactions on Information Forensics and Security, </a:t>
            </a:r>
            <a:r>
              <a:rPr lang="en-US" altLang="zh-TW" dirty="0">
                <a:solidFill>
                  <a:srgbClr val="000000"/>
                </a:solidFill>
                <a:latin typeface="trebuchet ms" panose="020B0603020202020204" pitchFamily="34" charset="0"/>
              </a:rPr>
              <a:t>Vol.8, Issue 8, </a:t>
            </a:r>
            <a:r>
              <a:rPr lang="en-US" altLang="zh-TW" dirty="0">
                <a:solidFill>
                  <a:srgbClr val="222222"/>
                </a:solidFill>
                <a:latin typeface="trebuchet ms" panose="020B0603020202020204" pitchFamily="34" charset="0"/>
              </a:rPr>
              <a:t>page(s): 1318-1330, August, 2013.</a:t>
            </a:r>
            <a:r>
              <a:rPr lang="en-US" altLang="zh-TW" dirty="0">
                <a:solidFill>
                  <a:srgbClr val="000000"/>
                </a:solidFill>
                <a:latin typeface="trebuchet ms" panose="020B0603020202020204" pitchFamily="34" charset="0"/>
              </a:rPr>
              <a:t> </a:t>
            </a:r>
            <a:endParaRPr lang="zh-TW" altLang="en-US" dirty="0"/>
          </a:p>
        </p:txBody>
      </p:sp>
    </p:spTree>
    <p:extLst>
      <p:ext uri="{BB962C8B-B14F-4D97-AF65-F5344CB8AC3E}">
        <p14:creationId xmlns:p14="http://schemas.microsoft.com/office/powerpoint/2010/main" val="27911133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en-US" altLang="zh-TW" dirty="0"/>
              <a:t>AKE for Mobile Devices</a:t>
            </a:r>
            <a:endParaRPr lang="zh-TW" altLang="en-US" dirty="0"/>
          </a:p>
        </p:txBody>
      </p:sp>
      <p:sp>
        <p:nvSpPr>
          <p:cNvPr id="3" name="投影片編號版面配置區 2"/>
          <p:cNvSpPr>
            <a:spLocks noGrp="1"/>
          </p:cNvSpPr>
          <p:nvPr>
            <p:ph type="sldNum" sz="quarter" idx="12"/>
          </p:nvPr>
        </p:nvSpPr>
        <p:spPr/>
        <p:txBody>
          <a:bodyPr/>
          <a:lstStyle/>
          <a:p>
            <a:fld id="{240D5ECE-8B49-45CD-BE81-EF81920D1969}" type="slidenum">
              <a:rPr lang="en-US" smtClean="0">
                <a:solidFill>
                  <a:srgbClr val="262626">
                    <a:lumMod val="85000"/>
                    <a:lumOff val="15000"/>
                  </a:srgbClr>
                </a:solidFill>
              </a:rPr>
              <a:pPr/>
              <a:t>61</a:t>
            </a:fld>
            <a:endParaRPr lang="en-US" dirty="0">
              <a:solidFill>
                <a:srgbClr val="262626">
                  <a:lumMod val="85000"/>
                  <a:lumOff val="15000"/>
                </a:srgbClr>
              </a:solidFill>
            </a:endParaRPr>
          </a:p>
        </p:txBody>
      </p:sp>
      <p:pic>
        <p:nvPicPr>
          <p:cNvPr id="5" name="mobile2.png"/>
          <p:cNvPicPr>
            <a:picLocks noGrp="1" noChangeAspect="1"/>
          </p:cNvPicPr>
          <p:nvPr>
            <p:ph idx="1"/>
          </p:nvPr>
        </p:nvPicPr>
        <p:blipFill>
          <a:blip r:embed="rId2">
            <a:extLst/>
          </a:blip>
          <a:stretch>
            <a:fillRect/>
          </a:stretch>
        </p:blipFill>
        <p:spPr>
          <a:xfrm>
            <a:off x="1331640" y="1196752"/>
            <a:ext cx="6120680" cy="4899559"/>
          </a:xfrm>
          <a:prstGeom prst="rect">
            <a:avLst/>
          </a:prstGeom>
          <a:ln w="12700">
            <a:miter lim="400000"/>
          </a:ln>
        </p:spPr>
      </p:pic>
    </p:spTree>
    <p:extLst>
      <p:ext uri="{BB962C8B-B14F-4D97-AF65-F5344CB8AC3E}">
        <p14:creationId xmlns:p14="http://schemas.microsoft.com/office/powerpoint/2010/main" val="121747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p:cNvSpPr>
          <p:nvPr>
            <p:ph type="title"/>
          </p:nvPr>
        </p:nvSpPr>
        <p:spPr>
          <a:prstGeom prst="rect">
            <a:avLst/>
          </a:prstGeom>
        </p:spPr>
        <p:txBody>
          <a:bodyPr>
            <a:noAutofit/>
          </a:bodyPr>
          <a:lstStyle>
            <a:lvl1pPr defTabSz="449833">
              <a:defRPr sz="6006"/>
            </a:lvl1pPr>
          </a:lstStyle>
          <a:p>
            <a:pPr algn="l"/>
            <a:r>
              <a:rPr sz="3600" dirty="0"/>
              <a:t>AKE for </a:t>
            </a:r>
            <a:r>
              <a:rPr lang="en-US" sz="3600" dirty="0"/>
              <a:t>M</a:t>
            </a:r>
            <a:r>
              <a:rPr sz="3600" dirty="0"/>
              <a:t>ountaineering </a:t>
            </a:r>
            <a:r>
              <a:rPr lang="en-US" sz="3600" dirty="0"/>
              <a:t>E</a:t>
            </a:r>
            <a:r>
              <a:rPr sz="3600" dirty="0"/>
              <a:t>vents in </a:t>
            </a:r>
            <a:r>
              <a:rPr lang="en-US" sz="3600" dirty="0"/>
              <a:t>E</a:t>
            </a:r>
            <a:r>
              <a:rPr sz="3600" dirty="0"/>
              <a:t>mergency </a:t>
            </a:r>
            <a:r>
              <a:rPr lang="en-US" sz="3600" dirty="0"/>
              <a:t>S</a:t>
            </a:r>
            <a:r>
              <a:rPr sz="3600" dirty="0"/>
              <a:t>ystem</a:t>
            </a:r>
          </a:p>
        </p:txBody>
      </p:sp>
      <p:sp>
        <p:nvSpPr>
          <p:cNvPr id="294" name="Shape 294"/>
          <p:cNvSpPr>
            <a:spLocks noGrp="1"/>
          </p:cNvSpPr>
          <p:nvPr>
            <p:ph type="body" sz="half" idx="1"/>
          </p:nvPr>
        </p:nvSpPr>
        <p:spPr>
          <a:prstGeom prst="rect">
            <a:avLst/>
          </a:prstGeom>
        </p:spPr>
        <p:txBody>
          <a:bodyPr/>
          <a:lstStyle/>
          <a:p>
            <a:r>
              <a:rPr dirty="0"/>
              <a:t>In 2014, Chen et al. proposed a cloud-based emergency response and SOS system for mountaineering travelers when they encounter dangers.</a:t>
            </a:r>
            <a:endParaRPr lang="en-US" dirty="0"/>
          </a:p>
        </p:txBody>
      </p:sp>
      <p:pic>
        <p:nvPicPr>
          <p:cNvPr id="295" name="access.png"/>
          <p:cNvPicPr>
            <a:picLocks noChangeAspect="1"/>
          </p:cNvPicPr>
          <p:nvPr/>
        </p:nvPicPr>
        <p:blipFill>
          <a:blip r:embed="rId2">
            <a:extLst/>
          </a:blip>
          <a:stretch>
            <a:fillRect/>
          </a:stretch>
        </p:blipFill>
        <p:spPr>
          <a:xfrm>
            <a:off x="4759523" y="2312789"/>
            <a:ext cx="3893344" cy="2991445"/>
          </a:xfrm>
          <a:prstGeom prst="rect">
            <a:avLst/>
          </a:prstGeom>
          <a:ln w="12700">
            <a:miter lim="400000"/>
          </a:ln>
        </p:spPr>
      </p:pic>
      <p:sp>
        <p:nvSpPr>
          <p:cNvPr id="296" name="Shape 296"/>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62</a:t>
            </a:fld>
            <a:endParaRPr/>
          </a:p>
        </p:txBody>
      </p:sp>
    </p:spTree>
    <p:extLst>
      <p:ext uri="{BB962C8B-B14F-4D97-AF65-F5344CB8AC3E}">
        <p14:creationId xmlns:p14="http://schemas.microsoft.com/office/powerpoint/2010/main" val="421100804"/>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p:cNvSpPr>
          <p:nvPr>
            <p:ph type="title"/>
          </p:nvPr>
        </p:nvSpPr>
        <p:spPr>
          <a:prstGeom prst="rect">
            <a:avLst/>
          </a:prstGeom>
        </p:spPr>
        <p:txBody>
          <a:bodyPr>
            <a:normAutofit fontScale="90000"/>
          </a:bodyPr>
          <a:lstStyle>
            <a:lvl1pPr defTabSz="449833">
              <a:defRPr sz="6006"/>
            </a:lvl1pPr>
          </a:lstStyle>
          <a:p>
            <a:r>
              <a:t>AKE for mountaineering events in emergency system</a:t>
            </a:r>
          </a:p>
        </p:txBody>
      </p:sp>
      <p:sp>
        <p:nvSpPr>
          <p:cNvPr id="299" name="Shape 299"/>
          <p:cNvSpPr>
            <a:spLocks noGrp="1"/>
          </p:cNvSpPr>
          <p:nvPr>
            <p:ph type="body" idx="1"/>
          </p:nvPr>
        </p:nvSpPr>
        <p:spPr>
          <a:prstGeom prst="rect">
            <a:avLst/>
          </a:prstGeom>
        </p:spPr>
        <p:txBody>
          <a:bodyPr/>
          <a:lstStyle/>
          <a:p>
            <a:r>
              <a:rPr lang="en-US" dirty="0"/>
              <a:t>W</a:t>
            </a:r>
            <a:r>
              <a:rPr dirty="0"/>
              <a:t>e found Chen et al.’s scheme has the following drawbacks.</a:t>
            </a:r>
          </a:p>
          <a:p>
            <a:pPr lvl="1"/>
            <a:r>
              <a:rPr dirty="0"/>
              <a:t>fails to protect traveler privacy.</a:t>
            </a:r>
          </a:p>
          <a:p>
            <a:pPr lvl="1"/>
            <a:r>
              <a:rPr dirty="0"/>
              <a:t>unfriendly design in registration phase.</a:t>
            </a:r>
          </a:p>
          <a:p>
            <a:pPr lvl="1"/>
            <a:r>
              <a:rPr dirty="0"/>
              <a:t>attacker may derive the password of the traveler if the attacker obtains this traveler’s mobile phone.</a:t>
            </a:r>
          </a:p>
        </p:txBody>
      </p:sp>
      <p:sp>
        <p:nvSpPr>
          <p:cNvPr id="300" name="Shape 30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63</a:t>
            </a:fld>
            <a:endParaRPr/>
          </a:p>
        </p:txBody>
      </p:sp>
      <p:sp>
        <p:nvSpPr>
          <p:cNvPr id="2" name="矩形 1"/>
          <p:cNvSpPr/>
          <p:nvPr/>
        </p:nvSpPr>
        <p:spPr>
          <a:xfrm>
            <a:off x="737547" y="5514359"/>
            <a:ext cx="8218331" cy="646331"/>
          </a:xfrm>
          <a:prstGeom prst="rect">
            <a:avLst/>
          </a:prstGeom>
        </p:spPr>
        <p:txBody>
          <a:bodyPr wrap="square">
            <a:spAutoFit/>
          </a:bodyPr>
          <a:lstStyle/>
          <a:p>
            <a:r>
              <a:rPr lang="en-US" altLang="zh-TW" dirty="0">
                <a:solidFill>
                  <a:srgbClr val="000000"/>
                </a:solidFill>
                <a:latin typeface="trebuchet ms" panose="020B0603020202020204" pitchFamily="34" charset="0"/>
              </a:rPr>
              <a:t>“A Provable Secure Private Data Delegation Scheme for Mountaineering Events in Emergency System,” </a:t>
            </a:r>
            <a:r>
              <a:rPr lang="en-US" altLang="zh-TW" b="1" i="1" dirty="0">
                <a:solidFill>
                  <a:srgbClr val="000000"/>
                </a:solidFill>
                <a:latin typeface="trebuchet ms" panose="020B0603020202020204" pitchFamily="34" charset="0"/>
              </a:rPr>
              <a:t>IEEE Access</a:t>
            </a:r>
            <a:r>
              <a:rPr lang="en-US" altLang="zh-TW" dirty="0">
                <a:solidFill>
                  <a:srgbClr val="000000"/>
                </a:solidFill>
                <a:latin typeface="trebuchet ms" panose="020B0603020202020204" pitchFamily="34" charset="0"/>
              </a:rPr>
              <a:t>, pp. 3410-3422, Feb. 2017</a:t>
            </a:r>
            <a:endParaRPr lang="zh-TW" altLang="en-US" dirty="0"/>
          </a:p>
        </p:txBody>
      </p:sp>
    </p:spTree>
    <p:extLst>
      <p:ext uri="{BB962C8B-B14F-4D97-AF65-F5344CB8AC3E}">
        <p14:creationId xmlns:p14="http://schemas.microsoft.com/office/powerpoint/2010/main" val="1725648855"/>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en-US" altLang="zh-TW" dirty="0"/>
              <a:t>AKE for RFID </a:t>
            </a:r>
            <a:endParaRPr lang="zh-TW" altLang="en-US" dirty="0"/>
          </a:p>
        </p:txBody>
      </p:sp>
      <p:sp>
        <p:nvSpPr>
          <p:cNvPr id="3" name="文字版面配置區 2"/>
          <p:cNvSpPr>
            <a:spLocks noGrp="1"/>
          </p:cNvSpPr>
          <p:nvPr>
            <p:ph type="body" idx="1"/>
          </p:nvPr>
        </p:nvSpPr>
        <p:spPr/>
        <p:txBody>
          <a:bodyPr/>
          <a:lstStyle/>
          <a:p>
            <a:r>
              <a:rPr lang="en-US" altLang="zh-TW" dirty="0"/>
              <a:t>In 2016, </a:t>
            </a:r>
            <a:r>
              <a:rPr lang="en-US" altLang="zh-TW" dirty="0" err="1"/>
              <a:t>Tewari</a:t>
            </a:r>
            <a:r>
              <a:rPr lang="en-US" altLang="zh-TW" dirty="0"/>
              <a:t> and Gupta proposed a ultra-lightweight mutual authentication protocol for IoT devices using RFID.</a:t>
            </a:r>
          </a:p>
          <a:p>
            <a:endParaRPr lang="en-US" altLang="zh-TW" dirty="0"/>
          </a:p>
        </p:txBody>
      </p:sp>
      <p:sp>
        <p:nvSpPr>
          <p:cNvPr id="4" name="投影片編號版面配置區 3"/>
          <p:cNvSpPr>
            <a:spLocks noGrp="1"/>
          </p:cNvSpPr>
          <p:nvPr>
            <p:ph type="sldNum" sz="quarter" idx="2"/>
          </p:nvPr>
        </p:nvSpPr>
        <p:spPr/>
        <p:txBody>
          <a:bodyPr/>
          <a:lstStyle/>
          <a:p>
            <a:fld id="{86CB4B4D-7CA3-9044-876B-883B54F8677D}" type="slidenum">
              <a:rPr lang="en-US" altLang="zh-TW" smtClean="0"/>
              <a:t>64</a:t>
            </a:fld>
            <a:endParaRPr lang="en-US" altLang="zh-TW"/>
          </a:p>
        </p:txBody>
      </p:sp>
    </p:spTree>
    <p:extLst>
      <p:ext uri="{BB962C8B-B14F-4D97-AF65-F5344CB8AC3E}">
        <p14:creationId xmlns:p14="http://schemas.microsoft.com/office/powerpoint/2010/main" val="1712642795"/>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240D5ECE-8B49-45CD-BE81-EF81920D1969}" type="slidenum">
              <a:rPr lang="en-US" smtClean="0">
                <a:solidFill>
                  <a:srgbClr val="262626">
                    <a:lumMod val="85000"/>
                    <a:lumOff val="15000"/>
                  </a:srgbClr>
                </a:solidFill>
              </a:rPr>
              <a:pPr/>
              <a:t>65</a:t>
            </a:fld>
            <a:endParaRPr lang="en-US" dirty="0">
              <a:solidFill>
                <a:srgbClr val="262626">
                  <a:lumMod val="85000"/>
                  <a:lumOff val="15000"/>
                </a:srgbClr>
              </a:solidFill>
            </a:endParaRPr>
          </a:p>
        </p:txBody>
      </p:sp>
      <p:pic>
        <p:nvPicPr>
          <p:cNvPr id="5" name="圖片 4"/>
          <p:cNvPicPr>
            <a:picLocks noChangeAspect="1"/>
          </p:cNvPicPr>
          <p:nvPr/>
        </p:nvPicPr>
        <p:blipFill>
          <a:blip r:embed="rId2"/>
          <a:stretch>
            <a:fillRect/>
          </a:stretch>
        </p:blipFill>
        <p:spPr>
          <a:xfrm>
            <a:off x="827584" y="77514"/>
            <a:ext cx="7075512" cy="6643961"/>
          </a:xfrm>
          <a:prstGeom prst="rect">
            <a:avLst/>
          </a:prstGeom>
        </p:spPr>
      </p:pic>
    </p:spTree>
    <p:extLst>
      <p:ext uri="{BB962C8B-B14F-4D97-AF65-F5344CB8AC3E}">
        <p14:creationId xmlns:p14="http://schemas.microsoft.com/office/powerpoint/2010/main" val="24569522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en-US" altLang="zh-TW" dirty="0"/>
              <a:t>AKE for RFID </a:t>
            </a:r>
            <a:endParaRPr lang="zh-TW" altLang="en-US" dirty="0"/>
          </a:p>
        </p:txBody>
      </p:sp>
      <p:sp>
        <p:nvSpPr>
          <p:cNvPr id="3" name="文字版面配置區 2"/>
          <p:cNvSpPr>
            <a:spLocks noGrp="1"/>
          </p:cNvSpPr>
          <p:nvPr>
            <p:ph type="body" idx="1"/>
          </p:nvPr>
        </p:nvSpPr>
        <p:spPr/>
        <p:txBody>
          <a:bodyPr/>
          <a:lstStyle/>
          <a:p>
            <a:r>
              <a:rPr lang="en-US" altLang="zh-TW"/>
              <a:t>We found their protocol is still vulnerable to a key disclosure attack. </a:t>
            </a:r>
          </a:p>
          <a:p>
            <a:r>
              <a:rPr lang="en-US" altLang="zh-TW"/>
              <a:t>At the end of this paper, we patched their protocol with a simple fix.</a:t>
            </a:r>
            <a:endParaRPr lang="zh-TW" altLang="en-US" dirty="0"/>
          </a:p>
        </p:txBody>
      </p:sp>
      <p:sp>
        <p:nvSpPr>
          <p:cNvPr id="4" name="投影片編號版面配置區 3"/>
          <p:cNvSpPr>
            <a:spLocks noGrp="1"/>
          </p:cNvSpPr>
          <p:nvPr>
            <p:ph type="sldNum" sz="quarter" idx="2"/>
          </p:nvPr>
        </p:nvSpPr>
        <p:spPr/>
        <p:txBody>
          <a:bodyPr/>
          <a:lstStyle/>
          <a:p>
            <a:fld id="{86CB4B4D-7CA3-9044-876B-883B54F8677D}" type="slidenum">
              <a:rPr lang="en-US" altLang="zh-TW" smtClean="0"/>
              <a:t>66</a:t>
            </a:fld>
            <a:endParaRPr lang="en-US" altLang="zh-TW"/>
          </a:p>
        </p:txBody>
      </p:sp>
      <p:sp>
        <p:nvSpPr>
          <p:cNvPr id="5" name="矩形 4"/>
          <p:cNvSpPr/>
          <p:nvPr/>
        </p:nvSpPr>
        <p:spPr>
          <a:xfrm>
            <a:off x="714374" y="4365104"/>
            <a:ext cx="7972425" cy="923330"/>
          </a:xfrm>
          <a:prstGeom prst="rect">
            <a:avLst/>
          </a:prstGeom>
        </p:spPr>
        <p:txBody>
          <a:bodyPr wrap="square">
            <a:spAutoFit/>
          </a:bodyPr>
          <a:lstStyle/>
          <a:p>
            <a:r>
              <a:rPr lang="en-US" altLang="zh-TW" dirty="0">
                <a:solidFill>
                  <a:srgbClr val="000000"/>
                </a:solidFill>
                <a:latin typeface="trebuchet ms" panose="020B0603020202020204" pitchFamily="34" charset="0"/>
              </a:rPr>
              <a:t>"On the security of  a new ultra-lightweight authentication protocol in </a:t>
            </a:r>
            <a:r>
              <a:rPr lang="en-US" altLang="zh-TW" dirty="0" err="1">
                <a:solidFill>
                  <a:srgbClr val="000000"/>
                </a:solidFill>
                <a:latin typeface="trebuchet ms" panose="020B0603020202020204" pitchFamily="34" charset="0"/>
              </a:rPr>
              <a:t>IoT</a:t>
            </a:r>
            <a:r>
              <a:rPr lang="en-US" altLang="zh-TW" dirty="0">
                <a:solidFill>
                  <a:srgbClr val="000000"/>
                </a:solidFill>
                <a:latin typeface="trebuchet ms" panose="020B0603020202020204" pitchFamily="34" charset="0"/>
              </a:rPr>
              <a:t> environment for RFID tags", in </a:t>
            </a:r>
            <a:r>
              <a:rPr lang="en-US" altLang="zh-TW" b="1" i="1" dirty="0">
                <a:solidFill>
                  <a:srgbClr val="000000"/>
                </a:solidFill>
                <a:latin typeface="trebuchet ms" panose="020B0603020202020204" pitchFamily="34" charset="0"/>
              </a:rPr>
              <a:t>Journal of Supercomputing</a:t>
            </a:r>
            <a:r>
              <a:rPr lang="en-US" altLang="zh-TW" dirty="0">
                <a:solidFill>
                  <a:srgbClr val="000000"/>
                </a:solidFill>
                <a:latin typeface="trebuchet ms" panose="020B0603020202020204" pitchFamily="34" charset="0"/>
              </a:rPr>
              <a:t>, Volume 74, Issue 1, </a:t>
            </a:r>
            <a:r>
              <a:rPr lang="en-US" altLang="zh-TW" dirty="0" err="1">
                <a:solidFill>
                  <a:srgbClr val="000000"/>
                </a:solidFill>
                <a:latin typeface="trebuchet ms" panose="020B0603020202020204" pitchFamily="34" charset="0"/>
              </a:rPr>
              <a:t>pp</a:t>
            </a:r>
            <a:r>
              <a:rPr lang="en-US" altLang="zh-TW" dirty="0">
                <a:solidFill>
                  <a:srgbClr val="000000"/>
                </a:solidFill>
                <a:latin typeface="trebuchet ms" panose="020B0603020202020204" pitchFamily="34" charset="0"/>
              </a:rPr>
              <a:t> 65–70, Jan. 2018</a:t>
            </a:r>
            <a:endParaRPr lang="zh-TW" altLang="en-US" dirty="0"/>
          </a:p>
        </p:txBody>
      </p:sp>
    </p:spTree>
    <p:extLst>
      <p:ext uri="{BB962C8B-B14F-4D97-AF65-F5344CB8AC3E}">
        <p14:creationId xmlns:p14="http://schemas.microsoft.com/office/powerpoint/2010/main" val="247279022"/>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8" name="內容版面配置區 7">
            <a:extLst>
              <a:ext uri="{FF2B5EF4-FFF2-40B4-BE49-F238E27FC236}">
                <a16:creationId xmlns:a16="http://schemas.microsoft.com/office/drawing/2014/main" id="{A6145B26-6BAD-A049-9247-C0B4CE1401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9334" y="967841"/>
            <a:ext cx="8115300" cy="3073400"/>
          </a:xfrm>
        </p:spPr>
      </p:pic>
      <p:sp>
        <p:nvSpPr>
          <p:cNvPr id="4" name="投影片編號版面配置區 3"/>
          <p:cNvSpPr>
            <a:spLocks noGrp="1"/>
          </p:cNvSpPr>
          <p:nvPr>
            <p:ph type="sldNum" sz="quarter" idx="12"/>
          </p:nvPr>
        </p:nvSpPr>
        <p:spPr/>
        <p:txBody>
          <a:bodyPr/>
          <a:lstStyle/>
          <a:p>
            <a:fld id="{240D5ECE-8B49-45CD-BE81-EF81920D1969}" type="slidenum">
              <a:rPr lang="en-US" smtClean="0">
                <a:solidFill>
                  <a:srgbClr val="262626">
                    <a:lumMod val="85000"/>
                    <a:lumOff val="15000"/>
                  </a:srgbClr>
                </a:solidFill>
              </a:rPr>
              <a:pPr/>
              <a:t>67</a:t>
            </a:fld>
            <a:endParaRPr lang="en-US" dirty="0">
              <a:solidFill>
                <a:srgbClr val="262626">
                  <a:lumMod val="85000"/>
                  <a:lumOff val="15000"/>
                </a:srgbClr>
              </a:solidFill>
            </a:endParaRPr>
          </a:p>
        </p:txBody>
      </p:sp>
      <p:pic>
        <p:nvPicPr>
          <p:cNvPr id="6" name="圖片 5"/>
          <p:cNvPicPr>
            <a:picLocks noChangeAspect="1"/>
          </p:cNvPicPr>
          <p:nvPr/>
        </p:nvPicPr>
        <p:blipFill>
          <a:blip r:embed="rId3"/>
          <a:stretch>
            <a:fillRect/>
          </a:stretch>
        </p:blipFill>
        <p:spPr>
          <a:xfrm>
            <a:off x="429334" y="4271408"/>
            <a:ext cx="8234230" cy="2067772"/>
          </a:xfrm>
          <a:prstGeom prst="rect">
            <a:avLst/>
          </a:prstGeom>
        </p:spPr>
      </p:pic>
    </p:spTree>
    <p:extLst>
      <p:ext uri="{BB962C8B-B14F-4D97-AF65-F5344CB8AC3E}">
        <p14:creationId xmlns:p14="http://schemas.microsoft.com/office/powerpoint/2010/main" val="393241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F3007F-4524-CD4B-8268-F5E49B29B102}"/>
              </a:ext>
            </a:extLst>
          </p:cNvPr>
          <p:cNvSpPr>
            <a:spLocks noGrp="1"/>
          </p:cNvSpPr>
          <p:nvPr>
            <p:ph type="title"/>
          </p:nvPr>
        </p:nvSpPr>
        <p:spPr/>
        <p:txBody>
          <a:bodyPr/>
          <a:lstStyle/>
          <a:p>
            <a:r>
              <a:rPr kumimoji="1" lang="en-US" altLang="zh-TW" dirty="0"/>
              <a:t>Current Works</a:t>
            </a:r>
            <a:endParaRPr kumimoji="1" lang="zh-TW" altLang="en-US" dirty="0"/>
          </a:p>
        </p:txBody>
      </p:sp>
      <p:sp>
        <p:nvSpPr>
          <p:cNvPr id="3" name="內容版面配置區 2">
            <a:extLst>
              <a:ext uri="{FF2B5EF4-FFF2-40B4-BE49-F238E27FC236}">
                <a16:creationId xmlns:a16="http://schemas.microsoft.com/office/drawing/2014/main" id="{57DAE305-4D5B-BB4D-BB4B-0B2C2F15A4C8}"/>
              </a:ext>
            </a:extLst>
          </p:cNvPr>
          <p:cNvSpPr>
            <a:spLocks noGrp="1"/>
          </p:cNvSpPr>
          <p:nvPr>
            <p:ph idx="1"/>
          </p:nvPr>
        </p:nvSpPr>
        <p:spPr/>
        <p:txBody>
          <a:bodyPr/>
          <a:lstStyle/>
          <a:p>
            <a:r>
              <a:rPr kumimoji="1" lang="en-US" altLang="zh-TW" dirty="0"/>
              <a:t>Fog computing</a:t>
            </a:r>
          </a:p>
          <a:p>
            <a:r>
              <a:rPr kumimoji="1" lang="en-US" altLang="zh-TW" dirty="0"/>
              <a:t>VANET</a:t>
            </a:r>
          </a:p>
          <a:p>
            <a:r>
              <a:rPr kumimoji="1" lang="en-US" altLang="zh-TW" dirty="0"/>
              <a:t>Wireless Body Area Network</a:t>
            </a:r>
          </a:p>
          <a:p>
            <a:r>
              <a:rPr kumimoji="1" lang="en-US" altLang="zh-TW" dirty="0"/>
              <a:t>AKE + blockchain</a:t>
            </a:r>
          </a:p>
          <a:p>
            <a:r>
              <a:rPr kumimoji="1" lang="en-US" altLang="zh-TW" dirty="0"/>
              <a:t>Other applications?</a:t>
            </a:r>
            <a:endParaRPr kumimoji="1" lang="zh-TW" altLang="en-US" dirty="0"/>
          </a:p>
        </p:txBody>
      </p:sp>
      <p:sp>
        <p:nvSpPr>
          <p:cNvPr id="4" name="投影片編號版面配置區 3">
            <a:extLst>
              <a:ext uri="{FF2B5EF4-FFF2-40B4-BE49-F238E27FC236}">
                <a16:creationId xmlns:a16="http://schemas.microsoft.com/office/drawing/2014/main" id="{690F65FF-A4A8-FC45-A690-944B394722CA}"/>
              </a:ext>
            </a:extLst>
          </p:cNvPr>
          <p:cNvSpPr>
            <a:spLocks noGrp="1"/>
          </p:cNvSpPr>
          <p:nvPr>
            <p:ph type="sldNum" sz="quarter" idx="12"/>
          </p:nvPr>
        </p:nvSpPr>
        <p:spPr/>
        <p:txBody>
          <a:bodyPr/>
          <a:lstStyle/>
          <a:p>
            <a:fld id="{240D5ECE-8B49-45CD-BE81-EF81920D1969}" type="slidenum">
              <a:rPr lang="en-US" smtClean="0">
                <a:solidFill>
                  <a:srgbClr val="262626">
                    <a:lumMod val="85000"/>
                    <a:lumOff val="15000"/>
                  </a:srgbClr>
                </a:solidFill>
              </a:rPr>
              <a:pPr/>
              <a:t>68</a:t>
            </a:fld>
            <a:endParaRPr lang="en-US" dirty="0">
              <a:solidFill>
                <a:srgbClr val="262626">
                  <a:lumMod val="85000"/>
                  <a:lumOff val="15000"/>
                </a:srgbClr>
              </a:solidFill>
            </a:endParaRPr>
          </a:p>
        </p:txBody>
      </p:sp>
      <p:pic>
        <p:nvPicPr>
          <p:cNvPr id="6" name="圖片 5">
            <a:extLst>
              <a:ext uri="{FF2B5EF4-FFF2-40B4-BE49-F238E27FC236}">
                <a16:creationId xmlns:a16="http://schemas.microsoft.com/office/drawing/2014/main" id="{8402BC81-C621-7B4F-AE53-BD97429A79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965" y="1370013"/>
            <a:ext cx="4694470" cy="3054234"/>
          </a:xfrm>
          <a:prstGeom prst="rect">
            <a:avLst/>
          </a:prstGeom>
        </p:spPr>
      </p:pic>
      <p:pic>
        <p:nvPicPr>
          <p:cNvPr id="8" name="圖片 7">
            <a:extLst>
              <a:ext uri="{FF2B5EF4-FFF2-40B4-BE49-F238E27FC236}">
                <a16:creationId xmlns:a16="http://schemas.microsoft.com/office/drawing/2014/main" id="{B7475A54-F19B-E342-9858-4BC814EA5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758" y="1819004"/>
            <a:ext cx="4822001" cy="2380863"/>
          </a:xfrm>
          <a:prstGeom prst="rect">
            <a:avLst/>
          </a:prstGeom>
        </p:spPr>
      </p:pic>
      <p:pic>
        <p:nvPicPr>
          <p:cNvPr id="10" name="圖片 9">
            <a:extLst>
              <a:ext uri="{FF2B5EF4-FFF2-40B4-BE49-F238E27FC236}">
                <a16:creationId xmlns:a16="http://schemas.microsoft.com/office/drawing/2014/main" id="{20CF22CC-0EF5-BC46-9311-B9C10A2532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3656087"/>
            <a:ext cx="8135888" cy="2778595"/>
          </a:xfrm>
          <a:prstGeom prst="rect">
            <a:avLst/>
          </a:prstGeom>
        </p:spPr>
      </p:pic>
    </p:spTree>
    <p:extLst>
      <p:ext uri="{BB962C8B-B14F-4D97-AF65-F5344CB8AC3E}">
        <p14:creationId xmlns:p14="http://schemas.microsoft.com/office/powerpoint/2010/main" val="160129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WordArt 2"/>
          <p:cNvSpPr>
            <a:spLocks noChangeArrowheads="1" noChangeShapeType="1"/>
          </p:cNvSpPr>
          <p:nvPr/>
        </p:nvSpPr>
        <p:spPr bwMode="auto">
          <a:xfrm>
            <a:off x="457200" y="4514850"/>
            <a:ext cx="4724400" cy="762000"/>
          </a:xfrm>
          <a:prstGeom prst="rect">
            <a:avLst/>
          </a:prstGeom>
        </p:spPr>
        <p:txBody>
          <a:bodyPr wrap="none" fromWordArt="1">
            <a:prstTxWarp prst="textDeflate">
              <a:avLst>
                <a:gd name="adj" fmla="val 0"/>
              </a:avLst>
            </a:prstTxWarp>
          </a:bodyPr>
          <a:lstStyle/>
          <a:p>
            <a:pPr algn="ctr" fontAlgn="base">
              <a:spcBef>
                <a:spcPct val="0"/>
              </a:spcBef>
              <a:spcAft>
                <a:spcPct val="0"/>
              </a:spcAft>
            </a:pPr>
            <a:r>
              <a:rPr lang="en-US" altLang="zh-CN" sz="3600" b="1" i="1" kern="10" dirty="0">
                <a:ln w="19050" cmpd="sng">
                  <a:solidFill>
                    <a:srgbClr val="FFFFFF"/>
                  </a:solidFill>
                  <a:round/>
                  <a:headEnd/>
                  <a:tailEnd/>
                </a:ln>
                <a:gradFill rotWithShape="1">
                  <a:gsLst>
                    <a:gs pos="0">
                      <a:srgbClr val="2453B2"/>
                    </a:gs>
                    <a:gs pos="100000">
                      <a:srgbClr val="4D93D9"/>
                    </a:gs>
                  </a:gsLst>
                  <a:lin ang="0" scaled="1"/>
                </a:gradFill>
                <a:effectLst>
                  <a:outerShdw dist="53882" dir="2700000" algn="ctr" rotWithShape="0">
                    <a:srgbClr val="0B1749">
                      <a:alpha val="50000"/>
                    </a:srgbClr>
                  </a:outerShdw>
                </a:effectLst>
                <a:latin typeface="Arial"/>
                <a:cs typeface="Arial"/>
              </a:rPr>
              <a:t>Thank You !</a:t>
            </a:r>
            <a:endParaRPr lang="zh-CN" altLang="en-US" sz="3600" b="1" i="1" kern="10" dirty="0">
              <a:ln w="19050" cmpd="sng">
                <a:solidFill>
                  <a:srgbClr val="FFFFFF"/>
                </a:solidFill>
                <a:round/>
                <a:headEnd/>
                <a:tailEnd/>
              </a:ln>
              <a:gradFill rotWithShape="1">
                <a:gsLst>
                  <a:gs pos="0">
                    <a:srgbClr val="2453B2"/>
                  </a:gs>
                  <a:gs pos="100000">
                    <a:srgbClr val="4D93D9"/>
                  </a:gs>
                </a:gsLst>
                <a:lin ang="0" scaled="1"/>
              </a:gradFill>
              <a:effectLst>
                <a:outerShdw dist="53882" dir="2700000" algn="ctr" rotWithShape="0">
                  <a:srgbClr val="0B1749">
                    <a:alpha val="50000"/>
                  </a:srgbClr>
                </a:outerShdw>
              </a:effectLst>
              <a:latin typeface="Arial"/>
              <a:cs typeface="Arial"/>
            </a:endParaRPr>
          </a:p>
        </p:txBody>
      </p:sp>
    </p:spTree>
    <p:extLst>
      <p:ext uri="{BB962C8B-B14F-4D97-AF65-F5344CB8AC3E}">
        <p14:creationId xmlns:p14="http://schemas.microsoft.com/office/powerpoint/2010/main" val="9075517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500" fill="hold"/>
                                        <p:tgtEl>
                                          <p:spTgt spid="23554"/>
                                        </p:tgtEl>
                                        <p:attrNameLst>
                                          <p:attrName>ppt_w</p:attrName>
                                        </p:attrNameLst>
                                      </p:cBhvr>
                                      <p:tavLst>
                                        <p:tav tm="0">
                                          <p:val>
                                            <p:fltVal val="0"/>
                                          </p:val>
                                        </p:tav>
                                        <p:tav tm="100000">
                                          <p:val>
                                            <p:strVal val="#ppt_w"/>
                                          </p:val>
                                        </p:tav>
                                      </p:tavLst>
                                    </p:anim>
                                    <p:anim calcmode="lin" valueType="num">
                                      <p:cBhvr>
                                        <p:cTn id="8" dur="500" fill="hold"/>
                                        <p:tgtEl>
                                          <p:spTgt spid="23554"/>
                                        </p:tgtEl>
                                        <p:attrNameLst>
                                          <p:attrName>ppt_h</p:attrName>
                                        </p:attrNameLst>
                                      </p:cBhvr>
                                      <p:tavLst>
                                        <p:tav tm="0">
                                          <p:val>
                                            <p:fltVal val="0"/>
                                          </p:val>
                                        </p:tav>
                                        <p:tav tm="100000">
                                          <p:val>
                                            <p:strVal val="#ppt_h"/>
                                          </p:val>
                                        </p:tav>
                                      </p:tavLst>
                                    </p:anim>
                                    <p:animEffect transition="in" filter="fade">
                                      <p:cBhvr>
                                        <p:cTn id="9"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body" idx="13"/>
          </p:nvPr>
        </p:nvSpPr>
        <p:spPr>
          <a:xfrm>
            <a:off x="892969" y="4438054"/>
            <a:ext cx="7358063" cy="460254"/>
          </a:xfrm>
          <a:prstGeom prst="rect">
            <a:avLst/>
          </a:prstGeom>
        </p:spPr>
        <p:txBody>
          <a:bodyPr/>
          <a:lstStyle/>
          <a:p>
            <a:r>
              <a:t>-西江月  唐伯虎</a:t>
            </a:r>
          </a:p>
        </p:txBody>
      </p:sp>
      <p:sp>
        <p:nvSpPr>
          <p:cNvPr id="138" name="Shape 138"/>
          <p:cNvSpPr>
            <a:spLocks noGrp="1"/>
          </p:cNvSpPr>
          <p:nvPr>
            <p:ph type="body" idx="14"/>
          </p:nvPr>
        </p:nvSpPr>
        <p:spPr>
          <a:xfrm>
            <a:off x="892969" y="2009180"/>
            <a:ext cx="7358063" cy="2169825"/>
          </a:xfrm>
          <a:prstGeom prst="rect">
            <a:avLst/>
          </a:prstGeom>
        </p:spPr>
        <p:txBody>
          <a:bodyPr/>
          <a:lstStyle/>
          <a:p>
            <a:r>
              <a:rPr dirty="0"/>
              <a:t>「</a:t>
            </a:r>
            <a:r>
              <a:rPr dirty="0" err="1"/>
              <a:t>我聞西方大士，為人了卻凡心。秋來明月照蓬門，香滿禪房出徑。屈指靈山會後，居然紫竹成林。童男童女拜觀音，僕僕何嫌榮頓</a:t>
            </a:r>
            <a:r>
              <a:rPr dirty="0"/>
              <a:t>。」</a:t>
            </a:r>
          </a:p>
        </p:txBody>
      </p:sp>
      <p:sp>
        <p:nvSpPr>
          <p:cNvPr id="139" name="Shape 139"/>
          <p:cNvSpPr>
            <a:spLocks noGrp="1"/>
          </p:cNvSpPr>
          <p:nvPr>
            <p:ph type="sldNum" sz="quarter" idx="2"/>
          </p:nvPr>
        </p:nvSpPr>
        <p:spPr>
          <a:xfrm>
            <a:off x="4487168" y="6331148"/>
            <a:ext cx="160735" cy="25896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a:t>
            </a:fld>
            <a:endParaRPr/>
          </a:p>
        </p:txBody>
      </p:sp>
    </p:spTree>
    <p:extLst>
      <p:ext uri="{BB962C8B-B14F-4D97-AF65-F5344CB8AC3E}">
        <p14:creationId xmlns:p14="http://schemas.microsoft.com/office/powerpoint/2010/main" val="3437245691"/>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p:cNvSpPr>
          <p:nvPr>
            <p:ph type="body" idx="13"/>
          </p:nvPr>
        </p:nvSpPr>
        <p:spPr>
          <a:xfrm>
            <a:off x="1009054" y="5902523"/>
            <a:ext cx="7358063" cy="460254"/>
          </a:xfrm>
          <a:prstGeom prst="rect">
            <a:avLst/>
          </a:prstGeom>
        </p:spPr>
        <p:txBody>
          <a:bodyPr/>
          <a:lstStyle>
            <a:lvl1pPr algn="r"/>
          </a:lstStyle>
          <a:p>
            <a:r>
              <a:rPr dirty="0"/>
              <a:t>-</a:t>
            </a:r>
            <a:r>
              <a:rPr lang="zh-TW" altLang="en-US" dirty="0"/>
              <a:t>藏頭詩產生器</a:t>
            </a:r>
            <a:endParaRPr dirty="0"/>
          </a:p>
        </p:txBody>
      </p:sp>
      <p:sp>
        <p:nvSpPr>
          <p:cNvPr id="142" name="Shape 142"/>
          <p:cNvSpPr/>
          <p:nvPr/>
        </p:nvSpPr>
        <p:spPr>
          <a:xfrm>
            <a:off x="2073883" y="742721"/>
            <a:ext cx="4826570" cy="4811895"/>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r>
              <a:rPr sz="4400" dirty="0" err="1"/>
              <a:t>各待陸渾求一尉</a:t>
            </a:r>
            <a:endParaRPr sz="4400" dirty="0"/>
          </a:p>
          <a:p>
            <a:r>
              <a:rPr sz="4400" dirty="0" err="1"/>
              <a:t>位高方稱白髭須</a:t>
            </a:r>
            <a:endParaRPr sz="4400" dirty="0"/>
          </a:p>
          <a:p>
            <a:r>
              <a:rPr sz="4400" dirty="0" err="1"/>
              <a:t>同是先朝揀拔人</a:t>
            </a:r>
            <a:endParaRPr sz="4400" dirty="0"/>
          </a:p>
          <a:p>
            <a:r>
              <a:rPr sz="4400" dirty="0" err="1"/>
              <a:t>學易假年天若許</a:t>
            </a:r>
            <a:endParaRPr sz="4400" dirty="0"/>
          </a:p>
          <a:p>
            <a:r>
              <a:rPr sz="4400" dirty="0" err="1"/>
              <a:t>大兒結束隨商旅</a:t>
            </a:r>
            <a:endParaRPr sz="4400" dirty="0"/>
          </a:p>
          <a:p>
            <a:r>
              <a:rPr sz="4400" dirty="0" err="1"/>
              <a:t>家居瓊館海山隅</a:t>
            </a:r>
            <a:endParaRPr sz="4400" dirty="0"/>
          </a:p>
          <a:p>
            <a:r>
              <a:rPr sz="4400" dirty="0" err="1"/>
              <a:t>好伴寒松澗壑聲</a:t>
            </a:r>
            <a:endParaRPr sz="4400" dirty="0"/>
          </a:p>
        </p:txBody>
      </p:sp>
      <p:pic>
        <p:nvPicPr>
          <p:cNvPr id="143" name="圖片 142"/>
          <p:cNvPicPr>
            <a:picLocks/>
          </p:cNvPicPr>
          <p:nvPr/>
        </p:nvPicPr>
        <p:blipFill>
          <a:blip r:embed="rId2">
            <a:extLst/>
          </a:blip>
          <a:stretch>
            <a:fillRect/>
          </a:stretch>
        </p:blipFill>
        <p:spPr>
          <a:xfrm>
            <a:off x="2073883" y="532057"/>
            <a:ext cx="670843" cy="5157690"/>
          </a:xfrm>
          <a:prstGeom prst="rect">
            <a:avLst/>
          </a:prstGeom>
        </p:spPr>
      </p:pic>
      <p:sp>
        <p:nvSpPr>
          <p:cNvPr id="145" name="Shape 145"/>
          <p:cNvSpPr>
            <a:spLocks noGrp="1"/>
          </p:cNvSpPr>
          <p:nvPr>
            <p:ph type="sldNum" sz="quarter" idx="2"/>
          </p:nvPr>
        </p:nvSpPr>
        <p:spPr>
          <a:xfrm>
            <a:off x="4487168" y="6331148"/>
            <a:ext cx="160735" cy="25896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a:t>
            </a:fld>
            <a:endParaRPr/>
          </a:p>
        </p:txBody>
      </p:sp>
    </p:spTree>
    <p:extLst>
      <p:ext uri="{BB962C8B-B14F-4D97-AF65-F5344CB8AC3E}">
        <p14:creationId xmlns:p14="http://schemas.microsoft.com/office/powerpoint/2010/main" val="413103454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100"/>
                                  </p:iterate>
                                  <p:childTnLst>
                                    <p:set>
                                      <p:cBhvr>
                                        <p:cTn id="10" fill="hold"/>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advAuto="0"/>
      <p:bldP spid="143"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圖片版面配置區 146"/>
          <p:cNvPicPr>
            <a:picLocks noGrp="1"/>
          </p:cNvPicPr>
          <p:nvPr>
            <p:ph type="pic" idx="13"/>
          </p:nvPr>
        </p:nvPicPr>
        <p:blipFill>
          <a:blip r:embed="rId2">
            <a:extLst/>
          </a:blip>
          <a:stretch>
            <a:fillRect/>
          </a:stretch>
        </p:blipFill>
        <p:spPr>
          <a:xfrm>
            <a:off x="2053828" y="3554016"/>
            <a:ext cx="4839891" cy="2687836"/>
          </a:xfrm>
          <a:prstGeom prst="rect">
            <a:avLst/>
          </a:prstGeom>
        </p:spPr>
      </p:pic>
      <p:sp>
        <p:nvSpPr>
          <p:cNvPr id="148" name="Shape 148"/>
          <p:cNvSpPr>
            <a:spLocks noGrp="1"/>
          </p:cNvSpPr>
          <p:nvPr>
            <p:ph type="title"/>
          </p:nvPr>
        </p:nvSpPr>
        <p:spPr>
          <a:prstGeom prst="rect">
            <a:avLst/>
          </a:prstGeom>
        </p:spPr>
        <p:txBody>
          <a:bodyPr/>
          <a:lstStyle/>
          <a:p>
            <a:r>
              <a:t>Steganography</a:t>
            </a:r>
          </a:p>
        </p:txBody>
      </p:sp>
      <p:sp>
        <p:nvSpPr>
          <p:cNvPr id="149" name="Shape 149"/>
          <p:cNvSpPr>
            <a:spLocks noGrp="1"/>
          </p:cNvSpPr>
          <p:nvPr>
            <p:ph type="body" sz="quarter" idx="1"/>
          </p:nvPr>
        </p:nvSpPr>
        <p:spPr>
          <a:xfrm>
            <a:off x="651867" y="1955602"/>
            <a:ext cx="3857625" cy="1508978"/>
          </a:xfrm>
          <a:prstGeom prst="rect">
            <a:avLst/>
          </a:prstGeom>
        </p:spPr>
        <p:txBody>
          <a:bodyPr/>
          <a:lstStyle/>
          <a:p>
            <a:r>
              <a:t>Digital</a:t>
            </a:r>
          </a:p>
          <a:p>
            <a:pPr lvl="1"/>
            <a:r>
              <a:t>photo, video, audio etc </a:t>
            </a:r>
          </a:p>
        </p:txBody>
      </p:sp>
      <p:pic>
        <p:nvPicPr>
          <p:cNvPr id="150" name="pasted-image.pdf"/>
          <p:cNvPicPr>
            <a:picLocks noChangeAspect="1"/>
          </p:cNvPicPr>
          <p:nvPr/>
        </p:nvPicPr>
        <p:blipFill>
          <a:blip r:embed="rId3">
            <a:extLst/>
          </a:blip>
          <a:stretch>
            <a:fillRect/>
          </a:stretch>
        </p:blipFill>
        <p:spPr>
          <a:xfrm>
            <a:off x="1715567" y="3594129"/>
            <a:ext cx="5516412" cy="2323764"/>
          </a:xfrm>
          <a:prstGeom prst="rect">
            <a:avLst/>
          </a:prstGeom>
          <a:ln w="12700">
            <a:miter lim="400000"/>
          </a:ln>
        </p:spPr>
      </p:pic>
      <p:sp>
        <p:nvSpPr>
          <p:cNvPr id="151" name="Shape 151"/>
          <p:cNvSpPr>
            <a:spLocks noGrp="1"/>
          </p:cNvSpPr>
          <p:nvPr>
            <p:ph type="sldNum" sz="quarter" idx="2"/>
          </p:nvPr>
        </p:nvSpPr>
        <p:spPr>
          <a:xfrm>
            <a:off x="4487168" y="6331148"/>
            <a:ext cx="160735" cy="25896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spTree>
    <p:extLst>
      <p:ext uri="{BB962C8B-B14F-4D97-AF65-F5344CB8AC3E}">
        <p14:creationId xmlns:p14="http://schemas.microsoft.com/office/powerpoint/2010/main" val="151038627"/>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advAuto="0"/>
    </p:bldLst>
  </p:timing>
</p:sld>
</file>

<file path=ppt/tags/tag1.xml><?xml version="1.0" encoding="utf-8"?>
<p:tagLst xmlns:a="http://schemas.openxmlformats.org/drawingml/2006/main" xmlns:r="http://schemas.openxmlformats.org/officeDocument/2006/relationships" xmlns:p="http://schemas.openxmlformats.org/presentationml/2006/main">
  <p:tag name="DVSECTIONID" val="go7EXg3J7pxd79sxolJbfP"/>
</p:tagLst>
</file>

<file path=ppt/theme/theme1.xml><?xml version="1.0" encoding="utf-8"?>
<a:theme xmlns:a="http://schemas.openxmlformats.org/drawingml/2006/main" name="TS101674551">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Thesis專用">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2737</TotalTime>
  <Words>1887</Words>
  <Application>Microsoft Office PowerPoint</Application>
  <PresentationFormat>如螢幕大小 (4:3)</PresentationFormat>
  <Paragraphs>361</Paragraphs>
  <Slides>69</Slides>
  <Notes>9</Notes>
  <HiddenSlides>0</HiddenSlides>
  <MMClips>0</MMClips>
  <ScaleCrop>false</ScaleCrop>
  <HeadingPairs>
    <vt:vector size="8" baseType="variant">
      <vt:variant>
        <vt:lpstr>使用字型</vt:lpstr>
      </vt:variant>
      <vt:variant>
        <vt:i4>14</vt:i4>
      </vt:variant>
      <vt:variant>
        <vt:lpstr>佈景主題</vt:lpstr>
      </vt:variant>
      <vt:variant>
        <vt:i4>1</vt:i4>
      </vt:variant>
      <vt:variant>
        <vt:lpstr>內嵌 OLE 伺服程式</vt:lpstr>
      </vt:variant>
      <vt:variant>
        <vt:i4>0</vt:i4>
      </vt:variant>
      <vt:variant>
        <vt:lpstr>投影片標題</vt:lpstr>
      </vt:variant>
      <vt:variant>
        <vt:i4>69</vt:i4>
      </vt:variant>
    </vt:vector>
  </HeadingPairs>
  <TitlesOfParts>
    <vt:vector size="84" baseType="lpstr">
      <vt:lpstr>Baskerville SemiBold</vt:lpstr>
      <vt:lpstr>宋体</vt:lpstr>
      <vt:lpstr>华文新魏</vt:lpstr>
      <vt:lpstr>幼圆</vt:lpstr>
      <vt:lpstr>新細明體</vt:lpstr>
      <vt:lpstr>標楷體</vt:lpstr>
      <vt:lpstr>Arial</vt:lpstr>
      <vt:lpstr>Calibri</vt:lpstr>
      <vt:lpstr>Courier New</vt:lpstr>
      <vt:lpstr>Franklin Gothic Book</vt:lpstr>
      <vt:lpstr>Georgia</vt:lpstr>
      <vt:lpstr>Times New Roman</vt:lpstr>
      <vt:lpstr>trebuchet ms</vt:lpstr>
      <vt:lpstr>Wingdings</vt:lpstr>
      <vt:lpstr>TS101674551</vt:lpstr>
      <vt:lpstr>Key Management in Cryptography : Issues and Progress</vt:lpstr>
      <vt:lpstr>Personal Introduction</vt:lpstr>
      <vt:lpstr>Outline </vt:lpstr>
      <vt:lpstr>Introduction of Cryptography</vt:lpstr>
      <vt:lpstr>Outline</vt:lpstr>
      <vt:lpstr>Steganography</vt:lpstr>
      <vt:lpstr>PowerPoint 簡報</vt:lpstr>
      <vt:lpstr>PowerPoint 簡報</vt:lpstr>
      <vt:lpstr>Steganography</vt:lpstr>
      <vt:lpstr>Cryptography</vt:lpstr>
      <vt:lpstr>Cryptography</vt:lpstr>
      <vt:lpstr>Cryptography</vt:lpstr>
      <vt:lpstr>Caesar Cipher</vt:lpstr>
      <vt:lpstr>Brute-Force Cryptanalysis</vt:lpstr>
      <vt:lpstr>Monoalphabetic Cipher</vt:lpstr>
      <vt:lpstr>Monoalphabetic Cipher</vt:lpstr>
      <vt:lpstr>English Letter Frequencies</vt:lpstr>
      <vt:lpstr>Monoalphabetic Cipher: Attack </vt:lpstr>
      <vt:lpstr>Vigenere Cipher (1585)</vt:lpstr>
      <vt:lpstr>Vigenere Cipher</vt:lpstr>
      <vt:lpstr>Enigma Rotor Machine</vt:lpstr>
      <vt:lpstr>Enigma Rotor Machine</vt:lpstr>
      <vt:lpstr>DES</vt:lpstr>
      <vt:lpstr>AES</vt:lpstr>
      <vt:lpstr>Authenticated Key Exchange Schemes</vt:lpstr>
      <vt:lpstr>PowerPoint 簡報</vt:lpstr>
      <vt:lpstr>Key Crisis</vt:lpstr>
      <vt:lpstr>Asymmetric Cryptosystem</vt:lpstr>
      <vt:lpstr>Asymmetric Cryptosystem</vt:lpstr>
      <vt:lpstr>Key Exchange</vt:lpstr>
      <vt:lpstr>One-Way Function</vt:lpstr>
      <vt:lpstr>Diffie-Hellman Key Exchange</vt:lpstr>
      <vt:lpstr>PowerPoint 簡報</vt:lpstr>
      <vt:lpstr>PowerPoint 簡報</vt:lpstr>
      <vt:lpstr>Authenticated key exchange schemes</vt:lpstr>
      <vt:lpstr>AKE Schemes</vt:lpstr>
      <vt:lpstr>Lamport Protocol</vt:lpstr>
      <vt:lpstr>Lamport Protocol</vt:lpstr>
      <vt:lpstr>Lamport Protocol</vt:lpstr>
      <vt:lpstr>Lamport Protocol</vt:lpstr>
      <vt:lpstr>Lamport Protocol</vt:lpstr>
      <vt:lpstr>SAS (Simple and Secure) Protocol</vt:lpstr>
      <vt:lpstr>SAS Protocol </vt:lpstr>
      <vt:lpstr>SAS Protocol</vt:lpstr>
      <vt:lpstr>Attacks on SAS Protocol </vt:lpstr>
      <vt:lpstr>Attacks on SAS Protocol</vt:lpstr>
      <vt:lpstr>PowerPoint 簡報</vt:lpstr>
      <vt:lpstr>My Related Research   </vt:lpstr>
      <vt:lpstr>My First AKE Paper</vt:lpstr>
      <vt:lpstr>My Second AKE Paper</vt:lpstr>
      <vt:lpstr>Evolution of Research of Key Management</vt:lpstr>
      <vt:lpstr>AKE for Pay-TV Broadcasting Systems</vt:lpstr>
      <vt:lpstr>AKE for Pay-TV Broadcasting Systems</vt:lpstr>
      <vt:lpstr>Abstract Model of the Proposed Scheme</vt:lpstr>
      <vt:lpstr>Key refreshment scheme</vt:lpstr>
      <vt:lpstr>Key refreshment scheme</vt:lpstr>
      <vt:lpstr>Key refreshment scheme</vt:lpstr>
      <vt:lpstr>Key refreshment scheme</vt:lpstr>
      <vt:lpstr>Key refreshment scheme</vt:lpstr>
      <vt:lpstr>AKE for Mobile Devices</vt:lpstr>
      <vt:lpstr>AKE for Mobile Devices</vt:lpstr>
      <vt:lpstr>AKE for Mountaineering Events in Emergency System</vt:lpstr>
      <vt:lpstr>AKE for mountaineering events in emergency system</vt:lpstr>
      <vt:lpstr>AKE for RFID </vt:lpstr>
      <vt:lpstr>PowerPoint 簡報</vt:lpstr>
      <vt:lpstr>AKE for RFID </vt:lpstr>
      <vt:lpstr>PowerPoint 簡報</vt:lpstr>
      <vt:lpstr>Current Works</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LAB</dc:creator>
  <cp:lastModifiedBy>User</cp:lastModifiedBy>
  <cp:revision>262</cp:revision>
  <dcterms:created xsi:type="dcterms:W3CDTF">2014-09-14T07:48:33Z</dcterms:created>
  <dcterms:modified xsi:type="dcterms:W3CDTF">2020-03-31T01:08:45Z</dcterms:modified>
</cp:coreProperties>
</file>