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4" r:id="rId3"/>
    <p:sldId id="258" r:id="rId4"/>
    <p:sldId id="260" r:id="rId5"/>
    <p:sldId id="261" r:id="rId6"/>
    <p:sldId id="262" r:id="rId7"/>
    <p:sldId id="263" r:id="rId8"/>
    <p:sldId id="264" r:id="rId9"/>
    <p:sldId id="305" r:id="rId10"/>
    <p:sldId id="257" r:id="rId11"/>
    <p:sldId id="265" r:id="rId12"/>
    <p:sldId id="266" r:id="rId13"/>
    <p:sldId id="267" r:id="rId14"/>
    <p:sldId id="276" r:id="rId15"/>
    <p:sldId id="272" r:id="rId16"/>
    <p:sldId id="303" r:id="rId17"/>
    <p:sldId id="275" r:id="rId18"/>
    <p:sldId id="271" r:id="rId19"/>
    <p:sldId id="274" r:id="rId20"/>
    <p:sldId id="290" r:id="rId21"/>
    <p:sldId id="291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73" r:id="rId33"/>
    <p:sldId id="270" r:id="rId34"/>
    <p:sldId id="268" r:id="rId35"/>
    <p:sldId id="288" r:id="rId36"/>
    <p:sldId id="269" r:id="rId37"/>
    <p:sldId id="284" r:id="rId38"/>
    <p:sldId id="285" r:id="rId39"/>
    <p:sldId id="289" r:id="rId40"/>
    <p:sldId id="287" r:id="rId41"/>
    <p:sldId id="277" r:id="rId42"/>
    <p:sldId id="278" r:id="rId43"/>
    <p:sldId id="306" r:id="rId44"/>
    <p:sldId id="280" r:id="rId45"/>
    <p:sldId id="281" r:id="rId46"/>
    <p:sldId id="282" r:id="rId47"/>
    <p:sldId id="283" r:id="rId4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97" autoAdjust="0"/>
  </p:normalViewPr>
  <p:slideViewPr>
    <p:cSldViewPr>
      <p:cViewPr varScale="1">
        <p:scale>
          <a:sx n="84" d="100"/>
          <a:sy n="84" d="100"/>
        </p:scale>
        <p:origin x="368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869EA-0C07-4573-A0D7-8EC100A7D41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8FEC3-C560-46F8-91BF-F3A8CFE64D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15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2018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8FEC3-C560-46F8-91BF-F3A8CFE64D1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5163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8FEC3-C560-46F8-91BF-F3A8CFE64D1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41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https://www.facebook.com/notes/facebook-engineering/visualizing-friendships/469716398919</a:t>
            </a:r>
            <a:br>
              <a:rPr lang="en-US" altLang="zh-TW" dirty="0" smtClean="0"/>
            </a:b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500 million people,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sample of about ten million pairs of friends, 2010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FB1CF-959E-401C-B379-47E44171B38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99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http://budget.g0v.tw/view3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FB1CF-959E-401C-B379-47E44171B38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14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http://er.mohw.g0v.tw/#/dashboard/file/default.json</a:t>
            </a:r>
            <a:br>
              <a:rPr lang="en-US" altLang="zh-TW" dirty="0" smtClean="0"/>
            </a:br>
            <a:r>
              <a:rPr lang="zh-TW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產出預期成效</a:t>
            </a:r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讓民眾得知目前各重症醫院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擁塞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程度</a:t>
            </a: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重大疾病爆發時間時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各重症醫院承受程度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https://g0v.hackpad.com/vtLwiUfYgcc</a:t>
            </a:r>
            <a:endParaRPr lang="zh-TW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FB1CF-959E-401C-B379-47E44171B38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57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https://www.facebook.com/cy.sunshine</a:t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群眾外包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(Crowdsourcing)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一詞是由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Jeff Howe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於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2006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年提出，它的概念是將一些需要仰賴人力完成的工作透過特定的平台，外包給網路上不特定的一群自願者，處理的內容通常是較瑣碎、需要大量人力且電腦程式難以取代的工作。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FB1CF-959E-401C-B379-47E44171B38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949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http://fuyei.github.io/cf-viz/viz.htm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FB1CF-959E-401C-B379-47E44171B38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636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https://www.taiwanstat.com/realtime/</a:t>
            </a:r>
          </a:p>
          <a:p>
            <a:r>
              <a:rPr lang="zh-TW" altLang="en-US" dirty="0" smtClean="0"/>
              <a:t>莊坤達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8FEC3-C560-46F8-91BF-F3A8CFE64D1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61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VAST:</a:t>
            </a:r>
            <a:r>
              <a:rPr lang="en-US" altLang="zh-TW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 Analytics Science and Technology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8FEC3-C560-46F8-91BF-F3A8CFE64D1E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456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From miriah2012 L02-design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8FEC3-C560-46F8-91BF-F3A8CFE64D1E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44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235744" y="0"/>
            <a:ext cx="8915400" cy="790575"/>
          </a:xfrm>
          <a:prstGeom prst="rect">
            <a:avLst/>
          </a:prstGeom>
        </p:spPr>
        <p:txBody>
          <a:bodyPr lIns="38100" tIns="38100" rIns="38100" bIns="38100"/>
          <a:lstStyle>
            <a:lvl1pPr defTabSz="685800">
              <a:defRPr sz="2588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235744" y="828675"/>
            <a:ext cx="8915400" cy="6029325"/>
          </a:xfrm>
          <a:prstGeom prst="rect">
            <a:avLst/>
          </a:prstGeom>
        </p:spPr>
        <p:txBody>
          <a:bodyPr lIns="38100" tIns="38100" rIns="38100" bIns="38100"/>
          <a:lstStyle>
            <a:lvl1pPr marL="192881" indent="-192881" defTabSz="685800">
              <a:spcBef>
                <a:spcPts val="563"/>
              </a:spcBef>
              <a:buClr>
                <a:srgbClr val="000000"/>
              </a:buClr>
              <a:defRPr sz="2250">
                <a:uFill>
                  <a:solidFill>
                    <a:srgbClr val="000000"/>
                  </a:solidFill>
                </a:uFill>
              </a:defRPr>
            </a:lvl1pPr>
            <a:lvl2pPr marL="417909" indent="-160734" defTabSz="685800">
              <a:spcBef>
                <a:spcPts val="450"/>
              </a:spcBef>
              <a:buClr>
                <a:srgbClr val="000000"/>
              </a:buClr>
              <a:buChar char="–"/>
              <a:defRPr sz="1913">
                <a:uFill>
                  <a:solidFill>
                    <a:srgbClr val="000000"/>
                  </a:solidFill>
                </a:uFill>
              </a:defRPr>
            </a:lvl2pPr>
            <a:lvl3pPr marL="642938" indent="-128588" defTabSz="685800">
              <a:spcBef>
                <a:spcPts val="394"/>
              </a:spcBef>
              <a:buClr>
                <a:srgbClr val="000000"/>
              </a:buClr>
              <a:defRPr sz="1688">
                <a:uFill>
                  <a:solidFill>
                    <a:srgbClr val="000000"/>
                  </a:solidFill>
                </a:uFill>
              </a:defRPr>
            </a:lvl3pPr>
            <a:lvl4pPr marL="900113" indent="-128588" defTabSz="685800">
              <a:spcBef>
                <a:spcPts val="338"/>
              </a:spcBef>
              <a:buClr>
                <a:srgbClr val="000000"/>
              </a:buClr>
              <a:buChar char="–"/>
              <a:defRPr sz="1463">
                <a:uFill>
                  <a:solidFill>
                    <a:srgbClr val="000000"/>
                  </a:solidFill>
                </a:uFill>
              </a:defRPr>
            </a:lvl4pPr>
            <a:lvl5pPr marL="1157288" indent="-128588" defTabSz="685800">
              <a:spcBef>
                <a:spcPts val="338"/>
              </a:spcBef>
              <a:buClr>
                <a:srgbClr val="000000"/>
              </a:buClr>
              <a:buChar char="»"/>
              <a:defRPr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8872537" y="6515100"/>
            <a:ext cx="150019" cy="20955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>
            <a:lvl1pPr algn="r" defTabSz="685800"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752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eSyaj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hyperlink" Target="https://www.taiwanstat.com/realtime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interactive/2012/08/05/sports/olympics/the-100-meter-dash-one-race-every-medalist-ever.html?_r=0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nytimes.com/2018/02/14/sports/olympics/mikaela-shiffrin-giant-slalom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17/04/02/technology/uber-drivers-psychological-tricks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mirrormedia.mg/projects/political-contribution/#/story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hyperlink" Target="https://www.thenewslens.com/article/25051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ormationisbeautifulawards.com/" TargetMode="External"/><Relationship Id="rId2" Type="http://schemas.openxmlformats.org/officeDocument/2006/relationships/hyperlink" Target="http://flowingdat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d3/d3/wiki/Gallery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vis.stanford.edu/papers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cs.ubc.ca/labs/imager/tr/2008/cerebral/" TargetMode="External"/><Relationship Id="rId7" Type="http://schemas.openxmlformats.org/officeDocument/2006/relationships/hyperlink" Target="http://rkincaid.net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mdr.ubc.ca/~jennifer/" TargetMode="External"/><Relationship Id="rId5" Type="http://schemas.openxmlformats.org/officeDocument/2006/relationships/hyperlink" Target="http://www.cs.ubc.ca/~tmm" TargetMode="External"/><Relationship Id="rId4" Type="http://schemas.openxmlformats.org/officeDocument/2006/relationships/hyperlink" Target="http://www.cs.ubc.ca/~barskya" TargetMode="External"/><Relationship Id="rId9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Information Visualization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r>
              <a:rPr lang="en-US" altLang="zh-TW" dirty="0" smtClean="0"/>
              <a:t>Ming-Te Chi</a:t>
            </a:r>
          </a:p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goo.gl/eSyajC</a:t>
            </a:r>
            <a:endParaRPr lang="en-US" altLang="zh-TW" dirty="0" smtClean="0"/>
          </a:p>
          <a:p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3033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Definition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The use of computer-generated, interactive, </a:t>
            </a:r>
            <a:r>
              <a:rPr lang="en-US" altLang="zh-TW" dirty="0" smtClean="0"/>
              <a:t>visual representations </a:t>
            </a:r>
            <a:r>
              <a:rPr lang="en-US" altLang="zh-TW" dirty="0"/>
              <a:t>of data to amplify cognition</a:t>
            </a:r>
            <a:r>
              <a:rPr lang="en-US" altLang="zh-TW" dirty="0" smtClean="0"/>
              <a:t>.</a:t>
            </a:r>
          </a:p>
          <a:p>
            <a:pPr marL="0" indent="0" algn="r">
              <a:buNone/>
            </a:pPr>
            <a:r>
              <a:rPr lang="en-US" altLang="zh-TW" dirty="0"/>
              <a:t>[Card, </a:t>
            </a:r>
            <a:r>
              <a:rPr lang="en-US" altLang="zh-TW" dirty="0" err="1"/>
              <a:t>Mackinlay</a:t>
            </a:r>
            <a:r>
              <a:rPr lang="en-US" altLang="zh-TW" dirty="0"/>
              <a:t>, &amp; </a:t>
            </a:r>
            <a:r>
              <a:rPr lang="en-US" altLang="zh-TW" dirty="0" err="1"/>
              <a:t>Shneiderman</a:t>
            </a:r>
            <a:r>
              <a:rPr lang="en-US" altLang="zh-TW" dirty="0"/>
              <a:t> 1999]</a:t>
            </a:r>
          </a:p>
          <a:p>
            <a:endParaRPr lang="en-US" altLang="zh-TW" dirty="0"/>
          </a:p>
          <a:p>
            <a:r>
              <a:rPr lang="en-US" altLang="zh-TW" dirty="0" smtClean="0"/>
              <a:t>Computer-based </a:t>
            </a:r>
            <a:r>
              <a:rPr lang="en-US" altLang="zh-TW" dirty="0"/>
              <a:t>visualization systems provide visual representations of datasets designed to help people carry out tasks more effectively.</a:t>
            </a:r>
          </a:p>
          <a:p>
            <a:pPr marL="0" indent="0" algn="r">
              <a:buNone/>
            </a:pPr>
            <a:r>
              <a:rPr lang="en-US" altLang="zh-TW" dirty="0"/>
              <a:t>Tamara </a:t>
            </a:r>
            <a:r>
              <a:rPr lang="en-US" altLang="zh-TW" dirty="0" err="1" smtClean="0"/>
              <a:t>Munzner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73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Shape 16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Text book</a:t>
            </a:r>
            <a:endParaRPr dirty="0"/>
          </a:p>
        </p:txBody>
      </p:sp>
      <p:sp>
        <p:nvSpPr>
          <p:cNvPr id="1653" name="Shape 1653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728663">
              <a:lnSpc>
                <a:spcPct val="90000"/>
              </a:lnSpc>
              <a:buClrTx/>
              <a:buNone/>
            </a:pPr>
            <a:r>
              <a:rPr lang="en-US" altLang="zh-TW" sz="2400" dirty="0"/>
              <a:t>Visualization Analysis and Design</a:t>
            </a:r>
            <a:r>
              <a:rPr lang="en-US" altLang="zh-TW" sz="2400" dirty="0" smtClean="0"/>
              <a:t>.</a:t>
            </a:r>
            <a:r>
              <a:rPr dirty="0"/>
              <a:t/>
            </a:r>
            <a:br>
              <a:rPr dirty="0"/>
            </a:br>
            <a:r>
              <a:rPr lang="en-US" altLang="zh-TW" sz="2400" dirty="0" err="1"/>
              <a:t>Munzner</a:t>
            </a:r>
            <a:r>
              <a:rPr lang="en-US" altLang="zh-TW" sz="2400" dirty="0"/>
              <a:t>.  </a:t>
            </a:r>
            <a:endParaRPr lang="en-US" altLang="zh-TW" sz="2400" dirty="0" smtClean="0"/>
          </a:p>
          <a:p>
            <a:pPr marL="0" indent="0" defTabSz="728663">
              <a:lnSpc>
                <a:spcPct val="90000"/>
              </a:lnSpc>
              <a:buClrTx/>
              <a:buNone/>
            </a:pPr>
            <a:r>
              <a:rPr lang="en-US" altLang="zh-TW" sz="2400" dirty="0" smtClean="0"/>
              <a:t>A </a:t>
            </a:r>
            <a:r>
              <a:rPr lang="en-US" altLang="zh-TW" sz="2400" dirty="0"/>
              <a:t>K Peters Visualization Series, CRC Press,  Visualization Series, </a:t>
            </a:r>
            <a:endParaRPr lang="en-US" altLang="zh-TW" sz="2400" dirty="0" smtClean="0"/>
          </a:p>
          <a:p>
            <a:pPr marL="0" indent="0" defTabSz="728663">
              <a:lnSpc>
                <a:spcPct val="90000"/>
              </a:lnSpc>
              <a:buClrTx/>
              <a:buNone/>
            </a:pPr>
            <a:r>
              <a:rPr lang="en-US" altLang="zh-TW" sz="2400" dirty="0" smtClean="0"/>
              <a:t>2014</a:t>
            </a:r>
            <a:r>
              <a:rPr lang="en-US" altLang="zh-TW" sz="2400" dirty="0"/>
              <a:t>.</a:t>
            </a:r>
          </a:p>
          <a:p>
            <a:pPr marL="163949" indent="-163949" defTabSz="728663">
              <a:lnSpc>
                <a:spcPct val="90000"/>
              </a:lnSpc>
              <a:buClrTx/>
            </a:pPr>
            <a:endParaRPr dirty="0"/>
          </a:p>
        </p:txBody>
      </p:sp>
      <p:sp>
        <p:nvSpPr>
          <p:cNvPr id="1654" name="Shape 165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655" name="cover-draft-m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2131" y="1594062"/>
            <a:ext cx="3064669" cy="37790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5169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uFill>
                  <a:solidFill>
                    <a:srgbClr val="011993"/>
                  </a:solidFill>
                </a:uFill>
                <a:sym typeface="Rockwell"/>
              </a:rPr>
              <a:t>Visualization Analysis </a:t>
            </a:r>
            <a:r>
              <a:rPr lang="en-US" altLang="zh-TW" dirty="0" smtClean="0">
                <a:uFill>
                  <a:solidFill>
                    <a:srgbClr val="011993"/>
                  </a:solidFill>
                </a:uFill>
                <a:sym typeface="Rockwell"/>
              </a:rPr>
              <a:t>Framework</a:t>
            </a:r>
          </a:p>
          <a:p>
            <a:pPr lvl="1"/>
            <a:r>
              <a:rPr lang="en-US" altLang="zh-TW" dirty="0">
                <a:uFill>
                  <a:solidFill>
                    <a:srgbClr val="011993"/>
                  </a:solidFill>
                </a:uFill>
                <a:sym typeface="Rockwell"/>
              </a:rPr>
              <a:t>Analysis:  What, Why, </a:t>
            </a:r>
            <a:r>
              <a:rPr lang="en-US" altLang="zh-TW" dirty="0" smtClean="0">
                <a:uFill>
                  <a:solidFill>
                    <a:srgbClr val="011993"/>
                  </a:solidFill>
                </a:uFill>
                <a:sym typeface="Rockwell"/>
              </a:rPr>
              <a:t>How</a:t>
            </a:r>
            <a:endParaRPr lang="en-US" altLang="zh-TW" dirty="0">
              <a:uFill>
                <a:solidFill>
                  <a:srgbClr val="011993"/>
                </a:solidFill>
              </a:uFill>
              <a:sym typeface="Rockwell"/>
            </a:endParaRPr>
          </a:p>
          <a:p>
            <a:r>
              <a:rPr lang="en-US" altLang="zh-TW" dirty="0">
                <a:uFill>
                  <a:solidFill>
                    <a:srgbClr val="011993"/>
                  </a:solidFill>
                </a:uFill>
                <a:sym typeface="Rockwell"/>
              </a:rPr>
              <a:t>Spatial </a:t>
            </a:r>
            <a:r>
              <a:rPr lang="en-US" altLang="zh-TW" dirty="0" smtClean="0">
                <a:uFill>
                  <a:solidFill>
                    <a:srgbClr val="011993"/>
                  </a:solidFill>
                </a:uFill>
                <a:sym typeface="Rockwell"/>
              </a:rPr>
              <a:t>Layout</a:t>
            </a:r>
          </a:p>
          <a:p>
            <a:endParaRPr lang="en-US" altLang="zh-TW" dirty="0">
              <a:uFill>
                <a:solidFill>
                  <a:srgbClr val="011993"/>
                </a:solidFill>
              </a:uFill>
              <a:sym typeface="Rockwell"/>
            </a:endParaRPr>
          </a:p>
          <a:p>
            <a:r>
              <a:rPr lang="en-US" altLang="zh-TW" dirty="0">
                <a:uFill>
                  <a:solidFill>
                    <a:srgbClr val="011993"/>
                  </a:solidFill>
                </a:uFill>
                <a:sym typeface="Rockwell"/>
              </a:rPr>
              <a:t>Color &amp; </a:t>
            </a:r>
            <a:r>
              <a:rPr lang="en-US" altLang="zh-TW" dirty="0" smtClean="0">
                <a:uFill>
                  <a:solidFill>
                    <a:srgbClr val="011993"/>
                  </a:solidFill>
                </a:uFill>
                <a:sym typeface="Rockwell"/>
              </a:rPr>
              <a:t>Interaction</a:t>
            </a:r>
          </a:p>
          <a:p>
            <a:endParaRPr lang="en-US" altLang="zh-TW" dirty="0">
              <a:uFill>
                <a:solidFill>
                  <a:srgbClr val="011993"/>
                </a:solidFill>
              </a:uFill>
              <a:sym typeface="Rockwell"/>
            </a:endParaRPr>
          </a:p>
          <a:p>
            <a:r>
              <a:rPr lang="en-US" altLang="zh-TW" dirty="0">
                <a:uFill>
                  <a:solidFill>
                    <a:srgbClr val="011993"/>
                  </a:solidFill>
                </a:uFill>
                <a:sym typeface="Rockwell"/>
              </a:rPr>
              <a:t>Guidelines and Examples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90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is validation difficult?</a:t>
            </a:r>
          </a:p>
        </p:txBody>
      </p:sp>
      <p:sp>
        <p:nvSpPr>
          <p:cNvPr id="310" name="Shape 31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 marL="793376" indent="-336176"/>
          </a:lstStyle>
          <a:p>
            <a:r>
              <a:t>different ways to get it wrong at each level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12" name="fig4.1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4361" y="2314575"/>
            <a:ext cx="5037945" cy="311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18457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Homework </a:t>
            </a:r>
            <a:r>
              <a:rPr lang="en-US" altLang="zh-TW" dirty="0" smtClean="0"/>
              <a:t>(40%)</a:t>
            </a:r>
          </a:p>
          <a:p>
            <a:endParaRPr lang="en-US" altLang="zh-TW" dirty="0" smtClean="0"/>
          </a:p>
          <a:p>
            <a:r>
              <a:rPr lang="en-US" altLang="zh-TW" dirty="0"/>
              <a:t>Paper Presentation </a:t>
            </a:r>
            <a:r>
              <a:rPr lang="en-US" altLang="zh-TW" dirty="0" smtClean="0"/>
              <a:t>(15%)</a:t>
            </a:r>
          </a:p>
          <a:p>
            <a:endParaRPr lang="en-US" altLang="zh-TW" dirty="0" smtClean="0"/>
          </a:p>
          <a:p>
            <a:r>
              <a:rPr lang="en-US" altLang="zh-TW" dirty="0"/>
              <a:t>Final Projects </a:t>
            </a:r>
            <a:r>
              <a:rPr lang="en-US" altLang="zh-TW" dirty="0" smtClean="0"/>
              <a:t>(45%)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786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Homework </a:t>
            </a:r>
            <a:r>
              <a:rPr lang="en-US" altLang="zh-TW" dirty="0" smtClean="0"/>
              <a:t>(40%)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Basic visualization using D3.js</a:t>
            </a:r>
          </a:p>
          <a:p>
            <a:endParaRPr lang="en-US" altLang="zh-TW" dirty="0"/>
          </a:p>
          <a:p>
            <a:r>
              <a:rPr lang="en-US" altLang="zh-TW" dirty="0" smtClean="0"/>
              <a:t>Advance </a:t>
            </a:r>
            <a:r>
              <a:rPr lang="en-US" altLang="zh-TW" dirty="0"/>
              <a:t>visualization using D3.js</a:t>
            </a:r>
          </a:p>
          <a:p>
            <a:endParaRPr lang="en-US" altLang="zh-TW" dirty="0"/>
          </a:p>
          <a:p>
            <a:r>
              <a:rPr lang="en-US" altLang="zh-TW" dirty="0" smtClean="0"/>
              <a:t>News visualization (team work)</a:t>
            </a:r>
          </a:p>
          <a:p>
            <a:pPr lvl="1"/>
            <a:r>
              <a:rPr lang="en-US" altLang="zh-TW" dirty="0" smtClean="0"/>
              <a:t>Cooperate with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新聞媒體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大學報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(6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9836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數據看台灣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物件 3">
            <a:hlinkClick r:id="rId4"/>
          </p:cNvPr>
          <p:cNvGraphicFramePr>
            <a:graphicFrameLocks noChangeAspect="1"/>
          </p:cNvGraphicFramePr>
          <p:nvPr>
            <p:extLst/>
          </p:nvPr>
        </p:nvGraphicFramePr>
        <p:xfrm>
          <a:off x="179512" y="1268760"/>
          <a:ext cx="8787339" cy="5121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5" imgW="21333240" imgH="12469680" progId="Photoshop.Image.16">
                  <p:embed/>
                </p:oleObj>
              </mc:Choice>
              <mc:Fallback>
                <p:oleObj name="Image" r:id="rId5" imgW="21333240" imgH="12469680" progId="Photoshop.Image.16">
                  <p:embed/>
                  <p:pic>
                    <p:nvPicPr>
                      <p:cNvPr id="4" name="物件 3">
                        <a:hlinkClick r:id="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1268760"/>
                        <a:ext cx="8787339" cy="5121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35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Paper Presentation (15%)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6/07, 6/14</a:t>
            </a:r>
          </a:p>
          <a:p>
            <a:pPr lvl="1"/>
            <a:r>
              <a:rPr lang="en-US" altLang="zh-TW" dirty="0" smtClean="0"/>
              <a:t>before </a:t>
            </a:r>
            <a:r>
              <a:rPr lang="en-US" altLang="zh-TW" dirty="0"/>
              <a:t>one of the classes: you each read paper on topic of your choice</a:t>
            </a:r>
          </a:p>
          <a:p>
            <a:pPr lvl="1"/>
            <a:r>
              <a:rPr lang="en-US" altLang="zh-TW" dirty="0" smtClean="0"/>
              <a:t>during </a:t>
            </a:r>
            <a:r>
              <a:rPr lang="en-US" altLang="zh-TW" dirty="0"/>
              <a:t>that class: you present it to everybody else (~</a:t>
            </a:r>
            <a:r>
              <a:rPr lang="en-US" altLang="zh-TW" dirty="0" smtClean="0"/>
              <a:t>10 </a:t>
            </a:r>
            <a:r>
              <a:rPr lang="en-US" altLang="zh-TW" dirty="0"/>
              <a:t>min)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3286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Final Projects </a:t>
            </a:r>
            <a:r>
              <a:rPr lang="en-US" altLang="zh-TW" dirty="0" smtClean="0"/>
              <a:t>(45%)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group of </a:t>
            </a:r>
            <a:r>
              <a:rPr lang="en-US" altLang="zh-TW" dirty="0" smtClean="0"/>
              <a:t>2 ~ 3</a:t>
            </a:r>
          </a:p>
          <a:p>
            <a:r>
              <a:rPr lang="en-US" altLang="zh-TW" dirty="0" smtClean="0"/>
              <a:t>Stages</a:t>
            </a:r>
          </a:p>
          <a:p>
            <a:pPr lvl="1"/>
            <a:r>
              <a:rPr lang="en-US" altLang="zh-TW" dirty="0"/>
              <a:t>pitches (oral, in class</a:t>
            </a:r>
            <a:r>
              <a:rPr lang="en-US" altLang="zh-TW" dirty="0" smtClean="0"/>
              <a:t>): 3/12</a:t>
            </a:r>
          </a:p>
          <a:p>
            <a:pPr lvl="1"/>
            <a:r>
              <a:rPr lang="en-US" altLang="zh-TW" dirty="0" smtClean="0"/>
              <a:t>proposals </a:t>
            </a:r>
            <a:r>
              <a:rPr lang="en-US" altLang="zh-TW" dirty="0"/>
              <a:t>(written</a:t>
            </a:r>
            <a:r>
              <a:rPr lang="en-US" altLang="zh-TW" dirty="0" smtClean="0"/>
              <a:t>):  4/02</a:t>
            </a:r>
          </a:p>
          <a:p>
            <a:pPr lvl="1"/>
            <a:r>
              <a:rPr lang="en-US" altLang="zh-TW" dirty="0" smtClean="0"/>
              <a:t>Progress Presentations: 4/23</a:t>
            </a:r>
          </a:p>
          <a:p>
            <a:pPr lvl="1"/>
            <a:r>
              <a:rPr lang="en-US" altLang="zh-TW" dirty="0" smtClean="0"/>
              <a:t>Final presentation(oral and report): 6/21</a:t>
            </a:r>
          </a:p>
        </p:txBody>
      </p:sp>
    </p:spTree>
    <p:extLst>
      <p:ext uri="{BB962C8B-B14F-4D97-AF65-F5344CB8AC3E}">
        <p14:creationId xmlns:p14="http://schemas.microsoft.com/office/powerpoint/2010/main" val="577864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Final Projects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/>
              <a:t>Programming</a:t>
            </a:r>
          </a:p>
          <a:p>
            <a:pPr lvl="1"/>
            <a:r>
              <a:rPr lang="en-US" altLang="zh-TW" dirty="0"/>
              <a:t>common case</a:t>
            </a:r>
          </a:p>
          <a:p>
            <a:pPr lvl="1"/>
            <a:r>
              <a:rPr lang="en-US" altLang="zh-TW" dirty="0"/>
              <a:t>three types</a:t>
            </a:r>
          </a:p>
          <a:p>
            <a:pPr lvl="2"/>
            <a:r>
              <a:rPr lang="en-US" altLang="zh-TW" dirty="0"/>
              <a:t>problem-driven design studies (target specific task/data)</a:t>
            </a:r>
          </a:p>
          <a:p>
            <a:pPr lvl="2"/>
            <a:r>
              <a:rPr lang="en-US" altLang="zh-TW" dirty="0"/>
              <a:t>technique-driven (explore design choice space for encoding or interaction idiom)</a:t>
            </a:r>
          </a:p>
          <a:p>
            <a:pPr lvl="2"/>
            <a:r>
              <a:rPr lang="en-US" altLang="zh-TW" dirty="0"/>
              <a:t>algorithm implementation (as described in previous paper)</a:t>
            </a:r>
            <a:endParaRPr lang="zh-TW" altLang="en-US" dirty="0"/>
          </a:p>
          <a:p>
            <a:r>
              <a:rPr lang="en-US" altLang="zh-TW" dirty="0" smtClean="0"/>
              <a:t>ANALYSIS</a:t>
            </a:r>
          </a:p>
          <a:p>
            <a:pPr lvl="1"/>
            <a:r>
              <a:rPr lang="en-US" altLang="zh-TW" dirty="0"/>
              <a:t>analyze a dataset/problem </a:t>
            </a:r>
            <a:r>
              <a:rPr lang="en-US" altLang="zh-TW" dirty="0">
                <a:solidFill>
                  <a:srgbClr val="FF0000"/>
                </a:solidFill>
              </a:rPr>
              <a:t>using a variety of existing visualization </a:t>
            </a:r>
            <a:r>
              <a:rPr lang="en-US" altLang="zh-TW" dirty="0" smtClean="0">
                <a:solidFill>
                  <a:srgbClr val="FF0000"/>
                </a:solidFill>
              </a:rPr>
              <a:t>tools </a:t>
            </a:r>
            <a:r>
              <a:rPr lang="en-US" altLang="zh-TW" dirty="0" smtClean="0"/>
              <a:t>of </a:t>
            </a:r>
            <a:r>
              <a:rPr lang="en-US" altLang="zh-TW" dirty="0"/>
              <a:t>your </a:t>
            </a:r>
            <a:r>
              <a:rPr lang="en-US" altLang="zh-TW" dirty="0" smtClean="0"/>
              <a:t>choosing, </a:t>
            </a:r>
            <a:r>
              <a:rPr lang="en-US" altLang="zh-TW" dirty="0"/>
              <a:t>as well as analyze the strengths and weaknesses of those tools and discuss in </a:t>
            </a:r>
            <a:r>
              <a:rPr lang="en-US" altLang="zh-TW" dirty="0" smtClean="0"/>
              <a:t>detail</a:t>
            </a:r>
          </a:p>
          <a:p>
            <a:pPr lvl="1"/>
            <a:r>
              <a:rPr lang="en-US" altLang="zh-TW" dirty="0"/>
              <a:t>this option is suitable for non-CS students</a:t>
            </a:r>
            <a:endParaRPr lang="en-US" altLang="zh-TW" dirty="0" smtClean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186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Vis Examples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News Vis</a:t>
            </a:r>
          </a:p>
          <a:p>
            <a:endParaRPr lang="en-US" altLang="zh-TW" dirty="0" smtClean="0"/>
          </a:p>
          <a:p>
            <a:r>
              <a:rPr lang="en-US" altLang="zh-TW" dirty="0"/>
              <a:t>Common pitfalls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13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News Visualization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55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NY Times - </a:t>
            </a:r>
            <a:r>
              <a:rPr lang="en-US" altLang="zh-TW" b="1" dirty="0"/>
              <a:t>Men’s 100-Meter </a:t>
            </a:r>
            <a:r>
              <a:rPr lang="en-US" altLang="zh-TW" b="1" dirty="0" smtClean="0"/>
              <a:t>Sprint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en-US" altLang="zh-TW" dirty="0" smtClean="0"/>
              <a:t>Olympic 2012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3356992"/>
            <a:ext cx="5400600" cy="3176824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419872" y="1398578"/>
          <a:ext cx="518457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107107439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59055078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1700248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225308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Gold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Silver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Bronze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92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2012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9.63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9.75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9.79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749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9.69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9.89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9.91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80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9.85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9.86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9.87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720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383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3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物件 3">
            <a:hlinkClick r:id="rId3"/>
          </p:cNvPr>
          <p:cNvGraphicFramePr>
            <a:graphicFrameLocks noChangeAspect="1"/>
          </p:cNvGraphicFramePr>
          <p:nvPr>
            <p:extLst/>
          </p:nvPr>
        </p:nvGraphicFramePr>
        <p:xfrm>
          <a:off x="459173" y="764704"/>
          <a:ext cx="8227627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4" imgW="11822040" imgH="7364880" progId="Photoshop.Image.16">
                  <p:embed/>
                </p:oleObj>
              </mc:Choice>
              <mc:Fallback>
                <p:oleObj name="Image" r:id="rId4" imgW="11822040" imgH="7364880" progId="Photoshop.Image.16">
                  <p:embed/>
                  <p:pic>
                    <p:nvPicPr>
                      <p:cNvPr id="4" name="物件 3">
                        <a:hlinkClick r:id="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9173" y="764704"/>
                        <a:ext cx="8227627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19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100-Meter Spri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50" y="1600200"/>
            <a:ext cx="8040688" cy="4525963"/>
          </a:xfrm>
        </p:spPr>
      </p:pic>
    </p:spTree>
    <p:extLst>
      <p:ext uri="{BB962C8B-B14F-4D97-AF65-F5344CB8AC3E}">
        <p14:creationId xmlns:p14="http://schemas.microsoft.com/office/powerpoint/2010/main" val="37546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Mikaela Shiffrin pulling away for </a:t>
            </a:r>
            <a:r>
              <a:rPr lang="en-US" altLang="zh-TW" dirty="0" smtClean="0"/>
              <a:t>gold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s://i0.wp.com/flowingdata.com/wp-content/uploads/2018/02/Mikaela-Shiffrin-winning-gold.png?fit=720%2C29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0" y="2060848"/>
            <a:ext cx="796265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8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數位敘事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互動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21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How Uber Uses Psychological Tricks to Push Its Drivers’ </a:t>
            </a:r>
            <a:r>
              <a:rPr lang="en-US" altLang="zh-TW" dirty="0" smtClean="0"/>
              <a:t>Buttons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物件 3">
            <a:hlinkClick r:id="rId3"/>
          </p:cNvPr>
          <p:cNvGraphicFramePr>
            <a:graphicFrameLocks noChangeAspect="1"/>
          </p:cNvGraphicFramePr>
          <p:nvPr>
            <p:extLst/>
          </p:nvPr>
        </p:nvGraphicFramePr>
        <p:xfrm>
          <a:off x="457200" y="1808956"/>
          <a:ext cx="8293100" cy="41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4" imgW="16507800" imgH="8202960" progId="Photoshop.Image.16">
                  <p:embed/>
                </p:oleObj>
              </mc:Choice>
              <mc:Fallback>
                <p:oleObj name="Image" r:id="rId4" imgW="16507800" imgH="8202960" progId="Photoshop.Image.16">
                  <p:embed/>
                  <p:pic>
                    <p:nvPicPr>
                      <p:cNvPr id="4" name="物件 3">
                        <a:hlinkClick r:id="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808956"/>
                        <a:ext cx="8293100" cy="410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906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互動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模擬</a:t>
            </a:r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</a:t>
            </a:r>
            <a:endParaRPr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87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鏡周刊</a:t>
            </a:r>
            <a:r>
              <a:rPr lang="en-US" altLang="zh-TW" dirty="0" smtClean="0"/>
              <a:t>-</a:t>
            </a:r>
            <a:r>
              <a:rPr lang="zh-TW" altLang="en-US" dirty="0" smtClean="0"/>
              <a:t>數</a:t>
            </a:r>
            <a:r>
              <a:rPr lang="zh-TW" altLang="en-US" dirty="0"/>
              <a:t>讀政治獻金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12" y="1409254"/>
            <a:ext cx="5394176" cy="50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s://www.mirrormedia.mg/assets/images/20171113135657-28036d67369272b8ebc6014958466f26-mobile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6200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8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3" y="1700808"/>
            <a:ext cx="8352194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331640" y="1160749"/>
            <a:ext cx="6480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b="1" dirty="0"/>
              <a:t>Facebook </a:t>
            </a:r>
            <a:r>
              <a:rPr lang="en-US" altLang="zh-TW" sz="2700" b="1" dirty="0" smtClean="0"/>
              <a:t>Friendship in 2010</a:t>
            </a:r>
            <a:endParaRPr lang="zh-TW" alt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2029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關鍵評論</a:t>
            </a:r>
            <a:r>
              <a:rPr lang="en-US" altLang="zh-TW" dirty="0" smtClean="0"/>
              <a:t>-</a:t>
            </a:r>
            <a:r>
              <a:rPr lang="zh-TW" altLang="en-US" dirty="0" smtClean="0"/>
              <a:t>中南部</a:t>
            </a:r>
            <a:r>
              <a:rPr lang="zh-TW" altLang="en-US" dirty="0"/>
              <a:t>人口減少有多嚴重？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7794" y="1600200"/>
            <a:ext cx="412841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2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Resource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NY Times - </a:t>
            </a:r>
            <a:r>
              <a:rPr lang="en-US" altLang="zh-TW" dirty="0" err="1" smtClean="0">
                <a:hlinkClick r:id="rId2"/>
              </a:rPr>
              <a:t>Flowingata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>
                <a:hlinkClick r:id="rId3"/>
              </a:rPr>
              <a:t>Information is beautiful awards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>
                <a:hlinkClick r:id="rId4"/>
              </a:rPr>
              <a:t>D3.js</a:t>
            </a:r>
            <a:r>
              <a:rPr lang="en-US" altLang="zh-TW" dirty="0" smtClean="0"/>
              <a:t> - gallery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21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Resource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012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 book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83568" y="508518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視覺化資料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─100% 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全腦吸收大數據，直入神經元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陳為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、沈則潛、陶煜波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佳魁資訊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。2014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0" y="1700808"/>
            <a:ext cx="3314700" cy="33147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615335"/>
            <a:ext cx="2531550" cy="33156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860032" y="5085184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Interactive Data Visualization for the Web: An Introduction to Designing with </a:t>
            </a:r>
            <a:r>
              <a:rPr lang="en-US" altLang="zh-TW" b="1" dirty="0" smtClean="0"/>
              <a:t>D3</a:t>
            </a:r>
          </a:p>
          <a:p>
            <a:r>
              <a:rPr lang="en-US" altLang="zh-TW" dirty="0"/>
              <a:t>Scott </a:t>
            </a:r>
            <a:r>
              <a:rPr lang="en-US" altLang="zh-TW" dirty="0" smtClean="0"/>
              <a:t>Murray</a:t>
            </a:r>
          </a:p>
          <a:p>
            <a:r>
              <a:rPr lang="en-US" altLang="zh-TW" dirty="0"/>
              <a:t>O'Reilly Media; 1 edition (April 5, 2013</a:t>
            </a:r>
            <a:r>
              <a:rPr lang="en-US" altLang="zh-TW" dirty="0" smtClean="0"/>
              <a:t>)  </a:t>
            </a:r>
            <a:r>
              <a:rPr lang="en-US" altLang="zh-TW" dirty="0" smtClean="0">
                <a:solidFill>
                  <a:srgbClr val="FF0000"/>
                </a:solidFill>
              </a:rPr>
              <a:t>(2ed Oct, 2017) 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0573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 conference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IEEE VIS conference</a:t>
            </a:r>
          </a:p>
          <a:p>
            <a:pPr lvl="1"/>
            <a:r>
              <a:rPr lang="en-US" altLang="zh-TW" dirty="0" smtClean="0"/>
              <a:t>VAST, </a:t>
            </a:r>
            <a:r>
              <a:rPr lang="en-US" altLang="zh-TW" dirty="0" err="1" smtClean="0"/>
              <a:t>InfoVis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SciVIs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r>
              <a:rPr lang="en-US" altLang="zh-TW" dirty="0"/>
              <a:t>IEEE </a:t>
            </a:r>
            <a:r>
              <a:rPr lang="en-US" altLang="zh-TW" dirty="0" err="1"/>
              <a:t>PacificVis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smtClean="0"/>
              <a:t>ACM </a:t>
            </a:r>
            <a:r>
              <a:rPr lang="en-US" altLang="zh-TW" dirty="0" err="1" smtClean="0"/>
              <a:t>Siggraph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lvl="1"/>
            <a:endParaRPr lang="en-US" altLang="zh-TW" dirty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7399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0" dirty="0" err="1"/>
              <a:t>SciVis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continuous </a:t>
            </a:r>
            <a:r>
              <a:rPr lang="en-US" altLang="zh-TW" dirty="0"/>
              <a:t>data</a:t>
            </a:r>
          </a:p>
          <a:p>
            <a:r>
              <a:rPr lang="en-US" altLang="zh-TW" dirty="0" smtClean="0"/>
              <a:t>inherent spatial position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from computer graphics</a:t>
            </a:r>
            <a:endParaRPr lang="en-US" altLang="zh-TW" dirty="0"/>
          </a:p>
          <a:p>
            <a:r>
              <a:rPr lang="en-US" altLang="zh-TW" dirty="0" smtClean="0"/>
              <a:t>algorithmic </a:t>
            </a:r>
            <a:r>
              <a:rPr lang="en-US" altLang="zh-TW" dirty="0"/>
              <a:t>focus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b="0" dirty="0" err="1"/>
              <a:t>InfoVis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TW" dirty="0"/>
              <a:t>discrete data</a:t>
            </a:r>
          </a:p>
          <a:p>
            <a:r>
              <a:rPr lang="en-US" altLang="zh-TW" dirty="0"/>
              <a:t>a</a:t>
            </a:r>
            <a:r>
              <a:rPr lang="en-US" altLang="zh-TW" dirty="0" smtClean="0"/>
              <a:t>bstract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from </a:t>
            </a:r>
            <a:r>
              <a:rPr lang="en-US" altLang="zh-TW" dirty="0"/>
              <a:t>HCI</a:t>
            </a:r>
          </a:p>
          <a:p>
            <a:r>
              <a:rPr lang="en-US" altLang="zh-TW" dirty="0" smtClean="0"/>
              <a:t>usability </a:t>
            </a:r>
            <a:r>
              <a:rPr lang="en-US" altLang="zh-TW" dirty="0"/>
              <a:t>focus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521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Stanford Vis Group</a:t>
            </a:r>
          </a:p>
          <a:p>
            <a:pPr lvl="1"/>
            <a:r>
              <a:rPr lang="en-US" altLang="zh-TW" dirty="0">
                <a:hlinkClick r:id="rId2"/>
              </a:rPr>
              <a:t>http://vis.stanford.edu/papers</a:t>
            </a:r>
            <a:r>
              <a:rPr lang="en-US" altLang="zh-TW" dirty="0" smtClean="0">
                <a:hlinkClick r:id="rId2"/>
              </a:rPr>
              <a:t>/</a:t>
            </a:r>
            <a:endParaRPr lang="en-US" altLang="zh-TW" dirty="0" smtClean="0"/>
          </a:p>
          <a:p>
            <a:r>
              <a:rPr lang="en-US" altLang="zh-TW" dirty="0" err="1" smtClean="0"/>
              <a:t>UCDavis</a:t>
            </a:r>
            <a:r>
              <a:rPr lang="en-US" altLang="zh-TW" dirty="0" smtClean="0"/>
              <a:t> center for visualization</a:t>
            </a:r>
            <a:endParaRPr lang="en-US" altLang="zh-TW" dirty="0"/>
          </a:p>
          <a:p>
            <a:pPr lvl="1"/>
            <a:r>
              <a:rPr lang="en-US" altLang="zh-TW" dirty="0"/>
              <a:t>http://vis.ucdavis.edu</a:t>
            </a:r>
            <a:r>
              <a:rPr lang="en-US" altLang="zh-TW" dirty="0" smtClean="0"/>
              <a:t>/</a:t>
            </a:r>
          </a:p>
          <a:p>
            <a:r>
              <a:rPr lang="en-US" altLang="zh-CN" dirty="0" smtClean="0"/>
              <a:t>PKU Visualization and Visual Analytics Group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浙江</a:t>
            </a:r>
            <a:r>
              <a:rPr lang="zh-CN" altLang="en-US" dirty="0"/>
              <a:t>大学可视分析小</a:t>
            </a:r>
            <a:r>
              <a:rPr lang="zh-CN" altLang="en-US" dirty="0" smtClean="0"/>
              <a:t>组</a:t>
            </a:r>
            <a:endParaRPr lang="en-US" altLang="zh-CN" dirty="0" smtClean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9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3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Definition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Computer-based </a:t>
            </a:r>
            <a:r>
              <a:rPr lang="en-US" altLang="zh-TW" dirty="0">
                <a:solidFill>
                  <a:srgbClr val="FF0000"/>
                </a:solidFill>
              </a:rPr>
              <a:t>visualization</a:t>
            </a:r>
            <a:r>
              <a:rPr lang="en-US" altLang="zh-TW" dirty="0"/>
              <a:t> systems provide visual representations of datasets designed to help people carry out tasks more effectively.</a:t>
            </a:r>
          </a:p>
          <a:p>
            <a:pPr marL="0" indent="0" algn="r">
              <a:buNone/>
            </a:pPr>
            <a:r>
              <a:rPr lang="en-US" altLang="zh-TW" dirty="0"/>
              <a:t>Tamara </a:t>
            </a:r>
            <a:r>
              <a:rPr lang="en-US" altLang="zh-TW" dirty="0" err="1"/>
              <a:t>Munzner</a:t>
            </a:r>
            <a:endParaRPr lang="en-US" altLang="zh-TW" dirty="0"/>
          </a:p>
          <a:p>
            <a:r>
              <a:rPr lang="en-US" altLang="zh-TW" dirty="0" smtClean="0"/>
              <a:t>Why?</a:t>
            </a:r>
          </a:p>
          <a:p>
            <a:endParaRPr lang="en-US" altLang="zh-TW" dirty="0"/>
          </a:p>
          <a:p>
            <a:r>
              <a:rPr lang="en-US" altLang="zh-TW" dirty="0" smtClean="0"/>
              <a:t>Trade-off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19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have a human in the loop?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235744" y="2886075"/>
            <a:ext cx="8915400" cy="31146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78415" indent="-178415">
              <a:defRPr sz="3700"/>
            </a:pPr>
            <a:r>
              <a:rPr dirty="0"/>
              <a:t>don’t need vis when fully automatic solution exists and is trusted </a:t>
            </a:r>
          </a:p>
          <a:p>
            <a:pPr marL="178415" indent="-178415">
              <a:defRPr sz="3700"/>
            </a:pPr>
            <a:r>
              <a:rPr dirty="0"/>
              <a:t>many analysis problems ill-specified</a:t>
            </a:r>
          </a:p>
          <a:p>
            <a:pPr marL="403727" lvl="1" indent="-146552">
              <a:defRPr sz="3100"/>
            </a:pPr>
            <a:r>
              <a:rPr dirty="0"/>
              <a:t>don’t know exactly what questions to ask in advance</a:t>
            </a:r>
          </a:p>
          <a:p>
            <a:pPr marL="178415" indent="-178415">
              <a:defRPr sz="3700"/>
            </a:pPr>
            <a:r>
              <a:rPr dirty="0"/>
              <a:t>possibilities</a:t>
            </a:r>
          </a:p>
          <a:p>
            <a:pPr marL="403727" lvl="1" indent="-146552">
              <a:defRPr sz="3100"/>
            </a:pPr>
            <a:r>
              <a:rPr dirty="0"/>
              <a:t>long-term use for end users (e.g. exploratory analysis of scientific data)</a:t>
            </a:r>
          </a:p>
          <a:p>
            <a:pPr marL="403727" lvl="1" indent="-146552">
              <a:defRPr sz="3100"/>
            </a:pPr>
            <a:r>
              <a:rPr dirty="0"/>
              <a:t>presentation of known results </a:t>
            </a:r>
          </a:p>
          <a:p>
            <a:pPr marL="403727" lvl="1" indent="-146552">
              <a:defRPr sz="3100"/>
            </a:pPr>
            <a:r>
              <a:rPr dirty="0"/>
              <a:t>stepping stone to better understanding of requirements before developing models</a:t>
            </a:r>
          </a:p>
          <a:p>
            <a:pPr marL="403727" lvl="1" indent="-146552">
              <a:defRPr sz="3100"/>
            </a:pPr>
            <a:r>
              <a:rPr dirty="0"/>
              <a:t>help developers of automatic solution refine/debug, determine parameters</a:t>
            </a:r>
          </a:p>
          <a:p>
            <a:pPr marL="403727" lvl="1" indent="-146552">
              <a:defRPr sz="3100"/>
            </a:pPr>
            <a:r>
              <a:rPr dirty="0"/>
              <a:t>help end users of automatic solutions verify, build trust</a:t>
            </a:r>
          </a:p>
        </p:txBody>
      </p: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35744" y="1557338"/>
            <a:ext cx="8722519" cy="52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1" tIns="21431" rIns="21431" bIns="21431">
            <a:spAutoFit/>
          </a:bodyPr>
          <a:lstStyle>
            <a:lvl1pPr algn="l" defTabSz="609600">
              <a:defRPr sz="2800" b="1">
                <a:latin typeface="+mn-lt"/>
                <a:ea typeface="+mn-ea"/>
                <a:cs typeface="+mn-cs"/>
                <a:sym typeface="Rockwell"/>
              </a:defRPr>
            </a:lvl1pPr>
          </a:lstStyle>
          <a:p>
            <a:r>
              <a:rPr sz="1575" dirty="0"/>
              <a:t>Computer-based visualization systems provide visual representations of </a:t>
            </a:r>
            <a:r>
              <a:rPr sz="1575" dirty="0">
                <a:solidFill>
                  <a:srgbClr val="FF0000"/>
                </a:solidFill>
              </a:rPr>
              <a:t>datasets</a:t>
            </a:r>
            <a:r>
              <a:rPr sz="1575" dirty="0"/>
              <a:t> designed to help </a:t>
            </a:r>
            <a:r>
              <a:rPr sz="1575" dirty="0">
                <a:solidFill>
                  <a:srgbClr val="FF0000"/>
                </a:solidFill>
              </a:rPr>
              <a:t>people</a:t>
            </a:r>
            <a:r>
              <a:rPr sz="1575" dirty="0"/>
              <a:t> carry out tasks more effectively.</a:t>
            </a:r>
          </a:p>
        </p:txBody>
      </p:sp>
      <p:sp>
        <p:nvSpPr>
          <p:cNvPr id="212" name="Shape 212"/>
          <p:cNvSpPr/>
          <p:nvPr/>
        </p:nvSpPr>
        <p:spPr>
          <a:xfrm>
            <a:off x="232646" y="2164556"/>
            <a:ext cx="8186738" cy="52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1" tIns="21431" rIns="21431" bIns="21431">
            <a:spAutoFit/>
          </a:bodyPr>
          <a:lstStyle>
            <a:lvl1pPr algn="l" defTabSz="609600">
              <a:defRPr sz="2800" b="1">
                <a:latin typeface="+mn-lt"/>
                <a:ea typeface="+mn-ea"/>
                <a:cs typeface="+mn-cs"/>
                <a:sym typeface="Rockwell"/>
              </a:defRPr>
            </a:lvl1pPr>
          </a:lstStyle>
          <a:p>
            <a:r>
              <a:rPr sz="1575"/>
              <a:t>Visualization is suitable when there is a need to augment human capabilities rather than replace people with computational decision-making methods. </a:t>
            </a:r>
          </a:p>
        </p:txBody>
      </p:sp>
      <p:pic>
        <p:nvPicPr>
          <p:cNvPr id="213" name="圖片 21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69" y="2050256"/>
            <a:ext cx="7843838" cy="7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760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 advAuto="0"/>
      <p:bldP spid="212" grpId="0" animBg="1" advAuto="0"/>
      <p:bldP spid="21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g0v </a:t>
            </a:r>
            <a:r>
              <a:rPr lang="zh-TW" altLang="en-US" dirty="0" smtClean="0"/>
              <a:t>中央政府總預算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78" y="1862826"/>
            <a:ext cx="6211326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78" y="1862826"/>
            <a:ext cx="6246295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Why have a Computer in the loop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71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use an external representation?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178594" y="2250281"/>
            <a:ext cx="8972550" cy="3750469"/>
          </a:xfrm>
          <a:prstGeom prst="rect">
            <a:avLst/>
          </a:prstGeom>
        </p:spPr>
        <p:txBody>
          <a:bodyPr/>
          <a:lstStyle/>
          <a:p>
            <a:r>
              <a:rPr dirty="0"/>
              <a:t>external representation: replace cognition with perception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235744" y="1557338"/>
            <a:ext cx="8722519" cy="52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1" tIns="21431" rIns="21431" bIns="21431">
            <a:spAutoFit/>
          </a:bodyPr>
          <a:lstStyle>
            <a:lvl1pPr algn="l" defTabSz="609600">
              <a:defRPr sz="2800" b="1">
                <a:latin typeface="+mn-lt"/>
                <a:ea typeface="+mn-ea"/>
                <a:cs typeface="+mn-cs"/>
                <a:sym typeface="Rockwell"/>
              </a:defRPr>
            </a:lvl1pPr>
          </a:lstStyle>
          <a:p>
            <a:r>
              <a:rPr sz="1575" dirty="0"/>
              <a:t>Computer-based visualization systems provide </a:t>
            </a:r>
            <a:r>
              <a:rPr sz="1575" dirty="0">
                <a:solidFill>
                  <a:srgbClr val="FF0000"/>
                </a:solidFill>
              </a:rPr>
              <a:t>visual representations </a:t>
            </a:r>
            <a:r>
              <a:rPr sz="1575" dirty="0"/>
              <a:t>of datasets designed to help people carry out tasks more effectively.</a:t>
            </a:r>
          </a:p>
        </p:txBody>
      </p:sp>
      <p:pic>
        <p:nvPicPr>
          <p:cNvPr id="220" name="image.png"/>
          <p:cNvPicPr>
            <a:picLocks/>
          </p:cNvPicPr>
          <p:nvPr/>
        </p:nvPicPr>
        <p:blipFill>
          <a:blip r:embed="rId2">
            <a:extLst/>
          </a:blip>
          <a:srcRect l="1040" t="50007" b="98"/>
          <a:stretch>
            <a:fillRect/>
          </a:stretch>
        </p:blipFill>
        <p:spPr>
          <a:xfrm>
            <a:off x="192881" y="2975670"/>
            <a:ext cx="3981902" cy="1778794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200025" y="5414963"/>
            <a:ext cx="2950369" cy="45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1" tIns="21431" rIns="21431" bIns="21431">
            <a:spAutoFit/>
          </a:bodyPr>
          <a:lstStyle/>
          <a:p>
            <a:pPr defTabSz="728663">
              <a:spcBef>
                <a:spcPts val="506"/>
              </a:spcBef>
              <a:defRPr sz="2500">
                <a:uFill>
                  <a:solidFill>
                    <a:srgbClr val="000000"/>
                  </a:solidFill>
                </a:uFill>
              </a:defRPr>
            </a:pPr>
            <a:r>
              <a:rPr sz="900" i="1">
                <a:hlinkClick r:id="rId3"/>
              </a:rPr>
              <a:t>[Cerebral: Visualizing Multiple Experimental Conditions on a Graph with Biological Context</a:t>
            </a:r>
            <a:r>
              <a:rPr sz="900" i="1"/>
              <a:t>. </a:t>
            </a:r>
            <a:r>
              <a:rPr sz="900" i="1">
                <a:hlinkClick r:id="rId4"/>
              </a:rPr>
              <a:t>Barsky</a:t>
            </a:r>
            <a:r>
              <a:rPr sz="900" i="1"/>
              <a:t>, </a:t>
            </a:r>
            <a:r>
              <a:rPr sz="900" i="1">
                <a:hlinkClick r:id="rId5"/>
              </a:rPr>
              <a:t>Munzner</a:t>
            </a:r>
            <a:r>
              <a:rPr sz="900" i="1"/>
              <a:t>, </a:t>
            </a:r>
            <a:r>
              <a:rPr sz="900" i="1">
                <a:hlinkClick r:id="rId6"/>
              </a:rPr>
              <a:t>Gardy</a:t>
            </a:r>
            <a:r>
              <a:rPr sz="900" i="1"/>
              <a:t>, and </a:t>
            </a:r>
            <a:r>
              <a:rPr sz="900" i="1">
                <a:hlinkClick r:id="rId7"/>
              </a:rPr>
              <a:t>Kincaid</a:t>
            </a:r>
            <a:r>
              <a:rPr sz="900" i="1"/>
              <a:t>. IEEE TVCG (Proc. InfoVis) 14(6):1253-1260, 2008.]</a:t>
            </a:r>
          </a:p>
        </p:txBody>
      </p:sp>
      <p:pic>
        <p:nvPicPr>
          <p:cNvPr id="224" name="image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78981" y="3278981"/>
            <a:ext cx="5243513" cy="266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79331" y="2614612"/>
            <a:ext cx="2386013" cy="5214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738077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 advAuto="0"/>
      <p:bldP spid="223" grpId="0" animBg="1" advAuto="0"/>
      <p:bldP spid="224" grpId="0" animBg="1" advAuto="0"/>
      <p:bldP spid="225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depend on vision?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178594" y="2250281"/>
            <a:ext cx="8972550" cy="3750469"/>
          </a:xfrm>
          <a:prstGeom prst="rect">
            <a:avLst/>
          </a:prstGeom>
        </p:spPr>
        <p:txBody>
          <a:bodyPr/>
          <a:lstStyle/>
          <a:p>
            <a:r>
              <a:rPr dirty="0"/>
              <a:t>human visual system is high-bandwidth channel to brain</a:t>
            </a:r>
          </a:p>
          <a:p>
            <a:pPr lvl="1"/>
            <a:r>
              <a:rPr dirty="0"/>
              <a:t>overview possible due to background processing</a:t>
            </a:r>
          </a:p>
          <a:p>
            <a:pPr lvl="2"/>
            <a:r>
              <a:rPr dirty="0"/>
              <a:t>subjective experience of seeing everything simultaneously</a:t>
            </a:r>
          </a:p>
          <a:p>
            <a:pPr lvl="2"/>
            <a:r>
              <a:rPr dirty="0"/>
              <a:t>significant processing occurs in parallel and pre-attentively</a:t>
            </a:r>
          </a:p>
          <a:p>
            <a:r>
              <a:rPr dirty="0"/>
              <a:t>sound: lower bandwidth and different semantics</a:t>
            </a:r>
          </a:p>
          <a:p>
            <a:pPr lvl="1"/>
            <a:r>
              <a:rPr dirty="0"/>
              <a:t>overview not supported</a:t>
            </a:r>
          </a:p>
          <a:p>
            <a:pPr lvl="2"/>
            <a:r>
              <a:rPr dirty="0"/>
              <a:t>subjective experience of sequential stream</a:t>
            </a:r>
          </a:p>
          <a:p>
            <a:r>
              <a:rPr dirty="0"/>
              <a:t>touch/haptics: impoverished record/replay capacity</a:t>
            </a:r>
          </a:p>
          <a:p>
            <a:pPr lvl="1"/>
            <a:r>
              <a:rPr dirty="0"/>
              <a:t>only very low-bandwidth communication thus far </a:t>
            </a:r>
          </a:p>
          <a:p>
            <a:r>
              <a:rPr dirty="0"/>
              <a:t>taste, smell: no viable record/replay devices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235744" y="1557338"/>
            <a:ext cx="8722519" cy="52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1" tIns="21431" rIns="21431" bIns="21431">
            <a:spAutoFit/>
          </a:bodyPr>
          <a:lstStyle>
            <a:lvl1pPr algn="l" defTabSz="609600">
              <a:defRPr sz="2800" b="1">
                <a:latin typeface="+mn-lt"/>
                <a:ea typeface="+mn-ea"/>
                <a:cs typeface="+mn-cs"/>
                <a:sym typeface="Rockwell"/>
              </a:defRPr>
            </a:lvl1pPr>
          </a:lstStyle>
          <a:p>
            <a:r>
              <a:rPr sz="1575" dirty="0"/>
              <a:t>Computer-based visualization systems provide </a:t>
            </a:r>
            <a:r>
              <a:rPr sz="1575" dirty="0">
                <a:solidFill>
                  <a:srgbClr val="FF0000"/>
                </a:solidFill>
              </a:rPr>
              <a:t>visual</a:t>
            </a:r>
            <a:r>
              <a:rPr sz="1575" dirty="0"/>
              <a:t> representations of datasets designed to help people carry out tasks more effectively.</a:t>
            </a:r>
          </a:p>
        </p:txBody>
      </p:sp>
    </p:spTree>
    <p:extLst>
      <p:ext uri="{BB962C8B-B14F-4D97-AF65-F5344CB8AC3E}">
        <p14:creationId xmlns:p14="http://schemas.microsoft.com/office/powerpoint/2010/main" val="37726398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Why represent all the data?</a:t>
            </a:r>
          </a:p>
        </p:txBody>
      </p:sp>
      <p:sp>
        <p:nvSpPr>
          <p:cNvPr id="235" name="Shape 23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000" b="1" dirty="0"/>
              <a:t>Computer-based visualization systems provide visual </a:t>
            </a:r>
            <a:r>
              <a:rPr lang="en-US" altLang="zh-TW" sz="2000" b="1" dirty="0">
                <a:solidFill>
                  <a:srgbClr val="FF0000"/>
                </a:solidFill>
              </a:rPr>
              <a:t>representations of datasets </a:t>
            </a:r>
            <a:r>
              <a:rPr lang="en-US" altLang="zh-TW" sz="2000" b="1" dirty="0"/>
              <a:t>designed to help people carry out tasks more effectively.</a:t>
            </a:r>
          </a:p>
          <a:p>
            <a:r>
              <a:rPr sz="2000" dirty="0" smtClean="0"/>
              <a:t>summaries </a:t>
            </a:r>
            <a:r>
              <a:rPr sz="2000" dirty="0"/>
              <a:t>lose information, details matter </a:t>
            </a:r>
          </a:p>
          <a:p>
            <a:pPr lvl="1"/>
            <a:r>
              <a:rPr sz="1800" dirty="0"/>
              <a:t>confirm expected and find unexpected patterns</a:t>
            </a:r>
          </a:p>
          <a:p>
            <a:pPr lvl="1"/>
            <a:r>
              <a:rPr sz="1800" dirty="0"/>
              <a:t>assess validity of statistical model</a:t>
            </a:r>
          </a:p>
        </p:txBody>
      </p:sp>
      <p:graphicFrame>
        <p:nvGraphicFramePr>
          <p:cNvPr id="237" name="Table 237"/>
          <p:cNvGraphicFramePr/>
          <p:nvPr>
            <p:extLst>
              <p:ext uri="{D42A27DB-BD31-4B8C-83A1-F6EECF244321}">
                <p14:modId xmlns:p14="http://schemas.microsoft.com/office/powerpoint/2010/main" val="2069809420"/>
              </p:ext>
            </p:extLst>
          </p:nvPr>
        </p:nvGraphicFramePr>
        <p:xfrm>
          <a:off x="539552" y="4172301"/>
          <a:ext cx="2957512" cy="1805940"/>
        </p:xfrm>
        <a:graphic>
          <a:graphicData uri="http://schemas.openxmlformats.org/drawingml/2006/table">
            <a:tbl>
              <a:tblPr firstRow="1"/>
              <a:tblGrid>
                <a:gridCol w="1478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 gridSpan="2"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Identical statistics</a:t>
                      </a:r>
                    </a:p>
                  </a:txBody>
                  <a:tcPr marL="28575" marR="28575" marT="28575" marB="28575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5E5E5E"/>
                      </a:solidFill>
                    </a:lnB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x mean</a:t>
                      </a:r>
                    </a:p>
                  </a:txBody>
                  <a:tcPr marL="28575" marR="28575" marT="28575" marB="28575" anchor="ctr" horzOverflow="overflow">
                    <a:lnL w="0">
                      <a:miter lim="400000"/>
                    </a:lnL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28575" marR="28575" marT="28575" marB="28575" anchor="ctr" horzOverflow="overflow">
                    <a:lnL w="12700">
                      <a:solidFill>
                        <a:srgbClr val="5E5E5E"/>
                      </a:solidFill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x variance</a:t>
                      </a:r>
                    </a:p>
                  </a:txBody>
                  <a:tcPr marL="28575" marR="28575" marT="28575" marB="28575" anchor="ctr" horzOverflow="overflow">
                    <a:lnL w="0">
                      <a:miter lim="400000"/>
                    </a:lnL>
                    <a:lnR w="12700">
                      <a:solidFill>
                        <a:srgbClr val="5E5E5E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8575" marR="28575" marT="28575" marB="28575" anchor="ctr" horzOverflow="overflow">
                    <a:lnL w="12700">
                      <a:solidFill>
                        <a:srgbClr val="5E5E5E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y mean</a:t>
                      </a:r>
                    </a:p>
                  </a:txBody>
                  <a:tcPr marL="28575" marR="28575" marT="28575" marB="28575" anchor="ctr" horzOverflow="overflow">
                    <a:lnL w="0">
                      <a:miter lim="400000"/>
                    </a:lnL>
                    <a:lnR w="12700">
                      <a:solidFill>
                        <a:srgbClr val="5E5E5E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7.5</a:t>
                      </a:r>
                    </a:p>
                  </a:txBody>
                  <a:tcPr marL="28575" marR="28575" marT="28575" marB="28575" anchor="ctr" horzOverflow="overflow">
                    <a:lnL w="12700">
                      <a:solidFill>
                        <a:srgbClr val="5E5E5E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y variance</a:t>
                      </a:r>
                    </a:p>
                  </a:txBody>
                  <a:tcPr marL="28575" marR="28575" marT="28575" marB="28575" anchor="ctr" horzOverflow="overflow">
                    <a:lnL w="0">
                      <a:miter lim="400000"/>
                    </a:lnL>
                    <a:lnR w="12700">
                      <a:solidFill>
                        <a:srgbClr val="5E5E5E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3.75</a:t>
                      </a:r>
                    </a:p>
                  </a:txBody>
                  <a:tcPr marL="28575" marR="28575" marT="28575" marB="28575" anchor="ctr" horzOverflow="overflow">
                    <a:lnL w="12700">
                      <a:solidFill>
                        <a:srgbClr val="5E5E5E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x/y correlation</a:t>
                      </a:r>
                    </a:p>
                  </a:txBody>
                  <a:tcPr marL="28575" marR="28575" marT="28575" marB="28575" anchor="ctr" horzOverflow="overflow">
                    <a:lnL w="0">
                      <a:miter lim="400000"/>
                    </a:lnL>
                    <a:lnR w="12700">
                      <a:solidFill>
                        <a:srgbClr val="5E5E5E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09600">
                        <a:tabLst>
                          <a:tab pos="1219200" algn="l"/>
                        </a:tabLst>
                        <a:defRPr sz="1800"/>
                      </a:pPr>
                      <a:r>
                        <a:rPr sz="160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0.816</a:t>
                      </a:r>
                    </a:p>
                  </a:txBody>
                  <a:tcPr marL="28575" marR="28575" marT="28575" marB="28575" anchor="ctr" horzOverflow="overflow">
                    <a:lnL w="12700">
                      <a:solidFill>
                        <a:srgbClr val="5E5E5E"/>
                      </a:solidFill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4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8" name="Shape 238"/>
          <p:cNvSpPr/>
          <p:nvPr/>
        </p:nvSpPr>
        <p:spPr>
          <a:xfrm>
            <a:off x="0" y="3686723"/>
            <a:ext cx="3228975" cy="337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1431" tIns="21431" rIns="21431" bIns="21431">
            <a:spAutoFit/>
          </a:bodyPr>
          <a:lstStyle/>
          <a:p>
            <a:pPr lvl="2" algn="ctr" defTabSz="685800">
              <a:defRPr sz="3400">
                <a:uFill>
                  <a:solidFill>
                    <a:srgbClr val="000000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913" b="1" dirty="0" err="1" smtClean="0">
                <a:latin typeface="+mj-lt"/>
              </a:rPr>
              <a:t>Anscombe</a:t>
            </a:r>
            <a:r>
              <a:rPr lang="en-US" sz="1913" b="1" dirty="0" err="1" smtClean="0">
                <a:latin typeface="+mj-lt"/>
              </a:rPr>
              <a:t>'s</a:t>
            </a:r>
            <a:r>
              <a:rPr sz="1913" b="1" dirty="0" smtClean="0">
                <a:latin typeface="+mj-lt"/>
              </a:rPr>
              <a:t> </a:t>
            </a:r>
            <a:r>
              <a:rPr sz="1913" b="1" dirty="0">
                <a:latin typeface="+mj-lt"/>
              </a:rPr>
              <a:t>Quartet</a:t>
            </a:r>
          </a:p>
        </p:txBody>
      </p:sp>
      <p:pic>
        <p:nvPicPr>
          <p:cNvPr id="239" name="fig1.3.pdf"/>
          <p:cNvPicPr>
            <a:picLocks noChangeAspect="1"/>
          </p:cNvPicPr>
          <p:nvPr/>
        </p:nvPicPr>
        <p:blipFill>
          <a:blip r:embed="rId3">
            <a:extLst/>
          </a:blip>
          <a:srcRect t="50980"/>
          <a:stretch>
            <a:fillRect/>
          </a:stretch>
        </p:blipFill>
        <p:spPr>
          <a:xfrm>
            <a:off x="4182917" y="3573016"/>
            <a:ext cx="4397437" cy="31410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251520" y="1297202"/>
            <a:ext cx="8722519" cy="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1431" tIns="21431" rIns="21431" bIns="21431">
            <a:spAutoFit/>
          </a:bodyPr>
          <a:lstStyle>
            <a:lvl1pPr algn="l" defTabSz="609600">
              <a:defRPr sz="2800" b="1">
                <a:latin typeface="+mn-lt"/>
                <a:ea typeface="+mn-ea"/>
                <a:cs typeface="+mn-cs"/>
                <a:sym typeface="Rockwell"/>
              </a:defRPr>
            </a:lvl1pPr>
          </a:lstStyle>
          <a:p>
            <a:endParaRPr sz="1575" dirty="0"/>
          </a:p>
        </p:txBody>
      </p:sp>
    </p:spTree>
    <p:extLst>
      <p:ext uri="{BB962C8B-B14F-4D97-AF65-F5344CB8AC3E}">
        <p14:creationId xmlns:p14="http://schemas.microsoft.com/office/powerpoint/2010/main" val="310917902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38" grpId="0" animBg="1" advAuto="0"/>
      <p:bldP spid="239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focus on tasks and effectiveness?</a:t>
            </a:r>
          </a:p>
        </p:txBody>
      </p:sp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xfrm>
            <a:off x="235744" y="2257425"/>
            <a:ext cx="8915400" cy="3771900"/>
          </a:xfrm>
          <a:prstGeom prst="rect">
            <a:avLst/>
          </a:prstGeom>
        </p:spPr>
        <p:txBody>
          <a:bodyPr/>
          <a:lstStyle/>
          <a:p>
            <a:r>
              <a:rPr dirty="0"/>
              <a:t>tasks serve as constraint on design (as does data)</a:t>
            </a:r>
          </a:p>
          <a:p>
            <a:pPr lvl="1"/>
            <a:r>
              <a:rPr dirty="0"/>
              <a:t>idioms do not serve all tasks equally!</a:t>
            </a:r>
          </a:p>
          <a:p>
            <a:pPr lvl="1"/>
            <a:r>
              <a:rPr dirty="0"/>
              <a:t>challenge: recast tasks from domain-specific vocabulary to abstract forms </a:t>
            </a:r>
          </a:p>
          <a:p>
            <a:r>
              <a:rPr dirty="0"/>
              <a:t>most possibilities ineffective</a:t>
            </a:r>
          </a:p>
          <a:p>
            <a:pPr lvl="1"/>
            <a:r>
              <a:rPr dirty="0"/>
              <a:t>validation is necessary, but tricky</a:t>
            </a:r>
          </a:p>
          <a:p>
            <a:pPr lvl="1"/>
            <a:r>
              <a:rPr dirty="0"/>
              <a:t>increases chance of finding good solutions if you understand full space of possibilities</a:t>
            </a:r>
          </a:p>
          <a:p>
            <a:r>
              <a:rPr dirty="0"/>
              <a:t>what counts as effective?</a:t>
            </a:r>
          </a:p>
          <a:p>
            <a:pPr lvl="1"/>
            <a:r>
              <a:rPr dirty="0"/>
              <a:t>novel: enable entirely new kinds of analysis </a:t>
            </a:r>
          </a:p>
          <a:p>
            <a:pPr lvl="1"/>
            <a:r>
              <a:rPr dirty="0"/>
              <a:t>faster: speed up existing workflows</a:t>
            </a:r>
          </a:p>
        </p:txBody>
      </p:sp>
      <p:sp>
        <p:nvSpPr>
          <p:cNvPr id="246" name="Shape 2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235744" y="1557338"/>
            <a:ext cx="8722519" cy="52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1" tIns="21431" rIns="21431" bIns="21431">
            <a:spAutoFit/>
          </a:bodyPr>
          <a:lstStyle>
            <a:lvl1pPr algn="l" defTabSz="609600">
              <a:defRPr sz="2800" b="1">
                <a:latin typeface="+mn-lt"/>
                <a:ea typeface="+mn-ea"/>
                <a:cs typeface="+mn-cs"/>
                <a:sym typeface="Rockwell"/>
              </a:defRPr>
            </a:lvl1pPr>
          </a:lstStyle>
          <a:p>
            <a:r>
              <a:rPr sz="1575" dirty="0"/>
              <a:t>Computer-based visualization systems provide visual representations of datasets designed to help people carry out </a:t>
            </a:r>
            <a:r>
              <a:rPr sz="1575" dirty="0">
                <a:solidFill>
                  <a:srgbClr val="FF0000"/>
                </a:solidFill>
              </a:rPr>
              <a:t>tasks</a:t>
            </a:r>
            <a:r>
              <a:rPr sz="1575" dirty="0"/>
              <a:t> more </a:t>
            </a:r>
            <a:r>
              <a:rPr sz="1575" dirty="0">
                <a:solidFill>
                  <a:srgbClr val="FF0000"/>
                </a:solidFill>
              </a:rPr>
              <a:t>effectively</a:t>
            </a:r>
            <a:r>
              <a:rPr sz="1575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5852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resource limitations are we faced with?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235744" y="2257425"/>
            <a:ext cx="8915400" cy="37719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</a:t>
            </a:r>
            <a:r>
              <a:rPr dirty="0" smtClean="0"/>
              <a:t>omputational </a:t>
            </a:r>
            <a:r>
              <a:rPr dirty="0"/>
              <a:t>limits</a:t>
            </a:r>
          </a:p>
          <a:p>
            <a:pPr lvl="1"/>
            <a:r>
              <a:rPr dirty="0"/>
              <a:t>processing time</a:t>
            </a:r>
          </a:p>
          <a:p>
            <a:pPr lvl="1"/>
            <a:r>
              <a:rPr dirty="0"/>
              <a:t>system memory</a:t>
            </a:r>
          </a:p>
          <a:p>
            <a:r>
              <a:rPr lang="en-US" dirty="0" smtClean="0"/>
              <a:t>H</a:t>
            </a:r>
            <a:r>
              <a:rPr dirty="0" smtClean="0"/>
              <a:t>uman </a:t>
            </a:r>
            <a:r>
              <a:rPr dirty="0"/>
              <a:t>limits</a:t>
            </a:r>
          </a:p>
          <a:p>
            <a:pPr lvl="1"/>
            <a:r>
              <a:rPr dirty="0"/>
              <a:t>human attention and memory</a:t>
            </a:r>
          </a:p>
          <a:p>
            <a:r>
              <a:rPr lang="en-US" dirty="0" smtClean="0"/>
              <a:t>D</a:t>
            </a:r>
            <a:r>
              <a:rPr dirty="0" smtClean="0"/>
              <a:t>isplay </a:t>
            </a:r>
            <a:r>
              <a:rPr dirty="0"/>
              <a:t>limits</a:t>
            </a:r>
          </a:p>
          <a:p>
            <a:pPr lvl="1"/>
            <a:r>
              <a:rPr dirty="0"/>
              <a:t>pixels are precious resource, the most constrained resource</a:t>
            </a:r>
          </a:p>
          <a:p>
            <a:pPr lvl="1"/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information density</a:t>
            </a:r>
            <a:r>
              <a:rPr dirty="0"/>
              <a:t>: ratio of space used to encode info vs unused whitespace</a:t>
            </a:r>
          </a:p>
          <a:p>
            <a:pPr lvl="2"/>
            <a:r>
              <a:rPr dirty="0"/>
              <a:t>tradeoff between clutter and wasting space, find sweet spot between dense and sparse</a:t>
            </a:r>
          </a:p>
        </p:txBody>
      </p:sp>
      <p:sp>
        <p:nvSpPr>
          <p:cNvPr id="255" name="Shape 2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235744" y="1557338"/>
            <a:ext cx="8722519" cy="52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1431" tIns="21431" rIns="21431" bIns="21431">
            <a:spAutoFit/>
          </a:bodyPr>
          <a:lstStyle>
            <a:lvl1pPr algn="l" defTabSz="609600">
              <a:defRPr sz="2800" b="1">
                <a:latin typeface="+mn-lt"/>
                <a:ea typeface="+mn-ea"/>
                <a:cs typeface="+mn-cs"/>
                <a:sym typeface="Rockwell"/>
              </a:defRPr>
            </a:lvl1pPr>
          </a:lstStyle>
          <a:p>
            <a:r>
              <a:rPr sz="1575"/>
              <a:t>Vis designers must take into account three very different kinds of resource limitations: those of computers, of humans, and of displays. </a:t>
            </a:r>
          </a:p>
        </p:txBody>
      </p:sp>
      <p:pic>
        <p:nvPicPr>
          <p:cNvPr id="257" name="圖片 25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06" y="1428750"/>
            <a:ext cx="8865394" cy="7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63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analyze?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xfrm>
            <a:off x="235744" y="1285875"/>
            <a:ext cx="4402406" cy="4521994"/>
          </a:xfrm>
          <a:prstGeom prst="rect">
            <a:avLst/>
          </a:prstGeom>
        </p:spPr>
        <p:txBody>
          <a:bodyPr/>
          <a:lstStyle/>
          <a:p>
            <a:pPr marL="446274" indent="-189099"/>
            <a:r>
              <a:t>imposes structure on huge design space</a:t>
            </a:r>
          </a:p>
          <a:p>
            <a:pPr marL="660083" lvl="1" indent="-145733"/>
            <a:r>
              <a:t>scaffold to help you think systematically about choices</a:t>
            </a:r>
          </a:p>
          <a:p>
            <a:pPr marL="660083" lvl="1" indent="-145733"/>
            <a:r>
              <a:t>analyzing existing as stepping stone to designing new</a:t>
            </a:r>
          </a:p>
          <a:p>
            <a:pPr marL="660083" lvl="1" indent="-145733"/>
            <a:r>
              <a:t>most possibilities ineffective for particular task/data combination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grpSp>
        <p:nvGrpSpPr>
          <p:cNvPr id="269" name="Group 269"/>
          <p:cNvGrpSpPr/>
          <p:nvPr/>
        </p:nvGrpSpPr>
        <p:grpSpPr>
          <a:xfrm>
            <a:off x="4543242" y="1070491"/>
            <a:ext cx="4227697" cy="3049953"/>
            <a:chOff x="0" y="0"/>
            <a:chExt cx="7515904" cy="5422138"/>
          </a:xfrm>
        </p:grpSpPr>
        <p:pic>
          <p:nvPicPr>
            <p:cNvPr id="263" name="spacetree-kangaroo-crop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8560" y="486530"/>
              <a:ext cx="2681983" cy="3678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Shape 264"/>
            <p:cNvSpPr/>
            <p:nvPr/>
          </p:nvSpPr>
          <p:spPr>
            <a:xfrm>
              <a:off x="0" y="4317238"/>
              <a:ext cx="3263900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1431" tIns="21431" rIns="21431" bIns="21431" numCol="1" anchor="t">
              <a:noAutofit/>
            </a:bodyPr>
            <a:lstStyle>
              <a:lvl1pPr algn="l" defTabSz="1295400">
                <a:spcBef>
                  <a:spcPts val="900"/>
                </a:spcBef>
                <a:defRPr sz="1400" i="1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rPr sz="788"/>
                <a:t>[SpaceTree: Supporting Exploration in Large Node Link Tree, Design Evolution and Empirical Evaluation. Grosjean, Plaisant, and Bederson. Proc. InfoVis 2002, p 57–64.]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234683" y="38100"/>
              <a:ext cx="2498802" cy="6551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1431" tIns="21431" rIns="21431" bIns="21431" numCol="1" anchor="t">
              <a:noAutofit/>
            </a:bodyPr>
            <a:lstStyle>
              <a:lvl1pPr algn="l" defTabSz="1219200">
                <a:buClr>
                  <a:srgbClr val="1D2157"/>
                </a:buClr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Rockwell"/>
                </a:defRPr>
              </a:lvl1pPr>
            </a:lstStyle>
            <a:p>
              <a:r>
                <a:rPr sz="1575"/>
                <a:t>SpaceTree</a:t>
              </a:r>
            </a:p>
          </p:txBody>
        </p:sp>
        <p:pic>
          <p:nvPicPr>
            <p:cNvPr id="266" name="treejuxtaposer-crop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92495" y="501423"/>
              <a:ext cx="3650760" cy="3643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" name="Shape 267"/>
            <p:cNvSpPr/>
            <p:nvPr/>
          </p:nvSpPr>
          <p:spPr>
            <a:xfrm>
              <a:off x="3693204" y="4368038"/>
              <a:ext cx="3822701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1431" tIns="21431" rIns="21431" bIns="21431" numCol="1" anchor="t">
              <a:noAutofit/>
            </a:bodyPr>
            <a:lstStyle>
              <a:lvl1pPr algn="l" defTabSz="1295400">
                <a:spcBef>
                  <a:spcPts val="900"/>
                </a:spcBef>
                <a:defRPr sz="1400" i="1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r>
                <a:rPr sz="788"/>
                <a:t>[TreeJuxtaposer: Scalable Tree Comparison Using Focus+Context With Guaranteed Visibility. ACM Trans. on Graphics (Proc. SIGGRAPH) 22:453– 462, 2003.]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3641507" y="0"/>
              <a:ext cx="3414510" cy="770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1431" tIns="21431" rIns="21431" bIns="21431" numCol="1" anchor="t">
              <a:noAutofit/>
            </a:bodyPr>
            <a:lstStyle>
              <a:lvl1pPr algn="l" defTabSz="1219200">
                <a:buClr>
                  <a:srgbClr val="1D2157"/>
                </a:buClr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Rockwell"/>
                </a:defRPr>
              </a:lvl1pPr>
            </a:lstStyle>
            <a:p>
              <a:r>
                <a:rPr sz="1575"/>
                <a:t>TreeJuxtaposer</a:t>
              </a:r>
            </a:p>
          </p:txBody>
        </p:sp>
      </p:grpSp>
      <p:grpSp>
        <p:nvGrpSpPr>
          <p:cNvPr id="272" name="Group 272"/>
          <p:cNvGrpSpPr/>
          <p:nvPr/>
        </p:nvGrpSpPr>
        <p:grpSpPr>
          <a:xfrm>
            <a:off x="258444" y="4177234"/>
            <a:ext cx="8689102" cy="2101011"/>
            <a:chOff x="0" y="0"/>
            <a:chExt cx="15447291" cy="3735130"/>
          </a:xfrm>
        </p:grpSpPr>
        <p:pic>
          <p:nvPicPr>
            <p:cNvPr id="270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457907" y="911316"/>
              <a:ext cx="1989385" cy="1987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fig3.9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004800" cy="3735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4868862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 advAuto="0"/>
      <p:bldP spid="272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Further reading</a:t>
            </a:r>
          </a:p>
        </p:txBody>
      </p:sp>
      <p:sp>
        <p:nvSpPr>
          <p:cNvPr id="275" name="Shape 27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342899" indent="-342899">
              <a:defRPr sz="3800"/>
            </a:lvl1pPr>
            <a:lvl2pPr>
              <a:defRPr i="1"/>
            </a:lvl2pPr>
          </a:lstStyle>
          <a:p>
            <a:r>
              <a:rPr dirty="0"/>
              <a:t>Visualization Analysis and Design. </a:t>
            </a:r>
            <a:r>
              <a:rPr dirty="0" err="1"/>
              <a:t>Munzner</a:t>
            </a:r>
            <a:r>
              <a:rPr dirty="0"/>
              <a:t>.  </a:t>
            </a:r>
            <a:r>
              <a:rPr dirty="0" smtClean="0"/>
              <a:t>AK </a:t>
            </a:r>
            <a:r>
              <a:rPr dirty="0"/>
              <a:t>Peters Visualization Series,  CRC Press, 2014.</a:t>
            </a:r>
          </a:p>
          <a:p>
            <a:pPr lvl="1"/>
            <a:r>
              <a:rPr dirty="0"/>
              <a:t>Chap 1: What’s Vis, and Why Do It?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473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0" y="1771106"/>
            <a:ext cx="407765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g0v</a:t>
            </a:r>
            <a:r>
              <a:rPr lang="zh-TW" altLang="en-US" dirty="0"/>
              <a:t>全國重度級急救責任醫院急診即時訊息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25" y="1783782"/>
            <a:ext cx="4590510" cy="407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60" y="1809548"/>
            <a:ext cx="5542080" cy="414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6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g0v </a:t>
            </a:r>
            <a:r>
              <a:rPr lang="zh-TW" altLang="en-US" dirty="0" smtClean="0"/>
              <a:t>政治獻金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623998"/>
            <a:ext cx="3843588" cy="216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618911"/>
            <a:ext cx="4013502" cy="225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6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g0v </a:t>
            </a:r>
            <a:r>
              <a:rPr lang="zh-TW" altLang="en-US" dirty="0"/>
              <a:t>政治獻</a:t>
            </a:r>
            <a:r>
              <a:rPr lang="zh-TW" altLang="en-US" dirty="0" smtClean="0"/>
              <a:t>金視覺化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74" y="1969381"/>
            <a:ext cx="6555653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1951646"/>
            <a:ext cx="6555653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3241025" y="1494084"/>
            <a:ext cx="2661950" cy="2275263"/>
          </a:xfrm>
          <a:prstGeom prst="ellipse">
            <a:avLst/>
          </a:prstGeom>
          <a:solidFill>
            <a:srgbClr val="6CF1F4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文字方塊 4"/>
          <p:cNvSpPr txBox="1"/>
          <p:nvPr/>
        </p:nvSpPr>
        <p:spPr>
          <a:xfrm>
            <a:off x="3464877" y="2435508"/>
            <a:ext cx="2214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>
                <a:latin typeface="Adobe 黑体 Std R" pitchFamily="34" charset="-128"/>
                <a:ea typeface="Adobe 黑体 Std R" pitchFamily="34" charset="-128"/>
              </a:rPr>
              <a:t>開放資料</a:t>
            </a:r>
          </a:p>
        </p:txBody>
      </p:sp>
      <p:sp>
        <p:nvSpPr>
          <p:cNvPr id="16" name="橢圓 15"/>
          <p:cNvSpPr/>
          <p:nvPr/>
        </p:nvSpPr>
        <p:spPr>
          <a:xfrm>
            <a:off x="2249742" y="2827923"/>
            <a:ext cx="2661950" cy="2275263"/>
          </a:xfrm>
          <a:prstGeom prst="ellipse">
            <a:avLst/>
          </a:prstGeom>
          <a:solidFill>
            <a:srgbClr val="6CF1F4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7" name="橢圓 16"/>
          <p:cNvSpPr/>
          <p:nvPr/>
        </p:nvSpPr>
        <p:spPr>
          <a:xfrm>
            <a:off x="4247964" y="2827923"/>
            <a:ext cx="2661950" cy="2275263"/>
          </a:xfrm>
          <a:prstGeom prst="ellipse">
            <a:avLst/>
          </a:prstGeom>
          <a:solidFill>
            <a:srgbClr val="6CF1F4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9" name="文字方塊 8"/>
          <p:cNvSpPr txBox="1"/>
          <p:nvPr/>
        </p:nvSpPr>
        <p:spPr>
          <a:xfrm>
            <a:off x="2473594" y="3875464"/>
            <a:ext cx="2214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>
                <a:latin typeface="Adobe 黑体 Std R" pitchFamily="34" charset="-128"/>
                <a:ea typeface="Adobe 黑体 Std R" pitchFamily="34" charset="-128"/>
              </a:rPr>
              <a:t>群眾參與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572000" y="3875464"/>
            <a:ext cx="2214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>
                <a:latin typeface="Adobe 黑体 Std R" pitchFamily="34" charset="-128"/>
                <a:ea typeface="Adobe 黑体 Std R" pitchFamily="34" charset="-128"/>
              </a:rPr>
              <a:t>視覺化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3383868" y="2406307"/>
            <a:ext cx="2430270" cy="2102813"/>
            <a:chOff x="4439816" y="2048985"/>
            <a:chExt cx="3240360" cy="2803751"/>
          </a:xfrm>
        </p:grpSpPr>
        <p:sp>
          <p:nvSpPr>
            <p:cNvPr id="12" name="橢圓 11"/>
            <p:cNvSpPr/>
            <p:nvPr/>
          </p:nvSpPr>
          <p:spPr>
            <a:xfrm>
              <a:off x="4439816" y="2048985"/>
              <a:ext cx="3240360" cy="2803751"/>
            </a:xfrm>
            <a:prstGeom prst="ellipse">
              <a:avLst/>
            </a:prstGeom>
            <a:solidFill>
              <a:srgbClr val="FF00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634967" y="3189250"/>
              <a:ext cx="295232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100" dirty="0">
                  <a:latin typeface="Adobe 黑体 Std R" pitchFamily="34" charset="-128"/>
                  <a:ea typeface="Adobe 黑体 Std R" pitchFamily="34" charset="-128"/>
                </a:rPr>
                <a:t>社會議題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7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Trend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Big data and open data</a:t>
            </a: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html5 web platform for </a:t>
            </a:r>
            <a:r>
              <a:rPr lang="en-US" altLang="zh-TW" dirty="0"/>
              <a:t>interactive </a:t>
            </a:r>
            <a:r>
              <a:rPr lang="en-US" altLang="zh-TW" dirty="0" smtClean="0"/>
              <a:t>display</a:t>
            </a:r>
            <a:endParaRPr lang="zh-TW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3508" y="3155794"/>
            <a:ext cx="8819964" cy="813725"/>
          </a:xfrm>
          <a:prstGeom prst="rect">
            <a:avLst/>
          </a:prstGeom>
          <a:solidFill>
            <a:srgbClr val="E7EBF2">
              <a:alpha val="74118"/>
            </a:srgbClr>
          </a:solidFill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TW" alt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開放資料與資訊科技的群眾參與</a:t>
            </a:r>
            <a:endParaRPr lang="en-US" altLang="zh-TW" sz="45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14" y="1011463"/>
            <a:ext cx="1600200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1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1277</Words>
  <Application>Microsoft Office PowerPoint</Application>
  <PresentationFormat>如螢幕大小 (4:3)</PresentationFormat>
  <Paragraphs>278</Paragraphs>
  <Slides>47</Slides>
  <Notes>10</Notes>
  <HiddenSlides>0</HiddenSlides>
  <MMClips>1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7" baseType="lpstr">
      <vt:lpstr>Adobe 黑体 Std R</vt:lpstr>
      <vt:lpstr>Gill Sans SemiBold</vt:lpstr>
      <vt:lpstr>宋体</vt:lpstr>
      <vt:lpstr>微軟正黑體</vt:lpstr>
      <vt:lpstr>新細明體</vt:lpstr>
      <vt:lpstr>Arial</vt:lpstr>
      <vt:lpstr>Calibri</vt:lpstr>
      <vt:lpstr>Rockwell</vt:lpstr>
      <vt:lpstr>Office 佈景主題</vt:lpstr>
      <vt:lpstr>Image</vt:lpstr>
      <vt:lpstr>Information Visualization  introduction</vt:lpstr>
      <vt:lpstr>outline</vt:lpstr>
      <vt:lpstr>PowerPoint 簡報</vt:lpstr>
      <vt:lpstr>g0v 中央政府總預算</vt:lpstr>
      <vt:lpstr>g0v全國重度級急救責任醫院急診即時訊息</vt:lpstr>
      <vt:lpstr>g0v 政治獻金</vt:lpstr>
      <vt:lpstr>g0v 政治獻金視覺化</vt:lpstr>
      <vt:lpstr>PowerPoint 簡報</vt:lpstr>
      <vt:lpstr>Trend</vt:lpstr>
      <vt:lpstr>Definition</vt:lpstr>
      <vt:lpstr>Text book</vt:lpstr>
      <vt:lpstr>Outline</vt:lpstr>
      <vt:lpstr>Why is validation difficult?</vt:lpstr>
      <vt:lpstr>Grading</vt:lpstr>
      <vt:lpstr>Homework (40%)</vt:lpstr>
      <vt:lpstr>數據看台灣</vt:lpstr>
      <vt:lpstr>Paper Presentation (15%)</vt:lpstr>
      <vt:lpstr>Final Projects (45%)</vt:lpstr>
      <vt:lpstr>Final Projects</vt:lpstr>
      <vt:lpstr>News Visualization</vt:lpstr>
      <vt:lpstr>NY Times - Men’s 100-Meter Sprint</vt:lpstr>
      <vt:lpstr>PowerPoint 簡報</vt:lpstr>
      <vt:lpstr>PowerPoint 簡報</vt:lpstr>
      <vt:lpstr>Mikaela Shiffrin pulling away for gold</vt:lpstr>
      <vt:lpstr>PowerPoint 簡報</vt:lpstr>
      <vt:lpstr>How Uber Uses Psychological Tricks to Push Its Drivers’ Buttons</vt:lpstr>
      <vt:lpstr>PowerPoint 簡報</vt:lpstr>
      <vt:lpstr>鏡周刊-數讀政治獻金</vt:lpstr>
      <vt:lpstr>PowerPoint 簡報</vt:lpstr>
      <vt:lpstr>關鍵評論-中南部人口減少有多嚴重？</vt:lpstr>
      <vt:lpstr>Resource</vt:lpstr>
      <vt:lpstr>Resource</vt:lpstr>
      <vt:lpstr>Reference book</vt:lpstr>
      <vt:lpstr>Reference conference</vt:lpstr>
      <vt:lpstr>PowerPoint 簡報</vt:lpstr>
      <vt:lpstr>Reference</vt:lpstr>
      <vt:lpstr>Introduction</vt:lpstr>
      <vt:lpstr>Definition</vt:lpstr>
      <vt:lpstr>Why have a human in the loop?</vt:lpstr>
      <vt:lpstr>Why have a Computer in the loop?</vt:lpstr>
      <vt:lpstr>Why use an external representation?</vt:lpstr>
      <vt:lpstr>Why depend on vision?</vt:lpstr>
      <vt:lpstr>Why represent all the data?</vt:lpstr>
      <vt:lpstr>Why focus on tasks and effectiveness?</vt:lpstr>
      <vt:lpstr>What resource limitations are we faced with?</vt:lpstr>
      <vt:lpstr>Why analyze?</vt:lpstr>
      <vt:lpstr>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Visualization </dc:title>
  <dc:creator>mtchi</dc:creator>
  <cp:lastModifiedBy>Ming-Te Chi</cp:lastModifiedBy>
  <cp:revision>30</cp:revision>
  <dcterms:created xsi:type="dcterms:W3CDTF">2017-02-21T12:28:58Z</dcterms:created>
  <dcterms:modified xsi:type="dcterms:W3CDTF">2018-02-26T05:45:17Z</dcterms:modified>
</cp:coreProperties>
</file>