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9" r:id="rId12"/>
    <p:sldId id="270" r:id="rId13"/>
    <p:sldId id="266" r:id="rId14"/>
    <p:sldId id="277" r:id="rId15"/>
    <p:sldId id="271" r:id="rId16"/>
    <p:sldId id="274" r:id="rId17"/>
    <p:sldId id="267" r:id="rId18"/>
    <p:sldId id="273" r:id="rId19"/>
    <p:sldId id="272" r:id="rId20"/>
    <p:sldId id="278" r:id="rId21"/>
    <p:sldId id="280" r:id="rId22"/>
    <p:sldId id="281" r:id="rId23"/>
    <p:sldId id="276" r:id="rId24"/>
    <p:sldId id="275" r:id="rId2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6" autoAdjust="0"/>
    <p:restoredTop sz="88246" autoAdjust="0"/>
  </p:normalViewPr>
  <p:slideViewPr>
    <p:cSldViewPr>
      <p:cViewPr varScale="1">
        <p:scale>
          <a:sx n="86" d="100"/>
          <a:sy n="86" d="100"/>
        </p:scale>
        <p:origin x="3008" y="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0789A6-F6FA-4428-8972-AABEFB666F15}" type="datetimeFigureOut">
              <a:rPr lang="zh-TW" altLang="en-US" smtClean="0"/>
              <a:t>2019/3/4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550A75-E42D-4F1E-948F-21B622450C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7841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2019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50A75-E42D-4F1E-948F-21B622450C8E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67188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https://en.wikipedia.org/wiki/Netpbm_format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50A75-E42D-4F1E-948F-21B622450C8E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62062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C++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50A75-E42D-4F1E-948F-21B622450C8E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67316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/>
              <a:t>COP: center of projection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50A75-E42D-4F1E-948F-21B622450C8E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75376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50A75-E42D-4F1E-948F-21B622450C8E}" type="slidenum">
              <a:rPr lang="zh-TW" altLang="en-US" smtClean="0"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13192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50A75-E42D-4F1E-948F-21B622450C8E}" type="slidenum">
              <a:rPr lang="zh-TW" altLang="en-US" smtClean="0"/>
              <a:t>17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8727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2019/3/4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2019/3/4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2019/3/4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2019/3/4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2019/3/4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2019/3/4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2019/3/4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2019/3/4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2019/3/4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2019/3/4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2019/3/4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t>2019/3/4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1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3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4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TW" b="1" dirty="0"/>
              <a:t>Computer Graphics</a:t>
            </a:r>
            <a:br>
              <a:rPr lang="en-US" altLang="zh-TW" b="1" dirty="0"/>
            </a:br>
            <a:r>
              <a:rPr lang="en-US" altLang="zh-TW" dirty="0"/>
              <a:t>Ray </a:t>
            </a:r>
            <a:r>
              <a:rPr lang="en-US" altLang="zh-TW" dirty="0" smtClean="0"/>
              <a:t>tracing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smtClean="0"/>
              <a:t>Step 1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749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ppm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altLang="zh-TW" sz="1800" dirty="0">
                <a:latin typeface="Consolas" panose="020B0609020204030204" pitchFamily="49" charset="0"/>
              </a:rPr>
              <a:t>file &lt;&lt; "P3\n" &lt;&lt; width &lt;&lt; " " &lt;&lt; height &lt;&lt; "\n255\n";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FF0000"/>
                </a:solidFill>
                <a:latin typeface="Consolas" panose="020B0609020204030204" pitchFamily="49" charset="0"/>
              </a:rPr>
              <a:t>for (</a:t>
            </a:r>
            <a:r>
              <a:rPr lang="en-US" altLang="zh-TW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int</a:t>
            </a:r>
            <a:r>
              <a:rPr lang="en-US" altLang="zh-TW" sz="1800" dirty="0">
                <a:solidFill>
                  <a:srgbClr val="FF0000"/>
                </a:solidFill>
                <a:latin typeface="Consolas" panose="020B0609020204030204" pitchFamily="49" charset="0"/>
              </a:rPr>
              <a:t> j = height - 1; j &gt;= 0; j--) {</a:t>
            </a:r>
          </a:p>
          <a:p>
            <a:pPr marL="0" indent="0">
              <a:buNone/>
            </a:pPr>
            <a:r>
              <a:rPr lang="nn-NO" altLang="zh-TW" sz="1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   for </a:t>
            </a:r>
            <a:r>
              <a:rPr lang="nn-NO" altLang="zh-TW" sz="1800" dirty="0">
                <a:solidFill>
                  <a:srgbClr val="FF0000"/>
                </a:solidFill>
                <a:latin typeface="Consolas" panose="020B0609020204030204" pitchFamily="49" charset="0"/>
              </a:rPr>
              <a:t>(int i = 0; i &lt; width; i++) {</a:t>
            </a: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        float </a:t>
            </a:r>
            <a:r>
              <a:rPr lang="en-US" altLang="zh-TW" sz="1800" dirty="0">
                <a:latin typeface="Consolas" panose="020B0609020204030204" pitchFamily="49" charset="0"/>
              </a:rPr>
              <a:t>r = float(</a:t>
            </a:r>
            <a:r>
              <a:rPr lang="en-US" altLang="zh-TW" sz="1800" dirty="0" err="1">
                <a:latin typeface="Consolas" panose="020B0609020204030204" pitchFamily="49" charset="0"/>
              </a:rPr>
              <a:t>i</a:t>
            </a:r>
            <a:r>
              <a:rPr lang="en-US" altLang="zh-TW" sz="1800" dirty="0">
                <a:latin typeface="Consolas" panose="020B0609020204030204" pitchFamily="49" charset="0"/>
              </a:rPr>
              <a:t>) / float(width);</a:t>
            </a: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        float </a:t>
            </a:r>
            <a:r>
              <a:rPr lang="en-US" altLang="zh-TW" sz="1800" dirty="0">
                <a:latin typeface="Consolas" panose="020B0609020204030204" pitchFamily="49" charset="0"/>
              </a:rPr>
              <a:t>g = float(j) / float(height);</a:t>
            </a: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        float </a:t>
            </a:r>
            <a:r>
              <a:rPr lang="en-US" altLang="zh-TW" sz="1800" dirty="0">
                <a:latin typeface="Consolas" panose="020B0609020204030204" pitchFamily="49" charset="0"/>
              </a:rPr>
              <a:t>b = 0.2;</a:t>
            </a:r>
          </a:p>
          <a:p>
            <a:pPr marL="0" indent="0">
              <a:buNone/>
            </a:pPr>
            <a:endParaRPr lang="zh-TW" altLang="en-US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        file </a:t>
            </a:r>
            <a:r>
              <a:rPr lang="en-US" altLang="zh-TW" sz="1800" dirty="0">
                <a:latin typeface="Consolas" panose="020B0609020204030204" pitchFamily="49" charset="0"/>
              </a:rPr>
              <a:t>&lt;&lt; </a:t>
            </a:r>
            <a:r>
              <a:rPr lang="en-US" altLang="zh-TW" sz="1800" dirty="0" err="1">
                <a:latin typeface="Consolas" panose="020B0609020204030204" pitchFamily="49" charset="0"/>
              </a:rPr>
              <a:t>int</a:t>
            </a:r>
            <a:r>
              <a:rPr lang="en-US" altLang="zh-TW" sz="1800" dirty="0">
                <a:latin typeface="Consolas" panose="020B0609020204030204" pitchFamily="49" charset="0"/>
              </a:rPr>
              <a:t>(r * 255) &lt;&lt; " " &lt;&lt; </a:t>
            </a:r>
            <a:r>
              <a:rPr lang="en-US" altLang="zh-TW" sz="1800" dirty="0" err="1">
                <a:latin typeface="Consolas" panose="020B0609020204030204" pitchFamily="49" charset="0"/>
              </a:rPr>
              <a:t>int</a:t>
            </a:r>
            <a:r>
              <a:rPr lang="en-US" altLang="zh-TW" sz="1800" dirty="0">
                <a:latin typeface="Consolas" panose="020B0609020204030204" pitchFamily="49" charset="0"/>
              </a:rPr>
              <a:t>(g * 255) &lt;&lt; " " &lt;&lt; </a:t>
            </a:r>
            <a:r>
              <a:rPr lang="en-US" altLang="zh-TW" sz="1800" dirty="0" err="1">
                <a:latin typeface="Consolas" panose="020B0609020204030204" pitchFamily="49" charset="0"/>
              </a:rPr>
              <a:t>int</a:t>
            </a:r>
            <a:r>
              <a:rPr lang="en-US" altLang="zh-TW" sz="1800" dirty="0">
                <a:latin typeface="Consolas" panose="020B0609020204030204" pitchFamily="49" charset="0"/>
              </a:rPr>
              <a:t>(b * 255) &lt;&lt; "\n";</a:t>
            </a:r>
          </a:p>
          <a:p>
            <a:pPr marL="0" indent="0">
              <a:buNone/>
            </a:pPr>
            <a:r>
              <a:rPr lang="en-US" altLang="zh-TW" sz="1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   }</a:t>
            </a:r>
            <a:endParaRPr lang="en-US" altLang="zh-TW" sz="1800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800" dirty="0">
                <a:solidFill>
                  <a:srgbClr val="FF0000"/>
                </a:solidFill>
                <a:latin typeface="Consolas" panose="020B0609020204030204" pitchFamily="49" charset="0"/>
              </a:rPr>
              <a:t>}</a:t>
            </a:r>
            <a:endParaRPr lang="zh-TW" altLang="en-US" sz="1800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1737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Primary </a:t>
            </a:r>
            <a:r>
              <a:rPr lang="en-US" altLang="zh-TW" dirty="0" smtClean="0"/>
              <a:t>Rays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pt-BR" altLang="zh-TW" sz="1600" dirty="0" smtClean="0">
                <a:latin typeface="Consolas" panose="020B0609020204030204" pitchFamily="49" charset="0"/>
              </a:rPr>
              <a:t>vec3 lower_left_corner(-2, -1, -1);</a:t>
            </a:r>
          </a:p>
          <a:p>
            <a:pPr marL="0" indent="0">
              <a:buNone/>
            </a:pPr>
            <a:r>
              <a:rPr lang="en-US" altLang="zh-TW" sz="1600" dirty="0" smtClean="0">
                <a:latin typeface="Consolas" panose="020B0609020204030204" pitchFamily="49" charset="0"/>
              </a:rPr>
              <a:t>vec3 origin(0, 0, 0);</a:t>
            </a:r>
          </a:p>
          <a:p>
            <a:pPr marL="0" indent="0">
              <a:buNone/>
            </a:pPr>
            <a:r>
              <a:rPr lang="en-US" altLang="zh-TW" sz="1600" dirty="0">
                <a:latin typeface="Consolas" panose="020B0609020204030204" pitchFamily="49" charset="0"/>
              </a:rPr>
              <a:t>vec3 </a:t>
            </a:r>
            <a:r>
              <a:rPr lang="en-US" altLang="zh-TW" sz="1600" dirty="0" smtClean="0">
                <a:latin typeface="Consolas" panose="020B0609020204030204" pitchFamily="49" charset="0"/>
              </a:rPr>
              <a:t>horizontal(4, </a:t>
            </a:r>
            <a:r>
              <a:rPr lang="en-US" altLang="zh-TW" sz="1600" dirty="0">
                <a:latin typeface="Consolas" panose="020B0609020204030204" pitchFamily="49" charset="0"/>
              </a:rPr>
              <a:t>0, 0);</a:t>
            </a:r>
            <a:endParaRPr lang="pt-BR" altLang="zh-TW" sz="16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600" dirty="0">
                <a:latin typeface="Consolas" panose="020B0609020204030204" pitchFamily="49" charset="0"/>
              </a:rPr>
              <a:t>vec3 </a:t>
            </a:r>
            <a:r>
              <a:rPr lang="en-US" altLang="zh-TW" sz="1600" dirty="0" smtClean="0">
                <a:latin typeface="Consolas" panose="020B0609020204030204" pitchFamily="49" charset="0"/>
              </a:rPr>
              <a:t>vertical(0</a:t>
            </a:r>
            <a:r>
              <a:rPr lang="en-US" altLang="zh-TW" sz="1600" dirty="0">
                <a:latin typeface="Consolas" panose="020B0609020204030204" pitchFamily="49" charset="0"/>
              </a:rPr>
              <a:t>, </a:t>
            </a:r>
            <a:r>
              <a:rPr lang="en-US" altLang="zh-TW" sz="1600" dirty="0" smtClean="0">
                <a:latin typeface="Consolas" panose="020B0609020204030204" pitchFamily="49" charset="0"/>
              </a:rPr>
              <a:t>2, </a:t>
            </a:r>
            <a:r>
              <a:rPr lang="en-US" altLang="zh-TW" sz="1600" dirty="0">
                <a:latin typeface="Consolas" panose="020B0609020204030204" pitchFamily="49" charset="0"/>
              </a:rPr>
              <a:t>0</a:t>
            </a:r>
            <a:r>
              <a:rPr lang="en-US" altLang="zh-TW" sz="1600" dirty="0" smtClean="0">
                <a:latin typeface="Consolas" panose="020B0609020204030204" pitchFamily="49" charset="0"/>
              </a:rPr>
              <a:t>);</a:t>
            </a:r>
            <a:endParaRPr lang="pt-BR" altLang="zh-TW" sz="1600" dirty="0" smtClean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pt-BR" altLang="zh-TW" sz="1600" dirty="0" smtClean="0">
                <a:latin typeface="Consolas" panose="020B0609020204030204" pitchFamily="49" charset="0"/>
              </a:rPr>
              <a:t>file </a:t>
            </a:r>
            <a:r>
              <a:rPr lang="pt-BR" altLang="zh-TW" sz="1600" dirty="0">
                <a:latin typeface="Consolas" panose="020B0609020204030204" pitchFamily="49" charset="0"/>
              </a:rPr>
              <a:t>&lt;&lt; "P3\n" &lt;&lt; width &lt;&lt; " " &lt;&lt; height &lt;&lt; "\n255\n";</a:t>
            </a:r>
          </a:p>
          <a:p>
            <a:pPr marL="0" indent="0">
              <a:buNone/>
            </a:pPr>
            <a:r>
              <a:rPr lang="en-US" altLang="zh-TW" sz="1600" dirty="0">
                <a:latin typeface="Consolas" panose="020B0609020204030204" pitchFamily="49" charset="0"/>
              </a:rPr>
              <a:t>for (</a:t>
            </a:r>
            <a:r>
              <a:rPr lang="en-US" altLang="zh-TW" sz="1600" dirty="0" err="1">
                <a:latin typeface="Consolas" panose="020B0609020204030204" pitchFamily="49" charset="0"/>
              </a:rPr>
              <a:t>int</a:t>
            </a:r>
            <a:r>
              <a:rPr lang="en-US" altLang="zh-TW" sz="1600" dirty="0">
                <a:latin typeface="Consolas" panose="020B0609020204030204" pitchFamily="49" charset="0"/>
              </a:rPr>
              <a:t> j = height - 1; j &gt;= 0; j--) {</a:t>
            </a:r>
          </a:p>
          <a:p>
            <a:pPr marL="0" indent="0">
              <a:buNone/>
            </a:pPr>
            <a:r>
              <a:rPr lang="nn-NO" altLang="zh-TW" sz="1600" dirty="0" smtClean="0">
                <a:latin typeface="Consolas" panose="020B0609020204030204" pitchFamily="49" charset="0"/>
              </a:rPr>
              <a:t>    for </a:t>
            </a:r>
            <a:r>
              <a:rPr lang="nn-NO" altLang="zh-TW" sz="1600" dirty="0">
                <a:latin typeface="Consolas" panose="020B0609020204030204" pitchFamily="49" charset="0"/>
              </a:rPr>
              <a:t>(int i = 0; i &lt; width; i++) </a:t>
            </a:r>
            <a:r>
              <a:rPr lang="nn-NO" altLang="zh-TW" sz="1600" dirty="0" smtClean="0">
                <a:latin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nn-NO" altLang="zh-TW" sz="1600" dirty="0">
                <a:latin typeface="Consolas" panose="020B0609020204030204" pitchFamily="49" charset="0"/>
              </a:rPr>
              <a:t>	</a:t>
            </a:r>
            <a:r>
              <a:rPr lang="nn-NO" altLang="zh-TW" sz="1600" dirty="0" smtClean="0">
                <a:latin typeface="Consolas" panose="020B0609020204030204" pitchFamily="49" charset="0"/>
              </a:rPr>
              <a:t>float </a:t>
            </a:r>
            <a:r>
              <a:rPr lang="nn-NO" altLang="zh-TW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u</a:t>
            </a:r>
            <a:r>
              <a:rPr lang="nn-NO" altLang="zh-TW" sz="1600" dirty="0" smtClean="0">
                <a:latin typeface="Consolas" panose="020B0609020204030204" pitchFamily="49" charset="0"/>
              </a:rPr>
              <a:t> = float(i) / float(width);</a:t>
            </a:r>
          </a:p>
          <a:p>
            <a:pPr marL="0" indent="0">
              <a:buNone/>
            </a:pPr>
            <a:r>
              <a:rPr lang="nn-NO" altLang="zh-TW" sz="1600" dirty="0" smtClean="0">
                <a:latin typeface="Consolas" panose="020B0609020204030204" pitchFamily="49" charset="0"/>
              </a:rPr>
              <a:t>	float </a:t>
            </a:r>
            <a:r>
              <a:rPr lang="nn-NO" altLang="zh-TW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v</a:t>
            </a:r>
            <a:r>
              <a:rPr lang="nn-NO" altLang="zh-TW" sz="1600" dirty="0" smtClean="0">
                <a:latin typeface="Consolas" panose="020B0609020204030204" pitchFamily="49" charset="0"/>
              </a:rPr>
              <a:t> </a:t>
            </a:r>
            <a:r>
              <a:rPr lang="nn-NO" altLang="zh-TW" sz="1600" dirty="0">
                <a:latin typeface="Consolas" panose="020B0609020204030204" pitchFamily="49" charset="0"/>
              </a:rPr>
              <a:t>= </a:t>
            </a:r>
            <a:r>
              <a:rPr lang="nn-NO" altLang="zh-TW" sz="1600" dirty="0" smtClean="0">
                <a:latin typeface="Consolas" panose="020B0609020204030204" pitchFamily="49" charset="0"/>
              </a:rPr>
              <a:t>float(j) </a:t>
            </a:r>
            <a:r>
              <a:rPr lang="nn-NO" altLang="zh-TW" sz="1600" dirty="0">
                <a:latin typeface="Consolas" panose="020B0609020204030204" pitchFamily="49" charset="0"/>
              </a:rPr>
              <a:t>/ </a:t>
            </a:r>
            <a:r>
              <a:rPr lang="nn-NO" altLang="zh-TW" sz="1600" dirty="0" smtClean="0">
                <a:latin typeface="Consolas" panose="020B0609020204030204" pitchFamily="49" charset="0"/>
              </a:rPr>
              <a:t>float(height);</a:t>
            </a:r>
            <a:r>
              <a:rPr lang="en-US" altLang="zh-TW" sz="1600" dirty="0" smtClean="0">
                <a:latin typeface="Consolas" panose="020B0609020204030204" pitchFamily="49" charset="0"/>
              </a:rPr>
              <a:t>  </a:t>
            </a:r>
          </a:p>
          <a:p>
            <a:pPr marL="0" indent="0">
              <a:buNone/>
            </a:pPr>
            <a:r>
              <a:rPr lang="en-US" altLang="zh-TW" sz="1600" dirty="0">
                <a:latin typeface="Consolas" panose="020B0609020204030204" pitchFamily="49" charset="0"/>
              </a:rPr>
              <a:t>	</a:t>
            </a:r>
            <a:r>
              <a:rPr lang="en-US" altLang="zh-TW" sz="1600" dirty="0" smtClean="0">
                <a:latin typeface="Consolas" panose="020B0609020204030204" pitchFamily="49" charset="0"/>
              </a:rPr>
              <a:t>ray </a:t>
            </a:r>
            <a:r>
              <a:rPr lang="en-US" altLang="zh-TW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r</a:t>
            </a:r>
            <a:r>
              <a:rPr lang="en-US" altLang="zh-TW" sz="1600" dirty="0" smtClean="0">
                <a:latin typeface="Consolas" panose="020B0609020204030204" pitchFamily="49" charset="0"/>
              </a:rPr>
              <a:t>(origin</a:t>
            </a:r>
            <a:r>
              <a:rPr lang="en-US" altLang="zh-TW" sz="1600" dirty="0">
                <a:latin typeface="Consolas" panose="020B0609020204030204" pitchFamily="49" charset="0"/>
              </a:rPr>
              <a:t>, </a:t>
            </a:r>
            <a:r>
              <a:rPr lang="en-US" altLang="zh-TW" sz="1600" dirty="0" err="1">
                <a:latin typeface="Consolas" panose="020B0609020204030204" pitchFamily="49" charset="0"/>
              </a:rPr>
              <a:t>lower_left_corner</a:t>
            </a:r>
            <a:r>
              <a:rPr lang="en-US" altLang="zh-TW" sz="1600" dirty="0">
                <a:latin typeface="Consolas" panose="020B0609020204030204" pitchFamily="49" charset="0"/>
              </a:rPr>
              <a:t> </a:t>
            </a:r>
            <a:r>
              <a:rPr lang="en-US" altLang="zh-TW" sz="1600" dirty="0" smtClean="0">
                <a:latin typeface="Consolas" panose="020B0609020204030204" pitchFamily="49" charset="0"/>
              </a:rPr>
              <a:t>+ </a:t>
            </a:r>
            <a:r>
              <a:rPr lang="en-US" altLang="zh-TW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u</a:t>
            </a:r>
            <a:r>
              <a:rPr lang="en-US" altLang="zh-TW" sz="1600" dirty="0" smtClean="0">
                <a:latin typeface="Consolas" panose="020B0609020204030204" pitchFamily="49" charset="0"/>
              </a:rPr>
              <a:t>*horizontal + </a:t>
            </a:r>
            <a:r>
              <a:rPr lang="en-US" altLang="zh-TW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v</a:t>
            </a:r>
            <a:r>
              <a:rPr lang="en-US" altLang="zh-TW" sz="1600" dirty="0" smtClean="0">
                <a:latin typeface="Consolas" panose="020B0609020204030204" pitchFamily="49" charset="0"/>
              </a:rPr>
              <a:t>*vertical);</a:t>
            </a:r>
          </a:p>
          <a:p>
            <a:pPr marL="0" indent="0">
              <a:buNone/>
            </a:pPr>
            <a:r>
              <a:rPr lang="en-US" altLang="zh-TW" sz="1600" dirty="0">
                <a:latin typeface="Consolas" panose="020B0609020204030204" pitchFamily="49" charset="0"/>
              </a:rPr>
              <a:t>	</a:t>
            </a:r>
            <a:r>
              <a:rPr lang="en-US" altLang="zh-TW" sz="1600" dirty="0" smtClean="0">
                <a:latin typeface="Consolas" panose="020B0609020204030204" pitchFamily="49" charset="0"/>
              </a:rPr>
              <a:t>vec3 color = color(r);</a:t>
            </a:r>
          </a:p>
          <a:p>
            <a:pPr marL="0" indent="0">
              <a:buNone/>
            </a:pPr>
            <a:endParaRPr lang="zh-TW" altLang="en-US" sz="16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600" dirty="0" smtClean="0">
                <a:latin typeface="Consolas" panose="020B0609020204030204" pitchFamily="49" charset="0"/>
              </a:rPr>
              <a:t>        file </a:t>
            </a:r>
            <a:r>
              <a:rPr lang="en-US" altLang="zh-TW" sz="1600" dirty="0">
                <a:latin typeface="Consolas" panose="020B0609020204030204" pitchFamily="49" charset="0"/>
              </a:rPr>
              <a:t>&lt;&lt; </a:t>
            </a:r>
            <a:r>
              <a:rPr lang="en-US" altLang="zh-TW" sz="1600" dirty="0" err="1" smtClean="0">
                <a:latin typeface="Consolas" panose="020B0609020204030204" pitchFamily="49" charset="0"/>
              </a:rPr>
              <a:t>int</a:t>
            </a:r>
            <a:r>
              <a:rPr lang="en-US" altLang="zh-TW" sz="1600" dirty="0" smtClean="0">
                <a:latin typeface="Consolas" panose="020B0609020204030204" pitchFamily="49" charset="0"/>
              </a:rPr>
              <a:t>(color[0] </a:t>
            </a:r>
            <a:r>
              <a:rPr lang="en-US" altLang="zh-TW" sz="1600" dirty="0">
                <a:latin typeface="Consolas" panose="020B0609020204030204" pitchFamily="49" charset="0"/>
              </a:rPr>
              <a:t>* 255) &lt;&lt; " " &lt;&lt; </a:t>
            </a:r>
            <a:r>
              <a:rPr lang="en-US" altLang="zh-TW" sz="1600" dirty="0" err="1" smtClean="0">
                <a:latin typeface="Consolas" panose="020B0609020204030204" pitchFamily="49" charset="0"/>
              </a:rPr>
              <a:t>int</a:t>
            </a:r>
            <a:r>
              <a:rPr lang="en-US" altLang="zh-TW" sz="1600" dirty="0" smtClean="0">
                <a:latin typeface="Consolas" panose="020B0609020204030204" pitchFamily="49" charset="0"/>
              </a:rPr>
              <a:t>(color[1]  </a:t>
            </a:r>
            <a:r>
              <a:rPr lang="en-US" altLang="zh-TW" sz="1600" dirty="0">
                <a:latin typeface="Consolas" panose="020B0609020204030204" pitchFamily="49" charset="0"/>
              </a:rPr>
              <a:t>* 255) &lt;&lt; " " &lt;&lt; </a:t>
            </a:r>
            <a:r>
              <a:rPr lang="en-US" altLang="zh-TW" sz="1600" dirty="0" err="1" smtClean="0">
                <a:latin typeface="Consolas" panose="020B0609020204030204" pitchFamily="49" charset="0"/>
              </a:rPr>
              <a:t>int</a:t>
            </a:r>
            <a:r>
              <a:rPr lang="en-US" altLang="zh-TW" sz="1600" dirty="0" smtClean="0">
                <a:latin typeface="Consolas" panose="020B0609020204030204" pitchFamily="49" charset="0"/>
              </a:rPr>
              <a:t>(color[2] </a:t>
            </a:r>
            <a:r>
              <a:rPr lang="en-US" altLang="zh-TW" sz="1600" dirty="0">
                <a:latin typeface="Consolas" panose="020B0609020204030204" pitchFamily="49" charset="0"/>
              </a:rPr>
              <a:t>* 255) &lt;&lt; "\n";</a:t>
            </a:r>
          </a:p>
          <a:p>
            <a:pPr marL="0" indent="0">
              <a:buNone/>
            </a:pPr>
            <a:r>
              <a:rPr lang="en-US" altLang="zh-TW" sz="1600" dirty="0" smtClean="0">
                <a:latin typeface="Consolas" panose="020B0609020204030204" pitchFamily="49" charset="0"/>
              </a:rPr>
              <a:t>    }</a:t>
            </a:r>
            <a:endParaRPr lang="en-US" altLang="zh-TW" sz="16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600" dirty="0">
                <a:latin typeface="Consolas" panose="020B0609020204030204" pitchFamily="49" charset="0"/>
              </a:rPr>
              <a:t>}</a:t>
            </a:r>
            <a:endParaRPr lang="zh-TW" altLang="en-US" sz="16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835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TW" dirty="0" smtClean="0"/>
              <a:t>Simple skybox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vec3 color(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const</a:t>
            </a:r>
            <a:r>
              <a:rPr lang="en-US" altLang="zh-TW" sz="1800" dirty="0" smtClean="0">
                <a:latin typeface="Consolas" panose="020B0609020204030204" pitchFamily="49" charset="0"/>
              </a:rPr>
              <a:t> ray&amp; r)</a:t>
            </a: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    vec3 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unit_direction</a:t>
            </a:r>
            <a:r>
              <a:rPr lang="en-US" altLang="zh-TW" sz="1800" dirty="0" smtClean="0">
                <a:latin typeface="Consolas" panose="020B0609020204030204" pitchFamily="49" charset="0"/>
              </a:rPr>
              <a:t> = 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unit_vector</a:t>
            </a:r>
            <a:r>
              <a:rPr lang="en-US" altLang="zh-TW" sz="1800" dirty="0" smtClean="0">
                <a:latin typeface="Consolas" panose="020B0609020204030204" pitchFamily="49" charset="0"/>
              </a:rPr>
              <a:t>(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r.direction</a:t>
            </a:r>
            <a:r>
              <a:rPr lang="en-US" altLang="zh-TW" sz="1800" dirty="0" smtClean="0">
                <a:latin typeface="Consolas" panose="020B0609020204030204" pitchFamily="49" charset="0"/>
              </a:rPr>
              <a:t>());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float t= 0.5*(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unit_direction.y</a:t>
            </a:r>
            <a:r>
              <a:rPr lang="en-US" altLang="zh-TW" sz="1800" dirty="0" smtClean="0">
                <a:latin typeface="Consolas" panose="020B0609020204030204" pitchFamily="49" charset="0"/>
              </a:rPr>
              <a:t>() + 1.0);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return (1.0-t)* vec3(1, 1, 1) + t* vec3(0.5, 0.7, 1.0);</a:t>
            </a:r>
            <a:endParaRPr lang="en-US" altLang="zh-TW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}</a:t>
            </a:r>
            <a:endParaRPr lang="zh-TW" altLang="en-US" sz="1800" dirty="0">
              <a:latin typeface="Consolas" panose="020B0609020204030204" pitchFamily="49" charset="0"/>
            </a:endParaRPr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4830879"/>
              </p:ext>
            </p:extLst>
          </p:nvPr>
        </p:nvGraphicFramePr>
        <p:xfrm>
          <a:off x="2725936" y="4290173"/>
          <a:ext cx="3692128" cy="184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Image" r:id="rId3" imgW="5079240" imgH="2539440" progId="Photoshop.Image.16">
                  <p:embed/>
                </p:oleObj>
              </mc:Choice>
              <mc:Fallback>
                <p:oleObj name="Image" r:id="rId3" imgW="5079240" imgH="2539440" progId="Photoshop.Image.16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25936" y="4290173"/>
                        <a:ext cx="3692128" cy="18460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80777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Sphere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zh-TW" dirty="0" smtClean="0"/>
                  <a:t>vec3 center</a:t>
                </a:r>
              </a:p>
              <a:p>
                <a:r>
                  <a:rPr lang="en-US" altLang="zh-TW" dirty="0" smtClean="0"/>
                  <a:t>float radius</a:t>
                </a:r>
              </a:p>
              <a:p>
                <a:endParaRPr lang="en-US" altLang="zh-TW" dirty="0" smtClean="0"/>
              </a:p>
              <a:p>
                <a:pPr marL="0" indent="0">
                  <a:buNone/>
                </a:pPr>
                <a:endParaRPr lang="en-US" altLang="zh-TW" dirty="0"/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altLang="zh-TW" dirty="0"/>
                      <m:t>P</m:t>
                    </m:r>
                    <m:r>
                      <m:rPr>
                        <m:nor/>
                      </m:rPr>
                      <a:rPr lang="en-US" altLang="zh-TW" dirty="0"/>
                      <m:t>(</m:t>
                    </m:r>
                    <m:r>
                      <m:rPr>
                        <m:nor/>
                      </m:rPr>
                      <a:rPr lang="en-US" altLang="zh-TW" dirty="0"/>
                      <m:t>t</m:t>
                    </m:r>
                    <m:r>
                      <m:rPr>
                        <m:nor/>
                      </m:rPr>
                      <a:rPr lang="en-US" altLang="zh-TW" dirty="0"/>
                      <m:t>)</m:t>
                    </m:r>
                    <m:r>
                      <a:rPr lang="en-US" altLang="zh-TW" i="1">
                        <a:latin typeface="Cambria Math"/>
                      </a:rPr>
                      <m:t>=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altLang="zh-TW" i="1">
                        <a:latin typeface="Cambria Math"/>
                      </a:rPr>
                      <m:t>+</m:t>
                    </m:r>
                    <m:r>
                      <a:rPr lang="en-US" altLang="zh-TW" i="1">
                        <a:latin typeface="Cambria Math"/>
                      </a:rPr>
                      <m:t>𝑡</m:t>
                    </m:r>
                    <m:acc>
                      <m:accPr>
                        <m:chr m:val="⃗"/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i="1">
                            <a:latin typeface="Cambria Math"/>
                          </a:rPr>
                          <m:t>𝑑</m:t>
                        </m:r>
                      </m:e>
                    </m:acc>
                  </m:oMath>
                </a14:m>
                <a:endParaRPr lang="en-US" altLang="zh-TW" dirty="0" smtClean="0"/>
              </a:p>
              <a:p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𝑑𝑜𝑡</m:t>
                    </m:r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d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altLang="zh-TW" dirty="0" smtClean="0"/>
                  <a:t>=0</a:t>
                </a:r>
                <a:endParaRPr lang="en-US" altLang="zh-TW" dirty="0"/>
              </a:p>
              <a:p>
                <a:pPr marL="0" indent="0">
                  <a:buNone/>
                </a:pPr>
                <a:endParaRPr lang="zh-TW" altLang="en-US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704" t="-175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橢圓 3"/>
          <p:cNvSpPr/>
          <p:nvPr/>
        </p:nvSpPr>
        <p:spPr>
          <a:xfrm>
            <a:off x="5796136" y="1700808"/>
            <a:ext cx="2232248" cy="23042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橢圓 4"/>
          <p:cNvSpPr/>
          <p:nvPr/>
        </p:nvSpPr>
        <p:spPr>
          <a:xfrm>
            <a:off x="6876256" y="2780928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7" name="直線單箭頭接點 6"/>
          <p:cNvCxnSpPr>
            <a:stCxn id="5" idx="1"/>
          </p:cNvCxnSpPr>
          <p:nvPr/>
        </p:nvCxnSpPr>
        <p:spPr>
          <a:xfrm>
            <a:off x="6897347" y="2802019"/>
            <a:ext cx="843005" cy="8430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2757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Sphere Intersection</a:t>
            </a:r>
            <a:endParaRPr lang="zh-TW" altLang="en-US" dirty="0" smtClean="0"/>
          </a:p>
        </p:txBody>
      </p:sp>
      <p:pic>
        <p:nvPicPr>
          <p:cNvPr id="3686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1788" y="1652588"/>
            <a:ext cx="3343275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7463" y="2357438"/>
            <a:ext cx="40290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4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688" y="3043238"/>
            <a:ext cx="271462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46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325" y="3643313"/>
            <a:ext cx="6991350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47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6625" y="5357813"/>
            <a:ext cx="21907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1898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7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7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7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7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bool 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hit_sphere</a:t>
            </a:r>
            <a:r>
              <a:rPr lang="en-US" altLang="zh-TW" sz="1800" dirty="0" smtClean="0">
                <a:latin typeface="Consolas" panose="020B0609020204030204" pitchFamily="49" charset="0"/>
              </a:rPr>
              <a:t>(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const</a:t>
            </a:r>
            <a:r>
              <a:rPr lang="en-US" altLang="zh-TW" sz="1800" dirty="0" smtClean="0">
                <a:latin typeface="Consolas" panose="020B0609020204030204" pitchFamily="49" charset="0"/>
              </a:rPr>
              <a:t> vec3 &amp;center, float radius, 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const</a:t>
            </a:r>
            <a:r>
              <a:rPr lang="en-US" altLang="zh-TW" sz="1800" dirty="0" smtClean="0">
                <a:latin typeface="Consolas" panose="020B0609020204030204" pitchFamily="49" charset="0"/>
              </a:rPr>
              <a:t> ray&amp; r) {</a:t>
            </a:r>
          </a:p>
          <a:p>
            <a:pPr marL="0" indent="0">
              <a:buNone/>
            </a:pPr>
            <a:endParaRPr lang="en-US" altLang="zh-TW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US" altLang="zh-TW" sz="1800" dirty="0" smtClean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}</a:t>
            </a:r>
            <a:endParaRPr lang="en-US" altLang="zh-TW" sz="1800" dirty="0" smtClean="0"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US" altLang="zh-TW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vec3 color(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const</a:t>
            </a:r>
            <a:r>
              <a:rPr lang="en-US" altLang="zh-TW" sz="1800" dirty="0" smtClean="0">
                <a:latin typeface="Consolas" panose="020B0609020204030204" pitchFamily="49" charset="0"/>
              </a:rPr>
              <a:t> ray&amp; r)</a:t>
            </a: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    if (</a:t>
            </a:r>
            <a:r>
              <a:rPr lang="en-US" altLang="zh-TW" sz="18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hit_sphere</a:t>
            </a:r>
            <a:r>
              <a:rPr lang="en-US" altLang="zh-TW" sz="1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(vec3(0, 0, -1), 0.5, r)</a:t>
            </a:r>
            <a:r>
              <a:rPr lang="en-US" altLang="zh-TW" sz="1800" dirty="0" smtClean="0">
                <a:latin typeface="Consolas" panose="020B0609020204030204" pitchFamily="49" charset="0"/>
              </a:rPr>
              <a:t>) {</a:t>
            </a: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        return vec3(1, 0, 0);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}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vec3 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unit_direction</a:t>
            </a:r>
            <a:r>
              <a:rPr lang="en-US" altLang="zh-TW" sz="1800" dirty="0" smtClean="0">
                <a:latin typeface="Consolas" panose="020B0609020204030204" pitchFamily="49" charset="0"/>
              </a:rPr>
              <a:t> = 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unit_vector</a:t>
            </a:r>
            <a:r>
              <a:rPr lang="en-US" altLang="zh-TW" sz="1800" dirty="0" smtClean="0">
                <a:latin typeface="Consolas" panose="020B0609020204030204" pitchFamily="49" charset="0"/>
              </a:rPr>
              <a:t>(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r.direction</a:t>
            </a:r>
            <a:r>
              <a:rPr lang="en-US" altLang="zh-TW" sz="1800" dirty="0" smtClean="0">
                <a:latin typeface="Consolas" panose="020B0609020204030204" pitchFamily="49" charset="0"/>
              </a:rPr>
              <a:t>());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float t= 0.5(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unit_direction.y</a:t>
            </a:r>
            <a:r>
              <a:rPr lang="en-US" altLang="zh-TW" sz="1800" dirty="0" smtClean="0">
                <a:latin typeface="Consolas" panose="020B0609020204030204" pitchFamily="49" charset="0"/>
              </a:rPr>
              <a:t>() + 1.0);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return (1.0-t)* vec3(1, 1, 1) + t* vec3(0.5, 0.7, 1.0);</a:t>
            </a:r>
            <a:endParaRPr lang="en-US" altLang="zh-TW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}</a:t>
            </a:r>
            <a:endParaRPr lang="zh-TW" altLang="en-US" sz="18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3504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Result 60%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082476"/>
              </p:ext>
            </p:extLst>
          </p:nvPr>
        </p:nvGraphicFramePr>
        <p:xfrm>
          <a:off x="2915816" y="2996952"/>
          <a:ext cx="3188072" cy="15940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Image" r:id="rId3" imgW="5079240" imgH="2539440" progId="Photoshop.Image.16">
                  <p:embed/>
                </p:oleObj>
              </mc:Choice>
              <mc:Fallback>
                <p:oleObj name="Image" r:id="rId3" imgW="5079240" imgH="2539440" progId="Photoshop.Image.16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915816" y="2996952"/>
                        <a:ext cx="3188072" cy="15940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05313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Surface normal</a:t>
            </a:r>
            <a:endParaRPr lang="zh-TW" altLang="en-US" dirty="0"/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9064" y="2420888"/>
            <a:ext cx="2438400" cy="2438400"/>
          </a:xfrm>
        </p:spPr>
      </p:pic>
      <p:sp>
        <p:nvSpPr>
          <p:cNvPr id="13" name="內容版面配置區 12"/>
          <p:cNvSpPr>
            <a:spLocks noGrp="1"/>
          </p:cNvSpPr>
          <p:nvPr>
            <p:ph sz="half" idx="2"/>
          </p:nvPr>
        </p:nvSpPr>
        <p:spPr>
          <a:xfrm>
            <a:off x="899592" y="1561772"/>
            <a:ext cx="4038600" cy="4525963"/>
          </a:xfrm>
        </p:spPr>
        <p:txBody>
          <a:bodyPr/>
          <a:lstStyle/>
          <a:p>
            <a:pPr marL="0" indent="0">
              <a:buNone/>
            </a:pPr>
            <a:r>
              <a:rPr lang="en-US" altLang="zh-TW" dirty="0" smtClean="0"/>
              <a:t>Normal</a:t>
            </a:r>
          </a:p>
          <a:p>
            <a:pPr marL="400050" lvl="1" indent="0">
              <a:buNone/>
            </a:pPr>
            <a:r>
              <a:rPr lang="en-US" altLang="zh-TW" dirty="0" smtClean="0"/>
              <a:t>A vector that is perpendicular to the </a:t>
            </a:r>
            <a:r>
              <a:rPr lang="en-US" altLang="zh-TW" dirty="0" smtClean="0"/>
              <a:t>surface.</a:t>
            </a:r>
            <a:endParaRPr lang="zh-TW" altLang="en-US" dirty="0"/>
          </a:p>
        </p:txBody>
      </p:sp>
      <p:sp>
        <p:nvSpPr>
          <p:cNvPr id="7" name="橢圓 6"/>
          <p:cNvSpPr/>
          <p:nvPr/>
        </p:nvSpPr>
        <p:spPr>
          <a:xfrm>
            <a:off x="6876256" y="3573016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8" name="直線單箭頭接點 7"/>
          <p:cNvCxnSpPr>
            <a:stCxn id="7" idx="1"/>
          </p:cNvCxnSpPr>
          <p:nvPr/>
        </p:nvCxnSpPr>
        <p:spPr>
          <a:xfrm>
            <a:off x="6897347" y="3594107"/>
            <a:ext cx="1563085" cy="14910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字方塊 9"/>
          <p:cNvSpPr txBox="1"/>
          <p:nvPr/>
        </p:nvSpPr>
        <p:spPr>
          <a:xfrm>
            <a:off x="7498869" y="441823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 smtClean="0"/>
              <a:t>P</a:t>
            </a:r>
            <a:endParaRPr lang="zh-TW" altLang="en-US" dirty="0"/>
          </a:p>
        </p:txBody>
      </p:sp>
      <p:sp>
        <p:nvSpPr>
          <p:cNvPr id="11" name="文字方塊 10"/>
          <p:cNvSpPr txBox="1"/>
          <p:nvPr/>
        </p:nvSpPr>
        <p:spPr>
          <a:xfrm>
            <a:off x="6660232" y="364008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 smtClean="0"/>
              <a:t>C</a:t>
            </a:r>
            <a:endParaRPr lang="zh-TW" altLang="en-US" dirty="0"/>
          </a:p>
        </p:txBody>
      </p:sp>
      <p:sp>
        <p:nvSpPr>
          <p:cNvPr id="12" name="文字方塊 11"/>
          <p:cNvSpPr txBox="1"/>
          <p:nvPr/>
        </p:nvSpPr>
        <p:spPr>
          <a:xfrm>
            <a:off x="7740352" y="5106275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 smtClean="0"/>
              <a:t>P-C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36442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float 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hit_sphere</a:t>
            </a:r>
            <a:r>
              <a:rPr lang="en-US" altLang="zh-TW" sz="1800" dirty="0" smtClean="0">
                <a:latin typeface="Consolas" panose="020B0609020204030204" pitchFamily="49" charset="0"/>
              </a:rPr>
              <a:t>(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const</a:t>
            </a:r>
            <a:r>
              <a:rPr lang="en-US" altLang="zh-TW" sz="1800" dirty="0" smtClean="0">
                <a:latin typeface="Consolas" panose="020B0609020204030204" pitchFamily="49" charset="0"/>
              </a:rPr>
              <a:t> vec3 &amp;center, float radius, 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const</a:t>
            </a:r>
            <a:r>
              <a:rPr lang="en-US" altLang="zh-TW" sz="1800" dirty="0" smtClean="0">
                <a:latin typeface="Consolas" panose="020B0609020204030204" pitchFamily="49" charset="0"/>
              </a:rPr>
              <a:t> ray&amp; r) {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…</a:t>
            </a:r>
            <a:endParaRPr lang="en-US" altLang="zh-TW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return t;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}</a:t>
            </a:r>
            <a:endParaRPr lang="en-US" altLang="zh-TW" sz="1800" dirty="0" smtClean="0"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US" altLang="zh-TW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vec3 color(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const</a:t>
            </a:r>
            <a:r>
              <a:rPr lang="en-US" altLang="zh-TW" sz="1800" dirty="0" smtClean="0">
                <a:latin typeface="Consolas" panose="020B0609020204030204" pitchFamily="49" charset="0"/>
              </a:rPr>
              <a:t> ray&amp; r)</a:t>
            </a: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    float t = </a:t>
            </a:r>
            <a:r>
              <a:rPr lang="en-US" altLang="zh-TW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hit_sphere</a:t>
            </a:r>
            <a:r>
              <a:rPr lang="en-US" altLang="zh-TW" sz="1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(…);</a:t>
            </a:r>
            <a:endParaRPr lang="en-US" altLang="zh-TW" sz="1800" dirty="0" smtClean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if (</a:t>
            </a:r>
            <a:r>
              <a:rPr lang="en-US" altLang="zh-TW" sz="1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t &gt; 0.0</a:t>
            </a:r>
            <a:r>
              <a:rPr lang="en-US" altLang="zh-TW" sz="1800" dirty="0" smtClean="0">
                <a:latin typeface="Consolas" panose="020B0609020204030204" pitchFamily="49" charset="0"/>
              </a:rPr>
              <a:t>) {</a:t>
            </a: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        vec3 N = 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unit_vector</a:t>
            </a:r>
            <a:r>
              <a:rPr lang="en-US" altLang="zh-TW" sz="1800" dirty="0" smtClean="0">
                <a:latin typeface="Consolas" panose="020B0609020204030204" pitchFamily="49" charset="0"/>
              </a:rPr>
              <a:t>(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r.point_at_parameter</a:t>
            </a:r>
            <a:r>
              <a:rPr lang="en-US" altLang="zh-TW" sz="1800" dirty="0" smtClean="0">
                <a:latin typeface="Consolas" panose="020B0609020204030204" pitchFamily="49" charset="0"/>
              </a:rPr>
              <a:t>(t) – center);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    return 0.5*vec3(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N.x</a:t>
            </a:r>
            <a:r>
              <a:rPr lang="en-US" altLang="zh-TW" sz="1800" dirty="0" smtClean="0">
                <a:latin typeface="Consolas" panose="020B0609020204030204" pitchFamily="49" charset="0"/>
              </a:rPr>
              <a:t>()+1, 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N.y</a:t>
            </a:r>
            <a:r>
              <a:rPr lang="en-US" altLang="zh-TW" sz="1800" dirty="0" smtClean="0">
                <a:latin typeface="Consolas" panose="020B0609020204030204" pitchFamily="49" charset="0"/>
              </a:rPr>
              <a:t>()+1, 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N.z</a:t>
            </a:r>
            <a:r>
              <a:rPr lang="en-US" altLang="zh-TW" sz="1800" dirty="0" smtClean="0">
                <a:latin typeface="Consolas" panose="020B0609020204030204" pitchFamily="49" charset="0"/>
              </a:rPr>
              <a:t>()+1);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}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vec3 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unit_direction</a:t>
            </a:r>
            <a:r>
              <a:rPr lang="en-US" altLang="zh-TW" sz="1800" dirty="0" smtClean="0">
                <a:latin typeface="Consolas" panose="020B0609020204030204" pitchFamily="49" charset="0"/>
              </a:rPr>
              <a:t> = 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unit_vector</a:t>
            </a:r>
            <a:r>
              <a:rPr lang="en-US" altLang="zh-TW" sz="1800" dirty="0" smtClean="0">
                <a:latin typeface="Consolas" panose="020B0609020204030204" pitchFamily="49" charset="0"/>
              </a:rPr>
              <a:t>(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r.direction</a:t>
            </a:r>
            <a:r>
              <a:rPr lang="en-US" altLang="zh-TW" sz="1800" dirty="0" smtClean="0">
                <a:latin typeface="Consolas" panose="020B0609020204030204" pitchFamily="49" charset="0"/>
              </a:rPr>
              <a:t>());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float t= 0.5(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unit_direction.y</a:t>
            </a:r>
            <a:r>
              <a:rPr lang="en-US" altLang="zh-TW" sz="1800" dirty="0" smtClean="0">
                <a:latin typeface="Consolas" panose="020B0609020204030204" pitchFamily="49" charset="0"/>
              </a:rPr>
              <a:t>() + 1.0);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return (1.0-t)* vec3(1, 1, 1) + t* vec3(0.5, 0.7, 1.0);</a:t>
            </a:r>
            <a:endParaRPr lang="en-US" altLang="zh-TW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}</a:t>
            </a:r>
            <a:endParaRPr lang="zh-TW" altLang="en-US" sz="1800" dirty="0">
              <a:latin typeface="Consolas" panose="020B0609020204030204" pitchFamily="49" charset="0"/>
            </a:endParaRPr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5859718"/>
              </p:ext>
            </p:extLst>
          </p:nvPr>
        </p:nvGraphicFramePr>
        <p:xfrm>
          <a:off x="5292080" y="2132856"/>
          <a:ext cx="2736304" cy="1368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Image" r:id="rId3" imgW="5079240" imgH="2539440" progId="Photoshop.Image.16">
                  <p:embed/>
                </p:oleObj>
              </mc:Choice>
              <mc:Fallback>
                <p:oleObj name="Image" r:id="rId3" imgW="5079240" imgH="2539440" progId="Photoshop.Image.16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292080" y="2132856"/>
                        <a:ext cx="2736304" cy="13681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7671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Point </a:t>
            </a:r>
            <a:r>
              <a:rPr lang="en-US" altLang="zh-TW" dirty="0" smtClean="0"/>
              <a:t>light source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v</a:t>
            </a:r>
            <a:r>
              <a:rPr lang="en-US" altLang="zh-TW" dirty="0" smtClean="0"/>
              <a:t>ec3 </a:t>
            </a:r>
            <a:r>
              <a:rPr lang="en-US" altLang="zh-TW" dirty="0" err="1" smtClean="0"/>
              <a:t>pointlight</a:t>
            </a:r>
            <a:r>
              <a:rPr lang="en-US" altLang="zh-TW" dirty="0" smtClean="0"/>
              <a:t>(1, 1, 0)</a:t>
            </a:r>
            <a:endParaRPr lang="zh-TW" altLang="en-US" dirty="0"/>
          </a:p>
        </p:txBody>
      </p:sp>
      <p:sp>
        <p:nvSpPr>
          <p:cNvPr id="4" name="太陽 3"/>
          <p:cNvSpPr/>
          <p:nvPr/>
        </p:nvSpPr>
        <p:spPr>
          <a:xfrm>
            <a:off x="5076056" y="2492896"/>
            <a:ext cx="288032" cy="288032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6" name="直線接點 5"/>
          <p:cNvCxnSpPr/>
          <p:nvPr/>
        </p:nvCxnSpPr>
        <p:spPr>
          <a:xfrm>
            <a:off x="5364088" y="4581128"/>
            <a:ext cx="27363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橢圓 6"/>
          <p:cNvSpPr/>
          <p:nvPr/>
        </p:nvSpPr>
        <p:spPr>
          <a:xfrm>
            <a:off x="6588224" y="4509120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9" name="直線單箭頭接點 8"/>
          <p:cNvCxnSpPr/>
          <p:nvPr/>
        </p:nvCxnSpPr>
        <p:spPr>
          <a:xfrm flipH="1" flipV="1">
            <a:off x="6628596" y="3284984"/>
            <a:ext cx="31636" cy="14085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單箭頭接點 10"/>
          <p:cNvCxnSpPr>
            <a:stCxn id="7" idx="1"/>
          </p:cNvCxnSpPr>
          <p:nvPr/>
        </p:nvCxnSpPr>
        <p:spPr>
          <a:xfrm flipH="1" flipV="1">
            <a:off x="5724128" y="3356992"/>
            <a:ext cx="895732" cy="11837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字方塊 13"/>
          <p:cNvSpPr txBox="1"/>
          <p:nvPr/>
        </p:nvSpPr>
        <p:spPr>
          <a:xfrm>
            <a:off x="6284374" y="2935441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 smtClean="0"/>
              <a:t>N</a:t>
            </a:r>
            <a:endParaRPr lang="zh-TW" altLang="en-US" dirty="0"/>
          </a:p>
        </p:txBody>
      </p:sp>
      <p:sp>
        <p:nvSpPr>
          <p:cNvPr id="15" name="文字方塊 14"/>
          <p:cNvSpPr txBox="1"/>
          <p:nvPr/>
        </p:nvSpPr>
        <p:spPr>
          <a:xfrm>
            <a:off x="5184068" y="310031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 smtClean="0"/>
              <a:t>V</a:t>
            </a:r>
            <a:endParaRPr lang="zh-TW" altLang="en-US" dirty="0"/>
          </a:p>
        </p:txBody>
      </p:sp>
      <p:sp>
        <p:nvSpPr>
          <p:cNvPr id="12" name="文字方塊 11"/>
          <p:cNvSpPr txBox="1"/>
          <p:nvPr/>
        </p:nvSpPr>
        <p:spPr>
          <a:xfrm>
            <a:off x="6444208" y="481242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 smtClean="0"/>
              <a:t>P(t)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6680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Image-ppm</a:t>
            </a:r>
          </a:p>
          <a:p>
            <a:r>
              <a:rPr lang="en-US" altLang="zh-TW" dirty="0" smtClean="0"/>
              <a:t>Vec3 class</a:t>
            </a:r>
          </a:p>
          <a:p>
            <a:r>
              <a:rPr lang="en-US" altLang="zh-TW" dirty="0" smtClean="0"/>
              <a:t>Ray class</a:t>
            </a:r>
          </a:p>
          <a:p>
            <a:r>
              <a:rPr lang="en-US" altLang="zh-TW" dirty="0" smtClean="0"/>
              <a:t>Primary ray</a:t>
            </a:r>
          </a:p>
          <a:p>
            <a:r>
              <a:rPr lang="en-US" altLang="zh-TW" dirty="0" smtClean="0"/>
              <a:t>Sphere</a:t>
            </a:r>
          </a:p>
          <a:p>
            <a:r>
              <a:rPr lang="en-US" altLang="zh-TW" dirty="0" smtClean="0"/>
              <a:t>Point light and diffuse shading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74880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diffuse Surface</a:t>
            </a:r>
            <a:endParaRPr lang="zh-TW" altLang="en-US" dirty="0" smtClean="0"/>
          </a:p>
        </p:txBody>
      </p:sp>
      <p:cxnSp>
        <p:nvCxnSpPr>
          <p:cNvPr id="7" name="直線接點 6"/>
          <p:cNvCxnSpPr/>
          <p:nvPr/>
        </p:nvCxnSpPr>
        <p:spPr>
          <a:xfrm>
            <a:off x="1500188" y="3109913"/>
            <a:ext cx="2357437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單箭頭接點 8"/>
          <p:cNvCxnSpPr/>
          <p:nvPr/>
        </p:nvCxnSpPr>
        <p:spPr>
          <a:xfrm rot="5400000">
            <a:off x="1213644" y="2253456"/>
            <a:ext cx="1714500" cy="1588"/>
          </a:xfrm>
          <a:prstGeom prst="straightConnector1">
            <a:avLst/>
          </a:prstGeom>
          <a:ln w="285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單箭頭接點 9"/>
          <p:cNvCxnSpPr/>
          <p:nvPr/>
        </p:nvCxnSpPr>
        <p:spPr>
          <a:xfrm rot="5400000">
            <a:off x="1500982" y="2251869"/>
            <a:ext cx="1714500" cy="1587"/>
          </a:xfrm>
          <a:prstGeom prst="straightConnector1">
            <a:avLst/>
          </a:prstGeom>
          <a:ln w="285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單箭頭接點 10"/>
          <p:cNvCxnSpPr/>
          <p:nvPr/>
        </p:nvCxnSpPr>
        <p:spPr>
          <a:xfrm rot="5400000">
            <a:off x="1786732" y="2251869"/>
            <a:ext cx="1714500" cy="1587"/>
          </a:xfrm>
          <a:prstGeom prst="straightConnector1">
            <a:avLst/>
          </a:prstGeom>
          <a:ln w="285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單箭頭接點 11"/>
          <p:cNvCxnSpPr/>
          <p:nvPr/>
        </p:nvCxnSpPr>
        <p:spPr>
          <a:xfrm rot="5400000">
            <a:off x="2072482" y="2251869"/>
            <a:ext cx="1714500" cy="1587"/>
          </a:xfrm>
          <a:prstGeom prst="straightConnector1">
            <a:avLst/>
          </a:prstGeom>
          <a:ln w="285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接點 12"/>
          <p:cNvCxnSpPr/>
          <p:nvPr/>
        </p:nvCxnSpPr>
        <p:spPr>
          <a:xfrm>
            <a:off x="5214938" y="3109913"/>
            <a:ext cx="2357437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單箭頭接點 13"/>
          <p:cNvCxnSpPr/>
          <p:nvPr/>
        </p:nvCxnSpPr>
        <p:spPr>
          <a:xfrm rot="16200000" flipH="1">
            <a:off x="4606926" y="1931987"/>
            <a:ext cx="1358900" cy="1000125"/>
          </a:xfrm>
          <a:prstGeom prst="straightConnector1">
            <a:avLst/>
          </a:prstGeom>
          <a:ln w="285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單箭頭接點 14"/>
          <p:cNvCxnSpPr/>
          <p:nvPr/>
        </p:nvCxnSpPr>
        <p:spPr>
          <a:xfrm rot="16200000" flipH="1">
            <a:off x="4893469" y="1931194"/>
            <a:ext cx="1357313" cy="1000125"/>
          </a:xfrm>
          <a:prstGeom prst="straightConnector1">
            <a:avLst/>
          </a:prstGeom>
          <a:ln w="285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單箭頭接點 15"/>
          <p:cNvCxnSpPr/>
          <p:nvPr/>
        </p:nvCxnSpPr>
        <p:spPr>
          <a:xfrm rot="16200000" flipH="1">
            <a:off x="5179219" y="1931194"/>
            <a:ext cx="1357313" cy="1000125"/>
          </a:xfrm>
          <a:prstGeom prst="straightConnector1">
            <a:avLst/>
          </a:prstGeom>
          <a:ln w="285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單箭頭接點 16"/>
          <p:cNvCxnSpPr/>
          <p:nvPr/>
        </p:nvCxnSpPr>
        <p:spPr>
          <a:xfrm rot="16200000" flipH="1">
            <a:off x="5464969" y="1931194"/>
            <a:ext cx="1357313" cy="1000125"/>
          </a:xfrm>
          <a:prstGeom prst="straightConnector1">
            <a:avLst/>
          </a:prstGeom>
          <a:ln w="285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接點 24"/>
          <p:cNvCxnSpPr/>
          <p:nvPr/>
        </p:nvCxnSpPr>
        <p:spPr>
          <a:xfrm rot="5400000" flipH="1" flipV="1">
            <a:off x="5751513" y="2217738"/>
            <a:ext cx="1785937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94" name="文字方塊 32"/>
          <p:cNvSpPr txBox="1">
            <a:spLocks noChangeArrowheads="1"/>
          </p:cNvSpPr>
          <p:nvPr/>
        </p:nvSpPr>
        <p:spPr bwMode="auto">
          <a:xfrm>
            <a:off x="2357438" y="3181350"/>
            <a:ext cx="1000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d</a:t>
            </a:r>
            <a:endParaRPr lang="zh-TW" altLang="en-US" sz="2400">
              <a:latin typeface="Times New Roman" pitchFamily="18" charset="0"/>
            </a:endParaRPr>
          </a:p>
        </p:txBody>
      </p:sp>
      <p:cxnSp>
        <p:nvCxnSpPr>
          <p:cNvPr id="35" name="直線單箭頭接點 34"/>
          <p:cNvCxnSpPr/>
          <p:nvPr/>
        </p:nvCxnSpPr>
        <p:spPr>
          <a:xfrm>
            <a:off x="6000750" y="3252788"/>
            <a:ext cx="357188" cy="158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單箭頭接點 35"/>
          <p:cNvCxnSpPr/>
          <p:nvPr/>
        </p:nvCxnSpPr>
        <p:spPr>
          <a:xfrm>
            <a:off x="2643188" y="3252788"/>
            <a:ext cx="357187" cy="158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97" name="文字方塊 36"/>
          <p:cNvSpPr txBox="1">
            <a:spLocks noChangeArrowheads="1"/>
          </p:cNvSpPr>
          <p:nvPr/>
        </p:nvSpPr>
        <p:spPr bwMode="auto">
          <a:xfrm>
            <a:off x="2357438" y="1752600"/>
            <a:ext cx="1000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d</a:t>
            </a:r>
            <a:endParaRPr lang="zh-TW" altLang="en-US" sz="2400">
              <a:latin typeface="Times New Roman" pitchFamily="18" charset="0"/>
            </a:endParaRPr>
          </a:p>
        </p:txBody>
      </p:sp>
      <p:cxnSp>
        <p:nvCxnSpPr>
          <p:cNvPr id="38" name="直線單箭頭接點 37"/>
          <p:cNvCxnSpPr/>
          <p:nvPr/>
        </p:nvCxnSpPr>
        <p:spPr>
          <a:xfrm>
            <a:off x="2643188" y="1824038"/>
            <a:ext cx="357187" cy="158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99" name="文字方塊 38"/>
          <p:cNvSpPr txBox="1">
            <a:spLocks noChangeArrowheads="1"/>
          </p:cNvSpPr>
          <p:nvPr/>
        </p:nvSpPr>
        <p:spPr bwMode="auto">
          <a:xfrm rot="-2121425">
            <a:off x="5102225" y="2071688"/>
            <a:ext cx="10001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d</a:t>
            </a:r>
            <a:endParaRPr lang="zh-TW" altLang="en-US" sz="2400">
              <a:latin typeface="Times New Roman" pitchFamily="18" charset="0"/>
            </a:endParaRPr>
          </a:p>
        </p:txBody>
      </p:sp>
      <p:cxnSp>
        <p:nvCxnSpPr>
          <p:cNvPr id="40" name="直線單箭頭接點 39"/>
          <p:cNvCxnSpPr/>
          <p:nvPr/>
        </p:nvCxnSpPr>
        <p:spPr>
          <a:xfrm rot="19478575">
            <a:off x="5327650" y="2181225"/>
            <a:ext cx="357188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01" name="文字方塊 42"/>
          <p:cNvSpPr txBox="1">
            <a:spLocks noChangeArrowheads="1"/>
          </p:cNvSpPr>
          <p:nvPr/>
        </p:nvSpPr>
        <p:spPr bwMode="auto">
          <a:xfrm>
            <a:off x="5715000" y="3214688"/>
            <a:ext cx="10001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d/cos</a:t>
            </a:r>
            <a:r>
              <a:rPr lang="el-GR" altLang="zh-TW" sz="2400">
                <a:latin typeface="Times New Roman" pitchFamily="18" charset="0"/>
              </a:rPr>
              <a:t>θ</a:t>
            </a:r>
            <a:endParaRPr lang="zh-TW" altLang="en-US" sz="2400">
              <a:latin typeface="Times New Roman" pitchFamily="18" charset="0"/>
            </a:endParaRPr>
          </a:p>
        </p:txBody>
      </p:sp>
      <p:sp>
        <p:nvSpPr>
          <p:cNvPr id="20502" name="文字方塊 43"/>
          <p:cNvSpPr txBox="1">
            <a:spLocks noChangeArrowheads="1"/>
          </p:cNvSpPr>
          <p:nvPr/>
        </p:nvSpPr>
        <p:spPr bwMode="auto">
          <a:xfrm>
            <a:off x="6215063" y="2433638"/>
            <a:ext cx="6429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zh-TW" sz="2400">
                <a:latin typeface="Times New Roman" pitchFamily="18" charset="0"/>
              </a:rPr>
              <a:t>θ</a:t>
            </a:r>
            <a:endParaRPr lang="zh-TW" altLang="en-US" sz="2400">
              <a:latin typeface="Times New Roman" pitchFamily="18" charset="0"/>
            </a:endParaRPr>
          </a:p>
        </p:txBody>
      </p:sp>
      <p:sp>
        <p:nvSpPr>
          <p:cNvPr id="20503" name="文字方塊 44"/>
          <p:cNvSpPr txBox="1">
            <a:spLocks noChangeArrowheads="1"/>
          </p:cNvSpPr>
          <p:nvPr/>
        </p:nvSpPr>
        <p:spPr bwMode="auto">
          <a:xfrm>
            <a:off x="571500" y="3252788"/>
            <a:ext cx="10715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length</a:t>
            </a:r>
            <a:endParaRPr lang="zh-TW" altLang="en-US" sz="2400">
              <a:latin typeface="Times New Roman" pitchFamily="18" charset="0"/>
            </a:endParaRPr>
          </a:p>
        </p:txBody>
      </p:sp>
      <p:sp>
        <p:nvSpPr>
          <p:cNvPr id="46" name="文字方塊 45"/>
          <p:cNvSpPr txBox="1">
            <a:spLocks noChangeArrowheads="1"/>
          </p:cNvSpPr>
          <p:nvPr/>
        </p:nvSpPr>
        <p:spPr bwMode="auto">
          <a:xfrm>
            <a:off x="428625" y="3929063"/>
            <a:ext cx="14287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intensity</a:t>
            </a:r>
            <a:endParaRPr lang="zh-TW" altLang="en-US" sz="2400">
              <a:latin typeface="Times New Roman" pitchFamily="18" charset="0"/>
            </a:endParaRPr>
          </a:p>
        </p:txBody>
      </p:sp>
      <p:sp>
        <p:nvSpPr>
          <p:cNvPr id="47" name="文字方塊 46"/>
          <p:cNvSpPr txBox="1">
            <a:spLocks noChangeArrowheads="1"/>
          </p:cNvSpPr>
          <p:nvPr/>
        </p:nvSpPr>
        <p:spPr bwMode="auto">
          <a:xfrm>
            <a:off x="2357438" y="3929063"/>
            <a:ext cx="10001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1/d</a:t>
            </a:r>
            <a:endParaRPr lang="zh-TW" altLang="en-US" sz="2400">
              <a:latin typeface="Times New Roman" pitchFamily="18" charset="0"/>
            </a:endParaRPr>
          </a:p>
        </p:txBody>
      </p:sp>
      <p:sp>
        <p:nvSpPr>
          <p:cNvPr id="49" name="文字方塊 48"/>
          <p:cNvSpPr txBox="1">
            <a:spLocks noChangeArrowheads="1"/>
          </p:cNvSpPr>
          <p:nvPr/>
        </p:nvSpPr>
        <p:spPr bwMode="auto">
          <a:xfrm>
            <a:off x="5572125" y="3929063"/>
            <a:ext cx="13573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新細明體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itchFamily="18" charset="0"/>
              </a:rPr>
              <a:t>cos</a:t>
            </a:r>
            <a:r>
              <a:rPr lang="el-GR" altLang="zh-TW" sz="2400">
                <a:latin typeface="Times New Roman" pitchFamily="18" charset="0"/>
              </a:rPr>
              <a:t>θ</a:t>
            </a:r>
            <a:r>
              <a:rPr lang="en-US" altLang="zh-TW" sz="2400">
                <a:latin typeface="Times New Roman" pitchFamily="18" charset="0"/>
              </a:rPr>
              <a:t> / d</a:t>
            </a:r>
            <a:endParaRPr lang="zh-TW" altLang="en-US" sz="2400"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文字方塊 49"/>
              <p:cNvSpPr txBox="1">
                <a:spLocks noChangeArrowheads="1"/>
              </p:cNvSpPr>
              <p:nvPr/>
            </p:nvSpPr>
            <p:spPr bwMode="auto">
              <a:xfrm>
                <a:off x="2714624" y="4786313"/>
                <a:ext cx="4593679" cy="506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342900" indent="-34290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  <a:ea typeface="新細明體" charset="-120"/>
                  </a:defRPr>
                </a:lvl1pPr>
                <a:lvl2pPr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  <a:ea typeface="新細明體" charset="-120"/>
                  </a:defRPr>
                </a:lvl2pPr>
                <a:lvl3pPr marL="1143000" indent="-22860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  <a:ea typeface="新細明體" charset="-120"/>
                  </a:defRPr>
                </a:lvl3pPr>
                <a:lvl4pPr marL="1600200" indent="-22860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charset="-120"/>
                  </a:defRPr>
                </a:lvl4pPr>
                <a:lvl5pPr marL="2057400" indent="-22860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  <a:ea typeface="新細明體" charset="-120"/>
                  </a:defRPr>
                </a:lvl9pPr>
              </a:lstStyle>
              <a:p>
                <a:pPr marL="0" lvl="1">
                  <a:spcBef>
                    <a:spcPct val="0"/>
                  </a:spcBef>
                  <a:buNone/>
                </a:pPr>
                <a:r>
                  <a:rPr lang="en-US" altLang="zh-TW" sz="2400" dirty="0">
                    <a:latin typeface="Times New Roman" pitchFamily="18" charset="0"/>
                    <a:ea typeface="ＭＳ Ｐゴシック" pitchFamily="34" charset="-128"/>
                  </a:rPr>
                  <a:t>Reflected light ~cos </a:t>
                </a:r>
                <a:r>
                  <a:rPr lang="en-US" altLang="zh-TW" sz="2400" dirty="0" smtClean="0">
                    <a:latin typeface="Symbol" charset="2"/>
                    <a:ea typeface="ＭＳ Ｐゴシック" pitchFamily="34" charset="-128"/>
                  </a:rPr>
                  <a:t>q = </a:t>
                </a:r>
                <a14:m>
                  <m:oMath xmlns:m="http://schemas.openxmlformats.org/officeDocument/2006/math">
                    <m:acc>
                      <m:accPr>
                        <m:chr m:val="⃑"/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</m:acc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𝑑𝑜𝑡</m:t>
                    </m:r>
                    <m:acc>
                      <m:accPr>
                        <m:chr m:val="⃑"/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</m:acc>
                  </m:oMath>
                </a14:m>
                <a:endParaRPr lang="en-US" altLang="zh-TW" sz="2400" baseline="-25000" dirty="0">
                  <a:latin typeface="Consolas" panose="020B0609020204030204" pitchFamily="49" charset="0"/>
                  <a:ea typeface="ＭＳ Ｐゴシック" pitchFamily="34" charset="-128"/>
                </a:endParaRPr>
              </a:p>
            </p:txBody>
          </p:sp>
        </mc:Choice>
        <mc:Fallback xmlns="">
          <p:sp>
            <p:nvSpPr>
              <p:cNvPr id="50" name="文字方塊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714624" y="4786313"/>
                <a:ext cx="4593679" cy="506421"/>
              </a:xfrm>
              <a:prstGeom prst="rect">
                <a:avLst/>
              </a:prstGeom>
              <a:blipFill>
                <a:blip r:embed="rId2"/>
                <a:stretch>
                  <a:fillRect l="-1989" t="-1205" b="-2771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文字方塊 1"/>
              <p:cNvSpPr txBox="1"/>
              <p:nvPr/>
            </p:nvSpPr>
            <p:spPr>
              <a:xfrm>
                <a:off x="2714625" y="5445224"/>
                <a:ext cx="4049764" cy="3105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𝐿𝑖𝑔h𝑡𝑛𝑒𝑠𝑠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𝐼𝑚𝑎𝑥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(0,</m:t>
                      </m:r>
                      <m:acc>
                        <m:accPr>
                          <m:chr m:val="⃑"/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</m:acc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𝑑𝑜𝑡</m:t>
                      </m:r>
                      <m:acc>
                        <m:accPr>
                          <m:chr m:val="⃑"/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</m:acc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2" name="文字方塊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4625" y="5445224"/>
                <a:ext cx="4049764" cy="310598"/>
              </a:xfrm>
              <a:prstGeom prst="rect">
                <a:avLst/>
              </a:prstGeom>
              <a:blipFill>
                <a:blip r:embed="rId3"/>
                <a:stretch>
                  <a:fillRect b="-3137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文字方塊 2"/>
          <p:cNvSpPr txBox="1"/>
          <p:nvPr/>
        </p:nvSpPr>
        <p:spPr>
          <a:xfrm>
            <a:off x="6643688" y="5949280"/>
            <a:ext cx="188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N and L must be unit vector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937695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7" grpId="0"/>
      <p:bldP spid="49" grpId="0"/>
      <p:bldP spid="50" grpId="0"/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float 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hit_sphere</a:t>
            </a:r>
            <a:r>
              <a:rPr lang="en-US" altLang="zh-TW" sz="1800" dirty="0" smtClean="0">
                <a:latin typeface="Consolas" panose="020B0609020204030204" pitchFamily="49" charset="0"/>
              </a:rPr>
              <a:t>(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const</a:t>
            </a:r>
            <a:r>
              <a:rPr lang="en-US" altLang="zh-TW" sz="1800" dirty="0" smtClean="0">
                <a:latin typeface="Consolas" panose="020B0609020204030204" pitchFamily="49" charset="0"/>
              </a:rPr>
              <a:t> vec3 &amp;center, float radius, 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const</a:t>
            </a:r>
            <a:r>
              <a:rPr lang="en-US" altLang="zh-TW" sz="1800" dirty="0" smtClean="0">
                <a:latin typeface="Consolas" panose="020B0609020204030204" pitchFamily="49" charset="0"/>
              </a:rPr>
              <a:t> ray&amp; r) {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…</a:t>
            </a:r>
            <a:endParaRPr lang="en-US" altLang="zh-TW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return t;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}</a:t>
            </a:r>
            <a:endParaRPr lang="en-US" altLang="zh-TW" sz="1800" dirty="0" smtClean="0"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US" altLang="zh-TW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vec3 color(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const</a:t>
            </a:r>
            <a:r>
              <a:rPr lang="en-US" altLang="zh-TW" sz="1800" dirty="0" smtClean="0">
                <a:latin typeface="Consolas" panose="020B0609020204030204" pitchFamily="49" charset="0"/>
              </a:rPr>
              <a:t> ray&amp; r)</a:t>
            </a: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    float t = </a:t>
            </a:r>
            <a:r>
              <a:rPr lang="en-US" altLang="zh-TW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hit_sphere</a:t>
            </a:r>
            <a:r>
              <a:rPr lang="en-US" altLang="zh-TW" sz="1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(…);</a:t>
            </a:r>
            <a:endParaRPr lang="en-US" altLang="zh-TW" sz="1800" dirty="0" smtClean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if (</a:t>
            </a:r>
            <a:r>
              <a:rPr lang="en-US" altLang="zh-TW" sz="1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t &gt; 0.0</a:t>
            </a:r>
            <a:r>
              <a:rPr lang="en-US" altLang="zh-TW" sz="1800" dirty="0" smtClean="0">
                <a:latin typeface="Consolas" panose="020B0609020204030204" pitchFamily="49" charset="0"/>
              </a:rPr>
              <a:t>) {</a:t>
            </a: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        vec3 N = 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unit_vector</a:t>
            </a:r>
            <a:r>
              <a:rPr lang="en-US" altLang="zh-TW" sz="1800" dirty="0" smtClean="0">
                <a:latin typeface="Consolas" panose="020B0609020204030204" pitchFamily="49" charset="0"/>
              </a:rPr>
              <a:t>(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r.point_at_parameter</a:t>
            </a:r>
            <a:r>
              <a:rPr lang="en-US" altLang="zh-TW" sz="1800" dirty="0" smtClean="0">
                <a:latin typeface="Consolas" panose="020B0609020204030204" pitchFamily="49" charset="0"/>
              </a:rPr>
              <a:t>(t) – center);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    </a:t>
            </a:r>
            <a:r>
              <a:rPr lang="en-US" altLang="zh-TW" sz="1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vec3 L = …;</a:t>
            </a:r>
          </a:p>
          <a:p>
            <a:pPr marL="0" indent="0">
              <a:buNone/>
            </a:pPr>
            <a:r>
              <a:rPr lang="en-US" altLang="zh-TW" sz="1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       vec3 I = </a:t>
            </a:r>
            <a:r>
              <a:rPr lang="en-US" altLang="zh-TW" sz="1800" dirty="0">
                <a:solidFill>
                  <a:srgbClr val="FF0000"/>
                </a:solidFill>
                <a:latin typeface="Consolas" panose="020B0609020204030204" pitchFamily="49" charset="0"/>
              </a:rPr>
              <a:t>vec3(1, 1, 1</a:t>
            </a:r>
            <a:r>
              <a:rPr lang="en-US" altLang="zh-TW" sz="1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);//intensity of </a:t>
            </a:r>
            <a:r>
              <a:rPr lang="en-US" altLang="zh-TW" sz="18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lightsource</a:t>
            </a:r>
            <a:endParaRPr lang="en-US" altLang="zh-TW" sz="1800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800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      return I * …  ;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}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vec3 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unit_direction</a:t>
            </a:r>
            <a:r>
              <a:rPr lang="en-US" altLang="zh-TW" sz="1800" dirty="0" smtClean="0">
                <a:latin typeface="Consolas" panose="020B0609020204030204" pitchFamily="49" charset="0"/>
              </a:rPr>
              <a:t> = 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unit_vector</a:t>
            </a:r>
            <a:r>
              <a:rPr lang="en-US" altLang="zh-TW" sz="1800" dirty="0" smtClean="0">
                <a:latin typeface="Consolas" panose="020B0609020204030204" pitchFamily="49" charset="0"/>
              </a:rPr>
              <a:t>(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r.direction</a:t>
            </a:r>
            <a:r>
              <a:rPr lang="en-US" altLang="zh-TW" sz="1800" dirty="0" smtClean="0">
                <a:latin typeface="Consolas" panose="020B0609020204030204" pitchFamily="49" charset="0"/>
              </a:rPr>
              <a:t>());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float t= 0.5(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unit_direction.y</a:t>
            </a:r>
            <a:r>
              <a:rPr lang="en-US" altLang="zh-TW" sz="1800" dirty="0" smtClean="0">
                <a:latin typeface="Consolas" panose="020B0609020204030204" pitchFamily="49" charset="0"/>
              </a:rPr>
              <a:t>() + 1.0);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return (1.0-t)* vec3(1, 1, 1) + t* vec3(0.5, 0.7, 1.0);</a:t>
            </a:r>
            <a:endParaRPr lang="en-US" altLang="zh-TW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}</a:t>
            </a:r>
            <a:endParaRPr lang="zh-TW" altLang="en-US" sz="18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6486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result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5" name="文字方塊 4"/>
          <p:cNvSpPr txBox="1"/>
          <p:nvPr/>
        </p:nvSpPr>
        <p:spPr>
          <a:xfrm>
            <a:off x="6516216" y="3717032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 err="1" smtClean="0"/>
              <a:t>Lightsource</a:t>
            </a:r>
            <a:endParaRPr lang="en-US" altLang="zh-TW" dirty="0" smtClean="0"/>
          </a:p>
          <a:p>
            <a:pPr algn="ctr"/>
            <a:r>
              <a:rPr lang="en-US" altLang="zh-TW" dirty="0" smtClean="0"/>
              <a:t>(-1</a:t>
            </a:r>
            <a:r>
              <a:rPr lang="en-US" altLang="zh-TW" dirty="0" smtClean="0"/>
              <a:t>, 1, 0)</a:t>
            </a:r>
            <a:endParaRPr lang="zh-TW" altLang="en-US" dirty="0"/>
          </a:p>
        </p:txBody>
      </p:sp>
      <p:sp>
        <p:nvSpPr>
          <p:cNvPr id="9" name="文字方塊 8"/>
          <p:cNvSpPr txBox="1"/>
          <p:nvPr/>
        </p:nvSpPr>
        <p:spPr>
          <a:xfrm>
            <a:off x="894420" y="3614857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 err="1" smtClean="0"/>
              <a:t>Lightsource</a:t>
            </a:r>
            <a:endParaRPr lang="en-US" altLang="zh-TW" dirty="0" smtClean="0"/>
          </a:p>
          <a:p>
            <a:pPr algn="ctr"/>
            <a:r>
              <a:rPr lang="en-US" altLang="zh-TW" dirty="0" smtClean="0"/>
              <a:t>(1, 1, 0)</a:t>
            </a:r>
            <a:endParaRPr lang="zh-TW" altLang="en-US" dirty="0"/>
          </a:p>
        </p:txBody>
      </p:sp>
      <p:sp>
        <p:nvSpPr>
          <p:cNvPr id="10" name="文字方塊 9"/>
          <p:cNvSpPr txBox="1"/>
          <p:nvPr/>
        </p:nvSpPr>
        <p:spPr>
          <a:xfrm>
            <a:off x="3563888" y="3717031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 err="1" smtClean="0"/>
              <a:t>Lightsource</a:t>
            </a:r>
            <a:endParaRPr lang="en-US" altLang="zh-TW" dirty="0" smtClean="0"/>
          </a:p>
          <a:p>
            <a:pPr algn="ctr"/>
            <a:r>
              <a:rPr lang="en-US" altLang="zh-TW" dirty="0" smtClean="0"/>
              <a:t>(0, 0, 0)</a:t>
            </a:r>
            <a:endParaRPr lang="zh-TW" altLang="en-US" dirty="0"/>
          </a:p>
        </p:txBody>
      </p:sp>
      <p:graphicFrame>
        <p:nvGraphicFramePr>
          <p:cNvPr id="7" name="物件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2997425"/>
              </p:ext>
            </p:extLst>
          </p:nvPr>
        </p:nvGraphicFramePr>
        <p:xfrm>
          <a:off x="521928" y="2319922"/>
          <a:ext cx="2473176" cy="12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3" name="Image" r:id="rId3" imgW="5079240" imgH="2539440" progId="Photoshop.Image.16">
                  <p:embed/>
                </p:oleObj>
              </mc:Choice>
              <mc:Fallback>
                <p:oleObj name="Image" r:id="rId3" imgW="5079240" imgH="2539440" progId="Photoshop.Image.16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21928" y="2319922"/>
                        <a:ext cx="2473176" cy="1236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物件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6233641"/>
              </p:ext>
            </p:extLst>
          </p:nvPr>
        </p:nvGraphicFramePr>
        <p:xfrm>
          <a:off x="6121332" y="2287892"/>
          <a:ext cx="2517959" cy="12589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4" name="Image" r:id="rId5" imgW="5079240" imgH="2539440" progId="Photoshop.Image.16">
                  <p:embed/>
                </p:oleObj>
              </mc:Choice>
              <mc:Fallback>
                <p:oleObj name="Image" r:id="rId5" imgW="5079240" imgH="2539440" progId="Photoshop.Image.16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121332" y="2287892"/>
                        <a:ext cx="2517959" cy="12589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物件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5441854"/>
              </p:ext>
            </p:extLst>
          </p:nvPr>
        </p:nvGraphicFramePr>
        <p:xfrm>
          <a:off x="3275856" y="2319922"/>
          <a:ext cx="2473175" cy="12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5" name="Image" r:id="rId7" imgW="5079240" imgH="2539440" progId="Photoshop.Image.16">
                  <p:embed/>
                </p:oleObj>
              </mc:Choice>
              <mc:Fallback>
                <p:oleObj name="Image" r:id="rId7" imgW="5079240" imgH="2539440" progId="Photoshop.Image.16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275856" y="2319922"/>
                        <a:ext cx="2473175" cy="1236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210917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Bonus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Multiple sphere</a:t>
            </a:r>
          </a:p>
          <a:p>
            <a:endParaRPr lang="en-US" altLang="zh-TW" dirty="0"/>
          </a:p>
          <a:p>
            <a:r>
              <a:rPr lang="en-US" altLang="zh-TW" dirty="0" smtClean="0"/>
              <a:t>Ray-plane intersection, or ….</a:t>
            </a:r>
          </a:p>
          <a:p>
            <a:endParaRPr lang="en-US" altLang="zh-TW" dirty="0"/>
          </a:p>
          <a:p>
            <a:r>
              <a:rPr lang="en-US" altLang="zh-TW" dirty="0" smtClean="0"/>
              <a:t>Antialiasing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5185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Reference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TW" dirty="0"/>
          </a:p>
          <a:p>
            <a:r>
              <a:rPr lang="en-US" altLang="zh-TW" dirty="0" smtClean="0"/>
              <a:t>Chapter 4 in Fundamentals </a:t>
            </a:r>
            <a:r>
              <a:rPr lang="en-US" altLang="zh-TW" dirty="0"/>
              <a:t>of Computer Graphics, 4/e.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93047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ppm format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" y="2052638"/>
            <a:ext cx="8172450" cy="275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3408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#include &lt;</a:t>
            </a:r>
            <a:r>
              <a:rPr lang="en-US" altLang="zh-TW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fstream</a:t>
            </a:r>
            <a:r>
              <a:rPr lang="en-US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</a:p>
          <a:p>
            <a:pPr marL="0" indent="0">
              <a:buNone/>
            </a:pPr>
            <a:r>
              <a:rPr lang="en-US" altLang="zh-TW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using </a:t>
            </a:r>
            <a:r>
              <a:rPr lang="en-US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namespace </a:t>
            </a:r>
            <a:r>
              <a:rPr lang="en-US" altLang="zh-TW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endParaRPr lang="zh-TW" alt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 main()</a:t>
            </a:r>
          </a:p>
          <a:p>
            <a:pPr marL="0" indent="0">
              <a:buNone/>
            </a:pPr>
            <a:r>
              <a:rPr lang="en-US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altLang="zh-TW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zh-TW" sz="11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altLang="zh-TW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width = 200;</a:t>
            </a:r>
          </a:p>
          <a:p>
            <a:pPr marL="0" indent="0">
              <a:buNone/>
            </a:pPr>
            <a:r>
              <a:rPr lang="en-US" altLang="zh-TW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zh-TW" sz="11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altLang="zh-TW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height = 100;</a:t>
            </a:r>
          </a:p>
          <a:p>
            <a:pPr marL="0" indent="0">
              <a:buNone/>
            </a:pPr>
            <a:endParaRPr lang="zh-TW" alt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zh-TW" sz="11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fstream</a:t>
            </a:r>
            <a:r>
              <a:rPr lang="en-US" altLang="zh-TW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file;</a:t>
            </a:r>
          </a:p>
          <a:p>
            <a:pPr marL="0" indent="0">
              <a:buNone/>
            </a:pPr>
            <a:r>
              <a:rPr lang="en-US" altLang="zh-TW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zh-TW" sz="11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file.open</a:t>
            </a:r>
            <a:r>
              <a:rPr lang="en-US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("</a:t>
            </a:r>
            <a:r>
              <a:rPr lang="en-US" altLang="zh-TW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ray.ppm</a:t>
            </a:r>
            <a:r>
              <a:rPr lang="en-US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", </a:t>
            </a:r>
            <a:r>
              <a:rPr lang="en-US" altLang="zh-TW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ios</a:t>
            </a:r>
            <a:r>
              <a:rPr lang="en-US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::out);</a:t>
            </a:r>
          </a:p>
          <a:p>
            <a:pPr marL="0" indent="0">
              <a:buNone/>
            </a:pPr>
            <a:endParaRPr lang="zh-TW" alt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pt-BR" altLang="zh-TW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file </a:t>
            </a:r>
            <a:r>
              <a:rPr lang="pt-BR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&lt;&lt; "</a:t>
            </a:r>
            <a:r>
              <a:rPr lang="pt-BR" altLang="zh-TW" sz="11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P3</a:t>
            </a:r>
            <a:r>
              <a:rPr lang="pt-BR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\n" &lt;&lt; </a:t>
            </a:r>
            <a:r>
              <a:rPr lang="pt-BR" altLang="zh-TW" sz="11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width</a:t>
            </a:r>
            <a:r>
              <a:rPr lang="pt-BR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 &lt;&lt; " " &lt;&lt; </a:t>
            </a:r>
            <a:r>
              <a:rPr lang="pt-BR" altLang="zh-TW" sz="11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height</a:t>
            </a:r>
            <a:r>
              <a:rPr lang="pt-BR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 &lt;&lt; "\n</a:t>
            </a:r>
            <a:r>
              <a:rPr lang="pt-BR" altLang="zh-TW" sz="11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255</a:t>
            </a:r>
            <a:r>
              <a:rPr lang="pt-BR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\n";</a:t>
            </a:r>
          </a:p>
          <a:p>
            <a:pPr marL="0" indent="0">
              <a:buNone/>
            </a:pPr>
            <a:r>
              <a:rPr lang="en-US" altLang="zh-TW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for </a:t>
            </a:r>
            <a:r>
              <a:rPr lang="en-US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altLang="zh-TW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 j = height - 1; j &gt;= 0; j--) {</a:t>
            </a:r>
          </a:p>
          <a:p>
            <a:pPr marL="0" indent="0">
              <a:buNone/>
            </a:pPr>
            <a:r>
              <a:rPr lang="nn-NO" altLang="zh-TW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for </a:t>
            </a:r>
            <a:r>
              <a:rPr lang="nn-NO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(int i = 0; i &lt; width; i++) {</a:t>
            </a:r>
          </a:p>
          <a:p>
            <a:pPr marL="0" indent="0">
              <a:buNone/>
            </a:pPr>
            <a:r>
              <a:rPr lang="en-US" altLang="zh-TW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  float </a:t>
            </a:r>
            <a:r>
              <a:rPr lang="en-US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r = float(</a:t>
            </a:r>
            <a:r>
              <a:rPr lang="en-US" altLang="zh-TW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) / float(width);</a:t>
            </a:r>
          </a:p>
          <a:p>
            <a:pPr marL="0" indent="0">
              <a:buNone/>
            </a:pPr>
            <a:r>
              <a:rPr lang="en-US" altLang="zh-TW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  float </a:t>
            </a:r>
            <a:r>
              <a:rPr lang="en-US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g = float(j) / float(height);</a:t>
            </a:r>
          </a:p>
          <a:p>
            <a:pPr marL="0" indent="0">
              <a:buNone/>
            </a:pPr>
            <a:r>
              <a:rPr lang="en-US" altLang="zh-TW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  float </a:t>
            </a:r>
            <a:r>
              <a:rPr lang="en-US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b = 0.2;</a:t>
            </a:r>
          </a:p>
          <a:p>
            <a:pPr marL="0" indent="0">
              <a:buNone/>
            </a:pPr>
            <a:endParaRPr lang="zh-TW" alt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  file </a:t>
            </a:r>
            <a:r>
              <a:rPr lang="en-US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&lt;&lt; </a:t>
            </a:r>
            <a:r>
              <a:rPr lang="en-US" altLang="zh-TW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(r * 255) &lt;&lt; " " &lt;&lt; </a:t>
            </a:r>
            <a:r>
              <a:rPr lang="en-US" altLang="zh-TW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(g * 255) &lt;&lt; " " &lt;&lt; </a:t>
            </a:r>
            <a:r>
              <a:rPr lang="en-US" altLang="zh-TW" sz="11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(b * 255) &lt;&lt; "\n";</a:t>
            </a:r>
          </a:p>
          <a:p>
            <a:pPr marL="0" indent="0">
              <a:buNone/>
            </a:pPr>
            <a:r>
              <a:rPr lang="en-US" altLang="zh-TW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}</a:t>
            </a:r>
            <a:endParaRPr lang="en-US" altLang="zh-TW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  <a:endParaRPr lang="en-US" altLang="zh-TW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zh-TW" alt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zh-TW" sz="11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return </a:t>
            </a:r>
            <a:r>
              <a:rPr lang="en-US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0;</a:t>
            </a:r>
          </a:p>
          <a:p>
            <a:pPr marL="0" indent="0">
              <a:buNone/>
            </a:pPr>
            <a:r>
              <a:rPr lang="en-US" altLang="zh-TW" sz="1100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zh-TW" altLang="en-US" sz="11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aphicFrame>
        <p:nvGraphicFramePr>
          <p:cNvPr id="2" name="物件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7733773"/>
              </p:ext>
            </p:extLst>
          </p:nvPr>
        </p:nvGraphicFramePr>
        <p:xfrm>
          <a:off x="5508104" y="1052736"/>
          <a:ext cx="2540000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Image" r:id="rId4" imgW="2539440" imgH="1269720" progId="Photoshop.Image.16">
                  <p:embed/>
                </p:oleObj>
              </mc:Choice>
              <mc:Fallback>
                <p:oleObj name="Image" r:id="rId4" imgW="2539440" imgH="1269720" progId="Photoshop.Image.16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508104" y="1052736"/>
                        <a:ext cx="2540000" cy="127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03488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vec3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Vec3 for (x, y, z), (r, g, b), …</a:t>
            </a:r>
          </a:p>
          <a:p>
            <a:r>
              <a:rPr lang="en-US" altLang="zh-TW" dirty="0" smtClean="0"/>
              <a:t>Operator</a:t>
            </a:r>
          </a:p>
          <a:p>
            <a:pPr lvl="1"/>
            <a:r>
              <a:rPr lang="en-US" altLang="zh-TW" dirty="0" smtClean="0"/>
              <a:t>vec3 + vec3, vec3 – vec3</a:t>
            </a:r>
          </a:p>
          <a:p>
            <a:pPr lvl="1"/>
            <a:r>
              <a:rPr lang="en-US" altLang="zh-TW" dirty="0" smtClean="0"/>
              <a:t>scalar * vec3</a:t>
            </a:r>
          </a:p>
          <a:p>
            <a:pPr lvl="1"/>
            <a:r>
              <a:rPr lang="en-US" altLang="zh-TW" dirty="0" smtClean="0"/>
              <a:t>dot, cross</a:t>
            </a:r>
          </a:p>
          <a:p>
            <a:pPr lvl="1"/>
            <a:r>
              <a:rPr lang="en-US" altLang="zh-TW" dirty="0" smtClean="0"/>
              <a:t>Length, </a:t>
            </a:r>
            <a:r>
              <a:rPr lang="en-US" altLang="zh-TW" dirty="0" err="1" smtClean="0"/>
              <a:t>unit_vector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444427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548680"/>
            <a:ext cx="8507288" cy="61926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class vec3 </a:t>
            </a:r>
            <a:r>
              <a:rPr lang="en-US" altLang="zh-TW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  <a:endParaRPr lang="zh-TW" altLang="en-U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public:</a:t>
            </a:r>
          </a:p>
          <a:p>
            <a:pPr marL="0" indent="0">
              <a:buNone/>
            </a:pPr>
            <a:r>
              <a:rPr lang="en-US" altLang="zh-TW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vec3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() {}</a:t>
            </a:r>
          </a:p>
          <a:p>
            <a:pPr marL="0" indent="0">
              <a:buNone/>
            </a:pP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zh-TW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vec3(float 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e0, float e1, float e2) { e[0] = e0; e[1] = e1; e[2] = e2; }</a:t>
            </a:r>
          </a:p>
          <a:p>
            <a:pPr marL="0" indent="0">
              <a:buNone/>
            </a:pP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zh-TW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float 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x() </a:t>
            </a:r>
            <a:r>
              <a:rPr lang="en-US" altLang="zh-TW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 { return e[0]; }</a:t>
            </a:r>
          </a:p>
          <a:p>
            <a:pPr marL="0" indent="0">
              <a:buNone/>
            </a:pP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zh-TW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float 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y() </a:t>
            </a:r>
            <a:r>
              <a:rPr lang="en-US" altLang="zh-TW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 { return e[1]; }</a:t>
            </a:r>
          </a:p>
          <a:p>
            <a:pPr marL="0" indent="0">
              <a:buNone/>
            </a:pPr>
            <a:r>
              <a:rPr lang="en-US" altLang="zh-TW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float 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z() </a:t>
            </a:r>
            <a:r>
              <a:rPr lang="en-US" altLang="zh-TW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 { return e[2]; }</a:t>
            </a:r>
          </a:p>
          <a:p>
            <a:pPr marL="0" indent="0">
              <a:buNone/>
            </a:pPr>
            <a:r>
              <a:rPr lang="pt-BR" altLang="zh-TW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float </a:t>
            </a:r>
            <a:r>
              <a:rPr lang="pt-BR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r() const { return e[0]; }</a:t>
            </a:r>
          </a:p>
          <a:p>
            <a:pPr marL="0" indent="0">
              <a:buNone/>
            </a:pPr>
            <a:r>
              <a:rPr lang="en-US" altLang="zh-TW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float 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g() </a:t>
            </a:r>
            <a:r>
              <a:rPr lang="en-US" altLang="zh-TW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 { return e[1]; }</a:t>
            </a:r>
          </a:p>
          <a:p>
            <a:pPr marL="0" indent="0">
              <a:buNone/>
            </a:pPr>
            <a:r>
              <a:rPr lang="en-US" altLang="zh-TW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float 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b() </a:t>
            </a:r>
            <a:r>
              <a:rPr lang="en-US" altLang="zh-TW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 { return e[2]; }</a:t>
            </a:r>
          </a:p>
          <a:p>
            <a:pPr marL="0" indent="0">
              <a:buNone/>
            </a:pPr>
            <a:endParaRPr lang="zh-TW" altLang="en-U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inline 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vec3&amp; operator</a:t>
            </a:r>
            <a:r>
              <a:rPr lang="en-US" altLang="zh-TW" sz="12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+=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altLang="zh-TW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 vec3 &amp;v2);</a:t>
            </a:r>
          </a:p>
          <a:p>
            <a:pPr marL="0" indent="0">
              <a:buNone/>
            </a:pPr>
            <a:r>
              <a:rPr lang="en-US" altLang="zh-TW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inline 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vec3&amp; operator</a:t>
            </a:r>
            <a:r>
              <a:rPr lang="en-US" altLang="zh-TW" sz="12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-=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altLang="zh-TW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 vec3 &amp;v2);</a:t>
            </a:r>
          </a:p>
          <a:p>
            <a:pPr marL="0" indent="0">
              <a:buNone/>
            </a:pPr>
            <a:endParaRPr lang="zh-TW" altLang="en-U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inline 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vec3&amp; operator</a:t>
            </a:r>
            <a:r>
              <a:rPr lang="en-US" altLang="zh-TW" sz="12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*=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altLang="zh-TW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 float t);</a:t>
            </a:r>
          </a:p>
          <a:p>
            <a:pPr marL="0" indent="0">
              <a:buNone/>
            </a:pPr>
            <a:r>
              <a:rPr lang="en-US" altLang="zh-TW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inline 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vec3&amp; operator</a:t>
            </a:r>
            <a:r>
              <a:rPr lang="en-US" altLang="zh-TW" sz="12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/=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n-US" altLang="zh-TW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 float t);</a:t>
            </a:r>
          </a:p>
          <a:p>
            <a:pPr marL="0" indent="0">
              <a:buNone/>
            </a:pPr>
            <a:endParaRPr lang="zh-TW" altLang="en-U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inline 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float length() </a:t>
            </a:r>
            <a:r>
              <a:rPr lang="en-US" altLang="zh-TW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 { return </a:t>
            </a:r>
            <a:r>
              <a:rPr lang="en-US" altLang="zh-TW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sqrt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(e[0] * e[0] + e[1] * e[1] + e[2] * e[2]); }</a:t>
            </a:r>
          </a:p>
          <a:p>
            <a:pPr marL="0" indent="0">
              <a:buNone/>
            </a:pPr>
            <a:r>
              <a:rPr lang="en-US" altLang="zh-TW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inline 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float </a:t>
            </a:r>
            <a:r>
              <a:rPr lang="en-US" altLang="zh-TW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squared_length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() </a:t>
            </a:r>
            <a:r>
              <a:rPr lang="en-US" altLang="zh-TW" sz="1200" dirty="0" err="1">
                <a:latin typeface="Consolas" panose="020B0609020204030204" pitchFamily="49" charset="0"/>
                <a:cs typeface="Consolas" panose="020B0609020204030204" pitchFamily="49" charset="0"/>
              </a:rPr>
              <a:t>const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 { return e[0] * e[0] + e[1] * e[1] + e[2] * e[2]; }</a:t>
            </a:r>
          </a:p>
          <a:p>
            <a:pPr marL="0" indent="0">
              <a:buNone/>
            </a:pPr>
            <a:r>
              <a:rPr lang="en-US" altLang="zh-TW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inline 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void </a:t>
            </a:r>
            <a:r>
              <a:rPr lang="en-US" altLang="zh-TW" sz="120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make_unit_vector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 marL="0" indent="0">
              <a:buNone/>
            </a:pPr>
            <a:endParaRPr lang="zh-TW" altLang="en-U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float 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e[3];</a:t>
            </a:r>
          </a:p>
          <a:p>
            <a:pPr marL="0" indent="0">
              <a:buNone/>
            </a:pPr>
            <a:r>
              <a:rPr lang="en-US" altLang="zh-TW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};</a:t>
            </a:r>
          </a:p>
          <a:p>
            <a:pPr marL="0" indent="0">
              <a:buNone/>
            </a:pPr>
            <a:endParaRPr lang="en-US" altLang="zh-TW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fr-FR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inline float </a:t>
            </a:r>
            <a:r>
              <a:rPr lang="fr-FR" altLang="zh-TW" sz="12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dot</a:t>
            </a:r>
            <a:r>
              <a:rPr lang="fr-FR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(const vec3 &amp;v1, const vec3 &amp;v2) </a:t>
            </a:r>
            <a:r>
              <a:rPr lang="fr-FR" altLang="zh-TW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{ </a:t>
            </a:r>
            <a:r>
              <a:rPr lang="en-US" altLang="zh-TW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zh-TW" altLang="en-U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fr-FR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inline vec3 </a:t>
            </a:r>
            <a:r>
              <a:rPr lang="fr-FR" altLang="zh-TW" sz="12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cross</a:t>
            </a:r>
            <a:r>
              <a:rPr lang="fr-FR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(const vec3 &amp;v1, const vec3 &amp;v2) </a:t>
            </a:r>
            <a:r>
              <a:rPr lang="fr-FR" altLang="zh-TW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{ </a:t>
            </a:r>
            <a:r>
              <a:rPr lang="en-US" altLang="zh-TW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inline vec3 </a:t>
            </a:r>
            <a:r>
              <a:rPr lang="en-US" altLang="zh-TW" sz="120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unit_vector</a:t>
            </a:r>
            <a:r>
              <a:rPr lang="en-US" altLang="zh-TW" sz="1200" dirty="0">
                <a:latin typeface="Consolas" panose="020B0609020204030204" pitchFamily="49" charset="0"/>
                <a:cs typeface="Consolas" panose="020B0609020204030204" pitchFamily="49" charset="0"/>
              </a:rPr>
              <a:t>(vec3 v) </a:t>
            </a:r>
            <a:r>
              <a:rPr lang="en-US" altLang="zh-TW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{ }</a:t>
            </a:r>
            <a:endParaRPr lang="en-US" altLang="zh-TW" sz="12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…</a:t>
            </a:r>
            <a:endParaRPr lang="zh-TW" altLang="en-US" sz="12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316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ray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4474840" cy="4525963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altLang="zh-TW" dirty="0"/>
                      <m:t>P</m:t>
                    </m:r>
                    <m:r>
                      <m:rPr>
                        <m:nor/>
                      </m:rPr>
                      <a:rPr lang="en-US" altLang="zh-TW" dirty="0"/>
                      <m:t>(</m:t>
                    </m:r>
                    <m:r>
                      <m:rPr>
                        <m:nor/>
                      </m:rPr>
                      <a:rPr lang="en-US" altLang="zh-TW" dirty="0"/>
                      <m:t>t</m:t>
                    </m:r>
                    <m:r>
                      <m:rPr>
                        <m:nor/>
                      </m:rPr>
                      <a:rPr lang="en-US" altLang="zh-TW" dirty="0"/>
                      <m:t>)</m:t>
                    </m:r>
                    <m:r>
                      <a:rPr lang="en-US" altLang="zh-TW" b="0" i="1" smtClean="0">
                        <a:latin typeface="Cambria Math"/>
                      </a:rPr>
                      <m:t>=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altLang="zh-TW" b="0" i="1" smtClean="0">
                        <a:latin typeface="Cambria Math"/>
                      </a:rPr>
                      <m:t>+</m:t>
                    </m:r>
                    <m:r>
                      <a:rPr lang="en-US" altLang="zh-TW" b="0" i="1" smtClean="0">
                        <a:latin typeface="Cambria Math"/>
                      </a:rPr>
                      <m:t>𝑡</m:t>
                    </m:r>
                    <m:acc>
                      <m:accPr>
                        <m:chr m:val="⃗"/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𝑑</m:t>
                        </m:r>
                      </m:e>
                    </m:acc>
                  </m:oMath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4474840" cy="4525963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橢圓 3"/>
          <p:cNvSpPr/>
          <p:nvPr/>
        </p:nvSpPr>
        <p:spPr>
          <a:xfrm>
            <a:off x="6072188" y="3644900"/>
            <a:ext cx="285750" cy="2841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cxnSp>
        <p:nvCxnSpPr>
          <p:cNvPr id="5" name="直線單箭頭接點 4"/>
          <p:cNvCxnSpPr>
            <a:stCxn id="4" idx="5"/>
          </p:cNvCxnSpPr>
          <p:nvPr/>
        </p:nvCxnSpPr>
        <p:spPr>
          <a:xfrm rot="16200000" flipH="1">
            <a:off x="6209507" y="3994944"/>
            <a:ext cx="969962" cy="7556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字方塊 8"/>
          <p:cNvSpPr txBox="1">
            <a:spLocks noChangeArrowheads="1"/>
          </p:cNvSpPr>
          <p:nvPr/>
        </p:nvSpPr>
        <p:spPr bwMode="auto">
          <a:xfrm>
            <a:off x="6786563" y="4071938"/>
            <a:ext cx="4286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/>
              <a:t>d</a:t>
            </a:r>
            <a:endParaRPr lang="zh-TW" altLang="en-US"/>
          </a:p>
        </p:txBody>
      </p:sp>
      <p:sp>
        <p:nvSpPr>
          <p:cNvPr id="7" name="文字方塊 9"/>
          <p:cNvSpPr txBox="1">
            <a:spLocks noChangeArrowheads="1"/>
          </p:cNvSpPr>
          <p:nvPr/>
        </p:nvSpPr>
        <p:spPr bwMode="auto">
          <a:xfrm>
            <a:off x="5929313" y="3786188"/>
            <a:ext cx="5000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 eaLnBrk="1" hangingPunct="1"/>
            <a:r>
              <a:rPr lang="en-US" altLang="zh-TW" dirty="0" smtClean="0"/>
              <a:t>O</a:t>
            </a:r>
            <a:endParaRPr lang="zh-TW" altLang="en-US" dirty="0"/>
          </a:p>
        </p:txBody>
      </p:sp>
      <p:cxnSp>
        <p:nvCxnSpPr>
          <p:cNvPr id="9" name="直線接點 8"/>
          <p:cNvCxnSpPr/>
          <p:nvPr/>
        </p:nvCxnSpPr>
        <p:spPr>
          <a:xfrm>
            <a:off x="4716016" y="1844824"/>
            <a:ext cx="3672408" cy="468052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橢圓 9"/>
          <p:cNvSpPr/>
          <p:nvPr/>
        </p:nvSpPr>
        <p:spPr>
          <a:xfrm>
            <a:off x="7308304" y="5157192"/>
            <a:ext cx="216024" cy="216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文字方塊 10"/>
          <p:cNvSpPr txBox="1"/>
          <p:nvPr/>
        </p:nvSpPr>
        <p:spPr>
          <a:xfrm>
            <a:off x="7668344" y="4857750"/>
            <a:ext cx="720080" cy="371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 smtClean="0"/>
              <a:t>P(t)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85809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altLang="zh-TW" dirty="0">
                <a:latin typeface="Consolas" panose="020B0609020204030204" pitchFamily="49" charset="0"/>
              </a:rPr>
              <a:t>#</a:t>
            </a:r>
            <a:r>
              <a:rPr lang="en-US" altLang="zh-TW" dirty="0" err="1">
                <a:latin typeface="Consolas" panose="020B0609020204030204" pitchFamily="49" charset="0"/>
              </a:rPr>
              <a:t>ifndef</a:t>
            </a:r>
            <a:r>
              <a:rPr lang="en-US" altLang="zh-TW" dirty="0">
                <a:latin typeface="Consolas" panose="020B0609020204030204" pitchFamily="49" charset="0"/>
              </a:rPr>
              <a:t> RAYH</a:t>
            </a:r>
          </a:p>
          <a:p>
            <a:pPr marL="0" indent="0">
              <a:buNone/>
            </a:pPr>
            <a:r>
              <a:rPr lang="en-US" altLang="zh-TW" dirty="0">
                <a:latin typeface="Consolas" panose="020B0609020204030204" pitchFamily="49" charset="0"/>
              </a:rPr>
              <a:t>#define RAYH</a:t>
            </a:r>
          </a:p>
          <a:p>
            <a:pPr marL="0" indent="0">
              <a:buNone/>
            </a:pPr>
            <a:r>
              <a:rPr lang="en-US" altLang="zh-TW" dirty="0">
                <a:latin typeface="Consolas" panose="020B0609020204030204" pitchFamily="49" charset="0"/>
              </a:rPr>
              <a:t>#include "vec3.h"</a:t>
            </a:r>
          </a:p>
          <a:p>
            <a:pPr marL="0" indent="0">
              <a:buNone/>
            </a:pPr>
            <a:endParaRPr lang="en-US" altLang="zh-TW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dirty="0">
                <a:latin typeface="Consolas" panose="020B0609020204030204" pitchFamily="49" charset="0"/>
              </a:rPr>
              <a:t>class ray</a:t>
            </a:r>
          </a:p>
          <a:p>
            <a:pPr marL="0" indent="0">
              <a:buNone/>
            </a:pPr>
            <a:r>
              <a:rPr lang="en-US" altLang="zh-TW" dirty="0">
                <a:latin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altLang="zh-TW" dirty="0">
                <a:latin typeface="Consolas" panose="020B0609020204030204" pitchFamily="49" charset="0"/>
              </a:rPr>
              <a:t>    public:</a:t>
            </a:r>
          </a:p>
          <a:p>
            <a:pPr marL="0" indent="0">
              <a:buNone/>
            </a:pPr>
            <a:r>
              <a:rPr lang="en-US" altLang="zh-TW" dirty="0">
                <a:latin typeface="Consolas" panose="020B0609020204030204" pitchFamily="49" charset="0"/>
              </a:rPr>
              <a:t>        ray() {}</a:t>
            </a:r>
          </a:p>
          <a:p>
            <a:pPr marL="0" indent="0">
              <a:buNone/>
            </a:pPr>
            <a:r>
              <a:rPr lang="en-US" altLang="zh-TW" dirty="0">
                <a:latin typeface="Consolas" panose="020B0609020204030204" pitchFamily="49" charset="0"/>
              </a:rPr>
              <a:t>        ray(</a:t>
            </a:r>
            <a:r>
              <a:rPr lang="en-US" altLang="zh-TW" dirty="0" err="1">
                <a:latin typeface="Consolas" panose="020B0609020204030204" pitchFamily="49" charset="0"/>
              </a:rPr>
              <a:t>const</a:t>
            </a:r>
            <a:r>
              <a:rPr lang="en-US" altLang="zh-TW" dirty="0">
                <a:latin typeface="Consolas" panose="020B0609020204030204" pitchFamily="49" charset="0"/>
              </a:rPr>
              <a:t> vec3&amp; a, </a:t>
            </a:r>
            <a:r>
              <a:rPr lang="en-US" altLang="zh-TW" dirty="0" err="1">
                <a:latin typeface="Consolas" panose="020B0609020204030204" pitchFamily="49" charset="0"/>
              </a:rPr>
              <a:t>const</a:t>
            </a:r>
            <a:r>
              <a:rPr lang="en-US" altLang="zh-TW" dirty="0">
                <a:latin typeface="Consolas" panose="020B0609020204030204" pitchFamily="49" charset="0"/>
              </a:rPr>
              <a:t> vec3&amp; b) { O = a; D = b; }  </a:t>
            </a:r>
          </a:p>
          <a:p>
            <a:pPr marL="0" indent="0">
              <a:buNone/>
            </a:pPr>
            <a:r>
              <a:rPr lang="en-US" altLang="zh-TW" dirty="0">
                <a:latin typeface="Consolas" panose="020B0609020204030204" pitchFamily="49" charset="0"/>
              </a:rPr>
              <a:t>        vec3 origin() </a:t>
            </a:r>
            <a:r>
              <a:rPr lang="en-US" altLang="zh-TW" dirty="0" err="1">
                <a:latin typeface="Consolas" panose="020B0609020204030204" pitchFamily="49" charset="0"/>
              </a:rPr>
              <a:t>const</a:t>
            </a:r>
            <a:r>
              <a:rPr lang="en-US" altLang="zh-TW" dirty="0">
                <a:latin typeface="Consolas" panose="020B0609020204030204" pitchFamily="49" charset="0"/>
              </a:rPr>
              <a:t>       { return O; }</a:t>
            </a:r>
          </a:p>
          <a:p>
            <a:pPr marL="0" indent="0">
              <a:buNone/>
            </a:pPr>
            <a:r>
              <a:rPr lang="en-US" altLang="zh-TW" dirty="0">
                <a:latin typeface="Consolas" panose="020B0609020204030204" pitchFamily="49" charset="0"/>
              </a:rPr>
              <a:t>        vec3 direction() </a:t>
            </a:r>
            <a:r>
              <a:rPr lang="en-US" altLang="zh-TW" dirty="0" err="1">
                <a:latin typeface="Consolas" panose="020B0609020204030204" pitchFamily="49" charset="0"/>
              </a:rPr>
              <a:t>const</a:t>
            </a:r>
            <a:r>
              <a:rPr lang="en-US" altLang="zh-TW" dirty="0">
                <a:latin typeface="Consolas" panose="020B0609020204030204" pitchFamily="49" charset="0"/>
              </a:rPr>
              <a:t>    { return D; }</a:t>
            </a:r>
          </a:p>
          <a:p>
            <a:pPr marL="0" indent="0">
              <a:buNone/>
            </a:pPr>
            <a:r>
              <a:rPr lang="en-US" altLang="zh-TW" dirty="0">
                <a:latin typeface="Consolas" panose="020B0609020204030204" pitchFamily="49" charset="0"/>
              </a:rPr>
              <a:t>        vec3 </a:t>
            </a:r>
            <a:r>
              <a:rPr lang="en-US" altLang="zh-TW" dirty="0" err="1">
                <a:solidFill>
                  <a:srgbClr val="FF0000"/>
                </a:solidFill>
                <a:latin typeface="Consolas" panose="020B0609020204030204" pitchFamily="49" charset="0"/>
              </a:rPr>
              <a:t>point_at_parameter</a:t>
            </a:r>
            <a:r>
              <a:rPr lang="en-US" altLang="zh-TW" dirty="0">
                <a:latin typeface="Consolas" panose="020B0609020204030204" pitchFamily="49" charset="0"/>
              </a:rPr>
              <a:t>(float t) </a:t>
            </a:r>
            <a:r>
              <a:rPr lang="en-US" altLang="zh-TW" dirty="0" err="1">
                <a:latin typeface="Consolas" panose="020B0609020204030204" pitchFamily="49" charset="0"/>
              </a:rPr>
              <a:t>const</a:t>
            </a:r>
            <a:r>
              <a:rPr lang="en-US" altLang="zh-TW" dirty="0">
                <a:latin typeface="Consolas" panose="020B0609020204030204" pitchFamily="49" charset="0"/>
              </a:rPr>
              <a:t> { </a:t>
            </a:r>
            <a:r>
              <a:rPr lang="en-US" altLang="zh-TW" dirty="0" smtClean="0">
                <a:latin typeface="Consolas" panose="020B0609020204030204" pitchFamily="49" charset="0"/>
              </a:rPr>
              <a:t>… }</a:t>
            </a:r>
            <a:endParaRPr lang="en-US" altLang="zh-TW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US" altLang="zh-TW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dirty="0">
                <a:latin typeface="Consolas" panose="020B0609020204030204" pitchFamily="49" charset="0"/>
              </a:rPr>
              <a:t>        vec3 O;</a:t>
            </a:r>
          </a:p>
          <a:p>
            <a:pPr marL="0" indent="0">
              <a:buNone/>
            </a:pPr>
            <a:r>
              <a:rPr lang="en-US" altLang="zh-TW" dirty="0">
                <a:latin typeface="Consolas" panose="020B0609020204030204" pitchFamily="49" charset="0"/>
              </a:rPr>
              <a:t>        vec3 D;</a:t>
            </a:r>
          </a:p>
          <a:p>
            <a:pPr marL="0" indent="0">
              <a:buNone/>
            </a:pPr>
            <a:r>
              <a:rPr lang="en-US" altLang="zh-TW" dirty="0">
                <a:latin typeface="Consolas" panose="020B0609020204030204" pitchFamily="49" charset="0"/>
              </a:rPr>
              <a:t>};</a:t>
            </a:r>
          </a:p>
          <a:p>
            <a:pPr marL="0" indent="0">
              <a:buNone/>
            </a:pPr>
            <a:endParaRPr lang="en-US" altLang="zh-TW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dirty="0">
                <a:latin typeface="Consolas" panose="020B0609020204030204" pitchFamily="49" charset="0"/>
              </a:rPr>
              <a:t>#</a:t>
            </a:r>
            <a:r>
              <a:rPr lang="en-US" altLang="zh-TW" dirty="0" err="1">
                <a:latin typeface="Consolas" panose="020B0609020204030204" pitchFamily="49" charset="0"/>
              </a:rPr>
              <a:t>endif</a:t>
            </a:r>
            <a:r>
              <a:rPr lang="en-US" altLang="zh-TW" dirty="0">
                <a:latin typeface="Consolas" panose="020B0609020204030204" pitchFamily="49" charset="0"/>
              </a:rPr>
              <a:t> </a:t>
            </a:r>
            <a:endParaRPr lang="zh-TW" altLang="en-US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6812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Camera (Primary Ray)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r>
              <a:rPr lang="en-US" altLang="zh-TW" dirty="0" smtClean="0"/>
              <a:t>Ray</a:t>
            </a:r>
          </a:p>
          <a:p>
            <a:pPr lvl="1"/>
            <a:r>
              <a:rPr lang="en-US" altLang="zh-TW" dirty="0" smtClean="0"/>
              <a:t>Origin point</a:t>
            </a:r>
          </a:p>
          <a:p>
            <a:pPr lvl="1"/>
            <a:r>
              <a:rPr lang="en-US" altLang="zh-TW" dirty="0" smtClean="0"/>
              <a:t>Direction</a:t>
            </a:r>
          </a:p>
          <a:p>
            <a:r>
              <a:rPr lang="en-US" altLang="zh-TW" dirty="0" smtClean="0"/>
              <a:t>Camera</a:t>
            </a:r>
          </a:p>
          <a:p>
            <a:pPr lvl="1"/>
            <a:r>
              <a:rPr lang="en-US" altLang="zh-TW" dirty="0" smtClean="0"/>
              <a:t>COP</a:t>
            </a:r>
          </a:p>
          <a:p>
            <a:pPr lvl="1"/>
            <a:r>
              <a:rPr lang="en-US" altLang="zh-TW" dirty="0" smtClean="0"/>
              <a:t>Projection plane</a:t>
            </a:r>
          </a:p>
          <a:p>
            <a:r>
              <a:rPr lang="en-US" altLang="zh-TW" dirty="0" smtClean="0"/>
              <a:t>Image size</a:t>
            </a:r>
          </a:p>
          <a:p>
            <a:pPr lvl="1"/>
            <a:r>
              <a:rPr lang="en-US" altLang="zh-TW" dirty="0" smtClean="0"/>
              <a:t>Ex: 200x100 pixe</a:t>
            </a:r>
            <a:r>
              <a:rPr lang="en-US" altLang="zh-TW" dirty="0"/>
              <a:t>l</a:t>
            </a:r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4" name="Picture 4" descr="an13f0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988840"/>
            <a:ext cx="3505200" cy="281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文字方塊 4"/>
          <p:cNvSpPr txBox="1"/>
          <p:nvPr/>
        </p:nvSpPr>
        <p:spPr>
          <a:xfrm>
            <a:off x="4211960" y="4812430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 smtClean="0"/>
              <a:t>(0, 0, 0)</a:t>
            </a:r>
            <a:endParaRPr lang="zh-TW" altLang="en-US" dirty="0"/>
          </a:p>
        </p:txBody>
      </p:sp>
      <p:sp>
        <p:nvSpPr>
          <p:cNvPr id="6" name="文字方塊 5"/>
          <p:cNvSpPr txBox="1"/>
          <p:nvPr/>
        </p:nvSpPr>
        <p:spPr>
          <a:xfrm>
            <a:off x="3707904" y="4077914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 smtClean="0"/>
              <a:t>(-2, -1, -1)</a:t>
            </a:r>
            <a:endParaRPr lang="zh-TW" altLang="en-US" dirty="0"/>
          </a:p>
        </p:txBody>
      </p:sp>
      <p:sp>
        <p:nvSpPr>
          <p:cNvPr id="7" name="文字方塊 6"/>
          <p:cNvSpPr txBox="1"/>
          <p:nvPr/>
        </p:nvSpPr>
        <p:spPr>
          <a:xfrm>
            <a:off x="3779912" y="3070644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 smtClean="0"/>
              <a:t>(-2, 1, -1)</a:t>
            </a:r>
            <a:endParaRPr lang="zh-TW" altLang="en-US" dirty="0"/>
          </a:p>
        </p:txBody>
      </p:sp>
      <p:sp>
        <p:nvSpPr>
          <p:cNvPr id="8" name="文字方塊 7"/>
          <p:cNvSpPr txBox="1"/>
          <p:nvPr/>
        </p:nvSpPr>
        <p:spPr>
          <a:xfrm>
            <a:off x="6084168" y="4620399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dirty="0" smtClean="0"/>
              <a:t>(2, -1, -1)</a:t>
            </a:r>
            <a:endParaRPr lang="zh-TW" altLang="en-US" dirty="0"/>
          </a:p>
        </p:txBody>
      </p:sp>
      <p:sp>
        <p:nvSpPr>
          <p:cNvPr id="9" name="橢圓 8"/>
          <p:cNvSpPr/>
          <p:nvPr/>
        </p:nvSpPr>
        <p:spPr>
          <a:xfrm>
            <a:off x="5292080" y="400506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文字方塊 9"/>
          <p:cNvSpPr txBox="1"/>
          <p:nvPr/>
        </p:nvSpPr>
        <p:spPr>
          <a:xfrm>
            <a:off x="5148064" y="327560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(u, v)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99362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 animBg="1"/>
      <p:bldP spid="10" grpId="0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</TotalTime>
  <Words>1258</Words>
  <Application>Microsoft Office PowerPoint</Application>
  <PresentationFormat>如螢幕大小 (4:3)</PresentationFormat>
  <Paragraphs>248</Paragraphs>
  <Slides>24</Slides>
  <Notes>6</Notes>
  <HiddenSlides>0</HiddenSlides>
  <MMClips>0</MMClips>
  <ScaleCrop>false</ScaleCrop>
  <HeadingPairs>
    <vt:vector size="8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24</vt:i4>
      </vt:variant>
    </vt:vector>
  </HeadingPairs>
  <TitlesOfParts>
    <vt:vector size="34" baseType="lpstr">
      <vt:lpstr>ＭＳ Ｐゴシック</vt:lpstr>
      <vt:lpstr>新細明體</vt:lpstr>
      <vt:lpstr>Arial</vt:lpstr>
      <vt:lpstr>Calibri</vt:lpstr>
      <vt:lpstr>Cambria Math</vt:lpstr>
      <vt:lpstr>Consolas</vt:lpstr>
      <vt:lpstr>Symbol</vt:lpstr>
      <vt:lpstr>Times New Roman</vt:lpstr>
      <vt:lpstr>Office 佈景主題</vt:lpstr>
      <vt:lpstr>Image</vt:lpstr>
      <vt:lpstr>Computer Graphics Ray tracing</vt:lpstr>
      <vt:lpstr>Outline</vt:lpstr>
      <vt:lpstr>ppm format</vt:lpstr>
      <vt:lpstr>PowerPoint 簡報</vt:lpstr>
      <vt:lpstr>vec3</vt:lpstr>
      <vt:lpstr>PowerPoint 簡報</vt:lpstr>
      <vt:lpstr>ray</vt:lpstr>
      <vt:lpstr>PowerPoint 簡報</vt:lpstr>
      <vt:lpstr>Camera (Primary Ray)</vt:lpstr>
      <vt:lpstr>ppm</vt:lpstr>
      <vt:lpstr>Primary Rays</vt:lpstr>
      <vt:lpstr>Simple skybox</vt:lpstr>
      <vt:lpstr>Sphere</vt:lpstr>
      <vt:lpstr>Sphere Intersection</vt:lpstr>
      <vt:lpstr>PowerPoint 簡報</vt:lpstr>
      <vt:lpstr>Result 60%</vt:lpstr>
      <vt:lpstr>Surface normal</vt:lpstr>
      <vt:lpstr>PowerPoint 簡報</vt:lpstr>
      <vt:lpstr>Point light source</vt:lpstr>
      <vt:lpstr>diffuse Surface</vt:lpstr>
      <vt:lpstr>PowerPoint 簡報</vt:lpstr>
      <vt:lpstr>result</vt:lpstr>
      <vt:lpstr>Bonus</vt:lpstr>
      <vt:lpstr>Reference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Graphics Ray tracing</dc:title>
  <cp:lastModifiedBy>Ming-Te Chi</cp:lastModifiedBy>
  <cp:revision>33</cp:revision>
  <dcterms:modified xsi:type="dcterms:W3CDTF">2019-03-04T12:21:54Z</dcterms:modified>
</cp:coreProperties>
</file>