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notesMasterIdLst>
    <p:notesMasterId r:id="rId65"/>
  </p:notesMasterIdLst>
  <p:handoutMasterIdLst>
    <p:handoutMasterId r:id="rId66"/>
  </p:handoutMasterIdLst>
  <p:sldIdLst>
    <p:sldId id="329" r:id="rId2"/>
    <p:sldId id="330" r:id="rId3"/>
    <p:sldId id="331" r:id="rId4"/>
    <p:sldId id="392" r:id="rId5"/>
    <p:sldId id="332" r:id="rId6"/>
    <p:sldId id="333" r:id="rId7"/>
    <p:sldId id="375" r:id="rId8"/>
    <p:sldId id="376" r:id="rId9"/>
    <p:sldId id="334" r:id="rId10"/>
    <p:sldId id="335" r:id="rId11"/>
    <p:sldId id="336" r:id="rId12"/>
    <p:sldId id="337" r:id="rId13"/>
    <p:sldId id="338" r:id="rId14"/>
    <p:sldId id="339" r:id="rId15"/>
    <p:sldId id="340" r:id="rId16"/>
    <p:sldId id="341" r:id="rId17"/>
    <p:sldId id="342" r:id="rId18"/>
    <p:sldId id="343" r:id="rId19"/>
    <p:sldId id="344" r:id="rId20"/>
    <p:sldId id="345" r:id="rId21"/>
    <p:sldId id="346" r:id="rId22"/>
    <p:sldId id="347" r:id="rId23"/>
    <p:sldId id="348" r:id="rId24"/>
    <p:sldId id="349" r:id="rId25"/>
    <p:sldId id="350" r:id="rId26"/>
    <p:sldId id="377" r:id="rId27"/>
    <p:sldId id="351" r:id="rId28"/>
    <p:sldId id="352" r:id="rId29"/>
    <p:sldId id="353" r:id="rId30"/>
    <p:sldId id="354" r:id="rId31"/>
    <p:sldId id="355" r:id="rId32"/>
    <p:sldId id="356" r:id="rId33"/>
    <p:sldId id="357" r:id="rId34"/>
    <p:sldId id="358" r:id="rId35"/>
    <p:sldId id="359" r:id="rId36"/>
    <p:sldId id="360" r:id="rId37"/>
    <p:sldId id="361" r:id="rId38"/>
    <p:sldId id="362" r:id="rId39"/>
    <p:sldId id="363" r:id="rId40"/>
    <p:sldId id="364" r:id="rId41"/>
    <p:sldId id="365" r:id="rId42"/>
    <p:sldId id="366" r:id="rId43"/>
    <p:sldId id="367" r:id="rId44"/>
    <p:sldId id="378" r:id="rId45"/>
    <p:sldId id="368" r:id="rId46"/>
    <p:sldId id="369" r:id="rId47"/>
    <p:sldId id="370" r:id="rId48"/>
    <p:sldId id="371" r:id="rId49"/>
    <p:sldId id="372" r:id="rId50"/>
    <p:sldId id="373" r:id="rId51"/>
    <p:sldId id="374" r:id="rId52"/>
    <p:sldId id="379" r:id="rId53"/>
    <p:sldId id="380" r:id="rId54"/>
    <p:sldId id="391" r:id="rId55"/>
    <p:sldId id="382" r:id="rId56"/>
    <p:sldId id="383" r:id="rId57"/>
    <p:sldId id="384" r:id="rId58"/>
    <p:sldId id="385" r:id="rId59"/>
    <p:sldId id="386" r:id="rId60"/>
    <p:sldId id="387" r:id="rId61"/>
    <p:sldId id="388" r:id="rId62"/>
    <p:sldId id="389" r:id="rId63"/>
    <p:sldId id="390" r:id="rId64"/>
  </p:sldIdLst>
  <p:sldSz cx="9144000" cy="6858000" type="screen4x3"/>
  <p:notesSz cx="6797675" cy="9928225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87878"/>
    <a:srgbClr val="B2B2B2"/>
    <a:srgbClr val="FF0000"/>
    <a:srgbClr val="FF33CC"/>
    <a:srgbClr val="00FF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547" autoAdjust="0"/>
  </p:normalViewPr>
  <p:slideViewPr>
    <p:cSldViewPr showGuides="1">
      <p:cViewPr varScale="1">
        <p:scale>
          <a:sx n="90" d="100"/>
          <a:sy n="90" d="100"/>
        </p:scale>
        <p:origin x="3096" y="44"/>
      </p:cViewPr>
      <p:guideLst>
        <p:guide orient="horz" pos="981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7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1.xml"/><Relationship Id="rId2" Type="http://schemas.openxmlformats.org/officeDocument/2006/relationships/slide" Target="slides/slide29.xml"/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2" tIns="47631" rIns="95262" bIns="47631" numCol="1" anchor="t" anchorCtr="0" compatLnSpc="1">
            <a:prstTxWarp prst="textNoShape">
              <a:avLst/>
            </a:prstTxWarp>
          </a:bodyPr>
          <a:lstStyle>
            <a:lvl1pPr defTabSz="952561">
              <a:defRPr sz="13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2" tIns="47631" rIns="95262" bIns="47631" numCol="1" anchor="t" anchorCtr="0" compatLnSpc="1">
            <a:prstTxWarp prst="textNoShape">
              <a:avLst/>
            </a:prstTxWarp>
          </a:bodyPr>
          <a:lstStyle>
            <a:lvl1pPr algn="r" defTabSz="952561">
              <a:defRPr sz="13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2" tIns="47631" rIns="95262" bIns="47631" numCol="1" anchor="b" anchorCtr="0" compatLnSpc="1">
            <a:prstTxWarp prst="textNoShape">
              <a:avLst/>
            </a:prstTxWarp>
          </a:bodyPr>
          <a:lstStyle>
            <a:lvl1pPr defTabSz="952561">
              <a:defRPr sz="13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2" tIns="47631" rIns="95262" bIns="47631" numCol="1" anchor="b" anchorCtr="0" compatLnSpc="1">
            <a:prstTxWarp prst="textNoShape">
              <a:avLst/>
            </a:prstTxWarp>
          </a:bodyPr>
          <a:lstStyle>
            <a:lvl1pPr algn="r" defTabSz="952561">
              <a:defRPr sz="1300">
                <a:ea typeface="新細明體" charset="-120"/>
              </a:defRPr>
            </a:lvl1pPr>
          </a:lstStyle>
          <a:p>
            <a:pPr>
              <a:defRPr/>
            </a:pPr>
            <a:fld id="{EBE9A037-8CAA-4877-A94D-48B6BF82B8F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76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2" tIns="47631" rIns="95262" bIns="47631" numCol="1" anchor="t" anchorCtr="0" compatLnSpc="1">
            <a:prstTxWarp prst="textNoShape">
              <a:avLst/>
            </a:prstTxWarp>
          </a:bodyPr>
          <a:lstStyle>
            <a:lvl1pPr defTabSz="952561">
              <a:defRPr sz="13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2" tIns="47631" rIns="95262" bIns="47631" numCol="1" anchor="t" anchorCtr="0" compatLnSpc="1">
            <a:prstTxWarp prst="textNoShape">
              <a:avLst/>
            </a:prstTxWarp>
          </a:bodyPr>
          <a:lstStyle>
            <a:lvl1pPr algn="r" defTabSz="952561">
              <a:defRPr sz="13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0937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2" tIns="47631" rIns="95262" bIns="476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159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2" tIns="47631" rIns="95262" bIns="47631" numCol="1" anchor="b" anchorCtr="0" compatLnSpc="1">
            <a:prstTxWarp prst="textNoShape">
              <a:avLst/>
            </a:prstTxWarp>
          </a:bodyPr>
          <a:lstStyle>
            <a:lvl1pPr defTabSz="952561">
              <a:defRPr sz="13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59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62" tIns="47631" rIns="95262" bIns="47631" numCol="1" anchor="b" anchorCtr="0" compatLnSpc="1">
            <a:prstTxWarp prst="textNoShape">
              <a:avLst/>
            </a:prstTxWarp>
          </a:bodyPr>
          <a:lstStyle>
            <a:lvl1pPr algn="r" defTabSz="952561">
              <a:defRPr sz="1300">
                <a:ea typeface="新細明體" charset="-120"/>
              </a:defRPr>
            </a:lvl1pPr>
          </a:lstStyle>
          <a:p>
            <a:pPr>
              <a:defRPr/>
            </a:pPr>
            <a:fld id="{99348646-79B9-471F-AC1C-5563C70E363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820529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gl-tutorial.org/intermediate-tutorials/tutorial-16-shadow-mapping/" TargetMode="External"/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berkeley.edu/~ravir/6160-fall04/papers/p385-lokovic.pdf" TargetMode="External"/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acksmith-studios.dk/projects/downloads/tangent_matrix_derivation.php" TargetMode="External"/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acksmith-studios.dk/projects/downloads/bumpmapping_using_cg.php" TargetMode="External"/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developer.download.nvidia.com/presentations/2008/GDC/GDC08_Ambient_Occlusion.pdf" TargetMode="External"/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game.watch.impress.co.jp/docs/series/3dcg/20090410_110682.html" TargetMode="External"/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2019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348646-79B9-471F-AC1C-5563C70E3634}" type="slidenum">
              <a:rPr lang="en-US" altLang="zh-TW" smtClean="0"/>
              <a:pPr>
                <a:defRPr/>
              </a:pPr>
              <a:t>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07428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fld id="{C1974B29-6A1A-40F2-A1EC-C2F5729A3D90}" type="slidenum">
              <a:rPr lang="en-US" altLang="zh-TW" sz="1300" smtClean="0"/>
              <a:pPr eaLnBrk="1" hangingPunct="1"/>
              <a:t>35</a:t>
            </a:fld>
            <a:endParaRPr lang="en-US" altLang="zh-TW" sz="1300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2950"/>
            <a:ext cx="4962525" cy="3722688"/>
          </a:xfrm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8050"/>
            <a:ext cx="4987925" cy="4467225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TW" smtClean="0"/>
              <a:t>If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fld id="{4774D1E6-2D46-4430-9131-6ADBD91E1FB5}" type="slidenum">
              <a:rPr lang="en-US" altLang="zh-TW" sz="1300" smtClean="0"/>
              <a:pPr eaLnBrk="1" hangingPunct="1"/>
              <a:t>36</a:t>
            </a:fld>
            <a:endParaRPr lang="en-US" altLang="zh-TW" sz="1300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2950"/>
            <a:ext cx="4962525" cy="3722688"/>
          </a:xfrm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8050"/>
            <a:ext cx="4987925" cy="4467225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fld id="{18A0BDF0-F36A-4108-95CE-17603CD450BC}" type="slidenum">
              <a:rPr lang="en-US" altLang="zh-TW" sz="1300" smtClean="0"/>
              <a:pPr eaLnBrk="1" hangingPunct="1"/>
              <a:t>40</a:t>
            </a:fld>
            <a:endParaRPr lang="en-US" altLang="zh-TW" sz="1300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2950"/>
            <a:ext cx="4962525" cy="3722688"/>
          </a:xfrm>
          <a:solidFill>
            <a:srgbClr val="FFFFFF"/>
          </a:solidFill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8050"/>
            <a:ext cx="4987925" cy="4467225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fld id="{779A8B1E-0674-469E-AA7C-F2813D49253B}" type="slidenum">
              <a:rPr lang="en-US" altLang="zh-TW" sz="1300" smtClean="0"/>
              <a:pPr eaLnBrk="1" hangingPunct="1"/>
              <a:t>41</a:t>
            </a:fld>
            <a:endParaRPr lang="en-US" altLang="zh-TW" sz="1300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2950"/>
            <a:ext cx="4962525" cy="3722688"/>
          </a:xfrm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8050"/>
            <a:ext cx="4987925" cy="4467225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fld id="{60E51464-60E0-4EA1-8290-AE3DA23E032F}" type="slidenum">
              <a:rPr lang="en-US" altLang="zh-TW" sz="1300" smtClean="0"/>
              <a:pPr eaLnBrk="1" hangingPunct="1"/>
              <a:t>43</a:t>
            </a:fld>
            <a:endParaRPr lang="en-US" altLang="zh-TW" sz="1300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2950"/>
            <a:ext cx="4962525" cy="3722688"/>
          </a:xfrm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8050"/>
            <a:ext cx="4987925" cy="4467225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fld id="{11F9267A-CBE7-4A9F-A9BA-418FC893D60E}" type="slidenum">
              <a:rPr lang="en-US" altLang="zh-TW" sz="1300" smtClean="0"/>
              <a:pPr eaLnBrk="1" hangingPunct="1"/>
              <a:t>46</a:t>
            </a:fld>
            <a:endParaRPr lang="en-US" altLang="zh-TW" sz="1300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2950"/>
            <a:ext cx="4962525" cy="3722688"/>
          </a:xfrm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8050"/>
            <a:ext cx="4987925" cy="4467225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fld id="{32E10E31-B542-43AC-B28E-7BA7C0604FFE}" type="slidenum">
              <a:rPr lang="en-US" altLang="zh-TW" sz="1300" smtClean="0"/>
              <a:pPr eaLnBrk="1" hangingPunct="1"/>
              <a:t>47</a:t>
            </a:fld>
            <a:endParaRPr lang="en-US" altLang="zh-TW" sz="1300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2950"/>
            <a:ext cx="4962525" cy="3722688"/>
          </a:xfrm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8050"/>
            <a:ext cx="4987925" cy="4467225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fld id="{24534E81-A593-45C3-810C-527B7D22DC07}" type="slidenum">
              <a:rPr lang="en-US" altLang="zh-TW" sz="1300" smtClean="0"/>
              <a:pPr eaLnBrk="1" hangingPunct="1"/>
              <a:t>48</a:t>
            </a:fld>
            <a:endParaRPr lang="en-US" altLang="zh-TW" sz="1300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2950"/>
            <a:ext cx="4962525" cy="3722688"/>
          </a:xfrm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8050"/>
            <a:ext cx="4987925" cy="4467225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fld id="{18CFAA3E-7024-413E-9739-698794ADF229}" type="slidenum">
              <a:rPr lang="en-US" altLang="zh-TW" sz="1300" smtClean="0"/>
              <a:pPr eaLnBrk="1" hangingPunct="1"/>
              <a:t>49</a:t>
            </a:fld>
            <a:endParaRPr lang="en-US" altLang="zh-TW" sz="1300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2950"/>
            <a:ext cx="4962525" cy="3722688"/>
          </a:xfrm>
          <a:solidFill>
            <a:srgbClr val="FFFFFF"/>
          </a:solidFill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8050"/>
            <a:ext cx="4987925" cy="4467225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fld id="{13D885C2-5FDF-411D-BE2D-92DF01338552}" type="slidenum">
              <a:rPr lang="en-US" altLang="zh-TW" sz="1300" smtClean="0"/>
              <a:pPr eaLnBrk="1" hangingPunct="1"/>
              <a:t>50</a:t>
            </a:fld>
            <a:endParaRPr lang="en-US" altLang="zh-TW" sz="1300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2950"/>
            <a:ext cx="4960937" cy="3721100"/>
          </a:xfrm>
          <a:ln cap="flat">
            <a:solidFill>
              <a:schemeClr val="tx1"/>
            </a:solidFill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6463"/>
            <a:ext cx="4987925" cy="4464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456" tIns="46729" rIns="93456" bIns="46729"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https://zh-yue.wikipedia.org/wiki/File:Orange-Whole-%26-Split.jpg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348646-79B9-471F-AC1C-5563C70E3634}" type="slidenum">
              <a:rPr lang="en-US" altLang="zh-TW" smtClean="0"/>
              <a:pPr>
                <a:defRPr/>
              </a:pPr>
              <a:t>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467018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smtClean="0"/>
              <a:t>http://johanneskopf.de/publications/solid/index.html</a:t>
            </a:r>
            <a:endParaRPr lang="zh-TW" altLang="en-US" smtClean="0"/>
          </a:p>
        </p:txBody>
      </p:sp>
      <p:sp>
        <p:nvSpPr>
          <p:cNvPr id="839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fld id="{094229C8-9572-4EE3-884A-233731D0B49C}" type="slidenum">
              <a:rPr lang="en-US" altLang="zh-TW" sz="1300" smtClean="0"/>
              <a:pPr eaLnBrk="1" hangingPunct="1"/>
              <a:t>53</a:t>
            </a:fld>
            <a:endParaRPr lang="en-US" altLang="zh-TW" sz="130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>
                <a:hlinkClick r:id="rId3"/>
              </a:rPr>
              <a:t>http://www.opengl-tutorial.org/intermediate-tutorials/tutorial-16-shadow-mapping/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348646-79B9-471F-AC1C-5563C70E3634}" type="slidenum">
              <a:rPr lang="en-US" altLang="zh-TW" smtClean="0"/>
              <a:pPr>
                <a:defRPr/>
              </a:pPr>
              <a:t>54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099749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smtClean="0">
                <a:hlinkClick r:id="rId3"/>
              </a:rPr>
              <a:t>http://www.cs.berkeley.edu/~ravir/6160-fall04/papers/p385-lokovic.pdf</a:t>
            </a:r>
            <a:endParaRPr lang="zh-TW" altLang="en-US" smtClean="0"/>
          </a:p>
        </p:txBody>
      </p:sp>
      <p:sp>
        <p:nvSpPr>
          <p:cNvPr id="8499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fld id="{7E2AF9EA-F097-4287-A0DA-3E5AA216B4A2}" type="slidenum">
              <a:rPr lang="en-US" altLang="zh-TW" sz="1300" smtClean="0"/>
              <a:pPr eaLnBrk="1" hangingPunct="1"/>
              <a:t>56</a:t>
            </a:fld>
            <a:endParaRPr lang="en-US" altLang="zh-TW" sz="130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smtClean="0">
                <a:hlinkClick r:id="rId3"/>
              </a:rPr>
              <a:t>http://www.blacksmith-studios.dk/projects/downloads/tangent_matrix_derivation.php</a:t>
            </a:r>
            <a:endParaRPr lang="zh-TW" altLang="en-US" smtClean="0"/>
          </a:p>
        </p:txBody>
      </p:sp>
      <p:sp>
        <p:nvSpPr>
          <p:cNvPr id="8602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fld id="{932E495F-F2DA-434C-8AEE-57A3402A1492}" type="slidenum">
              <a:rPr lang="en-US" altLang="zh-TW" sz="1300" smtClean="0"/>
              <a:pPr eaLnBrk="1" hangingPunct="1"/>
              <a:t>58</a:t>
            </a:fld>
            <a:endParaRPr lang="en-US" altLang="zh-TW" sz="130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smtClean="0">
                <a:hlinkClick r:id="rId3"/>
              </a:rPr>
              <a:t>http://www.blacksmith-studios.dk/projects/downloads/bumpmapping_using_cg.php</a:t>
            </a:r>
            <a:endParaRPr lang="zh-TW" altLang="en-US" smtClean="0"/>
          </a:p>
        </p:txBody>
      </p:sp>
      <p:sp>
        <p:nvSpPr>
          <p:cNvPr id="8704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fld id="{6A297257-AF19-49F4-AFA2-D497ACE1AA4E}" type="slidenum">
              <a:rPr lang="en-US" altLang="zh-TW" sz="1300" smtClean="0"/>
              <a:pPr eaLnBrk="1" hangingPunct="1"/>
              <a:t>59</a:t>
            </a:fld>
            <a:endParaRPr lang="en-US" altLang="zh-TW" sz="130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smtClean="0">
                <a:hlinkClick r:id="rId3"/>
              </a:rPr>
              <a:t>http://developer.download.nvidia.com/presentations/2008/GDC/GDC08_Ambient_Occlusion.pdf</a:t>
            </a:r>
            <a:endParaRPr lang="zh-TW" altLang="en-US" smtClean="0"/>
          </a:p>
        </p:txBody>
      </p:sp>
      <p:sp>
        <p:nvSpPr>
          <p:cNvPr id="880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fld id="{087DF107-BADC-4889-B614-2A88BFA78D83}" type="slidenum">
              <a:rPr lang="en-US" altLang="zh-TW" sz="1300" smtClean="0"/>
              <a:pPr eaLnBrk="1" hangingPunct="1"/>
              <a:t>61</a:t>
            </a:fld>
            <a:endParaRPr lang="en-US" altLang="zh-TW" sz="130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 smtClean="0">
                <a:hlinkClick r:id="rId3"/>
              </a:rPr>
              <a:t>http://game.watch.impress.co.jp/docs/series/3dcg/20090410_110682.html</a:t>
            </a:r>
            <a:endParaRPr lang="zh-TW" altLang="en-US" smtClean="0"/>
          </a:p>
        </p:txBody>
      </p:sp>
      <p:sp>
        <p:nvSpPr>
          <p:cNvPr id="8909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fld id="{6126B7B0-2F4D-440A-8934-59E9FF352F31}" type="slidenum">
              <a:rPr lang="en-US" altLang="zh-TW" sz="1300" smtClean="0"/>
              <a:pPr eaLnBrk="1" hangingPunct="1"/>
              <a:t>63</a:t>
            </a:fld>
            <a:endParaRPr lang="en-US" altLang="zh-TW" sz="13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  <p:sp>
        <p:nvSpPr>
          <p:cNvPr id="6656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fld id="{5C09117B-D0DB-4EB9-B1F3-22303C73689C}" type="slidenum">
              <a:rPr lang="zh-TW" altLang="en-US" sz="1300" smtClean="0">
                <a:latin typeface="Arial" charset="0"/>
              </a:rPr>
              <a:pPr eaLnBrk="1" hangingPunct="1"/>
              <a:t>7</a:t>
            </a:fld>
            <a:endParaRPr lang="zh-TW" altLang="en-US" sz="13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/>
          </a:p>
        </p:txBody>
      </p:sp>
      <p:sp>
        <p:nvSpPr>
          <p:cNvPr id="6758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fld id="{9E3E24D8-50D0-4724-B9FC-4C9E7FE8258C}" type="slidenum">
              <a:rPr lang="en-US" altLang="zh-TW" sz="1300" smtClean="0"/>
              <a:pPr eaLnBrk="1" hangingPunct="1"/>
              <a:t>26</a:t>
            </a:fld>
            <a:endParaRPr lang="en-US" altLang="zh-TW" sz="13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fld id="{05F4CB9A-78DF-43A8-8276-2B6DC59C2CB0}" type="slidenum">
              <a:rPr lang="en-US" altLang="zh-TW" sz="1300" smtClean="0"/>
              <a:pPr eaLnBrk="1" hangingPunct="1"/>
              <a:t>29</a:t>
            </a:fld>
            <a:endParaRPr lang="en-US" altLang="zh-TW" sz="1300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2950"/>
            <a:ext cx="4962525" cy="3722688"/>
          </a:xfrm>
          <a:solidFill>
            <a:srgbClr val="FFFFFF"/>
          </a:solidFill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8050"/>
            <a:ext cx="4987925" cy="4467225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fld id="{494D67B0-5F71-4ED1-87F3-458ED338FBCD}" type="slidenum">
              <a:rPr lang="en-US" altLang="zh-TW" sz="1300" smtClean="0"/>
              <a:pPr eaLnBrk="1" hangingPunct="1"/>
              <a:t>30</a:t>
            </a:fld>
            <a:endParaRPr lang="en-US" altLang="zh-TW" sz="1300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2950"/>
            <a:ext cx="4962525" cy="3722688"/>
          </a:xfrm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8050"/>
            <a:ext cx="4987925" cy="4467225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fld id="{55F062D0-88C8-48CE-A5F1-0F003B2653EB}" type="slidenum">
              <a:rPr lang="en-US" altLang="zh-TW" sz="1300" smtClean="0"/>
              <a:pPr eaLnBrk="1" hangingPunct="1"/>
              <a:t>31</a:t>
            </a:fld>
            <a:endParaRPr lang="en-US" altLang="zh-TW" sz="1300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2950"/>
            <a:ext cx="4962525" cy="3722688"/>
          </a:xfrm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8050"/>
            <a:ext cx="4987925" cy="4467225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fld id="{02C09765-02E8-4F4D-A18B-1CC657CE04CF}" type="slidenum">
              <a:rPr lang="en-US" altLang="zh-TW" sz="1300" smtClean="0"/>
              <a:pPr eaLnBrk="1" hangingPunct="1"/>
              <a:t>32</a:t>
            </a:fld>
            <a:endParaRPr lang="en-US" altLang="zh-TW" sz="1300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2950"/>
            <a:ext cx="4962525" cy="3722688"/>
          </a:xfrm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8050"/>
            <a:ext cx="4987925" cy="4467225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defTabSz="952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fld id="{5D77B198-50C3-4FA2-A8A3-C6F4D1A0E817}" type="slidenum">
              <a:rPr lang="en-US" altLang="zh-TW" sz="1300" smtClean="0"/>
              <a:pPr eaLnBrk="1" hangingPunct="1"/>
              <a:t>33</a:t>
            </a:fld>
            <a:endParaRPr lang="en-US" altLang="zh-TW" sz="1300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2950"/>
            <a:ext cx="4962525" cy="3722688"/>
          </a:xfrm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8050"/>
            <a:ext cx="4987925" cy="4467225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4FEDC-05F2-4B23-B76A-ECA0CF4353C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71343111"/>
      </p:ext>
    </p:extLst>
  </p:cSld>
  <p:clrMapOvr>
    <a:masterClrMapping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AB2D0-BBC6-4F1E-B115-3EF1E059331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21954653"/>
      </p:ext>
    </p:extLst>
  </p:cSld>
  <p:clrMapOvr>
    <a:masterClrMapping/>
  </p:clrMapOvr>
  <p:transition spd="med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536C4-7C0E-4E3D-9516-BD60D868B2A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39664065"/>
      </p:ext>
    </p:extLst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AE152-31AC-4503-9588-7A2C56DB49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90888556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BEC98-B160-4B80-8A03-3F18A5EF1F9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7332926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048F5-040B-4EB1-87AF-AED04A27F26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01385097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C4BC2-28EA-4AEE-B733-4BA52DB1EAE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25762730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AE1CD-7295-4772-BFDE-93EE57A536D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77286255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ACABA-0353-40D5-8F84-495639C1905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01698134"/>
      </p:ext>
    </p:extLst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87945-D1D7-4E86-BAEF-ED9C6145E21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2897745"/>
      </p:ext>
    </p:extLst>
  </p:cSld>
  <p:clrMapOvr>
    <a:masterClrMapping/>
  </p:clrMapOvr>
  <p:transition spd="med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78B2C-D5D4-452F-A125-A09137B91FA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86467561"/>
      </p:ext>
    </p:extLst>
  </p:cSld>
  <p:clrMapOvr>
    <a:masterClrMapping/>
  </p:clrMapOvr>
  <p:transition spd="med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fld id="{64E16607-9EA5-4BC0-9AA9-E84F85B94C6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 spd="med"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game-art.co.uk/agtec/html/mipmaps.html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48.png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5.wmf"/><Relationship Id="rId10" Type="http://schemas.openxmlformats.org/officeDocument/2006/relationships/image" Target="../media/image49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7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95288" y="404813"/>
            <a:ext cx="8458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kumimoji="0" lang="en-US" altLang="zh-TW" sz="4400" b="1">
                <a:solidFill>
                  <a:srgbClr val="FF0000"/>
                </a:solidFill>
              </a:rPr>
              <a:t> </a:t>
            </a:r>
          </a:p>
          <a:p>
            <a:pPr algn="ctr" eaLnBrk="1" hangingPunct="1"/>
            <a:r>
              <a:rPr kumimoji="0" lang="en-US" altLang="zh-TW" sz="4400" b="1"/>
              <a:t>Computer Graphics</a:t>
            </a:r>
          </a:p>
          <a:p>
            <a:pPr algn="ctr" eaLnBrk="1" hangingPunct="1"/>
            <a:r>
              <a:rPr lang="en-US" altLang="zh-TW" sz="4400"/>
              <a:t>Texture Mapping</a:t>
            </a:r>
            <a:endParaRPr kumimoji="0" lang="en-US" altLang="zh-TW" sz="4400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371600" y="5357813"/>
            <a:ext cx="64008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kumimoji="0" lang="zh-TW" altLang="en-US" b="1">
                <a:ea typeface="標楷體" pitchFamily="65" charset="-120"/>
                <a:cs typeface="Times New Roman" pitchFamily="18" charset="0"/>
              </a:rPr>
              <a:t>紀明德    </a:t>
            </a:r>
            <a:r>
              <a:rPr kumimoji="0" lang="en-US" altLang="zh-TW" b="1">
                <a:ea typeface="標楷體" pitchFamily="65" charset="-120"/>
                <a:cs typeface="Times New Roman" pitchFamily="18" charset="0"/>
              </a:rPr>
              <a:t>mtchi@cs.nccu.edu.tw</a:t>
            </a:r>
          </a:p>
          <a:p>
            <a:pPr algn="ctr" eaLnBrk="1" hangingPunct="1">
              <a:spcBef>
                <a:spcPct val="20000"/>
              </a:spcBef>
            </a:pPr>
            <a:r>
              <a:rPr kumimoji="0" lang="en-US" altLang="zh-TW" b="1">
                <a:ea typeface="標楷體" pitchFamily="65" charset="-120"/>
                <a:cs typeface="Times New Roman" pitchFamily="18" charset="0"/>
              </a:rPr>
              <a:t>Department of Computer Science, </a:t>
            </a:r>
          </a:p>
          <a:p>
            <a:pPr algn="ctr" eaLnBrk="1" hangingPunct="1">
              <a:spcBef>
                <a:spcPct val="20000"/>
              </a:spcBef>
            </a:pPr>
            <a:r>
              <a:rPr kumimoji="0" lang="en-US" altLang="zh-TW" b="1">
                <a:ea typeface="標楷體" pitchFamily="65" charset="-120"/>
                <a:cs typeface="Times New Roman" pitchFamily="18" charset="0"/>
              </a:rPr>
              <a:t>National Chengchi University</a:t>
            </a:r>
            <a:endParaRPr kumimoji="0" lang="zh-TW" altLang="en-US" sz="3600" b="1">
              <a:solidFill>
                <a:srgbClr val="00FF00"/>
              </a:solidFill>
              <a:ea typeface="標楷體" pitchFamily="65" charset="-120"/>
              <a:cs typeface="Times New Roman" pitchFamily="18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kumimoji="0" lang="zh-TW" altLang="en-US" sz="3200">
              <a:ea typeface="標楷體" pitchFamily="65" charset="-120"/>
              <a:cs typeface="Times New Roman" pitchFamily="18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kumimoji="0" lang="en-US" altLang="zh-TW" sz="3200"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2036763"/>
            <a:ext cx="3394075" cy="3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F4530A6F-BF50-4752-AD52-19D3419D8955}" type="slidenum">
              <a:rPr lang="es-ES" altLang="zh-TW"/>
              <a:pPr lvl="1" eaLnBrk="1" hangingPunct="1"/>
              <a:t>10</a:t>
            </a:fld>
            <a:endParaRPr lang="es-ES" altLang="zh-TW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Texture Mapping</a:t>
            </a:r>
          </a:p>
        </p:txBody>
      </p:sp>
      <p:pic>
        <p:nvPicPr>
          <p:cNvPr id="8196" name="Picture 5" descr="hu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00200"/>
            <a:ext cx="3733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7" descr="hue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372427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 Box 8"/>
          <p:cNvSpPr txBox="1">
            <a:spLocks noChangeArrowheads="1"/>
          </p:cNvSpPr>
          <p:nvPr/>
        </p:nvSpPr>
        <p:spPr bwMode="auto">
          <a:xfrm>
            <a:off x="1270000" y="5637213"/>
            <a:ext cx="2439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geometric model</a:t>
            </a:r>
          </a:p>
        </p:txBody>
      </p:sp>
      <p:sp>
        <p:nvSpPr>
          <p:cNvPr id="8199" name="Text Box 10"/>
          <p:cNvSpPr txBox="1">
            <a:spLocks noChangeArrowheads="1"/>
          </p:cNvSpPr>
          <p:nvPr/>
        </p:nvSpPr>
        <p:spPr bwMode="auto">
          <a:xfrm>
            <a:off x="5486400" y="5638800"/>
            <a:ext cx="2303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texture mapped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4F3501F4-2674-49AB-9085-07D105F5A26E}" type="slidenum">
              <a:rPr lang="es-ES" altLang="zh-TW"/>
              <a:pPr lvl="1" eaLnBrk="1" hangingPunct="1"/>
              <a:t>11</a:t>
            </a:fld>
            <a:endParaRPr lang="es-ES" altLang="zh-TW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Environment Mapping 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smtClean="0"/>
          </a:p>
        </p:txBody>
      </p:sp>
      <p:pic>
        <p:nvPicPr>
          <p:cNvPr id="9221" name="Picture 5" descr="hue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752600"/>
            <a:ext cx="4181475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0827D899-4CC8-4C34-8D19-0DE2D552F43A}" type="slidenum">
              <a:rPr lang="es-ES" altLang="zh-TW"/>
              <a:pPr lvl="1" eaLnBrk="1" hangingPunct="1"/>
              <a:t>12</a:t>
            </a:fld>
            <a:endParaRPr lang="es-ES" altLang="zh-TW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Bump Mapping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smtClean="0"/>
          </a:p>
        </p:txBody>
      </p:sp>
      <p:pic>
        <p:nvPicPr>
          <p:cNvPr id="10245" name="Picture 5" descr="hue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828800"/>
            <a:ext cx="4257675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B6BFDD1B-5F15-45EF-878E-604ACF1B704F}" type="slidenum">
              <a:rPr lang="es-ES" altLang="zh-TW"/>
              <a:pPr lvl="1" eaLnBrk="1" hangingPunct="1"/>
              <a:t>13</a:t>
            </a:fld>
            <a:endParaRPr lang="es-ES" altLang="zh-TW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28600"/>
            <a:ext cx="6553200" cy="1066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TW" smtClean="0"/>
              <a:t>Where does mapping take place?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2700" smtClean="0"/>
              <a:t>Mapping techniques are implemented at the end of the rendering pipeline</a:t>
            </a:r>
          </a:p>
          <a:p>
            <a:pPr lvl="1"/>
            <a:r>
              <a:rPr lang="en-US" altLang="zh-TW" smtClean="0"/>
              <a:t>Very efficient because few polygons make it past the clipper </a:t>
            </a:r>
          </a:p>
        </p:txBody>
      </p:sp>
      <p:pic>
        <p:nvPicPr>
          <p:cNvPr id="11269" name="Picture 8" descr="AN08F26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748088"/>
            <a:ext cx="746601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5FCBFE41-CD30-4EDF-895F-DE5BCFCA5119}" type="slidenum">
              <a:rPr lang="es-ES" altLang="zh-TW"/>
              <a:pPr lvl="1" eaLnBrk="1" hangingPunct="1"/>
              <a:t>14</a:t>
            </a:fld>
            <a:endParaRPr lang="es-ES" altLang="zh-TW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Is it simple?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mtClean="0"/>
              <a:t>Although the idea is simple---map an image to a surface---there are 3 or 4 coordinate systems involved</a:t>
            </a:r>
          </a:p>
        </p:txBody>
      </p:sp>
      <p:pic>
        <p:nvPicPr>
          <p:cNvPr id="12293" name="Picture 5" descr="AN07F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505200"/>
            <a:ext cx="4267200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3429000" y="3733800"/>
            <a:ext cx="4572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 anchorCtr="1"/>
          <a:lstStyle/>
          <a:p>
            <a:endParaRPr lang="zh-TW" altLang="en-US"/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1676400" y="4800600"/>
            <a:ext cx="1490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2D image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4810125" y="5754688"/>
            <a:ext cx="1658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3D surface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9DC53AE9-8916-44FB-823B-7B6853D6710D}" type="slidenum">
              <a:rPr lang="es-ES" altLang="zh-TW"/>
              <a:pPr lvl="1" eaLnBrk="1" hangingPunct="1"/>
              <a:t>15</a:t>
            </a:fld>
            <a:endParaRPr lang="es-ES" altLang="zh-TW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Coordinate Systems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229600" cy="4724400"/>
          </a:xfrm>
        </p:spPr>
        <p:txBody>
          <a:bodyPr/>
          <a:lstStyle/>
          <a:p>
            <a:r>
              <a:rPr lang="en-US" altLang="zh-TW" smtClean="0"/>
              <a:t>Parametric coordinates</a:t>
            </a:r>
          </a:p>
          <a:p>
            <a:pPr lvl="1"/>
            <a:r>
              <a:rPr lang="en-US" altLang="zh-TW" smtClean="0"/>
              <a:t>May be used to model curves and surfaces</a:t>
            </a:r>
          </a:p>
          <a:p>
            <a:r>
              <a:rPr lang="en-US" altLang="zh-TW" smtClean="0"/>
              <a:t>Texture coordinates</a:t>
            </a:r>
          </a:p>
          <a:p>
            <a:pPr lvl="1"/>
            <a:r>
              <a:rPr lang="en-US" altLang="zh-TW" smtClean="0"/>
              <a:t>Used to identify points in the image to be mapped</a:t>
            </a:r>
          </a:p>
          <a:p>
            <a:r>
              <a:rPr lang="en-US" altLang="zh-TW" smtClean="0"/>
              <a:t>Object or World Coordinates</a:t>
            </a:r>
          </a:p>
          <a:p>
            <a:pPr lvl="1"/>
            <a:r>
              <a:rPr lang="en-US" altLang="zh-TW" smtClean="0"/>
              <a:t>Conceptually, where the mapping takes place</a:t>
            </a:r>
          </a:p>
          <a:p>
            <a:r>
              <a:rPr lang="en-US" altLang="zh-TW" smtClean="0"/>
              <a:t>Window Coordinates</a:t>
            </a:r>
          </a:p>
          <a:p>
            <a:pPr lvl="1"/>
            <a:r>
              <a:rPr lang="en-US" altLang="zh-TW" smtClean="0"/>
              <a:t>Where the final image is really produced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FAD62B97-85F4-468B-AB2B-FFAFFE406919}" type="slidenum">
              <a:rPr lang="es-ES" altLang="zh-TW"/>
              <a:pPr lvl="1" eaLnBrk="1" hangingPunct="1"/>
              <a:t>16</a:t>
            </a:fld>
            <a:endParaRPr lang="es-ES" altLang="zh-TW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Texture Mapping</a:t>
            </a:r>
          </a:p>
        </p:txBody>
      </p:sp>
      <p:pic>
        <p:nvPicPr>
          <p:cNvPr id="14340" name="Picture 5" descr="AN07F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7993063" cy="527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8"/>
          <p:cNvSpPr>
            <a:spLocks noGrp="1" noChangeArrowheads="1"/>
          </p:cNvSpPr>
          <p:nvPr>
            <p:ph type="body" idx="1"/>
          </p:nvPr>
        </p:nvSpPr>
        <p:spPr>
          <a:xfrm>
            <a:off x="1905000" y="2133600"/>
            <a:ext cx="2895600" cy="457200"/>
          </a:xfrm>
          <a:noFill/>
        </p:spPr>
        <p:txBody>
          <a:bodyPr/>
          <a:lstStyle/>
          <a:p>
            <a:pPr>
              <a:buFontTx/>
              <a:buNone/>
            </a:pPr>
            <a:r>
              <a:rPr lang="en-US" altLang="zh-TW" sz="2000" smtClean="0"/>
              <a:t>parametric coordinates</a:t>
            </a:r>
          </a:p>
        </p:txBody>
      </p:sp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457200" y="5486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/>
          <a:lstStyle>
            <a:lvl1pPr marL="190500" indent="-190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2000"/>
              <a:t>texture coordinates</a:t>
            </a:r>
          </a:p>
        </p:txBody>
      </p:sp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3733800" y="58674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/>
          <a:lstStyle>
            <a:lvl1pPr marL="190500" indent="-190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2000"/>
              <a:t>world coordinates</a:t>
            </a:r>
          </a:p>
        </p:txBody>
      </p:sp>
      <p:sp>
        <p:nvSpPr>
          <p:cNvPr id="14344" name="Text Box 11"/>
          <p:cNvSpPr txBox="1">
            <a:spLocks noChangeArrowheads="1"/>
          </p:cNvSpPr>
          <p:nvPr/>
        </p:nvSpPr>
        <p:spPr bwMode="auto">
          <a:xfrm>
            <a:off x="6627813" y="5715000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/>
          <a:lstStyle>
            <a:lvl1pPr marL="190500" indent="-190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2000"/>
              <a:t>window coordinates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38BA0BE0-E4D4-49BB-9141-530121824531}" type="slidenum">
              <a:rPr lang="es-ES" altLang="zh-TW"/>
              <a:pPr lvl="1" eaLnBrk="1" hangingPunct="1"/>
              <a:t>17</a:t>
            </a:fld>
            <a:endParaRPr lang="es-ES" altLang="zh-TW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Mapping Functions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mtClean="0"/>
              <a:t>Basic problem is how to find the maps</a:t>
            </a:r>
          </a:p>
          <a:p>
            <a:pPr>
              <a:lnSpc>
                <a:spcPct val="90000"/>
              </a:lnSpc>
            </a:pPr>
            <a:r>
              <a:rPr lang="en-US" altLang="zh-TW" smtClean="0"/>
              <a:t>Consider mapping from texture coordinates to a point a surface </a:t>
            </a:r>
          </a:p>
          <a:p>
            <a:pPr>
              <a:lnSpc>
                <a:spcPct val="90000"/>
              </a:lnSpc>
            </a:pPr>
            <a:r>
              <a:rPr lang="en-US" altLang="zh-TW" smtClean="0"/>
              <a:t>Appear to need three functions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zh-TW" smtClean="0">
                <a:latin typeface="Times New Roman" pitchFamily="18" charset="0"/>
              </a:rPr>
              <a:t>x  = x(s,t)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zh-TW" smtClean="0">
                <a:latin typeface="Times New Roman" pitchFamily="18" charset="0"/>
              </a:rPr>
              <a:t>y = y(s,t)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zh-TW" smtClean="0">
                <a:latin typeface="Times New Roman" pitchFamily="18" charset="0"/>
              </a:rPr>
              <a:t>z = z(s,t)</a:t>
            </a:r>
          </a:p>
          <a:p>
            <a:pPr>
              <a:lnSpc>
                <a:spcPct val="90000"/>
              </a:lnSpc>
            </a:pPr>
            <a:r>
              <a:rPr lang="en-US" altLang="zh-TW" smtClean="0">
                <a:latin typeface="Times New Roman" pitchFamily="18" charset="0"/>
              </a:rPr>
              <a:t>But we really want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TW" smtClean="0">
                <a:latin typeface="Times New Roman" pitchFamily="18" charset="0"/>
              </a:rPr>
              <a:t>to go the other way</a:t>
            </a:r>
          </a:p>
        </p:txBody>
      </p:sp>
      <p:pic>
        <p:nvPicPr>
          <p:cNvPr id="15365" name="Picture 4" descr="AN07F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962400"/>
            <a:ext cx="4267200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Line 5"/>
          <p:cNvSpPr>
            <a:spLocks noChangeShapeType="1"/>
          </p:cNvSpPr>
          <p:nvPr/>
        </p:nvSpPr>
        <p:spPr bwMode="auto">
          <a:xfrm>
            <a:off x="4419600" y="4114800"/>
            <a:ext cx="2133600" cy="609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 anchorCtr="1"/>
          <a:lstStyle/>
          <a:p>
            <a:endParaRPr lang="zh-TW" alt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 flipV="1">
            <a:off x="3962400" y="3962400"/>
            <a:ext cx="0" cy="914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 anchorCtr="1"/>
          <a:lstStyle/>
          <a:p>
            <a:endParaRPr lang="zh-TW" altLang="en-US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3962400" y="4876800"/>
            <a:ext cx="1066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 anchorCtr="1"/>
          <a:lstStyle/>
          <a:p>
            <a:endParaRPr lang="zh-TW" altLang="en-US"/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4268788" y="4765675"/>
            <a:ext cx="303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s</a:t>
            </a: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3676650" y="4079875"/>
            <a:ext cx="26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t</a:t>
            </a:r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 flipH="1">
            <a:off x="6629400" y="3810000"/>
            <a:ext cx="53340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 anchorCtr="1"/>
          <a:lstStyle/>
          <a:p>
            <a:endParaRPr lang="zh-TW" altLang="en-US"/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6781800" y="3352800"/>
            <a:ext cx="979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(x,y,z)</a:t>
            </a:r>
          </a:p>
        </p:txBody>
      </p:sp>
      <p:sp>
        <p:nvSpPr>
          <p:cNvPr id="15373" name="Oval 13"/>
          <p:cNvSpPr>
            <a:spLocks noChangeArrowheads="1"/>
          </p:cNvSpPr>
          <p:nvPr/>
        </p:nvSpPr>
        <p:spPr bwMode="auto">
          <a:xfrm>
            <a:off x="4343400" y="41148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endParaRPr lang="zh-TW" altLang="zh-TW"/>
          </a:p>
        </p:txBody>
      </p:sp>
      <p:sp>
        <p:nvSpPr>
          <p:cNvPr id="15374" name="Oval 14"/>
          <p:cNvSpPr>
            <a:spLocks noChangeArrowheads="1"/>
          </p:cNvSpPr>
          <p:nvPr/>
        </p:nvSpPr>
        <p:spPr bwMode="auto">
          <a:xfrm>
            <a:off x="6553200" y="464820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endParaRPr lang="zh-TW" altLang="zh-TW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4380050D-37BF-4A10-9E31-7D43DA823ED2}" type="slidenum">
              <a:rPr lang="es-ES" altLang="zh-TW"/>
              <a:pPr lvl="1" eaLnBrk="1" hangingPunct="1"/>
              <a:t>18</a:t>
            </a:fld>
            <a:endParaRPr lang="es-ES" altLang="zh-TW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Backward Mapping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90550" indent="-590550"/>
            <a:r>
              <a:rPr lang="en-US" altLang="zh-TW" sz="2700" smtClean="0"/>
              <a:t>We really want to go backwards</a:t>
            </a:r>
          </a:p>
          <a:p>
            <a:pPr marL="876300" lvl="1" indent="-495300"/>
            <a:r>
              <a:rPr lang="en-US" altLang="zh-TW" smtClean="0"/>
              <a:t>Given a pixel, we want to know to which point on an object it corresponds</a:t>
            </a:r>
          </a:p>
          <a:p>
            <a:pPr marL="876300" lvl="1" indent="-495300"/>
            <a:r>
              <a:rPr lang="en-US" altLang="zh-TW" smtClean="0"/>
              <a:t>Given a point on an object, we want to know to which point in the texture it corresponds</a:t>
            </a:r>
          </a:p>
          <a:p>
            <a:pPr marL="590550" indent="-590550"/>
            <a:r>
              <a:rPr lang="en-US" altLang="zh-TW" sz="2700" smtClean="0"/>
              <a:t>Need a map of the form </a:t>
            </a:r>
          </a:p>
          <a:p>
            <a:pPr lvl="2" indent="-381000">
              <a:buFontTx/>
              <a:buNone/>
            </a:pPr>
            <a:r>
              <a:rPr lang="en-US" altLang="zh-TW" smtClean="0">
                <a:latin typeface="Times New Roman" pitchFamily="18" charset="0"/>
              </a:rPr>
              <a:t>s = s(x,y,z)</a:t>
            </a:r>
          </a:p>
          <a:p>
            <a:pPr lvl="2" indent="-381000">
              <a:buFontTx/>
              <a:buNone/>
            </a:pPr>
            <a:r>
              <a:rPr lang="en-US" altLang="zh-TW" smtClean="0">
                <a:latin typeface="Times New Roman" pitchFamily="18" charset="0"/>
              </a:rPr>
              <a:t>t = t(x,y,z)</a:t>
            </a:r>
          </a:p>
          <a:p>
            <a:pPr marL="590550" indent="-590550"/>
            <a:r>
              <a:rPr lang="en-US" altLang="zh-TW" sz="2700" smtClean="0"/>
              <a:t>Such functions are difficult to find in general</a:t>
            </a:r>
            <a:r>
              <a:rPr lang="en-US" altLang="zh-TW" smtClean="0"/>
              <a:t> </a:t>
            </a:r>
          </a:p>
          <a:p>
            <a:pPr lvl="2" indent="-381000">
              <a:buFontTx/>
              <a:buNone/>
            </a:pPr>
            <a:r>
              <a:rPr lang="en-US" altLang="zh-TW" smtClean="0">
                <a:latin typeface="Times New Roman" pitchFamily="18" charset="0"/>
              </a:rPr>
              <a:t>	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D84ECD38-FCE9-4623-96DB-F7DD093E55BE}" type="slidenum">
              <a:rPr lang="es-ES" altLang="zh-TW"/>
              <a:pPr lvl="1" eaLnBrk="1" hangingPunct="1"/>
              <a:t>19</a:t>
            </a:fld>
            <a:endParaRPr lang="es-ES" altLang="zh-TW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Two-part mapping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mtClean="0"/>
              <a:t>One solution to the mapping problem is to first map the texture to a simple intermediate surface</a:t>
            </a:r>
          </a:p>
          <a:p>
            <a:r>
              <a:rPr lang="en-US" altLang="zh-TW" smtClean="0"/>
              <a:t>Example: map to cylinder</a:t>
            </a:r>
          </a:p>
        </p:txBody>
      </p:sp>
      <p:pic>
        <p:nvPicPr>
          <p:cNvPr id="17413" name="Picture 5" descr="AN07F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810000"/>
            <a:ext cx="3235325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21B65EBE-DF47-4996-8112-B3110148CE89}" type="slidenum">
              <a:rPr lang="es-ES" altLang="zh-TW"/>
              <a:pPr lvl="1" eaLnBrk="1" hangingPunct="1"/>
              <a:t>2</a:t>
            </a:fld>
            <a:endParaRPr lang="es-ES" altLang="zh-TW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Objectives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mtClean="0"/>
              <a:t>Introduce Mapping Methods</a:t>
            </a:r>
          </a:p>
          <a:p>
            <a:pPr lvl="1"/>
            <a:r>
              <a:rPr lang="en-US" altLang="zh-TW" smtClean="0"/>
              <a:t>Texture Mapping</a:t>
            </a:r>
          </a:p>
          <a:p>
            <a:pPr lvl="1"/>
            <a:r>
              <a:rPr lang="en-US" altLang="zh-TW" smtClean="0"/>
              <a:t>Environment Mapping</a:t>
            </a:r>
          </a:p>
          <a:p>
            <a:pPr lvl="1"/>
            <a:r>
              <a:rPr lang="en-US" altLang="zh-TW" smtClean="0"/>
              <a:t>Bump Mapping</a:t>
            </a:r>
          </a:p>
          <a:p>
            <a:r>
              <a:rPr lang="en-US" altLang="zh-TW" smtClean="0"/>
              <a:t>Consider basic strategies</a:t>
            </a:r>
          </a:p>
          <a:p>
            <a:pPr lvl="1"/>
            <a:r>
              <a:rPr lang="en-US" altLang="zh-TW" smtClean="0"/>
              <a:t>Forward vs backward mapping</a:t>
            </a:r>
          </a:p>
          <a:p>
            <a:pPr lvl="1"/>
            <a:r>
              <a:rPr lang="en-US" altLang="zh-TW" smtClean="0"/>
              <a:t>Point sampling vs area averaging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BEBC443D-FDC1-434A-8E35-55ED1F3D77FC}" type="slidenum">
              <a:rPr lang="es-ES" altLang="zh-TW"/>
              <a:pPr lvl="1" eaLnBrk="1" hangingPunct="1"/>
              <a:t>20</a:t>
            </a:fld>
            <a:endParaRPr lang="es-ES" altLang="zh-TW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Cylindrical Mapping</a:t>
            </a: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371475" y="1716088"/>
            <a:ext cx="2762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parametric cylinder</a:t>
            </a:r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1905000" y="2286000"/>
            <a:ext cx="18684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x = r cos 2</a:t>
            </a:r>
            <a:r>
              <a:rPr lang="en-US" altLang="zh-TW">
                <a:latin typeface="Symbol" charset="2"/>
              </a:rPr>
              <a:t>p</a:t>
            </a:r>
            <a:r>
              <a:rPr lang="en-US" altLang="zh-TW"/>
              <a:t> u</a:t>
            </a:r>
          </a:p>
          <a:p>
            <a:pPr eaLnBrk="1" hangingPunct="1"/>
            <a:r>
              <a:rPr lang="en-US" altLang="zh-TW"/>
              <a:t>y = r sin 2</a:t>
            </a:r>
            <a:r>
              <a:rPr lang="en-US" altLang="zh-TW">
                <a:latin typeface="Symbol" charset="2"/>
              </a:rPr>
              <a:t>p</a:t>
            </a:r>
            <a:r>
              <a:rPr lang="en-US" altLang="zh-TW"/>
              <a:t>u</a:t>
            </a:r>
          </a:p>
          <a:p>
            <a:pPr eaLnBrk="1" hangingPunct="1"/>
            <a:r>
              <a:rPr lang="en-US" altLang="zh-TW"/>
              <a:t>z = v/h</a:t>
            </a:r>
          </a:p>
        </p:txBody>
      </p:sp>
      <p:sp>
        <p:nvSpPr>
          <p:cNvPr id="18438" name="Text Box 7"/>
          <p:cNvSpPr txBox="1">
            <a:spLocks noChangeArrowheads="1"/>
          </p:cNvSpPr>
          <p:nvPr/>
        </p:nvSpPr>
        <p:spPr bwMode="auto">
          <a:xfrm>
            <a:off x="357188" y="3579813"/>
            <a:ext cx="61023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maps rectangle in u,v space to cylinder</a:t>
            </a:r>
          </a:p>
          <a:p>
            <a:pPr eaLnBrk="1" hangingPunct="1"/>
            <a:r>
              <a:rPr lang="en-US" altLang="zh-TW"/>
              <a:t>of radius r and height h in world coordinates</a:t>
            </a:r>
          </a:p>
        </p:txBody>
      </p:sp>
      <p:sp>
        <p:nvSpPr>
          <p:cNvPr id="18439" name="Text Box 8"/>
          <p:cNvSpPr txBox="1">
            <a:spLocks noChangeArrowheads="1"/>
          </p:cNvSpPr>
          <p:nvPr/>
        </p:nvSpPr>
        <p:spPr bwMode="auto">
          <a:xfrm>
            <a:off x="1981200" y="4495800"/>
            <a:ext cx="7794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s = u</a:t>
            </a:r>
          </a:p>
          <a:p>
            <a:pPr eaLnBrk="1" hangingPunct="1"/>
            <a:r>
              <a:rPr lang="en-US" altLang="zh-TW"/>
              <a:t>t = v</a:t>
            </a:r>
          </a:p>
        </p:txBody>
      </p:sp>
      <p:sp>
        <p:nvSpPr>
          <p:cNvPr id="18440" name="Text Box 9"/>
          <p:cNvSpPr txBox="1">
            <a:spLocks noChangeArrowheads="1"/>
          </p:cNvSpPr>
          <p:nvPr/>
        </p:nvSpPr>
        <p:spPr bwMode="auto">
          <a:xfrm>
            <a:off x="609600" y="5486400"/>
            <a:ext cx="3538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maps from texture space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E29C9004-3E7D-40EE-97B1-AC23608EB793}" type="slidenum">
              <a:rPr lang="es-ES" altLang="zh-TW"/>
              <a:pPr lvl="1" eaLnBrk="1" hangingPunct="1"/>
              <a:t>21</a:t>
            </a:fld>
            <a:endParaRPr lang="es-ES" altLang="zh-TW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Spherical Map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5562600" cy="6096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zh-TW" sz="2700" smtClean="0"/>
              <a:t>We can use a parametric sphere</a:t>
            </a:r>
          </a:p>
        </p:txBody>
      </p:sp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1814513" y="2473325"/>
            <a:ext cx="2797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x = r </a:t>
            </a:r>
            <a:r>
              <a:rPr lang="en-US" altLang="zh-TW">
                <a:solidFill>
                  <a:srgbClr val="FF0000"/>
                </a:solidFill>
              </a:rPr>
              <a:t>cos</a:t>
            </a:r>
            <a:r>
              <a:rPr lang="en-US" altLang="zh-TW"/>
              <a:t> 2</a:t>
            </a:r>
            <a:r>
              <a:rPr lang="en-US" altLang="zh-TW">
                <a:latin typeface="Symbol" charset="2"/>
              </a:rPr>
              <a:t>p</a:t>
            </a:r>
            <a:r>
              <a:rPr lang="en-US" altLang="zh-TW"/>
              <a:t>u</a:t>
            </a:r>
          </a:p>
          <a:p>
            <a:pPr eaLnBrk="1" hangingPunct="1"/>
            <a:r>
              <a:rPr lang="en-US" altLang="zh-TW"/>
              <a:t>y = r </a:t>
            </a:r>
            <a:r>
              <a:rPr lang="en-US" altLang="zh-TW">
                <a:solidFill>
                  <a:srgbClr val="FF0000"/>
                </a:solidFill>
              </a:rPr>
              <a:t>sin</a:t>
            </a:r>
            <a:r>
              <a:rPr lang="en-US" altLang="zh-TW"/>
              <a:t> 2</a:t>
            </a:r>
            <a:r>
              <a:rPr lang="en-US" altLang="zh-TW">
                <a:latin typeface="Symbol" charset="2"/>
              </a:rPr>
              <a:t>p</a:t>
            </a:r>
            <a:r>
              <a:rPr lang="en-US" altLang="zh-TW"/>
              <a:t>u </a:t>
            </a:r>
            <a:r>
              <a:rPr lang="en-US" altLang="zh-TW">
                <a:solidFill>
                  <a:srgbClr val="FF0000"/>
                </a:solidFill>
              </a:rPr>
              <a:t>cos</a:t>
            </a:r>
            <a:r>
              <a:rPr lang="en-US" altLang="zh-TW"/>
              <a:t> 2</a:t>
            </a:r>
            <a:r>
              <a:rPr lang="en-US" altLang="zh-TW">
                <a:latin typeface="Symbol" charset="2"/>
              </a:rPr>
              <a:t>p</a:t>
            </a:r>
            <a:r>
              <a:rPr lang="en-US" altLang="zh-TW"/>
              <a:t>v</a:t>
            </a:r>
          </a:p>
          <a:p>
            <a:pPr eaLnBrk="1" hangingPunct="1"/>
            <a:r>
              <a:rPr lang="en-US" altLang="zh-TW"/>
              <a:t>z = r </a:t>
            </a:r>
            <a:r>
              <a:rPr lang="en-US" altLang="zh-TW">
                <a:solidFill>
                  <a:srgbClr val="FF0000"/>
                </a:solidFill>
              </a:rPr>
              <a:t>sin</a:t>
            </a:r>
            <a:r>
              <a:rPr lang="en-US" altLang="zh-TW"/>
              <a:t> 2</a:t>
            </a:r>
            <a:r>
              <a:rPr lang="en-US" altLang="zh-TW">
                <a:latin typeface="Symbol" charset="2"/>
              </a:rPr>
              <a:t>p</a:t>
            </a:r>
            <a:r>
              <a:rPr lang="en-US" altLang="zh-TW"/>
              <a:t>u </a:t>
            </a:r>
            <a:r>
              <a:rPr lang="en-US" altLang="zh-TW">
                <a:solidFill>
                  <a:srgbClr val="FF0000"/>
                </a:solidFill>
              </a:rPr>
              <a:t>sin</a:t>
            </a:r>
            <a:r>
              <a:rPr lang="en-US" altLang="zh-TW"/>
              <a:t> 2</a:t>
            </a:r>
            <a:r>
              <a:rPr lang="en-US" altLang="zh-TW">
                <a:latin typeface="Symbol" charset="2"/>
              </a:rPr>
              <a:t>p</a:t>
            </a:r>
            <a:r>
              <a:rPr lang="en-US" altLang="zh-TW"/>
              <a:t>v</a:t>
            </a:r>
          </a:p>
        </p:txBody>
      </p:sp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711200" y="3822700"/>
            <a:ext cx="6432550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2700"/>
              <a:t>in a similar manner to the cylinder</a:t>
            </a:r>
          </a:p>
          <a:p>
            <a:pPr eaLnBrk="1" hangingPunct="1"/>
            <a:r>
              <a:rPr lang="en-US" altLang="zh-TW" sz="2700"/>
              <a:t>but have to decide where to put</a:t>
            </a:r>
          </a:p>
          <a:p>
            <a:pPr eaLnBrk="1" hangingPunct="1"/>
            <a:r>
              <a:rPr lang="en-US" altLang="zh-TW" sz="2700"/>
              <a:t>the distortion</a:t>
            </a:r>
          </a:p>
          <a:p>
            <a:pPr eaLnBrk="1" hangingPunct="1"/>
            <a:endParaRPr lang="en-US" altLang="zh-TW" sz="2700"/>
          </a:p>
          <a:p>
            <a:pPr eaLnBrk="1" hangingPunct="1"/>
            <a:r>
              <a:rPr lang="en-US" altLang="zh-TW" sz="2700"/>
              <a:t>Spheres are used in environmental maps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7C35387A-502B-41EB-892B-5155CDB9E48E}" type="slidenum">
              <a:rPr lang="es-ES" altLang="zh-TW"/>
              <a:pPr lvl="1" eaLnBrk="1" hangingPunct="1"/>
              <a:t>22</a:t>
            </a:fld>
            <a:endParaRPr lang="es-ES" altLang="zh-TW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Box Mapping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mtClean="0"/>
              <a:t>Easy to use with simple orthographic projection</a:t>
            </a:r>
          </a:p>
          <a:p>
            <a:r>
              <a:rPr lang="en-US" altLang="zh-TW" smtClean="0"/>
              <a:t>Also used in environment maps</a:t>
            </a:r>
          </a:p>
        </p:txBody>
      </p:sp>
      <p:pic>
        <p:nvPicPr>
          <p:cNvPr id="20485" name="Picture 4" descr="AN07F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352800"/>
            <a:ext cx="5900738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CFFEB291-9CEA-42D1-A39D-7C0136AE8D79}" type="slidenum">
              <a:rPr lang="es-ES" altLang="zh-TW"/>
              <a:pPr lvl="1" eaLnBrk="1" hangingPunct="1"/>
              <a:t>23</a:t>
            </a:fld>
            <a:endParaRPr lang="es-ES" altLang="zh-TW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Second Mapping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2700" smtClean="0"/>
              <a:t>Map from intermediate object to actual object</a:t>
            </a:r>
          </a:p>
          <a:p>
            <a:pPr lvl="1"/>
            <a:r>
              <a:rPr lang="en-US" altLang="zh-TW" smtClean="0"/>
              <a:t>Normals from intermediate to actual</a:t>
            </a:r>
          </a:p>
          <a:p>
            <a:pPr lvl="1"/>
            <a:r>
              <a:rPr lang="en-US" altLang="zh-TW" smtClean="0"/>
              <a:t>Normals from actual to intermediate</a:t>
            </a:r>
          </a:p>
          <a:p>
            <a:pPr lvl="1"/>
            <a:r>
              <a:rPr lang="en-US" altLang="zh-TW" smtClean="0"/>
              <a:t>Vectors from center of intermediate</a:t>
            </a:r>
            <a:r>
              <a:rPr lang="en-US" altLang="zh-TW" sz="2200" smtClean="0"/>
              <a:t> </a:t>
            </a:r>
          </a:p>
        </p:txBody>
      </p:sp>
      <p:pic>
        <p:nvPicPr>
          <p:cNvPr id="21509" name="Picture 5" descr="AN07F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38600"/>
            <a:ext cx="752475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Line 6"/>
          <p:cNvSpPr>
            <a:spLocks noChangeShapeType="1"/>
          </p:cNvSpPr>
          <p:nvPr/>
        </p:nvSpPr>
        <p:spPr bwMode="auto">
          <a:xfrm flipH="1">
            <a:off x="2895600" y="4038600"/>
            <a:ext cx="609600" cy="381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 anchorCtr="1"/>
          <a:lstStyle/>
          <a:p>
            <a:endParaRPr lang="zh-TW" altLang="en-US"/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2867025" y="3668713"/>
            <a:ext cx="158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2000"/>
              <a:t>intermediate</a:t>
            </a:r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>
            <a:off x="914400" y="3962400"/>
            <a:ext cx="609600" cy="6858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 anchorCtr="1"/>
          <a:lstStyle/>
          <a:p>
            <a:endParaRPr lang="zh-TW" altLang="en-US"/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381000" y="3581400"/>
            <a:ext cx="862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2000"/>
              <a:t>actual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91A40BA0-A0D8-435C-A6C7-20FFF2367A7B}" type="slidenum">
              <a:rPr lang="es-ES" altLang="zh-TW"/>
              <a:pPr lvl="1" eaLnBrk="1" hangingPunct="1"/>
              <a:t>24</a:t>
            </a:fld>
            <a:endParaRPr lang="es-ES" altLang="zh-TW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Aliasing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mtClean="0"/>
              <a:t>Point sampling of the texture can lead to aliasing errors</a:t>
            </a:r>
          </a:p>
        </p:txBody>
      </p:sp>
      <p:pic>
        <p:nvPicPr>
          <p:cNvPr id="22533" name="Picture 5" descr="AN07F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24200"/>
            <a:ext cx="5570538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5486400" y="2743200"/>
            <a:ext cx="29638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point samples in u,v </a:t>
            </a:r>
          </a:p>
          <a:p>
            <a:pPr eaLnBrk="1" hangingPunct="1"/>
            <a:r>
              <a:rPr lang="en-US" altLang="zh-TW"/>
              <a:t>(or x,y,z) space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701675" y="5867400"/>
            <a:ext cx="4303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point samples in texture space</a:t>
            </a:r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>
            <a:off x="3048000" y="3352800"/>
            <a:ext cx="152400" cy="1371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 anchorCtr="1"/>
          <a:lstStyle/>
          <a:p>
            <a:endParaRPr lang="zh-TW" altLang="en-US"/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 flipH="1">
            <a:off x="2590800" y="3352800"/>
            <a:ext cx="381000" cy="1371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 anchorCtr="1"/>
          <a:lstStyle/>
          <a:p>
            <a:endParaRPr lang="zh-TW" altLang="en-US"/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 flipH="1">
            <a:off x="1828800" y="3352800"/>
            <a:ext cx="990600" cy="1371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 anchorCtr="1"/>
          <a:lstStyle/>
          <a:p>
            <a:endParaRPr lang="zh-TW" altLang="en-US"/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1828800" y="2819400"/>
            <a:ext cx="2455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miss blue stripes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0B79EE11-154F-4A0B-96DF-D34B1ECC7C3B}" type="slidenum">
              <a:rPr lang="es-ES" altLang="zh-TW"/>
              <a:pPr lvl="1" eaLnBrk="1" hangingPunct="1"/>
              <a:t>25</a:t>
            </a:fld>
            <a:endParaRPr lang="es-ES" altLang="zh-TW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Area Averaging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924800" cy="47244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zh-TW" sz="2700" smtClean="0"/>
              <a:t>A better but slower option is to use </a:t>
            </a:r>
            <a:r>
              <a:rPr lang="en-US" altLang="zh-TW" sz="2700" i="1" smtClean="0"/>
              <a:t>area averaging</a:t>
            </a:r>
          </a:p>
        </p:txBody>
      </p:sp>
      <p:pic>
        <p:nvPicPr>
          <p:cNvPr id="23557" name="Picture 5" descr="AN07F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33600"/>
            <a:ext cx="710565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685800" y="5562600"/>
            <a:ext cx="5133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Note that </a:t>
            </a:r>
            <a:r>
              <a:rPr lang="en-US" altLang="zh-TW" i="1"/>
              <a:t>preimage</a:t>
            </a:r>
            <a:r>
              <a:rPr lang="en-US" altLang="zh-TW"/>
              <a:t> of pixel is curved</a:t>
            </a:r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 flipH="1" flipV="1">
            <a:off x="7162800" y="3352800"/>
            <a:ext cx="304800" cy="1219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 anchorCtr="1"/>
          <a:lstStyle/>
          <a:p>
            <a:endParaRPr lang="zh-TW" altLang="en-US"/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7162800" y="4572000"/>
            <a:ext cx="81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pixel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4706938" y="4724400"/>
            <a:ext cx="1457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preimage</a:t>
            </a:r>
          </a:p>
        </p:txBody>
      </p:sp>
      <p:sp>
        <p:nvSpPr>
          <p:cNvPr id="23562" name="Line 10"/>
          <p:cNvSpPr>
            <a:spLocks noChangeShapeType="1"/>
          </p:cNvSpPr>
          <p:nvPr/>
        </p:nvSpPr>
        <p:spPr bwMode="auto">
          <a:xfrm flipH="1" flipV="1">
            <a:off x="4191000" y="3962400"/>
            <a:ext cx="990600" cy="838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 anchorCtr="1"/>
          <a:lstStyle/>
          <a:p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Perspective correctness</a:t>
            </a:r>
            <a:endParaRPr lang="zh-TW" altLang="en-US" smtClean="0"/>
          </a:p>
        </p:txBody>
      </p:sp>
      <p:sp>
        <p:nvSpPr>
          <p:cNvPr id="2662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mtClean="0"/>
              <a:t>Perspective correct mapping interpolates after dividing by depth , then uses its interpolated reciprocal to recover the correct coordinate:</a:t>
            </a:r>
            <a:endParaRPr lang="zh-TW" altLang="en-US" smtClean="0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3513138"/>
            <a:ext cx="3810000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4" descr="u^{}_{\alpha}= \frac{ (1 - \alpha ) \frac{ u_0 }{ z_0 } + \alpha \frac{ u_1 }{ z_1 } }{ (1 - \alpha ) \frac{ 1 }{ z_0 } + \alpha \frac{ 1 }{ z_1 } }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644900"/>
            <a:ext cx="35877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1752600"/>
            <a:ext cx="7772400" cy="1143000"/>
          </a:xfrm>
        </p:spPr>
        <p:txBody>
          <a:bodyPr/>
          <a:lstStyle/>
          <a:p>
            <a:r>
              <a:rPr lang="en-US" altLang="zh-TW" smtClean="0"/>
              <a:t>OpenGL Texture Mapping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276600"/>
            <a:ext cx="6400800" cy="1752600"/>
          </a:xfrm>
        </p:spPr>
        <p:txBody>
          <a:bodyPr/>
          <a:lstStyle/>
          <a:p>
            <a:pPr>
              <a:defRPr/>
            </a:pPr>
            <a:endParaRPr lang="en-US" altLang="zh-TW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E2F8CB22-A802-47C5-9FBF-9A0BCD714DE5}" type="slidenum">
              <a:rPr lang="es-ES" altLang="zh-TW"/>
              <a:pPr lvl="1" eaLnBrk="1" hangingPunct="1"/>
              <a:t>28</a:t>
            </a:fld>
            <a:endParaRPr lang="es-ES" altLang="zh-TW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Objectives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mtClean="0"/>
              <a:t>Introduce the OpenGL texture functions and options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108D5D22-3BC5-4223-8E0E-B15DF7AEA229}" type="slidenum">
              <a:rPr lang="es-ES" altLang="zh-TW"/>
              <a:pPr lvl="1" eaLnBrk="1" hangingPunct="1"/>
              <a:t>29</a:t>
            </a:fld>
            <a:endParaRPr lang="es-ES" altLang="zh-TW"/>
          </a:p>
        </p:txBody>
      </p:sp>
      <p:sp>
        <p:nvSpPr>
          <p:cNvPr id="174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Angel: Interactive Computer Graphics 45E © Addison-Wesley 2009</a:t>
            </a: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Basic Stragegy</a:t>
            </a:r>
          </a:p>
        </p:txBody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90550" indent="-590550">
              <a:buFontTx/>
              <a:buNone/>
            </a:pPr>
            <a:r>
              <a:rPr lang="en-US" altLang="zh-TW" smtClean="0"/>
              <a:t>Three steps to applying a texture</a:t>
            </a:r>
          </a:p>
          <a:p>
            <a:pPr marL="952500" lvl="1" indent="-495300">
              <a:buFontTx/>
              <a:buAutoNum type="arabicPeriod"/>
            </a:pPr>
            <a:r>
              <a:rPr lang="en-US" altLang="zh-TW" smtClean="0"/>
              <a:t>specify the texture</a:t>
            </a:r>
          </a:p>
          <a:p>
            <a:pPr marL="1295400" lvl="2" indent="-381000"/>
            <a:r>
              <a:rPr lang="en-US" altLang="zh-TW" smtClean="0"/>
              <a:t>read or generate image</a:t>
            </a:r>
          </a:p>
          <a:p>
            <a:pPr marL="1295400" lvl="2" indent="-381000"/>
            <a:r>
              <a:rPr lang="en-US" altLang="zh-TW" smtClean="0"/>
              <a:t>assign to texture</a:t>
            </a:r>
          </a:p>
          <a:p>
            <a:pPr marL="1295400" lvl="2" indent="-381000"/>
            <a:r>
              <a:rPr lang="en-US" altLang="zh-TW" smtClean="0"/>
              <a:t>enable texturing</a:t>
            </a:r>
          </a:p>
          <a:p>
            <a:pPr marL="952500" lvl="1" indent="-495300">
              <a:buFontTx/>
              <a:buAutoNum type="arabicPeriod"/>
            </a:pPr>
            <a:r>
              <a:rPr lang="en-US" altLang="zh-TW" smtClean="0"/>
              <a:t>assign texture coordinates to vertices</a:t>
            </a:r>
          </a:p>
          <a:p>
            <a:pPr marL="1295400" lvl="2" indent="-381000">
              <a:buClr>
                <a:schemeClr val="tx1"/>
              </a:buClr>
            </a:pPr>
            <a:r>
              <a:rPr lang="en-US" altLang="zh-TW" smtClean="0"/>
              <a:t>Proper mapping function is left to application</a:t>
            </a:r>
          </a:p>
          <a:p>
            <a:pPr marL="952500" lvl="1" indent="-495300">
              <a:buFontTx/>
              <a:buAutoNum type="arabicPeriod"/>
            </a:pPr>
            <a:r>
              <a:rPr lang="en-US" altLang="zh-TW" smtClean="0"/>
              <a:t>specify texture parameters</a:t>
            </a:r>
          </a:p>
          <a:p>
            <a:pPr marL="1295400" lvl="2" indent="-381000"/>
            <a:r>
              <a:rPr lang="en-US" altLang="zh-TW" smtClean="0"/>
              <a:t>wrapping, filtering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4D002993-3B61-4ABD-B82C-B49A7FB52388}" type="slidenum">
              <a:rPr lang="es-ES" altLang="zh-TW"/>
              <a:pPr lvl="1" eaLnBrk="1" hangingPunct="1"/>
              <a:t>3</a:t>
            </a:fld>
            <a:endParaRPr lang="es-ES" altLang="zh-TW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The Limits of Geometric Modeling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924800" cy="4724400"/>
          </a:xfrm>
        </p:spPr>
        <p:txBody>
          <a:bodyPr/>
          <a:lstStyle/>
          <a:p>
            <a:r>
              <a:rPr lang="en-US" altLang="zh-TW" smtClean="0"/>
              <a:t>Although graphics cards can render over 10 million polygons per second, that number is insufficient for many phenomena</a:t>
            </a:r>
          </a:p>
          <a:p>
            <a:pPr lvl="1"/>
            <a:r>
              <a:rPr lang="en-US" altLang="zh-TW" smtClean="0"/>
              <a:t>Clouds</a:t>
            </a:r>
          </a:p>
          <a:p>
            <a:pPr lvl="1"/>
            <a:r>
              <a:rPr lang="en-US" altLang="zh-TW" smtClean="0"/>
              <a:t>Grass</a:t>
            </a:r>
          </a:p>
          <a:p>
            <a:pPr lvl="1"/>
            <a:r>
              <a:rPr lang="en-US" altLang="zh-TW" smtClean="0"/>
              <a:t>Terrain</a:t>
            </a:r>
          </a:p>
          <a:p>
            <a:pPr lvl="1"/>
            <a:r>
              <a:rPr lang="en-US" altLang="zh-TW" smtClean="0"/>
              <a:t>Skin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A513CA30-90EC-43A7-AE07-5A3CBDD1715C}" type="slidenum">
              <a:rPr lang="es-ES" altLang="zh-TW"/>
              <a:pPr lvl="1" eaLnBrk="1" hangingPunct="1"/>
              <a:t>30</a:t>
            </a:fld>
            <a:endParaRPr lang="es-ES" altLang="zh-TW"/>
          </a:p>
        </p:txBody>
      </p:sp>
      <p:sp>
        <p:nvSpPr>
          <p:cNvPr id="1945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Angel: Interactive Computer Graphics 45E © Addison-Wesley 2009</a:t>
            </a:r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Texture Mapping</a:t>
            </a:r>
          </a:p>
        </p:txBody>
      </p:sp>
      <p:sp>
        <p:nvSpPr>
          <p:cNvPr id="30725" name="Rectangle 3" descr="P2060066"/>
          <p:cNvSpPr>
            <a:spLocks noChangeArrowheads="1"/>
          </p:cNvSpPr>
          <p:nvPr/>
        </p:nvSpPr>
        <p:spPr bwMode="ltGray">
          <a:xfrm>
            <a:off x="1838325" y="4540250"/>
            <a:ext cx="1901825" cy="155098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/>
            <a:endParaRPr lang="zh-TW" altLang="zh-TW"/>
          </a:p>
        </p:txBody>
      </p:sp>
      <p:sp>
        <p:nvSpPr>
          <p:cNvPr id="30726" name="AutoShape 4" descr="P2060066"/>
          <p:cNvSpPr>
            <a:spLocks noChangeArrowheads="1"/>
          </p:cNvSpPr>
          <p:nvPr/>
        </p:nvSpPr>
        <p:spPr bwMode="ltGray">
          <a:xfrm>
            <a:off x="5948363" y="1893888"/>
            <a:ext cx="2471737" cy="1323975"/>
          </a:xfrm>
          <a:prstGeom prst="parallelogram">
            <a:avLst>
              <a:gd name="adj" fmla="val 46673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endParaRPr lang="zh-TW" altLang="zh-TW"/>
          </a:p>
        </p:txBody>
      </p:sp>
      <p:grpSp>
        <p:nvGrpSpPr>
          <p:cNvPr id="30727" name="Group 5"/>
          <p:cNvGrpSpPr>
            <a:grpSpLocks/>
          </p:cNvGrpSpPr>
          <p:nvPr/>
        </p:nvGrpSpPr>
        <p:grpSpPr bwMode="auto">
          <a:xfrm>
            <a:off x="1258888" y="3795713"/>
            <a:ext cx="2630487" cy="2736850"/>
            <a:chOff x="793" y="2538"/>
            <a:chExt cx="1657" cy="1724"/>
          </a:xfrm>
        </p:grpSpPr>
        <p:sp>
          <p:nvSpPr>
            <p:cNvPr id="30744" name="Line 6"/>
            <p:cNvSpPr>
              <a:spLocks noChangeShapeType="1"/>
            </p:cNvSpPr>
            <p:nvPr/>
          </p:nvSpPr>
          <p:spPr bwMode="auto">
            <a:xfrm flipV="1">
              <a:off x="1148" y="2538"/>
              <a:ext cx="0" cy="14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745" name="Line 7"/>
            <p:cNvSpPr>
              <a:spLocks noChangeShapeType="1"/>
            </p:cNvSpPr>
            <p:nvPr/>
          </p:nvSpPr>
          <p:spPr bwMode="auto">
            <a:xfrm>
              <a:off x="1159" y="3995"/>
              <a:ext cx="129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746" name="Text Box 8"/>
            <p:cNvSpPr txBox="1">
              <a:spLocks noChangeArrowheads="1"/>
            </p:cNvSpPr>
            <p:nvPr/>
          </p:nvSpPr>
          <p:spPr bwMode="auto">
            <a:xfrm>
              <a:off x="1522" y="3974"/>
              <a:ext cx="19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9pPr>
            </a:lstStyle>
            <a:p>
              <a:pPr algn="ctr" eaLnBrk="1" hangingPunct="1"/>
              <a:r>
                <a:rPr lang="en-US" altLang="zh-TW"/>
                <a:t>s</a:t>
              </a:r>
            </a:p>
          </p:txBody>
        </p:sp>
        <p:sp>
          <p:nvSpPr>
            <p:cNvPr id="30747" name="Text Box 9"/>
            <p:cNvSpPr txBox="1">
              <a:spLocks noChangeArrowheads="1"/>
            </p:cNvSpPr>
            <p:nvPr/>
          </p:nvSpPr>
          <p:spPr bwMode="auto">
            <a:xfrm>
              <a:off x="793" y="3174"/>
              <a:ext cx="16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9pPr>
            </a:lstStyle>
            <a:p>
              <a:pPr algn="ctr" eaLnBrk="1" hangingPunct="1"/>
              <a:r>
                <a:rPr lang="en-US" altLang="zh-TW"/>
                <a:t>t</a:t>
              </a:r>
            </a:p>
          </p:txBody>
        </p:sp>
      </p:grpSp>
      <p:grpSp>
        <p:nvGrpSpPr>
          <p:cNvPr id="30728" name="Group 10"/>
          <p:cNvGrpSpPr>
            <a:grpSpLocks/>
          </p:cNvGrpSpPr>
          <p:nvPr/>
        </p:nvGrpSpPr>
        <p:grpSpPr bwMode="auto">
          <a:xfrm>
            <a:off x="1112838" y="1860550"/>
            <a:ext cx="1876425" cy="2119313"/>
            <a:chOff x="2482" y="1457"/>
            <a:chExt cx="1182" cy="1335"/>
          </a:xfrm>
        </p:grpSpPr>
        <p:sp>
          <p:nvSpPr>
            <p:cNvPr id="30738" name="Line 11"/>
            <p:cNvSpPr>
              <a:spLocks noChangeShapeType="1"/>
            </p:cNvSpPr>
            <p:nvPr/>
          </p:nvSpPr>
          <p:spPr bwMode="auto">
            <a:xfrm flipV="1">
              <a:off x="2913" y="1457"/>
              <a:ext cx="0" cy="9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739" name="Line 12"/>
            <p:cNvSpPr>
              <a:spLocks noChangeShapeType="1"/>
            </p:cNvSpPr>
            <p:nvPr/>
          </p:nvSpPr>
          <p:spPr bwMode="auto">
            <a:xfrm>
              <a:off x="2908" y="2384"/>
              <a:ext cx="7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740" name="Line 13"/>
            <p:cNvSpPr>
              <a:spLocks noChangeShapeType="1"/>
            </p:cNvSpPr>
            <p:nvPr/>
          </p:nvSpPr>
          <p:spPr bwMode="auto">
            <a:xfrm flipH="1">
              <a:off x="2510" y="2389"/>
              <a:ext cx="403" cy="40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741" name="Text Box 14"/>
            <p:cNvSpPr txBox="1">
              <a:spLocks noChangeArrowheads="1"/>
            </p:cNvSpPr>
            <p:nvPr/>
          </p:nvSpPr>
          <p:spPr bwMode="auto">
            <a:xfrm>
              <a:off x="3138" y="2324"/>
              <a:ext cx="2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9pPr>
            </a:lstStyle>
            <a:p>
              <a:pPr algn="ctr" eaLnBrk="1" hangingPunct="1"/>
              <a:r>
                <a:rPr lang="en-US" altLang="zh-TW"/>
                <a:t>x</a:t>
              </a:r>
            </a:p>
          </p:txBody>
        </p:sp>
        <p:sp>
          <p:nvSpPr>
            <p:cNvPr id="30742" name="Text Box 15"/>
            <p:cNvSpPr txBox="1">
              <a:spLocks noChangeArrowheads="1"/>
            </p:cNvSpPr>
            <p:nvPr/>
          </p:nvSpPr>
          <p:spPr bwMode="auto">
            <a:xfrm>
              <a:off x="2631" y="1651"/>
              <a:ext cx="2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9pPr>
            </a:lstStyle>
            <a:p>
              <a:pPr algn="ctr" eaLnBrk="1" hangingPunct="1"/>
              <a:r>
                <a:rPr lang="en-US" altLang="zh-TW"/>
                <a:t>y</a:t>
              </a:r>
            </a:p>
          </p:txBody>
        </p:sp>
        <p:sp>
          <p:nvSpPr>
            <p:cNvPr id="30743" name="Text Box 16"/>
            <p:cNvSpPr txBox="1">
              <a:spLocks noChangeArrowheads="1"/>
            </p:cNvSpPr>
            <p:nvPr/>
          </p:nvSpPr>
          <p:spPr bwMode="auto">
            <a:xfrm>
              <a:off x="2482" y="2313"/>
              <a:ext cx="20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9pPr>
            </a:lstStyle>
            <a:p>
              <a:pPr algn="ctr" eaLnBrk="1" hangingPunct="1"/>
              <a:r>
                <a:rPr lang="en-US" altLang="zh-TW"/>
                <a:t>z</a:t>
              </a:r>
            </a:p>
          </p:txBody>
        </p:sp>
      </p:grpSp>
      <p:sp useBgFill="1">
        <p:nvSpPr>
          <p:cNvPr id="30729" name="Oval 17"/>
          <p:cNvSpPr>
            <a:spLocks noChangeArrowheads="1"/>
          </p:cNvSpPr>
          <p:nvPr/>
        </p:nvSpPr>
        <p:spPr bwMode="auto">
          <a:xfrm>
            <a:off x="2278063" y="4724400"/>
            <a:ext cx="87312" cy="87313"/>
          </a:xfrm>
          <a:prstGeom prst="ellipse">
            <a:avLst/>
          </a:prstGeom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/>
            <a:endParaRPr lang="zh-TW" altLang="zh-TW"/>
          </a:p>
        </p:txBody>
      </p:sp>
      <p:sp useBgFill="1">
        <p:nvSpPr>
          <p:cNvPr id="30730" name="Oval 18"/>
          <p:cNvSpPr>
            <a:spLocks noChangeArrowheads="1"/>
          </p:cNvSpPr>
          <p:nvPr/>
        </p:nvSpPr>
        <p:spPr bwMode="auto">
          <a:xfrm>
            <a:off x="6880225" y="2065338"/>
            <a:ext cx="87313" cy="87312"/>
          </a:xfrm>
          <a:prstGeom prst="ellipse">
            <a:avLst/>
          </a:prstGeom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endParaRPr lang="zh-TW" altLang="zh-TW"/>
          </a:p>
        </p:txBody>
      </p:sp>
      <p:cxnSp>
        <p:nvCxnSpPr>
          <p:cNvPr id="30731" name="AutoShape 19"/>
          <p:cNvCxnSpPr>
            <a:cxnSpLocks noChangeShapeType="1"/>
          </p:cNvCxnSpPr>
          <p:nvPr/>
        </p:nvCxnSpPr>
        <p:spPr bwMode="auto">
          <a:xfrm rot="-5400000">
            <a:off x="3263106" y="1127919"/>
            <a:ext cx="2646363" cy="4632325"/>
          </a:xfrm>
          <a:prstGeom prst="curvedConnector3">
            <a:avLst>
              <a:gd name="adj1" fmla="val 23032"/>
            </a:avLst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32" name="AutoShape 20"/>
          <p:cNvSpPr>
            <a:spLocks noChangeArrowheads="1"/>
          </p:cNvSpPr>
          <p:nvPr/>
        </p:nvSpPr>
        <p:spPr bwMode="auto">
          <a:xfrm>
            <a:off x="2001838" y="2192338"/>
            <a:ext cx="1376362" cy="887412"/>
          </a:xfrm>
          <a:prstGeom prst="parallelogram">
            <a:avLst>
              <a:gd name="adj" fmla="val 38775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endParaRPr lang="zh-TW" altLang="zh-TW"/>
          </a:p>
        </p:txBody>
      </p:sp>
      <p:sp>
        <p:nvSpPr>
          <p:cNvPr id="30733" name="Text Box 21"/>
          <p:cNvSpPr txBox="1">
            <a:spLocks noChangeArrowheads="1"/>
          </p:cNvSpPr>
          <p:nvPr/>
        </p:nvSpPr>
        <p:spPr bwMode="auto">
          <a:xfrm>
            <a:off x="4041775" y="5083175"/>
            <a:ext cx="927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/>
              <a:t>image</a:t>
            </a:r>
          </a:p>
        </p:txBody>
      </p:sp>
      <p:sp>
        <p:nvSpPr>
          <p:cNvPr id="30734" name="Text Box 22"/>
          <p:cNvSpPr txBox="1">
            <a:spLocks noChangeArrowheads="1"/>
          </p:cNvSpPr>
          <p:nvPr/>
        </p:nvSpPr>
        <p:spPr bwMode="auto">
          <a:xfrm>
            <a:off x="3189288" y="3429000"/>
            <a:ext cx="133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/>
              <a:t>geometry</a:t>
            </a:r>
          </a:p>
        </p:txBody>
      </p:sp>
      <p:sp>
        <p:nvSpPr>
          <p:cNvPr id="30735" name="Text Box 23"/>
          <p:cNvSpPr txBox="1">
            <a:spLocks noChangeArrowheads="1"/>
          </p:cNvSpPr>
          <p:nvPr/>
        </p:nvSpPr>
        <p:spPr bwMode="auto">
          <a:xfrm>
            <a:off x="6324600" y="3395663"/>
            <a:ext cx="1063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/>
              <a:t>display</a:t>
            </a:r>
          </a:p>
        </p:txBody>
      </p:sp>
      <p:cxnSp>
        <p:nvCxnSpPr>
          <p:cNvPr id="30736" name="AutoShape 24"/>
          <p:cNvCxnSpPr>
            <a:cxnSpLocks noChangeShapeType="1"/>
            <a:stCxn id="30737" idx="6"/>
            <a:endCxn id="30730" idx="2"/>
          </p:cNvCxnSpPr>
          <p:nvPr/>
        </p:nvCxnSpPr>
        <p:spPr bwMode="auto">
          <a:xfrm flipV="1">
            <a:off x="2579688" y="2109788"/>
            <a:ext cx="4300537" cy="314325"/>
          </a:xfrm>
          <a:prstGeom prst="curvedConnector3">
            <a:avLst>
              <a:gd name="adj1" fmla="val 50162"/>
            </a:avLst>
          </a:prstGeom>
          <a:noFill/>
          <a:ln w="127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 useBgFill="1">
        <p:nvSpPr>
          <p:cNvPr id="30737" name="Oval 25"/>
          <p:cNvSpPr>
            <a:spLocks noChangeArrowheads="1"/>
          </p:cNvSpPr>
          <p:nvPr/>
        </p:nvSpPr>
        <p:spPr bwMode="auto">
          <a:xfrm>
            <a:off x="2492375" y="2379663"/>
            <a:ext cx="87313" cy="87312"/>
          </a:xfrm>
          <a:prstGeom prst="ellipse">
            <a:avLst/>
          </a:prstGeom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/>
            <a:endParaRPr lang="zh-TW" altLang="zh-TW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C7A66DA9-3A84-4005-B061-69CB498721B4}" type="slidenum">
              <a:rPr lang="es-ES" altLang="zh-TW"/>
              <a:pPr lvl="1" eaLnBrk="1" hangingPunct="1"/>
              <a:t>31</a:t>
            </a:fld>
            <a:endParaRPr lang="es-ES" altLang="zh-TW"/>
          </a:p>
        </p:txBody>
      </p:sp>
      <p:sp>
        <p:nvSpPr>
          <p:cNvPr id="2150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Angel: Interactive Computer Graphics 45E © Addison-Wesley 2009</a:t>
            </a:r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Texture Example</a:t>
            </a:r>
          </a:p>
        </p:txBody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5003800" cy="4724400"/>
          </a:xfrm>
        </p:spPr>
        <p:txBody>
          <a:bodyPr/>
          <a:lstStyle/>
          <a:p>
            <a:r>
              <a:rPr lang="en-US" altLang="zh-TW" smtClean="0"/>
              <a:t>The texture (below) is a 256 x 256 image that has been mapped to a rectangular polygon which is viewed in perspective</a:t>
            </a:r>
          </a:p>
          <a:p>
            <a:endParaRPr lang="en-US" altLang="zh-TW" smtClean="0"/>
          </a:p>
        </p:txBody>
      </p:sp>
      <p:pic>
        <p:nvPicPr>
          <p:cNvPr id="31750" name="Picture 4" descr="F:\SIGGRAPH\SIGGRAPH 2000\te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0" y="1600200"/>
            <a:ext cx="2432050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D29791B5-4EEC-43BC-8AE9-579F5A51FEE9}" type="slidenum">
              <a:rPr lang="es-ES" altLang="zh-TW"/>
              <a:pPr lvl="1" eaLnBrk="1" hangingPunct="1"/>
              <a:t>32</a:t>
            </a:fld>
            <a:endParaRPr lang="es-ES" altLang="zh-TW"/>
          </a:p>
        </p:txBody>
      </p:sp>
      <p:sp>
        <p:nvSpPr>
          <p:cNvPr id="2355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Angel: Interactive Computer Graphics 45E © Addison-Wesley 2009</a:t>
            </a:r>
          </a:p>
        </p:txBody>
      </p:sp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Texture Mapping and the OpenGL Pipeline</a:t>
            </a:r>
          </a:p>
        </p:txBody>
      </p:sp>
      <p:grpSp>
        <p:nvGrpSpPr>
          <p:cNvPr id="32773" name="Group 3"/>
          <p:cNvGrpSpPr>
            <a:grpSpLocks/>
          </p:cNvGrpSpPr>
          <p:nvPr/>
        </p:nvGrpSpPr>
        <p:grpSpPr bwMode="auto">
          <a:xfrm>
            <a:off x="1279525" y="4287838"/>
            <a:ext cx="6645275" cy="1606550"/>
            <a:chOff x="878" y="2312"/>
            <a:chExt cx="4186" cy="1012"/>
          </a:xfrm>
        </p:grpSpPr>
        <p:sp useBgFill="1">
          <p:nvSpPr>
            <p:cNvPr id="32775" name="Rectangle 4"/>
            <p:cNvSpPr>
              <a:spLocks noChangeArrowheads="1"/>
            </p:cNvSpPr>
            <p:nvPr/>
          </p:nvSpPr>
          <p:spPr bwMode="auto">
            <a:xfrm>
              <a:off x="4248" y="2683"/>
              <a:ext cx="816" cy="576"/>
            </a:xfrm>
            <a:prstGeom prst="rect">
              <a:avLst/>
            </a:prstGeom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9pPr>
            </a:lstStyle>
            <a:p>
              <a:pPr eaLnBrk="1" hangingPunct="1"/>
              <a:endParaRPr lang="zh-TW" altLang="zh-TW"/>
            </a:p>
          </p:txBody>
        </p:sp>
        <p:sp useBgFill="1">
          <p:nvSpPr>
            <p:cNvPr id="32776" name="Rectangle 5"/>
            <p:cNvSpPr>
              <a:spLocks noChangeArrowheads="1"/>
            </p:cNvSpPr>
            <p:nvPr/>
          </p:nvSpPr>
          <p:spPr bwMode="auto">
            <a:xfrm>
              <a:off x="2059" y="2312"/>
              <a:ext cx="1479" cy="293"/>
            </a:xfrm>
            <a:prstGeom prst="rect">
              <a:avLst/>
            </a:prstGeom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9pPr>
            </a:lstStyle>
            <a:p>
              <a:pPr eaLnBrk="1" hangingPunct="1"/>
              <a:endParaRPr lang="zh-TW" altLang="zh-TW"/>
            </a:p>
          </p:txBody>
        </p:sp>
        <p:sp>
          <p:nvSpPr>
            <p:cNvPr id="32777" name="Text Box 6"/>
            <p:cNvSpPr txBox="1">
              <a:spLocks noChangeArrowheads="1"/>
            </p:cNvSpPr>
            <p:nvPr/>
          </p:nvSpPr>
          <p:spPr bwMode="auto">
            <a:xfrm>
              <a:off x="2049" y="2324"/>
              <a:ext cx="15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9pPr>
            </a:lstStyle>
            <a:p>
              <a:pPr algn="ctr" eaLnBrk="1" hangingPunct="1"/>
              <a:r>
                <a:rPr lang="en-US" altLang="zh-TW"/>
                <a:t>geometry pipeline</a:t>
              </a:r>
            </a:p>
          </p:txBody>
        </p:sp>
        <p:sp>
          <p:nvSpPr>
            <p:cNvPr id="32778" name="Text Box 7"/>
            <p:cNvSpPr txBox="1">
              <a:spLocks noChangeArrowheads="1"/>
            </p:cNvSpPr>
            <p:nvPr/>
          </p:nvSpPr>
          <p:spPr bwMode="auto">
            <a:xfrm>
              <a:off x="878" y="2329"/>
              <a:ext cx="7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9pPr>
            </a:lstStyle>
            <a:p>
              <a:pPr algn="ctr" eaLnBrk="1" hangingPunct="1"/>
              <a:r>
                <a:rPr lang="en-US" altLang="zh-TW"/>
                <a:t>vertices</a:t>
              </a:r>
            </a:p>
          </p:txBody>
        </p:sp>
        <p:sp useBgFill="1">
          <p:nvSpPr>
            <p:cNvPr id="32779" name="Rectangle 8"/>
            <p:cNvSpPr>
              <a:spLocks noChangeArrowheads="1"/>
            </p:cNvSpPr>
            <p:nvPr/>
          </p:nvSpPr>
          <p:spPr bwMode="auto">
            <a:xfrm>
              <a:off x="2071" y="3031"/>
              <a:ext cx="1479" cy="293"/>
            </a:xfrm>
            <a:prstGeom prst="rect">
              <a:avLst/>
            </a:prstGeom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9pPr>
            </a:lstStyle>
            <a:p>
              <a:pPr algn="ctr" eaLnBrk="1" hangingPunct="1"/>
              <a:r>
                <a:rPr lang="en-US" altLang="zh-TW"/>
                <a:t>pixel pipeline</a:t>
              </a:r>
            </a:p>
          </p:txBody>
        </p:sp>
        <p:sp>
          <p:nvSpPr>
            <p:cNvPr id="32780" name="Text Box 9"/>
            <p:cNvSpPr txBox="1">
              <a:spLocks noChangeArrowheads="1"/>
            </p:cNvSpPr>
            <p:nvPr/>
          </p:nvSpPr>
          <p:spPr bwMode="auto">
            <a:xfrm>
              <a:off x="1001" y="2981"/>
              <a:ext cx="5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9pPr>
            </a:lstStyle>
            <a:p>
              <a:pPr algn="ctr" eaLnBrk="1" hangingPunct="1"/>
              <a:r>
                <a:rPr lang="en-US" altLang="zh-TW"/>
                <a:t>image</a:t>
              </a:r>
            </a:p>
          </p:txBody>
        </p:sp>
        <p:sp>
          <p:nvSpPr>
            <p:cNvPr id="32781" name="Text Box 10"/>
            <p:cNvSpPr txBox="1">
              <a:spLocks noChangeArrowheads="1"/>
            </p:cNvSpPr>
            <p:nvPr/>
          </p:nvSpPr>
          <p:spPr bwMode="auto">
            <a:xfrm>
              <a:off x="4200" y="2731"/>
              <a:ext cx="864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9pPr>
            </a:lstStyle>
            <a:p>
              <a:pPr algn="ctr" eaLnBrk="1" hangingPunct="1"/>
              <a:r>
                <a:rPr lang="en-US" altLang="zh-TW"/>
                <a:t>fragmentprocessor</a:t>
              </a:r>
            </a:p>
          </p:txBody>
        </p:sp>
        <p:sp>
          <p:nvSpPr>
            <p:cNvPr id="32782" name="Line 11"/>
            <p:cNvSpPr>
              <a:spLocks noChangeShapeType="1"/>
            </p:cNvSpPr>
            <p:nvPr/>
          </p:nvSpPr>
          <p:spPr bwMode="auto">
            <a:xfrm>
              <a:off x="3548" y="2439"/>
              <a:ext cx="629" cy="36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783" name="Line 12"/>
            <p:cNvSpPr>
              <a:spLocks noChangeShapeType="1"/>
            </p:cNvSpPr>
            <p:nvPr/>
          </p:nvSpPr>
          <p:spPr bwMode="auto">
            <a:xfrm flipV="1">
              <a:off x="3548" y="2897"/>
              <a:ext cx="634" cy="2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784" name="Line 13"/>
            <p:cNvSpPr>
              <a:spLocks noChangeShapeType="1"/>
            </p:cNvSpPr>
            <p:nvPr/>
          </p:nvSpPr>
          <p:spPr bwMode="auto">
            <a:xfrm>
              <a:off x="1639" y="2466"/>
              <a:ext cx="41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785" name="Line 14"/>
            <p:cNvSpPr>
              <a:spLocks noChangeShapeType="1"/>
            </p:cNvSpPr>
            <p:nvPr/>
          </p:nvSpPr>
          <p:spPr bwMode="auto">
            <a:xfrm>
              <a:off x="1672" y="3156"/>
              <a:ext cx="38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32774" name="Rectangle 15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524000"/>
            <a:ext cx="7772400" cy="4724400"/>
          </a:xfrm>
        </p:spPr>
        <p:txBody>
          <a:bodyPr/>
          <a:lstStyle/>
          <a:p>
            <a:r>
              <a:rPr lang="en-US" altLang="zh-TW" smtClean="0"/>
              <a:t>Images and geometry flow through separate pipelines that join during fragment processing</a:t>
            </a:r>
          </a:p>
          <a:p>
            <a:pPr lvl="1"/>
            <a:r>
              <a:rPr lang="en-US" altLang="zh-TW" smtClean="0"/>
              <a:t>“complex” textures do not affect geometric complexity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CEBC89D2-859C-443A-B735-D48B248C9831}" type="slidenum">
              <a:rPr lang="es-ES" altLang="zh-TW"/>
              <a:pPr lvl="1" eaLnBrk="1" hangingPunct="1"/>
              <a:t>33</a:t>
            </a:fld>
            <a:endParaRPr lang="es-ES" altLang="zh-TW"/>
          </a:p>
        </p:txBody>
      </p:sp>
      <p:sp>
        <p:nvSpPr>
          <p:cNvPr id="2560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Angel: Interactive Computer Graphics 45E © Addison-Wesley 2009</a:t>
            </a:r>
          </a:p>
        </p:txBody>
      </p:sp>
      <p:sp>
        <p:nvSpPr>
          <p:cNvPr id="337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1828800"/>
            <a:ext cx="8153400" cy="4191000"/>
          </a:xfrm>
          <a:noFill/>
        </p:spPr>
        <p:txBody>
          <a:bodyPr lIns="90488" tIns="44450" rIns="90488" bIns="44450"/>
          <a:lstStyle/>
          <a:p>
            <a:r>
              <a:rPr lang="en-US" altLang="zh-TW" sz="2700" smtClean="0"/>
              <a:t>Define a texture image from an array of </a:t>
            </a:r>
            <a:br>
              <a:rPr lang="en-US" altLang="zh-TW" sz="2700" smtClean="0"/>
            </a:br>
            <a:r>
              <a:rPr lang="en-US" altLang="zh-TW" sz="2700" smtClean="0"/>
              <a:t>   </a:t>
            </a:r>
            <a:r>
              <a:rPr lang="en-US" altLang="zh-TW" sz="2700" i="1" smtClean="0"/>
              <a:t>texels</a:t>
            </a:r>
            <a:r>
              <a:rPr lang="en-US" altLang="zh-TW" sz="2700" smtClean="0"/>
              <a:t> (texture elements) in CPU memory</a:t>
            </a:r>
          </a:p>
          <a:p>
            <a:pPr lvl="1">
              <a:buFontTx/>
              <a:buNone/>
            </a:pPr>
            <a:r>
              <a:rPr lang="en-US" altLang="zh-TW" sz="2200" b="1" smtClean="0">
                <a:latin typeface="Courier New" pitchFamily="49" charset="0"/>
              </a:rPr>
              <a:t>   Glubyte my_texels[512][512][3];//rgb</a:t>
            </a:r>
          </a:p>
          <a:p>
            <a:r>
              <a:rPr lang="en-US" altLang="zh-TW" sz="2700" smtClean="0"/>
              <a:t>Define as any other pixel map</a:t>
            </a:r>
          </a:p>
          <a:p>
            <a:pPr lvl="1"/>
            <a:r>
              <a:rPr lang="en-US" altLang="zh-TW" sz="2200" smtClean="0"/>
              <a:t>Scanned image</a:t>
            </a:r>
          </a:p>
          <a:p>
            <a:pPr lvl="1"/>
            <a:r>
              <a:rPr lang="en-US" altLang="zh-TW" sz="2200" smtClean="0"/>
              <a:t>Generate by application code</a:t>
            </a:r>
          </a:p>
          <a:p>
            <a:r>
              <a:rPr lang="en-US" altLang="zh-TW" sz="2700" smtClean="0"/>
              <a:t>Enable texture mapping</a:t>
            </a:r>
          </a:p>
          <a:p>
            <a:pPr lvl="1"/>
            <a:r>
              <a:rPr lang="en-US" altLang="zh-TW" sz="2200" b="1" smtClean="0">
                <a:latin typeface="Courier New" pitchFamily="49" charset="0"/>
              </a:rPr>
              <a:t>glEnable(GL_TEXTURE_2D)</a:t>
            </a:r>
          </a:p>
          <a:p>
            <a:pPr lvl="1"/>
            <a:r>
              <a:rPr lang="en-US" altLang="zh-TW" sz="2200" smtClean="0"/>
              <a:t>OpenGL supports 1-4 dimensional texture maps</a:t>
            </a:r>
          </a:p>
        </p:txBody>
      </p:sp>
      <p:sp>
        <p:nvSpPr>
          <p:cNvPr id="33797" name="Rectangle 3"/>
          <p:cNvSpPr>
            <a:spLocks noGrp="1" noChangeArrowheads="1"/>
          </p:cNvSpPr>
          <p:nvPr>
            <p:ph type="title"/>
          </p:nvPr>
        </p:nvSpPr>
        <p:spPr>
          <a:xfrm>
            <a:off x="1371600" y="228600"/>
            <a:ext cx="7086600" cy="1066800"/>
          </a:xfrm>
        </p:spPr>
        <p:txBody>
          <a:bodyPr/>
          <a:lstStyle/>
          <a:p>
            <a:r>
              <a:rPr lang="en-US" altLang="zh-TW" smtClean="0"/>
              <a:t>Specifying a Texture Image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C36CBFAE-F393-4D84-8811-CF23E2570139}" type="slidenum">
              <a:rPr lang="es-ES" altLang="zh-TW"/>
              <a:pPr lvl="1" eaLnBrk="1" hangingPunct="1"/>
              <a:t>34</a:t>
            </a:fld>
            <a:endParaRPr lang="es-ES" altLang="zh-TW"/>
          </a:p>
        </p:txBody>
      </p:sp>
      <p:sp>
        <p:nvSpPr>
          <p:cNvPr id="2765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Angel: Interactive Computer Graphics 45E © Addison-Wesley 2009</a:t>
            </a: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300" smtClean="0"/>
              <a:t>Define  Image as a Texture</a:t>
            </a:r>
          </a:p>
        </p:txBody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800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zh-TW" sz="2000" b="1" smtClean="0">
                <a:latin typeface="Courier New" pitchFamily="49" charset="0"/>
              </a:rPr>
              <a:t>glTexImage2D( target, level, components,</a:t>
            </a:r>
            <a:br>
              <a:rPr lang="en-US" altLang="zh-TW" sz="2000" b="1" smtClean="0">
                <a:latin typeface="Courier New" pitchFamily="49" charset="0"/>
              </a:rPr>
            </a:br>
            <a:r>
              <a:rPr lang="en-US" altLang="zh-TW" sz="2000" b="1" smtClean="0">
                <a:latin typeface="Courier New" pitchFamily="49" charset="0"/>
              </a:rPr>
              <a:t>   w, h, border, format, type, texels</a:t>
            </a:r>
            <a:r>
              <a:rPr lang="en-US" altLang="zh-TW" sz="2400" b="1" smtClean="0">
                <a:latin typeface="Courier New" pitchFamily="49" charset="0"/>
              </a:rPr>
              <a:t> );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zh-TW" sz="1400" b="1" smtClean="0">
              <a:latin typeface="Courier New" pitchFamily="49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TW" sz="2400" b="1" smtClean="0">
                <a:latin typeface="Courier New" pitchFamily="49" charset="0"/>
              </a:rPr>
              <a:t>	</a:t>
            </a:r>
            <a:r>
              <a:rPr lang="en-US" altLang="zh-TW" sz="2000" b="1" smtClean="0">
                <a:latin typeface="Courier New" pitchFamily="49" charset="0"/>
              </a:rPr>
              <a:t>target: </a:t>
            </a:r>
            <a:r>
              <a:rPr lang="en-US" altLang="zh-TW" sz="2400" smtClean="0"/>
              <a:t>type of texture, e.g.</a:t>
            </a:r>
            <a:r>
              <a:rPr lang="en-US" altLang="zh-TW" sz="2000" b="1" smtClean="0">
                <a:latin typeface="Courier New" pitchFamily="49" charset="0"/>
              </a:rPr>
              <a:t> GL_TEXTURE_2D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TW" sz="2000" b="1" smtClean="0">
                <a:latin typeface="Courier New" pitchFamily="49" charset="0"/>
              </a:rPr>
              <a:t>	level: </a:t>
            </a:r>
            <a:r>
              <a:rPr lang="en-US" altLang="zh-TW" sz="2400" smtClean="0"/>
              <a:t>used for mipmapping (discussed later)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TW" sz="2000" b="1" smtClean="0">
                <a:latin typeface="Courier New" pitchFamily="49" charset="0"/>
              </a:rPr>
              <a:t>	components: </a:t>
            </a:r>
            <a:r>
              <a:rPr lang="en-US" altLang="zh-TW" sz="2400" smtClean="0"/>
              <a:t>elements per texel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TW" sz="2000" b="1" smtClean="0">
                <a:latin typeface="Courier New" pitchFamily="49" charset="0"/>
              </a:rPr>
              <a:t>	w, h: </a:t>
            </a:r>
            <a:r>
              <a:rPr lang="en-US" altLang="zh-TW" sz="2400" smtClean="0"/>
              <a:t>width and height of</a:t>
            </a:r>
            <a:r>
              <a:rPr lang="en-US" altLang="zh-TW" sz="2000" b="1" smtClean="0">
                <a:latin typeface="Courier New" pitchFamily="49" charset="0"/>
              </a:rPr>
              <a:t> texels </a:t>
            </a:r>
            <a:r>
              <a:rPr lang="en-US" altLang="zh-TW" sz="2400" smtClean="0"/>
              <a:t>in pixels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TW" sz="2000" b="1" smtClean="0">
                <a:latin typeface="Courier New" pitchFamily="49" charset="0"/>
              </a:rPr>
              <a:t>	border: </a:t>
            </a:r>
            <a:r>
              <a:rPr lang="en-US" altLang="zh-TW" sz="2400" smtClean="0"/>
              <a:t>used for smoothing (discussed later)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TW" sz="2000" b="1" smtClean="0">
                <a:latin typeface="Courier New" pitchFamily="49" charset="0"/>
              </a:rPr>
              <a:t>	format and type: </a:t>
            </a:r>
            <a:r>
              <a:rPr lang="en-US" altLang="zh-TW" sz="2400" smtClean="0"/>
              <a:t>describe texels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TW" sz="2000" b="1" smtClean="0">
                <a:latin typeface="Courier New" pitchFamily="49" charset="0"/>
              </a:rPr>
              <a:t>	texels: </a:t>
            </a:r>
            <a:r>
              <a:rPr lang="en-US" altLang="zh-TW" sz="2400" smtClean="0"/>
              <a:t>pointer to texel array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zh-TW" sz="240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TW" sz="2000" b="1" smtClean="0">
                <a:latin typeface="Courier New" pitchFamily="49" charset="0"/>
              </a:rPr>
              <a:t>glTexImage2D(GL_TEXTURE_2D, 0, 3, 512, 512, 0, GL_RGB, GL_UNSIGNED_BYTE, my_texels);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zh-TW" sz="2000" b="1" smtClean="0">
              <a:latin typeface="Courier New" pitchFamily="49" charset="0"/>
            </a:endParaRPr>
          </a:p>
          <a:p>
            <a:pPr>
              <a:lnSpc>
                <a:spcPct val="90000"/>
              </a:lnSpc>
            </a:pPr>
            <a:endParaRPr lang="en-US" altLang="zh-TW" sz="270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7BD632E6-9C5F-463F-8902-E2F623DD2303}" type="slidenum">
              <a:rPr lang="es-ES" altLang="zh-TW"/>
              <a:pPr lvl="1" eaLnBrk="1" hangingPunct="1"/>
              <a:t>35</a:t>
            </a:fld>
            <a:endParaRPr lang="es-ES" altLang="zh-TW"/>
          </a:p>
        </p:txBody>
      </p:sp>
      <p:sp>
        <p:nvSpPr>
          <p:cNvPr id="2867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Angel: Interactive Computer Graphics 45E © Addison-Wesley 2009</a:t>
            </a:r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/>
          <a:lstStyle/>
          <a:p>
            <a:r>
              <a:rPr lang="en-US" altLang="zh-TW" smtClean="0"/>
              <a:t>Converting A Texture Image</a:t>
            </a:r>
          </a:p>
        </p:txBody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153400" cy="4191000"/>
          </a:xfrm>
          <a:noFill/>
        </p:spPr>
        <p:txBody>
          <a:bodyPr lIns="90488" tIns="44450" rIns="90488" bIns="44450"/>
          <a:lstStyle/>
          <a:p>
            <a:r>
              <a:rPr lang="en-US" altLang="zh-TW" sz="2800" smtClean="0"/>
              <a:t>OpenGL requires texture dimensions to be powers of 2</a:t>
            </a:r>
          </a:p>
          <a:p>
            <a:r>
              <a:rPr lang="en-US" altLang="zh-TW" sz="2800" smtClean="0"/>
              <a:t>If dimensions of image are not powers of 2</a:t>
            </a:r>
            <a:endParaRPr lang="en-US" altLang="zh-TW" smtClean="0"/>
          </a:p>
          <a:p>
            <a:pPr algn="ctr"/>
            <a:r>
              <a:rPr lang="en-US" altLang="zh-TW" sz="2600" b="1" smtClean="0">
                <a:latin typeface="Courier New" pitchFamily="49" charset="0"/>
              </a:rPr>
              <a:t>gluScaleImage( </a:t>
            </a:r>
            <a:r>
              <a:rPr lang="en-US" altLang="zh-TW" sz="2400" b="1" smtClean="0">
                <a:latin typeface="Courier New" pitchFamily="49" charset="0"/>
              </a:rPr>
              <a:t>format, w_in, h_in,</a:t>
            </a:r>
            <a:br>
              <a:rPr lang="en-US" altLang="zh-TW" sz="2400" b="1" smtClean="0">
                <a:latin typeface="Courier New" pitchFamily="49" charset="0"/>
              </a:rPr>
            </a:br>
            <a:r>
              <a:rPr lang="en-US" altLang="zh-TW" sz="2400" b="1" smtClean="0">
                <a:latin typeface="Courier New" pitchFamily="49" charset="0"/>
              </a:rPr>
              <a:t>   type_in, *data_in, w_out, h_out,</a:t>
            </a:r>
            <a:br>
              <a:rPr lang="en-US" altLang="zh-TW" sz="2400" b="1" smtClean="0">
                <a:latin typeface="Courier New" pitchFamily="49" charset="0"/>
              </a:rPr>
            </a:br>
            <a:r>
              <a:rPr lang="en-US" altLang="zh-TW" sz="2400" b="1" smtClean="0">
                <a:latin typeface="Courier New" pitchFamily="49" charset="0"/>
              </a:rPr>
              <a:t>   type_out, *data_out</a:t>
            </a:r>
            <a:r>
              <a:rPr lang="en-US" altLang="zh-TW" sz="2600" b="1" smtClean="0">
                <a:latin typeface="Courier New" pitchFamily="49" charset="0"/>
              </a:rPr>
              <a:t> );</a:t>
            </a:r>
            <a:endParaRPr lang="en-US" altLang="zh-TW" sz="2800" b="1" smtClean="0">
              <a:latin typeface="Courier New" pitchFamily="49" charset="0"/>
            </a:endParaRPr>
          </a:p>
          <a:p>
            <a:pPr lvl="1"/>
            <a:r>
              <a:rPr lang="en-US" altLang="zh-TW" b="1" smtClean="0">
                <a:latin typeface="Courier New" pitchFamily="49" charset="0"/>
              </a:rPr>
              <a:t>data_in</a:t>
            </a:r>
            <a:r>
              <a:rPr lang="en-US" altLang="zh-TW" b="1" i="1" smtClean="0"/>
              <a:t> </a:t>
            </a:r>
            <a:r>
              <a:rPr lang="en-US" altLang="zh-TW" smtClean="0"/>
              <a:t>is source image</a:t>
            </a:r>
          </a:p>
          <a:p>
            <a:pPr lvl="1"/>
            <a:r>
              <a:rPr lang="en-US" altLang="zh-TW" b="1" smtClean="0">
                <a:latin typeface="Courier New" pitchFamily="49" charset="0"/>
              </a:rPr>
              <a:t>data_out</a:t>
            </a:r>
            <a:r>
              <a:rPr lang="en-US" altLang="zh-TW" b="1" i="1" smtClean="0"/>
              <a:t> </a:t>
            </a:r>
            <a:r>
              <a:rPr lang="en-US" altLang="zh-TW" smtClean="0"/>
              <a:t>is for destination image</a:t>
            </a:r>
          </a:p>
          <a:p>
            <a:r>
              <a:rPr lang="en-US" altLang="zh-TW" sz="2800" smtClean="0"/>
              <a:t>Image interpolated and filtered during scaling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B9CD7312-FBC6-4B56-8075-F9076CE72FDC}" type="slidenum">
              <a:rPr lang="es-ES" altLang="zh-TW"/>
              <a:pPr lvl="1" eaLnBrk="1" hangingPunct="1"/>
              <a:t>36</a:t>
            </a:fld>
            <a:endParaRPr lang="es-ES" altLang="zh-TW"/>
          </a:p>
        </p:txBody>
      </p:sp>
      <p:sp>
        <p:nvSpPr>
          <p:cNvPr id="3072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Angel: Interactive Computer Graphics 45E © Addison-Wesley 2009</a:t>
            </a:r>
          </a:p>
        </p:txBody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2800" smtClean="0"/>
              <a:t>Based on parametric texture coordinates</a:t>
            </a:r>
          </a:p>
          <a:p>
            <a:r>
              <a:rPr lang="en-US" altLang="zh-TW" sz="2400" b="1" smtClean="0">
                <a:latin typeface="Courier New" pitchFamily="49" charset="0"/>
              </a:rPr>
              <a:t>glTexCoord*()</a:t>
            </a:r>
            <a:r>
              <a:rPr lang="en-US" altLang="zh-TW" sz="2800" smtClean="0"/>
              <a:t> specified at each vertex</a:t>
            </a:r>
          </a:p>
        </p:txBody>
      </p:sp>
      <p:grpSp>
        <p:nvGrpSpPr>
          <p:cNvPr id="36869" name="Group 3"/>
          <p:cNvGrpSpPr>
            <a:grpSpLocks/>
          </p:cNvGrpSpPr>
          <p:nvPr/>
        </p:nvGrpSpPr>
        <p:grpSpPr bwMode="auto">
          <a:xfrm>
            <a:off x="1377950" y="4052888"/>
            <a:ext cx="1811338" cy="1804987"/>
            <a:chOff x="868" y="2553"/>
            <a:chExt cx="1141" cy="1137"/>
          </a:xfrm>
        </p:grpSpPr>
        <p:sp>
          <p:nvSpPr>
            <p:cNvPr id="36906" name="Rectangle 4"/>
            <p:cNvSpPr>
              <a:spLocks noChangeArrowheads="1"/>
            </p:cNvSpPr>
            <p:nvPr/>
          </p:nvSpPr>
          <p:spPr bwMode="auto">
            <a:xfrm>
              <a:off x="868" y="3124"/>
              <a:ext cx="566" cy="56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9pPr>
            </a:lstStyle>
            <a:p>
              <a:pPr eaLnBrk="1" hangingPunct="1"/>
              <a:endParaRPr lang="zh-TW" altLang="zh-TW"/>
            </a:p>
          </p:txBody>
        </p:sp>
        <p:sp>
          <p:nvSpPr>
            <p:cNvPr id="36907" name="Rectangle 5"/>
            <p:cNvSpPr>
              <a:spLocks noChangeArrowheads="1"/>
            </p:cNvSpPr>
            <p:nvPr/>
          </p:nvSpPr>
          <p:spPr bwMode="auto">
            <a:xfrm>
              <a:off x="1446" y="3126"/>
              <a:ext cx="563" cy="561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9pPr>
            </a:lstStyle>
            <a:p>
              <a:pPr eaLnBrk="1" hangingPunct="1"/>
              <a:endParaRPr lang="zh-TW" altLang="zh-TW"/>
            </a:p>
          </p:txBody>
        </p:sp>
        <p:sp>
          <p:nvSpPr>
            <p:cNvPr id="36908" name="Rectangle 6"/>
            <p:cNvSpPr>
              <a:spLocks noChangeArrowheads="1"/>
            </p:cNvSpPr>
            <p:nvPr/>
          </p:nvSpPr>
          <p:spPr bwMode="auto">
            <a:xfrm>
              <a:off x="870" y="2553"/>
              <a:ext cx="1139" cy="561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9pPr>
            </a:lstStyle>
            <a:p>
              <a:pPr eaLnBrk="1" hangingPunct="1"/>
              <a:endParaRPr lang="zh-TW" altLang="zh-TW"/>
            </a:p>
          </p:txBody>
        </p:sp>
      </p:grpSp>
      <p:sp>
        <p:nvSpPr>
          <p:cNvPr id="36870" name="Rectangle 7"/>
          <p:cNvSpPr>
            <a:spLocks noChangeArrowheads="1"/>
          </p:cNvSpPr>
          <p:nvPr/>
        </p:nvSpPr>
        <p:spPr bwMode="auto">
          <a:xfrm>
            <a:off x="1377950" y="4044950"/>
            <a:ext cx="1816100" cy="1816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endParaRPr lang="zh-TW" altLang="zh-TW"/>
          </a:p>
        </p:txBody>
      </p:sp>
      <p:sp>
        <p:nvSpPr>
          <p:cNvPr id="36871" name="Line 8"/>
          <p:cNvSpPr>
            <a:spLocks noChangeShapeType="1"/>
          </p:cNvSpPr>
          <p:nvPr/>
        </p:nvSpPr>
        <p:spPr bwMode="auto">
          <a:xfrm>
            <a:off x="1371600" y="3581400"/>
            <a:ext cx="0" cy="2286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6872" name="Line 9"/>
          <p:cNvSpPr>
            <a:spLocks noChangeShapeType="1"/>
          </p:cNvSpPr>
          <p:nvPr/>
        </p:nvSpPr>
        <p:spPr bwMode="auto">
          <a:xfrm>
            <a:off x="1371600" y="5867400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6873" name="Line 10"/>
          <p:cNvSpPr>
            <a:spLocks noChangeShapeType="1"/>
          </p:cNvSpPr>
          <p:nvPr/>
        </p:nvSpPr>
        <p:spPr bwMode="auto">
          <a:xfrm>
            <a:off x="1371600" y="4953000"/>
            <a:ext cx="1828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6874" name="Line 11"/>
          <p:cNvSpPr>
            <a:spLocks noChangeShapeType="1"/>
          </p:cNvSpPr>
          <p:nvPr/>
        </p:nvSpPr>
        <p:spPr bwMode="auto">
          <a:xfrm>
            <a:off x="2286000" y="4953000"/>
            <a:ext cx="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6875" name="Rectangle 12"/>
          <p:cNvSpPr>
            <a:spLocks noChangeArrowheads="1"/>
          </p:cNvSpPr>
          <p:nvPr/>
        </p:nvSpPr>
        <p:spPr bwMode="auto">
          <a:xfrm>
            <a:off x="3425825" y="5851525"/>
            <a:ext cx="312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>
                <a:latin typeface="Book Antiqua" pitchFamily="18" charset="0"/>
              </a:rPr>
              <a:t>s</a:t>
            </a:r>
          </a:p>
        </p:txBody>
      </p:sp>
      <p:sp>
        <p:nvSpPr>
          <p:cNvPr id="36876" name="Rectangle 13"/>
          <p:cNvSpPr>
            <a:spLocks noChangeArrowheads="1"/>
          </p:cNvSpPr>
          <p:nvPr/>
        </p:nvSpPr>
        <p:spPr bwMode="auto">
          <a:xfrm>
            <a:off x="1001713" y="3413125"/>
            <a:ext cx="284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>
                <a:latin typeface="Book Antiqua" pitchFamily="18" charset="0"/>
              </a:rPr>
              <a:t>t</a:t>
            </a:r>
          </a:p>
        </p:txBody>
      </p:sp>
      <p:sp>
        <p:nvSpPr>
          <p:cNvPr id="36877" name="Rectangle 14"/>
          <p:cNvSpPr>
            <a:spLocks noChangeArrowheads="1"/>
          </p:cNvSpPr>
          <p:nvPr/>
        </p:nvSpPr>
        <p:spPr bwMode="auto">
          <a:xfrm>
            <a:off x="2994025" y="3611563"/>
            <a:ext cx="565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2000">
                <a:latin typeface="Book Antiqua" pitchFamily="18" charset="0"/>
              </a:rPr>
              <a:t>1, 1</a:t>
            </a:r>
          </a:p>
        </p:txBody>
      </p:sp>
      <p:sp>
        <p:nvSpPr>
          <p:cNvPr id="36878" name="Rectangle 15"/>
          <p:cNvSpPr>
            <a:spLocks noChangeArrowheads="1"/>
          </p:cNvSpPr>
          <p:nvPr/>
        </p:nvSpPr>
        <p:spPr bwMode="auto">
          <a:xfrm>
            <a:off x="708025" y="3840163"/>
            <a:ext cx="565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2000">
                <a:latin typeface="Book Antiqua" pitchFamily="18" charset="0"/>
              </a:rPr>
              <a:t>0, 1</a:t>
            </a:r>
          </a:p>
        </p:txBody>
      </p:sp>
      <p:sp>
        <p:nvSpPr>
          <p:cNvPr id="36879" name="Rectangle 16"/>
          <p:cNvSpPr>
            <a:spLocks noChangeArrowheads="1"/>
          </p:cNvSpPr>
          <p:nvPr/>
        </p:nvSpPr>
        <p:spPr bwMode="auto">
          <a:xfrm>
            <a:off x="1012825" y="5897563"/>
            <a:ext cx="565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2000">
                <a:latin typeface="Book Antiqua" pitchFamily="18" charset="0"/>
              </a:rPr>
              <a:t>0, 0</a:t>
            </a:r>
          </a:p>
        </p:txBody>
      </p:sp>
      <p:sp>
        <p:nvSpPr>
          <p:cNvPr id="36880" name="Rectangle 17"/>
          <p:cNvSpPr>
            <a:spLocks noChangeArrowheads="1"/>
          </p:cNvSpPr>
          <p:nvPr/>
        </p:nvSpPr>
        <p:spPr bwMode="auto">
          <a:xfrm>
            <a:off x="2917825" y="5897563"/>
            <a:ext cx="565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2000">
                <a:latin typeface="Book Antiqua" pitchFamily="18" charset="0"/>
              </a:rPr>
              <a:t>1, 0</a:t>
            </a:r>
          </a:p>
        </p:txBody>
      </p:sp>
      <p:sp>
        <p:nvSpPr>
          <p:cNvPr id="36881" name="Freeform 18"/>
          <p:cNvSpPr>
            <a:spLocks/>
          </p:cNvSpPr>
          <p:nvPr/>
        </p:nvSpPr>
        <p:spPr bwMode="auto">
          <a:xfrm>
            <a:off x="5486400" y="4038600"/>
            <a:ext cx="1830388" cy="1754188"/>
          </a:xfrm>
          <a:custGeom>
            <a:avLst/>
            <a:gdLst>
              <a:gd name="T0" fmla="*/ 2147483647 w 1153"/>
              <a:gd name="T1" fmla="*/ 0 h 1105"/>
              <a:gd name="T2" fmla="*/ 0 w 1153"/>
              <a:gd name="T3" fmla="*/ 2147483647 h 1105"/>
              <a:gd name="T4" fmla="*/ 2147483647 w 1153"/>
              <a:gd name="T5" fmla="*/ 2147483647 h 1105"/>
              <a:gd name="T6" fmla="*/ 2147483647 w 1153"/>
              <a:gd name="T7" fmla="*/ 0 h 1105"/>
              <a:gd name="T8" fmla="*/ 0 60000 65536"/>
              <a:gd name="T9" fmla="*/ 0 60000 65536"/>
              <a:gd name="T10" fmla="*/ 0 60000 65536"/>
              <a:gd name="T11" fmla="*/ 0 60000 65536"/>
              <a:gd name="T12" fmla="*/ 0 w 1153"/>
              <a:gd name="T13" fmla="*/ 0 h 1105"/>
              <a:gd name="T14" fmla="*/ 1153 w 1153"/>
              <a:gd name="T15" fmla="*/ 1105 h 11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53" h="1105">
                <a:moveTo>
                  <a:pt x="864" y="0"/>
                </a:moveTo>
                <a:lnTo>
                  <a:pt x="0" y="864"/>
                </a:lnTo>
                <a:lnTo>
                  <a:pt x="1152" y="1104"/>
                </a:lnTo>
                <a:lnTo>
                  <a:pt x="864" y="0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82" name="Line 19"/>
          <p:cNvSpPr>
            <a:spLocks noChangeShapeType="1"/>
          </p:cNvSpPr>
          <p:nvPr/>
        </p:nvSpPr>
        <p:spPr bwMode="auto">
          <a:xfrm>
            <a:off x="6124575" y="4776788"/>
            <a:ext cx="1033463" cy="4032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6883" name="Line 20"/>
          <p:cNvSpPr>
            <a:spLocks noChangeShapeType="1"/>
          </p:cNvSpPr>
          <p:nvPr/>
        </p:nvSpPr>
        <p:spPr bwMode="auto">
          <a:xfrm flipH="1">
            <a:off x="6210300" y="4965700"/>
            <a:ext cx="398463" cy="5921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6884" name="Freeform 21"/>
          <p:cNvSpPr>
            <a:spLocks/>
          </p:cNvSpPr>
          <p:nvPr/>
        </p:nvSpPr>
        <p:spPr bwMode="auto">
          <a:xfrm>
            <a:off x="1739900" y="4356100"/>
            <a:ext cx="979488" cy="979488"/>
          </a:xfrm>
          <a:custGeom>
            <a:avLst/>
            <a:gdLst>
              <a:gd name="T0" fmla="*/ 0 w 617"/>
              <a:gd name="T1" fmla="*/ 0 h 617"/>
              <a:gd name="T2" fmla="*/ 2147483647 w 617"/>
              <a:gd name="T3" fmla="*/ 2147483647 h 617"/>
              <a:gd name="T4" fmla="*/ 2147483647 w 617"/>
              <a:gd name="T5" fmla="*/ 2147483647 h 617"/>
              <a:gd name="T6" fmla="*/ 0 w 617"/>
              <a:gd name="T7" fmla="*/ 0 h 617"/>
              <a:gd name="T8" fmla="*/ 0 60000 65536"/>
              <a:gd name="T9" fmla="*/ 0 60000 65536"/>
              <a:gd name="T10" fmla="*/ 0 60000 65536"/>
              <a:gd name="T11" fmla="*/ 0 60000 65536"/>
              <a:gd name="T12" fmla="*/ 0 w 617"/>
              <a:gd name="T13" fmla="*/ 0 h 617"/>
              <a:gd name="T14" fmla="*/ 617 w 617"/>
              <a:gd name="T15" fmla="*/ 617 h 6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17" h="617">
                <a:moveTo>
                  <a:pt x="0" y="0"/>
                </a:moveTo>
                <a:lnTo>
                  <a:pt x="248" y="616"/>
                </a:lnTo>
                <a:lnTo>
                  <a:pt x="616" y="432"/>
                </a:lnTo>
                <a:lnTo>
                  <a:pt x="0" y="0"/>
                </a:lnTo>
              </a:path>
            </a:pathLst>
          </a:custGeom>
          <a:noFill/>
          <a:ln w="12700" cap="rnd">
            <a:solidFill>
              <a:schemeClr val="bg2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6885" name="Line 22"/>
          <p:cNvSpPr>
            <a:spLocks noChangeShapeType="1"/>
          </p:cNvSpPr>
          <p:nvPr/>
        </p:nvSpPr>
        <p:spPr bwMode="auto">
          <a:xfrm flipV="1">
            <a:off x="3195638" y="4038600"/>
            <a:ext cx="3662362" cy="21907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6886" name="Line 23"/>
          <p:cNvSpPr>
            <a:spLocks noChangeShapeType="1"/>
          </p:cNvSpPr>
          <p:nvPr/>
        </p:nvSpPr>
        <p:spPr bwMode="auto">
          <a:xfrm>
            <a:off x="3195638" y="5362575"/>
            <a:ext cx="2290762" cy="476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6887" name="Line 24"/>
          <p:cNvSpPr>
            <a:spLocks noChangeShapeType="1"/>
          </p:cNvSpPr>
          <p:nvPr/>
        </p:nvSpPr>
        <p:spPr bwMode="auto">
          <a:xfrm>
            <a:off x="2743200" y="5029200"/>
            <a:ext cx="457200" cy="85725"/>
          </a:xfrm>
          <a:prstGeom prst="line">
            <a:avLst/>
          </a:prstGeom>
          <a:noFill/>
          <a:ln w="12700">
            <a:solidFill>
              <a:schemeClr val="bg2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6888" name="Rectangle 25"/>
          <p:cNvSpPr>
            <a:spLocks noChangeArrowheads="1"/>
          </p:cNvSpPr>
          <p:nvPr/>
        </p:nvSpPr>
        <p:spPr bwMode="auto">
          <a:xfrm>
            <a:off x="5922963" y="3611563"/>
            <a:ext cx="18811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2000">
                <a:latin typeface="Book Antiqua" pitchFamily="18" charset="0"/>
              </a:rPr>
              <a:t>(s, t) = (0.2, 0.8)</a:t>
            </a:r>
          </a:p>
        </p:txBody>
      </p:sp>
      <p:sp>
        <p:nvSpPr>
          <p:cNvPr id="36889" name="Rectangle 26"/>
          <p:cNvSpPr>
            <a:spLocks noChangeArrowheads="1"/>
          </p:cNvSpPr>
          <p:nvPr/>
        </p:nvSpPr>
        <p:spPr bwMode="auto">
          <a:xfrm>
            <a:off x="4471988" y="4983163"/>
            <a:ext cx="1114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2000">
                <a:latin typeface="Book Antiqua" pitchFamily="18" charset="0"/>
              </a:rPr>
              <a:t>(0.4, 0.2)</a:t>
            </a:r>
          </a:p>
        </p:txBody>
      </p:sp>
      <p:sp>
        <p:nvSpPr>
          <p:cNvPr id="36890" name="Rectangle 27"/>
          <p:cNvSpPr>
            <a:spLocks noChangeArrowheads="1"/>
          </p:cNvSpPr>
          <p:nvPr/>
        </p:nvSpPr>
        <p:spPr bwMode="auto">
          <a:xfrm>
            <a:off x="6834188" y="5821363"/>
            <a:ext cx="1114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2000">
                <a:latin typeface="Book Antiqua" pitchFamily="18" charset="0"/>
              </a:rPr>
              <a:t>(0.8, 0.4)</a:t>
            </a:r>
          </a:p>
        </p:txBody>
      </p:sp>
      <p:sp>
        <p:nvSpPr>
          <p:cNvPr id="36891" name="Rectangle 28"/>
          <p:cNvSpPr>
            <a:spLocks noChangeArrowheads="1"/>
          </p:cNvSpPr>
          <p:nvPr/>
        </p:nvSpPr>
        <p:spPr bwMode="auto">
          <a:xfrm>
            <a:off x="6896100" y="3916363"/>
            <a:ext cx="38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2000">
                <a:latin typeface="Book Antiqua" pitchFamily="18" charset="0"/>
              </a:rPr>
              <a:t>A</a:t>
            </a:r>
          </a:p>
        </p:txBody>
      </p:sp>
      <p:sp>
        <p:nvSpPr>
          <p:cNvPr id="36892" name="Rectangle 29"/>
          <p:cNvSpPr>
            <a:spLocks noChangeArrowheads="1"/>
          </p:cNvSpPr>
          <p:nvPr/>
        </p:nvSpPr>
        <p:spPr bwMode="auto">
          <a:xfrm>
            <a:off x="5240338" y="5516563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2000">
                <a:latin typeface="Book Antiqua" pitchFamily="18" charset="0"/>
              </a:rPr>
              <a:t>B</a:t>
            </a:r>
          </a:p>
        </p:txBody>
      </p:sp>
      <p:sp>
        <p:nvSpPr>
          <p:cNvPr id="36893" name="Rectangle 30"/>
          <p:cNvSpPr>
            <a:spLocks noChangeArrowheads="1"/>
          </p:cNvSpPr>
          <p:nvPr/>
        </p:nvSpPr>
        <p:spPr bwMode="auto">
          <a:xfrm>
            <a:off x="7362825" y="5516563"/>
            <a:ext cx="363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2000">
                <a:latin typeface="Book Antiqua" pitchFamily="18" charset="0"/>
              </a:rPr>
              <a:t>C</a:t>
            </a:r>
          </a:p>
        </p:txBody>
      </p:sp>
      <p:sp>
        <p:nvSpPr>
          <p:cNvPr id="36894" name="Rectangle 31"/>
          <p:cNvSpPr>
            <a:spLocks noChangeArrowheads="1"/>
          </p:cNvSpPr>
          <p:nvPr/>
        </p:nvSpPr>
        <p:spPr bwMode="auto">
          <a:xfrm>
            <a:off x="1446213" y="4098925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2000">
                <a:solidFill>
                  <a:schemeClr val="bg2"/>
                </a:solidFill>
                <a:latin typeface="Book Antiqua" pitchFamily="18" charset="0"/>
              </a:rPr>
              <a:t>a</a:t>
            </a:r>
          </a:p>
        </p:txBody>
      </p:sp>
      <p:sp>
        <p:nvSpPr>
          <p:cNvPr id="36895" name="Rectangle 32"/>
          <p:cNvSpPr>
            <a:spLocks noChangeArrowheads="1"/>
          </p:cNvSpPr>
          <p:nvPr/>
        </p:nvSpPr>
        <p:spPr bwMode="auto">
          <a:xfrm>
            <a:off x="1895475" y="528796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2000">
                <a:solidFill>
                  <a:srgbClr val="000000"/>
                </a:solidFill>
                <a:latin typeface="Book Antiqua" pitchFamily="18" charset="0"/>
              </a:rPr>
              <a:t>b</a:t>
            </a:r>
          </a:p>
        </p:txBody>
      </p:sp>
      <p:sp>
        <p:nvSpPr>
          <p:cNvPr id="36896" name="Rectangle 33"/>
          <p:cNvSpPr>
            <a:spLocks noChangeArrowheads="1"/>
          </p:cNvSpPr>
          <p:nvPr/>
        </p:nvSpPr>
        <p:spPr bwMode="auto">
          <a:xfrm>
            <a:off x="2595563" y="4983163"/>
            <a:ext cx="2968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2000">
                <a:solidFill>
                  <a:srgbClr val="000000"/>
                </a:solidFill>
                <a:latin typeface="Book Antiqua" pitchFamily="18" charset="0"/>
              </a:rPr>
              <a:t>c</a:t>
            </a:r>
          </a:p>
        </p:txBody>
      </p:sp>
      <p:sp>
        <p:nvSpPr>
          <p:cNvPr id="36897" name="Rectangle 34"/>
          <p:cNvSpPr>
            <a:spLocks noChangeArrowheads="1"/>
          </p:cNvSpPr>
          <p:nvPr/>
        </p:nvSpPr>
        <p:spPr bwMode="auto">
          <a:xfrm>
            <a:off x="1466850" y="3192463"/>
            <a:ext cx="1644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2000"/>
              <a:t>Texture Space</a:t>
            </a:r>
          </a:p>
        </p:txBody>
      </p:sp>
      <p:sp>
        <p:nvSpPr>
          <p:cNvPr id="36898" name="Rectangle 35"/>
          <p:cNvSpPr>
            <a:spLocks noChangeArrowheads="1"/>
          </p:cNvSpPr>
          <p:nvPr/>
        </p:nvSpPr>
        <p:spPr bwMode="auto">
          <a:xfrm>
            <a:off x="5562600" y="3192463"/>
            <a:ext cx="15319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2000"/>
              <a:t>Object Space</a:t>
            </a:r>
          </a:p>
        </p:txBody>
      </p:sp>
      <p:sp>
        <p:nvSpPr>
          <p:cNvPr id="36899" name="Freeform 36"/>
          <p:cNvSpPr>
            <a:spLocks/>
          </p:cNvSpPr>
          <p:nvPr/>
        </p:nvSpPr>
        <p:spPr bwMode="auto">
          <a:xfrm>
            <a:off x="5489575" y="4781550"/>
            <a:ext cx="1111250" cy="777875"/>
          </a:xfrm>
          <a:custGeom>
            <a:avLst/>
            <a:gdLst>
              <a:gd name="T0" fmla="*/ 2147483647 w 700"/>
              <a:gd name="T1" fmla="*/ 0 h 490"/>
              <a:gd name="T2" fmla="*/ 2147483647 w 700"/>
              <a:gd name="T3" fmla="*/ 2147483647 h 490"/>
              <a:gd name="T4" fmla="*/ 2147483647 w 700"/>
              <a:gd name="T5" fmla="*/ 2147483647 h 490"/>
              <a:gd name="T6" fmla="*/ 0 w 700"/>
              <a:gd name="T7" fmla="*/ 2147483647 h 490"/>
              <a:gd name="T8" fmla="*/ 2147483647 w 700"/>
              <a:gd name="T9" fmla="*/ 0 h 4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00"/>
              <a:gd name="T16" fmla="*/ 0 h 490"/>
              <a:gd name="T17" fmla="*/ 700 w 700"/>
              <a:gd name="T18" fmla="*/ 490 h 49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00" h="490">
                <a:moveTo>
                  <a:pt x="397" y="0"/>
                </a:moveTo>
                <a:lnTo>
                  <a:pt x="699" y="115"/>
                </a:lnTo>
                <a:lnTo>
                  <a:pt x="452" y="489"/>
                </a:lnTo>
                <a:lnTo>
                  <a:pt x="0" y="396"/>
                </a:lnTo>
                <a:lnTo>
                  <a:pt x="397" y="0"/>
                </a:lnTo>
              </a:path>
            </a:pathLst>
          </a:custGeom>
          <a:solidFill>
            <a:schemeClr val="accent2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6900" name="Freeform 37"/>
          <p:cNvSpPr>
            <a:spLocks/>
          </p:cNvSpPr>
          <p:nvPr/>
        </p:nvSpPr>
        <p:spPr bwMode="auto">
          <a:xfrm>
            <a:off x="6210300" y="4968875"/>
            <a:ext cx="1106488" cy="820738"/>
          </a:xfrm>
          <a:custGeom>
            <a:avLst/>
            <a:gdLst>
              <a:gd name="T0" fmla="*/ 2147483647 w 697"/>
              <a:gd name="T1" fmla="*/ 0 h 517"/>
              <a:gd name="T2" fmla="*/ 2147483647 w 697"/>
              <a:gd name="T3" fmla="*/ 2147483647 h 517"/>
              <a:gd name="T4" fmla="*/ 2147483647 w 697"/>
              <a:gd name="T5" fmla="*/ 2147483647 h 517"/>
              <a:gd name="T6" fmla="*/ 0 w 697"/>
              <a:gd name="T7" fmla="*/ 2147483647 h 517"/>
              <a:gd name="T8" fmla="*/ 2147483647 w 697"/>
              <a:gd name="T9" fmla="*/ 0 h 5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97"/>
              <a:gd name="T16" fmla="*/ 0 h 517"/>
              <a:gd name="T17" fmla="*/ 697 w 697"/>
              <a:gd name="T18" fmla="*/ 517 h 5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97" h="517">
                <a:moveTo>
                  <a:pt x="247" y="0"/>
                </a:moveTo>
                <a:lnTo>
                  <a:pt x="593" y="131"/>
                </a:lnTo>
                <a:lnTo>
                  <a:pt x="696" y="516"/>
                </a:lnTo>
                <a:lnTo>
                  <a:pt x="0" y="372"/>
                </a:lnTo>
                <a:lnTo>
                  <a:pt x="247" y="0"/>
                </a:lnTo>
              </a:path>
            </a:pathLst>
          </a:custGeom>
          <a:solidFill>
            <a:schemeClr val="accent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6901" name="Freeform 38"/>
          <p:cNvSpPr>
            <a:spLocks/>
          </p:cNvSpPr>
          <p:nvPr/>
        </p:nvSpPr>
        <p:spPr bwMode="auto">
          <a:xfrm>
            <a:off x="6130925" y="4046538"/>
            <a:ext cx="1022350" cy="1122362"/>
          </a:xfrm>
          <a:custGeom>
            <a:avLst/>
            <a:gdLst>
              <a:gd name="T0" fmla="*/ 0 w 644"/>
              <a:gd name="T1" fmla="*/ 2147483647 h 707"/>
              <a:gd name="T2" fmla="*/ 2147483647 w 644"/>
              <a:gd name="T3" fmla="*/ 0 h 707"/>
              <a:gd name="T4" fmla="*/ 2147483647 w 644"/>
              <a:gd name="T5" fmla="*/ 2147483647 h 707"/>
              <a:gd name="T6" fmla="*/ 0 w 644"/>
              <a:gd name="T7" fmla="*/ 2147483647 h 707"/>
              <a:gd name="T8" fmla="*/ 0 60000 65536"/>
              <a:gd name="T9" fmla="*/ 0 60000 65536"/>
              <a:gd name="T10" fmla="*/ 0 60000 65536"/>
              <a:gd name="T11" fmla="*/ 0 60000 65536"/>
              <a:gd name="T12" fmla="*/ 0 w 644"/>
              <a:gd name="T13" fmla="*/ 0 h 707"/>
              <a:gd name="T14" fmla="*/ 644 w 644"/>
              <a:gd name="T15" fmla="*/ 707 h 70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44" h="707">
                <a:moveTo>
                  <a:pt x="0" y="458"/>
                </a:moveTo>
                <a:lnTo>
                  <a:pt x="456" y="0"/>
                </a:lnTo>
                <a:lnTo>
                  <a:pt x="643" y="706"/>
                </a:lnTo>
                <a:lnTo>
                  <a:pt x="0" y="458"/>
                </a:lnTo>
              </a:path>
            </a:pathLst>
          </a:custGeom>
          <a:solidFill>
            <a:schemeClr val="tx2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6902" name="Line 39"/>
          <p:cNvSpPr>
            <a:spLocks noChangeShapeType="1"/>
          </p:cNvSpPr>
          <p:nvPr/>
        </p:nvSpPr>
        <p:spPr bwMode="auto">
          <a:xfrm flipV="1">
            <a:off x="1752600" y="4262438"/>
            <a:ext cx="1447800" cy="85725"/>
          </a:xfrm>
          <a:prstGeom prst="line">
            <a:avLst/>
          </a:prstGeom>
          <a:noFill/>
          <a:ln w="12700">
            <a:solidFill>
              <a:schemeClr val="bg2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6903" name="Line 40"/>
          <p:cNvSpPr>
            <a:spLocks noChangeShapeType="1"/>
          </p:cNvSpPr>
          <p:nvPr/>
        </p:nvSpPr>
        <p:spPr bwMode="auto">
          <a:xfrm>
            <a:off x="3200400" y="5110163"/>
            <a:ext cx="4110038" cy="68103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6904" name="Line 41"/>
          <p:cNvSpPr>
            <a:spLocks noChangeShapeType="1"/>
          </p:cNvSpPr>
          <p:nvPr/>
        </p:nvSpPr>
        <p:spPr bwMode="auto">
          <a:xfrm>
            <a:off x="2133600" y="5329238"/>
            <a:ext cx="1057275" cy="33337"/>
          </a:xfrm>
          <a:prstGeom prst="line">
            <a:avLst/>
          </a:prstGeom>
          <a:noFill/>
          <a:ln w="12700">
            <a:solidFill>
              <a:schemeClr val="bg2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6905" name="Rectangle 4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Mapping a Texture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ED510526-C693-4CCA-A999-78CFB26030D7}" type="slidenum">
              <a:rPr lang="es-ES" altLang="zh-TW"/>
              <a:pPr lvl="1" eaLnBrk="1" hangingPunct="1"/>
              <a:t>37</a:t>
            </a:fld>
            <a:endParaRPr lang="es-ES" altLang="zh-TW"/>
          </a:p>
        </p:txBody>
      </p:sp>
      <p:sp>
        <p:nvSpPr>
          <p:cNvPr id="3277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Angel: Interactive Computer Graphics 45E © Addison-Wesley 2009</a:t>
            </a: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Typical Code</a:t>
            </a:r>
          </a:p>
        </p:txBody>
      </p:sp>
      <p:sp>
        <p:nvSpPr>
          <p:cNvPr id="37893" name="Text Box 6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3962400"/>
          </a:xfrm>
          <a:noFill/>
        </p:spPr>
        <p:txBody>
          <a:bodyPr/>
          <a:lstStyle/>
          <a:p>
            <a:pPr>
              <a:buFontTx/>
              <a:buNone/>
            </a:pPr>
            <a:r>
              <a:rPr lang="en-US" altLang="zh-TW" sz="2000" b="1" smtClean="0">
                <a:latin typeface="Courier New" pitchFamily="49" charset="0"/>
              </a:rPr>
              <a:t>glBegin(GL_POLYGON);</a:t>
            </a:r>
          </a:p>
          <a:p>
            <a:pPr>
              <a:buFontTx/>
              <a:buNone/>
            </a:pPr>
            <a:r>
              <a:rPr lang="en-US" altLang="zh-TW" sz="2000" b="1" smtClean="0">
                <a:latin typeface="Courier New" pitchFamily="49" charset="0"/>
              </a:rPr>
              <a:t>	glColor3f(r0, g0, b0); //if no shading used</a:t>
            </a:r>
          </a:p>
          <a:p>
            <a:pPr>
              <a:buFontTx/>
              <a:buNone/>
            </a:pPr>
            <a:r>
              <a:rPr lang="en-US" altLang="zh-TW" sz="2000" b="1" smtClean="0">
                <a:latin typeface="Courier New" pitchFamily="49" charset="0"/>
              </a:rPr>
              <a:t>	glNormal3f(u0, v0, w0); // if shading used</a:t>
            </a:r>
          </a:p>
          <a:p>
            <a:pPr>
              <a:buFontTx/>
              <a:buNone/>
            </a:pPr>
            <a:r>
              <a:rPr lang="en-US" altLang="zh-TW" sz="2000" b="1" smtClean="0">
                <a:latin typeface="Courier New" pitchFamily="49" charset="0"/>
              </a:rPr>
              <a:t>	glTexCoord2f(s0, t0);</a:t>
            </a:r>
          </a:p>
          <a:p>
            <a:pPr>
              <a:buFontTx/>
              <a:buNone/>
            </a:pPr>
            <a:r>
              <a:rPr lang="en-US" altLang="zh-TW" sz="2000" b="1" smtClean="0">
                <a:latin typeface="Courier New" pitchFamily="49" charset="0"/>
              </a:rPr>
              <a:t>	glVertex3f(x0, y0, z0);</a:t>
            </a:r>
          </a:p>
          <a:p>
            <a:pPr>
              <a:buFontTx/>
              <a:buNone/>
            </a:pPr>
            <a:r>
              <a:rPr lang="en-US" altLang="zh-TW" sz="2000" b="1" smtClean="0">
                <a:latin typeface="Courier New" pitchFamily="49" charset="0"/>
              </a:rPr>
              <a:t>	glColor3f(r1, g1, b1);</a:t>
            </a:r>
          </a:p>
          <a:p>
            <a:pPr>
              <a:buFontTx/>
              <a:buNone/>
            </a:pPr>
            <a:r>
              <a:rPr lang="en-US" altLang="zh-TW" sz="2000" b="1" smtClean="0">
                <a:latin typeface="Courier New" pitchFamily="49" charset="0"/>
              </a:rPr>
              <a:t>	glNormal3f(u1, v1, w1);</a:t>
            </a:r>
          </a:p>
          <a:p>
            <a:pPr>
              <a:buFontTx/>
              <a:buNone/>
            </a:pPr>
            <a:r>
              <a:rPr lang="en-US" altLang="zh-TW" sz="2000" b="1" smtClean="0">
                <a:latin typeface="Courier New" pitchFamily="49" charset="0"/>
              </a:rPr>
              <a:t>	glTexCoord2f(s1, t1);</a:t>
            </a:r>
          </a:p>
          <a:p>
            <a:pPr>
              <a:buFontTx/>
              <a:buNone/>
            </a:pPr>
            <a:r>
              <a:rPr lang="en-US" altLang="zh-TW" sz="2000" b="1" smtClean="0">
                <a:latin typeface="Courier New" pitchFamily="49" charset="0"/>
              </a:rPr>
              <a:t>	glVertex3f(x1, y1, z1);</a:t>
            </a:r>
          </a:p>
          <a:p>
            <a:pPr>
              <a:buFontTx/>
              <a:buNone/>
            </a:pPr>
            <a:r>
              <a:rPr lang="en-US" altLang="zh-TW" sz="2000" b="1" smtClean="0">
                <a:latin typeface="Courier New" pitchFamily="49" charset="0"/>
              </a:rPr>
              <a:t>		.</a:t>
            </a:r>
          </a:p>
          <a:p>
            <a:pPr>
              <a:buFontTx/>
              <a:buNone/>
            </a:pPr>
            <a:r>
              <a:rPr lang="en-US" altLang="zh-TW" sz="2000" b="1" smtClean="0">
                <a:latin typeface="Courier New" pitchFamily="49" charset="0"/>
              </a:rPr>
              <a:t>		.</a:t>
            </a:r>
          </a:p>
          <a:p>
            <a:pPr>
              <a:buFontTx/>
              <a:buNone/>
            </a:pPr>
            <a:r>
              <a:rPr lang="en-US" altLang="zh-TW" sz="2000" b="1" smtClean="0">
                <a:latin typeface="Courier New" pitchFamily="49" charset="0"/>
              </a:rPr>
              <a:t>glEnd();</a:t>
            </a:r>
          </a:p>
          <a:p>
            <a:pPr>
              <a:buFontTx/>
              <a:buNone/>
            </a:pPr>
            <a:endParaRPr lang="en-US" altLang="zh-TW" sz="2000" b="1" smtClean="0">
              <a:latin typeface="Courier New" pitchFamily="49" charset="0"/>
            </a:endParaRPr>
          </a:p>
        </p:txBody>
      </p:sp>
      <p:sp>
        <p:nvSpPr>
          <p:cNvPr id="37894" name="Text Box 7"/>
          <p:cNvSpPr txBox="1">
            <a:spLocks noChangeArrowheads="1"/>
          </p:cNvSpPr>
          <p:nvPr/>
        </p:nvSpPr>
        <p:spPr bwMode="auto">
          <a:xfrm>
            <a:off x="609600" y="5638800"/>
            <a:ext cx="7826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Note that we can use vertex arrays to increase efficiency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2A002FE4-0960-48A8-AA1D-1137ED244118}" type="slidenum">
              <a:rPr lang="es-ES" altLang="zh-TW"/>
              <a:pPr lvl="1" eaLnBrk="1" hangingPunct="1"/>
              <a:t>38</a:t>
            </a:fld>
            <a:endParaRPr lang="es-ES" altLang="zh-TW"/>
          </a:p>
        </p:txBody>
      </p:sp>
      <p:sp>
        <p:nvSpPr>
          <p:cNvPr id="337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Angel: Interactive Computer Graphics 45E © Addison-Wesley 2009</a:t>
            </a:r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Interpolation</a:t>
            </a:r>
          </a:p>
        </p:txBody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zh-TW" sz="2700" dirty="0" smtClean="0"/>
              <a:t>OpenGL uses interpolation to find proper </a:t>
            </a:r>
            <a:r>
              <a:rPr lang="en-US" altLang="zh-TW" sz="2700" dirty="0" err="1" smtClean="0"/>
              <a:t>texels</a:t>
            </a:r>
            <a:r>
              <a:rPr lang="en-US" altLang="zh-TW" sz="2700" dirty="0" smtClean="0"/>
              <a:t> from specified texture coordinates</a:t>
            </a:r>
          </a:p>
          <a:p>
            <a:pPr>
              <a:buFontTx/>
              <a:buNone/>
            </a:pPr>
            <a:r>
              <a:rPr lang="en-US" altLang="zh-TW" sz="2700" dirty="0" smtClean="0"/>
              <a:t>Distortion problem</a:t>
            </a:r>
          </a:p>
        </p:txBody>
      </p:sp>
      <p:pic>
        <p:nvPicPr>
          <p:cNvPr id="38918" name="Picture 5" descr="AN07F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38600"/>
            <a:ext cx="7640638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Text Box 6"/>
          <p:cNvSpPr txBox="1">
            <a:spLocks noChangeArrowheads="1"/>
          </p:cNvSpPr>
          <p:nvPr/>
        </p:nvSpPr>
        <p:spPr bwMode="auto">
          <a:xfrm>
            <a:off x="457200" y="3200400"/>
            <a:ext cx="2590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good selection</a:t>
            </a:r>
          </a:p>
          <a:p>
            <a:pPr eaLnBrk="1" hangingPunct="1"/>
            <a:r>
              <a:rPr lang="en-US" altLang="zh-TW"/>
              <a:t>of tex coordinates</a:t>
            </a:r>
          </a:p>
        </p:txBody>
      </p:sp>
      <p:sp>
        <p:nvSpPr>
          <p:cNvPr id="38920" name="Text Box 7"/>
          <p:cNvSpPr txBox="1">
            <a:spLocks noChangeArrowheads="1"/>
          </p:cNvSpPr>
          <p:nvPr/>
        </p:nvSpPr>
        <p:spPr bwMode="auto">
          <a:xfrm>
            <a:off x="3352800" y="3200400"/>
            <a:ext cx="2590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poor selection</a:t>
            </a:r>
          </a:p>
          <a:p>
            <a:pPr eaLnBrk="1" hangingPunct="1"/>
            <a:r>
              <a:rPr lang="en-US" altLang="zh-TW"/>
              <a:t>of tex coordinates</a:t>
            </a:r>
          </a:p>
        </p:txBody>
      </p:sp>
      <p:sp>
        <p:nvSpPr>
          <p:cNvPr id="38921" name="Text Box 8"/>
          <p:cNvSpPr txBox="1">
            <a:spLocks noChangeArrowheads="1"/>
          </p:cNvSpPr>
          <p:nvPr/>
        </p:nvSpPr>
        <p:spPr bwMode="auto">
          <a:xfrm>
            <a:off x="6226175" y="2514600"/>
            <a:ext cx="291782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texture stretched</a:t>
            </a:r>
          </a:p>
          <a:p>
            <a:pPr eaLnBrk="1" hangingPunct="1"/>
            <a:r>
              <a:rPr lang="en-US" altLang="zh-TW"/>
              <a:t>over trapezoid </a:t>
            </a:r>
          </a:p>
          <a:p>
            <a:pPr eaLnBrk="1" hangingPunct="1"/>
            <a:r>
              <a:rPr lang="en-US" altLang="zh-TW"/>
              <a:t>showing effects of </a:t>
            </a:r>
          </a:p>
          <a:p>
            <a:pPr eaLnBrk="1" hangingPunct="1"/>
            <a:r>
              <a:rPr lang="en-US" altLang="zh-TW"/>
              <a:t>bilinear interpolation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0A6DA143-9C17-4E43-91A7-7B157590F024}" type="slidenum">
              <a:rPr lang="es-ES" altLang="zh-TW"/>
              <a:pPr lvl="1" eaLnBrk="1" hangingPunct="1"/>
              <a:t>39</a:t>
            </a:fld>
            <a:endParaRPr lang="es-ES" altLang="zh-TW"/>
          </a:p>
        </p:txBody>
      </p:sp>
      <p:sp>
        <p:nvSpPr>
          <p:cNvPr id="348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Angel: Interactive Computer Graphics 45E © Addison-Wesley 2009</a:t>
            </a:r>
          </a:p>
        </p:txBody>
      </p:sp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Texture Parameters</a:t>
            </a:r>
          </a:p>
        </p:txBody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OpenGL has a variety of parameters that determine how texture is applied</a:t>
            </a:r>
          </a:p>
          <a:p>
            <a:pPr lvl="1"/>
            <a:r>
              <a:rPr lang="en-US" altLang="zh-TW" dirty="0" smtClean="0"/>
              <a:t>Wrapping parameters determine what happens if s and t are outside the </a:t>
            </a:r>
            <a:r>
              <a:rPr lang="en-US" altLang="zh-TW" dirty="0" smtClean="0">
                <a:solidFill>
                  <a:srgbClr val="FF0000"/>
                </a:solidFill>
              </a:rPr>
              <a:t>(0,1) </a:t>
            </a:r>
            <a:r>
              <a:rPr lang="en-US" altLang="zh-TW" dirty="0" smtClean="0"/>
              <a:t>range</a:t>
            </a:r>
          </a:p>
          <a:p>
            <a:pPr lvl="1"/>
            <a:r>
              <a:rPr lang="en-US" altLang="zh-TW" dirty="0" smtClean="0"/>
              <a:t>Filter modes allow us to use area averaging instead of point samples</a:t>
            </a:r>
          </a:p>
          <a:p>
            <a:pPr lvl="1"/>
            <a:r>
              <a:rPr lang="en-US" altLang="zh-TW" dirty="0" err="1" smtClean="0"/>
              <a:t>Mipmapping</a:t>
            </a:r>
            <a:r>
              <a:rPr lang="en-US" altLang="zh-TW" dirty="0" smtClean="0"/>
              <a:t> allows us to use textures at multiple resolutions</a:t>
            </a:r>
          </a:p>
          <a:p>
            <a:pPr lvl="1"/>
            <a:r>
              <a:rPr lang="en-US" altLang="zh-TW" dirty="0" smtClean="0"/>
              <a:t>Environment parameters determine how texture mapping interacts with shading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Modeling an Orange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Consider the problem of modeling an orange (the fruit)</a:t>
            </a: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r="47820"/>
          <a:stretch/>
        </p:blipFill>
        <p:spPr>
          <a:xfrm>
            <a:off x="2771800" y="2526163"/>
            <a:ext cx="36004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59916"/>
      </p:ext>
    </p:extLst>
  </p:cSld>
  <p:clrMapOvr>
    <a:masterClrMapping/>
  </p:clrMapOvr>
  <p:transition spd="med">
    <p:zo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579BA307-D0B7-4A70-BFF1-3872D32E7882}" type="slidenum">
              <a:rPr lang="es-ES" altLang="zh-TW"/>
              <a:pPr lvl="1" eaLnBrk="1" hangingPunct="1"/>
              <a:t>40</a:t>
            </a:fld>
            <a:endParaRPr lang="es-ES" altLang="zh-TW"/>
          </a:p>
        </p:txBody>
      </p:sp>
      <p:sp>
        <p:nvSpPr>
          <p:cNvPr id="358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Angel: Interactive Computer Graphics 45E © Addison-Wesley 2009</a:t>
            </a:r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/>
          <a:lstStyle/>
          <a:p>
            <a:r>
              <a:rPr lang="en-US" altLang="zh-TW" smtClean="0"/>
              <a:t>Wrapping Mode</a:t>
            </a:r>
          </a:p>
        </p:txBody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752600"/>
            <a:ext cx="7089775" cy="2347913"/>
          </a:xfrm>
          <a:noFill/>
        </p:spPr>
        <p:txBody>
          <a:bodyPr lIns="90488" tIns="44450" rIns="90488" bIns="44450"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zh-TW" sz="2800" smtClean="0"/>
              <a:t>Clamping: if </a:t>
            </a:r>
            <a:r>
              <a:rPr lang="en-US" altLang="zh-TW" sz="2800" smtClean="0">
                <a:latin typeface="Times New Roman" pitchFamily="18" charset="0"/>
              </a:rPr>
              <a:t>s,t &gt; 1</a:t>
            </a:r>
            <a:r>
              <a:rPr lang="en-US" altLang="zh-TW" sz="2800" smtClean="0"/>
              <a:t> use 1, if </a:t>
            </a:r>
            <a:r>
              <a:rPr lang="en-US" altLang="zh-TW" sz="2800" smtClean="0">
                <a:latin typeface="Times New Roman" pitchFamily="18" charset="0"/>
              </a:rPr>
              <a:t>s,t &lt;0</a:t>
            </a:r>
            <a:r>
              <a:rPr lang="en-US" altLang="zh-TW" sz="2800" smtClean="0"/>
              <a:t> use 0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TW" sz="2800" smtClean="0"/>
              <a:t>Wrapping: use </a:t>
            </a:r>
            <a:r>
              <a:rPr lang="en-US" altLang="zh-TW" sz="2800" smtClean="0">
                <a:latin typeface="Times New Roman" pitchFamily="18" charset="0"/>
              </a:rPr>
              <a:t>s,t</a:t>
            </a:r>
            <a:r>
              <a:rPr lang="en-US" altLang="zh-TW" sz="2800" smtClean="0"/>
              <a:t> modulo 1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zh-TW" sz="2000" b="1" smtClean="0">
                <a:latin typeface="Courier New" pitchFamily="49" charset="0"/>
              </a:rPr>
              <a:t>glTexParameteri( GL_TEXTURE_2D, </a:t>
            </a:r>
            <a:br>
              <a:rPr lang="en-US" altLang="zh-TW" sz="2000" b="1" smtClean="0">
                <a:latin typeface="Courier New" pitchFamily="49" charset="0"/>
              </a:rPr>
            </a:br>
            <a:r>
              <a:rPr lang="en-US" altLang="zh-TW" sz="2000" b="1" smtClean="0">
                <a:latin typeface="Courier New" pitchFamily="49" charset="0"/>
              </a:rPr>
              <a:t>   GL_TEXTURE_WRAP_S, GL_CLAMP )</a:t>
            </a:r>
            <a:endParaRPr lang="en-US" altLang="zh-TW" sz="2000" b="1" i="1" smtClean="0">
              <a:latin typeface="Courier New" pitchFamily="49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zh-TW" sz="2000" b="1" smtClean="0">
                <a:latin typeface="Courier New" pitchFamily="49" charset="0"/>
              </a:rPr>
              <a:t>glTexParameteri( GL_TEXTURE_2D, </a:t>
            </a:r>
            <a:br>
              <a:rPr lang="en-US" altLang="zh-TW" sz="2000" b="1" smtClean="0">
                <a:latin typeface="Courier New" pitchFamily="49" charset="0"/>
              </a:rPr>
            </a:br>
            <a:r>
              <a:rPr lang="en-US" altLang="zh-TW" sz="2000" b="1" smtClean="0">
                <a:latin typeface="Courier New" pitchFamily="49" charset="0"/>
              </a:rPr>
              <a:t>   GL_TEXTURE_WRAP_T, GL_REPEAT )</a:t>
            </a:r>
            <a:endParaRPr lang="en-US" altLang="zh-TW" sz="2000" b="1" i="1" smtClean="0">
              <a:latin typeface="Courier New" pitchFamily="49" charset="0"/>
            </a:endParaRPr>
          </a:p>
          <a:p>
            <a:pPr>
              <a:lnSpc>
                <a:spcPct val="90000"/>
              </a:lnSpc>
            </a:pPr>
            <a:endParaRPr lang="en-US" altLang="zh-TW" smtClean="0"/>
          </a:p>
        </p:txBody>
      </p:sp>
      <p:grpSp>
        <p:nvGrpSpPr>
          <p:cNvPr id="40966" name="Group 4"/>
          <p:cNvGrpSpPr>
            <a:grpSpLocks/>
          </p:cNvGrpSpPr>
          <p:nvPr/>
        </p:nvGrpSpPr>
        <p:grpSpPr bwMode="auto">
          <a:xfrm>
            <a:off x="1616075" y="4313238"/>
            <a:ext cx="5119688" cy="1989137"/>
            <a:chOff x="1018" y="2717"/>
            <a:chExt cx="3225" cy="1253"/>
          </a:xfrm>
        </p:grpSpPr>
        <p:grpSp>
          <p:nvGrpSpPr>
            <p:cNvPr id="40967" name="Group 5"/>
            <p:cNvGrpSpPr>
              <a:grpSpLocks/>
            </p:cNvGrpSpPr>
            <p:nvPr/>
          </p:nvGrpSpPr>
          <p:grpSpPr bwMode="auto">
            <a:xfrm>
              <a:off x="1018" y="2717"/>
              <a:ext cx="864" cy="1205"/>
              <a:chOff x="771" y="2611"/>
              <a:chExt cx="864" cy="1205"/>
            </a:xfrm>
          </p:grpSpPr>
          <p:sp>
            <p:nvSpPr>
              <p:cNvPr id="40974" name="Rectangle 6"/>
              <p:cNvSpPr>
                <a:spLocks noChangeArrowheads="1"/>
              </p:cNvSpPr>
              <p:nvPr/>
            </p:nvSpPr>
            <p:spPr bwMode="auto">
              <a:xfrm>
                <a:off x="872" y="3566"/>
                <a:ext cx="55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en-US" altLang="zh-TW" sz="2000"/>
                  <a:t>texture</a:t>
                </a:r>
              </a:p>
            </p:txBody>
          </p:sp>
          <p:sp>
            <p:nvSpPr>
              <p:cNvPr id="40975" name="Line 7"/>
              <p:cNvSpPr>
                <a:spLocks noChangeShapeType="1"/>
              </p:cNvSpPr>
              <p:nvPr/>
            </p:nvSpPr>
            <p:spPr bwMode="auto">
              <a:xfrm>
                <a:off x="925" y="3379"/>
                <a:ext cx="48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0976" name="Line 8"/>
              <p:cNvSpPr>
                <a:spLocks noChangeShapeType="1"/>
              </p:cNvSpPr>
              <p:nvPr/>
            </p:nvSpPr>
            <p:spPr bwMode="auto">
              <a:xfrm flipV="1">
                <a:off x="851" y="2899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0977" name="Rectangle 9"/>
              <p:cNvSpPr>
                <a:spLocks noChangeArrowheads="1"/>
              </p:cNvSpPr>
              <p:nvPr/>
            </p:nvSpPr>
            <p:spPr bwMode="auto">
              <a:xfrm>
                <a:off x="1443" y="3254"/>
                <a:ext cx="17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en-US" altLang="zh-TW" sz="2000"/>
                  <a:t>s</a:t>
                </a:r>
              </a:p>
            </p:txBody>
          </p:sp>
          <p:sp>
            <p:nvSpPr>
              <p:cNvPr id="40978" name="Rectangle 10"/>
              <p:cNvSpPr>
                <a:spLocks noChangeArrowheads="1"/>
              </p:cNvSpPr>
              <p:nvPr/>
            </p:nvSpPr>
            <p:spPr bwMode="auto">
              <a:xfrm>
                <a:off x="771" y="2630"/>
                <a:ext cx="16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en-US" altLang="zh-TW" sz="2000"/>
                  <a:t>t</a:t>
                </a:r>
              </a:p>
            </p:txBody>
          </p:sp>
          <p:pic>
            <p:nvPicPr>
              <p:cNvPr id="40979" name="Picture 11" descr="C:\SIGGRAPH\tex1x1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9" b="21429"/>
              <a:stretch>
                <a:fillRect/>
              </a:stretch>
            </p:blipFill>
            <p:spPr bwMode="auto">
              <a:xfrm>
                <a:off x="915" y="2611"/>
                <a:ext cx="72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0968" name="Group 12"/>
            <p:cNvGrpSpPr>
              <a:grpSpLocks/>
            </p:cNvGrpSpPr>
            <p:nvPr/>
          </p:nvGrpSpPr>
          <p:grpSpPr bwMode="auto">
            <a:xfrm>
              <a:off x="3281" y="2717"/>
              <a:ext cx="962" cy="1253"/>
              <a:chOff x="3752" y="2659"/>
              <a:chExt cx="962" cy="1253"/>
            </a:xfrm>
          </p:grpSpPr>
          <p:sp>
            <p:nvSpPr>
              <p:cNvPr id="40972" name="Rectangle 13"/>
              <p:cNvSpPr>
                <a:spLocks noChangeArrowheads="1"/>
              </p:cNvSpPr>
              <p:nvPr/>
            </p:nvSpPr>
            <p:spPr bwMode="auto">
              <a:xfrm>
                <a:off x="3752" y="3470"/>
                <a:ext cx="962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9pPr>
              </a:lstStyle>
              <a:p>
                <a:pPr algn="ctr" eaLnBrk="1" hangingPunct="1"/>
                <a:r>
                  <a:rPr lang="en-US" altLang="zh-TW" sz="2000"/>
                  <a:t>GL_CLAMP</a:t>
                </a:r>
              </a:p>
              <a:p>
                <a:pPr algn="ctr" eaLnBrk="1" hangingPunct="1"/>
                <a:r>
                  <a:rPr lang="en-US" altLang="zh-TW" sz="2000"/>
                  <a:t>wrapping</a:t>
                </a:r>
              </a:p>
            </p:txBody>
          </p:sp>
          <p:pic>
            <p:nvPicPr>
              <p:cNvPr id="40973" name="Picture 14" descr="C:\SIGGRAPH\tex2x2c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599" t="23599" r="23601" b="23601"/>
              <a:stretch>
                <a:fillRect/>
              </a:stretch>
            </p:blipFill>
            <p:spPr bwMode="auto">
              <a:xfrm>
                <a:off x="3843" y="2659"/>
                <a:ext cx="72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0969" name="Group 15"/>
            <p:cNvGrpSpPr>
              <a:grpSpLocks/>
            </p:cNvGrpSpPr>
            <p:nvPr/>
          </p:nvGrpSpPr>
          <p:grpSpPr bwMode="auto">
            <a:xfrm>
              <a:off x="2073" y="2717"/>
              <a:ext cx="1016" cy="1253"/>
              <a:chOff x="2150" y="2659"/>
              <a:chExt cx="1016" cy="1253"/>
            </a:xfrm>
          </p:grpSpPr>
          <p:sp>
            <p:nvSpPr>
              <p:cNvPr id="40970" name="Rectangle 16"/>
              <p:cNvSpPr>
                <a:spLocks noChangeArrowheads="1"/>
              </p:cNvSpPr>
              <p:nvPr/>
            </p:nvSpPr>
            <p:spPr bwMode="auto">
              <a:xfrm>
                <a:off x="2150" y="3470"/>
                <a:ext cx="1016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9pPr>
              </a:lstStyle>
              <a:p>
                <a:pPr algn="ctr" eaLnBrk="1" hangingPunct="1"/>
                <a:r>
                  <a:rPr lang="en-US" altLang="zh-TW" sz="2000"/>
                  <a:t>GL_REPEAT</a:t>
                </a:r>
              </a:p>
              <a:p>
                <a:pPr algn="ctr" eaLnBrk="1" hangingPunct="1"/>
                <a:r>
                  <a:rPr lang="en-US" altLang="zh-TW" sz="2000"/>
                  <a:t>wrapping</a:t>
                </a:r>
              </a:p>
            </p:txBody>
          </p:sp>
          <p:pic>
            <p:nvPicPr>
              <p:cNvPr id="40971" name="Picture 17" descr="C:\SIGGRAPH\tex2x2r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001" t="24001" r="23199" b="23199"/>
              <a:stretch>
                <a:fillRect/>
              </a:stretch>
            </p:blipFill>
            <p:spPr bwMode="auto">
              <a:xfrm>
                <a:off x="2307" y="2659"/>
                <a:ext cx="72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0A7EDC3D-B12D-4B10-B32E-010ABC745E78}" type="slidenum">
              <a:rPr lang="es-ES" altLang="zh-TW"/>
              <a:pPr lvl="1" eaLnBrk="1" hangingPunct="1"/>
              <a:t>41</a:t>
            </a:fld>
            <a:endParaRPr lang="es-ES" altLang="zh-TW"/>
          </a:p>
        </p:txBody>
      </p:sp>
      <p:sp>
        <p:nvSpPr>
          <p:cNvPr id="3789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Angel: Interactive Computer Graphics 45E © Addison-Wesley 2009</a:t>
            </a:r>
          </a:p>
        </p:txBody>
      </p:sp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28600"/>
            <a:ext cx="6553200" cy="1066800"/>
          </a:xfrm>
        </p:spPr>
        <p:txBody>
          <a:bodyPr lIns="90488" tIns="44450" rIns="90488" bIns="44450"/>
          <a:lstStyle/>
          <a:p>
            <a:r>
              <a:rPr lang="en-US" altLang="zh-TW" sz="4000" smtClean="0"/>
              <a:t>Magnification and Minification</a:t>
            </a:r>
          </a:p>
        </p:txBody>
      </p:sp>
      <p:grpSp>
        <p:nvGrpSpPr>
          <p:cNvPr id="41989" name="Group 3"/>
          <p:cNvGrpSpPr>
            <a:grpSpLocks/>
          </p:cNvGrpSpPr>
          <p:nvPr/>
        </p:nvGrpSpPr>
        <p:grpSpPr bwMode="auto">
          <a:xfrm>
            <a:off x="685800" y="3429000"/>
            <a:ext cx="7659688" cy="2743200"/>
            <a:chOff x="468" y="2208"/>
            <a:chExt cx="4825" cy="1728"/>
          </a:xfrm>
        </p:grpSpPr>
        <p:sp>
          <p:nvSpPr>
            <p:cNvPr id="41991" name="Rectangle 4"/>
            <p:cNvSpPr>
              <a:spLocks noChangeArrowheads="1"/>
            </p:cNvSpPr>
            <p:nvPr/>
          </p:nvSpPr>
          <p:spPr bwMode="auto">
            <a:xfrm>
              <a:off x="636" y="2784"/>
              <a:ext cx="144" cy="1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9pPr>
            </a:lstStyle>
            <a:p>
              <a:pPr algn="ctr" eaLnBrk="1" hangingPunct="1"/>
              <a:endParaRPr lang="zh-TW" altLang="zh-TW"/>
            </a:p>
          </p:txBody>
        </p:sp>
        <p:grpSp>
          <p:nvGrpSpPr>
            <p:cNvPr id="41992" name="Group 5"/>
            <p:cNvGrpSpPr>
              <a:grpSpLocks/>
            </p:cNvGrpSpPr>
            <p:nvPr/>
          </p:nvGrpSpPr>
          <p:grpSpPr bwMode="auto">
            <a:xfrm>
              <a:off x="1438" y="2208"/>
              <a:ext cx="1152" cy="1152"/>
              <a:chOff x="1438" y="2208"/>
              <a:chExt cx="1152" cy="1152"/>
            </a:xfrm>
          </p:grpSpPr>
          <p:sp>
            <p:nvSpPr>
              <p:cNvPr id="42038" name="Rectangle 6"/>
              <p:cNvSpPr>
                <a:spLocks noChangeArrowheads="1"/>
              </p:cNvSpPr>
              <p:nvPr/>
            </p:nvSpPr>
            <p:spPr bwMode="auto">
              <a:xfrm>
                <a:off x="1442" y="2212"/>
                <a:ext cx="1144" cy="114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9pPr>
              </a:lstStyle>
              <a:p>
                <a:pPr eaLnBrk="1" hangingPunct="1"/>
                <a:endParaRPr lang="zh-TW" altLang="zh-TW"/>
              </a:p>
            </p:txBody>
          </p:sp>
          <p:sp>
            <p:nvSpPr>
              <p:cNvPr id="42039" name="Line 7"/>
              <p:cNvSpPr>
                <a:spLocks noChangeShapeType="1"/>
              </p:cNvSpPr>
              <p:nvPr/>
            </p:nvSpPr>
            <p:spPr bwMode="auto">
              <a:xfrm>
                <a:off x="1438" y="2640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2040" name="Line 8"/>
              <p:cNvSpPr>
                <a:spLocks noChangeShapeType="1"/>
              </p:cNvSpPr>
              <p:nvPr/>
            </p:nvSpPr>
            <p:spPr bwMode="auto">
              <a:xfrm>
                <a:off x="1870" y="2208"/>
                <a:ext cx="0" cy="1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2041" name="Line 9"/>
              <p:cNvSpPr>
                <a:spLocks noChangeShapeType="1"/>
              </p:cNvSpPr>
              <p:nvPr/>
            </p:nvSpPr>
            <p:spPr bwMode="auto">
              <a:xfrm>
                <a:off x="1582" y="2208"/>
                <a:ext cx="0" cy="1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2042" name="Line 10"/>
              <p:cNvSpPr>
                <a:spLocks noChangeShapeType="1"/>
              </p:cNvSpPr>
              <p:nvPr/>
            </p:nvSpPr>
            <p:spPr bwMode="auto">
              <a:xfrm>
                <a:off x="1726" y="2208"/>
                <a:ext cx="0" cy="1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2043" name="Line 11"/>
              <p:cNvSpPr>
                <a:spLocks noChangeShapeType="1"/>
              </p:cNvSpPr>
              <p:nvPr/>
            </p:nvSpPr>
            <p:spPr bwMode="auto">
              <a:xfrm>
                <a:off x="2014" y="2208"/>
                <a:ext cx="0" cy="1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2044" name="Line 12"/>
              <p:cNvSpPr>
                <a:spLocks noChangeShapeType="1"/>
              </p:cNvSpPr>
              <p:nvPr/>
            </p:nvSpPr>
            <p:spPr bwMode="auto">
              <a:xfrm>
                <a:off x="2158" y="2208"/>
                <a:ext cx="0" cy="1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2045" name="Line 13"/>
              <p:cNvSpPr>
                <a:spLocks noChangeShapeType="1"/>
              </p:cNvSpPr>
              <p:nvPr/>
            </p:nvSpPr>
            <p:spPr bwMode="auto">
              <a:xfrm>
                <a:off x="1438" y="2496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2046" name="Line 14"/>
              <p:cNvSpPr>
                <a:spLocks noChangeShapeType="1"/>
              </p:cNvSpPr>
              <p:nvPr/>
            </p:nvSpPr>
            <p:spPr bwMode="auto">
              <a:xfrm>
                <a:off x="1438" y="2352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2047" name="Line 15"/>
              <p:cNvSpPr>
                <a:spLocks noChangeShapeType="1"/>
              </p:cNvSpPr>
              <p:nvPr/>
            </p:nvSpPr>
            <p:spPr bwMode="auto">
              <a:xfrm>
                <a:off x="1438" y="2784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2048" name="Line 16"/>
              <p:cNvSpPr>
                <a:spLocks noChangeShapeType="1"/>
              </p:cNvSpPr>
              <p:nvPr/>
            </p:nvSpPr>
            <p:spPr bwMode="auto">
              <a:xfrm>
                <a:off x="1438" y="2928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2049" name="Line 17"/>
              <p:cNvSpPr>
                <a:spLocks noChangeShapeType="1"/>
              </p:cNvSpPr>
              <p:nvPr/>
            </p:nvSpPr>
            <p:spPr bwMode="auto">
              <a:xfrm>
                <a:off x="2302" y="2208"/>
                <a:ext cx="0" cy="1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2050" name="Line 18"/>
              <p:cNvSpPr>
                <a:spLocks noChangeShapeType="1"/>
              </p:cNvSpPr>
              <p:nvPr/>
            </p:nvSpPr>
            <p:spPr bwMode="auto">
              <a:xfrm>
                <a:off x="2446" y="2208"/>
                <a:ext cx="0" cy="1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2051" name="Line 19"/>
              <p:cNvSpPr>
                <a:spLocks noChangeShapeType="1"/>
              </p:cNvSpPr>
              <p:nvPr/>
            </p:nvSpPr>
            <p:spPr bwMode="auto">
              <a:xfrm>
                <a:off x="1438" y="3072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2052" name="Line 20"/>
              <p:cNvSpPr>
                <a:spLocks noChangeShapeType="1"/>
              </p:cNvSpPr>
              <p:nvPr/>
            </p:nvSpPr>
            <p:spPr bwMode="auto">
              <a:xfrm>
                <a:off x="1438" y="3216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41993" name="Group 21"/>
            <p:cNvGrpSpPr>
              <a:grpSpLocks/>
            </p:cNvGrpSpPr>
            <p:nvPr/>
          </p:nvGrpSpPr>
          <p:grpSpPr bwMode="auto">
            <a:xfrm>
              <a:off x="631" y="2784"/>
              <a:ext cx="288" cy="288"/>
              <a:chOff x="631" y="2784"/>
              <a:chExt cx="288" cy="288"/>
            </a:xfrm>
          </p:grpSpPr>
          <p:sp>
            <p:nvSpPr>
              <p:cNvPr id="42032" name="Line 22"/>
              <p:cNvSpPr>
                <a:spLocks noChangeShapeType="1"/>
              </p:cNvSpPr>
              <p:nvPr/>
            </p:nvSpPr>
            <p:spPr bwMode="auto">
              <a:xfrm>
                <a:off x="775" y="2784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2033" name="Line 23"/>
              <p:cNvSpPr>
                <a:spLocks noChangeShapeType="1"/>
              </p:cNvSpPr>
              <p:nvPr/>
            </p:nvSpPr>
            <p:spPr bwMode="auto">
              <a:xfrm>
                <a:off x="631" y="2784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2034" name="Line 24"/>
              <p:cNvSpPr>
                <a:spLocks noChangeShapeType="1"/>
              </p:cNvSpPr>
              <p:nvPr/>
            </p:nvSpPr>
            <p:spPr bwMode="auto">
              <a:xfrm>
                <a:off x="919" y="2784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2035" name="Line 25"/>
              <p:cNvSpPr>
                <a:spLocks noChangeShapeType="1"/>
              </p:cNvSpPr>
              <p:nvPr/>
            </p:nvSpPr>
            <p:spPr bwMode="auto">
              <a:xfrm flipH="1">
                <a:off x="631" y="2784"/>
                <a:ext cx="28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2036" name="Line 26"/>
              <p:cNvSpPr>
                <a:spLocks noChangeShapeType="1"/>
              </p:cNvSpPr>
              <p:nvPr/>
            </p:nvSpPr>
            <p:spPr bwMode="auto">
              <a:xfrm flipH="1">
                <a:off x="631" y="2928"/>
                <a:ext cx="28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2037" name="Line 27"/>
              <p:cNvSpPr>
                <a:spLocks noChangeShapeType="1"/>
              </p:cNvSpPr>
              <p:nvPr/>
            </p:nvSpPr>
            <p:spPr bwMode="auto">
              <a:xfrm flipH="1">
                <a:off x="631" y="3072"/>
                <a:ext cx="28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41994" name="Group 28"/>
            <p:cNvGrpSpPr>
              <a:grpSpLocks/>
            </p:cNvGrpSpPr>
            <p:nvPr/>
          </p:nvGrpSpPr>
          <p:grpSpPr bwMode="auto">
            <a:xfrm>
              <a:off x="3262" y="2208"/>
              <a:ext cx="1152" cy="1152"/>
              <a:chOff x="3262" y="2208"/>
              <a:chExt cx="1152" cy="1152"/>
            </a:xfrm>
          </p:grpSpPr>
          <p:sp>
            <p:nvSpPr>
              <p:cNvPr id="42017" name="Rectangle 29"/>
              <p:cNvSpPr>
                <a:spLocks noChangeArrowheads="1"/>
              </p:cNvSpPr>
              <p:nvPr/>
            </p:nvSpPr>
            <p:spPr bwMode="auto">
              <a:xfrm>
                <a:off x="3266" y="2212"/>
                <a:ext cx="1144" cy="114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charset="-120"/>
                  </a:defRPr>
                </a:lvl9pPr>
              </a:lstStyle>
              <a:p>
                <a:pPr eaLnBrk="1" hangingPunct="1"/>
                <a:endParaRPr lang="zh-TW" altLang="zh-TW"/>
              </a:p>
            </p:txBody>
          </p:sp>
          <p:sp>
            <p:nvSpPr>
              <p:cNvPr id="42018" name="Line 30"/>
              <p:cNvSpPr>
                <a:spLocks noChangeShapeType="1"/>
              </p:cNvSpPr>
              <p:nvPr/>
            </p:nvSpPr>
            <p:spPr bwMode="auto">
              <a:xfrm>
                <a:off x="3262" y="2640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2019" name="Line 31"/>
              <p:cNvSpPr>
                <a:spLocks noChangeShapeType="1"/>
              </p:cNvSpPr>
              <p:nvPr/>
            </p:nvSpPr>
            <p:spPr bwMode="auto">
              <a:xfrm>
                <a:off x="3694" y="2208"/>
                <a:ext cx="0" cy="1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2020" name="Line 32"/>
              <p:cNvSpPr>
                <a:spLocks noChangeShapeType="1"/>
              </p:cNvSpPr>
              <p:nvPr/>
            </p:nvSpPr>
            <p:spPr bwMode="auto">
              <a:xfrm>
                <a:off x="3406" y="2208"/>
                <a:ext cx="0" cy="1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2021" name="Line 33"/>
              <p:cNvSpPr>
                <a:spLocks noChangeShapeType="1"/>
              </p:cNvSpPr>
              <p:nvPr/>
            </p:nvSpPr>
            <p:spPr bwMode="auto">
              <a:xfrm>
                <a:off x="3550" y="2208"/>
                <a:ext cx="0" cy="1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2022" name="Line 34"/>
              <p:cNvSpPr>
                <a:spLocks noChangeShapeType="1"/>
              </p:cNvSpPr>
              <p:nvPr/>
            </p:nvSpPr>
            <p:spPr bwMode="auto">
              <a:xfrm>
                <a:off x="3838" y="2208"/>
                <a:ext cx="0" cy="1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2023" name="Line 35"/>
              <p:cNvSpPr>
                <a:spLocks noChangeShapeType="1"/>
              </p:cNvSpPr>
              <p:nvPr/>
            </p:nvSpPr>
            <p:spPr bwMode="auto">
              <a:xfrm>
                <a:off x="3982" y="2208"/>
                <a:ext cx="0" cy="1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2024" name="Line 36"/>
              <p:cNvSpPr>
                <a:spLocks noChangeShapeType="1"/>
              </p:cNvSpPr>
              <p:nvPr/>
            </p:nvSpPr>
            <p:spPr bwMode="auto">
              <a:xfrm>
                <a:off x="3262" y="2496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2025" name="Line 37"/>
              <p:cNvSpPr>
                <a:spLocks noChangeShapeType="1"/>
              </p:cNvSpPr>
              <p:nvPr/>
            </p:nvSpPr>
            <p:spPr bwMode="auto">
              <a:xfrm>
                <a:off x="3262" y="2352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2026" name="Line 38"/>
              <p:cNvSpPr>
                <a:spLocks noChangeShapeType="1"/>
              </p:cNvSpPr>
              <p:nvPr/>
            </p:nvSpPr>
            <p:spPr bwMode="auto">
              <a:xfrm>
                <a:off x="3262" y="2784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2027" name="Line 39"/>
              <p:cNvSpPr>
                <a:spLocks noChangeShapeType="1"/>
              </p:cNvSpPr>
              <p:nvPr/>
            </p:nvSpPr>
            <p:spPr bwMode="auto">
              <a:xfrm>
                <a:off x="3262" y="2928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2028" name="Line 40"/>
              <p:cNvSpPr>
                <a:spLocks noChangeShapeType="1"/>
              </p:cNvSpPr>
              <p:nvPr/>
            </p:nvSpPr>
            <p:spPr bwMode="auto">
              <a:xfrm>
                <a:off x="4126" y="2208"/>
                <a:ext cx="0" cy="1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2029" name="Line 41"/>
              <p:cNvSpPr>
                <a:spLocks noChangeShapeType="1"/>
              </p:cNvSpPr>
              <p:nvPr/>
            </p:nvSpPr>
            <p:spPr bwMode="auto">
              <a:xfrm>
                <a:off x="4270" y="2208"/>
                <a:ext cx="0" cy="1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2030" name="Line 42"/>
              <p:cNvSpPr>
                <a:spLocks noChangeShapeType="1"/>
              </p:cNvSpPr>
              <p:nvPr/>
            </p:nvSpPr>
            <p:spPr bwMode="auto">
              <a:xfrm>
                <a:off x="3262" y="3072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2031" name="Line 43"/>
              <p:cNvSpPr>
                <a:spLocks noChangeShapeType="1"/>
              </p:cNvSpPr>
              <p:nvPr/>
            </p:nvSpPr>
            <p:spPr bwMode="auto">
              <a:xfrm>
                <a:off x="3262" y="3216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41995" name="Group 44"/>
            <p:cNvGrpSpPr>
              <a:grpSpLocks/>
            </p:cNvGrpSpPr>
            <p:nvPr/>
          </p:nvGrpSpPr>
          <p:grpSpPr bwMode="auto">
            <a:xfrm>
              <a:off x="4824" y="2640"/>
              <a:ext cx="288" cy="288"/>
              <a:chOff x="4824" y="2640"/>
              <a:chExt cx="288" cy="288"/>
            </a:xfrm>
          </p:grpSpPr>
          <p:sp>
            <p:nvSpPr>
              <p:cNvPr id="42011" name="Line 45"/>
              <p:cNvSpPr>
                <a:spLocks noChangeShapeType="1"/>
              </p:cNvSpPr>
              <p:nvPr/>
            </p:nvSpPr>
            <p:spPr bwMode="auto">
              <a:xfrm>
                <a:off x="4968" y="2640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2012" name="Line 46"/>
              <p:cNvSpPr>
                <a:spLocks noChangeShapeType="1"/>
              </p:cNvSpPr>
              <p:nvPr/>
            </p:nvSpPr>
            <p:spPr bwMode="auto">
              <a:xfrm>
                <a:off x="4824" y="2640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2013" name="Line 47"/>
              <p:cNvSpPr>
                <a:spLocks noChangeShapeType="1"/>
              </p:cNvSpPr>
              <p:nvPr/>
            </p:nvSpPr>
            <p:spPr bwMode="auto">
              <a:xfrm>
                <a:off x="5112" y="2640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2014" name="Line 48"/>
              <p:cNvSpPr>
                <a:spLocks noChangeShapeType="1"/>
              </p:cNvSpPr>
              <p:nvPr/>
            </p:nvSpPr>
            <p:spPr bwMode="auto">
              <a:xfrm flipH="1">
                <a:off x="4824" y="2640"/>
                <a:ext cx="28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2015" name="Line 49"/>
              <p:cNvSpPr>
                <a:spLocks noChangeShapeType="1"/>
              </p:cNvSpPr>
              <p:nvPr/>
            </p:nvSpPr>
            <p:spPr bwMode="auto">
              <a:xfrm flipH="1">
                <a:off x="4824" y="2784"/>
                <a:ext cx="28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2016" name="Line 50"/>
              <p:cNvSpPr>
                <a:spLocks noChangeShapeType="1"/>
              </p:cNvSpPr>
              <p:nvPr/>
            </p:nvSpPr>
            <p:spPr bwMode="auto">
              <a:xfrm flipH="1">
                <a:off x="4824" y="2928"/>
                <a:ext cx="28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41996" name="Rectangle 51"/>
            <p:cNvSpPr>
              <a:spLocks noChangeArrowheads="1"/>
            </p:cNvSpPr>
            <p:nvPr/>
          </p:nvSpPr>
          <p:spPr bwMode="auto">
            <a:xfrm>
              <a:off x="468" y="3456"/>
              <a:ext cx="6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9pPr>
            </a:lstStyle>
            <a:p>
              <a:pPr eaLnBrk="1" hangingPunct="1"/>
              <a:r>
                <a:rPr lang="en-US" altLang="zh-TW" sz="2000"/>
                <a:t>Texture</a:t>
              </a:r>
            </a:p>
          </p:txBody>
        </p:sp>
        <p:sp>
          <p:nvSpPr>
            <p:cNvPr id="41997" name="Rectangle 52"/>
            <p:cNvSpPr>
              <a:spLocks noChangeArrowheads="1"/>
            </p:cNvSpPr>
            <p:nvPr/>
          </p:nvSpPr>
          <p:spPr bwMode="auto">
            <a:xfrm>
              <a:off x="1690" y="3456"/>
              <a:ext cx="64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9pPr>
            </a:lstStyle>
            <a:p>
              <a:pPr eaLnBrk="1" hangingPunct="1"/>
              <a:r>
                <a:rPr lang="en-US" altLang="zh-TW" sz="2000"/>
                <a:t>Polygon</a:t>
              </a:r>
            </a:p>
          </p:txBody>
        </p:sp>
        <p:sp>
          <p:nvSpPr>
            <p:cNvPr id="41998" name="Rectangle 53"/>
            <p:cNvSpPr>
              <a:spLocks noChangeArrowheads="1"/>
            </p:cNvSpPr>
            <p:nvPr/>
          </p:nvSpPr>
          <p:spPr bwMode="auto">
            <a:xfrm>
              <a:off x="812" y="3686"/>
              <a:ext cx="102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9pPr>
            </a:lstStyle>
            <a:p>
              <a:pPr eaLnBrk="1" hangingPunct="1"/>
              <a:r>
                <a:rPr lang="en-US" altLang="zh-TW" sz="2000"/>
                <a:t>Magnification</a:t>
              </a:r>
            </a:p>
          </p:txBody>
        </p:sp>
        <p:sp>
          <p:nvSpPr>
            <p:cNvPr id="41999" name="Rectangle 54"/>
            <p:cNvSpPr>
              <a:spLocks noChangeArrowheads="1"/>
            </p:cNvSpPr>
            <p:nvPr/>
          </p:nvSpPr>
          <p:spPr bwMode="auto">
            <a:xfrm>
              <a:off x="4028" y="3686"/>
              <a:ext cx="91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9pPr>
            </a:lstStyle>
            <a:p>
              <a:pPr eaLnBrk="1" hangingPunct="1"/>
              <a:r>
                <a:rPr lang="en-US" altLang="zh-TW" sz="2000"/>
                <a:t>Minification</a:t>
              </a:r>
            </a:p>
          </p:txBody>
        </p:sp>
        <p:sp>
          <p:nvSpPr>
            <p:cNvPr id="42000" name="Rectangle 55"/>
            <p:cNvSpPr>
              <a:spLocks noChangeArrowheads="1"/>
            </p:cNvSpPr>
            <p:nvPr/>
          </p:nvSpPr>
          <p:spPr bwMode="auto">
            <a:xfrm>
              <a:off x="3406" y="2352"/>
              <a:ext cx="288" cy="2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9pPr>
            </a:lstStyle>
            <a:p>
              <a:pPr eaLnBrk="1" hangingPunct="1"/>
              <a:endParaRPr lang="zh-TW" altLang="zh-TW"/>
            </a:p>
          </p:txBody>
        </p:sp>
        <p:sp>
          <p:nvSpPr>
            <p:cNvPr id="42001" name="Rectangle 56"/>
            <p:cNvSpPr>
              <a:spLocks noChangeArrowheads="1"/>
            </p:cNvSpPr>
            <p:nvPr/>
          </p:nvSpPr>
          <p:spPr bwMode="auto">
            <a:xfrm>
              <a:off x="4644" y="3456"/>
              <a:ext cx="64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9pPr>
            </a:lstStyle>
            <a:p>
              <a:pPr eaLnBrk="1" hangingPunct="1"/>
              <a:r>
                <a:rPr lang="en-US" altLang="zh-TW" sz="2000"/>
                <a:t>Polygon</a:t>
              </a:r>
            </a:p>
          </p:txBody>
        </p:sp>
        <p:sp>
          <p:nvSpPr>
            <p:cNvPr id="42002" name="Rectangle 57"/>
            <p:cNvSpPr>
              <a:spLocks noChangeArrowheads="1"/>
            </p:cNvSpPr>
            <p:nvPr/>
          </p:nvSpPr>
          <p:spPr bwMode="auto">
            <a:xfrm>
              <a:off x="3531" y="3456"/>
              <a:ext cx="6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新細明體" charset="-120"/>
                </a:defRPr>
              </a:lvl9pPr>
            </a:lstStyle>
            <a:p>
              <a:pPr eaLnBrk="1" hangingPunct="1"/>
              <a:r>
                <a:rPr lang="en-US" altLang="zh-TW" sz="2000"/>
                <a:t>Texture</a:t>
              </a:r>
            </a:p>
          </p:txBody>
        </p:sp>
        <p:sp>
          <p:nvSpPr>
            <p:cNvPr id="42003" name="Line 58"/>
            <p:cNvSpPr>
              <a:spLocks noChangeShapeType="1"/>
            </p:cNvSpPr>
            <p:nvPr/>
          </p:nvSpPr>
          <p:spPr bwMode="auto">
            <a:xfrm flipV="1">
              <a:off x="622" y="2208"/>
              <a:ext cx="816" cy="5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2004" name="Line 59"/>
            <p:cNvSpPr>
              <a:spLocks noChangeShapeType="1"/>
            </p:cNvSpPr>
            <p:nvPr/>
          </p:nvSpPr>
          <p:spPr bwMode="auto">
            <a:xfrm flipV="1">
              <a:off x="766" y="2208"/>
              <a:ext cx="1248" cy="5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2005" name="Line 60"/>
            <p:cNvSpPr>
              <a:spLocks noChangeShapeType="1"/>
            </p:cNvSpPr>
            <p:nvPr/>
          </p:nvSpPr>
          <p:spPr bwMode="auto">
            <a:xfrm flipV="1">
              <a:off x="622" y="2784"/>
              <a:ext cx="816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2006" name="Line 61"/>
            <p:cNvSpPr>
              <a:spLocks noChangeShapeType="1"/>
            </p:cNvSpPr>
            <p:nvPr/>
          </p:nvSpPr>
          <p:spPr bwMode="auto">
            <a:xfrm flipV="1">
              <a:off x="814" y="2784"/>
              <a:ext cx="120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2007" name="Line 62"/>
            <p:cNvSpPr>
              <a:spLocks noChangeShapeType="1"/>
            </p:cNvSpPr>
            <p:nvPr/>
          </p:nvSpPr>
          <p:spPr bwMode="auto">
            <a:xfrm>
              <a:off x="3694" y="2352"/>
              <a:ext cx="1296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2008" name="Line 63"/>
            <p:cNvSpPr>
              <a:spLocks noChangeShapeType="1"/>
            </p:cNvSpPr>
            <p:nvPr/>
          </p:nvSpPr>
          <p:spPr bwMode="auto">
            <a:xfrm>
              <a:off x="3694" y="2640"/>
              <a:ext cx="1296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2009" name="Line 64"/>
            <p:cNvSpPr>
              <a:spLocks noChangeShapeType="1"/>
            </p:cNvSpPr>
            <p:nvPr/>
          </p:nvSpPr>
          <p:spPr bwMode="auto">
            <a:xfrm>
              <a:off x="3406" y="2352"/>
              <a:ext cx="1440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2010" name="Line 65"/>
            <p:cNvSpPr>
              <a:spLocks noChangeShapeType="1"/>
            </p:cNvSpPr>
            <p:nvPr/>
          </p:nvSpPr>
          <p:spPr bwMode="auto">
            <a:xfrm>
              <a:off x="3406" y="2640"/>
              <a:ext cx="1392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41990" name="Text Box 68"/>
          <p:cNvSpPr txBox="1">
            <a:spLocks noChangeArrowheads="1"/>
          </p:cNvSpPr>
          <p:nvPr/>
        </p:nvSpPr>
        <p:spPr bwMode="auto">
          <a:xfrm>
            <a:off x="533400" y="1447800"/>
            <a:ext cx="7662863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More than one texel can cover a pixel (</a:t>
            </a:r>
            <a:r>
              <a:rPr lang="en-US" altLang="zh-TW" i="1"/>
              <a:t>minification</a:t>
            </a:r>
            <a:r>
              <a:rPr lang="en-US" altLang="zh-TW"/>
              <a:t>) or</a:t>
            </a:r>
          </a:p>
          <a:p>
            <a:pPr eaLnBrk="1" hangingPunct="1"/>
            <a:r>
              <a:rPr lang="en-US" altLang="zh-TW"/>
              <a:t>more than one pixel can cover a texel (</a:t>
            </a:r>
            <a:r>
              <a:rPr lang="en-US" altLang="zh-TW" i="1"/>
              <a:t>magnification</a:t>
            </a:r>
            <a:r>
              <a:rPr lang="en-US" altLang="zh-TW"/>
              <a:t>)</a:t>
            </a:r>
          </a:p>
          <a:p>
            <a:pPr eaLnBrk="1" hangingPunct="1"/>
            <a:endParaRPr lang="en-US" altLang="zh-TW"/>
          </a:p>
          <a:p>
            <a:pPr eaLnBrk="1" hangingPunct="1"/>
            <a:r>
              <a:rPr lang="en-US" altLang="zh-TW"/>
              <a:t>Can use point sampling (nearest texel) or linear filtering</a:t>
            </a:r>
          </a:p>
          <a:p>
            <a:pPr eaLnBrk="1" hangingPunct="1"/>
            <a:r>
              <a:rPr lang="en-US" altLang="zh-TW"/>
              <a:t>( 2 x 2 filter) to obtain texture values</a:t>
            </a:r>
          </a:p>
          <a:p>
            <a:pPr eaLnBrk="1" hangingPunct="1"/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0D84EB25-D36A-4A1A-9B73-56A6C0D96EAF}" type="slidenum">
              <a:rPr lang="es-ES" altLang="zh-TW"/>
              <a:pPr lvl="1" eaLnBrk="1" hangingPunct="1"/>
              <a:t>42</a:t>
            </a:fld>
            <a:endParaRPr lang="es-ES" altLang="zh-TW"/>
          </a:p>
        </p:txBody>
      </p:sp>
      <p:sp>
        <p:nvSpPr>
          <p:cNvPr id="3993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Angel: Interactive Computer Graphics 45E © Addison-Wesley 2009</a:t>
            </a:r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Filter Modes</a:t>
            </a:r>
          </a:p>
        </p:txBody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12192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altLang="zh-TW" sz="2700" smtClean="0"/>
              <a:t>Modes determined by</a:t>
            </a:r>
          </a:p>
          <a:p>
            <a:pPr lvl="1">
              <a:defRPr/>
            </a:pPr>
            <a:r>
              <a:rPr lang="en-US" altLang="zh-TW" sz="2400" b="1" smtClean="0">
                <a:latin typeface="Courier New" charset="0"/>
              </a:rPr>
              <a:t>glTexParameteri( target, type, mode )</a:t>
            </a:r>
            <a:r>
              <a:rPr lang="en-US" altLang="zh-TW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43014" name="Text Box 5"/>
          <p:cNvSpPr txBox="1">
            <a:spLocks noChangeArrowheads="1"/>
          </p:cNvSpPr>
          <p:nvPr/>
        </p:nvSpPr>
        <p:spPr bwMode="auto">
          <a:xfrm>
            <a:off x="533400" y="2971800"/>
            <a:ext cx="81089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2000" b="1">
                <a:latin typeface="Courier New" pitchFamily="49" charset="0"/>
              </a:rPr>
              <a:t>glTexParameteri(GL_TEXTURE_2D, GL_TEXURE_MAG_FILTER,</a:t>
            </a:r>
          </a:p>
          <a:p>
            <a:pPr eaLnBrk="1" hangingPunct="1"/>
            <a:r>
              <a:rPr lang="en-US" altLang="zh-TW" sz="2000" b="1">
                <a:latin typeface="Courier New" pitchFamily="49" charset="0"/>
              </a:rPr>
              <a:t>             GL_NEAREST);</a:t>
            </a:r>
          </a:p>
        </p:txBody>
      </p:sp>
      <p:sp>
        <p:nvSpPr>
          <p:cNvPr id="43015" name="Text Box 6"/>
          <p:cNvSpPr txBox="1">
            <a:spLocks noChangeArrowheads="1"/>
          </p:cNvSpPr>
          <p:nvPr/>
        </p:nvSpPr>
        <p:spPr bwMode="auto">
          <a:xfrm>
            <a:off x="533400" y="3962400"/>
            <a:ext cx="81089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2000" b="1">
                <a:latin typeface="Courier New" pitchFamily="49" charset="0"/>
              </a:rPr>
              <a:t>glTexParameteri(GL_TEXTURE_2D, GL_TEXURE_MIN_FILTER,</a:t>
            </a:r>
          </a:p>
          <a:p>
            <a:pPr eaLnBrk="1" hangingPunct="1"/>
            <a:r>
              <a:rPr lang="en-US" altLang="zh-TW" sz="2000" b="1">
                <a:latin typeface="Courier New" pitchFamily="49" charset="0"/>
              </a:rPr>
              <a:t>             GL_LINEAR);</a:t>
            </a:r>
          </a:p>
        </p:txBody>
      </p:sp>
      <p:sp>
        <p:nvSpPr>
          <p:cNvPr id="43016" name="Text Box 7"/>
          <p:cNvSpPr txBox="1">
            <a:spLocks noChangeArrowheads="1"/>
          </p:cNvSpPr>
          <p:nvPr/>
        </p:nvSpPr>
        <p:spPr bwMode="auto">
          <a:xfrm>
            <a:off x="990600" y="5029200"/>
            <a:ext cx="65754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Ctr="1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Note that linear filtering requires a border of an </a:t>
            </a:r>
          </a:p>
          <a:p>
            <a:pPr eaLnBrk="1" hangingPunct="1"/>
            <a:r>
              <a:rPr lang="en-US" altLang="zh-TW"/>
              <a:t>extra texel for filtering at edges (border = 1)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CDCC6343-1EBD-4A62-A781-7A3824F1F74B}" type="slidenum">
              <a:rPr lang="es-ES" altLang="zh-TW"/>
              <a:pPr lvl="1" eaLnBrk="1" hangingPunct="1"/>
              <a:t>43</a:t>
            </a:fld>
            <a:endParaRPr lang="es-ES" altLang="zh-TW"/>
          </a:p>
        </p:txBody>
      </p:sp>
      <p:sp>
        <p:nvSpPr>
          <p:cNvPr id="4096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Angel: Interactive Computer Graphics 45E © Addison-Wesley 2009</a:t>
            </a: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/>
          <a:lstStyle/>
          <a:p>
            <a:r>
              <a:rPr lang="en-US" altLang="zh-TW" smtClean="0"/>
              <a:t>Mipmapped Textures</a:t>
            </a:r>
          </a:p>
        </p:txBody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488" tIns="44450" rIns="90488" bIns="44450"/>
          <a:lstStyle/>
          <a:p>
            <a:r>
              <a:rPr lang="en-US" altLang="zh-TW" sz="2800" i="1" smtClean="0"/>
              <a:t>Mipmapping</a:t>
            </a:r>
            <a:r>
              <a:rPr lang="en-US" altLang="zh-TW" sz="2800" smtClean="0"/>
              <a:t> allows for prefiltered texture maps of decreasing resolutions</a:t>
            </a:r>
          </a:p>
          <a:p>
            <a:r>
              <a:rPr lang="en-US" altLang="zh-TW" sz="2800" smtClean="0"/>
              <a:t>Lessens interpolation errors for smaller textured objects</a:t>
            </a:r>
          </a:p>
          <a:p>
            <a:r>
              <a:rPr lang="en-US" altLang="zh-TW" sz="2800" smtClean="0"/>
              <a:t>Declare mipmap level during texture definition</a:t>
            </a:r>
          </a:p>
          <a:p>
            <a:pPr lvl="1">
              <a:buFontTx/>
              <a:buNone/>
            </a:pPr>
            <a:r>
              <a:rPr lang="en-US" altLang="zh-TW" sz="2400" b="1" smtClean="0">
                <a:latin typeface="Courier New" pitchFamily="49" charset="0"/>
              </a:rPr>
              <a:t>glTexImage2D( GL_TEXTURE_2D, level,</a:t>
            </a:r>
            <a:r>
              <a:rPr lang="en-US" altLang="zh-TW" sz="2400" b="1" i="1" smtClean="0">
                <a:latin typeface="Courier New" pitchFamily="49" charset="0"/>
              </a:rPr>
              <a:t> </a:t>
            </a:r>
            <a:r>
              <a:rPr lang="en-US" altLang="zh-TW" sz="2400" b="1" smtClean="0">
                <a:latin typeface="Courier New" pitchFamily="49" charset="0"/>
              </a:rPr>
              <a:t>… )</a:t>
            </a:r>
            <a:endParaRPr lang="en-US" altLang="zh-TW" smtClean="0"/>
          </a:p>
          <a:p>
            <a:r>
              <a:rPr lang="en-US" altLang="zh-TW" sz="2800" smtClean="0"/>
              <a:t>GLU mipmap builder routines will build all the textures from a given image</a:t>
            </a:r>
          </a:p>
          <a:p>
            <a:pPr lvl="1">
              <a:buFontTx/>
              <a:buNone/>
            </a:pPr>
            <a:r>
              <a:rPr lang="en-US" altLang="zh-TW" sz="2400" b="1" smtClean="0">
                <a:latin typeface="Courier New" pitchFamily="49" charset="0"/>
              </a:rPr>
              <a:t>gluBuild*DMipmaps( … )</a:t>
            </a:r>
            <a:endParaRPr lang="en-US" altLang="zh-TW" sz="2400" smtClean="0">
              <a:latin typeface="Courier New" pitchFamily="49" charset="0"/>
            </a:endParaRPr>
          </a:p>
          <a:p>
            <a:pPr>
              <a:buFontTx/>
              <a:buNone/>
            </a:pPr>
            <a:endParaRPr lang="en-US" altLang="zh-TW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Mipmap example</a:t>
            </a:r>
            <a:endParaRPr lang="zh-TW" altLang="en-US" smtClean="0"/>
          </a:p>
        </p:txBody>
      </p:sp>
      <p:sp>
        <p:nvSpPr>
          <p:cNvPr id="4505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45060" name="Picture 2" descr="http://upload.wikimedia.org/wikipedia/commons/5/5c/MipMap_Example_STS1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636838"/>
            <a:ext cx="3657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427288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2" name="文字方塊 3"/>
          <p:cNvSpPr txBox="1">
            <a:spLocks noChangeArrowheads="1"/>
          </p:cNvSpPr>
          <p:nvPr/>
        </p:nvSpPr>
        <p:spPr bwMode="auto">
          <a:xfrm>
            <a:off x="4932363" y="5300663"/>
            <a:ext cx="3594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400">
                <a:hlinkClick r:id="rId4"/>
              </a:rPr>
              <a:t>http://game-art.co.uk/agtec/html/mipmaps.html</a:t>
            </a:r>
            <a:endParaRPr lang="zh-TW" altLang="en-US" sz="1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66D95602-598E-4C78-A5F2-15691C8218FF}" type="slidenum">
              <a:rPr lang="es-ES" altLang="zh-TW"/>
              <a:pPr lvl="1" eaLnBrk="1" hangingPunct="1"/>
              <a:t>45</a:t>
            </a:fld>
            <a:endParaRPr lang="es-ES" altLang="zh-TW"/>
          </a:p>
        </p:txBody>
      </p:sp>
      <p:sp>
        <p:nvSpPr>
          <p:cNvPr id="430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Angel: Interactive Computer Graphics 45E © Addison-Wesley 2009</a:t>
            </a:r>
          </a:p>
        </p:txBody>
      </p:sp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Example</a:t>
            </a:r>
          </a:p>
        </p:txBody>
      </p:sp>
      <p:pic>
        <p:nvPicPr>
          <p:cNvPr id="46085" name="Picture 5" descr="C:\BOOK\OpenGL\Paul Final\Art\jpeg\an07f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0"/>
            <a:ext cx="4791075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Text Box 7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1447800" cy="914400"/>
          </a:xfrm>
          <a:noFill/>
        </p:spPr>
        <p:txBody>
          <a:bodyPr/>
          <a:lstStyle/>
          <a:p>
            <a:pPr>
              <a:buFontTx/>
              <a:buNone/>
            </a:pPr>
            <a:r>
              <a:rPr lang="en-US" altLang="zh-TW" sz="2400" smtClean="0"/>
              <a:t>  point</a:t>
            </a:r>
          </a:p>
          <a:p>
            <a:pPr>
              <a:buFontTx/>
              <a:buNone/>
            </a:pPr>
            <a:r>
              <a:rPr lang="en-US" altLang="zh-TW" sz="2400" smtClean="0"/>
              <a:t>sampling</a:t>
            </a:r>
          </a:p>
        </p:txBody>
      </p:sp>
      <p:sp>
        <p:nvSpPr>
          <p:cNvPr id="46087" name="Text Box 8"/>
          <p:cNvSpPr txBox="1">
            <a:spLocks noChangeArrowheads="1"/>
          </p:cNvSpPr>
          <p:nvPr/>
        </p:nvSpPr>
        <p:spPr bwMode="auto">
          <a:xfrm>
            <a:off x="304800" y="4419600"/>
            <a:ext cx="1981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/>
          <a:lstStyle>
            <a:lvl1pPr marL="190500" indent="-190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mipmapped</a:t>
            </a:r>
          </a:p>
          <a:p>
            <a:pPr eaLnBrk="1" hangingPunct="1"/>
            <a:r>
              <a:rPr lang="en-US" altLang="zh-TW"/>
              <a:t>   point</a:t>
            </a:r>
          </a:p>
          <a:p>
            <a:pPr eaLnBrk="1" hangingPunct="1"/>
            <a:r>
              <a:rPr lang="en-US" altLang="zh-TW"/>
              <a:t>sampling</a:t>
            </a:r>
          </a:p>
        </p:txBody>
      </p:sp>
      <p:sp>
        <p:nvSpPr>
          <p:cNvPr id="46088" name="Text Box 9"/>
          <p:cNvSpPr txBox="1">
            <a:spLocks noChangeArrowheads="1"/>
          </p:cNvSpPr>
          <p:nvPr/>
        </p:nvSpPr>
        <p:spPr bwMode="auto">
          <a:xfrm>
            <a:off x="6934200" y="4495800"/>
            <a:ext cx="1981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/>
          <a:lstStyle>
            <a:lvl1pPr marL="190500" indent="-190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mipmapped</a:t>
            </a:r>
          </a:p>
          <a:p>
            <a:pPr eaLnBrk="1" hangingPunct="1"/>
            <a:r>
              <a:rPr lang="en-US" altLang="zh-TW"/>
              <a:t>   linear</a:t>
            </a:r>
          </a:p>
          <a:p>
            <a:pPr eaLnBrk="1" hangingPunct="1"/>
            <a:r>
              <a:rPr lang="en-US" altLang="zh-TW"/>
              <a:t>  filtering</a:t>
            </a:r>
          </a:p>
        </p:txBody>
      </p:sp>
      <p:sp>
        <p:nvSpPr>
          <p:cNvPr id="46089" name="Text Box 10"/>
          <p:cNvSpPr txBox="1">
            <a:spLocks noChangeArrowheads="1"/>
          </p:cNvSpPr>
          <p:nvPr/>
        </p:nvSpPr>
        <p:spPr bwMode="auto">
          <a:xfrm>
            <a:off x="6934200" y="1600200"/>
            <a:ext cx="198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/>
          <a:lstStyle>
            <a:lvl1pPr marL="190500" indent="-1905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   linear</a:t>
            </a:r>
          </a:p>
          <a:p>
            <a:pPr eaLnBrk="1" hangingPunct="1"/>
            <a:r>
              <a:rPr lang="en-US" altLang="zh-TW"/>
              <a:t>  filtering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74EB0AD2-8021-4B28-BDE1-8A625B537935}" type="slidenum">
              <a:rPr lang="es-ES" altLang="zh-TW"/>
              <a:pPr lvl="1" eaLnBrk="1" hangingPunct="1"/>
              <a:t>46</a:t>
            </a:fld>
            <a:endParaRPr lang="es-ES" altLang="zh-TW"/>
          </a:p>
        </p:txBody>
      </p:sp>
      <p:sp>
        <p:nvSpPr>
          <p:cNvPr id="4403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Angel: Interactive Computer Graphics 45E © Addison-Wesley 2009</a:t>
            </a:r>
          </a:p>
        </p:txBody>
      </p:sp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/>
          <a:lstStyle/>
          <a:p>
            <a:r>
              <a:rPr lang="en-US" altLang="zh-TW" smtClean="0"/>
              <a:t>Texture Functions</a:t>
            </a:r>
          </a:p>
        </p:txBody>
      </p:sp>
      <p:sp>
        <p:nvSpPr>
          <p:cNvPr id="4710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488" tIns="44450" rIns="90488" bIns="44450"/>
          <a:lstStyle/>
          <a:p>
            <a:r>
              <a:rPr lang="en-US" altLang="zh-TW" sz="2700" smtClean="0"/>
              <a:t>Controls how texture is applied</a:t>
            </a:r>
            <a:endParaRPr lang="en-US" altLang="zh-TW" sz="2000" b="1" i="1" smtClean="0">
              <a:latin typeface="Courier New" pitchFamily="49" charset="0"/>
            </a:endParaRPr>
          </a:p>
          <a:p>
            <a:pPr algn="ctr"/>
            <a:r>
              <a:rPr lang="en-US" altLang="zh-TW" sz="2400" b="1" smtClean="0">
                <a:latin typeface="Courier New" pitchFamily="49" charset="0"/>
              </a:rPr>
              <a:t>glTexEnv{fi}[v](</a:t>
            </a:r>
            <a:r>
              <a:rPr lang="en-US" altLang="zh-TW" sz="1200" b="1" smtClean="0">
                <a:latin typeface="Courier New" pitchFamily="49" charset="0"/>
              </a:rPr>
              <a:t> </a:t>
            </a:r>
            <a:r>
              <a:rPr lang="en-US" altLang="zh-TW" sz="2400" b="1" smtClean="0">
                <a:latin typeface="Courier New" pitchFamily="49" charset="0"/>
              </a:rPr>
              <a:t>GL_TEXTURE_ENV, prop, param )</a:t>
            </a:r>
            <a:r>
              <a:rPr lang="en-US" altLang="zh-TW" sz="2600" b="1" smtClean="0">
                <a:latin typeface="Courier New" pitchFamily="49" charset="0"/>
              </a:rPr>
              <a:t> </a:t>
            </a:r>
            <a:endParaRPr lang="en-US" altLang="zh-TW" b="1" smtClean="0"/>
          </a:p>
          <a:p>
            <a:r>
              <a:rPr lang="en-US" altLang="zh-TW" sz="2400" b="1" smtClean="0">
                <a:latin typeface="Courier New" pitchFamily="49" charset="0"/>
              </a:rPr>
              <a:t>GL_TEXTURE_ENV_MODE</a:t>
            </a:r>
            <a:r>
              <a:rPr lang="en-US" altLang="zh-TW" smtClean="0"/>
              <a:t>  </a:t>
            </a:r>
            <a:r>
              <a:rPr lang="en-US" altLang="zh-TW" sz="2700" smtClean="0"/>
              <a:t>modes</a:t>
            </a:r>
          </a:p>
          <a:p>
            <a:pPr lvl="1"/>
            <a:r>
              <a:rPr lang="en-US" altLang="zh-TW" sz="2200" b="1" smtClean="0">
                <a:latin typeface="Courier New" pitchFamily="49" charset="0"/>
              </a:rPr>
              <a:t>GL_MODULATE: </a:t>
            </a:r>
            <a:r>
              <a:rPr lang="en-US" altLang="zh-TW" sz="2200" smtClean="0"/>
              <a:t>modulates with computed shade	</a:t>
            </a:r>
            <a:endParaRPr lang="en-US" altLang="zh-TW" sz="2000" i="1" smtClean="0"/>
          </a:p>
          <a:p>
            <a:pPr lvl="1"/>
            <a:r>
              <a:rPr lang="en-US" altLang="zh-TW" sz="2200" b="1" smtClean="0">
                <a:latin typeface="Courier New" pitchFamily="49" charset="0"/>
              </a:rPr>
              <a:t>GL_BLEND: </a:t>
            </a:r>
            <a:r>
              <a:rPr lang="en-US" altLang="zh-TW" sz="2200" smtClean="0"/>
              <a:t>blends with an environmental color	</a:t>
            </a:r>
            <a:endParaRPr lang="en-US" altLang="zh-TW" sz="2000" i="1" smtClean="0"/>
          </a:p>
          <a:p>
            <a:pPr lvl="1"/>
            <a:r>
              <a:rPr lang="en-US" altLang="zh-TW" sz="2200" b="1" smtClean="0">
                <a:latin typeface="Courier New" pitchFamily="49" charset="0"/>
              </a:rPr>
              <a:t>GL_REPLACE: </a:t>
            </a:r>
            <a:r>
              <a:rPr lang="en-US" altLang="zh-TW" sz="2200" smtClean="0"/>
              <a:t>use only texture color</a:t>
            </a:r>
          </a:p>
          <a:p>
            <a:pPr lvl="1"/>
            <a:r>
              <a:rPr lang="en-US" altLang="zh-TW" sz="2000" b="1" smtClean="0">
                <a:latin typeface="Courier New" pitchFamily="49" charset="0"/>
              </a:rPr>
              <a:t>GL(GL_TEXTURE_ENV, GL_TEXTURE_ENV_MODE, GL_MODULATE);</a:t>
            </a:r>
            <a:endParaRPr lang="en-US" altLang="zh-TW" sz="1800" b="1" i="1" smtClean="0">
              <a:latin typeface="Courier New" pitchFamily="49" charset="0"/>
            </a:endParaRPr>
          </a:p>
          <a:p>
            <a:r>
              <a:rPr lang="en-US" altLang="zh-TW" sz="2700" smtClean="0"/>
              <a:t>Set blend color with</a:t>
            </a:r>
            <a:r>
              <a:rPr lang="en-US" altLang="zh-TW" smtClean="0"/>
              <a:t> </a:t>
            </a:r>
            <a:r>
              <a:rPr lang="en-US" altLang="zh-TW" sz="2500" b="1" smtClean="0">
                <a:latin typeface="Courier New" pitchFamily="49" charset="0"/>
              </a:rPr>
              <a:t>GL_TEXTURE_ENV_COLOR</a:t>
            </a:r>
          </a:p>
          <a:p>
            <a:pPr>
              <a:buFontTx/>
              <a:buNone/>
            </a:pPr>
            <a:endParaRPr lang="en-US" altLang="zh-TW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614A9C1C-D82F-436E-A880-CE8ABBC8BE1D}" type="slidenum">
              <a:rPr lang="es-ES" altLang="zh-TW"/>
              <a:pPr lvl="1" eaLnBrk="1" hangingPunct="1"/>
              <a:t>47</a:t>
            </a:fld>
            <a:endParaRPr lang="es-ES" altLang="zh-TW"/>
          </a:p>
        </p:txBody>
      </p:sp>
      <p:sp>
        <p:nvSpPr>
          <p:cNvPr id="4608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Angel: Interactive Computer Graphics 45E © Addison-Wesley 2009</a:t>
            </a:r>
          </a:p>
        </p:txBody>
      </p:sp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/>
          <a:lstStyle/>
          <a:p>
            <a:r>
              <a:rPr lang="en-US" altLang="zh-TW" smtClean="0"/>
              <a:t>Perspective Correction Hint</a:t>
            </a:r>
          </a:p>
        </p:txBody>
      </p:sp>
      <p:sp>
        <p:nvSpPr>
          <p:cNvPr id="4813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488" tIns="44450" rIns="90488" bIns="44450"/>
          <a:lstStyle/>
          <a:p>
            <a:r>
              <a:rPr lang="en-US" altLang="zh-TW" sz="2700" smtClean="0"/>
              <a:t>Texture coordinate and color interpolation</a:t>
            </a:r>
          </a:p>
          <a:p>
            <a:pPr lvl="1"/>
            <a:r>
              <a:rPr lang="en-US" altLang="zh-TW" sz="2200" smtClean="0"/>
              <a:t>either linearly in screen space</a:t>
            </a:r>
          </a:p>
          <a:p>
            <a:pPr lvl="1"/>
            <a:r>
              <a:rPr lang="en-US" altLang="zh-TW" sz="2200" smtClean="0"/>
              <a:t>or using depth/perspective values (slower)</a:t>
            </a:r>
          </a:p>
          <a:p>
            <a:r>
              <a:rPr lang="en-US" altLang="zh-TW" sz="2700" smtClean="0"/>
              <a:t>Noticeable for polygons “on edge”</a:t>
            </a:r>
          </a:p>
          <a:p>
            <a:pPr algn="ctr"/>
            <a:r>
              <a:rPr lang="en-US" altLang="zh-TW" sz="2200" b="1" smtClean="0">
                <a:latin typeface="Courier New" pitchFamily="49" charset="0"/>
              </a:rPr>
              <a:t>glHint(</a:t>
            </a:r>
            <a:r>
              <a:rPr lang="en-US" altLang="zh-TW" sz="1200" b="1" smtClean="0">
                <a:latin typeface="Courier New" pitchFamily="49" charset="0"/>
              </a:rPr>
              <a:t> </a:t>
            </a:r>
            <a:r>
              <a:rPr lang="en-US" altLang="zh-TW" sz="2000" b="1" smtClean="0">
                <a:latin typeface="Courier New" pitchFamily="49" charset="0"/>
              </a:rPr>
              <a:t>GL_PERSPECTIVE_CORRECTION_HINT, hint</a:t>
            </a:r>
            <a:r>
              <a:rPr lang="en-US" altLang="zh-TW" sz="1000" b="1" smtClean="0">
                <a:latin typeface="Courier New" pitchFamily="49" charset="0"/>
              </a:rPr>
              <a:t> </a:t>
            </a:r>
            <a:r>
              <a:rPr lang="en-US" altLang="zh-TW" sz="2200" b="1" smtClean="0">
                <a:latin typeface="Courier New" pitchFamily="49" charset="0"/>
              </a:rPr>
              <a:t>)</a:t>
            </a:r>
            <a:endParaRPr lang="en-US" altLang="zh-TW" sz="2400" b="1" smtClean="0">
              <a:latin typeface="Courier New" pitchFamily="49" charset="0"/>
            </a:endParaRPr>
          </a:p>
          <a:p>
            <a:pPr lvl="1">
              <a:buFontTx/>
              <a:buNone/>
            </a:pPr>
            <a:r>
              <a:rPr lang="en-US" altLang="zh-TW" sz="2000" smtClean="0"/>
              <a:t>where </a:t>
            </a:r>
            <a:r>
              <a:rPr lang="en-US" altLang="zh-TW" sz="2000" b="1" smtClean="0">
                <a:latin typeface="Courier New" pitchFamily="49" charset="0"/>
              </a:rPr>
              <a:t>hint</a:t>
            </a:r>
            <a:r>
              <a:rPr lang="en-US" altLang="zh-TW" sz="2000" smtClean="0"/>
              <a:t> is one of </a:t>
            </a:r>
          </a:p>
          <a:p>
            <a:pPr lvl="2"/>
            <a:r>
              <a:rPr lang="en-US" altLang="zh-TW" sz="1800" b="1" smtClean="0">
                <a:latin typeface="Courier New" pitchFamily="49" charset="0"/>
              </a:rPr>
              <a:t>GL_DONT_CARE</a:t>
            </a:r>
          </a:p>
          <a:p>
            <a:pPr lvl="2"/>
            <a:r>
              <a:rPr lang="en-US" altLang="zh-TW" sz="1800" b="1" smtClean="0">
                <a:latin typeface="Courier New" pitchFamily="49" charset="0"/>
              </a:rPr>
              <a:t>GL_NICEST</a:t>
            </a:r>
          </a:p>
          <a:p>
            <a:pPr lvl="2"/>
            <a:r>
              <a:rPr lang="en-US" altLang="zh-TW" sz="1800" b="1" smtClean="0">
                <a:latin typeface="Courier New" pitchFamily="49" charset="0"/>
              </a:rPr>
              <a:t>GL_FASTEST</a:t>
            </a:r>
          </a:p>
          <a:p>
            <a:endParaRPr lang="en-US" altLang="zh-TW" smtClean="0">
              <a:latin typeface="Courier New" pitchFamily="49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E4116EA7-651A-46DE-BB30-B13BA0DC4F74}" type="slidenum">
              <a:rPr lang="es-ES" altLang="zh-TW"/>
              <a:pPr lvl="1" eaLnBrk="1" hangingPunct="1"/>
              <a:t>48</a:t>
            </a:fld>
            <a:endParaRPr lang="es-ES" altLang="zh-TW"/>
          </a:p>
        </p:txBody>
      </p:sp>
      <p:sp>
        <p:nvSpPr>
          <p:cNvPr id="481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Angel: Interactive Computer Graphics 45E © Addison-Wesley 2009</a:t>
            </a:r>
          </a:p>
        </p:txBody>
      </p:sp>
      <p:sp>
        <p:nvSpPr>
          <p:cNvPr id="49156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/>
          <a:lstStyle/>
          <a:p>
            <a:r>
              <a:rPr lang="en-US" altLang="zh-TW" smtClean="0"/>
              <a:t>Generating Texture Coordinates</a:t>
            </a:r>
          </a:p>
        </p:txBody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488" tIns="44450" rIns="90488" bIns="44450"/>
          <a:lstStyle/>
          <a:p>
            <a:pPr>
              <a:lnSpc>
                <a:spcPct val="90000"/>
              </a:lnSpc>
            </a:pPr>
            <a:r>
              <a:rPr lang="en-US" altLang="zh-TW" sz="2700" smtClean="0"/>
              <a:t>OpenGL can generate texture coordinates automatically</a:t>
            </a:r>
          </a:p>
          <a:p>
            <a:pPr lvl="1" algn="ctr">
              <a:buFontTx/>
              <a:buNone/>
            </a:pPr>
            <a:r>
              <a:rPr lang="en-US" altLang="zh-TW" sz="2200" b="1" smtClean="0">
                <a:latin typeface="Courier New" pitchFamily="49" charset="0"/>
              </a:rPr>
              <a:t>glTexGen{ifd}[v]()</a:t>
            </a:r>
          </a:p>
          <a:p>
            <a:pPr>
              <a:lnSpc>
                <a:spcPct val="90000"/>
              </a:lnSpc>
            </a:pPr>
            <a:r>
              <a:rPr lang="en-US" altLang="zh-TW" sz="2700" smtClean="0"/>
              <a:t>specify a plane</a:t>
            </a:r>
          </a:p>
          <a:p>
            <a:pPr lvl="1"/>
            <a:r>
              <a:rPr lang="en-US" altLang="zh-TW" sz="2200" smtClean="0"/>
              <a:t>generate texture coordinates based upon distance from the  plane</a:t>
            </a:r>
          </a:p>
          <a:p>
            <a:pPr>
              <a:lnSpc>
                <a:spcPct val="90000"/>
              </a:lnSpc>
            </a:pPr>
            <a:r>
              <a:rPr lang="en-US" altLang="zh-TW" sz="2700" smtClean="0"/>
              <a:t>generation modes</a:t>
            </a:r>
          </a:p>
          <a:p>
            <a:pPr lvl="1"/>
            <a:r>
              <a:rPr lang="en-US" altLang="zh-TW" sz="2200" b="1" smtClean="0">
                <a:latin typeface="Courier New" pitchFamily="49" charset="0"/>
              </a:rPr>
              <a:t>GL_OBJECT_LINEAR</a:t>
            </a:r>
            <a:endParaRPr lang="en-US" altLang="zh-TW" sz="2200" smtClean="0"/>
          </a:p>
          <a:p>
            <a:pPr lvl="1"/>
            <a:r>
              <a:rPr lang="en-US" altLang="zh-TW" sz="2200" b="1" smtClean="0">
                <a:latin typeface="Courier New" pitchFamily="49" charset="0"/>
              </a:rPr>
              <a:t>GL_EYE_LINEAR</a:t>
            </a:r>
            <a:r>
              <a:rPr lang="en-US" altLang="zh-TW" sz="2200" smtClean="0"/>
              <a:t> </a:t>
            </a:r>
          </a:p>
          <a:p>
            <a:pPr lvl="1"/>
            <a:r>
              <a:rPr lang="en-US" altLang="zh-TW" sz="2200" b="1" smtClean="0">
                <a:latin typeface="Courier New" pitchFamily="49" charset="0"/>
              </a:rPr>
              <a:t>GL_SPHERE_MAP </a:t>
            </a:r>
            <a:r>
              <a:rPr lang="en-US" altLang="zh-TW" sz="2200" smtClean="0"/>
              <a:t>(used for environmental maps)</a:t>
            </a:r>
          </a:p>
          <a:p>
            <a:endParaRPr lang="en-US" altLang="zh-TW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D71C774E-021F-49AA-8E97-78D8D6025D53}" type="slidenum">
              <a:rPr lang="es-ES" altLang="zh-TW"/>
              <a:pPr lvl="1" eaLnBrk="1" hangingPunct="1"/>
              <a:t>49</a:t>
            </a:fld>
            <a:endParaRPr lang="es-ES" altLang="zh-TW"/>
          </a:p>
        </p:txBody>
      </p:sp>
      <p:sp>
        <p:nvSpPr>
          <p:cNvPr id="5017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Angel: Interactive Computer Graphics 45E © Addison-Wesley 2009</a:t>
            </a:r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/>
          <a:lstStyle/>
          <a:p>
            <a:r>
              <a:rPr lang="en-US" altLang="zh-TW" smtClean="0"/>
              <a:t>Texture Objects</a:t>
            </a:r>
          </a:p>
        </p:txBody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488" tIns="44450" rIns="90488" bIns="44450"/>
          <a:lstStyle/>
          <a:p>
            <a:r>
              <a:rPr lang="en-US" altLang="zh-TW" sz="2800" smtClean="0"/>
              <a:t>Texture is part of the OpenGL state </a:t>
            </a:r>
          </a:p>
          <a:p>
            <a:pPr lvl="1"/>
            <a:r>
              <a:rPr lang="en-US" altLang="zh-TW" sz="2400" smtClean="0"/>
              <a:t>If we have different textures for different objects, OpenGL will be moving large amounts data from processor memory to texture memory</a:t>
            </a:r>
          </a:p>
          <a:p>
            <a:r>
              <a:rPr lang="en-US" altLang="zh-TW" sz="2800" smtClean="0"/>
              <a:t>Recent versions of OpenGL have </a:t>
            </a:r>
            <a:r>
              <a:rPr lang="en-US" altLang="zh-TW" sz="2800" i="1" smtClean="0"/>
              <a:t>texture objects</a:t>
            </a:r>
          </a:p>
          <a:p>
            <a:pPr lvl="1">
              <a:lnSpc>
                <a:spcPct val="8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altLang="zh-TW" sz="2400" smtClean="0"/>
              <a:t>one image per texture object</a:t>
            </a:r>
          </a:p>
          <a:p>
            <a:pPr lvl="1"/>
            <a:r>
              <a:rPr lang="en-US" altLang="zh-TW" sz="2400" smtClean="0"/>
              <a:t>Texture memory can hold multiple texture objects</a:t>
            </a:r>
          </a:p>
          <a:p>
            <a:endParaRPr lang="en-US" altLang="zh-TW" sz="2900" smtClean="0"/>
          </a:p>
          <a:p>
            <a:endParaRPr lang="en-US" altLang="zh-TW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6AA878CE-8667-4AF6-8A19-4BCCD7391217}" type="slidenum">
              <a:rPr lang="es-ES" altLang="zh-TW"/>
              <a:pPr lvl="1" eaLnBrk="1" hangingPunct="1"/>
              <a:t>5</a:t>
            </a:fld>
            <a:endParaRPr lang="es-ES" altLang="zh-TW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Modeling an Orange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r>
              <a:rPr lang="en-US" altLang="zh-TW" dirty="0" smtClean="0"/>
              <a:t>Start </a:t>
            </a:r>
            <a:r>
              <a:rPr lang="en-US" altLang="zh-TW" dirty="0" smtClean="0"/>
              <a:t>with an orange-colored sphere</a:t>
            </a:r>
          </a:p>
          <a:p>
            <a:pPr lvl="1"/>
            <a:r>
              <a:rPr lang="en-US" altLang="zh-TW" dirty="0" smtClean="0"/>
              <a:t>Too simple</a:t>
            </a:r>
          </a:p>
          <a:p>
            <a:r>
              <a:rPr lang="en-US" altLang="zh-TW" dirty="0" smtClean="0"/>
              <a:t>Replace sphere with a more complex shape</a:t>
            </a:r>
          </a:p>
          <a:p>
            <a:pPr lvl="1"/>
            <a:r>
              <a:rPr lang="en-US" altLang="zh-TW" dirty="0" smtClean="0"/>
              <a:t>Does not capture surface characteristics (small dimples)</a:t>
            </a:r>
          </a:p>
          <a:p>
            <a:pPr lvl="1"/>
            <a:r>
              <a:rPr lang="en-US" altLang="zh-TW" dirty="0" smtClean="0"/>
              <a:t>Takes too many polygons to model all the dimples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9041A81A-6FD0-4AF0-B952-8ABFDE1E74F6}" type="slidenum">
              <a:rPr lang="es-ES" altLang="zh-TW"/>
              <a:pPr lvl="1" eaLnBrk="1" hangingPunct="1"/>
              <a:t>50</a:t>
            </a:fld>
            <a:endParaRPr lang="es-ES" altLang="zh-TW"/>
          </a:p>
        </p:txBody>
      </p:sp>
      <p:sp>
        <p:nvSpPr>
          <p:cNvPr id="5222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Angel: Interactive Computer Graphics 45E © Addison-Wesley 2009</a:t>
            </a:r>
          </a:p>
        </p:txBody>
      </p:sp>
      <p:sp>
        <p:nvSpPr>
          <p:cNvPr id="51204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/>
          <a:lstStyle/>
          <a:p>
            <a:r>
              <a:rPr lang="en-US" altLang="zh-TW" smtClean="0"/>
              <a:t>Applying Textures II</a:t>
            </a:r>
          </a:p>
        </p:txBody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488" tIns="44450" rIns="90488" bIns="44450"/>
          <a:lstStyle/>
          <a:p>
            <a:pPr marL="590550" indent="-590550">
              <a:lnSpc>
                <a:spcPct val="90000"/>
              </a:lnSpc>
              <a:buFontTx/>
              <a:buAutoNum type="arabicPeriod"/>
            </a:pPr>
            <a:r>
              <a:rPr lang="en-US" altLang="zh-TW" sz="2700" smtClean="0"/>
              <a:t>specify textures in texture objects</a:t>
            </a:r>
          </a:p>
          <a:p>
            <a:pPr marL="590550" indent="-590550">
              <a:lnSpc>
                <a:spcPct val="90000"/>
              </a:lnSpc>
              <a:buFontTx/>
              <a:buAutoNum type="arabicPeriod"/>
            </a:pPr>
            <a:r>
              <a:rPr lang="en-US" altLang="zh-TW" sz="2700" smtClean="0"/>
              <a:t>set texture filter </a:t>
            </a:r>
          </a:p>
          <a:p>
            <a:pPr marL="590550" indent="-590550">
              <a:lnSpc>
                <a:spcPct val="90000"/>
              </a:lnSpc>
              <a:buFontTx/>
              <a:buAutoNum type="arabicPeriod"/>
            </a:pPr>
            <a:r>
              <a:rPr lang="en-US" altLang="zh-TW" sz="2700" smtClean="0"/>
              <a:t>set texture function </a:t>
            </a:r>
          </a:p>
          <a:p>
            <a:pPr marL="590550" indent="-590550">
              <a:lnSpc>
                <a:spcPct val="90000"/>
              </a:lnSpc>
              <a:buFontTx/>
              <a:buAutoNum type="arabicPeriod"/>
            </a:pPr>
            <a:r>
              <a:rPr lang="en-US" altLang="zh-TW" sz="2700" smtClean="0"/>
              <a:t>set texture wrap mode</a:t>
            </a:r>
          </a:p>
          <a:p>
            <a:pPr marL="590550" indent="-590550">
              <a:lnSpc>
                <a:spcPct val="90000"/>
              </a:lnSpc>
              <a:buFontTx/>
              <a:buAutoNum type="arabicPeriod"/>
            </a:pPr>
            <a:r>
              <a:rPr lang="en-US" altLang="zh-TW" sz="2700" smtClean="0"/>
              <a:t>set optional perspective correction hint</a:t>
            </a:r>
          </a:p>
          <a:p>
            <a:pPr marL="590550" indent="-590550">
              <a:lnSpc>
                <a:spcPct val="90000"/>
              </a:lnSpc>
              <a:buFontTx/>
              <a:buAutoNum type="arabicPeriod"/>
            </a:pPr>
            <a:r>
              <a:rPr lang="en-US" altLang="zh-TW" sz="2700" smtClean="0"/>
              <a:t>bind texture object </a:t>
            </a:r>
          </a:p>
          <a:p>
            <a:pPr marL="590550" indent="-590550">
              <a:lnSpc>
                <a:spcPct val="90000"/>
              </a:lnSpc>
              <a:buFontTx/>
              <a:buAutoNum type="arabicPeriod"/>
            </a:pPr>
            <a:r>
              <a:rPr lang="en-US" altLang="zh-TW" sz="2700" smtClean="0"/>
              <a:t>enable texturing</a:t>
            </a:r>
          </a:p>
          <a:p>
            <a:pPr marL="590550" indent="-590550">
              <a:lnSpc>
                <a:spcPct val="90000"/>
              </a:lnSpc>
              <a:buFontTx/>
              <a:buAutoNum type="arabicPeriod"/>
            </a:pPr>
            <a:r>
              <a:rPr lang="en-US" altLang="zh-TW" sz="2700" smtClean="0"/>
              <a:t>supply texture coordinates for vertex</a:t>
            </a:r>
          </a:p>
          <a:p>
            <a:pPr marL="876300" lvl="1" indent="-495300"/>
            <a:r>
              <a:rPr lang="en-US" altLang="zh-TW" sz="2200" smtClean="0"/>
              <a:t>coordinates can also be generated</a:t>
            </a:r>
          </a:p>
          <a:p>
            <a:pPr marL="590550" indent="-590550"/>
            <a:endParaRPr lang="en-US" altLang="zh-TW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0CE83BCF-8C03-4C85-907E-3458079426B2}" type="slidenum">
              <a:rPr lang="es-ES" altLang="zh-TW"/>
              <a:pPr lvl="1" eaLnBrk="1" hangingPunct="1"/>
              <a:t>51</a:t>
            </a:fld>
            <a:endParaRPr lang="es-ES" altLang="zh-TW"/>
          </a:p>
        </p:txBody>
      </p:sp>
      <p:sp>
        <p:nvSpPr>
          <p:cNvPr id="5427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Angel: Interactive Computer Graphics 45E © Addison-Wesley 2009</a:t>
            </a:r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Other Texture Features</a:t>
            </a:r>
          </a:p>
        </p:txBody>
      </p:sp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mtClean="0"/>
              <a:t>Environment Maps</a:t>
            </a:r>
          </a:p>
          <a:p>
            <a:pPr lvl="1"/>
            <a:r>
              <a:rPr lang="en-US" altLang="zh-TW" smtClean="0"/>
              <a:t>Start with image of environment through a wide angle lens </a:t>
            </a:r>
          </a:p>
          <a:p>
            <a:pPr lvl="2"/>
            <a:r>
              <a:rPr lang="en-US" altLang="zh-TW" smtClean="0"/>
              <a:t>Can be either a real scanned image or an image created in OpenGL</a:t>
            </a:r>
          </a:p>
          <a:p>
            <a:pPr lvl="1"/>
            <a:r>
              <a:rPr lang="en-US" altLang="zh-TW" smtClean="0"/>
              <a:t>Use this texture to generate a spherical map</a:t>
            </a:r>
          </a:p>
          <a:p>
            <a:pPr lvl="1"/>
            <a:r>
              <a:rPr lang="en-US" altLang="zh-TW" smtClean="0"/>
              <a:t>Use automatic texture coordinate generation</a:t>
            </a:r>
          </a:p>
          <a:p>
            <a:endParaRPr lang="en-US" altLang="zh-TW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 err="1" smtClean="0"/>
              <a:t>Multitexturing</a:t>
            </a:r>
            <a:endParaRPr lang="en-US" altLang="zh-TW" dirty="0" smtClean="0"/>
          </a:p>
          <a:p>
            <a:pPr lvl="1">
              <a:defRPr/>
            </a:pPr>
            <a:r>
              <a:rPr lang="en-US" altLang="zh-TW" dirty="0" smtClean="0"/>
              <a:t>Apply a sequence of textures through cascaded texture units</a:t>
            </a:r>
          </a:p>
          <a:p>
            <a:pPr marL="0" indent="0">
              <a:buFont typeface="Arial" charset="0"/>
              <a:buNone/>
              <a:defRPr/>
            </a:pPr>
            <a:r>
              <a:rPr lang="en-US" altLang="zh-TW" sz="2400" dirty="0" smtClean="0">
                <a:solidFill>
                  <a:schemeClr val="accent6">
                    <a:lumMod val="75000"/>
                  </a:schemeClr>
                </a:solidFill>
              </a:rPr>
              <a:t>void glMultiTexCoord2f(</a:t>
            </a:r>
            <a:r>
              <a:rPr lang="en-US" altLang="zh-TW" sz="2400" dirty="0" err="1" smtClean="0">
                <a:solidFill>
                  <a:schemeClr val="accent6">
                    <a:lumMod val="75000"/>
                  </a:schemeClr>
                </a:solidFill>
              </a:rPr>
              <a:t>GLenum</a:t>
            </a:r>
            <a:r>
              <a:rPr lang="en-US" altLang="zh-TW" sz="2400" dirty="0" smtClean="0">
                <a:solidFill>
                  <a:schemeClr val="accent6">
                    <a:lumMod val="75000"/>
                  </a:schemeClr>
                </a:solidFill>
              </a:rPr>
              <a:t>  target,  </a:t>
            </a:r>
            <a:r>
              <a:rPr lang="en-US" altLang="zh-TW" sz="2400" dirty="0" err="1" smtClean="0">
                <a:solidFill>
                  <a:schemeClr val="accent6">
                    <a:lumMod val="75000"/>
                  </a:schemeClr>
                </a:solidFill>
              </a:rPr>
              <a:t>GLfloat</a:t>
            </a:r>
            <a:r>
              <a:rPr lang="en-US" altLang="zh-TW" sz="2400" dirty="0" smtClean="0">
                <a:solidFill>
                  <a:schemeClr val="accent6">
                    <a:lumMod val="75000"/>
                  </a:schemeClr>
                </a:solidFill>
              </a:rPr>
              <a:t>  s,  </a:t>
            </a:r>
            <a:r>
              <a:rPr lang="en-US" altLang="zh-TW" sz="2400" dirty="0" err="1" smtClean="0">
                <a:solidFill>
                  <a:schemeClr val="accent6">
                    <a:lumMod val="75000"/>
                  </a:schemeClr>
                </a:solidFill>
              </a:rPr>
              <a:t>GLfloat</a:t>
            </a:r>
            <a:r>
              <a:rPr lang="en-US" altLang="zh-TW" sz="2400" dirty="0" smtClean="0">
                <a:solidFill>
                  <a:schemeClr val="accent6">
                    <a:lumMod val="75000"/>
                  </a:schemeClr>
                </a:solidFill>
              </a:rPr>
              <a:t>  t);</a:t>
            </a:r>
          </a:p>
          <a:p>
            <a:pPr>
              <a:defRPr/>
            </a:pPr>
            <a:r>
              <a:rPr lang="en-US" altLang="zh-TW" sz="2400" dirty="0" smtClean="0"/>
              <a:t>Target: </a:t>
            </a:r>
            <a:r>
              <a:rPr lang="en-US" altLang="zh-TW" sz="2400" dirty="0" err="1" smtClean="0"/>
              <a:t>GL_TEXTURE</a:t>
            </a:r>
            <a:r>
              <a:rPr lang="en-US" altLang="zh-TW" sz="2400" i="1" dirty="0" err="1" smtClean="0"/>
              <a:t>i</a:t>
            </a:r>
            <a:endParaRPr lang="en-US" altLang="zh-TW" sz="2400" i="1" dirty="0"/>
          </a:p>
          <a:p>
            <a:pPr>
              <a:defRPr/>
            </a:pPr>
            <a:r>
              <a:rPr lang="en-US" altLang="zh-TW" sz="2400" i="1" dirty="0" smtClean="0"/>
              <a:t>Ex:</a:t>
            </a:r>
          </a:p>
          <a:p>
            <a:pPr marL="400050" lvl="1" indent="0">
              <a:buFont typeface="Arial" charset="0"/>
              <a:buNone/>
              <a:defRPr/>
            </a:pPr>
            <a:r>
              <a:rPr lang="en-US" altLang="zh-TW" sz="2000" dirty="0" smtClean="0"/>
              <a:t>glTexCoord2f(0, 1);</a:t>
            </a:r>
            <a:endParaRPr lang="en-US" altLang="zh-TW" sz="2000" i="1" dirty="0" smtClean="0"/>
          </a:p>
          <a:p>
            <a:pPr marL="400050" lvl="1" indent="0">
              <a:buFont typeface="Arial" charset="0"/>
              <a:buNone/>
              <a:defRPr/>
            </a:pPr>
            <a:r>
              <a:rPr lang="en-US" altLang="zh-TW" sz="2000" dirty="0" smtClean="0"/>
              <a:t>glMultiTexCoord2f(GL_TEXTURE1, 0.3, 0.6);</a:t>
            </a:r>
          </a:p>
          <a:p>
            <a:pPr marL="400050" lvl="1" indent="0">
              <a:buFont typeface="Arial" charset="0"/>
              <a:buNone/>
              <a:defRPr/>
            </a:pPr>
            <a:r>
              <a:rPr lang="en-US" altLang="zh-TW" sz="2000" dirty="0" smtClean="0"/>
              <a:t>glVertex3f(20, 20, 0);</a:t>
            </a:r>
            <a:endParaRPr lang="zh-TW" alt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Solid texture</a:t>
            </a:r>
            <a:endParaRPr lang="zh-TW" altLang="en-US" smtClean="0"/>
          </a:p>
        </p:txBody>
      </p:sp>
      <p:sp>
        <p:nvSpPr>
          <p:cNvPr id="5427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1285875"/>
            <a:ext cx="3857625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3429000"/>
            <a:ext cx="7502525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文字方塊 5"/>
          <p:cNvSpPr txBox="1">
            <a:spLocks noChangeArrowheads="1"/>
          </p:cNvSpPr>
          <p:nvPr/>
        </p:nvSpPr>
        <p:spPr bwMode="auto">
          <a:xfrm>
            <a:off x="1106488" y="6027738"/>
            <a:ext cx="69310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b="1"/>
              <a:t>Solid Texture Synthesis from 2D Exemplars 2007</a:t>
            </a:r>
          </a:p>
          <a:p>
            <a:pPr eaLnBrk="1" hangingPunct="1"/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Shadow </a:t>
            </a:r>
            <a:r>
              <a:rPr lang="en-US" altLang="zh-TW" dirty="0" smtClean="0"/>
              <a:t>mapping 1978</a:t>
            </a:r>
            <a:endParaRPr lang="zh-TW" altLang="en-US" dirty="0" smtClean="0"/>
          </a:p>
        </p:txBody>
      </p:sp>
      <p:sp>
        <p:nvSpPr>
          <p:cNvPr id="5529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 smtClean="0"/>
          </a:p>
        </p:txBody>
      </p:sp>
      <p:pic>
        <p:nvPicPr>
          <p:cNvPr id="62466" name="Picture 2" descr="http://www.opengl-tutorial.org/assets/images/tuto-16-shadow-mapping/DepthTex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04864"/>
            <a:ext cx="2808312" cy="280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007604" y="5301208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Depth image</a:t>
            </a:r>
          </a:p>
          <a:p>
            <a:r>
              <a:rPr lang="en-US" altLang="zh-TW" dirty="0" smtClean="0"/>
              <a:t>from the view of </a:t>
            </a:r>
            <a:r>
              <a:rPr lang="en-US" altLang="zh-TW" dirty="0" smtClean="0">
                <a:solidFill>
                  <a:srgbClr val="FF0000"/>
                </a:solidFill>
              </a:rPr>
              <a:t>light source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62468" name="Picture 4" descr="http://www.opengl-tutorial.org/assets/images/tuto-16-shadow-mapping/1rstTr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296" y="1615635"/>
            <a:ext cx="4612488" cy="357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4868371" y="5214191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image</a:t>
            </a:r>
          </a:p>
          <a:p>
            <a:r>
              <a:rPr lang="en-US" altLang="zh-TW" dirty="0" smtClean="0"/>
              <a:t>from the view of </a:t>
            </a:r>
            <a:r>
              <a:rPr lang="en-US" altLang="zh-TW" dirty="0" smtClean="0">
                <a:solidFill>
                  <a:srgbClr val="FF0000"/>
                </a:solidFill>
              </a:rPr>
              <a:t>eye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006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Basic Steps of Shadow Maps</a:t>
            </a:r>
            <a:endParaRPr lang="zh-TW" altLang="en-US" smtClean="0"/>
          </a:p>
        </p:txBody>
      </p:sp>
      <p:sp>
        <p:nvSpPr>
          <p:cNvPr id="5632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400" smtClean="0"/>
              <a:t>Render the scene from the </a:t>
            </a:r>
            <a:r>
              <a:rPr lang="en-US" altLang="zh-TW" sz="2400" smtClean="0">
                <a:solidFill>
                  <a:srgbClr val="FF0000"/>
                </a:solidFill>
              </a:rPr>
              <a:t>light’s point of view</a:t>
            </a:r>
            <a:r>
              <a:rPr lang="en-US" altLang="zh-TW" sz="2400" smtClean="0"/>
              <a:t>, Use the light’s depth buffer as a texture (shadow map), </a:t>
            </a:r>
          </a:p>
          <a:p>
            <a:r>
              <a:rPr lang="en-US" altLang="zh-TW" sz="2400" smtClean="0"/>
              <a:t>Projectively texture the shadow map onto the scene, </a:t>
            </a:r>
          </a:p>
          <a:p>
            <a:r>
              <a:rPr lang="en-US" altLang="zh-TW" sz="2400" smtClean="0"/>
              <a:t>Use “texture color”(comparison result) in fragment shading. </a:t>
            </a:r>
          </a:p>
          <a:p>
            <a:endParaRPr lang="zh-TW" altLang="en-US" smtClean="0"/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3286125"/>
            <a:ext cx="750252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Hair rendering</a:t>
            </a:r>
            <a:endParaRPr lang="zh-TW" altLang="en-US" smtClean="0"/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071688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2071688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文字方塊 5"/>
          <p:cNvSpPr txBox="1">
            <a:spLocks noChangeArrowheads="1"/>
          </p:cNvSpPr>
          <p:nvPr/>
        </p:nvSpPr>
        <p:spPr bwMode="auto">
          <a:xfrm>
            <a:off x="5000625" y="5000625"/>
            <a:ext cx="2714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/>
              <a:t>Without shadow</a:t>
            </a:r>
            <a:endParaRPr lang="zh-TW" altLang="en-US"/>
          </a:p>
        </p:txBody>
      </p:sp>
      <p:sp>
        <p:nvSpPr>
          <p:cNvPr id="57350" name="文字方塊 6"/>
          <p:cNvSpPr txBox="1">
            <a:spLocks noChangeArrowheads="1"/>
          </p:cNvSpPr>
          <p:nvPr/>
        </p:nvSpPr>
        <p:spPr bwMode="auto">
          <a:xfrm>
            <a:off x="1571625" y="5000625"/>
            <a:ext cx="2714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/>
              <a:t>shadow</a:t>
            </a:r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Deep shadow map</a:t>
            </a:r>
            <a:endParaRPr lang="zh-TW" altLang="en-US" smtClean="0"/>
          </a:p>
        </p:txBody>
      </p:sp>
      <p:sp>
        <p:nvSpPr>
          <p:cNvPr id="5837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mtClean="0"/>
              <a:t>A two dimensional visibility function.</a:t>
            </a:r>
            <a:endParaRPr lang="zh-TW" altLang="en-US" smtClean="0"/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2071688"/>
            <a:ext cx="5381625" cy="355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5643563"/>
            <a:ext cx="62865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Tangent space</a:t>
            </a:r>
            <a:endParaRPr lang="zh-TW" altLang="en-US" smtClean="0"/>
          </a:p>
        </p:txBody>
      </p:sp>
      <p:sp>
        <p:nvSpPr>
          <p:cNvPr id="5939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6125"/>
            <a:ext cx="4076700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6" descr="http://www.blacksmith-studios.dk/images/projects/bumpmapping_tut/tangent_space_illustra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3429000"/>
            <a:ext cx="3000375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8" descr="http://www.blacksmith-studios.dk/images/projects/bumpmapping_tut/normal_map_examp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557338"/>
            <a:ext cx="307657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10" descr="http://www.blacksmith-studios.dk/images/projects/bumpmapping_tut/normal_map_illustrati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285875"/>
            <a:ext cx="2286000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TBN matrix (</a:t>
            </a:r>
            <a:r>
              <a:rPr lang="en-US" altLang="zh-TW" b="1" smtClean="0"/>
              <a:t>T</a:t>
            </a:r>
            <a:r>
              <a:rPr lang="en-US" altLang="zh-TW" smtClean="0"/>
              <a:t>angent, </a:t>
            </a:r>
            <a:r>
              <a:rPr lang="en-US" altLang="zh-TW" b="1" smtClean="0"/>
              <a:t>B</a:t>
            </a:r>
            <a:r>
              <a:rPr lang="en-US" altLang="zh-TW" smtClean="0"/>
              <a:t>inormal, </a:t>
            </a:r>
            <a:r>
              <a:rPr lang="en-US" altLang="zh-TW" b="1" smtClean="0"/>
              <a:t>N</a:t>
            </a:r>
            <a:r>
              <a:rPr lang="en-US" altLang="zh-TW" smtClean="0"/>
              <a:t>ormal)</a:t>
            </a:r>
            <a:endParaRPr lang="zh-TW" altLang="en-US" smtClean="0"/>
          </a:p>
        </p:txBody>
      </p:sp>
      <p:sp>
        <p:nvSpPr>
          <p:cNvPr id="6041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fr-FR" altLang="zh-TW" sz="2400" smtClean="0"/>
              <a:t>T = normalize(dx/du, dy/du, dz/du)</a:t>
            </a:r>
          </a:p>
          <a:p>
            <a:pPr>
              <a:buFont typeface="Arial" charset="0"/>
              <a:buNone/>
            </a:pPr>
            <a:r>
              <a:rPr lang="fr-FR" altLang="zh-TW" sz="2400" smtClean="0"/>
              <a:t>N = T × normalize(dx/dv, dy/dv, dz/dv)</a:t>
            </a:r>
          </a:p>
          <a:p>
            <a:pPr>
              <a:buFont typeface="Arial" charset="0"/>
              <a:buNone/>
            </a:pPr>
            <a:r>
              <a:rPr lang="fr-FR" altLang="zh-TW" sz="2400" smtClean="0"/>
              <a:t>B = N × T</a:t>
            </a:r>
            <a:endParaRPr lang="zh-TW" altLang="en-US" sz="2400" smtClean="0"/>
          </a:p>
        </p:txBody>
      </p:sp>
      <p:pic>
        <p:nvPicPr>
          <p:cNvPr id="60420" name="Picture 2" descr="http://www.blacksmith-studios.dk/images/projects/bumpmapping_tut/matrix_space_conversion_examp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1785938"/>
            <a:ext cx="244792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23BA56C2-3948-4E15-8707-6F664C0D64AE}" type="slidenum">
              <a:rPr lang="es-ES" altLang="zh-TW"/>
              <a:pPr lvl="1" eaLnBrk="1" hangingPunct="1"/>
              <a:t>6</a:t>
            </a:fld>
            <a:endParaRPr lang="es-ES" altLang="zh-TW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Modeling an Orange (2)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mtClean="0"/>
              <a:t>Take a picture of a real orange, scan it, and “paste” onto simple geometric model</a:t>
            </a:r>
          </a:p>
          <a:p>
            <a:pPr lvl="1"/>
            <a:r>
              <a:rPr lang="en-US" altLang="zh-TW" smtClean="0"/>
              <a:t>This process is known as texture mapping</a:t>
            </a:r>
          </a:p>
          <a:p>
            <a:r>
              <a:rPr lang="en-US" altLang="zh-TW" smtClean="0"/>
              <a:t>Still might not be sufficient because resulting surface will be smooth</a:t>
            </a:r>
          </a:p>
          <a:p>
            <a:pPr lvl="1"/>
            <a:r>
              <a:rPr lang="en-US" altLang="zh-TW" smtClean="0"/>
              <a:t>Need to change local shape</a:t>
            </a:r>
          </a:p>
          <a:p>
            <a:pPr lvl="1"/>
            <a:r>
              <a:rPr lang="en-US" altLang="zh-TW" smtClean="0"/>
              <a:t>Bump mapping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Ambient Occlusion</a:t>
            </a:r>
            <a:br>
              <a:rPr lang="en-US" altLang="zh-TW" smtClean="0"/>
            </a:br>
            <a:r>
              <a:rPr lang="en-US" altLang="zh-TW" sz="2400" b="1" smtClean="0"/>
              <a:t>"Production-Ready Global Illumination", SIGGRAPH 2002</a:t>
            </a:r>
            <a:endParaRPr lang="zh-TW" altLang="en-US" smtClean="0"/>
          </a:p>
        </p:txBody>
      </p:sp>
      <p:pic>
        <p:nvPicPr>
          <p:cNvPr id="6144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1557338"/>
            <a:ext cx="3502025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444" name="Object 2"/>
          <p:cNvGraphicFramePr>
            <a:graphicFrameLocks noChangeAspect="1"/>
          </p:cNvGraphicFramePr>
          <p:nvPr/>
        </p:nvGraphicFramePr>
        <p:xfrm>
          <a:off x="428625" y="2071688"/>
          <a:ext cx="3956050" cy="78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9" name="Equation" r:id="rId4" imgW="1854200" imgH="368300" progId="Equation.3">
                  <p:embed/>
                </p:oleObj>
              </mc:Choice>
              <mc:Fallback>
                <p:oleObj name="Equation" r:id="rId4" imgW="1854200" imgH="3683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2071688"/>
                        <a:ext cx="3956050" cy="785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5" name="文字方塊 9"/>
          <p:cNvSpPr txBox="1">
            <a:spLocks noChangeArrowheads="1"/>
          </p:cNvSpPr>
          <p:nvPr/>
        </p:nvSpPr>
        <p:spPr bwMode="auto">
          <a:xfrm>
            <a:off x="500063" y="1557338"/>
            <a:ext cx="3571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On Lambertian surface</a:t>
            </a:r>
            <a:endParaRPr lang="zh-TW" altLang="en-US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357188" y="3000375"/>
          <a:ext cx="3956050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0" name="Equation" r:id="rId6" imgW="1854200" imgH="368300" progId="Equation.3">
                  <p:embed/>
                </p:oleObj>
              </mc:Choice>
              <mc:Fallback>
                <p:oleObj name="Equation" r:id="rId6" imgW="1854200" imgH="3683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8" y="3000375"/>
                        <a:ext cx="3956050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文字方塊 11"/>
          <p:cNvSpPr txBox="1">
            <a:spLocks noChangeArrowheads="1"/>
          </p:cNvSpPr>
          <p:nvPr/>
        </p:nvSpPr>
        <p:spPr bwMode="auto">
          <a:xfrm>
            <a:off x="357188" y="4071938"/>
            <a:ext cx="4071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/>
              <a:t>Define ambient occlusion value</a:t>
            </a:r>
            <a:endParaRPr lang="zh-TW" altLang="en-US"/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496888" y="4427538"/>
          <a:ext cx="3819525" cy="1004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1" name="Equation" r:id="rId8" imgW="1790700" imgH="431800" progId="Equation.3">
                  <p:embed/>
                </p:oleObj>
              </mc:Choice>
              <mc:Fallback>
                <p:oleObj name="Equation" r:id="rId8" imgW="1790700" imgH="431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888" y="4427538"/>
                        <a:ext cx="3819525" cy="1004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3929063"/>
            <a:ext cx="316865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5786438" y="5929313"/>
            <a:ext cx="20716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/>
              <a:t>bent normal</a:t>
            </a:r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2" grpId="0"/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Screen space</a:t>
            </a:r>
            <a:endParaRPr lang="zh-TW" altLang="en-US" smtClean="0"/>
          </a:p>
        </p:txBody>
      </p:sp>
      <p:sp>
        <p:nvSpPr>
          <p:cNvPr id="6246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1557338"/>
            <a:ext cx="7334250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Texture Mapping in Quake</a:t>
            </a:r>
            <a:endParaRPr lang="zh-TW" altLang="en-US" smtClean="0"/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2214563"/>
            <a:ext cx="2073275" cy="154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3" y="2214563"/>
            <a:ext cx="21717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3" y="4214813"/>
            <a:ext cx="21717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2243138"/>
            <a:ext cx="21717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4143375"/>
            <a:ext cx="21717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6" name="文字方塊 8"/>
          <p:cNvSpPr txBox="1">
            <a:spLocks noChangeArrowheads="1"/>
          </p:cNvSpPr>
          <p:nvPr/>
        </p:nvSpPr>
        <p:spPr bwMode="auto">
          <a:xfrm>
            <a:off x="785813" y="1714500"/>
            <a:ext cx="19288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b="1"/>
              <a:t>Light Map</a:t>
            </a:r>
            <a:endParaRPr lang="zh-TW" altLang="en-US"/>
          </a:p>
        </p:txBody>
      </p:sp>
      <p:sp>
        <p:nvSpPr>
          <p:cNvPr id="63497" name="文字方塊 9"/>
          <p:cNvSpPr txBox="1">
            <a:spLocks noChangeArrowheads="1"/>
          </p:cNvSpPr>
          <p:nvPr/>
        </p:nvSpPr>
        <p:spPr bwMode="auto">
          <a:xfrm>
            <a:off x="3606800" y="1714500"/>
            <a:ext cx="193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b="1"/>
              <a:t>Texture Only</a:t>
            </a:r>
            <a:endParaRPr lang="zh-TW" altLang="en-US"/>
          </a:p>
        </p:txBody>
      </p:sp>
      <p:sp>
        <p:nvSpPr>
          <p:cNvPr id="63498" name="文字方塊 10"/>
          <p:cNvSpPr txBox="1">
            <a:spLocks noChangeArrowheads="1"/>
          </p:cNvSpPr>
          <p:nvPr/>
        </p:nvSpPr>
        <p:spPr bwMode="auto">
          <a:xfrm>
            <a:off x="5786438" y="1714500"/>
            <a:ext cx="3357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b="1"/>
              <a:t>Texture &amp; Light Maps</a:t>
            </a:r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64515" name="內容版面配置區 2"/>
          <p:cNvSpPr>
            <a:spLocks noGrp="1"/>
          </p:cNvSpPr>
          <p:nvPr>
            <p:ph idx="1"/>
          </p:nvPr>
        </p:nvSpPr>
        <p:spPr>
          <a:xfrm>
            <a:off x="6572250" y="3857625"/>
            <a:ext cx="2357438" cy="2786063"/>
          </a:xfrm>
        </p:spPr>
        <p:txBody>
          <a:bodyPr/>
          <a:lstStyle/>
          <a:p>
            <a:r>
              <a:rPr lang="en-US" altLang="zh-TW" smtClean="0"/>
              <a:t>GI texture using radiosity</a:t>
            </a:r>
            <a:endParaRPr lang="zh-TW" altLang="en-US" smtClean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9921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788" y="0"/>
            <a:ext cx="639921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7550"/>
            <a:ext cx="639921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5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62725" cy="1143000"/>
          </a:xfrm>
        </p:spPr>
        <p:txBody>
          <a:bodyPr/>
          <a:lstStyle/>
          <a:p>
            <a:pPr algn="l"/>
            <a:r>
              <a:rPr lang="en-US" altLang="zh-TW" smtClean="0"/>
              <a:t>UV mapping</a:t>
            </a:r>
            <a:endParaRPr lang="zh-TW" altLang="en-US" smtClean="0"/>
          </a:p>
        </p:txBody>
      </p:sp>
      <p:sp>
        <p:nvSpPr>
          <p:cNvPr id="2457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3973513"/>
            <a:ext cx="2801938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8" y="3995738"/>
            <a:ext cx="2170112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1628775"/>
            <a:ext cx="27622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019300"/>
            <a:ext cx="3324225" cy="166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62725" cy="1143000"/>
          </a:xfrm>
        </p:spPr>
        <p:txBody>
          <a:bodyPr/>
          <a:lstStyle/>
          <a:p>
            <a:r>
              <a:rPr lang="en-US" altLang="zh-TW" smtClean="0"/>
              <a:t>Complex model</a:t>
            </a:r>
            <a:endParaRPr lang="zh-TW" altLang="en-US" smtClean="0"/>
          </a:p>
        </p:txBody>
      </p:sp>
      <p:sp>
        <p:nvSpPr>
          <p:cNvPr id="2560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25604" name="Picture 4" descr="http://www.blender.org/typo3temp/pics/f1f9d92d8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133600"/>
            <a:ext cx="6489700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文字方塊 5"/>
          <p:cNvSpPr txBox="1">
            <a:spLocks noChangeArrowheads="1"/>
          </p:cNvSpPr>
          <p:nvPr/>
        </p:nvSpPr>
        <p:spPr bwMode="auto">
          <a:xfrm>
            <a:off x="2051050" y="5661025"/>
            <a:ext cx="4249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>
                <a:latin typeface="Arial" charset="0"/>
              </a:rPr>
              <a:t>Blender uv mapping</a:t>
            </a:r>
            <a:endParaRPr lang="zh-TW" altLang="en-US"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477000"/>
            <a:ext cx="213360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728" rIns="45720" numCol="1" anchorCtr="0" compatLnSpc="1">
            <a:prstTxWarp prst="textNoShape">
              <a:avLst/>
            </a:prstTxWarp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lvl="1" eaLnBrk="1" hangingPunct="1"/>
            <a:fld id="{EAAA42BD-C208-49DE-98AF-81515FEF4BC1}" type="slidenum">
              <a:rPr lang="es-ES" altLang="zh-TW"/>
              <a:pPr lvl="1" eaLnBrk="1" hangingPunct="1"/>
              <a:t>9</a:t>
            </a:fld>
            <a:endParaRPr lang="es-ES" altLang="zh-TW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Three </a:t>
            </a:r>
            <a:r>
              <a:rPr lang="en-US" altLang="zh-TW" dirty="0" smtClean="0"/>
              <a:t>Basic Types </a:t>
            </a:r>
            <a:r>
              <a:rPr lang="en-US" altLang="zh-TW" dirty="0" smtClean="0"/>
              <a:t>of Mapping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mtClean="0"/>
              <a:t>Texture Mapping</a:t>
            </a:r>
          </a:p>
          <a:p>
            <a:pPr lvl="1"/>
            <a:r>
              <a:rPr lang="en-US" altLang="zh-TW" smtClean="0"/>
              <a:t>Uses images to fill inside of polygons</a:t>
            </a:r>
          </a:p>
          <a:p>
            <a:r>
              <a:rPr lang="en-US" altLang="zh-TW" smtClean="0"/>
              <a:t>Environment (reflection mapping)</a:t>
            </a:r>
          </a:p>
          <a:p>
            <a:pPr lvl="1"/>
            <a:r>
              <a:rPr lang="en-US" altLang="zh-TW" smtClean="0"/>
              <a:t>Uses a picture of the environment for texture maps</a:t>
            </a:r>
          </a:p>
          <a:p>
            <a:pPr lvl="1"/>
            <a:r>
              <a:rPr lang="en-US" altLang="zh-TW" smtClean="0"/>
              <a:t>Allows simulation of highly specular surfaces</a:t>
            </a:r>
          </a:p>
          <a:p>
            <a:r>
              <a:rPr lang="en-US" altLang="zh-TW" smtClean="0"/>
              <a:t>Bump mapping</a:t>
            </a:r>
          </a:p>
          <a:p>
            <a:pPr lvl="1"/>
            <a:r>
              <a:rPr lang="en-US" altLang="zh-TW" smtClean="0"/>
              <a:t>Emulates altering normal vectors during the rendering process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40404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16203</TotalTime>
  <Words>1927</Words>
  <Application>Microsoft Office PowerPoint</Application>
  <PresentationFormat>如螢幕大小 (4:3)</PresentationFormat>
  <Paragraphs>493</Paragraphs>
  <Slides>63</Slides>
  <Notes>26</Notes>
  <HiddenSlides>0</HiddenSlides>
  <MMClips>0</MMClips>
  <ScaleCrop>false</ScaleCrop>
  <HeadingPairs>
    <vt:vector size="8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63</vt:i4>
      </vt:variant>
    </vt:vector>
  </HeadingPairs>
  <TitlesOfParts>
    <vt:vector size="73" baseType="lpstr">
      <vt:lpstr>新細明體</vt:lpstr>
      <vt:lpstr>標楷體</vt:lpstr>
      <vt:lpstr>Arial</vt:lpstr>
      <vt:lpstr>Book Antiqua</vt:lpstr>
      <vt:lpstr>Calibri</vt:lpstr>
      <vt:lpstr>Courier New</vt:lpstr>
      <vt:lpstr>Symbol</vt:lpstr>
      <vt:lpstr>Times New Roman</vt:lpstr>
      <vt:lpstr>Office 佈景主題</vt:lpstr>
      <vt:lpstr>Equation</vt:lpstr>
      <vt:lpstr>PowerPoint 簡報</vt:lpstr>
      <vt:lpstr>Objectives</vt:lpstr>
      <vt:lpstr>The Limits of Geometric Modeling</vt:lpstr>
      <vt:lpstr>Modeling an Orange</vt:lpstr>
      <vt:lpstr>Modeling an Orange</vt:lpstr>
      <vt:lpstr>Modeling an Orange (2)</vt:lpstr>
      <vt:lpstr>UV mapping</vt:lpstr>
      <vt:lpstr>Complex model</vt:lpstr>
      <vt:lpstr>Three Basic Types of Mapping</vt:lpstr>
      <vt:lpstr>Texture Mapping</vt:lpstr>
      <vt:lpstr>Environment Mapping </vt:lpstr>
      <vt:lpstr>Bump Mapping</vt:lpstr>
      <vt:lpstr>Where does mapping take place?</vt:lpstr>
      <vt:lpstr>Is it simple?</vt:lpstr>
      <vt:lpstr>Coordinate Systems</vt:lpstr>
      <vt:lpstr>Texture Mapping</vt:lpstr>
      <vt:lpstr>Mapping Functions</vt:lpstr>
      <vt:lpstr>Backward Mapping</vt:lpstr>
      <vt:lpstr>Two-part mapping</vt:lpstr>
      <vt:lpstr>Cylindrical Mapping</vt:lpstr>
      <vt:lpstr>Spherical Map</vt:lpstr>
      <vt:lpstr>Box Mapping</vt:lpstr>
      <vt:lpstr>Second Mapping</vt:lpstr>
      <vt:lpstr>Aliasing</vt:lpstr>
      <vt:lpstr>Area Averaging</vt:lpstr>
      <vt:lpstr>Perspective correctness</vt:lpstr>
      <vt:lpstr>OpenGL Texture Mapping</vt:lpstr>
      <vt:lpstr>Objectives</vt:lpstr>
      <vt:lpstr>Basic Stragegy</vt:lpstr>
      <vt:lpstr>Texture Mapping</vt:lpstr>
      <vt:lpstr>Texture Example</vt:lpstr>
      <vt:lpstr>Texture Mapping and the OpenGL Pipeline</vt:lpstr>
      <vt:lpstr>Specifying a Texture Image</vt:lpstr>
      <vt:lpstr>Define  Image as a Texture</vt:lpstr>
      <vt:lpstr>Converting A Texture Image</vt:lpstr>
      <vt:lpstr>Mapping a Texture</vt:lpstr>
      <vt:lpstr>Typical Code</vt:lpstr>
      <vt:lpstr>Interpolation</vt:lpstr>
      <vt:lpstr>Texture Parameters</vt:lpstr>
      <vt:lpstr>Wrapping Mode</vt:lpstr>
      <vt:lpstr>Magnification and Minification</vt:lpstr>
      <vt:lpstr>Filter Modes</vt:lpstr>
      <vt:lpstr>Mipmapped Textures</vt:lpstr>
      <vt:lpstr>Mipmap example</vt:lpstr>
      <vt:lpstr>Example</vt:lpstr>
      <vt:lpstr>Texture Functions</vt:lpstr>
      <vt:lpstr>Perspective Correction Hint</vt:lpstr>
      <vt:lpstr>Generating Texture Coordinates</vt:lpstr>
      <vt:lpstr>Texture Objects</vt:lpstr>
      <vt:lpstr>Applying Textures II</vt:lpstr>
      <vt:lpstr>Other Texture Features</vt:lpstr>
      <vt:lpstr>PowerPoint 簡報</vt:lpstr>
      <vt:lpstr>Solid texture</vt:lpstr>
      <vt:lpstr>Shadow mapping 1978</vt:lpstr>
      <vt:lpstr>Basic Steps of Shadow Maps</vt:lpstr>
      <vt:lpstr>Hair rendering</vt:lpstr>
      <vt:lpstr>Deep shadow map</vt:lpstr>
      <vt:lpstr>Tangent space</vt:lpstr>
      <vt:lpstr>TBN matrix (Tangent, Binormal, Normal)</vt:lpstr>
      <vt:lpstr>Ambient Occlusion "Production-Ready Global Illumination", SIGGRAPH 2002</vt:lpstr>
      <vt:lpstr>Screen space</vt:lpstr>
      <vt:lpstr>Texture Mapping in Quake</vt:lpstr>
      <vt:lpstr>PowerPoint 簡報</vt:lpstr>
    </vt:vector>
  </TitlesOfParts>
  <Company>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Computer Graphics</dc:title>
  <dc:creator>lee</dc:creator>
  <cp:lastModifiedBy>Ming-Te Chi</cp:lastModifiedBy>
  <cp:revision>571</cp:revision>
  <dcterms:created xsi:type="dcterms:W3CDTF">1999-02-12T03:08:44Z</dcterms:created>
  <dcterms:modified xsi:type="dcterms:W3CDTF">2019-06-10T03:03:16Z</dcterms:modified>
</cp:coreProperties>
</file>