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73"/>
  </p:notesMasterIdLst>
  <p:handoutMasterIdLst>
    <p:handoutMasterId r:id="rId74"/>
  </p:handoutMasterIdLst>
  <p:sldIdLst>
    <p:sldId id="329" r:id="rId2"/>
    <p:sldId id="331" r:id="rId3"/>
    <p:sldId id="332" r:id="rId4"/>
    <p:sldId id="333" r:id="rId5"/>
    <p:sldId id="334" r:id="rId6"/>
    <p:sldId id="335" r:id="rId7"/>
    <p:sldId id="462" r:id="rId8"/>
    <p:sldId id="463" r:id="rId9"/>
    <p:sldId id="337" r:id="rId10"/>
    <p:sldId id="336" r:id="rId11"/>
    <p:sldId id="338" r:id="rId12"/>
    <p:sldId id="339" r:id="rId13"/>
    <p:sldId id="464" r:id="rId14"/>
    <p:sldId id="340" r:id="rId15"/>
    <p:sldId id="341" r:id="rId16"/>
    <p:sldId id="342" r:id="rId17"/>
    <p:sldId id="343" r:id="rId18"/>
    <p:sldId id="459" r:id="rId19"/>
    <p:sldId id="460" r:id="rId20"/>
    <p:sldId id="461" r:id="rId21"/>
    <p:sldId id="387" r:id="rId22"/>
    <p:sldId id="344" r:id="rId23"/>
    <p:sldId id="346" r:id="rId24"/>
    <p:sldId id="347" r:id="rId25"/>
    <p:sldId id="348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6" r:id="rId40"/>
    <p:sldId id="369" r:id="rId41"/>
    <p:sldId id="393" r:id="rId42"/>
    <p:sldId id="394" r:id="rId43"/>
    <p:sldId id="395" r:id="rId44"/>
    <p:sldId id="396" r:id="rId45"/>
    <p:sldId id="397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11" r:id="rId54"/>
    <p:sldId id="412" r:id="rId55"/>
    <p:sldId id="408" r:id="rId56"/>
    <p:sldId id="409" r:id="rId57"/>
    <p:sldId id="410" r:id="rId58"/>
    <p:sldId id="377" r:id="rId59"/>
    <p:sldId id="378" r:id="rId60"/>
    <p:sldId id="379" r:id="rId61"/>
    <p:sldId id="381" r:id="rId62"/>
    <p:sldId id="398" r:id="rId63"/>
    <p:sldId id="413" r:id="rId64"/>
    <p:sldId id="414" r:id="rId65"/>
    <p:sldId id="466" r:id="rId66"/>
    <p:sldId id="415" r:id="rId67"/>
    <p:sldId id="416" r:id="rId68"/>
    <p:sldId id="458" r:id="rId69"/>
    <p:sldId id="465" r:id="rId70"/>
    <p:sldId id="456" r:id="rId71"/>
    <p:sldId id="457" r:id="rId72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69546" autoAdjust="0"/>
  </p:normalViewPr>
  <p:slideViewPr>
    <p:cSldViewPr showGuides="1">
      <p:cViewPr varScale="1">
        <p:scale>
          <a:sx n="80" d="100"/>
          <a:sy n="80" d="100"/>
        </p:scale>
        <p:origin x="2550" y="90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C1879199-F5DD-4C37-893E-BC5CDBE045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761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 eaLnBrk="1" hangingPunct="1">
              <a:defRPr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7C4E38A0-A09B-4FBD-B0CE-5397AD9B8F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652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graph.org/publications/newsletter/volume-43-number-2/a-survey-of-brdf-models-for-computer-graphics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addy/research/ngan05_brdf_eval.pdf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nioreflectometer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l.ict.usc.edu/lightstages/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hong_shadin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s.utah.edu/school/history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/>
              <a:t>2019</a:t>
            </a:r>
          </a:p>
          <a:p>
            <a:r>
              <a:rPr lang="en-US" altLang="zh-TW" dirty="0" smtClean="0"/>
              <a:t>Shading: which computers the pixel color based on the results of ray intersection</a:t>
            </a:r>
          </a:p>
          <a:p>
            <a:r>
              <a:rPr lang="en-US" altLang="zh-TW" dirty="0" smtClean="0"/>
              <a:t>Shading refers to depicting depth perception in 3D models or illustrations by varying levels of darkness.  (from wiki)</a:t>
            </a:r>
          </a:p>
          <a:p>
            <a:r>
              <a:rPr lang="en-US" altLang="zh-TW" dirty="0" smtClean="0"/>
              <a:t>The operation of determining the effect of a light on a material is known as shading (</a:t>
            </a:r>
            <a:r>
              <a:rPr lang="en-US" altLang="zh-TW" dirty="0" err="1" smtClean="0"/>
              <a:t>realtime</a:t>
            </a:r>
            <a:r>
              <a:rPr lang="en-US" altLang="zh-TW" dirty="0" smtClean="0"/>
              <a:t> rendering 3rd)</a:t>
            </a:r>
          </a:p>
          <a:p>
            <a:r>
              <a:rPr lang="en-US" altLang="zh-TW" dirty="0" smtClean="0"/>
              <a:t>“paint” with light (</a:t>
            </a:r>
            <a:r>
              <a:rPr lang="en-US" altLang="zh-TW" dirty="0" err="1" smtClean="0"/>
              <a:t>Fundmentals</a:t>
            </a:r>
            <a:r>
              <a:rPr lang="en-US" altLang="zh-TW" dirty="0" smtClean="0"/>
              <a:t> of CG )</a:t>
            </a:r>
            <a:endParaRPr lang="zh-TW" altLang="en-US" dirty="0" smtClean="0"/>
          </a:p>
        </p:txBody>
      </p:sp>
      <p:sp>
        <p:nvSpPr>
          <p:cNvPr id="1136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A83F6A25-DA9C-46A5-B5B8-B26981FE5B5B}" type="slidenum">
              <a:rPr lang="en-US" altLang="zh-TW" sz="1300"/>
              <a:pPr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455032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hlinkClick r:id="rId3"/>
              </a:rPr>
              <a:t>http://www.siggraph.org/publications/newsletter/volume-43-number-2/a-survey-of-brdf-models-for-computer-graphics</a:t>
            </a:r>
            <a:endParaRPr lang="zh-TW" altLang="en-US" smtClean="0"/>
          </a:p>
        </p:txBody>
      </p:sp>
      <p:sp>
        <p:nvSpPr>
          <p:cNvPr id="1228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2A74973D-466A-4B90-9C52-B53D17BE29C9}" type="slidenum">
              <a:rPr lang="en-US" altLang="zh-TW" sz="1300"/>
              <a:pPr>
                <a:spcBef>
                  <a:spcPct val="0"/>
                </a:spcBef>
              </a:pPr>
              <a:t>63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178202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http://groups.csail.mit.edu/graphics/classes/6.837/F98/Lecture19/Slide20.html</a:t>
            </a:r>
            <a:endParaRPr lang="zh-TW" altLang="en-US" smtClean="0"/>
          </a:p>
        </p:txBody>
      </p:sp>
      <p:sp>
        <p:nvSpPr>
          <p:cNvPr id="1239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E988170-636C-486E-8D59-8B8D1A9B7DCB}" type="slidenum">
              <a:rPr lang="en-US" altLang="zh-TW" sz="1300"/>
              <a:pPr>
                <a:spcBef>
                  <a:spcPct val="0"/>
                </a:spcBef>
              </a:pPr>
              <a:t>64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3929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http://voxelizator3d.wordpress.com/2007/01/03/i-put-my-blood-into-this/</a:t>
            </a:r>
            <a:endParaRPr lang="zh-TW" altLang="en-US" smtClean="0"/>
          </a:p>
        </p:txBody>
      </p:sp>
      <p:sp>
        <p:nvSpPr>
          <p:cNvPr id="1249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12C7EA1-46C6-41AE-8BFF-D5DAF24CAB3C}" type="slidenum">
              <a:rPr lang="en-US" altLang="zh-TW" sz="1300"/>
              <a:pPr>
                <a:spcBef>
                  <a:spcPct val="0"/>
                </a:spcBef>
              </a:pPr>
              <a:t>66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88580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>
                <a:hlinkClick r:id="rId3"/>
              </a:rPr>
              <a:t>http://people.csail.mit.edu/addy/research/ngan05_brdf_eval.pdf</a:t>
            </a:r>
            <a:endParaRPr lang="zh-TW" altLang="en-US" smtClean="0"/>
          </a:p>
        </p:txBody>
      </p:sp>
      <p:sp>
        <p:nvSpPr>
          <p:cNvPr id="1259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F816247-F33E-4933-AD8F-E428FE7BDA86}" type="slidenum">
              <a:rPr lang="en-US" altLang="zh-TW" sz="1300"/>
              <a:pPr>
                <a:spcBef>
                  <a:spcPct val="0"/>
                </a:spcBef>
              </a:pPr>
              <a:t>67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46125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https://en.wikipedia.org/wiki/Gonioreflectometer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E38A0-A09B-4FBD-B0CE-5397AD9B8FD0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76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http://gl.ict.usc.edu/lightstages/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E38A0-A09B-4FBD-B0CE-5397AD9B8FD0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4819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C16A71E-2EEC-4532-B80B-5C3B5683F071}" type="slidenum">
              <a:rPr lang="en-US" altLang="zh-TW" sz="1300"/>
              <a:pPr>
                <a:spcBef>
                  <a:spcPct val="0"/>
                </a:spcBef>
              </a:pPr>
              <a:t>70</a:t>
            </a:fld>
            <a:endParaRPr lang="en-US" altLang="zh-TW" sz="13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37737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Before:</a:t>
            </a:r>
          </a:p>
          <a:p>
            <a:r>
              <a:rPr lang="en-US" altLang="zh-TW" smtClean="0"/>
              <a:t>	glColor()</a:t>
            </a:r>
          </a:p>
          <a:p>
            <a:endParaRPr lang="en-US" altLang="zh-TW" smtClean="0"/>
          </a:p>
          <a:p>
            <a:r>
              <a:rPr lang="en-US" altLang="zh-TW" smtClean="0"/>
              <a:t>After:</a:t>
            </a:r>
          </a:p>
          <a:p>
            <a:r>
              <a:rPr lang="en-US" altLang="zh-TW" smtClean="0"/>
              <a:t>	glEnable(GL_LIGHTING);   ... Related lighting setup (glLightfv(); glMaterial();)</a:t>
            </a:r>
          </a:p>
          <a:p>
            <a:r>
              <a:rPr lang="en-US" altLang="zh-TW" smtClean="0"/>
              <a:t>	glNormal();</a:t>
            </a:r>
            <a:endParaRPr lang="zh-TW" altLang="en-US" smtClean="0"/>
          </a:p>
        </p:txBody>
      </p:sp>
      <p:sp>
        <p:nvSpPr>
          <p:cNvPr id="1146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F9F2F52-83C8-49C4-8E38-F7DA8ABE86FD}" type="slidenum">
              <a:rPr lang="en-US" altLang="zh-TW" sz="1300"/>
              <a:pPr>
                <a:spcBef>
                  <a:spcPct val="0"/>
                </a:spcBef>
              </a:pPr>
              <a:t>4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3520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5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58CBE149-B5DF-4C06-961B-05EEE7F8DEA7}" type="slidenum">
              <a:rPr lang="en-US" altLang="zh-TW" sz="1300"/>
              <a:pPr>
                <a:spcBef>
                  <a:spcPct val="0"/>
                </a:spcBef>
              </a:pPr>
              <a:t>9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377063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Shading</a:t>
            </a:r>
            <a:r>
              <a:rPr lang="zh-TW" altLang="en-US" smtClean="0"/>
              <a:t>的效果，也就是觀察者接受到的亮度</a:t>
            </a:r>
            <a:endParaRPr lang="en-US" altLang="zh-TW" smtClean="0"/>
          </a:p>
          <a:p>
            <a:r>
              <a:rPr lang="zh-TW" altLang="en-US" smtClean="0"/>
              <a:t>是由光源發出的亮度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0.6)</a:t>
            </a:r>
            <a:r>
              <a:rPr lang="zh-TW" altLang="en-US" smtClean="0"/>
              <a:t>，照射到材質表面，根據材質不同反射係數</a:t>
            </a:r>
            <a:r>
              <a:rPr lang="en-US" altLang="zh-TW" smtClean="0"/>
              <a:t>(</a:t>
            </a:r>
            <a:r>
              <a:rPr lang="zh-TW" altLang="en-US" smtClean="0"/>
              <a:t>左圖</a:t>
            </a:r>
            <a:r>
              <a:rPr lang="en-US" altLang="zh-TW" smtClean="0"/>
              <a:t>0.5)</a:t>
            </a:r>
            <a:r>
              <a:rPr lang="zh-TW" altLang="en-US" smtClean="0"/>
              <a:t>，兩者相乘的結果</a:t>
            </a:r>
            <a:r>
              <a:rPr lang="en-US" altLang="zh-TW" smtClean="0"/>
              <a:t>(.6 X .5 =.35</a:t>
            </a:r>
            <a:endParaRPr lang="zh-TW" altLang="en-US" smtClean="0"/>
          </a:p>
          <a:p>
            <a:r>
              <a:rPr lang="en-US" altLang="zh-TW" smtClean="0"/>
              <a:t>)    </a:t>
            </a:r>
          </a:p>
          <a:p>
            <a:r>
              <a:rPr lang="zh-TW" altLang="en-US" smtClean="0"/>
              <a:t>右圖呈現以</a:t>
            </a:r>
            <a:r>
              <a:rPr lang="en-US" altLang="zh-TW" smtClean="0"/>
              <a:t>(r, g, b)</a:t>
            </a:r>
            <a:r>
              <a:rPr lang="zh-TW" altLang="en-US" smtClean="0"/>
              <a:t>三原色</a:t>
            </a:r>
          </a:p>
        </p:txBody>
      </p:sp>
      <p:sp>
        <p:nvSpPr>
          <p:cNvPr id="116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EB54AE12-FC15-4B2E-8301-A236050F210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BDE1A298-1560-42EA-975F-A0075C4C83F1}" type="slidenum">
              <a:rPr lang="en-US" altLang="zh-TW" sz="1300"/>
              <a:pPr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97924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[Gouraud, 1971]</a:t>
            </a:r>
            <a:endParaRPr lang="zh-TW" altLang="en-US" smtClean="0"/>
          </a:p>
        </p:txBody>
      </p:sp>
      <p:sp>
        <p:nvSpPr>
          <p:cNvPr id="1187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361D3E3-CDD5-4E3B-82CF-3A601B614956}" type="slidenum">
              <a:rPr lang="en-US" altLang="zh-TW" sz="1300"/>
              <a:pPr>
                <a:spcBef>
                  <a:spcPct val="0"/>
                </a:spcBef>
              </a:pPr>
              <a:t>20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232502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B. T. Phong, Illumination for computer generated pictures, Communications of ACM 18 (1975), no. 6, 311–317.</a:t>
            </a:r>
          </a:p>
          <a:p>
            <a:r>
              <a:rPr lang="en-US" altLang="zh-TW" b="1" smtClean="0">
                <a:hlinkClick r:id="rId3"/>
              </a:rPr>
              <a:t>^</a:t>
            </a:r>
            <a:r>
              <a:rPr lang="en-US" altLang="zh-TW" smtClean="0"/>
              <a:t> University of Utah School of Computing, </a:t>
            </a:r>
            <a:r>
              <a:rPr lang="en-US" altLang="zh-TW" smtClean="0">
                <a:hlinkClick r:id="rId4"/>
              </a:rPr>
              <a:t>http://www.cs.utah.edu/school/history/#phong-ref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198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14A62BE-1E5F-459E-82C8-6D9838E76771}" type="slidenum">
              <a:rPr lang="en-US" altLang="zh-TW" sz="1300"/>
              <a:pPr>
                <a:spcBef>
                  <a:spcPct val="0"/>
                </a:spcBef>
              </a:pPr>
              <a:t>21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8005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Distance  ( 1/(a+bd+cd^2) )</a:t>
            </a:r>
            <a:endParaRPr lang="zh-TW" altLang="en-US" smtClean="0"/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DD1B7CCF-E1AA-4B44-A1F5-5116E08ACC1E}" type="slidenum">
              <a:rPr lang="en-US" altLang="zh-TW" sz="1300"/>
              <a:pPr>
                <a:spcBef>
                  <a:spcPct val="0"/>
                </a:spcBef>
              </a:pPr>
              <a:t>29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1538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218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525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43B64507-94F6-42C4-8508-884B1B04AB39}" type="slidenum">
              <a:rPr lang="en-US" altLang="zh-TW" sz="1300"/>
              <a:pPr>
                <a:spcBef>
                  <a:spcPct val="0"/>
                </a:spcBef>
              </a:pPr>
              <a:t>62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6869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CA10-C3AA-4364-BF0A-E844E38EE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808487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F3F0-3C79-42F9-907C-AEF8343FA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06279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C0CA5-368F-41F4-B7C6-F7CFEE060A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613490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BD02-A50C-46A8-B914-911BD577C2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053289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D4F6-7747-4BE8-83F2-567791046D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46159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7E67-742A-48E6-927D-817D8ACB8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0775458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5284-CD7E-4D08-8CF2-A1CD4BE778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171359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6CDA-7604-437F-A564-45E3875055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9670331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D211-C802-435E-890F-92D937339E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894793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B70F0-977F-49D8-843A-004AA53BA9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954474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B18C-041D-4F6D-B1B9-FC4DDB2A83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2535865"/>
      </p:ext>
    </p:extLst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AEF0CB8-F4D3-4745-BE4B-A876F37A9D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53340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latin typeface="Times New Roman" pitchFamily="18" charset="0"/>
              </a:rPr>
              <a:t>Computer Graphics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latin typeface="Times New Roman" pitchFamily="18" charset="0"/>
              </a:rPr>
              <a:t>Shading</a:t>
            </a:r>
            <a:endParaRPr kumimoji="0" lang="en-US" altLang="zh-TW" sz="440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kumimoji="0" lang="zh-TW" altLang="en-US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紀明德    </a:t>
            </a: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mtchi@cs.nccu.edu.tw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Department of Computer Science, </a:t>
            </a:r>
          </a:p>
          <a:p>
            <a:pPr algn="ctr" eaLnBrk="1" hangingPunct="1">
              <a:buFontTx/>
              <a:buNone/>
            </a:pPr>
            <a:r>
              <a:rPr kumimoji="0" lang="en-US" altLang="zh-TW" sz="24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 Chengchi University</a:t>
            </a:r>
            <a:endParaRPr kumimoji="0" lang="zh-TW" altLang="en-US" sz="3600" b="1">
              <a:solidFill>
                <a:srgbClr val="00FF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48641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2E288A-DB4C-430C-A2BC-57371E3405E2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infinite scattering and absorption of light can be described by the </a:t>
            </a:r>
            <a:r>
              <a:rPr lang="en-US" altLang="zh-TW" i="1" smtClean="0"/>
              <a:t>rendering equation </a:t>
            </a:r>
            <a:endParaRPr lang="en-US" altLang="zh-TW" smtClean="0"/>
          </a:p>
          <a:p>
            <a:pPr lvl="1"/>
            <a:r>
              <a:rPr lang="en-US" altLang="zh-TW" smtClean="0">
                <a:ea typeface="ＭＳ Ｐゴシック" pitchFamily="34" charset="-128"/>
              </a:rPr>
              <a:t>Cannot</a:t>
            </a:r>
            <a:r>
              <a:rPr lang="en-US" altLang="zh-TW" i="1" smtClean="0">
                <a:ea typeface="ＭＳ Ｐゴシック" pitchFamily="34" charset="-128"/>
              </a:rPr>
              <a:t> </a:t>
            </a:r>
            <a:r>
              <a:rPr lang="en-US" altLang="zh-TW" smtClean="0">
                <a:ea typeface="ＭＳ Ｐゴシック" pitchFamily="34" charset="-128"/>
              </a:rPr>
              <a:t>be</a:t>
            </a:r>
            <a:r>
              <a:rPr lang="en-US" altLang="zh-TW" i="1" smtClean="0">
                <a:ea typeface="ＭＳ Ｐゴシック" pitchFamily="34" charset="-128"/>
              </a:rPr>
              <a:t> </a:t>
            </a:r>
            <a:r>
              <a:rPr lang="en-US" altLang="zh-TW" smtClean="0">
                <a:ea typeface="ＭＳ Ｐゴシック" pitchFamily="34" charset="-128"/>
              </a:rPr>
              <a:t>solved in general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Ray tracing is a special case for perfectly reflecting surfaces</a:t>
            </a:r>
          </a:p>
          <a:p>
            <a:r>
              <a:rPr lang="en-US" altLang="zh-TW" smtClean="0"/>
              <a:t>Rendering equation is global and includes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Shadows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Multiple scattering from object to object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A9449AA-6A10-4BF6-AA52-E7AF3368609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Local vs Global Rendering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Correct shading requires a global calculation involving all objects and light sources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Incompatible with pipeline model which shades each polygon independently (local rendering)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However, in computer graphics, especially real time graphics, we are happy if things “look right”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Exist many techniques for approximating global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CEA6ADD-DFDB-49B4-B216-64918E9B4E9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Light-Material Interaction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Light that strikes an object is partially absorbed and partially scattered (reflected)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The amount reflected determines the color and brightness of the object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A surface appears red under white light because the red component of the light is reflected and the rest is absorbed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The reflected light is scattered in a manner that depends on the smoothness and orientation of the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Material in the world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Material Properties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285875" y="5286375"/>
            <a:ext cx="2357438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rot="16200000" flipH="1">
            <a:off x="1285876" y="3929062"/>
            <a:ext cx="1714500" cy="100012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 flipH="1" flipV="1">
            <a:off x="2597944" y="4617244"/>
            <a:ext cx="723900" cy="6334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文字方塊 10"/>
          <p:cNvSpPr txBox="1">
            <a:spLocks noChangeArrowheads="1"/>
          </p:cNvSpPr>
          <p:nvPr/>
        </p:nvSpPr>
        <p:spPr bwMode="auto">
          <a:xfrm>
            <a:off x="1403350" y="3105150"/>
            <a:ext cx="178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.6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Intensity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5608" name="文字方塊 11"/>
          <p:cNvSpPr txBox="1">
            <a:spLocks noChangeArrowheads="1"/>
          </p:cNvSpPr>
          <p:nvPr/>
        </p:nvSpPr>
        <p:spPr bwMode="auto">
          <a:xfrm>
            <a:off x="2714625" y="40719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.6 X .5 =.3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0" name="太陽 9"/>
          <p:cNvSpPr/>
          <p:nvPr/>
        </p:nvSpPr>
        <p:spPr>
          <a:xfrm>
            <a:off x="1266825" y="3213100"/>
            <a:ext cx="360363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5167313" y="5286375"/>
            <a:ext cx="2357437" cy="14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16200000" flipH="1">
            <a:off x="5167313" y="3929062"/>
            <a:ext cx="1714500" cy="1000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5400000" flipH="1" flipV="1">
            <a:off x="6479382" y="4617243"/>
            <a:ext cx="723900" cy="633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文字方塊 10"/>
          <p:cNvSpPr txBox="1">
            <a:spLocks noChangeArrowheads="1"/>
          </p:cNvSpPr>
          <p:nvPr/>
        </p:nvSpPr>
        <p:spPr bwMode="auto">
          <a:xfrm>
            <a:off x="5219700" y="2997200"/>
            <a:ext cx="1785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0.5</a:t>
            </a:r>
            <a:r>
              <a:rPr lang="en-US" altLang="zh-TW" sz="1800">
                <a:latin typeface="Arial" charset="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 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Intensity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6" name="文字方塊 11"/>
          <p:cNvSpPr txBox="1">
            <a:spLocks noChangeArrowheads="1"/>
          </p:cNvSpPr>
          <p:nvPr/>
        </p:nvSpPr>
        <p:spPr bwMode="auto">
          <a:xfrm>
            <a:off x="5940425" y="393382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0.5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 ) X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=  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0.4</a:t>
            </a:r>
            <a:r>
              <a:rPr lang="en-US" altLang="zh-TW" sz="1800">
                <a:latin typeface="Arial" charset="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 ) 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7" name="太陽 16"/>
          <p:cNvSpPr/>
          <p:nvPr/>
        </p:nvSpPr>
        <p:spPr>
          <a:xfrm>
            <a:off x="5148263" y="3213100"/>
            <a:ext cx="360362" cy="360363"/>
          </a:xfrm>
          <a:prstGeom prst="sun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文字方塊 11"/>
          <p:cNvSpPr txBox="1">
            <a:spLocks noChangeArrowheads="1"/>
          </p:cNvSpPr>
          <p:nvPr/>
        </p:nvSpPr>
        <p:spPr bwMode="auto">
          <a:xfrm>
            <a:off x="1692275" y="5373688"/>
            <a:ext cx="178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.5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Material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5580063" y="5373688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( 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,  </a:t>
            </a:r>
            <a:r>
              <a:rPr lang="en-US" altLang="zh-TW" sz="1800">
                <a:solidFill>
                  <a:srgbClr val="00B0F0"/>
                </a:solidFill>
                <a:latin typeface="Arial" charset="0"/>
              </a:rPr>
              <a:t>0.8</a:t>
            </a:r>
            <a:r>
              <a:rPr lang="en-US" altLang="zh-TW" sz="1800">
                <a:latin typeface="Arial" charset="0"/>
              </a:rPr>
              <a:t> ) Material</a:t>
            </a:r>
            <a:endParaRPr lang="zh-TW" altLang="en-US" sz="1800">
              <a:latin typeface="Arial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6200000" flipH="1">
            <a:off x="5245101" y="3930650"/>
            <a:ext cx="1714500" cy="10001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rot="5400000" flipH="1" flipV="1">
            <a:off x="6557169" y="4618832"/>
            <a:ext cx="723900" cy="63341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rot="16200000" flipH="1">
            <a:off x="5318126" y="3933825"/>
            <a:ext cx="1714500" cy="10001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rot="5400000" flipH="1" flipV="1">
            <a:off x="6630194" y="4622007"/>
            <a:ext cx="723900" cy="63341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505883C-AC50-4853-8183-B7A74990405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Light Sources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General light sources are difficult to work with because we must integrate light coming from all points on the source </a:t>
            </a:r>
          </a:p>
        </p:txBody>
      </p:sp>
      <p:pic>
        <p:nvPicPr>
          <p:cNvPr id="15365" name="Picture 5" descr="AN06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357563"/>
            <a:ext cx="47196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52CFC59-EA14-45B0-B408-0028B5C7DE7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Simple Light Sources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Point source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Model with position and color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Distant source = infinite distance away (parallel)</a:t>
            </a:r>
          </a:p>
          <a:p>
            <a:r>
              <a:rPr lang="en-US" altLang="zh-TW" smtClean="0"/>
              <a:t>Spotlight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Restrict light from ideal point source</a:t>
            </a:r>
          </a:p>
          <a:p>
            <a:r>
              <a:rPr lang="en-US" altLang="zh-TW" smtClean="0"/>
              <a:t>Ambient 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Same amount of light everywhere in scene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Can model contribution of many sources and reflecting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F06E7C2-D57C-4EDA-829E-AFC404F60355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Surface Types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The smoother a surface, the more reflected light is concentrated in the direction a perfect mirror would reflected the light</a:t>
            </a:r>
          </a:p>
          <a:p>
            <a:r>
              <a:rPr lang="en-US" altLang="zh-TW" sz="2700" smtClean="0"/>
              <a:t>A very rough surface scatters light in all directions</a:t>
            </a:r>
          </a:p>
        </p:txBody>
      </p:sp>
      <p:pic>
        <p:nvPicPr>
          <p:cNvPr id="17413" name="Picture 5" descr="AN06F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5685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AN06F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252253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476375" y="5661025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smooth surface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486400" y="5638800"/>
            <a:ext cx="204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rough surface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4822300-60C3-40D6-8009-677FA9EFE51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Shading Model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 simple model that can be computed rapidly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Has three components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Diffuse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Specular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Ambient</a:t>
            </a:r>
          </a:p>
          <a:p>
            <a:pPr>
              <a:lnSpc>
                <a:spcPct val="90000"/>
              </a:lnSpc>
            </a:pPr>
            <a:endParaRPr lang="en-US" altLang="zh-TW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zh-TW" smtClean="0">
              <a:ea typeface="ＭＳ Ｐゴシック" pitchFamily="34" charset="-128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786188"/>
            <a:ext cx="79438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25CB139-72DE-43BB-ADA9-967B9A5E2E5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Lambertian Shading (1971)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525963"/>
          </a:xfrm>
        </p:spPr>
        <p:txBody>
          <a:bodyPr/>
          <a:lstStyle/>
          <a:p>
            <a:r>
              <a:rPr lang="en-US" altLang="zh-TW" smtClean="0"/>
              <a:t>Perfectly diffuse reflector</a:t>
            </a:r>
          </a:p>
          <a:p>
            <a:r>
              <a:rPr lang="en-US" altLang="zh-TW" smtClean="0"/>
              <a:t>Light scattered equally in all directions</a:t>
            </a:r>
          </a:p>
          <a:p>
            <a:r>
              <a:rPr lang="en-US" altLang="zh-TW" smtClean="0"/>
              <a:t>Amount of light reflected is proportional to the vertical component of incoming light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reflected light ~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cos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mtClean="0">
                <a:latin typeface="Symbol" charset="2"/>
                <a:ea typeface="ＭＳ Ｐゴシック" pitchFamily="34" charset="-128"/>
              </a:rPr>
              <a:t>q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i</a:t>
            </a:r>
          </a:p>
          <a:p>
            <a:pPr lvl="1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cos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mtClean="0">
                <a:latin typeface="Symbol" charset="2"/>
                <a:ea typeface="ＭＳ Ｐゴシック" pitchFamily="34" charset="-128"/>
              </a:rPr>
              <a:t>q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smtClean="0">
                <a:ea typeface="ＭＳ Ｐゴシック" pitchFamily="34" charset="-128"/>
              </a:rPr>
              <a:t> = </a:t>
            </a:r>
            <a:r>
              <a:rPr lang="en-US" altLang="zh-TW" b="1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z="24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· </a:t>
            </a:r>
            <a:r>
              <a:rPr lang="en-US" altLang="zh-TW" sz="24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 </a:t>
            </a:r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if vectors normalized</a:t>
            </a:r>
          </a:p>
          <a:p>
            <a:pPr lvl="1"/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There are also three coefficients,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</a:t>
            </a:r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 that show how much of each color component is reflected</a:t>
            </a:r>
          </a:p>
          <a:p>
            <a:pPr lvl="1">
              <a:buFontTx/>
              <a:buNone/>
            </a:pPr>
            <a:endParaRPr lang="en-US" altLang="zh-TW" b="1" baseline="-2500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altLang="zh-TW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Lambertian Surface</a:t>
            </a:r>
            <a:endParaRPr lang="zh-TW" altLang="en-US" smtClean="0"/>
          </a:p>
        </p:txBody>
      </p:sp>
      <p:cxnSp>
        <p:nvCxnSpPr>
          <p:cNvPr id="7" name="直線接點 6"/>
          <p:cNvCxnSpPr/>
          <p:nvPr/>
        </p:nvCxnSpPr>
        <p:spPr>
          <a:xfrm>
            <a:off x="1500188" y="31099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rot="5400000">
            <a:off x="1213644" y="2253456"/>
            <a:ext cx="1714500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150098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>
            <a:off x="178673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>
            <a:off x="2072482" y="2251869"/>
            <a:ext cx="1714500" cy="15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5214938" y="3109913"/>
            <a:ext cx="2357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rot="16200000" flipH="1">
            <a:off x="4606926" y="1931987"/>
            <a:ext cx="1358900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16200000" flipH="1">
            <a:off x="489346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rot="16200000" flipH="1">
            <a:off x="517921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rot="16200000" flipH="1">
            <a:off x="5464969" y="1931194"/>
            <a:ext cx="1357313" cy="100012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5400000" flipH="1" flipV="1">
            <a:off x="5751513" y="2217738"/>
            <a:ext cx="1785937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文字方塊 32"/>
          <p:cNvSpPr txBox="1">
            <a:spLocks noChangeArrowheads="1"/>
          </p:cNvSpPr>
          <p:nvPr/>
        </p:nvSpPr>
        <p:spPr bwMode="auto">
          <a:xfrm>
            <a:off x="2357438" y="318135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6000750" y="3252788"/>
            <a:ext cx="35718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2643188" y="3252788"/>
            <a:ext cx="3571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文字方塊 36"/>
          <p:cNvSpPr txBox="1">
            <a:spLocks noChangeArrowheads="1"/>
          </p:cNvSpPr>
          <p:nvPr/>
        </p:nvSpPr>
        <p:spPr bwMode="auto">
          <a:xfrm>
            <a:off x="2357438" y="17526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>
            <a:off x="2643188" y="1824038"/>
            <a:ext cx="357187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文字方塊 38"/>
          <p:cNvSpPr txBox="1">
            <a:spLocks noChangeArrowheads="1"/>
          </p:cNvSpPr>
          <p:nvPr/>
        </p:nvSpPr>
        <p:spPr bwMode="auto">
          <a:xfrm rot="-2121425">
            <a:off x="5102225" y="2071688"/>
            <a:ext cx="1000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</a:t>
            </a:r>
            <a:endParaRPr lang="zh-TW" altLang="en-US" sz="2400">
              <a:latin typeface="Times New Roman" pitchFamily="18" charset="0"/>
            </a:endParaRPr>
          </a:p>
        </p:txBody>
      </p:sp>
      <p:cxnSp>
        <p:nvCxnSpPr>
          <p:cNvPr id="40" name="直線單箭頭接點 39"/>
          <p:cNvCxnSpPr/>
          <p:nvPr/>
        </p:nvCxnSpPr>
        <p:spPr>
          <a:xfrm rot="19478575">
            <a:off x="5327650" y="2181225"/>
            <a:ext cx="3571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1" name="文字方塊 42"/>
          <p:cNvSpPr txBox="1">
            <a:spLocks noChangeArrowheads="1"/>
          </p:cNvSpPr>
          <p:nvPr/>
        </p:nvSpPr>
        <p:spPr bwMode="auto">
          <a:xfrm>
            <a:off x="5715000" y="3214688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d/cos</a:t>
            </a:r>
            <a:r>
              <a:rPr lang="el-GR" altLang="zh-TW" sz="2400">
                <a:latin typeface="Times New Roman" pitchFamily="18" charset="0"/>
              </a:rPr>
              <a:t>θ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502" name="文字方塊 43"/>
          <p:cNvSpPr txBox="1">
            <a:spLocks noChangeArrowheads="1"/>
          </p:cNvSpPr>
          <p:nvPr/>
        </p:nvSpPr>
        <p:spPr bwMode="auto">
          <a:xfrm>
            <a:off x="6215063" y="2433638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zh-TW" sz="2400">
                <a:latin typeface="Times New Roman" pitchFamily="18" charset="0"/>
              </a:rPr>
              <a:t>θ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503" name="文字方塊 44"/>
          <p:cNvSpPr txBox="1">
            <a:spLocks noChangeArrowheads="1"/>
          </p:cNvSpPr>
          <p:nvPr/>
        </p:nvSpPr>
        <p:spPr bwMode="auto">
          <a:xfrm>
            <a:off x="571500" y="325278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length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428625" y="39290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2357438" y="3929063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1/d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572125" y="392906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cos</a:t>
            </a:r>
            <a:r>
              <a:rPr lang="el-GR" altLang="zh-TW" sz="2400">
                <a:latin typeface="Times New Roman" pitchFamily="18" charset="0"/>
              </a:rPr>
              <a:t>θ</a:t>
            </a:r>
            <a:r>
              <a:rPr lang="en-US" altLang="zh-TW" sz="2400">
                <a:latin typeface="Times New Roman" pitchFamily="18" charset="0"/>
              </a:rPr>
              <a:t> / d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0" name="文字方塊 49"/>
          <p:cNvSpPr txBox="1">
            <a:spLocks noChangeArrowheads="1"/>
          </p:cNvSpPr>
          <p:nvPr/>
        </p:nvSpPr>
        <p:spPr bwMode="auto">
          <a:xfrm>
            <a:off x="2714625" y="4786313"/>
            <a:ext cx="371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ea typeface="ＭＳ Ｐゴシック" pitchFamily="34" charset="-128"/>
              </a:rPr>
              <a:t>Reflected light ~cos </a:t>
            </a:r>
            <a:r>
              <a:rPr lang="en-US" altLang="zh-TW" sz="2400">
                <a:latin typeface="Symbol" charset="2"/>
                <a:ea typeface="ＭＳ Ｐゴシック" pitchFamily="34" charset="-128"/>
              </a:rPr>
              <a:t>q</a:t>
            </a:r>
            <a:endParaRPr lang="en-US" altLang="zh-TW" sz="2400" baseline="-250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Illumination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Local Illumination</a:t>
            </a:r>
          </a:p>
          <a:p>
            <a:r>
              <a:rPr lang="en-US" altLang="zh-TW" dirty="0" err="1" smtClean="0"/>
              <a:t>Phong</a:t>
            </a:r>
            <a:r>
              <a:rPr lang="en-US" altLang="zh-TW" dirty="0" smtClean="0"/>
              <a:t> shading model </a:t>
            </a:r>
          </a:p>
          <a:p>
            <a:pPr lvl="1"/>
            <a:r>
              <a:rPr lang="en-US" altLang="zh-TW" dirty="0" smtClean="0"/>
              <a:t>ambient, </a:t>
            </a:r>
          </a:p>
          <a:p>
            <a:pPr lvl="1"/>
            <a:r>
              <a:rPr lang="en-US" altLang="zh-TW" dirty="0" smtClean="0"/>
              <a:t>diffuse, </a:t>
            </a:r>
          </a:p>
          <a:p>
            <a:pPr lvl="1"/>
            <a:r>
              <a:rPr lang="en-US" altLang="zh-TW" dirty="0" smtClean="0"/>
              <a:t>Specular</a:t>
            </a:r>
          </a:p>
          <a:p>
            <a:r>
              <a:rPr lang="en-US" altLang="zh-TW" dirty="0" smtClean="0"/>
              <a:t>Lighting Type</a:t>
            </a:r>
          </a:p>
          <a:p>
            <a:r>
              <a:rPr lang="en-US" altLang="zh-TW" dirty="0" smtClean="0"/>
              <a:t>BRDF</a:t>
            </a:r>
          </a:p>
          <a:p>
            <a:endParaRPr lang="en-US" altLang="zh-TW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CE10524-AD22-4D8C-956E-1821E725F53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zh-TW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BAB67A7-C005-48CB-B620-A46B3B3A1793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Ambient Light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Ambient light is the result of multiple interactions between (large) light sources and the objects in the environment</a:t>
            </a:r>
          </a:p>
          <a:p>
            <a:r>
              <a:rPr lang="en-US" altLang="zh-TW" smtClean="0"/>
              <a:t>Amount and color depend on both the color of the light(s) and the material properties of the object</a:t>
            </a:r>
          </a:p>
          <a:p>
            <a:r>
              <a:rPr lang="en-US" altLang="zh-TW" smtClean="0"/>
              <a:t>Add </a:t>
            </a:r>
            <a:r>
              <a:rPr lang="en-US" altLang="zh-TW" b="1" smtClean="0">
                <a:latin typeface="Times New Roman" pitchFamily="18" charset="0"/>
              </a:rPr>
              <a:t>k</a:t>
            </a:r>
            <a:r>
              <a:rPr lang="en-US" altLang="zh-TW" b="1" baseline="-25000" smtClean="0">
                <a:latin typeface="Times New Roman" pitchFamily="18" charset="0"/>
              </a:rPr>
              <a:t>a</a:t>
            </a:r>
            <a:r>
              <a:rPr lang="en-US" altLang="zh-TW" b="1" smtClean="0">
                <a:latin typeface="Times New Roman" pitchFamily="18" charset="0"/>
              </a:rPr>
              <a:t> I</a:t>
            </a:r>
            <a:r>
              <a:rPr lang="en-US" altLang="zh-TW" b="1" baseline="-25000" smtClean="0">
                <a:latin typeface="Times New Roman" pitchFamily="18" charset="0"/>
              </a:rPr>
              <a:t>a</a:t>
            </a:r>
            <a:r>
              <a:rPr lang="en-US" altLang="zh-TW" b="1" smtClean="0"/>
              <a:t> </a:t>
            </a:r>
            <a:r>
              <a:rPr lang="en-US" altLang="zh-TW" smtClean="0"/>
              <a:t>to diffuse and specular terms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 flipV="1">
            <a:off x="1981200" y="5321300"/>
            <a:ext cx="2286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014413" y="5930900"/>
            <a:ext cx="204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reflection coef.</a:t>
            </a: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 flipV="1">
            <a:off x="2514600" y="5321300"/>
            <a:ext cx="13716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3251200" y="5972175"/>
            <a:ext cx="325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 of ambient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Phong shading (1973)</a:t>
            </a:r>
            <a:endParaRPr lang="zh-TW" altLang="en-US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Uses four vectors 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To source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To viewer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Normal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Perfect reflector</a:t>
            </a:r>
            <a:endParaRPr lang="zh-TW" altLang="en-US" smtClean="0"/>
          </a:p>
        </p:txBody>
      </p:sp>
      <p:pic>
        <p:nvPicPr>
          <p:cNvPr id="22532" name="Picture 5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143250"/>
            <a:ext cx="45021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11DA32F-E68F-46C3-B7A1-976180B6A3C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Ideal Reflector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Normal is determined by local orientation</a:t>
            </a:r>
          </a:p>
          <a:p>
            <a:r>
              <a:rPr lang="en-US" altLang="zh-TW" smtClean="0"/>
              <a:t>Angle of incidence = angle of relection</a:t>
            </a:r>
          </a:p>
          <a:p>
            <a:r>
              <a:rPr lang="en-US" altLang="zh-TW" smtClean="0"/>
              <a:t>The three vectors must be coplanar</a:t>
            </a:r>
          </a:p>
        </p:txBody>
      </p:sp>
      <p:pic>
        <p:nvPicPr>
          <p:cNvPr id="23557" name="Picture 5" descr="AN06F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300288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171700" y="4038600"/>
            <a:ext cx="221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r</a:t>
            </a:r>
            <a:r>
              <a:rPr lang="en-US" altLang="zh-TW" sz="2400">
                <a:latin typeface="Times New Roman" pitchFamily="18" charset="0"/>
              </a:rPr>
              <a:t> = 2 (</a:t>
            </a:r>
            <a:r>
              <a:rPr lang="en-US" altLang="zh-TW" sz="2400" b="1">
                <a:latin typeface="Times New Roman" pitchFamily="18" charset="0"/>
              </a:rPr>
              <a:t>l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4437063"/>
            <a:ext cx="2097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927304F-B378-4171-BB92-19B69F36856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Specular Surfaces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Most surfaces are neither ideal diffusers nor perfectly specular (ideal reflectors)</a:t>
            </a:r>
          </a:p>
          <a:p>
            <a:r>
              <a:rPr lang="en-US" altLang="zh-TW" sz="2700" smtClean="0"/>
              <a:t>Smooth surfaces show specular highlights due to incoming light being reflected in directions concentrated close to the direction of a perfect reflection 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 flipH="1" flipV="1">
            <a:off x="4787900" y="4867275"/>
            <a:ext cx="1655763" cy="7223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519863" y="5062538"/>
            <a:ext cx="1338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highlight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93F9093-D0F1-4C32-BD8C-78BEBDD1B8D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zh-TW" smtClean="0"/>
              <a:t>Modeling Specular Relections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Phong proposed using a term that dropped off as the angle between the viewer and the ideal reflection increased</a:t>
            </a:r>
          </a:p>
        </p:txBody>
      </p:sp>
      <p:pic>
        <p:nvPicPr>
          <p:cNvPr id="25605" name="Picture 4" descr="AN06F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0767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086600" y="43434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285875" y="3505200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I</a:t>
            </a:r>
            <a:r>
              <a:rPr lang="en-US" altLang="zh-TW" sz="2400" baseline="-25000">
                <a:latin typeface="Times New Roman" pitchFamily="18" charset="0"/>
              </a:rPr>
              <a:t>r</a:t>
            </a:r>
            <a:r>
              <a:rPr lang="en-US" altLang="zh-TW" sz="2400">
                <a:latin typeface="Times New Roman" pitchFamily="18" charset="0"/>
              </a:rPr>
              <a:t> ~ k</a:t>
            </a:r>
            <a:r>
              <a:rPr lang="en-US" altLang="zh-TW" sz="2400" baseline="-25000">
                <a:latin typeface="Times New Roman" pitchFamily="18" charset="0"/>
              </a:rPr>
              <a:t>s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 b="1">
                <a:latin typeface="Times New Roman" pitchFamily="18" charset="0"/>
              </a:rPr>
              <a:t>I</a:t>
            </a:r>
            <a:r>
              <a:rPr lang="en-US" altLang="zh-TW" sz="2400">
                <a:latin typeface="Times New Roman" pitchFamily="18" charset="0"/>
              </a:rPr>
              <a:t> cos</a:t>
            </a:r>
            <a:r>
              <a:rPr lang="en-US" altLang="zh-TW" sz="2400" baseline="30000">
                <a:latin typeface="Symbol" charset="2"/>
              </a:rPr>
              <a:t>a</a:t>
            </a: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flipH="1" flipV="1">
            <a:off x="2895600" y="3886200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2590800" y="4724400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shininess coef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071563" y="5562600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absorption coef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905000" y="5105400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incoming intensity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 flipV="1">
            <a:off x="2286000" y="3886200"/>
            <a:ext cx="152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1752600" y="4038600"/>
            <a:ext cx="2286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1219200" y="4038600"/>
            <a:ext cx="2286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304800" y="4800600"/>
            <a:ext cx="1247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reflected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intensity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4A52418-12A7-45EE-A02D-E2D219F6E01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Shininess Coefficient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Values of </a:t>
            </a:r>
            <a:r>
              <a:rPr lang="en-US" altLang="zh-TW" sz="2800" b="1" i="1" smtClean="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zh-TW" sz="2700" smtClean="0"/>
              <a:t> between 100 and 200 correspond to metals </a:t>
            </a:r>
          </a:p>
          <a:p>
            <a:r>
              <a:rPr lang="en-US" altLang="zh-TW" sz="2700" smtClean="0"/>
              <a:t>Values between 5 and 10 give surface that look like plastic</a:t>
            </a:r>
          </a:p>
        </p:txBody>
      </p:sp>
      <p:pic>
        <p:nvPicPr>
          <p:cNvPr id="26629" name="Picture 5" descr="AN06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9608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90800" y="39624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cos</a:t>
            </a:r>
            <a:r>
              <a:rPr lang="en-US" altLang="zh-TW" sz="2400" baseline="30000">
                <a:solidFill>
                  <a:srgbClr val="FF0000"/>
                </a:solidFill>
                <a:latin typeface="Symbol" charset="2"/>
              </a:rPr>
              <a:t>a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95800" y="60198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f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308725" y="59848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90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86000" y="6019800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-90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BC486CF-207D-4DA3-9765-FE5146EEFAE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Distance Terms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 light from a point source that reaches a surface is inversely proportional to the square of the distance between them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We can add a factor of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form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</a:rPr>
              <a:t>1/(a + bd +cd</a:t>
            </a:r>
            <a:r>
              <a:rPr lang="en-US" altLang="zh-TW" baseline="30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zh-TW" smtClean="0">
                <a:solidFill>
                  <a:srgbClr val="FF0000"/>
                </a:solidFill>
              </a:rPr>
              <a:t> </a:t>
            </a:r>
            <a:r>
              <a:rPr lang="en-US" altLang="zh-TW" smtClean="0"/>
              <a:t>to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the diffuse and specular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terms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The constant and linear terms soften the effect of the point source</a:t>
            </a:r>
          </a:p>
        </p:txBody>
      </p:sp>
      <p:pic>
        <p:nvPicPr>
          <p:cNvPr id="27653" name="Picture 5" descr="AN06F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8082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DBB1182-4EDC-4817-AE5B-12C9FFDCA5F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Light Sources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724400"/>
          </a:xfrm>
        </p:spPr>
        <p:txBody>
          <a:bodyPr/>
          <a:lstStyle/>
          <a:p>
            <a:r>
              <a:rPr lang="en-US" altLang="zh-TW" smtClean="0"/>
              <a:t>In the Phong Model, we add the results from each light source</a:t>
            </a:r>
          </a:p>
          <a:p>
            <a:r>
              <a:rPr lang="en-US" altLang="zh-TW" smtClean="0"/>
              <a:t>Each light source has separate </a:t>
            </a:r>
            <a:r>
              <a:rPr lang="en-US" altLang="zh-TW" b="1" i="1" smtClean="0"/>
              <a:t>diffuse</a:t>
            </a:r>
            <a:r>
              <a:rPr lang="en-US" altLang="zh-TW" smtClean="0"/>
              <a:t>, </a:t>
            </a:r>
            <a:r>
              <a:rPr lang="en-US" altLang="zh-TW" b="1" i="1" smtClean="0"/>
              <a:t>specular</a:t>
            </a:r>
            <a:r>
              <a:rPr lang="en-US" altLang="zh-TW" smtClean="0"/>
              <a:t>, and </a:t>
            </a:r>
            <a:r>
              <a:rPr lang="en-US" altLang="zh-TW" b="1" i="1" smtClean="0"/>
              <a:t>ambient</a:t>
            </a:r>
            <a:r>
              <a:rPr lang="en-US" altLang="zh-TW" smtClean="0"/>
              <a:t> terms to allow for maximum flexibility even though this form does not have a physical justification</a:t>
            </a:r>
          </a:p>
          <a:p>
            <a:r>
              <a:rPr lang="en-US" altLang="zh-TW" smtClean="0"/>
              <a:t>Separate red, green and blue components</a:t>
            </a:r>
          </a:p>
          <a:p>
            <a:r>
              <a:rPr lang="en-US" altLang="zh-TW" smtClean="0"/>
              <a:t>Hence, 9 coefficients for each point source</a:t>
            </a:r>
          </a:p>
          <a:p>
            <a:pPr lvl="1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db</a:t>
            </a:r>
            <a:r>
              <a:rPr lang="en-US" altLang="zh-TW" smtClean="0">
                <a:ea typeface="ＭＳ Ｐゴシック" pitchFamily="34" charset="-128"/>
              </a:rPr>
              <a:t>,   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sb</a:t>
            </a:r>
            <a:r>
              <a:rPr lang="en-US" altLang="zh-TW" smtClean="0">
                <a:ea typeface="ＭＳ Ｐゴシック" pitchFamily="34" charset="-128"/>
              </a:rPr>
              <a:t>,   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ab</a:t>
            </a:r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2628C6E-6741-4810-BE93-F1633012EB4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Material Properties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Material properties match light source properties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Nine absorption coefficients</a:t>
            </a:r>
          </a:p>
          <a:p>
            <a:pPr lvl="2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Diffuse: 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db</a:t>
            </a:r>
            <a:r>
              <a:rPr lang="en-US" altLang="zh-TW" smtClean="0">
                <a:ea typeface="ＭＳ Ｐゴシック" pitchFamily="34" charset="-128"/>
              </a:rPr>
              <a:t>,     </a:t>
            </a:r>
          </a:p>
          <a:p>
            <a:pPr lvl="2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Speculr: 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sb</a:t>
            </a:r>
            <a:r>
              <a:rPr lang="en-US" altLang="zh-TW" smtClean="0">
                <a:ea typeface="ＭＳ Ｐゴシック" pitchFamily="34" charset="-128"/>
              </a:rPr>
              <a:t>,      </a:t>
            </a:r>
          </a:p>
          <a:p>
            <a:pPr lvl="2"/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Ambient: 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ar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ag</a:t>
            </a:r>
            <a:r>
              <a:rPr lang="en-US" altLang="zh-TW" smtClean="0">
                <a:ea typeface="ＭＳ Ｐゴシック" pitchFamily="34" charset="-128"/>
              </a:rPr>
              <a:t>, 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k</a:t>
            </a:r>
            <a:r>
              <a:rPr lang="en-US" altLang="zh-TW" baseline="-25000" smtClean="0">
                <a:latin typeface="Times New Roman" pitchFamily="18" charset="0"/>
                <a:ea typeface="ＭＳ Ｐゴシック" pitchFamily="34" charset="-128"/>
              </a:rPr>
              <a:t>ab</a:t>
            </a:r>
            <a:endParaRPr lang="en-US" altLang="zh-TW" smtClean="0">
              <a:ea typeface="ＭＳ Ｐゴシック" pitchFamily="34" charset="-128"/>
            </a:endParaRP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Shininess coefficient </a:t>
            </a:r>
            <a:r>
              <a:rPr lang="en-US" altLang="zh-TW" sz="3200" b="1" i="1" smtClean="0">
                <a:latin typeface="Symbol" charset="2"/>
                <a:ea typeface="ＭＳ Ｐゴシック" pitchFamily="34" charset="-128"/>
              </a:rPr>
              <a:t>a</a:t>
            </a:r>
            <a:r>
              <a:rPr lang="en-US" altLang="zh-TW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86125" y="3001963"/>
            <a:ext cx="2143125" cy="6429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71563" y="3000375"/>
            <a:ext cx="1714500" cy="642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15000" y="3000375"/>
            <a:ext cx="1285875" cy="642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8F0A478-EC8F-46C3-837D-084E2DA6C2C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30726" name="Picture 4" descr="AN06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29063"/>
            <a:ext cx="377190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477000" cy="1066800"/>
          </a:xfrm>
        </p:spPr>
        <p:txBody>
          <a:bodyPr/>
          <a:lstStyle/>
          <a:p>
            <a:r>
              <a:rPr lang="en-US" altLang="zh-TW" smtClean="0"/>
              <a:t>Adding up the Components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43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For each light source and each color component, the Phong model can be written (without the distance terms) as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3500" smtClean="0">
                <a:latin typeface="Times New Roman" pitchFamily="18" charset="0"/>
              </a:rPr>
              <a:t>I</a:t>
            </a:r>
            <a:r>
              <a:rPr lang="en-US" altLang="zh-TW" sz="3500" smtClean="0"/>
              <a:t> = </a:t>
            </a:r>
            <a:r>
              <a:rPr lang="en-US" altLang="zh-TW" sz="3500" smtClean="0">
                <a:latin typeface="Times New Roman" pitchFamily="18" charset="0"/>
              </a:rPr>
              <a:t>k</a:t>
            </a:r>
            <a:r>
              <a:rPr lang="en-US" altLang="zh-TW" sz="3500" baseline="-25000" smtClean="0">
                <a:latin typeface="Times New Roman" pitchFamily="18" charset="0"/>
              </a:rPr>
              <a:t>d</a:t>
            </a:r>
            <a:r>
              <a:rPr lang="en-US" altLang="zh-TW" sz="3500" smtClean="0">
                <a:latin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</a:rPr>
              <a:t>d</a:t>
            </a:r>
            <a:r>
              <a:rPr lang="en-US" altLang="zh-TW" sz="3500" smtClean="0"/>
              <a:t>  </a:t>
            </a:r>
            <a:r>
              <a:rPr lang="en-US" altLang="zh-TW" sz="3500" b="1" smtClean="0">
                <a:latin typeface="Times New Roman" pitchFamily="18" charset="0"/>
              </a:rPr>
              <a:t>l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500" b="1" smtClean="0">
                <a:latin typeface="Times New Roman" pitchFamily="18" charset="0"/>
              </a:rPr>
              <a:t>v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baseline="30000" smtClean="0">
                <a:latin typeface="Symbol" charset="2"/>
                <a:cs typeface="Times New Roman" pitchFamily="18" charset="0"/>
              </a:rPr>
              <a:t>a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+ k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zh-TW" sz="3500" baseline="-2500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3500" baseline="-2500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smtClean="0">
                <a:cs typeface="Times New Roman" pitchFamily="18" charset="0"/>
              </a:rPr>
              <a:t>For each color component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smtClean="0">
                <a:cs typeface="Times New Roman" pitchFamily="18" charset="0"/>
              </a:rPr>
              <a:t>we add contributions from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smtClean="0">
                <a:cs typeface="Times New Roman" pitchFamily="18" charset="0"/>
              </a:rPr>
              <a:t>all sources</a:t>
            </a:r>
          </a:p>
        </p:txBody>
      </p:sp>
      <p:sp>
        <p:nvSpPr>
          <p:cNvPr id="10" name="矩形 9"/>
          <p:cNvSpPr/>
          <p:nvPr/>
        </p:nvSpPr>
        <p:spPr>
          <a:xfrm>
            <a:off x="3286125" y="3714750"/>
            <a:ext cx="2143125" cy="642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71563" y="3713163"/>
            <a:ext cx="1714500" cy="6429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072313" y="3001963"/>
            <a:ext cx="1428750" cy="6429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43000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3643313" y="378618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143750" y="307181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ambient</a:t>
            </a: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F12E020-6863-4E59-A71F-9DF8577EE336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r>
              <a:rPr lang="en-US" altLang="zh-TW" smtClean="0"/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724400"/>
          </a:xfrm>
        </p:spPr>
        <p:txBody>
          <a:bodyPr/>
          <a:lstStyle/>
          <a:p>
            <a:r>
              <a:rPr lang="en-US" altLang="zh-TW" smtClean="0"/>
              <a:t>Learn to shade objects so their images appear three-dimensional</a:t>
            </a:r>
          </a:p>
          <a:p>
            <a:r>
              <a:rPr lang="en-US" altLang="zh-TW" smtClean="0"/>
              <a:t>Introduce the types of light-material interactions</a:t>
            </a:r>
          </a:p>
          <a:p>
            <a:r>
              <a:rPr lang="en-US" altLang="zh-TW" smtClean="0"/>
              <a:t>Build a simple reflection model---the Phong model--- that can be used with real time graphics 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A23134F-E1F9-44C2-A4DD-A2E8CE1E100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>
                <a:cs typeface="Times New Roman" pitchFamily="18" charset="0"/>
              </a:rPr>
              <a:t>Modified Phong Model (</a:t>
            </a:r>
            <a:r>
              <a:rPr lang="en-US" altLang="zh-TW" sz="4000" smtClean="0"/>
              <a:t>Blinn-Phong</a:t>
            </a:r>
            <a:r>
              <a:rPr lang="en-US" altLang="zh-TW" sz="4000" smtClean="0">
                <a:cs typeface="Times New Roman" pitchFamily="18" charset="0"/>
              </a:rPr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specular term in the Phong model is problematic because it requires the calculation of a new reflection vector and view vector for each vertex</a:t>
            </a:r>
          </a:p>
          <a:p>
            <a:r>
              <a:rPr lang="en-US" altLang="zh-TW" smtClean="0"/>
              <a:t>Blinn suggested an approximation using the halfway vector that is more efficient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F910284-ECEC-40B7-9D50-CCB0FC48630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Halfway Vector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b="1" i="1" smtClean="0">
                <a:latin typeface="Times New Roman" pitchFamily="18" charset="0"/>
              </a:rPr>
              <a:t>h</a:t>
            </a:r>
            <a:r>
              <a:rPr lang="en-US" altLang="zh-TW" sz="2800" smtClean="0"/>
              <a:t> is normalized vector halfway between </a:t>
            </a:r>
            <a:r>
              <a:rPr lang="en-US" altLang="zh-TW" sz="2800" b="1" i="1" smtClean="0">
                <a:latin typeface="Times New Roman" pitchFamily="18" charset="0"/>
              </a:rPr>
              <a:t>l</a:t>
            </a:r>
            <a:r>
              <a:rPr lang="en-US" altLang="zh-TW" sz="2800" smtClean="0"/>
              <a:t> and </a:t>
            </a:r>
            <a:r>
              <a:rPr lang="en-US" altLang="zh-TW" sz="2800" b="1" i="1" smtClean="0">
                <a:latin typeface="Times New Roman" pitchFamily="18" charset="0"/>
              </a:rPr>
              <a:t>v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2940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16013" y="2276475"/>
            <a:ext cx="311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h = ( l + v )/ | l + v</a:t>
            </a:r>
            <a:r>
              <a:rPr lang="en-US" altLang="zh-TW" sz="2400">
                <a:latin typeface="Times New Roman" pitchFamily="18" charset="0"/>
              </a:rPr>
              <a:t> |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6443663" y="4868863"/>
          <a:ext cx="12350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方程式" r:id="rId4" imgW="469696" imgH="203112" progId="Equation.3">
                  <p:embed/>
                </p:oleObj>
              </mc:Choice>
              <mc:Fallback>
                <p:oleObj name="方程式" r:id="rId4" imgW="46969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868863"/>
                        <a:ext cx="12350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67BADDE-69CB-4D1B-8973-59B71D82846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Using the halfway vector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Replace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500" b="1" smtClean="0">
                <a:latin typeface="Times New Roman" pitchFamily="18" charset="0"/>
              </a:rPr>
              <a:t>v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i="1" baseline="30000" smtClean="0">
                <a:latin typeface="Symbol" charset="2"/>
                <a:cs typeface="Times New Roman" pitchFamily="18" charset="0"/>
              </a:rPr>
              <a:t>a</a:t>
            </a:r>
            <a:r>
              <a:rPr lang="en-US" altLang="zh-TW" sz="3300" baseline="30000" smtClean="0">
                <a:latin typeface="Symbol" charset="2"/>
                <a:cs typeface="Times New Roman" pitchFamily="18" charset="0"/>
              </a:rPr>
              <a:t>  </a:t>
            </a:r>
            <a:r>
              <a:rPr lang="en-US" altLang="zh-TW" sz="3300" smtClean="0">
                <a:cs typeface="Times New Roman" pitchFamily="18" charset="0"/>
              </a:rPr>
              <a:t>by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500" b="1" smtClean="0">
                <a:latin typeface="Times New Roman" pitchFamily="18" charset="0"/>
              </a:rPr>
              <a:t>n</a:t>
            </a:r>
            <a:r>
              <a:rPr lang="en-US" altLang="zh-TW" sz="3500" smtClean="0"/>
              <a:t>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altLang="zh-TW" sz="3300" b="1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zh-TW" sz="33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TW" sz="3300" i="1" baseline="30000" smtClean="0">
                <a:latin typeface="Symbol" charset="2"/>
                <a:cs typeface="Times New Roman" pitchFamily="18" charset="0"/>
              </a:rPr>
              <a:t>b</a:t>
            </a:r>
          </a:p>
          <a:p>
            <a:r>
              <a:rPr lang="en-US" altLang="zh-TW" sz="3300" baseline="30000" smtClean="0">
                <a:cs typeface="Times New Roman" pitchFamily="18" charset="0"/>
              </a:rPr>
              <a:t> </a:t>
            </a:r>
            <a:r>
              <a:rPr lang="en-US" altLang="zh-TW" sz="3300" i="1" smtClean="0">
                <a:latin typeface="Symbol" charset="2"/>
                <a:cs typeface="Times New Roman" pitchFamily="18" charset="0"/>
              </a:rPr>
              <a:t>b</a:t>
            </a:r>
            <a:r>
              <a:rPr lang="en-US" altLang="zh-TW" sz="3300" smtClean="0">
                <a:cs typeface="Times New Roman" pitchFamily="18" charset="0"/>
              </a:rPr>
              <a:t> </a:t>
            </a:r>
            <a:r>
              <a:rPr lang="en-US" altLang="zh-TW" smtClean="0">
                <a:cs typeface="Times New Roman" pitchFamily="18" charset="0"/>
              </a:rPr>
              <a:t>is chosen to match shineness</a:t>
            </a:r>
          </a:p>
          <a:p>
            <a:r>
              <a:rPr lang="en-US" altLang="zh-TW" smtClean="0">
                <a:cs typeface="Times New Roman" pitchFamily="18" charset="0"/>
              </a:rPr>
              <a:t>Note that halway angle is half of angle between </a:t>
            </a:r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mtClean="0">
                <a:cs typeface="Times New Roman" pitchFamily="18" charset="0"/>
              </a:rPr>
              <a:t> and </a:t>
            </a:r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mtClean="0">
                <a:cs typeface="Times New Roman" pitchFamily="18" charset="0"/>
              </a:rPr>
              <a:t> if vectors are coplanar</a:t>
            </a:r>
          </a:p>
          <a:p>
            <a:r>
              <a:rPr lang="en-US" altLang="zh-TW" smtClean="0">
                <a:cs typeface="Times New Roman" pitchFamily="18" charset="0"/>
              </a:rPr>
              <a:t>Resulting model is known as the modified Phong or Blinn lighting model</a:t>
            </a:r>
          </a:p>
          <a:p>
            <a:pPr lvl="1"/>
            <a:r>
              <a:rPr lang="en-US" altLang="zh-TW" smtClean="0">
                <a:ea typeface="ＭＳ Ｐゴシック" pitchFamily="34" charset="-128"/>
                <a:cs typeface="Times New Roman" pitchFamily="18" charset="0"/>
              </a:rPr>
              <a:t>Specified in OpenGL standard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300" smtClean="0">
                <a:cs typeface="Times New Roman" pitchFamily="18" charset="0"/>
              </a:rPr>
              <a:t>Example</a:t>
            </a:r>
          </a:p>
        </p:txBody>
      </p:sp>
      <p:sp>
        <p:nvSpPr>
          <p:cNvPr id="34819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8CDA298-013B-4399-9F4C-BE286A09D7C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3500438" y="1214438"/>
            <a:ext cx="53975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728663" y="2971800"/>
            <a:ext cx="2794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Only differences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these teapots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the parameters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in the modified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Phong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95640C34-D24C-4842-ACA1-3551F911058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800" smtClean="0">
                <a:cs typeface="Times New Roman" pitchFamily="18" charset="0"/>
              </a:rPr>
              <a:t>Computation of Vectors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cs typeface="Times New Roman" pitchFamily="18" charset="0"/>
              </a:rPr>
              <a:t>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700" smtClean="0">
                <a:cs typeface="Times New Roman" pitchFamily="18" charset="0"/>
              </a:rPr>
              <a:t> and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700" smtClean="0">
                <a:cs typeface="Times New Roman" pitchFamily="18" charset="0"/>
              </a:rPr>
              <a:t> are specified by the application</a:t>
            </a:r>
          </a:p>
          <a:p>
            <a:r>
              <a:rPr lang="en-US" altLang="zh-TW" sz="2700" smtClean="0">
                <a:cs typeface="Times New Roman" pitchFamily="18" charset="0"/>
              </a:rPr>
              <a:t>Can computer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700" smtClean="0">
                <a:cs typeface="Times New Roman" pitchFamily="18" charset="0"/>
              </a:rPr>
              <a:t> from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700" smtClean="0">
                <a:cs typeface="Times New Roman" pitchFamily="18" charset="0"/>
              </a:rPr>
              <a:t> and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zh-TW" sz="2700" smtClean="0">
              <a:cs typeface="Times New Roman" pitchFamily="18" charset="0"/>
            </a:endParaRPr>
          </a:p>
          <a:p>
            <a:r>
              <a:rPr lang="en-US" altLang="zh-TW" sz="2700" smtClean="0">
                <a:cs typeface="Times New Roman" pitchFamily="18" charset="0"/>
              </a:rPr>
              <a:t>Problem is determining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altLang="zh-TW" sz="2700" smtClean="0">
              <a:cs typeface="Times New Roman" pitchFamily="18" charset="0"/>
            </a:endParaRPr>
          </a:p>
          <a:p>
            <a:r>
              <a:rPr lang="en-US" altLang="zh-TW" sz="2700" smtClean="0">
                <a:cs typeface="Times New Roman" pitchFamily="18" charset="0"/>
              </a:rPr>
              <a:t>For simple surfaces   is can be determined but how we determine </a:t>
            </a:r>
            <a:r>
              <a:rPr lang="en-US" altLang="zh-TW" sz="2700" b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700" smtClean="0">
                <a:cs typeface="Times New Roman" pitchFamily="18" charset="0"/>
              </a:rPr>
              <a:t> differs depending on underlying representation of surface</a:t>
            </a:r>
          </a:p>
          <a:p>
            <a:r>
              <a:rPr lang="en-US" altLang="zh-TW" sz="2700" smtClean="0">
                <a:cs typeface="Times New Roman" pitchFamily="18" charset="0"/>
              </a:rPr>
              <a:t>OpenGL leaves determination of normal to application</a:t>
            </a:r>
          </a:p>
          <a:p>
            <a:pPr lvl="1"/>
            <a:r>
              <a:rPr lang="en-US" altLang="zh-TW" sz="2200" smtClean="0">
                <a:ea typeface="ＭＳ Ｐゴシック" pitchFamily="34" charset="-128"/>
                <a:cs typeface="Times New Roman" pitchFamily="18" charset="0"/>
              </a:rPr>
              <a:t>Exception for GLU quadrics and Bezier surfaces (Chapter 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1BFD7FD-3608-4020-A31D-CD874AE9FD2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36867" name="Picture 4" descr="AN04F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276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Times New Roman" pitchFamily="18" charset="0"/>
              </a:rPr>
              <a:t>Plane Normals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Equation of plane: </a:t>
            </a:r>
            <a:r>
              <a:rPr lang="en-US" altLang="zh-TW" smtClean="0">
                <a:latin typeface="Times New Roman" pitchFamily="18" charset="0"/>
              </a:rPr>
              <a:t>ax+by+cz+d = 0</a:t>
            </a:r>
          </a:p>
          <a:p>
            <a:r>
              <a:rPr lang="en-US" altLang="zh-TW" smtClean="0"/>
              <a:t>From Chapter 4 we know that plane is determined by three points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  <a:r>
              <a:rPr lang="en-US" altLang="zh-TW" smtClean="0"/>
              <a:t>,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2</a:t>
            </a:r>
            <a:r>
              <a:rPr lang="en-US" altLang="zh-TW" smtClean="0"/>
              <a:t>,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3</a:t>
            </a:r>
            <a:r>
              <a:rPr lang="en-US" altLang="zh-TW" smtClean="0"/>
              <a:t> or normal </a:t>
            </a:r>
            <a:r>
              <a:rPr lang="en-US" altLang="zh-TW" b="1" smtClean="0">
                <a:latin typeface="Times New Roman" pitchFamily="18" charset="0"/>
              </a:rPr>
              <a:t>n</a:t>
            </a:r>
            <a:r>
              <a:rPr lang="en-US" altLang="zh-TW" smtClean="0"/>
              <a:t> and </a:t>
            </a:r>
            <a:r>
              <a:rPr lang="en-US" altLang="zh-TW" smtClean="0">
                <a:latin typeface="Times New Roman" pitchFamily="18" charset="0"/>
              </a:rPr>
              <a:t>p</a:t>
            </a:r>
            <a:r>
              <a:rPr lang="en-US" altLang="zh-TW" baseline="-25000" smtClean="0">
                <a:latin typeface="Times New Roman" pitchFamily="18" charset="0"/>
              </a:rPr>
              <a:t>0</a:t>
            </a:r>
          </a:p>
          <a:p>
            <a:r>
              <a:rPr lang="en-US" altLang="zh-TW" smtClean="0"/>
              <a:t>Normal can be obtained by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296988" y="4867275"/>
            <a:ext cx="3046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n</a:t>
            </a:r>
            <a:r>
              <a:rPr lang="en-US" altLang="zh-TW" sz="2800">
                <a:latin typeface="Times New Roman" pitchFamily="18" charset="0"/>
              </a:rPr>
              <a:t> = (p</a:t>
            </a:r>
            <a:r>
              <a:rPr lang="en-US" altLang="zh-TW" sz="2800" baseline="-25000">
                <a:latin typeface="Times New Roman" pitchFamily="18" charset="0"/>
              </a:rPr>
              <a:t>2</a:t>
            </a:r>
            <a:r>
              <a:rPr lang="en-US" altLang="zh-TW" sz="2800">
                <a:latin typeface="Times New Roman" pitchFamily="18" charset="0"/>
              </a:rPr>
              <a:t>-p</a:t>
            </a:r>
            <a:r>
              <a:rPr lang="en-US" altLang="zh-TW" sz="2800" baseline="-25000">
                <a:latin typeface="Times New Roman" pitchFamily="18" charset="0"/>
              </a:rPr>
              <a:t>0</a:t>
            </a:r>
            <a:r>
              <a:rPr lang="en-US" altLang="zh-TW" sz="2800">
                <a:latin typeface="Times New Roman" pitchFamily="18" charset="0"/>
              </a:rPr>
              <a:t>) 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× (p</a:t>
            </a:r>
            <a:r>
              <a:rPr lang="en-US" altLang="zh-TW" sz="28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altLang="zh-TW" sz="28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541DF59-5860-4F6F-BD61-5A80789CDE6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Times New Roman" pitchFamily="18" charset="0"/>
              </a:rPr>
              <a:t>Normal to Sphere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Implicit function </a:t>
            </a:r>
            <a:r>
              <a:rPr lang="en-US" altLang="zh-TW" smtClean="0">
                <a:latin typeface="Times New Roman" pitchFamily="18" charset="0"/>
              </a:rPr>
              <a:t>f(x, y, z)=0</a:t>
            </a:r>
          </a:p>
          <a:p>
            <a:r>
              <a:rPr lang="en-US" altLang="zh-TW" smtClean="0"/>
              <a:t>Normal given by gradient</a:t>
            </a:r>
          </a:p>
          <a:p>
            <a:r>
              <a:rPr lang="en-US" altLang="zh-TW" smtClean="0"/>
              <a:t>Sphere </a:t>
            </a:r>
            <a:r>
              <a:rPr lang="en-US" altLang="zh-TW" smtClean="0">
                <a:latin typeface="Times New Roman" pitchFamily="18" charset="0"/>
              </a:rPr>
              <a:t>f(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)=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b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-1</a:t>
            </a:r>
          </a:p>
          <a:p>
            <a:r>
              <a:rPr lang="en-US" altLang="zh-TW" smtClean="0"/>
              <a:t>   n = </a:t>
            </a:r>
            <a:r>
              <a:rPr lang="en-US" altLang="zh-TW" smtClean="0">
                <a:latin typeface="Times New Roman" pitchFamily="18" charset="0"/>
              </a:rPr>
              <a:t>[</a:t>
            </a:r>
            <a:r>
              <a:rPr lang="en-US" altLang="zh-TW" smtClean="0">
                <a:cs typeface="Arial" charset="0"/>
              </a:rPr>
              <a:t>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f/</a:t>
            </a:r>
            <a:r>
              <a:rPr lang="en-US" altLang="zh-TW" smtClean="0">
                <a:cs typeface="Arial" charset="0"/>
              </a:rPr>
              <a:t>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x,</a:t>
            </a:r>
            <a:r>
              <a:rPr lang="en-US" altLang="zh-TW" smtClean="0">
                <a:cs typeface="Arial" charset="0"/>
              </a:rPr>
              <a:t> 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f</a:t>
            </a:r>
            <a:r>
              <a:rPr lang="en-US" altLang="zh-TW" smtClean="0">
                <a:cs typeface="Arial" charset="0"/>
              </a:rPr>
              <a:t>/∂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y,</a:t>
            </a:r>
            <a:r>
              <a:rPr lang="en-US" altLang="zh-TW" smtClean="0">
                <a:cs typeface="Arial" charset="0"/>
              </a:rPr>
              <a:t> 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f/</a:t>
            </a:r>
            <a:r>
              <a:rPr lang="en-US" altLang="zh-TW" smtClean="0">
                <a:cs typeface="Arial" charset="0"/>
              </a:rPr>
              <a:t>∂</a:t>
            </a:r>
            <a:r>
              <a:rPr lang="en-US" altLang="zh-TW" smtClean="0">
                <a:latin typeface="Times New Roman" pitchFamily="18" charset="0"/>
                <a:cs typeface="Arial" charset="0"/>
              </a:rPr>
              <a:t>z]</a:t>
            </a:r>
            <a:r>
              <a:rPr lang="en-US" altLang="zh-TW" baseline="30000" smtClean="0">
                <a:latin typeface="Times New Roman" pitchFamily="18" charset="0"/>
                <a:cs typeface="Arial" charset="0"/>
              </a:rPr>
              <a:t>T</a:t>
            </a:r>
            <a:r>
              <a:rPr lang="en-US" altLang="zh-TW" smtClean="0">
                <a:latin typeface="Times New Roman" pitchFamily="18" charset="0"/>
              </a:rPr>
              <a:t>=</a:t>
            </a:r>
            <a:r>
              <a:rPr lang="en-US" altLang="zh-TW" b="1" smtClean="0">
                <a:latin typeface="Times New Roman" pitchFamily="18" charset="0"/>
              </a:rPr>
              <a:t>p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1ED0A0B-56C4-4F45-B18F-887278AF19A9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Parametric Form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For sphere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 Tangent plane determined by vectors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Normal given by cross product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2762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x=x(u,v)=cos u sin 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y=y(u,v)=cos u cos 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z= z(u,v)=sin u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798638" y="3962400"/>
            <a:ext cx="39639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∂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</a:rPr>
              <a:t>/∂u = [∂x/∂u, ∂y/∂u, ∂z/∂u]T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∂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</a:rPr>
              <a:t>/∂v = [∂x/∂v, ∂y/∂v, ∂z/∂v]T</a:t>
            </a:r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2335213" y="5603875"/>
            <a:ext cx="249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∂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</a:rPr>
              <a:t>/∂u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× ∂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/∂v </a:t>
            </a:r>
          </a:p>
        </p:txBody>
      </p:sp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590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736697A-A5CA-4B43-9241-7DE3C2B540F9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General Case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We can compute parametric normals for other simple cases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Quadrics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Parameteric polynomial surfaces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3DBCC07-C409-4827-913B-D42ABBF39B2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Local Illumination options</a:t>
            </a:r>
            <a:endParaRPr lang="en-US" altLang="zh-TW" smtClean="0">
              <a:ea typeface="ＭＳ Ｐゴシック" pitchFamily="34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Discuss polygonal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Flat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Smooth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Gouraud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Phong</a:t>
            </a:r>
          </a:p>
          <a:p>
            <a:r>
              <a:rPr lang="en-US" altLang="zh-TW" smtClean="0">
                <a:ea typeface="ＭＳ Ｐゴシック" pitchFamily="34" charset="-128"/>
              </a:rPr>
              <a:t>Lighting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14731E4-8F55-4F8C-A621-9873AF99648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Why we need shading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Suppose we build a model using many polygons and color it with </a:t>
            </a:r>
            <a:r>
              <a:rPr lang="en-US" altLang="zh-TW" sz="2700" b="1" smtClean="0">
                <a:latin typeface="Courier New" pitchFamily="49" charset="0"/>
              </a:rPr>
              <a:t>glColor</a:t>
            </a:r>
            <a:r>
              <a:rPr lang="en-US" altLang="zh-TW" smtClean="0"/>
              <a:t>. We get something like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But we want</a:t>
            </a: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652963"/>
            <a:ext cx="20970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652963"/>
            <a:ext cx="2097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E9628B8-B32B-4DA0-8E60-04D0D7AB511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Normal for Triangle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4495800" y="2743200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960" y="0"/>
                </a:lnTo>
                <a:lnTo>
                  <a:pt x="1152" y="528"/>
                </a:lnTo>
                <a:lnTo>
                  <a:pt x="0" y="76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92588" y="39274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1990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6400800" y="3505200"/>
            <a:ext cx="4572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2400" baseline="-25000" smtClean="0">
                <a:latin typeface="Times New Roman" pitchFamily="18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867400" y="2209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41992" name="Line 11"/>
          <p:cNvSpPr>
            <a:spLocks noChangeShapeType="1"/>
          </p:cNvSpPr>
          <p:nvPr/>
        </p:nvSpPr>
        <p:spPr bwMode="auto">
          <a:xfrm flipV="1">
            <a:off x="5562600" y="20574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5181600" y="1828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</a:p>
        </p:txBody>
      </p:sp>
      <p:sp>
        <p:nvSpPr>
          <p:cNvPr id="41994" name="Text Box 13"/>
          <p:cNvSpPr txBox="1">
            <a:spLocks noChangeArrowheads="1"/>
          </p:cNvSpPr>
          <p:nvPr/>
        </p:nvSpPr>
        <p:spPr bwMode="auto">
          <a:xfrm>
            <a:off x="765175" y="22860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plane     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) = 0</a:t>
            </a:r>
          </a:p>
        </p:txBody>
      </p:sp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0" y="30480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(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 </a:t>
            </a:r>
            <a:r>
              <a:rPr lang="en-US" altLang="zh-TW" sz="2400">
                <a:latin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</a:rPr>
              <a:t>)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×(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708025" y="39624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normalize </a:t>
            </a:r>
            <a:r>
              <a:rPr lang="en-US" altLang="zh-TW" sz="2400" b="1">
                <a:latin typeface="Times New Roman" pitchFamily="18" charset="0"/>
              </a:rPr>
              <a:t>n   </a:t>
            </a:r>
            <a:r>
              <a:rPr lang="en-US" altLang="zh-TW" sz="2400" b="1">
                <a:latin typeface="Times New Roman" pitchFamily="18" charset="0"/>
                <a:sym typeface="Symbol" charset="2"/>
              </a:rPr>
              <a:t></a:t>
            </a:r>
            <a:r>
              <a:rPr lang="en-US" altLang="zh-TW" sz="2400" b="1">
                <a:latin typeface="Times New Roman" pitchFamily="18" charset="0"/>
              </a:rPr>
              <a:t>  n/ |n|</a:t>
            </a:r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5562600" y="3276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</a:p>
        </p:txBody>
      </p:sp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573088" y="4953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Note that right-hand rule determines outward face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C368ED77-F396-400B-AF41-47F3244043A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Polygon Normals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Polygons have a single normal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Shades at the vertices as computed by the Phong model can be almost same 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Identical for a distant viewer (default) or if there is no specular component 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Consider model of sphere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Want different normals at</a:t>
            </a:r>
          </a:p>
          <a:p>
            <a:pPr>
              <a:buFontTx/>
              <a:buNone/>
            </a:pPr>
            <a:r>
              <a:rPr lang="en-US" altLang="zh-TW" sz="2700" smtClean="0">
                <a:ea typeface="ＭＳ Ｐゴシック" pitchFamily="34" charset="-128"/>
              </a:rPr>
              <a:t>each vertex even though</a:t>
            </a:r>
          </a:p>
          <a:p>
            <a:pPr>
              <a:buFontTx/>
              <a:buNone/>
            </a:pPr>
            <a:r>
              <a:rPr lang="en-US" altLang="zh-TW" sz="2700" smtClean="0">
                <a:ea typeface="ＭＳ Ｐゴシック" pitchFamily="34" charset="-128"/>
              </a:rPr>
              <a:t>this concept is not quite</a:t>
            </a:r>
          </a:p>
          <a:p>
            <a:pPr>
              <a:buFontTx/>
              <a:buNone/>
            </a:pPr>
            <a:r>
              <a:rPr lang="en-US" altLang="zh-TW" sz="2700" smtClean="0">
                <a:ea typeface="ＭＳ Ｐゴシック" pitchFamily="34" charset="-128"/>
              </a:rPr>
              <a:t>correct mathematically</a:t>
            </a:r>
          </a:p>
        </p:txBody>
      </p:sp>
      <p:pic>
        <p:nvPicPr>
          <p:cNvPr id="43013" name="Picture 5" descr="AN06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29813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4682DDA6-C270-4CF6-94A4-7FF0D4181AC5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Smooth Shading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800600" cy="47244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We can set a new normal at each vertex</a:t>
            </a:r>
          </a:p>
          <a:p>
            <a:r>
              <a:rPr lang="en-US" altLang="zh-TW" smtClean="0">
                <a:ea typeface="ＭＳ Ｐゴシック" pitchFamily="34" charset="-128"/>
              </a:rPr>
              <a:t>Easy for sphere model 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If centered at origin</a:t>
            </a:r>
            <a:r>
              <a:rPr lang="en-US" altLang="zh-TW" b="1" smtClean="0">
                <a:latin typeface="Times New Roman" pitchFamily="18" charset="0"/>
                <a:ea typeface="ＭＳ Ｐゴシック" pitchFamily="34" charset="-128"/>
              </a:rPr>
              <a:t> n</a:t>
            </a:r>
            <a:r>
              <a:rPr lang="en-US" altLang="zh-TW" smtClean="0">
                <a:latin typeface="Times New Roman" pitchFamily="18" charset="0"/>
                <a:ea typeface="ＭＳ Ｐゴシック" pitchFamily="34" charset="-128"/>
              </a:rPr>
              <a:t> = </a:t>
            </a:r>
            <a:r>
              <a:rPr lang="en-US" altLang="zh-TW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mtClean="0">
                <a:ea typeface="ＭＳ Ｐゴシック" pitchFamily="34" charset="-128"/>
              </a:rPr>
              <a:t> </a:t>
            </a:r>
          </a:p>
          <a:p>
            <a:r>
              <a:rPr lang="en-US" altLang="zh-TW" smtClean="0">
                <a:ea typeface="ＭＳ Ｐゴシック" pitchFamily="34" charset="-128"/>
              </a:rPr>
              <a:t>Now smooth shading works</a:t>
            </a:r>
          </a:p>
          <a:p>
            <a:r>
              <a:rPr lang="en-US" altLang="zh-TW" smtClean="0">
                <a:ea typeface="ＭＳ Ｐゴシック" pitchFamily="34" charset="-128"/>
              </a:rPr>
              <a:t>Note </a:t>
            </a:r>
            <a:r>
              <a:rPr lang="en-US" altLang="zh-TW" i="1" smtClean="0">
                <a:ea typeface="ＭＳ Ｐゴシック" pitchFamily="34" charset="-128"/>
              </a:rPr>
              <a:t>silhouette edge</a:t>
            </a:r>
          </a:p>
        </p:txBody>
      </p:sp>
      <p:pic>
        <p:nvPicPr>
          <p:cNvPr id="44038" name="Picture 5" descr="AN06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19881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6"/>
          <p:cNvSpPr>
            <a:spLocks noChangeShapeType="1"/>
          </p:cNvSpPr>
          <p:nvPr/>
        </p:nvSpPr>
        <p:spPr bwMode="auto">
          <a:xfrm flipV="1">
            <a:off x="4724400" y="4648200"/>
            <a:ext cx="10668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3CB18A3-FC2D-4505-83D8-91149845A72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Mesh Shading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The previous example is not general because we knew the normal at each vertex analytically</a:t>
            </a:r>
          </a:p>
          <a:p>
            <a:r>
              <a:rPr lang="en-US" altLang="zh-TW" smtClean="0">
                <a:ea typeface="ＭＳ Ｐゴシック" pitchFamily="34" charset="-128"/>
              </a:rPr>
              <a:t>For polygonal models, Gouraud proposed we use the average of the normals around a mesh vertex</a:t>
            </a:r>
          </a:p>
        </p:txBody>
      </p:sp>
      <p:pic>
        <p:nvPicPr>
          <p:cNvPr id="45061" name="Picture 5" descr="AN06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286250"/>
            <a:ext cx="22383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2" name="Object 2"/>
          <p:cNvGraphicFramePr>
            <a:graphicFrameLocks noChangeAspect="1"/>
          </p:cNvGraphicFramePr>
          <p:nvPr/>
        </p:nvGraphicFramePr>
        <p:xfrm>
          <a:off x="4495800" y="33528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1016000" y="4953000"/>
            <a:ext cx="436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(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3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4</a:t>
            </a:r>
            <a:r>
              <a:rPr lang="en-US" altLang="zh-TW" sz="2400">
                <a:latin typeface="Times New Roman" pitchFamily="18" charset="0"/>
              </a:rPr>
              <a:t>)/ |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1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3</a:t>
            </a:r>
            <a:r>
              <a:rPr lang="en-US" altLang="zh-TW" sz="2400">
                <a:latin typeface="Times New Roman" pitchFamily="18" charset="0"/>
              </a:rPr>
              <a:t>+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 baseline="-25000">
                <a:latin typeface="Times New Roman" pitchFamily="18" charset="0"/>
              </a:rPr>
              <a:t>4</a:t>
            </a:r>
            <a:r>
              <a:rPr lang="en-US" altLang="zh-TW" sz="2400">
                <a:latin typeface="Times New Roman" pitchFamily="18" charset="0"/>
              </a:rPr>
              <a:t>|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A48E670-7D09-4017-A5E7-6092521580C3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858000" cy="10668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Gouraud and Phong Shading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724400"/>
          </a:xfrm>
        </p:spPr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Gouraud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Find average normal at each vertex (vertex normals)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Apply modified Phong model at each vertex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Interpolate vertex shades across each polygon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Phong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Find vertex normals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Interpolate vertex normals across edges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Interpolate edge normals across polygon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Apply modified Phong model at each fragment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91061EE-18F5-43F4-BBB5-2925A0B99EA4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Comparison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If the polygon mesh approximates surfaces with a high curvatures, Phong shading may look smooth while Gouraud shading may show edges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Phong shading requires much more work than Gouraud shading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Until recently not available in real time systems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Now can be done using fragment shaders (see Chapter 9)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Both need data structures to represent meshes so we can obtain vertex normals</a:t>
            </a:r>
          </a:p>
          <a:p>
            <a:endParaRPr lang="en-US" altLang="zh-TW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DEFBEFC-01F3-4D82-B778-9C9E0246FFE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Objectives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ＭＳ Ｐゴシック" pitchFamily="34" charset="-128"/>
              </a:rPr>
              <a:t>Introduce the OpenGL shading functions</a:t>
            </a:r>
          </a:p>
          <a:p>
            <a:r>
              <a:rPr lang="en-US" altLang="zh-TW" dirty="0" smtClean="0">
                <a:ea typeface="ＭＳ Ｐゴシック" pitchFamily="34" charset="-128"/>
              </a:rPr>
              <a:t>Discuss polygonal shading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Flat</a:t>
            </a:r>
          </a:p>
          <a:p>
            <a:pPr lvl="1"/>
            <a:r>
              <a:rPr lang="en-US" altLang="zh-TW" dirty="0" smtClean="0">
                <a:ea typeface="ＭＳ Ｐゴシック" pitchFamily="34" charset="-128"/>
              </a:rPr>
              <a:t>Smooth</a:t>
            </a:r>
          </a:p>
          <a:p>
            <a:pPr lvl="1"/>
            <a:endParaRPr lang="en-US" altLang="zh-TW" dirty="0" smtClean="0">
              <a:ea typeface="ＭＳ Ｐゴシック" pitchFamily="34" charset="-128"/>
            </a:endParaRPr>
          </a:p>
          <a:p>
            <a:pPr lvl="1"/>
            <a:r>
              <a:rPr lang="en-US" altLang="zh-TW" dirty="0" err="1" smtClean="0">
                <a:ea typeface="ＭＳ Ｐゴシック" pitchFamily="34" charset="-128"/>
              </a:rPr>
              <a:t>Gouraud</a:t>
            </a:r>
            <a:endParaRPr lang="en-US" altLang="zh-TW" dirty="0" smtClean="0">
              <a:ea typeface="ＭＳ Ｐゴシック" pitchFamily="34" charset="-128"/>
            </a:endParaRPr>
          </a:p>
          <a:p>
            <a:pPr lvl="1"/>
            <a:endParaRPr lang="en-US" altLang="zh-TW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3A48286-F963-4651-AF2F-C1E6D137BD6F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Steps in OpenGL shading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Enable shading and select model</a:t>
            </a:r>
          </a:p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Specify normals</a:t>
            </a:r>
          </a:p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Specify material properties</a:t>
            </a:r>
          </a:p>
          <a:p>
            <a:pPr marL="590550" indent="-590550">
              <a:buFontTx/>
              <a:buAutoNum type="arabicPeriod"/>
            </a:pPr>
            <a:r>
              <a:rPr lang="en-US" altLang="zh-TW" smtClean="0">
                <a:ea typeface="ＭＳ Ｐゴシック" pitchFamily="34" charset="-128"/>
              </a:rPr>
              <a:t>Specify lights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9D2D559-0EB2-4E24-A74C-A048201BC537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Normals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In OpenGL the normal vector is part of the state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Set by</a:t>
            </a:r>
            <a:r>
              <a:rPr lang="en-US" altLang="zh-TW" smtClean="0">
                <a:ea typeface="ＭＳ Ｐゴシック" pitchFamily="34" charset="-128"/>
              </a:rPr>
              <a:t> </a:t>
            </a:r>
            <a:r>
              <a:rPr lang="en-US" altLang="zh-TW" sz="2700" b="1" smtClean="0">
                <a:latin typeface="Courier New" pitchFamily="49" charset="0"/>
                <a:ea typeface="ＭＳ Ｐゴシック" pitchFamily="34" charset="-128"/>
              </a:rPr>
              <a:t>glNormal*()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glNormal3f(x, y, z);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glNormal3fv(p);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Usually we want to set the normal to have unit length so cosine calculations are correct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Length can be affected by transformations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Note that scaling does not preserved length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glEnable(GL_NORMALIZE)</a:t>
            </a:r>
            <a:r>
              <a:rPr lang="en-US" altLang="zh-TW" smtClean="0">
                <a:ea typeface="ＭＳ Ｐゴシック" pitchFamily="34" charset="-128"/>
              </a:rPr>
              <a:t> allows for autonormalization at a performance penalty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2611213D-912F-4BC0-9B5E-50DCD9716183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Normal for Triangle</a:t>
            </a:r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4495800" y="2743200"/>
            <a:ext cx="1828800" cy="1219200"/>
          </a:xfrm>
          <a:custGeom>
            <a:avLst/>
            <a:gdLst>
              <a:gd name="T0" fmla="*/ 0 w 1152"/>
              <a:gd name="T1" fmla="*/ 2147483647 h 768"/>
              <a:gd name="T2" fmla="*/ 2147483647 w 1152"/>
              <a:gd name="T3" fmla="*/ 0 h 768"/>
              <a:gd name="T4" fmla="*/ 2147483647 w 1152"/>
              <a:gd name="T5" fmla="*/ 2147483647 h 768"/>
              <a:gd name="T6" fmla="*/ 0 w 1152"/>
              <a:gd name="T7" fmla="*/ 2147483647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768"/>
              <a:gd name="T14" fmla="*/ 1152 w 115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768">
                <a:moveTo>
                  <a:pt x="0" y="768"/>
                </a:moveTo>
                <a:lnTo>
                  <a:pt x="960" y="0"/>
                </a:lnTo>
                <a:lnTo>
                  <a:pt x="1152" y="528"/>
                </a:lnTo>
                <a:lnTo>
                  <a:pt x="0" y="768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192588" y="39274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51206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6400800" y="3505200"/>
            <a:ext cx="4572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Times New Roman" pitchFamily="18" charset="0"/>
                <a:ea typeface="ＭＳ Ｐゴシック" pitchFamily="34" charset="-128"/>
              </a:rPr>
              <a:t>p</a:t>
            </a:r>
            <a:r>
              <a:rPr lang="en-US" altLang="zh-TW" sz="2400" baseline="-25000" smtClean="0">
                <a:latin typeface="Times New Roman" pitchFamily="18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5867400" y="2209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51208" name="Line 11"/>
          <p:cNvSpPr>
            <a:spLocks noChangeShapeType="1"/>
          </p:cNvSpPr>
          <p:nvPr/>
        </p:nvSpPr>
        <p:spPr bwMode="auto">
          <a:xfrm flipV="1">
            <a:off x="5562600" y="20574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5181600" y="1828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</a:p>
        </p:txBody>
      </p:sp>
      <p:sp>
        <p:nvSpPr>
          <p:cNvPr id="51210" name="Text Box 13"/>
          <p:cNvSpPr txBox="1">
            <a:spLocks noChangeArrowheads="1"/>
          </p:cNvSpPr>
          <p:nvPr/>
        </p:nvSpPr>
        <p:spPr bwMode="auto">
          <a:xfrm>
            <a:off x="765175" y="2286000"/>
            <a:ext cx="308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plane     </a:t>
            </a: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) = 0</a:t>
            </a: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0" y="30480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  <a:r>
              <a:rPr lang="en-US" altLang="zh-TW" sz="2400">
                <a:latin typeface="Times New Roman" pitchFamily="18" charset="0"/>
              </a:rPr>
              <a:t> = (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2 </a:t>
            </a:r>
            <a:r>
              <a:rPr lang="en-US" altLang="zh-TW" sz="2400">
                <a:latin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</a:rPr>
              <a:t>)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×(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400" baseline="-25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708025" y="3962400"/>
            <a:ext cx="307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normalize </a:t>
            </a:r>
            <a:r>
              <a:rPr lang="en-US" altLang="zh-TW" sz="2400" b="1">
                <a:latin typeface="Times New Roman" pitchFamily="18" charset="0"/>
              </a:rPr>
              <a:t>n   </a:t>
            </a:r>
            <a:r>
              <a:rPr lang="en-US" altLang="zh-TW" sz="2400" b="1">
                <a:latin typeface="Times New Roman" pitchFamily="18" charset="0"/>
                <a:sym typeface="Symbol" charset="2"/>
              </a:rPr>
              <a:t></a:t>
            </a:r>
            <a:r>
              <a:rPr lang="en-US" altLang="zh-TW" sz="2400" b="1">
                <a:latin typeface="Times New Roman" pitchFamily="18" charset="0"/>
              </a:rPr>
              <a:t>  n/ |n|</a:t>
            </a:r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5562600" y="3276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p</a:t>
            </a: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573088" y="49530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Note that right-hand rule determines outward face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F8CE8885-EB9E-4C7B-8CF1-C8D36AE6F0A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Shading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Why does the image of a real sphere look like</a:t>
            </a:r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r>
              <a:rPr lang="en-US" altLang="zh-TW" sz="2700" smtClean="0"/>
              <a:t>Light-material interactions cause each point to have a different color or shade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Need to consider 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Light sources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Material properties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Location of viewer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ＭＳ Ｐゴシック" pitchFamily="34" charset="-128"/>
              </a:rPr>
              <a:t>Surface orientation</a:t>
            </a: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3143250" y="2214563"/>
            <a:ext cx="1095375" cy="10715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latin typeface="Times New Roman" pitchFamily="18" charset="0"/>
            </a:endParaRPr>
          </a:p>
        </p:txBody>
      </p:sp>
      <p:pic>
        <p:nvPicPr>
          <p:cNvPr id="6150" name="Picture 2" descr="http://www.falloutsoftware.com/tutorials/gl/spe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14312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33C9DBB-9D40-4249-8D66-2B31378A11C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Enabling Shading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Shading calculations are enabled by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glEnable(GL_LIGHTING)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Once lighting is enabled, glColor() ignored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Must enable each light source individually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glEnable(GL_LIGHTi)</a:t>
            </a:r>
            <a:r>
              <a:rPr lang="en-US" altLang="zh-TW" smtClean="0">
                <a:ea typeface="ＭＳ Ｐゴシック" pitchFamily="34" charset="-128"/>
              </a:rPr>
              <a:t> i=0,1…..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Can choose light model parameters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glLightModeli(parameter, GL_TRUE)</a:t>
            </a:r>
          </a:p>
          <a:p>
            <a:pPr lvl="2"/>
            <a:r>
              <a:rPr lang="en-US" altLang="zh-TW" b="1" smtClean="0">
                <a:latin typeface="Courier New" pitchFamily="49" charset="0"/>
                <a:ea typeface="ＭＳ Ｐゴシック" pitchFamily="34" charset="-128"/>
              </a:rPr>
              <a:t>GL_LIGHT_MODEL_LOCAL_VIEWER </a:t>
            </a:r>
            <a:r>
              <a:rPr lang="en-US" altLang="zh-TW" smtClean="0">
                <a:ea typeface="ＭＳ Ｐゴシック" pitchFamily="34" charset="-128"/>
              </a:rPr>
              <a:t>do not use simplifying distant viewer assumption in calculation</a:t>
            </a:r>
            <a:endParaRPr lang="en-US" altLang="zh-TW" b="1" smtClean="0">
              <a:latin typeface="Courier New" pitchFamily="49" charset="0"/>
              <a:ea typeface="ＭＳ Ｐゴシック" pitchFamily="34" charset="-128"/>
            </a:endParaRPr>
          </a:p>
          <a:p>
            <a:pPr lvl="2"/>
            <a:r>
              <a:rPr lang="en-US" altLang="zh-TW" b="1" smtClean="0">
                <a:latin typeface="Courier New" pitchFamily="49" charset="0"/>
                <a:ea typeface="ＭＳ Ｐゴシック" pitchFamily="34" charset="-128"/>
              </a:rPr>
              <a:t>GL_LIGHT_MODEL_TWO_SIDED </a:t>
            </a:r>
            <a:r>
              <a:rPr lang="en-US" altLang="zh-TW" smtClean="0">
                <a:ea typeface="ＭＳ Ｐゴシック" pitchFamily="34" charset="-128"/>
              </a:rPr>
              <a:t>shades both sides of polygons independently</a:t>
            </a:r>
            <a:endParaRPr lang="en-US" altLang="zh-TW" b="1" smtClean="0">
              <a:latin typeface="Courier New" pitchFamily="49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104E684-EEBE-46D7-A820-3E87452C94A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0668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Defining a Point Light Source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724400"/>
          </a:xfrm>
        </p:spPr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For each light source, we can set an RGBA for the diffuse, specular, and ambient components, and for the position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25146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36600" y="2889250"/>
            <a:ext cx="70421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diffuse0[]={1.0, 0.0,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ambient0[]={1.0, 0.0,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specular0[]={1.0, 0.0,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light0_pos[]={1.0, 2.0, 3,0,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glEnable(GL_LIGHTING);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glEnable(GL_LIGHT0);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GL_POSITION, light0_pos);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GL_AMBIENT, ambient0);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GL_DIFFUSE, diffuse0);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glLightv(GL_LIGHT0, GL_SPECULAR, specular0);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EA325F6C-8FCF-4F8F-A83C-A1156963DBDC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Distance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The coefficients in the distance terms are by default a=1.0 (constant terms), b=c=0.0 (linear and quadratic terms</a:t>
            </a:r>
            <a:r>
              <a:rPr lang="en-US" altLang="zh-TW" smtClean="0">
                <a:ea typeface="ＭＳ Ｐゴシック" pitchFamily="34" charset="-128"/>
              </a:rPr>
              <a:t>). </a:t>
            </a:r>
            <a:r>
              <a:rPr lang="en-US" altLang="zh-TW" sz="2700" smtClean="0">
                <a:ea typeface="ＭＳ Ｐゴシック" pitchFamily="34" charset="-128"/>
              </a:rPr>
              <a:t>Change by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825500" y="3213100"/>
            <a:ext cx="7346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a= 0.80;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glLightf(GL_LIGHT0, GLCONSTANT_ATTENUATION, a);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891E8CD4-98A3-45B4-A5FE-56DD7D3A1D1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Direction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The source colors are specified in RGBA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The position is given in homogeneous coordinates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If w =1.0, we are specifying a finite location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If w =0.0, we are specifying a parallel source with the given direction vector</a:t>
            </a:r>
          </a:p>
        </p:txBody>
      </p:sp>
      <p:pic>
        <p:nvPicPr>
          <p:cNvPr id="553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3375"/>
            <a:ext cx="42005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143375"/>
            <a:ext cx="3357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DBFE26C7-9B33-4A47-B67A-C1047C0C5C61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Spotlights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638800" cy="47244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Use </a:t>
            </a:r>
            <a:r>
              <a:rPr lang="en-US" altLang="zh-TW" sz="2700" b="1" smtClean="0">
                <a:latin typeface="Courier New" pitchFamily="49" charset="0"/>
                <a:ea typeface="ＭＳ Ｐゴシック" pitchFamily="34" charset="-128"/>
              </a:rPr>
              <a:t>glLightv</a:t>
            </a:r>
            <a:r>
              <a:rPr lang="en-US" altLang="zh-TW" smtClean="0">
                <a:ea typeface="ＭＳ Ｐゴシック" pitchFamily="34" charset="-128"/>
              </a:rPr>
              <a:t> to set 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Direction </a:t>
            </a:r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GL_SPOT_DIRECTION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Cutoff</a:t>
            </a:r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 GL_SPOT_CUTOFF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Attenuation</a:t>
            </a:r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 GL_SPOT_EXPONENT</a:t>
            </a:r>
          </a:p>
          <a:p>
            <a:pPr lvl="2"/>
            <a:r>
              <a:rPr lang="en-US" altLang="zh-TW" smtClean="0">
                <a:ea typeface="ＭＳ Ｐゴシック" pitchFamily="34" charset="-128"/>
              </a:rPr>
              <a:t>Proportional to cos</a:t>
            </a:r>
            <a:r>
              <a:rPr lang="en-US" altLang="zh-TW" baseline="30000" smtClean="0">
                <a:latin typeface="Symbol" charset="2"/>
                <a:ea typeface="ＭＳ Ｐゴシック" pitchFamily="34" charset="-128"/>
              </a:rPr>
              <a:t>a</a:t>
            </a:r>
            <a:r>
              <a:rPr lang="en-US" altLang="zh-TW" smtClean="0">
                <a:latin typeface="Symbol" charset="2"/>
                <a:ea typeface="ＭＳ Ｐゴシック" pitchFamily="34" charset="-128"/>
              </a:rPr>
              <a:t>f</a:t>
            </a:r>
          </a:p>
        </p:txBody>
      </p:sp>
      <p:pic>
        <p:nvPicPr>
          <p:cNvPr id="56325" name="Picture 5" descr="AN06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161925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AN06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3"/>
          <a:stretch>
            <a:fillRect/>
          </a:stretch>
        </p:blipFill>
        <p:spPr bwMode="auto">
          <a:xfrm>
            <a:off x="6400800" y="3810000"/>
            <a:ext cx="20272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8"/>
          <p:cNvSpPr txBox="1">
            <a:spLocks noChangeArrowheads="1"/>
          </p:cNvSpPr>
          <p:nvPr/>
        </p:nvSpPr>
        <p:spPr bwMode="auto">
          <a:xfrm>
            <a:off x="7905750" y="529272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q</a:t>
            </a:r>
          </a:p>
        </p:txBody>
      </p:sp>
      <p:sp>
        <p:nvSpPr>
          <p:cNvPr id="56328" name="Text Box 9"/>
          <p:cNvSpPr txBox="1">
            <a:spLocks noChangeArrowheads="1"/>
          </p:cNvSpPr>
          <p:nvPr/>
        </p:nvSpPr>
        <p:spPr bwMode="auto">
          <a:xfrm>
            <a:off x="6318250" y="5334000"/>
            <a:ext cx="50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Symbol" charset="2"/>
              </a:rPr>
              <a:t>-q</a:t>
            </a:r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7162800" y="5257800"/>
            <a:ext cx="4159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500">
                <a:latin typeface="Symbol" charset="2"/>
              </a:rPr>
              <a:t>f</a:t>
            </a:r>
          </a:p>
        </p:txBody>
      </p:sp>
      <p:pic>
        <p:nvPicPr>
          <p:cNvPr id="56330" name="Picture 2" descr="Stri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1433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3D74965-0DC5-46BF-970D-E00C60476589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Global Ambient Light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Ambient light depends on color of light sources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A red light in a white room will cause a red ambient term that disappears when the light is turned off</a:t>
            </a:r>
          </a:p>
          <a:p>
            <a:r>
              <a:rPr lang="en-US" altLang="zh-TW" smtClean="0">
                <a:ea typeface="ＭＳ Ｐゴシック" pitchFamily="34" charset="-128"/>
              </a:rPr>
              <a:t>OpenGL also allows a global ambient term that is often helpful for testing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ＭＳ Ｐゴシック" pitchFamily="34" charset="-128"/>
              </a:rPr>
              <a:t>glLightModelfv(GL_LIGHT_MODEL_AMBIENT, global_ambient)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995D669-37C2-452D-8F49-75637E0EF4F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Moving Light Sources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Light sources are geometric objects whose positions or directions are affected by the model-view matrix</a:t>
            </a:r>
          </a:p>
          <a:p>
            <a:r>
              <a:rPr lang="en-US" altLang="zh-TW" smtClean="0">
                <a:ea typeface="ＭＳ Ｐゴシック" pitchFamily="34" charset="-128"/>
              </a:rPr>
              <a:t>Depending on where we place the position (direction) setting function, we can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Move the light source(s) with the object(s)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Fix the object(s) and move the light source(s)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Fix the light source(s) and move the object(s)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Move the light source(s) and object(s) independently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51F2A23A-8A91-4C75-9705-EA7BFFD2A9D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Material Properties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Material properties are also part of the OpenGL state and match the terms in the modified Phong model</a:t>
            </a:r>
          </a:p>
          <a:p>
            <a:r>
              <a:rPr lang="en-US" altLang="zh-TW" sz="2700" smtClean="0">
                <a:ea typeface="ＭＳ Ｐゴシック" pitchFamily="34" charset="-128"/>
              </a:rPr>
              <a:t>Set by </a:t>
            </a:r>
            <a:r>
              <a:rPr lang="en-US" altLang="zh-TW" sz="2300" b="1" smtClean="0">
                <a:latin typeface="Courier New" pitchFamily="49" charset="0"/>
                <a:ea typeface="ＭＳ Ｐゴシック" pitchFamily="34" charset="-128"/>
              </a:rPr>
              <a:t>glMaterialv()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606425" y="3346450"/>
            <a:ext cx="70421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ambient[] = {0.2, 0.2, 0.2,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diffuse[] = {1.0, 0.8, 0.0,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specular[] = {1.0, 1.0, 1.0, 1.0};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shine = 100.0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GL_AMBIENT, ambient);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GL_DIFFUSE, diffuse);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GL_SPECULAR, specular);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GL_SHININESS, shine);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BB2B493F-E172-4F45-8A66-7EB3F8CD953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Front and Back Faces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>
                <a:ea typeface="ＭＳ Ｐゴシック" pitchFamily="34" charset="-128"/>
              </a:rPr>
              <a:t>The default is shade only front faces which works correctly for convex objects</a:t>
            </a:r>
          </a:p>
        </p:txBody>
      </p:sp>
      <p:pic>
        <p:nvPicPr>
          <p:cNvPr id="60421" name="Picture 5" descr="AN06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9963"/>
            <a:ext cx="31051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7" descr="AN06F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7563"/>
            <a:ext cx="3733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762000" y="4576763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back faces not visible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5359400" y="4576763"/>
            <a:ext cx="257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back faces visible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3DDE37B2-EB5C-4B3C-95F1-9999E3DB0DCE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Emissive Term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We can simulate a light source in OpenGL by giving a material an emissive component</a:t>
            </a:r>
          </a:p>
          <a:p>
            <a:r>
              <a:rPr lang="en-US" altLang="zh-TW" smtClean="0">
                <a:ea typeface="ＭＳ Ｐゴシック" pitchFamily="34" charset="-128"/>
              </a:rPr>
              <a:t>This component is unaffected by any sources or transformations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63563" y="4489450"/>
            <a:ext cx="704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GLfloat emission[] = 0.0, 0.3, 0.3, 1.0);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glMaterialf(GL_FRONT, GL_EMISSION, emission);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A89632ED-A877-45EB-872C-BDB3686CC9E0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s-ES" altLang="zh-TW" sz="2400">
              <a:latin typeface="Times New Roman" pitchFamily="18" charset="0"/>
            </a:endParaRPr>
          </a:p>
        </p:txBody>
      </p:sp>
      <p:pic>
        <p:nvPicPr>
          <p:cNvPr id="7171" name="Picture 5" descr="AN06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3505200"/>
            <a:ext cx="357028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Scattering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Light strikes A 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scattered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absorbed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Some of scattered light strikes B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scattered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ＭＳ Ｐゴシック" pitchFamily="34" charset="-128"/>
              </a:rPr>
              <a:t>Some absorbed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Some of this scattered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light strikes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	and so 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B857095-4AB8-45FD-AF38-573F25AAA64A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24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Transparency</a:t>
            </a:r>
          </a:p>
        </p:txBody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Material properties are specified as RGBA values</a:t>
            </a:r>
          </a:p>
          <a:p>
            <a:r>
              <a:rPr lang="en-US" altLang="zh-TW" smtClean="0">
                <a:ea typeface="ＭＳ Ｐゴシック" pitchFamily="34" charset="-128"/>
              </a:rPr>
              <a:t>The A value can be used to make the surface translucent</a:t>
            </a:r>
          </a:p>
          <a:p>
            <a:r>
              <a:rPr lang="en-US" altLang="zh-TW" smtClean="0">
                <a:ea typeface="ＭＳ Ｐゴシック" pitchFamily="34" charset="-128"/>
              </a:rPr>
              <a:t>The default is that all surfaces are opaque regardless of A</a:t>
            </a:r>
          </a:p>
          <a:p>
            <a:r>
              <a:rPr lang="en-US" altLang="zh-TW" smtClean="0">
                <a:ea typeface="ＭＳ Ｐゴシック" pitchFamily="34" charset="-128"/>
              </a:rPr>
              <a:t>Later we will enable blending and use this feature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C4F93D2-57CF-439E-B90D-6912A3891B48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Polygonal Shading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ea typeface="ＭＳ Ｐゴシック" pitchFamily="34" charset="-128"/>
              </a:rPr>
              <a:t>Shading calculations are done for each vertex</a:t>
            </a:r>
          </a:p>
          <a:p>
            <a:pPr lvl="1"/>
            <a:r>
              <a:rPr lang="en-US" altLang="zh-TW" smtClean="0">
                <a:ea typeface="ＭＳ Ｐゴシック" pitchFamily="34" charset="-128"/>
              </a:rPr>
              <a:t>Vertex colors become vertex shades</a:t>
            </a:r>
          </a:p>
          <a:p>
            <a:r>
              <a:rPr lang="en-US" altLang="zh-TW" smtClean="0">
                <a:ea typeface="ＭＳ Ｐゴシック" pitchFamily="34" charset="-128"/>
              </a:rPr>
              <a:t>By default, vertex shades are </a:t>
            </a:r>
            <a:r>
              <a:rPr lang="en-US" altLang="zh-TW" smtClean="0">
                <a:solidFill>
                  <a:srgbClr val="FF0000"/>
                </a:solidFill>
                <a:ea typeface="ＭＳ Ｐゴシック" pitchFamily="34" charset="-128"/>
              </a:rPr>
              <a:t>interpolated</a:t>
            </a:r>
            <a:r>
              <a:rPr lang="en-US" altLang="zh-TW" smtClean="0">
                <a:ea typeface="ＭＳ Ｐゴシック" pitchFamily="34" charset="-128"/>
              </a:rPr>
              <a:t> across the polygon</a:t>
            </a:r>
          </a:p>
          <a:p>
            <a:pPr lvl="1"/>
            <a:r>
              <a:rPr lang="en-US" altLang="zh-TW" b="1" smtClean="0">
                <a:latin typeface="Courier New" pitchFamily="49" charset="0"/>
                <a:ea typeface="ＭＳ Ｐゴシック" pitchFamily="34" charset="-128"/>
              </a:rPr>
              <a:t>glShadeModel(GL_SMOOTH);</a:t>
            </a:r>
          </a:p>
          <a:p>
            <a:r>
              <a:rPr lang="en-US" altLang="zh-TW" smtClean="0">
                <a:ea typeface="ＭＳ Ｐゴシック" pitchFamily="34" charset="-128"/>
              </a:rPr>
              <a:t>If we use </a:t>
            </a:r>
            <a:r>
              <a:rPr lang="en-US" altLang="zh-TW" sz="2700" b="1" smtClean="0">
                <a:latin typeface="Courier New" pitchFamily="49" charset="0"/>
                <a:ea typeface="ＭＳ Ｐゴシック" pitchFamily="34" charset="-128"/>
              </a:rPr>
              <a:t>glShadeModel(GL_FLAT);</a:t>
            </a:r>
            <a:r>
              <a:rPr lang="en-US" altLang="zh-TW" smtClean="0">
                <a:ea typeface="ＭＳ Ｐゴシック" pitchFamily="34" charset="-128"/>
              </a:rPr>
              <a:t> the color at the </a:t>
            </a:r>
            <a:r>
              <a:rPr lang="en-US" altLang="zh-TW" smtClean="0">
                <a:solidFill>
                  <a:srgbClr val="FF0000"/>
                </a:solidFill>
                <a:ea typeface="ＭＳ Ｐゴシック" pitchFamily="34" charset="-128"/>
              </a:rPr>
              <a:t>first vertex </a:t>
            </a:r>
            <a:r>
              <a:rPr lang="en-US" altLang="zh-TW" smtClean="0">
                <a:ea typeface="ＭＳ Ｐゴシック" pitchFamily="34" charset="-128"/>
              </a:rPr>
              <a:t>will determine the shade of the whole polygon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4515" name="文字方塊 4"/>
          <p:cNvSpPr txBox="1">
            <a:spLocks noChangeArrowheads="1"/>
          </p:cNvSpPr>
          <p:nvPr/>
        </p:nvSpPr>
        <p:spPr bwMode="auto">
          <a:xfrm>
            <a:off x="3965575" y="1527175"/>
            <a:ext cx="1644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diffuse</a:t>
            </a:r>
            <a:endParaRPr lang="zh-TW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516" name="文字方塊 6"/>
          <p:cNvSpPr txBox="1">
            <a:spLocks noChangeArrowheads="1"/>
          </p:cNvSpPr>
          <p:nvPr/>
        </p:nvSpPr>
        <p:spPr bwMode="auto">
          <a:xfrm>
            <a:off x="611188" y="15573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small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4517" name="文字方塊 7"/>
          <p:cNvSpPr txBox="1">
            <a:spLocks noChangeArrowheads="1"/>
          </p:cNvSpPr>
          <p:nvPr/>
        </p:nvSpPr>
        <p:spPr bwMode="auto">
          <a:xfrm>
            <a:off x="6716713" y="13843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large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4518" name="文字方塊 8"/>
          <p:cNvSpPr txBox="1">
            <a:spLocks noChangeArrowheads="1"/>
          </p:cNvSpPr>
          <p:nvPr/>
        </p:nvSpPr>
        <p:spPr bwMode="auto">
          <a:xfrm>
            <a:off x="501650" y="58848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large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64519" name="文字方塊 9"/>
          <p:cNvSpPr txBox="1">
            <a:spLocks noChangeArrowheads="1"/>
          </p:cNvSpPr>
          <p:nvPr/>
        </p:nvSpPr>
        <p:spPr bwMode="auto">
          <a:xfrm>
            <a:off x="215900" y="3813175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B050"/>
                </a:solidFill>
                <a:latin typeface="Times New Roman" pitchFamily="18" charset="0"/>
              </a:rPr>
              <a:t>specular</a:t>
            </a:r>
            <a:endParaRPr lang="zh-TW" altLang="en-US" sz="240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6452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955800"/>
            <a:ext cx="6045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單箭頭接點 10"/>
          <p:cNvCxnSpPr/>
          <p:nvPr/>
        </p:nvCxnSpPr>
        <p:spPr>
          <a:xfrm>
            <a:off x="1763713" y="1944688"/>
            <a:ext cx="6480175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5400000">
            <a:off x="-631031" y="4339432"/>
            <a:ext cx="4797425" cy="793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BRDF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pic>
        <p:nvPicPr>
          <p:cNvPr id="65540" name="Picture 4" descr="http://www.siggraph.org/publications/newsletter/volume-43-number-2/a-survey-of-brdf-models-for-computer-graphics/muratfi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018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Bidirectional reflectance distribution function</a:t>
            </a:r>
            <a:endParaRPr lang="zh-TW" altLang="en-US" smtClean="0"/>
          </a:p>
        </p:txBody>
      </p:sp>
      <p:sp>
        <p:nvSpPr>
          <p:cNvPr id="6656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6564" name="Picture 2" descr="http://groups.csail.mit.edu/graphics/classes/6.837/F98/Lecture19/BRD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643063"/>
            <a:ext cx="51530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Diffuse + Specular in </a:t>
            </a:r>
            <a:endParaRPr lang="zh-TW" altLang="en-US" dirty="0"/>
          </a:p>
        </p:txBody>
      </p:sp>
      <p:pic>
        <p:nvPicPr>
          <p:cNvPr id="111618" name="Picture 2" descr="http://www.codinglabs.net/public/contents/article_physically_based_rendering_cook_torrance/images/diff_sp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328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4308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 Anisotropic Phong BRDF Model</a:t>
            </a:r>
            <a:endParaRPr lang="zh-TW" altLang="en-US" smtClean="0"/>
          </a:p>
        </p:txBody>
      </p:sp>
      <p:sp>
        <p:nvSpPr>
          <p:cNvPr id="675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7588" name="Picture 2" descr="http://voxelizator3d.files.wordpress.com/2007/01/br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216525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86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8612" name="Picture 2" descr="http://groups.csail.mit.edu/graphics/classes/6.837/F98/Lecture19/BRDFs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541338"/>
            <a:ext cx="416242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7910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Gonioreflectometers</a:t>
            </a:r>
            <a:endParaRPr lang="en-US" altLang="zh-TW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267200" cy="4495800"/>
          </a:xfrm>
        </p:spPr>
        <p:txBody>
          <a:bodyPr/>
          <a:lstStyle/>
          <a:p>
            <a:r>
              <a:rPr lang="en-US" altLang="zh-TW" smtClean="0"/>
              <a:t>Can add fourth degree of freedom to measure anisotropic BRDFs</a:t>
            </a:r>
          </a:p>
        </p:txBody>
      </p:sp>
      <p:pic>
        <p:nvPicPr>
          <p:cNvPr id="111620" name="Picture 5" descr="C:\My Documents\lf\gantry-w-b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85875"/>
            <a:ext cx="30591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lightstage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1618" name="Picture 2" descr="http://gl.ict.usc.edu/LightStages/images/LS2/SpiderMan2/Final/AlfredMolina_L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9" y="2533702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http://gl.ict.usc.edu/Research/LS5/LS5-web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429472" cy="29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46424"/>
      </p:ext>
    </p:extLst>
  </p:cSld>
  <p:clrMapOvr>
    <a:masterClrMapping/>
  </p:clrMapOvr>
  <p:transition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7E22F2F0-3611-45CE-8A36-A4D99CDD4E25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 (Kajiya 1986)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038600"/>
          </a:xfrm>
        </p:spPr>
        <p:txBody>
          <a:bodyPr/>
          <a:lstStyle/>
          <a:p>
            <a:r>
              <a:rPr lang="en-US" altLang="zh-TW" smtClean="0"/>
              <a:t>Consider a point on a surface </a:t>
            </a:r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>
            <a:off x="2514600" y="4191000"/>
            <a:ext cx="2971800" cy="1143000"/>
          </a:xfrm>
          <a:prstGeom prst="parallelogram">
            <a:avLst>
              <a:gd name="adj" fmla="val 6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 flipV="1">
            <a:off x="3886200" y="2971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657600" y="23622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N</a:t>
            </a:r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V="1">
            <a:off x="3886200" y="3581400"/>
            <a:ext cx="1143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4641850" y="3013075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</a:t>
            </a:r>
            <a:r>
              <a:rPr lang="en-US" altLang="zh-TW" sz="2400" baseline="-25000">
                <a:latin typeface="Times New Roman" pitchFamily="18" charset="0"/>
              </a:rPr>
              <a:t>out</a:t>
            </a:r>
            <a:r>
              <a:rPr lang="en-US" altLang="zh-TW" sz="2400">
                <a:latin typeface="Times New Roman" pitchFamily="18" charset="0"/>
              </a:rPr>
              <a:t>(</a:t>
            </a:r>
            <a:r>
              <a:rPr lang="el-GR" altLang="zh-TW" sz="2400">
                <a:latin typeface="Times New Roman" pitchFamily="18" charset="0"/>
              </a:rPr>
              <a:t>Φ</a:t>
            </a:r>
            <a:r>
              <a:rPr lang="en-US" altLang="zh-TW" sz="2400" baseline="-25000">
                <a:latin typeface="Times New Roman" pitchFamily="18" charset="0"/>
              </a:rPr>
              <a:t>out</a:t>
            </a:r>
            <a:r>
              <a:rPr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>
            <a:off x="2133600" y="3124200"/>
            <a:ext cx="1752600" cy="1524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0" name="Line 16"/>
          <p:cNvSpPr>
            <a:spLocks noChangeShapeType="1"/>
          </p:cNvSpPr>
          <p:nvPr/>
        </p:nvSpPr>
        <p:spPr bwMode="auto">
          <a:xfrm>
            <a:off x="1600200" y="3810000"/>
            <a:ext cx="23622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 flipH="1">
            <a:off x="3886200" y="3200400"/>
            <a:ext cx="2743200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6769100" y="26670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I</a:t>
            </a:r>
            <a:r>
              <a:rPr lang="en-US" altLang="zh-TW" sz="2400" baseline="-25000">
                <a:latin typeface="Times New Roman" pitchFamily="18" charset="0"/>
              </a:rPr>
              <a:t>in</a:t>
            </a:r>
            <a:r>
              <a:rPr lang="en-US" altLang="zh-TW" sz="2400">
                <a:latin typeface="Times New Roman" pitchFamily="18" charset="0"/>
              </a:rPr>
              <a:t>(</a:t>
            </a:r>
            <a:r>
              <a:rPr lang="el-GR" altLang="zh-TW" sz="2400">
                <a:latin typeface="Times New Roman" pitchFamily="18" charset="0"/>
              </a:rPr>
              <a:t>Φ</a:t>
            </a:r>
            <a:r>
              <a:rPr lang="en-US" altLang="zh-TW" sz="2400" baseline="-25000">
                <a:latin typeface="Times New Roman" pitchFamily="18" charset="0"/>
              </a:rPr>
              <a:t>in</a:t>
            </a:r>
            <a:r>
              <a:rPr lang="en-US" altLang="zh-TW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 animBg="1"/>
      <p:bldP spid="43020" grpId="0" animBg="1"/>
      <p:bldP spid="43021" grpId="0" animBg="1"/>
      <p:bldP spid="4302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752600" y="2057400"/>
            <a:ext cx="6400800" cy="30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919288" y="304800"/>
            <a:ext cx="5395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imes New Roman" pitchFamily="18" charset="0"/>
              </a:rPr>
              <a:t>Summary of Surfaces and BRDFs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476500" y="1416050"/>
            <a:ext cx="96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Smooth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073775" y="1371600"/>
            <a:ext cx="86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Rough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3787775" y="1600200"/>
            <a:ext cx="1927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33400" y="42814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Diffuse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57200" y="2528888"/>
            <a:ext cx="1063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Specular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990600" y="306228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2193925" y="2376488"/>
            <a:ext cx="1516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Mirror BRDF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029200" y="2332038"/>
            <a:ext cx="26876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Torrance-Sparrow BRDF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1981200" y="4129088"/>
            <a:ext cx="2008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Lambertian BRDF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5253038" y="4084638"/>
            <a:ext cx="206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Oren-Nayar BRDF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905000" y="4510088"/>
            <a:ext cx="2333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 view dependence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4929188" y="4500563"/>
            <a:ext cx="2771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Models view dependence</a:t>
            </a: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2063750" y="278765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Delta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Speck of reflection</a:t>
            </a:r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5334000" y="27876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Broader Highlights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Off-specular lobe</a:t>
            </a: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4648200" y="20574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1752600" y="3733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030413" y="5786438"/>
            <a:ext cx="5083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Many surfaces may be rough and show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both diffuse and surface reflection.</a:t>
            </a:r>
          </a:p>
        </p:txBody>
      </p:sp>
      <p:pic>
        <p:nvPicPr>
          <p:cNvPr id="109589" name="Picture 21" descr="sigm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15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0" name="Picture 22" descr="sigma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1500"/>
            <a:ext cx="16906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22501" r="72501" b="25000"/>
          <a:stretch>
            <a:fillRect/>
          </a:stretch>
        </p:blipFill>
        <p:spPr bwMode="auto">
          <a:xfrm>
            <a:off x="142875" y="4857750"/>
            <a:ext cx="1654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9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1" t="25000" r="3751" b="22501"/>
          <a:stretch>
            <a:fillRect/>
          </a:stretch>
        </p:blipFill>
        <p:spPr bwMode="auto">
          <a:xfrm>
            <a:off x="7346950" y="4957763"/>
            <a:ext cx="1654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</a:rPr>
              <a:t>Spherical Coordinates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1295400"/>
          </a:xfrm>
        </p:spPr>
        <p:txBody>
          <a:bodyPr/>
          <a:lstStyle/>
          <a:p>
            <a:r>
              <a:rPr lang="en-US" altLang="zh-TW" sz="2800" smtClean="0">
                <a:latin typeface="Times New Roman" pitchFamily="18" charset="0"/>
              </a:rPr>
              <a:t>Cartesian coordinates </a:t>
            </a:r>
            <a:r>
              <a:rPr lang="en-US" altLang="zh-TW" sz="2800" i="1" smtClean="0">
                <a:latin typeface="Times New Roman" pitchFamily="18" charset="0"/>
              </a:rPr>
              <a:t>(v</a:t>
            </a:r>
            <a:r>
              <a:rPr lang="en-US" altLang="zh-TW" sz="2800" i="1" baseline="-25000" smtClean="0">
                <a:latin typeface="Times New Roman" pitchFamily="18" charset="0"/>
              </a:rPr>
              <a:t>x</a:t>
            </a:r>
            <a:r>
              <a:rPr lang="en-US" altLang="zh-TW" sz="2800" i="1" smtClean="0">
                <a:latin typeface="Times New Roman" pitchFamily="18" charset="0"/>
              </a:rPr>
              <a:t>,v</a:t>
            </a:r>
            <a:r>
              <a:rPr lang="en-US" altLang="zh-TW" sz="2800" i="1" baseline="-25000" smtClean="0">
                <a:latin typeface="Times New Roman" pitchFamily="18" charset="0"/>
              </a:rPr>
              <a:t>y</a:t>
            </a:r>
            <a:r>
              <a:rPr lang="en-US" altLang="zh-TW" sz="2800" i="1" smtClean="0">
                <a:latin typeface="Times New Roman" pitchFamily="18" charset="0"/>
              </a:rPr>
              <a:t>,v</a:t>
            </a:r>
            <a:r>
              <a:rPr lang="en-US" altLang="zh-TW" sz="2800" i="1" baseline="-25000" smtClean="0">
                <a:latin typeface="Times New Roman" pitchFamily="18" charset="0"/>
              </a:rPr>
              <a:t>z</a:t>
            </a:r>
            <a:r>
              <a:rPr lang="en-US" altLang="zh-TW" sz="2800" i="1" smtClean="0">
                <a:latin typeface="Times New Roman" pitchFamily="18" charset="0"/>
              </a:rPr>
              <a:t>)</a:t>
            </a:r>
          </a:p>
          <a:p>
            <a:r>
              <a:rPr lang="en-US" altLang="zh-TW" sz="2800" smtClean="0">
                <a:latin typeface="Times New Roman" pitchFamily="18" charset="0"/>
              </a:rPr>
              <a:t>Spherical coordinates </a:t>
            </a:r>
            <a:r>
              <a:rPr lang="en-US" altLang="zh-TW" sz="2800" i="1" smtClean="0">
                <a:latin typeface="Times New Roman" pitchFamily="18" charset="0"/>
              </a:rPr>
              <a:t>(</a:t>
            </a:r>
            <a:r>
              <a:rPr lang="en-US" altLang="zh-TW" sz="2800" i="1" smtClean="0">
                <a:latin typeface="Times New Roman" pitchFamily="18" charset="0"/>
                <a:sym typeface="Symbol" charset="2"/>
              </a:rPr>
              <a:t></a:t>
            </a:r>
            <a:r>
              <a:rPr lang="en-US" altLang="zh-TW" sz="2800" i="1" smtClean="0">
                <a:latin typeface="Times New Roman" pitchFamily="18" charset="0"/>
              </a:rPr>
              <a:t>, </a:t>
            </a:r>
            <a:r>
              <a:rPr lang="en-US" altLang="zh-TW" sz="2800" i="1" smtClean="0">
                <a:latin typeface="Times New Roman" pitchFamily="18" charset="0"/>
                <a:sym typeface="Symbol" charset="2"/>
              </a:rPr>
              <a:t></a:t>
            </a:r>
            <a:r>
              <a:rPr lang="en-US" altLang="zh-TW" sz="2800" i="1" smtClean="0">
                <a:latin typeface="Times New Roman" pitchFamily="18" charset="0"/>
              </a:rPr>
              <a:t>)</a:t>
            </a:r>
            <a:endParaRPr lang="en-US" altLang="zh-TW" sz="2800" smtClean="0">
              <a:latin typeface="Times New Roman" pitchFamily="18" charset="0"/>
            </a:endParaRPr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6019800" y="1371600"/>
            <a:ext cx="2324100" cy="2590800"/>
            <a:chOff x="3975" y="6117"/>
            <a:chExt cx="3660" cy="4081"/>
          </a:xfrm>
        </p:grpSpPr>
        <p:grpSp>
          <p:nvGrpSpPr>
            <p:cNvPr id="110601" name="Group 5"/>
            <p:cNvGrpSpPr>
              <a:grpSpLocks/>
            </p:cNvGrpSpPr>
            <p:nvPr/>
          </p:nvGrpSpPr>
          <p:grpSpPr bwMode="auto">
            <a:xfrm>
              <a:off x="3975" y="6117"/>
              <a:ext cx="3660" cy="4081"/>
              <a:chOff x="3600" y="8039"/>
              <a:chExt cx="3660" cy="4081"/>
            </a:xfrm>
          </p:grpSpPr>
          <p:sp>
            <p:nvSpPr>
              <p:cNvPr id="110603" name="Line 6"/>
              <p:cNvSpPr>
                <a:spLocks noChangeShapeType="1"/>
              </p:cNvSpPr>
              <p:nvPr/>
            </p:nvSpPr>
            <p:spPr bwMode="auto">
              <a:xfrm>
                <a:off x="4755" y="10590"/>
                <a:ext cx="25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4" name="Line 7"/>
              <p:cNvSpPr>
                <a:spLocks noChangeShapeType="1"/>
              </p:cNvSpPr>
              <p:nvPr/>
            </p:nvSpPr>
            <p:spPr bwMode="auto">
              <a:xfrm flipV="1">
                <a:off x="4755" y="8039"/>
                <a:ext cx="0" cy="25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5" name="Line 8"/>
              <p:cNvSpPr>
                <a:spLocks noChangeShapeType="1"/>
              </p:cNvSpPr>
              <p:nvPr/>
            </p:nvSpPr>
            <p:spPr bwMode="auto">
              <a:xfrm flipH="1">
                <a:off x="3855" y="10590"/>
                <a:ext cx="900" cy="15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6" name="Line 9"/>
              <p:cNvSpPr>
                <a:spLocks noChangeShapeType="1"/>
              </p:cNvSpPr>
              <p:nvPr/>
            </p:nvSpPr>
            <p:spPr bwMode="auto">
              <a:xfrm>
                <a:off x="4125" y="11640"/>
                <a:ext cx="15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7" name="Line 10"/>
              <p:cNvSpPr>
                <a:spLocks noChangeShapeType="1"/>
              </p:cNvSpPr>
              <p:nvPr/>
            </p:nvSpPr>
            <p:spPr bwMode="auto">
              <a:xfrm flipH="1">
                <a:off x="5685" y="10590"/>
                <a:ext cx="63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8" name="Line 11"/>
              <p:cNvSpPr>
                <a:spLocks noChangeShapeType="1"/>
              </p:cNvSpPr>
              <p:nvPr/>
            </p:nvSpPr>
            <p:spPr bwMode="auto">
              <a:xfrm flipV="1">
                <a:off x="5700" y="9855"/>
                <a:ext cx="0" cy="17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09" name="Line 12"/>
              <p:cNvSpPr>
                <a:spLocks noChangeShapeType="1"/>
              </p:cNvSpPr>
              <p:nvPr/>
            </p:nvSpPr>
            <p:spPr bwMode="auto">
              <a:xfrm>
                <a:off x="4755" y="10575"/>
                <a:ext cx="945" cy="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0" name="Arc 13"/>
              <p:cNvSpPr>
                <a:spLocks noChangeAspect="1"/>
              </p:cNvSpPr>
              <p:nvPr/>
            </p:nvSpPr>
            <p:spPr bwMode="auto">
              <a:xfrm rot="7200000">
                <a:off x="4571" y="10767"/>
                <a:ext cx="403" cy="4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1" name="Arc 14"/>
              <p:cNvSpPr>
                <a:spLocks noChangeAspect="1"/>
              </p:cNvSpPr>
              <p:nvPr/>
            </p:nvSpPr>
            <p:spPr bwMode="auto">
              <a:xfrm>
                <a:off x="4770" y="10185"/>
                <a:ext cx="245" cy="20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2" name="Text Box 15"/>
              <p:cNvSpPr txBox="1">
                <a:spLocks noChangeArrowheads="1"/>
              </p:cNvSpPr>
              <p:nvPr/>
            </p:nvSpPr>
            <p:spPr bwMode="auto">
              <a:xfrm>
                <a:off x="3600" y="11415"/>
                <a:ext cx="40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x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3" name="Text Box 16"/>
              <p:cNvSpPr txBox="1">
                <a:spLocks noChangeArrowheads="1"/>
              </p:cNvSpPr>
              <p:nvPr/>
            </p:nvSpPr>
            <p:spPr bwMode="auto">
              <a:xfrm>
                <a:off x="6765" y="10110"/>
                <a:ext cx="40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y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4" name="Text Box 17"/>
              <p:cNvSpPr txBox="1">
                <a:spLocks noChangeArrowheads="1"/>
              </p:cNvSpPr>
              <p:nvPr/>
            </p:nvSpPr>
            <p:spPr bwMode="auto">
              <a:xfrm>
                <a:off x="4380" y="8235"/>
                <a:ext cx="40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z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5" name="Text Box 18"/>
              <p:cNvSpPr txBox="1">
                <a:spLocks noChangeArrowheads="1"/>
              </p:cNvSpPr>
              <p:nvPr/>
            </p:nvSpPr>
            <p:spPr bwMode="auto">
              <a:xfrm>
                <a:off x="4769" y="9870"/>
                <a:ext cx="39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Times New Roman" pitchFamily="18" charset="0"/>
                    <a:ea typeface="宋体" pitchFamily="2" charset="-122"/>
                    <a:sym typeface="Symbol" charset="2"/>
                  </a:rPr>
                  <a:t>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6" name="Text Box 19"/>
              <p:cNvSpPr txBox="1">
                <a:spLocks noChangeArrowheads="1"/>
              </p:cNvSpPr>
              <p:nvPr/>
            </p:nvSpPr>
            <p:spPr bwMode="auto">
              <a:xfrm>
                <a:off x="4559" y="11085"/>
                <a:ext cx="39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latin typeface="Times New Roman" pitchFamily="18" charset="0"/>
                    <a:ea typeface="宋体" pitchFamily="2" charset="-122"/>
                    <a:sym typeface="Symbol" charset="2"/>
                  </a:rPr>
                  <a:t>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7" name="Text Box 20"/>
              <p:cNvSpPr txBox="1">
                <a:spLocks noChangeArrowheads="1"/>
              </p:cNvSpPr>
              <p:nvPr/>
            </p:nvSpPr>
            <p:spPr bwMode="auto">
              <a:xfrm>
                <a:off x="5670" y="9630"/>
                <a:ext cx="405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200" b="1">
                    <a:latin typeface="Times New Roman" pitchFamily="18" charset="0"/>
                    <a:ea typeface="宋体" pitchFamily="2" charset="-122"/>
                  </a:rPr>
                  <a:t>v</a:t>
                </a:r>
                <a:endParaRPr lang="en-US" altLang="zh-TW" sz="2400">
                  <a:latin typeface="Times New Roman" pitchFamily="18" charset="0"/>
                </a:endParaRPr>
              </a:p>
            </p:txBody>
          </p:sp>
          <p:sp>
            <p:nvSpPr>
              <p:cNvPr id="110618" name="Line 21"/>
              <p:cNvSpPr>
                <a:spLocks noChangeShapeType="1"/>
              </p:cNvSpPr>
              <p:nvPr/>
            </p:nvSpPr>
            <p:spPr bwMode="auto">
              <a:xfrm>
                <a:off x="4770" y="8865"/>
                <a:ext cx="945" cy="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19" name="Line 22"/>
              <p:cNvSpPr>
                <a:spLocks noChangeShapeType="1"/>
              </p:cNvSpPr>
              <p:nvPr/>
            </p:nvSpPr>
            <p:spPr bwMode="auto">
              <a:xfrm flipV="1">
                <a:off x="4755" y="9840"/>
                <a:ext cx="1005" cy="75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0602" name="Text Box 23"/>
            <p:cNvSpPr txBox="1">
              <a:spLocks noChangeArrowheads="1"/>
            </p:cNvSpPr>
            <p:nvPr/>
          </p:nvSpPr>
          <p:spPr bwMode="auto">
            <a:xfrm>
              <a:off x="5460" y="7864"/>
              <a:ext cx="64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latin typeface="Times New Roman" pitchFamily="18" charset="0"/>
                  <a:ea typeface="宋体" pitchFamily="2" charset="-122"/>
                </a:rPr>
                <a:t>1.0</a:t>
              </a:r>
              <a:endParaRPr lang="en-US" altLang="zh-TW" sz="2400">
                <a:latin typeface="Times New Roman" pitchFamily="18" charset="0"/>
              </a:endParaRPr>
            </a:p>
          </p:txBody>
        </p:sp>
      </p:grpSp>
      <p:sp>
        <p:nvSpPr>
          <p:cNvPr id="110597" name="Rectangle 25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aphicFrame>
        <p:nvGraphicFramePr>
          <p:cNvPr id="110598" name="Object 2"/>
          <p:cNvGraphicFramePr>
            <a:graphicFrameLocks noChangeAspect="1"/>
          </p:cNvGraphicFramePr>
          <p:nvPr/>
        </p:nvGraphicFramePr>
        <p:xfrm>
          <a:off x="762000" y="2895600"/>
          <a:ext cx="6324600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Equation" r:id="rId3" imgW="9512300" imgH="4178300" progId="Equation.3">
                  <p:embed/>
                </p:oleObj>
              </mc:Choice>
              <mc:Fallback>
                <p:oleObj name="Equation" r:id="rId3" imgW="9512300" imgH="417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6324600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27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aphicFrame>
        <p:nvGraphicFramePr>
          <p:cNvPr id="110600" name="Object 3"/>
          <p:cNvGraphicFramePr>
            <a:graphicFrameLocks noChangeAspect="1"/>
          </p:cNvGraphicFramePr>
          <p:nvPr/>
        </p:nvGraphicFramePr>
        <p:xfrm>
          <a:off x="2819400" y="5943600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5" imgW="2438400" imgH="546100" progId="Equation.3">
                  <p:embed/>
                </p:oleObj>
              </mc:Choice>
              <mc:Fallback>
                <p:oleObj name="Equation" r:id="rId5" imgW="2438400" imgH="546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943600"/>
                        <a:ext cx="1752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60567D07-B596-4104-8F4C-A26AFC67BF1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Rendering Equation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 flipV="1">
            <a:off x="4038600" y="3352800"/>
            <a:ext cx="173038" cy="1447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870075" y="4765675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bidirectional reflection coefficient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H="1" flipV="1">
            <a:off x="7696200" y="3276600"/>
            <a:ext cx="46038" cy="368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572000" y="3857625"/>
            <a:ext cx="407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angle between </a:t>
            </a:r>
            <a:r>
              <a:rPr lang="en-US" altLang="zh-TW" sz="2400" b="1" i="1">
                <a:latin typeface="Times New Roman" pitchFamily="18" charset="0"/>
              </a:rPr>
              <a:t>Normal</a:t>
            </a:r>
            <a:r>
              <a:rPr lang="en-US" altLang="zh-TW" sz="2400">
                <a:latin typeface="Times New Roman" pitchFamily="18" charset="0"/>
              </a:rPr>
              <a:t> and </a:t>
            </a:r>
            <a:r>
              <a:rPr lang="el-GR" altLang="zh-TW" sz="2400" b="1" i="1">
                <a:latin typeface="Times New Roman" pitchFamily="18" charset="0"/>
              </a:rPr>
              <a:t>Φ</a:t>
            </a:r>
            <a:r>
              <a:rPr lang="en-US" altLang="zh-TW" sz="2400" b="1" i="1">
                <a:latin typeface="Times New Roman" pitchFamily="18" charset="0"/>
              </a:rPr>
              <a:t>in</a:t>
            </a: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 flipV="1">
            <a:off x="2428875" y="3392488"/>
            <a:ext cx="46038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1785938" y="3857625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emission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398463" y="5486400"/>
            <a:ext cx="829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Note that  angle is really two angles in 3D and wavelength is fixed</a:t>
            </a:r>
          </a:p>
        </p:txBody>
      </p:sp>
      <p:sp>
        <p:nvSpPr>
          <p:cNvPr id="13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1438" y="2743200"/>
            <a:ext cx="9156096" cy="660822"/>
          </a:xfrm>
          <a:prstGeom prst="rect">
            <a:avLst/>
          </a:prstGeom>
          <a:blipFill rotWithShape="1">
            <a:blip r:embed="rId2"/>
            <a:stretch>
              <a:fillRect l="-932" t="-9259" b="-2129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File:Global illumi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6115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10E86027-A0E9-4524-90DA-5CC8A176B91B}" type="slidenum">
              <a:rPr lang="es-ES" altLang="zh-TW" sz="2400">
                <a:latin typeface="Times New Roman" pitchFamily="18" charset="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s-ES" altLang="zh-TW" sz="2400">
              <a:latin typeface="Times New Roman" pitchFamily="18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4113" y="61642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Angel: Interactive Computer Graphics 5E © Addison-Wesley 2009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Global Effects</a:t>
            </a:r>
          </a:p>
        </p:txBody>
      </p:sp>
      <p:pic>
        <p:nvPicPr>
          <p:cNvPr id="10246" name="Picture 5" descr="AN06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89113"/>
            <a:ext cx="38465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6"/>
          <p:cNvSpPr>
            <a:spLocks noChangeShapeType="1"/>
          </p:cNvSpPr>
          <p:nvPr/>
        </p:nvSpPr>
        <p:spPr bwMode="auto">
          <a:xfrm flipH="1" flipV="1">
            <a:off x="3440113" y="3008313"/>
            <a:ext cx="915987" cy="2436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3132138" y="5373688"/>
            <a:ext cx="247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translucent surface</a:t>
            </a:r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H="1">
            <a:off x="3668713" y="1700213"/>
            <a:ext cx="758825" cy="774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4067175" y="1196975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shadow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535113" y="2093913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2525713" y="2398713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211513" y="2398713"/>
            <a:ext cx="1600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4430713" y="1989138"/>
            <a:ext cx="501650" cy="1247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932363" y="16287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multiple reflection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31632</TotalTime>
  <Words>2846</Words>
  <Application>Microsoft Office PowerPoint</Application>
  <PresentationFormat>如螢幕大小 (4:3)</PresentationFormat>
  <Paragraphs>556</Paragraphs>
  <Slides>71</Slides>
  <Notes>16</Notes>
  <HiddenSlides>1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71</vt:i4>
      </vt:variant>
    </vt:vector>
  </HeadingPairs>
  <TitlesOfParts>
    <vt:vector size="83" baseType="lpstr">
      <vt:lpstr>ＭＳ Ｐゴシック</vt:lpstr>
      <vt:lpstr>宋体</vt:lpstr>
      <vt:lpstr>新細明體</vt:lpstr>
      <vt:lpstr>標楷體</vt:lpstr>
      <vt:lpstr>Arial</vt:lpstr>
      <vt:lpstr>Calibri</vt:lpstr>
      <vt:lpstr>Courier New</vt:lpstr>
      <vt:lpstr>Symbol</vt:lpstr>
      <vt:lpstr>Times New Roman</vt:lpstr>
      <vt:lpstr>Office 佈景主題</vt:lpstr>
      <vt:lpstr>方程式</vt:lpstr>
      <vt:lpstr>Equation</vt:lpstr>
      <vt:lpstr>PowerPoint 簡報</vt:lpstr>
      <vt:lpstr>Illumination</vt:lpstr>
      <vt:lpstr>Objectives</vt:lpstr>
      <vt:lpstr>Why we need shading</vt:lpstr>
      <vt:lpstr>Shading</vt:lpstr>
      <vt:lpstr>Scattering </vt:lpstr>
      <vt:lpstr>Rendering Equation (Kajiya 1986)</vt:lpstr>
      <vt:lpstr>Rendering Equation</vt:lpstr>
      <vt:lpstr>Global Effects</vt:lpstr>
      <vt:lpstr>Rendering Equation</vt:lpstr>
      <vt:lpstr>Local vs Global Rendering</vt:lpstr>
      <vt:lpstr>Light-Material Interaction</vt:lpstr>
      <vt:lpstr>Material in the world</vt:lpstr>
      <vt:lpstr>Light Sources</vt:lpstr>
      <vt:lpstr>Simple Light Sources</vt:lpstr>
      <vt:lpstr>Surface Types</vt:lpstr>
      <vt:lpstr>Shading Model</vt:lpstr>
      <vt:lpstr>Lambertian Shading (1971)</vt:lpstr>
      <vt:lpstr>Lambertian Surface</vt:lpstr>
      <vt:lpstr>Ambient Light</vt:lpstr>
      <vt:lpstr>Phong shading (1973)</vt:lpstr>
      <vt:lpstr>Ideal Reflector</vt:lpstr>
      <vt:lpstr>Specular Surfaces</vt:lpstr>
      <vt:lpstr>Modeling Specular Relections</vt:lpstr>
      <vt:lpstr>The Shininess Coefficient</vt:lpstr>
      <vt:lpstr>Distance Terms</vt:lpstr>
      <vt:lpstr>Light Sources</vt:lpstr>
      <vt:lpstr>Material Properties</vt:lpstr>
      <vt:lpstr>Adding up the Components</vt:lpstr>
      <vt:lpstr>Modified Phong Model (Blinn-Phong)</vt:lpstr>
      <vt:lpstr>The Halfway Vector</vt:lpstr>
      <vt:lpstr>Using the halfway vector</vt:lpstr>
      <vt:lpstr>Example</vt:lpstr>
      <vt:lpstr>Computation of Vectors</vt:lpstr>
      <vt:lpstr>Plane Normals</vt:lpstr>
      <vt:lpstr>Normal to Sphere</vt:lpstr>
      <vt:lpstr>Parametric Form</vt:lpstr>
      <vt:lpstr>General Case</vt:lpstr>
      <vt:lpstr>Local Illumination options</vt:lpstr>
      <vt:lpstr>Normal for Triangle</vt:lpstr>
      <vt:lpstr>Polygon Normals</vt:lpstr>
      <vt:lpstr>Smooth Shading</vt:lpstr>
      <vt:lpstr>Mesh Shading</vt:lpstr>
      <vt:lpstr>Gouraud and Phong Shading</vt:lpstr>
      <vt:lpstr>Comparison</vt:lpstr>
      <vt:lpstr>Objectives</vt:lpstr>
      <vt:lpstr>Steps in OpenGL shading</vt:lpstr>
      <vt:lpstr>Normals</vt:lpstr>
      <vt:lpstr>Normal for Triangle</vt:lpstr>
      <vt:lpstr>Enabling Shading</vt:lpstr>
      <vt:lpstr>Defining a Point Light Source</vt:lpstr>
      <vt:lpstr>Distance</vt:lpstr>
      <vt:lpstr>Direction</vt:lpstr>
      <vt:lpstr>Spotlights</vt:lpstr>
      <vt:lpstr>Global Ambient Light</vt:lpstr>
      <vt:lpstr>Moving Light Sources</vt:lpstr>
      <vt:lpstr>Material Properties</vt:lpstr>
      <vt:lpstr>Front and Back Faces</vt:lpstr>
      <vt:lpstr>Emissive Term</vt:lpstr>
      <vt:lpstr>Transparency</vt:lpstr>
      <vt:lpstr>Polygonal Shading</vt:lpstr>
      <vt:lpstr>PowerPoint 簡報</vt:lpstr>
      <vt:lpstr>BRDF</vt:lpstr>
      <vt:lpstr>Bidirectional reflectance distribution function</vt:lpstr>
      <vt:lpstr>PowerPoint 簡報</vt:lpstr>
      <vt:lpstr>An Anisotropic Phong BRDF Model</vt:lpstr>
      <vt:lpstr>PowerPoint 簡報</vt:lpstr>
      <vt:lpstr>Gonioreflectometers</vt:lpstr>
      <vt:lpstr>lightstage</vt:lpstr>
      <vt:lpstr>PowerPoint 簡報</vt:lpstr>
      <vt:lpstr>Spherical Coordinates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Windows 使用者</cp:lastModifiedBy>
  <cp:revision>709</cp:revision>
  <dcterms:created xsi:type="dcterms:W3CDTF">1999-02-12T03:08:44Z</dcterms:created>
  <dcterms:modified xsi:type="dcterms:W3CDTF">2019-05-19T13:17:34Z</dcterms:modified>
</cp:coreProperties>
</file>