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handoutMasterIdLst>
    <p:handoutMasterId r:id="rId80"/>
  </p:handoutMasterIdLst>
  <p:sldIdLst>
    <p:sldId id="256" r:id="rId2"/>
    <p:sldId id="257" r:id="rId3"/>
    <p:sldId id="258" r:id="rId4"/>
    <p:sldId id="259" r:id="rId5"/>
    <p:sldId id="260" r:id="rId6"/>
    <p:sldId id="332" r:id="rId7"/>
    <p:sldId id="335" r:id="rId8"/>
    <p:sldId id="261" r:id="rId9"/>
    <p:sldId id="262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334" r:id="rId39"/>
    <p:sldId id="298" r:id="rId40"/>
    <p:sldId id="299" r:id="rId41"/>
    <p:sldId id="300" r:id="rId42"/>
    <p:sldId id="338" r:id="rId43"/>
    <p:sldId id="339" r:id="rId44"/>
    <p:sldId id="342" r:id="rId45"/>
    <p:sldId id="343" r:id="rId46"/>
    <p:sldId id="344" r:id="rId47"/>
    <p:sldId id="301" r:id="rId48"/>
    <p:sldId id="302" r:id="rId49"/>
    <p:sldId id="333" r:id="rId50"/>
    <p:sldId id="305" r:id="rId51"/>
    <p:sldId id="306" r:id="rId52"/>
    <p:sldId id="307" r:id="rId53"/>
    <p:sldId id="308" r:id="rId54"/>
    <p:sldId id="304" r:id="rId55"/>
    <p:sldId id="309" r:id="rId56"/>
    <p:sldId id="310" r:id="rId57"/>
    <p:sldId id="311" r:id="rId58"/>
    <p:sldId id="336" r:id="rId59"/>
    <p:sldId id="337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38" autoAdjust="0"/>
  </p:normalViewPr>
  <p:slideViewPr>
    <p:cSldViewPr>
      <p:cViewPr varScale="1">
        <p:scale>
          <a:sx n="78" d="100"/>
          <a:sy n="78" d="100"/>
        </p:scale>
        <p:origin x="1170" y="51"/>
      </p:cViewPr>
      <p:guideLst>
        <p:guide orient="horz" pos="1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5687224-7722-4C80-9690-5860E94EF398}" type="datetimeFigureOut">
              <a:rPr lang="zh-TW" altLang="en-US"/>
              <a:pPr>
                <a:defRPr/>
              </a:pPr>
              <a:t>2019/6/3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B7637E-1B77-4EDC-975B-67292F9B7C3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237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11EF1E1-CF4B-448B-BF1A-4B7A52E7A8E6}" type="datetimeFigureOut">
              <a:rPr lang="zh-TW" altLang="en-US"/>
              <a:pPr>
                <a:defRPr/>
              </a:pPr>
              <a:t>2019/6/3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FE24E4-8F24-4FF3-9EC0-81CF12B3BED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879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ronos.org/assets/uploads/developers/library/2011-siggraph-asia/OpenGL-4.2-SIGGRAPH-Asia_Dec-11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ockworkcoders.com/oglsl/" TargetMode="External"/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2019</a:t>
            </a:r>
          </a:p>
          <a:p>
            <a:endParaRPr lang="zh-TW" altLang="en-US" dirty="0" smtClean="0"/>
          </a:p>
        </p:txBody>
      </p:sp>
      <p:sp>
        <p:nvSpPr>
          <p:cNvPr id="911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31A6F17-AB55-4326-B10D-D76B42A06436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34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camera</a:t>
            </a:r>
            <a:r>
              <a:rPr lang="zh-TW" altLang="en-US" smtClean="0"/>
              <a:t>在</a:t>
            </a:r>
            <a:r>
              <a:rPr lang="en-US" altLang="zh-TW" smtClean="0"/>
              <a:t>eye space</a:t>
            </a:r>
            <a:r>
              <a:rPr lang="zh-TW" altLang="en-US" smtClean="0"/>
              <a:t>是</a:t>
            </a:r>
            <a:r>
              <a:rPr lang="en-US" altLang="zh-TW" smtClean="0"/>
              <a:t>(0, 0, 0)</a:t>
            </a:r>
          </a:p>
          <a:p>
            <a:r>
              <a:rPr lang="en-US" altLang="zh-TW" smtClean="0"/>
              <a:t>(0, 0, 0) - eye space poistion = view vector</a:t>
            </a:r>
          </a:p>
          <a:p>
            <a:endParaRPr lang="zh-TW" altLang="en-US" smtClean="0"/>
          </a:p>
        </p:txBody>
      </p:sp>
      <p:sp>
        <p:nvSpPr>
          <p:cNvPr id="993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767D758-D3AD-495A-84DD-EF87210A34C0}" type="slidenum">
              <a:rPr lang="zh-TW" altLang="en-US"/>
              <a:pPr eaLnBrk="1" hangingPunct="1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00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hlinkClick r:id="rId3"/>
              </a:rPr>
              <a:t>http://www.khronos.org/assets/uploads/developers/library/2011-siggraph-asia/OpenGL-4.2-SIGGRAPH-Asia_Dec-11.pdf</a:t>
            </a:r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921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6BFC88C-9C6C-4010-9542-A83F2AD430DF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8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http://www.cs.toronto.edu/%7Ejacobson/phong-demo/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E24E4-8F24-4FF3-9EC0-81CF12B3BEDE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840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限定詞</a:t>
            </a:r>
          </a:p>
        </p:txBody>
      </p:sp>
      <p:sp>
        <p:nvSpPr>
          <p:cNvPr id="931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10509B4-8EF3-40EA-AA0B-C1331F9CDD25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 addition to types, GLSL has numerous qualifiers to describe a variable usage.  The most common of those are:</a:t>
            </a:r>
          </a:p>
          <a:p>
            <a:pPr marL="181240" indent="-181240">
              <a:buFont typeface="Arial"/>
              <a:buChar char="•"/>
              <a:defRPr/>
            </a:pPr>
            <a:r>
              <a:rPr lang="en-US" dirty="0" smtClean="0">
                <a:latin typeface="Consolas"/>
                <a:cs typeface="Consolas"/>
              </a:rPr>
              <a:t>in</a:t>
            </a:r>
            <a:r>
              <a:rPr lang="en-US" dirty="0" smtClean="0"/>
              <a:t> qualifiers that indicate the </a:t>
            </a:r>
            <a:r>
              <a:rPr lang="en-US" dirty="0" err="1" smtClean="0"/>
              <a:t>shader</a:t>
            </a:r>
            <a:r>
              <a:rPr lang="en-US" dirty="0" smtClean="0"/>
              <a:t> variable will receive data flowing into the </a:t>
            </a:r>
            <a:r>
              <a:rPr lang="en-US" dirty="0" err="1" smtClean="0"/>
              <a:t>shader</a:t>
            </a:r>
            <a:r>
              <a:rPr lang="en-US" dirty="0" smtClean="0"/>
              <a:t>, either from the application, or the previous </a:t>
            </a:r>
            <a:r>
              <a:rPr lang="en-US" dirty="0" err="1" smtClean="0"/>
              <a:t>shader</a:t>
            </a:r>
            <a:r>
              <a:rPr lang="en-US" dirty="0" smtClean="0"/>
              <a:t> stage.</a:t>
            </a:r>
          </a:p>
          <a:p>
            <a:pPr marL="181240" indent="-181240">
              <a:buFont typeface="Arial"/>
              <a:buChar char="•"/>
              <a:defRPr/>
            </a:pPr>
            <a:r>
              <a:rPr lang="en-US" dirty="0" smtClean="0">
                <a:latin typeface="Consolas"/>
                <a:cs typeface="Consolas"/>
              </a:rPr>
              <a:t>out</a:t>
            </a:r>
            <a:r>
              <a:rPr lang="en-US" dirty="0" smtClean="0"/>
              <a:t> qualifier which tag a variable as data output where data will flow to the next </a:t>
            </a:r>
            <a:r>
              <a:rPr lang="en-US" dirty="0" err="1" smtClean="0"/>
              <a:t>shader</a:t>
            </a:r>
            <a:r>
              <a:rPr lang="en-US" dirty="0" smtClean="0"/>
              <a:t> stage, or to the </a:t>
            </a:r>
            <a:r>
              <a:rPr lang="en-US" dirty="0" err="1" smtClean="0"/>
              <a:t>framebuffer</a:t>
            </a:r>
            <a:endParaRPr lang="en-US" dirty="0" smtClean="0"/>
          </a:p>
          <a:p>
            <a:pPr marL="181240" indent="-181240">
              <a:buFont typeface="Arial"/>
              <a:buChar char="•"/>
              <a:defRPr/>
            </a:pPr>
            <a:r>
              <a:rPr lang="en-US" dirty="0" smtClean="0">
                <a:latin typeface="Consolas"/>
                <a:cs typeface="Consolas"/>
              </a:rPr>
              <a:t>uniform</a:t>
            </a:r>
            <a:r>
              <a:rPr lang="en-US" dirty="0" smtClean="0"/>
              <a:t> qualifiers for accessing data that doesn’t change across a draw operation</a:t>
            </a:r>
            <a:endParaRPr lang="en-US" dirty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52F00C5-64D0-4EC9-95E4-B13560C296E8}" type="slidenum">
              <a:rPr lang="en-US" altLang="zh-TW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54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Fundamental to shader processing are a couple of built-in GLSL variable which are the terminus for operations.  In particular, vertex data, which can be processed by up to for shader stages in OpenGL are all ended by setting a positional value into the built-in variable, </a:t>
            </a:r>
            <a:r>
              <a:rPr lang="en-US" altLang="zh-TW" smtClean="0">
                <a:latin typeface="Consolas" panose="020B0609020204030204" pitchFamily="49" charset="0"/>
              </a:rPr>
              <a:t>gl_Position</a:t>
            </a:r>
            <a:r>
              <a:rPr lang="en-US" altLang="zh-TW" smtClean="0"/>
              <a:t>.  Similarly, the output of a fragment shader (in version 3.1 of OpenGL) is set by writing values into the built-in variable </a:t>
            </a:r>
            <a:r>
              <a:rPr lang="en-US" altLang="zh-TW" smtClean="0">
                <a:latin typeface="Consolas" panose="020B0609020204030204" pitchFamily="49" charset="0"/>
              </a:rPr>
              <a:t>gl_FragColor</a:t>
            </a:r>
            <a:r>
              <a:rPr lang="en-US" altLang="zh-TW" smtClean="0"/>
              <a:t>.  Later versions of OpenGL allow fragment shaders to output to other variables of the user’s designation as well.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3B1A273-4370-4430-BF98-4F955A52D3F6}" type="slidenum">
              <a:rPr lang="en-US" altLang="zh-TW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en-US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44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B4FD84B-97F5-47AB-9980-21F94BCC2EEE}" type="slidenum">
              <a:rPr lang="en-US" altLang="zh-TW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mtClean="0">
                <a:latin typeface="Arial" panose="020B0604020202020204" pitchFamily="34" charset="0"/>
                <a:ea typeface="ＭＳ Ｐゴシック" pitchFamily="34" charset="-128"/>
              </a:rPr>
              <a:t>Here’s the simple vertex shader we use in our cube rendering example.  It accepts two vertex attributes as input: the vertex’s position and color, and does very little processing on them; in fact, it merely copies the input into some output variables (with </a:t>
            </a:r>
            <a:r>
              <a:rPr lang="en-US" altLang="zh-TW" smtClean="0"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gl_Position</a:t>
            </a:r>
            <a:r>
              <a:rPr lang="en-US" altLang="zh-TW" smtClean="0">
                <a:latin typeface="Arial" panose="020B0604020202020204" pitchFamily="34" charset="0"/>
                <a:ea typeface="ＭＳ Ｐゴシック" pitchFamily="34" charset="-128"/>
              </a:rPr>
              <a:t> being implicitly declared).  The results of each vertex shader execution are passed further down the OpenGL pipeline, and ultimately end their processing in the fragment shader.</a:t>
            </a:r>
          </a:p>
          <a:p>
            <a:pPr eaLnBrk="1" hangingPunct="1"/>
            <a:endParaRPr lang="en-US" altLang="zh-TW" smtClean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5204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A3F7DA8-D30C-4A94-8247-8DB306422046}" type="slidenum">
              <a:rPr lang="en-US" altLang="zh-TW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mtClean="0">
                <a:latin typeface="Arial" panose="020B0604020202020204" pitchFamily="34" charset="0"/>
                <a:ea typeface="ＭＳ Ｐゴシック" pitchFamily="34" charset="-128"/>
              </a:rPr>
              <a:t>Here’s the associated fragment shader that we use in our cube example.  While this shader is as simple as they come – merely setting the fragment’s color to the input color passed in, there’s been a lot of processing to this point.  In particular, every fragment that’s shaded was generated by the rasterizer, which is a built-in, non-programmable (i.e., you don’t write a shader to control its operation).  What’s magical about this process is that if the colors across the geometric primitive (for multi-vertex primitives: lines and triangles) is not the same, the rasterizer will interpolate those colors across the primitive, passing each iterated value into our </a:t>
            </a:r>
            <a:r>
              <a:rPr lang="en-US" altLang="zh-TW" smtClean="0">
                <a:latin typeface="Consolas" panose="020B0609020204030204" pitchFamily="49" charset="0"/>
                <a:ea typeface="ＭＳ Ｐゴシック" pitchFamily="34" charset="-128"/>
                <a:cs typeface="Consolas" panose="020B0609020204030204" pitchFamily="49" charset="0"/>
              </a:rPr>
              <a:t>color</a:t>
            </a:r>
            <a:r>
              <a:rPr lang="en-US" altLang="zh-TW" smtClean="0">
                <a:latin typeface="Arial" panose="020B0604020202020204" pitchFamily="34" charset="0"/>
                <a:ea typeface="ＭＳ Ｐゴシック" pitchFamily="34" charset="-128"/>
              </a:rPr>
              <a:t> variable.</a:t>
            </a:r>
          </a:p>
        </p:txBody>
      </p:sp>
    </p:spTree>
    <p:extLst>
      <p:ext uri="{BB962C8B-B14F-4D97-AF65-F5344CB8AC3E}">
        <p14:creationId xmlns:p14="http://schemas.microsoft.com/office/powerpoint/2010/main" val="2505831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https://www.opengl.org/sdk/docs/tutorials/ClockworkCoders/loading.php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trike="sngStrike" dirty="0" smtClean="0">
                <a:hlinkClick r:id="rId3"/>
              </a:rPr>
              <a:t>http://www.clockworkcoders.com/oglsl/</a:t>
            </a:r>
            <a:r>
              <a:rPr lang="en-US" altLang="zh-TW" strike="sngStrike" dirty="0" smtClean="0"/>
              <a:t>  </a:t>
            </a:r>
            <a:r>
              <a:rPr lang="zh-TW" altLang="en-US" dirty="0" smtClean="0"/>
              <a:t>已無效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F4B2D7-985E-466C-8543-0BA3495DE117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58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1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A070-FDCB-40F6-BF57-E69F24FFAAB3}" type="datetimeFigureOut">
              <a:rPr lang="zh-TW" altLang="en-US"/>
              <a:pPr>
                <a:defRPr/>
              </a:pPr>
              <a:t>2019/6/3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BBD814-8BA8-4AC6-974D-825C65F7680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6660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1DDE2-2BAB-442E-8B1D-5BBE69704376}" type="datetimeFigureOut">
              <a:rPr lang="zh-TW" altLang="en-US"/>
              <a:pPr>
                <a:defRPr/>
              </a:pPr>
              <a:t>2019/6/3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43DB7-1AD3-4034-B30E-342DECBCB9D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900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729EB-2863-469F-BD9E-682D5A876340}" type="datetimeFigureOut">
              <a:rPr lang="zh-TW" altLang="en-US"/>
              <a:pPr>
                <a:defRPr/>
              </a:pPr>
              <a:t>2019/6/3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71582-46E5-4929-8531-D7123016A35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115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270000"/>
            <a:ext cx="8509000" cy="5207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4489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91428" tIns="45714" rIns="91428" bIns="45714"/>
          <a:lstStyle>
            <a:lvl1pPr>
              <a:defRPr/>
            </a:lvl1pPr>
          </a:lstStyle>
          <a:p>
            <a:pPr>
              <a:defRPr/>
            </a:pPr>
            <a:fld id="{8E7D07A2-C3E2-4C19-8ADC-CF4AC23AEAED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91428" tIns="45714" rIns="91428" bIns="45714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91428" tIns="45714" rIns="91428" bIns="45714"/>
          <a:lstStyle>
            <a:lvl1pPr>
              <a:defRPr/>
            </a:lvl1pPr>
          </a:lstStyle>
          <a:p>
            <a:fld id="{DDAD8ADD-B27F-4D25-9D10-51CF9B582E3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329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D897B-5D20-4F18-93F7-72CCFE49A6CA}" type="datetimeFigureOut">
              <a:rPr lang="zh-TW" altLang="en-US"/>
              <a:pPr>
                <a:defRPr/>
              </a:pPr>
              <a:t>2019/6/3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DA2F8-BA33-414D-8897-5509932F70E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16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B10F0-93D4-4025-994F-A69C9D895736}" type="datetimeFigureOut">
              <a:rPr lang="zh-TW" altLang="en-US"/>
              <a:pPr>
                <a:defRPr/>
              </a:pPr>
              <a:t>2019/6/3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9719C6-ECD1-4074-AFFB-0C2473B46AC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658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7287E-9AA0-48B6-BFDE-983502EB3FEF}" type="datetimeFigureOut">
              <a:rPr lang="zh-TW" altLang="en-US"/>
              <a:pPr>
                <a:defRPr/>
              </a:pPr>
              <a:t>2019/6/3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F179C-F070-417D-9184-D5D481623B6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28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9C9B-453E-4C61-8155-08B2ABF38008}" type="datetimeFigureOut">
              <a:rPr lang="zh-TW" altLang="en-US"/>
              <a:pPr>
                <a:defRPr/>
              </a:pPr>
              <a:t>2019/6/3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1ABA7-00F4-4F56-8558-AEC321E8FC8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275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C71C7-5A7C-424B-9209-31842BB73F62}" type="datetimeFigureOut">
              <a:rPr lang="zh-TW" altLang="en-US"/>
              <a:pPr>
                <a:defRPr/>
              </a:pPr>
              <a:t>2019/6/3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962BD-3C43-428A-8C6C-474A9025EC3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71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732E8-BC00-48D6-BA56-2F021C5E4F12}" type="datetimeFigureOut">
              <a:rPr lang="zh-TW" altLang="en-US"/>
              <a:pPr>
                <a:defRPr/>
              </a:pPr>
              <a:t>2019/6/3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51407-2156-48CC-8545-057B27E58AE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78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5D3E-7635-461A-A39D-1B255B6627DC}" type="datetimeFigureOut">
              <a:rPr lang="zh-TW" altLang="en-US"/>
              <a:pPr>
                <a:defRPr/>
              </a:pPr>
              <a:t>2019/6/3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7D27F-7643-4050-BB33-DD9EBEDAB0F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370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CBFCF-6DF0-464B-9B6C-4784BE5539DD}" type="datetimeFigureOut">
              <a:rPr lang="zh-TW" altLang="en-US"/>
              <a:pPr>
                <a:defRPr/>
              </a:pPr>
              <a:t>2019/6/3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2F754AED-FE57-45E3-BEB5-4708FEB4FEB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768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C0F3AC0F-209D-4D0D-A49E-31CF2105924B}" type="datetimeFigureOut">
              <a:rPr lang="zh-TW" altLang="en-US"/>
              <a:pPr>
                <a:defRPr/>
              </a:pPr>
              <a:t>2019/6/3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fld id="{2E6B2DF3-1B55-410D-895A-081BDEF856DD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77" r:id="rId2"/>
    <p:sldLayoutId id="2147484083" r:id="rId3"/>
    <p:sldLayoutId id="2147484078" r:id="rId4"/>
    <p:sldLayoutId id="2147484079" r:id="rId5"/>
    <p:sldLayoutId id="2147484080" r:id="rId6"/>
    <p:sldLayoutId id="2147484084" r:id="rId7"/>
    <p:sldLayoutId id="2147484085" r:id="rId8"/>
    <p:sldLayoutId id="2147484086" r:id="rId9"/>
    <p:sldLayoutId id="2147484081" r:id="rId10"/>
    <p:sldLayoutId id="2147484087" r:id="rId11"/>
    <p:sldLayoutId id="2147484088" r:id="rId12"/>
    <p:sldLayoutId id="214748408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hronos.org/assets/uploads/developers/library/2011-siggraph-asia/OpenGL-4.2-SIGGRAPH-Asia_Dec-11.pdf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satMod val="150000"/>
                  </a:schemeClr>
                </a:solidFill>
              </a:rPr>
              <a:t>Computer Graphics</a:t>
            </a:r>
            <a:endParaRPr lang="zh-TW" alt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副標題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Programmable Pipelines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436938" y="2422525"/>
            <a:ext cx="2071687" cy="642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331913" y="2420938"/>
            <a:ext cx="1714500" cy="6429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867400" y="2425700"/>
            <a:ext cx="1285875" cy="642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436938" y="3135313"/>
            <a:ext cx="2071687" cy="6429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331913" y="3133725"/>
            <a:ext cx="1714500" cy="6429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867400" y="3141663"/>
            <a:ext cx="1296988" cy="6429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4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Consider a per-vertex basis Phong model</a:t>
            </a:r>
          </a:p>
          <a:p>
            <a:r>
              <a:rPr lang="en-US" altLang="zh-TW" smtClean="0">
                <a:latin typeface="Times New Roman" panose="02020603050405020304" pitchFamily="18" charset="0"/>
              </a:rPr>
              <a:t>I</a:t>
            </a:r>
            <a:r>
              <a:rPr lang="en-US" altLang="zh-TW" smtClean="0"/>
              <a:t> = </a:t>
            </a:r>
            <a:r>
              <a:rPr lang="en-US" altLang="zh-TW" smtClean="0">
                <a:latin typeface="Times New Roman" panose="02020603050405020304" pitchFamily="18" charset="0"/>
              </a:rPr>
              <a:t>k</a:t>
            </a:r>
            <a:r>
              <a:rPr lang="en-US" altLang="zh-TW" baseline="-25000" smtClean="0">
                <a:latin typeface="Times New Roman" panose="02020603050405020304" pitchFamily="18" charset="0"/>
              </a:rPr>
              <a:t>d</a:t>
            </a:r>
            <a:r>
              <a:rPr lang="en-US" altLang="zh-TW" smtClean="0">
                <a:latin typeface="Times New Roman" panose="02020603050405020304" pitchFamily="18" charset="0"/>
              </a:rPr>
              <a:t> I</a:t>
            </a:r>
            <a:r>
              <a:rPr lang="en-US" altLang="zh-TW" baseline="-25000" smtClean="0">
                <a:latin typeface="Times New Roman" panose="02020603050405020304" pitchFamily="18" charset="0"/>
              </a:rPr>
              <a:t>d</a:t>
            </a:r>
            <a:r>
              <a:rPr lang="en-US" altLang="zh-TW" smtClean="0"/>
              <a:t>  </a:t>
            </a:r>
            <a:r>
              <a:rPr lang="en-US" altLang="zh-TW" b="1" smtClean="0">
                <a:latin typeface="Times New Roman" panose="02020603050405020304" pitchFamily="18" charset="0"/>
              </a:rPr>
              <a:t>l</a:t>
            </a:r>
            <a:r>
              <a:rPr lang="en-US" altLang="zh-TW" smtClean="0"/>
              <a:t> </a:t>
            </a:r>
            <a:r>
              <a:rPr lang="en-US" altLang="zh-TW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zh-TW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 </a:t>
            </a:r>
            <a:r>
              <a:rPr lang="en-US" altLang="zh-TW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altLang="zh-TW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TW" b="1" smtClean="0">
                <a:latin typeface="Times New Roman" panose="02020603050405020304" pitchFamily="18" charset="0"/>
              </a:rPr>
              <a:t>v</a:t>
            </a:r>
            <a:r>
              <a:rPr lang="en-US" altLang="zh-TW" smtClean="0"/>
              <a:t> </a:t>
            </a:r>
            <a:r>
              <a:rPr lang="en-US" altLang="zh-TW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altLang="zh-TW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zh-TW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baseline="30000" smtClean="0">
                <a:latin typeface="Symbol" panose="05050102010706020507" pitchFamily="18" charset="2"/>
                <a:cs typeface="Times New Roman" panose="02020603050405020304" pitchFamily="18" charset="0"/>
              </a:rPr>
              <a:t>a </a:t>
            </a:r>
            <a:r>
              <a:rPr lang="en-US" altLang="zh-TW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k</a:t>
            </a:r>
            <a:r>
              <a:rPr lang="en-US" altLang="zh-TW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altLang="zh-TW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Phong model requires computation of </a:t>
            </a:r>
            <a:r>
              <a:rPr lang="en-US" altLang="zh-TW" b="1" smtClean="0"/>
              <a:t>r </a:t>
            </a:r>
            <a:r>
              <a:rPr lang="en-US" altLang="zh-TW" smtClean="0"/>
              <a:t>and </a:t>
            </a:r>
            <a:r>
              <a:rPr lang="en-US" altLang="zh-TW" b="1" smtClean="0"/>
              <a:t>v</a:t>
            </a:r>
            <a:r>
              <a:rPr lang="en-US" altLang="zh-TW" smtClean="0"/>
              <a:t> at every vertex</a:t>
            </a:r>
            <a:endParaRPr lang="en-US" altLang="zh-TW" b="1" smtClean="0"/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403350" y="3206750"/>
            <a:ext cx="142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diffuse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3779838" y="3213100"/>
            <a:ext cx="142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specular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5795963" y="3213100"/>
            <a:ext cx="142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ambient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946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6737EF45-F6A3-4402-BD63-B008CDA9B7A1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Lighting Calculations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EE5EFF39-44CD-4DFD-B503-6EFE885DA301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Symbol" charset="2"/>
              <a:buNone/>
              <a:defRPr/>
            </a:pPr>
            <a:r>
              <a:rPr lang="en-US" altLang="zh-TW" smtClean="0"/>
              <a:t>Primitive Assembly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700" smtClean="0"/>
              <a:t>Vertices are next assembled into objects</a:t>
            </a:r>
          </a:p>
          <a:p>
            <a:pPr lvl="1">
              <a:lnSpc>
                <a:spcPct val="90000"/>
              </a:lnSpc>
            </a:pPr>
            <a:r>
              <a:rPr lang="en-US" altLang="zh-TW" sz="2200" smtClean="0"/>
              <a:t>Polygons</a:t>
            </a:r>
          </a:p>
          <a:p>
            <a:pPr lvl="1">
              <a:lnSpc>
                <a:spcPct val="90000"/>
              </a:lnSpc>
            </a:pPr>
            <a:r>
              <a:rPr lang="en-US" altLang="zh-TW" sz="2200" smtClean="0"/>
              <a:t>Line Segements</a:t>
            </a:r>
          </a:p>
          <a:p>
            <a:pPr lvl="1">
              <a:lnSpc>
                <a:spcPct val="90000"/>
              </a:lnSpc>
            </a:pPr>
            <a:r>
              <a:rPr lang="en-US" altLang="zh-TW" sz="2200" smtClean="0"/>
              <a:t>Points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Transformation by projection matrix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Clipping</a:t>
            </a:r>
          </a:p>
          <a:p>
            <a:pPr lvl="1">
              <a:lnSpc>
                <a:spcPct val="90000"/>
              </a:lnSpc>
            </a:pPr>
            <a:r>
              <a:rPr lang="en-US" altLang="zh-TW" sz="2200" smtClean="0"/>
              <a:t>Against user defined planes</a:t>
            </a:r>
          </a:p>
          <a:p>
            <a:pPr lvl="1">
              <a:lnSpc>
                <a:spcPct val="90000"/>
              </a:lnSpc>
            </a:pPr>
            <a:r>
              <a:rPr lang="en-US" altLang="zh-TW" sz="2200" smtClean="0"/>
              <a:t>View volume, x=</a:t>
            </a:r>
            <a:r>
              <a:rPr lang="en-US" altLang="zh-TW" sz="2200" smtClean="0">
                <a:cs typeface="Arial" panose="020B0604020202020204" pitchFamily="34" charset="0"/>
              </a:rPr>
              <a:t>±</a:t>
            </a:r>
            <a:r>
              <a:rPr lang="en-US" altLang="zh-TW" sz="2200" smtClean="0"/>
              <a:t>w, y=</a:t>
            </a:r>
            <a:r>
              <a:rPr lang="en-US" altLang="zh-TW" sz="2200" smtClean="0">
                <a:cs typeface="Arial" panose="020B0604020202020204" pitchFamily="34" charset="0"/>
              </a:rPr>
              <a:t>±</a:t>
            </a:r>
            <a:r>
              <a:rPr lang="en-US" altLang="zh-TW" sz="2200" smtClean="0"/>
              <a:t>w, z=</a:t>
            </a:r>
            <a:r>
              <a:rPr lang="en-US" altLang="zh-TW" sz="2200" smtClean="0">
                <a:cs typeface="Arial" panose="020B0604020202020204" pitchFamily="34" charset="0"/>
              </a:rPr>
              <a:t>±</a:t>
            </a:r>
            <a:r>
              <a:rPr lang="en-US" altLang="zh-TW" sz="2200" smtClean="0"/>
              <a:t>w</a:t>
            </a:r>
          </a:p>
          <a:p>
            <a:pPr lvl="1">
              <a:lnSpc>
                <a:spcPct val="90000"/>
              </a:lnSpc>
            </a:pPr>
            <a:r>
              <a:rPr lang="en-US" altLang="zh-TW" sz="2200" smtClean="0"/>
              <a:t>Polygon clipping can create new vertices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Perspective Division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Viewport 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F598A4F4-1E7B-46E1-AEAC-F161AD2ECAA8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Rasterization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Geometric entities are rasterized into </a:t>
            </a:r>
            <a:r>
              <a:rPr lang="en-US" altLang="zh-TW" b="1" smtClean="0"/>
              <a:t>fragments </a:t>
            </a:r>
          </a:p>
          <a:p>
            <a:r>
              <a:rPr lang="en-US" altLang="zh-TW" smtClean="0"/>
              <a:t>Each fragment corresponds to a point on an integer grid: a displayed pixel</a:t>
            </a:r>
          </a:p>
          <a:p>
            <a:r>
              <a:rPr lang="en-US" altLang="zh-TW" smtClean="0"/>
              <a:t>Hence each fragment is a </a:t>
            </a:r>
            <a:r>
              <a:rPr lang="en-US" altLang="zh-TW" i="1" smtClean="0"/>
              <a:t>potential pixel</a:t>
            </a:r>
          </a:p>
          <a:p>
            <a:r>
              <a:rPr lang="en-US" altLang="zh-TW" smtClean="0"/>
              <a:t>Each fragment has </a:t>
            </a:r>
          </a:p>
          <a:p>
            <a:pPr lvl="1"/>
            <a:r>
              <a:rPr lang="en-US" altLang="zh-TW" smtClean="0"/>
              <a:t>A color</a:t>
            </a:r>
          </a:p>
          <a:p>
            <a:pPr lvl="1"/>
            <a:r>
              <a:rPr lang="en-US" altLang="zh-TW" smtClean="0"/>
              <a:t>Possibly a depth value</a:t>
            </a:r>
          </a:p>
          <a:p>
            <a:pPr lvl="1"/>
            <a:r>
              <a:rPr lang="en-US" altLang="zh-TW" smtClean="0"/>
              <a:t>Texture coordinates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CD5F2F48-EDC1-4F45-8832-87D5D3E23F3C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Fragment Operations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/>
              <a:t>Texture generation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Fog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Antialiasing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Scissoring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Alpha test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Blending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Dithering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Logical Operation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Masking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1B73D719-87EC-4E94-AD63-22F24536A33A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Vertex Processor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Takes in vertices </a:t>
            </a:r>
          </a:p>
          <a:p>
            <a:pPr lvl="1"/>
            <a:r>
              <a:rPr lang="en-US" altLang="zh-TW" smtClean="0"/>
              <a:t>Position attribute</a:t>
            </a:r>
          </a:p>
          <a:p>
            <a:pPr lvl="1"/>
            <a:r>
              <a:rPr lang="en-US" altLang="zh-TW" smtClean="0"/>
              <a:t>Possibly color</a:t>
            </a:r>
          </a:p>
          <a:p>
            <a:pPr lvl="1"/>
            <a:r>
              <a:rPr lang="en-US" altLang="zh-TW" smtClean="0"/>
              <a:t>OpenGL state</a:t>
            </a:r>
          </a:p>
          <a:p>
            <a:r>
              <a:rPr lang="en-US" altLang="zh-TW" smtClean="0"/>
              <a:t>Produces</a:t>
            </a:r>
          </a:p>
          <a:p>
            <a:pPr lvl="1"/>
            <a:r>
              <a:rPr lang="en-US" altLang="zh-TW" smtClean="0"/>
              <a:t>Position in clip coordinates</a:t>
            </a:r>
          </a:p>
          <a:p>
            <a:pPr lvl="1"/>
            <a:r>
              <a:rPr lang="en-US" altLang="zh-TW" smtClean="0"/>
              <a:t>Vertex color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E71C4FF3-567E-45F5-B857-5C8362747344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Fragment Processor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Takes in output of rasterizer (fragments)</a:t>
            </a:r>
          </a:p>
          <a:p>
            <a:pPr lvl="1"/>
            <a:r>
              <a:rPr lang="en-US" altLang="zh-TW" smtClean="0"/>
              <a:t>Vertex values have been interpolated over primitive by rasterizer</a:t>
            </a:r>
          </a:p>
          <a:p>
            <a:r>
              <a:rPr lang="en-US" altLang="zh-TW" smtClean="0"/>
              <a:t>Outputs a fragment</a:t>
            </a:r>
          </a:p>
          <a:p>
            <a:pPr lvl="1"/>
            <a:r>
              <a:rPr lang="en-US" altLang="zh-TW" smtClean="0"/>
              <a:t>Color</a:t>
            </a:r>
          </a:p>
          <a:p>
            <a:pPr lvl="1"/>
            <a:r>
              <a:rPr lang="en-US" altLang="zh-TW" smtClean="0"/>
              <a:t>Texture</a:t>
            </a:r>
          </a:p>
          <a:p>
            <a:r>
              <a:rPr lang="en-US" altLang="zh-TW" smtClean="0"/>
              <a:t>Fragments still go through fragment tests</a:t>
            </a:r>
          </a:p>
          <a:p>
            <a:pPr lvl="1"/>
            <a:r>
              <a:rPr lang="en-US" altLang="zh-TW" smtClean="0"/>
              <a:t>Hidden-surface removal</a:t>
            </a:r>
          </a:p>
          <a:p>
            <a:pPr lvl="1"/>
            <a:r>
              <a:rPr lang="en-US" altLang="zh-TW" smtClean="0"/>
              <a:t>alpha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865448A1-5444-4D78-B3B7-329F6A2CC80F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010400" cy="10668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Programmable Shaders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Replace fixed function vertex and fragment processing by programmable processors called </a:t>
            </a:r>
            <a:r>
              <a:rPr lang="en-US" altLang="zh-TW" b="1" smtClean="0"/>
              <a:t>shaders</a:t>
            </a:r>
          </a:p>
          <a:p>
            <a:r>
              <a:rPr lang="en-US" altLang="zh-TW" smtClean="0"/>
              <a:t>Can replace either or both</a:t>
            </a:r>
          </a:p>
          <a:p>
            <a:r>
              <a:rPr lang="en-US" altLang="zh-TW" smtClean="0"/>
              <a:t>If we use a programmable shader we must do </a:t>
            </a:r>
            <a:r>
              <a:rPr lang="en-US" altLang="zh-TW" i="1" smtClean="0"/>
              <a:t>all</a:t>
            </a:r>
            <a:r>
              <a:rPr lang="en-US" altLang="zh-TW" smtClean="0"/>
              <a:t> required functions of the fixed function processor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A8032F97-18D2-411B-8212-E97D1E179747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Development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smtClean="0"/>
              <a:t>RenderMan Shading Language</a:t>
            </a:r>
          </a:p>
          <a:p>
            <a:pPr lvl="1"/>
            <a:r>
              <a:rPr lang="en-US" altLang="zh-TW" sz="2400" smtClean="0"/>
              <a:t>Offline rendering</a:t>
            </a:r>
          </a:p>
          <a:p>
            <a:r>
              <a:rPr lang="en-US" altLang="zh-TW" sz="2800" smtClean="0"/>
              <a:t>Hardware Shading Languages</a:t>
            </a:r>
          </a:p>
          <a:p>
            <a:pPr lvl="1"/>
            <a:r>
              <a:rPr lang="en-US" altLang="zh-TW" sz="2400" smtClean="0"/>
              <a:t>UNC, Stanford</a:t>
            </a:r>
          </a:p>
          <a:p>
            <a:pPr lvl="1"/>
            <a:r>
              <a:rPr lang="en-US" altLang="zh-TW" sz="2400" smtClean="0"/>
              <a:t>NVIDIA</a:t>
            </a:r>
          </a:p>
          <a:p>
            <a:pPr lvl="1"/>
            <a:r>
              <a:rPr lang="en-US" altLang="zh-TW" sz="2400" smtClean="0"/>
              <a:t>OpenGL Vertex Program Extension</a:t>
            </a:r>
          </a:p>
          <a:p>
            <a:pPr lvl="1"/>
            <a:r>
              <a:rPr lang="en-US" altLang="zh-TW" sz="2400" smtClean="0"/>
              <a:t>OpenGL Shading Language</a:t>
            </a:r>
          </a:p>
          <a:p>
            <a:pPr lvl="1"/>
            <a:r>
              <a:rPr lang="en-US" altLang="zh-TW" sz="2400" smtClean="0"/>
              <a:t>Cg</a:t>
            </a:r>
          </a:p>
          <a:p>
            <a:pPr lvl="2"/>
            <a:r>
              <a:rPr lang="en-US" altLang="zh-TW" sz="2000" smtClean="0"/>
              <a:t>OpenGL</a:t>
            </a:r>
          </a:p>
          <a:p>
            <a:pPr lvl="2"/>
            <a:r>
              <a:rPr lang="en-US" altLang="zh-TW" sz="2000" smtClean="0"/>
              <a:t>Microsoft HLSL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37C4E64C-BE1C-4AF1-B364-EB2839AE2244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 smtClean="0"/>
              <a:t>RenderMan</a:t>
            </a:r>
            <a:endParaRPr lang="en-US" altLang="zh-TW" dirty="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mtClean="0"/>
          </a:p>
          <a:p>
            <a:r>
              <a:rPr lang="en-US" altLang="zh-TW" smtClean="0"/>
              <a:t>Developed by Pixar</a:t>
            </a:r>
          </a:p>
          <a:p>
            <a:pPr lvl="1"/>
            <a:r>
              <a:rPr lang="en-US" altLang="zh-TW" smtClean="0"/>
              <a:t>S. Upstill, </a:t>
            </a:r>
            <a:r>
              <a:rPr lang="en-US" altLang="zh-TW" i="1" smtClean="0"/>
              <a:t>The RenderMan Companion</a:t>
            </a:r>
            <a:r>
              <a:rPr lang="en-US" altLang="zh-TW" smtClean="0"/>
              <a:t>, Addison-Wesley, 1989.</a:t>
            </a: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755650" y="4878388"/>
            <a:ext cx="2286000" cy="1143000"/>
            <a:chOff x="2596" y="2548"/>
            <a:chExt cx="952" cy="472"/>
          </a:xfrm>
        </p:grpSpPr>
        <p:sp>
          <p:nvSpPr>
            <p:cNvPr id="97285" name="Rectangle 5"/>
            <p:cNvSpPr>
              <a:spLocks noChangeArrowheads="1"/>
            </p:cNvSpPr>
            <p:nvPr/>
          </p:nvSpPr>
          <p:spPr bwMode="blackWhite">
            <a:xfrm>
              <a:off x="2596" y="2548"/>
              <a:ext cx="952" cy="4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zh-TW">
                <a:latin typeface="Arial" charset="0"/>
                <a:ea typeface="新細明體" charset="-120"/>
              </a:endParaRPr>
            </a:p>
          </p:txBody>
        </p:sp>
        <p:sp>
          <p:nvSpPr>
            <p:cNvPr id="27663" name="Rectangle 6"/>
            <p:cNvSpPr>
              <a:spLocks noChangeArrowheads="1"/>
            </p:cNvSpPr>
            <p:nvPr/>
          </p:nvSpPr>
          <p:spPr bwMode="blackWhite">
            <a:xfrm>
              <a:off x="2794" y="2678"/>
              <a:ext cx="564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"/>
                <a:defRPr sz="32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"/>
                <a:defRPr sz="28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panose="020B0604020202020204" pitchFamily="34" charset="0"/>
                <a:buChar char="▪"/>
                <a:defRPr sz="24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panose="020B0604020202020204" pitchFamily="34" charset="0"/>
                <a:buChar char="▪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zh-TW" sz="1800" b="1">
                  <a:latin typeface="Arial" panose="020B0604020202020204" pitchFamily="34" charset="0"/>
                </a:rPr>
                <a:t>Modeler</a:t>
              </a:r>
            </a:p>
          </p:txBody>
        </p:sp>
      </p:grpSp>
      <p:grpSp>
        <p:nvGrpSpPr>
          <p:cNvPr id="27654" name="Group 7"/>
          <p:cNvGrpSpPr>
            <a:grpSpLocks/>
          </p:cNvGrpSpPr>
          <p:nvPr/>
        </p:nvGrpSpPr>
        <p:grpSpPr bwMode="auto">
          <a:xfrm>
            <a:off x="3727450" y="4878388"/>
            <a:ext cx="2286000" cy="1143000"/>
            <a:chOff x="2596" y="2548"/>
            <a:chExt cx="952" cy="472"/>
          </a:xfrm>
        </p:grpSpPr>
        <p:sp>
          <p:nvSpPr>
            <p:cNvPr id="97288" name="Rectangle 8"/>
            <p:cNvSpPr>
              <a:spLocks noChangeArrowheads="1"/>
            </p:cNvSpPr>
            <p:nvPr/>
          </p:nvSpPr>
          <p:spPr bwMode="blackWhite">
            <a:xfrm>
              <a:off x="2596" y="2548"/>
              <a:ext cx="952" cy="4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zh-TW">
                <a:latin typeface="Arial" charset="0"/>
                <a:ea typeface="新細明體" charset="-120"/>
              </a:endParaRPr>
            </a:p>
          </p:txBody>
        </p:sp>
        <p:sp>
          <p:nvSpPr>
            <p:cNvPr id="27661" name="Rectangle 9"/>
            <p:cNvSpPr>
              <a:spLocks noChangeArrowheads="1"/>
            </p:cNvSpPr>
            <p:nvPr/>
          </p:nvSpPr>
          <p:spPr bwMode="blackWhite">
            <a:xfrm>
              <a:off x="2758" y="2678"/>
              <a:ext cx="63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"/>
                <a:defRPr sz="32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"/>
                <a:defRPr sz="28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panose="020B0604020202020204" pitchFamily="34" charset="0"/>
                <a:buChar char="▪"/>
                <a:defRPr sz="24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panose="020B0604020202020204" pitchFamily="34" charset="0"/>
                <a:buChar char="▪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zh-TW" sz="1800" b="1">
                  <a:latin typeface="Arial" panose="020B0604020202020204" pitchFamily="34" charset="0"/>
                </a:rPr>
                <a:t>Renderer</a:t>
              </a:r>
            </a:p>
          </p:txBody>
        </p:sp>
      </p:grpSp>
      <p:sp>
        <p:nvSpPr>
          <p:cNvPr id="27655" name="Line 10"/>
          <p:cNvSpPr>
            <a:spLocks noChangeShapeType="1"/>
          </p:cNvSpPr>
          <p:nvPr/>
        </p:nvSpPr>
        <p:spPr bwMode="blackWhite">
          <a:xfrm>
            <a:off x="3041650" y="5411788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2125663" y="4192588"/>
            <a:ext cx="2516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interface file (RIB)</a:t>
            </a:r>
          </a:p>
        </p:txBody>
      </p:sp>
      <p:pic>
        <p:nvPicPr>
          <p:cNvPr id="27657" name="Picture 15" descr="http://www.escapestudios.co.uk/assets/academy/online-self-directed-courses/pixar-renderman-tutor-certification/_resampled/VideoPlayer710317-Main_Image_Pixar_-RenderMan_-Tutor_certifi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0350"/>
            <a:ext cx="20161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431925"/>
            <a:ext cx="23018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9" name="Picture 16" descr="http://ecx.images-amazon.com/images/I/71QFBJBQ0QL._SY300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00438"/>
            <a:ext cx="20161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B2408008-DE10-45C5-BAD3-6B2039825737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Modeling vs Rendering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Modeler outputs geometric model plus information for the renderer</a:t>
            </a:r>
          </a:p>
          <a:p>
            <a:pPr lvl="1"/>
            <a:r>
              <a:rPr lang="en-US" altLang="zh-TW" smtClean="0"/>
              <a:t>Specifications of camera</a:t>
            </a:r>
          </a:p>
          <a:p>
            <a:pPr lvl="1"/>
            <a:r>
              <a:rPr lang="en-US" altLang="zh-TW" smtClean="0"/>
              <a:t>Materials</a:t>
            </a:r>
          </a:p>
          <a:p>
            <a:pPr lvl="1"/>
            <a:r>
              <a:rPr lang="en-US" altLang="zh-TW" smtClean="0"/>
              <a:t>Lights</a:t>
            </a:r>
          </a:p>
          <a:p>
            <a:r>
              <a:rPr lang="en-US" altLang="zh-TW" smtClean="0"/>
              <a:t>May have different kinds of renderers</a:t>
            </a:r>
          </a:p>
          <a:p>
            <a:pPr lvl="1"/>
            <a:r>
              <a:rPr lang="en-US" altLang="zh-TW" smtClean="0"/>
              <a:t>Ray tracer</a:t>
            </a:r>
          </a:p>
          <a:p>
            <a:pPr lvl="1"/>
            <a:r>
              <a:rPr lang="en-US" altLang="zh-TW" smtClean="0"/>
              <a:t>Radiosity</a:t>
            </a:r>
          </a:p>
          <a:p>
            <a:r>
              <a:rPr lang="en-US" altLang="zh-TW" smtClean="0"/>
              <a:t>How do we specify a shader?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602F6594-C5F0-4467-B510-3FA5C688DC80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Objectives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Introduce programmable pipelines</a:t>
            </a:r>
          </a:p>
          <a:p>
            <a:pPr lvl="1"/>
            <a:r>
              <a:rPr lang="en-US" altLang="zh-TW" dirty="0" smtClean="0"/>
              <a:t>Vertex </a:t>
            </a:r>
            <a:r>
              <a:rPr lang="en-US" altLang="zh-TW" dirty="0" err="1" smtClean="0"/>
              <a:t>shaders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Fragment </a:t>
            </a:r>
            <a:r>
              <a:rPr lang="en-US" altLang="zh-TW" dirty="0" err="1" smtClean="0"/>
              <a:t>shaders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Introduce shading languages</a:t>
            </a:r>
          </a:p>
          <a:p>
            <a:pPr lvl="1"/>
            <a:r>
              <a:rPr lang="en-US" altLang="zh-TW" dirty="0" err="1" smtClean="0"/>
              <a:t>Shaders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RenderMan</a:t>
            </a: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01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GLSL I</a:t>
            </a:r>
          </a:p>
        </p:txBody>
      </p:sp>
      <p:sp>
        <p:nvSpPr>
          <p:cNvPr id="29699" name="副標題 3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r>
              <a:rPr lang="en-US" altLang="zh-TW" smtClean="0"/>
              <a:t>OpenGL 2.X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B7F3D615-A384-43EA-AE5B-19EE20F45E7C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Objectives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Shader applications</a:t>
            </a:r>
          </a:p>
          <a:p>
            <a:pPr lvl="1"/>
            <a:r>
              <a:rPr lang="en-US" altLang="zh-TW" smtClean="0"/>
              <a:t>Vertex shaders</a:t>
            </a:r>
          </a:p>
          <a:p>
            <a:pPr lvl="1"/>
            <a:r>
              <a:rPr lang="en-US" altLang="zh-TW" smtClean="0"/>
              <a:t>Fragment shaders</a:t>
            </a:r>
          </a:p>
          <a:p>
            <a:pPr lvl="1"/>
            <a:endParaRPr lang="en-US" altLang="zh-TW" smtClean="0"/>
          </a:p>
          <a:p>
            <a:r>
              <a:rPr lang="en-US" altLang="zh-TW" smtClean="0"/>
              <a:t>Programming shaders</a:t>
            </a:r>
          </a:p>
          <a:p>
            <a:pPr lvl="1"/>
            <a:r>
              <a:rPr lang="en-US" altLang="zh-TW" smtClean="0"/>
              <a:t>GLSL</a:t>
            </a:r>
          </a:p>
          <a:p>
            <a:pPr lvl="1"/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9F66B651-D526-4FAA-ABA2-FDF3B1AC256F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300" smtClean="0"/>
              <a:t>Vertex Shader Applications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General Vertex Lighting</a:t>
            </a:r>
          </a:p>
          <a:p>
            <a:pPr lvl="1"/>
            <a:r>
              <a:rPr lang="en-US" altLang="zh-TW" smtClean="0"/>
              <a:t>More realistic models</a:t>
            </a:r>
          </a:p>
          <a:p>
            <a:pPr lvl="1"/>
            <a:r>
              <a:rPr lang="en-US" altLang="zh-TW" smtClean="0"/>
              <a:t>Cartoon shaders</a:t>
            </a:r>
          </a:p>
          <a:p>
            <a:r>
              <a:rPr lang="en-US" altLang="zh-TW" smtClean="0"/>
              <a:t>Off loading CPU</a:t>
            </a:r>
          </a:p>
          <a:p>
            <a:r>
              <a:rPr lang="en-US" altLang="zh-TW" smtClean="0"/>
              <a:t>Dynamic Meshes</a:t>
            </a:r>
          </a:p>
          <a:p>
            <a:r>
              <a:rPr lang="en-US" altLang="zh-TW" smtClean="0"/>
              <a:t>Morphing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A20F88FC-13E7-4784-9DA4-E5FC3050952B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75438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mtClean="0"/>
              <a:t>Fragment Shader Applications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mtClean="0"/>
              <a:t>Per fragment lighting calculations</a:t>
            </a: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22223" r="1395" b="18518"/>
          <a:stretch>
            <a:fillRect/>
          </a:stretch>
        </p:blipFill>
        <p:spPr bwMode="auto">
          <a:xfrm>
            <a:off x="685800" y="2971800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24074" r="1434" b="18518"/>
          <a:stretch>
            <a:fillRect/>
          </a:stretch>
        </p:blipFill>
        <p:spPr bwMode="auto">
          <a:xfrm>
            <a:off x="4876800" y="3048000"/>
            <a:ext cx="3810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1554163" y="5562600"/>
            <a:ext cx="243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per vertex lighting</a:t>
            </a:r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5195888" y="5638800"/>
            <a:ext cx="277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per fragment lighting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35613AC2-C80A-410A-8F4D-38365671F895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71628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Fragment </a:t>
            </a:r>
            <a:r>
              <a:rPr lang="en-US" altLang="zh-TW" dirty="0" err="1" smtClean="0"/>
              <a:t>Shader</a:t>
            </a:r>
            <a:r>
              <a:rPr lang="en-US" altLang="zh-TW" dirty="0" smtClean="0"/>
              <a:t> Applications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mtClean="0"/>
              <a:t>Texture mapping</a:t>
            </a:r>
          </a:p>
        </p:txBody>
      </p:sp>
      <p:pic>
        <p:nvPicPr>
          <p:cNvPr id="33798" name="Picture 4" descr="hu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7717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5" descr="hu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6" descr="hu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 Box 7"/>
          <p:cNvSpPr txBox="1">
            <a:spLocks noChangeArrowheads="1"/>
          </p:cNvSpPr>
          <p:nvPr/>
        </p:nvSpPr>
        <p:spPr bwMode="auto">
          <a:xfrm>
            <a:off x="609600" y="5562600"/>
            <a:ext cx="210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smooth shading</a:t>
            </a:r>
          </a:p>
        </p:txBody>
      </p:sp>
      <p:sp>
        <p:nvSpPr>
          <p:cNvPr id="33802" name="Text Box 8"/>
          <p:cNvSpPr txBox="1">
            <a:spLocks noChangeArrowheads="1"/>
          </p:cNvSpPr>
          <p:nvPr/>
        </p:nvSpPr>
        <p:spPr bwMode="auto">
          <a:xfrm>
            <a:off x="3843338" y="5562600"/>
            <a:ext cx="1722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environment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mapping</a:t>
            </a:r>
          </a:p>
        </p:txBody>
      </p:sp>
      <p:sp>
        <p:nvSpPr>
          <p:cNvPr id="33803" name="Text Box 9"/>
          <p:cNvSpPr txBox="1">
            <a:spLocks noChangeArrowheads="1"/>
          </p:cNvSpPr>
          <p:nvPr/>
        </p:nvSpPr>
        <p:spPr bwMode="auto">
          <a:xfrm>
            <a:off x="6629400" y="5562600"/>
            <a:ext cx="201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bump 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A56CEEF0-CFE6-4E54-947F-BD4EE94970E9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Writing Shaders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First programmable shaders were programmed in an assembly-like manner</a:t>
            </a:r>
          </a:p>
          <a:p>
            <a:r>
              <a:rPr lang="en-US" altLang="zh-TW" smtClean="0"/>
              <a:t>OpenGL extensions added for vertex and fragment shaders</a:t>
            </a:r>
          </a:p>
          <a:p>
            <a:r>
              <a:rPr lang="en-US" altLang="zh-TW" smtClean="0"/>
              <a:t>Cg (C for graphics) C-like language for programming shaders</a:t>
            </a:r>
          </a:p>
          <a:p>
            <a:pPr lvl="1"/>
            <a:r>
              <a:rPr lang="en-US" altLang="zh-TW" smtClean="0"/>
              <a:t>Works with both OpenGL and DirectX</a:t>
            </a:r>
          </a:p>
          <a:p>
            <a:pPr lvl="1"/>
            <a:r>
              <a:rPr lang="en-US" altLang="zh-TW" smtClean="0"/>
              <a:t>Interface to OpenGL complex</a:t>
            </a:r>
          </a:p>
          <a:p>
            <a:r>
              <a:rPr lang="en-US" altLang="zh-TW" smtClean="0"/>
              <a:t>OpenGL Shading Language (GLSL)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E14B5573-61E7-42FA-A7EA-7C40576E69AF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GLSL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/>
              <a:t>OpenGL Shading Language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Part of OpenGL 2.0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High level C-like language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New data types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Matrices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Vectors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Samplers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OpenGL state available through built-in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07136A1B-DC26-43D0-948E-19C97D0948B1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Simple Vertex Shader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mtClean="0"/>
              <a:t>const vec4 red = vec4(1.0, 0.0, 0.0, 1.0);</a:t>
            </a:r>
          </a:p>
          <a:p>
            <a:pPr>
              <a:buFontTx/>
              <a:buNone/>
            </a:pPr>
            <a:endParaRPr lang="en-US" altLang="zh-TW" smtClean="0"/>
          </a:p>
          <a:p>
            <a:pPr>
              <a:buFontTx/>
              <a:buNone/>
            </a:pPr>
            <a:r>
              <a:rPr lang="en-US" altLang="zh-TW" smtClean="0"/>
              <a:t>void </a:t>
            </a:r>
            <a:r>
              <a:rPr lang="en-US" altLang="zh-TW" smtClean="0">
                <a:solidFill>
                  <a:srgbClr val="FF0000"/>
                </a:solidFill>
              </a:rPr>
              <a:t>main</a:t>
            </a:r>
            <a:r>
              <a:rPr lang="en-US" altLang="zh-TW" smtClean="0"/>
              <a:t>(void)</a:t>
            </a:r>
          </a:p>
          <a:p>
            <a:pPr>
              <a:buFontTx/>
              <a:buNone/>
            </a:pPr>
            <a:r>
              <a:rPr lang="en-US" altLang="zh-TW" smtClean="0"/>
              <a:t>{</a:t>
            </a:r>
          </a:p>
          <a:p>
            <a:pPr>
              <a:buFontTx/>
              <a:buNone/>
            </a:pPr>
            <a:r>
              <a:rPr lang="en-US" altLang="zh-TW" smtClean="0"/>
              <a:t>    </a:t>
            </a:r>
            <a:r>
              <a:rPr lang="en-US" altLang="zh-TW" smtClean="0">
                <a:solidFill>
                  <a:srgbClr val="0070C0"/>
                </a:solidFill>
              </a:rPr>
              <a:t>gl_Position</a:t>
            </a:r>
            <a:r>
              <a:rPr lang="en-US" altLang="zh-TW" smtClean="0"/>
              <a:t> = gl_ProjectionMatrix</a:t>
            </a:r>
          </a:p>
          <a:p>
            <a:pPr>
              <a:buFontTx/>
              <a:buNone/>
            </a:pPr>
            <a:r>
              <a:rPr lang="en-US" altLang="zh-TW" smtClean="0"/>
              <a:t>         *gl_ModelViewMatrix*gl_Vertex;</a:t>
            </a:r>
          </a:p>
          <a:p>
            <a:pPr>
              <a:buFontTx/>
              <a:buNone/>
            </a:pPr>
            <a:endParaRPr lang="en-US" altLang="zh-TW" smtClean="0"/>
          </a:p>
          <a:p>
            <a:pPr>
              <a:buFontTx/>
              <a:buNone/>
            </a:pPr>
            <a:r>
              <a:rPr lang="en-US" altLang="zh-TW" smtClean="0"/>
              <a:t>    </a:t>
            </a:r>
            <a:r>
              <a:rPr lang="en-US" altLang="zh-TW" smtClean="0">
                <a:solidFill>
                  <a:srgbClr val="0070C0"/>
                </a:solidFill>
              </a:rPr>
              <a:t>gl_FrontColor</a:t>
            </a:r>
            <a:r>
              <a:rPr lang="en-US" altLang="zh-TW" smtClean="0"/>
              <a:t> = red;</a:t>
            </a:r>
          </a:p>
          <a:p>
            <a:pPr>
              <a:buFontTx/>
              <a:buNone/>
            </a:pPr>
            <a:r>
              <a:rPr lang="en-US" altLang="zh-TW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851550F8-292D-4A3E-84E0-E99AD0604A1C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Execution Model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61363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3CE0F754-99E0-4B93-8A30-6E50CD5632C1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Simple Fragment Program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zh-TW" smtClean="0"/>
          </a:p>
          <a:p>
            <a:pPr>
              <a:buFontTx/>
              <a:buNone/>
            </a:pPr>
            <a:r>
              <a:rPr lang="en-US" altLang="zh-TW" smtClean="0"/>
              <a:t>void </a:t>
            </a:r>
            <a:r>
              <a:rPr lang="en-US" altLang="zh-TW" smtClean="0">
                <a:solidFill>
                  <a:srgbClr val="FF0000"/>
                </a:solidFill>
              </a:rPr>
              <a:t>main</a:t>
            </a:r>
            <a:r>
              <a:rPr lang="en-US" altLang="zh-TW" smtClean="0"/>
              <a:t>(void)</a:t>
            </a:r>
          </a:p>
          <a:p>
            <a:pPr>
              <a:buFontTx/>
              <a:buNone/>
            </a:pPr>
            <a:r>
              <a:rPr lang="en-US" altLang="zh-TW" smtClean="0"/>
              <a:t>{</a:t>
            </a:r>
          </a:p>
          <a:p>
            <a:pPr lvl="1">
              <a:buFontTx/>
              <a:buNone/>
            </a:pPr>
            <a:r>
              <a:rPr lang="en-US" altLang="zh-TW" smtClean="0"/>
              <a:t>  </a:t>
            </a:r>
            <a:r>
              <a:rPr lang="en-US" altLang="zh-TW" smtClean="0">
                <a:solidFill>
                  <a:srgbClr val="0070C0"/>
                </a:solidFill>
              </a:rPr>
              <a:t>gl_FragColor</a:t>
            </a:r>
            <a:r>
              <a:rPr lang="en-US" altLang="zh-TW" smtClean="0"/>
              <a:t> = gl_Color;</a:t>
            </a:r>
          </a:p>
          <a:p>
            <a:pPr>
              <a:buFontTx/>
              <a:buNone/>
            </a:pPr>
            <a:r>
              <a:rPr lang="en-US" altLang="zh-TW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A0609206-9A0B-441F-983E-95AD9EF10F1A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Introduction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Recent major advance in real time graphics is programmable pipeline</a:t>
            </a:r>
          </a:p>
          <a:p>
            <a:pPr lvl="1"/>
            <a:r>
              <a:rPr lang="en-US" altLang="zh-TW" dirty="0" smtClean="0"/>
              <a:t>First introduced by NVIDIA GeForce 3 (2001)</a:t>
            </a:r>
          </a:p>
          <a:p>
            <a:pPr lvl="1"/>
            <a:r>
              <a:rPr lang="en-US" altLang="zh-TW" dirty="0" smtClean="0"/>
              <a:t>Supported by high-end commodity cards</a:t>
            </a:r>
          </a:p>
          <a:p>
            <a:pPr lvl="2"/>
            <a:r>
              <a:rPr lang="en-US" altLang="zh-TW" dirty="0" smtClean="0"/>
              <a:t>NVIDIA, </a:t>
            </a:r>
            <a:r>
              <a:rPr lang="en-US" altLang="zh-TW" strike="sngStrike" dirty="0" smtClean="0"/>
              <a:t>ATI </a:t>
            </a:r>
            <a:r>
              <a:rPr lang="en-US" altLang="zh-TW" dirty="0" smtClean="0"/>
              <a:t>AMD</a:t>
            </a:r>
            <a:r>
              <a:rPr lang="en-US" altLang="zh-TW" strike="sngStrike" dirty="0" smtClean="0"/>
              <a:t>, 3D Labs</a:t>
            </a:r>
          </a:p>
          <a:p>
            <a:pPr lvl="1"/>
            <a:r>
              <a:rPr lang="en-US" altLang="zh-TW" dirty="0" smtClean="0"/>
              <a:t>Software Support</a:t>
            </a:r>
          </a:p>
          <a:p>
            <a:pPr lvl="2"/>
            <a:r>
              <a:rPr lang="en-US" altLang="zh-TW" dirty="0" smtClean="0"/>
              <a:t>Direct X 8 , 9, 10</a:t>
            </a:r>
          </a:p>
          <a:p>
            <a:pPr lvl="2"/>
            <a:r>
              <a:rPr lang="en-US" altLang="zh-TW" dirty="0" smtClean="0"/>
              <a:t>OpenGL Extensions</a:t>
            </a:r>
          </a:p>
          <a:p>
            <a:pPr lvl="2"/>
            <a:r>
              <a:rPr lang="en-US" altLang="zh-TW" dirty="0" smtClean="0"/>
              <a:t>OpenGL Shading Language (GLSL)</a:t>
            </a:r>
          </a:p>
          <a:p>
            <a:pPr lvl="2"/>
            <a:r>
              <a:rPr lang="en-US" altLang="zh-TW" dirty="0" err="1" smtClean="0"/>
              <a:t>Nvidia</a:t>
            </a:r>
            <a:r>
              <a:rPr lang="en-US" altLang="zh-TW" dirty="0" smtClean="0"/>
              <a:t> Cg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37B2D55F-B6EB-47E5-BD39-9324EBB7F11B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Execution Model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28900"/>
            <a:ext cx="76962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525A915C-4949-4B7A-812C-129C6C84E0E2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Data Types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/>
              <a:t>C types: int, float, bool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Vectors: 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float vec2, vec 3, vec4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Also int (ivec) and boolean (bvec)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Matrices: mat2, mat3, mat4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Stored by columns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Standard referencing m[row][column]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C++ style constructors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vec3 a =vec3(1.0, 2.0, 3.0)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vec2 b = vec2(a)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B81C4EAC-31D3-4C77-B820-D59F3003B3BE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Angel: Interactive Computer Graphics 5E © Addison-Wesley 2009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Pointers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There are </a:t>
            </a:r>
            <a:r>
              <a:rPr lang="en-US" altLang="zh-TW" smtClean="0">
                <a:solidFill>
                  <a:srgbClr val="FF0000"/>
                </a:solidFill>
              </a:rPr>
              <a:t>no pointers </a:t>
            </a:r>
            <a:r>
              <a:rPr lang="en-US" altLang="zh-TW" smtClean="0"/>
              <a:t>in GLSL</a:t>
            </a:r>
          </a:p>
          <a:p>
            <a:r>
              <a:rPr lang="en-US" altLang="zh-TW" smtClean="0"/>
              <a:t>We can use </a:t>
            </a:r>
            <a:r>
              <a:rPr lang="en-US" altLang="zh-TW" smtClean="0">
                <a:solidFill>
                  <a:srgbClr val="FF0000"/>
                </a:solidFill>
              </a:rPr>
              <a:t>C structs </a:t>
            </a:r>
            <a:r>
              <a:rPr lang="en-US" altLang="zh-TW" smtClean="0"/>
              <a:t>which  can be copied back from functions</a:t>
            </a:r>
          </a:p>
          <a:p>
            <a:r>
              <a:rPr lang="en-US" altLang="zh-TW" smtClean="0"/>
              <a:t>Because matrices and vectors are basic types they can be passed into and output from GLSL functions, e.g.</a:t>
            </a:r>
          </a:p>
          <a:p>
            <a:pPr>
              <a:buFontTx/>
              <a:buNone/>
            </a:pPr>
            <a:r>
              <a:rPr lang="en-US" altLang="zh-TW" smtClean="0"/>
              <a:t>     mat3 func(mat3 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C4C596B7-CD52-4E42-866A-91664BE94DEF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Qualifiers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smtClean="0"/>
              <a:t>GLSL has many of the same qualifiers such as </a:t>
            </a:r>
            <a:r>
              <a:rPr lang="en-US" altLang="zh-TW" sz="2800" b="1" smtClean="0">
                <a:latin typeface="Courier New" panose="02070309020205020404" pitchFamily="49" charset="0"/>
              </a:rPr>
              <a:t>const</a:t>
            </a:r>
            <a:r>
              <a:rPr lang="en-US" altLang="zh-TW" sz="2800" smtClean="0"/>
              <a:t> as C/C++</a:t>
            </a:r>
          </a:p>
          <a:p>
            <a:pPr>
              <a:lnSpc>
                <a:spcPct val="90000"/>
              </a:lnSpc>
            </a:pPr>
            <a:r>
              <a:rPr lang="en-US" altLang="zh-TW" sz="2800" smtClean="0"/>
              <a:t>Need others due to the nature of the execution model</a:t>
            </a:r>
          </a:p>
          <a:p>
            <a:pPr>
              <a:lnSpc>
                <a:spcPct val="90000"/>
              </a:lnSpc>
            </a:pPr>
            <a:r>
              <a:rPr lang="en-US" altLang="zh-TW" sz="2800" smtClean="0"/>
              <a:t>Variables can change</a:t>
            </a:r>
          </a:p>
          <a:p>
            <a:pPr lvl="1">
              <a:lnSpc>
                <a:spcPct val="90000"/>
              </a:lnSpc>
            </a:pPr>
            <a:r>
              <a:rPr lang="en-US" altLang="zh-TW" sz="2200" smtClean="0"/>
              <a:t>Once per primitive	</a:t>
            </a:r>
            <a:r>
              <a:rPr lang="en-US" altLang="zh-TW" sz="2200" smtClean="0">
                <a:solidFill>
                  <a:srgbClr val="0070C0"/>
                </a:solidFill>
              </a:rPr>
              <a:t>(uniform)</a:t>
            </a:r>
          </a:p>
          <a:p>
            <a:pPr lvl="1">
              <a:lnSpc>
                <a:spcPct val="90000"/>
              </a:lnSpc>
            </a:pPr>
            <a:r>
              <a:rPr lang="en-US" altLang="zh-TW" sz="2200" smtClean="0"/>
              <a:t>Once per vertex		</a:t>
            </a:r>
            <a:r>
              <a:rPr lang="en-US" altLang="zh-TW" sz="2200" smtClean="0">
                <a:solidFill>
                  <a:srgbClr val="0070C0"/>
                </a:solidFill>
              </a:rPr>
              <a:t>(attribute)       </a:t>
            </a:r>
          </a:p>
          <a:p>
            <a:pPr lvl="1">
              <a:lnSpc>
                <a:spcPct val="90000"/>
              </a:lnSpc>
            </a:pPr>
            <a:r>
              <a:rPr lang="en-US" altLang="zh-TW" sz="2200" smtClean="0"/>
              <a:t>Once per fragment</a:t>
            </a:r>
          </a:p>
          <a:p>
            <a:pPr lvl="1">
              <a:lnSpc>
                <a:spcPct val="90000"/>
              </a:lnSpc>
            </a:pPr>
            <a:r>
              <a:rPr lang="en-US" altLang="zh-TW" sz="2200" smtClean="0"/>
              <a:t>At any time in the application</a:t>
            </a:r>
          </a:p>
          <a:p>
            <a:pPr>
              <a:lnSpc>
                <a:spcPct val="90000"/>
              </a:lnSpc>
            </a:pPr>
            <a:r>
              <a:rPr lang="en-US" altLang="zh-TW" sz="2800" smtClean="0"/>
              <a:t>Vertex attributes are </a:t>
            </a:r>
            <a:r>
              <a:rPr lang="en-US" altLang="zh-TW" sz="2800" smtClean="0">
                <a:solidFill>
                  <a:srgbClr val="FF0000"/>
                </a:solidFill>
              </a:rPr>
              <a:t>interpolated by the rasterizer </a:t>
            </a:r>
            <a:r>
              <a:rPr lang="en-US" altLang="zh-TW" sz="2800" smtClean="0"/>
              <a:t>into fragment attributes </a:t>
            </a:r>
            <a:r>
              <a:rPr lang="en-US" altLang="zh-TW" sz="2800" smtClean="0">
                <a:solidFill>
                  <a:srgbClr val="0070C0"/>
                </a:solidFill>
              </a:rPr>
              <a:t>(varying)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6A708C3D-E8B5-4E38-A705-0C4EFC33342C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Attribute Qualifier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Attribute-qualified variables can change at most once per vertex</a:t>
            </a:r>
          </a:p>
          <a:p>
            <a:pPr lvl="1"/>
            <a:r>
              <a:rPr lang="en-US" altLang="zh-TW" sz="2700" smtClean="0"/>
              <a:t>Cannot be used in fragment shaders</a:t>
            </a:r>
          </a:p>
          <a:p>
            <a:r>
              <a:rPr lang="en-US" altLang="zh-TW" smtClean="0"/>
              <a:t>Built in (OpenGL state variables)</a:t>
            </a:r>
          </a:p>
          <a:p>
            <a:pPr lvl="1"/>
            <a:r>
              <a:rPr lang="en-US" altLang="zh-TW" sz="2700" b="1" smtClean="0">
                <a:latin typeface="Courier New" panose="02070309020205020404" pitchFamily="49" charset="0"/>
              </a:rPr>
              <a:t>gl_Color</a:t>
            </a:r>
          </a:p>
          <a:p>
            <a:pPr lvl="1"/>
            <a:r>
              <a:rPr lang="en-US" altLang="zh-TW" sz="2700" b="1" smtClean="0">
                <a:latin typeface="Courier New" panose="02070309020205020404" pitchFamily="49" charset="0"/>
              </a:rPr>
              <a:t>gl_ModelViewMatrix</a:t>
            </a:r>
          </a:p>
          <a:p>
            <a:r>
              <a:rPr lang="en-US" altLang="zh-TW" smtClean="0"/>
              <a:t>User defined (in application program)</a:t>
            </a:r>
          </a:p>
          <a:p>
            <a:pPr lvl="1"/>
            <a:r>
              <a:rPr lang="en-US" altLang="zh-TW" sz="2700" b="1" smtClean="0">
                <a:latin typeface="Courier New" panose="02070309020205020404" pitchFamily="49" charset="0"/>
              </a:rPr>
              <a:t>attribute float temperature</a:t>
            </a:r>
          </a:p>
          <a:p>
            <a:pPr lvl="1"/>
            <a:r>
              <a:rPr lang="en-US" altLang="zh-TW" sz="2700" b="1" smtClean="0">
                <a:latin typeface="Courier New" panose="02070309020205020404" pitchFamily="49" charset="0"/>
              </a:rPr>
              <a:t>attribute vec3 velocity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138F3D01-A29D-446C-AAAC-7DA9F5CB61FB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 smtClean="0"/>
              <a:t>Uniform Qualified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4825"/>
            <a:ext cx="3970338" cy="4625975"/>
          </a:xfrm>
        </p:spPr>
        <p:txBody>
          <a:bodyPr/>
          <a:lstStyle/>
          <a:p>
            <a:r>
              <a:rPr lang="en-US" altLang="zh-TW" sz="2400" smtClean="0"/>
              <a:t>Variables that are constant for an entire primitive</a:t>
            </a:r>
          </a:p>
          <a:p>
            <a:r>
              <a:rPr lang="en-US" altLang="zh-TW" sz="2400" smtClean="0"/>
              <a:t>Can be changed in application outside scope of </a:t>
            </a:r>
            <a:r>
              <a:rPr lang="en-US" altLang="zh-TW" sz="2400" b="1" smtClean="0">
                <a:latin typeface="Courier New" panose="02070309020205020404" pitchFamily="49" charset="0"/>
              </a:rPr>
              <a:t>glBegin</a:t>
            </a:r>
            <a:r>
              <a:rPr lang="en-US" altLang="zh-TW" sz="2400" smtClean="0"/>
              <a:t> and </a:t>
            </a:r>
            <a:r>
              <a:rPr lang="en-US" altLang="zh-TW" sz="2400" b="1" smtClean="0">
                <a:latin typeface="Courier New" panose="02070309020205020404" pitchFamily="49" charset="0"/>
              </a:rPr>
              <a:t>glEnd</a:t>
            </a:r>
          </a:p>
          <a:p>
            <a:r>
              <a:rPr lang="en-US" altLang="zh-TW" sz="2400" smtClean="0"/>
              <a:t>Cannot be changed in shader</a:t>
            </a:r>
          </a:p>
          <a:p>
            <a:r>
              <a:rPr lang="en-US" altLang="zh-TW" sz="2400" smtClean="0"/>
              <a:t>Used to pass information to shader such as the bounding box of a primitive</a:t>
            </a:r>
          </a:p>
        </p:txBody>
      </p:sp>
      <p:sp>
        <p:nvSpPr>
          <p:cNvPr id="45062" name="Rectangle 3"/>
          <p:cNvSpPr txBox="1">
            <a:spLocks noChangeArrowheads="1"/>
          </p:cNvSpPr>
          <p:nvPr/>
        </p:nvSpPr>
        <p:spPr bwMode="auto">
          <a:xfrm>
            <a:off x="4633913" y="1700213"/>
            <a:ext cx="3970337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91440"/>
          <a:lstStyle>
            <a:lvl1pPr marL="438150" indent="-319088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endParaRPr lang="en-US" altLang="zh-TW" sz="2400"/>
          </a:p>
          <a:p>
            <a:r>
              <a:rPr lang="en-US" altLang="zh-TW" sz="2400" b="1"/>
              <a:t>glUniform(  ,  )</a:t>
            </a:r>
            <a:endParaRPr lang="en-US" altLang="zh-TW" sz="2400"/>
          </a:p>
          <a:p>
            <a:r>
              <a:rPr lang="en-US" altLang="zh-TW" sz="2400"/>
              <a:t>glBegin();</a:t>
            </a:r>
          </a:p>
          <a:p>
            <a:endParaRPr lang="en-US" altLang="zh-TW" sz="2400"/>
          </a:p>
          <a:p>
            <a:endParaRPr lang="en-US" altLang="zh-TW" sz="2400"/>
          </a:p>
          <a:p>
            <a:r>
              <a:rPr lang="en-US" altLang="zh-TW" sz="2400"/>
              <a:t>glVertex()</a:t>
            </a:r>
          </a:p>
          <a:p>
            <a:r>
              <a:rPr lang="en-US" altLang="zh-TW" sz="2400"/>
              <a:t>glEnd();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56AB250A-6409-4E24-AB05-9802F9DACC77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 smtClean="0"/>
              <a:t>Varying Qualified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Variables that are passed from vertex shader to fragment shader</a:t>
            </a:r>
          </a:p>
          <a:p>
            <a:r>
              <a:rPr lang="en-US" altLang="zh-TW" smtClean="0"/>
              <a:t>Automatically interpolated by the rasterizer</a:t>
            </a:r>
          </a:p>
          <a:p>
            <a:r>
              <a:rPr lang="en-US" altLang="zh-TW" smtClean="0"/>
              <a:t>Built in</a:t>
            </a:r>
          </a:p>
          <a:p>
            <a:pPr lvl="1"/>
            <a:r>
              <a:rPr lang="en-US" altLang="zh-TW" smtClean="0"/>
              <a:t>Vertex colors</a:t>
            </a:r>
          </a:p>
          <a:p>
            <a:pPr lvl="1"/>
            <a:r>
              <a:rPr lang="en-US" altLang="zh-TW" smtClean="0"/>
              <a:t>Texture coordinates</a:t>
            </a:r>
          </a:p>
          <a:p>
            <a:r>
              <a:rPr lang="en-US" altLang="zh-TW" smtClean="0"/>
              <a:t>User defined</a:t>
            </a:r>
          </a:p>
          <a:p>
            <a:pPr lvl="1"/>
            <a:r>
              <a:rPr lang="en-US" altLang="zh-TW" smtClean="0"/>
              <a:t>Requires a user defined fragment shader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44ECE979-146D-40DC-8B39-9C698FF5D0E4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Example: Vertex Shader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mtClean="0"/>
              <a:t>const vec4 red = vec4(1.0, 0.0, 0.0, 1.0);</a:t>
            </a:r>
          </a:p>
          <a:p>
            <a:pPr>
              <a:buFontTx/>
              <a:buNone/>
            </a:pPr>
            <a:r>
              <a:rPr lang="en-US" altLang="zh-TW" smtClean="0">
                <a:solidFill>
                  <a:srgbClr val="FF0000"/>
                </a:solidFill>
              </a:rPr>
              <a:t>varying</a:t>
            </a:r>
            <a:r>
              <a:rPr lang="en-US" altLang="zh-TW" smtClean="0"/>
              <a:t> vec3 </a:t>
            </a:r>
            <a:r>
              <a:rPr lang="en-US" altLang="zh-TW" smtClean="0">
                <a:solidFill>
                  <a:srgbClr val="00B050"/>
                </a:solidFill>
              </a:rPr>
              <a:t>color_out</a:t>
            </a:r>
            <a:r>
              <a:rPr lang="en-US" altLang="zh-TW" smtClean="0"/>
              <a:t>;</a:t>
            </a:r>
          </a:p>
          <a:p>
            <a:pPr>
              <a:buFontTx/>
              <a:buNone/>
            </a:pPr>
            <a:r>
              <a:rPr lang="en-US" altLang="zh-TW" smtClean="0"/>
              <a:t>void main(void)</a:t>
            </a:r>
          </a:p>
          <a:p>
            <a:pPr>
              <a:buFontTx/>
              <a:buNone/>
            </a:pPr>
            <a:r>
              <a:rPr lang="en-US" altLang="zh-TW" smtClean="0"/>
              <a:t>{</a:t>
            </a:r>
          </a:p>
          <a:p>
            <a:pPr lvl="1">
              <a:buFontTx/>
              <a:buNone/>
            </a:pPr>
            <a:r>
              <a:rPr lang="en-US" altLang="zh-TW" sz="2400" smtClean="0"/>
              <a:t>  gl_Position = gl_ModelViewProjectionMatrix*gl_Vertex;</a:t>
            </a:r>
          </a:p>
          <a:p>
            <a:pPr lvl="1">
              <a:buFontTx/>
              <a:buNone/>
            </a:pPr>
            <a:r>
              <a:rPr lang="en-US" altLang="zh-TW" sz="2400" smtClean="0"/>
              <a:t>  </a:t>
            </a:r>
          </a:p>
          <a:p>
            <a:pPr lvl="1">
              <a:buFontTx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color_out</a:t>
            </a:r>
            <a:r>
              <a:rPr lang="en-US" altLang="zh-TW" sz="2400" smtClean="0"/>
              <a:t> = red;</a:t>
            </a:r>
          </a:p>
          <a:p>
            <a:pPr>
              <a:buFontTx/>
              <a:buNone/>
            </a:pPr>
            <a:r>
              <a:rPr lang="en-US" altLang="zh-TW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dirty="0" smtClean="0"/>
              <a:t>Required Fragment Shader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26732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mtClean="0">
                <a:solidFill>
                  <a:srgbClr val="FF0000"/>
                </a:solidFill>
              </a:rPr>
              <a:t>varying</a:t>
            </a:r>
            <a:r>
              <a:rPr lang="en-US" altLang="zh-TW" smtClean="0"/>
              <a:t> vec3 </a:t>
            </a:r>
            <a:r>
              <a:rPr lang="en-US" altLang="zh-TW" b="1" smtClean="0"/>
              <a:t>color_out</a:t>
            </a:r>
            <a:r>
              <a:rPr lang="en-US" altLang="zh-TW" smtClean="0"/>
              <a:t>;</a:t>
            </a:r>
          </a:p>
          <a:p>
            <a:pPr eaLnBrk="1" hangingPunct="1">
              <a:buFontTx/>
              <a:buNone/>
            </a:pPr>
            <a:endParaRPr lang="en-US" altLang="zh-TW" smtClean="0"/>
          </a:p>
          <a:p>
            <a:pPr eaLnBrk="1" hangingPunct="1">
              <a:buFontTx/>
              <a:buNone/>
            </a:pPr>
            <a:r>
              <a:rPr lang="en-US" altLang="zh-TW" smtClean="0"/>
              <a:t>void main(void)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{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  gl_FragColor = </a:t>
            </a:r>
            <a:r>
              <a:rPr lang="en-US" altLang="zh-TW" b="1" smtClean="0"/>
              <a:t>color_out</a:t>
            </a:r>
            <a:r>
              <a:rPr lang="en-US" altLang="zh-TW" smtClean="0"/>
              <a:t>;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}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7B721297-8930-4F9D-B46D-ED0377E7D45A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156325" y="2938463"/>
            <a:ext cx="2305050" cy="922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altLang="zh-TW" dirty="0">
              <a:latin typeface="Arial" charset="0"/>
              <a:ea typeface="新細明體" charset="-120"/>
            </a:endParaRPr>
          </a:p>
          <a:p>
            <a:pPr algn="ctr">
              <a:defRPr/>
            </a:pPr>
            <a:r>
              <a:rPr lang="en-US" altLang="zh-TW" dirty="0">
                <a:latin typeface="Arial" charset="0"/>
                <a:ea typeface="新細明體" charset="-120"/>
              </a:rPr>
              <a:t>Vertex </a:t>
            </a:r>
            <a:r>
              <a:rPr lang="en-US" altLang="zh-TW" dirty="0" err="1">
                <a:latin typeface="Arial" charset="0"/>
                <a:ea typeface="新細明體" charset="-120"/>
              </a:rPr>
              <a:t>Shader</a:t>
            </a:r>
            <a:endParaRPr lang="en-US" altLang="zh-TW" dirty="0">
              <a:latin typeface="Arial" charset="0"/>
              <a:ea typeface="新細明體" charset="-120"/>
            </a:endParaRPr>
          </a:p>
          <a:p>
            <a:pPr algn="ctr">
              <a:defRPr/>
            </a:pPr>
            <a:endParaRPr lang="zh-TW" altLang="en-US" dirty="0">
              <a:latin typeface="Arial" charset="0"/>
              <a:ea typeface="新細明體" charset="-120"/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6865938" y="4233863"/>
            <a:ext cx="865187" cy="8651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237413" y="4665663"/>
            <a:ext cx="153987" cy="1444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" name="弧形接點 5"/>
          <p:cNvCxnSpPr/>
          <p:nvPr/>
        </p:nvCxnSpPr>
        <p:spPr>
          <a:xfrm rot="16200000" flipH="1">
            <a:off x="7239795" y="4812506"/>
            <a:ext cx="792162" cy="498475"/>
          </a:xfrm>
          <a:prstGeom prst="curvedConnector3">
            <a:avLst>
              <a:gd name="adj1" fmla="val -2886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6156325" y="5530850"/>
            <a:ext cx="2305050" cy="922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altLang="zh-TW" dirty="0">
              <a:latin typeface="Arial" charset="0"/>
              <a:ea typeface="新細明體" charset="-120"/>
            </a:endParaRPr>
          </a:p>
          <a:p>
            <a:pPr algn="ctr">
              <a:defRPr/>
            </a:pPr>
            <a:r>
              <a:rPr lang="en-US" altLang="zh-TW" dirty="0">
                <a:latin typeface="Arial" charset="0"/>
                <a:ea typeface="新細明體" charset="-120"/>
              </a:rPr>
              <a:t>Fragment </a:t>
            </a:r>
            <a:r>
              <a:rPr lang="en-US" altLang="zh-TW" dirty="0" err="1">
                <a:latin typeface="Arial" charset="0"/>
                <a:ea typeface="新細明體" charset="-120"/>
              </a:rPr>
              <a:t>Shader</a:t>
            </a:r>
            <a:endParaRPr lang="en-US" altLang="zh-TW" dirty="0">
              <a:latin typeface="Arial" charset="0"/>
              <a:ea typeface="新細明體" charset="-120"/>
            </a:endParaRPr>
          </a:p>
          <a:p>
            <a:pPr algn="ctr">
              <a:defRPr/>
            </a:pPr>
            <a:endParaRPr lang="zh-TW" altLang="en-US" dirty="0">
              <a:latin typeface="Arial" charset="0"/>
              <a:ea typeface="新細明體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7164388" y="1641475"/>
            <a:ext cx="134937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886575" y="2217738"/>
            <a:ext cx="134938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7453313" y="2217738"/>
            <a:ext cx="133350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9" name="直線單箭頭接點 8"/>
          <p:cNvCxnSpPr>
            <a:stCxn id="2" idx="2"/>
            <a:endCxn id="3" idx="0"/>
          </p:cNvCxnSpPr>
          <p:nvPr/>
        </p:nvCxnSpPr>
        <p:spPr>
          <a:xfrm flipH="1">
            <a:off x="7299325" y="3860800"/>
            <a:ext cx="9525" cy="37306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stCxn id="2" idx="2"/>
            <a:endCxn id="3" idx="2"/>
          </p:cNvCxnSpPr>
          <p:nvPr/>
        </p:nvCxnSpPr>
        <p:spPr>
          <a:xfrm flipH="1">
            <a:off x="6865938" y="3860800"/>
            <a:ext cx="442912" cy="12382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2" idx="2"/>
            <a:endCxn id="3" idx="4"/>
          </p:cNvCxnSpPr>
          <p:nvPr/>
        </p:nvCxnSpPr>
        <p:spPr>
          <a:xfrm>
            <a:off x="7308850" y="3860800"/>
            <a:ext cx="422275" cy="12382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BA29CED8-4EFC-48CE-BA33-14F601015831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Passing values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call by</a:t>
            </a:r>
            <a:r>
              <a:rPr lang="en-US" altLang="zh-TW" b="1" smtClean="0"/>
              <a:t> value-return</a:t>
            </a:r>
          </a:p>
          <a:p>
            <a:r>
              <a:rPr lang="en-US" altLang="zh-TW" smtClean="0"/>
              <a:t>Variables are copied in</a:t>
            </a:r>
          </a:p>
          <a:p>
            <a:r>
              <a:rPr lang="en-US" altLang="zh-TW" smtClean="0"/>
              <a:t>Returned values are copied back</a:t>
            </a:r>
          </a:p>
          <a:p>
            <a:r>
              <a:rPr lang="en-US" altLang="zh-TW" smtClean="0"/>
              <a:t>Three possibilities</a:t>
            </a:r>
          </a:p>
          <a:p>
            <a:pPr lvl="1"/>
            <a:r>
              <a:rPr lang="en-US" altLang="zh-TW" b="1" smtClean="0"/>
              <a:t>in</a:t>
            </a:r>
          </a:p>
          <a:p>
            <a:pPr lvl="1"/>
            <a:r>
              <a:rPr lang="en-US" altLang="zh-TW" b="1" smtClean="0"/>
              <a:t>out</a:t>
            </a:r>
          </a:p>
          <a:p>
            <a:pPr lvl="1"/>
            <a:r>
              <a:rPr lang="en-US" altLang="zh-TW" b="1" smtClean="0"/>
              <a:t>inout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8427EA62-CDC5-4DDC-B0DE-B594D9C7D7B7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Background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Two components</a:t>
            </a:r>
          </a:p>
          <a:p>
            <a:pPr lvl="1"/>
            <a:r>
              <a:rPr lang="en-US" altLang="zh-TW" smtClean="0"/>
              <a:t>Vertex programs (shaders)</a:t>
            </a:r>
          </a:p>
          <a:p>
            <a:pPr lvl="1"/>
            <a:r>
              <a:rPr lang="en-US" altLang="zh-TW" smtClean="0"/>
              <a:t>Fragment programs (shaders)</a:t>
            </a:r>
          </a:p>
          <a:p>
            <a:r>
              <a:rPr lang="en-US" altLang="zh-TW" smtClean="0"/>
              <a:t>Requires detailed understanding of two seemingly contradictory apporachs</a:t>
            </a:r>
          </a:p>
          <a:p>
            <a:pPr lvl="1"/>
            <a:r>
              <a:rPr lang="en-US" altLang="zh-TW" smtClean="0"/>
              <a:t>OpenGL pipeline</a:t>
            </a:r>
          </a:p>
          <a:p>
            <a:pPr lvl="2"/>
            <a:r>
              <a:rPr lang="en-US" altLang="zh-TW" smtClean="0"/>
              <a:t>Real time</a:t>
            </a:r>
          </a:p>
          <a:p>
            <a:pPr lvl="1"/>
            <a:r>
              <a:rPr lang="en-US" altLang="zh-TW" smtClean="0"/>
              <a:t>RenderMan ideas </a:t>
            </a:r>
          </a:p>
          <a:p>
            <a:pPr lvl="2"/>
            <a:r>
              <a:rPr lang="en-US" altLang="zh-TW" smtClean="0"/>
              <a:t>offline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FB8A4605-F182-4271-B3A3-566906164CB1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Operators and Functions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smtClean="0"/>
              <a:t>Standard C functions</a:t>
            </a:r>
          </a:p>
          <a:p>
            <a:pPr lvl="1"/>
            <a:r>
              <a:rPr lang="en-US" altLang="zh-TW" sz="2400" smtClean="0"/>
              <a:t>Trigonometric</a:t>
            </a:r>
          </a:p>
          <a:p>
            <a:pPr lvl="1"/>
            <a:r>
              <a:rPr lang="en-US" altLang="zh-TW" sz="2400" smtClean="0"/>
              <a:t>Arithmetic</a:t>
            </a:r>
          </a:p>
          <a:p>
            <a:pPr lvl="1"/>
            <a:r>
              <a:rPr lang="en-US" altLang="zh-TW" sz="2400" smtClean="0"/>
              <a:t>Normalize, reflect, length</a:t>
            </a:r>
          </a:p>
          <a:p>
            <a:r>
              <a:rPr lang="en-US" altLang="zh-TW" sz="2800" smtClean="0"/>
              <a:t>Overloading of vector and matrix types</a:t>
            </a:r>
          </a:p>
          <a:p>
            <a:pPr lvl="1">
              <a:buFontTx/>
              <a:buNone/>
            </a:pPr>
            <a:r>
              <a:rPr lang="en-US" altLang="zh-TW" sz="2400" smtClean="0"/>
              <a:t>mat4 a;</a:t>
            </a:r>
          </a:p>
          <a:p>
            <a:pPr lvl="1">
              <a:buFontTx/>
              <a:buNone/>
            </a:pPr>
            <a:r>
              <a:rPr lang="en-US" altLang="zh-TW" sz="2400" smtClean="0"/>
              <a:t>vec4 b, c, d;</a:t>
            </a:r>
          </a:p>
          <a:p>
            <a:pPr lvl="1">
              <a:buFontTx/>
              <a:buNone/>
            </a:pPr>
            <a:r>
              <a:rPr lang="en-US" altLang="zh-TW" sz="2400" smtClean="0"/>
              <a:t>c = b*a; // a column vector stored as a 1d array</a:t>
            </a:r>
          </a:p>
          <a:p>
            <a:pPr lvl="1">
              <a:buFontTx/>
              <a:buNone/>
            </a:pPr>
            <a:r>
              <a:rPr lang="en-US" altLang="zh-TW" sz="2400" smtClean="0"/>
              <a:t>d = a*b; // a row vector stored as a 1d array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D6685111-B69B-46D3-A4D3-0A7675E1123F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Swizzling and Selection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/>
              <a:t>Can refer to array elements by element using [] or selection (.) operator with 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x, y, z, w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r, g, b, a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s, t, p, q</a:t>
            </a:r>
          </a:p>
          <a:p>
            <a:pPr lvl="1">
              <a:lnSpc>
                <a:spcPct val="90000"/>
              </a:lnSpc>
            </a:pPr>
            <a:r>
              <a:rPr lang="en-US" altLang="zh-TW" b="1" smtClean="0">
                <a:latin typeface="Courier New" panose="02070309020205020404" pitchFamily="49" charset="0"/>
              </a:rPr>
              <a:t>a[2], a.b, a.z, a.p</a:t>
            </a:r>
            <a:r>
              <a:rPr lang="en-US" altLang="zh-TW" smtClean="0"/>
              <a:t> are the same</a:t>
            </a:r>
          </a:p>
          <a:p>
            <a:pPr>
              <a:lnSpc>
                <a:spcPct val="90000"/>
              </a:lnSpc>
            </a:pPr>
            <a:r>
              <a:rPr lang="en-US" altLang="zh-TW" b="1" smtClean="0"/>
              <a:t>Swizzling</a:t>
            </a:r>
            <a:r>
              <a:rPr lang="en-US" altLang="zh-TW" smtClean="0"/>
              <a:t> operator lets us manipulate components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zh-TW" b="1" smtClean="0">
                <a:latin typeface="Courier New" panose="02070309020205020404" pitchFamily="49" charset="0"/>
              </a:rPr>
              <a:t>vec4 a;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zh-TW" b="1" smtClean="0">
                <a:latin typeface="Courier New" panose="02070309020205020404" pitchFamily="49" charset="0"/>
              </a:rPr>
              <a:t>a.yz = vec2(1.0, 2.0);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65404" y="908720"/>
            <a:ext cx="8013192" cy="1636776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Shading language changes</a:t>
            </a:r>
            <a:br>
              <a:rPr lang="en-US" altLang="zh-TW" dirty="0" smtClean="0"/>
            </a:br>
            <a:r>
              <a:rPr lang="en-US" altLang="zh-TW" dirty="0" smtClean="0"/>
              <a:t>after OpenGL 3.X</a:t>
            </a:r>
            <a:endParaRPr lang="zh-TW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64008" bIns="64008"/>
          <a:lstStyle/>
          <a:p>
            <a:pPr>
              <a:defRPr/>
            </a:pPr>
            <a:r>
              <a:rPr lang="en-US" sz="3400" dirty="0"/>
              <a:t>Qualifiers</a:t>
            </a: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zh-TW" sz="3400" b="1" smtClean="0"/>
              <a:t>in, out</a:t>
            </a:r>
          </a:p>
          <a:p>
            <a:pPr lvl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zh-TW" smtClean="0"/>
              <a:t>Copy vertex attributes and other variable to/ from shaders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mtClean="0">
                <a:solidFill>
                  <a:srgbClr val="0000FF"/>
                </a:solidFill>
                <a:latin typeface="Consolas" panose="020B0609020204030204" pitchFamily="49" charset="0"/>
              </a:rPr>
              <a:t>in vec2 tex_coord;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mtClean="0">
                <a:solidFill>
                  <a:srgbClr val="0000FF"/>
                </a:solidFill>
                <a:latin typeface="Consolas" panose="020B0609020204030204" pitchFamily="49" charset="0"/>
              </a:rPr>
              <a:t>out vec4 color;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zh-TW" sz="3400" b="1" smtClean="0"/>
              <a:t>uniform</a:t>
            </a:r>
            <a:r>
              <a:rPr lang="en-US" altLang="zh-TW" sz="3400" smtClean="0"/>
              <a:t>: variable from application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mtClean="0">
                <a:solidFill>
                  <a:srgbClr val="0000FF"/>
                </a:solidFill>
                <a:latin typeface="Consolas" panose="020B0609020204030204" pitchFamily="49" charset="0"/>
              </a:rPr>
              <a:t>uniform float time;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mtClean="0">
                <a:solidFill>
                  <a:srgbClr val="0000FF"/>
                </a:solidFill>
                <a:latin typeface="Consolas" panose="020B0609020204030204" pitchFamily="49" charset="0"/>
              </a:rPr>
              <a:t>uniform vec4 rotation;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64008" bIns="64008"/>
          <a:lstStyle/>
          <a:p>
            <a:pPr>
              <a:defRPr/>
            </a:pPr>
            <a:r>
              <a:rPr lang="en-US" sz="3400" dirty="0"/>
              <a:t>Built-in Variables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zh-TW" smtClean="0">
                <a:solidFill>
                  <a:srgbClr val="0000FF"/>
                </a:solidFill>
                <a:latin typeface="Consolas" panose="020B0609020204030204" pitchFamily="49" charset="0"/>
              </a:rPr>
              <a:t>gl_Position</a:t>
            </a:r>
            <a:r>
              <a:rPr lang="en-US" altLang="zh-TW" smtClean="0"/>
              <a:t>: output position from vertex shader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zh-TW" smtClean="0">
                <a:solidFill>
                  <a:srgbClr val="0000FF"/>
                </a:solidFill>
                <a:latin typeface="Consolas" panose="020B0609020204030204" pitchFamily="49" charset="0"/>
              </a:rPr>
              <a:t>gl_FragColor</a:t>
            </a:r>
            <a:r>
              <a:rPr lang="en-US" altLang="zh-TW" smtClean="0"/>
              <a:t>: output color from fragment shader </a:t>
            </a:r>
          </a:p>
          <a:p>
            <a:pPr lvl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zh-TW" smtClean="0"/>
              <a:t>Only for ES, WebGL and older versions of GLSL</a:t>
            </a:r>
          </a:p>
          <a:p>
            <a:pPr lvl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zh-TW" smtClean="0"/>
              <a:t>Present version use an out variable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 tIns="64008" bIns="64008"/>
          <a:lstStyle/>
          <a:p>
            <a:pPr eaLnBrk="1" hangingPunct="1">
              <a:defRPr/>
            </a:pPr>
            <a:r>
              <a:rPr lang="en-US" sz="3100" b="0" dirty="0">
                <a:ea typeface="ＭＳ Ｐゴシック" charset="-128"/>
                <a:cs typeface="ＭＳ Ｐゴシック" charset="-128"/>
              </a:rPr>
              <a:t>Simple Vertex Shader for Cube Example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07950" y="1874838"/>
            <a:ext cx="46799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  <a:latin typeface="Consolas" panose="020B0609020204030204" pitchFamily="49" charset="0"/>
              </a:rPr>
              <a:t>#version 330 core</a:t>
            </a:r>
          </a:p>
          <a:p>
            <a:pPr>
              <a:buClrTx/>
              <a:buSzTx/>
              <a:buFontTx/>
              <a:buNone/>
            </a:pPr>
            <a:endParaRPr lang="en-US" altLang="zh-TW" sz="240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  <a:latin typeface="Consolas" panose="020B0609020204030204" pitchFamily="49" charset="0"/>
              </a:rPr>
              <a:t>in vec4 vPosition;</a:t>
            </a:r>
          </a:p>
          <a:p>
            <a:pPr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  <a:latin typeface="Consolas" panose="020B0609020204030204" pitchFamily="49" charset="0"/>
              </a:rPr>
              <a:t>in vec4 vColor;</a:t>
            </a:r>
          </a:p>
          <a:p>
            <a:pPr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  <a:latin typeface="Consolas" panose="020B0609020204030204" pitchFamily="49" charset="0"/>
              </a:rPr>
              <a:t>out vec4 color;</a:t>
            </a:r>
          </a:p>
          <a:p>
            <a:pPr>
              <a:buClrTx/>
              <a:buSzTx/>
              <a:buFontTx/>
              <a:buNone/>
            </a:pPr>
            <a:endParaRPr lang="en-US" altLang="zh-TW" sz="240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  <a:latin typeface="Consolas" panose="020B0609020204030204" pitchFamily="49" charset="0"/>
              </a:rPr>
              <a:t>void main()</a:t>
            </a:r>
          </a:p>
          <a:p>
            <a:pPr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  <a:latin typeface="Consolas" panose="020B0609020204030204" pitchFamily="49" charset="0"/>
              </a:rPr>
              <a:t>{</a:t>
            </a:r>
          </a:p>
          <a:p>
            <a:pPr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  <a:latin typeface="Consolas" panose="020B0609020204030204" pitchFamily="49" charset="0"/>
              </a:rPr>
              <a:t>    color=vColor;</a:t>
            </a:r>
          </a:p>
          <a:p>
            <a:pPr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altLang="zh-TW" sz="2400">
                <a:solidFill>
                  <a:srgbClr val="FF0000"/>
                </a:solidFill>
                <a:latin typeface="Consolas" panose="020B0609020204030204" pitchFamily="49" charset="0"/>
              </a:rPr>
              <a:t>gl_Position</a:t>
            </a:r>
            <a:r>
              <a:rPr lang="en-US" altLang="zh-TW" sz="2400">
                <a:solidFill>
                  <a:srgbClr val="0000FF"/>
                </a:solidFill>
                <a:latin typeface="Consolas" panose="020B0609020204030204" pitchFamily="49" charset="0"/>
              </a:rPr>
              <a:t>=vPosition;</a:t>
            </a:r>
          </a:p>
          <a:p>
            <a:pPr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buClrTx/>
              <a:buSzTx/>
              <a:buFontTx/>
              <a:buNone/>
            </a:pPr>
            <a:endParaRPr lang="en-US" altLang="zh-TW" sz="2400">
              <a:solidFill>
                <a:srgbClr val="0000FF"/>
              </a:solidFill>
              <a:latin typeface="Consolas" panose="020B0609020204030204" pitchFamily="49" charset="0"/>
            </a:endParaRPr>
          </a:p>
        </p:txBody>
      </p:sp>
      <p:sp>
        <p:nvSpPr>
          <p:cNvPr id="55300" name="Content Placeholder 5"/>
          <p:cNvSpPr>
            <a:spLocks noGrp="1"/>
          </p:cNvSpPr>
          <p:nvPr>
            <p:ph idx="1"/>
          </p:nvPr>
        </p:nvSpPr>
        <p:spPr>
          <a:xfrm>
            <a:off x="4764088" y="1628775"/>
            <a:ext cx="3898900" cy="462597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TW" sz="2000" smtClean="0">
                <a:solidFill>
                  <a:srgbClr val="00B050"/>
                </a:solidFill>
                <a:latin typeface="Consolas" panose="020B0609020204030204" pitchFamily="49" charset="0"/>
              </a:rPr>
              <a:t>// in CPU side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 smtClean="0">
                <a:solidFill>
                  <a:srgbClr val="0000FF"/>
                </a:solidFill>
                <a:latin typeface="Consolas" panose="020B0609020204030204" pitchFamily="49" charset="0"/>
              </a:rPr>
              <a:t>GLuint vPosition = </a:t>
            </a:r>
            <a:r>
              <a:rPr lang="en-US" altLang="zh-TW" sz="2000" smtClean="0">
                <a:solidFill>
                  <a:srgbClr val="FF0000"/>
                </a:solidFill>
                <a:latin typeface="Consolas" panose="020B0609020204030204" pitchFamily="49" charset="0"/>
              </a:rPr>
              <a:t>glGetAttribLocation</a:t>
            </a:r>
            <a:r>
              <a:rPr lang="en-US" altLang="zh-TW" sz="2000" smtClean="0">
                <a:solidFill>
                  <a:srgbClr val="0000FF"/>
                </a:solidFill>
                <a:latin typeface="Consolas" panose="020B0609020204030204" pitchFamily="49" charset="0"/>
              </a:rPr>
              <a:t>( program, "vPosition" );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zh-TW" sz="200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 smtClean="0">
                <a:solidFill>
                  <a:srgbClr val="0000FF"/>
                </a:solidFill>
                <a:latin typeface="Consolas" panose="020B0609020204030204" pitchFamily="49" charset="0"/>
              </a:rPr>
              <a:t>glEnableVertexAttribArray( vPosition );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zh-TW" sz="200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 smtClean="0">
                <a:solidFill>
                  <a:srgbClr val="FF0000"/>
                </a:solidFill>
                <a:latin typeface="Consolas" panose="020B0609020204030204" pitchFamily="49" charset="0"/>
              </a:rPr>
              <a:t>glVertexAttribPointer</a:t>
            </a:r>
            <a:r>
              <a:rPr lang="en-US" altLang="zh-TW" sz="2000" smtClean="0">
                <a:solidFill>
                  <a:srgbClr val="0000FF"/>
                </a:solidFill>
                <a:latin typeface="Consolas" panose="020B0609020204030204" pitchFamily="49" charset="0"/>
              </a:rPr>
              <a:t>( vPosition, 4, GL_FLOAT, GL_FALSE, 0,                        BUFFER_OFFSET(0) );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zh-TW" sz="200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 smtClean="0">
                <a:solidFill>
                  <a:srgbClr val="0000FF"/>
                </a:solidFill>
                <a:latin typeface="Consolas" panose="020B0609020204030204" pitchFamily="49" charset="0"/>
              </a:rPr>
              <a:t>GLuint vColor = glGetAttribLocation( program, "vColor" 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 smtClean="0">
                <a:solidFill>
                  <a:srgbClr val="0000FF"/>
                </a:solidFill>
                <a:latin typeface="Consolas" panose="020B0609020204030204" pitchFamily="49" charset="0"/>
              </a:rPr>
              <a:t>glEnableVertexAttribArray( vColor 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 smtClean="0">
                <a:solidFill>
                  <a:srgbClr val="0000FF"/>
                </a:solidFill>
                <a:latin typeface="Consolas" panose="020B0609020204030204" pitchFamily="49" charset="0"/>
              </a:rPr>
              <a:t>glVertexAttribPointer( vColor, 4, GL_FLOAT, GL_FALSE, 0,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TW" sz="2000" smtClean="0">
                <a:solidFill>
                  <a:srgbClr val="0000FF"/>
                </a:solidFill>
                <a:latin typeface="Consolas" panose="020B0609020204030204" pitchFamily="49" charset="0"/>
              </a:rPr>
              <a:t>                       BUFFER_OFFSET(sizeof(points)) 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 tIns="64008" bIns="64008"/>
          <a:lstStyle/>
          <a:p>
            <a:pPr eaLnBrk="1" hangingPunct="1">
              <a:defRPr/>
            </a:pPr>
            <a:r>
              <a:rPr lang="en-US" sz="3400" b="0" dirty="0">
                <a:ea typeface="ＭＳ Ｐゴシック" charset="-128"/>
                <a:cs typeface="ＭＳ Ｐゴシック" charset="-128"/>
              </a:rPr>
              <a:t>The Simplest Fragment Shader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609850" y="2420938"/>
            <a:ext cx="39243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  <a:latin typeface="Consolas" panose="020B0609020204030204" pitchFamily="49" charset="0"/>
              </a:rPr>
              <a:t>in vec4 color;</a:t>
            </a:r>
          </a:p>
          <a:p>
            <a:pPr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  <a:latin typeface="Consolas" panose="020B0609020204030204" pitchFamily="49" charset="0"/>
              </a:rPr>
              <a:t>out vec4 FragColor;</a:t>
            </a:r>
          </a:p>
          <a:p>
            <a:pPr>
              <a:buClrTx/>
              <a:buSzTx/>
              <a:buFontTx/>
              <a:buNone/>
            </a:pPr>
            <a:endParaRPr lang="en-US" altLang="zh-TW" sz="240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  <a:latin typeface="Consolas" panose="020B0609020204030204" pitchFamily="49" charset="0"/>
              </a:rPr>
              <a:t>void main()</a:t>
            </a:r>
          </a:p>
          <a:p>
            <a:pPr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  <a:latin typeface="Consolas" panose="020B0609020204030204" pitchFamily="49" charset="0"/>
              </a:rPr>
              <a:t>{</a:t>
            </a:r>
          </a:p>
          <a:p>
            <a:pPr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  <a:latin typeface="Consolas" panose="020B0609020204030204" pitchFamily="49" charset="0"/>
              </a:rPr>
              <a:t>    FragColor = color;</a:t>
            </a:r>
          </a:p>
          <a:p>
            <a:pPr>
              <a:buClrTx/>
              <a:buSzTx/>
              <a:buFontTx/>
              <a:buNone/>
            </a:pPr>
            <a:r>
              <a:rPr lang="en-US" altLang="zh-TW" sz="240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GLSL II</a:t>
            </a:r>
          </a:p>
        </p:txBody>
      </p:sp>
      <p:sp>
        <p:nvSpPr>
          <p:cNvPr id="57347" name="副標題 3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02CFF8CE-D836-4DCD-9B7E-F4E8BDBB143E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Objectives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Coupling GLSL to Applications</a:t>
            </a:r>
          </a:p>
          <a:p>
            <a:endParaRPr lang="en-US" altLang="zh-TW" smtClean="0"/>
          </a:p>
          <a:p>
            <a:r>
              <a:rPr lang="en-US" altLang="zh-TW" smtClean="0"/>
              <a:t>Example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Linking with Application</a:t>
            </a:r>
            <a:endParaRPr lang="zh-TW" altLang="en-US" dirty="0"/>
          </a:p>
        </p:txBody>
      </p:sp>
      <p:sp>
        <p:nvSpPr>
          <p:cNvPr id="59395" name="內容版面配置區 2"/>
          <p:cNvSpPr>
            <a:spLocks noGrp="1"/>
          </p:cNvSpPr>
          <p:nvPr>
            <p:ph idx="1"/>
          </p:nvPr>
        </p:nvSpPr>
        <p:spPr>
          <a:xfrm>
            <a:off x="457200" y="1774825"/>
            <a:ext cx="8201025" cy="4625975"/>
          </a:xfrm>
        </p:spPr>
        <p:txBody>
          <a:bodyPr/>
          <a:lstStyle/>
          <a:p>
            <a:r>
              <a:rPr lang="en-US" altLang="zh-TW" smtClean="0"/>
              <a:t>In OpenGL application, we must:</a:t>
            </a:r>
          </a:p>
          <a:p>
            <a:pPr lvl="1"/>
            <a:r>
              <a:rPr lang="en-US" altLang="zh-TW" smtClean="0"/>
              <a:t>Read shaders</a:t>
            </a:r>
          </a:p>
          <a:p>
            <a:pPr lvl="1"/>
            <a:r>
              <a:rPr lang="en-US" altLang="zh-TW" smtClean="0"/>
              <a:t>Compile shaders</a:t>
            </a:r>
          </a:p>
          <a:p>
            <a:pPr lvl="1"/>
            <a:r>
              <a:rPr lang="en-US" altLang="zh-TW" smtClean="0"/>
              <a:t>Define variables</a:t>
            </a:r>
          </a:p>
          <a:p>
            <a:pPr lvl="1"/>
            <a:r>
              <a:rPr lang="en-US" altLang="zh-TW" smtClean="0"/>
              <a:t>Link everything together</a:t>
            </a:r>
          </a:p>
          <a:p>
            <a:endParaRPr lang="zh-TW" altLang="en-US" smtClean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2381250"/>
            <a:ext cx="3365500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AB2273C2-5C43-4CDB-8380-DA0142C7D986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Black Box View</a:t>
            </a:r>
          </a:p>
        </p:txBody>
      </p:sp>
      <p:grpSp>
        <p:nvGrpSpPr>
          <p:cNvPr id="14340" name="Group 12"/>
          <p:cNvGrpSpPr>
            <a:grpSpLocks/>
          </p:cNvGrpSpPr>
          <p:nvPr/>
        </p:nvGrpSpPr>
        <p:grpSpPr bwMode="auto">
          <a:xfrm>
            <a:off x="1905000" y="2819400"/>
            <a:ext cx="1371600" cy="914400"/>
            <a:chOff x="2596" y="2548"/>
            <a:chExt cx="952" cy="472"/>
          </a:xfrm>
        </p:grpSpPr>
        <p:sp>
          <p:nvSpPr>
            <p:cNvPr id="88069" name="Rectangle 5"/>
            <p:cNvSpPr>
              <a:spLocks noChangeArrowheads="1"/>
            </p:cNvSpPr>
            <p:nvPr/>
          </p:nvSpPr>
          <p:spPr bwMode="blackWhite">
            <a:xfrm>
              <a:off x="2596" y="2548"/>
              <a:ext cx="952" cy="4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zh-TW">
                <a:latin typeface="Arial" charset="0"/>
                <a:ea typeface="新細明體" charset="-120"/>
              </a:endParaRPr>
            </a:p>
          </p:txBody>
        </p:sp>
        <p:sp>
          <p:nvSpPr>
            <p:cNvPr id="14365" name="Rectangle 6"/>
            <p:cNvSpPr>
              <a:spLocks noChangeArrowheads="1"/>
            </p:cNvSpPr>
            <p:nvPr/>
          </p:nvSpPr>
          <p:spPr bwMode="blackWhite">
            <a:xfrm>
              <a:off x="2665" y="2678"/>
              <a:ext cx="81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"/>
                <a:defRPr sz="32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"/>
                <a:defRPr sz="28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panose="020B0604020202020204" pitchFamily="34" charset="0"/>
                <a:buChar char="▪"/>
                <a:defRPr sz="24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panose="020B0604020202020204" pitchFamily="34" charset="0"/>
                <a:buChar char="▪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zh-TW" sz="1600" b="1">
                  <a:latin typeface="Arial" panose="020B0604020202020204" pitchFamily="34" charset="0"/>
                </a:rPr>
                <a:t>Geometry</a:t>
              </a:r>
            </a:p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zh-TW" sz="1600" b="1">
                  <a:latin typeface="Arial" panose="020B0604020202020204" pitchFamily="34" charset="0"/>
                </a:rPr>
                <a:t>Processor</a:t>
              </a:r>
            </a:p>
          </p:txBody>
        </p:sp>
      </p:grpSp>
      <p:sp>
        <p:nvSpPr>
          <p:cNvPr id="14341" name="Line 8"/>
          <p:cNvSpPr>
            <a:spLocks noChangeShapeType="1"/>
          </p:cNvSpPr>
          <p:nvPr/>
        </p:nvSpPr>
        <p:spPr bwMode="blackWhite">
          <a:xfrm>
            <a:off x="7239000" y="34290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blackWhite">
          <a:xfrm>
            <a:off x="1295400" y="3352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4343" name="Group 16"/>
          <p:cNvGrpSpPr>
            <a:grpSpLocks/>
          </p:cNvGrpSpPr>
          <p:nvPr/>
        </p:nvGrpSpPr>
        <p:grpSpPr bwMode="auto">
          <a:xfrm>
            <a:off x="7848600" y="2971800"/>
            <a:ext cx="825500" cy="749300"/>
            <a:chOff x="5001" y="2548"/>
            <a:chExt cx="520" cy="472"/>
          </a:xfrm>
        </p:grpSpPr>
        <p:sp>
          <p:nvSpPr>
            <p:cNvPr id="88074" name="Rectangle 10"/>
            <p:cNvSpPr>
              <a:spLocks noChangeArrowheads="1"/>
            </p:cNvSpPr>
            <p:nvPr/>
          </p:nvSpPr>
          <p:spPr bwMode="blackWhite">
            <a:xfrm>
              <a:off x="5001" y="2548"/>
              <a:ext cx="520" cy="4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zh-TW">
                <a:latin typeface="Arial" charset="0"/>
                <a:ea typeface="新細明體" charset="-120"/>
              </a:endParaRPr>
            </a:p>
          </p:txBody>
        </p:sp>
        <p:sp>
          <p:nvSpPr>
            <p:cNvPr id="14363" name="Rectangle 11"/>
            <p:cNvSpPr>
              <a:spLocks noChangeArrowheads="1"/>
            </p:cNvSpPr>
            <p:nvPr/>
          </p:nvSpPr>
          <p:spPr bwMode="blackWhite">
            <a:xfrm>
              <a:off x="5011" y="2601"/>
              <a:ext cx="50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"/>
                <a:defRPr sz="32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"/>
                <a:defRPr sz="28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panose="020B0604020202020204" pitchFamily="34" charset="0"/>
                <a:buChar char="▪"/>
                <a:defRPr sz="24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panose="020B0604020202020204" pitchFamily="34" charset="0"/>
                <a:buChar char="▪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zh-TW" sz="1600" b="1">
                  <a:latin typeface="Arial" panose="020B0604020202020204" pitchFamily="34" charset="0"/>
                </a:rPr>
                <a:t>Frame</a:t>
              </a:r>
            </a:p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zh-TW" sz="1600" b="1">
                  <a:latin typeface="Arial" panose="020B0604020202020204" pitchFamily="34" charset="0"/>
                </a:rPr>
                <a:t>Buffer</a:t>
              </a:r>
            </a:p>
          </p:txBody>
        </p:sp>
      </p:grpSp>
      <p:grpSp>
        <p:nvGrpSpPr>
          <p:cNvPr id="14344" name="Group 13"/>
          <p:cNvGrpSpPr>
            <a:grpSpLocks/>
          </p:cNvGrpSpPr>
          <p:nvPr/>
        </p:nvGrpSpPr>
        <p:grpSpPr bwMode="auto">
          <a:xfrm>
            <a:off x="5943600" y="2895600"/>
            <a:ext cx="1295400" cy="990600"/>
            <a:chOff x="2596" y="2548"/>
            <a:chExt cx="952" cy="472"/>
          </a:xfrm>
        </p:grpSpPr>
        <p:sp>
          <p:nvSpPr>
            <p:cNvPr id="88078" name="Rectangle 14"/>
            <p:cNvSpPr>
              <a:spLocks noChangeArrowheads="1"/>
            </p:cNvSpPr>
            <p:nvPr/>
          </p:nvSpPr>
          <p:spPr bwMode="blackWhite">
            <a:xfrm>
              <a:off x="2596" y="2548"/>
              <a:ext cx="952" cy="4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zh-TW">
                <a:latin typeface="Arial" charset="0"/>
                <a:ea typeface="新細明體" charset="-120"/>
              </a:endParaRPr>
            </a:p>
          </p:txBody>
        </p:sp>
        <p:sp>
          <p:nvSpPr>
            <p:cNvPr id="14361" name="Rectangle 15"/>
            <p:cNvSpPr>
              <a:spLocks noChangeArrowheads="1"/>
            </p:cNvSpPr>
            <p:nvPr/>
          </p:nvSpPr>
          <p:spPr bwMode="blackWhite">
            <a:xfrm>
              <a:off x="2643" y="2678"/>
              <a:ext cx="864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"/>
                <a:defRPr sz="32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"/>
                <a:defRPr sz="28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panose="020B0604020202020204" pitchFamily="34" charset="0"/>
                <a:buChar char="▪"/>
                <a:defRPr sz="24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panose="020B0604020202020204" pitchFamily="34" charset="0"/>
                <a:buChar char="▪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zh-TW" sz="1600" b="1">
                  <a:latin typeface="Arial" panose="020B0604020202020204" pitchFamily="34" charset="0"/>
                </a:rPr>
                <a:t>Fragment</a:t>
              </a:r>
            </a:p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zh-TW" sz="1600" b="1">
                  <a:latin typeface="Arial" panose="020B0604020202020204" pitchFamily="34" charset="0"/>
                </a:rPr>
                <a:t>Processor</a:t>
              </a:r>
            </a:p>
          </p:txBody>
        </p:sp>
      </p:grpSp>
      <p:grpSp>
        <p:nvGrpSpPr>
          <p:cNvPr id="14345" name="Group 17"/>
          <p:cNvGrpSpPr>
            <a:grpSpLocks/>
          </p:cNvGrpSpPr>
          <p:nvPr/>
        </p:nvGrpSpPr>
        <p:grpSpPr bwMode="auto">
          <a:xfrm>
            <a:off x="457200" y="3124200"/>
            <a:ext cx="838200" cy="457200"/>
            <a:chOff x="5001" y="2548"/>
            <a:chExt cx="520" cy="472"/>
          </a:xfrm>
        </p:grpSpPr>
        <p:sp>
          <p:nvSpPr>
            <p:cNvPr id="88082" name="Rectangle 18"/>
            <p:cNvSpPr>
              <a:spLocks noChangeArrowheads="1"/>
            </p:cNvSpPr>
            <p:nvPr/>
          </p:nvSpPr>
          <p:spPr bwMode="blackWhite">
            <a:xfrm>
              <a:off x="5001" y="2548"/>
              <a:ext cx="520" cy="4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zh-TW">
                <a:latin typeface="Arial" charset="0"/>
                <a:ea typeface="新細明體" charset="-120"/>
              </a:endParaRPr>
            </a:p>
          </p:txBody>
        </p:sp>
        <p:sp>
          <p:nvSpPr>
            <p:cNvPr id="14359" name="Rectangle 19"/>
            <p:cNvSpPr>
              <a:spLocks noChangeArrowheads="1"/>
            </p:cNvSpPr>
            <p:nvPr/>
          </p:nvSpPr>
          <p:spPr bwMode="blackWhite">
            <a:xfrm>
              <a:off x="5069" y="2600"/>
              <a:ext cx="38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"/>
                <a:defRPr sz="32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"/>
                <a:defRPr sz="28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panose="020B0604020202020204" pitchFamily="34" charset="0"/>
                <a:buChar char="▪"/>
                <a:defRPr sz="24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panose="020B0604020202020204" pitchFamily="34" charset="0"/>
                <a:buChar char="▪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zh-TW" sz="1600" b="1">
                  <a:latin typeface="Arial" panose="020B0604020202020204" pitchFamily="34" charset="0"/>
                </a:rPr>
                <a:t>CPU</a:t>
              </a:r>
            </a:p>
          </p:txBody>
        </p:sp>
      </p:grpSp>
      <p:sp>
        <p:nvSpPr>
          <p:cNvPr id="14346" name="Line 20"/>
          <p:cNvSpPr>
            <a:spLocks noChangeShapeType="1"/>
          </p:cNvSpPr>
          <p:nvPr/>
        </p:nvSpPr>
        <p:spPr bwMode="blackWhite">
          <a:xfrm>
            <a:off x="5257800" y="33528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7" name="Text Box 21"/>
          <p:cNvSpPr txBox="1">
            <a:spLocks noChangeArrowheads="1"/>
          </p:cNvSpPr>
          <p:nvPr/>
        </p:nvSpPr>
        <p:spPr bwMode="auto">
          <a:xfrm>
            <a:off x="838200" y="2286000"/>
            <a:ext cx="113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vertices</a:t>
            </a:r>
          </a:p>
        </p:txBody>
      </p:sp>
      <p:sp>
        <p:nvSpPr>
          <p:cNvPr id="14348" name="Text Box 22"/>
          <p:cNvSpPr txBox="1">
            <a:spLocks noChangeArrowheads="1"/>
          </p:cNvSpPr>
          <p:nvPr/>
        </p:nvSpPr>
        <p:spPr bwMode="auto">
          <a:xfrm>
            <a:off x="3048000" y="2286000"/>
            <a:ext cx="113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vertices</a:t>
            </a:r>
          </a:p>
        </p:txBody>
      </p:sp>
      <p:sp>
        <p:nvSpPr>
          <p:cNvPr id="14349" name="Text Box 23"/>
          <p:cNvSpPr txBox="1">
            <a:spLocks noChangeArrowheads="1"/>
          </p:cNvSpPr>
          <p:nvPr/>
        </p:nvSpPr>
        <p:spPr bwMode="auto">
          <a:xfrm>
            <a:off x="4953000" y="2209800"/>
            <a:ext cx="1401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fragments</a:t>
            </a:r>
          </a:p>
        </p:txBody>
      </p:sp>
      <p:grpSp>
        <p:nvGrpSpPr>
          <p:cNvPr id="14350" name="Group 24"/>
          <p:cNvGrpSpPr>
            <a:grpSpLocks/>
          </p:cNvGrpSpPr>
          <p:nvPr/>
        </p:nvGrpSpPr>
        <p:grpSpPr bwMode="auto">
          <a:xfrm>
            <a:off x="3886200" y="2895600"/>
            <a:ext cx="1371600" cy="914400"/>
            <a:chOff x="2596" y="2548"/>
            <a:chExt cx="952" cy="472"/>
          </a:xfrm>
        </p:grpSpPr>
        <p:sp>
          <p:nvSpPr>
            <p:cNvPr id="88089" name="Rectangle 25"/>
            <p:cNvSpPr>
              <a:spLocks noChangeArrowheads="1"/>
            </p:cNvSpPr>
            <p:nvPr/>
          </p:nvSpPr>
          <p:spPr bwMode="blackWhite">
            <a:xfrm>
              <a:off x="2596" y="2548"/>
              <a:ext cx="952" cy="4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zh-TW">
                <a:latin typeface="Arial" charset="0"/>
                <a:ea typeface="新細明體" charset="-120"/>
              </a:endParaRPr>
            </a:p>
          </p:txBody>
        </p:sp>
        <p:sp>
          <p:nvSpPr>
            <p:cNvPr id="14357" name="Rectangle 26"/>
            <p:cNvSpPr>
              <a:spLocks noChangeArrowheads="1"/>
            </p:cNvSpPr>
            <p:nvPr/>
          </p:nvSpPr>
          <p:spPr bwMode="blackWhite">
            <a:xfrm>
              <a:off x="2671" y="2678"/>
              <a:ext cx="8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"/>
                <a:defRPr sz="32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"/>
                <a:defRPr sz="28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panose="020B0604020202020204" pitchFamily="34" charset="0"/>
                <a:buChar char="▪"/>
                <a:defRPr sz="24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panose="020B0604020202020204" pitchFamily="34" charset="0"/>
                <a:buChar char="▪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Corbel" panose="020B0503020204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zh-TW" sz="1600" b="1">
                  <a:latin typeface="Arial" panose="020B0604020202020204" pitchFamily="34" charset="0"/>
                </a:rPr>
                <a:t>Rasterizer</a:t>
              </a:r>
            </a:p>
          </p:txBody>
        </p:sp>
      </p:grpSp>
      <p:sp>
        <p:nvSpPr>
          <p:cNvPr id="14351" name="Line 27"/>
          <p:cNvSpPr>
            <a:spLocks noChangeShapeType="1"/>
          </p:cNvSpPr>
          <p:nvPr/>
        </p:nvSpPr>
        <p:spPr bwMode="blackWhite">
          <a:xfrm>
            <a:off x="3276600" y="3352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52" name="Text Box 28"/>
          <p:cNvSpPr txBox="1">
            <a:spLocks noChangeArrowheads="1"/>
          </p:cNvSpPr>
          <p:nvPr/>
        </p:nvSpPr>
        <p:spPr bwMode="auto">
          <a:xfrm>
            <a:off x="6858000" y="2209800"/>
            <a:ext cx="1401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fragments</a:t>
            </a:r>
          </a:p>
        </p:txBody>
      </p: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905000" y="42926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TW" sz="1800" dirty="0" smtClean="0">
                <a:latin typeface="Arial" panose="020B0604020202020204" pitchFamily="34" charset="0"/>
              </a:rPr>
              <a:t>Hw-swgl1</a:t>
            </a:r>
            <a:endParaRPr lang="zh-TW" altLang="en-US" sz="1800" dirty="0">
              <a:latin typeface="Arial" panose="020B0604020202020204" pitchFamily="34" charset="0"/>
            </a:endParaRPr>
          </a:p>
        </p:txBody>
      </p:sp>
      <p:sp>
        <p:nvSpPr>
          <p:cNvPr id="29" name="文字方塊 28"/>
          <p:cNvSpPr txBox="1">
            <a:spLocks noChangeArrowheads="1"/>
          </p:cNvSpPr>
          <p:nvPr/>
        </p:nvSpPr>
        <p:spPr bwMode="auto">
          <a:xfrm>
            <a:off x="3892550" y="4294188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Hw-swgl2</a:t>
            </a:r>
            <a:endParaRPr lang="zh-TW" altLang="en-US" sz="1800" dirty="0">
              <a:latin typeface="Arial" panose="020B0604020202020204" pitchFamily="34" charset="0"/>
            </a:endParaRPr>
          </a:p>
        </p:txBody>
      </p:sp>
      <p:sp>
        <p:nvSpPr>
          <p:cNvPr id="30" name="文字方塊 29"/>
          <p:cNvSpPr txBox="1">
            <a:spLocks noChangeArrowheads="1"/>
          </p:cNvSpPr>
          <p:nvPr/>
        </p:nvSpPr>
        <p:spPr bwMode="auto">
          <a:xfrm>
            <a:off x="5811838" y="4295775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Hw-swgl3</a:t>
            </a:r>
            <a:endParaRPr lang="zh-TW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F9F2EC12-B921-4AE7-8407-3A968E80BCF3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Reading a Shader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Shader are added to the program object and compiled</a:t>
            </a:r>
          </a:p>
          <a:p>
            <a:r>
              <a:rPr lang="en-US" altLang="zh-TW" smtClean="0"/>
              <a:t>Usual method of passing a shader is as a null-terminated string using the function </a:t>
            </a:r>
            <a:r>
              <a:rPr lang="en-US" altLang="zh-TW" b="1" smtClean="0">
                <a:latin typeface="Courier New" panose="02070309020205020404" pitchFamily="49" charset="0"/>
              </a:rPr>
              <a:t>glShaderSource</a:t>
            </a:r>
          </a:p>
          <a:p>
            <a:r>
              <a:rPr lang="en-US" altLang="zh-TW" smtClean="0"/>
              <a:t>If the shader is in a file, we can write a reader to convert the file to a string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A91D5797-B7AF-4993-9868-1EA1F260CF68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Shader Reader</a:t>
            </a:r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755650" y="1628775"/>
            <a:ext cx="6781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#include &lt;stdio.h&gt;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2400">
              <a:latin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char* </a:t>
            </a:r>
            <a:r>
              <a:rPr lang="en-US" altLang="zh-TW" sz="2400">
                <a:solidFill>
                  <a:srgbClr val="FF0000"/>
                </a:solidFill>
                <a:latin typeface="Arial" panose="020B0604020202020204" pitchFamily="34" charset="0"/>
              </a:rPr>
              <a:t>readShaderSource</a:t>
            </a:r>
            <a:r>
              <a:rPr lang="en-US" altLang="zh-TW" sz="2400">
                <a:latin typeface="Arial" panose="020B0604020202020204" pitchFamily="34" charset="0"/>
              </a:rPr>
              <a:t>(const char* shaderFile)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{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FILE* fp = fopen(shaderFile, "r");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char* buf;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long size;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if(fp == NULL) return(NULL);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fseek(fp, 0L, SEEK_END); /* end of file */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size = ftell(fp);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fseek(fp, )L, SEEK_SET); /* start of file */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1800">
              <a:latin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lang="en-US" altLang="zh-TW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Shader Reader (cont)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    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495CB753-B1C0-44B2-A35C-40FBC26E6FB0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63494" name="Text Box 4"/>
          <p:cNvSpPr txBox="1">
            <a:spLocks noChangeArrowheads="1"/>
          </p:cNvSpPr>
          <p:nvPr/>
        </p:nvSpPr>
        <p:spPr bwMode="auto">
          <a:xfrm>
            <a:off x="990600" y="2514600"/>
            <a:ext cx="78295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buf = (char*) malloc(statBuf.st_size </a:t>
            </a:r>
            <a:r>
              <a:rPr lang="en-US" altLang="zh-TW" sz="2400">
                <a:solidFill>
                  <a:srgbClr val="FF0000"/>
                </a:solidFill>
                <a:latin typeface="Arial" panose="020B0604020202020204" pitchFamily="34" charset="0"/>
              </a:rPr>
              <a:t>+ 1</a:t>
            </a:r>
            <a:r>
              <a:rPr lang="en-US" altLang="zh-TW" sz="2400">
                <a:latin typeface="Arial" panose="020B0604020202020204" pitchFamily="34" charset="0"/>
              </a:rPr>
              <a:t> * sizeof(char));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fread(buf, 1, size, fp);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buf[size] = </a:t>
            </a:r>
            <a:r>
              <a:rPr lang="en-US" altLang="zh-TW" sz="2400">
                <a:solidFill>
                  <a:srgbClr val="FF0000"/>
                </a:solidFill>
                <a:latin typeface="Arial" panose="020B0604020202020204" pitchFamily="34" charset="0"/>
              </a:rPr>
              <a:t>'\0';</a:t>
            </a:r>
            <a:r>
              <a:rPr lang="en-US" altLang="zh-TW" sz="2400">
                <a:latin typeface="Arial" panose="020B0604020202020204" pitchFamily="34" charset="0"/>
              </a:rPr>
              <a:t>  /null termination */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fclose(fp);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return buf;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}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D72F4214-0F28-42BB-B26F-D7CE1F466542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Adding a Vertex Shader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79041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Courier New" panose="02070309020205020404" pitchFamily="49" charset="0"/>
              </a:rPr>
              <a:t>GLint vShader;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Courier New" panose="02070309020205020404" pitchFamily="49" charset="0"/>
              </a:rPr>
              <a:t>GLunit myVertexObj;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Courier New" panose="02070309020205020404" pitchFamily="49" charset="0"/>
              </a:rPr>
              <a:t>GLchar vShaderfile[] = “my_vertex_shader”;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1800" b="1">
              <a:latin typeface="Courier New" panose="02070309020205020404" pitchFamily="49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Courier New" panose="02070309020205020404" pitchFamily="49" charset="0"/>
              </a:rPr>
              <a:t>GLchar* vSource = readShaderSource(vShaderFile);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1800" b="1">
              <a:latin typeface="Courier New" panose="02070309020205020404" pitchFamily="49" charset="0"/>
            </a:endParaRPr>
          </a:p>
          <a:p>
            <a:pPr eaLnBrk="1" hangingPunct="1">
              <a:buClrTx/>
              <a:buSzTx/>
              <a:buFont typeface="Wingdings 2" panose="05020102010507070707" pitchFamily="18" charset="2"/>
              <a:buNone/>
            </a:pPr>
            <a:r>
              <a:rPr lang="en-US" altLang="zh-TW" sz="1800" b="1">
                <a:latin typeface="Courier New" panose="02070309020205020404" pitchFamily="49" charset="0"/>
              </a:rPr>
              <a:t>myVertexObj = glCreateShader(GL_VERTEX_SHADER);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1800" b="1">
              <a:latin typeface="Courier New" panose="02070309020205020404" pitchFamily="49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Courier New" panose="02070309020205020404" pitchFamily="49" charset="0"/>
              </a:rPr>
              <a:t>glShaderSource(myVertexObj, 1, &amp; vSource, NULL);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1800" b="1">
              <a:latin typeface="Courier New" panose="02070309020205020404" pitchFamily="49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Courier New" panose="02070309020205020404" pitchFamily="49" charset="0"/>
              </a:rPr>
              <a:t>glCompileShader(myVertexObj);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697E8DAC-B32F-4911-89D4-85867B88CE36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Program Object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smtClean="0"/>
              <a:t>Container for shaders </a:t>
            </a:r>
          </a:p>
          <a:p>
            <a:pPr lvl="1"/>
            <a:r>
              <a:rPr lang="en-US" altLang="zh-TW" sz="2400" smtClean="0"/>
              <a:t>Can contain multiple shaders</a:t>
            </a:r>
          </a:p>
          <a:p>
            <a:pPr lvl="1"/>
            <a:r>
              <a:rPr lang="en-US" altLang="zh-TW" sz="2400" smtClean="0"/>
              <a:t>Other GLSL functions</a:t>
            </a:r>
          </a:p>
        </p:txBody>
      </p:sp>
      <p:sp>
        <p:nvSpPr>
          <p:cNvPr id="65542" name="Text Box 4"/>
          <p:cNvSpPr txBox="1">
            <a:spLocks noChangeArrowheads="1"/>
          </p:cNvSpPr>
          <p:nvPr/>
        </p:nvSpPr>
        <p:spPr bwMode="auto">
          <a:xfrm>
            <a:off x="684213" y="3213100"/>
            <a:ext cx="813593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800" b="1">
                <a:latin typeface="Courier New" panose="02070309020205020404" pitchFamily="49" charset="0"/>
              </a:rPr>
              <a:t>GLuint myProgObj;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800" b="1">
                <a:latin typeface="Courier New" panose="02070309020205020404" pitchFamily="49" charset="0"/>
              </a:rPr>
              <a:t>myProgObj = </a:t>
            </a:r>
            <a:r>
              <a:rPr lang="en-US" altLang="zh-TW" sz="2800" b="1">
                <a:solidFill>
                  <a:srgbClr val="FF0000"/>
                </a:solidFill>
                <a:latin typeface="Courier New" panose="02070309020205020404" pitchFamily="49" charset="0"/>
              </a:rPr>
              <a:t>glCreateProgram</a:t>
            </a:r>
            <a:r>
              <a:rPr lang="en-US" altLang="zh-TW" sz="2800" b="1">
                <a:latin typeface="Courier New" panose="02070309020205020404" pitchFamily="49" charset="0"/>
              </a:rPr>
              <a:t>();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800" b="1">
                <a:latin typeface="Courier New" panose="02070309020205020404" pitchFamily="49" charset="0"/>
              </a:rPr>
              <a:t> </a:t>
            </a:r>
            <a:r>
              <a:rPr lang="en-US" altLang="zh-TW" sz="2800" b="1">
                <a:solidFill>
                  <a:srgbClr val="00B050"/>
                </a:solidFill>
                <a:latin typeface="Courier New" panose="02070309020205020404" pitchFamily="49" charset="0"/>
              </a:rPr>
              <a:t>/* define shader objects here */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Courier New" panose="02070309020205020404" pitchFamily="49" charset="0"/>
              </a:rPr>
              <a:t>glUseProgram</a:t>
            </a:r>
            <a:r>
              <a:rPr lang="en-US" altLang="zh-TW" sz="2400" b="1">
                <a:latin typeface="Courier New" panose="02070309020205020404" pitchFamily="49" charset="0"/>
              </a:rPr>
              <a:t>(myProgObj);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Courier New" panose="02070309020205020404" pitchFamily="49" charset="0"/>
              </a:rPr>
              <a:t>glAttachShader(myProgObj, vertexShader 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Courier New" panose="02070309020205020404" pitchFamily="49" charset="0"/>
              </a:rPr>
              <a:t>glAttachShader(myProgObj, fragmentShader 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Courier New" panose="02070309020205020404" pitchFamily="49" charset="0"/>
              </a:rPr>
              <a:t>glLinkProgram</a:t>
            </a:r>
            <a:r>
              <a:rPr lang="en-US" altLang="zh-TW" sz="2400" b="1">
                <a:latin typeface="Courier New" panose="02070309020205020404" pitchFamily="49" charset="0"/>
              </a:rPr>
              <a:t>(myProgObj);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0222B9BE-413F-4AF5-8512-D70C1BEA334B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Vertex Attributes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Vertex attributes are named in the shaders</a:t>
            </a:r>
          </a:p>
          <a:p>
            <a:r>
              <a:rPr lang="en-US" altLang="zh-TW" smtClean="0"/>
              <a:t>Linker forms a table </a:t>
            </a:r>
          </a:p>
          <a:p>
            <a:r>
              <a:rPr lang="en-US" altLang="zh-TW" smtClean="0"/>
              <a:t>Application can get index from table and tie it to an application variable</a:t>
            </a:r>
          </a:p>
          <a:p>
            <a:r>
              <a:rPr lang="en-US" altLang="zh-TW" smtClean="0"/>
              <a:t>Similar process for uniform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932BCE4D-D260-4A4A-95E9-6C4080A1D028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Vertex Attribute Example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sp>
        <p:nvSpPr>
          <p:cNvPr id="67590" name="Text Box 4"/>
          <p:cNvSpPr txBox="1">
            <a:spLocks noChangeArrowheads="1"/>
          </p:cNvSpPr>
          <p:nvPr/>
        </p:nvSpPr>
        <p:spPr bwMode="auto">
          <a:xfrm>
            <a:off x="609600" y="2362200"/>
            <a:ext cx="811212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GLint colorAttr;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colorAttr = </a:t>
            </a:r>
            <a:r>
              <a:rPr lang="en-US" altLang="zh-TW" sz="2400" b="1">
                <a:solidFill>
                  <a:srgbClr val="FF0000"/>
                </a:solidFill>
                <a:latin typeface="Courier New" panose="02070309020205020404" pitchFamily="49" charset="0"/>
              </a:rPr>
              <a:t>glGetAttribLocation</a:t>
            </a:r>
            <a:r>
              <a:rPr lang="en-US" altLang="zh-TW" sz="2400" b="1">
                <a:latin typeface="Courier New" panose="02070309020205020404" pitchFamily="49" charset="0"/>
              </a:rPr>
              <a:t>(myProgObj,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      "myColor");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solidFill>
                  <a:srgbClr val="00B050"/>
                </a:solidFill>
                <a:latin typeface="Courier New" panose="02070309020205020404" pitchFamily="49" charset="0"/>
              </a:rPr>
              <a:t>/* myColor is name in shader */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2400" b="1">
              <a:latin typeface="Courier New" panose="02070309020205020404" pitchFamily="49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------------------------------------------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GLfloat color[4];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Courier New" panose="02070309020205020404" pitchFamily="49" charset="0"/>
              </a:rPr>
              <a:t>glVertexAttrib4fv</a:t>
            </a:r>
            <a:r>
              <a:rPr lang="en-US" altLang="zh-TW" sz="2400" b="1">
                <a:latin typeface="Courier New" panose="02070309020205020404" pitchFamily="49" charset="0"/>
              </a:rPr>
              <a:t>(colorAttrib, color);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solidFill>
                  <a:srgbClr val="00B050"/>
                </a:solidFill>
                <a:latin typeface="Courier New" panose="02070309020205020404" pitchFamily="49" charset="0"/>
              </a:rPr>
              <a:t>/* color is variable in application */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1800" b="1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D0BD82A6-D4B2-4DAA-A33D-5924600041F1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Uniform Variable Example</a:t>
            </a:r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398463" y="1778000"/>
            <a:ext cx="8480425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GLint angleParam;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angleParam = </a:t>
            </a:r>
            <a:r>
              <a:rPr lang="en-US" altLang="zh-TW" sz="2400" b="1">
                <a:solidFill>
                  <a:srgbClr val="FF0000"/>
                </a:solidFill>
                <a:latin typeface="Courier New" panose="02070309020205020404" pitchFamily="49" charset="0"/>
              </a:rPr>
              <a:t>glGetUniformLocation</a:t>
            </a:r>
            <a:r>
              <a:rPr lang="en-US" altLang="zh-TW" sz="2400" b="1">
                <a:latin typeface="Courier New" panose="02070309020205020404" pitchFamily="49" charset="0"/>
              </a:rPr>
              <a:t>(myProgObj,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     "angle");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solidFill>
                  <a:srgbClr val="00B050"/>
                </a:solidFill>
                <a:latin typeface="Courier New" panose="02070309020205020404" pitchFamily="49" charset="0"/>
              </a:rPr>
              <a:t>/* angle defined in shader */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2400" b="1">
              <a:latin typeface="Courier New" panose="02070309020205020404" pitchFamily="49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solidFill>
                  <a:srgbClr val="00B050"/>
                </a:solidFill>
                <a:latin typeface="Courier New" panose="02070309020205020404" pitchFamily="49" charset="0"/>
              </a:rPr>
              <a:t>/* my_angle set in application */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GLfloat my_angle;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my_angle = 5.0 </a:t>
            </a:r>
            <a:r>
              <a:rPr lang="en-US" altLang="zh-TW" sz="2400" b="1">
                <a:solidFill>
                  <a:srgbClr val="00B050"/>
                </a:solidFill>
                <a:latin typeface="Courier New" panose="02070309020205020404" pitchFamily="49" charset="0"/>
              </a:rPr>
              <a:t>/* or some other value */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2400" b="1">
              <a:latin typeface="Courier New" panose="02070309020205020404" pitchFamily="49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Courier New" panose="02070309020205020404" pitchFamily="49" charset="0"/>
              </a:rPr>
              <a:t>glUniform1f</a:t>
            </a:r>
            <a:r>
              <a:rPr lang="en-US" altLang="zh-TW" sz="2400" b="1">
                <a:latin typeface="Courier New" panose="02070309020205020404" pitchFamily="49" charset="0"/>
              </a:rPr>
              <a:t>(angleParam, my_angle);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1800" b="1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err="1" smtClean="0"/>
              <a:t>Glsl.h</a:t>
            </a:r>
            <a:endParaRPr lang="zh-TW" altLang="en-US" dirty="0"/>
          </a:p>
        </p:txBody>
      </p:sp>
      <p:sp>
        <p:nvSpPr>
          <p:cNvPr id="69635" name="內容版面配置區 2"/>
          <p:cNvSpPr>
            <a:spLocks noGrp="1"/>
          </p:cNvSpPr>
          <p:nvPr>
            <p:ph idx="1"/>
          </p:nvPr>
        </p:nvSpPr>
        <p:spPr>
          <a:xfrm>
            <a:off x="457200" y="1774825"/>
            <a:ext cx="8867328" cy="46259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z="2400" dirty="0" smtClean="0">
                <a:latin typeface="Consolas" panose="020B0609020204030204" pitchFamily="49" charset="0"/>
              </a:rPr>
              <a:t>#include "</a:t>
            </a:r>
            <a:r>
              <a:rPr lang="en-US" altLang="zh-TW" sz="2400" dirty="0" err="1" smtClean="0">
                <a:latin typeface="Consolas" panose="020B0609020204030204" pitchFamily="49" charset="0"/>
              </a:rPr>
              <a:t>glsl.h</a:t>
            </a:r>
            <a:r>
              <a:rPr lang="en-US" altLang="zh-TW" sz="2400" dirty="0" smtClean="0">
                <a:latin typeface="Consolas" panose="020B0609020204030204" pitchFamily="49" charset="0"/>
              </a:rPr>
              <a:t>“</a:t>
            </a:r>
          </a:p>
          <a:p>
            <a:pPr marL="0" indent="0">
              <a:buFontTx/>
              <a:buNone/>
            </a:pPr>
            <a:endParaRPr lang="en-US" altLang="zh-TW" sz="2400" dirty="0" smtClean="0">
              <a:latin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altLang="zh-TW" sz="2400" dirty="0" err="1">
                <a:latin typeface="Consolas" panose="020B0609020204030204" pitchFamily="49" charset="0"/>
              </a:rPr>
              <a:t>cwc</a:t>
            </a:r>
            <a:r>
              <a:rPr lang="en-US" altLang="zh-TW" sz="2400" dirty="0">
                <a:latin typeface="Consolas" panose="020B0609020204030204" pitchFamily="49" charset="0"/>
              </a:rPr>
              <a:t>::</a:t>
            </a:r>
            <a:r>
              <a:rPr lang="en-US" altLang="zh-TW" sz="2400" dirty="0" err="1">
                <a:latin typeface="Consolas" panose="020B0609020204030204" pitchFamily="49" charset="0"/>
              </a:rPr>
              <a:t>glShaderManager</a:t>
            </a:r>
            <a:r>
              <a:rPr lang="en-US" altLang="zh-TW" sz="2400" dirty="0">
                <a:latin typeface="Consolas" panose="020B0609020204030204" pitchFamily="49" charset="0"/>
              </a:rPr>
              <a:t> SM;</a:t>
            </a:r>
          </a:p>
          <a:p>
            <a:pPr marL="0" indent="0">
              <a:buFontTx/>
              <a:buNone/>
            </a:pPr>
            <a:r>
              <a:rPr lang="en-US" altLang="zh-TW" sz="2400" dirty="0" err="1">
                <a:latin typeface="Consolas" panose="020B0609020204030204" pitchFamily="49" charset="0"/>
              </a:rPr>
              <a:t>cwc</a:t>
            </a:r>
            <a:r>
              <a:rPr lang="en-US" altLang="zh-TW" sz="2400" dirty="0">
                <a:latin typeface="Consolas" panose="020B0609020204030204" pitchFamily="49" charset="0"/>
              </a:rPr>
              <a:t>::</a:t>
            </a:r>
            <a:r>
              <a:rPr lang="en-US" altLang="zh-TW" sz="2400" dirty="0" err="1">
                <a:latin typeface="Consolas" panose="020B0609020204030204" pitchFamily="49" charset="0"/>
              </a:rPr>
              <a:t>glShader</a:t>
            </a:r>
            <a:r>
              <a:rPr lang="en-US" altLang="zh-TW" sz="2400" dirty="0">
                <a:latin typeface="Consolas" panose="020B0609020204030204" pitchFamily="49" charset="0"/>
              </a:rPr>
              <a:t> *</a:t>
            </a:r>
            <a:r>
              <a:rPr lang="en-US" altLang="zh-TW" sz="2400" dirty="0" err="1">
                <a:latin typeface="Consolas" panose="020B0609020204030204" pitchFamily="49" charset="0"/>
              </a:rPr>
              <a:t>shader</a:t>
            </a:r>
            <a:r>
              <a:rPr lang="en-US" altLang="zh-TW" sz="24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Tx/>
              <a:buNone/>
            </a:pPr>
            <a:r>
              <a:rPr lang="en-US" altLang="zh-TW" sz="24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shader</a:t>
            </a:r>
            <a:r>
              <a:rPr lang="en-US" altLang="zh-TW" sz="2400" dirty="0" smtClean="0">
                <a:latin typeface="Consolas" panose="020B0609020204030204" pitchFamily="49" charset="0"/>
              </a:rPr>
              <a:t> </a:t>
            </a:r>
            <a:r>
              <a:rPr lang="en-US" altLang="zh-TW" sz="2400" dirty="0" smtClean="0">
                <a:latin typeface="Consolas" panose="020B0609020204030204" pitchFamily="49" charset="0"/>
              </a:rPr>
              <a:t>= </a:t>
            </a:r>
            <a:r>
              <a:rPr lang="en-US" altLang="zh-TW" sz="2400" dirty="0" err="1" smtClean="0">
                <a:latin typeface="Consolas" panose="020B0609020204030204" pitchFamily="49" charset="0"/>
              </a:rPr>
              <a:t>SM.loadfromFile</a:t>
            </a:r>
            <a:r>
              <a:rPr lang="en-US" altLang="zh-TW" sz="2400" dirty="0" smtClean="0">
                <a:latin typeface="Consolas" panose="020B0609020204030204" pitchFamily="49" charset="0"/>
              </a:rPr>
              <a:t>("</a:t>
            </a:r>
            <a:r>
              <a:rPr lang="en-US" altLang="zh-TW" sz="2400" dirty="0" err="1" smtClean="0">
                <a:latin typeface="Consolas" panose="020B0609020204030204" pitchFamily="49" charset="0"/>
              </a:rPr>
              <a:t>brick.vert</a:t>
            </a:r>
            <a:r>
              <a:rPr lang="en-US" altLang="zh-TW" sz="2400" dirty="0" smtClean="0">
                <a:latin typeface="Consolas" panose="020B0609020204030204" pitchFamily="49" charset="0"/>
              </a:rPr>
              <a:t>", "</a:t>
            </a:r>
            <a:r>
              <a:rPr lang="en-US" altLang="zh-TW" sz="2400" dirty="0" err="1" smtClean="0">
                <a:latin typeface="Consolas" panose="020B0609020204030204" pitchFamily="49" charset="0"/>
              </a:rPr>
              <a:t>brick.frag</a:t>
            </a:r>
            <a:r>
              <a:rPr lang="en-US" altLang="zh-TW" sz="2400" dirty="0" smtClean="0">
                <a:latin typeface="Consolas" panose="020B0609020204030204" pitchFamily="49" charset="0"/>
              </a:rPr>
              <a:t>");</a:t>
            </a:r>
          </a:p>
          <a:p>
            <a:pPr marL="0" indent="0">
              <a:buFontTx/>
              <a:buNone/>
            </a:pPr>
            <a:endParaRPr lang="en-US" altLang="zh-TW" sz="2400" dirty="0" smtClean="0">
              <a:latin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altLang="zh-TW" sz="24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shader</a:t>
            </a:r>
            <a:r>
              <a:rPr lang="en-US" altLang="zh-TW" sz="2400" dirty="0" smtClean="0">
                <a:latin typeface="Consolas" panose="020B0609020204030204" pitchFamily="49" charset="0"/>
              </a:rPr>
              <a:t>-&gt;begin();</a:t>
            </a:r>
          </a:p>
          <a:p>
            <a:pPr marL="0" indent="0">
              <a:buFontTx/>
              <a:buNone/>
            </a:pPr>
            <a:r>
              <a:rPr lang="en-US" altLang="zh-TW" sz="2400" dirty="0" smtClean="0">
                <a:latin typeface="Consolas" panose="020B0609020204030204" pitchFamily="49" charset="0"/>
              </a:rPr>
              <a:t>    </a:t>
            </a:r>
            <a:r>
              <a:rPr lang="en-US" altLang="zh-TW" sz="2400" dirty="0" err="1" smtClean="0">
                <a:latin typeface="Consolas" panose="020B0609020204030204" pitchFamily="49" charset="0"/>
              </a:rPr>
              <a:t>shader</a:t>
            </a:r>
            <a:r>
              <a:rPr lang="en-US" altLang="zh-TW" sz="2400" dirty="0" smtClean="0">
                <a:latin typeface="Consolas" panose="020B0609020204030204" pitchFamily="49" charset="0"/>
              </a:rPr>
              <a:t>-&gt;</a:t>
            </a:r>
            <a:r>
              <a:rPr lang="en-US" altLang="zh-TW" sz="24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setUniform3f</a:t>
            </a:r>
            <a:r>
              <a:rPr lang="en-US" altLang="zh-TW" sz="2400" dirty="0" smtClean="0">
                <a:latin typeface="Consolas" panose="020B0609020204030204" pitchFamily="49" charset="0"/>
              </a:rPr>
              <a:t>(“</a:t>
            </a:r>
            <a:r>
              <a:rPr lang="en-US" altLang="zh-TW" sz="2400" b="1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ucolor</a:t>
            </a:r>
            <a:r>
              <a:rPr lang="en-US" altLang="zh-TW" sz="2400" dirty="0" smtClean="0">
                <a:latin typeface="Consolas" panose="020B0609020204030204" pitchFamily="49" charset="0"/>
              </a:rPr>
              <a:t>", 1, 0, 0);</a:t>
            </a:r>
          </a:p>
          <a:p>
            <a:pPr marL="0" indent="0">
              <a:buFontTx/>
              <a:buNone/>
            </a:pPr>
            <a:r>
              <a:rPr lang="en-US" altLang="zh-TW" sz="2400" dirty="0" smtClean="0">
                <a:latin typeface="Consolas" panose="020B0609020204030204" pitchFamily="49" charset="0"/>
              </a:rPr>
              <a:t>    </a:t>
            </a:r>
            <a:r>
              <a:rPr lang="en-US" altLang="zh-TW" sz="2400" dirty="0" err="1" smtClean="0">
                <a:latin typeface="Consolas" panose="020B0609020204030204" pitchFamily="49" charset="0"/>
              </a:rPr>
              <a:t>DrawSomething</a:t>
            </a:r>
            <a:r>
              <a:rPr lang="en-US" altLang="zh-TW" sz="2400" dirty="0" smtClean="0">
                <a:latin typeface="Consolas" panose="020B0609020204030204" pitchFamily="49" charset="0"/>
              </a:rPr>
              <a:t>();</a:t>
            </a:r>
          </a:p>
          <a:p>
            <a:pPr marL="0" indent="0">
              <a:buFontTx/>
              <a:buNone/>
            </a:pPr>
            <a:r>
              <a:rPr lang="en-US" altLang="zh-TW" sz="24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shader</a:t>
            </a:r>
            <a:r>
              <a:rPr lang="en-US" altLang="zh-TW" sz="2400" dirty="0" smtClean="0">
                <a:latin typeface="Consolas" panose="020B0609020204030204" pitchFamily="49" charset="0"/>
              </a:rPr>
              <a:t>-&gt;end();</a:t>
            </a:r>
          </a:p>
          <a:p>
            <a:pPr marL="0" indent="0">
              <a:buFontTx/>
              <a:buNone/>
            </a:pPr>
            <a:endParaRPr lang="zh-TW" altLang="en-US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150879FD-D227-4448-AB32-C3932BAA3139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Vertex </a:t>
            </a:r>
            <a:r>
              <a:rPr lang="en-US" altLang="zh-TW" dirty="0" err="1" smtClean="0"/>
              <a:t>Shader</a:t>
            </a:r>
            <a:r>
              <a:rPr lang="en-US" altLang="zh-TW" dirty="0" smtClean="0"/>
              <a:t> with uniform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uniform</a:t>
            </a:r>
            <a:r>
              <a:rPr lang="en-US" altLang="zh-TW" dirty="0" smtClean="0"/>
              <a:t> vec4 </a:t>
            </a:r>
            <a:r>
              <a:rPr lang="en-US" altLang="zh-TW" dirty="0" err="1" smtClean="0">
                <a:solidFill>
                  <a:srgbClr val="0070C0"/>
                </a:solidFill>
              </a:rPr>
              <a:t>ucolor</a:t>
            </a:r>
            <a:r>
              <a:rPr lang="en-US" altLang="zh-TW" dirty="0" smtClean="0"/>
              <a:t>;</a:t>
            </a:r>
          </a:p>
          <a:p>
            <a:pPr>
              <a:buFontTx/>
              <a:buNone/>
            </a:pPr>
            <a:endParaRPr lang="en-US" altLang="zh-TW" dirty="0" smtClean="0"/>
          </a:p>
          <a:p>
            <a:pPr>
              <a:buFontTx/>
              <a:buNone/>
            </a:pPr>
            <a:r>
              <a:rPr lang="en-US" altLang="zh-TW" dirty="0" smtClean="0"/>
              <a:t>void </a:t>
            </a:r>
            <a:r>
              <a:rPr lang="en-US" altLang="zh-TW" dirty="0" smtClean="0">
                <a:solidFill>
                  <a:srgbClr val="FF0000"/>
                </a:solidFill>
              </a:rPr>
              <a:t>main</a:t>
            </a:r>
            <a:r>
              <a:rPr lang="en-US" altLang="zh-TW" dirty="0" smtClean="0"/>
              <a:t>(void)</a:t>
            </a:r>
          </a:p>
          <a:p>
            <a:pPr>
              <a:buFontTx/>
              <a:buNone/>
            </a:pPr>
            <a:r>
              <a:rPr lang="en-US" altLang="zh-TW" dirty="0" smtClean="0"/>
              <a:t>{</a:t>
            </a:r>
          </a:p>
          <a:p>
            <a:pPr>
              <a:buFontTx/>
              <a:buNone/>
            </a:pPr>
            <a:r>
              <a:rPr lang="en-US" altLang="zh-TW" dirty="0" smtClean="0"/>
              <a:t>    </a:t>
            </a:r>
            <a:r>
              <a:rPr lang="en-US" altLang="zh-TW" dirty="0" err="1" smtClean="0"/>
              <a:t>gl_Position</a:t>
            </a:r>
            <a:r>
              <a:rPr lang="en-US" altLang="zh-TW" dirty="0" smtClean="0"/>
              <a:t> = </a:t>
            </a:r>
            <a:r>
              <a:rPr lang="en-US" altLang="zh-TW" dirty="0" err="1" smtClean="0"/>
              <a:t>gl_ProjectionMatrix</a:t>
            </a:r>
            <a:endParaRPr lang="en-US" altLang="zh-TW" dirty="0" smtClean="0"/>
          </a:p>
          <a:p>
            <a:pPr>
              <a:buFontTx/>
              <a:buNone/>
            </a:pPr>
            <a:r>
              <a:rPr lang="en-US" altLang="zh-TW" dirty="0" smtClean="0"/>
              <a:t>         *</a:t>
            </a:r>
            <a:r>
              <a:rPr lang="en-US" altLang="zh-TW" dirty="0" err="1" smtClean="0"/>
              <a:t>gl_ModelViewMatrix</a:t>
            </a:r>
            <a:r>
              <a:rPr lang="en-US" altLang="zh-TW" dirty="0" smtClean="0"/>
              <a:t>*</a:t>
            </a:r>
            <a:r>
              <a:rPr lang="en-US" altLang="zh-TW" dirty="0" err="1" smtClean="0"/>
              <a:t>gl_Vertex</a:t>
            </a:r>
            <a:r>
              <a:rPr lang="en-US" altLang="zh-TW" dirty="0" smtClean="0"/>
              <a:t>;</a:t>
            </a:r>
          </a:p>
          <a:p>
            <a:pPr>
              <a:buFontTx/>
              <a:buNone/>
            </a:pPr>
            <a:endParaRPr lang="en-US" altLang="zh-TW" dirty="0" smtClean="0"/>
          </a:p>
          <a:p>
            <a:pPr>
              <a:buFontTx/>
              <a:buNone/>
            </a:pPr>
            <a:r>
              <a:rPr lang="en-US" altLang="zh-TW" dirty="0" smtClean="0"/>
              <a:t>    </a:t>
            </a:r>
            <a:r>
              <a:rPr lang="en-US" altLang="zh-TW" dirty="0" err="1" smtClean="0"/>
              <a:t>gl_FrontColor</a:t>
            </a:r>
            <a:r>
              <a:rPr lang="en-US" altLang="zh-TW" dirty="0" smtClean="0"/>
              <a:t> = </a:t>
            </a:r>
            <a:r>
              <a:rPr lang="en-US" altLang="zh-TW" dirty="0" err="1" smtClean="0">
                <a:solidFill>
                  <a:srgbClr val="0070C0"/>
                </a:solidFill>
              </a:rPr>
              <a:t>ucolor</a:t>
            </a:r>
            <a:r>
              <a:rPr lang="en-US" altLang="zh-TW" dirty="0" smtClean="0"/>
              <a:t>;</a:t>
            </a:r>
          </a:p>
          <a:p>
            <a:pPr>
              <a:buFontTx/>
              <a:buNone/>
            </a:pPr>
            <a:r>
              <a:rPr lang="en-US" altLang="zh-TW" dirty="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smtClean="0"/>
              <a:t>OpenGL 3</a:t>
            </a:r>
            <a:br>
              <a:rPr lang="en-US" altLang="zh-TW" smtClean="0"/>
            </a:br>
            <a:r>
              <a:rPr lang="en-US" altLang="zh-TW" sz="3200" smtClean="0"/>
              <a:t>Modern Buffer-centric Processing model</a:t>
            </a:r>
            <a:endParaRPr lang="zh-TW" altLang="en-US" smtClean="0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714500"/>
            <a:ext cx="80422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42938" y="1785938"/>
            <a:ext cx="2643187" cy="400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072063" y="1785938"/>
            <a:ext cx="2643187" cy="1355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500813" y="2214563"/>
            <a:ext cx="1857375" cy="378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6A3584F4-9485-4E1E-B76A-4A4C3BF7C5C6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300" smtClean="0"/>
              <a:t>Vertex Shader Applications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Moving vertices</a:t>
            </a:r>
          </a:p>
          <a:p>
            <a:pPr lvl="1"/>
            <a:r>
              <a:rPr lang="en-US" altLang="zh-TW" smtClean="0"/>
              <a:t>Morphing </a:t>
            </a:r>
          </a:p>
          <a:p>
            <a:pPr lvl="1"/>
            <a:r>
              <a:rPr lang="en-US" altLang="zh-TW" smtClean="0"/>
              <a:t>Wave motion</a:t>
            </a:r>
          </a:p>
          <a:p>
            <a:pPr lvl="1"/>
            <a:r>
              <a:rPr lang="en-US" altLang="zh-TW" smtClean="0"/>
              <a:t>Fractals</a:t>
            </a:r>
          </a:p>
          <a:p>
            <a:r>
              <a:rPr lang="en-US" altLang="zh-TW" smtClean="0"/>
              <a:t>Lighting</a:t>
            </a:r>
          </a:p>
          <a:p>
            <a:pPr lvl="1"/>
            <a:r>
              <a:rPr lang="en-US" altLang="zh-TW" smtClean="0"/>
              <a:t>More realistic models</a:t>
            </a:r>
          </a:p>
          <a:p>
            <a:pPr lvl="1"/>
            <a:r>
              <a:rPr lang="en-US" altLang="zh-TW" smtClean="0"/>
              <a:t>Cartoon shaders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115E9EC3-FBED-47F1-AA63-4FE320CC6F2D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300" smtClean="0"/>
              <a:t>Wave Motion Vertex Shader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  </a:t>
            </a:r>
          </a:p>
        </p:txBody>
      </p:sp>
      <p:sp>
        <p:nvSpPr>
          <p:cNvPr id="72710" name="Text Box 4"/>
          <p:cNvSpPr txBox="1">
            <a:spLocks noChangeArrowheads="1"/>
          </p:cNvSpPr>
          <p:nvPr/>
        </p:nvSpPr>
        <p:spPr bwMode="auto">
          <a:xfrm>
            <a:off x="685800" y="1828800"/>
            <a:ext cx="70056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uniform float time;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uniform float xs, zs, </a:t>
            </a:r>
            <a:r>
              <a:rPr lang="en-US" altLang="zh-TW" sz="2400" b="1">
                <a:solidFill>
                  <a:srgbClr val="00B050"/>
                </a:solidFill>
                <a:latin typeface="Courier New" panose="02070309020205020404" pitchFamily="49" charset="0"/>
              </a:rPr>
              <a:t>// frequencies</a:t>
            </a:r>
            <a:r>
              <a:rPr lang="en-US" altLang="zh-TW" sz="2400" b="1">
                <a:latin typeface="Courier New" panose="02070309020205020404" pitchFamily="49" charset="0"/>
              </a:rPr>
              <a:t>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uniform float h; </a:t>
            </a:r>
            <a:r>
              <a:rPr lang="en-US" altLang="zh-TW" sz="2400" b="1">
                <a:solidFill>
                  <a:srgbClr val="00B050"/>
                </a:solidFill>
                <a:latin typeface="Courier New" panose="02070309020205020404" pitchFamily="49" charset="0"/>
              </a:rPr>
              <a:t>// height scale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void </a:t>
            </a:r>
            <a:r>
              <a:rPr lang="en-US" altLang="zh-TW" sz="2400" b="1">
                <a:solidFill>
                  <a:srgbClr val="FF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zh-TW" sz="2400" b="1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  vec4 t =gl_Vertex;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  t.y = gl_Vertex.y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     + h*sin(time + xs*gl_Vertex.x)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     + h*sin(time + zs*gl_Vertex.z);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  gl_Position =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  	gl_ModelViewProjectionMatrix*t;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1800" b="1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7A9F2AF6-6B24-4F02-A3D1-57FCBE779296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Particle System</a:t>
            </a:r>
          </a:p>
        </p:txBody>
      </p:sp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7005638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uniform vec3 init_vel;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uniform float g, m, t;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void </a:t>
            </a:r>
            <a:r>
              <a:rPr lang="en-US" altLang="zh-TW" sz="2400" b="1">
                <a:solidFill>
                  <a:srgbClr val="FF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zh-TW" sz="2400" b="1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vec3 object_pos;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object_pos.x = gl_Vertex.x + vel.x*t;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object_pos.y = gl_Vertex.y + vel.y*t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       + g/(2.0*m)*t*t;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object_pos.z = gl_Vertex.z + vel.z*t;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gl_Position =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    gl_ModelViewProjectionMatrix *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      vec4(object_pos,1);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1800" b="1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493986A0-65AC-464B-AB89-8C07AF7419FC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629400" cy="1066800"/>
          </a:xfrm>
        </p:spPr>
        <p:txBody>
          <a:bodyPr/>
          <a:lstStyle/>
          <a:p>
            <a:pPr>
              <a:defRPr/>
            </a:pPr>
            <a:r>
              <a:rPr lang="en-US" altLang="zh-TW" sz="3300" smtClean="0"/>
              <a:t>Modified Phong Vertex Shader I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88950" y="1643063"/>
            <a:ext cx="8166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void main(void)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solidFill>
                  <a:srgbClr val="00B050"/>
                </a:solidFill>
                <a:latin typeface="Arial" panose="020B0604020202020204" pitchFamily="34" charset="0"/>
              </a:rPr>
              <a:t>/* modified Phong vertex shader (without distance term) */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{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gl_Position = gl_ModelViewProjectionMatrix * gl_Vertex;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vec4 ambient, diffuse, specular;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vec4 eyePosition = gl_ModelViewMatrix * gl_Vertex;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vec4 eyeLightPos = gl_LightSource[0].position;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vec3 N = normalize(gl_NormalMatrix * gl_Normal);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vec3 L = normalize(eyeLightPos.xyz - eyePosition.xyz);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vec3 E = -normalize(eyePosition.xyz);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vec3 H = normalize(L + E);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789F0AE4-5353-41DA-9D8A-EA0379E0BD91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300" smtClean="0"/>
              <a:t>Modified Phong Vertex Shader II</a:t>
            </a:r>
          </a:p>
        </p:txBody>
      </p:sp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0" y="1844675"/>
            <a:ext cx="91567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</a:t>
            </a:r>
            <a:r>
              <a:rPr lang="en-US" altLang="zh-TW" sz="2400">
                <a:solidFill>
                  <a:srgbClr val="00B050"/>
                </a:solidFill>
                <a:latin typeface="Arial" panose="020B0604020202020204" pitchFamily="34" charset="0"/>
              </a:rPr>
              <a:t>/* compute diffuse, ambient, and specular contributions */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2400">
              <a:latin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float Kd = max(dot(L, N), 0.0);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float Ks = pow(max(dot(N, H), 0.0), gl_FrontMaterial.shininess);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float Ka = 0.0;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ambient = Ka*gl_FrontLightProduct[0].ambient;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diffuse = Kd*gl_FrontLightProduct[0].diffuse;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specular = Ks*gl_FrontLightProduct[0].specular;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2400">
              <a:latin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gl_FrontColor = ambient+diffuse+specular;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}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EC2C1B17-5315-4480-A40B-C90E1EC60D24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010400" cy="1066800"/>
          </a:xfrm>
        </p:spPr>
        <p:txBody>
          <a:bodyPr/>
          <a:lstStyle/>
          <a:p>
            <a:pPr>
              <a:defRPr/>
            </a:pPr>
            <a:r>
              <a:rPr lang="en-US" altLang="zh-TW" sz="3300" dirty="0" smtClean="0"/>
              <a:t>Pass Through Fragment </a:t>
            </a:r>
            <a:r>
              <a:rPr lang="en-US" altLang="zh-TW" sz="3300" dirty="0" err="1" smtClean="0"/>
              <a:t>Shader</a:t>
            </a:r>
            <a:endParaRPr lang="en-US" altLang="zh-TW" sz="3300" dirty="0" smtClean="0"/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sp>
        <p:nvSpPr>
          <p:cNvPr id="76806" name="Text Box 4"/>
          <p:cNvSpPr txBox="1">
            <a:spLocks noChangeArrowheads="1"/>
          </p:cNvSpPr>
          <p:nvPr/>
        </p:nvSpPr>
        <p:spPr bwMode="auto">
          <a:xfrm>
            <a:off x="684213" y="2492375"/>
            <a:ext cx="48910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solidFill>
                  <a:srgbClr val="00B050"/>
                </a:solidFill>
                <a:latin typeface="Arial" panose="020B0604020202020204" pitchFamily="34" charset="0"/>
              </a:rPr>
              <a:t>/* pass-through fragment shader */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void main(void)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{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 gl_FragColor = gl_Color;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}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AAFDE520-BAE2-478F-8C67-0A8CC734FEC9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300" smtClean="0"/>
              <a:t>Vertex Shader for per Fragment Lighting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611188" y="1628775"/>
            <a:ext cx="81661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varying vec3 N, L, E, H;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2400">
              <a:latin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void main()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{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gl_Position = gl_ModelViewProjectionMatrix * gl_Vertex;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2400">
              <a:latin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vec4 eyePosition = gl_ModelViewMatrix * gl_Vertex;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vec4 eyeLightPos = gl_LightSource[0].position;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N = normalize(gl_NormalMatrix * gl_Normal);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L = normalize(eyeLightPos.xyz - eyePosition.xyz);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E = -normalize(eyePosition.xyz);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H = normalize(L + E);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}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1800">
              <a:latin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lang="en-US" altLang="zh-TW" sz="1800">
              <a:latin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lang="en-US" altLang="zh-TW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F1076D2A-850A-48C9-B786-D1159AE1C025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300" smtClean="0"/>
              <a:t>Fragment Shader for  Modified Phong Lighting I</a:t>
            </a:r>
          </a:p>
        </p:txBody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4022725" y="247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900113" y="1773238"/>
            <a:ext cx="45720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varying vec3 N;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varying vec3 L;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varying vec3 E;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varying vec3 H;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2400">
              <a:latin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void main()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{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 vec3 Normal = normalize(N);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 vec3 Light  = normalize(L);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 vec3 Eye    = normalize(E);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 vec3 Half   = normalize(H);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CF12C98C-1CE4-4744-AAB9-67115DD34A7A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300" smtClean="0"/>
              <a:t>Fragment Shader for Modified Phong Lighting II</a:t>
            </a:r>
          </a:p>
        </p:txBody>
      </p:sp>
      <p:sp>
        <p:nvSpPr>
          <p:cNvPr id="79877" name="Text Box 4"/>
          <p:cNvSpPr txBox="1">
            <a:spLocks noChangeArrowheads="1"/>
          </p:cNvSpPr>
          <p:nvPr/>
        </p:nvSpPr>
        <p:spPr bwMode="auto">
          <a:xfrm>
            <a:off x="592138" y="1844675"/>
            <a:ext cx="79597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float Kd = max(dot(Normal, Light), 0.0);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float Ks = pow(max(dot(Half, Normal), 0.0),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             gl_FrontMaterial.shininess);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float Ka = 0.0;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2400">
              <a:latin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vec4 diffuse  = Kd * gl_FrontLightProduct[0].diffuse;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vec4 specular = Ks * gl_FrontLightProduct[0].specular;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vec4 ambient  = Ka * gl_FrontLightProduct[0].ambient;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2400">
              <a:latin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gl_FragColor = ambient + diffuse + specular;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8894E541-E140-4843-B06C-CA869788D72E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543800" cy="10668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Vertex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Fragment Lighting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zh-TW" altLang="zh-TW" smtClean="0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554163" y="4876800"/>
            <a:ext cx="243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per vertex lighting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195888" y="4953000"/>
            <a:ext cx="277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per fragment lighting</a:t>
            </a:r>
          </a:p>
        </p:txBody>
      </p:sp>
      <p:pic>
        <p:nvPicPr>
          <p:cNvPr id="80904" name="Picture 9" descr="CP26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2046" r="11250" b="26054"/>
          <a:stretch>
            <a:fillRect/>
          </a:stretch>
        </p:blipFill>
        <p:spPr bwMode="auto">
          <a:xfrm>
            <a:off x="609600" y="2133600"/>
            <a:ext cx="38703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10" descr="CP26b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20210" r="5624" b="18188"/>
          <a:stretch>
            <a:fillRect/>
          </a:stretch>
        </p:blipFill>
        <p:spPr bwMode="auto">
          <a:xfrm>
            <a:off x="4541838" y="2057400"/>
            <a:ext cx="39624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OpenGL 4.2</a:t>
            </a:r>
            <a:endParaRPr lang="zh-TW" altLang="en-US" dirty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646238"/>
            <a:ext cx="563562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文字方塊 3"/>
          <p:cNvSpPr txBox="1">
            <a:spLocks noChangeArrowheads="1"/>
          </p:cNvSpPr>
          <p:nvPr/>
        </p:nvSpPr>
        <p:spPr bwMode="auto">
          <a:xfrm>
            <a:off x="2700338" y="6237288"/>
            <a:ext cx="3887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hlinkClick r:id="rId4"/>
              </a:rPr>
              <a:t>Khronos</a:t>
            </a:r>
            <a:r>
              <a:rPr lang="en-US" altLang="zh-TW" sz="1800">
                <a:latin typeface="Arial" panose="020B0604020202020204" pitchFamily="34" charset="0"/>
              </a:rPr>
              <a:t> </a:t>
            </a:r>
            <a:endParaRPr lang="zh-TW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1FEBD4C8-AC82-4FA5-9984-68309ABCCAB3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Samplers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700" smtClean="0"/>
              <a:t>Provides access to a texture object</a:t>
            </a:r>
          </a:p>
          <a:p>
            <a:pPr>
              <a:lnSpc>
                <a:spcPct val="80000"/>
              </a:lnSpc>
            </a:pPr>
            <a:r>
              <a:rPr lang="en-US" altLang="zh-TW" sz="2700" smtClean="0"/>
              <a:t>Defined for 1, 2, and 3 dimensional textures and for cube maps</a:t>
            </a:r>
          </a:p>
          <a:p>
            <a:pPr>
              <a:lnSpc>
                <a:spcPct val="80000"/>
              </a:lnSpc>
            </a:pPr>
            <a:r>
              <a:rPr lang="en-US" altLang="zh-TW" sz="2700" smtClean="0"/>
              <a:t>In shader: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smtClean="0">
                <a:latin typeface="Courier New" panose="02070309020205020404" pitchFamily="49" charset="0"/>
              </a:rPr>
              <a:t>uniform sampler2D myTexture;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smtClean="0">
                <a:latin typeface="Courier New" panose="02070309020205020404" pitchFamily="49" charset="0"/>
              </a:rPr>
              <a:t>Vec2 texcoord;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000" b="1" smtClean="0">
                <a:latin typeface="Courier New" panose="02070309020205020404" pitchFamily="49" charset="0"/>
              </a:rPr>
              <a:t>Vec4 texcolor = texture2D(mytexture, texcoord);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TW" sz="2000" b="1" smtClean="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700" smtClean="0"/>
              <a:t>In application: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b="1" smtClean="0">
                <a:latin typeface="Courier New" panose="02070309020205020404" pitchFamily="49" charset="0"/>
              </a:rPr>
              <a:t>texMapLocation = glGetUniformLocation(myProg,“myTexture”);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b="1" smtClean="0">
                <a:latin typeface="Courier New" panose="02070309020205020404" pitchFamily="49" charset="0"/>
              </a:rPr>
              <a:t>glUniform1i(texMapLocation, 0);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b="1" smtClean="0">
                <a:solidFill>
                  <a:srgbClr val="00B050"/>
                </a:solidFill>
                <a:latin typeface="Courier New" panose="02070309020205020404" pitchFamily="49" charset="0"/>
              </a:rPr>
              <a:t>/* assigns to texture unit 0 */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Fragment Shader Applications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mtClean="0"/>
              <a:t>Texture mapping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8294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027988" y="6477000"/>
            <a:ext cx="90963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32E5D415-6C13-4B1D-AD37-D16F8D3B6241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pic>
        <p:nvPicPr>
          <p:cNvPr id="82950" name="Picture 4" descr="hu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7717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5" descr="hu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6" descr="hu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3" name="Text Box 7"/>
          <p:cNvSpPr txBox="1">
            <a:spLocks noChangeArrowheads="1"/>
          </p:cNvSpPr>
          <p:nvPr/>
        </p:nvSpPr>
        <p:spPr bwMode="auto">
          <a:xfrm>
            <a:off x="609600" y="5562600"/>
            <a:ext cx="210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smooth shading</a:t>
            </a:r>
          </a:p>
        </p:txBody>
      </p:sp>
      <p:sp>
        <p:nvSpPr>
          <p:cNvPr id="82954" name="Text Box 8"/>
          <p:cNvSpPr txBox="1">
            <a:spLocks noChangeArrowheads="1"/>
          </p:cNvSpPr>
          <p:nvPr/>
        </p:nvSpPr>
        <p:spPr bwMode="auto">
          <a:xfrm>
            <a:off x="3843338" y="5562600"/>
            <a:ext cx="1722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environment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mapping</a:t>
            </a:r>
          </a:p>
        </p:txBody>
      </p:sp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6629400" y="5562600"/>
            <a:ext cx="201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bump 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95B1A230-17D4-4B01-BBE2-5C0F02AEA499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Cube Maps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We can form a cube map texture by defining six 2D texture maps that correspond to the sides of a box</a:t>
            </a:r>
          </a:p>
          <a:p>
            <a:r>
              <a:rPr lang="en-US" altLang="zh-TW" smtClean="0"/>
              <a:t>Supported by OpenGL</a:t>
            </a:r>
          </a:p>
          <a:p>
            <a:r>
              <a:rPr lang="en-US" altLang="zh-TW" smtClean="0"/>
              <a:t>Also supported in GLSL through cubemap sampler</a:t>
            </a:r>
          </a:p>
          <a:p>
            <a:pPr lvl="1">
              <a:buFontTx/>
              <a:buNone/>
            </a:pPr>
            <a:r>
              <a:rPr lang="en-US" altLang="zh-TW" smtClean="0"/>
              <a:t>vec4 texColor = textureCube(mycube, texcoord);</a:t>
            </a:r>
          </a:p>
          <a:p>
            <a:r>
              <a:rPr lang="en-US" altLang="zh-TW" smtClean="0"/>
              <a:t>Texture coordinates must be 3D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5F0B854C-9C41-4EFC-AD8A-214E0F55E69B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Environment Map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mtClean="0"/>
              <a:t>Use reflection vector to locate texture in cube map</a:t>
            </a:r>
          </a:p>
        </p:txBody>
      </p:sp>
      <p:pic>
        <p:nvPicPr>
          <p:cNvPr id="849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34290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4999" name="Picture 5" descr="hu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0076A0B3-E044-46A6-A132-98B4B00245C7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300" smtClean="0"/>
              <a:t>Environment Maps with Shaders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Environment map usually computed in world coordinates which can differ from object coordinates because of modeling matrix</a:t>
            </a:r>
          </a:p>
          <a:p>
            <a:pPr lvl="1"/>
            <a:r>
              <a:rPr lang="en-US" altLang="zh-TW" smtClean="0"/>
              <a:t>May have to keep track of modeling matrix and pass it shader as a uniform variable</a:t>
            </a:r>
          </a:p>
          <a:p>
            <a:r>
              <a:rPr lang="en-US" altLang="zh-TW" smtClean="0"/>
              <a:t>Can also use reflection map or refraction map (for example to simulate water)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A8CA2C68-1EFA-4EA4-91D2-045ED71003DF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300" smtClean="0"/>
              <a:t>Reflection Map Vertex Shader</a:t>
            </a:r>
          </a:p>
        </p:txBody>
      </p:sp>
      <p:sp>
        <p:nvSpPr>
          <p:cNvPr id="87045" name="Text Box 4"/>
          <p:cNvSpPr txBox="1">
            <a:spLocks noChangeArrowheads="1"/>
          </p:cNvSpPr>
          <p:nvPr/>
        </p:nvSpPr>
        <p:spPr bwMode="auto">
          <a:xfrm>
            <a:off x="615950" y="1844675"/>
            <a:ext cx="79121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varying vec3 R;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2400">
              <a:latin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void main(void)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{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gl_Position = gl_ModelViewProjectionMatrix*gl_Vertex;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vec3 N = normalize(gl_NormalMatrix*gl_Normal);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vec4 eyePos = gl_ModelViewMatrix*gl_Vertex;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R = reflect(-eyePos.xyz, N);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}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165A8786-FE32-4BAA-AB26-BEE1B5EFA392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300" smtClean="0"/>
              <a:t>Refelction Map Fragment Shader</a:t>
            </a:r>
          </a:p>
        </p:txBody>
      </p:sp>
      <p:sp>
        <p:nvSpPr>
          <p:cNvPr id="88069" name="Text Box 4"/>
          <p:cNvSpPr txBox="1">
            <a:spLocks noChangeArrowheads="1"/>
          </p:cNvSpPr>
          <p:nvPr/>
        </p:nvSpPr>
        <p:spPr bwMode="auto">
          <a:xfrm>
            <a:off x="539750" y="1844675"/>
            <a:ext cx="602615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varying vec3 R;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uniform samplerCube texMap;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2400">
              <a:latin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void main(void)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{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    gl_FragColor = </a:t>
            </a:r>
            <a:r>
              <a:rPr lang="en-US" altLang="zh-TW" sz="2400">
                <a:solidFill>
                  <a:srgbClr val="FF0000"/>
                </a:solidFill>
                <a:latin typeface="Arial" panose="020B0604020202020204" pitchFamily="34" charset="0"/>
              </a:rPr>
              <a:t>textureCube</a:t>
            </a:r>
            <a:r>
              <a:rPr lang="en-US" altLang="zh-TW" sz="2400">
                <a:latin typeface="Arial" panose="020B0604020202020204" pitchFamily="34" charset="0"/>
              </a:rPr>
              <a:t>(texMap, R);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</a:rPr>
              <a:t>}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1800">
              <a:latin typeface="Arial" panose="020B0604020202020204" pitchFamily="34" charset="0"/>
            </a:endParaRPr>
          </a:p>
        </p:txBody>
      </p:sp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2205038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610487C6-83FB-4D73-9CF2-D0D585CF10DF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Bump Mapping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Perturb normal for each fragment</a:t>
            </a:r>
          </a:p>
          <a:p>
            <a:r>
              <a:rPr lang="en-US" altLang="zh-TW" smtClean="0"/>
              <a:t>Store perturbation as textures</a:t>
            </a:r>
          </a:p>
        </p:txBody>
      </p:sp>
      <p:pic>
        <p:nvPicPr>
          <p:cNvPr id="89093" name="Picture 4" descr="hu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938B4A84-1EF0-48CF-A149-F4500C626907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Geometric Calculations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Geometric data: set of vertices + type</a:t>
            </a:r>
          </a:p>
          <a:p>
            <a:pPr lvl="1"/>
            <a:r>
              <a:rPr lang="en-US" altLang="zh-TW" smtClean="0"/>
              <a:t>Can come from program, evaluator, display list</a:t>
            </a:r>
          </a:p>
          <a:p>
            <a:pPr lvl="1"/>
            <a:r>
              <a:rPr lang="en-US" altLang="zh-TW" smtClean="0"/>
              <a:t>type: point, line, polygon</a:t>
            </a:r>
          </a:p>
          <a:p>
            <a:pPr lvl="1"/>
            <a:r>
              <a:rPr lang="en-US" altLang="zh-TW" smtClean="0"/>
              <a:t>Vertex data can be</a:t>
            </a:r>
          </a:p>
          <a:p>
            <a:pPr lvl="2"/>
            <a:r>
              <a:rPr lang="en-US" altLang="zh-TW" smtClean="0"/>
              <a:t>(x,y,z,w) coordinates of a vertex (glVertex)</a:t>
            </a:r>
          </a:p>
          <a:p>
            <a:pPr lvl="2"/>
            <a:r>
              <a:rPr lang="en-US" altLang="zh-TW" smtClean="0"/>
              <a:t>Normal vector</a:t>
            </a:r>
          </a:p>
          <a:p>
            <a:pPr lvl="2"/>
            <a:r>
              <a:rPr lang="en-US" altLang="zh-TW" smtClean="0"/>
              <a:t>Texture Coordinates</a:t>
            </a:r>
          </a:p>
          <a:p>
            <a:pPr lvl="2"/>
            <a:r>
              <a:rPr lang="en-US" altLang="zh-TW" smtClean="0"/>
              <a:t>RGBA color</a:t>
            </a:r>
          </a:p>
          <a:p>
            <a:pPr lvl="2"/>
            <a:r>
              <a:rPr lang="en-US" altLang="zh-TW" smtClean="0"/>
              <a:t>Other data: color indices, edge flags</a:t>
            </a:r>
          </a:p>
          <a:p>
            <a:pPr lvl="2"/>
            <a:r>
              <a:rPr lang="en-US" altLang="zh-TW" smtClean="0"/>
              <a:t>Additional user-defined data in GLSL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80514B49-5522-4F78-B312-8DBE31E5EFF3}" type="slidenum">
              <a:rPr lang="es-ES" altLang="zh-TW" sz="1800">
                <a:latin typeface="Arial" panose="020B0604020202020204" pitchFamily="34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s-ES" altLang="zh-TW" sz="1800">
              <a:latin typeface="Arial" panose="020B0604020202020204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Per-Vertex Operations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>
                <a:solidFill>
                  <a:srgbClr val="FF0000"/>
                </a:solidFill>
              </a:rPr>
              <a:t>Vertex locations </a:t>
            </a:r>
            <a:r>
              <a:rPr lang="en-US" altLang="zh-TW" smtClean="0"/>
              <a:t>are transformed by the model-view matrix into eye coordinates</a:t>
            </a:r>
          </a:p>
          <a:p>
            <a:pPr>
              <a:lnSpc>
                <a:spcPct val="90000"/>
              </a:lnSpc>
            </a:pPr>
            <a:r>
              <a:rPr lang="en-US" altLang="zh-TW" smtClean="0">
                <a:solidFill>
                  <a:srgbClr val="FF0000"/>
                </a:solidFill>
              </a:rPr>
              <a:t>Normals</a:t>
            </a:r>
            <a:r>
              <a:rPr lang="en-US" altLang="zh-TW" smtClean="0"/>
              <a:t> must be transformed with the inverse transpose of the model-view matrix so that v</a:t>
            </a:r>
            <a:r>
              <a:rPr lang="en-US" altLang="zh-TW" smtClean="0">
                <a:cs typeface="Arial" panose="020B0604020202020204" pitchFamily="34" charset="0"/>
              </a:rPr>
              <a:t>·</a:t>
            </a:r>
            <a:r>
              <a:rPr lang="en-US" altLang="zh-TW" smtClean="0"/>
              <a:t>n=v’ </a:t>
            </a:r>
            <a:r>
              <a:rPr lang="en-US" altLang="zh-TW" smtClean="0">
                <a:cs typeface="Arial" panose="020B0604020202020204" pitchFamily="34" charset="0"/>
              </a:rPr>
              <a:t>·</a:t>
            </a:r>
            <a:r>
              <a:rPr lang="en-US" altLang="zh-TW" smtClean="0"/>
              <a:t>n’ in both spaces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Assumes there is no scaling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May have to use autonormalization</a:t>
            </a:r>
          </a:p>
          <a:p>
            <a:pPr>
              <a:lnSpc>
                <a:spcPct val="90000"/>
              </a:lnSpc>
            </a:pPr>
            <a:r>
              <a:rPr lang="en-US" altLang="zh-TW" smtClean="0">
                <a:solidFill>
                  <a:srgbClr val="FF0000"/>
                </a:solidFill>
              </a:rPr>
              <a:t>Textures coordinates </a:t>
            </a:r>
            <a:r>
              <a:rPr lang="en-US" altLang="zh-TW" smtClean="0"/>
              <a:t>are generated if autotexture enabled and the texture matrix is applied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組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組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模組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模組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2478</TotalTime>
  <Words>3453</Words>
  <Application>Microsoft Office PowerPoint</Application>
  <PresentationFormat>如螢幕大小 (4:3)</PresentationFormat>
  <Paragraphs>758</Paragraphs>
  <Slides>77</Slides>
  <Notes>10</Notes>
  <HiddenSlides>6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77</vt:i4>
      </vt:variant>
    </vt:vector>
  </HeadingPairs>
  <TitlesOfParts>
    <vt:vector size="90" baseType="lpstr">
      <vt:lpstr>ＭＳ Ｐゴシック</vt:lpstr>
      <vt:lpstr>新細明體</vt:lpstr>
      <vt:lpstr>Arial</vt:lpstr>
      <vt:lpstr>Calibri</vt:lpstr>
      <vt:lpstr>Consolas</vt:lpstr>
      <vt:lpstr>Corbel</vt:lpstr>
      <vt:lpstr>Courier New</vt:lpstr>
      <vt:lpstr>Symbol</vt:lpstr>
      <vt:lpstr>Times New Roman</vt:lpstr>
      <vt:lpstr>Wingdings</vt:lpstr>
      <vt:lpstr>Wingdings 2</vt:lpstr>
      <vt:lpstr>Wingdings 3</vt:lpstr>
      <vt:lpstr>模組</vt:lpstr>
      <vt:lpstr>Computer Graphics</vt:lpstr>
      <vt:lpstr>Objectives</vt:lpstr>
      <vt:lpstr>Introduction</vt:lpstr>
      <vt:lpstr>Background</vt:lpstr>
      <vt:lpstr>Black Box View</vt:lpstr>
      <vt:lpstr>OpenGL 3 Modern Buffer-centric Processing model</vt:lpstr>
      <vt:lpstr>OpenGL 4.2</vt:lpstr>
      <vt:lpstr>Geometric Calculations</vt:lpstr>
      <vt:lpstr>Per-Vertex Operations</vt:lpstr>
      <vt:lpstr>Lighting Calculations</vt:lpstr>
      <vt:lpstr>Primitive Assembly</vt:lpstr>
      <vt:lpstr>Rasterization</vt:lpstr>
      <vt:lpstr>Fragment Operations</vt:lpstr>
      <vt:lpstr>Vertex Processor</vt:lpstr>
      <vt:lpstr>Fragment Processor</vt:lpstr>
      <vt:lpstr>Programmable Shaders</vt:lpstr>
      <vt:lpstr>Development</vt:lpstr>
      <vt:lpstr>RenderMan</vt:lpstr>
      <vt:lpstr>Modeling vs Rendering</vt:lpstr>
      <vt:lpstr>GLSL I</vt:lpstr>
      <vt:lpstr>Objectives</vt:lpstr>
      <vt:lpstr>Vertex Shader Applications</vt:lpstr>
      <vt:lpstr>Fragment Shader Applications</vt:lpstr>
      <vt:lpstr>Fragment Shader Applications</vt:lpstr>
      <vt:lpstr>Writing Shaders</vt:lpstr>
      <vt:lpstr>GLSL</vt:lpstr>
      <vt:lpstr>Simple Vertex Shader</vt:lpstr>
      <vt:lpstr>Execution Model</vt:lpstr>
      <vt:lpstr>Simple Fragment Program</vt:lpstr>
      <vt:lpstr>Execution Model</vt:lpstr>
      <vt:lpstr>Data Types</vt:lpstr>
      <vt:lpstr>Pointers</vt:lpstr>
      <vt:lpstr>Qualifiers</vt:lpstr>
      <vt:lpstr>Attribute Qualifier</vt:lpstr>
      <vt:lpstr>Uniform Qualified</vt:lpstr>
      <vt:lpstr>Varying Qualified</vt:lpstr>
      <vt:lpstr>Example: Vertex Shader</vt:lpstr>
      <vt:lpstr>Required Fragment Shader</vt:lpstr>
      <vt:lpstr>Passing values</vt:lpstr>
      <vt:lpstr>Operators and Functions</vt:lpstr>
      <vt:lpstr>Swizzling and Selection</vt:lpstr>
      <vt:lpstr>Shading language changes after OpenGL 3.X</vt:lpstr>
      <vt:lpstr>Qualifiers</vt:lpstr>
      <vt:lpstr>Built-in Variables</vt:lpstr>
      <vt:lpstr>Simple Vertex Shader for Cube Example</vt:lpstr>
      <vt:lpstr>The Simplest Fragment Shader</vt:lpstr>
      <vt:lpstr>GLSL II</vt:lpstr>
      <vt:lpstr>Objectives</vt:lpstr>
      <vt:lpstr>Linking with Application</vt:lpstr>
      <vt:lpstr>Reading a Shader</vt:lpstr>
      <vt:lpstr>Shader Reader</vt:lpstr>
      <vt:lpstr>Shader Reader (cont)</vt:lpstr>
      <vt:lpstr>Adding a Vertex Shader</vt:lpstr>
      <vt:lpstr>Program Object</vt:lpstr>
      <vt:lpstr>Vertex Attributes</vt:lpstr>
      <vt:lpstr>Vertex Attribute Example</vt:lpstr>
      <vt:lpstr>Uniform Variable Example</vt:lpstr>
      <vt:lpstr>Glsl.h</vt:lpstr>
      <vt:lpstr>Vertex Shader with uniform</vt:lpstr>
      <vt:lpstr>Vertex Shader Applications</vt:lpstr>
      <vt:lpstr>Wave Motion Vertex Shader</vt:lpstr>
      <vt:lpstr>Particle System</vt:lpstr>
      <vt:lpstr>Modified Phong Vertex Shader I</vt:lpstr>
      <vt:lpstr>Modified Phong Vertex Shader II</vt:lpstr>
      <vt:lpstr>Pass Through Fragment Shader</vt:lpstr>
      <vt:lpstr>Vertex Shader for per Fragment Lighting</vt:lpstr>
      <vt:lpstr>Fragment Shader for  Modified Phong Lighting I</vt:lpstr>
      <vt:lpstr>Fragment Shader for Modified Phong Lighting II</vt:lpstr>
      <vt:lpstr>Vertex vs Fragment Lighting</vt:lpstr>
      <vt:lpstr>Samplers</vt:lpstr>
      <vt:lpstr>Fragment Shader Applications</vt:lpstr>
      <vt:lpstr>Cube Maps</vt:lpstr>
      <vt:lpstr>Environment Map</vt:lpstr>
      <vt:lpstr>Environment Maps with Shaders</vt:lpstr>
      <vt:lpstr>Reflection Map Vertex Shader</vt:lpstr>
      <vt:lpstr>Refelction Map Fragment Shader</vt:lpstr>
      <vt:lpstr>Bump Mapping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</dc:title>
  <dc:creator>dodowell Chi</dc:creator>
  <cp:lastModifiedBy>Ming-Te Chi</cp:lastModifiedBy>
  <cp:revision>94</cp:revision>
  <dcterms:modified xsi:type="dcterms:W3CDTF">2019-06-03T02:35:20Z</dcterms:modified>
</cp:coreProperties>
</file>