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64"/>
  </p:notesMasterIdLst>
  <p:handoutMasterIdLst>
    <p:handoutMasterId r:id="rId65"/>
  </p:handoutMasterIdLst>
  <p:sldIdLst>
    <p:sldId id="329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98" r:id="rId62"/>
    <p:sldId id="354" r:id="rId63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87878"/>
    <a:srgbClr val="B2B2B2"/>
    <a:srgbClr val="FF0000"/>
    <a:srgbClr val="FF33CC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005" autoAdjust="0"/>
  </p:normalViewPr>
  <p:slideViewPr>
    <p:cSldViewPr showGuides="1">
      <p:cViewPr varScale="1">
        <p:scale>
          <a:sx n="93" d="100"/>
          <a:sy n="93" d="100"/>
        </p:scale>
        <p:origin x="2124" y="90"/>
      </p:cViewPr>
      <p:guideLst>
        <p:guide orient="horz" pos="98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89A595B1-571A-4FA0-9AC2-AA3243BDC4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3501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 defTabSz="952561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1F3600B5-3D17-4B9D-8533-6E9B86EE74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197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mage_processin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ossy_compression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2019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67D16761-3006-458A-BEF8-9363FDBAB46D}" type="slidenum">
              <a:rPr lang="en-US" altLang="zh-TW" sz="1300" smtClean="0"/>
              <a:pPr eaLnBrk="1" hangingPunct="1"/>
              <a:t>1</a:t>
            </a:fld>
            <a:endParaRPr lang="en-US" altLang="zh-TW" sz="1300" smtClean="0"/>
          </a:p>
        </p:txBody>
      </p:sp>
    </p:spTree>
    <p:extLst>
      <p:ext uri="{BB962C8B-B14F-4D97-AF65-F5344CB8AC3E}">
        <p14:creationId xmlns:p14="http://schemas.microsoft.com/office/powerpoint/2010/main" val="950897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AC5120E-B67A-4586-9559-A45C585ACE98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zh-TW" sz="13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3916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136F9BA-FBDE-4AAC-95DF-993B023AE9B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zh-TW" sz="13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0888"/>
            <a:ext cx="4941887" cy="37084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1456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A674125-F57D-451C-9DD0-2D13352A5DB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zh-TW" sz="13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4577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097255E-3059-43A3-8084-2369F71EEEE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z="13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941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ED1356C-9C94-42B4-8D3D-654FCCC36A2A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z="13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1646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5CA9F8BD-52F7-4DC3-B495-0A43B6C01A8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z="13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82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81AEE-FFA8-4405-98C0-97F84AF3477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z="13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3853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126EBD2-0375-4860-8582-166FD81B2C5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z="13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41888" cy="37068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1063" y="4695825"/>
            <a:ext cx="5003800" cy="452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0199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A120CA9-C0F0-4A28-9C2B-7BF6436B0C98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z="13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2401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B381B25-4481-4723-AAFC-2BEF9DCEC78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z="13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649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DB1305-5CD9-4874-B9C7-1C81DB7B0699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z="13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661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BD4F1E-C50E-415F-9033-80D6FF6B5C3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z="13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22198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51129-CFB4-48B5-9B69-F441E285D98D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z="13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5270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CB9BBFA-1735-423E-A475-10DB2B07F96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z="13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014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54B3812-97DE-495E-B38A-C8DD0A0F3A4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z="13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2616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EC9686-A5D0-4C21-A644-F3349FB554D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z="13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973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E5AD8F2-D4A4-4F52-9A3F-E0850B2244A6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z="13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297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7F79223-7298-4B0E-87D4-C9620588F21A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z="13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55260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6ABDFBE-8511-406A-B7DD-94B2E6F8497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z="13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65580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651D92C-2F4E-4DBB-A4FC-CA45E739E75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zh-TW" sz="13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4466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7FFBDC9-3401-4020-ABDE-2A3D80526DF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zh-TW" sz="13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7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7ABCC9B-9D2B-4746-AD65-A966B0958B3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z="13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868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564BC6A-CEE5-43D2-90B8-D1C6235B4A7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zh-TW" sz="13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3906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78C008F-F6A4-4683-8154-1E811AC06EEB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zh-TW" sz="13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0375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79E51F5B-2493-4F61-83F9-1F830AA6E33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TW" sz="13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55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00C0B90-89BA-442A-B820-86B4C5F32003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TW" sz="13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3532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F806FE0-559F-4A06-B540-6A8569DC93E5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TW" sz="13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7403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0171CD4-713A-4436-857A-F8057C059421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zh-TW" sz="13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9144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D610C-AE52-4C8B-A1C4-A01CF32C2A18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zh-TW" sz="13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36328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A8571-4D40-49C2-9BEA-A126D827590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zh-TW" sz="13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7316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1EF95CB-6033-484A-82C8-3471900AB58D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zh-TW" sz="13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87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50C8F61-2177-4B0A-B480-DDFD86D6DD0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zh-TW" sz="13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822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2C8F9E8-5769-4C4D-B01C-8838CD41A76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z="130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In signal processing, sampling is the reduction of a continuous-time signal to a discrete-time signal. </a:t>
            </a:r>
          </a:p>
          <a:p>
            <a:r>
              <a:rPr kumimoji="1" lang="en-US" altLang="zh-TW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Quantization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, involved in </a:t>
            </a:r>
            <a:r>
              <a:rPr kumimoji="1"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3" tooltip="Image processing"/>
              </a:rPr>
              <a:t>image processing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, is a </a:t>
            </a:r>
            <a:r>
              <a:rPr kumimoji="1" lang="en-US" altLang="zh-TW" sz="1200" b="0" i="0" u="none" strike="noStrike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4" tooltip="Lossy compression"/>
              </a:rPr>
              <a:t>lossy</a:t>
            </a:r>
            <a:r>
              <a:rPr kumimoji="1"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  <a:hlinkClick r:id="rId4" tooltip="Lossy compression"/>
              </a:rPr>
              <a:t> compression</a:t>
            </a:r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新細明體" charset="-120"/>
                <a:cs typeface="+mn-cs"/>
              </a:rPr>
              <a:t> technique achieved by compressing a range of values to a single quantum value</a:t>
            </a:r>
            <a:endParaRPr lang="zh-TW" altLang="zh-TW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866456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DA2A903-A8DE-4724-AF56-849D48D155C1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zh-TW" sz="13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78233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43BF6-B5DE-448F-A2BE-019A8FB8E3DB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zh-TW" sz="13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85044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2D9014F-C222-4B3D-B717-4B12EC25A25F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zh-TW" sz="13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2717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0DF6296-CA50-4F27-BDC0-CD16240F9A52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zh-TW" sz="13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18460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AD02FB1-8C63-44E7-AB1A-E01035E3B21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zh-TW" sz="13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2082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791874E-32FF-41B0-94F7-5C5DFCDCEA3C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zh-TW" sz="13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74047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C12F1BE-267C-4467-B951-432AE7B40681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zh-TW" sz="13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0472562F-2C8B-4EA6-9BD0-281CC6020EDF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zh-TW" sz="13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7248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7CFAB52-3127-4E88-829C-284FFF91307B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zh-TW" sz="13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43210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47A08A3-B45C-4DBB-9C57-538B9EC6E8AE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zh-TW" sz="13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639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75B446E-29C8-44CB-9CCF-8319E72091AD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zh-TW" sz="13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53094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4B845E1-0BB0-4744-B039-8E96EFC2383B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zh-TW" sz="13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90170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8098BD3-9FB5-4487-98B4-56E70B0819BF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zh-TW" sz="13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98982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AA6F1C5-B4B6-4EC8-9C88-934BE14F5A21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zh-TW" sz="13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18236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A84CEFD-BD50-4896-B202-6F4B6268A13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zh-TW" sz="13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239673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BD7552E-E587-4848-A530-FE190FA4FD20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zh-TW" sz="13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37818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0AF1C61-D99D-44E1-8CDA-54406DE6639E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zh-TW" sz="13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4955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ECB13DC-394F-48B5-91CC-1D293AAB7326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zh-TW" sz="13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40620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7C2AEA0-86F0-4B9E-A753-E10951363B9D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zh-TW" sz="13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5220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C454D6C-951E-4FFC-8E64-EA2D19AC3598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zh-TW" sz="13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85444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AAF5E0C-C737-407F-9CCD-D837FCE15B5E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zh-TW" sz="13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831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E62034E-BBCD-4A94-9BE1-950880ECB3B7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zh-TW" sz="13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409755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5311C9C-9DED-42DF-9D8C-99E64F1A83E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zh-TW" sz="13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00375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http://www-ui.is.s.u-tokyo.ac.jp/~takeo/research/rigid/index.html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600B5-3D17-4B9D-8533-6E9B86EE745A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6274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7891201-8397-42D0-84BC-3C5F2E75FB07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zh-TW" sz="13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5056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69111C6-59BF-4BBE-B46D-2310BA9328A9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zh-TW" sz="13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4844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F9AD291-74DB-4B34-B352-BBFA73A93186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zh-TW" sz="13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633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defTabSz="9525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995ABF3-7C13-40F0-91A4-97579A30A474}" type="slidenum">
              <a:rPr lang="en-US" altLang="zh-TW" sz="1300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zh-TW" sz="13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617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DD114-6E9E-4616-8565-4A9627B1C32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3419341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F795-A5FB-4090-B6CE-6EAF54D53E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3541404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70B1-C51B-4331-B9B8-FC843C607F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5452024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472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72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617883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8AA1D-F52D-40C8-820A-7F720C8A85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5454852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25FA-AE8A-4349-B4DB-DDAF91742A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0584288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AEFA-A85E-4BB4-A4B4-55C42227D7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6045449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8A19-5BFF-4462-A41A-690CA8F088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24964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DBFCD-67E4-45EC-8351-7685C85677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2815115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C9A9-0D21-4A86-80AC-D6A34E6039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6075441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1599-820F-4CA5-B39C-959A1959A4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9227224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F6F71-1EC8-4030-BFD2-D69F143CDE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757080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8979CDF2-D0B2-44C1-859B-77E9C14640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ransition spd="med"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4.xml"/><Relationship Id="rId16" Type="http://schemas.openxmlformats.org/officeDocument/2006/relationships/image" Target="../media/image3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1.png"/><Relationship Id="rId5" Type="http://schemas.openxmlformats.org/officeDocument/2006/relationships/tags" Target="../tags/tag7.xml"/><Relationship Id="rId15" Type="http://schemas.openxmlformats.org/officeDocument/2006/relationships/image" Target="../media/image35.png"/><Relationship Id="rId10" Type="http://schemas.openxmlformats.org/officeDocument/2006/relationships/notesSlide" Target="../notesSlides/notesSlide29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8.wmf"/><Relationship Id="rId4" Type="http://schemas.openxmlformats.org/officeDocument/2006/relationships/image" Target="../media/image49.png"/><Relationship Id="rId9" Type="http://schemas.openxmlformats.org/officeDocument/2006/relationships/oleObject" Target="../embeddings/oleObject1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onize.com/warp/warp04-2.php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alavon.com/" TargetMode="Externa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5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ourses\vfx\2008spring\lectures\lec04_morphing\catwoman.avi" TargetMode="Externa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-regensburg.de/Fakultaeten/phil_Fak_II/Psychologie/Psy_II/beautycheck/english/durchschnittsgesichter/m(01-32)_gr.jpg" TargetMode="External"/><Relationship Id="rId5" Type="http://schemas.openxmlformats.org/officeDocument/2006/relationships/image" Target="../media/image60.jpeg"/><Relationship Id="rId4" Type="http://schemas.openxmlformats.org/officeDocument/2006/relationships/hyperlink" Target="http://www.uni-regensburg.de/Fakultaeten/phil_Fak_II/Psychologie/Psy_II/beautycheck/english/durchschnittsgesichter/w(01-64)_gr.jp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vfx\lec04_morphing\black_or_white.mpg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gi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ie.ntu.edu.tw/~cyy/courses/vfx/papers/Wolberg1998IMS.pdf" TargetMode="External"/><Relationship Id="rId3" Type="http://schemas.openxmlformats.org/officeDocument/2006/relationships/hyperlink" Target="http://www.csie.ntu.edu.tw/~cyy/courses/vfx/papers/Beier1992FBI.pdf" TargetMode="External"/><Relationship Id="rId7" Type="http://schemas.openxmlformats.org/officeDocument/2006/relationships/hyperlink" Target="http://www.csie.ntu.edu.tw/~cyy/courses/vfx/papers/Gao1998AWM.pdf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e.ntu.edu.tw/~cyy/courses/vfx/papers/Lee1998PMM.pdf" TargetMode="External"/><Relationship Id="rId5" Type="http://schemas.openxmlformats.org/officeDocument/2006/relationships/hyperlink" Target="http://www.csie.ntu.edu.tw/~cyy/courses/vfx/papers/Lee1995IMU.pdf" TargetMode="External"/><Relationship Id="rId4" Type="http://schemas.openxmlformats.org/officeDocument/2006/relationships/hyperlink" Target="http://www.csie.ntu.edu.tw/~cyy/courses/vfx/papers/Duprecht1995IWS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95288" y="404813"/>
            <a:ext cx="8458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latin typeface="Times New Roman" pitchFamily="18" charset="0"/>
              </a:rPr>
              <a:t>Computer Graphics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>
                <a:latin typeface="Times New Roman" pitchFamily="18" charset="0"/>
              </a:rPr>
              <a:t>Image warping and morphing</a:t>
            </a:r>
            <a:endParaRPr kumimoji="0" lang="en-US" altLang="zh-TW" sz="440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371600" y="5357813"/>
            <a:ext cx="6400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endParaRPr kumimoji="0" lang="zh-TW" altLang="en-US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endParaRPr kumimoji="0" lang="en-US" altLang="zh-TW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36763"/>
            <a:ext cx="33940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Parametric (global) warping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55888"/>
            <a:ext cx="8229600" cy="3251200"/>
          </a:xfrm>
        </p:spPr>
        <p:txBody>
          <a:bodyPr/>
          <a:lstStyle/>
          <a:p>
            <a:r>
              <a:rPr lang="en-US" altLang="zh-TW" smtClean="0"/>
              <a:t>Transformation T is a coordinate-changing machine: p</a:t>
            </a:r>
            <a:r>
              <a:rPr lang="en-US" altLang="zh-TW" smtClean="0">
                <a:latin typeface="Arial" charset="0"/>
              </a:rPr>
              <a:t>’</a:t>
            </a:r>
            <a:r>
              <a:rPr lang="en-US" altLang="zh-TW" smtClean="0"/>
              <a:t> = </a:t>
            </a:r>
            <a:r>
              <a:rPr lang="en-US" altLang="zh-TW" i="1" smtClean="0"/>
              <a:t>T</a:t>
            </a:r>
            <a:r>
              <a:rPr lang="en-US" altLang="zh-TW" smtClean="0"/>
              <a:t>(p)</a:t>
            </a:r>
          </a:p>
          <a:p>
            <a:r>
              <a:rPr lang="en-US" altLang="zh-TW" smtClean="0"/>
              <a:t>What does it mean that </a:t>
            </a:r>
            <a:r>
              <a:rPr lang="en-US" altLang="zh-TW" i="1" smtClean="0"/>
              <a:t>T</a:t>
            </a:r>
            <a:r>
              <a:rPr lang="en-US" altLang="zh-TW" smtClean="0"/>
              <a:t> is global?</a:t>
            </a:r>
          </a:p>
          <a:p>
            <a:pPr lvl="1"/>
            <a:r>
              <a:rPr lang="en-US" altLang="zh-TW" smtClean="0"/>
              <a:t>Is the same for any point p</a:t>
            </a:r>
          </a:p>
          <a:p>
            <a:pPr lvl="1"/>
            <a:r>
              <a:rPr lang="en-US" altLang="zh-TW" smtClean="0"/>
              <a:t>can be described by just a few numbers (parameters)</a:t>
            </a:r>
          </a:p>
          <a:p>
            <a:r>
              <a:rPr lang="en-US" altLang="zh-TW" smtClean="0"/>
              <a:t>Represent </a:t>
            </a:r>
            <a:r>
              <a:rPr lang="en-US" altLang="zh-TW" i="1" smtClean="0"/>
              <a:t>T</a:t>
            </a:r>
            <a:r>
              <a:rPr lang="en-US" altLang="zh-TW" smtClean="0"/>
              <a:t> as a matrix: p</a:t>
            </a:r>
            <a:r>
              <a:rPr lang="en-US" altLang="zh-TW" smtClean="0">
                <a:latin typeface="Arial" charset="0"/>
              </a:rPr>
              <a:t>’</a:t>
            </a:r>
            <a:r>
              <a:rPr lang="en-US" altLang="zh-TW" smtClean="0"/>
              <a:t> = </a:t>
            </a:r>
            <a:r>
              <a:rPr lang="en-US" altLang="zh-TW" b="1" smtClean="0"/>
              <a:t>M</a:t>
            </a:r>
            <a:r>
              <a:rPr lang="en-US" altLang="zh-TW" smtClean="0"/>
              <a:t>*p</a:t>
            </a:r>
          </a:p>
          <a:p>
            <a:endParaRPr lang="en-US" altLang="zh-TW" smtClean="0"/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352800" y="1454150"/>
            <a:ext cx="1600200" cy="476250"/>
            <a:chOff x="2256" y="2064"/>
            <a:chExt cx="1008" cy="300"/>
          </a:xfrm>
        </p:grpSpPr>
        <p:sp>
          <p:nvSpPr>
            <p:cNvPr id="12300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2301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02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2293" name="Picture 8" descr="HHHIMG_1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982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HHHIMG_11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73200"/>
            <a:ext cx="1843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1524000" y="2235200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1">
                <a:latin typeface="Times New Roman" pitchFamily="18" charset="0"/>
              </a:rPr>
              <a:t>p</a:t>
            </a:r>
            <a:r>
              <a:rPr kumimoji="0" lang="en-US" altLang="zh-TW" sz="2400">
                <a:latin typeface="Times New Roman" pitchFamily="18" charset="0"/>
              </a:rPr>
              <a:t> = (x,y)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5748338" y="2235200"/>
            <a:ext cx="1566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1">
                <a:latin typeface="Times New Roman" pitchFamily="18" charset="0"/>
              </a:rPr>
              <a:t>p’</a:t>
            </a:r>
            <a:r>
              <a:rPr kumimoji="0" lang="en-US" altLang="zh-TW" sz="2400">
                <a:latin typeface="Times New Roman" pitchFamily="18" charset="0"/>
              </a:rPr>
              <a:t> = (x’,y’)</a:t>
            </a:r>
          </a:p>
        </p:txBody>
      </p:sp>
      <p:sp>
        <p:nvSpPr>
          <p:cNvPr id="12297" name="Oval 12"/>
          <p:cNvSpPr>
            <a:spLocks noChangeAspect="1" noChangeArrowheads="1"/>
          </p:cNvSpPr>
          <p:nvPr/>
        </p:nvSpPr>
        <p:spPr bwMode="auto">
          <a:xfrm>
            <a:off x="6129338" y="15827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2298" name="Oval 13"/>
          <p:cNvSpPr>
            <a:spLocks noChangeAspect="1" noChangeArrowheads="1"/>
          </p:cNvSpPr>
          <p:nvPr/>
        </p:nvSpPr>
        <p:spPr bwMode="auto">
          <a:xfrm>
            <a:off x="2014538" y="13208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aphicFrame>
        <p:nvGraphicFramePr>
          <p:cNvPr id="705550" name="Object 2"/>
          <p:cNvGraphicFramePr>
            <a:graphicFrameLocks noChangeAspect="1"/>
          </p:cNvGraphicFramePr>
          <p:nvPr/>
        </p:nvGraphicFramePr>
        <p:xfrm>
          <a:off x="6732588" y="5300663"/>
          <a:ext cx="20875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Equation" r:id="rId5" imgW="812447" imgH="469696" progId="Equation.3">
                  <p:embed/>
                </p:oleObj>
              </mc:Choice>
              <mc:Fallback>
                <p:oleObj name="Equation" r:id="rId5" imgW="812447" imgH="46969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300663"/>
                        <a:ext cx="2087562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Scaling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87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i="1" smtClean="0"/>
              <a:t>Scaling</a:t>
            </a:r>
            <a:r>
              <a:rPr lang="en-US" altLang="zh-TW" smtClean="0"/>
              <a:t> a coordinate means multiplying each of its components by a scalar</a:t>
            </a:r>
          </a:p>
          <a:p>
            <a:pPr>
              <a:lnSpc>
                <a:spcPct val="90000"/>
              </a:lnSpc>
            </a:pPr>
            <a:r>
              <a:rPr lang="en-US" altLang="zh-TW" i="1" smtClean="0"/>
              <a:t>Uniform scaling</a:t>
            </a:r>
            <a:r>
              <a:rPr lang="en-US" altLang="zh-TW" smtClean="0"/>
              <a:t> means this scalar is the same for all components:</a:t>
            </a: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609600" y="3505200"/>
            <a:ext cx="3048000" cy="2743200"/>
            <a:chOff x="816" y="2208"/>
            <a:chExt cx="1920" cy="1728"/>
          </a:xfrm>
        </p:grpSpPr>
        <p:sp>
          <p:nvSpPr>
            <p:cNvPr id="13350" name="Line 5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1" name="Line 6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2" name="Line 7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3" name="Line 8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4" name="Line 9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5" name="Line 10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6" name="Line 11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7" name="Line 12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8" name="Line 13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59" name="Line 14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0" name="Line 15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1" name="Line 16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2" name="Line 17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3" name="Line 18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4" name="Line 19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5" name="Line 20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6" name="Line 21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67" name="Line 22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317" name="Group 23"/>
          <p:cNvGrpSpPr>
            <a:grpSpLocks/>
          </p:cNvGrpSpPr>
          <p:nvPr/>
        </p:nvGrpSpPr>
        <p:grpSpPr bwMode="auto">
          <a:xfrm>
            <a:off x="1600200" y="4572000"/>
            <a:ext cx="914400" cy="1066800"/>
            <a:chOff x="1440" y="2928"/>
            <a:chExt cx="576" cy="672"/>
          </a:xfrm>
        </p:grpSpPr>
        <p:sp>
          <p:nvSpPr>
            <p:cNvPr id="13347" name="Freeform 24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8" name="Rectangle 25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13349" name="Freeform 26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318" name="Group 27"/>
          <p:cNvGrpSpPr>
            <a:grpSpLocks/>
          </p:cNvGrpSpPr>
          <p:nvPr/>
        </p:nvGrpSpPr>
        <p:grpSpPr bwMode="auto">
          <a:xfrm>
            <a:off x="5181600" y="3505200"/>
            <a:ext cx="3048000" cy="2743200"/>
            <a:chOff x="816" y="2208"/>
            <a:chExt cx="1920" cy="1728"/>
          </a:xfrm>
        </p:grpSpPr>
        <p:sp>
          <p:nvSpPr>
            <p:cNvPr id="13329" name="Line 28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0" name="Line 29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1" name="Line 30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2" name="Line 31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3" name="Line 32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4" name="Line 33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5" name="Line 34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6" name="Line 35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7" name="Line 36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8" name="Line 37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39" name="Line 38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0" name="Line 39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1" name="Line 40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2" name="Line 41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3" name="Line 42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4" name="Line 43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5" name="Line 44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46" name="Line 45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3319" name="Group 46"/>
          <p:cNvGrpSpPr>
            <a:grpSpLocks noChangeAspect="1"/>
          </p:cNvGrpSpPr>
          <p:nvPr/>
        </p:nvGrpSpPr>
        <p:grpSpPr bwMode="auto">
          <a:xfrm>
            <a:off x="6781800" y="3200400"/>
            <a:ext cx="1828800" cy="2133600"/>
            <a:chOff x="1440" y="2928"/>
            <a:chExt cx="576" cy="672"/>
          </a:xfrm>
        </p:grpSpPr>
        <p:sp>
          <p:nvSpPr>
            <p:cNvPr id="13326" name="Freeform 47" descr="Horizontal brick"/>
            <p:cNvSpPr>
              <a:spLocks noChangeAspect="1"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11965"/>
              </a:fgClr>
              <a:bgClr>
                <a:srgbClr val="FFFFFF"/>
              </a:bgClr>
            </a:pattFill>
            <a:ln w="38100" cap="flat" cmpd="sng">
              <a:solidFill>
                <a:srgbClr val="01196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327" name="Rectangle 48"/>
            <p:cNvSpPr>
              <a:spLocks noChangeAspect="1"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13328" name="Freeform 49"/>
            <p:cNvSpPr>
              <a:spLocks noChangeAspect="1"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3320" name="AutoShape 50"/>
          <p:cNvSpPr>
            <a:spLocks noChangeArrowheads="1"/>
          </p:cNvSpPr>
          <p:nvPr/>
        </p:nvSpPr>
        <p:spPr bwMode="auto">
          <a:xfrm>
            <a:off x="3962400" y="47244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13321" name="Text Box 51"/>
          <p:cNvSpPr txBox="1">
            <a:spLocks noChangeArrowheads="1"/>
          </p:cNvSpPr>
          <p:nvPr/>
        </p:nvSpPr>
        <p:spPr bwMode="auto">
          <a:xfrm>
            <a:off x="4065588" y="5105400"/>
            <a:ext cx="579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b="1">
                <a:latin typeface="Times New Roman" pitchFamily="18" charset="0"/>
                <a:sym typeface="Symbol" pitchFamily="18" charset="2"/>
              </a:rPr>
              <a:t></a:t>
            </a:r>
            <a:r>
              <a:rPr kumimoji="0" lang="en-US" altLang="zh-TW" sz="2400">
                <a:latin typeface="Times New Roman" pitchFamily="18" charset="0"/>
                <a:sym typeface="Symbol" pitchFamily="18" charset="2"/>
              </a:rPr>
              <a:t> </a:t>
            </a:r>
            <a:r>
              <a:rPr kumimoji="0" lang="en-US" altLang="zh-TW" sz="2400">
                <a:latin typeface="Times New Roman" pitchFamily="18" charset="0"/>
              </a:rPr>
              <a:t>2</a:t>
            </a:r>
          </a:p>
        </p:txBody>
      </p:sp>
      <p:sp>
        <p:nvSpPr>
          <p:cNvPr id="13322" name="Text Box 52"/>
          <p:cNvSpPr txBox="1">
            <a:spLocks noChangeArrowheads="1"/>
          </p:cNvSpPr>
          <p:nvPr/>
        </p:nvSpPr>
        <p:spPr bwMode="auto">
          <a:xfrm>
            <a:off x="2411413" y="4149725"/>
            <a:ext cx="303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latin typeface="Times New Roman" pitchFamily="18" charset="0"/>
              </a:rPr>
              <a:t>f</a:t>
            </a:r>
          </a:p>
        </p:txBody>
      </p:sp>
      <p:sp>
        <p:nvSpPr>
          <p:cNvPr id="13323" name="Text Box 53"/>
          <p:cNvSpPr txBox="1">
            <a:spLocks noChangeArrowheads="1"/>
          </p:cNvSpPr>
          <p:nvPr/>
        </p:nvSpPr>
        <p:spPr bwMode="auto">
          <a:xfrm>
            <a:off x="8172450" y="2708275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i="1">
                <a:latin typeface="Times New Roman" pitchFamily="18" charset="0"/>
              </a:rPr>
              <a:t>g</a:t>
            </a:r>
          </a:p>
        </p:txBody>
      </p:sp>
      <p:graphicFrame>
        <p:nvGraphicFramePr>
          <p:cNvPr id="707638" name="Object 2"/>
          <p:cNvGraphicFramePr>
            <a:graphicFrameLocks noChangeAspect="1"/>
          </p:cNvGraphicFramePr>
          <p:nvPr/>
        </p:nvGraphicFramePr>
        <p:xfrm>
          <a:off x="3995738" y="3500438"/>
          <a:ext cx="14144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方程式" r:id="rId4" imgW="736600" imgH="457200" progId="Equation.3">
                  <p:embed/>
                </p:oleObj>
              </mc:Choice>
              <mc:Fallback>
                <p:oleObj name="方程式" r:id="rId4" imgW="736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500438"/>
                        <a:ext cx="14144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7639" name="Object 3"/>
          <p:cNvGraphicFramePr>
            <a:graphicFrameLocks noChangeAspect="1"/>
          </p:cNvGraphicFramePr>
          <p:nvPr/>
        </p:nvGraphicFramePr>
        <p:xfrm>
          <a:off x="0" y="3429000"/>
          <a:ext cx="630238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方程式" r:id="rId6" imgW="266584" imgH="457002" progId="Equation.3">
                  <p:embed/>
                </p:oleObj>
              </mc:Choice>
              <mc:Fallback>
                <p:oleObj name="方程式" r:id="rId6" imgW="266584" imgH="4570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630238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i="1" smtClean="0"/>
              <a:t>Non-uniform scaling</a:t>
            </a:r>
            <a:r>
              <a:rPr lang="en-US" altLang="zh-TW" smtClean="0"/>
              <a:t>: different scalars per component:</a:t>
            </a:r>
          </a:p>
          <a:p>
            <a:pPr>
              <a:lnSpc>
                <a:spcPct val="90000"/>
              </a:lnSpc>
            </a:pPr>
            <a:endParaRPr lang="en-US" altLang="zh-TW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Scaling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609600" y="3494088"/>
            <a:ext cx="8001000" cy="2743200"/>
            <a:chOff x="384" y="1584"/>
            <a:chExt cx="5040" cy="1728"/>
          </a:xfrm>
        </p:grpSpPr>
        <p:grpSp>
          <p:nvGrpSpPr>
            <p:cNvPr id="14342" name="Group 5"/>
            <p:cNvGrpSpPr>
              <a:grpSpLocks/>
            </p:cNvGrpSpPr>
            <p:nvPr/>
          </p:nvGrpSpPr>
          <p:grpSpPr bwMode="auto">
            <a:xfrm>
              <a:off x="384" y="1584"/>
              <a:ext cx="1920" cy="1728"/>
              <a:chOff x="816" y="2208"/>
              <a:chExt cx="1920" cy="1728"/>
            </a:xfrm>
          </p:grpSpPr>
          <p:sp>
            <p:nvSpPr>
              <p:cNvPr id="14372" name="Line 6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3" name="Line 7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4" name="Line 8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5" name="Line 9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6" name="Line 10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7" name="Line 11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8" name="Line 12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9" name="Line 13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0" name="Line 14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1" name="Line 15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2" name="Line 16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3" name="Line 17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4" name="Line 18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5" name="Line 19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6" name="Line 20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7" name="Line 21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8" name="Line 22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89" name="Line 2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343" name="Group 24"/>
            <p:cNvGrpSpPr>
              <a:grpSpLocks/>
            </p:cNvGrpSpPr>
            <p:nvPr/>
          </p:nvGrpSpPr>
          <p:grpSpPr bwMode="auto">
            <a:xfrm>
              <a:off x="1008" y="2256"/>
              <a:ext cx="576" cy="672"/>
              <a:chOff x="1440" y="2928"/>
              <a:chExt cx="576" cy="672"/>
            </a:xfrm>
          </p:grpSpPr>
          <p:sp>
            <p:nvSpPr>
              <p:cNvPr id="14369" name="Freeform 25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70" name="Rectangle 26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4371" name="Freeform 27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344" name="Group 28"/>
            <p:cNvGrpSpPr>
              <a:grpSpLocks/>
            </p:cNvGrpSpPr>
            <p:nvPr/>
          </p:nvGrpSpPr>
          <p:grpSpPr bwMode="auto">
            <a:xfrm>
              <a:off x="3264" y="1584"/>
              <a:ext cx="1920" cy="1728"/>
              <a:chOff x="816" y="2208"/>
              <a:chExt cx="1920" cy="1728"/>
            </a:xfrm>
          </p:grpSpPr>
          <p:sp>
            <p:nvSpPr>
              <p:cNvPr id="14351" name="Line 29"/>
              <p:cNvSpPr>
                <a:spLocks noChangeShapeType="1"/>
              </p:cNvSpPr>
              <p:nvPr/>
            </p:nvSpPr>
            <p:spPr bwMode="auto">
              <a:xfrm>
                <a:off x="1056" y="2208"/>
                <a:ext cx="0" cy="17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2" name="Line 30"/>
              <p:cNvSpPr>
                <a:spLocks noChangeShapeType="1"/>
              </p:cNvSpPr>
              <p:nvPr/>
            </p:nvSpPr>
            <p:spPr bwMode="auto">
              <a:xfrm>
                <a:off x="816" y="3744"/>
                <a:ext cx="19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3" name="Line 31"/>
              <p:cNvSpPr>
                <a:spLocks noChangeShapeType="1"/>
              </p:cNvSpPr>
              <p:nvPr/>
            </p:nvSpPr>
            <p:spPr bwMode="auto">
              <a:xfrm>
                <a:off x="124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4" name="Line 32"/>
              <p:cNvSpPr>
                <a:spLocks noChangeShapeType="1"/>
              </p:cNvSpPr>
              <p:nvPr/>
            </p:nvSpPr>
            <p:spPr bwMode="auto">
              <a:xfrm>
                <a:off x="144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5" name="Line 33"/>
              <p:cNvSpPr>
                <a:spLocks noChangeShapeType="1"/>
              </p:cNvSpPr>
              <p:nvPr/>
            </p:nvSpPr>
            <p:spPr bwMode="auto">
              <a:xfrm>
                <a:off x="163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6" name="Line 34"/>
              <p:cNvSpPr>
                <a:spLocks noChangeShapeType="1"/>
              </p:cNvSpPr>
              <p:nvPr/>
            </p:nvSpPr>
            <p:spPr bwMode="auto">
              <a:xfrm>
                <a:off x="1824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7" name="Line 35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8" name="Line 36"/>
              <p:cNvSpPr>
                <a:spLocks noChangeShapeType="1"/>
              </p:cNvSpPr>
              <p:nvPr/>
            </p:nvSpPr>
            <p:spPr bwMode="auto">
              <a:xfrm>
                <a:off x="2208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59" name="Line 37"/>
              <p:cNvSpPr>
                <a:spLocks noChangeShapeType="1"/>
              </p:cNvSpPr>
              <p:nvPr/>
            </p:nvSpPr>
            <p:spPr bwMode="auto">
              <a:xfrm>
                <a:off x="2400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0" name="Line 38"/>
              <p:cNvSpPr>
                <a:spLocks noChangeShapeType="1"/>
              </p:cNvSpPr>
              <p:nvPr/>
            </p:nvSpPr>
            <p:spPr bwMode="auto">
              <a:xfrm>
                <a:off x="2592" y="3696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1" name="Line 39"/>
              <p:cNvSpPr>
                <a:spLocks noChangeShapeType="1"/>
              </p:cNvSpPr>
              <p:nvPr/>
            </p:nvSpPr>
            <p:spPr bwMode="auto">
              <a:xfrm>
                <a:off x="1008" y="355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2" name="Line 40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3" name="Line 41"/>
              <p:cNvSpPr>
                <a:spLocks noChangeShapeType="1"/>
              </p:cNvSpPr>
              <p:nvPr/>
            </p:nvSpPr>
            <p:spPr bwMode="auto">
              <a:xfrm>
                <a:off x="1008" y="316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4" name="Line 42"/>
              <p:cNvSpPr>
                <a:spLocks noChangeShapeType="1"/>
              </p:cNvSpPr>
              <p:nvPr/>
            </p:nvSpPr>
            <p:spPr bwMode="auto">
              <a:xfrm>
                <a:off x="1008" y="2976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5" name="Line 43"/>
              <p:cNvSpPr>
                <a:spLocks noChangeShapeType="1"/>
              </p:cNvSpPr>
              <p:nvPr/>
            </p:nvSpPr>
            <p:spPr bwMode="auto">
              <a:xfrm>
                <a:off x="1008" y="2784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6" name="Line 44"/>
              <p:cNvSpPr>
                <a:spLocks noChangeShapeType="1"/>
              </p:cNvSpPr>
              <p:nvPr/>
            </p:nvSpPr>
            <p:spPr bwMode="auto">
              <a:xfrm>
                <a:off x="1008" y="2592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7" name="Line 45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68" name="Line 4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4345" name="Group 47"/>
            <p:cNvGrpSpPr>
              <a:grpSpLocks/>
            </p:cNvGrpSpPr>
            <p:nvPr/>
          </p:nvGrpSpPr>
          <p:grpSpPr bwMode="auto">
            <a:xfrm>
              <a:off x="4272" y="2690"/>
              <a:ext cx="1152" cy="334"/>
              <a:chOff x="1440" y="2928"/>
              <a:chExt cx="576" cy="672"/>
            </a:xfrm>
          </p:grpSpPr>
          <p:sp>
            <p:nvSpPr>
              <p:cNvPr id="14348" name="Freeform 48" descr="Horizontal brick"/>
              <p:cNvSpPr>
                <a:spLocks/>
              </p:cNvSpPr>
              <p:nvPr/>
            </p:nvSpPr>
            <p:spPr bwMode="auto">
              <a:xfrm>
                <a:off x="1536" y="2928"/>
                <a:ext cx="96" cy="144"/>
              </a:xfrm>
              <a:custGeom>
                <a:avLst/>
                <a:gdLst>
                  <a:gd name="T0" fmla="*/ 0 w 96"/>
                  <a:gd name="T1" fmla="*/ 144 h 144"/>
                  <a:gd name="T2" fmla="*/ 0 w 96"/>
                  <a:gd name="T3" fmla="*/ 0 h 144"/>
                  <a:gd name="T4" fmla="*/ 96 w 96"/>
                  <a:gd name="T5" fmla="*/ 0 h 144"/>
                  <a:gd name="T6" fmla="*/ 96 w 96"/>
                  <a:gd name="T7" fmla="*/ 96 h 144"/>
                  <a:gd name="T8" fmla="*/ 0 w 96"/>
                  <a:gd name="T9" fmla="*/ 14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44"/>
                  <a:gd name="T17" fmla="*/ 96 w 96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44">
                    <a:moveTo>
                      <a:pt x="0" y="144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  <a:lnTo>
                      <a:pt x="0" y="144"/>
                    </a:lnTo>
                    <a:close/>
                  </a:path>
                </a:pathLst>
              </a:custGeom>
              <a:pattFill prst="horzBrick">
                <a:fgClr>
                  <a:srgbClr val="032389"/>
                </a:fgClr>
                <a:bgClr>
                  <a:srgbClr val="FFFFFF"/>
                </a:bgClr>
              </a:pattFill>
              <a:ln w="38100" cap="flat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4349" name="Rectangle 49"/>
              <p:cNvSpPr>
                <a:spLocks noChangeArrowheads="1"/>
              </p:cNvSpPr>
              <p:nvPr/>
            </p:nvSpPr>
            <p:spPr bwMode="auto">
              <a:xfrm>
                <a:off x="1440" y="3168"/>
                <a:ext cx="576" cy="43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14350" name="Freeform 50"/>
              <p:cNvSpPr>
                <a:spLocks/>
              </p:cNvSpPr>
              <p:nvPr/>
            </p:nvSpPr>
            <p:spPr bwMode="auto">
              <a:xfrm>
                <a:off x="1440" y="2976"/>
                <a:ext cx="576" cy="192"/>
              </a:xfrm>
              <a:custGeom>
                <a:avLst/>
                <a:gdLst>
                  <a:gd name="T0" fmla="*/ 0 w 576"/>
                  <a:gd name="T1" fmla="*/ 192 h 192"/>
                  <a:gd name="T2" fmla="*/ 240 w 576"/>
                  <a:gd name="T3" fmla="*/ 0 h 192"/>
                  <a:gd name="T4" fmla="*/ 336 w 576"/>
                  <a:gd name="T5" fmla="*/ 0 h 192"/>
                  <a:gd name="T6" fmla="*/ 576 w 576"/>
                  <a:gd name="T7" fmla="*/ 192 h 192"/>
                  <a:gd name="T8" fmla="*/ 0 w 576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192"/>
                  <a:gd name="T17" fmla="*/ 576 w 576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192">
                    <a:moveTo>
                      <a:pt x="0" y="192"/>
                    </a:moveTo>
                    <a:lnTo>
                      <a:pt x="240" y="0"/>
                    </a:lnTo>
                    <a:lnTo>
                      <a:pt x="336" y="0"/>
                    </a:lnTo>
                    <a:lnTo>
                      <a:pt x="576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4346" name="AutoShape 51"/>
            <p:cNvSpPr>
              <a:spLocks noChangeArrowheads="1"/>
            </p:cNvSpPr>
            <p:nvPr/>
          </p:nvSpPr>
          <p:spPr bwMode="auto">
            <a:xfrm>
              <a:off x="2496" y="235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 type="none" w="sm" len="sm"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zh-TW" altLang="zh-TW" sz="2400" i="1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14347" name="Text Box 52"/>
            <p:cNvSpPr txBox="1">
              <a:spLocks noChangeArrowheads="1"/>
            </p:cNvSpPr>
            <p:nvPr/>
          </p:nvSpPr>
          <p:spPr bwMode="auto">
            <a:xfrm>
              <a:off x="2418" y="2592"/>
              <a:ext cx="65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400">
                  <a:latin typeface="Times New Roman" pitchFamily="18" charset="0"/>
                  <a:sym typeface="Symbol" pitchFamily="18" charset="2"/>
                </a:rPr>
                <a:t>x  </a:t>
              </a:r>
              <a:r>
                <a:rPr kumimoji="0" lang="en-US" altLang="zh-TW" sz="2400">
                  <a:latin typeface="Times New Roman" pitchFamily="18" charset="0"/>
                </a:rPr>
                <a:t>2,</a:t>
              </a:r>
              <a:br>
                <a:rPr kumimoji="0" lang="en-US" altLang="zh-TW" sz="2400">
                  <a:latin typeface="Times New Roman" pitchFamily="18" charset="0"/>
                </a:rPr>
              </a:br>
              <a:r>
                <a:rPr kumimoji="0" lang="en-US" altLang="zh-TW" sz="2400">
                  <a:latin typeface="Times New Roman" pitchFamily="18" charset="0"/>
                </a:rPr>
                <a:t>y </a:t>
              </a:r>
              <a:r>
                <a:rPr kumimoji="0" lang="en-US" altLang="zh-TW" sz="2400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kumimoji="0" lang="en-US" altLang="zh-TW" sz="2400">
                  <a:latin typeface="Times New Roman" pitchFamily="18" charset="0"/>
                </a:rPr>
                <a:t> 0.5</a:t>
              </a:r>
            </a:p>
          </p:txBody>
        </p:sp>
      </p:grpSp>
      <p:graphicFrame>
        <p:nvGraphicFramePr>
          <p:cNvPr id="709685" name="Object 2"/>
          <p:cNvGraphicFramePr>
            <a:graphicFrameLocks noChangeAspect="1"/>
          </p:cNvGraphicFramePr>
          <p:nvPr/>
        </p:nvGraphicFramePr>
        <p:xfrm>
          <a:off x="2916238" y="2924175"/>
          <a:ext cx="2547937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方程式" r:id="rId4" imgW="850900" imgH="457200" progId="Equation.3">
                  <p:embed/>
                </p:oleObj>
              </mc:Choice>
              <mc:Fallback>
                <p:oleObj name="方程式" r:id="rId4" imgW="8509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24175"/>
                        <a:ext cx="2547937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All 2D Linear Transformations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7993062" cy="51847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mtClean="0"/>
              <a:t>Linear transformations are combinations of </a:t>
            </a:r>
            <a:r>
              <a:rPr lang="en-US" altLang="zh-TW" smtClean="0">
                <a:latin typeface="Arial" charset="0"/>
              </a:rPr>
              <a:t>…</a:t>
            </a:r>
            <a:endParaRPr lang="en-US" altLang="zh-TW" smtClean="0"/>
          </a:p>
          <a:p>
            <a:pPr lvl="1">
              <a:lnSpc>
                <a:spcPct val="90000"/>
              </a:lnSpc>
            </a:pPr>
            <a:r>
              <a:rPr lang="en-US" altLang="zh-TW" smtClean="0"/>
              <a:t>Scale,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Rotation,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Shear, and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Mirror</a:t>
            </a:r>
          </a:p>
          <a:p>
            <a:pPr>
              <a:lnSpc>
                <a:spcPct val="90000"/>
              </a:lnSpc>
            </a:pPr>
            <a:r>
              <a:rPr lang="en-US" altLang="zh-TW" smtClean="0"/>
              <a:t>Properties of linear transformations:</a:t>
            </a:r>
          </a:p>
          <a:p>
            <a:pPr lvl="1">
              <a:lnSpc>
                <a:spcPct val="90000"/>
              </a:lnSpc>
            </a:pPr>
            <a:r>
              <a:rPr lang="en-US" altLang="zh-TW" smtClean="0">
                <a:solidFill>
                  <a:srgbClr val="FF0000"/>
                </a:solidFill>
              </a:rPr>
              <a:t>Origin maps to origin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Lines map to lines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Parallel lines remain parallel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Ratios are preserved</a:t>
            </a:r>
          </a:p>
          <a:p>
            <a:pPr lvl="1">
              <a:lnSpc>
                <a:spcPct val="90000"/>
              </a:lnSpc>
            </a:pPr>
            <a:r>
              <a:rPr lang="en-US" altLang="zh-TW" smtClean="0"/>
              <a:t>Closed under composition</a:t>
            </a: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5724525" y="4868863"/>
          <a:ext cx="302418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Equation" r:id="rId4" imgW="1117600" imgH="457200" progId="Equation.3">
                  <p:embed/>
                </p:oleObj>
              </mc:Choice>
              <mc:Fallback>
                <p:oleObj name="Equation" r:id="rId4" imgW="1117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868863"/>
                        <a:ext cx="3024188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2x2 Matrices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What types of transformations can </a:t>
            </a:r>
            <a:r>
              <a:rPr lang="en-US" altLang="zh-TW" smtClean="0">
                <a:solidFill>
                  <a:srgbClr val="FF0000"/>
                </a:solidFill>
              </a:rPr>
              <a:t>not</a:t>
            </a:r>
            <a:r>
              <a:rPr lang="en-US" altLang="zh-TW" smtClean="0"/>
              <a:t> be </a:t>
            </a:r>
            <a:br>
              <a:rPr lang="en-US" altLang="zh-TW" smtClean="0"/>
            </a:br>
            <a:r>
              <a:rPr lang="en-US" altLang="zh-TW" smtClean="0"/>
              <a:t>represented with a 2x2 matrix?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38200" y="2757488"/>
            <a:ext cx="2400300" cy="1546225"/>
            <a:chOff x="528" y="1737"/>
            <a:chExt cx="1512" cy="974"/>
          </a:xfrm>
        </p:grpSpPr>
        <p:sp>
          <p:nvSpPr>
            <p:cNvPr id="16391" name="Text Box 4"/>
            <p:cNvSpPr txBox="1">
              <a:spLocks noChangeArrowheads="1"/>
            </p:cNvSpPr>
            <p:nvPr/>
          </p:nvSpPr>
          <p:spPr bwMode="auto">
            <a:xfrm>
              <a:off x="528" y="1737"/>
              <a:ext cx="15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zh-TW" sz="2800">
                  <a:solidFill>
                    <a:schemeClr val="tx2"/>
                  </a:solidFill>
                  <a:latin typeface="Times New Roman" pitchFamily="18" charset="0"/>
                </a:rPr>
                <a:t>2D Translation?</a:t>
              </a:r>
            </a:p>
          </p:txBody>
        </p:sp>
        <p:graphicFrame>
          <p:nvGraphicFramePr>
            <p:cNvPr id="16392" name="Object 2"/>
            <p:cNvGraphicFramePr>
              <a:graphicFrameLocks noChangeAspect="1"/>
            </p:cNvGraphicFramePr>
            <p:nvPr/>
          </p:nvGraphicFramePr>
          <p:xfrm>
            <a:off x="866" y="2077"/>
            <a:ext cx="898" cy="6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Equation" r:id="rId4" imgW="647700" imgH="457200" progId="Equation.3">
                    <p:embed/>
                  </p:oleObj>
                </mc:Choice>
                <mc:Fallback>
                  <p:oleObj name="Equation" r:id="rId4" imgW="647700" imgH="4572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" y="2077"/>
                          <a:ext cx="898" cy="6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21926" name="Text Box 6"/>
          <p:cNvSpPr txBox="1">
            <a:spLocks noChangeArrowheads="1"/>
          </p:cNvSpPr>
          <p:nvPr/>
        </p:nvSpPr>
        <p:spPr bwMode="auto">
          <a:xfrm>
            <a:off x="1219200" y="4568825"/>
            <a:ext cx="6488113" cy="97472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chemeClr val="tx2"/>
                </a:solidFill>
                <a:latin typeface="Times New Roman" pitchFamily="18" charset="0"/>
              </a:rPr>
              <a:t>Only linear 2D transformations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chemeClr val="tx2"/>
                </a:solidFill>
                <a:latin typeface="Times New Roman" pitchFamily="18" charset="0"/>
              </a:rPr>
              <a:t>can be represented with a 2x2 matrix</a:t>
            </a:r>
          </a:p>
        </p:txBody>
      </p:sp>
      <p:sp>
        <p:nvSpPr>
          <p:cNvPr id="721927" name="Text Box 7"/>
          <p:cNvSpPr txBox="1">
            <a:spLocks noChangeArrowheads="1"/>
          </p:cNvSpPr>
          <p:nvPr/>
        </p:nvSpPr>
        <p:spPr bwMode="auto">
          <a:xfrm>
            <a:off x="3217863" y="3505200"/>
            <a:ext cx="725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FF0000"/>
                </a:solidFill>
                <a:latin typeface="Times New Roman" pitchFamily="18" charset="0"/>
              </a:rPr>
              <a:t>NO!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26" grpId="0" animBg="1"/>
      <p:bldP spid="7219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Translation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513"/>
            <a:ext cx="4049713" cy="5472112"/>
          </a:xfrm>
        </p:spPr>
        <p:txBody>
          <a:bodyPr/>
          <a:lstStyle/>
          <a:p>
            <a:r>
              <a:rPr lang="en-US" altLang="zh-TW" sz="2400" smtClean="0"/>
              <a:t>Example of translation</a:t>
            </a:r>
          </a:p>
          <a:p>
            <a:endParaRPr lang="en-US" altLang="zh-TW" sz="2400" smtClean="0">
              <a:latin typeface="Symbol" pitchFamily="18" charset="2"/>
              <a:sym typeface="Symbol" pitchFamily="18" charset="2"/>
            </a:endParaRPr>
          </a:p>
        </p:txBody>
      </p:sp>
      <p:graphicFrame>
        <p:nvGraphicFramePr>
          <p:cNvPr id="17412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894263" y="2486025"/>
          <a:ext cx="31750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Equation" r:id="rId4" imgW="1943100" imgH="736600" progId="Equation.3">
                  <p:embed/>
                </p:oleObj>
              </mc:Choice>
              <mc:Fallback>
                <p:oleObj name="Equation" r:id="rId4" imgW="1943100" imgH="736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3" y="2486025"/>
                        <a:ext cx="31750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711200" y="3962400"/>
            <a:ext cx="2541588" cy="2287588"/>
            <a:chOff x="816" y="2208"/>
            <a:chExt cx="1920" cy="1728"/>
          </a:xfrm>
        </p:grpSpPr>
        <p:sp>
          <p:nvSpPr>
            <p:cNvPr id="17447" name="Line 6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8" name="Line 7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9" name="Line 8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0" name="Line 9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1" name="Line 10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2" name="Line 11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3" name="Line 12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4" name="Line 13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5" name="Line 14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6" name="Line 15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7" name="Line 16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8" name="Line 17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59" name="Line 18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0" name="Line 19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1" name="Line 20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2" name="Line 21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3" name="Line 22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64" name="Line 23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7414" name="Group 24"/>
          <p:cNvGrpSpPr>
            <a:grpSpLocks/>
          </p:cNvGrpSpPr>
          <p:nvPr/>
        </p:nvGrpSpPr>
        <p:grpSpPr bwMode="auto">
          <a:xfrm>
            <a:off x="1536700" y="4851400"/>
            <a:ext cx="763588" cy="890588"/>
            <a:chOff x="1440" y="2928"/>
            <a:chExt cx="576" cy="672"/>
          </a:xfrm>
        </p:grpSpPr>
        <p:sp>
          <p:nvSpPr>
            <p:cNvPr id="17444" name="Freeform 25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5" name="Rectangle 26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17446" name="Freeform 27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7415" name="Group 28"/>
          <p:cNvGrpSpPr>
            <a:grpSpLocks/>
          </p:cNvGrpSpPr>
          <p:nvPr/>
        </p:nvGrpSpPr>
        <p:grpSpPr bwMode="auto">
          <a:xfrm>
            <a:off x="4524375" y="3962400"/>
            <a:ext cx="2541588" cy="2287588"/>
            <a:chOff x="816" y="2208"/>
            <a:chExt cx="1920" cy="1728"/>
          </a:xfrm>
        </p:grpSpPr>
        <p:sp>
          <p:nvSpPr>
            <p:cNvPr id="17426" name="Line 29"/>
            <p:cNvSpPr>
              <a:spLocks noChangeShapeType="1"/>
            </p:cNvSpPr>
            <p:nvPr/>
          </p:nvSpPr>
          <p:spPr bwMode="auto">
            <a:xfrm>
              <a:off x="1056" y="2208"/>
              <a:ext cx="0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7" name="Line 30"/>
            <p:cNvSpPr>
              <a:spLocks noChangeShapeType="1"/>
            </p:cNvSpPr>
            <p:nvPr/>
          </p:nvSpPr>
          <p:spPr bwMode="auto">
            <a:xfrm>
              <a:off x="816" y="3744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8" name="Line 31"/>
            <p:cNvSpPr>
              <a:spLocks noChangeShapeType="1"/>
            </p:cNvSpPr>
            <p:nvPr/>
          </p:nvSpPr>
          <p:spPr bwMode="auto">
            <a:xfrm>
              <a:off x="124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9" name="Line 32"/>
            <p:cNvSpPr>
              <a:spLocks noChangeShapeType="1"/>
            </p:cNvSpPr>
            <p:nvPr/>
          </p:nvSpPr>
          <p:spPr bwMode="auto">
            <a:xfrm>
              <a:off x="144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0" name="Line 33"/>
            <p:cNvSpPr>
              <a:spLocks noChangeShapeType="1"/>
            </p:cNvSpPr>
            <p:nvPr/>
          </p:nvSpPr>
          <p:spPr bwMode="auto">
            <a:xfrm>
              <a:off x="163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1" name="Line 34"/>
            <p:cNvSpPr>
              <a:spLocks noChangeShapeType="1"/>
            </p:cNvSpPr>
            <p:nvPr/>
          </p:nvSpPr>
          <p:spPr bwMode="auto">
            <a:xfrm>
              <a:off x="1824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2" name="Line 35"/>
            <p:cNvSpPr>
              <a:spLocks noChangeShapeType="1"/>
            </p:cNvSpPr>
            <p:nvPr/>
          </p:nvSpPr>
          <p:spPr bwMode="auto">
            <a:xfrm>
              <a:off x="2016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3" name="Line 36"/>
            <p:cNvSpPr>
              <a:spLocks noChangeShapeType="1"/>
            </p:cNvSpPr>
            <p:nvPr/>
          </p:nvSpPr>
          <p:spPr bwMode="auto">
            <a:xfrm>
              <a:off x="2208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4" name="Line 37"/>
            <p:cNvSpPr>
              <a:spLocks noChangeShapeType="1"/>
            </p:cNvSpPr>
            <p:nvPr/>
          </p:nvSpPr>
          <p:spPr bwMode="auto">
            <a:xfrm>
              <a:off x="2400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5" name="Line 38"/>
            <p:cNvSpPr>
              <a:spLocks noChangeShapeType="1"/>
            </p:cNvSpPr>
            <p:nvPr/>
          </p:nvSpPr>
          <p:spPr bwMode="auto">
            <a:xfrm>
              <a:off x="2592" y="3696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6" name="Line 39"/>
            <p:cNvSpPr>
              <a:spLocks noChangeShapeType="1"/>
            </p:cNvSpPr>
            <p:nvPr/>
          </p:nvSpPr>
          <p:spPr bwMode="auto">
            <a:xfrm>
              <a:off x="1008" y="355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7" name="Line 40"/>
            <p:cNvSpPr>
              <a:spLocks noChangeShapeType="1"/>
            </p:cNvSpPr>
            <p:nvPr/>
          </p:nvSpPr>
          <p:spPr bwMode="auto">
            <a:xfrm>
              <a:off x="1008" y="336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8" name="Line 41"/>
            <p:cNvSpPr>
              <a:spLocks noChangeShapeType="1"/>
            </p:cNvSpPr>
            <p:nvPr/>
          </p:nvSpPr>
          <p:spPr bwMode="auto">
            <a:xfrm>
              <a:off x="1008" y="316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39" name="Line 42"/>
            <p:cNvSpPr>
              <a:spLocks noChangeShapeType="1"/>
            </p:cNvSpPr>
            <p:nvPr/>
          </p:nvSpPr>
          <p:spPr bwMode="auto">
            <a:xfrm>
              <a:off x="1008" y="2976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0" name="Line 43"/>
            <p:cNvSpPr>
              <a:spLocks noChangeShapeType="1"/>
            </p:cNvSpPr>
            <p:nvPr/>
          </p:nvSpPr>
          <p:spPr bwMode="auto">
            <a:xfrm>
              <a:off x="1008" y="2784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1" name="Line 44"/>
            <p:cNvSpPr>
              <a:spLocks noChangeShapeType="1"/>
            </p:cNvSpPr>
            <p:nvPr/>
          </p:nvSpPr>
          <p:spPr bwMode="auto">
            <a:xfrm>
              <a:off x="1008" y="259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2" name="Line 45"/>
            <p:cNvSpPr>
              <a:spLocks noChangeShapeType="1"/>
            </p:cNvSpPr>
            <p:nvPr/>
          </p:nvSpPr>
          <p:spPr bwMode="auto">
            <a:xfrm>
              <a:off x="1008" y="2400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43" name="Line 46"/>
            <p:cNvSpPr>
              <a:spLocks noChangeShapeType="1"/>
            </p:cNvSpPr>
            <p:nvPr/>
          </p:nvSpPr>
          <p:spPr bwMode="auto">
            <a:xfrm>
              <a:off x="1008" y="2208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7416" name="AutoShape 47"/>
          <p:cNvSpPr>
            <a:spLocks noChangeArrowheads="1"/>
          </p:cNvSpPr>
          <p:nvPr/>
        </p:nvSpPr>
        <p:spPr bwMode="auto">
          <a:xfrm>
            <a:off x="3506788" y="497840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417" name="Text Box 48"/>
          <p:cNvSpPr txBox="1">
            <a:spLocks noChangeArrowheads="1"/>
          </p:cNvSpPr>
          <p:nvPr/>
        </p:nvSpPr>
        <p:spPr bwMode="auto">
          <a:xfrm>
            <a:off x="3460750" y="5229225"/>
            <a:ext cx="7508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  <a:sym typeface="Symbol" pitchFamily="18" charset="2"/>
              </a:rPr>
              <a:t>t</a:t>
            </a:r>
            <a:r>
              <a:rPr kumimoji="0" lang="en-US" altLang="zh-TW" sz="2400" baseline="-25000">
                <a:latin typeface="Times New Roman" pitchFamily="18" charset="0"/>
                <a:sym typeface="Symbol" pitchFamily="18" charset="2"/>
              </a:rPr>
              <a:t>x</a:t>
            </a:r>
            <a:r>
              <a:rPr kumimoji="0" lang="en-US" altLang="zh-TW" sz="2400">
                <a:latin typeface="Times New Roman" pitchFamily="18" charset="0"/>
                <a:sym typeface="Symbol" pitchFamily="18" charset="2"/>
              </a:rPr>
              <a:t> = 2</a:t>
            </a:r>
            <a:r>
              <a:rPr kumimoji="0" lang="en-US" altLang="zh-TW" sz="2400">
                <a:latin typeface="Times New Roman" pitchFamily="18" charset="0"/>
              </a:rPr>
              <a:t/>
            </a:r>
            <a:br>
              <a:rPr kumimoji="0" lang="en-US" altLang="zh-TW" sz="2400">
                <a:latin typeface="Times New Roman" pitchFamily="18" charset="0"/>
              </a:rPr>
            </a:br>
            <a:r>
              <a:rPr kumimoji="0" lang="en-US" altLang="zh-TW" sz="2400">
                <a:latin typeface="Times New Roman" pitchFamily="18" charset="0"/>
              </a:rPr>
              <a:t>t</a:t>
            </a:r>
            <a:r>
              <a:rPr kumimoji="0" lang="en-US" altLang="zh-TW" sz="2400" baseline="-25000">
                <a:latin typeface="Times New Roman" pitchFamily="18" charset="0"/>
              </a:rPr>
              <a:t>y</a:t>
            </a:r>
            <a:r>
              <a:rPr kumimoji="0" lang="en-US" altLang="zh-TW" sz="2400">
                <a:latin typeface="Times New Roman" pitchFamily="18" charset="0"/>
              </a:rPr>
              <a:t> </a:t>
            </a:r>
            <a:r>
              <a:rPr kumimoji="0" lang="en-US" altLang="zh-TW" sz="2400">
                <a:latin typeface="Times New Roman" pitchFamily="18" charset="0"/>
                <a:sym typeface="Symbol" pitchFamily="18" charset="2"/>
              </a:rPr>
              <a:t>= 1</a:t>
            </a:r>
            <a:endParaRPr kumimoji="0" lang="en-US" altLang="zh-TW" sz="2400">
              <a:latin typeface="Times New Roman" pitchFamily="18" charset="0"/>
            </a:endParaRPr>
          </a:p>
        </p:txBody>
      </p:sp>
      <p:grpSp>
        <p:nvGrpSpPr>
          <p:cNvPr id="17418" name="Group 49"/>
          <p:cNvGrpSpPr>
            <a:grpSpLocks/>
          </p:cNvGrpSpPr>
          <p:nvPr/>
        </p:nvGrpSpPr>
        <p:grpSpPr bwMode="auto">
          <a:xfrm>
            <a:off x="5859463" y="4648200"/>
            <a:ext cx="763587" cy="890588"/>
            <a:chOff x="1440" y="2928"/>
            <a:chExt cx="576" cy="672"/>
          </a:xfrm>
        </p:grpSpPr>
        <p:sp>
          <p:nvSpPr>
            <p:cNvPr id="17423" name="Freeform 50" descr="Horizontal brick"/>
            <p:cNvSpPr>
              <a:spLocks/>
            </p:cNvSpPr>
            <p:nvPr/>
          </p:nvSpPr>
          <p:spPr bwMode="auto">
            <a:xfrm>
              <a:off x="1536" y="2928"/>
              <a:ext cx="96" cy="144"/>
            </a:xfrm>
            <a:custGeom>
              <a:avLst/>
              <a:gdLst>
                <a:gd name="T0" fmla="*/ 0 w 96"/>
                <a:gd name="T1" fmla="*/ 144 h 144"/>
                <a:gd name="T2" fmla="*/ 0 w 96"/>
                <a:gd name="T3" fmla="*/ 0 h 144"/>
                <a:gd name="T4" fmla="*/ 96 w 96"/>
                <a:gd name="T5" fmla="*/ 0 h 144"/>
                <a:gd name="T6" fmla="*/ 96 w 96"/>
                <a:gd name="T7" fmla="*/ 96 h 144"/>
                <a:gd name="T8" fmla="*/ 0 w 96"/>
                <a:gd name="T9" fmla="*/ 144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4"/>
                <a:gd name="T17" fmla="*/ 96 w 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4">
                  <a:moveTo>
                    <a:pt x="0" y="144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96"/>
                  </a:lnTo>
                  <a:lnTo>
                    <a:pt x="0" y="144"/>
                  </a:lnTo>
                  <a:close/>
                </a:path>
              </a:pathLst>
            </a:custGeom>
            <a:pattFill prst="horzBrick">
              <a:fgClr>
                <a:srgbClr val="032389"/>
              </a:fgClr>
              <a:bgClr>
                <a:srgbClr val="FFFFFF"/>
              </a:bgClr>
            </a:pattFill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4" name="Rectangle 51"/>
            <p:cNvSpPr>
              <a:spLocks noChangeArrowheads="1"/>
            </p:cNvSpPr>
            <p:nvPr/>
          </p:nvSpPr>
          <p:spPr bwMode="auto">
            <a:xfrm>
              <a:off x="1440" y="3168"/>
              <a:ext cx="576" cy="43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17425" name="Freeform 52"/>
            <p:cNvSpPr>
              <a:spLocks/>
            </p:cNvSpPr>
            <p:nvPr/>
          </p:nvSpPr>
          <p:spPr bwMode="auto">
            <a:xfrm>
              <a:off x="1440" y="2976"/>
              <a:ext cx="576" cy="192"/>
            </a:xfrm>
            <a:custGeom>
              <a:avLst/>
              <a:gdLst>
                <a:gd name="T0" fmla="*/ 0 w 576"/>
                <a:gd name="T1" fmla="*/ 192 h 192"/>
                <a:gd name="T2" fmla="*/ 240 w 576"/>
                <a:gd name="T3" fmla="*/ 0 h 192"/>
                <a:gd name="T4" fmla="*/ 336 w 576"/>
                <a:gd name="T5" fmla="*/ 0 h 192"/>
                <a:gd name="T6" fmla="*/ 576 w 576"/>
                <a:gd name="T7" fmla="*/ 192 h 192"/>
                <a:gd name="T8" fmla="*/ 0 w 576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92"/>
                <a:gd name="T17" fmla="*/ 576 w 576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92">
                  <a:moveTo>
                    <a:pt x="0" y="192"/>
                  </a:moveTo>
                  <a:lnTo>
                    <a:pt x="240" y="0"/>
                  </a:lnTo>
                  <a:lnTo>
                    <a:pt x="336" y="0"/>
                  </a:lnTo>
                  <a:lnTo>
                    <a:pt x="576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7419" name="AutoShape 53"/>
          <p:cNvSpPr>
            <a:spLocks noChangeArrowheads="1"/>
          </p:cNvSpPr>
          <p:nvPr/>
        </p:nvSpPr>
        <p:spPr bwMode="auto">
          <a:xfrm>
            <a:off x="74168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7420" name="AutoShape 54"/>
          <p:cNvSpPr>
            <a:spLocks noChangeArrowheads="1"/>
          </p:cNvSpPr>
          <p:nvPr/>
        </p:nvSpPr>
        <p:spPr bwMode="auto">
          <a:xfrm>
            <a:off x="6535738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7421" name="AutoShape 55"/>
          <p:cNvSpPr>
            <a:spLocks noChangeArrowheads="1"/>
          </p:cNvSpPr>
          <p:nvPr/>
        </p:nvSpPr>
        <p:spPr bwMode="auto">
          <a:xfrm>
            <a:off x="4800600" y="1876425"/>
            <a:ext cx="381000" cy="333375"/>
          </a:xfrm>
          <a:prstGeom prst="downArrow">
            <a:avLst>
              <a:gd name="adj1" fmla="val 46870"/>
              <a:gd name="adj2" fmla="val 4702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7422" name="Rectangle 56"/>
          <p:cNvSpPr>
            <a:spLocks noChangeArrowheads="1"/>
          </p:cNvSpPr>
          <p:nvPr/>
        </p:nvSpPr>
        <p:spPr bwMode="auto">
          <a:xfrm>
            <a:off x="4510088" y="1293813"/>
            <a:ext cx="3900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buFontTx/>
              <a:buNone/>
            </a:pPr>
            <a:r>
              <a:rPr kumimoji="0" lang="en-US" altLang="zh-TW" sz="2400">
                <a:solidFill>
                  <a:schemeClr val="tx2"/>
                </a:solidFill>
                <a:latin typeface="Times New Roman" pitchFamily="18" charset="0"/>
              </a:rPr>
              <a:t>Homogeneous Coordinates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Affine Transformations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81088"/>
            <a:ext cx="8566150" cy="4940300"/>
          </a:xfrm>
        </p:spPr>
        <p:txBody>
          <a:bodyPr/>
          <a:lstStyle/>
          <a:p>
            <a:r>
              <a:rPr lang="en-US" altLang="zh-TW" smtClean="0"/>
              <a:t>Affine transformations are combinations of </a:t>
            </a:r>
            <a:r>
              <a:rPr lang="en-US" altLang="zh-TW" smtClean="0">
                <a:latin typeface="Arial" charset="0"/>
              </a:rPr>
              <a:t>…</a:t>
            </a:r>
            <a:endParaRPr lang="en-US" altLang="zh-TW" smtClean="0"/>
          </a:p>
          <a:p>
            <a:pPr lvl="1"/>
            <a:r>
              <a:rPr lang="en-US" altLang="zh-TW" smtClean="0"/>
              <a:t>Linear transformations, and</a:t>
            </a:r>
          </a:p>
          <a:p>
            <a:pPr lvl="1"/>
            <a:r>
              <a:rPr lang="en-US" altLang="zh-TW" smtClean="0"/>
              <a:t>Translations</a:t>
            </a:r>
          </a:p>
          <a:p>
            <a:r>
              <a:rPr lang="en-US" altLang="zh-TW" smtClean="0"/>
              <a:t>Properties of affine transformations:</a:t>
            </a:r>
          </a:p>
          <a:p>
            <a:pPr lvl="1"/>
            <a:r>
              <a:rPr lang="en-US" altLang="zh-TW" smtClean="0">
                <a:solidFill>
                  <a:srgbClr val="0000FF"/>
                </a:solidFill>
              </a:rPr>
              <a:t>Origin does not necessarily map to origin</a:t>
            </a:r>
          </a:p>
          <a:p>
            <a:pPr lvl="1"/>
            <a:r>
              <a:rPr lang="en-US" altLang="zh-TW" smtClean="0"/>
              <a:t>Lines map to lines</a:t>
            </a:r>
          </a:p>
          <a:p>
            <a:pPr lvl="1"/>
            <a:r>
              <a:rPr lang="en-US" altLang="zh-TW" smtClean="0"/>
              <a:t>Parallel lines remain parallel</a:t>
            </a:r>
          </a:p>
          <a:p>
            <a:pPr lvl="1"/>
            <a:r>
              <a:rPr lang="en-US" altLang="zh-TW" smtClean="0"/>
              <a:t>Ratios are preserved</a:t>
            </a:r>
          </a:p>
          <a:p>
            <a:pPr lvl="1"/>
            <a:r>
              <a:rPr lang="en-US" altLang="zh-TW" smtClean="0"/>
              <a:t>Closed under composition</a:t>
            </a:r>
          </a:p>
          <a:p>
            <a:pPr lvl="1"/>
            <a:r>
              <a:rPr lang="en-US" altLang="zh-TW" smtClean="0"/>
              <a:t>Models change of basis</a:t>
            </a:r>
          </a:p>
        </p:txBody>
      </p:sp>
      <p:graphicFrame>
        <p:nvGraphicFramePr>
          <p:cNvPr id="18436" name="Object 2"/>
          <p:cNvGraphicFramePr>
            <a:graphicFrameLocks noChangeAspect="1"/>
          </p:cNvGraphicFramePr>
          <p:nvPr/>
        </p:nvGraphicFramePr>
        <p:xfrm>
          <a:off x="5076825" y="4868863"/>
          <a:ext cx="3743325" cy="15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4" imgW="1371600" imgH="583920" progId="Equation.3">
                  <p:embed/>
                </p:oleObj>
              </mc:Choice>
              <mc:Fallback>
                <p:oleObj name="Equation" r:id="rId4" imgW="1371600" imgH="5839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868863"/>
                        <a:ext cx="3743325" cy="159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28012" cy="633412"/>
          </a:xfrm>
        </p:spPr>
        <p:txBody>
          <a:bodyPr/>
          <a:lstStyle/>
          <a:p>
            <a:r>
              <a:rPr lang="en-US" altLang="zh-TW" smtClean="0"/>
              <a:t>Projective Transformations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981075"/>
            <a:ext cx="8566150" cy="4940300"/>
          </a:xfrm>
        </p:spPr>
        <p:txBody>
          <a:bodyPr/>
          <a:lstStyle/>
          <a:p>
            <a:r>
              <a:rPr lang="en-US" altLang="zh-TW" smtClean="0"/>
              <a:t>Projective transformations </a:t>
            </a:r>
            <a:r>
              <a:rPr lang="en-US" altLang="zh-TW" smtClean="0">
                <a:latin typeface="Arial" charset="0"/>
              </a:rPr>
              <a:t>…</a:t>
            </a:r>
            <a:endParaRPr lang="en-US" altLang="zh-TW" smtClean="0"/>
          </a:p>
          <a:p>
            <a:pPr lvl="1"/>
            <a:r>
              <a:rPr lang="en-US" altLang="zh-TW" smtClean="0"/>
              <a:t>Affine transformations, and</a:t>
            </a:r>
          </a:p>
          <a:p>
            <a:pPr lvl="1"/>
            <a:r>
              <a:rPr lang="en-US" altLang="zh-TW" smtClean="0"/>
              <a:t>Projective warps</a:t>
            </a:r>
          </a:p>
          <a:p>
            <a:r>
              <a:rPr lang="en-US" altLang="zh-TW" smtClean="0"/>
              <a:t>Properties of projective transformations:</a:t>
            </a:r>
          </a:p>
          <a:p>
            <a:pPr lvl="1"/>
            <a:r>
              <a:rPr lang="en-US" altLang="zh-TW" smtClean="0">
                <a:solidFill>
                  <a:srgbClr val="0000FF"/>
                </a:solidFill>
              </a:rPr>
              <a:t>Origin does not necessarily map to origin</a:t>
            </a:r>
          </a:p>
          <a:p>
            <a:pPr lvl="1"/>
            <a:r>
              <a:rPr lang="en-US" altLang="zh-TW" smtClean="0"/>
              <a:t>Lines map to lines</a:t>
            </a:r>
          </a:p>
          <a:p>
            <a:pPr lvl="1"/>
            <a:r>
              <a:rPr lang="en-US" altLang="zh-TW" smtClean="0">
                <a:solidFill>
                  <a:srgbClr val="0000FF"/>
                </a:solidFill>
              </a:rPr>
              <a:t>Parallel lines do not necessarily remain parallel</a:t>
            </a:r>
          </a:p>
          <a:p>
            <a:pPr lvl="1"/>
            <a:r>
              <a:rPr lang="en-US" altLang="zh-TW" smtClean="0">
                <a:solidFill>
                  <a:srgbClr val="0000FF"/>
                </a:solidFill>
              </a:rPr>
              <a:t>Ratios are not preserved</a:t>
            </a:r>
          </a:p>
          <a:p>
            <a:pPr lvl="1"/>
            <a:r>
              <a:rPr lang="en-US" altLang="zh-TW" smtClean="0"/>
              <a:t>Closed under composition</a:t>
            </a:r>
          </a:p>
          <a:p>
            <a:pPr lvl="1"/>
            <a:r>
              <a:rPr lang="en-US" altLang="zh-TW" smtClean="0"/>
              <a:t>Models change of basis</a:t>
            </a: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5292725" y="4868863"/>
          <a:ext cx="3635375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4" imgW="1384300" imgH="584200" progId="Equation.DSMT4">
                  <p:embed/>
                </p:oleObj>
              </mc:Choice>
              <mc:Fallback>
                <p:oleObj name="Equation" r:id="rId4" imgW="1384300" imgH="584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868863"/>
                        <a:ext cx="3635375" cy="153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warping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439862"/>
          </a:xfrm>
        </p:spPr>
        <p:txBody>
          <a:bodyPr/>
          <a:lstStyle/>
          <a:p>
            <a:r>
              <a:rPr lang="en-US" altLang="zh-TW" smtClean="0"/>
              <a:t>Given a coordinate transform </a:t>
            </a:r>
            <a:r>
              <a:rPr lang="en-US" altLang="zh-TW" b="1" i="1" smtClean="0"/>
              <a:t>x</a:t>
            </a:r>
            <a:r>
              <a:rPr lang="en-US" altLang="zh-TW" b="1" i="1" smtClean="0">
                <a:latin typeface="Arial" charset="0"/>
              </a:rPr>
              <a:t>’</a:t>
            </a:r>
            <a:r>
              <a:rPr lang="en-US" altLang="zh-TW" b="1" i="1" smtClean="0"/>
              <a:t> </a:t>
            </a:r>
            <a:r>
              <a:rPr lang="en-US" altLang="zh-TW" smtClean="0"/>
              <a:t>=</a:t>
            </a:r>
            <a:r>
              <a:rPr lang="en-US" altLang="zh-TW" b="1" i="1" smtClean="0"/>
              <a:t> T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and a source image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), how do we compute a transformed image </a:t>
            </a:r>
            <a:r>
              <a:rPr lang="en-US" altLang="zh-TW" b="1" i="1" smtClean="0"/>
              <a:t>I</a:t>
            </a:r>
            <a:r>
              <a:rPr lang="en-US" altLang="zh-TW" b="1" i="1" smtClean="0">
                <a:latin typeface="Arial" charset="0"/>
              </a:rPr>
              <a:t>’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b="1" i="1" smtClean="0">
                <a:latin typeface="Arial" charset="0"/>
              </a:rPr>
              <a:t>’</a:t>
            </a:r>
            <a:r>
              <a:rPr lang="en-US" altLang="zh-TW" smtClean="0"/>
              <a:t>)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T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))?</a:t>
            </a:r>
          </a:p>
        </p:txBody>
      </p:sp>
      <p:pic>
        <p:nvPicPr>
          <p:cNvPr id="20484" name="Picture 4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rot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I’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0498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9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0489" name="Group 11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0496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497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0492" name="Rectangle 16"/>
          <p:cNvSpPr>
            <a:spLocks noChangeArrowheads="1"/>
          </p:cNvSpPr>
          <p:nvPr/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0494" name="Freeform 18"/>
          <p:cNvSpPr>
            <a:spLocks/>
          </p:cNvSpPr>
          <p:nvPr/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504031250 h 288"/>
              <a:gd name="T2" fmla="*/ 2147483647 w 2160"/>
              <a:gd name="T3" fmla="*/ 0 h 288"/>
              <a:gd name="T4" fmla="*/ 2147483647 w 2160"/>
              <a:gd name="T5" fmla="*/ 504031250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T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152525"/>
          </a:xfrm>
          <a:noFill/>
        </p:spPr>
        <p:txBody>
          <a:bodyPr/>
          <a:lstStyle/>
          <a:p>
            <a:r>
              <a:rPr lang="en-US" altLang="zh-TW" smtClean="0"/>
              <a:t>Send each pixel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to its corresponding location </a:t>
            </a:r>
            <a:r>
              <a:rPr lang="en-US" altLang="zh-TW" b="1" i="1" smtClean="0"/>
              <a:t>x’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T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in </a:t>
            </a:r>
            <a:r>
              <a:rPr lang="en-US" altLang="zh-TW" b="1" i="1" smtClean="0"/>
              <a:t>I’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</a:t>
            </a:r>
          </a:p>
        </p:txBody>
      </p:sp>
      <p:pic>
        <p:nvPicPr>
          <p:cNvPr id="21508" name="Picture 6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rot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I’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1512" name="Group 10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1523" name="Line 11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4" name="Line 12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1513" name="Group 13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1521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2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514" name="Text Box 16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375826" name="Rectangle 18"/>
          <p:cNvSpPr>
            <a:spLocks noChangeArrowheads="1"/>
          </p:cNvSpPr>
          <p:nvPr/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375827" name="Rectangle 19"/>
          <p:cNvSpPr>
            <a:spLocks noChangeArrowheads="1"/>
          </p:cNvSpPr>
          <p:nvPr/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22525" y="4724400"/>
            <a:ext cx="3352800" cy="533400"/>
            <a:chOff x="1526" y="2976"/>
            <a:chExt cx="2112" cy="336"/>
          </a:xfrm>
        </p:grpSpPr>
        <p:sp>
          <p:nvSpPr>
            <p:cNvPr id="21519" name="Freeform 20"/>
            <p:cNvSpPr>
              <a:spLocks/>
            </p:cNvSpPr>
            <p:nvPr/>
          </p:nvSpPr>
          <p:spPr bwMode="auto">
            <a:xfrm>
              <a:off x="1526" y="2976"/>
              <a:ext cx="2112" cy="240"/>
            </a:xfrm>
            <a:custGeom>
              <a:avLst/>
              <a:gdLst>
                <a:gd name="T0" fmla="*/ 0 w 2160"/>
                <a:gd name="T1" fmla="*/ 200 h 288"/>
                <a:gd name="T2" fmla="*/ 1101 w 2160"/>
                <a:gd name="T3" fmla="*/ 0 h 288"/>
                <a:gd name="T4" fmla="*/ 2065 w 2160"/>
                <a:gd name="T5" fmla="*/ 200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520" name="Text Box 21"/>
            <p:cNvSpPr txBox="1">
              <a:spLocks noChangeArrowheads="1"/>
            </p:cNvSpPr>
            <p:nvPr/>
          </p:nvSpPr>
          <p:spPr bwMode="auto">
            <a:xfrm>
              <a:off x="2640" y="3024"/>
              <a:ext cx="5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b="1" i="1">
                  <a:latin typeface="Times New Roman" pitchFamily="18" charset="0"/>
                </a:rPr>
                <a:t>T</a:t>
              </a:r>
              <a:r>
                <a:rPr kumimoji="0" lang="en-US" altLang="zh-TW" sz="2400">
                  <a:latin typeface="Times New Roman" pitchFamily="18" charset="0"/>
                </a:rPr>
                <a:t>(</a:t>
              </a:r>
              <a:r>
                <a:rPr kumimoji="0" lang="en-US" altLang="zh-TW" sz="2400" b="1" i="1">
                  <a:latin typeface="Times New Roman" pitchFamily="18" charset="0"/>
                </a:rPr>
                <a:t>x</a:t>
              </a:r>
              <a:r>
                <a:rPr kumimoji="0" lang="en-US" altLang="zh-TW" sz="2400">
                  <a:latin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26" grpId="0" animBg="1"/>
      <p:bldP spid="3758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353425" cy="1470025"/>
          </a:xfrm>
        </p:spPr>
        <p:txBody>
          <a:bodyPr/>
          <a:lstStyle/>
          <a:p>
            <a:r>
              <a:rPr lang="en-US" altLang="zh-TW" dirty="0" smtClean="0"/>
              <a:t>Image warping</a:t>
            </a:r>
            <a:endParaRPr lang="en-US" altLang="zh-TW" sz="3200" i="1" dirty="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755576" y="580526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with slides by Richard </a:t>
            </a:r>
            <a:r>
              <a:rPr lang="en-US" altLang="zh-TW" sz="1800" dirty="0" err="1"/>
              <a:t>Szeliski</a:t>
            </a:r>
            <a:r>
              <a:rPr lang="en-US" altLang="zh-TW" sz="1800" dirty="0"/>
              <a:t>, Steve Seitz, Tom </a:t>
            </a:r>
            <a:r>
              <a:rPr lang="en-US" altLang="zh-TW" sz="1800" dirty="0" err="1"/>
              <a:t>Funkhouser</a:t>
            </a:r>
            <a:r>
              <a:rPr lang="en-US" altLang="zh-TW" sz="1800" dirty="0"/>
              <a:t> and Alexei </a:t>
            </a:r>
            <a:r>
              <a:rPr lang="en-US" altLang="zh-TW" sz="1800" dirty="0" err="1"/>
              <a:t>Efros</a:t>
            </a:r>
            <a:endParaRPr lang="zh-TW" altLang="en-US" sz="1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600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fwarp(I, I’, T)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for (y=0; y&lt;I.height; y++)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for (x=0; x&lt;I.width; x++) 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(x’,y’)=T(x,y);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I’(x’,y’)=I(x,y);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}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33997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7003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2339975" y="5086350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2700338" y="5086350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305911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341947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8" name="Rectangle 12"/>
          <p:cNvSpPr>
            <a:spLocks noChangeArrowheads="1"/>
          </p:cNvSpPr>
          <p:nvPr/>
        </p:nvSpPr>
        <p:spPr bwMode="auto">
          <a:xfrm>
            <a:off x="34194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23399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0" name="Rectangle 18"/>
          <p:cNvSpPr>
            <a:spLocks noChangeArrowheads="1"/>
          </p:cNvSpPr>
          <p:nvPr/>
        </p:nvSpPr>
        <p:spPr bwMode="auto">
          <a:xfrm>
            <a:off x="27003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1" name="Rectangle 19"/>
          <p:cNvSpPr>
            <a:spLocks noChangeArrowheads="1"/>
          </p:cNvSpPr>
          <p:nvPr/>
        </p:nvSpPr>
        <p:spPr bwMode="auto">
          <a:xfrm>
            <a:off x="23399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2" name="Rectangle 20"/>
          <p:cNvSpPr>
            <a:spLocks noChangeArrowheads="1"/>
          </p:cNvSpPr>
          <p:nvPr/>
        </p:nvSpPr>
        <p:spPr bwMode="auto">
          <a:xfrm>
            <a:off x="27003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3" name="Rectangle 21"/>
          <p:cNvSpPr>
            <a:spLocks noChangeArrowheads="1"/>
          </p:cNvSpPr>
          <p:nvPr/>
        </p:nvSpPr>
        <p:spPr bwMode="auto">
          <a:xfrm>
            <a:off x="305911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4" name="Rectangle 22"/>
          <p:cNvSpPr>
            <a:spLocks noChangeArrowheads="1"/>
          </p:cNvSpPr>
          <p:nvPr/>
        </p:nvSpPr>
        <p:spPr bwMode="auto">
          <a:xfrm>
            <a:off x="34194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5" name="Rectangle 23"/>
          <p:cNvSpPr>
            <a:spLocks noChangeArrowheads="1"/>
          </p:cNvSpPr>
          <p:nvPr/>
        </p:nvSpPr>
        <p:spPr bwMode="auto">
          <a:xfrm>
            <a:off x="305911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6" name="Rectangle 24"/>
          <p:cNvSpPr>
            <a:spLocks noChangeArrowheads="1"/>
          </p:cNvSpPr>
          <p:nvPr/>
        </p:nvSpPr>
        <p:spPr bwMode="auto">
          <a:xfrm>
            <a:off x="34194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7" name="Rectangle 25"/>
          <p:cNvSpPr>
            <a:spLocks noChangeArrowheads="1"/>
          </p:cNvSpPr>
          <p:nvPr/>
        </p:nvSpPr>
        <p:spPr bwMode="auto">
          <a:xfrm>
            <a:off x="37798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8" name="Rectangle 26"/>
          <p:cNvSpPr>
            <a:spLocks noChangeArrowheads="1"/>
          </p:cNvSpPr>
          <p:nvPr/>
        </p:nvSpPr>
        <p:spPr bwMode="auto">
          <a:xfrm>
            <a:off x="41402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49" name="Rectangle 27"/>
          <p:cNvSpPr>
            <a:spLocks noChangeArrowheads="1"/>
          </p:cNvSpPr>
          <p:nvPr/>
        </p:nvSpPr>
        <p:spPr bwMode="auto">
          <a:xfrm>
            <a:off x="37798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0" name="Rectangle 28"/>
          <p:cNvSpPr>
            <a:spLocks noChangeArrowheads="1"/>
          </p:cNvSpPr>
          <p:nvPr/>
        </p:nvSpPr>
        <p:spPr bwMode="auto">
          <a:xfrm>
            <a:off x="41402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1" name="Rectangle 29"/>
          <p:cNvSpPr>
            <a:spLocks noChangeArrowheads="1"/>
          </p:cNvSpPr>
          <p:nvPr/>
        </p:nvSpPr>
        <p:spPr bwMode="auto">
          <a:xfrm>
            <a:off x="37798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2" name="Rectangle 30"/>
          <p:cNvSpPr>
            <a:spLocks noChangeArrowheads="1"/>
          </p:cNvSpPr>
          <p:nvPr/>
        </p:nvSpPr>
        <p:spPr bwMode="auto">
          <a:xfrm>
            <a:off x="41402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3" name="Rectangle 31"/>
          <p:cNvSpPr>
            <a:spLocks noChangeArrowheads="1"/>
          </p:cNvSpPr>
          <p:nvPr/>
        </p:nvSpPr>
        <p:spPr bwMode="auto">
          <a:xfrm>
            <a:off x="37798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4" name="Rectangle 32"/>
          <p:cNvSpPr>
            <a:spLocks noChangeArrowheads="1"/>
          </p:cNvSpPr>
          <p:nvPr/>
        </p:nvSpPr>
        <p:spPr bwMode="auto">
          <a:xfrm>
            <a:off x="41402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5" name="Rectangle 33"/>
          <p:cNvSpPr>
            <a:spLocks noChangeArrowheads="1"/>
          </p:cNvSpPr>
          <p:nvPr/>
        </p:nvSpPr>
        <p:spPr bwMode="auto">
          <a:xfrm>
            <a:off x="60833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6" name="Rectangle 34"/>
          <p:cNvSpPr>
            <a:spLocks noChangeArrowheads="1"/>
          </p:cNvSpPr>
          <p:nvPr/>
        </p:nvSpPr>
        <p:spPr bwMode="auto">
          <a:xfrm>
            <a:off x="644366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7" name="Rectangle 35"/>
          <p:cNvSpPr>
            <a:spLocks noChangeArrowheads="1"/>
          </p:cNvSpPr>
          <p:nvPr/>
        </p:nvSpPr>
        <p:spPr bwMode="auto">
          <a:xfrm>
            <a:off x="60833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8" name="Rectangle 36"/>
          <p:cNvSpPr>
            <a:spLocks noChangeArrowheads="1"/>
          </p:cNvSpPr>
          <p:nvPr/>
        </p:nvSpPr>
        <p:spPr bwMode="auto">
          <a:xfrm>
            <a:off x="64436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59" name="Rectangle 37"/>
          <p:cNvSpPr>
            <a:spLocks noChangeArrowheads="1"/>
          </p:cNvSpPr>
          <p:nvPr/>
        </p:nvSpPr>
        <p:spPr bwMode="auto">
          <a:xfrm>
            <a:off x="6802438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0" name="Rectangle 38"/>
          <p:cNvSpPr>
            <a:spLocks noChangeArrowheads="1"/>
          </p:cNvSpPr>
          <p:nvPr/>
        </p:nvSpPr>
        <p:spPr bwMode="auto">
          <a:xfrm>
            <a:off x="71628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1" name="Rectangle 39"/>
          <p:cNvSpPr>
            <a:spLocks noChangeArrowheads="1"/>
          </p:cNvSpPr>
          <p:nvPr/>
        </p:nvSpPr>
        <p:spPr bwMode="auto">
          <a:xfrm>
            <a:off x="68024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2" name="Rectangle 40"/>
          <p:cNvSpPr>
            <a:spLocks noChangeArrowheads="1"/>
          </p:cNvSpPr>
          <p:nvPr/>
        </p:nvSpPr>
        <p:spPr bwMode="auto">
          <a:xfrm>
            <a:off x="71628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3" name="Rectangle 41"/>
          <p:cNvSpPr>
            <a:spLocks noChangeArrowheads="1"/>
          </p:cNvSpPr>
          <p:nvPr/>
        </p:nvSpPr>
        <p:spPr bwMode="auto">
          <a:xfrm>
            <a:off x="60833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4" name="Rectangle 42"/>
          <p:cNvSpPr>
            <a:spLocks noChangeArrowheads="1"/>
          </p:cNvSpPr>
          <p:nvPr/>
        </p:nvSpPr>
        <p:spPr bwMode="auto">
          <a:xfrm>
            <a:off x="64436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5" name="Rectangle 43"/>
          <p:cNvSpPr>
            <a:spLocks noChangeArrowheads="1"/>
          </p:cNvSpPr>
          <p:nvPr/>
        </p:nvSpPr>
        <p:spPr bwMode="auto">
          <a:xfrm>
            <a:off x="60833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6" name="Rectangle 44"/>
          <p:cNvSpPr>
            <a:spLocks noChangeArrowheads="1"/>
          </p:cNvSpPr>
          <p:nvPr/>
        </p:nvSpPr>
        <p:spPr bwMode="auto">
          <a:xfrm>
            <a:off x="64436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7" name="Rectangle 45"/>
          <p:cNvSpPr>
            <a:spLocks noChangeArrowheads="1"/>
          </p:cNvSpPr>
          <p:nvPr/>
        </p:nvSpPr>
        <p:spPr bwMode="auto">
          <a:xfrm>
            <a:off x="68024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8" name="Rectangle 46"/>
          <p:cNvSpPr>
            <a:spLocks noChangeArrowheads="1"/>
          </p:cNvSpPr>
          <p:nvPr/>
        </p:nvSpPr>
        <p:spPr bwMode="auto">
          <a:xfrm>
            <a:off x="71628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69" name="Rectangle 47"/>
          <p:cNvSpPr>
            <a:spLocks noChangeArrowheads="1"/>
          </p:cNvSpPr>
          <p:nvPr/>
        </p:nvSpPr>
        <p:spPr bwMode="auto">
          <a:xfrm>
            <a:off x="68024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0" name="Rectangle 48"/>
          <p:cNvSpPr>
            <a:spLocks noChangeArrowheads="1"/>
          </p:cNvSpPr>
          <p:nvPr/>
        </p:nvSpPr>
        <p:spPr bwMode="auto">
          <a:xfrm>
            <a:off x="71628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1" name="Rectangle 49"/>
          <p:cNvSpPr>
            <a:spLocks noChangeArrowheads="1"/>
          </p:cNvSpPr>
          <p:nvPr/>
        </p:nvSpPr>
        <p:spPr bwMode="auto">
          <a:xfrm>
            <a:off x="752316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2" name="Rectangle 50"/>
          <p:cNvSpPr>
            <a:spLocks noChangeArrowheads="1"/>
          </p:cNvSpPr>
          <p:nvPr/>
        </p:nvSpPr>
        <p:spPr bwMode="auto">
          <a:xfrm>
            <a:off x="788352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3" name="Rectangle 51"/>
          <p:cNvSpPr>
            <a:spLocks noChangeArrowheads="1"/>
          </p:cNvSpPr>
          <p:nvPr/>
        </p:nvSpPr>
        <p:spPr bwMode="auto">
          <a:xfrm>
            <a:off x="75231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4" name="Rectangle 52"/>
          <p:cNvSpPr>
            <a:spLocks noChangeArrowheads="1"/>
          </p:cNvSpPr>
          <p:nvPr/>
        </p:nvSpPr>
        <p:spPr bwMode="auto">
          <a:xfrm>
            <a:off x="788352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5" name="Rectangle 53"/>
          <p:cNvSpPr>
            <a:spLocks noChangeArrowheads="1"/>
          </p:cNvSpPr>
          <p:nvPr/>
        </p:nvSpPr>
        <p:spPr bwMode="auto">
          <a:xfrm>
            <a:off x="75231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6" name="Rectangle 54"/>
          <p:cNvSpPr>
            <a:spLocks noChangeArrowheads="1"/>
          </p:cNvSpPr>
          <p:nvPr/>
        </p:nvSpPr>
        <p:spPr bwMode="auto">
          <a:xfrm>
            <a:off x="788352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7" name="Rectangle 55"/>
          <p:cNvSpPr>
            <a:spLocks noChangeArrowheads="1"/>
          </p:cNvSpPr>
          <p:nvPr/>
        </p:nvSpPr>
        <p:spPr bwMode="auto">
          <a:xfrm>
            <a:off x="7523163" y="5805488"/>
            <a:ext cx="360362" cy="360362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8" name="Rectangle 56"/>
          <p:cNvSpPr>
            <a:spLocks noChangeArrowheads="1"/>
          </p:cNvSpPr>
          <p:nvPr/>
        </p:nvSpPr>
        <p:spPr bwMode="auto">
          <a:xfrm>
            <a:off x="788352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79" name="Text Box 57"/>
          <p:cNvSpPr txBox="1">
            <a:spLocks noChangeArrowheads="1"/>
          </p:cNvSpPr>
          <p:nvPr/>
        </p:nvSpPr>
        <p:spPr bwMode="auto">
          <a:xfrm>
            <a:off x="3276600" y="4267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</a:t>
            </a:r>
          </a:p>
        </p:txBody>
      </p:sp>
      <p:sp>
        <p:nvSpPr>
          <p:cNvPr id="22580" name="Text Box 58"/>
          <p:cNvSpPr txBox="1">
            <a:spLocks noChangeArrowheads="1"/>
          </p:cNvSpPr>
          <p:nvPr/>
        </p:nvSpPr>
        <p:spPr bwMode="auto">
          <a:xfrm>
            <a:off x="6948488" y="426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I’</a:t>
            </a:r>
          </a:p>
        </p:txBody>
      </p:sp>
      <p:sp>
        <p:nvSpPr>
          <p:cNvPr id="22581" name="Rectangle 11"/>
          <p:cNvSpPr>
            <a:spLocks noChangeArrowheads="1"/>
          </p:cNvSpPr>
          <p:nvPr/>
        </p:nvSpPr>
        <p:spPr bwMode="auto">
          <a:xfrm>
            <a:off x="3059113" y="5086350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2582" name="Text Box 59"/>
          <p:cNvSpPr txBox="1">
            <a:spLocks noChangeArrowheads="1"/>
          </p:cNvSpPr>
          <p:nvPr/>
        </p:nvSpPr>
        <p:spPr bwMode="auto">
          <a:xfrm>
            <a:off x="3092450" y="534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</a:t>
            </a:r>
          </a:p>
        </p:txBody>
      </p:sp>
      <p:sp>
        <p:nvSpPr>
          <p:cNvPr id="22583" name="Text Box 60"/>
          <p:cNvSpPr txBox="1">
            <a:spLocks noChangeArrowheads="1"/>
          </p:cNvSpPr>
          <p:nvPr/>
        </p:nvSpPr>
        <p:spPr bwMode="auto">
          <a:xfrm>
            <a:off x="7508875" y="6067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2584" name="Freeform 62"/>
          <p:cNvSpPr>
            <a:spLocks/>
          </p:cNvSpPr>
          <p:nvPr/>
        </p:nvSpPr>
        <p:spPr bwMode="auto">
          <a:xfrm>
            <a:off x="3419475" y="4976813"/>
            <a:ext cx="4105275" cy="973137"/>
          </a:xfrm>
          <a:custGeom>
            <a:avLst/>
            <a:gdLst>
              <a:gd name="T0" fmla="*/ 0 w 2721"/>
              <a:gd name="T1" fmla="*/ 514111611 h 613"/>
              <a:gd name="T2" fmla="*/ 2147483647 w 2721"/>
              <a:gd name="T3" fmla="*/ 171370537 h 613"/>
              <a:gd name="T4" fmla="*/ 2147483647 w 2721"/>
              <a:gd name="T5" fmla="*/ 1544854194 h 613"/>
              <a:gd name="T6" fmla="*/ 0 60000 65536"/>
              <a:gd name="T7" fmla="*/ 0 60000 65536"/>
              <a:gd name="T8" fmla="*/ 0 60000 65536"/>
              <a:gd name="T9" fmla="*/ 0 w 2721"/>
              <a:gd name="T10" fmla="*/ 0 h 613"/>
              <a:gd name="T11" fmla="*/ 2721 w 2721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1" h="613">
                <a:moveTo>
                  <a:pt x="0" y="204"/>
                </a:moveTo>
                <a:cubicBezTo>
                  <a:pt x="317" y="102"/>
                  <a:pt x="635" y="0"/>
                  <a:pt x="1088" y="68"/>
                </a:cubicBezTo>
                <a:cubicBezTo>
                  <a:pt x="1541" y="136"/>
                  <a:pt x="2472" y="515"/>
                  <a:pt x="2721" y="61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585" name="Text Box 63"/>
          <p:cNvSpPr txBox="1">
            <a:spLocks noChangeArrowheads="1"/>
          </p:cNvSpPr>
          <p:nvPr/>
        </p:nvSpPr>
        <p:spPr bwMode="auto">
          <a:xfrm>
            <a:off x="5124450" y="45815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081087"/>
          </a:xfrm>
          <a:noFill/>
        </p:spPr>
        <p:txBody>
          <a:bodyPr/>
          <a:lstStyle/>
          <a:p>
            <a:r>
              <a:rPr lang="en-US" altLang="zh-TW" smtClean="0"/>
              <a:t>Send each pixel </a:t>
            </a:r>
            <a:r>
              <a:rPr lang="en-US" altLang="zh-TW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to its corresponding location </a:t>
            </a:r>
            <a:r>
              <a:rPr lang="en-US" altLang="zh-TW" b="1" i="1" smtClean="0"/>
              <a:t>x’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T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 in </a:t>
            </a:r>
            <a:r>
              <a:rPr lang="en-US" altLang="zh-TW" b="1" i="1" smtClean="0"/>
              <a:t>I’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f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g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3580" name="Line 8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81" name="Line 9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3559" name="Group 10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3578" name="Line 11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9" name="Line 12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3560" name="Text Box 13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3561" name="Text Box 14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3563" name="Rectangle 16"/>
          <p:cNvSpPr>
            <a:spLocks noChangeArrowheads="1"/>
          </p:cNvSpPr>
          <p:nvPr/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3564" name="Freeform 17"/>
          <p:cNvSpPr>
            <a:spLocks/>
          </p:cNvSpPr>
          <p:nvPr/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504031250 h 288"/>
              <a:gd name="T2" fmla="*/ 2147483647 w 2160"/>
              <a:gd name="T3" fmla="*/ 0 h 288"/>
              <a:gd name="T4" fmla="*/ 2147483647 w 2160"/>
              <a:gd name="T5" fmla="*/ 504031250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3565" name="Text Box 18"/>
          <p:cNvSpPr txBox="1">
            <a:spLocks noChangeArrowheads="1"/>
          </p:cNvSpPr>
          <p:nvPr/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h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685800" y="2133600"/>
            <a:ext cx="7772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What if pixel lands “between” two pixels?</a:t>
            </a:r>
          </a:p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Will be there holes?</a:t>
            </a:r>
          </a:p>
        </p:txBody>
      </p:sp>
      <p:sp>
        <p:nvSpPr>
          <p:cNvPr id="376852" name="Rectangle 20"/>
          <p:cNvSpPr>
            <a:spLocks noChangeArrowheads="1"/>
          </p:cNvSpPr>
          <p:nvPr/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Answer: add “contribution” to several pixels, normalize later (</a:t>
            </a:r>
            <a:r>
              <a:rPr kumimoji="0" lang="en-US" altLang="zh-TW" sz="2800" i="1">
                <a:latin typeface="Times New Roman" pitchFamily="18" charset="0"/>
              </a:rPr>
              <a:t>splatting</a:t>
            </a:r>
            <a:r>
              <a:rPr kumimoji="0" lang="en-US" altLang="zh-TW" sz="2800">
                <a:latin typeface="Times New Roman" pitchFamily="18" charset="0"/>
              </a:rPr>
              <a:t>)</a:t>
            </a:r>
          </a:p>
        </p:txBody>
      </p:sp>
      <p:grpSp>
        <p:nvGrpSpPr>
          <p:cNvPr id="23568" name="Group 21"/>
          <p:cNvGrpSpPr>
            <a:grpSpLocks/>
          </p:cNvGrpSpPr>
          <p:nvPr/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3569" name="Group 26"/>
          <p:cNvGrpSpPr>
            <a:grpSpLocks/>
          </p:cNvGrpSpPr>
          <p:nvPr/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23570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1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2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573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5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Forward warping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6004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fwarp(I, I’, T)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for (y=0; y&lt;I.height; y++)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for (x=0; x&lt;I.width; x++) 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(x’,y’)=T(x,y);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</a:t>
            </a:r>
            <a:r>
              <a:rPr lang="en-US" altLang="zh-TW" sz="2400" b="1" smtClean="0">
                <a:solidFill>
                  <a:srgbClr val="FF0000"/>
                </a:solidFill>
                <a:latin typeface="Courier New" pitchFamily="49" charset="0"/>
              </a:rPr>
              <a:t>Splatting(I’,x’,y’,I(x,y),kernel);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33997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7003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339975" y="5086350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700338" y="5086350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05911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41947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34194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23399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27003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3399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7003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305911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4194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05911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34194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7798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41402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37798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41402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37798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41402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37798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41402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60833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644366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60833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64436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6802438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71628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68024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71628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60833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64436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60833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64436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8024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71628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68024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71628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752316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788352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75231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2" name="Rectangle 46"/>
          <p:cNvSpPr>
            <a:spLocks noChangeArrowheads="1"/>
          </p:cNvSpPr>
          <p:nvPr/>
        </p:nvSpPr>
        <p:spPr bwMode="auto">
          <a:xfrm>
            <a:off x="788352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75231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788352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7523163" y="5805488"/>
            <a:ext cx="360362" cy="360362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788352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3276600" y="4267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</a:t>
            </a: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6948488" y="426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I’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3059113" y="5086350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3092450" y="53482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</a:t>
            </a:r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7508875" y="6067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4632" name="Freeform 56"/>
          <p:cNvSpPr>
            <a:spLocks/>
          </p:cNvSpPr>
          <p:nvPr/>
        </p:nvSpPr>
        <p:spPr bwMode="auto">
          <a:xfrm>
            <a:off x="3419475" y="4976813"/>
            <a:ext cx="4105275" cy="973137"/>
          </a:xfrm>
          <a:custGeom>
            <a:avLst/>
            <a:gdLst>
              <a:gd name="T0" fmla="*/ 0 w 2721"/>
              <a:gd name="T1" fmla="*/ 514111611 h 613"/>
              <a:gd name="T2" fmla="*/ 2147483647 w 2721"/>
              <a:gd name="T3" fmla="*/ 171370537 h 613"/>
              <a:gd name="T4" fmla="*/ 2147483647 w 2721"/>
              <a:gd name="T5" fmla="*/ 1544854194 h 613"/>
              <a:gd name="T6" fmla="*/ 0 60000 65536"/>
              <a:gd name="T7" fmla="*/ 0 60000 65536"/>
              <a:gd name="T8" fmla="*/ 0 60000 65536"/>
              <a:gd name="T9" fmla="*/ 0 w 2721"/>
              <a:gd name="T10" fmla="*/ 0 h 613"/>
              <a:gd name="T11" fmla="*/ 2721 w 2721"/>
              <a:gd name="T12" fmla="*/ 613 h 6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1" h="613">
                <a:moveTo>
                  <a:pt x="0" y="204"/>
                </a:moveTo>
                <a:cubicBezTo>
                  <a:pt x="317" y="102"/>
                  <a:pt x="635" y="0"/>
                  <a:pt x="1088" y="68"/>
                </a:cubicBezTo>
                <a:cubicBezTo>
                  <a:pt x="1541" y="136"/>
                  <a:pt x="2472" y="515"/>
                  <a:pt x="2721" y="613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5124450" y="45815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T</a:t>
            </a:r>
          </a:p>
        </p:txBody>
      </p:sp>
      <p:sp>
        <p:nvSpPr>
          <p:cNvPr id="24634" name="Oval 58"/>
          <p:cNvSpPr>
            <a:spLocks noChangeArrowheads="1"/>
          </p:cNvSpPr>
          <p:nvPr/>
        </p:nvSpPr>
        <p:spPr bwMode="auto">
          <a:xfrm>
            <a:off x="7235825" y="5516563"/>
            <a:ext cx="1008063" cy="10080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081087"/>
          </a:xfrm>
          <a:noFill/>
        </p:spPr>
        <p:txBody>
          <a:bodyPr/>
          <a:lstStyle/>
          <a:p>
            <a:r>
              <a:rPr lang="en-US" altLang="zh-TW" smtClean="0"/>
              <a:t>Get each pixel </a:t>
            </a:r>
            <a:r>
              <a:rPr lang="en-US" altLang="zh-TW" b="1" i="1" smtClean="0"/>
              <a:t>I’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 from its corresponding location </a:t>
            </a:r>
            <a:r>
              <a:rPr lang="en-US" altLang="zh-TW" b="1" i="1" smtClean="0"/>
              <a:t>x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T</a:t>
            </a:r>
            <a:r>
              <a:rPr lang="en-US" altLang="zh-TW" b="1" i="1" baseline="30000" smtClean="0"/>
              <a:t>-1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 in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</a:t>
            </a:r>
          </a:p>
        </p:txBody>
      </p:sp>
      <p:pic>
        <p:nvPicPr>
          <p:cNvPr id="25604" name="Picture 5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rot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I’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5608" name="Group 9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5619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20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5609" name="Group 12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5617" name="Line 13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8" name="Line 14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377873" name="Rectangle 17"/>
          <p:cNvSpPr>
            <a:spLocks noChangeArrowheads="1"/>
          </p:cNvSpPr>
          <p:nvPr/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377874" name="Rectangle 18"/>
          <p:cNvSpPr>
            <a:spLocks noChangeArrowheads="1"/>
          </p:cNvSpPr>
          <p:nvPr/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22525" y="4724400"/>
            <a:ext cx="3352800" cy="533400"/>
            <a:chOff x="1526" y="2976"/>
            <a:chExt cx="2112" cy="336"/>
          </a:xfrm>
        </p:grpSpPr>
        <p:sp>
          <p:nvSpPr>
            <p:cNvPr id="25615" name="Freeform 19"/>
            <p:cNvSpPr>
              <a:spLocks/>
            </p:cNvSpPr>
            <p:nvPr/>
          </p:nvSpPr>
          <p:spPr bwMode="auto">
            <a:xfrm>
              <a:off x="1526" y="2976"/>
              <a:ext cx="2112" cy="240"/>
            </a:xfrm>
            <a:custGeom>
              <a:avLst/>
              <a:gdLst>
                <a:gd name="T0" fmla="*/ 0 w 2160"/>
                <a:gd name="T1" fmla="*/ 200 h 288"/>
                <a:gd name="T2" fmla="*/ 1101 w 2160"/>
                <a:gd name="T3" fmla="*/ 0 h 288"/>
                <a:gd name="T4" fmla="*/ 2065 w 2160"/>
                <a:gd name="T5" fmla="*/ 200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 type="none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616" name="Text Box 20"/>
            <p:cNvSpPr txBox="1">
              <a:spLocks noChangeArrowheads="1"/>
            </p:cNvSpPr>
            <p:nvPr/>
          </p:nvSpPr>
          <p:spPr bwMode="auto">
            <a:xfrm>
              <a:off x="2640" y="3024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b="1" i="1">
                  <a:latin typeface="Times New Roman" pitchFamily="18" charset="0"/>
                </a:rPr>
                <a:t>T</a:t>
              </a:r>
              <a:r>
                <a:rPr kumimoji="0" lang="en-US" altLang="zh-TW" sz="2400" b="1" i="1" baseline="30000">
                  <a:latin typeface="Times New Roman" pitchFamily="18" charset="0"/>
                </a:rPr>
                <a:t>-1</a:t>
              </a:r>
              <a:r>
                <a:rPr kumimoji="0" lang="en-US" altLang="zh-TW" sz="2400">
                  <a:latin typeface="Times New Roman" pitchFamily="18" charset="0"/>
                </a:rPr>
                <a:t>(</a:t>
              </a:r>
              <a:r>
                <a:rPr kumimoji="0" lang="en-US" altLang="zh-TW" sz="2400" b="1" i="1">
                  <a:latin typeface="Times New Roman" pitchFamily="18" charset="0"/>
                </a:rPr>
                <a:t>x’</a:t>
              </a:r>
              <a:r>
                <a:rPr kumimoji="0" lang="en-US" altLang="zh-TW" sz="2400">
                  <a:latin typeface="Times New Roman" pitchFamily="18" charset="0"/>
                </a:rPr>
                <a:t>)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73" grpId="0" animBg="1"/>
      <p:bldP spid="3778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5290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dirty="0" err="1" smtClean="0">
                <a:latin typeface="Courier New" pitchFamily="49" charset="0"/>
              </a:rPr>
              <a:t>iwarp</a:t>
            </a:r>
            <a:r>
              <a:rPr lang="en-US" altLang="zh-TW" sz="2400" b="1" dirty="0" smtClean="0">
                <a:latin typeface="Courier New" pitchFamily="49" charset="0"/>
              </a:rPr>
              <a:t>(I, I’, T)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for (y’=0; y’&lt;</a:t>
            </a:r>
            <a:r>
              <a:rPr lang="en-US" altLang="zh-TW" sz="2400" b="1" dirty="0" err="1" smtClean="0">
                <a:latin typeface="Courier New" pitchFamily="49" charset="0"/>
              </a:rPr>
              <a:t>I’.height</a:t>
            </a:r>
            <a:r>
              <a:rPr lang="en-US" altLang="zh-TW" sz="2400" b="1" smtClean="0">
                <a:latin typeface="Courier New" pitchFamily="49" charset="0"/>
              </a:rPr>
              <a:t>; y’++)</a:t>
            </a:r>
            <a:endParaRPr lang="en-US" altLang="zh-TW" sz="2400" b="1" dirty="0" smtClean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  for (x’=0; x’&lt;</a:t>
            </a:r>
            <a:r>
              <a:rPr lang="en-US" altLang="zh-TW" sz="2400" b="1" dirty="0" err="1" smtClean="0">
                <a:latin typeface="Courier New" pitchFamily="49" charset="0"/>
              </a:rPr>
              <a:t>I’.width</a:t>
            </a:r>
            <a:r>
              <a:rPr lang="en-US" altLang="zh-TW" sz="2400" b="1" dirty="0" smtClean="0">
                <a:latin typeface="Courier New" pitchFamily="49" charset="0"/>
              </a:rPr>
              <a:t>; x’++) {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    (</a:t>
            </a:r>
            <a:r>
              <a:rPr lang="en-US" altLang="zh-TW" sz="2400" b="1" dirty="0" err="1" smtClean="0">
                <a:latin typeface="Courier New" pitchFamily="49" charset="0"/>
              </a:rPr>
              <a:t>x,y</a:t>
            </a:r>
            <a:r>
              <a:rPr lang="en-US" altLang="zh-TW" sz="2400" b="1" dirty="0" smtClean="0">
                <a:latin typeface="Courier New" pitchFamily="49" charset="0"/>
              </a:rPr>
              <a:t>)=T</a:t>
            </a:r>
            <a:r>
              <a:rPr lang="en-US" altLang="zh-TW" sz="2400" b="1" baseline="30000" dirty="0" smtClean="0">
                <a:latin typeface="Courier New" pitchFamily="49" charset="0"/>
              </a:rPr>
              <a:t>-1</a:t>
            </a:r>
            <a:r>
              <a:rPr lang="en-US" altLang="zh-TW" sz="2400" b="1" dirty="0" smtClean="0">
                <a:latin typeface="Courier New" pitchFamily="49" charset="0"/>
              </a:rPr>
              <a:t>(</a:t>
            </a:r>
            <a:r>
              <a:rPr lang="en-US" altLang="zh-TW" sz="2400" b="1" dirty="0" err="1" smtClean="0">
                <a:latin typeface="Courier New" pitchFamily="49" charset="0"/>
              </a:rPr>
              <a:t>x’,y</a:t>
            </a:r>
            <a:r>
              <a:rPr lang="en-US" altLang="zh-TW" sz="2400" b="1" dirty="0" smtClean="0">
                <a:latin typeface="Courier New" pitchFamily="49" charset="0"/>
              </a:rPr>
              <a:t>’);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    I’(</a:t>
            </a:r>
            <a:r>
              <a:rPr lang="en-US" altLang="zh-TW" sz="2400" b="1" dirty="0" err="1" smtClean="0">
                <a:latin typeface="Courier New" pitchFamily="49" charset="0"/>
              </a:rPr>
              <a:t>x’,y</a:t>
            </a:r>
            <a:r>
              <a:rPr lang="en-US" altLang="zh-TW" sz="2400" b="1" dirty="0" smtClean="0">
                <a:latin typeface="Courier New" pitchFamily="49" charset="0"/>
              </a:rPr>
              <a:t>’)=I(</a:t>
            </a:r>
            <a:r>
              <a:rPr lang="en-US" altLang="zh-TW" sz="2400" b="1" dirty="0" err="1" smtClean="0">
                <a:latin typeface="Courier New" pitchFamily="49" charset="0"/>
              </a:rPr>
              <a:t>x,y</a:t>
            </a:r>
            <a:r>
              <a:rPr lang="en-US" altLang="zh-TW" sz="2400" b="1" dirty="0" smtClean="0">
                <a:latin typeface="Courier New" pitchFamily="49" charset="0"/>
              </a:rPr>
              <a:t>);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zh-TW" sz="2400" b="1" dirty="0" smtClean="0">
                <a:latin typeface="Courier New" pitchFamily="49" charset="0"/>
              </a:rPr>
              <a:t>}</a:t>
            </a:r>
          </a:p>
        </p:txBody>
      </p:sp>
      <p:sp>
        <p:nvSpPr>
          <p:cNvPr id="26628" name="Rectangle 52"/>
          <p:cNvSpPr>
            <a:spLocks noChangeArrowheads="1"/>
          </p:cNvSpPr>
          <p:nvPr/>
        </p:nvSpPr>
        <p:spPr bwMode="auto">
          <a:xfrm>
            <a:off x="233997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29" name="Rectangle 53"/>
          <p:cNvSpPr>
            <a:spLocks noChangeArrowheads="1"/>
          </p:cNvSpPr>
          <p:nvPr/>
        </p:nvSpPr>
        <p:spPr bwMode="auto">
          <a:xfrm>
            <a:off x="2700338" y="4727575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0" name="Rectangle 54"/>
          <p:cNvSpPr>
            <a:spLocks noChangeArrowheads="1"/>
          </p:cNvSpPr>
          <p:nvPr/>
        </p:nvSpPr>
        <p:spPr bwMode="auto">
          <a:xfrm>
            <a:off x="23399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1" name="Rectangle 55"/>
          <p:cNvSpPr>
            <a:spLocks noChangeArrowheads="1"/>
          </p:cNvSpPr>
          <p:nvPr/>
        </p:nvSpPr>
        <p:spPr bwMode="auto">
          <a:xfrm>
            <a:off x="27003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2" name="Rectangle 56"/>
          <p:cNvSpPr>
            <a:spLocks noChangeArrowheads="1"/>
          </p:cNvSpPr>
          <p:nvPr/>
        </p:nvSpPr>
        <p:spPr bwMode="auto">
          <a:xfrm>
            <a:off x="305911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3" name="Rectangle 57"/>
          <p:cNvSpPr>
            <a:spLocks noChangeArrowheads="1"/>
          </p:cNvSpPr>
          <p:nvPr/>
        </p:nvSpPr>
        <p:spPr bwMode="auto">
          <a:xfrm>
            <a:off x="341947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4" name="Rectangle 58"/>
          <p:cNvSpPr>
            <a:spLocks noChangeArrowheads="1"/>
          </p:cNvSpPr>
          <p:nvPr/>
        </p:nvSpPr>
        <p:spPr bwMode="auto">
          <a:xfrm>
            <a:off x="34194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5" name="Rectangle 59"/>
          <p:cNvSpPr>
            <a:spLocks noChangeArrowheads="1"/>
          </p:cNvSpPr>
          <p:nvPr/>
        </p:nvSpPr>
        <p:spPr bwMode="auto">
          <a:xfrm>
            <a:off x="23399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6" name="Rectangle 60"/>
          <p:cNvSpPr>
            <a:spLocks noChangeArrowheads="1"/>
          </p:cNvSpPr>
          <p:nvPr/>
        </p:nvSpPr>
        <p:spPr bwMode="auto">
          <a:xfrm>
            <a:off x="27003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7" name="Rectangle 61"/>
          <p:cNvSpPr>
            <a:spLocks noChangeArrowheads="1"/>
          </p:cNvSpPr>
          <p:nvPr/>
        </p:nvSpPr>
        <p:spPr bwMode="auto">
          <a:xfrm>
            <a:off x="23399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8" name="Rectangle 62"/>
          <p:cNvSpPr>
            <a:spLocks noChangeArrowheads="1"/>
          </p:cNvSpPr>
          <p:nvPr/>
        </p:nvSpPr>
        <p:spPr bwMode="auto">
          <a:xfrm>
            <a:off x="27003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39" name="Rectangle 63"/>
          <p:cNvSpPr>
            <a:spLocks noChangeArrowheads="1"/>
          </p:cNvSpPr>
          <p:nvPr/>
        </p:nvSpPr>
        <p:spPr bwMode="auto">
          <a:xfrm>
            <a:off x="305911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0" name="Rectangle 64"/>
          <p:cNvSpPr>
            <a:spLocks noChangeArrowheads="1"/>
          </p:cNvSpPr>
          <p:nvPr/>
        </p:nvSpPr>
        <p:spPr bwMode="auto">
          <a:xfrm>
            <a:off x="34194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1" name="Rectangle 65"/>
          <p:cNvSpPr>
            <a:spLocks noChangeArrowheads="1"/>
          </p:cNvSpPr>
          <p:nvPr/>
        </p:nvSpPr>
        <p:spPr bwMode="auto">
          <a:xfrm>
            <a:off x="305911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2" name="Rectangle 66"/>
          <p:cNvSpPr>
            <a:spLocks noChangeArrowheads="1"/>
          </p:cNvSpPr>
          <p:nvPr/>
        </p:nvSpPr>
        <p:spPr bwMode="auto">
          <a:xfrm>
            <a:off x="34194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3" name="Rectangle 67"/>
          <p:cNvSpPr>
            <a:spLocks noChangeArrowheads="1"/>
          </p:cNvSpPr>
          <p:nvPr/>
        </p:nvSpPr>
        <p:spPr bwMode="auto">
          <a:xfrm>
            <a:off x="3779838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4" name="Rectangle 68"/>
          <p:cNvSpPr>
            <a:spLocks noChangeArrowheads="1"/>
          </p:cNvSpPr>
          <p:nvPr/>
        </p:nvSpPr>
        <p:spPr bwMode="auto">
          <a:xfrm>
            <a:off x="41402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5" name="Rectangle 69"/>
          <p:cNvSpPr>
            <a:spLocks noChangeArrowheads="1"/>
          </p:cNvSpPr>
          <p:nvPr/>
        </p:nvSpPr>
        <p:spPr bwMode="auto">
          <a:xfrm>
            <a:off x="37798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6" name="Rectangle 70"/>
          <p:cNvSpPr>
            <a:spLocks noChangeArrowheads="1"/>
          </p:cNvSpPr>
          <p:nvPr/>
        </p:nvSpPr>
        <p:spPr bwMode="auto">
          <a:xfrm>
            <a:off x="41402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7" name="Rectangle 71"/>
          <p:cNvSpPr>
            <a:spLocks noChangeArrowheads="1"/>
          </p:cNvSpPr>
          <p:nvPr/>
        </p:nvSpPr>
        <p:spPr bwMode="auto">
          <a:xfrm>
            <a:off x="37798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8" name="Rectangle 72"/>
          <p:cNvSpPr>
            <a:spLocks noChangeArrowheads="1"/>
          </p:cNvSpPr>
          <p:nvPr/>
        </p:nvSpPr>
        <p:spPr bwMode="auto">
          <a:xfrm>
            <a:off x="41402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49" name="Rectangle 73"/>
          <p:cNvSpPr>
            <a:spLocks noChangeArrowheads="1"/>
          </p:cNvSpPr>
          <p:nvPr/>
        </p:nvSpPr>
        <p:spPr bwMode="auto">
          <a:xfrm>
            <a:off x="37798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0" name="Rectangle 74"/>
          <p:cNvSpPr>
            <a:spLocks noChangeArrowheads="1"/>
          </p:cNvSpPr>
          <p:nvPr/>
        </p:nvSpPr>
        <p:spPr bwMode="auto">
          <a:xfrm>
            <a:off x="41402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1" name="Rectangle 75"/>
          <p:cNvSpPr>
            <a:spLocks noChangeArrowheads="1"/>
          </p:cNvSpPr>
          <p:nvPr/>
        </p:nvSpPr>
        <p:spPr bwMode="auto">
          <a:xfrm>
            <a:off x="60833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2" name="Rectangle 76"/>
          <p:cNvSpPr>
            <a:spLocks noChangeArrowheads="1"/>
          </p:cNvSpPr>
          <p:nvPr/>
        </p:nvSpPr>
        <p:spPr bwMode="auto">
          <a:xfrm>
            <a:off x="644366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3" name="Rectangle 77"/>
          <p:cNvSpPr>
            <a:spLocks noChangeArrowheads="1"/>
          </p:cNvSpPr>
          <p:nvPr/>
        </p:nvSpPr>
        <p:spPr bwMode="auto">
          <a:xfrm>
            <a:off x="6083300" y="5086350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4" name="Rectangle 78"/>
          <p:cNvSpPr>
            <a:spLocks noChangeArrowheads="1"/>
          </p:cNvSpPr>
          <p:nvPr/>
        </p:nvSpPr>
        <p:spPr bwMode="auto">
          <a:xfrm>
            <a:off x="6443663" y="5086350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5" name="Rectangle 79"/>
          <p:cNvSpPr>
            <a:spLocks noChangeArrowheads="1"/>
          </p:cNvSpPr>
          <p:nvPr/>
        </p:nvSpPr>
        <p:spPr bwMode="auto">
          <a:xfrm>
            <a:off x="68024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6" name="Rectangle 80"/>
          <p:cNvSpPr>
            <a:spLocks noChangeArrowheads="1"/>
          </p:cNvSpPr>
          <p:nvPr/>
        </p:nvSpPr>
        <p:spPr bwMode="auto">
          <a:xfrm>
            <a:off x="71628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7" name="Rectangle 82"/>
          <p:cNvSpPr>
            <a:spLocks noChangeArrowheads="1"/>
          </p:cNvSpPr>
          <p:nvPr/>
        </p:nvSpPr>
        <p:spPr bwMode="auto">
          <a:xfrm>
            <a:off x="71628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8" name="Rectangle 83"/>
          <p:cNvSpPr>
            <a:spLocks noChangeArrowheads="1"/>
          </p:cNvSpPr>
          <p:nvPr/>
        </p:nvSpPr>
        <p:spPr bwMode="auto">
          <a:xfrm>
            <a:off x="60833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59" name="Rectangle 84"/>
          <p:cNvSpPr>
            <a:spLocks noChangeArrowheads="1"/>
          </p:cNvSpPr>
          <p:nvPr/>
        </p:nvSpPr>
        <p:spPr bwMode="auto">
          <a:xfrm>
            <a:off x="64436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0" name="Rectangle 85"/>
          <p:cNvSpPr>
            <a:spLocks noChangeArrowheads="1"/>
          </p:cNvSpPr>
          <p:nvPr/>
        </p:nvSpPr>
        <p:spPr bwMode="auto">
          <a:xfrm>
            <a:off x="60833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1" name="Rectangle 86"/>
          <p:cNvSpPr>
            <a:spLocks noChangeArrowheads="1"/>
          </p:cNvSpPr>
          <p:nvPr/>
        </p:nvSpPr>
        <p:spPr bwMode="auto">
          <a:xfrm>
            <a:off x="64436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2" name="Rectangle 87"/>
          <p:cNvSpPr>
            <a:spLocks noChangeArrowheads="1"/>
          </p:cNvSpPr>
          <p:nvPr/>
        </p:nvSpPr>
        <p:spPr bwMode="auto">
          <a:xfrm>
            <a:off x="68024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3" name="Rectangle 88"/>
          <p:cNvSpPr>
            <a:spLocks noChangeArrowheads="1"/>
          </p:cNvSpPr>
          <p:nvPr/>
        </p:nvSpPr>
        <p:spPr bwMode="auto">
          <a:xfrm>
            <a:off x="71628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4" name="Rectangle 89"/>
          <p:cNvSpPr>
            <a:spLocks noChangeArrowheads="1"/>
          </p:cNvSpPr>
          <p:nvPr/>
        </p:nvSpPr>
        <p:spPr bwMode="auto">
          <a:xfrm>
            <a:off x="68024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5" name="Rectangle 90"/>
          <p:cNvSpPr>
            <a:spLocks noChangeArrowheads="1"/>
          </p:cNvSpPr>
          <p:nvPr/>
        </p:nvSpPr>
        <p:spPr bwMode="auto">
          <a:xfrm>
            <a:off x="71628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6" name="Rectangle 91"/>
          <p:cNvSpPr>
            <a:spLocks noChangeArrowheads="1"/>
          </p:cNvSpPr>
          <p:nvPr/>
        </p:nvSpPr>
        <p:spPr bwMode="auto">
          <a:xfrm>
            <a:off x="752316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7" name="Rectangle 92"/>
          <p:cNvSpPr>
            <a:spLocks noChangeArrowheads="1"/>
          </p:cNvSpPr>
          <p:nvPr/>
        </p:nvSpPr>
        <p:spPr bwMode="auto">
          <a:xfrm>
            <a:off x="788352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8" name="Rectangle 93"/>
          <p:cNvSpPr>
            <a:spLocks noChangeArrowheads="1"/>
          </p:cNvSpPr>
          <p:nvPr/>
        </p:nvSpPr>
        <p:spPr bwMode="auto">
          <a:xfrm>
            <a:off x="75231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69" name="Rectangle 94"/>
          <p:cNvSpPr>
            <a:spLocks noChangeArrowheads="1"/>
          </p:cNvSpPr>
          <p:nvPr/>
        </p:nvSpPr>
        <p:spPr bwMode="auto">
          <a:xfrm>
            <a:off x="788352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0" name="Rectangle 95"/>
          <p:cNvSpPr>
            <a:spLocks noChangeArrowheads="1"/>
          </p:cNvSpPr>
          <p:nvPr/>
        </p:nvSpPr>
        <p:spPr bwMode="auto">
          <a:xfrm>
            <a:off x="75231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1" name="Rectangle 96"/>
          <p:cNvSpPr>
            <a:spLocks noChangeArrowheads="1"/>
          </p:cNvSpPr>
          <p:nvPr/>
        </p:nvSpPr>
        <p:spPr bwMode="auto">
          <a:xfrm>
            <a:off x="788352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2" name="Rectangle 97"/>
          <p:cNvSpPr>
            <a:spLocks noChangeArrowheads="1"/>
          </p:cNvSpPr>
          <p:nvPr/>
        </p:nvSpPr>
        <p:spPr bwMode="auto">
          <a:xfrm>
            <a:off x="75231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3" name="Rectangle 98"/>
          <p:cNvSpPr>
            <a:spLocks noChangeArrowheads="1"/>
          </p:cNvSpPr>
          <p:nvPr/>
        </p:nvSpPr>
        <p:spPr bwMode="auto">
          <a:xfrm>
            <a:off x="788352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4" name="Text Box 99"/>
          <p:cNvSpPr txBox="1">
            <a:spLocks noChangeArrowheads="1"/>
          </p:cNvSpPr>
          <p:nvPr/>
        </p:nvSpPr>
        <p:spPr bwMode="auto">
          <a:xfrm>
            <a:off x="3276600" y="4267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</a:t>
            </a:r>
          </a:p>
        </p:txBody>
      </p:sp>
      <p:sp>
        <p:nvSpPr>
          <p:cNvPr id="26675" name="Text Box 100"/>
          <p:cNvSpPr txBox="1">
            <a:spLocks noChangeArrowheads="1"/>
          </p:cNvSpPr>
          <p:nvPr/>
        </p:nvSpPr>
        <p:spPr bwMode="auto">
          <a:xfrm>
            <a:off x="6948488" y="426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I’</a:t>
            </a:r>
          </a:p>
        </p:txBody>
      </p:sp>
      <p:sp>
        <p:nvSpPr>
          <p:cNvPr id="26676" name="Rectangle 101"/>
          <p:cNvSpPr>
            <a:spLocks noChangeArrowheads="1"/>
          </p:cNvSpPr>
          <p:nvPr/>
        </p:nvSpPr>
        <p:spPr bwMode="auto">
          <a:xfrm>
            <a:off x="305911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77" name="Text Box 102"/>
          <p:cNvSpPr txBox="1">
            <a:spLocks noChangeArrowheads="1"/>
          </p:cNvSpPr>
          <p:nvPr/>
        </p:nvSpPr>
        <p:spPr bwMode="auto">
          <a:xfrm>
            <a:off x="2700338" y="50133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</a:t>
            </a:r>
          </a:p>
        </p:txBody>
      </p:sp>
      <p:sp>
        <p:nvSpPr>
          <p:cNvPr id="26678" name="Text Box 103"/>
          <p:cNvSpPr txBox="1">
            <a:spLocks noChangeArrowheads="1"/>
          </p:cNvSpPr>
          <p:nvPr/>
        </p:nvSpPr>
        <p:spPr bwMode="auto">
          <a:xfrm>
            <a:off x="6804025" y="5373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6679" name="Text Box 105"/>
          <p:cNvSpPr txBox="1">
            <a:spLocks noChangeArrowheads="1"/>
          </p:cNvSpPr>
          <p:nvPr/>
        </p:nvSpPr>
        <p:spPr bwMode="auto">
          <a:xfrm>
            <a:off x="5003800" y="4195763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T</a:t>
            </a:r>
            <a:r>
              <a:rPr lang="en-US" altLang="zh-TW" sz="2400" b="1" baseline="30000">
                <a:latin typeface="Times New Roman" pitchFamily="18" charset="0"/>
              </a:rPr>
              <a:t>-1</a:t>
            </a:r>
          </a:p>
        </p:txBody>
      </p:sp>
      <p:sp>
        <p:nvSpPr>
          <p:cNvPr id="26680" name="Rectangle 81"/>
          <p:cNvSpPr>
            <a:spLocks noChangeArrowheads="1"/>
          </p:cNvSpPr>
          <p:nvPr/>
        </p:nvSpPr>
        <p:spPr bwMode="auto">
          <a:xfrm>
            <a:off x="6802438" y="5086350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6681" name="Freeform 106"/>
          <p:cNvSpPr>
            <a:spLocks/>
          </p:cNvSpPr>
          <p:nvPr/>
        </p:nvSpPr>
        <p:spPr bwMode="auto">
          <a:xfrm>
            <a:off x="3059113" y="4521200"/>
            <a:ext cx="3744912" cy="708025"/>
          </a:xfrm>
          <a:custGeom>
            <a:avLst/>
            <a:gdLst>
              <a:gd name="T0" fmla="*/ 2147483647 w 2359"/>
              <a:gd name="T1" fmla="*/ 1123989688 h 446"/>
              <a:gd name="T2" fmla="*/ 2147483647 w 2359"/>
              <a:gd name="T3" fmla="*/ 95765938 h 446"/>
              <a:gd name="T4" fmla="*/ 0 w 2359"/>
              <a:gd name="T5" fmla="*/ 551915013 h 446"/>
              <a:gd name="T6" fmla="*/ 0 60000 65536"/>
              <a:gd name="T7" fmla="*/ 0 60000 65536"/>
              <a:gd name="T8" fmla="*/ 0 60000 65536"/>
              <a:gd name="T9" fmla="*/ 0 w 2359"/>
              <a:gd name="T10" fmla="*/ 0 h 446"/>
              <a:gd name="T11" fmla="*/ 2359 w 2359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9" h="446">
                <a:moveTo>
                  <a:pt x="2359" y="446"/>
                </a:moveTo>
                <a:cubicBezTo>
                  <a:pt x="2124" y="261"/>
                  <a:pt x="1890" y="76"/>
                  <a:pt x="1497" y="38"/>
                </a:cubicBezTo>
                <a:cubicBezTo>
                  <a:pt x="1104" y="0"/>
                  <a:pt x="552" y="109"/>
                  <a:pt x="0" y="21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008062"/>
          </a:xfrm>
          <a:noFill/>
        </p:spPr>
        <p:txBody>
          <a:bodyPr/>
          <a:lstStyle/>
          <a:p>
            <a:r>
              <a:rPr lang="en-US" altLang="zh-TW" smtClean="0"/>
              <a:t>Get each pixel </a:t>
            </a:r>
            <a:r>
              <a:rPr lang="en-US" altLang="zh-TW" b="1" i="1" smtClean="0"/>
              <a:t>I’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 from its corresponding location </a:t>
            </a:r>
            <a:r>
              <a:rPr lang="en-US" altLang="zh-TW" b="1" i="1" smtClean="0"/>
              <a:t>x</a:t>
            </a:r>
            <a:r>
              <a:rPr lang="en-US" altLang="zh-TW" b="1" smtClean="0"/>
              <a:t> </a:t>
            </a:r>
            <a:r>
              <a:rPr lang="en-US" altLang="zh-TW" smtClean="0"/>
              <a:t>=</a:t>
            </a:r>
            <a:r>
              <a:rPr lang="en-US" altLang="zh-TW" b="1" smtClean="0"/>
              <a:t> </a:t>
            </a:r>
            <a:r>
              <a:rPr lang="en-US" altLang="zh-TW" b="1" i="1" smtClean="0"/>
              <a:t>T</a:t>
            </a:r>
            <a:r>
              <a:rPr lang="en-US" altLang="zh-TW" b="1" i="1" baseline="30000" smtClean="0"/>
              <a:t>-1</a:t>
            </a:r>
            <a:r>
              <a:rPr lang="en-US" altLang="zh-TW" smtClean="0"/>
              <a:t>(</a:t>
            </a:r>
            <a:r>
              <a:rPr lang="en-US" altLang="zh-TW" b="1" i="1" smtClean="0"/>
              <a:t>x’</a:t>
            </a:r>
            <a:r>
              <a:rPr lang="en-US" altLang="zh-TW" smtClean="0"/>
              <a:t>) in </a:t>
            </a:r>
            <a:r>
              <a:rPr lang="en-US" altLang="zh-TW" b="1" i="1" smtClean="0"/>
              <a:t>I</a:t>
            </a:r>
            <a:r>
              <a:rPr lang="en-US" altLang="zh-TW" smtClean="0"/>
              <a:t>(</a:t>
            </a:r>
            <a:r>
              <a:rPr lang="en-US" altLang="zh-TW" b="1" i="1" smtClean="0"/>
              <a:t>x</a:t>
            </a:r>
            <a:r>
              <a:rPr lang="en-US" altLang="zh-TW" smtClean="0"/>
              <a:t>)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85800" y="2667000"/>
            <a:ext cx="8001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What if pixel comes from “between” two pixels?</a:t>
            </a:r>
          </a:p>
        </p:txBody>
      </p:sp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kumimoji="0" lang="en-US" altLang="zh-TW" sz="2800">
                <a:latin typeface="Times New Roman" pitchFamily="18" charset="0"/>
              </a:rPr>
              <a:t>Answer: </a:t>
            </a:r>
            <a:r>
              <a:rPr kumimoji="0" lang="en-US" altLang="zh-TW" sz="2800" i="1">
                <a:latin typeface="Times New Roman" pitchFamily="18" charset="0"/>
              </a:rPr>
              <a:t>resample</a:t>
            </a:r>
            <a:r>
              <a:rPr kumimoji="0" lang="en-US" altLang="zh-TW" sz="2800">
                <a:latin typeface="Times New Roman" pitchFamily="18" charset="0"/>
              </a:rPr>
              <a:t> color value from </a:t>
            </a:r>
            <a:r>
              <a:rPr kumimoji="0" lang="en-US" altLang="zh-TW" sz="2800" i="1">
                <a:latin typeface="Times New Roman" pitchFamily="18" charset="0"/>
              </a:rPr>
              <a:t>interpolated</a:t>
            </a:r>
            <a:r>
              <a:rPr kumimoji="0" lang="en-US" altLang="zh-TW" sz="2800">
                <a:latin typeface="Times New Roman" pitchFamily="18" charset="0"/>
              </a:rPr>
              <a:t> (</a:t>
            </a:r>
            <a:r>
              <a:rPr kumimoji="0" lang="en-US" altLang="zh-TW" sz="2800" i="1">
                <a:latin typeface="Times New Roman" pitchFamily="18" charset="0"/>
              </a:rPr>
              <a:t>prefiltered</a:t>
            </a:r>
            <a:r>
              <a:rPr kumimoji="0" lang="en-US" altLang="zh-TW" sz="2800">
                <a:latin typeface="Times New Roman" pitchFamily="18" charset="0"/>
              </a:rPr>
              <a:t>) source image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f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g</a:t>
            </a:r>
            <a:r>
              <a:rPr kumimoji="0" lang="en-US" altLang="zh-TW" sz="2400">
                <a:latin typeface="Times New Roman" pitchFamily="18" charset="0"/>
              </a:rPr>
              <a:t>(</a:t>
            </a:r>
            <a:r>
              <a:rPr kumimoji="0" lang="en-US" altLang="zh-TW" sz="2400" b="1" i="1">
                <a:latin typeface="Times New Roman" pitchFamily="18" charset="0"/>
              </a:rPr>
              <a:t>x’</a:t>
            </a:r>
            <a:r>
              <a:rPr kumimoji="0" lang="en-US" altLang="zh-TW" sz="2400">
                <a:latin typeface="Times New Roman" pitchFamily="18" charset="0"/>
              </a:rPr>
              <a:t>)</a:t>
            </a:r>
          </a:p>
        </p:txBody>
      </p:sp>
      <p:grpSp>
        <p:nvGrpSpPr>
          <p:cNvPr id="27656" name="Group 9"/>
          <p:cNvGrpSpPr>
            <a:grpSpLocks/>
          </p:cNvGrpSpPr>
          <p:nvPr/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27675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6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7657" name="Group 12"/>
          <p:cNvGrpSpPr>
            <a:grpSpLocks/>
          </p:cNvGrpSpPr>
          <p:nvPr/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27673" name="Line 13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4" name="Line 14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7658" name="Text Box 15"/>
          <p:cNvSpPr txBox="1">
            <a:spLocks noChangeArrowheads="1"/>
          </p:cNvSpPr>
          <p:nvPr/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7659" name="Text Box 16"/>
          <p:cNvSpPr txBox="1">
            <a:spLocks noChangeArrowheads="1"/>
          </p:cNvSpPr>
          <p:nvPr/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b="1" i="1">
                <a:latin typeface="Times New Roman" pitchFamily="18" charset="0"/>
              </a:rPr>
              <a:t>x’</a:t>
            </a:r>
            <a:endParaRPr kumimoji="0" lang="en-US" altLang="zh-TW" sz="2400">
              <a:latin typeface="Times New Roman" pitchFamily="18" charset="0"/>
            </a:endParaRPr>
          </a:p>
        </p:txBody>
      </p:sp>
      <p:sp>
        <p:nvSpPr>
          <p:cNvPr id="27660" name="Rectangle 17"/>
          <p:cNvSpPr>
            <a:spLocks noChangeArrowheads="1"/>
          </p:cNvSpPr>
          <p:nvPr/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7661" name="Rectangle 18"/>
          <p:cNvSpPr>
            <a:spLocks noChangeArrowheads="1"/>
          </p:cNvSpPr>
          <p:nvPr/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7662" name="Freeform 19"/>
          <p:cNvSpPr>
            <a:spLocks/>
          </p:cNvSpPr>
          <p:nvPr/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504031250 h 288"/>
              <a:gd name="T2" fmla="*/ 2147483647 w 2160"/>
              <a:gd name="T3" fmla="*/ 0 h 288"/>
              <a:gd name="T4" fmla="*/ 2147483647 w 2160"/>
              <a:gd name="T5" fmla="*/ 504031250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triangle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7663" name="Group 20"/>
          <p:cNvGrpSpPr>
            <a:grpSpLocks/>
          </p:cNvGrpSpPr>
          <p:nvPr/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72" name="Line 24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7664" name="Group 25"/>
          <p:cNvGrpSpPr>
            <a:grpSpLocks/>
          </p:cNvGrpSpPr>
          <p:nvPr/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27665" name="Line 26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66" name="Line 27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67" name="Line 28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668" name="Line 29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Inverse warping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352901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iwarp(I, I’, T)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for (y=0; y&lt;I’.height; y++)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for (x=0; x&lt;I’.width; x++) {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(x,y)=T</a:t>
            </a:r>
            <a:r>
              <a:rPr lang="en-US" altLang="zh-TW" sz="2400" b="1" baseline="30000" smtClean="0">
                <a:latin typeface="Courier New" pitchFamily="49" charset="0"/>
              </a:rPr>
              <a:t>-1</a:t>
            </a:r>
            <a:r>
              <a:rPr lang="en-US" altLang="zh-TW" sz="2400" b="1" smtClean="0">
                <a:latin typeface="Courier New" pitchFamily="49" charset="0"/>
              </a:rPr>
              <a:t>(x’,y’);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  </a:t>
            </a:r>
            <a:r>
              <a:rPr lang="en-US" altLang="zh-TW" sz="2400" b="1" smtClean="0">
                <a:solidFill>
                  <a:srgbClr val="FF0000"/>
                </a:solidFill>
                <a:latin typeface="Courier New" pitchFamily="49" charset="0"/>
              </a:rPr>
              <a:t>I’(x’,y’)=Reconstruct(I,x,y,kernel);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    }</a:t>
            </a:r>
          </a:p>
          <a:p>
            <a:pPr>
              <a:buFontTx/>
              <a:buNone/>
            </a:pPr>
            <a:r>
              <a:rPr lang="en-US" altLang="zh-TW" sz="2400" b="1" smtClean="0">
                <a:latin typeface="Courier New" pitchFamily="49" charset="0"/>
              </a:rPr>
              <a:t>}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33997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700338" y="4727575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3399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7003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059113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419475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41947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23399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003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3399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003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5911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41947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305911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41947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3779838" y="4727575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4140200" y="4727575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3779838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1402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37798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41402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7798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1402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60833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644366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6083300" y="5086350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6443663" y="5086350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6802438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7162800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7162800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60833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64436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60833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64436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6802438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1" name="Rectangle 39"/>
          <p:cNvSpPr>
            <a:spLocks noChangeArrowheads="1"/>
          </p:cNvSpPr>
          <p:nvPr/>
        </p:nvSpPr>
        <p:spPr bwMode="auto">
          <a:xfrm>
            <a:off x="7162800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6802438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7162800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7523163" y="4727575"/>
            <a:ext cx="360362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7883525" y="4727575"/>
            <a:ext cx="360363" cy="360363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752316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7" name="Rectangle 45"/>
          <p:cNvSpPr>
            <a:spLocks noChangeArrowheads="1"/>
          </p:cNvSpPr>
          <p:nvPr/>
        </p:nvSpPr>
        <p:spPr bwMode="auto">
          <a:xfrm>
            <a:off x="7883525" y="5086350"/>
            <a:ext cx="360363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7523163" y="5446713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7883525" y="5446713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7523163" y="5805488"/>
            <a:ext cx="360362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1" name="Rectangle 49"/>
          <p:cNvSpPr>
            <a:spLocks noChangeArrowheads="1"/>
          </p:cNvSpPr>
          <p:nvPr/>
        </p:nvSpPr>
        <p:spPr bwMode="auto">
          <a:xfrm>
            <a:off x="7883525" y="5805488"/>
            <a:ext cx="360363" cy="3603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2" name="Text Box 50"/>
          <p:cNvSpPr txBox="1">
            <a:spLocks noChangeArrowheads="1"/>
          </p:cNvSpPr>
          <p:nvPr/>
        </p:nvSpPr>
        <p:spPr bwMode="auto">
          <a:xfrm>
            <a:off x="3276600" y="42672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</a:t>
            </a:r>
          </a:p>
        </p:txBody>
      </p:sp>
      <p:sp>
        <p:nvSpPr>
          <p:cNvPr id="28723" name="Text Box 51"/>
          <p:cNvSpPr txBox="1">
            <a:spLocks noChangeArrowheads="1"/>
          </p:cNvSpPr>
          <p:nvPr/>
        </p:nvSpPr>
        <p:spPr bwMode="auto">
          <a:xfrm>
            <a:off x="6948488" y="42672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I’</a:t>
            </a:r>
          </a:p>
        </p:txBody>
      </p:sp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3059113" y="5086350"/>
            <a:ext cx="360362" cy="3603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2700338" y="50133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6804025" y="5373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5003800" y="4195763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Times New Roman" pitchFamily="18" charset="0"/>
              </a:rPr>
              <a:t>T</a:t>
            </a:r>
            <a:r>
              <a:rPr lang="en-US" altLang="zh-TW" sz="2400" b="1" baseline="30000">
                <a:latin typeface="Times New Roman" pitchFamily="18" charset="0"/>
              </a:rPr>
              <a:t>-1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6802438" y="5086350"/>
            <a:ext cx="360362" cy="36036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8729" name="Freeform 57"/>
          <p:cNvSpPr>
            <a:spLocks/>
          </p:cNvSpPr>
          <p:nvPr/>
        </p:nvSpPr>
        <p:spPr bwMode="auto">
          <a:xfrm>
            <a:off x="3059113" y="4521200"/>
            <a:ext cx="3744912" cy="708025"/>
          </a:xfrm>
          <a:custGeom>
            <a:avLst/>
            <a:gdLst>
              <a:gd name="T0" fmla="*/ 2147483647 w 2359"/>
              <a:gd name="T1" fmla="*/ 1123989688 h 446"/>
              <a:gd name="T2" fmla="*/ 2147483647 w 2359"/>
              <a:gd name="T3" fmla="*/ 95765938 h 446"/>
              <a:gd name="T4" fmla="*/ 0 w 2359"/>
              <a:gd name="T5" fmla="*/ 551915013 h 446"/>
              <a:gd name="T6" fmla="*/ 0 60000 65536"/>
              <a:gd name="T7" fmla="*/ 0 60000 65536"/>
              <a:gd name="T8" fmla="*/ 0 60000 65536"/>
              <a:gd name="T9" fmla="*/ 0 w 2359"/>
              <a:gd name="T10" fmla="*/ 0 h 446"/>
              <a:gd name="T11" fmla="*/ 2359 w 2359"/>
              <a:gd name="T12" fmla="*/ 446 h 4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9" h="446">
                <a:moveTo>
                  <a:pt x="2359" y="446"/>
                </a:moveTo>
                <a:cubicBezTo>
                  <a:pt x="2124" y="261"/>
                  <a:pt x="1890" y="76"/>
                  <a:pt x="1497" y="38"/>
                </a:cubicBezTo>
                <a:cubicBezTo>
                  <a:pt x="1104" y="0"/>
                  <a:pt x="552" y="109"/>
                  <a:pt x="0" y="219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730" name="Oval 58"/>
          <p:cNvSpPr>
            <a:spLocks noChangeArrowheads="1"/>
          </p:cNvSpPr>
          <p:nvPr/>
        </p:nvSpPr>
        <p:spPr bwMode="auto">
          <a:xfrm>
            <a:off x="2339975" y="4437063"/>
            <a:ext cx="1008063" cy="100806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Reconstruction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512887"/>
          </a:xfrm>
        </p:spPr>
        <p:txBody>
          <a:bodyPr/>
          <a:lstStyle/>
          <a:p>
            <a:r>
              <a:rPr lang="en-US" altLang="zh-TW" smtClean="0"/>
              <a:t>Computed weighted sum of pixel neighborhood; output is weighted average of input, where weights are normalized values of filter kernel k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68313" y="3429000"/>
            <a:ext cx="37433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468313" y="4149725"/>
            <a:ext cx="37433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468313" y="4868863"/>
            <a:ext cx="37433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468313" y="5589588"/>
            <a:ext cx="37433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1117600" y="2925763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1909763" y="2925763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2700338" y="2925763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3492500" y="2925763"/>
            <a:ext cx="0" cy="31686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836738" y="4075113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2630488" y="4078288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2628900" y="4799013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1836738" y="4797425"/>
            <a:ext cx="142875" cy="1428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1836738" y="5518150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630488" y="5518150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3421063" y="4797425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2339975" y="4583113"/>
            <a:ext cx="142875" cy="142875"/>
          </a:xfrm>
          <a:prstGeom prst="ellipse">
            <a:avLst/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827088" y="3068638"/>
            <a:ext cx="3097212" cy="3097212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1046163" y="4799013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2628900" y="3357563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1836738" y="3357563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1044575" y="4078288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21" name="Oval 25"/>
          <p:cNvSpPr>
            <a:spLocks noChangeArrowheads="1"/>
          </p:cNvSpPr>
          <p:nvPr/>
        </p:nvSpPr>
        <p:spPr bwMode="auto">
          <a:xfrm>
            <a:off x="3421063" y="4078288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3421063" y="5518150"/>
            <a:ext cx="142875" cy="142875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2484438" y="4652963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2725738" y="4221163"/>
            <a:ext cx="860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width</a:t>
            </a: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H="1">
            <a:off x="1962150" y="4740275"/>
            <a:ext cx="393700" cy="785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2124075" y="494188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d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4213225" y="3224213"/>
            <a:ext cx="467995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color=0;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weights=0;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for all q’s dist &lt; width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d = dist(p, q);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w = kernel(d);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color += w*q.color;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  weights += w;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latin typeface="Courier New" pitchFamily="49" charset="0"/>
              </a:rPr>
              <a:t>p.Color = color/weights;</a:t>
            </a:r>
            <a:r>
              <a:rPr lang="en-US" altLang="zh-TW" sz="2000" b="1">
                <a:latin typeface="Courier New" pitchFamily="49" charset="0"/>
              </a:rPr>
              <a:t>   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2124075" y="41497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p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1908175" y="54927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q</a:t>
            </a:r>
          </a:p>
        </p:txBody>
      </p:sp>
      <p:graphicFrame>
        <p:nvGraphicFramePr>
          <p:cNvPr id="29730" name="Object 2"/>
          <p:cNvGraphicFramePr>
            <a:graphicFrameLocks noChangeAspect="1"/>
          </p:cNvGraphicFramePr>
          <p:nvPr/>
        </p:nvGraphicFramePr>
        <p:xfrm>
          <a:off x="6443663" y="2708275"/>
          <a:ext cx="18843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方程式" r:id="rId4" imgW="965200" imgH="508000" progId="Equation.3">
                  <p:embed/>
                </p:oleObj>
              </mc:Choice>
              <mc:Fallback>
                <p:oleObj name="方程式" r:id="rId4" imgW="9652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2708275"/>
                        <a:ext cx="18843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Reconstruction (interpolation)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Possible reconstruction filters (kernels):</a:t>
            </a:r>
          </a:p>
          <a:p>
            <a:pPr lvl="1"/>
            <a:r>
              <a:rPr lang="en-US" altLang="zh-TW" smtClean="0"/>
              <a:t>nearest neighbor</a:t>
            </a:r>
          </a:p>
          <a:p>
            <a:pPr lvl="1"/>
            <a:r>
              <a:rPr lang="en-US" altLang="zh-TW" smtClean="0"/>
              <a:t>bilinear</a:t>
            </a:r>
          </a:p>
          <a:p>
            <a:pPr lvl="1"/>
            <a:r>
              <a:rPr lang="en-US" altLang="zh-TW" smtClean="0"/>
              <a:t>bicubic </a:t>
            </a:r>
          </a:p>
          <a:p>
            <a:pPr lvl="1"/>
            <a:r>
              <a:rPr lang="en-US" altLang="zh-TW" smtClean="0"/>
              <a:t>sinc (optimal reconstruction)</a:t>
            </a:r>
          </a:p>
        </p:txBody>
      </p:sp>
      <p:pic>
        <p:nvPicPr>
          <p:cNvPr id="30724" name="Picture 7" descr="rotated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28130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Bilinear interpolation</a:t>
            </a:r>
          </a:p>
        </p:txBody>
      </p:sp>
      <p:sp>
        <p:nvSpPr>
          <p:cNvPr id="31747" name="Line 4"/>
          <p:cNvSpPr>
            <a:spLocks noChangeShapeType="1"/>
          </p:cNvSpPr>
          <p:nvPr/>
        </p:nvSpPr>
        <p:spPr bwMode="auto">
          <a:xfrm>
            <a:off x="2590800" y="2743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8" name="Line 5"/>
          <p:cNvSpPr>
            <a:spLocks noChangeShapeType="1"/>
          </p:cNvSpPr>
          <p:nvPr/>
        </p:nvSpPr>
        <p:spPr bwMode="auto">
          <a:xfrm>
            <a:off x="3657600" y="2743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635000"/>
          </a:xfrm>
          <a:noFill/>
        </p:spPr>
        <p:txBody>
          <a:bodyPr/>
          <a:lstStyle/>
          <a:p>
            <a:r>
              <a:rPr lang="en-US" altLang="zh-TW" smtClean="0"/>
              <a:t>A simple method for resampling images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2590800" y="17526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1" name="Line 8"/>
          <p:cNvSpPr>
            <a:spLocks noChangeShapeType="1"/>
          </p:cNvSpPr>
          <p:nvPr/>
        </p:nvSpPr>
        <p:spPr bwMode="auto">
          <a:xfrm>
            <a:off x="4191000" y="17526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 rot="-5400000">
            <a:off x="3390900" y="10287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3" name="Line 10"/>
          <p:cNvSpPr>
            <a:spLocks noChangeShapeType="1"/>
          </p:cNvSpPr>
          <p:nvPr/>
        </p:nvSpPr>
        <p:spPr bwMode="auto">
          <a:xfrm rot="-5400000">
            <a:off x="3390900" y="2476500"/>
            <a:ext cx="0" cy="1905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4" name="Oval 11"/>
          <p:cNvSpPr>
            <a:spLocks noChangeArrowheads="1"/>
          </p:cNvSpPr>
          <p:nvPr/>
        </p:nvSpPr>
        <p:spPr bwMode="auto">
          <a:xfrm>
            <a:off x="3624263" y="271145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pic>
        <p:nvPicPr>
          <p:cNvPr id="31755" name="Picture 12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54325"/>
            <a:ext cx="11747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009900"/>
            <a:ext cx="9525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490913"/>
            <a:ext cx="5016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3490913"/>
            <a:ext cx="10048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16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671638"/>
            <a:ext cx="14811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7" descr="Edittex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671638"/>
            <a:ext cx="10048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18" descr="Edittex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2424113"/>
            <a:ext cx="58578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9" descr="Edittex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4438650"/>
            <a:ext cx="4637087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6455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Image formation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76325"/>
            <a:ext cx="511175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7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052513"/>
            <a:ext cx="25527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06813" y="2157413"/>
            <a:ext cx="1971675" cy="1608137"/>
            <a:chOff x="2381" y="1480"/>
            <a:chExt cx="1242" cy="1013"/>
          </a:xfrm>
        </p:grpSpPr>
        <p:sp>
          <p:nvSpPr>
            <p:cNvPr id="5129" name="Line 6"/>
            <p:cNvSpPr>
              <a:spLocks noChangeShapeType="1"/>
            </p:cNvSpPr>
            <p:nvPr/>
          </p:nvSpPr>
          <p:spPr bwMode="auto">
            <a:xfrm flipV="1">
              <a:off x="2580" y="1654"/>
              <a:ext cx="799" cy="6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2381" y="2205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>
              <a:off x="3379" y="1480"/>
              <a:ext cx="2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</p:grpSp>
      <p:pic>
        <p:nvPicPr>
          <p:cNvPr id="7587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933825"/>
            <a:ext cx="3495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7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3911600"/>
            <a:ext cx="42767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87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56050"/>
            <a:ext cx="36576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smtClean="0"/>
              <a:t>Specify a more detailed warp function</a:t>
            </a:r>
          </a:p>
          <a:p>
            <a:r>
              <a:rPr lang="en-US" altLang="zh-TW" smtClean="0"/>
              <a:t>Splines, meshes, optical flow (per-pixel motion)</a:t>
            </a:r>
          </a:p>
          <a:p>
            <a:endParaRPr lang="en-US" altLang="zh-TW" smtClean="0"/>
          </a:p>
        </p:txBody>
      </p:sp>
      <p:pic>
        <p:nvPicPr>
          <p:cNvPr id="32772" name="Picture 6" descr="CatWomanW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813593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en-US" altLang="zh-TW" sz="2400" smtClean="0"/>
              <a:t>Mappings implied by correspondences</a:t>
            </a:r>
          </a:p>
          <a:p>
            <a:r>
              <a:rPr lang="en-US" altLang="zh-TW" sz="2400" smtClean="0"/>
              <a:t>Inverse warping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5063"/>
            <a:ext cx="80645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1317" name="Freeform 5"/>
          <p:cNvSpPr>
            <a:spLocks/>
          </p:cNvSpPr>
          <p:nvPr/>
        </p:nvSpPr>
        <p:spPr bwMode="auto">
          <a:xfrm>
            <a:off x="1692275" y="4508500"/>
            <a:ext cx="4679950" cy="912813"/>
          </a:xfrm>
          <a:custGeom>
            <a:avLst/>
            <a:gdLst>
              <a:gd name="T0" fmla="*/ 2147483647 w 2948"/>
              <a:gd name="T1" fmla="*/ 458668689 h 575"/>
              <a:gd name="T2" fmla="*/ 2147483647 w 2948"/>
              <a:gd name="T3" fmla="*/ 1373486702 h 575"/>
              <a:gd name="T4" fmla="*/ 0 w 2948"/>
              <a:gd name="T5" fmla="*/ 0 h 575"/>
              <a:gd name="T6" fmla="*/ 0 60000 65536"/>
              <a:gd name="T7" fmla="*/ 0 60000 65536"/>
              <a:gd name="T8" fmla="*/ 0 60000 65536"/>
              <a:gd name="T9" fmla="*/ 0 w 2948"/>
              <a:gd name="T10" fmla="*/ 0 h 575"/>
              <a:gd name="T11" fmla="*/ 2948 w 2948"/>
              <a:gd name="T12" fmla="*/ 575 h 5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8" h="575">
                <a:moveTo>
                  <a:pt x="2948" y="182"/>
                </a:moveTo>
                <a:cubicBezTo>
                  <a:pt x="2445" y="378"/>
                  <a:pt x="1942" y="575"/>
                  <a:pt x="1451" y="545"/>
                </a:cubicBezTo>
                <a:cubicBezTo>
                  <a:pt x="960" y="515"/>
                  <a:pt x="480" y="257"/>
                  <a:pt x="0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715125" y="4278313"/>
            <a:ext cx="520700" cy="590550"/>
            <a:chOff x="4230" y="2695"/>
            <a:chExt cx="328" cy="372"/>
          </a:xfrm>
        </p:grpSpPr>
        <p:sp>
          <p:nvSpPr>
            <p:cNvPr id="33801" name="Oval 6"/>
            <p:cNvSpPr>
              <a:spLocks noChangeArrowheads="1"/>
            </p:cNvSpPr>
            <p:nvPr/>
          </p:nvSpPr>
          <p:spPr bwMode="auto">
            <a:xfrm>
              <a:off x="4332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>
              <a:off x="4230" y="2695"/>
              <a:ext cx="3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i="1">
                  <a:latin typeface="Times New Roman" pitchFamily="18" charset="0"/>
                </a:rPr>
                <a:t>P’</a:t>
              </a:r>
            </a:p>
          </p:txBody>
        </p:sp>
      </p:grpSp>
      <p:sp>
        <p:nvSpPr>
          <p:cNvPr id="781322" name="Freeform 10"/>
          <p:cNvSpPr>
            <a:spLocks/>
          </p:cNvSpPr>
          <p:nvPr/>
        </p:nvSpPr>
        <p:spPr bwMode="auto">
          <a:xfrm>
            <a:off x="2195513" y="3705225"/>
            <a:ext cx="4681537" cy="1019175"/>
          </a:xfrm>
          <a:custGeom>
            <a:avLst/>
            <a:gdLst>
              <a:gd name="T0" fmla="*/ 2147483647 w 2949"/>
              <a:gd name="T1" fmla="*/ 1617940313 h 642"/>
              <a:gd name="T2" fmla="*/ 2147483647 w 2949"/>
              <a:gd name="T3" fmla="*/ 17641888 h 642"/>
              <a:gd name="T4" fmla="*/ 0 w 2949"/>
              <a:gd name="T5" fmla="*/ 1504534075 h 642"/>
              <a:gd name="T6" fmla="*/ 0 60000 65536"/>
              <a:gd name="T7" fmla="*/ 0 60000 65536"/>
              <a:gd name="T8" fmla="*/ 0 60000 65536"/>
              <a:gd name="T9" fmla="*/ 0 w 2949"/>
              <a:gd name="T10" fmla="*/ 0 h 642"/>
              <a:gd name="T11" fmla="*/ 2949 w 2949"/>
              <a:gd name="T12" fmla="*/ 642 h 6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642">
                <a:moveTo>
                  <a:pt x="2949" y="642"/>
                </a:moveTo>
                <a:cubicBezTo>
                  <a:pt x="2536" y="328"/>
                  <a:pt x="2124" y="14"/>
                  <a:pt x="1633" y="7"/>
                </a:cubicBezTo>
                <a:cubicBezTo>
                  <a:pt x="1142" y="0"/>
                  <a:pt x="571" y="298"/>
                  <a:pt x="0" y="59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81323" name="Text Box 11"/>
          <p:cNvSpPr txBox="1">
            <a:spLocks noChangeArrowheads="1"/>
          </p:cNvSpPr>
          <p:nvPr/>
        </p:nvSpPr>
        <p:spPr bwMode="auto">
          <a:xfrm>
            <a:off x="1944688" y="45085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8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81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8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7" grpId="0" animBg="1"/>
      <p:bldP spid="781317" grpId="1" animBg="1"/>
      <p:bldP spid="781322" grpId="0" animBg="1"/>
      <p:bldP spid="7813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5063"/>
            <a:ext cx="80645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Group 6"/>
          <p:cNvGrpSpPr>
            <a:grpSpLocks/>
          </p:cNvGrpSpPr>
          <p:nvPr/>
        </p:nvGrpSpPr>
        <p:grpSpPr bwMode="auto">
          <a:xfrm>
            <a:off x="6715125" y="4278313"/>
            <a:ext cx="520700" cy="590550"/>
            <a:chOff x="4230" y="2695"/>
            <a:chExt cx="328" cy="372"/>
          </a:xfrm>
        </p:grpSpPr>
        <p:sp>
          <p:nvSpPr>
            <p:cNvPr id="34829" name="Oval 7"/>
            <p:cNvSpPr>
              <a:spLocks noChangeArrowheads="1"/>
            </p:cNvSpPr>
            <p:nvPr/>
          </p:nvSpPr>
          <p:spPr bwMode="auto">
            <a:xfrm>
              <a:off x="4332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34830" name="Text Box 8"/>
            <p:cNvSpPr txBox="1">
              <a:spLocks noChangeArrowheads="1"/>
            </p:cNvSpPr>
            <p:nvPr/>
          </p:nvSpPr>
          <p:spPr bwMode="auto">
            <a:xfrm>
              <a:off x="4230" y="2695"/>
              <a:ext cx="3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i="1">
                  <a:latin typeface="Times New Roman" pitchFamily="18" charset="0"/>
                </a:rPr>
                <a:t>P’</a:t>
              </a:r>
            </a:p>
          </p:txBody>
        </p:sp>
      </p:grpSp>
      <p:grpSp>
        <p:nvGrpSpPr>
          <p:cNvPr id="34821" name="Group 18"/>
          <p:cNvGrpSpPr>
            <a:grpSpLocks/>
          </p:cNvGrpSpPr>
          <p:nvPr/>
        </p:nvGrpSpPr>
        <p:grpSpPr bwMode="auto">
          <a:xfrm>
            <a:off x="5281613" y="1125538"/>
            <a:ext cx="3324225" cy="1104900"/>
            <a:chOff x="3327" y="709"/>
            <a:chExt cx="2094" cy="696"/>
          </a:xfrm>
        </p:grpSpPr>
        <p:graphicFrame>
          <p:nvGraphicFramePr>
            <p:cNvPr id="34827" name="Object 3"/>
            <p:cNvGraphicFramePr>
              <a:graphicFrameLocks noChangeAspect="1"/>
            </p:cNvGraphicFramePr>
            <p:nvPr/>
          </p:nvGraphicFramePr>
          <p:xfrm>
            <a:off x="3334" y="709"/>
            <a:ext cx="2087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845" name="方程式" r:id="rId5" imgW="1384300" imgH="228600" progId="Equation.3">
                    <p:embed/>
                  </p:oleObj>
                </mc:Choice>
                <mc:Fallback>
                  <p:oleObj name="方程式" r:id="rId5" imgW="13843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709"/>
                          <a:ext cx="2087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8" name="Text Box 12"/>
            <p:cNvSpPr txBox="1">
              <a:spLocks noChangeArrowheads="1"/>
            </p:cNvSpPr>
            <p:nvPr/>
          </p:nvSpPr>
          <p:spPr bwMode="auto">
            <a:xfrm>
              <a:off x="3327" y="1117"/>
              <a:ext cx="20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rebuchet MS" pitchFamily="34" charset="0"/>
                </a:rPr>
                <a:t>Barycentric coordinate</a:t>
              </a:r>
            </a:p>
          </p:txBody>
        </p:sp>
      </p:grpSp>
      <p:graphicFrame>
        <p:nvGraphicFramePr>
          <p:cNvPr id="34822" name="Object 2"/>
          <p:cNvGraphicFramePr>
            <a:graphicFrameLocks noChangeAspect="1"/>
          </p:cNvGraphicFramePr>
          <p:nvPr/>
        </p:nvGraphicFramePr>
        <p:xfrm>
          <a:off x="611188" y="1412875"/>
          <a:ext cx="33131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方程式" r:id="rId7" imgW="1384300" imgH="228600" progId="Equation.3">
                  <p:embed/>
                </p:oleObj>
              </mc:Choice>
              <mc:Fallback>
                <p:oleObj name="方程式" r:id="rId7" imgW="1384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33131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Freeform 14"/>
          <p:cNvSpPr>
            <a:spLocks/>
          </p:cNvSpPr>
          <p:nvPr/>
        </p:nvSpPr>
        <p:spPr bwMode="auto">
          <a:xfrm>
            <a:off x="2195513" y="3705225"/>
            <a:ext cx="4681537" cy="1019175"/>
          </a:xfrm>
          <a:custGeom>
            <a:avLst/>
            <a:gdLst>
              <a:gd name="T0" fmla="*/ 2147483647 w 2949"/>
              <a:gd name="T1" fmla="*/ 1617940313 h 642"/>
              <a:gd name="T2" fmla="*/ 2147483647 w 2949"/>
              <a:gd name="T3" fmla="*/ 17641888 h 642"/>
              <a:gd name="T4" fmla="*/ 0 w 2949"/>
              <a:gd name="T5" fmla="*/ 1504534075 h 642"/>
              <a:gd name="T6" fmla="*/ 0 60000 65536"/>
              <a:gd name="T7" fmla="*/ 0 60000 65536"/>
              <a:gd name="T8" fmla="*/ 0 60000 65536"/>
              <a:gd name="T9" fmla="*/ 0 w 2949"/>
              <a:gd name="T10" fmla="*/ 0 h 642"/>
              <a:gd name="T11" fmla="*/ 2949 w 2949"/>
              <a:gd name="T12" fmla="*/ 642 h 6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642">
                <a:moveTo>
                  <a:pt x="2949" y="642"/>
                </a:moveTo>
                <a:cubicBezTo>
                  <a:pt x="2536" y="328"/>
                  <a:pt x="2124" y="14"/>
                  <a:pt x="1633" y="7"/>
                </a:cubicBezTo>
                <a:cubicBezTo>
                  <a:pt x="1142" y="0"/>
                  <a:pt x="571" y="298"/>
                  <a:pt x="0" y="59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4824" name="Group 15"/>
          <p:cNvGrpSpPr>
            <a:grpSpLocks/>
          </p:cNvGrpSpPr>
          <p:nvPr/>
        </p:nvGrpSpPr>
        <p:grpSpPr bwMode="auto">
          <a:xfrm>
            <a:off x="1893888" y="4221163"/>
            <a:ext cx="401637" cy="590550"/>
            <a:chOff x="4267" y="2695"/>
            <a:chExt cx="253" cy="372"/>
          </a:xfrm>
        </p:grpSpPr>
        <p:sp>
          <p:nvSpPr>
            <p:cNvPr id="34825" name="Oval 16"/>
            <p:cNvSpPr>
              <a:spLocks noChangeArrowheads="1"/>
            </p:cNvSpPr>
            <p:nvPr/>
          </p:nvSpPr>
          <p:spPr bwMode="auto">
            <a:xfrm>
              <a:off x="4332" y="2931"/>
              <a:ext cx="136" cy="136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>
                <a:latin typeface="Times New Roman" pitchFamily="18" charset="0"/>
              </a:endParaRPr>
            </a:p>
          </p:txBody>
        </p:sp>
        <p:sp>
          <p:nvSpPr>
            <p:cNvPr id="34826" name="Text Box 17"/>
            <p:cNvSpPr txBox="1">
              <a:spLocks noChangeArrowheads="1"/>
            </p:cNvSpPr>
            <p:nvPr/>
          </p:nvSpPr>
          <p:spPr bwMode="auto">
            <a:xfrm>
              <a:off x="4267" y="2695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i="1">
                  <a:latin typeface="Times New Roman" pitchFamily="18" charset="0"/>
                </a:rPr>
                <a:t>P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Barycentric coordinates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25538"/>
            <a:ext cx="362585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5" name="Object 2"/>
          <p:cNvGraphicFramePr>
            <a:graphicFrameLocks noChangeAspect="1"/>
          </p:cNvGraphicFramePr>
          <p:nvPr/>
        </p:nvGraphicFramePr>
        <p:xfrm>
          <a:off x="2771775" y="5084763"/>
          <a:ext cx="31686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3" name="方程式" r:id="rId5" imgW="1270000" imgH="457200" progId="Equation.3">
                  <p:embed/>
                </p:oleObj>
              </mc:Choice>
              <mc:Fallback>
                <p:oleObj name="方程式" r:id="rId5" imgW="12700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084763"/>
                        <a:ext cx="3168650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pic>
        <p:nvPicPr>
          <p:cNvPr id="3686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3475"/>
            <a:ext cx="80613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8" name="Group 5"/>
          <p:cNvGrpSpPr>
            <a:grpSpLocks/>
          </p:cNvGrpSpPr>
          <p:nvPr/>
        </p:nvGrpSpPr>
        <p:grpSpPr bwMode="auto">
          <a:xfrm>
            <a:off x="5364163" y="1196975"/>
            <a:ext cx="3324225" cy="1104900"/>
            <a:chOff x="3327" y="709"/>
            <a:chExt cx="2094" cy="696"/>
          </a:xfrm>
        </p:grpSpPr>
        <p:graphicFrame>
          <p:nvGraphicFramePr>
            <p:cNvPr id="36870" name="Object 3"/>
            <p:cNvGraphicFramePr>
              <a:graphicFrameLocks noChangeAspect="1"/>
            </p:cNvGraphicFramePr>
            <p:nvPr/>
          </p:nvGraphicFramePr>
          <p:xfrm>
            <a:off x="3334" y="709"/>
            <a:ext cx="2087" cy="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886" name="方程式" r:id="rId5" imgW="1384300" imgH="228600" progId="Equation.3">
                    <p:embed/>
                  </p:oleObj>
                </mc:Choice>
                <mc:Fallback>
                  <p:oleObj name="方程式" r:id="rId5" imgW="13843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709"/>
                          <a:ext cx="2087" cy="3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3327" y="1117"/>
              <a:ext cx="209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rebuchet MS" pitchFamily="34" charset="0"/>
                </a:rPr>
                <a:t>Barycentric coordinate</a:t>
              </a:r>
            </a:p>
          </p:txBody>
        </p:sp>
      </p:grp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684213" y="1412875"/>
          <a:ext cx="33131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方程式" r:id="rId7" imgW="1384300" imgH="228600" progId="Equation.3">
                  <p:embed/>
                </p:oleObj>
              </mc:Choice>
              <mc:Fallback>
                <p:oleObj name="方程式" r:id="rId7" imgW="13843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412875"/>
                        <a:ext cx="33131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Non-parametric image warping</a:t>
            </a:r>
          </a:p>
        </p:txBody>
      </p:sp>
      <p:pic>
        <p:nvPicPr>
          <p:cNvPr id="3789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03475"/>
            <a:ext cx="8086725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Group 20"/>
          <p:cNvGrpSpPr>
            <a:grpSpLocks/>
          </p:cNvGrpSpPr>
          <p:nvPr/>
        </p:nvGrpSpPr>
        <p:grpSpPr bwMode="auto">
          <a:xfrm>
            <a:off x="5508625" y="1100138"/>
            <a:ext cx="3000375" cy="1320800"/>
            <a:chOff x="3470" y="663"/>
            <a:chExt cx="1890" cy="832"/>
          </a:xfrm>
        </p:grpSpPr>
        <p:sp>
          <p:nvSpPr>
            <p:cNvPr id="37898" name="Text Box 16"/>
            <p:cNvSpPr txBox="1">
              <a:spLocks noChangeArrowheads="1"/>
            </p:cNvSpPr>
            <p:nvPr/>
          </p:nvSpPr>
          <p:spPr bwMode="auto">
            <a:xfrm>
              <a:off x="3470" y="1207"/>
              <a:ext cx="18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solidFill>
                    <a:srgbClr val="FF0000"/>
                  </a:solidFill>
                  <a:latin typeface="Trebuchet MS" pitchFamily="34" charset="0"/>
                </a:rPr>
                <a:t>radial basis function</a:t>
              </a:r>
            </a:p>
          </p:txBody>
        </p:sp>
        <p:grpSp>
          <p:nvGrpSpPr>
            <p:cNvPr id="37899" name="Group 19"/>
            <p:cNvGrpSpPr>
              <a:grpSpLocks/>
            </p:cNvGrpSpPr>
            <p:nvPr/>
          </p:nvGrpSpPr>
          <p:grpSpPr bwMode="auto">
            <a:xfrm>
              <a:off x="4286" y="663"/>
              <a:ext cx="272" cy="590"/>
              <a:chOff x="4286" y="663"/>
              <a:chExt cx="272" cy="590"/>
            </a:xfrm>
          </p:grpSpPr>
          <p:sp>
            <p:nvSpPr>
              <p:cNvPr id="37900" name="Rectangle 17"/>
              <p:cNvSpPr>
                <a:spLocks noChangeArrowheads="1"/>
              </p:cNvSpPr>
              <p:nvPr/>
            </p:nvSpPr>
            <p:spPr bwMode="auto">
              <a:xfrm>
                <a:off x="4286" y="663"/>
                <a:ext cx="272" cy="408"/>
              </a:xfrm>
              <a:prstGeom prst="rect">
                <a:avLst/>
              </a:prstGeom>
              <a:noFill/>
              <a:ln w="28575" algn="ctr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zh-TW" altLang="en-US" sz="2400">
                  <a:latin typeface="Times New Roman" pitchFamily="18" charset="0"/>
                </a:endParaRPr>
              </a:p>
            </p:txBody>
          </p:sp>
          <p:sp>
            <p:nvSpPr>
              <p:cNvPr id="37901" name="Line 18"/>
              <p:cNvSpPr>
                <a:spLocks noChangeShapeType="1"/>
              </p:cNvSpPr>
              <p:nvPr/>
            </p:nvSpPr>
            <p:spPr bwMode="auto">
              <a:xfrm flipV="1">
                <a:off x="4422" y="1071"/>
                <a:ext cx="0" cy="1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37893" name="Object 2"/>
          <p:cNvGraphicFramePr>
            <a:graphicFrameLocks noChangeAspect="1"/>
          </p:cNvGraphicFramePr>
          <p:nvPr/>
        </p:nvGraphicFramePr>
        <p:xfrm>
          <a:off x="1985963" y="949325"/>
          <a:ext cx="17938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方程式" r:id="rId5" imgW="748975" imgH="253890" progId="Equation.3">
                  <p:embed/>
                </p:oleObj>
              </mc:Choice>
              <mc:Fallback>
                <p:oleObj name="方程式" r:id="rId5" imgW="748975" imgH="25389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949325"/>
                        <a:ext cx="17938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3"/>
          <p:cNvGraphicFramePr>
            <a:graphicFrameLocks noChangeAspect="1"/>
          </p:cNvGraphicFramePr>
          <p:nvPr/>
        </p:nvGraphicFramePr>
        <p:xfrm>
          <a:off x="1954213" y="1700213"/>
          <a:ext cx="240188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方程式" r:id="rId7" imgW="1002865" imgH="228501" progId="Equation.3">
                  <p:embed/>
                </p:oleObj>
              </mc:Choice>
              <mc:Fallback>
                <p:oleObj name="方程式" r:id="rId7" imgW="1002865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213" y="1700213"/>
                        <a:ext cx="2401887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Text Box 23"/>
          <p:cNvSpPr txBox="1">
            <a:spLocks noChangeArrowheads="1"/>
          </p:cNvSpPr>
          <p:nvPr/>
        </p:nvSpPr>
        <p:spPr bwMode="auto">
          <a:xfrm>
            <a:off x="384175" y="1100138"/>
            <a:ext cx="1379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rebuchet MS" pitchFamily="34" charset="0"/>
              </a:rPr>
              <a:t>Gaussian</a:t>
            </a:r>
          </a:p>
        </p:txBody>
      </p:sp>
      <p:sp>
        <p:nvSpPr>
          <p:cNvPr id="37896" name="Text Box 24"/>
          <p:cNvSpPr txBox="1">
            <a:spLocks noChangeArrowheads="1"/>
          </p:cNvSpPr>
          <p:nvPr/>
        </p:nvSpPr>
        <p:spPr bwMode="auto">
          <a:xfrm>
            <a:off x="382588" y="1603375"/>
            <a:ext cx="1525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rebuchet MS" pitchFamily="34" charset="0"/>
              </a:rPr>
              <a:t>thin plate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rebuchet MS" pitchFamily="34" charset="0"/>
              </a:rPr>
              <a:t>spline</a:t>
            </a:r>
          </a:p>
        </p:txBody>
      </p:sp>
      <p:graphicFrame>
        <p:nvGraphicFramePr>
          <p:cNvPr id="37897" name="Object 4"/>
          <p:cNvGraphicFramePr>
            <a:graphicFrameLocks noChangeAspect="1"/>
          </p:cNvGraphicFramePr>
          <p:nvPr/>
        </p:nvGraphicFramePr>
        <p:xfrm>
          <a:off x="5076825" y="985838"/>
          <a:ext cx="3435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方程式" r:id="rId9" imgW="1435100" imgH="419100" progId="Equation.3">
                  <p:embed/>
                </p:oleObj>
              </mc:Choice>
              <mc:Fallback>
                <p:oleObj name="方程式" r:id="rId9" imgW="14351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985838"/>
                        <a:ext cx="34353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>
                <a:hlinkClick r:id="rId3"/>
              </a:rPr>
              <a:t>http://www.colonize.com/warp/warp04-2.php</a:t>
            </a:r>
            <a:endParaRPr lang="en-US" altLang="zh-TW" smtClean="0"/>
          </a:p>
          <a:p>
            <a:r>
              <a:rPr lang="en-US" altLang="zh-TW" smtClean="0"/>
              <a:t>Warping is a useful operation for mosaics, video matching, view interpolation and so on.</a:t>
            </a:r>
          </a:p>
          <a:p>
            <a:endParaRPr lang="en-US" altLang="zh-TW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565400"/>
            <a:ext cx="8353425" cy="1470025"/>
          </a:xfrm>
        </p:spPr>
        <p:txBody>
          <a:bodyPr/>
          <a:lstStyle/>
          <a:p>
            <a:r>
              <a:rPr lang="en-US" altLang="zh-TW" smtClean="0"/>
              <a:t>Image morphing</a:t>
            </a:r>
            <a:endParaRPr lang="en-US" altLang="zh-TW" sz="3200" i="1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morphing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008062"/>
          </a:xfrm>
        </p:spPr>
        <p:txBody>
          <a:bodyPr/>
          <a:lstStyle/>
          <a:p>
            <a:r>
              <a:rPr lang="en-US" altLang="zh-TW" smtClean="0"/>
              <a:t>The goal is to synthesize a fluid transformation from one image to another.</a:t>
            </a:r>
          </a:p>
        </p:txBody>
      </p:sp>
      <p:grpSp>
        <p:nvGrpSpPr>
          <p:cNvPr id="40964" name="Group 10"/>
          <p:cNvGrpSpPr>
            <a:grpSpLocks/>
          </p:cNvGrpSpPr>
          <p:nvPr/>
        </p:nvGrpSpPr>
        <p:grpSpPr bwMode="auto">
          <a:xfrm>
            <a:off x="107950" y="3575050"/>
            <a:ext cx="2940050" cy="2706688"/>
            <a:chOff x="68" y="2252"/>
            <a:chExt cx="1852" cy="1705"/>
          </a:xfrm>
        </p:grpSpPr>
        <p:pic>
          <p:nvPicPr>
            <p:cNvPr id="4097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252"/>
              <a:ext cx="1852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4" name="Rectangle 7"/>
            <p:cNvSpPr>
              <a:spLocks noChangeArrowheads="1"/>
            </p:cNvSpPr>
            <p:nvPr/>
          </p:nvSpPr>
          <p:spPr bwMode="auto">
            <a:xfrm>
              <a:off x="385" y="3657"/>
              <a:ext cx="113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>
                  <a:latin typeface="Trebuchet MS" pitchFamily="34" charset="0"/>
                </a:rPr>
                <a:t>image #1</a:t>
              </a:r>
            </a:p>
          </p:txBody>
        </p:sp>
      </p:grpSp>
      <p:grpSp>
        <p:nvGrpSpPr>
          <p:cNvPr id="40965" name="Group 11"/>
          <p:cNvGrpSpPr>
            <a:grpSpLocks/>
          </p:cNvGrpSpPr>
          <p:nvPr/>
        </p:nvGrpSpPr>
        <p:grpSpPr bwMode="auto">
          <a:xfrm>
            <a:off x="6115050" y="3575050"/>
            <a:ext cx="2922588" cy="2662238"/>
            <a:chOff x="3852" y="2252"/>
            <a:chExt cx="1841" cy="1677"/>
          </a:xfrm>
        </p:grpSpPr>
        <p:pic>
          <p:nvPicPr>
            <p:cNvPr id="4097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" y="2252"/>
              <a:ext cx="1841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2" name="Rectangle 8"/>
            <p:cNvSpPr>
              <a:spLocks noChangeArrowheads="1"/>
            </p:cNvSpPr>
            <p:nvPr/>
          </p:nvSpPr>
          <p:spPr bwMode="auto">
            <a:xfrm>
              <a:off x="4195" y="3629"/>
              <a:ext cx="113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>
                  <a:latin typeface="Trebuchet MS" pitchFamily="34" charset="0"/>
                </a:rPr>
                <a:t>image #2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46088" y="2060575"/>
            <a:ext cx="8229600" cy="4221163"/>
            <a:chOff x="281" y="1298"/>
            <a:chExt cx="5184" cy="2659"/>
          </a:xfrm>
        </p:grpSpPr>
        <p:grpSp>
          <p:nvGrpSpPr>
            <p:cNvPr id="40967" name="Group 12"/>
            <p:cNvGrpSpPr>
              <a:grpSpLocks/>
            </p:cNvGrpSpPr>
            <p:nvPr/>
          </p:nvGrpSpPr>
          <p:grpSpPr bwMode="auto">
            <a:xfrm>
              <a:off x="1973" y="2252"/>
              <a:ext cx="1841" cy="1705"/>
              <a:chOff x="1973" y="2252"/>
              <a:chExt cx="1841" cy="1705"/>
            </a:xfrm>
          </p:grpSpPr>
          <p:pic>
            <p:nvPicPr>
              <p:cNvPr id="40969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" y="2252"/>
                <a:ext cx="1841" cy="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70" name="Rectangle 9"/>
              <p:cNvSpPr>
                <a:spLocks noChangeArrowheads="1"/>
              </p:cNvSpPr>
              <p:nvPr/>
            </p:nvSpPr>
            <p:spPr bwMode="auto">
              <a:xfrm>
                <a:off x="2336" y="3657"/>
                <a:ext cx="1134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TW" sz="2800">
                    <a:latin typeface="Trebuchet MS" pitchFamily="34" charset="0"/>
                  </a:rPr>
                  <a:t>dissolving</a:t>
                </a:r>
              </a:p>
            </p:txBody>
          </p:sp>
        </p:grpSp>
        <p:sp>
          <p:nvSpPr>
            <p:cNvPr id="40968" name="Rectangle 13"/>
            <p:cNvSpPr>
              <a:spLocks noChangeArrowheads="1"/>
            </p:cNvSpPr>
            <p:nvPr/>
          </p:nvSpPr>
          <p:spPr bwMode="auto">
            <a:xfrm>
              <a:off x="281" y="1298"/>
              <a:ext cx="5184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Char char="•"/>
              </a:pPr>
              <a:r>
                <a:rPr lang="en-US" altLang="zh-TW" sz="2800">
                  <a:latin typeface="Trebuchet MS" pitchFamily="34" charset="0"/>
                </a:rPr>
                <a:t>Cross dissolving is a common transition between cuts, but it is not good for morphing because of the ghosting effects.</a:t>
              </a:r>
            </a:p>
            <a:p>
              <a:pPr eaLnBrk="1" hangingPunct="1">
                <a:buFontTx/>
                <a:buChar char="•"/>
              </a:pPr>
              <a:endParaRPr lang="en-US" altLang="zh-TW" sz="2800"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Artifacts of cross-dissolving</a:t>
            </a:r>
          </a:p>
        </p:txBody>
      </p:sp>
      <p:pic>
        <p:nvPicPr>
          <p:cNvPr id="41987" name="Picture 3" descr="Newlyweds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3404"/>
            <a:ext cx="378618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LittleLeaguer_F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3404"/>
            <a:ext cx="33147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>
            <a:hlinkClick r:id="rId5"/>
          </p:cNvPr>
          <p:cNvSpPr>
            <a:spLocks noChangeArrowheads="1"/>
          </p:cNvSpPr>
          <p:nvPr/>
        </p:nvSpPr>
        <p:spPr bwMode="auto">
          <a:xfrm>
            <a:off x="2468563" y="6212160"/>
            <a:ext cx="3843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latin typeface="Trebuchet MS" pitchFamily="34" charset="0"/>
              </a:rPr>
              <a:t>http://www.salavon.com/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Sampling and quantization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70548"/>
            <a:ext cx="37560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68960"/>
            <a:ext cx="2447925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979613" y="3627760"/>
            <a:ext cx="288925" cy="287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5940425" y="3554735"/>
            <a:ext cx="19446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885113" y="3338835"/>
            <a:ext cx="431800" cy="431800"/>
          </a:xfrm>
          <a:prstGeom prst="rect">
            <a:avLst/>
          </a:prstGeom>
          <a:solidFill>
            <a:srgbClr val="B3A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文字方塊 6"/>
          <p:cNvSpPr txBox="1">
            <a:spLocks noChangeArrowheads="1"/>
          </p:cNvSpPr>
          <p:nvPr/>
        </p:nvSpPr>
        <p:spPr bwMode="auto">
          <a:xfrm>
            <a:off x="7235825" y="3834135"/>
            <a:ext cx="165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mbria" pitchFamily="18" charset="0"/>
              <a:buChar char="+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Ï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÷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Cambria" pitchFamily="18" charset="0"/>
              <a:buChar char="=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>
                <a:latin typeface="Arial" pitchFamily="34" charset="0"/>
              </a:rPr>
              <a:t>(</a:t>
            </a:r>
            <a:r>
              <a:rPr lang="en-US" altLang="zh-TW" sz="1800">
                <a:solidFill>
                  <a:srgbClr val="FF0000"/>
                </a:solidFill>
                <a:latin typeface="Arial" pitchFamily="34" charset="0"/>
              </a:rPr>
              <a:t>179</a:t>
            </a:r>
            <a:r>
              <a:rPr lang="en-US" altLang="zh-TW" sz="1800">
                <a:latin typeface="Arial" pitchFamily="34" charset="0"/>
              </a:rPr>
              <a:t>, </a:t>
            </a:r>
            <a:r>
              <a:rPr lang="en-US" altLang="zh-TW" sz="1800">
                <a:solidFill>
                  <a:srgbClr val="00B050"/>
                </a:solidFill>
                <a:latin typeface="Arial" pitchFamily="34" charset="0"/>
              </a:rPr>
              <a:t>161</a:t>
            </a:r>
            <a:r>
              <a:rPr lang="en-US" altLang="zh-TW" sz="1800">
                <a:latin typeface="Arial" pitchFamily="34" charset="0"/>
              </a:rPr>
              <a:t>, </a:t>
            </a:r>
            <a:r>
              <a:rPr lang="en-US" altLang="zh-TW" sz="1800">
                <a:solidFill>
                  <a:srgbClr val="0070C0"/>
                </a:solidFill>
                <a:latin typeface="Arial" pitchFamily="34" charset="0"/>
              </a:rPr>
              <a:t>153</a:t>
            </a:r>
            <a:r>
              <a:rPr lang="en-US" altLang="zh-TW" sz="1800">
                <a:latin typeface="Arial" pitchFamily="34" charset="0"/>
              </a:rPr>
              <a:t>)</a:t>
            </a:r>
            <a:endParaRPr lang="zh-TW" altLang="en-US" sz="1800"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morphing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223962"/>
          </a:xfrm>
        </p:spPr>
        <p:txBody>
          <a:bodyPr/>
          <a:lstStyle/>
          <a:p>
            <a:r>
              <a:rPr lang="en-US" altLang="zh-TW" smtClean="0"/>
              <a:t>Why ghosting?</a:t>
            </a:r>
          </a:p>
          <a:p>
            <a:r>
              <a:rPr lang="en-US" altLang="zh-TW" smtClean="0"/>
              <a:t>Morphing = warping + cross-dissolving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835150" y="2709863"/>
            <a:ext cx="2505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shape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(geometric)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659313" y="2709863"/>
            <a:ext cx="25050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color</a:t>
            </a:r>
          </a:p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(photometric)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3132138" y="2133600"/>
            <a:ext cx="71437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H="1" flipV="1">
            <a:off x="5651500" y="2133600"/>
            <a:ext cx="730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76600" y="3644900"/>
            <a:ext cx="2505075" cy="2376488"/>
            <a:chOff x="2064" y="2296"/>
            <a:chExt cx="1578" cy="1497"/>
          </a:xfrm>
        </p:grpSpPr>
        <p:pic>
          <p:nvPicPr>
            <p:cNvPr id="440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58"/>
              <a:ext cx="1542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8" name="Rectangle 29"/>
            <p:cNvSpPr>
              <a:spLocks noChangeArrowheads="1"/>
            </p:cNvSpPr>
            <p:nvPr/>
          </p:nvSpPr>
          <p:spPr bwMode="auto">
            <a:xfrm>
              <a:off x="2064" y="2296"/>
              <a:ext cx="157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>
                  <a:latin typeface="Trebuchet MS" pitchFamily="34" charset="0"/>
                </a:rPr>
                <a:t>morphing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59113" y="1125538"/>
            <a:ext cx="2881312" cy="2303462"/>
            <a:chOff x="1927" y="709"/>
            <a:chExt cx="1815" cy="1451"/>
          </a:xfrm>
        </p:grpSpPr>
        <p:pic>
          <p:nvPicPr>
            <p:cNvPr id="4405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" y="1026"/>
              <a:ext cx="153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6" name="Rectangle 15"/>
            <p:cNvSpPr>
              <a:spLocks noChangeArrowheads="1"/>
            </p:cNvSpPr>
            <p:nvPr/>
          </p:nvSpPr>
          <p:spPr bwMode="auto">
            <a:xfrm>
              <a:off x="1927" y="709"/>
              <a:ext cx="181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zh-TW" sz="2800">
                  <a:latin typeface="Trebuchet MS" pitchFamily="34" charset="0"/>
                </a:rPr>
                <a:t>cross-dissolving</a:t>
              </a:r>
            </a:p>
          </p:txBody>
        </p:sp>
      </p:grp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morphing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2451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436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395288" y="1125538"/>
            <a:ext cx="25050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image #1</a:t>
            </a:r>
          </a:p>
        </p:txBody>
      </p:sp>
      <p:sp>
        <p:nvSpPr>
          <p:cNvPr id="44040" name="Rectangle 14"/>
          <p:cNvSpPr>
            <a:spLocks noChangeArrowheads="1"/>
          </p:cNvSpPr>
          <p:nvPr/>
        </p:nvSpPr>
        <p:spPr bwMode="auto">
          <a:xfrm>
            <a:off x="6099175" y="1125538"/>
            <a:ext cx="25050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image #2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68313" y="3357563"/>
            <a:ext cx="2422525" cy="2662237"/>
            <a:chOff x="295" y="2115"/>
            <a:chExt cx="1526" cy="1677"/>
          </a:xfrm>
        </p:grpSpPr>
        <p:pic>
          <p:nvPicPr>
            <p:cNvPr id="4405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2658"/>
              <a:ext cx="1526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52" name="Group 23"/>
            <p:cNvGrpSpPr>
              <a:grpSpLocks/>
            </p:cNvGrpSpPr>
            <p:nvPr/>
          </p:nvGrpSpPr>
          <p:grpSpPr bwMode="auto">
            <a:xfrm>
              <a:off x="295" y="2115"/>
              <a:ext cx="771" cy="544"/>
              <a:chOff x="295" y="2115"/>
              <a:chExt cx="771" cy="544"/>
            </a:xfrm>
          </p:grpSpPr>
          <p:sp>
            <p:nvSpPr>
              <p:cNvPr id="44053" name="Rectangle 16"/>
              <p:cNvSpPr>
                <a:spLocks noChangeArrowheads="1"/>
              </p:cNvSpPr>
              <p:nvPr/>
            </p:nvSpPr>
            <p:spPr bwMode="auto">
              <a:xfrm>
                <a:off x="295" y="2251"/>
                <a:ext cx="771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TW" sz="2800">
                    <a:latin typeface="Trebuchet MS" pitchFamily="34" charset="0"/>
                  </a:rPr>
                  <a:t>warp</a:t>
                </a:r>
              </a:p>
            </p:txBody>
          </p:sp>
          <p:sp>
            <p:nvSpPr>
              <p:cNvPr id="44054" name="Line 18"/>
              <p:cNvSpPr>
                <a:spLocks noChangeShapeType="1"/>
              </p:cNvSpPr>
              <p:nvPr/>
            </p:nvSpPr>
            <p:spPr bwMode="auto">
              <a:xfrm>
                <a:off x="1020" y="2115"/>
                <a:ext cx="0" cy="5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167438" y="3357563"/>
            <a:ext cx="2436812" cy="2662237"/>
            <a:chOff x="3885" y="2115"/>
            <a:chExt cx="1535" cy="1677"/>
          </a:xfrm>
        </p:grpSpPr>
        <p:pic>
          <p:nvPicPr>
            <p:cNvPr id="4404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5" y="2658"/>
              <a:ext cx="1535" cy="1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48" name="Group 24"/>
            <p:cNvGrpSpPr>
              <a:grpSpLocks/>
            </p:cNvGrpSpPr>
            <p:nvPr/>
          </p:nvGrpSpPr>
          <p:grpSpPr bwMode="auto">
            <a:xfrm>
              <a:off x="4649" y="2115"/>
              <a:ext cx="771" cy="544"/>
              <a:chOff x="4649" y="2115"/>
              <a:chExt cx="771" cy="544"/>
            </a:xfrm>
          </p:grpSpPr>
          <p:sp>
            <p:nvSpPr>
              <p:cNvPr id="44049" name="Rectangle 17"/>
              <p:cNvSpPr>
                <a:spLocks noChangeArrowheads="1"/>
              </p:cNvSpPr>
              <p:nvPr/>
            </p:nvSpPr>
            <p:spPr bwMode="auto">
              <a:xfrm>
                <a:off x="4649" y="2251"/>
                <a:ext cx="771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zh-TW" sz="2800">
                    <a:latin typeface="Trebuchet MS" pitchFamily="34" charset="0"/>
                  </a:rPr>
                  <a:t>warp</a:t>
                </a:r>
              </a:p>
            </p:txBody>
          </p:sp>
          <p:sp>
            <p:nvSpPr>
              <p:cNvPr id="44050" name="Line 19"/>
              <p:cNvSpPr>
                <a:spLocks noChangeShapeType="1"/>
              </p:cNvSpPr>
              <p:nvPr/>
            </p:nvSpPr>
            <p:spPr bwMode="auto">
              <a:xfrm>
                <a:off x="4694" y="2115"/>
                <a:ext cx="0" cy="544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458772" name="Line 20"/>
          <p:cNvSpPr>
            <a:spLocks noChangeShapeType="1"/>
          </p:cNvSpPr>
          <p:nvPr/>
        </p:nvSpPr>
        <p:spPr bwMode="auto">
          <a:xfrm flipH="1">
            <a:off x="5580063" y="2492375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8773" name="Line 21"/>
          <p:cNvSpPr>
            <a:spLocks noChangeShapeType="1"/>
          </p:cNvSpPr>
          <p:nvPr/>
        </p:nvSpPr>
        <p:spPr bwMode="auto">
          <a:xfrm flipH="1">
            <a:off x="2700338" y="2492375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8779" name="Line 27"/>
          <p:cNvSpPr>
            <a:spLocks noChangeShapeType="1"/>
          </p:cNvSpPr>
          <p:nvPr/>
        </p:nvSpPr>
        <p:spPr bwMode="auto">
          <a:xfrm flipH="1">
            <a:off x="2700338" y="5157788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58780" name="Line 28"/>
          <p:cNvSpPr>
            <a:spLocks noChangeShapeType="1"/>
          </p:cNvSpPr>
          <p:nvPr/>
        </p:nvSpPr>
        <p:spPr bwMode="auto">
          <a:xfrm flipH="1">
            <a:off x="5580063" y="5157788"/>
            <a:ext cx="6477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8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58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8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8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72" grpId="0" animBg="1"/>
      <p:bldP spid="458772" grpId="1" animBg="1"/>
      <p:bldP spid="458773" grpId="0" animBg="1"/>
      <p:bldP spid="458773" grpId="1" animBg="1"/>
      <p:bldP spid="458779" grpId="0" animBg="1"/>
      <p:bldP spid="45878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Morphing sequence</a:t>
            </a:r>
          </a:p>
        </p:txBody>
      </p:sp>
      <p:pic>
        <p:nvPicPr>
          <p:cNvPr id="525315" name="catwoman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1808163"/>
            <a:ext cx="5473700" cy="3421062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5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253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53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25315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Face averaging by morphing</a:t>
            </a:r>
          </a:p>
        </p:txBody>
      </p:sp>
      <p:pic>
        <p:nvPicPr>
          <p:cNvPr id="46083" name="Picture 4" descr="PD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309086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 descr="Das durchschnittliche Frauengesich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205038"/>
            <a:ext cx="2590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Das durchschnittliche Männergesich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5908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Text Box 7"/>
          <p:cNvSpPr txBox="1">
            <a:spLocks noChangeArrowheads="1"/>
          </p:cNvSpPr>
          <p:nvPr/>
        </p:nvSpPr>
        <p:spPr bwMode="auto">
          <a:xfrm>
            <a:off x="4959350" y="5492750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rebuchet MS" pitchFamily="34" charset="0"/>
              </a:rPr>
              <a:t>average faces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morphing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zh-TW" sz="2800" smtClean="0"/>
              <a:t>create a morphing sequence: for each time t</a:t>
            </a:r>
          </a:p>
          <a:p>
            <a:pPr marL="914400" lvl="1" indent="-457200">
              <a:buFontTx/>
              <a:buAutoNum type="arabicPeriod"/>
            </a:pPr>
            <a:r>
              <a:rPr lang="en-US" altLang="zh-TW" sz="2400" smtClean="0"/>
              <a:t>Create an intermediate warping field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altLang="zh-TW" sz="2400" smtClean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altLang="zh-TW" sz="2400" smtClean="0"/>
              <a:t>Cross-dissolve the colors in the newly warped images</a:t>
            </a:r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755650" y="4005263"/>
            <a:ext cx="1368425" cy="1943100"/>
          </a:xfrm>
          <a:custGeom>
            <a:avLst/>
            <a:gdLst>
              <a:gd name="T0" fmla="*/ 0 w 862"/>
              <a:gd name="T1" fmla="*/ 2147483647 h 1224"/>
              <a:gd name="T2" fmla="*/ 0 w 862"/>
              <a:gd name="T3" fmla="*/ 0 h 1224"/>
              <a:gd name="T4" fmla="*/ 2147483647 w 862"/>
              <a:gd name="T5" fmla="*/ 2147483647 h 1224"/>
              <a:gd name="T6" fmla="*/ 0 w 862"/>
              <a:gd name="T7" fmla="*/ 2147483647 h 1224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4"/>
              <a:gd name="T14" fmla="*/ 862 w 862"/>
              <a:gd name="T15" fmla="*/ 1224 h 1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4">
                <a:moveTo>
                  <a:pt x="0" y="1224"/>
                </a:moveTo>
                <a:lnTo>
                  <a:pt x="0" y="0"/>
                </a:lnTo>
                <a:lnTo>
                  <a:pt x="862" y="1224"/>
                </a:lnTo>
                <a:lnTo>
                  <a:pt x="0" y="122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Freeform 5"/>
          <p:cNvSpPr>
            <a:spLocks/>
          </p:cNvSpPr>
          <p:nvPr/>
        </p:nvSpPr>
        <p:spPr bwMode="auto">
          <a:xfrm flipH="1">
            <a:off x="7019925" y="4005263"/>
            <a:ext cx="1368425" cy="1943100"/>
          </a:xfrm>
          <a:custGeom>
            <a:avLst/>
            <a:gdLst>
              <a:gd name="T0" fmla="*/ 0 w 862"/>
              <a:gd name="T1" fmla="*/ 2147483647 h 1224"/>
              <a:gd name="T2" fmla="*/ 0 w 862"/>
              <a:gd name="T3" fmla="*/ 0 h 1224"/>
              <a:gd name="T4" fmla="*/ 2147483647 w 862"/>
              <a:gd name="T5" fmla="*/ 2147483647 h 1224"/>
              <a:gd name="T6" fmla="*/ 0 w 862"/>
              <a:gd name="T7" fmla="*/ 2147483647 h 1224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4"/>
              <a:gd name="T14" fmla="*/ 862 w 862"/>
              <a:gd name="T15" fmla="*/ 1224 h 1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4">
                <a:moveTo>
                  <a:pt x="0" y="1224"/>
                </a:moveTo>
                <a:lnTo>
                  <a:pt x="0" y="0"/>
                </a:lnTo>
                <a:lnTo>
                  <a:pt x="862" y="1224"/>
                </a:lnTo>
                <a:lnTo>
                  <a:pt x="0" y="1224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1042988" y="5878513"/>
            <a:ext cx="627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t=0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7473950" y="5878513"/>
            <a:ext cx="62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t=1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3228975" y="5878513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latin typeface="Times New Roman" pitchFamily="18" charset="0"/>
              </a:rPr>
              <a:t>t=0.33</a:t>
            </a:r>
          </a:p>
        </p:txBody>
      </p:sp>
      <p:sp>
        <p:nvSpPr>
          <p:cNvPr id="795658" name="Freeform 10"/>
          <p:cNvSpPr>
            <a:spLocks/>
          </p:cNvSpPr>
          <p:nvPr/>
        </p:nvSpPr>
        <p:spPr bwMode="auto">
          <a:xfrm>
            <a:off x="755650" y="4005263"/>
            <a:ext cx="1368425" cy="1944687"/>
          </a:xfrm>
          <a:custGeom>
            <a:avLst/>
            <a:gdLst>
              <a:gd name="T0" fmla="*/ 0 w 862"/>
              <a:gd name="T1" fmla="*/ 2147483647 h 1225"/>
              <a:gd name="T2" fmla="*/ 2147483647 w 862"/>
              <a:gd name="T3" fmla="*/ 2147483647 h 1225"/>
              <a:gd name="T4" fmla="*/ 685482500 w 862"/>
              <a:gd name="T5" fmla="*/ 0 h 1225"/>
              <a:gd name="T6" fmla="*/ 0 w 862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5"/>
              <a:gd name="T14" fmla="*/ 862 w 862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5">
                <a:moveTo>
                  <a:pt x="0" y="1225"/>
                </a:moveTo>
                <a:lnTo>
                  <a:pt x="862" y="1225"/>
                </a:lnTo>
                <a:lnTo>
                  <a:pt x="272" y="0"/>
                </a:lnTo>
                <a:lnTo>
                  <a:pt x="0" y="122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5659" name="Freeform 11"/>
          <p:cNvSpPr>
            <a:spLocks/>
          </p:cNvSpPr>
          <p:nvPr/>
        </p:nvSpPr>
        <p:spPr bwMode="auto">
          <a:xfrm>
            <a:off x="7019925" y="4005263"/>
            <a:ext cx="1368425" cy="1944687"/>
          </a:xfrm>
          <a:custGeom>
            <a:avLst/>
            <a:gdLst>
              <a:gd name="T0" fmla="*/ 0 w 862"/>
              <a:gd name="T1" fmla="*/ 2147483647 h 1225"/>
              <a:gd name="T2" fmla="*/ 2147483647 w 862"/>
              <a:gd name="T3" fmla="*/ 2147483647 h 1225"/>
              <a:gd name="T4" fmla="*/ 685482500 w 862"/>
              <a:gd name="T5" fmla="*/ 0 h 1225"/>
              <a:gd name="T6" fmla="*/ 0 w 862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5"/>
              <a:gd name="T14" fmla="*/ 862 w 862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5">
                <a:moveTo>
                  <a:pt x="0" y="1225"/>
                </a:moveTo>
                <a:lnTo>
                  <a:pt x="862" y="1225"/>
                </a:lnTo>
                <a:lnTo>
                  <a:pt x="272" y="0"/>
                </a:lnTo>
                <a:lnTo>
                  <a:pt x="0" y="1225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5660" name="Freeform 12"/>
          <p:cNvSpPr>
            <a:spLocks/>
          </p:cNvSpPr>
          <p:nvPr/>
        </p:nvSpPr>
        <p:spPr bwMode="auto">
          <a:xfrm>
            <a:off x="3132138" y="4005263"/>
            <a:ext cx="1368425" cy="1944687"/>
          </a:xfrm>
          <a:custGeom>
            <a:avLst/>
            <a:gdLst>
              <a:gd name="T0" fmla="*/ 0 w 862"/>
              <a:gd name="T1" fmla="*/ 2147483647 h 1225"/>
              <a:gd name="T2" fmla="*/ 2147483647 w 862"/>
              <a:gd name="T3" fmla="*/ 2147483647 h 1225"/>
              <a:gd name="T4" fmla="*/ 685482500 w 862"/>
              <a:gd name="T5" fmla="*/ 0 h 1225"/>
              <a:gd name="T6" fmla="*/ 0 w 862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5"/>
              <a:gd name="T14" fmla="*/ 862 w 862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5">
                <a:moveTo>
                  <a:pt x="0" y="1225"/>
                </a:moveTo>
                <a:lnTo>
                  <a:pt x="862" y="1225"/>
                </a:lnTo>
                <a:lnTo>
                  <a:pt x="272" y="0"/>
                </a:lnTo>
                <a:lnTo>
                  <a:pt x="0" y="1225"/>
                </a:lnTo>
                <a:close/>
              </a:path>
            </a:pathLst>
          </a:custGeom>
          <a:solidFill>
            <a:srgbClr val="AA55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5654" name="Freeform 6"/>
          <p:cNvSpPr>
            <a:spLocks/>
          </p:cNvSpPr>
          <p:nvPr/>
        </p:nvSpPr>
        <p:spPr bwMode="auto">
          <a:xfrm>
            <a:off x="3132138" y="4005263"/>
            <a:ext cx="1368425" cy="1944687"/>
          </a:xfrm>
          <a:custGeom>
            <a:avLst/>
            <a:gdLst>
              <a:gd name="T0" fmla="*/ 0 w 862"/>
              <a:gd name="T1" fmla="*/ 2147483647 h 1225"/>
              <a:gd name="T2" fmla="*/ 2147483647 w 862"/>
              <a:gd name="T3" fmla="*/ 2147483647 h 1225"/>
              <a:gd name="T4" fmla="*/ 685482500 w 862"/>
              <a:gd name="T5" fmla="*/ 0 h 1225"/>
              <a:gd name="T6" fmla="*/ 0 w 862"/>
              <a:gd name="T7" fmla="*/ 2147483647 h 1225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1225"/>
              <a:gd name="T14" fmla="*/ 862 w 862"/>
              <a:gd name="T15" fmla="*/ 1225 h 1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1225">
                <a:moveTo>
                  <a:pt x="0" y="1225"/>
                </a:moveTo>
                <a:lnTo>
                  <a:pt x="862" y="1225"/>
                </a:lnTo>
                <a:lnTo>
                  <a:pt x="272" y="0"/>
                </a:lnTo>
                <a:lnTo>
                  <a:pt x="0" y="1225"/>
                </a:ln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2592 0.000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95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0.42552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956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8" grpId="0" animBg="1"/>
      <p:bldP spid="795658" grpId="1" animBg="1"/>
      <p:bldP spid="795659" grpId="0" animBg="1"/>
      <p:bldP spid="795659" grpId="1" animBg="1"/>
      <p:bldP spid="795660" grpId="0" animBg="1"/>
      <p:bldP spid="79565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Warp specification (mesh warping)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1512887"/>
          </a:xfrm>
        </p:spPr>
        <p:txBody>
          <a:bodyPr/>
          <a:lstStyle/>
          <a:p>
            <a:pPr marL="533400" indent="-533400"/>
            <a:r>
              <a:rPr lang="en-US" altLang="zh-TW" smtClean="0"/>
              <a:t>How can we specify the warp?</a:t>
            </a:r>
          </a:p>
          <a:p>
            <a:pPr marL="914400" lvl="1" indent="-457200">
              <a:buFontTx/>
              <a:buNone/>
            </a:pPr>
            <a:r>
              <a:rPr lang="en-US" altLang="zh-TW" smtClean="0"/>
              <a:t>1. Specify corresponding </a:t>
            </a:r>
            <a:r>
              <a:rPr lang="en-US" altLang="zh-TW" i="1" smtClean="0"/>
              <a:t>spline control points</a:t>
            </a:r>
            <a:endParaRPr lang="en-US" altLang="zh-TW" smtClean="0"/>
          </a:p>
          <a:p>
            <a:pPr marL="1295400" lvl="2" indent="-381000">
              <a:buFontTx/>
              <a:buNone/>
            </a:pPr>
            <a:r>
              <a:rPr lang="en-US" altLang="zh-TW" i="1" smtClean="0"/>
              <a:t>interpolate</a:t>
            </a:r>
            <a:r>
              <a:rPr lang="en-US" altLang="zh-TW" smtClean="0"/>
              <a:t> to a complete warping function</a:t>
            </a:r>
          </a:p>
        </p:txBody>
      </p:sp>
      <p:pic>
        <p:nvPicPr>
          <p:cNvPr id="48132" name="Picture 4" descr="CatWSp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7848600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168400" y="5734050"/>
            <a:ext cx="6788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latin typeface="Trebuchet MS" pitchFamily="34" charset="0"/>
              </a:rPr>
              <a:t>easy to implement, but less expressive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Warp specification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zh-TW" smtClean="0"/>
              <a:t>How can we specify the warp</a:t>
            </a:r>
          </a:p>
          <a:p>
            <a:pPr marL="914400" lvl="1" indent="-457200">
              <a:buFontTx/>
              <a:buNone/>
            </a:pPr>
            <a:r>
              <a:rPr lang="en-US" altLang="zh-TW" smtClean="0"/>
              <a:t>2. Specify corresponding </a:t>
            </a:r>
            <a:r>
              <a:rPr lang="en-US" altLang="zh-TW" i="1" smtClean="0"/>
              <a:t>points</a:t>
            </a:r>
            <a:endParaRPr lang="en-US" altLang="zh-TW" smtClean="0"/>
          </a:p>
          <a:p>
            <a:pPr marL="1295400" lvl="2" indent="-381000"/>
            <a:r>
              <a:rPr lang="en-US" altLang="zh-TW" i="1" smtClean="0"/>
              <a:t>interpolate</a:t>
            </a:r>
            <a:r>
              <a:rPr lang="en-US" altLang="zh-TW" smtClean="0"/>
              <a:t> to a complete warping function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33051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284538"/>
            <a:ext cx="33051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Solution: convert to mesh warping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276600"/>
            <a:ext cx="8497887" cy="324802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altLang="zh-TW" sz="2400" smtClean="0"/>
              <a:t>Define a triangular mesh over the points</a:t>
            </a:r>
          </a:p>
          <a:p>
            <a:pPr marL="838200" lvl="1" indent="-381000"/>
            <a:r>
              <a:rPr lang="en-US" altLang="zh-TW" smtClean="0"/>
              <a:t>Same mesh in both images!</a:t>
            </a:r>
          </a:p>
          <a:p>
            <a:pPr marL="838200" lvl="1" indent="-381000"/>
            <a:r>
              <a:rPr lang="en-US" altLang="zh-TW" smtClean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altLang="zh-TW" sz="2400" smtClean="0"/>
              <a:t>Warp each triangle separately from source to destination</a:t>
            </a:r>
          </a:p>
          <a:p>
            <a:pPr marL="838200" lvl="1" indent="-381000"/>
            <a:r>
              <a:rPr lang="en-US" altLang="zh-TW" smtClean="0"/>
              <a:t>How do we warp a triangle?</a:t>
            </a:r>
          </a:p>
          <a:p>
            <a:pPr marL="838200" lvl="1" indent="-381000"/>
            <a:r>
              <a:rPr lang="en-US" altLang="zh-TW" smtClean="0"/>
              <a:t>3 points = affine warp!</a:t>
            </a:r>
          </a:p>
          <a:p>
            <a:pPr marL="838200" lvl="1" indent="-381000"/>
            <a:r>
              <a:rPr lang="en-US" altLang="zh-TW" smtClean="0"/>
              <a:t>Just like texture mapping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28667" r="8858" b="22571"/>
          <a:stretch>
            <a:fillRect/>
          </a:stretch>
        </p:blipFill>
        <p:spPr bwMode="auto">
          <a:xfrm>
            <a:off x="1676400" y="8382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Warp specification (field warping)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zh-TW" smtClean="0"/>
              <a:t>How can we specify the warp?</a:t>
            </a:r>
          </a:p>
          <a:p>
            <a:pPr marL="914400" lvl="1" indent="-457200">
              <a:buFontTx/>
              <a:buAutoNum type="arabicPeriod" startAt="3"/>
            </a:pPr>
            <a:r>
              <a:rPr lang="en-US" altLang="zh-TW" smtClean="0"/>
              <a:t>Specify corresponding </a:t>
            </a:r>
            <a:r>
              <a:rPr lang="en-US" altLang="zh-TW" i="1" smtClean="0"/>
              <a:t>vectors</a:t>
            </a:r>
            <a:endParaRPr lang="en-US" altLang="zh-TW" smtClean="0"/>
          </a:p>
          <a:p>
            <a:pPr marL="1295400" lvl="2" indent="-381000"/>
            <a:r>
              <a:rPr lang="en-US" altLang="zh-TW" i="1" smtClean="0"/>
              <a:t>interpolate</a:t>
            </a:r>
            <a:r>
              <a:rPr lang="en-US" altLang="zh-TW" smtClean="0"/>
              <a:t> to a complete warping function</a:t>
            </a:r>
          </a:p>
          <a:p>
            <a:pPr marL="1295400" lvl="2" indent="-381000"/>
            <a:r>
              <a:rPr lang="en-US" altLang="zh-TW" smtClean="0"/>
              <a:t>The Beier &amp; Neely Algorithm</a:t>
            </a:r>
            <a:br>
              <a:rPr lang="en-US" altLang="zh-TW" smtClean="0"/>
            </a:br>
            <a:endParaRPr lang="en-US" altLang="zh-TW" smtClean="0"/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141663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3141663"/>
            <a:ext cx="31432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Beier&amp;Neely (SIGGRAPH 1992)</a:t>
            </a:r>
          </a:p>
        </p:txBody>
      </p:sp>
      <p:pic>
        <p:nvPicPr>
          <p:cNvPr id="52227" name="Picture 3" descr="BeierC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8763"/>
            <a:ext cx="5486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5625"/>
          </a:xfrm>
        </p:spPr>
        <p:txBody>
          <a:bodyPr/>
          <a:lstStyle/>
          <a:p>
            <a:r>
              <a:rPr lang="en-US" altLang="zh-TW" smtClean="0"/>
              <a:t>Single line-pair PQ to P</a:t>
            </a:r>
            <a:r>
              <a:rPr lang="en-US" altLang="zh-TW" smtClean="0">
                <a:latin typeface="Arial" charset="0"/>
              </a:rPr>
              <a:t>’</a:t>
            </a:r>
            <a:r>
              <a:rPr lang="en-US" altLang="zh-TW" smtClean="0"/>
              <a:t>Q</a:t>
            </a:r>
            <a:r>
              <a:rPr lang="en-US" altLang="zh-TW" smtClean="0">
                <a:latin typeface="Arial" charset="0"/>
              </a:rPr>
              <a:t>’</a:t>
            </a:r>
            <a:r>
              <a:rPr lang="en-US" altLang="zh-TW" smtClean="0"/>
              <a:t>: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33238" r="5429" b="26889"/>
          <a:stretch>
            <a:fillRect/>
          </a:stretch>
        </p:blipFill>
        <p:spPr bwMode="auto">
          <a:xfrm>
            <a:off x="1828800" y="4437063"/>
            <a:ext cx="5119688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791200" y="217963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1828800" y="606742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What is an image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24863" cy="5600700"/>
          </a:xfrm>
          <a:noFill/>
        </p:spPr>
        <p:txBody>
          <a:bodyPr/>
          <a:lstStyle/>
          <a:p>
            <a:r>
              <a:rPr lang="en-US" altLang="zh-TW" sz="2800" smtClean="0"/>
              <a:t>We can think of an </a:t>
            </a:r>
            <a:r>
              <a:rPr lang="en-US" altLang="zh-TW" sz="2800" b="1" smtClean="0"/>
              <a:t>image </a:t>
            </a:r>
            <a:r>
              <a:rPr lang="en-US" altLang="zh-TW" sz="2800" smtClean="0"/>
              <a:t>as a function, </a:t>
            </a:r>
            <a:r>
              <a:rPr lang="en-US" altLang="zh-TW" sz="2800" i="1" smtClean="0"/>
              <a:t>f</a:t>
            </a:r>
            <a:r>
              <a:rPr lang="en-US" altLang="zh-TW" sz="2800" smtClean="0"/>
              <a:t>: R</a:t>
            </a:r>
            <a:r>
              <a:rPr lang="en-US" altLang="zh-TW" sz="2800" baseline="30000" smtClean="0"/>
              <a:t>2</a:t>
            </a:r>
            <a:r>
              <a:rPr lang="en-US" altLang="zh-TW" sz="2800" smtClean="0">
                <a:sym typeface="Wingdings" pitchFamily="2" charset="2"/>
              </a:rPr>
              <a:t></a:t>
            </a:r>
            <a:r>
              <a:rPr lang="en-US" altLang="zh-TW" sz="2800" smtClean="0"/>
              <a:t>R:</a:t>
            </a:r>
          </a:p>
          <a:p>
            <a:pPr lvl="1"/>
            <a:r>
              <a:rPr lang="en-US" altLang="zh-TW" sz="2400" i="1" smtClean="0"/>
              <a:t>f</a:t>
            </a:r>
            <a:r>
              <a:rPr lang="en-US" altLang="zh-TW" sz="2400" smtClean="0"/>
              <a:t>(</a:t>
            </a:r>
            <a:r>
              <a:rPr lang="en-US" altLang="zh-TW" sz="2400" i="1" smtClean="0"/>
              <a:t>x, y</a:t>
            </a:r>
            <a:r>
              <a:rPr lang="en-US" altLang="zh-TW" sz="2400" smtClean="0"/>
              <a:t>) gives the </a:t>
            </a:r>
            <a:r>
              <a:rPr lang="en-US" altLang="zh-TW" sz="2400" b="1" smtClean="0"/>
              <a:t>intensity</a:t>
            </a:r>
            <a:r>
              <a:rPr lang="en-US" altLang="zh-TW" sz="2400" smtClean="0"/>
              <a:t> at position (</a:t>
            </a:r>
            <a:r>
              <a:rPr lang="en-US" altLang="zh-TW" sz="2400" i="1" smtClean="0"/>
              <a:t>x, y</a:t>
            </a:r>
            <a:r>
              <a:rPr lang="en-US" altLang="zh-TW" sz="2400" smtClean="0"/>
              <a:t>) </a:t>
            </a:r>
          </a:p>
          <a:p>
            <a:pPr lvl="1"/>
            <a:r>
              <a:rPr lang="en-US" altLang="zh-TW" sz="2400" smtClean="0"/>
              <a:t>defined over a rectangle, with a finite range:</a:t>
            </a:r>
          </a:p>
          <a:p>
            <a:pPr lvl="2"/>
            <a:r>
              <a:rPr lang="en-US" altLang="zh-TW" sz="2000" i="1" smtClean="0"/>
              <a:t>f</a:t>
            </a:r>
            <a:r>
              <a:rPr lang="en-US" altLang="zh-TW" sz="2000" smtClean="0"/>
              <a:t>: [</a:t>
            </a:r>
            <a:r>
              <a:rPr lang="en-US" altLang="zh-TW" sz="2000" i="1" smtClean="0"/>
              <a:t>a</a:t>
            </a:r>
            <a:r>
              <a:rPr lang="en-US" altLang="zh-TW" sz="2000" smtClean="0"/>
              <a:t>,</a:t>
            </a:r>
            <a:r>
              <a:rPr lang="en-US" altLang="zh-TW" sz="2000" i="1" smtClean="0"/>
              <a:t>b</a:t>
            </a:r>
            <a:r>
              <a:rPr lang="en-US" altLang="zh-TW" sz="2000" smtClean="0"/>
              <a:t>]x[</a:t>
            </a:r>
            <a:r>
              <a:rPr lang="en-US" altLang="zh-TW" sz="2000" i="1" smtClean="0"/>
              <a:t>c</a:t>
            </a:r>
            <a:r>
              <a:rPr lang="en-US" altLang="zh-TW" sz="2000" smtClean="0"/>
              <a:t>,</a:t>
            </a:r>
            <a:r>
              <a:rPr lang="en-US" altLang="zh-TW" sz="2000" i="1" smtClean="0"/>
              <a:t>d</a:t>
            </a:r>
            <a:r>
              <a:rPr lang="en-US" altLang="zh-TW" sz="2000" smtClean="0"/>
              <a:t>] </a:t>
            </a:r>
            <a:r>
              <a:rPr lang="en-US" altLang="zh-TW" sz="2000" smtClean="0">
                <a:sym typeface="Wingdings" pitchFamily="2" charset="2"/>
              </a:rPr>
              <a:t> </a:t>
            </a:r>
            <a:r>
              <a:rPr lang="en-US" altLang="zh-TW" sz="2000" smtClean="0"/>
              <a:t>[0,1]</a:t>
            </a:r>
          </a:p>
          <a:p>
            <a:pPr lvl="2"/>
            <a:endParaRPr lang="en-US" altLang="zh-TW" sz="2000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A color image</a:t>
            </a:r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2987675" y="5167313"/>
          <a:ext cx="3429000" cy="143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1193800" imgH="698500" progId="Equation.DSMT4">
                  <p:embed/>
                </p:oleObj>
              </mc:Choice>
              <mc:Fallback>
                <p:oleObj name="Equation" r:id="rId4" imgW="1193800" imgH="698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167313"/>
                        <a:ext cx="3429000" cy="143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944813"/>
            <a:ext cx="295275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93988"/>
            <a:ext cx="33337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716463" y="3068638"/>
            <a:ext cx="5016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4572000" y="3068638"/>
            <a:ext cx="1444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 flipV="1">
            <a:off x="4716463" y="2413000"/>
            <a:ext cx="0" cy="6556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219700" y="28527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x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356100" y="36449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y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4500563" y="26368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FF0000"/>
                </a:solidFill>
                <a:latin typeface="Times New Roman" pitchFamily="18" charset="0"/>
              </a:rPr>
              <a:t>f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Algorithm (single line-pair)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altLang="zh-TW" sz="2800" smtClean="0"/>
              <a:t>For each X in the destination image:</a:t>
            </a:r>
          </a:p>
          <a:p>
            <a:pPr marL="838200" lvl="1" indent="-381000">
              <a:buFontTx/>
              <a:buAutoNum type="arabicPeriod"/>
            </a:pPr>
            <a:r>
              <a:rPr lang="en-US" altLang="zh-TW" sz="2400" smtClean="0"/>
              <a:t>Find the corresponding u,v</a:t>
            </a:r>
          </a:p>
          <a:p>
            <a:pPr marL="838200" lvl="1" indent="-381000">
              <a:buFontTx/>
              <a:buAutoNum type="arabicPeriod"/>
            </a:pPr>
            <a:r>
              <a:rPr lang="en-US" altLang="zh-TW" sz="2400" smtClean="0"/>
              <a:t>Find X</a:t>
            </a:r>
            <a:r>
              <a:rPr lang="en-US" altLang="zh-TW" sz="2400" smtClean="0">
                <a:latin typeface="Arial" charset="0"/>
              </a:rPr>
              <a:t>’</a:t>
            </a:r>
            <a:r>
              <a:rPr lang="en-US" altLang="zh-TW" sz="2400" smtClean="0"/>
              <a:t> in the source image for that u,v</a:t>
            </a:r>
          </a:p>
          <a:p>
            <a:pPr marL="838200" lvl="1" indent="-381000">
              <a:buFontTx/>
              <a:buAutoNum type="arabicPeriod"/>
            </a:pPr>
            <a:r>
              <a:rPr lang="en-US" altLang="zh-TW" sz="2400" smtClean="0"/>
              <a:t>destinationImage(X) = sourceImage(X</a:t>
            </a:r>
            <a:r>
              <a:rPr lang="en-US" altLang="zh-TW" sz="2400" smtClean="0">
                <a:latin typeface="Arial" charset="0"/>
              </a:rPr>
              <a:t>’</a:t>
            </a:r>
            <a:r>
              <a:rPr lang="en-US" altLang="zh-TW" sz="2400" smtClean="0"/>
              <a:t>)</a:t>
            </a:r>
          </a:p>
          <a:p>
            <a:pPr marL="457200" indent="-457200"/>
            <a:r>
              <a:rPr lang="en-US" altLang="zh-TW" sz="2800" smtClean="0"/>
              <a:t>Examples: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21333" r="10001" b="16191"/>
          <a:stretch>
            <a:fillRect/>
          </a:stretch>
        </p:blipFill>
        <p:spPr bwMode="auto">
          <a:xfrm>
            <a:off x="2987675" y="3429000"/>
            <a:ext cx="446405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457200" y="5805488"/>
            <a:ext cx="4619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400">
                <a:latin typeface="Trebuchet MS" pitchFamily="34" charset="0"/>
              </a:rPr>
              <a:t>Affine transformation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Multiple Lines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3" t="21333" r="19142" b="17714"/>
          <a:stretch>
            <a:fillRect/>
          </a:stretch>
        </p:blipFill>
        <p:spPr bwMode="auto">
          <a:xfrm>
            <a:off x="2667000" y="1028700"/>
            <a:ext cx="4648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5676900" y="2332038"/>
            <a:ext cx="2286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755650" y="5229225"/>
            <a:ext cx="7775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length</a:t>
            </a:r>
            <a:r>
              <a:rPr kumimoji="0" lang="en-US" altLang="zh-TW" sz="2400">
                <a:latin typeface="Trebuchet MS" pitchFamily="34" charset="0"/>
              </a:rPr>
              <a:t> = length of the line segment,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dist</a:t>
            </a:r>
            <a:r>
              <a:rPr kumimoji="0" lang="en-US" altLang="zh-TW" sz="2400">
                <a:latin typeface="Trebuchet MS" pitchFamily="34" charset="0"/>
              </a:rPr>
              <a:t> = distance to line segment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latin typeface="Trebuchet MS" pitchFamily="34" charset="0"/>
              </a:rPr>
              <a:t>The influence of </a:t>
            </a:r>
            <a:r>
              <a:rPr kumimoji="0" lang="en-US" altLang="zh-TW" sz="2400" i="1">
                <a:latin typeface="Times New Roman" pitchFamily="18" charset="0"/>
              </a:rPr>
              <a:t>a, p, b</a:t>
            </a:r>
            <a:r>
              <a:rPr kumimoji="0" lang="en-US" altLang="zh-TW" sz="2400">
                <a:latin typeface="Trebuchet MS" pitchFamily="34" charset="0"/>
              </a:rPr>
              <a:t>.  The same as the average of X</a:t>
            </a:r>
            <a:r>
              <a:rPr kumimoji="0" lang="en-US" altLang="zh-TW" sz="2400" baseline="-25000">
                <a:latin typeface="Trebuchet MS" pitchFamily="34" charset="0"/>
              </a:rPr>
              <a:t>i</a:t>
            </a:r>
            <a:r>
              <a:rPr kumimoji="0" lang="en-US" altLang="zh-TW" sz="2400">
                <a:latin typeface="Trebuchet MS" pitchFamily="34" charset="0"/>
              </a:rPr>
              <a:t>’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822325" y="4156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kumimoji="0" lang="zh-TW" altLang="zh-TW" sz="2400">
              <a:latin typeface="Times New Roman" pitchFamily="18" charset="0"/>
            </a:endParaRPr>
          </a:p>
        </p:txBody>
      </p:sp>
      <p:pic>
        <p:nvPicPr>
          <p:cNvPr id="542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22750"/>
            <a:ext cx="3240087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80" name="Object 2"/>
          <p:cNvGraphicFramePr>
            <a:graphicFrameLocks noChangeAspect="1"/>
          </p:cNvGraphicFramePr>
          <p:nvPr/>
        </p:nvGraphicFramePr>
        <p:xfrm>
          <a:off x="684213" y="2349500"/>
          <a:ext cx="18002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方程式" r:id="rId6" imgW="799753" imgH="241195" progId="Equation.3">
                  <p:embed/>
                </p:oleObj>
              </mc:Choice>
              <mc:Fallback>
                <p:oleObj name="方程式" r:id="rId6" imgW="799753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349500"/>
                        <a:ext cx="18002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Full Algorithm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96975"/>
            <a:ext cx="6027738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Resulting warp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21333" r="17999" b="42096"/>
          <a:stretch>
            <a:fillRect/>
          </a:stretch>
        </p:blipFill>
        <p:spPr bwMode="auto">
          <a:xfrm>
            <a:off x="228600" y="1981200"/>
            <a:ext cx="8686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Comparison to mesh morphing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Pros: more expressive </a:t>
            </a:r>
          </a:p>
          <a:p>
            <a:r>
              <a:rPr lang="en-US" altLang="zh-TW" smtClean="0"/>
              <a:t>Cons: speed and control</a:t>
            </a:r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76700"/>
            <a:ext cx="2459038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28797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23495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Warp interpolation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052513"/>
            <a:ext cx="8137525" cy="3024187"/>
          </a:xfrm>
        </p:spPr>
        <p:txBody>
          <a:bodyPr/>
          <a:lstStyle/>
          <a:p>
            <a:r>
              <a:rPr lang="en-US" altLang="zh-TW" smtClean="0"/>
              <a:t>How do we create an intermediate warp at time t?</a:t>
            </a:r>
          </a:p>
          <a:p>
            <a:pPr lvl="1"/>
            <a:r>
              <a:rPr lang="en-US" altLang="zh-TW" smtClean="0"/>
              <a:t>linear interpolation for line end-points</a:t>
            </a:r>
          </a:p>
          <a:p>
            <a:pPr lvl="1"/>
            <a:r>
              <a:rPr lang="en-US" altLang="zh-TW" smtClean="0"/>
              <a:t>But, a line rotating 180 degrees will become 0 length in the middle</a:t>
            </a:r>
          </a:p>
          <a:p>
            <a:pPr lvl="1"/>
            <a:r>
              <a:rPr lang="en-US" altLang="zh-TW" smtClean="0"/>
              <a:t>One solution is to interpolate line mid-point and orientation angle</a:t>
            </a:r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827088" y="4357688"/>
            <a:ext cx="144462" cy="144462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3635375" y="4357688"/>
            <a:ext cx="144463" cy="144462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827088" y="5942013"/>
            <a:ext cx="144462" cy="144462"/>
          </a:xfrm>
          <a:prstGeom prst="ellipse">
            <a:avLst/>
          </a:prstGeom>
          <a:solidFill>
            <a:srgbClr val="0000FF"/>
          </a:solidFill>
          <a:ln w="28575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3635375" y="5942013"/>
            <a:ext cx="144463" cy="144462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latin typeface="Times New Roman" pitchFamily="18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971550" y="4429125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971550" y="6015038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971550" y="4430713"/>
            <a:ext cx="2663825" cy="15113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H="1">
            <a:off x="971550" y="4502150"/>
            <a:ext cx="2663825" cy="1439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4140200" y="4357688"/>
            <a:ext cx="0" cy="17287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4246563" y="4233863"/>
            <a:ext cx="50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t=0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4279900" y="5799138"/>
            <a:ext cx="50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</a:rPr>
              <a:t>t=1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Animation</a:t>
            </a:r>
          </a:p>
        </p:txBody>
      </p:sp>
      <p:pic>
        <p:nvPicPr>
          <p:cNvPr id="59395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25538"/>
            <a:ext cx="8229600" cy="5326062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Animated sequences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Specify keyframes and interpolate the lines for the inbetween frames</a:t>
            </a:r>
          </a:p>
          <a:p>
            <a:r>
              <a:rPr lang="en-US" altLang="zh-TW" smtClean="0"/>
              <a:t>Require a lot of tweaking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Results</a:t>
            </a:r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1262063" y="5875338"/>
            <a:ext cx="6648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i="1">
                <a:latin typeface="Trebuchet MS" pitchFamily="34" charset="0"/>
              </a:rPr>
              <a:t>Michael Jackson’s MTV “Black or White”</a:t>
            </a:r>
          </a:p>
        </p:txBody>
      </p:sp>
      <p:pic>
        <p:nvPicPr>
          <p:cNvPr id="61444" name="Picture 7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125538"/>
            <a:ext cx="6192837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Multi-source morphing</a:t>
            </a:r>
          </a:p>
        </p:txBody>
      </p:sp>
      <p:pic>
        <p:nvPicPr>
          <p:cNvPr id="624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082675"/>
            <a:ext cx="7362825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 digital image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sz="2400" smtClean="0"/>
              <a:t>We usually operate on </a:t>
            </a:r>
            <a:r>
              <a:rPr lang="en-US" altLang="zh-TW" sz="2400" b="1" smtClean="0"/>
              <a:t>digital </a:t>
            </a:r>
            <a:r>
              <a:rPr lang="en-US" altLang="zh-TW" sz="2400" smtClean="0"/>
              <a:t>(</a:t>
            </a:r>
            <a:r>
              <a:rPr lang="en-US" altLang="zh-TW" sz="2400" b="1" smtClean="0"/>
              <a:t>discrete</a:t>
            </a:r>
            <a:r>
              <a:rPr lang="en-US" altLang="zh-TW" sz="2400" smtClean="0"/>
              <a:t>)</a:t>
            </a:r>
            <a:r>
              <a:rPr lang="en-US" altLang="zh-TW" sz="2400" b="1" smtClean="0"/>
              <a:t> </a:t>
            </a:r>
            <a:r>
              <a:rPr lang="en-US" altLang="zh-TW" sz="2400" smtClean="0"/>
              <a:t>images:</a:t>
            </a:r>
          </a:p>
          <a:p>
            <a:pPr lvl="1"/>
            <a:r>
              <a:rPr lang="en-US" altLang="zh-TW" sz="2000" b="1" smtClean="0"/>
              <a:t>Sample</a:t>
            </a:r>
            <a:r>
              <a:rPr lang="en-US" altLang="zh-TW" sz="2000" smtClean="0"/>
              <a:t> the 2D space on a regular grid</a:t>
            </a:r>
          </a:p>
          <a:p>
            <a:pPr lvl="1"/>
            <a:r>
              <a:rPr lang="en-US" altLang="zh-TW" sz="2000" b="1" smtClean="0"/>
              <a:t>Quantize</a:t>
            </a:r>
            <a:r>
              <a:rPr lang="en-US" altLang="zh-TW" sz="2000" smtClean="0"/>
              <a:t> each sample (round to nearest integer)</a:t>
            </a:r>
          </a:p>
          <a:p>
            <a:r>
              <a:rPr lang="en-US" altLang="zh-TW" sz="2400" smtClean="0"/>
              <a:t>If our samples are D apart, we can write this as:</a:t>
            </a:r>
          </a:p>
          <a:p>
            <a:pPr>
              <a:buFontTx/>
              <a:buNone/>
            </a:pPr>
            <a:r>
              <a:rPr lang="en-US" altLang="zh-TW" sz="2400" smtClean="0"/>
              <a:t>     	</a:t>
            </a:r>
            <a:r>
              <a:rPr lang="en-US" altLang="zh-TW" sz="2400" i="1" smtClean="0"/>
              <a:t>f</a:t>
            </a:r>
            <a:r>
              <a:rPr lang="en-US" altLang="zh-TW" sz="2400" smtClean="0"/>
              <a:t>[</a:t>
            </a:r>
            <a:r>
              <a:rPr lang="en-US" altLang="zh-TW" sz="2400" i="1" smtClean="0"/>
              <a:t>i</a:t>
            </a:r>
            <a:r>
              <a:rPr lang="en-US" altLang="zh-TW" sz="2400" smtClean="0"/>
              <a:t> ,</a:t>
            </a:r>
            <a:r>
              <a:rPr lang="en-US" altLang="zh-TW" sz="2400" i="1" smtClean="0"/>
              <a:t>j</a:t>
            </a:r>
            <a:r>
              <a:rPr lang="en-US" altLang="zh-TW" sz="2400" smtClean="0"/>
              <a:t>] = Quantize{ </a:t>
            </a:r>
            <a:r>
              <a:rPr lang="en-US" altLang="zh-TW" sz="2400" i="1" smtClean="0"/>
              <a:t>f</a:t>
            </a:r>
            <a:r>
              <a:rPr lang="en-US" altLang="zh-TW" sz="2400" smtClean="0"/>
              <a:t>(</a:t>
            </a:r>
            <a:r>
              <a:rPr lang="en-US" altLang="zh-TW" sz="2400" i="1" smtClean="0"/>
              <a:t>i</a:t>
            </a:r>
            <a:r>
              <a:rPr lang="en-US" altLang="zh-TW" sz="2400" smtClean="0"/>
              <a:t> D, </a:t>
            </a:r>
            <a:r>
              <a:rPr lang="en-US" altLang="zh-TW" sz="2400" i="1" smtClean="0"/>
              <a:t>j</a:t>
            </a:r>
            <a:r>
              <a:rPr lang="en-US" altLang="zh-TW" sz="2400" smtClean="0"/>
              <a:t> D) }</a:t>
            </a:r>
          </a:p>
          <a:p>
            <a:r>
              <a:rPr lang="en-US" altLang="zh-TW" sz="2400" smtClean="0"/>
              <a:t>The image can now be represented as a matrix of integer values</a:t>
            </a:r>
          </a:p>
        </p:txBody>
      </p:sp>
      <p:pic>
        <p:nvPicPr>
          <p:cNvPr id="8196" name="Picture 4" descr="con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495800"/>
            <a:ext cx="53848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828800" y="4589463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19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729163"/>
            <a:ext cx="127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 rot="16200000" flipH="1">
            <a:off x="2717800" y="3954463"/>
            <a:ext cx="0" cy="812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200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4221163"/>
            <a:ext cx="1889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Multi-source morphing</a:t>
            </a: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27125"/>
            <a:ext cx="787558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As-Rigid-As-Possible Shape Manipulation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5298" name="Picture 2" descr="http://www-ui.is.s.u-tokyo.ac.jp/~takeo/research/rigid/rig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41243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http://www-ui.is.s.u-tokyo.ac.jp/~takeo/research/rigid/an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80928"/>
            <a:ext cx="2544761" cy="19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3833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References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000" dirty="0" smtClean="0"/>
              <a:t>Thaddeus </a:t>
            </a:r>
            <a:r>
              <a:rPr lang="en-US" altLang="zh-TW" sz="2000" dirty="0" err="1" smtClean="0"/>
              <a:t>Beier</a:t>
            </a:r>
            <a:r>
              <a:rPr lang="en-US" altLang="zh-TW" sz="2000" dirty="0" smtClean="0"/>
              <a:t>, Shawn Neely, </a:t>
            </a:r>
            <a:r>
              <a:rPr lang="en-US" altLang="zh-TW" sz="2000" dirty="0" smtClean="0">
                <a:hlinkClick r:id="rId3"/>
              </a:rPr>
              <a:t>Feature-Based Image Metamorphosis</a:t>
            </a:r>
            <a:r>
              <a:rPr lang="en-US" altLang="zh-TW" sz="2000" dirty="0" smtClean="0"/>
              <a:t>, SIGGRAPH 1992, pp35-42. </a:t>
            </a:r>
          </a:p>
          <a:p>
            <a:r>
              <a:rPr lang="en-US" altLang="zh-TW" sz="2000" dirty="0" err="1" smtClean="0"/>
              <a:t>Detlef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Ruprecht</a:t>
            </a:r>
            <a:r>
              <a:rPr lang="en-US" altLang="zh-TW" sz="2000" dirty="0" smtClean="0"/>
              <a:t>, Heinrich Muller, </a:t>
            </a:r>
            <a:r>
              <a:rPr lang="en-US" altLang="zh-TW" sz="2000" dirty="0" smtClean="0">
                <a:hlinkClick r:id="rId4"/>
              </a:rPr>
              <a:t>Image Warping with Scattered Data Interpolation</a:t>
            </a:r>
            <a:r>
              <a:rPr lang="en-US" altLang="zh-TW" sz="2000" dirty="0" smtClean="0"/>
              <a:t>, IEEE Computer Graphics and Applications, March 1995, pp37-43. </a:t>
            </a:r>
          </a:p>
          <a:p>
            <a:r>
              <a:rPr lang="en-US" altLang="zh-TW" sz="2000" dirty="0" err="1" smtClean="0"/>
              <a:t>Seung</a:t>
            </a:r>
            <a:r>
              <a:rPr lang="en-US" altLang="zh-TW" sz="2000" dirty="0" smtClean="0"/>
              <a:t>-Yong Lee, Kyung-Yong </a:t>
            </a:r>
            <a:r>
              <a:rPr lang="en-US" altLang="zh-TW" sz="2000" dirty="0" err="1" smtClean="0"/>
              <a:t>Chwa</a:t>
            </a:r>
            <a:r>
              <a:rPr lang="en-US" altLang="zh-TW" sz="2000" dirty="0" smtClean="0"/>
              <a:t>, Sung Yong Shin, </a:t>
            </a:r>
            <a:r>
              <a:rPr lang="en-US" altLang="zh-TW" sz="2000" dirty="0" smtClean="0">
                <a:hlinkClick r:id="rId5"/>
              </a:rPr>
              <a:t>Image Metamorphosis Using Snakes and Free-Form Deformations</a:t>
            </a:r>
            <a:r>
              <a:rPr lang="en-US" altLang="zh-TW" sz="2000" dirty="0" smtClean="0"/>
              <a:t>, SIGGRAPH 1995. </a:t>
            </a:r>
          </a:p>
          <a:p>
            <a:r>
              <a:rPr lang="en-US" altLang="zh-TW" sz="2000" dirty="0" err="1" smtClean="0"/>
              <a:t>Seungyong</a:t>
            </a:r>
            <a:r>
              <a:rPr lang="en-US" altLang="zh-TW" sz="2000" dirty="0" smtClean="0"/>
              <a:t> Lee, </a:t>
            </a:r>
            <a:r>
              <a:rPr lang="en-US" altLang="zh-TW" sz="2000" dirty="0" err="1" smtClean="0"/>
              <a:t>Wolberg</a:t>
            </a:r>
            <a:r>
              <a:rPr lang="en-US" altLang="zh-TW" sz="2000" dirty="0" smtClean="0"/>
              <a:t>, G., Sung Yong Shin, </a:t>
            </a:r>
            <a:r>
              <a:rPr lang="en-US" altLang="zh-TW" sz="2000" dirty="0" smtClean="0">
                <a:hlinkClick r:id="rId6"/>
              </a:rPr>
              <a:t>Polymorph: morphing among multiple images</a:t>
            </a:r>
            <a:r>
              <a:rPr lang="en-US" altLang="zh-TW" sz="2000" dirty="0" smtClean="0"/>
              <a:t>, IEEE Computer Graphics and Applications, Vol. 18, No. 1, 1998, pp58-71. </a:t>
            </a:r>
          </a:p>
          <a:p>
            <a:r>
              <a:rPr lang="en-US" altLang="zh-TW" sz="2000" dirty="0" err="1" smtClean="0"/>
              <a:t>Peinsheng</a:t>
            </a:r>
            <a:r>
              <a:rPr lang="en-US" altLang="zh-TW" sz="2000" dirty="0" smtClean="0"/>
              <a:t> Gao, Thomas </a:t>
            </a:r>
            <a:r>
              <a:rPr lang="en-US" altLang="zh-TW" sz="2000" dirty="0" err="1" smtClean="0"/>
              <a:t>Sederberg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hlinkClick r:id="rId7"/>
              </a:rPr>
              <a:t>A work minimization approach to image morphing</a:t>
            </a:r>
            <a:r>
              <a:rPr lang="en-US" altLang="zh-TW" sz="2000" dirty="0" smtClean="0"/>
              <a:t>, The Visual Computer, 1998, pp390-400. </a:t>
            </a:r>
          </a:p>
          <a:p>
            <a:r>
              <a:rPr lang="en-US" altLang="zh-TW" sz="2000" dirty="0" smtClean="0"/>
              <a:t>George </a:t>
            </a:r>
            <a:r>
              <a:rPr lang="en-US" altLang="zh-TW" sz="2000" dirty="0" err="1" smtClean="0"/>
              <a:t>Wolberg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hlinkClick r:id="rId8"/>
              </a:rPr>
              <a:t>Image morphing: a survey</a:t>
            </a:r>
            <a:r>
              <a:rPr lang="en-US" altLang="zh-TW" sz="2000" dirty="0" smtClean="0"/>
              <a:t>, The Visual Computer, 1998, pp360-372.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warping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1030287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image filtering: change </a:t>
            </a:r>
            <a:r>
              <a:rPr lang="en-US" altLang="zh-TW" b="1" i="1" smtClean="0"/>
              <a:t>range</a:t>
            </a:r>
            <a:r>
              <a:rPr lang="en-US" altLang="zh-TW" smtClean="0"/>
              <a:t> of image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i="1" smtClean="0"/>
              <a:t>                            g(x) = h(f(x))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1476375" y="2133600"/>
            <a:ext cx="1981200" cy="1219200"/>
            <a:chOff x="960" y="1872"/>
            <a:chExt cx="1248" cy="768"/>
          </a:xfrm>
        </p:grpSpPr>
        <p:sp>
          <p:nvSpPr>
            <p:cNvPr id="9250" name="Line 6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1" name="Line 7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2" name="Freeform 8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53" name="Text Box 9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9254" name="Text Box 10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9221" name="Group 11"/>
          <p:cNvGrpSpPr>
            <a:grpSpLocks/>
          </p:cNvGrpSpPr>
          <p:nvPr/>
        </p:nvGrpSpPr>
        <p:grpSpPr bwMode="auto">
          <a:xfrm>
            <a:off x="3533775" y="2438400"/>
            <a:ext cx="1600200" cy="476250"/>
            <a:chOff x="2256" y="2064"/>
            <a:chExt cx="1008" cy="300"/>
          </a:xfrm>
        </p:grpSpPr>
        <p:sp>
          <p:nvSpPr>
            <p:cNvPr id="9247" name="Text Box 12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9248" name="Line 13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2" name="Group 15"/>
          <p:cNvGrpSpPr>
            <a:grpSpLocks/>
          </p:cNvGrpSpPr>
          <p:nvPr/>
        </p:nvGrpSpPr>
        <p:grpSpPr bwMode="auto">
          <a:xfrm>
            <a:off x="5591175" y="2133600"/>
            <a:ext cx="1981200" cy="1219200"/>
            <a:chOff x="3552" y="1872"/>
            <a:chExt cx="1248" cy="768"/>
          </a:xfrm>
        </p:grpSpPr>
        <p:sp>
          <p:nvSpPr>
            <p:cNvPr id="9242" name="Line 16"/>
            <p:cNvSpPr>
              <a:spLocks noChangeShapeType="1"/>
            </p:cNvSpPr>
            <p:nvPr/>
          </p:nvSpPr>
          <p:spPr bwMode="auto">
            <a:xfrm>
              <a:off x="3744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3" name="Line 17"/>
            <p:cNvSpPr>
              <a:spLocks noChangeShapeType="1"/>
            </p:cNvSpPr>
            <p:nvPr/>
          </p:nvSpPr>
          <p:spPr bwMode="auto">
            <a:xfrm>
              <a:off x="3744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4" name="Freeform 18"/>
            <p:cNvSpPr>
              <a:spLocks/>
            </p:cNvSpPr>
            <p:nvPr/>
          </p:nvSpPr>
          <p:spPr bwMode="auto">
            <a:xfrm>
              <a:off x="3840" y="2000"/>
              <a:ext cx="672" cy="160"/>
            </a:xfrm>
            <a:custGeom>
              <a:avLst/>
              <a:gdLst>
                <a:gd name="T0" fmla="*/ 0 w 672"/>
                <a:gd name="T1" fmla="*/ 53 h 384"/>
                <a:gd name="T2" fmla="*/ 96 w 672"/>
                <a:gd name="T3" fmla="*/ 3 h 384"/>
                <a:gd name="T4" fmla="*/ 288 w 672"/>
                <a:gd name="T5" fmla="*/ 36 h 384"/>
                <a:gd name="T6" fmla="*/ 528 w 672"/>
                <a:gd name="T7" fmla="*/ 61 h 384"/>
                <a:gd name="T8" fmla="*/ 672 w 672"/>
                <a:gd name="T9" fmla="*/ 3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5" name="Text Box 19"/>
            <p:cNvSpPr txBox="1">
              <a:spLocks noChangeArrowheads="1"/>
            </p:cNvSpPr>
            <p:nvPr/>
          </p:nvSpPr>
          <p:spPr bwMode="auto">
            <a:xfrm>
              <a:off x="3552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9246" name="Text Box 20"/>
            <p:cNvSpPr txBox="1">
              <a:spLocks noChangeArrowheads="1"/>
            </p:cNvSpPr>
            <p:nvPr/>
          </p:nvSpPr>
          <p:spPr bwMode="auto">
            <a:xfrm>
              <a:off x="4560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9223" name="Group 21"/>
          <p:cNvGrpSpPr>
            <a:grpSpLocks/>
          </p:cNvGrpSpPr>
          <p:nvPr/>
        </p:nvGrpSpPr>
        <p:grpSpPr bwMode="auto">
          <a:xfrm>
            <a:off x="1524000" y="5029200"/>
            <a:ext cx="1981200" cy="1219200"/>
            <a:chOff x="960" y="1872"/>
            <a:chExt cx="1248" cy="768"/>
          </a:xfrm>
        </p:grpSpPr>
        <p:sp>
          <p:nvSpPr>
            <p:cNvPr id="9237" name="Line 22"/>
            <p:cNvSpPr>
              <a:spLocks noChangeShapeType="1"/>
            </p:cNvSpPr>
            <p:nvPr/>
          </p:nvSpPr>
          <p:spPr bwMode="auto">
            <a:xfrm>
              <a:off x="1152" y="19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8" name="Line 23"/>
            <p:cNvSpPr>
              <a:spLocks noChangeShapeType="1"/>
            </p:cNvSpPr>
            <p:nvPr/>
          </p:nvSpPr>
          <p:spPr bwMode="auto">
            <a:xfrm>
              <a:off x="1152" y="2448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9" name="Freeform 24"/>
            <p:cNvSpPr>
              <a:spLocks/>
            </p:cNvSpPr>
            <p:nvPr/>
          </p:nvSpPr>
          <p:spPr bwMode="auto">
            <a:xfrm>
              <a:off x="1248" y="2000"/>
              <a:ext cx="672" cy="384"/>
            </a:xfrm>
            <a:custGeom>
              <a:avLst/>
              <a:gdLst>
                <a:gd name="T0" fmla="*/ 0 w 672"/>
                <a:gd name="T1" fmla="*/ 304 h 384"/>
                <a:gd name="T2" fmla="*/ 96 w 672"/>
                <a:gd name="T3" fmla="*/ 16 h 384"/>
                <a:gd name="T4" fmla="*/ 288 w 672"/>
                <a:gd name="T5" fmla="*/ 208 h 384"/>
                <a:gd name="T6" fmla="*/ 528 w 672"/>
                <a:gd name="T7" fmla="*/ 352 h 384"/>
                <a:gd name="T8" fmla="*/ 672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40" name="Text Box 25"/>
            <p:cNvSpPr txBox="1">
              <a:spLocks noChangeArrowheads="1"/>
            </p:cNvSpPr>
            <p:nvPr/>
          </p:nvSpPr>
          <p:spPr bwMode="auto">
            <a:xfrm>
              <a:off x="960" y="187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9241" name="Text Box 26"/>
            <p:cNvSpPr txBox="1">
              <a:spLocks noChangeArrowheads="1"/>
            </p:cNvSpPr>
            <p:nvPr/>
          </p:nvSpPr>
          <p:spPr bwMode="auto">
            <a:xfrm>
              <a:off x="1968" y="2409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9224" name="Group 27"/>
          <p:cNvGrpSpPr>
            <a:grpSpLocks/>
          </p:cNvGrpSpPr>
          <p:nvPr/>
        </p:nvGrpSpPr>
        <p:grpSpPr bwMode="auto">
          <a:xfrm>
            <a:off x="3581400" y="5314950"/>
            <a:ext cx="1600200" cy="476250"/>
            <a:chOff x="2256" y="2064"/>
            <a:chExt cx="1008" cy="300"/>
          </a:xfrm>
        </p:grpSpPr>
        <p:sp>
          <p:nvSpPr>
            <p:cNvPr id="9234" name="Text Box 28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9235" name="Line 29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6" name="Line 30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9225" name="Group 40"/>
          <p:cNvGrpSpPr>
            <a:grpSpLocks/>
          </p:cNvGrpSpPr>
          <p:nvPr/>
        </p:nvGrpSpPr>
        <p:grpSpPr bwMode="auto">
          <a:xfrm>
            <a:off x="5638800" y="5029200"/>
            <a:ext cx="1981200" cy="1219200"/>
            <a:chOff x="3552" y="3168"/>
            <a:chExt cx="1248" cy="768"/>
          </a:xfrm>
        </p:grpSpPr>
        <p:sp>
          <p:nvSpPr>
            <p:cNvPr id="9229" name="Line 32"/>
            <p:cNvSpPr>
              <a:spLocks noChangeShapeType="1"/>
            </p:cNvSpPr>
            <p:nvPr/>
          </p:nvSpPr>
          <p:spPr bwMode="auto">
            <a:xfrm>
              <a:off x="3744" y="32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0" name="Line 33"/>
            <p:cNvSpPr>
              <a:spLocks noChangeShapeType="1"/>
            </p:cNvSpPr>
            <p:nvPr/>
          </p:nvSpPr>
          <p:spPr bwMode="auto">
            <a:xfrm>
              <a:off x="3744" y="374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1" name="Freeform 34"/>
            <p:cNvSpPr>
              <a:spLocks/>
            </p:cNvSpPr>
            <p:nvPr/>
          </p:nvSpPr>
          <p:spPr bwMode="auto">
            <a:xfrm>
              <a:off x="3787" y="3296"/>
              <a:ext cx="384" cy="384"/>
            </a:xfrm>
            <a:custGeom>
              <a:avLst/>
              <a:gdLst>
                <a:gd name="T0" fmla="*/ 0 w 672"/>
                <a:gd name="T1" fmla="*/ 304 h 384"/>
                <a:gd name="T2" fmla="*/ 31 w 672"/>
                <a:gd name="T3" fmla="*/ 16 h 384"/>
                <a:gd name="T4" fmla="*/ 94 w 672"/>
                <a:gd name="T5" fmla="*/ 208 h 384"/>
                <a:gd name="T6" fmla="*/ 173 w 672"/>
                <a:gd name="T7" fmla="*/ 352 h 384"/>
                <a:gd name="T8" fmla="*/ 219 w 672"/>
                <a:gd name="T9" fmla="*/ 16 h 3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84"/>
                <a:gd name="T17" fmla="*/ 672 w 672"/>
                <a:gd name="T18" fmla="*/ 384 h 3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84">
                  <a:moveTo>
                    <a:pt x="0" y="304"/>
                  </a:moveTo>
                  <a:cubicBezTo>
                    <a:pt x="24" y="168"/>
                    <a:pt x="48" y="32"/>
                    <a:pt x="96" y="16"/>
                  </a:cubicBezTo>
                  <a:cubicBezTo>
                    <a:pt x="144" y="0"/>
                    <a:pt x="216" y="152"/>
                    <a:pt x="288" y="208"/>
                  </a:cubicBezTo>
                  <a:cubicBezTo>
                    <a:pt x="360" y="264"/>
                    <a:pt x="464" y="384"/>
                    <a:pt x="528" y="352"/>
                  </a:cubicBezTo>
                  <a:cubicBezTo>
                    <a:pt x="592" y="320"/>
                    <a:pt x="648" y="72"/>
                    <a:pt x="672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32" name="Text Box 35"/>
            <p:cNvSpPr txBox="1">
              <a:spLocks noChangeArrowheads="1"/>
            </p:cNvSpPr>
            <p:nvPr/>
          </p:nvSpPr>
          <p:spPr bwMode="auto">
            <a:xfrm>
              <a:off x="3552" y="3168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4560" y="3705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x</a:t>
              </a:r>
            </a:p>
          </p:txBody>
        </p:sp>
      </p:grpSp>
      <p:sp>
        <p:nvSpPr>
          <p:cNvPr id="9226" name="Rectangle 37"/>
          <p:cNvSpPr>
            <a:spLocks noChangeArrowheads="1"/>
          </p:cNvSpPr>
          <p:nvPr/>
        </p:nvSpPr>
        <p:spPr bwMode="auto">
          <a:xfrm>
            <a:off x="400050" y="3789363"/>
            <a:ext cx="7772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latin typeface="Trebuchet MS" pitchFamily="34" charset="0"/>
              </a:rPr>
              <a:t>image warping: change </a:t>
            </a:r>
            <a:r>
              <a:rPr lang="en-US" altLang="zh-TW" sz="2800" b="1" i="1">
                <a:latin typeface="Trebuchet MS" pitchFamily="34" charset="0"/>
              </a:rPr>
              <a:t>domain</a:t>
            </a:r>
            <a:r>
              <a:rPr lang="en-US" altLang="zh-TW" sz="2800">
                <a:latin typeface="Trebuchet MS" pitchFamily="34" charset="0"/>
              </a:rPr>
              <a:t> of image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i="1">
                <a:latin typeface="Trebuchet MS" pitchFamily="34" charset="0"/>
              </a:rPr>
              <a:t>                             g(x) = f(h(x))</a:t>
            </a:r>
          </a:p>
        </p:txBody>
      </p:sp>
      <p:sp>
        <p:nvSpPr>
          <p:cNvPr id="9227" name="Text Box 38"/>
          <p:cNvSpPr txBox="1">
            <a:spLocks noChangeArrowheads="1"/>
          </p:cNvSpPr>
          <p:nvPr/>
        </p:nvSpPr>
        <p:spPr bwMode="auto">
          <a:xfrm>
            <a:off x="6475413" y="1819275"/>
            <a:ext cx="198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h(y)=0.5y+0.5</a:t>
            </a:r>
          </a:p>
        </p:txBody>
      </p:sp>
      <p:sp>
        <p:nvSpPr>
          <p:cNvPr id="9228" name="Text Box 39"/>
          <p:cNvSpPr txBox="1">
            <a:spLocks noChangeArrowheads="1"/>
          </p:cNvSpPr>
          <p:nvPr/>
        </p:nvSpPr>
        <p:spPr bwMode="auto">
          <a:xfrm>
            <a:off x="6659563" y="4652963"/>
            <a:ext cx="116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h(y)=2y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Image warping</a:t>
            </a: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3797300" y="2609850"/>
            <a:ext cx="1600200" cy="476250"/>
            <a:chOff x="2256" y="2064"/>
            <a:chExt cx="1008" cy="300"/>
          </a:xfrm>
        </p:grpSpPr>
        <p:sp>
          <p:nvSpPr>
            <p:cNvPr id="10260" name="Text Box 5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0261" name="Line 6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62" name="Line 7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3797300" y="5256213"/>
            <a:ext cx="1600200" cy="476250"/>
            <a:chOff x="2256" y="2064"/>
            <a:chExt cx="1008" cy="300"/>
          </a:xfrm>
        </p:grpSpPr>
        <p:sp>
          <p:nvSpPr>
            <p:cNvPr id="10257" name="Text Box 9"/>
            <p:cNvSpPr txBox="1">
              <a:spLocks noChangeArrowheads="1"/>
            </p:cNvSpPr>
            <p:nvPr/>
          </p:nvSpPr>
          <p:spPr bwMode="auto">
            <a:xfrm>
              <a:off x="2592" y="2064"/>
              <a:ext cx="336" cy="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0" lang="en-US" altLang="zh-TW" sz="2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10258" name="Line 10"/>
            <p:cNvSpPr>
              <a:spLocks noChangeShapeType="1"/>
            </p:cNvSpPr>
            <p:nvPr/>
          </p:nvSpPr>
          <p:spPr bwMode="auto">
            <a:xfrm>
              <a:off x="2256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9" name="Line 11"/>
            <p:cNvSpPr>
              <a:spLocks noChangeShapeType="1"/>
            </p:cNvSpPr>
            <p:nvPr/>
          </p:nvSpPr>
          <p:spPr bwMode="auto">
            <a:xfrm>
              <a:off x="2928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10245" name="Picture 12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27647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3" descr="HHHIMG_1166"/>
          <p:cNvPicPr>
            <a:picLocks noChangeAspect="1" noChangeArrowheads="1"/>
          </p:cNvPicPr>
          <p:nvPr/>
        </p:nvPicPr>
        <p:blipFill>
          <a:blip r:embed="rId3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2276475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4941888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5" descr="HHHIMG_116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5516563"/>
            <a:ext cx="14605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6"/>
          <p:cNvSpPr txBox="1">
            <a:spLocks noChangeArrowheads="1"/>
          </p:cNvSpPr>
          <p:nvPr/>
        </p:nvSpPr>
        <p:spPr bwMode="auto">
          <a:xfrm>
            <a:off x="1663700" y="2305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f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1663700" y="49847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f</a:t>
            </a:r>
          </a:p>
        </p:txBody>
      </p:sp>
      <p:sp>
        <p:nvSpPr>
          <p:cNvPr id="10251" name="Text Box 18"/>
          <p:cNvSpPr txBox="1">
            <a:spLocks noChangeArrowheads="1"/>
          </p:cNvSpPr>
          <p:nvPr/>
        </p:nvSpPr>
        <p:spPr bwMode="auto">
          <a:xfrm>
            <a:off x="5854700" y="558323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g</a:t>
            </a:r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5854700" y="2305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 i="1">
                <a:latin typeface="Times New Roman" pitchFamily="18" charset="0"/>
              </a:rPr>
              <a:t>g</a:t>
            </a:r>
          </a:p>
        </p:txBody>
      </p:sp>
      <p:sp>
        <p:nvSpPr>
          <p:cNvPr id="1025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1030287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smtClean="0"/>
              <a:t>image filtering: change </a:t>
            </a:r>
            <a:r>
              <a:rPr lang="en-US" altLang="zh-TW" b="1" i="1" smtClean="0"/>
              <a:t>range</a:t>
            </a:r>
            <a:r>
              <a:rPr lang="en-US" altLang="zh-TW" smtClean="0"/>
              <a:t> of image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i="1" smtClean="0"/>
              <a:t>                            f(x) = h(g(x))</a:t>
            </a:r>
          </a:p>
        </p:txBody>
      </p:sp>
      <p:sp>
        <p:nvSpPr>
          <p:cNvPr id="10254" name="Rectangle 24"/>
          <p:cNvSpPr>
            <a:spLocks noChangeArrowheads="1"/>
          </p:cNvSpPr>
          <p:nvPr/>
        </p:nvSpPr>
        <p:spPr bwMode="auto">
          <a:xfrm>
            <a:off x="400050" y="3789363"/>
            <a:ext cx="7772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>
                <a:latin typeface="Trebuchet MS" pitchFamily="34" charset="0"/>
              </a:rPr>
              <a:t>image warping: change </a:t>
            </a:r>
            <a:r>
              <a:rPr lang="en-US" altLang="zh-TW" sz="2800" b="1" i="1">
                <a:latin typeface="Trebuchet MS" pitchFamily="34" charset="0"/>
              </a:rPr>
              <a:t>domain</a:t>
            </a:r>
            <a:r>
              <a:rPr lang="en-US" altLang="zh-TW" sz="2800">
                <a:latin typeface="Trebuchet MS" pitchFamily="34" charset="0"/>
              </a:rPr>
              <a:t> of image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i="1">
                <a:latin typeface="Trebuchet MS" pitchFamily="34" charset="0"/>
              </a:rPr>
              <a:t>                             f(x) = g(h(x))</a:t>
            </a:r>
          </a:p>
        </p:txBody>
      </p:sp>
      <p:sp>
        <p:nvSpPr>
          <p:cNvPr id="10255" name="Text Box 25"/>
          <p:cNvSpPr txBox="1">
            <a:spLocks noChangeArrowheads="1"/>
          </p:cNvSpPr>
          <p:nvPr/>
        </p:nvSpPr>
        <p:spPr bwMode="auto">
          <a:xfrm>
            <a:off x="6475413" y="1819275"/>
            <a:ext cx="1984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h(y)=0.5y+0.5</a:t>
            </a:r>
          </a:p>
        </p:txBody>
      </p:sp>
      <p:sp>
        <p:nvSpPr>
          <p:cNvPr id="10256" name="Text Box 26"/>
          <p:cNvSpPr txBox="1">
            <a:spLocks noChangeArrowheads="1"/>
          </p:cNvSpPr>
          <p:nvPr/>
        </p:nvSpPr>
        <p:spPr bwMode="auto">
          <a:xfrm>
            <a:off x="6397625" y="4652963"/>
            <a:ext cx="215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h(</a:t>
            </a:r>
            <a:r>
              <a:rPr lang="en-US" altLang="zh-TW" sz="2400">
                <a:solidFill>
                  <a:srgbClr val="0000FF"/>
                </a:solidFill>
                <a:latin typeface="Times New Roman" pitchFamily="18" charset="0"/>
              </a:rPr>
              <a:t>[x,y]</a:t>
            </a:r>
            <a:r>
              <a:rPr lang="en-US" altLang="zh-TW" sz="2400" i="1">
                <a:solidFill>
                  <a:srgbClr val="0000FF"/>
                </a:solidFill>
                <a:latin typeface="Times New Roman" pitchFamily="18" charset="0"/>
              </a:rPr>
              <a:t>)=</a:t>
            </a:r>
            <a:r>
              <a:rPr lang="en-US" altLang="zh-TW" sz="2400">
                <a:solidFill>
                  <a:srgbClr val="0000FF"/>
                </a:solidFill>
                <a:latin typeface="Times New Roman" pitchFamily="18" charset="0"/>
              </a:rPr>
              <a:t>[x,y/2]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Parametric (global) warping</a:t>
            </a:r>
          </a:p>
        </p:txBody>
      </p:sp>
      <p:pic>
        <p:nvPicPr>
          <p:cNvPr id="11267" name="Picture 4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14620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331913" y="3716338"/>
            <a:ext cx="1508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translation</a:t>
            </a:r>
          </a:p>
        </p:txBody>
      </p:sp>
      <p:pic>
        <p:nvPicPr>
          <p:cNvPr id="11269" name="Picture 6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2578100"/>
            <a:ext cx="14620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rot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2349500"/>
            <a:ext cx="175577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3995738" y="3716338"/>
            <a:ext cx="121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rotation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443663" y="36449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aspect</a:t>
            </a:r>
          </a:p>
        </p:txBody>
      </p:sp>
      <p:pic>
        <p:nvPicPr>
          <p:cNvPr id="11273" name="Picture 10" descr="aff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4254500"/>
            <a:ext cx="17462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1408113" y="57023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affine</a:t>
            </a:r>
          </a:p>
        </p:txBody>
      </p:sp>
      <p:pic>
        <p:nvPicPr>
          <p:cNvPr id="11275" name="Picture 12" descr="perspectiv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4406900"/>
            <a:ext cx="1563687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3779838" y="5661025"/>
            <a:ext cx="1693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perspective</a:t>
            </a:r>
          </a:p>
        </p:txBody>
      </p:sp>
      <p:pic>
        <p:nvPicPr>
          <p:cNvPr id="11277" name="Picture 14" descr="cylindric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302125"/>
            <a:ext cx="1563688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6084888" y="5661025"/>
            <a:ext cx="195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kumimoji="0" lang="en-US" altLang="zh-TW" sz="2400">
                <a:latin typeface="Times New Roman" pitchFamily="18" charset="0"/>
              </a:rPr>
              <a:t>cylindrical</a:t>
            </a:r>
          </a:p>
        </p:txBody>
      </p:sp>
      <p:sp>
        <p:nvSpPr>
          <p:cNvPr id="11279" name="Rectangle 17"/>
          <p:cNvSpPr>
            <a:spLocks noChangeArrowheads="1"/>
          </p:cNvSpPr>
          <p:nvPr/>
        </p:nvSpPr>
        <p:spPr bwMode="auto">
          <a:xfrm>
            <a:off x="684213" y="1341438"/>
            <a:ext cx="77724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Trebuchet MS" pitchFamily="34" charset="0"/>
              </a:rPr>
              <a:t>Examples of parametric warps: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f(x,y)  = &amp; (1-a)(1-b) &amp;f[i,j] \\&#10;&amp; +  a(1-b) &amp; f[i+1,j] \\&#10;&amp; + ab &amp; f[i+1,j+1] \\&#10;&amp; + (1-a)b &amp; f[i,j+1]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454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6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9.7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i,j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i+1,j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i+1,j+1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64.3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i,j+1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3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(x,y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83.625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9718</TotalTime>
  <Words>1793</Words>
  <Application>Microsoft Office PowerPoint</Application>
  <PresentationFormat>如螢幕大小 (4:3)</PresentationFormat>
  <Paragraphs>434</Paragraphs>
  <Slides>62</Slides>
  <Notes>62</Notes>
  <HiddenSlides>0</HiddenSlides>
  <MMClips>1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62</vt:i4>
      </vt:variant>
    </vt:vector>
  </HeadingPairs>
  <TitlesOfParts>
    <vt:vector size="74" baseType="lpstr">
      <vt:lpstr>新細明體</vt:lpstr>
      <vt:lpstr>標楷體</vt:lpstr>
      <vt:lpstr>Arial</vt:lpstr>
      <vt:lpstr>Calibri</vt:lpstr>
      <vt:lpstr>Courier New</vt:lpstr>
      <vt:lpstr>Symbol</vt:lpstr>
      <vt:lpstr>Times New Roman</vt:lpstr>
      <vt:lpstr>Trebuchet MS</vt:lpstr>
      <vt:lpstr>Wingdings</vt:lpstr>
      <vt:lpstr>Office 佈景主題</vt:lpstr>
      <vt:lpstr>Equation</vt:lpstr>
      <vt:lpstr>方程式</vt:lpstr>
      <vt:lpstr>PowerPoint 簡報</vt:lpstr>
      <vt:lpstr>Image warping</vt:lpstr>
      <vt:lpstr>Image formation</vt:lpstr>
      <vt:lpstr>Sampling and quantization</vt:lpstr>
      <vt:lpstr>What is an image</vt:lpstr>
      <vt:lpstr>A digital image</vt:lpstr>
      <vt:lpstr>Image warping</vt:lpstr>
      <vt:lpstr>Image warping</vt:lpstr>
      <vt:lpstr>Parametric (global) warping</vt:lpstr>
      <vt:lpstr>Parametric (global) warping</vt:lpstr>
      <vt:lpstr>Scaling</vt:lpstr>
      <vt:lpstr>Scaling</vt:lpstr>
      <vt:lpstr>All 2D Linear Transformations</vt:lpstr>
      <vt:lpstr>2x2 Matrices</vt:lpstr>
      <vt:lpstr>Translation</vt:lpstr>
      <vt:lpstr>Affine Transformations</vt:lpstr>
      <vt:lpstr>Projective Transformations</vt:lpstr>
      <vt:lpstr>Image warping</vt:lpstr>
      <vt:lpstr>Forward warping</vt:lpstr>
      <vt:lpstr>Forward warping</vt:lpstr>
      <vt:lpstr>Forward warping</vt:lpstr>
      <vt:lpstr>Forward warping</vt:lpstr>
      <vt:lpstr>Inverse warping</vt:lpstr>
      <vt:lpstr>Inverse warping</vt:lpstr>
      <vt:lpstr>Inverse warping</vt:lpstr>
      <vt:lpstr>Inverse warping</vt:lpstr>
      <vt:lpstr>Reconstruction</vt:lpstr>
      <vt:lpstr>Reconstruction (interpolation)</vt:lpstr>
      <vt:lpstr>Bilinear interpolation</vt:lpstr>
      <vt:lpstr>Non-parametric image warping</vt:lpstr>
      <vt:lpstr>Non-parametric image warping</vt:lpstr>
      <vt:lpstr>Non-parametric image warping</vt:lpstr>
      <vt:lpstr>Barycentric coordinates</vt:lpstr>
      <vt:lpstr>Non-parametric image warping</vt:lpstr>
      <vt:lpstr>Non-parametric image warping</vt:lpstr>
      <vt:lpstr>Demo</vt:lpstr>
      <vt:lpstr>Image morphing</vt:lpstr>
      <vt:lpstr>Image morphing</vt:lpstr>
      <vt:lpstr>Artifacts of cross-dissolving</vt:lpstr>
      <vt:lpstr>Image morphing</vt:lpstr>
      <vt:lpstr>Image morphing</vt:lpstr>
      <vt:lpstr>Morphing sequence</vt:lpstr>
      <vt:lpstr>Face averaging by morphing</vt:lpstr>
      <vt:lpstr>Image morphing</vt:lpstr>
      <vt:lpstr>Warp specification (mesh warping)</vt:lpstr>
      <vt:lpstr>Warp specification</vt:lpstr>
      <vt:lpstr>Solution: convert to mesh warping</vt:lpstr>
      <vt:lpstr>Warp specification (field warping)</vt:lpstr>
      <vt:lpstr>Beier&amp;Neely (SIGGRAPH 1992)</vt:lpstr>
      <vt:lpstr>Algorithm (single line-pair)</vt:lpstr>
      <vt:lpstr>Multiple Lines</vt:lpstr>
      <vt:lpstr>Full Algorithm</vt:lpstr>
      <vt:lpstr>Resulting warp</vt:lpstr>
      <vt:lpstr>Comparison to mesh morphing</vt:lpstr>
      <vt:lpstr>Warp interpolation</vt:lpstr>
      <vt:lpstr>Animation</vt:lpstr>
      <vt:lpstr>Animated sequences</vt:lpstr>
      <vt:lpstr>Results</vt:lpstr>
      <vt:lpstr>Multi-source morphing</vt:lpstr>
      <vt:lpstr>Multi-source morphing</vt:lpstr>
      <vt:lpstr>As-Rigid-As-Possible Shape Manipulation </vt:lpstr>
      <vt:lpstr>References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Graphics</dc:title>
  <dc:creator>lee</dc:creator>
  <cp:lastModifiedBy>Windows 使用者</cp:lastModifiedBy>
  <cp:revision>556</cp:revision>
  <dcterms:created xsi:type="dcterms:W3CDTF">1999-02-12T03:08:44Z</dcterms:created>
  <dcterms:modified xsi:type="dcterms:W3CDTF">2019-04-14T12:52:45Z</dcterms:modified>
</cp:coreProperties>
</file>