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handoutMasterIdLst>
    <p:handoutMasterId r:id="rId90"/>
  </p:handout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363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43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65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64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4" r:id="rId73"/>
    <p:sldId id="345" r:id="rId74"/>
    <p:sldId id="346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356" r:id="rId85"/>
    <p:sldId id="357" r:id="rId86"/>
    <p:sldId id="358" r:id="rId87"/>
    <p:sldId id="359" r:id="rId88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38" autoAdjust="0"/>
  </p:normalViewPr>
  <p:slideViewPr>
    <p:cSldViewPr showGuides="1"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F61516-777F-4E43-A2BD-7191B89CA4F5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5BBE33B-3007-4E3C-A5C2-973EC52969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8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405CC00-B7A9-46B8-90C9-6389FB52D186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3BC66DF-7062-4B46-94DC-5001EE2A66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986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ho.ca/opengl/gl_projectionmatrix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2019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53FE01A-35B4-4C92-9F69-AAAF6D286F3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hlinkClick r:id="rId3"/>
              </a:rPr>
              <a:t>http://www.songho.ca/opengl/gl_projectionmatrix.html</a:t>
            </a:r>
            <a:endParaRPr lang="zh-TW" altLang="en-US" smtClean="0"/>
          </a:p>
        </p:txBody>
      </p:sp>
      <p:sp>
        <p:nvSpPr>
          <p:cNvPr id="993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D25F314-59B3-40DE-A6E5-5CD9C9EC4C26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https://www.youtube.com/watch?NR=1&amp;v=tBNHPk-Lnkk&amp;feature=endscreen</a:t>
            </a:r>
            <a:endParaRPr lang="zh-TW" altLang="en-US" smtClean="0"/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73235B0-B47D-4D7D-AD07-BE80851223B7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latin typeface="Arial" charset="0"/>
              </a:rPr>
              <a:t>DOP = </a:t>
            </a:r>
            <a:r>
              <a:rPr lang="en-US" altLang="zh-TW" smtClean="0"/>
              <a:t>Direction of Projection</a:t>
            </a:r>
            <a:endParaRPr lang="zh-TW" altLang="en-US" smtClean="0"/>
          </a:p>
        </p:txBody>
      </p:sp>
      <p:sp>
        <p:nvSpPr>
          <p:cNvPr id="1013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99FCB9E-05CD-462B-B634-B2630BBC93A2}" type="slidenum">
              <a:rPr lang="zh-TW" altLang="en-US" smtClean="0"/>
              <a:pPr eaLnBrk="1" hangingPunct="1"/>
              <a:t>62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COP = Center of Projection</a:t>
            </a:r>
            <a:endParaRPr lang="zh-TW" altLang="en-US" smtClean="0"/>
          </a:p>
        </p:txBody>
      </p:sp>
      <p:sp>
        <p:nvSpPr>
          <p:cNvPr id="1024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97AF62E-310A-44CD-B4DA-04D335DD83DD}" type="slidenum">
              <a:rPr lang="zh-TW" altLang="en-US" smtClean="0"/>
              <a:pPr eaLnBrk="1" hangingPunct="1"/>
              <a:t>63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Assume the projection plane at z = -1;</a:t>
            </a:r>
            <a:endParaRPr lang="zh-TW" altLang="en-US" smtClean="0"/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D8C2AD2-A58C-44FD-91BE-253DB2B16BEB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Both nearVal and farVal must be positive.</a:t>
            </a:r>
          </a:p>
          <a:p>
            <a:endParaRPr lang="en-US" altLang="zh-TW" smtClean="0"/>
          </a:p>
          <a:p>
            <a:r>
              <a:rPr lang="en-US" altLang="zh-TW" smtClean="0"/>
              <a:t>http://www.opengl.org/sdk/docs/man/xhtml/glFrustum.xml</a:t>
            </a:r>
          </a:p>
          <a:p>
            <a:endParaRPr lang="en-US" altLang="zh-TW" smtClean="0"/>
          </a:p>
          <a:p>
            <a:r>
              <a:rPr lang="en-US" altLang="zh-TW" smtClean="0"/>
              <a:t>http://www.opengl.org/sdk/docs/man/xhtml/gluPerspective.xml</a:t>
            </a:r>
            <a:endParaRPr lang="zh-TW" altLang="en-US" smtClean="0"/>
          </a:p>
        </p:txBody>
      </p:sp>
      <p:sp>
        <p:nvSpPr>
          <p:cNvPr id="1044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88AAA76-40FA-42CC-8CDC-555387C1482E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http://graphics.csie.ntu.edu.tw/~ming/courses/icg/models.html</a:t>
            </a:r>
            <a:endParaRPr lang="zh-TW" altLang="en-US" smtClean="0"/>
          </a:p>
        </p:txBody>
      </p:sp>
      <p:sp>
        <p:nvSpPr>
          <p:cNvPr id="1054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3AD3A65-19E5-4D10-8A71-3997338647F1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8 vertexs</a:t>
            </a:r>
            <a:endParaRPr lang="zh-TW" altLang="en-US" smtClean="0"/>
          </a:p>
        </p:txBody>
      </p:sp>
      <p:sp>
        <p:nvSpPr>
          <p:cNvPr id="1065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B0B2346-AA32-47DF-81C2-1CF786134EE4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195A-49AF-48D3-9CF0-D68335157844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71D9-4157-4CBF-9F21-976AF82A35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344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718D-0605-4EE7-AD68-E8F996D58F8C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F7D0-14CE-4004-ABC8-0B44C45AEB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554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E743-C49E-47E3-9987-B47EFF945072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2A7E-051A-4749-BA46-60BDB89E0D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02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6187-F7B4-4D6B-B0E7-DDAA3AB416AE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CD0BE-F17D-451A-ACA7-C32CC57326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75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5B99-1655-49F6-8EED-A7878600899A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88D6B-E361-4E23-AE30-25410502CB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320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A00E-BE2C-4394-97A0-77109BA60FF3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A6790-40E0-4267-9A52-2EBC4FB825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28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76605-366C-40D9-B521-486C0FA38C1E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A2F0-228F-48FB-B8C0-BDF99B7327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84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3877-83F0-427F-B9C1-95894099B0A5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F2D58-38A3-4D6E-83D8-663E4A959B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17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E124-293A-4487-A550-3956B09B709D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898F-5017-40DB-90BD-1C773709871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FE0B9-6456-4133-A219-4DFB36C71CFC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AEB9-05AD-474A-AC40-116836A095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35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F72B-5393-4437-A7A5-8D92505C8974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8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F9A1-71BC-447B-AFC5-41CF573A5C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672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52304E71-DB09-4CE3-8963-E25997B00FDE}" type="datetimeFigureOut">
              <a:rPr lang="zh-TW" altLang="en-US"/>
              <a:pPr>
                <a:defRPr/>
              </a:pPr>
              <a:t>2019/3/31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E6B4909B-7052-468C-8FF5-357972F00D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2" r:id="rId2"/>
    <p:sldLayoutId id="2147484058" r:id="rId3"/>
    <p:sldLayoutId id="2147484053" r:id="rId4"/>
    <p:sldLayoutId id="2147484054" r:id="rId5"/>
    <p:sldLayoutId id="2147484055" r:id="rId6"/>
    <p:sldLayoutId id="2147484059" r:id="rId7"/>
    <p:sldLayoutId id="2147484060" r:id="rId8"/>
    <p:sldLayoutId id="2147484061" r:id="rId9"/>
    <p:sldLayoutId id="2147484056" r:id="rId10"/>
    <p:sldLayoutId id="21474840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minous-landscape.com/tutorials/focusing-ts.s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songho.ca/opengl/gl_projectionmatrix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5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7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0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4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6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1">
                    <a:satMod val="150000"/>
                  </a:schemeClr>
                </a:solidFill>
              </a:rPr>
              <a:t>Computer Graphics</a:t>
            </a:r>
            <a:endParaRPr lang="zh-TW" alt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8195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r>
              <a:rPr lang="en-US" altLang="zh-TW" smtClean="0"/>
              <a:t>Viewing and Projection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1D33631-EA4E-4A39-9B0F-E4C0F747F14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Parallel Projection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17414" name="Picture 5" descr="C:\BOOK\OpenGL\Paul Final\Art\jpeg\AN05F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6215063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9DAD5C49-5BE4-4E96-85A4-1F7C2B495A2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Orthographic Projection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239000" cy="3810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700" smtClean="0"/>
              <a:t>Projectors are orthogonal to projection surface</a:t>
            </a:r>
          </a:p>
        </p:txBody>
      </p:sp>
      <p:pic>
        <p:nvPicPr>
          <p:cNvPr id="18438" name="Picture 5" descr="C:\BOOK\OpenGL\Paul Final\Art\jpeg\AN05F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1148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E315C3F-A1AE-42A6-AC4F-5BA430A36BF0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Multiview Orthographic Projection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Projection plane parallel to principal face</a:t>
            </a:r>
          </a:p>
          <a:p>
            <a:r>
              <a:rPr lang="en-US" altLang="zh-TW" sz="2700" smtClean="0"/>
              <a:t>Usually form front, top, side views</a:t>
            </a:r>
          </a:p>
        </p:txBody>
      </p:sp>
      <p:pic>
        <p:nvPicPr>
          <p:cNvPr id="19462" name="Picture 5" descr="C:\BOOK\OpenGL\Paul Final\Art\jpeg\AN05F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3810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306388" y="2741613"/>
            <a:ext cx="3354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isometric (not multiview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orthographic view)</a:t>
            </a:r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2971800" y="3429000"/>
            <a:ext cx="6096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7231063" y="327501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front</a:t>
            </a: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7356475" y="5332413"/>
            <a:ext cx="744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side</a:t>
            </a:r>
          </a:p>
        </p:txBody>
      </p:sp>
      <p:sp>
        <p:nvSpPr>
          <p:cNvPr id="19467" name="Text Box 10"/>
          <p:cNvSpPr txBox="1">
            <a:spLocks noChangeArrowheads="1"/>
          </p:cNvSpPr>
          <p:nvPr/>
        </p:nvSpPr>
        <p:spPr bwMode="auto">
          <a:xfrm>
            <a:off x="3030538" y="5561013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top</a:t>
            </a:r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auto">
          <a:xfrm>
            <a:off x="34925" y="4341813"/>
            <a:ext cx="36750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in CAD and  architecture,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we often display three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multiviews plus isometric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E1E9A6A-EBFD-4E52-8565-EA7C1ED8E4A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Advantages and Disadvantages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Preserves both distances and angles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Shapes preserved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Can be used for measurements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Building plans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Manuals</a:t>
            </a:r>
          </a:p>
          <a:p>
            <a:r>
              <a:rPr lang="en-US" altLang="zh-TW" smtClean="0"/>
              <a:t>Cannot see what object really looks like because many surfaces hidden from view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Often we add the isometric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C437FB3-19BF-46C1-AE17-7BF211B21CA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Axonometric Projections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700" smtClean="0"/>
              <a:t>Allow projection plane to move relative to object</a:t>
            </a:r>
          </a:p>
        </p:txBody>
      </p:sp>
      <p:pic>
        <p:nvPicPr>
          <p:cNvPr id="21510" name="Picture 5" descr="C:\BOOK\OpenGL\Paul Final\Art\jpeg\AN05F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5" b="7362"/>
          <a:stretch>
            <a:fillRect/>
          </a:stretch>
        </p:blipFill>
        <p:spPr bwMode="auto">
          <a:xfrm>
            <a:off x="5105400" y="2133600"/>
            <a:ext cx="320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457200" y="2438400"/>
            <a:ext cx="4591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classify by how many angles of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 corner of a projected cube are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the same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none: trimetric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two: dimetric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three: isometric</a:t>
            </a:r>
          </a:p>
        </p:txBody>
      </p: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2819400" y="3505200"/>
            <a:ext cx="1447800" cy="1447800"/>
            <a:chOff x="2064" y="2304"/>
            <a:chExt cx="912" cy="912"/>
          </a:xfrm>
        </p:grpSpPr>
        <p:sp>
          <p:nvSpPr>
            <p:cNvPr id="21518" name="Line 7"/>
            <p:cNvSpPr>
              <a:spLocks noChangeShapeType="1"/>
            </p:cNvSpPr>
            <p:nvPr/>
          </p:nvSpPr>
          <p:spPr bwMode="auto">
            <a:xfrm>
              <a:off x="2064" y="2352"/>
              <a:ext cx="432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21519" name="Line 8"/>
            <p:cNvSpPr>
              <a:spLocks noChangeShapeType="1"/>
            </p:cNvSpPr>
            <p:nvPr/>
          </p:nvSpPr>
          <p:spPr bwMode="auto">
            <a:xfrm>
              <a:off x="2496" y="2688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21520" name="Line 9"/>
            <p:cNvSpPr>
              <a:spLocks noChangeShapeType="1"/>
            </p:cNvSpPr>
            <p:nvPr/>
          </p:nvSpPr>
          <p:spPr bwMode="auto">
            <a:xfrm flipV="1">
              <a:off x="2496" y="2304"/>
              <a:ext cx="48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</p:grpSp>
      <p:sp>
        <p:nvSpPr>
          <p:cNvPr id="21513" name="Line 11"/>
          <p:cNvSpPr>
            <a:spLocks noChangeShapeType="1"/>
          </p:cNvSpPr>
          <p:nvPr/>
        </p:nvSpPr>
        <p:spPr bwMode="auto">
          <a:xfrm flipV="1">
            <a:off x="3505200" y="4267200"/>
            <a:ext cx="8382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1514" name="Line 12"/>
          <p:cNvSpPr>
            <a:spLocks noChangeShapeType="1"/>
          </p:cNvSpPr>
          <p:nvPr/>
        </p:nvSpPr>
        <p:spPr bwMode="auto">
          <a:xfrm flipH="1" flipV="1">
            <a:off x="2667000" y="4191000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3276600" y="3505200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Symbol" pitchFamily="18" charset="2"/>
              </a:rPr>
              <a:t>q </a:t>
            </a:r>
            <a:r>
              <a:rPr lang="en-US" altLang="zh-TW" sz="1800" baseline="-25000">
                <a:latin typeface="Arial" charset="0"/>
              </a:rPr>
              <a:t>1</a:t>
            </a:r>
          </a:p>
        </p:txBody>
      </p:sp>
      <p:sp>
        <p:nvSpPr>
          <p:cNvPr id="21516" name="Text Box 14"/>
          <p:cNvSpPr txBox="1">
            <a:spLocks noChangeArrowheads="1"/>
          </p:cNvSpPr>
          <p:nvPr/>
        </p:nvSpPr>
        <p:spPr bwMode="auto">
          <a:xfrm>
            <a:off x="3505200" y="3962400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Symbol" pitchFamily="18" charset="2"/>
              </a:rPr>
              <a:t>q </a:t>
            </a:r>
            <a:r>
              <a:rPr lang="en-US" altLang="zh-TW" sz="1800" baseline="-25000">
                <a:latin typeface="Arial" charset="0"/>
              </a:rPr>
              <a:t>3</a:t>
            </a: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2971800" y="3962400"/>
            <a:ext cx="520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Symbol" pitchFamily="18" charset="2"/>
              </a:rPr>
              <a:t>q </a:t>
            </a:r>
            <a:r>
              <a:rPr lang="en-US" altLang="zh-TW" sz="1800" baseline="-25000">
                <a:latin typeface="Arial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Types of Axonometric Projections</a:t>
            </a:r>
          </a:p>
        </p:txBody>
      </p:sp>
      <p:sp>
        <p:nvSpPr>
          <p:cNvPr id="22531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25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59A82C7-AFE9-4D62-B60A-614ABE57B10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s-ES" altLang="zh-TW" sz="1800">
              <a:latin typeface="Arial" charset="0"/>
            </a:endParaRPr>
          </a:p>
        </p:txBody>
      </p:sp>
      <p:pic>
        <p:nvPicPr>
          <p:cNvPr id="22534" name="Picture 5" descr="C:\BOOK\OpenGL\Paul Final\Art\jpeg\AN05F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55345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FCFB447-EEA9-4392-8733-A314030DF2A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Advantages and Disadvantages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Lines are scaled (</a:t>
            </a:r>
            <a:r>
              <a:rPr lang="en-US" altLang="zh-TW" sz="2700" i="1" smtClean="0"/>
              <a:t>foreshortened</a:t>
            </a:r>
            <a:r>
              <a:rPr lang="en-US" altLang="zh-TW" sz="2700" smtClean="0"/>
              <a:t>) but can find scaling factors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Lines preserved but angles are not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MS PGothic" pitchFamily="34" charset="-128"/>
              </a:rPr>
              <a:t>Projection of a circle in a plane not parallel to the projection plane is an ellipse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Can see three principal faces of a box-like object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Some optical illusions possible</a:t>
            </a:r>
          </a:p>
          <a:p>
            <a:pPr lvl="1">
              <a:lnSpc>
                <a:spcPct val="90000"/>
              </a:lnSpc>
            </a:pPr>
            <a:r>
              <a:rPr lang="en-US" altLang="zh-TW" sz="2200" smtClean="0">
                <a:ea typeface="MS PGothic" pitchFamily="34" charset="-128"/>
              </a:rPr>
              <a:t>Parallel lines appear to diverge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Does not look real because far objects are scaled the same as near objects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Used in CAD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79200F6-6634-484F-B186-27C04D7A8A7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Oblique Projection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700" smtClean="0"/>
              <a:t>Arbitrary relationship between projectors and projection plane</a:t>
            </a:r>
          </a:p>
        </p:txBody>
      </p:sp>
      <p:pic>
        <p:nvPicPr>
          <p:cNvPr id="24582" name="Picture 5" descr="C:\BOOK\OpenGL\Paul Final\Art\jpeg\AN05F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4"/>
          <a:stretch>
            <a:fillRect/>
          </a:stretch>
        </p:blipFill>
        <p:spPr bwMode="auto">
          <a:xfrm>
            <a:off x="609600" y="2362200"/>
            <a:ext cx="80962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DC6511C-74FA-46B0-9AB3-B64A3E9E005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Advantages and Disadvantages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Can pick the angles to emphasize a particular face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Architecture: plan oblique, elevation oblique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Angles in faces parallel to projection plane are preserved while we can still see “around” side</a:t>
            </a:r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endParaRPr lang="en-US" altLang="zh-TW" sz="2700" smtClean="0"/>
          </a:p>
          <a:p>
            <a:pPr>
              <a:lnSpc>
                <a:spcPct val="90000"/>
              </a:lnSpc>
            </a:pPr>
            <a:r>
              <a:rPr lang="en-US" altLang="zh-TW" sz="2700" smtClean="0"/>
              <a:t>In physical world, cannot create with simple camera; possible with bellows camera or special lens (architectural)</a:t>
            </a:r>
          </a:p>
        </p:txBody>
      </p:sp>
      <p:grpSp>
        <p:nvGrpSpPr>
          <p:cNvPr id="25606" name="群組 7"/>
          <p:cNvGrpSpPr>
            <a:grpSpLocks/>
          </p:cNvGrpSpPr>
          <p:nvPr/>
        </p:nvGrpSpPr>
        <p:grpSpPr bwMode="auto">
          <a:xfrm>
            <a:off x="3429000" y="3643313"/>
            <a:ext cx="1371600" cy="914400"/>
            <a:chOff x="3276600" y="3886200"/>
            <a:chExt cx="1371600" cy="914400"/>
          </a:xfrm>
        </p:grpSpPr>
        <p:sp>
          <p:nvSpPr>
            <p:cNvPr id="25607" name="Rectangle 5"/>
            <p:cNvSpPr>
              <a:spLocks noChangeArrowheads="1"/>
            </p:cNvSpPr>
            <p:nvPr/>
          </p:nvSpPr>
          <p:spPr bwMode="auto">
            <a:xfrm>
              <a:off x="3276600" y="3886200"/>
              <a:ext cx="1371600" cy="914400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25608" name="Oval 6"/>
            <p:cNvSpPr>
              <a:spLocks noChangeArrowheads="1"/>
            </p:cNvSpPr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0" dirty="0"/>
              <a:t>Tilt–shift </a:t>
            </a:r>
            <a:r>
              <a:rPr lang="en-US" altLang="zh-TW" b="0" dirty="0" smtClean="0"/>
              <a:t>photography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402907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文字方塊 3"/>
          <p:cNvSpPr txBox="1">
            <a:spLocks noChangeArrowheads="1"/>
          </p:cNvSpPr>
          <p:nvPr/>
        </p:nvSpPr>
        <p:spPr bwMode="auto">
          <a:xfrm>
            <a:off x="250825" y="5961063"/>
            <a:ext cx="37449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(photo by </a:t>
            </a:r>
            <a:r>
              <a:rPr lang="en-US" altLang="zh-TW" sz="1800">
                <a:latin typeface="Arial" charset="0"/>
                <a:hlinkClick r:id="rId3"/>
              </a:rPr>
              <a:t>http://www.luminous-landscape.com/tutorials/focusing-ts.shtml</a:t>
            </a:r>
            <a:r>
              <a:rPr lang="en-US" altLang="zh-TW" sz="1800">
                <a:latin typeface="Arial" charset="0"/>
              </a:rPr>
              <a:t>)</a:t>
            </a:r>
            <a:endParaRPr lang="zh-TW" altLang="en-US" sz="1800">
              <a:latin typeface="Arial" charset="0"/>
            </a:endParaRPr>
          </a:p>
        </p:txBody>
      </p:sp>
      <p:pic>
        <p:nvPicPr>
          <p:cNvPr id="26630" name="Picture 4" descr="http://eaassets-a.akamaihd.net/www.simcity.com/sites/default/files/HeavyTraffic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51188"/>
            <a:ext cx="4110037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字方塊 4"/>
          <p:cNvSpPr txBox="1">
            <a:spLocks noChangeArrowheads="1"/>
          </p:cNvSpPr>
          <p:nvPr/>
        </p:nvSpPr>
        <p:spPr bwMode="auto">
          <a:xfrm>
            <a:off x="5724525" y="6092825"/>
            <a:ext cx="251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Simcity EA</a:t>
            </a: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D131BB5-44EA-4E9E-BA9E-4404F95091C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Classical Viewing</a:t>
            </a:r>
          </a:p>
        </p:txBody>
      </p:sp>
      <p:sp>
        <p:nvSpPr>
          <p:cNvPr id="9220" name="副標題 1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67703AA-108B-44E8-9219-0BB0FF72149F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Perspective Projection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Projectors coverge at center of projection</a:t>
            </a:r>
          </a:p>
        </p:txBody>
      </p:sp>
      <p:pic>
        <p:nvPicPr>
          <p:cNvPr id="27654" name="Picture 5" descr="C:\BOOK\OpenGL\Paul Final\Art\jpeg\AN05F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500313"/>
            <a:ext cx="39020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279E6C7D-1AFA-422E-B33E-E0CC02DEE159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Vanishing Points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Parallel lines (not parallel to the projection plan) on the object converge at a single point in the projection (the </a:t>
            </a:r>
            <a:r>
              <a:rPr lang="en-US" altLang="zh-TW" sz="2700" i="1" smtClean="0"/>
              <a:t>vanishing point</a:t>
            </a:r>
            <a:r>
              <a:rPr lang="en-US" altLang="zh-TW" sz="2700" smtClean="0"/>
              <a:t>) </a:t>
            </a:r>
          </a:p>
          <a:p>
            <a:r>
              <a:rPr lang="en-US" altLang="zh-TW" sz="2700" smtClean="0"/>
              <a:t>Drawing simple perspectives by hand uses these vanishing point(s)</a:t>
            </a:r>
          </a:p>
        </p:txBody>
      </p:sp>
      <p:grpSp>
        <p:nvGrpSpPr>
          <p:cNvPr id="28678" name="Group 8"/>
          <p:cNvGrpSpPr>
            <a:grpSpLocks/>
          </p:cNvGrpSpPr>
          <p:nvPr/>
        </p:nvGrpSpPr>
        <p:grpSpPr bwMode="auto">
          <a:xfrm>
            <a:off x="2819400" y="3657600"/>
            <a:ext cx="3048000" cy="2286000"/>
            <a:chOff x="1488" y="1536"/>
            <a:chExt cx="1920" cy="1440"/>
          </a:xfrm>
        </p:grpSpPr>
        <p:sp>
          <p:nvSpPr>
            <p:cNvPr id="28681" name="Rectangle 4"/>
            <p:cNvSpPr>
              <a:spLocks noChangeArrowheads="1"/>
            </p:cNvSpPr>
            <p:nvPr/>
          </p:nvSpPr>
          <p:spPr bwMode="auto">
            <a:xfrm>
              <a:off x="1488" y="2400"/>
              <a:ext cx="1104" cy="57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28682" name="Line 5"/>
            <p:cNvSpPr>
              <a:spLocks noChangeShapeType="1"/>
            </p:cNvSpPr>
            <p:nvPr/>
          </p:nvSpPr>
          <p:spPr bwMode="auto">
            <a:xfrm flipV="1">
              <a:off x="2592" y="1536"/>
              <a:ext cx="816" cy="14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28683" name="Line 6"/>
            <p:cNvSpPr>
              <a:spLocks noChangeShapeType="1"/>
            </p:cNvSpPr>
            <p:nvPr/>
          </p:nvSpPr>
          <p:spPr bwMode="auto">
            <a:xfrm flipV="1">
              <a:off x="2592" y="1536"/>
              <a:ext cx="81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28684" name="Line 7"/>
            <p:cNvSpPr>
              <a:spLocks noChangeShapeType="1"/>
            </p:cNvSpPr>
            <p:nvPr/>
          </p:nvSpPr>
          <p:spPr bwMode="auto">
            <a:xfrm flipV="1">
              <a:off x="1488" y="1536"/>
              <a:ext cx="192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</p:grpSp>
      <p:sp>
        <p:nvSpPr>
          <p:cNvPr id="28679" name="Line 9"/>
          <p:cNvSpPr>
            <a:spLocks noChangeShapeType="1"/>
          </p:cNvSpPr>
          <p:nvPr/>
        </p:nvSpPr>
        <p:spPr bwMode="auto">
          <a:xfrm flipH="1" flipV="1">
            <a:off x="5943600" y="3733800"/>
            <a:ext cx="914400" cy="914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6019800" y="4572000"/>
            <a:ext cx="222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vanishing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7569F38-104E-4BC5-81FC-32A878AFE3CF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Three-Point Perspective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No principal face parallel to projection plane</a:t>
            </a:r>
          </a:p>
          <a:p>
            <a:r>
              <a:rPr lang="en-US" altLang="zh-TW" sz="2700" smtClean="0"/>
              <a:t>Three vanishing points for cube</a:t>
            </a:r>
          </a:p>
        </p:txBody>
      </p:sp>
      <p:pic>
        <p:nvPicPr>
          <p:cNvPr id="29702" name="Picture 5" descr="C:\BOOK\OpenGL\Paul Final\Art\jpeg\AN05F1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27"/>
          <a:stretch>
            <a:fillRect/>
          </a:stretch>
        </p:blipFill>
        <p:spPr bwMode="auto">
          <a:xfrm>
            <a:off x="3352800" y="2895600"/>
            <a:ext cx="27543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24B96E8-6BD9-47B1-979C-A82BA91C334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Two-Point Perspective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On principal direction parallel to projection plane</a:t>
            </a:r>
          </a:p>
          <a:p>
            <a:r>
              <a:rPr lang="en-US" altLang="zh-TW" sz="2700" smtClean="0"/>
              <a:t>Two vanishing points for cube</a:t>
            </a:r>
          </a:p>
        </p:txBody>
      </p:sp>
      <p:pic>
        <p:nvPicPr>
          <p:cNvPr id="30726" name="Picture 5" descr="C:\BOOK\OpenGL\Paul Final\Art\jpeg\AN05F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03"/>
          <a:stretch>
            <a:fillRect/>
          </a:stretch>
        </p:blipFill>
        <p:spPr bwMode="auto">
          <a:xfrm>
            <a:off x="2928938" y="2786063"/>
            <a:ext cx="30861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147AEC4-6872-4B31-A9CD-F8D2BB22532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One-Point Perspective 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One principal face parallel to projection plane</a:t>
            </a:r>
          </a:p>
          <a:p>
            <a:r>
              <a:rPr lang="en-US" altLang="zh-TW" sz="2700" smtClean="0"/>
              <a:t>One vanishing point for cube</a:t>
            </a:r>
          </a:p>
        </p:txBody>
      </p:sp>
      <p:pic>
        <p:nvPicPr>
          <p:cNvPr id="31750" name="Picture 5" descr="C:\BOOK\OpenGL\Paul Final\Art\jpeg\AN05F1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2"/>
          <a:stretch>
            <a:fillRect/>
          </a:stretch>
        </p:blipFill>
        <p:spPr bwMode="auto">
          <a:xfrm>
            <a:off x="3048000" y="2895600"/>
            <a:ext cx="30638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6DBA1C5-2C83-4019-A9DC-49A7B19804A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Advantages and Disadvantages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Objects further from viewer are projected smaller than the same sized objects closer to the viewer (</a:t>
            </a:r>
            <a:r>
              <a:rPr lang="en-US" altLang="zh-TW" sz="2700" i="1" smtClean="0"/>
              <a:t>diminution</a:t>
            </a:r>
            <a:r>
              <a:rPr lang="en-US" altLang="zh-TW" sz="2700" smtClean="0"/>
              <a:t>)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Looks realistic</a:t>
            </a:r>
          </a:p>
          <a:p>
            <a:r>
              <a:rPr lang="en-US" altLang="zh-TW" sz="2700" smtClean="0"/>
              <a:t>Equal distances along a line are not projected into equal distances (</a:t>
            </a:r>
            <a:r>
              <a:rPr lang="en-US" altLang="zh-TW" sz="2700" i="1" smtClean="0"/>
              <a:t>nonuniform foreshortening</a:t>
            </a:r>
            <a:r>
              <a:rPr lang="en-US" altLang="zh-TW" sz="2700" smtClean="0"/>
              <a:t>)</a:t>
            </a:r>
          </a:p>
          <a:p>
            <a:r>
              <a:rPr lang="en-US" altLang="zh-TW" sz="2700" smtClean="0"/>
              <a:t>Angles preserved only in planes parallel to the projection plane</a:t>
            </a:r>
          </a:p>
          <a:p>
            <a:r>
              <a:rPr lang="en-US" altLang="zh-TW" sz="2700" smtClean="0"/>
              <a:t>More difficult to construct by hand than parallel projections (but not more difficult by computer)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6FA4FD0-63C9-4E1E-B437-B70806BF6E33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752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Computer Viewing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76600"/>
            <a:ext cx="6400800" cy="1752600"/>
          </a:xfrm>
        </p:spPr>
        <p:txBody>
          <a:bodyPr/>
          <a:lstStyle/>
          <a:p>
            <a:r>
              <a:rPr lang="en-US" altLang="zh-TW" smtClean="0"/>
              <a:t>Ed Angel</a:t>
            </a:r>
          </a:p>
          <a:p>
            <a:r>
              <a:rPr lang="en-US" altLang="zh-TW" smtClean="0"/>
              <a:t>Professor of Computer Science, Electrical and Computer Engineering, and Media Arts</a:t>
            </a:r>
          </a:p>
          <a:p>
            <a:r>
              <a:rPr lang="en-US" altLang="zh-TW" smtClean="0"/>
              <a:t>University of New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Introduce the mathematics of projection</a:t>
            </a:r>
          </a:p>
          <a:p>
            <a:endParaRPr lang="en-US" altLang="zh-TW" smtClean="0"/>
          </a:p>
          <a:p>
            <a:r>
              <a:rPr lang="en-US" altLang="zh-TW" smtClean="0"/>
              <a:t>Introduce OpenGL viewing functions</a:t>
            </a:r>
          </a:p>
          <a:p>
            <a:endParaRPr lang="en-US" altLang="zh-TW" smtClean="0"/>
          </a:p>
          <a:p>
            <a:r>
              <a:rPr lang="en-US" altLang="zh-TW" smtClean="0"/>
              <a:t>Look at alternate viewing APIs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971C3E8-2147-431B-8A1B-181AB577BF3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s-ES" altLang="zh-TW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90663"/>
            <a:ext cx="78771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81F4B41-E273-4B21-9684-8ECB26179CA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Computer Viewing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There are three aspects of the viewing process, all of which are implemented in the pipeline,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Positioning the camera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Setting the model-view matrix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Selecting a lens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Setting the projection matrix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Clipping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Setting the view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9BE2FF95-2DBA-4D83-B34D-C18F800EA41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zh-TW" smtClean="0"/>
              <a:t>Introduce the classical views</a:t>
            </a:r>
          </a:p>
          <a:p>
            <a:r>
              <a:rPr lang="en-US" altLang="zh-TW" smtClean="0"/>
              <a:t>Compare and contrast image formation by computer with how images have been formed by architects, artists, and engineers</a:t>
            </a:r>
          </a:p>
          <a:p>
            <a:r>
              <a:rPr lang="en-US" altLang="zh-TW" smtClean="0"/>
              <a:t>Learn the benefits and drawbacks of each type of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68E7E2A-3814-4956-B24F-59D53C32CEB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The OpenGL Camera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r>
              <a:rPr lang="en-US" altLang="zh-TW" smtClean="0"/>
              <a:t>In OpenGL, initially the object and camera frames are the same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Default model-view matrix is an identity</a:t>
            </a:r>
          </a:p>
          <a:p>
            <a:r>
              <a:rPr lang="en-US" altLang="zh-TW" smtClean="0"/>
              <a:t>The camera is located at origin and points in the negative z direction</a:t>
            </a:r>
          </a:p>
          <a:p>
            <a:r>
              <a:rPr lang="en-US" altLang="zh-TW" smtClean="0"/>
              <a:t>OpenGL also specifies a default view volume that is a cube with sides of length 2 centered at the origin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Default projection matrix is an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58628B7-F213-48B1-BE90-C942F820F659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Default</a:t>
            </a:r>
            <a:r>
              <a:rPr lang="en-US" altLang="zh-TW" smtClean="0"/>
              <a:t> </a:t>
            </a:r>
            <a:r>
              <a:rPr lang="en-US" altLang="zh-TW" sz="4100" smtClean="0"/>
              <a:t>Projection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Default projection is orthogonal</a:t>
            </a:r>
          </a:p>
        </p:txBody>
      </p:sp>
      <p:pic>
        <p:nvPicPr>
          <p:cNvPr id="38918" name="Picture 5" descr="C:\BOOK\OpenGL\Paul Final\Art\jpeg\AN05F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428875"/>
            <a:ext cx="43434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Line 6"/>
          <p:cNvSpPr>
            <a:spLocks noChangeShapeType="1"/>
          </p:cNvSpPr>
          <p:nvPr/>
        </p:nvSpPr>
        <p:spPr bwMode="auto">
          <a:xfrm flipH="1">
            <a:off x="6921500" y="3276600"/>
            <a:ext cx="685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7226300" y="2895600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>
                <a:latin typeface="Arial" charset="0"/>
              </a:rPr>
              <a:t>clipped out</a:t>
            </a: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8293100" y="4648200"/>
            <a:ext cx="600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>
                <a:latin typeface="Arial" charset="0"/>
              </a:rPr>
              <a:t>z=0</a:t>
            </a:r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 flipV="1">
            <a:off x="4940300" y="3429000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4864100" y="3352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>
                <a:latin typeface="Arial" charset="0"/>
              </a:rPr>
              <a:t>2</a:t>
            </a:r>
          </a:p>
        </p:txBody>
      </p:sp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94038"/>
            <a:ext cx="3090863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26E8FC65-2C1A-4033-B1BA-E943A46CDF8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858000" cy="1066800"/>
          </a:xfrm>
        </p:spPr>
        <p:txBody>
          <a:bodyPr/>
          <a:lstStyle/>
          <a:p>
            <a:pPr>
              <a:defRPr/>
            </a:pPr>
            <a:r>
              <a:rPr lang="en-US" altLang="zh-TW" sz="4100" smtClean="0"/>
              <a:t>Moving the Camera Frame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724400"/>
          </a:xfrm>
        </p:spPr>
        <p:txBody>
          <a:bodyPr/>
          <a:lstStyle/>
          <a:p>
            <a:r>
              <a:rPr lang="en-US" altLang="zh-TW" sz="2700" smtClean="0"/>
              <a:t>If we want to visualize object with both positive and negative z values we can either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Move the camera in the positive z direction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Translate the camera frame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Move the objects in the negative z direction</a:t>
            </a:r>
          </a:p>
          <a:p>
            <a:pPr lvl="2"/>
            <a:r>
              <a:rPr lang="en-US" altLang="zh-TW" smtClean="0">
                <a:ea typeface="MS PGothic" pitchFamily="34" charset="-128"/>
              </a:rPr>
              <a:t>Translate the world frame</a:t>
            </a:r>
          </a:p>
          <a:p>
            <a:r>
              <a:rPr lang="en-US" altLang="zh-TW" smtClean="0"/>
              <a:t>Both of these views are equivalent and are determined by the model-view matrix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Want a translation (</a:t>
            </a:r>
            <a:r>
              <a:rPr lang="en-US" altLang="zh-TW" sz="2200" b="1" smtClean="0">
                <a:latin typeface="Courier New" pitchFamily="49" charset="0"/>
                <a:ea typeface="MS PGothic" pitchFamily="34" charset="-128"/>
              </a:rPr>
              <a:t>glTranslatef(0.0,0.0,-d);</a:t>
            </a:r>
            <a:r>
              <a:rPr lang="en-US" altLang="zh-TW" smtClean="0">
                <a:ea typeface="MS PGothic" pitchFamily="34" charset="-128"/>
              </a:rPr>
              <a:t>)</a:t>
            </a:r>
          </a:p>
          <a:p>
            <a:pPr lvl="1"/>
            <a:r>
              <a:rPr lang="en-US" altLang="zh-TW" sz="2200" b="1" smtClean="0">
                <a:latin typeface="Courier New" pitchFamily="49" charset="0"/>
                <a:ea typeface="MS PGothic" pitchFamily="34" charset="-128"/>
              </a:rPr>
              <a:t>d &gt;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E710D27-A738-49F8-BDC0-B4691651B318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Moving Camera back from Origin </a:t>
            </a:r>
          </a:p>
        </p:txBody>
      </p:sp>
      <p:pic>
        <p:nvPicPr>
          <p:cNvPr id="40965" name="Picture 5" descr="C:\BOOK\OpenGL\Paul Final\Art\jpeg\AN05F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6446838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447800" y="2438400"/>
            <a:ext cx="2209800" cy="609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smtClean="0"/>
              <a:t>default frames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4114800" y="1600200"/>
            <a:ext cx="41322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frames after translation by –d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                d &gt;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E838BF8-01F5-4333-B122-50807BC459F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Moving the Camera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We can move the camera to any desired position by a sequence of rotations and translations</a:t>
            </a:r>
          </a:p>
          <a:p>
            <a:r>
              <a:rPr lang="en-US" altLang="zh-TW" smtClean="0"/>
              <a:t>Example: side view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Rotate the camera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Move it away from origin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Model-view matrix C = TR</a:t>
            </a:r>
          </a:p>
        </p:txBody>
      </p:sp>
      <p:pic>
        <p:nvPicPr>
          <p:cNvPr id="41990" name="Picture 5" descr="C:\BOOK\OpenGL\Paul Final\Art\jpeg\AN05F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143250"/>
            <a:ext cx="322738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8585B88-0B35-41D7-B18A-D79CC3085047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355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OpenGL code</a:t>
            </a:r>
          </a:p>
        </p:txBody>
      </p:sp>
      <p:sp>
        <p:nvSpPr>
          <p:cNvPr id="4301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Remember that last transformation specified is first to be applied</a:t>
            </a:r>
          </a:p>
          <a:p>
            <a:endParaRPr lang="en-US" altLang="zh-TW" smtClean="0"/>
          </a:p>
        </p:txBody>
      </p:sp>
      <p:sp>
        <p:nvSpPr>
          <p:cNvPr id="43014" name="Text Box 1028"/>
          <p:cNvSpPr txBox="1">
            <a:spLocks noChangeArrowheads="1"/>
          </p:cNvSpPr>
          <p:nvPr/>
        </p:nvSpPr>
        <p:spPr bwMode="auto">
          <a:xfrm>
            <a:off x="1600200" y="3276600"/>
            <a:ext cx="4908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glMatrixMode(GL_MODELVIEW)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glLoadIdentity();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glTranslatef(0.0, 0.0, -d);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glRotatef(90.0, 0.0, 1.0, 0.0);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0EB57F2-A08F-49C1-A1F6-A63B18E7014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The LookAt Function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r>
              <a:rPr lang="en-US" altLang="zh-TW" sz="2700" smtClean="0"/>
              <a:t>The GLU library contains the function gluLookAt to form the required modelview matrix through a simple interface</a:t>
            </a:r>
          </a:p>
          <a:p>
            <a:r>
              <a:rPr lang="en-US" altLang="zh-TW" sz="2700" smtClean="0"/>
              <a:t>Note the need for setting an up direction</a:t>
            </a:r>
          </a:p>
          <a:p>
            <a:r>
              <a:rPr lang="en-US" altLang="zh-TW" sz="2700" smtClean="0"/>
              <a:t>Still need to initialize 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Can concatenate with modeling transformations</a:t>
            </a:r>
          </a:p>
          <a:p>
            <a:r>
              <a:rPr lang="en-US" altLang="zh-TW" sz="2700" smtClean="0"/>
              <a:t>Example: isometric view of cube aligned with axes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33400" y="4953000"/>
            <a:ext cx="84137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glMatrixMode(GL_MODELVIEW):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glLoadIdentity();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gluLookAt(1.0, 1.0, 1.0, 0.0, 0.0, 0.0, 0., 1.0. 0.0);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FA2C703-A074-4BD4-A9AD-3B111BFB07A7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gluLookAt</a:t>
            </a:r>
          </a:p>
        </p:txBody>
      </p:sp>
      <p:sp>
        <p:nvSpPr>
          <p:cNvPr id="45061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4724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1800" b="1" smtClean="0">
                <a:solidFill>
                  <a:srgbClr val="FF0000"/>
                </a:solidFill>
                <a:latin typeface="Courier New" pitchFamily="49" charset="0"/>
              </a:rPr>
              <a:t>gluLookAt</a:t>
            </a:r>
            <a:r>
              <a:rPr lang="en-US" altLang="zh-TW" sz="1800" b="1" smtClean="0">
                <a:latin typeface="Courier New" pitchFamily="49" charset="0"/>
              </a:rPr>
              <a:t>(eyex, eyey, eyez, atx, aty, atz, upx, upy, upz)</a:t>
            </a:r>
          </a:p>
        </p:txBody>
      </p:sp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846263"/>
            <a:ext cx="62134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73C9788-1133-4F3F-B17D-14B9288FDFBB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Other Viewing APIs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LookAt function is not only one possible API for positioning the camera</a:t>
            </a:r>
          </a:p>
          <a:p>
            <a:r>
              <a:rPr lang="en-US" altLang="zh-TW" smtClean="0"/>
              <a:t>Others include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View reference point, view plane normal, view up (PHIGS, GKS-3D)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Yaw, pitch, roll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Elevation, azimuth, twist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Direction 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800" dirty="0" smtClean="0"/>
              <a:t>Projections Basic</a:t>
            </a:r>
            <a:endParaRPr lang="zh-TW" altLang="en-US" dirty="0"/>
          </a:p>
        </p:txBody>
      </p:sp>
      <p:sp>
        <p:nvSpPr>
          <p:cNvPr id="47107" name="文字版面配置區 5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64C6A75-D64E-44E3-996F-0417AB2B334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741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Classical Viewing</a:t>
            </a:r>
          </a:p>
        </p:txBody>
      </p:sp>
      <p:sp>
        <p:nvSpPr>
          <p:cNvPr id="1126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altLang="zh-TW" sz="2400" smtClean="0"/>
              <a:t>Viewing requires three basic elements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One or more objects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A viewer with a projection surface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Projectors that go from the object(s) to the projection surface</a:t>
            </a:r>
          </a:p>
          <a:p>
            <a:r>
              <a:rPr lang="en-US" altLang="zh-TW" sz="2400" smtClean="0"/>
              <a:t>Classical views are based on the relationship among these elements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The viewer picks up the object and orients it how she would like to see it</a:t>
            </a:r>
          </a:p>
          <a:p>
            <a:r>
              <a:rPr lang="en-US" altLang="zh-TW" sz="2400" smtClean="0"/>
              <a:t>Each object is assumed to constructed from flat </a:t>
            </a:r>
            <a:r>
              <a:rPr lang="en-US" altLang="zh-TW" sz="2400" i="1" smtClean="0"/>
              <a:t>principal faces </a:t>
            </a:r>
          </a:p>
          <a:p>
            <a:pPr lvl="1"/>
            <a:r>
              <a:rPr lang="en-US" altLang="zh-TW" sz="2000" smtClean="0">
                <a:ea typeface="MS PGothic" pitchFamily="34" charset="-128"/>
              </a:rPr>
              <a:t>Buildings, polyhedra, manufactured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E91AE47-F920-48D7-A8FB-4225D66A3A4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629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100" dirty="0" smtClean="0"/>
              <a:t>Projections and Normalization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724400"/>
          </a:xfrm>
        </p:spPr>
        <p:txBody>
          <a:bodyPr/>
          <a:lstStyle/>
          <a:p>
            <a:r>
              <a:rPr lang="en-US" altLang="zh-TW" smtClean="0"/>
              <a:t>The default projection in the eye (camera) frame is orthogonal </a:t>
            </a:r>
          </a:p>
          <a:p>
            <a:r>
              <a:rPr lang="en-US" altLang="zh-TW" smtClean="0"/>
              <a:t>For points within the default view volume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Most graphics systems use </a:t>
            </a:r>
            <a:r>
              <a:rPr lang="en-US" altLang="zh-TW" i="1" smtClean="0"/>
              <a:t>view normalization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All other views are converted to the default view by transformations that determine the projection matrix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Allows use of the same pipeline for all views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14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x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x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y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y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z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1E77E9A-0915-4C05-9D67-72B1EA72C04B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100" smtClean="0"/>
              <a:t>Homogeneous Coordinate Representation</a:t>
            </a:r>
          </a:p>
        </p:txBody>
      </p:sp>
      <p:sp>
        <p:nvSpPr>
          <p:cNvPr id="49157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1219200" y="2133600"/>
            <a:ext cx="1371600" cy="1676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x</a:t>
            </a:r>
            <a:r>
              <a:rPr lang="en-US" altLang="zh-TW" sz="2400" baseline="-25000" smtClean="0">
                <a:latin typeface="Times New Roman" pitchFamily="18" charset="0"/>
              </a:rPr>
              <a:t>p</a:t>
            </a:r>
            <a:r>
              <a:rPr lang="en-US" altLang="zh-TW" sz="2400" smtClean="0">
                <a:latin typeface="Times New Roman" pitchFamily="18" charset="0"/>
              </a:rPr>
              <a:t> = x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y</a:t>
            </a:r>
            <a:r>
              <a:rPr lang="en-US" altLang="zh-TW" sz="2400" baseline="-25000" smtClean="0">
                <a:latin typeface="Times New Roman" pitchFamily="18" charset="0"/>
              </a:rPr>
              <a:t>p</a:t>
            </a:r>
            <a:r>
              <a:rPr lang="en-US" altLang="zh-TW" sz="2400" smtClean="0">
                <a:latin typeface="Times New Roman" pitchFamily="18" charset="0"/>
              </a:rPr>
              <a:t> = y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z</a:t>
            </a:r>
            <a:r>
              <a:rPr lang="en-US" altLang="zh-TW" sz="2400" baseline="-25000" smtClean="0">
                <a:latin typeface="Times New Roman" pitchFamily="18" charset="0"/>
              </a:rPr>
              <a:t>p</a:t>
            </a:r>
            <a:r>
              <a:rPr lang="en-US" altLang="zh-TW" sz="2400" smtClean="0">
                <a:latin typeface="Times New Roman" pitchFamily="18" charset="0"/>
              </a:rPr>
              <a:t> = 0</a:t>
            </a:r>
          </a:p>
          <a:p>
            <a:pPr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w</a:t>
            </a:r>
            <a:r>
              <a:rPr lang="en-US" altLang="zh-TW" sz="2400" baseline="-25000" smtClean="0">
                <a:latin typeface="Times New Roman" pitchFamily="18" charset="0"/>
              </a:rPr>
              <a:t>p</a:t>
            </a:r>
            <a:r>
              <a:rPr lang="en-US" altLang="zh-TW" sz="2400" smtClean="0">
                <a:latin typeface="Times New Roman" pitchFamily="18" charset="0"/>
              </a:rPr>
              <a:t> = 1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3810000" y="2286000"/>
            <a:ext cx="121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p</a:t>
            </a:r>
            <a:r>
              <a:rPr lang="en-US" altLang="zh-TW" sz="1800" baseline="-25000">
                <a:latin typeface="Arial" charset="0"/>
              </a:rPr>
              <a:t>p </a:t>
            </a:r>
            <a:r>
              <a:rPr lang="en-US" altLang="zh-TW" sz="1800">
                <a:latin typeface="Arial" charset="0"/>
              </a:rPr>
              <a:t>= </a:t>
            </a:r>
            <a:r>
              <a:rPr lang="en-US" altLang="zh-TW" sz="1800" b="1">
                <a:latin typeface="Arial" charset="0"/>
              </a:rPr>
              <a:t>Mp</a:t>
            </a:r>
          </a:p>
        </p:txBody>
      </p: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2795588" y="3810000"/>
            <a:ext cx="795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>
                <a:latin typeface="Arial" charset="0"/>
              </a:rPr>
              <a:t> = </a:t>
            </a:r>
          </a:p>
        </p:txBody>
      </p:sp>
      <p:graphicFrame>
        <p:nvGraphicFramePr>
          <p:cNvPr id="49160" name="Object 2"/>
          <p:cNvGraphicFramePr>
            <a:graphicFrameLocks noChangeAspect="1"/>
          </p:cNvGraphicFramePr>
          <p:nvPr/>
        </p:nvGraphicFramePr>
        <p:xfrm>
          <a:off x="3557588" y="3048000"/>
          <a:ext cx="20288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3" imgW="901700" imgH="914400" progId="Equation.3">
                  <p:embed/>
                </p:oleObj>
              </mc:Choice>
              <mc:Fallback>
                <p:oleObj name="Equation" r:id="rId3" imgW="9017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3048000"/>
                        <a:ext cx="20288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11"/>
          <p:cNvSpPr txBox="1">
            <a:spLocks noChangeArrowheads="1"/>
          </p:cNvSpPr>
          <p:nvPr/>
        </p:nvSpPr>
        <p:spPr bwMode="auto">
          <a:xfrm>
            <a:off x="1600200" y="5334000"/>
            <a:ext cx="5091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In practice, we can let </a:t>
            </a: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b="1">
                <a:latin typeface="Arial" charset="0"/>
              </a:rPr>
              <a:t>I</a:t>
            </a:r>
            <a:r>
              <a:rPr lang="en-US" altLang="zh-TW" sz="1800">
                <a:latin typeface="Arial" charset="0"/>
              </a:rPr>
              <a:t> and set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the</a:t>
            </a:r>
            <a:r>
              <a:rPr lang="en-US" altLang="zh-TW" sz="1800" i="1">
                <a:latin typeface="Arial" charset="0"/>
              </a:rPr>
              <a:t> z </a:t>
            </a:r>
            <a:r>
              <a:rPr lang="en-US" altLang="zh-TW" sz="1800">
                <a:latin typeface="Arial" charset="0"/>
              </a:rPr>
              <a:t>term to zero later</a:t>
            </a:r>
          </a:p>
        </p:txBody>
      </p:sp>
      <p:sp>
        <p:nvSpPr>
          <p:cNvPr id="49162" name="Text Box 12"/>
          <p:cNvSpPr txBox="1">
            <a:spLocks noChangeArrowheads="1"/>
          </p:cNvSpPr>
          <p:nvPr/>
        </p:nvSpPr>
        <p:spPr bwMode="auto">
          <a:xfrm>
            <a:off x="2427288" y="1598613"/>
            <a:ext cx="428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default orthographic projection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BE1BCC9-26D7-4F1B-8DA2-491EFA29467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Simple Perspective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Center of projection at the origin</a:t>
            </a:r>
          </a:p>
          <a:p>
            <a:r>
              <a:rPr lang="en-US" altLang="zh-TW" smtClean="0"/>
              <a:t>Projection plane </a:t>
            </a:r>
            <a:r>
              <a:rPr lang="en-US" altLang="zh-TW" i="1" smtClean="0">
                <a:latin typeface="Times New Roman" pitchFamily="18" charset="0"/>
              </a:rPr>
              <a:t>z</a:t>
            </a:r>
            <a:r>
              <a:rPr lang="en-US" altLang="zh-TW" smtClean="0">
                <a:latin typeface="Times New Roman" pitchFamily="18" charset="0"/>
              </a:rPr>
              <a:t> = </a:t>
            </a:r>
            <a:r>
              <a:rPr lang="en-US" altLang="zh-TW" i="1" smtClean="0">
                <a:latin typeface="Times New Roman" pitchFamily="18" charset="0"/>
              </a:rPr>
              <a:t>d</a:t>
            </a:r>
            <a:r>
              <a:rPr lang="en-US" altLang="zh-TW" smtClean="0">
                <a:latin typeface="Times New Roman" pitchFamily="18" charset="0"/>
              </a:rPr>
              <a:t>, </a:t>
            </a:r>
            <a:r>
              <a:rPr lang="en-US" altLang="zh-TW" i="1" smtClean="0">
                <a:latin typeface="Times New Roman" pitchFamily="18" charset="0"/>
              </a:rPr>
              <a:t>d</a:t>
            </a:r>
            <a:r>
              <a:rPr lang="en-US" altLang="zh-TW" smtClean="0">
                <a:latin typeface="Times New Roman" pitchFamily="18" charset="0"/>
              </a:rPr>
              <a:t> &lt; 0</a:t>
            </a:r>
          </a:p>
        </p:txBody>
      </p:sp>
      <p:pic>
        <p:nvPicPr>
          <p:cNvPr id="50182" name="Picture 5" descr="C:\BOOK\OpenGL\Paul Final\Art\jpeg\AN05F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28" b="9807"/>
          <a:stretch>
            <a:fillRect/>
          </a:stretch>
        </p:blipFill>
        <p:spPr bwMode="auto">
          <a:xfrm>
            <a:off x="2362200" y="27432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E725A6A-1D06-42FD-88C4-75F04A8854A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0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Perspective Equations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Consider top and side views</a:t>
            </a:r>
          </a:p>
        </p:txBody>
      </p:sp>
      <p:pic>
        <p:nvPicPr>
          <p:cNvPr id="51206" name="Picture 5" descr="C:\BOOK\OpenGL\Paul Final\Art\jpeg\AN05F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0" b="10403"/>
          <a:stretch>
            <a:fillRect/>
          </a:stretch>
        </p:blipFill>
        <p:spPr bwMode="auto">
          <a:xfrm>
            <a:off x="533400" y="2133600"/>
            <a:ext cx="748665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962025" y="5375275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x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  <p:graphicFrame>
        <p:nvGraphicFramePr>
          <p:cNvPr id="51208" name="Object 2"/>
          <p:cNvGraphicFramePr>
            <a:graphicFrameLocks noChangeAspect="1"/>
          </p:cNvGraphicFramePr>
          <p:nvPr/>
        </p:nvGraphicFramePr>
        <p:xfrm>
          <a:off x="4406900" y="3232150"/>
          <a:ext cx="330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Equation" r:id="rId4" imgW="330057" imgH="393529" progId="Equation.3">
                  <p:embed/>
                </p:oleObj>
              </mc:Choice>
              <mc:Fallback>
                <p:oleObj name="Equation" r:id="rId4" imgW="33005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232150"/>
                        <a:ext cx="330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3"/>
          <p:cNvGraphicFramePr>
            <a:graphicFrameLocks noChangeAspect="1"/>
          </p:cNvGraphicFramePr>
          <p:nvPr/>
        </p:nvGraphicFramePr>
        <p:xfrm>
          <a:off x="1676400" y="5257800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Equation" r:id="rId6" imgW="330057" imgH="393529" progId="Equation.3">
                  <p:embed/>
                </p:oleObj>
              </mc:Choice>
              <mc:Fallback>
                <p:oleObj name="Equation" r:id="rId6" imgW="33005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57800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0" name="Text Box 11"/>
          <p:cNvSpPr txBox="1">
            <a:spLocks noChangeArrowheads="1"/>
          </p:cNvSpPr>
          <p:nvPr/>
        </p:nvSpPr>
        <p:spPr bwMode="auto">
          <a:xfrm>
            <a:off x="3095625" y="5375275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y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  <p:graphicFrame>
        <p:nvGraphicFramePr>
          <p:cNvPr id="51211" name="Object 4"/>
          <p:cNvGraphicFramePr>
            <a:graphicFrameLocks noChangeAspect="1"/>
          </p:cNvGraphicFramePr>
          <p:nvPr/>
        </p:nvGraphicFramePr>
        <p:xfrm>
          <a:off x="3810000" y="5257800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Equation" r:id="rId7" imgW="330057" imgH="393529" progId="Equation.3">
                  <p:embed/>
                </p:oleObj>
              </mc:Choice>
              <mc:Fallback>
                <p:oleObj name="Equation" r:id="rId7" imgW="33005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7800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Text Box 13"/>
          <p:cNvSpPr txBox="1">
            <a:spLocks noChangeArrowheads="1"/>
          </p:cNvSpPr>
          <p:nvPr/>
        </p:nvSpPr>
        <p:spPr bwMode="auto">
          <a:xfrm>
            <a:off x="5334000" y="54102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z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i="1"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5502564-151C-42E0-A627-C7A285FEE388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17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Homogeneous Coordinate Form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4114800" y="2133600"/>
            <a:ext cx="79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>
                <a:latin typeface="Arial" charset="0"/>
              </a:rPr>
              <a:t> = </a:t>
            </a:r>
          </a:p>
        </p:txBody>
      </p:sp>
      <p:graphicFrame>
        <p:nvGraphicFramePr>
          <p:cNvPr id="52230" name="Object 2"/>
          <p:cNvGraphicFramePr>
            <a:graphicFrameLocks noChangeAspect="1"/>
          </p:cNvGraphicFramePr>
          <p:nvPr/>
        </p:nvGraphicFramePr>
        <p:xfrm>
          <a:off x="4800600" y="1524000"/>
          <a:ext cx="25146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1" name="Equation" r:id="rId3" imgW="1054100" imgH="914400" progId="Equation.3">
                  <p:embed/>
                </p:oleObj>
              </mc:Choice>
              <mc:Fallback>
                <p:oleObj name="Equation" r:id="rId3" imgW="10541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25146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3352800" cy="533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smtClean="0"/>
              <a:t>consider</a:t>
            </a:r>
            <a:r>
              <a:rPr lang="en-US" altLang="zh-TW" sz="2400" b="1" smtClean="0">
                <a:latin typeface="Times New Roman" pitchFamily="18" charset="0"/>
              </a:rPr>
              <a:t> q</a:t>
            </a:r>
            <a:r>
              <a:rPr lang="en-US" altLang="zh-TW" sz="2400" smtClean="0">
                <a:latin typeface="Times New Roman" pitchFamily="18" charset="0"/>
              </a:rPr>
              <a:t> = </a:t>
            </a:r>
            <a:r>
              <a:rPr lang="en-US" altLang="zh-TW" sz="2400" b="1" smtClean="0">
                <a:latin typeface="Times New Roman" pitchFamily="18" charset="0"/>
              </a:rPr>
              <a:t>Mp </a:t>
            </a:r>
            <a:r>
              <a:rPr lang="en-US" altLang="zh-TW" sz="2400" smtClean="0"/>
              <a:t>where</a:t>
            </a:r>
          </a:p>
        </p:txBody>
      </p:sp>
      <p:graphicFrame>
        <p:nvGraphicFramePr>
          <p:cNvPr id="52232" name="Object 3"/>
          <p:cNvGraphicFramePr>
            <a:graphicFrameLocks noChangeAspect="1"/>
          </p:cNvGraphicFramePr>
          <p:nvPr/>
        </p:nvGraphicFramePr>
        <p:xfrm>
          <a:off x="2667000" y="3733800"/>
          <a:ext cx="7556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2" name="Equation" r:id="rId5" imgW="266584" imgH="914003" progId="Equation.3">
                  <p:embed/>
                </p:oleObj>
              </mc:Choice>
              <mc:Fallback>
                <p:oleObj name="Equation" r:id="rId5" imgW="266584" imgH="91400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733800"/>
                        <a:ext cx="75565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4"/>
          <p:cNvGraphicFramePr>
            <a:graphicFrameLocks noChangeAspect="1"/>
          </p:cNvGraphicFramePr>
          <p:nvPr/>
        </p:nvGraphicFramePr>
        <p:xfrm>
          <a:off x="5181600" y="3733800"/>
          <a:ext cx="11525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3" name="Equation" r:id="rId7" imgW="431800" imgH="914400" progId="Equation.3">
                  <p:embed/>
                </p:oleObj>
              </mc:Choice>
              <mc:Fallback>
                <p:oleObj name="Equation" r:id="rId7" imgW="43180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33800"/>
                        <a:ext cx="1152525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Text Box 12"/>
          <p:cNvSpPr txBox="1">
            <a:spLocks noChangeArrowheads="1"/>
          </p:cNvSpPr>
          <p:nvPr/>
        </p:nvSpPr>
        <p:spPr bwMode="auto">
          <a:xfrm>
            <a:off x="1905000" y="47244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q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  <p:sp>
        <p:nvSpPr>
          <p:cNvPr id="52235" name="Text Box 13"/>
          <p:cNvSpPr txBox="1">
            <a:spLocks noChangeArrowheads="1"/>
          </p:cNvSpPr>
          <p:nvPr/>
        </p:nvSpPr>
        <p:spPr bwMode="auto">
          <a:xfrm>
            <a:off x="3816350" y="4683125"/>
            <a:ext cx="1360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  <a:sym typeface="Symbol" pitchFamily="18" charset="2"/>
              </a:rPr>
              <a:t>     </a:t>
            </a:r>
            <a:r>
              <a:rPr lang="en-US" altLang="zh-TW" sz="1800" b="1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3A7128C-6EF3-443E-803A-CDE1FE83845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Perspective Division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724400"/>
          </a:xfrm>
        </p:spPr>
        <p:txBody>
          <a:bodyPr/>
          <a:lstStyle/>
          <a:p>
            <a:r>
              <a:rPr lang="en-US" altLang="zh-TW" smtClean="0"/>
              <a:t>However </a:t>
            </a:r>
            <a:r>
              <a:rPr lang="en-US" altLang="zh-TW" i="1" smtClean="0">
                <a:latin typeface="Times New Roman" pitchFamily="18" charset="0"/>
              </a:rPr>
              <a:t>w</a:t>
            </a:r>
            <a:r>
              <a:rPr lang="en-US" altLang="zh-TW" smtClean="0"/>
              <a:t> </a:t>
            </a:r>
            <a:r>
              <a:rPr lang="en-US" altLang="zh-TW" smtClean="0">
                <a:sym typeface="Symbol" pitchFamily="18" charset="2"/>
              </a:rPr>
              <a:t> 1, so we must divide by </a:t>
            </a:r>
            <a:r>
              <a:rPr lang="en-US" altLang="zh-TW" i="1" smtClean="0">
                <a:latin typeface="Times New Roman" pitchFamily="18" charset="0"/>
                <a:sym typeface="Symbol" pitchFamily="18" charset="2"/>
              </a:rPr>
              <a:t>w</a:t>
            </a:r>
            <a:r>
              <a:rPr lang="en-US" altLang="zh-TW" smtClean="0">
                <a:sym typeface="Symbol" pitchFamily="18" charset="2"/>
              </a:rPr>
              <a:t> to return from homogeneous coordinates</a:t>
            </a:r>
          </a:p>
          <a:p>
            <a:r>
              <a:rPr lang="en-US" altLang="zh-TW" smtClean="0">
                <a:sym typeface="Symbol" pitchFamily="18" charset="2"/>
              </a:rPr>
              <a:t>This </a:t>
            </a:r>
            <a:r>
              <a:rPr lang="en-US" altLang="zh-TW" i="1" smtClean="0">
                <a:sym typeface="Symbol" pitchFamily="18" charset="2"/>
              </a:rPr>
              <a:t>perspective division</a:t>
            </a:r>
            <a:r>
              <a:rPr lang="en-US" altLang="zh-TW" smtClean="0">
                <a:sym typeface="Symbol" pitchFamily="18" charset="2"/>
              </a:rPr>
              <a:t> yields</a:t>
            </a:r>
          </a:p>
          <a:p>
            <a:endParaRPr lang="en-US" altLang="zh-TW" smtClean="0">
              <a:sym typeface="Symbol" pitchFamily="18" charset="2"/>
            </a:endParaRPr>
          </a:p>
          <a:p>
            <a:endParaRPr lang="en-US" altLang="zh-TW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zh-TW" smtClean="0">
                <a:sym typeface="Symbol" pitchFamily="18" charset="2"/>
              </a:rPr>
              <a:t>the desired perspective equations </a:t>
            </a:r>
          </a:p>
          <a:p>
            <a:r>
              <a:rPr lang="en-US" altLang="zh-TW" smtClean="0"/>
              <a:t>We will consider the corresponding clipping volume with the OpenGL functions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1219200" y="3505200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x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  <p:graphicFrame>
        <p:nvGraphicFramePr>
          <p:cNvPr id="53255" name="Object 2"/>
          <p:cNvGraphicFramePr>
            <a:graphicFrameLocks noChangeAspect="1"/>
          </p:cNvGraphicFramePr>
          <p:nvPr/>
        </p:nvGraphicFramePr>
        <p:xfrm>
          <a:off x="1933575" y="3387725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Equation" r:id="rId3" imgW="330057" imgH="393529" progId="Equation.3">
                  <p:embed/>
                </p:oleObj>
              </mc:Choice>
              <mc:Fallback>
                <p:oleObj name="Equation" r:id="rId3" imgW="330057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387725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3352800" y="3505200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y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  <p:graphicFrame>
        <p:nvGraphicFramePr>
          <p:cNvPr id="53257" name="Object 3"/>
          <p:cNvGraphicFramePr>
            <a:graphicFrameLocks noChangeAspect="1"/>
          </p:cNvGraphicFramePr>
          <p:nvPr/>
        </p:nvGraphicFramePr>
        <p:xfrm>
          <a:off x="4067175" y="3387725"/>
          <a:ext cx="70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Equation" r:id="rId5" imgW="330057" imgH="393529" progId="Equation.3">
                  <p:embed/>
                </p:oleObj>
              </mc:Choice>
              <mc:Fallback>
                <p:oleObj name="Equation" r:id="rId5" imgW="330057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387725"/>
                        <a:ext cx="7032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5591175" y="3540125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z</a:t>
            </a:r>
            <a:r>
              <a:rPr lang="en-US" altLang="zh-TW" sz="1800" baseline="-25000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i="1"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497BC6B-541A-41C6-BB86-3CE442B38D05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OpenGL Orthogonal Viewing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9144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700" b="1" smtClean="0">
                <a:latin typeface="Courier New" pitchFamily="49" charset="0"/>
              </a:rPr>
              <a:t>glOrtho(left,right,bottom,top,near,far)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916238" y="5611813"/>
            <a:ext cx="5141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near</a:t>
            </a:r>
            <a:r>
              <a:rPr lang="en-US" altLang="zh-TW" sz="1800">
                <a:latin typeface="Arial" charset="0"/>
              </a:rPr>
              <a:t> and </a:t>
            </a:r>
            <a:r>
              <a:rPr lang="en-US" altLang="zh-TW" sz="2000" b="1">
                <a:latin typeface="Courier New" pitchFamily="49" charset="0"/>
              </a:rPr>
              <a:t>far</a:t>
            </a:r>
            <a:r>
              <a:rPr lang="en-US" altLang="zh-TW" sz="1800">
                <a:latin typeface="Arial" charset="0"/>
              </a:rPr>
              <a:t> measured </a:t>
            </a:r>
            <a:r>
              <a:rPr lang="en-US" altLang="zh-TW" sz="1800" u="sng">
                <a:latin typeface="Arial" charset="0"/>
              </a:rPr>
              <a:t>from</a:t>
            </a:r>
            <a:r>
              <a:rPr lang="en-US" altLang="zh-TW" sz="1800">
                <a:latin typeface="Arial" charset="0"/>
              </a:rPr>
              <a:t> camera</a:t>
            </a:r>
          </a:p>
        </p:txBody>
      </p:sp>
      <p:pic>
        <p:nvPicPr>
          <p:cNvPr id="5427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06613"/>
            <a:ext cx="50292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CD7F8E4-F562-40B5-B45F-F6359B0C5B6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OpenGL Perspective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700" b="1" smtClean="0">
                <a:latin typeface="Courier New" pitchFamily="49" charset="0"/>
              </a:rPr>
              <a:t>glFrustum(left,right,bottom,top,near,far)</a:t>
            </a:r>
          </a:p>
        </p:txBody>
      </p:sp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376988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5303" name="Line 9"/>
          <p:cNvSpPr>
            <a:spLocks noChangeShapeType="1"/>
          </p:cNvSpPr>
          <p:nvPr/>
        </p:nvSpPr>
        <p:spPr bwMode="auto">
          <a:xfrm flipH="1">
            <a:off x="1752600" y="4495800"/>
            <a:ext cx="990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9CD9952-0A33-425B-BA94-983FB5D688EB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Using Field of View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r>
              <a:rPr lang="en-US" altLang="zh-TW" smtClean="0"/>
              <a:t>With </a:t>
            </a:r>
            <a:r>
              <a:rPr lang="en-US" altLang="zh-TW" sz="2700" b="1" smtClean="0">
                <a:latin typeface="Courier New" pitchFamily="49" charset="0"/>
              </a:rPr>
              <a:t>glFrustum</a:t>
            </a:r>
            <a:r>
              <a:rPr lang="en-US" altLang="zh-TW" smtClean="0"/>
              <a:t> it is often difficult to get the desired view</a:t>
            </a:r>
          </a:p>
          <a:p>
            <a:r>
              <a:rPr lang="en-US" altLang="zh-TW" sz="2700" b="1" smtClean="0">
                <a:latin typeface="Courier New" pitchFamily="49" charset="0"/>
              </a:rPr>
              <a:t>gluPerpective(fovy, aspect, near, far)</a:t>
            </a:r>
            <a:r>
              <a:rPr lang="en-US" altLang="zh-TW" smtClean="0"/>
              <a:t> often provides a better interface</a:t>
            </a:r>
          </a:p>
        </p:txBody>
      </p:sp>
      <p:pic>
        <p:nvPicPr>
          <p:cNvPr id="56326" name="Picture 5" descr="C:\BOOK\OpenGL\Paul Final\Art\jpeg\AN05F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3810000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5627688" y="4449763"/>
            <a:ext cx="200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aspect </a:t>
            </a:r>
            <a:r>
              <a:rPr lang="en-US" altLang="zh-TW" sz="2000">
                <a:latin typeface="Arial" charset="0"/>
              </a:rPr>
              <a:t>=</a:t>
            </a:r>
            <a:r>
              <a:rPr lang="en-US" altLang="zh-TW" sz="2000" b="1">
                <a:latin typeface="Courier New" pitchFamily="49" charset="0"/>
              </a:rPr>
              <a:t> w/h</a:t>
            </a:r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>
            <a:off x="5181600" y="3886200"/>
            <a:ext cx="762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56329" name="Text Box 8"/>
          <p:cNvSpPr txBox="1">
            <a:spLocks noChangeArrowheads="1"/>
          </p:cNvSpPr>
          <p:nvPr/>
        </p:nvSpPr>
        <p:spPr bwMode="auto">
          <a:xfrm>
            <a:off x="6019800" y="365760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front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Amazing Anamorphic Illusions!</a:t>
            </a:r>
            <a:endParaRPr lang="zh-TW" altLang="en-US" dirty="0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7348" name="Picture 2" descr="C:\Users\mtchi\Desktop\ffAn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25796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4AE7BF6-5151-428E-8515-BB97F7462BD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843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Planar Geometric Projections</a:t>
            </a:r>
          </a:p>
        </p:txBody>
      </p:sp>
      <p:sp>
        <p:nvSpPr>
          <p:cNvPr id="1229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Standard projections project onto a plane</a:t>
            </a:r>
          </a:p>
          <a:p>
            <a:r>
              <a:rPr lang="en-US" altLang="zh-TW" smtClean="0"/>
              <a:t>Projectors are lines that either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converge at a center of projection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are parallel</a:t>
            </a:r>
          </a:p>
          <a:p>
            <a:r>
              <a:rPr lang="en-US" altLang="zh-TW" smtClean="0"/>
              <a:t>Such projections preserve lines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but not necessarily angles</a:t>
            </a:r>
          </a:p>
          <a:p>
            <a:r>
              <a:rPr lang="en-US" altLang="zh-TW" smtClean="0"/>
              <a:t>Nonplanar projections are needed for applications such as map construction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Projection Matrices</a:t>
            </a:r>
          </a:p>
        </p:txBody>
      </p:sp>
      <p:sp>
        <p:nvSpPr>
          <p:cNvPr id="58371" name="文字版面配置區 2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CF3764B-9063-4F7E-A1E9-0D1A10655CD9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s-ES" altLang="zh-TW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669AF47-F133-4FC7-8376-D59891642DF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724400"/>
          </a:xfrm>
        </p:spPr>
        <p:txBody>
          <a:bodyPr/>
          <a:lstStyle/>
          <a:p>
            <a:r>
              <a:rPr lang="en-US" altLang="zh-TW" smtClean="0"/>
              <a:t>Derive the projection matrices used for standard OpenGL projections</a:t>
            </a:r>
          </a:p>
          <a:p>
            <a:endParaRPr lang="en-US" altLang="zh-TW" smtClean="0"/>
          </a:p>
          <a:p>
            <a:r>
              <a:rPr lang="en-US" altLang="zh-TW" smtClean="0"/>
              <a:t>Introduce oblique projections</a:t>
            </a:r>
          </a:p>
          <a:p>
            <a:endParaRPr lang="en-US" altLang="zh-TW" smtClean="0"/>
          </a:p>
          <a:p>
            <a:r>
              <a:rPr lang="en-US" altLang="zh-TW" smtClean="0"/>
              <a:t>Introduce projection normalization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0E88C79-20ED-46DF-AAE7-ADFE91C6358C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1741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Normalization</a:t>
            </a:r>
          </a:p>
        </p:txBody>
      </p:sp>
      <p:sp>
        <p:nvSpPr>
          <p:cNvPr id="6042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Rather than derive a different projection matrix for each type of projection, we can </a:t>
            </a:r>
            <a:r>
              <a:rPr lang="en-US" altLang="zh-TW" smtClean="0">
                <a:solidFill>
                  <a:srgbClr val="FF0000"/>
                </a:solidFill>
              </a:rPr>
              <a:t>convert all projections to orthogonal projections with the default view volume</a:t>
            </a:r>
          </a:p>
          <a:p>
            <a:endParaRPr lang="en-US" altLang="zh-TW" smtClean="0"/>
          </a:p>
          <a:p>
            <a:r>
              <a:rPr lang="en-US" altLang="zh-TW" smtClean="0"/>
              <a:t>This strategy allows us to use standard transformations in the pipeline and makes for </a:t>
            </a:r>
            <a:r>
              <a:rPr lang="en-US" altLang="zh-TW" smtClean="0">
                <a:solidFill>
                  <a:srgbClr val="FF0000"/>
                </a:solidFill>
              </a:rPr>
              <a:t>efficient clipping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4D66F21-70A8-49D5-8E12-B7FB570E65B1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Pipeline View</a:t>
            </a:r>
          </a:p>
        </p:txBody>
      </p:sp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1989138" cy="8350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modelview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transformation</a:t>
            </a:r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3657600" y="2286000"/>
            <a:ext cx="1989138" cy="83502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 projection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transformation</a:t>
            </a:r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6248400" y="2286000"/>
            <a:ext cx="1600200" cy="646113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perspective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division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971800" y="4800600"/>
            <a:ext cx="1193800" cy="469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clipping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181600" y="4800600"/>
            <a:ext cx="1430338" cy="4699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projection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2819400" y="26670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5638800" y="2667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4191000" y="5029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7848600" y="2667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8077200" y="26670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 flipH="1">
            <a:off x="2133600" y="4495800"/>
            <a:ext cx="594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6" name="Line 16"/>
          <p:cNvSpPr>
            <a:spLocks noChangeShapeType="1"/>
          </p:cNvSpPr>
          <p:nvPr/>
        </p:nvSpPr>
        <p:spPr bwMode="auto">
          <a:xfrm>
            <a:off x="2133600" y="4495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2133600" y="5029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6629400" y="5029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 flipH="1">
            <a:off x="2971800" y="3121025"/>
            <a:ext cx="1679575" cy="536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60" name="Line 20"/>
          <p:cNvSpPr>
            <a:spLocks noChangeShapeType="1"/>
          </p:cNvSpPr>
          <p:nvPr/>
        </p:nvSpPr>
        <p:spPr bwMode="auto">
          <a:xfrm>
            <a:off x="1833563" y="3121025"/>
            <a:ext cx="1138237" cy="5365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501775" y="3657600"/>
            <a:ext cx="273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Non-singular</a:t>
            </a: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6324600" y="32004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4D </a:t>
            </a:r>
            <a:r>
              <a:rPr lang="en-US" altLang="zh-TW" sz="1800">
                <a:latin typeface="Arial" charset="0"/>
                <a:sym typeface="Symbol" pitchFamily="18" charset="2"/>
              </a:rPr>
              <a:t></a:t>
            </a:r>
            <a:r>
              <a:rPr lang="en-US" altLang="zh-TW" sz="1800">
                <a:latin typeface="Arial" charset="0"/>
              </a:rPr>
              <a:t> 3D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2170113" y="5562600"/>
            <a:ext cx="261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against default cube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5257800" y="54102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3D </a:t>
            </a:r>
            <a:r>
              <a:rPr lang="en-US" altLang="zh-TW" sz="1800">
                <a:latin typeface="Arial" charset="0"/>
                <a:sym typeface="Symbol" pitchFamily="18" charset="2"/>
              </a:rPr>
              <a:t></a:t>
            </a:r>
            <a:r>
              <a:rPr lang="en-US" altLang="zh-TW" sz="1800">
                <a:latin typeface="Arial" charset="0"/>
              </a:rPr>
              <a:t> 2D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A702E48-1D67-4B75-8CAC-9814A0C9583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Notes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We stay in four-dimensional homogeneous coordinates through both the modelview and projection transformations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Both these transformations are nonsingular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Default to identity matrices (orthogonal view)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Normalization lets us clip against simple cube regardless of type of projection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Delay final projection until end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Important for hidden-surface removal to retain depth information as long as possible </a:t>
            </a:r>
          </a:p>
          <a:p>
            <a:pPr>
              <a:lnSpc>
                <a:spcPct val="90000"/>
              </a:lnSpc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2DB249C-1907-4765-911D-C275792091DB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dirty="0">
                <a:hlinkClick r:id="rId2"/>
              </a:rPr>
              <a:t>http://www.songho.ca/opengl/gl_projectionmatrix.html</a:t>
            </a:r>
            <a:endParaRPr lang="en-US" altLang="zh-TW" dirty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705600" cy="1066800"/>
          </a:xfrm>
        </p:spPr>
        <p:txBody>
          <a:bodyPr/>
          <a:lstStyle/>
          <a:p>
            <a:pPr>
              <a:defRPr/>
            </a:pPr>
            <a:r>
              <a:rPr lang="en-US" altLang="zh-TW" sz="4100" smtClean="0"/>
              <a:t>Orthogonal Normalization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24000"/>
            <a:ext cx="8588375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700" b="1" smtClean="0">
                <a:latin typeface="Courier New" pitchFamily="49" charset="0"/>
              </a:rPr>
              <a:t>glOrtho(left,right,bottom,top,near,far)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066800" y="2362200"/>
            <a:ext cx="640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normalization </a:t>
            </a:r>
            <a:r>
              <a:rPr lang="en-US" altLang="zh-TW" sz="1800">
                <a:latin typeface="Arial" charset="0"/>
                <a:sym typeface="Symbol" pitchFamily="18" charset="2"/>
              </a:rPr>
              <a:t> </a:t>
            </a:r>
            <a:r>
              <a:rPr lang="en-US" altLang="zh-TW" sz="1800">
                <a:latin typeface="Arial" charset="0"/>
              </a:rPr>
              <a:t>find transformation to convert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specified clipping volume to default</a:t>
            </a:r>
          </a:p>
        </p:txBody>
      </p:sp>
      <p:pic>
        <p:nvPicPr>
          <p:cNvPr id="63495" name="Picture 9" descr="OpenGL Orthographic Volume and ND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205163"/>
            <a:ext cx="59721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8FC2B3A-51F9-4088-8823-D08916D20B11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Orthogonal Matrix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10600" cy="4724400"/>
          </a:xfrm>
        </p:spPr>
        <p:txBody>
          <a:bodyPr/>
          <a:lstStyle/>
          <a:p>
            <a:r>
              <a:rPr lang="en-US" altLang="zh-TW" sz="2700" smtClean="0"/>
              <a:t>Two steps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Translate from center to origin</a:t>
            </a:r>
          </a:p>
          <a:p>
            <a:pPr lvl="2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T</a:t>
            </a:r>
            <a:r>
              <a:rPr lang="en-US" altLang="zh-TW" smtClean="0">
                <a:latin typeface="Times New Roman" pitchFamily="18" charset="0"/>
                <a:ea typeface="MS PGothic" pitchFamily="34" charset="-128"/>
              </a:rPr>
              <a:t>(-(right+left)/2, -(top+bottom)/2, -(far+near)/2))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Scale to have sides of length 2</a:t>
            </a:r>
          </a:p>
          <a:p>
            <a:pPr lvl="2">
              <a:buFontTx/>
              <a:buNone/>
            </a:pP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S</a:t>
            </a:r>
            <a:r>
              <a:rPr lang="en-US" altLang="zh-TW" smtClean="0">
                <a:latin typeface="Times New Roman" pitchFamily="18" charset="0"/>
                <a:ea typeface="MS PGothic" pitchFamily="34" charset="-128"/>
              </a:rPr>
              <a:t>( 2/(right-left), 2/(top-bottom), </a:t>
            </a:r>
            <a:r>
              <a:rPr lang="en-US" altLang="zh-TW" smtClean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-</a:t>
            </a:r>
            <a:r>
              <a:rPr lang="en-US" altLang="zh-TW" smtClean="0">
                <a:latin typeface="Times New Roman" pitchFamily="18" charset="0"/>
                <a:ea typeface="MS PGothic" pitchFamily="34" charset="-128"/>
              </a:rPr>
              <a:t>2/(far-near) )</a:t>
            </a:r>
          </a:p>
        </p:txBody>
      </p:sp>
      <p:graphicFrame>
        <p:nvGraphicFramePr>
          <p:cNvPr id="64517" name="Object 2"/>
          <p:cNvGraphicFramePr>
            <a:graphicFrameLocks noChangeAspect="1"/>
          </p:cNvGraphicFramePr>
          <p:nvPr/>
        </p:nvGraphicFramePr>
        <p:xfrm>
          <a:off x="1331913" y="4076700"/>
          <a:ext cx="6130925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方程式" r:id="rId3" imgW="4191000" imgH="1397000" progId="Equation.3">
                  <p:embed/>
                </p:oleObj>
              </mc:Choice>
              <mc:Fallback>
                <p:oleObj name="方程式" r:id="rId3" imgW="4191000" imgH="1397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076700"/>
                        <a:ext cx="6130925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F9BB649-FB52-463D-96C0-6EEFF691F664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Final Projection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Set </a:t>
            </a:r>
            <a:r>
              <a:rPr lang="en-US" altLang="zh-TW" sz="2700" i="1" smtClean="0">
                <a:latin typeface="Times New Roman" pitchFamily="18" charset="0"/>
              </a:rPr>
              <a:t>z</a:t>
            </a:r>
            <a:r>
              <a:rPr lang="en-US" altLang="zh-TW" sz="2700" smtClean="0">
                <a:latin typeface="Times New Roman" pitchFamily="18" charset="0"/>
              </a:rPr>
              <a:t> =0 </a:t>
            </a:r>
          </a:p>
          <a:p>
            <a:r>
              <a:rPr lang="en-US" altLang="zh-TW" sz="2700" smtClean="0"/>
              <a:t>Equivalent to the homogeneous coordinate transformation</a:t>
            </a:r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r>
              <a:rPr lang="en-US" altLang="zh-TW" sz="2700" smtClean="0"/>
              <a:t>Hence, general orthogonal projection in 4D is</a:t>
            </a:r>
          </a:p>
        </p:txBody>
      </p:sp>
      <p:graphicFrame>
        <p:nvGraphicFramePr>
          <p:cNvPr id="65542" name="Object 2"/>
          <p:cNvGraphicFramePr>
            <a:graphicFrameLocks noChangeAspect="1"/>
          </p:cNvGraphicFramePr>
          <p:nvPr/>
        </p:nvGraphicFramePr>
        <p:xfrm>
          <a:off x="2922588" y="2997200"/>
          <a:ext cx="15779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3" imgW="901700" imgH="914400" progId="Equation.3">
                  <p:embed/>
                </p:oleObj>
              </mc:Choice>
              <mc:Fallback>
                <p:oleObj name="Equation" r:id="rId3" imgW="9017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2997200"/>
                        <a:ext cx="15779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1724025" y="354647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 baseline="-25000">
                <a:latin typeface="Arial" charset="0"/>
              </a:rPr>
              <a:t>orth</a:t>
            </a:r>
            <a:r>
              <a:rPr lang="en-US" altLang="zh-TW" sz="1800">
                <a:latin typeface="Arial" charset="0"/>
              </a:rPr>
              <a:t> = </a:t>
            </a:r>
          </a:p>
        </p:txBody>
      </p:sp>
      <p:sp>
        <p:nvSpPr>
          <p:cNvPr id="65544" name="Text Box 6"/>
          <p:cNvSpPr txBox="1">
            <a:spLocks noChangeArrowheads="1"/>
          </p:cNvSpPr>
          <p:nvPr/>
        </p:nvSpPr>
        <p:spPr bwMode="auto">
          <a:xfrm>
            <a:off x="1692275" y="5445125"/>
            <a:ext cx="168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P = M</a:t>
            </a:r>
            <a:r>
              <a:rPr lang="en-US" altLang="zh-TW" sz="1800" baseline="-25000">
                <a:latin typeface="Arial" charset="0"/>
              </a:rPr>
              <a:t>orth</a:t>
            </a:r>
            <a:r>
              <a:rPr lang="en-US" altLang="zh-TW" sz="1800" b="1">
                <a:latin typeface="Arial" charset="0"/>
              </a:rPr>
              <a:t>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9407F198-1578-4FE7-8A76-7CE4DF270C7F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Oblique Projections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The OpenGL projection functions cannot produce general parallel projections such as</a:t>
            </a:r>
          </a:p>
          <a:p>
            <a:pPr>
              <a:lnSpc>
                <a:spcPct val="90000"/>
              </a:lnSpc>
            </a:pPr>
            <a:endParaRPr lang="en-US" altLang="zh-TW" smtClean="0"/>
          </a:p>
          <a:p>
            <a:pPr>
              <a:lnSpc>
                <a:spcPct val="90000"/>
              </a:lnSpc>
            </a:pPr>
            <a:endParaRPr lang="en-US" altLang="zh-TW" smtClean="0"/>
          </a:p>
          <a:p>
            <a:pPr>
              <a:lnSpc>
                <a:spcPct val="90000"/>
              </a:lnSpc>
            </a:pPr>
            <a:endParaRPr lang="en-US" altLang="zh-TW" smtClean="0"/>
          </a:p>
          <a:p>
            <a:pPr>
              <a:lnSpc>
                <a:spcPct val="90000"/>
              </a:lnSpc>
            </a:pPr>
            <a:r>
              <a:rPr lang="en-US" altLang="zh-TW" smtClean="0"/>
              <a:t>However if we look at the example of the cube it appears that the cube has been sheared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Oblique Projection = </a:t>
            </a:r>
            <a:r>
              <a:rPr lang="en-US" altLang="zh-TW" smtClean="0">
                <a:solidFill>
                  <a:srgbClr val="FF0000"/>
                </a:solidFill>
              </a:rPr>
              <a:t>Shear</a:t>
            </a:r>
            <a:r>
              <a:rPr lang="en-US" altLang="zh-TW" smtClean="0"/>
              <a:t> + Orthogonal Projection</a:t>
            </a:r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3643313" y="2714625"/>
            <a:ext cx="1214437" cy="1033463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09730C90-7EDB-47B6-8D63-18A3D7688EC8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General Shear</a:t>
            </a:r>
          </a:p>
        </p:txBody>
      </p:sp>
      <p:pic>
        <p:nvPicPr>
          <p:cNvPr id="67589" name="Picture 5" descr="C:\BOOK\OpenGL\Paul Final\Art\jpeg\AN05F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48609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 descr="C:\BOOK\OpenGL\Paul Final\Art\jpeg\AN05F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417195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1219200" y="5257800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top view</a:t>
            </a:r>
          </a:p>
        </p:txBody>
      </p:sp>
      <p:sp>
        <p:nvSpPr>
          <p:cNvPr id="67592" name="Text Box 10"/>
          <p:cNvSpPr>
            <a:spLocks noGrp="1" noChangeArrowheads="1"/>
          </p:cNvSpPr>
          <p:nvPr>
            <p:ph type="body" idx="1"/>
          </p:nvPr>
        </p:nvSpPr>
        <p:spPr>
          <a:xfrm>
            <a:off x="6477000" y="5486400"/>
            <a:ext cx="1447800" cy="4572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side 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8809B48-A1F3-4AF3-9F59-DA5EE336F70B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Classical Projections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13318" name="Picture 5" descr="C:\BOOK\OpenGL\Paul Final\Art\jpeg\AN05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9306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42CDBF9-533F-4D92-9D01-4B022FAD637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Shear Matrix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i="1" smtClean="0">
                <a:latin typeface="Times New Roman" pitchFamily="18" charset="0"/>
              </a:rPr>
              <a:t>xy </a:t>
            </a:r>
            <a:r>
              <a:rPr lang="en-US" altLang="zh-TW" smtClean="0"/>
              <a:t>shear (</a:t>
            </a:r>
            <a:r>
              <a:rPr lang="en-US" altLang="zh-TW" i="1" smtClean="0">
                <a:latin typeface="Times New Roman" pitchFamily="18" charset="0"/>
              </a:rPr>
              <a:t>z</a:t>
            </a:r>
            <a:r>
              <a:rPr lang="en-US" altLang="zh-TW" smtClean="0"/>
              <a:t> values unchanged)</a:t>
            </a:r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r>
              <a:rPr lang="en-US" altLang="zh-TW" smtClean="0"/>
              <a:t>Projection matrix</a:t>
            </a:r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r>
              <a:rPr lang="en-US" altLang="zh-TW" smtClean="0"/>
              <a:t>General case: </a:t>
            </a:r>
          </a:p>
        </p:txBody>
      </p:sp>
      <p:graphicFrame>
        <p:nvGraphicFramePr>
          <p:cNvPr id="68614" name="Object 2"/>
          <p:cNvGraphicFramePr>
            <a:graphicFrameLocks noChangeAspect="1"/>
          </p:cNvGraphicFramePr>
          <p:nvPr/>
        </p:nvGraphicFramePr>
        <p:xfrm>
          <a:off x="2819400" y="2362200"/>
          <a:ext cx="246697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3" name="方程式" r:id="rId3" imgW="1231900" imgH="914400" progId="Equation.3">
                  <p:embed/>
                </p:oleObj>
              </mc:Choice>
              <mc:Fallback>
                <p:oleObj name="方程式" r:id="rId3" imgW="12319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246697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1393825" y="2778125"/>
            <a:ext cx="1341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H</a:t>
            </a:r>
            <a:r>
              <a:rPr lang="en-US" altLang="zh-TW" sz="1800">
                <a:latin typeface="Arial" charset="0"/>
              </a:rPr>
              <a:t>(</a:t>
            </a:r>
            <a:r>
              <a:rPr lang="en-US" altLang="zh-TW" sz="1800">
                <a:latin typeface="Symbol" pitchFamily="18" charset="2"/>
              </a:rPr>
              <a:t>q</a:t>
            </a:r>
            <a:r>
              <a:rPr lang="en-US" altLang="zh-TW" sz="1800">
                <a:latin typeface="Arial" charset="0"/>
              </a:rPr>
              <a:t>,</a:t>
            </a:r>
            <a:r>
              <a:rPr lang="en-US" altLang="zh-TW" sz="1800">
                <a:latin typeface="Symbol" pitchFamily="18" charset="2"/>
              </a:rPr>
              <a:t>f</a:t>
            </a:r>
            <a:r>
              <a:rPr lang="en-US" altLang="zh-TW" sz="1800">
                <a:latin typeface="Arial" charset="0"/>
              </a:rPr>
              <a:t>) = 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2506663" y="4953000"/>
            <a:ext cx="229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 baseline="-25000">
                <a:latin typeface="Arial" charset="0"/>
              </a:rPr>
              <a:t>orth</a:t>
            </a:r>
            <a:r>
              <a:rPr lang="en-US" altLang="zh-TW" sz="1800">
                <a:latin typeface="Arial" charset="0"/>
              </a:rPr>
              <a:t> </a:t>
            </a:r>
            <a:r>
              <a:rPr lang="en-US" altLang="zh-TW" sz="1800" b="1">
                <a:latin typeface="Arial" charset="0"/>
              </a:rPr>
              <a:t>H</a:t>
            </a:r>
            <a:r>
              <a:rPr lang="en-US" altLang="zh-TW" sz="1800">
                <a:latin typeface="Arial" charset="0"/>
              </a:rPr>
              <a:t>(</a:t>
            </a:r>
            <a:r>
              <a:rPr lang="en-US" altLang="zh-TW" sz="1800">
                <a:latin typeface="Symbol" pitchFamily="18" charset="2"/>
              </a:rPr>
              <a:t>q</a:t>
            </a:r>
            <a:r>
              <a:rPr lang="en-US" altLang="zh-TW" sz="1800">
                <a:latin typeface="Arial" charset="0"/>
              </a:rPr>
              <a:t>,</a:t>
            </a:r>
            <a:r>
              <a:rPr lang="en-US" altLang="zh-TW" sz="1800">
                <a:latin typeface="Symbol" pitchFamily="18" charset="2"/>
              </a:rPr>
              <a:t>f</a:t>
            </a:r>
            <a:r>
              <a:rPr lang="en-US" altLang="zh-TW" sz="1800">
                <a:latin typeface="Arial" charset="0"/>
              </a:rPr>
              <a:t>) </a:t>
            </a:r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2500313" y="5857875"/>
            <a:ext cx="2668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 baseline="-25000">
                <a:latin typeface="Arial" charset="0"/>
              </a:rPr>
              <a:t>orth</a:t>
            </a:r>
            <a:r>
              <a:rPr lang="en-US" altLang="zh-TW" sz="1800">
                <a:latin typeface="Arial" charset="0"/>
              </a:rPr>
              <a:t> </a:t>
            </a:r>
            <a:r>
              <a:rPr lang="en-US" altLang="zh-TW" sz="1800" b="1">
                <a:latin typeface="Arial" charset="0"/>
              </a:rPr>
              <a:t>STH</a:t>
            </a:r>
            <a:r>
              <a:rPr lang="en-US" altLang="zh-TW" sz="1800">
                <a:latin typeface="Arial" charset="0"/>
              </a:rPr>
              <a:t>(</a:t>
            </a:r>
            <a:r>
              <a:rPr lang="en-US" altLang="zh-TW" sz="1800">
                <a:latin typeface="Symbol" pitchFamily="18" charset="2"/>
              </a:rPr>
              <a:t>q</a:t>
            </a:r>
            <a:r>
              <a:rPr lang="en-US" altLang="zh-TW" sz="1800">
                <a:latin typeface="Arial" charset="0"/>
              </a:rPr>
              <a:t>,</a:t>
            </a:r>
            <a:r>
              <a:rPr lang="en-US" altLang="zh-TW" sz="1800">
                <a:latin typeface="Symbol" pitchFamily="18" charset="2"/>
              </a:rPr>
              <a:t>f</a:t>
            </a:r>
            <a:r>
              <a:rPr lang="en-US" altLang="zh-TW" sz="1800">
                <a:latin typeface="Arial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33FDA85-8800-4842-87BA-46E4C35E959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Equivalency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69638" name="Picture 5" descr="C:\BOOK\OpenGL\Paul Final\Art\jpeg\AN05F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0576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Effect on Clipping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The projection matrix </a:t>
            </a:r>
            <a:r>
              <a:rPr lang="en-US" altLang="zh-TW" b="1" smtClean="0">
                <a:latin typeface="Times New Roman" pitchFamily="18" charset="0"/>
              </a:rPr>
              <a:t>P</a:t>
            </a:r>
            <a:r>
              <a:rPr lang="en-US" altLang="zh-TW" smtClean="0">
                <a:latin typeface="Times New Roman" pitchFamily="18" charset="0"/>
              </a:rPr>
              <a:t> = </a:t>
            </a:r>
            <a:r>
              <a:rPr lang="en-US" altLang="zh-TW" b="1" smtClean="0">
                <a:latin typeface="Times New Roman" pitchFamily="18" charset="0"/>
              </a:rPr>
              <a:t>STH </a:t>
            </a:r>
            <a:r>
              <a:rPr lang="en-US" altLang="zh-TW" smtClean="0"/>
              <a:t>transforms the original clipping volume to the default clipping volume</a:t>
            </a:r>
            <a:endParaRPr lang="en-US" altLang="zh-TW" b="1" smtClean="0">
              <a:latin typeface="Times New Roman" pitchFamily="18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7066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5FF3D943-D648-4FF0-B8F2-141D71CCEF01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s-ES" altLang="zh-TW" sz="1800">
              <a:latin typeface="Arial" charset="0"/>
            </a:endParaRPr>
          </a:p>
        </p:txBody>
      </p:sp>
      <p:grpSp>
        <p:nvGrpSpPr>
          <p:cNvPr id="70662" name="群組 29"/>
          <p:cNvGrpSpPr>
            <a:grpSpLocks/>
          </p:cNvGrpSpPr>
          <p:nvPr/>
        </p:nvGrpSpPr>
        <p:grpSpPr bwMode="auto">
          <a:xfrm>
            <a:off x="642938" y="3286125"/>
            <a:ext cx="7391400" cy="3336925"/>
            <a:chOff x="685800" y="2971800"/>
            <a:chExt cx="7391400" cy="3336925"/>
          </a:xfrm>
        </p:grpSpPr>
        <p:sp>
          <p:nvSpPr>
            <p:cNvPr id="70664" name="AutoShape 5"/>
            <p:cNvSpPr>
              <a:spLocks noChangeArrowheads="1"/>
            </p:cNvSpPr>
            <p:nvPr/>
          </p:nvSpPr>
          <p:spPr bwMode="auto">
            <a:xfrm>
              <a:off x="1371600" y="3657600"/>
              <a:ext cx="2438400" cy="1219200"/>
            </a:xfrm>
            <a:prstGeom prst="parallelogram">
              <a:avLst>
                <a:gd name="adj" fmla="val 50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70665" name="Line 6"/>
            <p:cNvSpPr>
              <a:spLocks noChangeShapeType="1"/>
            </p:cNvSpPr>
            <p:nvPr/>
          </p:nvSpPr>
          <p:spPr bwMode="auto">
            <a:xfrm>
              <a:off x="4267200" y="4191000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66" name="Rectangle 7"/>
            <p:cNvSpPr>
              <a:spLocks noChangeArrowheads="1"/>
            </p:cNvSpPr>
            <p:nvPr/>
          </p:nvSpPr>
          <p:spPr bwMode="auto">
            <a:xfrm>
              <a:off x="5410200" y="3581400"/>
              <a:ext cx="1676400" cy="1676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70667" name="Rectangle 8"/>
            <p:cNvSpPr>
              <a:spLocks noChangeArrowheads="1"/>
            </p:cNvSpPr>
            <p:nvPr/>
          </p:nvSpPr>
          <p:spPr bwMode="auto">
            <a:xfrm>
              <a:off x="2362200" y="4114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70668" name="AutoShape 9"/>
            <p:cNvSpPr>
              <a:spLocks noChangeArrowheads="1"/>
            </p:cNvSpPr>
            <p:nvPr/>
          </p:nvSpPr>
          <p:spPr bwMode="auto">
            <a:xfrm rot="-6236451">
              <a:off x="5910262" y="3995738"/>
              <a:ext cx="677863" cy="611188"/>
            </a:xfrm>
            <a:prstGeom prst="parallelogram">
              <a:avLst>
                <a:gd name="adj" fmla="val 26228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70669" name="Text Box 10"/>
            <p:cNvSpPr txBox="1">
              <a:spLocks noChangeArrowheads="1"/>
            </p:cNvSpPr>
            <p:nvPr/>
          </p:nvSpPr>
          <p:spPr bwMode="auto">
            <a:xfrm>
              <a:off x="3956050" y="3048000"/>
              <a:ext cx="1254125" cy="4699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top view</a:t>
              </a:r>
            </a:p>
          </p:txBody>
        </p:sp>
        <p:sp>
          <p:nvSpPr>
            <p:cNvPr id="70670" name="Line 11"/>
            <p:cNvSpPr>
              <a:spLocks noChangeShapeType="1"/>
            </p:cNvSpPr>
            <p:nvPr/>
          </p:nvSpPr>
          <p:spPr bwMode="auto">
            <a:xfrm flipH="1">
              <a:off x="914400" y="3581400"/>
              <a:ext cx="838200" cy="1676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71" name="Text Box 12"/>
            <p:cNvSpPr txBox="1">
              <a:spLocks noChangeArrowheads="1"/>
            </p:cNvSpPr>
            <p:nvPr/>
          </p:nvSpPr>
          <p:spPr bwMode="auto">
            <a:xfrm>
              <a:off x="685800" y="3733800"/>
              <a:ext cx="795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DOP</a:t>
              </a:r>
            </a:p>
          </p:txBody>
        </p:sp>
        <p:sp>
          <p:nvSpPr>
            <p:cNvPr id="70672" name="Text Box 13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795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DOP</a:t>
              </a:r>
            </a:p>
          </p:txBody>
        </p:sp>
        <p:sp>
          <p:nvSpPr>
            <p:cNvPr id="70673" name="Line 14"/>
            <p:cNvSpPr>
              <a:spLocks noChangeShapeType="1"/>
            </p:cNvSpPr>
            <p:nvPr/>
          </p:nvSpPr>
          <p:spPr bwMode="auto">
            <a:xfrm>
              <a:off x="8077200" y="3352800"/>
              <a:ext cx="0" cy="1828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74" name="Line 15"/>
            <p:cNvSpPr>
              <a:spLocks noChangeShapeType="1"/>
            </p:cNvSpPr>
            <p:nvPr/>
          </p:nvSpPr>
          <p:spPr bwMode="auto">
            <a:xfrm flipH="1" flipV="1">
              <a:off x="2514600" y="4953000"/>
              <a:ext cx="457200" cy="685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75" name="Text Box 16"/>
            <p:cNvSpPr txBox="1">
              <a:spLocks noChangeArrowheads="1"/>
            </p:cNvSpPr>
            <p:nvPr/>
          </p:nvSpPr>
          <p:spPr bwMode="auto">
            <a:xfrm>
              <a:off x="2251075" y="5603875"/>
              <a:ext cx="14430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near plane</a:t>
              </a:r>
            </a:p>
          </p:txBody>
        </p:sp>
        <p:sp>
          <p:nvSpPr>
            <p:cNvPr id="70676" name="Line 17"/>
            <p:cNvSpPr>
              <a:spLocks noChangeShapeType="1"/>
            </p:cNvSpPr>
            <p:nvPr/>
          </p:nvSpPr>
          <p:spPr bwMode="auto">
            <a:xfrm flipH="1" flipV="1">
              <a:off x="3276600" y="3733800"/>
              <a:ext cx="381000" cy="990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77" name="Text Box 18"/>
            <p:cNvSpPr txBox="1">
              <a:spLocks noChangeArrowheads="1"/>
            </p:cNvSpPr>
            <p:nvPr/>
          </p:nvSpPr>
          <p:spPr bwMode="auto">
            <a:xfrm>
              <a:off x="3352800" y="4800600"/>
              <a:ext cx="12573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far plane</a:t>
              </a:r>
            </a:p>
          </p:txBody>
        </p:sp>
        <p:sp>
          <p:nvSpPr>
            <p:cNvPr id="70678" name="Line 19"/>
            <p:cNvSpPr>
              <a:spLocks noChangeShapeType="1"/>
            </p:cNvSpPr>
            <p:nvPr/>
          </p:nvSpPr>
          <p:spPr bwMode="auto">
            <a:xfrm>
              <a:off x="2514600" y="3429000"/>
              <a:ext cx="0" cy="609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79" name="Text Box 20"/>
            <p:cNvSpPr txBox="1">
              <a:spLocks noChangeArrowheads="1"/>
            </p:cNvSpPr>
            <p:nvPr/>
          </p:nvSpPr>
          <p:spPr bwMode="auto">
            <a:xfrm>
              <a:off x="2057400" y="2971800"/>
              <a:ext cx="9271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object</a:t>
              </a:r>
            </a:p>
          </p:txBody>
        </p:sp>
        <p:sp>
          <p:nvSpPr>
            <p:cNvPr id="70680" name="Line 22"/>
            <p:cNvSpPr>
              <a:spLocks noChangeShapeType="1"/>
            </p:cNvSpPr>
            <p:nvPr/>
          </p:nvSpPr>
          <p:spPr bwMode="auto">
            <a:xfrm flipV="1">
              <a:off x="1295400" y="4953000"/>
              <a:ext cx="609600" cy="609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70681" name="Text Box 23"/>
            <p:cNvSpPr txBox="1">
              <a:spLocks noChangeArrowheads="1"/>
            </p:cNvSpPr>
            <p:nvPr/>
          </p:nvSpPr>
          <p:spPr bwMode="auto">
            <a:xfrm>
              <a:off x="762000" y="5486400"/>
              <a:ext cx="11811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clipping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volume</a:t>
              </a:r>
            </a:p>
          </p:txBody>
        </p:sp>
        <p:sp>
          <p:nvSpPr>
            <p:cNvPr id="70682" name="Text Box 24"/>
            <p:cNvSpPr txBox="1">
              <a:spLocks noChangeArrowheads="1"/>
            </p:cNvSpPr>
            <p:nvPr/>
          </p:nvSpPr>
          <p:spPr bwMode="auto">
            <a:xfrm>
              <a:off x="5791200" y="5257800"/>
              <a:ext cx="8810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i="1">
                  <a:latin typeface="Arial" charset="0"/>
                </a:rPr>
                <a:t>z</a:t>
              </a:r>
              <a:r>
                <a:rPr lang="en-US" altLang="zh-TW" sz="1800">
                  <a:latin typeface="Arial" charset="0"/>
                </a:rPr>
                <a:t> = -1</a:t>
              </a:r>
            </a:p>
          </p:txBody>
        </p:sp>
        <p:sp>
          <p:nvSpPr>
            <p:cNvPr id="70683" name="Text Box 25"/>
            <p:cNvSpPr txBox="1">
              <a:spLocks noChangeArrowheads="1"/>
            </p:cNvSpPr>
            <p:nvPr/>
          </p:nvSpPr>
          <p:spPr bwMode="auto">
            <a:xfrm>
              <a:off x="5880100" y="3048000"/>
              <a:ext cx="8556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i="1">
                  <a:latin typeface="Arial" charset="0"/>
                </a:rPr>
                <a:t>z</a:t>
              </a:r>
              <a:r>
                <a:rPr lang="en-US" altLang="zh-TW" sz="1800">
                  <a:latin typeface="Arial" charset="0"/>
                </a:rPr>
                <a:t> =  1</a:t>
              </a:r>
            </a:p>
          </p:txBody>
        </p:sp>
        <p:sp>
          <p:nvSpPr>
            <p:cNvPr id="70684" name="Text Box 26"/>
            <p:cNvSpPr txBox="1">
              <a:spLocks noChangeArrowheads="1"/>
            </p:cNvSpPr>
            <p:nvPr/>
          </p:nvSpPr>
          <p:spPr bwMode="auto">
            <a:xfrm>
              <a:off x="4487863" y="4343400"/>
              <a:ext cx="8969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i="1">
                  <a:latin typeface="Arial" charset="0"/>
                </a:rPr>
                <a:t>x</a:t>
              </a:r>
              <a:r>
                <a:rPr lang="en-US" altLang="zh-TW" sz="1800">
                  <a:latin typeface="Arial" charset="0"/>
                </a:rPr>
                <a:t> = -1</a:t>
              </a:r>
            </a:p>
          </p:txBody>
        </p:sp>
        <p:sp>
          <p:nvSpPr>
            <p:cNvPr id="70685" name="Text Box 27"/>
            <p:cNvSpPr txBox="1">
              <a:spLocks noChangeArrowheads="1"/>
            </p:cNvSpPr>
            <p:nvPr/>
          </p:nvSpPr>
          <p:spPr bwMode="auto">
            <a:xfrm>
              <a:off x="7162800" y="4648200"/>
              <a:ext cx="7953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 i="1">
                  <a:latin typeface="Arial" charset="0"/>
                </a:rPr>
                <a:t>x</a:t>
              </a:r>
              <a:r>
                <a:rPr lang="en-US" altLang="zh-TW" sz="1800">
                  <a:latin typeface="Arial" charset="0"/>
                </a:rPr>
                <a:t> = 1</a:t>
              </a:r>
            </a:p>
          </p:txBody>
        </p:sp>
        <p:sp>
          <p:nvSpPr>
            <p:cNvPr id="70686" name="Line 28"/>
            <p:cNvSpPr>
              <a:spLocks noChangeShapeType="1"/>
            </p:cNvSpPr>
            <p:nvPr/>
          </p:nvSpPr>
          <p:spPr bwMode="auto">
            <a:xfrm flipH="1" flipV="1">
              <a:off x="6553200" y="4648200"/>
              <a:ext cx="381000" cy="1219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</p:grpSp>
      <p:sp>
        <p:nvSpPr>
          <p:cNvPr id="70663" name="Text Box 29"/>
          <p:cNvSpPr txBox="1">
            <a:spLocks noChangeArrowheads="1"/>
          </p:cNvSpPr>
          <p:nvPr/>
        </p:nvSpPr>
        <p:spPr bwMode="auto">
          <a:xfrm>
            <a:off x="5743575" y="5715000"/>
            <a:ext cx="2508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 distorted object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(projects correctly)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14C3DF1-5E54-452E-9E47-30BBFCE4DDE7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Simple Perspective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700" smtClean="0"/>
              <a:t>Consider a simple perspective with the COP at the origin, the near clipping plane at </a:t>
            </a:r>
            <a:r>
              <a:rPr lang="en-US" altLang="zh-TW" sz="2700" i="1" smtClean="0">
                <a:latin typeface="Times New Roman" pitchFamily="18" charset="0"/>
              </a:rPr>
              <a:t>z </a:t>
            </a:r>
            <a:r>
              <a:rPr lang="en-US" altLang="zh-TW" sz="2700" smtClean="0"/>
              <a:t>= -1, and a 90 degree field of view determined by the planes </a:t>
            </a:r>
          </a:p>
          <a:p>
            <a:pPr>
              <a:buFontTx/>
              <a:buNone/>
            </a:pPr>
            <a:r>
              <a:rPr lang="en-US" altLang="zh-TW" sz="2700" smtClean="0"/>
              <a:t>  </a:t>
            </a:r>
            <a:r>
              <a:rPr lang="en-US" altLang="zh-TW" sz="2700" i="1" smtClean="0">
                <a:latin typeface="Times New Roman" pitchFamily="18" charset="0"/>
              </a:rPr>
              <a:t>x =</a:t>
            </a:r>
            <a:r>
              <a:rPr lang="en-US" altLang="zh-TW" sz="2700" smtClean="0"/>
              <a:t> </a:t>
            </a:r>
            <a:r>
              <a:rPr lang="en-US" altLang="zh-TW" sz="2700" smtClean="0">
                <a:sym typeface="Symbol" pitchFamily="18" charset="2"/>
              </a:rPr>
              <a:t> </a:t>
            </a:r>
            <a:r>
              <a:rPr lang="en-US" altLang="zh-TW" sz="2700" i="1" smtClean="0">
                <a:latin typeface="Times New Roman" pitchFamily="18" charset="0"/>
                <a:sym typeface="Symbol" pitchFamily="18" charset="2"/>
              </a:rPr>
              <a:t>z</a:t>
            </a:r>
            <a:r>
              <a:rPr lang="en-US" altLang="zh-TW" sz="2700" smtClean="0">
                <a:sym typeface="Symbol" pitchFamily="18" charset="2"/>
              </a:rPr>
              <a:t>, </a:t>
            </a:r>
            <a:r>
              <a:rPr lang="en-US" altLang="zh-TW" sz="2700" i="1" smtClean="0">
                <a:latin typeface="Times New Roman" pitchFamily="18" charset="0"/>
                <a:sym typeface="Symbol" pitchFamily="18" charset="2"/>
              </a:rPr>
              <a:t>y =</a:t>
            </a:r>
            <a:r>
              <a:rPr lang="en-US" altLang="zh-TW" sz="2700" smtClean="0">
                <a:sym typeface="Symbol" pitchFamily="18" charset="2"/>
              </a:rPr>
              <a:t>  </a:t>
            </a:r>
            <a:r>
              <a:rPr lang="en-US" altLang="zh-TW" sz="2700" i="1" smtClean="0">
                <a:latin typeface="Times New Roman" pitchFamily="18" charset="0"/>
                <a:sym typeface="Symbol" pitchFamily="18" charset="2"/>
              </a:rPr>
              <a:t>z</a:t>
            </a:r>
          </a:p>
        </p:txBody>
      </p:sp>
      <p:pic>
        <p:nvPicPr>
          <p:cNvPr id="71686" name="Picture 5" descr="C:\BOOK\OpenGL\Paul Final\Art\jpeg\AN05F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37338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13C0A98-2746-4EBD-9201-288E225B89E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Perspective Matrices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mtClean="0"/>
              <a:t>Simple projection matrix in homogeneous coordinates</a:t>
            </a:r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endParaRPr lang="en-US" altLang="zh-TW" smtClean="0"/>
          </a:p>
          <a:p>
            <a:pPr>
              <a:buFontTx/>
              <a:buNone/>
            </a:pPr>
            <a:r>
              <a:rPr lang="en-US" altLang="zh-TW" smtClean="0"/>
              <a:t>Note that this matrix is independent of the far clipping plane</a:t>
            </a:r>
          </a:p>
        </p:txBody>
      </p:sp>
      <p:graphicFrame>
        <p:nvGraphicFramePr>
          <p:cNvPr id="72710" name="Object 2"/>
          <p:cNvGraphicFramePr>
            <a:graphicFrameLocks noChangeAspect="1"/>
          </p:cNvGraphicFramePr>
          <p:nvPr/>
        </p:nvGraphicFramePr>
        <p:xfrm>
          <a:off x="3733800" y="2590800"/>
          <a:ext cx="21717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Equation" r:id="rId4" imgW="990600" imgH="914400" progId="Equation.3">
                  <p:embed/>
                </p:oleObj>
              </mc:Choice>
              <mc:Fallback>
                <p:oleObj name="Equation" r:id="rId4" imgW="9906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21717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1" name="Text Box 6"/>
          <p:cNvSpPr txBox="1">
            <a:spLocks noChangeArrowheads="1"/>
          </p:cNvSpPr>
          <p:nvPr/>
        </p:nvSpPr>
        <p:spPr bwMode="auto">
          <a:xfrm>
            <a:off x="2819400" y="32766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M</a:t>
            </a:r>
            <a:r>
              <a:rPr lang="en-US" altLang="zh-TW" sz="1800">
                <a:latin typeface="Arial" charset="0"/>
              </a:rPr>
              <a:t>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B9AE0EA-6747-42A5-8B77-1AAFE0B8E23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Generalization</a:t>
            </a:r>
          </a:p>
        </p:txBody>
      </p:sp>
      <p:graphicFrame>
        <p:nvGraphicFramePr>
          <p:cNvPr id="73733" name="Object 2"/>
          <p:cNvGraphicFramePr>
            <a:graphicFrameLocks noChangeAspect="1"/>
          </p:cNvGraphicFramePr>
          <p:nvPr/>
        </p:nvGraphicFramePr>
        <p:xfrm>
          <a:off x="3486150" y="1600200"/>
          <a:ext cx="21717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3" name="Equation" r:id="rId3" imgW="990600" imgH="914400" progId="Equation.3">
                  <p:embed/>
                </p:oleObj>
              </mc:Choice>
              <mc:Fallback>
                <p:oleObj name="Equation" r:id="rId3" imgW="9906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0" y="1600200"/>
                        <a:ext cx="21717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Box 6"/>
          <p:cNvSpPr>
            <a:spLocks noGrp="1" noChangeArrowheads="1"/>
          </p:cNvSpPr>
          <p:nvPr>
            <p:ph type="body" idx="1"/>
          </p:nvPr>
        </p:nvSpPr>
        <p:spPr>
          <a:xfrm>
            <a:off x="2743200" y="2362200"/>
            <a:ext cx="609600" cy="381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smtClean="0">
                <a:latin typeface="Times New Roman" pitchFamily="18" charset="0"/>
              </a:rPr>
              <a:t>N</a:t>
            </a:r>
            <a:r>
              <a:rPr lang="en-US" altLang="zh-TW" sz="2000" smtClean="0">
                <a:latin typeface="Times New Roman" pitchFamily="18" charset="0"/>
              </a:rPr>
              <a:t> =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216025" y="3810000"/>
            <a:ext cx="671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after perspective division, the point (</a:t>
            </a:r>
            <a:r>
              <a:rPr lang="en-US" altLang="zh-TW" sz="1800" i="1">
                <a:latin typeface="Arial" charset="0"/>
              </a:rPr>
              <a:t>x, y, z</a:t>
            </a:r>
            <a:r>
              <a:rPr lang="en-US" altLang="zh-TW" sz="1800">
                <a:latin typeface="Arial" charset="0"/>
              </a:rPr>
              <a:t>, 1) goes to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1631950" y="4384675"/>
            <a:ext cx="1500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x’’</a:t>
            </a:r>
            <a:r>
              <a:rPr lang="en-US" altLang="zh-TW" sz="1800">
                <a:latin typeface="Arial" charset="0"/>
              </a:rPr>
              <a:t> = -</a:t>
            </a:r>
            <a:r>
              <a:rPr lang="en-US" altLang="zh-TW" sz="1800" i="1">
                <a:latin typeface="Arial" charset="0"/>
              </a:rPr>
              <a:t>x/z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y’’ = -y/z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i="1">
                <a:latin typeface="Arial" charset="0"/>
              </a:rPr>
              <a:t>Z’’</a:t>
            </a:r>
            <a:r>
              <a:rPr lang="en-US" altLang="zh-TW" sz="1800">
                <a:latin typeface="Arial" charset="0"/>
              </a:rPr>
              <a:t> = -(</a:t>
            </a:r>
            <a:r>
              <a:rPr lang="en-US" altLang="zh-TW" sz="1800">
                <a:latin typeface="Symbol" pitchFamily="18" charset="2"/>
              </a:rPr>
              <a:t>a</a:t>
            </a:r>
            <a:r>
              <a:rPr lang="en-US" altLang="zh-TW" sz="1800">
                <a:latin typeface="Arial" charset="0"/>
              </a:rPr>
              <a:t>+</a:t>
            </a:r>
            <a:r>
              <a:rPr lang="en-US" altLang="zh-TW" sz="1800">
                <a:latin typeface="Symbol" pitchFamily="18" charset="2"/>
              </a:rPr>
              <a:t>b</a:t>
            </a:r>
            <a:r>
              <a:rPr lang="en-US" altLang="zh-TW" sz="1800">
                <a:latin typeface="Arial" charset="0"/>
              </a:rPr>
              <a:t>/</a:t>
            </a:r>
            <a:r>
              <a:rPr lang="en-US" altLang="zh-TW" sz="1800" i="1">
                <a:latin typeface="Arial" charset="0"/>
              </a:rPr>
              <a:t>z</a:t>
            </a:r>
            <a:r>
              <a:rPr lang="en-US" altLang="zh-TW" sz="1800">
                <a:latin typeface="Arial" charset="0"/>
              </a:rPr>
              <a:t>)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1295400" y="5562600"/>
            <a:ext cx="6094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which projects orthogonally to the desired point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regardless of </a:t>
            </a:r>
            <a:r>
              <a:rPr lang="en-US" altLang="zh-TW" sz="1800">
                <a:latin typeface="Symbol" pitchFamily="18" charset="2"/>
              </a:rPr>
              <a:t>a </a:t>
            </a:r>
            <a:r>
              <a:rPr lang="en-US" altLang="zh-TW" sz="1800">
                <a:latin typeface="Arial" charset="0"/>
              </a:rPr>
              <a:t>and </a:t>
            </a:r>
            <a:r>
              <a:rPr lang="en-US" altLang="zh-TW" sz="1800">
                <a:latin typeface="Symbol" pitchFamily="18" charset="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F0E1C90-01CB-49BB-8777-DA7BAB9EDA85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Picking </a:t>
            </a:r>
            <a:r>
              <a:rPr lang="en-US" altLang="zh-TW" sz="4100" smtClean="0">
                <a:latin typeface="Symbol" pitchFamily="18" charset="2"/>
              </a:rPr>
              <a:t>a</a:t>
            </a:r>
            <a:r>
              <a:rPr lang="en-US" altLang="zh-TW" sz="4100" smtClean="0"/>
              <a:t> and </a:t>
            </a:r>
            <a:r>
              <a:rPr lang="en-US" altLang="zh-TW" sz="4100" smtClean="0">
                <a:latin typeface="Symbol" pitchFamily="18" charset="2"/>
              </a:rPr>
              <a:t>b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1676400"/>
            <a:ext cx="145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If we pick</a:t>
            </a:r>
          </a:p>
        </p:txBody>
      </p:sp>
      <p:graphicFrame>
        <p:nvGraphicFramePr>
          <p:cNvPr id="74757" name="Object 2"/>
          <p:cNvGraphicFramePr>
            <a:graphicFrameLocks noChangeAspect="1"/>
          </p:cNvGraphicFramePr>
          <p:nvPr/>
        </p:nvGraphicFramePr>
        <p:xfrm>
          <a:off x="2200275" y="2060575"/>
          <a:ext cx="21224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1" name="方程式" r:id="rId4" imgW="1002865" imgH="393529" progId="Equation.3">
                  <p:embed/>
                </p:oleObj>
              </mc:Choice>
              <mc:Fallback>
                <p:oleObj name="方程式" r:id="rId4" imgW="1002865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2060575"/>
                        <a:ext cx="212248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3"/>
          <p:cNvGraphicFramePr>
            <a:graphicFrameLocks noChangeAspect="1"/>
          </p:cNvGraphicFramePr>
          <p:nvPr/>
        </p:nvGraphicFramePr>
        <p:xfrm>
          <a:off x="2155825" y="2997200"/>
          <a:ext cx="26035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方程式" r:id="rId6" imgW="1193800" imgH="393700" progId="Equation.3">
                  <p:embed/>
                </p:oleObj>
              </mc:Choice>
              <mc:Fallback>
                <p:oleObj name="方程式" r:id="rId6" imgW="11938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2997200"/>
                        <a:ext cx="26035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9" name="Text Box 9"/>
          <p:cNvSpPr txBox="1">
            <a:spLocks noChangeArrowheads="1"/>
          </p:cNvSpPr>
          <p:nvPr/>
        </p:nvSpPr>
        <p:spPr bwMode="auto">
          <a:xfrm>
            <a:off x="881063" y="4191000"/>
            <a:ext cx="59864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the near plane is mapped to </a:t>
            </a:r>
            <a:r>
              <a:rPr lang="en-US" altLang="zh-TW" sz="1800" i="1">
                <a:latin typeface="Arial" charset="0"/>
              </a:rPr>
              <a:t>z</a:t>
            </a:r>
            <a:r>
              <a:rPr lang="en-US" altLang="zh-TW" sz="1800">
                <a:latin typeface="Arial" charset="0"/>
              </a:rPr>
              <a:t> = -1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the far plane is mapped to </a:t>
            </a:r>
            <a:r>
              <a:rPr lang="en-US" altLang="zh-TW" sz="1800" i="1">
                <a:latin typeface="Arial" charset="0"/>
              </a:rPr>
              <a:t>z</a:t>
            </a:r>
            <a:r>
              <a:rPr lang="en-US" altLang="zh-TW" sz="1800">
                <a:latin typeface="Arial" charset="0"/>
              </a:rPr>
              <a:t> =1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and the sides are mapped to </a:t>
            </a:r>
            <a:r>
              <a:rPr lang="en-US" altLang="zh-TW" sz="1800" i="1">
                <a:latin typeface="Arial" charset="0"/>
              </a:rPr>
              <a:t>x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>
                <a:latin typeface="Arial" charset="0"/>
                <a:sym typeface="Symbol" pitchFamily="18" charset="2"/>
              </a:rPr>
              <a:t> 1, </a:t>
            </a:r>
            <a:r>
              <a:rPr lang="en-US" altLang="zh-TW" sz="1800" i="1">
                <a:latin typeface="Arial" charset="0"/>
                <a:sym typeface="Symbol" pitchFamily="18" charset="2"/>
              </a:rPr>
              <a:t>y</a:t>
            </a:r>
            <a:r>
              <a:rPr lang="en-US" altLang="zh-TW" sz="1800">
                <a:latin typeface="Arial" charset="0"/>
                <a:sym typeface="Symbol" pitchFamily="18" charset="2"/>
              </a:rPr>
              <a:t> =  1</a:t>
            </a:r>
          </a:p>
        </p:txBody>
      </p:sp>
      <p:sp>
        <p:nvSpPr>
          <p:cNvPr id="74760" name="Text Box 10"/>
          <p:cNvSpPr txBox="1">
            <a:spLocks noChangeArrowheads="1"/>
          </p:cNvSpPr>
          <p:nvPr/>
        </p:nvSpPr>
        <p:spPr bwMode="auto">
          <a:xfrm>
            <a:off x="533400" y="5562600"/>
            <a:ext cx="841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Hence the new clipping volume is the default clipping volume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9FB95AE-A74A-4CD2-8503-E6B1FE2503F6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Normalization Transformation</a:t>
            </a:r>
          </a:p>
        </p:txBody>
      </p:sp>
      <p:pic>
        <p:nvPicPr>
          <p:cNvPr id="75781" name="Picture 5" descr="C:\BOOK\OpenGL\Paul Final\Art\jpeg\AN05F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362200"/>
            <a:ext cx="840105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Line 6"/>
          <p:cNvSpPr>
            <a:spLocks noChangeShapeType="1"/>
          </p:cNvSpPr>
          <p:nvPr/>
        </p:nvSpPr>
        <p:spPr bwMode="auto">
          <a:xfrm flipV="1">
            <a:off x="1295400" y="3657600"/>
            <a:ext cx="5334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H="1" flipV="1">
            <a:off x="2743200" y="4114800"/>
            <a:ext cx="5334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5784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2286000" cy="5334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original clipping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smtClean="0">
                <a:latin typeface="Times New Roman" pitchFamily="18" charset="0"/>
              </a:rPr>
              <a:t>     volume</a:t>
            </a:r>
          </a:p>
        </p:txBody>
      </p:sp>
      <p:sp>
        <p:nvSpPr>
          <p:cNvPr id="75785" name="Text Box 10"/>
          <p:cNvSpPr txBox="1">
            <a:spLocks noChangeArrowheads="1"/>
          </p:cNvSpPr>
          <p:nvPr/>
        </p:nvSpPr>
        <p:spPr bwMode="auto">
          <a:xfrm>
            <a:off x="2622550" y="5029200"/>
            <a:ext cx="194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original object</a:t>
            </a:r>
          </a:p>
        </p:txBody>
      </p:sp>
      <p:sp>
        <p:nvSpPr>
          <p:cNvPr id="75786" name="Line 12"/>
          <p:cNvSpPr>
            <a:spLocks noChangeShapeType="1"/>
          </p:cNvSpPr>
          <p:nvPr/>
        </p:nvSpPr>
        <p:spPr bwMode="auto">
          <a:xfrm flipV="1">
            <a:off x="5943600" y="4267200"/>
            <a:ext cx="6858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5787" name="Text Box 13"/>
          <p:cNvSpPr txBox="1">
            <a:spLocks noChangeArrowheads="1"/>
          </p:cNvSpPr>
          <p:nvPr/>
        </p:nvSpPr>
        <p:spPr bwMode="auto">
          <a:xfrm>
            <a:off x="5029200" y="5105400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new clipping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 volume</a:t>
            </a:r>
          </a:p>
        </p:txBody>
      </p:sp>
      <p:sp>
        <p:nvSpPr>
          <p:cNvPr id="75788" name="Line 15"/>
          <p:cNvSpPr>
            <a:spLocks noChangeShapeType="1"/>
          </p:cNvSpPr>
          <p:nvPr/>
        </p:nvSpPr>
        <p:spPr bwMode="auto">
          <a:xfrm>
            <a:off x="6705600" y="2667000"/>
            <a:ext cx="457200" cy="1066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5789" name="Text Box 16"/>
          <p:cNvSpPr txBox="1">
            <a:spLocks noChangeArrowheads="1"/>
          </p:cNvSpPr>
          <p:nvPr/>
        </p:nvSpPr>
        <p:spPr bwMode="auto">
          <a:xfrm>
            <a:off x="5562600" y="1905000"/>
            <a:ext cx="2305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distorted object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projects correctly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2995EF9-5E7C-4E5A-AAAB-6B92B64B76E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100" smtClean="0"/>
              <a:t>Normalization and Hidden-Surface Removal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700" smtClean="0"/>
              <a:t>Although our selection of the form of the perspective matrices may appear somewhat arbitrary, it was chosen so that if </a:t>
            </a:r>
            <a:r>
              <a:rPr lang="en-US" altLang="zh-TW" sz="2700" i="1" smtClean="0">
                <a:latin typeface="Times New Roman" pitchFamily="18" charset="0"/>
              </a:rPr>
              <a:t>z</a:t>
            </a:r>
            <a:r>
              <a:rPr lang="en-US" altLang="zh-TW" sz="2700" baseline="-25000" smtClean="0">
                <a:latin typeface="Times New Roman" pitchFamily="18" charset="0"/>
              </a:rPr>
              <a:t>1</a:t>
            </a:r>
            <a:r>
              <a:rPr lang="en-US" altLang="zh-TW" sz="2700" smtClean="0">
                <a:latin typeface="Times New Roman" pitchFamily="18" charset="0"/>
              </a:rPr>
              <a:t> &gt; </a:t>
            </a:r>
            <a:r>
              <a:rPr lang="en-US" altLang="zh-TW" sz="2700" i="1" smtClean="0">
                <a:latin typeface="Times New Roman" pitchFamily="18" charset="0"/>
              </a:rPr>
              <a:t>z</a:t>
            </a:r>
            <a:r>
              <a:rPr lang="en-US" altLang="zh-TW" sz="2700" baseline="-25000" smtClean="0">
                <a:latin typeface="Times New Roman" pitchFamily="18" charset="0"/>
              </a:rPr>
              <a:t>2</a:t>
            </a:r>
            <a:r>
              <a:rPr lang="en-US" altLang="zh-TW" sz="2700" smtClean="0"/>
              <a:t> in the original clipping volume then the for the transformed points </a:t>
            </a:r>
            <a:r>
              <a:rPr lang="en-US" altLang="zh-TW" sz="2700" i="1" smtClean="0"/>
              <a:t>z</a:t>
            </a:r>
            <a:r>
              <a:rPr lang="en-US" altLang="zh-TW" sz="2700" baseline="-25000" smtClean="0">
                <a:latin typeface="Times New Roman" pitchFamily="18" charset="0"/>
              </a:rPr>
              <a:t>1</a:t>
            </a:r>
            <a:r>
              <a:rPr lang="en-US" altLang="zh-TW" sz="2700" smtClean="0"/>
              <a:t>’ &gt; </a:t>
            </a:r>
            <a:r>
              <a:rPr lang="en-US" altLang="zh-TW" sz="2700" i="1" smtClean="0"/>
              <a:t>z</a:t>
            </a:r>
            <a:r>
              <a:rPr lang="en-US" altLang="zh-TW" sz="2700" baseline="-25000" smtClean="0">
                <a:latin typeface="Times New Roman" pitchFamily="18" charset="0"/>
              </a:rPr>
              <a:t>2</a:t>
            </a:r>
            <a:r>
              <a:rPr lang="en-US" altLang="zh-TW" sz="2700" smtClean="0"/>
              <a:t>’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Thus hidden surface removal works if we first apply the normalization transformation</a:t>
            </a:r>
          </a:p>
          <a:p>
            <a:pPr>
              <a:lnSpc>
                <a:spcPct val="90000"/>
              </a:lnSpc>
            </a:pPr>
            <a:r>
              <a:rPr lang="en-US" altLang="zh-TW" sz="2700" smtClean="0"/>
              <a:t>However, the formula </a:t>
            </a:r>
            <a:r>
              <a:rPr lang="en-US" altLang="zh-TW" sz="2400" i="1" smtClean="0">
                <a:latin typeface="Times New Roman" pitchFamily="18" charset="0"/>
              </a:rPr>
              <a:t>z</a:t>
            </a:r>
            <a:r>
              <a:rPr lang="en-US" altLang="zh-TW" sz="2400" smtClean="0">
                <a:latin typeface="Times New Roman" pitchFamily="18" charset="0"/>
              </a:rPr>
              <a:t>’’ = -(</a:t>
            </a:r>
            <a:r>
              <a:rPr lang="en-US" altLang="zh-TW" sz="2400" smtClean="0">
                <a:latin typeface="Symbol" pitchFamily="18" charset="2"/>
              </a:rPr>
              <a:t>a</a:t>
            </a:r>
            <a:r>
              <a:rPr lang="en-US" altLang="zh-TW" sz="2400" smtClean="0">
                <a:latin typeface="Times New Roman" pitchFamily="18" charset="0"/>
              </a:rPr>
              <a:t>+</a:t>
            </a:r>
            <a:r>
              <a:rPr lang="en-US" altLang="zh-TW" sz="2400" smtClean="0">
                <a:latin typeface="Symbol" pitchFamily="18" charset="2"/>
              </a:rPr>
              <a:t>b</a:t>
            </a:r>
            <a:r>
              <a:rPr lang="en-US" altLang="zh-TW" sz="2400" smtClean="0">
                <a:latin typeface="Times New Roman" pitchFamily="18" charset="0"/>
              </a:rPr>
              <a:t>/</a:t>
            </a:r>
            <a:r>
              <a:rPr lang="en-US" altLang="zh-TW" sz="2400" i="1" smtClean="0">
                <a:latin typeface="Times New Roman" pitchFamily="18" charset="0"/>
              </a:rPr>
              <a:t>z</a:t>
            </a:r>
            <a:r>
              <a:rPr lang="en-US" altLang="zh-TW" sz="2400" smtClean="0">
                <a:latin typeface="Times New Roman" pitchFamily="18" charset="0"/>
              </a:rPr>
              <a:t>) </a:t>
            </a:r>
            <a:r>
              <a:rPr lang="en-US" altLang="zh-TW" sz="2700" smtClean="0"/>
              <a:t>implies that the distances are distorted by the normalization which can cause numerical problems especially if the near distance is small</a:t>
            </a:r>
          </a:p>
          <a:p>
            <a:pPr>
              <a:lnSpc>
                <a:spcPct val="90000"/>
              </a:lnSpc>
            </a:pPr>
            <a:endParaRPr lang="en-US" altLang="zh-TW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60ED47CC-0989-4553-9B43-1015BA5DE60A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100" smtClean="0"/>
              <a:t>OpenGL Perspective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724400"/>
          </a:xfrm>
        </p:spPr>
        <p:txBody>
          <a:bodyPr/>
          <a:lstStyle/>
          <a:p>
            <a:r>
              <a:rPr lang="en-US" altLang="zh-TW" sz="2700" b="1" smtClean="0">
                <a:latin typeface="Courier New" pitchFamily="49" charset="0"/>
              </a:rPr>
              <a:t>glFrustum</a:t>
            </a:r>
            <a:r>
              <a:rPr lang="en-US" altLang="zh-TW" smtClean="0"/>
              <a:t> allows for an unsymmetric viewing frustum (although </a:t>
            </a:r>
            <a:r>
              <a:rPr lang="en-US" altLang="zh-TW" sz="2700" b="1" smtClean="0">
                <a:latin typeface="Courier New" pitchFamily="49" charset="0"/>
              </a:rPr>
              <a:t>gluPerspective</a:t>
            </a:r>
            <a:r>
              <a:rPr lang="en-US" altLang="zh-TW" smtClean="0"/>
              <a:t> does not)</a:t>
            </a:r>
          </a:p>
        </p:txBody>
      </p:sp>
      <p:pic>
        <p:nvPicPr>
          <p:cNvPr id="77830" name="Picture 5" descr="C:\BOOK\OpenGL\Paul Final\Art\jpeg\AN05F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143250"/>
            <a:ext cx="717232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A1AA553E-E547-40FD-9E8E-CF8028F248CE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048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Perspective vs Parallel</a:t>
            </a:r>
          </a:p>
        </p:txBody>
      </p:sp>
      <p:sp>
        <p:nvSpPr>
          <p:cNvPr id="1434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Computer graphics treats all projections the same and implements them with a single pipeline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Classical viewing developed different techniques for drawing each type of projection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Fundamental distinction is between parallel and perspective viewing even though mathematically parallel viewing is the limit of perspective viewing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77C06FB0-0390-47C6-9E5F-846DF61A1AD3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OpenGL Perspective Matrix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The normalization in </a:t>
            </a:r>
            <a:r>
              <a:rPr lang="en-US" altLang="zh-TW" sz="2700" b="1" smtClean="0">
                <a:latin typeface="Courier New" pitchFamily="49" charset="0"/>
              </a:rPr>
              <a:t>glFrustum </a:t>
            </a:r>
            <a:r>
              <a:rPr lang="en-US" altLang="zh-TW" smtClean="0"/>
              <a:t>requires an initial shear to form a right viewing pyramid, followed by a scaling to get the normalized perspective volume. Finally, the perspective matrix results in needing only a final orthogonal transformation</a:t>
            </a:r>
          </a:p>
        </p:txBody>
      </p:sp>
      <p:sp>
        <p:nvSpPr>
          <p:cNvPr id="78854" name="Text Box 4"/>
          <p:cNvSpPr txBox="1">
            <a:spLocks noChangeArrowheads="1"/>
          </p:cNvSpPr>
          <p:nvPr/>
        </p:nvSpPr>
        <p:spPr bwMode="auto">
          <a:xfrm>
            <a:off x="3251200" y="47244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Arial" charset="0"/>
              </a:rPr>
              <a:t>P</a:t>
            </a:r>
            <a:r>
              <a:rPr lang="en-US" altLang="zh-TW" sz="1800">
                <a:latin typeface="Arial" charset="0"/>
              </a:rPr>
              <a:t> = </a:t>
            </a:r>
            <a:r>
              <a:rPr lang="en-US" altLang="zh-TW" sz="1800" b="1">
                <a:latin typeface="Arial" charset="0"/>
              </a:rPr>
              <a:t>NSH</a:t>
            </a:r>
          </a:p>
        </p:txBody>
      </p:sp>
      <p:sp>
        <p:nvSpPr>
          <p:cNvPr id="78855" name="Line 5"/>
          <p:cNvSpPr>
            <a:spLocks noChangeShapeType="1"/>
          </p:cNvSpPr>
          <p:nvPr/>
        </p:nvSpPr>
        <p:spPr bwMode="auto">
          <a:xfrm flipV="1">
            <a:off x="2895600" y="5105400"/>
            <a:ext cx="10668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1219200" y="5562600"/>
            <a:ext cx="2941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our previously defined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perspective matrix</a:t>
            </a:r>
          </a:p>
        </p:txBody>
      </p:sp>
      <p:sp>
        <p:nvSpPr>
          <p:cNvPr id="78857" name="Line 7"/>
          <p:cNvSpPr>
            <a:spLocks noChangeShapeType="1"/>
          </p:cNvSpPr>
          <p:nvPr/>
        </p:nvSpPr>
        <p:spPr bwMode="auto">
          <a:xfrm flipH="1" flipV="1">
            <a:off x="4343400" y="5105400"/>
            <a:ext cx="9144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78858" name="Text Box 8"/>
          <p:cNvSpPr txBox="1">
            <a:spLocks noChangeArrowheads="1"/>
          </p:cNvSpPr>
          <p:nvPr/>
        </p:nvSpPr>
        <p:spPr bwMode="auto">
          <a:xfrm>
            <a:off x="4244975" y="5680075"/>
            <a:ext cx="202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shear and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7A930A5-91AB-4F36-B616-6C70C5F0CBF5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 © Addison-Wesley 2009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Why do we do it this way?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Normalization allows for a single pipeline for both perspective and orthogonal viewing</a:t>
            </a:r>
          </a:p>
          <a:p>
            <a:r>
              <a:rPr lang="en-US" altLang="zh-TW" smtClean="0"/>
              <a:t>We stay in four dimensional homogeneous coordinates as long as possible to retain three-dimensional information needed for hidden-surface removal and shading</a:t>
            </a:r>
          </a:p>
          <a:p>
            <a:r>
              <a:rPr lang="en-US" altLang="zh-TW" smtClean="0"/>
              <a:t>We simplify clipping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Building Models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8EE2284B-11C0-42AE-B8B7-E03A4A867A9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80900" name="文字版面配置區 1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ED0748C-8B88-4504-91F7-661F6F76B67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6248400" cy="10668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Objectives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620000" cy="4724400"/>
          </a:xfrm>
        </p:spPr>
        <p:txBody>
          <a:bodyPr/>
          <a:lstStyle/>
          <a:p>
            <a:r>
              <a:rPr lang="en-US" altLang="zh-TW" smtClean="0"/>
              <a:t>Introduce simple data structures for building polygonal models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Vertex lists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Edge lists</a:t>
            </a:r>
          </a:p>
          <a:p>
            <a:r>
              <a:rPr lang="en-US" altLang="zh-TW" smtClean="0"/>
              <a:t>OpenGL vertex arrays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Representing a Mesh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700" smtClean="0"/>
              <a:t>Consider a mesh</a:t>
            </a:r>
          </a:p>
          <a:p>
            <a:endParaRPr lang="en-US" altLang="zh-TW" sz="2700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z="2700" smtClean="0"/>
          </a:p>
          <a:p>
            <a:r>
              <a:rPr lang="en-US" altLang="zh-TW" sz="2700" smtClean="0"/>
              <a:t>There are 8 nodes and 12 edges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5 interior polygons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6 interior (shared) edges</a:t>
            </a:r>
          </a:p>
          <a:p>
            <a:r>
              <a:rPr lang="en-US" altLang="zh-TW" sz="2700" smtClean="0"/>
              <a:t>Each vertex has a location </a:t>
            </a:r>
            <a:r>
              <a:rPr lang="en-US" altLang="zh-TW" sz="2700" smtClean="0">
                <a:latin typeface="Times New Roman" pitchFamily="18" charset="0"/>
              </a:rPr>
              <a:t>v</a:t>
            </a:r>
            <a:r>
              <a:rPr lang="en-US" altLang="zh-TW" sz="2700" baseline="-25000" smtClean="0">
                <a:latin typeface="Times New Roman" pitchFamily="18" charset="0"/>
              </a:rPr>
              <a:t>i</a:t>
            </a:r>
            <a:r>
              <a:rPr lang="en-US" altLang="zh-TW" sz="2700" smtClean="0">
                <a:latin typeface="Times New Roman" pitchFamily="18" charset="0"/>
              </a:rPr>
              <a:t> = (x</a:t>
            </a:r>
            <a:r>
              <a:rPr lang="en-US" altLang="zh-TW" sz="2700" baseline="-25000" smtClean="0">
                <a:latin typeface="Times New Roman" pitchFamily="18" charset="0"/>
              </a:rPr>
              <a:t>i</a:t>
            </a:r>
            <a:r>
              <a:rPr lang="en-US" altLang="zh-TW" sz="2700" smtClean="0">
                <a:latin typeface="Times New Roman" pitchFamily="18" charset="0"/>
              </a:rPr>
              <a:t> y</a:t>
            </a:r>
            <a:r>
              <a:rPr lang="en-US" altLang="zh-TW" sz="2700" baseline="-25000" smtClean="0">
                <a:latin typeface="Times New Roman" pitchFamily="18" charset="0"/>
              </a:rPr>
              <a:t>i</a:t>
            </a:r>
            <a:r>
              <a:rPr lang="en-US" altLang="zh-TW" sz="2700" smtClean="0">
                <a:latin typeface="Times New Roman" pitchFamily="18" charset="0"/>
              </a:rPr>
              <a:t> z</a:t>
            </a:r>
            <a:r>
              <a:rPr lang="en-US" altLang="zh-TW" sz="2700" baseline="-25000" smtClean="0">
                <a:latin typeface="Times New Roman" pitchFamily="18" charset="0"/>
              </a:rPr>
              <a:t>i</a:t>
            </a:r>
            <a:r>
              <a:rPr lang="en-US" altLang="zh-TW" sz="2700" smtClean="0">
                <a:latin typeface="Times New Roman" pitchFamily="18" charset="0"/>
              </a:rPr>
              <a:t>)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829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D8F7DDDB-3284-478C-8D6A-60B317B5E70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s-ES" altLang="zh-TW" sz="1800">
              <a:latin typeface="Arial" charset="0"/>
            </a:endParaRPr>
          </a:p>
        </p:txBody>
      </p:sp>
      <p:grpSp>
        <p:nvGrpSpPr>
          <p:cNvPr id="82950" name="群組 40"/>
          <p:cNvGrpSpPr>
            <a:grpSpLocks noChangeAspect="1"/>
          </p:cNvGrpSpPr>
          <p:nvPr/>
        </p:nvGrpSpPr>
        <p:grpSpPr bwMode="auto">
          <a:xfrm>
            <a:off x="4143375" y="1928813"/>
            <a:ext cx="3292475" cy="2133600"/>
            <a:chOff x="1600200" y="1524000"/>
            <a:chExt cx="4114800" cy="2667000"/>
          </a:xfrm>
        </p:grpSpPr>
        <p:sp>
          <p:nvSpPr>
            <p:cNvPr id="82951" name="Freeform 6"/>
            <p:cNvSpPr>
              <a:spLocks/>
            </p:cNvSpPr>
            <p:nvPr/>
          </p:nvSpPr>
          <p:spPr bwMode="auto">
            <a:xfrm>
              <a:off x="2209800" y="1905000"/>
              <a:ext cx="2743200" cy="2209800"/>
            </a:xfrm>
            <a:custGeom>
              <a:avLst/>
              <a:gdLst>
                <a:gd name="T0" fmla="*/ 0 w 1728"/>
                <a:gd name="T1" fmla="*/ 2147483647 h 1392"/>
                <a:gd name="T2" fmla="*/ 2147483647 w 1728"/>
                <a:gd name="T3" fmla="*/ 2147483647 h 1392"/>
                <a:gd name="T4" fmla="*/ 2147483647 w 1728"/>
                <a:gd name="T5" fmla="*/ 0 h 1392"/>
                <a:gd name="T6" fmla="*/ 2147483647 w 1728"/>
                <a:gd name="T7" fmla="*/ 2147483647 h 1392"/>
                <a:gd name="T8" fmla="*/ 2147483647 w 1728"/>
                <a:gd name="T9" fmla="*/ 2147483647 h 1392"/>
                <a:gd name="T10" fmla="*/ 2147483647 w 1728"/>
                <a:gd name="T11" fmla="*/ 2147483647 h 1392"/>
                <a:gd name="T12" fmla="*/ 0 w 1728"/>
                <a:gd name="T13" fmla="*/ 2147483647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8"/>
                <a:gd name="T22" fmla="*/ 0 h 1392"/>
                <a:gd name="T23" fmla="*/ 1728 w 1728"/>
                <a:gd name="T24" fmla="*/ 1392 h 1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8" h="1392">
                  <a:moveTo>
                    <a:pt x="0" y="1008"/>
                  </a:moveTo>
                  <a:lnTo>
                    <a:pt x="288" y="144"/>
                  </a:lnTo>
                  <a:lnTo>
                    <a:pt x="1344" y="0"/>
                  </a:lnTo>
                  <a:lnTo>
                    <a:pt x="1728" y="432"/>
                  </a:lnTo>
                  <a:lnTo>
                    <a:pt x="1296" y="1152"/>
                  </a:lnTo>
                  <a:lnTo>
                    <a:pt x="672" y="1392"/>
                  </a:lnTo>
                  <a:lnTo>
                    <a:pt x="0" y="1008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2" name="Line 8"/>
            <p:cNvSpPr>
              <a:spLocks noChangeShapeType="1"/>
            </p:cNvSpPr>
            <p:nvPr/>
          </p:nvSpPr>
          <p:spPr bwMode="auto">
            <a:xfrm flipV="1">
              <a:off x="2209800" y="3048000"/>
              <a:ext cx="12954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 flipH="1">
              <a:off x="3276600" y="3048000"/>
              <a:ext cx="228600" cy="10668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 flipV="1">
              <a:off x="3505200" y="2590800"/>
              <a:ext cx="1447800" cy="4572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H="1" flipV="1">
              <a:off x="3276600" y="2514600"/>
              <a:ext cx="228600" cy="5334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V="1">
              <a:off x="3276600" y="1905000"/>
              <a:ext cx="1066800" cy="6096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H="1" flipV="1">
              <a:off x="2667000" y="2133600"/>
              <a:ext cx="609600" cy="38100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2958" name="Oval 14"/>
            <p:cNvSpPr>
              <a:spLocks noChangeArrowheads="1"/>
            </p:cNvSpPr>
            <p:nvPr/>
          </p:nvSpPr>
          <p:spPr bwMode="auto">
            <a:xfrm>
              <a:off x="21336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2590800" y="2057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0" name="Oval 16"/>
            <p:cNvSpPr>
              <a:spLocks noChangeArrowheads="1"/>
            </p:cNvSpPr>
            <p:nvPr/>
          </p:nvSpPr>
          <p:spPr bwMode="auto">
            <a:xfrm>
              <a:off x="3429000" y="2971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1" name="Oval 17"/>
            <p:cNvSpPr>
              <a:spLocks noChangeArrowheads="1"/>
            </p:cNvSpPr>
            <p:nvPr/>
          </p:nvSpPr>
          <p:spPr bwMode="auto">
            <a:xfrm>
              <a:off x="3200400" y="4038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4191000" y="3657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3" name="Oval 19"/>
            <p:cNvSpPr>
              <a:spLocks noChangeArrowheads="1"/>
            </p:cNvSpPr>
            <p:nvPr/>
          </p:nvSpPr>
          <p:spPr bwMode="auto">
            <a:xfrm>
              <a:off x="3200400" y="2438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4" name="Oval 20"/>
            <p:cNvSpPr>
              <a:spLocks noChangeArrowheads="1"/>
            </p:cNvSpPr>
            <p:nvPr/>
          </p:nvSpPr>
          <p:spPr bwMode="auto">
            <a:xfrm>
              <a:off x="4876800" y="2514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4191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1600200" y="32766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1</a:t>
              </a:r>
            </a:p>
          </p:txBody>
        </p:sp>
        <p:sp>
          <p:nvSpPr>
            <p:cNvPr id="82967" name="Text Box 23"/>
            <p:cNvSpPr txBox="1">
              <a:spLocks noChangeArrowheads="1"/>
            </p:cNvSpPr>
            <p:nvPr/>
          </p:nvSpPr>
          <p:spPr bwMode="auto">
            <a:xfrm>
              <a:off x="2819400" y="3505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2</a:t>
              </a:r>
            </a:p>
          </p:txBody>
        </p:sp>
        <p:sp>
          <p:nvSpPr>
            <p:cNvPr id="82968" name="Text Box 24"/>
            <p:cNvSpPr txBox="1">
              <a:spLocks noChangeArrowheads="1"/>
            </p:cNvSpPr>
            <p:nvPr/>
          </p:nvSpPr>
          <p:spPr bwMode="auto">
            <a:xfrm>
              <a:off x="3505200" y="3048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7</a:t>
              </a:r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2057400" y="1981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82970" name="Text Box 26"/>
            <p:cNvSpPr txBox="1">
              <a:spLocks noChangeArrowheads="1"/>
            </p:cNvSpPr>
            <p:nvPr/>
          </p:nvSpPr>
          <p:spPr bwMode="auto">
            <a:xfrm>
              <a:off x="3429000" y="2362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8</a:t>
              </a:r>
            </a:p>
          </p:txBody>
        </p:sp>
        <p:sp>
          <p:nvSpPr>
            <p:cNvPr id="82971" name="Text Box 27"/>
            <p:cNvSpPr txBox="1">
              <a:spLocks noChangeArrowheads="1"/>
            </p:cNvSpPr>
            <p:nvPr/>
          </p:nvSpPr>
          <p:spPr bwMode="auto">
            <a:xfrm>
              <a:off x="4495800" y="1600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5</a:t>
              </a:r>
            </a:p>
          </p:txBody>
        </p:sp>
        <p:sp>
          <p:nvSpPr>
            <p:cNvPr id="82972" name="Text Box 28"/>
            <p:cNvSpPr txBox="1">
              <a:spLocks noChangeArrowheads="1"/>
            </p:cNvSpPr>
            <p:nvPr/>
          </p:nvSpPr>
          <p:spPr bwMode="auto">
            <a:xfrm>
              <a:off x="5257800" y="2362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4</a:t>
              </a:r>
            </a:p>
          </p:txBody>
        </p:sp>
        <p:sp>
          <p:nvSpPr>
            <p:cNvPr id="82973" name="Text Box 29"/>
            <p:cNvSpPr txBox="1">
              <a:spLocks noChangeArrowheads="1"/>
            </p:cNvSpPr>
            <p:nvPr/>
          </p:nvSpPr>
          <p:spPr bwMode="auto">
            <a:xfrm>
              <a:off x="4419600" y="35814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3</a:t>
              </a:r>
            </a:p>
          </p:txBody>
        </p:sp>
        <p:sp>
          <p:nvSpPr>
            <p:cNvPr id="82974" name="Text Box 30"/>
            <p:cNvSpPr txBox="1">
              <a:spLocks noChangeArrowheads="1"/>
            </p:cNvSpPr>
            <p:nvPr/>
          </p:nvSpPr>
          <p:spPr bwMode="auto">
            <a:xfrm>
              <a:off x="1760538" y="2590800"/>
              <a:ext cx="4397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</a:t>
              </a:r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2743200" y="22860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8</a:t>
              </a:r>
            </a:p>
          </p:txBody>
        </p:sp>
        <p:sp>
          <p:nvSpPr>
            <p:cNvPr id="82976" name="Text Box 32"/>
            <p:cNvSpPr txBox="1">
              <a:spLocks noChangeArrowheads="1"/>
            </p:cNvSpPr>
            <p:nvPr/>
          </p:nvSpPr>
          <p:spPr bwMode="auto">
            <a:xfrm>
              <a:off x="4724400" y="19812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3</a:t>
              </a:r>
            </a:p>
          </p:txBody>
        </p:sp>
        <p:sp>
          <p:nvSpPr>
            <p:cNvPr id="82977" name="Text Box 33"/>
            <p:cNvSpPr txBox="1">
              <a:spLocks noChangeArrowheads="1"/>
            </p:cNvSpPr>
            <p:nvPr/>
          </p:nvSpPr>
          <p:spPr bwMode="auto">
            <a:xfrm>
              <a:off x="3733800" y="15240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2</a:t>
              </a:r>
            </a:p>
          </p:txBody>
        </p:sp>
        <p:sp>
          <p:nvSpPr>
            <p:cNvPr id="82978" name="Text Box 34"/>
            <p:cNvSpPr txBox="1">
              <a:spLocks noChangeArrowheads="1"/>
            </p:cNvSpPr>
            <p:nvPr/>
          </p:nvSpPr>
          <p:spPr bwMode="auto">
            <a:xfrm>
              <a:off x="2895600" y="2667000"/>
              <a:ext cx="560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11</a:t>
              </a:r>
            </a:p>
          </p:txBody>
        </p:sp>
        <p:sp>
          <p:nvSpPr>
            <p:cNvPr id="82979" name="Text Box 35"/>
            <p:cNvSpPr txBox="1">
              <a:spLocks noChangeArrowheads="1"/>
            </p:cNvSpPr>
            <p:nvPr/>
          </p:nvSpPr>
          <p:spPr bwMode="auto">
            <a:xfrm>
              <a:off x="2286000" y="36576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82980" name="Text Box 36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7</a:t>
              </a:r>
            </a:p>
          </p:txBody>
        </p:sp>
        <p:sp>
          <p:nvSpPr>
            <p:cNvPr id="82981" name="Text Box 37"/>
            <p:cNvSpPr txBox="1">
              <a:spLocks noChangeArrowheads="1"/>
            </p:cNvSpPr>
            <p:nvPr/>
          </p:nvSpPr>
          <p:spPr bwMode="auto">
            <a:xfrm>
              <a:off x="3902075" y="2819400"/>
              <a:ext cx="560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10</a:t>
              </a:r>
            </a:p>
          </p:txBody>
        </p:sp>
        <p:sp>
          <p:nvSpPr>
            <p:cNvPr id="82982" name="Text Box 38"/>
            <p:cNvSpPr txBox="1">
              <a:spLocks noChangeArrowheads="1"/>
            </p:cNvSpPr>
            <p:nvPr/>
          </p:nvSpPr>
          <p:spPr bwMode="auto">
            <a:xfrm>
              <a:off x="3733800" y="37338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5</a:t>
              </a:r>
            </a:p>
          </p:txBody>
        </p:sp>
        <p:sp>
          <p:nvSpPr>
            <p:cNvPr id="82983" name="Text Box 39"/>
            <p:cNvSpPr txBox="1">
              <a:spLocks noChangeArrowheads="1"/>
            </p:cNvSpPr>
            <p:nvPr/>
          </p:nvSpPr>
          <p:spPr bwMode="auto">
            <a:xfrm>
              <a:off x="4724400" y="30480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4</a:t>
              </a:r>
            </a:p>
          </p:txBody>
        </p:sp>
        <p:sp>
          <p:nvSpPr>
            <p:cNvPr id="82984" name="Text Box 40"/>
            <p:cNvSpPr txBox="1">
              <a:spLocks noChangeArrowheads="1"/>
            </p:cNvSpPr>
            <p:nvPr/>
          </p:nvSpPr>
          <p:spPr bwMode="auto">
            <a:xfrm>
              <a:off x="3810000" y="2133600"/>
              <a:ext cx="4397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9</a:t>
              </a:r>
            </a:p>
          </p:txBody>
        </p:sp>
        <p:sp>
          <p:nvSpPr>
            <p:cNvPr id="82985" name="Text Box 41"/>
            <p:cNvSpPr txBox="1">
              <a:spLocks noChangeArrowheads="1"/>
            </p:cNvSpPr>
            <p:nvPr/>
          </p:nvSpPr>
          <p:spPr bwMode="auto">
            <a:xfrm>
              <a:off x="3352800" y="3429000"/>
              <a:ext cx="560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3D model format</a:t>
            </a:r>
            <a:endParaRPr lang="zh-TW" altLang="en-US" dirty="0"/>
          </a:p>
        </p:txBody>
      </p:sp>
      <p:sp>
        <p:nvSpPr>
          <p:cNvPr id="839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/>
              <a:t>SIMPLE </a:t>
            </a:r>
          </a:p>
          <a:p>
            <a:r>
              <a:rPr lang="en-US" altLang="zh-TW" sz="1800" smtClean="0"/>
              <a:t>Triangle</a:t>
            </a:r>
            <a:br>
              <a:rPr lang="en-US" altLang="zh-TW" sz="1800" smtClean="0"/>
            </a:br>
            <a:r>
              <a:rPr lang="en-US" altLang="zh-TW" sz="1800" smtClean="0"/>
              <a:t>vertex1_X  vertex1_Y  vertex1_Z  normal1_X  normal1_Y normal1_Z</a:t>
            </a:r>
            <a:br>
              <a:rPr lang="en-US" altLang="zh-TW" sz="1800" smtClean="0"/>
            </a:br>
            <a:r>
              <a:rPr lang="en-US" altLang="zh-TW" sz="1800" smtClean="0"/>
              <a:t>vertex2_X  vertex2_Y  vertex2_Z  normal2_X  normal2_Y normal2_Z</a:t>
            </a:r>
            <a:br>
              <a:rPr lang="en-US" altLang="zh-TW" sz="1800" smtClean="0"/>
            </a:br>
            <a:r>
              <a:rPr lang="en-US" altLang="zh-TW" sz="1800" smtClean="0"/>
              <a:t>vertex3_X  vertex3_Y  vertex3_Z  normal3_X  normal3_Y normal3_Z</a:t>
            </a:r>
          </a:p>
          <a:p>
            <a:r>
              <a:rPr lang="en-US" altLang="zh-TW" sz="1800" smtClean="0"/>
              <a:t>　</a:t>
            </a:r>
          </a:p>
          <a:p>
            <a:endParaRPr lang="en-US" altLang="zh-TW" sz="1800" smtClean="0"/>
          </a:p>
          <a:p>
            <a:r>
              <a:rPr lang="en-US" altLang="zh-TW" sz="2400" b="1" smtClean="0"/>
              <a:t>COLOR</a:t>
            </a:r>
          </a:p>
          <a:p>
            <a:r>
              <a:rPr lang="en-US" altLang="zh-TW" sz="1800" smtClean="0"/>
              <a:t>Triangle</a:t>
            </a:r>
            <a:br>
              <a:rPr lang="en-US" altLang="zh-TW" sz="1800" smtClean="0"/>
            </a:br>
            <a:r>
              <a:rPr lang="en-US" altLang="zh-TW" sz="1800" smtClean="0"/>
              <a:t>frontcolor_R  frontcolor_G  frontcolor_B  backcolor_R  backcolor_G  backcolor_B</a:t>
            </a:r>
            <a:br>
              <a:rPr lang="en-US" altLang="zh-TW" sz="1800" smtClean="0"/>
            </a:br>
            <a:r>
              <a:rPr lang="en-US" altLang="zh-TW" sz="1800" smtClean="0"/>
              <a:t>vertex1_X  vertex1_Y  vertex1_Z  normal1_X  normal1_Y normal1_Z</a:t>
            </a:r>
            <a:br>
              <a:rPr lang="en-US" altLang="zh-TW" sz="1800" smtClean="0"/>
            </a:br>
            <a:r>
              <a:rPr lang="en-US" altLang="zh-TW" sz="1800" smtClean="0"/>
              <a:t>vertex2_X  vertex2_Y  vertex2_Z  normal2_X  normal2_Y normal2_Z</a:t>
            </a:r>
            <a:br>
              <a:rPr lang="en-US" altLang="zh-TW" sz="1800" smtClean="0"/>
            </a:br>
            <a:r>
              <a:rPr lang="en-US" altLang="zh-TW" sz="1800" smtClean="0"/>
              <a:t>vertex3_X  vertex3_Y  vertex3_Z  normal3_X  normal3_Y normal3_Z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FDDA38B-D74A-45D0-B182-4D6142F003B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Simple Representation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Define each polygon by the geometric locations of its vertices</a:t>
            </a:r>
          </a:p>
          <a:p>
            <a:r>
              <a:rPr lang="en-US" altLang="zh-TW" sz="2700" smtClean="0"/>
              <a:t>Leads to OpenGL code such as</a:t>
            </a:r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r>
              <a:rPr lang="en-US" altLang="zh-TW" sz="2700" smtClean="0"/>
              <a:t>Inefficient and unstructured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Consider moving a vertex to a new location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Must search for all occurrences </a:t>
            </a:r>
          </a:p>
        </p:txBody>
      </p:sp>
      <p:sp>
        <p:nvSpPr>
          <p:cNvPr id="84998" name="Text Box 4"/>
          <p:cNvSpPr txBox="1">
            <a:spLocks noChangeArrowheads="1"/>
          </p:cNvSpPr>
          <p:nvPr/>
        </p:nvSpPr>
        <p:spPr bwMode="auto">
          <a:xfrm>
            <a:off x="1428750" y="3214688"/>
            <a:ext cx="51133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glBegin(GL_POLYGON);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  glVertex3f(x1, x1, x1);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  glVertex3f(x6, x6, x6);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   glVertex3f(x7, x7, x7);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glEnd();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BA8B8E80-AE6E-4ACA-A9CE-3DE225A560E0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Inward and Outward Facing Polygons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smtClean="0"/>
              <a:t>The order </a:t>
            </a:r>
            <a:r>
              <a:rPr lang="en-US" altLang="zh-TW" sz="2400" smtClean="0">
                <a:latin typeface="Times New Roman" pitchFamily="18" charset="0"/>
              </a:rPr>
              <a:t>{v</a:t>
            </a:r>
            <a:r>
              <a:rPr lang="en-US" altLang="zh-TW" sz="2400" baseline="-25000" smtClean="0">
                <a:latin typeface="Times New Roman" pitchFamily="18" charset="0"/>
              </a:rPr>
              <a:t>1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6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7</a:t>
            </a:r>
            <a:r>
              <a:rPr lang="en-US" altLang="zh-TW" sz="2400" smtClean="0">
                <a:latin typeface="Times New Roman" pitchFamily="18" charset="0"/>
              </a:rPr>
              <a:t>}</a:t>
            </a:r>
            <a:r>
              <a:rPr lang="en-US" altLang="zh-TW" sz="2400" smtClean="0"/>
              <a:t> and </a:t>
            </a:r>
            <a:r>
              <a:rPr lang="en-US" altLang="zh-TW" sz="2400" smtClean="0">
                <a:latin typeface="Times New Roman" pitchFamily="18" charset="0"/>
              </a:rPr>
              <a:t>{v</a:t>
            </a:r>
            <a:r>
              <a:rPr lang="en-US" altLang="zh-TW" sz="2400" baseline="-25000" smtClean="0">
                <a:latin typeface="Times New Roman" pitchFamily="18" charset="0"/>
              </a:rPr>
              <a:t>6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7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1</a:t>
            </a:r>
            <a:r>
              <a:rPr lang="en-US" altLang="zh-TW" sz="2400" smtClean="0">
                <a:latin typeface="Times New Roman" pitchFamily="18" charset="0"/>
              </a:rPr>
              <a:t>}</a:t>
            </a:r>
            <a:r>
              <a:rPr lang="en-US" altLang="zh-TW" sz="2400" smtClean="0"/>
              <a:t> are equivalent in that the same polygon will be rendered by OpenGL but the order </a:t>
            </a:r>
            <a:r>
              <a:rPr lang="en-US" altLang="zh-TW" sz="2400" smtClean="0">
                <a:latin typeface="Times New Roman" pitchFamily="18" charset="0"/>
              </a:rPr>
              <a:t>{v</a:t>
            </a:r>
            <a:r>
              <a:rPr lang="en-US" altLang="zh-TW" sz="2400" baseline="-25000" smtClean="0">
                <a:latin typeface="Times New Roman" pitchFamily="18" charset="0"/>
              </a:rPr>
              <a:t>1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7</a:t>
            </a:r>
            <a:r>
              <a:rPr lang="en-US" altLang="zh-TW" sz="2400" smtClean="0">
                <a:latin typeface="Times New Roman" pitchFamily="18" charset="0"/>
              </a:rPr>
              <a:t>, v</a:t>
            </a:r>
            <a:r>
              <a:rPr lang="en-US" altLang="zh-TW" sz="2400" baseline="-25000" smtClean="0">
                <a:latin typeface="Times New Roman" pitchFamily="18" charset="0"/>
              </a:rPr>
              <a:t>6</a:t>
            </a:r>
            <a:r>
              <a:rPr lang="en-US" altLang="zh-TW" sz="2400" smtClean="0">
                <a:latin typeface="Times New Roman" pitchFamily="18" charset="0"/>
              </a:rPr>
              <a:t>}</a:t>
            </a:r>
            <a:r>
              <a:rPr lang="en-US" altLang="zh-TW" sz="2400" smtClean="0"/>
              <a:t> is different</a:t>
            </a:r>
          </a:p>
          <a:p>
            <a:r>
              <a:rPr lang="en-US" altLang="zh-TW" sz="2400" smtClean="0"/>
              <a:t>The first two describe </a:t>
            </a:r>
            <a:r>
              <a:rPr lang="en-US" altLang="zh-TW" sz="2400" i="1" smtClean="0"/>
              <a:t>outwardly </a:t>
            </a:r>
          </a:p>
          <a:p>
            <a:pPr>
              <a:buFontTx/>
              <a:buNone/>
            </a:pPr>
            <a:r>
              <a:rPr lang="en-US" altLang="zh-TW" sz="2400" i="1" smtClean="0"/>
              <a:t>facing</a:t>
            </a:r>
            <a:r>
              <a:rPr lang="en-US" altLang="zh-TW" sz="2400" smtClean="0"/>
              <a:t> polygons</a:t>
            </a:r>
          </a:p>
          <a:p>
            <a:r>
              <a:rPr lang="en-US" altLang="zh-TW" sz="2400" smtClean="0"/>
              <a:t>Use the </a:t>
            </a:r>
            <a:r>
              <a:rPr lang="en-US" altLang="zh-TW" sz="2400" i="1" smtClean="0"/>
              <a:t>right-hand rule</a:t>
            </a:r>
            <a:r>
              <a:rPr lang="en-US" altLang="zh-TW" sz="2400" smtClean="0"/>
              <a:t> = </a:t>
            </a:r>
          </a:p>
          <a:p>
            <a:pPr>
              <a:buFontTx/>
              <a:buNone/>
            </a:pPr>
            <a:r>
              <a:rPr lang="en-US" altLang="zh-TW" sz="2400" smtClean="0"/>
              <a:t>counter-clockwise encirclement </a:t>
            </a:r>
          </a:p>
          <a:p>
            <a:pPr>
              <a:buFontTx/>
              <a:buNone/>
            </a:pPr>
            <a:r>
              <a:rPr lang="en-US" altLang="zh-TW" sz="2400" smtClean="0"/>
              <a:t>of outward-pointing normal </a:t>
            </a:r>
          </a:p>
          <a:p>
            <a:r>
              <a:rPr lang="en-US" altLang="zh-TW" sz="2400" smtClean="0"/>
              <a:t>OpenGL can treat inward and </a:t>
            </a:r>
          </a:p>
          <a:p>
            <a:pPr>
              <a:buFontTx/>
              <a:buNone/>
            </a:pPr>
            <a:r>
              <a:rPr lang="en-US" altLang="zh-TW" sz="2400" smtClean="0"/>
              <a:t>outward facing polygons differently</a:t>
            </a:r>
          </a:p>
        </p:txBody>
      </p:sp>
      <p:pic>
        <p:nvPicPr>
          <p:cNvPr id="86022" name="Picture 5" descr="C:\BOOK\OpenGL\Paul Final\Art\jpeg\AN04F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3590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 smtClean="0"/>
              <a:t>Wavefront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obj</a:t>
            </a:r>
            <a:r>
              <a:rPr lang="en-US" altLang="zh-TW" dirty="0" smtClean="0"/>
              <a:t> format</a:t>
            </a:r>
            <a:endParaRPr lang="zh-TW" altLang="en-US" dirty="0"/>
          </a:p>
        </p:txBody>
      </p:sp>
      <p:sp>
        <p:nvSpPr>
          <p:cNvPr id="870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#example obj file </a:t>
            </a:r>
            <a:br>
              <a:rPr lang="en-US" altLang="zh-TW" smtClean="0"/>
            </a:br>
            <a:r>
              <a:rPr lang="en-US" altLang="zh-TW" smtClean="0">
                <a:solidFill>
                  <a:srgbClr val="FF0000"/>
                </a:solidFill>
              </a:rPr>
              <a:t>v</a:t>
            </a:r>
            <a:r>
              <a:rPr lang="en-US" altLang="zh-TW" smtClean="0"/>
              <a:t> -1.63326156 -3.04798102 -8.81131839</a:t>
            </a:r>
            <a:br>
              <a:rPr lang="en-US" altLang="zh-TW" smtClean="0"/>
            </a:br>
            <a:r>
              <a:rPr lang="en-US" altLang="zh-TW" smtClean="0">
                <a:solidFill>
                  <a:srgbClr val="FF0000"/>
                </a:solidFill>
              </a:rPr>
              <a:t>vn</a:t>
            </a:r>
            <a:r>
              <a:rPr lang="en-US" altLang="zh-TW" smtClean="0"/>
              <a:t> 0.00379090 0.40057179 0.01256634</a:t>
            </a:r>
            <a:br>
              <a:rPr lang="en-US" altLang="zh-TW" smtClean="0"/>
            </a:br>
            <a:r>
              <a:rPr lang="en-US" altLang="zh-TW" smtClean="0">
                <a:solidFill>
                  <a:srgbClr val="FF0000"/>
                </a:solidFill>
              </a:rPr>
              <a:t>vt</a:t>
            </a:r>
            <a:r>
              <a:rPr lang="en-US" altLang="zh-TW" smtClean="0"/>
              <a:t> 0.22390614 0.97395277</a:t>
            </a:r>
            <a:br>
              <a:rPr lang="en-US" altLang="zh-TW" smtClean="0"/>
            </a:br>
            <a:r>
              <a:rPr lang="en-US" altLang="zh-TW" smtClean="0">
                <a:solidFill>
                  <a:srgbClr val="FF0000"/>
                </a:solidFill>
              </a:rPr>
              <a:t>f</a:t>
            </a:r>
            <a:r>
              <a:rPr lang="en-US" altLang="zh-TW" smtClean="0"/>
              <a:t> 4/2/4 3/1/3 2/2/2       </a:t>
            </a:r>
            <a:r>
              <a:rPr lang="en-US" altLang="zh-TW" smtClean="0">
                <a:solidFill>
                  <a:srgbClr val="FF0000"/>
                </a:solidFill>
              </a:rPr>
              <a:t>(index to v/t/n)</a:t>
            </a:r>
            <a:endParaRPr lang="zh-TW" alt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7D247F4-E918-4B05-8BF3-0ED9DC36BAE8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Geometry vs Topology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Generally it is a good idea to look for data structures that separate the geometry from the topology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Geometry: locations of the vertices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Topology: organization of the vertices and edges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Example: a polygon is an ordered list of vertices with an edge connecting successive pairs of vertices and the last to the first</a:t>
            </a:r>
          </a:p>
          <a:p>
            <a:pPr lvl="1"/>
            <a:r>
              <a:rPr lang="en-US" altLang="zh-TW" smtClean="0">
                <a:ea typeface="MS PGothic" pitchFamily="34" charset="-128"/>
              </a:rPr>
              <a:t>Topology holds even if geometry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E21BDBD2-DB4B-4889-9507-4CBF99FB37C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Taxonomy of Planar Geometric Projections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2743200" y="25146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2743200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6324600" y="25146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68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2209800" y="2971800"/>
            <a:ext cx="1219200" cy="533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400" smtClean="0"/>
              <a:t>parallel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486400" y="29718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perspective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7432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219200" y="3962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324600" y="33528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4724400" y="39624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2192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43434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905000" y="45720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axonometric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04800" y="44958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  multiview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orthographic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810000" y="45720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oblique</a:t>
            </a:r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2743200" y="39624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2743200" y="4953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1219200" y="5334000"/>
            <a:ext cx="312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12192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27432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4343400" y="5334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57200" y="5715000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isometric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209800" y="57150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dimetric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3810000" y="57150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trimetric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47244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63246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7848600" y="39624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715000" y="4267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2 point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267200" y="4267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1 point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7239000" y="42672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3 point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590800" y="17526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 marL="190500" indent="-1905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planar geometric projections</a:t>
            </a: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4419600" y="2133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Vertex Lists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700" smtClean="0"/>
              <a:t>Put the geometry in an array</a:t>
            </a:r>
          </a:p>
          <a:p>
            <a:r>
              <a:rPr lang="en-US" altLang="zh-TW" sz="2700" smtClean="0"/>
              <a:t>Use pointers from the vertices into this array</a:t>
            </a:r>
          </a:p>
          <a:p>
            <a:r>
              <a:rPr lang="en-US" altLang="zh-TW" sz="2700" smtClean="0"/>
              <a:t>Introduce a polygon list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890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16A64620-5CEF-413C-88E6-54CB7FECB72F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89094" name="Text Box 4"/>
          <p:cNvSpPr txBox="1">
            <a:spLocks noChangeArrowheads="1"/>
          </p:cNvSpPr>
          <p:nvPr/>
        </p:nvSpPr>
        <p:spPr bwMode="auto">
          <a:xfrm>
            <a:off x="212725" y="3317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  <p:grpSp>
        <p:nvGrpSpPr>
          <p:cNvPr id="89095" name="群組 23"/>
          <p:cNvGrpSpPr>
            <a:grpSpLocks noChangeAspect="1"/>
          </p:cNvGrpSpPr>
          <p:nvPr/>
        </p:nvGrpSpPr>
        <p:grpSpPr bwMode="auto">
          <a:xfrm>
            <a:off x="1500188" y="3214688"/>
            <a:ext cx="5451475" cy="3154362"/>
            <a:chOff x="1341438" y="2743200"/>
            <a:chExt cx="6057378" cy="3505200"/>
          </a:xfrm>
        </p:grpSpPr>
        <p:sp>
          <p:nvSpPr>
            <p:cNvPr id="89096" name="Text Box 5"/>
            <p:cNvSpPr txBox="1">
              <a:spLocks noChangeArrowheads="1"/>
            </p:cNvSpPr>
            <p:nvPr/>
          </p:nvSpPr>
          <p:spPr bwMode="auto">
            <a:xfrm>
              <a:off x="6048375" y="2743200"/>
              <a:ext cx="1350441" cy="338554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1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1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1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2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2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2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3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3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3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4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4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4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5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5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5.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6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6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6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7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7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7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2400">
                  <a:latin typeface="Arial" charset="0"/>
                </a:rPr>
                <a:t>x</a:t>
              </a:r>
              <a:r>
                <a:rPr lang="en-US" altLang="zh-TW" sz="2400" baseline="-25000">
                  <a:latin typeface="Arial" charset="0"/>
                </a:rPr>
                <a:t>8</a:t>
              </a:r>
              <a:r>
                <a:rPr lang="en-US" altLang="zh-TW" sz="2400">
                  <a:latin typeface="Arial" charset="0"/>
                </a:rPr>
                <a:t> y</a:t>
              </a:r>
              <a:r>
                <a:rPr lang="en-US" altLang="zh-TW" sz="2400" baseline="-25000">
                  <a:latin typeface="Arial" charset="0"/>
                </a:rPr>
                <a:t>8</a:t>
              </a:r>
              <a:r>
                <a:rPr lang="en-US" altLang="zh-TW" sz="2400">
                  <a:latin typeface="Arial" charset="0"/>
                </a:rPr>
                <a:t> z</a:t>
              </a:r>
              <a:r>
                <a:rPr lang="en-US" altLang="zh-TW" sz="2400" baseline="-25000">
                  <a:latin typeface="Arial" charset="0"/>
                </a:rPr>
                <a:t>8</a:t>
              </a:r>
            </a:p>
          </p:txBody>
        </p:sp>
        <p:sp>
          <p:nvSpPr>
            <p:cNvPr id="89097" name="Text Box 6"/>
            <p:cNvSpPr txBox="1">
              <a:spLocks noChangeArrowheads="1"/>
            </p:cNvSpPr>
            <p:nvPr/>
          </p:nvSpPr>
          <p:spPr bwMode="auto">
            <a:xfrm>
              <a:off x="1341438" y="3394075"/>
              <a:ext cx="519112" cy="1930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P1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P2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P3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P4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P5</a:t>
              </a:r>
            </a:p>
          </p:txBody>
        </p:sp>
        <p:sp>
          <p:nvSpPr>
            <p:cNvPr id="89098" name="Text Box 8"/>
            <p:cNvSpPr txBox="1">
              <a:spLocks noChangeArrowheads="1"/>
            </p:cNvSpPr>
            <p:nvPr/>
          </p:nvSpPr>
          <p:spPr bwMode="auto">
            <a:xfrm>
              <a:off x="3276600" y="3048000"/>
              <a:ext cx="482600" cy="1200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baseline="-25000">
                  <a:latin typeface="Arial" charset="0"/>
                </a:rPr>
                <a:t>1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7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89099" name="Text Box 9"/>
            <p:cNvSpPr txBox="1">
              <a:spLocks noChangeArrowheads="1"/>
            </p:cNvSpPr>
            <p:nvPr/>
          </p:nvSpPr>
          <p:spPr bwMode="auto">
            <a:xfrm>
              <a:off x="3276600" y="4495800"/>
              <a:ext cx="482600" cy="12001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baseline="-25000">
                  <a:latin typeface="Arial" charset="0"/>
                </a:rPr>
                <a:t>8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5</a:t>
              </a:r>
            </a:p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89100" name="Freeform 14"/>
            <p:cNvSpPr>
              <a:spLocks/>
            </p:cNvSpPr>
            <p:nvPr/>
          </p:nvSpPr>
          <p:spPr bwMode="auto">
            <a:xfrm>
              <a:off x="1905000" y="3276600"/>
              <a:ext cx="1371600" cy="381000"/>
            </a:xfrm>
            <a:custGeom>
              <a:avLst/>
              <a:gdLst>
                <a:gd name="T0" fmla="*/ 0 w 864"/>
                <a:gd name="T1" fmla="*/ 2147483647 h 240"/>
                <a:gd name="T2" fmla="*/ 2147483647 w 864"/>
                <a:gd name="T3" fmla="*/ 2147483647 h 240"/>
                <a:gd name="T4" fmla="*/ 2147483647 w 864"/>
                <a:gd name="T5" fmla="*/ 0 h 240"/>
                <a:gd name="T6" fmla="*/ 2147483647 w 864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4"/>
                <a:gd name="T13" fmla="*/ 0 h 240"/>
                <a:gd name="T14" fmla="*/ 864 w 864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4" h="240">
                  <a:moveTo>
                    <a:pt x="0" y="240"/>
                  </a:moveTo>
                  <a:lnTo>
                    <a:pt x="432" y="240"/>
                  </a:lnTo>
                  <a:lnTo>
                    <a:pt x="432" y="0"/>
                  </a:lnTo>
                  <a:lnTo>
                    <a:pt x="86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1" name="Freeform 15"/>
            <p:cNvSpPr>
              <a:spLocks/>
            </p:cNvSpPr>
            <p:nvPr/>
          </p:nvSpPr>
          <p:spPr bwMode="auto">
            <a:xfrm>
              <a:off x="1828800" y="3962400"/>
              <a:ext cx="1447800" cy="838200"/>
            </a:xfrm>
            <a:custGeom>
              <a:avLst/>
              <a:gdLst>
                <a:gd name="T0" fmla="*/ 0 w 912"/>
                <a:gd name="T1" fmla="*/ 0 h 528"/>
                <a:gd name="T2" fmla="*/ 2147483647 w 912"/>
                <a:gd name="T3" fmla="*/ 0 h 528"/>
                <a:gd name="T4" fmla="*/ 2147483647 w 912"/>
                <a:gd name="T5" fmla="*/ 2147483647 h 528"/>
                <a:gd name="T6" fmla="*/ 2147483647 w 912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528"/>
                <a:gd name="T14" fmla="*/ 912 w 912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528">
                  <a:moveTo>
                    <a:pt x="0" y="0"/>
                  </a:moveTo>
                  <a:lnTo>
                    <a:pt x="480" y="0"/>
                  </a:lnTo>
                  <a:lnTo>
                    <a:pt x="480" y="528"/>
                  </a:lnTo>
                  <a:lnTo>
                    <a:pt x="912" y="528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2" name="Freeform 17"/>
            <p:cNvSpPr>
              <a:spLocks/>
            </p:cNvSpPr>
            <p:nvPr/>
          </p:nvSpPr>
          <p:spPr bwMode="auto">
            <a:xfrm>
              <a:off x="3733800" y="2971800"/>
              <a:ext cx="2362200" cy="304800"/>
            </a:xfrm>
            <a:custGeom>
              <a:avLst/>
              <a:gdLst>
                <a:gd name="T0" fmla="*/ 0 w 1488"/>
                <a:gd name="T1" fmla="*/ 2147483647 h 192"/>
                <a:gd name="T2" fmla="*/ 2147483647 w 1488"/>
                <a:gd name="T3" fmla="*/ 2147483647 h 192"/>
                <a:gd name="T4" fmla="*/ 2147483647 w 1488"/>
                <a:gd name="T5" fmla="*/ 0 h 192"/>
                <a:gd name="T6" fmla="*/ 2147483647 w 1488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8"/>
                <a:gd name="T13" fmla="*/ 0 h 192"/>
                <a:gd name="T14" fmla="*/ 1488 w 1488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8" h="192">
                  <a:moveTo>
                    <a:pt x="0" y="192"/>
                  </a:moveTo>
                  <a:lnTo>
                    <a:pt x="672" y="192"/>
                  </a:lnTo>
                  <a:lnTo>
                    <a:pt x="672" y="0"/>
                  </a:lnTo>
                  <a:lnTo>
                    <a:pt x="148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3" name="Freeform 18"/>
            <p:cNvSpPr>
              <a:spLocks/>
            </p:cNvSpPr>
            <p:nvPr/>
          </p:nvSpPr>
          <p:spPr bwMode="auto">
            <a:xfrm>
              <a:off x="3733800" y="3733800"/>
              <a:ext cx="2286000" cy="1752600"/>
            </a:xfrm>
            <a:custGeom>
              <a:avLst/>
              <a:gdLst>
                <a:gd name="T0" fmla="*/ 0 w 1440"/>
                <a:gd name="T1" fmla="*/ 0 h 1104"/>
                <a:gd name="T2" fmla="*/ 2147483647 w 1440"/>
                <a:gd name="T3" fmla="*/ 0 h 1104"/>
                <a:gd name="T4" fmla="*/ 2147483647 w 1440"/>
                <a:gd name="T5" fmla="*/ 2147483647 h 1104"/>
                <a:gd name="T6" fmla="*/ 2147483647 w 1440"/>
                <a:gd name="T7" fmla="*/ 2147483647 h 11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1104"/>
                <a:gd name="T14" fmla="*/ 1440 w 1440"/>
                <a:gd name="T15" fmla="*/ 1104 h 11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1104">
                  <a:moveTo>
                    <a:pt x="0" y="0"/>
                  </a:moveTo>
                  <a:lnTo>
                    <a:pt x="912" y="0"/>
                  </a:lnTo>
                  <a:lnTo>
                    <a:pt x="912" y="1104"/>
                  </a:lnTo>
                  <a:lnTo>
                    <a:pt x="1440" y="110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4" name="Freeform 19"/>
            <p:cNvSpPr>
              <a:spLocks/>
            </p:cNvSpPr>
            <p:nvPr/>
          </p:nvSpPr>
          <p:spPr bwMode="auto">
            <a:xfrm>
              <a:off x="3733800" y="4114800"/>
              <a:ext cx="2286000" cy="1066800"/>
            </a:xfrm>
            <a:custGeom>
              <a:avLst/>
              <a:gdLst>
                <a:gd name="T0" fmla="*/ 0 w 1440"/>
                <a:gd name="T1" fmla="*/ 0 h 672"/>
                <a:gd name="T2" fmla="*/ 2147483647 w 1440"/>
                <a:gd name="T3" fmla="*/ 0 h 672"/>
                <a:gd name="T4" fmla="*/ 2147483647 w 1440"/>
                <a:gd name="T5" fmla="*/ 2147483647 h 672"/>
                <a:gd name="T6" fmla="*/ 2147483647 w 1440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0"/>
                <a:gd name="T13" fmla="*/ 0 h 672"/>
                <a:gd name="T14" fmla="*/ 1440 w 1440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0" h="672">
                  <a:moveTo>
                    <a:pt x="0" y="0"/>
                  </a:moveTo>
                  <a:lnTo>
                    <a:pt x="624" y="0"/>
                  </a:lnTo>
                  <a:lnTo>
                    <a:pt x="624" y="672"/>
                  </a:lnTo>
                  <a:lnTo>
                    <a:pt x="1440" y="67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5" name="Line 20"/>
            <p:cNvSpPr>
              <a:spLocks noChangeShapeType="1"/>
            </p:cNvSpPr>
            <p:nvPr/>
          </p:nvSpPr>
          <p:spPr bwMode="auto">
            <a:xfrm>
              <a:off x="3733800" y="48006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6" name="Line 21"/>
            <p:cNvSpPr>
              <a:spLocks noChangeShapeType="1"/>
            </p:cNvSpPr>
            <p:nvPr/>
          </p:nvSpPr>
          <p:spPr bwMode="auto">
            <a:xfrm>
              <a:off x="3810000" y="51054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7" name="Line 22"/>
            <p:cNvSpPr>
              <a:spLocks noChangeShapeType="1"/>
            </p:cNvSpPr>
            <p:nvPr/>
          </p:nvSpPr>
          <p:spPr bwMode="auto">
            <a:xfrm>
              <a:off x="3810000" y="5334000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08" name="Text Box 23"/>
            <p:cNvSpPr txBox="1">
              <a:spLocks noChangeArrowheads="1"/>
            </p:cNvSpPr>
            <p:nvPr/>
          </p:nvSpPr>
          <p:spPr bwMode="auto">
            <a:xfrm>
              <a:off x="1600200" y="5715000"/>
              <a:ext cx="1266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topology</a:t>
              </a:r>
            </a:p>
          </p:txBody>
        </p:sp>
        <p:sp>
          <p:nvSpPr>
            <p:cNvPr id="89109" name="Text Box 24"/>
            <p:cNvSpPr txBox="1">
              <a:spLocks noChangeArrowheads="1"/>
            </p:cNvSpPr>
            <p:nvPr/>
          </p:nvSpPr>
          <p:spPr bwMode="auto">
            <a:xfrm>
              <a:off x="4572000" y="5791200"/>
              <a:ext cx="1333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geometry</a:t>
              </a:r>
            </a:p>
          </p:txBody>
        </p:sp>
        <p:sp>
          <p:nvSpPr>
            <p:cNvPr id="89110" name="Line 25"/>
            <p:cNvSpPr>
              <a:spLocks noChangeShapeType="1"/>
            </p:cNvSpPr>
            <p:nvPr/>
          </p:nvSpPr>
          <p:spPr bwMode="auto">
            <a:xfrm>
              <a:off x="1905000" y="44196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11" name="Line 26"/>
            <p:cNvSpPr>
              <a:spLocks noChangeShapeType="1"/>
            </p:cNvSpPr>
            <p:nvPr/>
          </p:nvSpPr>
          <p:spPr bwMode="auto">
            <a:xfrm>
              <a:off x="1905000" y="47244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89112" name="Line 27"/>
            <p:cNvSpPr>
              <a:spLocks noChangeShapeType="1"/>
            </p:cNvSpPr>
            <p:nvPr/>
          </p:nvSpPr>
          <p:spPr bwMode="auto">
            <a:xfrm>
              <a:off x="1905000" y="5029200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17AC313-0501-47EB-B07C-04C5973DDC52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Shared Edges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Vertex lists will draw filled polygons correctly but if we draw the polygon by its edges, shared edges are drawn twice</a:t>
            </a:r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endParaRPr lang="en-US" altLang="zh-TW" sz="2700" smtClean="0"/>
          </a:p>
          <a:p>
            <a:r>
              <a:rPr lang="en-US" altLang="zh-TW" sz="2700" smtClean="0"/>
              <a:t>Can store mesh by </a:t>
            </a:r>
            <a:r>
              <a:rPr lang="en-US" altLang="zh-TW" sz="2700" i="1" smtClean="0"/>
              <a:t>edge list</a:t>
            </a:r>
          </a:p>
        </p:txBody>
      </p:sp>
      <p:grpSp>
        <p:nvGrpSpPr>
          <p:cNvPr id="90118" name="Group 40"/>
          <p:cNvGrpSpPr>
            <a:grpSpLocks/>
          </p:cNvGrpSpPr>
          <p:nvPr/>
        </p:nvGrpSpPr>
        <p:grpSpPr bwMode="auto">
          <a:xfrm>
            <a:off x="3571875" y="2786063"/>
            <a:ext cx="2895600" cy="2362200"/>
            <a:chOff x="1344" y="2016"/>
            <a:chExt cx="1824" cy="1488"/>
          </a:xfrm>
        </p:grpSpPr>
        <p:sp>
          <p:nvSpPr>
            <p:cNvPr id="90119" name="Freeform 5"/>
            <p:cNvSpPr>
              <a:spLocks/>
            </p:cNvSpPr>
            <p:nvPr/>
          </p:nvSpPr>
          <p:spPr bwMode="auto">
            <a:xfrm>
              <a:off x="1392" y="2064"/>
              <a:ext cx="1728" cy="1392"/>
            </a:xfrm>
            <a:custGeom>
              <a:avLst/>
              <a:gdLst>
                <a:gd name="T0" fmla="*/ 0 w 1728"/>
                <a:gd name="T1" fmla="*/ 1008 h 1392"/>
                <a:gd name="T2" fmla="*/ 288 w 1728"/>
                <a:gd name="T3" fmla="*/ 144 h 1392"/>
                <a:gd name="T4" fmla="*/ 1344 w 1728"/>
                <a:gd name="T5" fmla="*/ 0 h 1392"/>
                <a:gd name="T6" fmla="*/ 1728 w 1728"/>
                <a:gd name="T7" fmla="*/ 432 h 1392"/>
                <a:gd name="T8" fmla="*/ 1296 w 1728"/>
                <a:gd name="T9" fmla="*/ 1152 h 1392"/>
                <a:gd name="T10" fmla="*/ 672 w 1728"/>
                <a:gd name="T11" fmla="*/ 1392 h 1392"/>
                <a:gd name="T12" fmla="*/ 0 w 1728"/>
                <a:gd name="T13" fmla="*/ 1008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8"/>
                <a:gd name="T22" fmla="*/ 0 h 1392"/>
                <a:gd name="T23" fmla="*/ 1728 w 1728"/>
                <a:gd name="T24" fmla="*/ 1392 h 1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8" h="1392">
                  <a:moveTo>
                    <a:pt x="0" y="1008"/>
                  </a:moveTo>
                  <a:lnTo>
                    <a:pt x="288" y="144"/>
                  </a:lnTo>
                  <a:lnTo>
                    <a:pt x="1344" y="0"/>
                  </a:lnTo>
                  <a:lnTo>
                    <a:pt x="1728" y="432"/>
                  </a:lnTo>
                  <a:lnTo>
                    <a:pt x="1296" y="1152"/>
                  </a:lnTo>
                  <a:lnTo>
                    <a:pt x="672" y="1392"/>
                  </a:lnTo>
                  <a:lnTo>
                    <a:pt x="0" y="1008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0" name="Line 6"/>
            <p:cNvSpPr>
              <a:spLocks noChangeShapeType="1"/>
            </p:cNvSpPr>
            <p:nvPr/>
          </p:nvSpPr>
          <p:spPr bwMode="auto">
            <a:xfrm flipV="1">
              <a:off x="1392" y="2784"/>
              <a:ext cx="816" cy="2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1" name="Line 7"/>
            <p:cNvSpPr>
              <a:spLocks noChangeShapeType="1"/>
            </p:cNvSpPr>
            <p:nvPr/>
          </p:nvSpPr>
          <p:spPr bwMode="auto">
            <a:xfrm flipH="1">
              <a:off x="2064" y="2784"/>
              <a:ext cx="144" cy="672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2" name="Line 8"/>
            <p:cNvSpPr>
              <a:spLocks noChangeShapeType="1"/>
            </p:cNvSpPr>
            <p:nvPr/>
          </p:nvSpPr>
          <p:spPr bwMode="auto">
            <a:xfrm flipV="1">
              <a:off x="2208" y="2496"/>
              <a:ext cx="912" cy="28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3" name="Line 9"/>
            <p:cNvSpPr>
              <a:spLocks noChangeShapeType="1"/>
            </p:cNvSpPr>
            <p:nvPr/>
          </p:nvSpPr>
          <p:spPr bwMode="auto">
            <a:xfrm flipH="1" flipV="1">
              <a:off x="2064" y="2448"/>
              <a:ext cx="144" cy="336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4" name="Line 10"/>
            <p:cNvSpPr>
              <a:spLocks noChangeShapeType="1"/>
            </p:cNvSpPr>
            <p:nvPr/>
          </p:nvSpPr>
          <p:spPr bwMode="auto">
            <a:xfrm flipV="1">
              <a:off x="2064" y="2064"/>
              <a:ext cx="672" cy="384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5" name="Line 11"/>
            <p:cNvSpPr>
              <a:spLocks noChangeShapeType="1"/>
            </p:cNvSpPr>
            <p:nvPr/>
          </p:nvSpPr>
          <p:spPr bwMode="auto">
            <a:xfrm flipH="1" flipV="1">
              <a:off x="1680" y="2208"/>
              <a:ext cx="384" cy="24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0126" name="Oval 12"/>
            <p:cNvSpPr>
              <a:spLocks noChangeArrowheads="1"/>
            </p:cNvSpPr>
            <p:nvPr/>
          </p:nvSpPr>
          <p:spPr bwMode="auto">
            <a:xfrm>
              <a:off x="134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27" name="Oval 13"/>
            <p:cNvSpPr>
              <a:spLocks noChangeArrowheads="1"/>
            </p:cNvSpPr>
            <p:nvPr/>
          </p:nvSpPr>
          <p:spPr bwMode="auto">
            <a:xfrm>
              <a:off x="163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28" name="Oval 14"/>
            <p:cNvSpPr>
              <a:spLocks noChangeArrowheads="1"/>
            </p:cNvSpPr>
            <p:nvPr/>
          </p:nvSpPr>
          <p:spPr bwMode="auto">
            <a:xfrm>
              <a:off x="2160" y="273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29" name="Oval 15"/>
            <p:cNvSpPr>
              <a:spLocks noChangeArrowheads="1"/>
            </p:cNvSpPr>
            <p:nvPr/>
          </p:nvSpPr>
          <p:spPr bwMode="auto">
            <a:xfrm>
              <a:off x="2016" y="340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30" name="Oval 16"/>
            <p:cNvSpPr>
              <a:spLocks noChangeArrowheads="1"/>
            </p:cNvSpPr>
            <p:nvPr/>
          </p:nvSpPr>
          <p:spPr bwMode="auto">
            <a:xfrm>
              <a:off x="2640" y="316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31" name="Oval 17"/>
            <p:cNvSpPr>
              <a:spLocks noChangeArrowheads="1"/>
            </p:cNvSpPr>
            <p:nvPr/>
          </p:nvSpPr>
          <p:spPr bwMode="auto">
            <a:xfrm>
              <a:off x="2016" y="240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32" name="Oval 18"/>
            <p:cNvSpPr>
              <a:spLocks noChangeArrowheads="1"/>
            </p:cNvSpPr>
            <p:nvPr/>
          </p:nvSpPr>
          <p:spPr bwMode="auto">
            <a:xfrm>
              <a:off x="3072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0133" name="Oval 19"/>
            <p:cNvSpPr>
              <a:spLocks noChangeArrowheads="1"/>
            </p:cNvSpPr>
            <p:nvPr/>
          </p:nvSpPr>
          <p:spPr bwMode="auto">
            <a:xfrm>
              <a:off x="2640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E009408-F1A5-4A2A-9FEC-A52D016BE034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Edge List</a:t>
            </a:r>
          </a:p>
        </p:txBody>
      </p:sp>
      <p:grpSp>
        <p:nvGrpSpPr>
          <p:cNvPr id="91141" name="Group 38"/>
          <p:cNvGrpSpPr>
            <a:grpSpLocks/>
          </p:cNvGrpSpPr>
          <p:nvPr/>
        </p:nvGrpSpPr>
        <p:grpSpPr bwMode="auto">
          <a:xfrm>
            <a:off x="4724400" y="1676400"/>
            <a:ext cx="3563938" cy="2667000"/>
            <a:chOff x="1008" y="960"/>
            <a:chExt cx="2245" cy="1680"/>
          </a:xfrm>
        </p:grpSpPr>
        <p:sp>
          <p:nvSpPr>
            <p:cNvPr id="91167" name="Freeform 4"/>
            <p:cNvSpPr>
              <a:spLocks/>
            </p:cNvSpPr>
            <p:nvPr/>
          </p:nvSpPr>
          <p:spPr bwMode="auto">
            <a:xfrm>
              <a:off x="1392" y="1200"/>
              <a:ext cx="1728" cy="1392"/>
            </a:xfrm>
            <a:custGeom>
              <a:avLst/>
              <a:gdLst>
                <a:gd name="T0" fmla="*/ 0 w 1728"/>
                <a:gd name="T1" fmla="*/ 1008 h 1392"/>
                <a:gd name="T2" fmla="*/ 288 w 1728"/>
                <a:gd name="T3" fmla="*/ 144 h 1392"/>
                <a:gd name="T4" fmla="*/ 1344 w 1728"/>
                <a:gd name="T5" fmla="*/ 0 h 1392"/>
                <a:gd name="T6" fmla="*/ 1728 w 1728"/>
                <a:gd name="T7" fmla="*/ 432 h 1392"/>
                <a:gd name="T8" fmla="*/ 1296 w 1728"/>
                <a:gd name="T9" fmla="*/ 1152 h 1392"/>
                <a:gd name="T10" fmla="*/ 672 w 1728"/>
                <a:gd name="T11" fmla="*/ 1392 h 1392"/>
                <a:gd name="T12" fmla="*/ 0 w 1728"/>
                <a:gd name="T13" fmla="*/ 1008 h 13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28"/>
                <a:gd name="T22" fmla="*/ 0 h 1392"/>
                <a:gd name="T23" fmla="*/ 1728 w 1728"/>
                <a:gd name="T24" fmla="*/ 1392 h 13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28" h="1392">
                  <a:moveTo>
                    <a:pt x="0" y="1008"/>
                  </a:moveTo>
                  <a:lnTo>
                    <a:pt x="288" y="144"/>
                  </a:lnTo>
                  <a:lnTo>
                    <a:pt x="1344" y="0"/>
                  </a:lnTo>
                  <a:lnTo>
                    <a:pt x="1728" y="432"/>
                  </a:lnTo>
                  <a:lnTo>
                    <a:pt x="1296" y="1152"/>
                  </a:lnTo>
                  <a:lnTo>
                    <a:pt x="672" y="1392"/>
                  </a:lnTo>
                  <a:lnTo>
                    <a:pt x="0" y="1008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68" name="Line 5"/>
            <p:cNvSpPr>
              <a:spLocks noChangeShapeType="1"/>
            </p:cNvSpPr>
            <p:nvPr/>
          </p:nvSpPr>
          <p:spPr bwMode="auto">
            <a:xfrm flipV="1">
              <a:off x="1392" y="1920"/>
              <a:ext cx="816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69" name="Line 6"/>
            <p:cNvSpPr>
              <a:spLocks noChangeShapeType="1"/>
            </p:cNvSpPr>
            <p:nvPr/>
          </p:nvSpPr>
          <p:spPr bwMode="auto">
            <a:xfrm flipH="1">
              <a:off x="2064" y="1920"/>
              <a:ext cx="144" cy="6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70" name="Line 7"/>
            <p:cNvSpPr>
              <a:spLocks noChangeShapeType="1"/>
            </p:cNvSpPr>
            <p:nvPr/>
          </p:nvSpPr>
          <p:spPr bwMode="auto">
            <a:xfrm flipV="1">
              <a:off x="2208" y="1632"/>
              <a:ext cx="912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71" name="Line 8"/>
            <p:cNvSpPr>
              <a:spLocks noChangeShapeType="1"/>
            </p:cNvSpPr>
            <p:nvPr/>
          </p:nvSpPr>
          <p:spPr bwMode="auto">
            <a:xfrm flipH="1" flipV="1">
              <a:off x="2064" y="1584"/>
              <a:ext cx="144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72" name="Line 9"/>
            <p:cNvSpPr>
              <a:spLocks noChangeShapeType="1"/>
            </p:cNvSpPr>
            <p:nvPr/>
          </p:nvSpPr>
          <p:spPr bwMode="auto">
            <a:xfrm flipV="1">
              <a:off x="2064" y="1200"/>
              <a:ext cx="672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73" name="Line 10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384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1174" name="Oval 11"/>
            <p:cNvSpPr>
              <a:spLocks noChangeArrowheads="1"/>
            </p:cNvSpPr>
            <p:nvPr/>
          </p:nvSpPr>
          <p:spPr bwMode="auto">
            <a:xfrm>
              <a:off x="1344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75" name="Oval 12"/>
            <p:cNvSpPr>
              <a:spLocks noChangeArrowheads="1"/>
            </p:cNvSpPr>
            <p:nvPr/>
          </p:nvSpPr>
          <p:spPr bwMode="auto">
            <a:xfrm>
              <a:off x="1632" y="12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76" name="Oval 13"/>
            <p:cNvSpPr>
              <a:spLocks noChangeArrowheads="1"/>
            </p:cNvSpPr>
            <p:nvPr/>
          </p:nvSpPr>
          <p:spPr bwMode="auto">
            <a:xfrm>
              <a:off x="2160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77" name="Oval 14"/>
            <p:cNvSpPr>
              <a:spLocks noChangeArrowheads="1"/>
            </p:cNvSpPr>
            <p:nvPr/>
          </p:nvSpPr>
          <p:spPr bwMode="auto">
            <a:xfrm>
              <a:off x="2016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78" name="Oval 15"/>
            <p:cNvSpPr>
              <a:spLocks noChangeArrowheads="1"/>
            </p:cNvSpPr>
            <p:nvPr/>
          </p:nvSpPr>
          <p:spPr bwMode="auto">
            <a:xfrm>
              <a:off x="2640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79" name="Oval 16"/>
            <p:cNvSpPr>
              <a:spLocks noChangeArrowheads="1"/>
            </p:cNvSpPr>
            <p:nvPr/>
          </p:nvSpPr>
          <p:spPr bwMode="auto">
            <a:xfrm>
              <a:off x="2016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80" name="Oval 17"/>
            <p:cNvSpPr>
              <a:spLocks noChangeArrowheads="1"/>
            </p:cNvSpPr>
            <p:nvPr/>
          </p:nvSpPr>
          <p:spPr bwMode="auto">
            <a:xfrm>
              <a:off x="3072" y="1584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81" name="Oval 18"/>
            <p:cNvSpPr>
              <a:spLocks noChangeArrowheads="1"/>
            </p:cNvSpPr>
            <p:nvPr/>
          </p:nvSpPr>
          <p:spPr bwMode="auto">
            <a:xfrm>
              <a:off x="2640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1182" name="Text Box 19"/>
            <p:cNvSpPr txBox="1">
              <a:spLocks noChangeArrowheads="1"/>
            </p:cNvSpPr>
            <p:nvPr/>
          </p:nvSpPr>
          <p:spPr bwMode="auto">
            <a:xfrm>
              <a:off x="1008" y="206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1</a:t>
              </a:r>
            </a:p>
          </p:txBody>
        </p:sp>
        <p:sp>
          <p:nvSpPr>
            <p:cNvPr id="91183" name="Text Box 20"/>
            <p:cNvSpPr txBox="1">
              <a:spLocks noChangeArrowheads="1"/>
            </p:cNvSpPr>
            <p:nvPr/>
          </p:nvSpPr>
          <p:spPr bwMode="auto">
            <a:xfrm>
              <a:off x="1776" y="22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2</a:t>
              </a:r>
            </a:p>
          </p:txBody>
        </p:sp>
        <p:sp>
          <p:nvSpPr>
            <p:cNvPr id="91184" name="Text Box 21"/>
            <p:cNvSpPr txBox="1">
              <a:spLocks noChangeArrowheads="1"/>
            </p:cNvSpPr>
            <p:nvPr/>
          </p:nvSpPr>
          <p:spPr bwMode="auto">
            <a:xfrm>
              <a:off x="2208" y="192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7</a:t>
              </a:r>
            </a:p>
          </p:txBody>
        </p:sp>
        <p:sp>
          <p:nvSpPr>
            <p:cNvPr id="91185" name="Text Box 22"/>
            <p:cNvSpPr txBox="1">
              <a:spLocks noChangeArrowheads="1"/>
            </p:cNvSpPr>
            <p:nvPr/>
          </p:nvSpPr>
          <p:spPr bwMode="auto">
            <a:xfrm>
              <a:off x="1296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91186" name="Text Box 23"/>
            <p:cNvSpPr txBox="1">
              <a:spLocks noChangeArrowheads="1"/>
            </p:cNvSpPr>
            <p:nvPr/>
          </p:nvSpPr>
          <p:spPr bwMode="auto">
            <a:xfrm>
              <a:off x="2160" y="148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8</a:t>
              </a:r>
            </a:p>
          </p:txBody>
        </p:sp>
        <p:sp>
          <p:nvSpPr>
            <p:cNvPr id="91187" name="Text Box 24"/>
            <p:cNvSpPr txBox="1">
              <a:spLocks noChangeArrowheads="1"/>
            </p:cNvSpPr>
            <p:nvPr/>
          </p:nvSpPr>
          <p:spPr bwMode="auto">
            <a:xfrm>
              <a:off x="2832" y="100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5</a:t>
              </a:r>
            </a:p>
          </p:txBody>
        </p:sp>
        <p:sp>
          <p:nvSpPr>
            <p:cNvPr id="91188" name="Text Box 25"/>
            <p:cNvSpPr txBox="1">
              <a:spLocks noChangeArrowheads="1"/>
            </p:cNvSpPr>
            <p:nvPr/>
          </p:nvSpPr>
          <p:spPr bwMode="auto">
            <a:xfrm>
              <a:off x="2784" y="22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v</a:t>
              </a:r>
              <a:r>
                <a:rPr lang="en-US" altLang="zh-TW" sz="2800" baseline="-25000">
                  <a:latin typeface="Arial" charset="0"/>
                </a:rPr>
                <a:t>3</a:t>
              </a:r>
            </a:p>
          </p:txBody>
        </p:sp>
        <p:sp>
          <p:nvSpPr>
            <p:cNvPr id="91189" name="Text Box 26"/>
            <p:cNvSpPr txBox="1">
              <a:spLocks noChangeArrowheads="1"/>
            </p:cNvSpPr>
            <p:nvPr/>
          </p:nvSpPr>
          <p:spPr bwMode="auto">
            <a:xfrm>
              <a:off x="1109" y="1632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</a:t>
              </a:r>
            </a:p>
          </p:txBody>
        </p:sp>
        <p:sp>
          <p:nvSpPr>
            <p:cNvPr id="91190" name="Text Box 27"/>
            <p:cNvSpPr txBox="1">
              <a:spLocks noChangeArrowheads="1"/>
            </p:cNvSpPr>
            <p:nvPr/>
          </p:nvSpPr>
          <p:spPr bwMode="auto">
            <a:xfrm>
              <a:off x="1728" y="1440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8</a:t>
              </a:r>
            </a:p>
          </p:txBody>
        </p:sp>
        <p:sp>
          <p:nvSpPr>
            <p:cNvPr id="91191" name="Text Box 28"/>
            <p:cNvSpPr txBox="1">
              <a:spLocks noChangeArrowheads="1"/>
            </p:cNvSpPr>
            <p:nvPr/>
          </p:nvSpPr>
          <p:spPr bwMode="auto">
            <a:xfrm>
              <a:off x="2976" y="1248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3</a:t>
              </a:r>
            </a:p>
          </p:txBody>
        </p:sp>
        <p:sp>
          <p:nvSpPr>
            <p:cNvPr id="91192" name="Text Box 29"/>
            <p:cNvSpPr txBox="1">
              <a:spLocks noChangeArrowheads="1"/>
            </p:cNvSpPr>
            <p:nvPr/>
          </p:nvSpPr>
          <p:spPr bwMode="auto">
            <a:xfrm>
              <a:off x="2352" y="960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2</a:t>
              </a:r>
            </a:p>
          </p:txBody>
        </p:sp>
        <p:sp>
          <p:nvSpPr>
            <p:cNvPr id="91193" name="Text Box 30"/>
            <p:cNvSpPr txBox="1">
              <a:spLocks noChangeArrowheads="1"/>
            </p:cNvSpPr>
            <p:nvPr/>
          </p:nvSpPr>
          <p:spPr bwMode="auto">
            <a:xfrm>
              <a:off x="1824" y="1680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11</a:t>
              </a:r>
            </a:p>
          </p:txBody>
        </p:sp>
        <p:sp>
          <p:nvSpPr>
            <p:cNvPr id="91194" name="Text Box 31"/>
            <p:cNvSpPr txBox="1">
              <a:spLocks noChangeArrowheads="1"/>
            </p:cNvSpPr>
            <p:nvPr/>
          </p:nvSpPr>
          <p:spPr bwMode="auto">
            <a:xfrm>
              <a:off x="1440" y="2304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6</a:t>
              </a:r>
            </a:p>
          </p:txBody>
        </p:sp>
        <p:sp>
          <p:nvSpPr>
            <p:cNvPr id="91195" name="Text Box 32"/>
            <p:cNvSpPr txBox="1">
              <a:spLocks noChangeArrowheads="1"/>
            </p:cNvSpPr>
            <p:nvPr/>
          </p:nvSpPr>
          <p:spPr bwMode="auto">
            <a:xfrm>
              <a:off x="1776" y="1968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7</a:t>
              </a:r>
            </a:p>
          </p:txBody>
        </p:sp>
        <p:sp>
          <p:nvSpPr>
            <p:cNvPr id="91196" name="Text Box 33"/>
            <p:cNvSpPr txBox="1">
              <a:spLocks noChangeArrowheads="1"/>
            </p:cNvSpPr>
            <p:nvPr/>
          </p:nvSpPr>
          <p:spPr bwMode="auto">
            <a:xfrm>
              <a:off x="2458" y="1776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10</a:t>
              </a:r>
            </a:p>
          </p:txBody>
        </p:sp>
        <p:sp>
          <p:nvSpPr>
            <p:cNvPr id="91197" name="Text Box 34"/>
            <p:cNvSpPr txBox="1">
              <a:spLocks noChangeArrowheads="1"/>
            </p:cNvSpPr>
            <p:nvPr/>
          </p:nvSpPr>
          <p:spPr bwMode="auto">
            <a:xfrm>
              <a:off x="2352" y="2352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5</a:t>
              </a:r>
            </a:p>
          </p:txBody>
        </p:sp>
        <p:sp>
          <p:nvSpPr>
            <p:cNvPr id="91198" name="Text Box 35"/>
            <p:cNvSpPr txBox="1">
              <a:spLocks noChangeArrowheads="1"/>
            </p:cNvSpPr>
            <p:nvPr/>
          </p:nvSpPr>
          <p:spPr bwMode="auto">
            <a:xfrm>
              <a:off x="2976" y="1920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4</a:t>
              </a:r>
            </a:p>
          </p:txBody>
        </p:sp>
        <p:sp>
          <p:nvSpPr>
            <p:cNvPr id="91199" name="Text Box 36"/>
            <p:cNvSpPr txBox="1">
              <a:spLocks noChangeArrowheads="1"/>
            </p:cNvSpPr>
            <p:nvPr/>
          </p:nvSpPr>
          <p:spPr bwMode="auto">
            <a:xfrm>
              <a:off x="2400" y="1344"/>
              <a:ext cx="2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9</a:t>
              </a:r>
            </a:p>
          </p:txBody>
        </p:sp>
        <p:sp>
          <p:nvSpPr>
            <p:cNvPr id="91200" name="Text Box 37"/>
            <p:cNvSpPr txBox="1">
              <a:spLocks noChangeArrowheads="1"/>
            </p:cNvSpPr>
            <p:nvPr/>
          </p:nvSpPr>
          <p:spPr bwMode="auto">
            <a:xfrm>
              <a:off x="2112" y="2160"/>
              <a:ext cx="3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Ctr="1">
              <a:spAutoFit/>
            </a:bodyPr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r>
                <a:rPr lang="en-US" altLang="zh-TW" sz="1800">
                  <a:latin typeface="Arial" charset="0"/>
                </a:rPr>
                <a:t>e</a:t>
              </a:r>
              <a:r>
                <a:rPr lang="en-US" altLang="zh-TW" sz="2800" baseline="-25000">
                  <a:latin typeface="Arial" charset="0"/>
                </a:rPr>
                <a:t>12</a:t>
              </a:r>
            </a:p>
          </p:txBody>
        </p:sp>
      </p:grpSp>
      <p:sp>
        <p:nvSpPr>
          <p:cNvPr id="91142" name="Text Box 40"/>
          <p:cNvSpPr txBox="1">
            <a:spLocks noChangeArrowheads="1"/>
          </p:cNvSpPr>
          <p:nvPr/>
        </p:nvSpPr>
        <p:spPr bwMode="auto">
          <a:xfrm>
            <a:off x="990600" y="2286000"/>
            <a:ext cx="484188" cy="339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e1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e2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e3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e4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e5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e6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e7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e8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e9</a:t>
            </a:r>
          </a:p>
        </p:txBody>
      </p:sp>
      <p:sp>
        <p:nvSpPr>
          <p:cNvPr id="91143" name="Line 43"/>
          <p:cNvSpPr>
            <a:spLocks noChangeShapeType="1"/>
          </p:cNvSpPr>
          <p:nvPr/>
        </p:nvSpPr>
        <p:spPr bwMode="auto">
          <a:xfrm>
            <a:off x="990600" y="2667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4" name="Line 45"/>
          <p:cNvSpPr>
            <a:spLocks noChangeShapeType="1"/>
          </p:cNvSpPr>
          <p:nvPr/>
        </p:nvSpPr>
        <p:spPr bwMode="auto">
          <a:xfrm>
            <a:off x="990600" y="31242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5" name="Line 46"/>
          <p:cNvSpPr>
            <a:spLocks noChangeShapeType="1"/>
          </p:cNvSpPr>
          <p:nvPr/>
        </p:nvSpPr>
        <p:spPr bwMode="auto">
          <a:xfrm>
            <a:off x="990600" y="3429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6" name="Line 47"/>
          <p:cNvSpPr>
            <a:spLocks noChangeShapeType="1"/>
          </p:cNvSpPr>
          <p:nvPr/>
        </p:nvSpPr>
        <p:spPr bwMode="auto">
          <a:xfrm>
            <a:off x="990600" y="3810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7" name="Line 48"/>
          <p:cNvSpPr>
            <a:spLocks noChangeShapeType="1"/>
          </p:cNvSpPr>
          <p:nvPr/>
        </p:nvSpPr>
        <p:spPr bwMode="auto">
          <a:xfrm>
            <a:off x="1066800" y="4495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8" name="Line 49"/>
          <p:cNvSpPr>
            <a:spLocks noChangeShapeType="1"/>
          </p:cNvSpPr>
          <p:nvPr/>
        </p:nvSpPr>
        <p:spPr bwMode="auto">
          <a:xfrm>
            <a:off x="1066800" y="4191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49" name="Line 50"/>
          <p:cNvSpPr>
            <a:spLocks noChangeShapeType="1"/>
          </p:cNvSpPr>
          <p:nvPr/>
        </p:nvSpPr>
        <p:spPr bwMode="auto">
          <a:xfrm>
            <a:off x="990600" y="4876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0" name="Line 51"/>
          <p:cNvSpPr>
            <a:spLocks noChangeShapeType="1"/>
          </p:cNvSpPr>
          <p:nvPr/>
        </p:nvSpPr>
        <p:spPr bwMode="auto">
          <a:xfrm>
            <a:off x="990600" y="5257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1" name="Text Box 53"/>
          <p:cNvSpPr txBox="1">
            <a:spLocks noChangeArrowheads="1"/>
          </p:cNvSpPr>
          <p:nvPr/>
        </p:nvSpPr>
        <p:spPr bwMode="auto">
          <a:xfrm>
            <a:off x="3270250" y="2209800"/>
            <a:ext cx="1263650" cy="3324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1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1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1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2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2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2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3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3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3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4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4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4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5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5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5.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6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6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6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7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7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7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400">
                <a:latin typeface="Arial" charset="0"/>
              </a:rPr>
              <a:t>x</a:t>
            </a:r>
            <a:r>
              <a:rPr lang="en-US" altLang="zh-TW" sz="2400" baseline="-25000">
                <a:latin typeface="Arial" charset="0"/>
              </a:rPr>
              <a:t>8</a:t>
            </a:r>
            <a:r>
              <a:rPr lang="en-US" altLang="zh-TW" sz="2400">
                <a:latin typeface="Arial" charset="0"/>
              </a:rPr>
              <a:t> y</a:t>
            </a:r>
            <a:r>
              <a:rPr lang="en-US" altLang="zh-TW" sz="2400" baseline="-25000">
                <a:latin typeface="Arial" charset="0"/>
              </a:rPr>
              <a:t>8</a:t>
            </a:r>
            <a:r>
              <a:rPr lang="en-US" altLang="zh-TW" sz="2400">
                <a:latin typeface="Arial" charset="0"/>
              </a:rPr>
              <a:t> z</a:t>
            </a:r>
            <a:r>
              <a:rPr lang="en-US" altLang="zh-TW" sz="2400" baseline="-25000">
                <a:latin typeface="Arial" charset="0"/>
              </a:rPr>
              <a:t>8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600">
              <a:latin typeface="Arial" charset="0"/>
            </a:endParaRPr>
          </a:p>
        </p:txBody>
      </p:sp>
      <p:sp>
        <p:nvSpPr>
          <p:cNvPr id="91152" name="Text Box 55"/>
          <p:cNvSpPr txBox="1">
            <a:spLocks noChangeArrowheads="1"/>
          </p:cNvSpPr>
          <p:nvPr/>
        </p:nvSpPr>
        <p:spPr bwMode="auto">
          <a:xfrm>
            <a:off x="2133600" y="2286000"/>
            <a:ext cx="50165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v1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v6</a:t>
            </a:r>
          </a:p>
        </p:txBody>
      </p:sp>
      <p:sp>
        <p:nvSpPr>
          <p:cNvPr id="91153" name="Line 57"/>
          <p:cNvSpPr>
            <a:spLocks noChangeShapeType="1"/>
          </p:cNvSpPr>
          <p:nvPr/>
        </p:nvSpPr>
        <p:spPr bwMode="auto">
          <a:xfrm>
            <a:off x="1524000" y="2438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4" name="Line 58"/>
          <p:cNvSpPr>
            <a:spLocks noChangeShapeType="1"/>
          </p:cNvSpPr>
          <p:nvPr/>
        </p:nvSpPr>
        <p:spPr bwMode="auto">
          <a:xfrm>
            <a:off x="1447800" y="2895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5" name="Line 59"/>
          <p:cNvSpPr>
            <a:spLocks noChangeShapeType="1"/>
          </p:cNvSpPr>
          <p:nvPr/>
        </p:nvSpPr>
        <p:spPr bwMode="auto">
          <a:xfrm>
            <a:off x="1447800" y="3276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6" name="Line 60"/>
          <p:cNvSpPr>
            <a:spLocks noChangeShapeType="1"/>
          </p:cNvSpPr>
          <p:nvPr/>
        </p:nvSpPr>
        <p:spPr bwMode="auto">
          <a:xfrm>
            <a:off x="1524000" y="3657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7" name="Line 61"/>
          <p:cNvSpPr>
            <a:spLocks noChangeShapeType="1"/>
          </p:cNvSpPr>
          <p:nvPr/>
        </p:nvSpPr>
        <p:spPr bwMode="auto">
          <a:xfrm>
            <a:off x="1524000" y="4038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8" name="Line 62"/>
          <p:cNvSpPr>
            <a:spLocks noChangeShapeType="1"/>
          </p:cNvSpPr>
          <p:nvPr/>
        </p:nvSpPr>
        <p:spPr bwMode="auto">
          <a:xfrm>
            <a:off x="1524000" y="4343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59" name="Line 63"/>
          <p:cNvSpPr>
            <a:spLocks noChangeShapeType="1"/>
          </p:cNvSpPr>
          <p:nvPr/>
        </p:nvSpPr>
        <p:spPr bwMode="auto">
          <a:xfrm>
            <a:off x="1524000" y="4724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0" name="Line 64"/>
          <p:cNvSpPr>
            <a:spLocks noChangeShapeType="1"/>
          </p:cNvSpPr>
          <p:nvPr/>
        </p:nvSpPr>
        <p:spPr bwMode="auto">
          <a:xfrm>
            <a:off x="1524000" y="5105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1" name="Line 65"/>
          <p:cNvSpPr>
            <a:spLocks noChangeShapeType="1"/>
          </p:cNvSpPr>
          <p:nvPr/>
        </p:nvSpPr>
        <p:spPr bwMode="auto">
          <a:xfrm>
            <a:off x="1524000" y="5410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2" name="Line 66"/>
          <p:cNvSpPr>
            <a:spLocks noChangeShapeType="1"/>
          </p:cNvSpPr>
          <p:nvPr/>
        </p:nvSpPr>
        <p:spPr bwMode="auto">
          <a:xfrm>
            <a:off x="2667000" y="25146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3" name="Line 68"/>
          <p:cNvSpPr>
            <a:spLocks noChangeShapeType="1"/>
          </p:cNvSpPr>
          <p:nvPr/>
        </p:nvSpPr>
        <p:spPr bwMode="auto">
          <a:xfrm>
            <a:off x="2667000" y="2895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4" name="Line 69"/>
          <p:cNvSpPr>
            <a:spLocks noChangeShapeType="1"/>
          </p:cNvSpPr>
          <p:nvPr/>
        </p:nvSpPr>
        <p:spPr bwMode="auto">
          <a:xfrm>
            <a:off x="2819400" y="28956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5" name="Line 70"/>
          <p:cNvSpPr>
            <a:spLocks noChangeShapeType="1"/>
          </p:cNvSpPr>
          <p:nvPr/>
        </p:nvSpPr>
        <p:spPr bwMode="auto">
          <a:xfrm>
            <a:off x="2819400" y="4572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zh-TW" altLang="en-US"/>
          </a:p>
        </p:txBody>
      </p:sp>
      <p:sp>
        <p:nvSpPr>
          <p:cNvPr id="91166" name="Text Box 71"/>
          <p:cNvSpPr txBox="1">
            <a:spLocks noChangeArrowheads="1"/>
          </p:cNvSpPr>
          <p:nvPr/>
        </p:nvSpPr>
        <p:spPr bwMode="auto">
          <a:xfrm>
            <a:off x="4984750" y="4722813"/>
            <a:ext cx="2660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Note polygons are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not represented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0CF0379-F3C4-4AC7-8C46-7CC352AC21B1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Modeling a Cube</a:t>
            </a:r>
          </a:p>
        </p:txBody>
      </p:sp>
      <p:sp>
        <p:nvSpPr>
          <p:cNvPr id="92165" name="Text Box 5"/>
          <p:cNvSpPr>
            <a:spLocks noGrp="1" noChangeArrowheads="1"/>
          </p:cNvSpPr>
          <p:nvPr>
            <p:ph type="body" idx="1"/>
          </p:nvPr>
        </p:nvSpPr>
        <p:spPr>
          <a:xfrm>
            <a:off x="500063" y="3071813"/>
            <a:ext cx="9220200" cy="1295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Times New Roman" pitchFamily="18" charset="0"/>
              </a:rPr>
              <a:t>	</a:t>
            </a:r>
            <a:r>
              <a:rPr lang="en-US" altLang="zh-TW" sz="2000" b="1" smtClean="0">
                <a:latin typeface="Courier New" pitchFamily="49" charset="0"/>
              </a:rPr>
              <a:t>GLfloat vertices[][3] = 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{{-1.0,-1.0,-1.0},{1.0,-1.0,-1.0},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	{1.0,1.0,-1.0}, {-1.0,1.0,-1.0}, {-1.0,-1.0,1.0},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	{1.0,-1.0,1.0}, {1.0,1.0,1.0}, {-1.0,1.0,1.0}};</a:t>
            </a: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0" y="4724400"/>
            <a:ext cx="8032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	</a:t>
            </a:r>
            <a:r>
              <a:rPr lang="en-US" altLang="zh-TW" sz="2000" b="1">
                <a:latin typeface="Courier New" pitchFamily="49" charset="0"/>
              </a:rPr>
              <a:t>GLfloat colors[][3] =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{{0.0,0.0,0.0},{1.0,0.0,0.0},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	{1.0,1.0,0.0}, {0.0,1.0,0.0}, {0.0,0.0,1.0},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	{1.0,0.0,1.0}, {1.0,1.0,1.0}, {0.0,1.0,1.0}};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1066800" y="1676400"/>
            <a:ext cx="62706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Model a color cube for rotating cube program</a:t>
            </a:r>
          </a:p>
          <a:p>
            <a:pPr eaLnBrk="1" hangingPunct="1">
              <a:buClrTx/>
              <a:buSzTx/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Define global arrays for vertices and colors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FA6CF562-23C7-4CB7-B59D-9306E92CB9A1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>Drawing a polygon from a list of indices 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700" smtClean="0"/>
              <a:t>Draw a quadrilateral from a list of indices into the array </a:t>
            </a:r>
            <a:r>
              <a:rPr lang="en-US" altLang="zh-TW" sz="2300" b="1" smtClean="0">
                <a:latin typeface="Courier New" pitchFamily="49" charset="0"/>
              </a:rPr>
              <a:t>vertices</a:t>
            </a:r>
            <a:r>
              <a:rPr lang="en-US" altLang="zh-TW" sz="2700" smtClean="0"/>
              <a:t> and use color corresponding to first index</a:t>
            </a:r>
          </a:p>
        </p:txBody>
      </p:sp>
      <p:sp>
        <p:nvSpPr>
          <p:cNvPr id="93190" name="Text Box 4"/>
          <p:cNvSpPr txBox="1">
            <a:spLocks noChangeArrowheads="1"/>
          </p:cNvSpPr>
          <p:nvPr/>
        </p:nvSpPr>
        <p:spPr bwMode="auto">
          <a:xfrm>
            <a:off x="714375" y="2786063"/>
            <a:ext cx="76438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polygon(int *a, int *b, int *c , int *d)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{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glBegin(GL_POLYGON);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glColor3fv(colors[a]);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glVertex3fv(vertices[a]);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glVertex3fv(vertices[b]);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glVertex3fv(vertices[c]);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  glVertex3fv(vertices[d]);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  glEnd();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 b="1">
                <a:latin typeface="Courier New" pitchFamily="49" charset="0"/>
              </a:rPr>
              <a:t>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3B019960-C48E-4A77-A6DA-8EE3B281329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Draw cube from faces</a:t>
            </a:r>
          </a:p>
        </p:txBody>
      </p:sp>
      <p:sp>
        <p:nvSpPr>
          <p:cNvPr id="94213" name="Text Box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void colorcube( )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polygon(0,3,2,1);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polygon(2,3,7,6);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polygon(0,4,7,3);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polygon(1,2,6,5);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polygon(4,5,6,7);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    polygon(0,1,5,4);</a:t>
            </a:r>
          </a:p>
          <a:p>
            <a:pPr>
              <a:buFontTx/>
              <a:buNone/>
            </a:pPr>
            <a:r>
              <a:rPr lang="en-US" altLang="zh-TW" sz="2000" b="1" smtClean="0">
                <a:latin typeface="Courier New" pitchFamily="49" charset="0"/>
              </a:rPr>
              <a:t>}</a:t>
            </a:r>
          </a:p>
        </p:txBody>
      </p:sp>
      <p:grpSp>
        <p:nvGrpSpPr>
          <p:cNvPr id="94214" name="Group 12"/>
          <p:cNvGrpSpPr>
            <a:grpSpLocks/>
          </p:cNvGrpSpPr>
          <p:nvPr/>
        </p:nvGrpSpPr>
        <p:grpSpPr bwMode="auto">
          <a:xfrm>
            <a:off x="5029200" y="2514600"/>
            <a:ext cx="1905000" cy="2286000"/>
            <a:chOff x="3168" y="1584"/>
            <a:chExt cx="1200" cy="1440"/>
          </a:xfrm>
        </p:grpSpPr>
        <p:sp>
          <p:nvSpPr>
            <p:cNvPr id="94224" name="Rectangle 6"/>
            <p:cNvSpPr>
              <a:spLocks noChangeArrowheads="1"/>
            </p:cNvSpPr>
            <p:nvPr/>
          </p:nvSpPr>
          <p:spPr bwMode="auto">
            <a:xfrm>
              <a:off x="3168" y="2112"/>
              <a:ext cx="912" cy="9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4225" name="Rectangle 7"/>
            <p:cNvSpPr>
              <a:spLocks noChangeArrowheads="1"/>
            </p:cNvSpPr>
            <p:nvPr/>
          </p:nvSpPr>
          <p:spPr bwMode="auto">
            <a:xfrm>
              <a:off x="3456" y="1584"/>
              <a:ext cx="912" cy="9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buClr>
                  <a:schemeClr val="accent1"/>
                </a:buClr>
                <a:buSzPct val="80000"/>
                <a:buFont typeface="Wingdings 2" pitchFamily="18" charset="2"/>
                <a:buChar char=""/>
                <a:defRPr sz="32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"/>
                <a:defRPr sz="28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E66C7D"/>
                </a:buClr>
                <a:buFont typeface="Arial" charset="0"/>
                <a:buChar char="▪"/>
                <a:defRPr sz="24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6BB76D"/>
                </a:buClr>
                <a:buFont typeface="Arial" charset="0"/>
                <a:buChar char="▪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88651"/>
                </a:buClr>
                <a:buFont typeface="Wingdings 3" pitchFamily="18" charset="2"/>
                <a:buChar char=""/>
                <a:defRPr sz="2000">
                  <a:solidFill>
                    <a:schemeClr val="tx1"/>
                  </a:solidFill>
                  <a:latin typeface="Corbel" pitchFamily="34" charset="0"/>
                  <a:ea typeface="新細明體" charset="-120"/>
                </a:defRPr>
              </a:lvl9pPr>
            </a:lstStyle>
            <a:p>
              <a:pPr eaLnBrk="1" hangingPunct="1">
                <a:buClrTx/>
                <a:buSzTx/>
                <a:buFontTx/>
                <a:buNone/>
              </a:pPr>
              <a:endParaRPr lang="zh-TW" altLang="zh-TW" sz="1800">
                <a:latin typeface="Arial" charset="0"/>
              </a:endParaRPr>
            </a:p>
          </p:txBody>
        </p:sp>
        <p:sp>
          <p:nvSpPr>
            <p:cNvPr id="94226" name="Line 8"/>
            <p:cNvSpPr>
              <a:spLocks noChangeShapeType="1"/>
            </p:cNvSpPr>
            <p:nvPr/>
          </p:nvSpPr>
          <p:spPr bwMode="auto">
            <a:xfrm flipH="1">
              <a:off x="3168" y="1584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4227" name="Line 9"/>
            <p:cNvSpPr>
              <a:spLocks noChangeShapeType="1"/>
            </p:cNvSpPr>
            <p:nvPr/>
          </p:nvSpPr>
          <p:spPr bwMode="auto">
            <a:xfrm flipH="1">
              <a:off x="3168" y="2496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4228" name="Line 10"/>
            <p:cNvSpPr>
              <a:spLocks noChangeShapeType="1"/>
            </p:cNvSpPr>
            <p:nvPr/>
          </p:nvSpPr>
          <p:spPr bwMode="auto">
            <a:xfrm flipH="1">
              <a:off x="4080" y="1584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  <p:sp>
          <p:nvSpPr>
            <p:cNvPr id="94229" name="Line 11"/>
            <p:cNvSpPr>
              <a:spLocks noChangeShapeType="1"/>
            </p:cNvSpPr>
            <p:nvPr/>
          </p:nvSpPr>
          <p:spPr bwMode="auto">
            <a:xfrm flipH="1">
              <a:off x="4080" y="2496"/>
              <a:ext cx="288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zh-TW" altLang="en-US"/>
            </a:p>
          </p:txBody>
        </p:sp>
      </p:grpSp>
      <p:sp>
        <p:nvSpPr>
          <p:cNvPr id="94215" name="Text Box 13"/>
          <p:cNvSpPr txBox="1">
            <a:spLocks noChangeArrowheads="1"/>
          </p:cNvSpPr>
          <p:nvPr/>
        </p:nvSpPr>
        <p:spPr bwMode="auto">
          <a:xfrm>
            <a:off x="4724400" y="4648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0</a:t>
            </a:r>
          </a:p>
        </p:txBody>
      </p:sp>
      <p:sp>
        <p:nvSpPr>
          <p:cNvPr id="94216" name="Text Box 14"/>
          <p:cNvSpPr txBox="1">
            <a:spLocks noChangeArrowheads="1"/>
          </p:cNvSpPr>
          <p:nvPr/>
        </p:nvSpPr>
        <p:spPr bwMode="auto">
          <a:xfrm>
            <a:off x="5334000" y="205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5</a:t>
            </a:r>
          </a:p>
        </p:txBody>
      </p:sp>
      <p:sp>
        <p:nvSpPr>
          <p:cNvPr id="94217" name="Text Box 15"/>
          <p:cNvSpPr txBox="1">
            <a:spLocks noChangeArrowheads="1"/>
          </p:cNvSpPr>
          <p:nvPr/>
        </p:nvSpPr>
        <p:spPr bwMode="auto">
          <a:xfrm>
            <a:off x="7010400" y="2057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6</a:t>
            </a:r>
          </a:p>
        </p:txBody>
      </p:sp>
      <p:sp>
        <p:nvSpPr>
          <p:cNvPr id="94218" name="Text Box 16"/>
          <p:cNvSpPr txBox="1">
            <a:spLocks noChangeArrowheads="1"/>
          </p:cNvSpPr>
          <p:nvPr/>
        </p:nvSpPr>
        <p:spPr bwMode="auto">
          <a:xfrm>
            <a:off x="6172200" y="2971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2</a:t>
            </a:r>
          </a:p>
        </p:txBody>
      </p:sp>
      <p:sp>
        <p:nvSpPr>
          <p:cNvPr id="94219" name="Text Box 17"/>
          <p:cNvSpPr txBox="1">
            <a:spLocks noChangeArrowheads="1"/>
          </p:cNvSpPr>
          <p:nvPr/>
        </p:nvSpPr>
        <p:spPr bwMode="auto">
          <a:xfrm>
            <a:off x="5486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4</a:t>
            </a:r>
          </a:p>
        </p:txBody>
      </p:sp>
      <p:sp>
        <p:nvSpPr>
          <p:cNvPr id="94220" name="Text Box 18"/>
          <p:cNvSpPr txBox="1">
            <a:spLocks noChangeArrowheads="1"/>
          </p:cNvSpPr>
          <p:nvPr/>
        </p:nvSpPr>
        <p:spPr bwMode="auto">
          <a:xfrm>
            <a:off x="7010400" y="3810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7</a:t>
            </a:r>
          </a:p>
        </p:txBody>
      </p:sp>
      <p:sp>
        <p:nvSpPr>
          <p:cNvPr id="94221" name="Text Box 19"/>
          <p:cNvSpPr txBox="1">
            <a:spLocks noChangeArrowheads="1"/>
          </p:cNvSpPr>
          <p:nvPr/>
        </p:nvSpPr>
        <p:spPr bwMode="auto">
          <a:xfrm>
            <a:off x="4648200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1</a:t>
            </a:r>
          </a:p>
        </p:txBody>
      </p:sp>
      <p:sp>
        <p:nvSpPr>
          <p:cNvPr id="94222" name="Text Box 20"/>
          <p:cNvSpPr txBox="1">
            <a:spLocks noChangeArrowheads="1"/>
          </p:cNvSpPr>
          <p:nvPr/>
        </p:nvSpPr>
        <p:spPr bwMode="auto">
          <a:xfrm>
            <a:off x="6477000" y="4800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3</a:t>
            </a:r>
          </a:p>
        </p:txBody>
      </p:sp>
      <p:sp>
        <p:nvSpPr>
          <p:cNvPr id="94223" name="Text Box 21"/>
          <p:cNvSpPr txBox="1">
            <a:spLocks noChangeArrowheads="1"/>
          </p:cNvSpPr>
          <p:nvPr/>
        </p:nvSpPr>
        <p:spPr bwMode="auto">
          <a:xfrm>
            <a:off x="708025" y="5256213"/>
            <a:ext cx="5745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Note that vertices are ordered so that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US" altLang="zh-TW" sz="1800">
                <a:latin typeface="Arial" charset="0"/>
              </a:rPr>
              <a:t>we obtain correct outward facing normals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64ADF9F-612F-42AA-86F7-64B0590C112D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Efficiency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The weakness of our approach is that we are building the model in the application and must do many function calls to draw the cube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Drawing a cube by its faces in the most straight forward way requires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6 </a:t>
            </a:r>
            <a:r>
              <a:rPr lang="en-US" altLang="zh-TW" b="1" smtClean="0">
                <a:latin typeface="Courier New" pitchFamily="49" charset="0"/>
                <a:ea typeface="MS PGothic" pitchFamily="34" charset="-128"/>
              </a:rPr>
              <a:t>glBegin</a:t>
            </a:r>
            <a:r>
              <a:rPr lang="en-US" altLang="zh-TW" smtClean="0">
                <a:ea typeface="MS PGothic" pitchFamily="34" charset="-128"/>
              </a:rPr>
              <a:t>, 6 </a:t>
            </a:r>
            <a:r>
              <a:rPr lang="en-US" altLang="zh-TW" b="1" smtClean="0">
                <a:latin typeface="Courier New" pitchFamily="49" charset="0"/>
                <a:ea typeface="MS PGothic" pitchFamily="34" charset="-128"/>
              </a:rPr>
              <a:t>glEnd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6 </a:t>
            </a:r>
            <a:r>
              <a:rPr lang="en-US" altLang="zh-TW" b="1" smtClean="0">
                <a:latin typeface="Courier New" pitchFamily="49" charset="0"/>
                <a:ea typeface="MS PGothic" pitchFamily="34" charset="-128"/>
              </a:rPr>
              <a:t>glColor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24 </a:t>
            </a:r>
            <a:r>
              <a:rPr lang="en-US" altLang="zh-TW" b="1" smtClean="0">
                <a:latin typeface="Courier New" pitchFamily="49" charset="0"/>
                <a:ea typeface="MS PGothic" pitchFamily="34" charset="-128"/>
              </a:rPr>
              <a:t>glVertex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ea typeface="MS PGothic" pitchFamily="34" charset="-128"/>
              </a:rPr>
              <a:t>More if we use texture and lighting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CE537B59-8FD0-4634-B70D-B0F49A0E5380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Vertex Arrays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700" smtClean="0"/>
              <a:t>OpenGL provides a facility called </a:t>
            </a:r>
            <a:r>
              <a:rPr lang="en-US" altLang="zh-TW" sz="2700" i="1" smtClean="0"/>
              <a:t>vertex arrays</a:t>
            </a:r>
            <a:r>
              <a:rPr lang="en-US" altLang="zh-TW" sz="2700" smtClean="0"/>
              <a:t> that allows us to store array data in the implementation</a:t>
            </a:r>
          </a:p>
          <a:p>
            <a:r>
              <a:rPr lang="en-US" altLang="zh-TW" sz="2700" smtClean="0"/>
              <a:t>Six types of arrays supported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Vertices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Colors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Color indices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Normals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Texture coordinates</a:t>
            </a:r>
          </a:p>
          <a:p>
            <a:pPr lvl="1"/>
            <a:r>
              <a:rPr lang="en-US" altLang="zh-TW" sz="2200" smtClean="0">
                <a:ea typeface="MS PGothic" pitchFamily="34" charset="-128"/>
              </a:rPr>
              <a:t>Edge flags</a:t>
            </a:r>
          </a:p>
          <a:p>
            <a:r>
              <a:rPr lang="en-US" altLang="zh-TW" sz="2700" smtClean="0"/>
              <a:t>We will need only colors and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728" tIns="45720" rIns="45720" numCol="1" anchorCtr="0" compatLnSpc="1">
            <a:prstTxWarp prst="textNoShape">
              <a:avLst/>
            </a:prstTxWarp>
          </a:bodyPr>
          <a:lstStyle>
            <a:lvl1pPr marL="342900" indent="-34290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fld id="{4AEE1C67-D663-4939-8CA0-CCAD935307E9}" type="slidenum">
              <a:rPr lang="es-ES" altLang="zh-TW" sz="1800">
                <a:latin typeface="Arial" charset="0"/>
              </a:rPr>
              <a:pPr lvl="1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s-ES" altLang="zh-TW" sz="1800">
              <a:latin typeface="Arial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Angel: Interactive Computer Graphics 5E © Addison-Wesley 2009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781800" cy="10668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Perspective Projection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16390" name="Picture 5" descr="C:\BOOK\OpenGL\Paul Final\Art\jpeg\AN05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1613"/>
            <a:ext cx="66294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4389</TotalTime>
  <Words>3529</Words>
  <Application>Microsoft Office PowerPoint</Application>
  <PresentationFormat>如螢幕大小 (4:3)</PresentationFormat>
  <Paragraphs>776</Paragraphs>
  <Slides>87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87</vt:i4>
      </vt:variant>
    </vt:vector>
  </HeadingPairs>
  <TitlesOfParts>
    <vt:vector size="101" baseType="lpstr">
      <vt:lpstr>MS PGothic</vt:lpstr>
      <vt:lpstr>新細明體</vt:lpstr>
      <vt:lpstr>Arial</vt:lpstr>
      <vt:lpstr>Calibri</vt:lpstr>
      <vt:lpstr>Corbel</vt:lpstr>
      <vt:lpstr>Courier New</vt:lpstr>
      <vt:lpstr>Symbol</vt:lpstr>
      <vt:lpstr>Times New Roman</vt:lpstr>
      <vt:lpstr>Wingdings</vt:lpstr>
      <vt:lpstr>Wingdings 2</vt:lpstr>
      <vt:lpstr>Wingdings 3</vt:lpstr>
      <vt:lpstr>模組</vt:lpstr>
      <vt:lpstr>Equation</vt:lpstr>
      <vt:lpstr>方程式</vt:lpstr>
      <vt:lpstr>Computer Graphics</vt:lpstr>
      <vt:lpstr>Classical Viewing</vt:lpstr>
      <vt:lpstr>Objectives</vt:lpstr>
      <vt:lpstr>Classical Viewing</vt:lpstr>
      <vt:lpstr>Planar Geometric Projections</vt:lpstr>
      <vt:lpstr>Classical Projections</vt:lpstr>
      <vt:lpstr>Perspective vs Parallel</vt:lpstr>
      <vt:lpstr>Taxonomy of Planar Geometric Projections</vt:lpstr>
      <vt:lpstr>Perspective Projection</vt:lpstr>
      <vt:lpstr>Parallel Projection</vt:lpstr>
      <vt:lpstr>Orthographic Projection</vt:lpstr>
      <vt:lpstr>Multiview Orthographic Projection</vt:lpstr>
      <vt:lpstr>Advantages and Disadvantages</vt:lpstr>
      <vt:lpstr>Axonometric Projections</vt:lpstr>
      <vt:lpstr>Types of Axonometric Projections</vt:lpstr>
      <vt:lpstr>Advantages and Disadvantages</vt:lpstr>
      <vt:lpstr>Oblique Projection</vt:lpstr>
      <vt:lpstr>Advantages and Disadvantages</vt:lpstr>
      <vt:lpstr>Tilt–shift photography</vt:lpstr>
      <vt:lpstr>Perspective Projection</vt:lpstr>
      <vt:lpstr>Vanishing Points</vt:lpstr>
      <vt:lpstr>Three-Point Perspective</vt:lpstr>
      <vt:lpstr>Two-Point Perspective</vt:lpstr>
      <vt:lpstr>One-Point Perspective </vt:lpstr>
      <vt:lpstr>Advantages and Disadvantages</vt:lpstr>
      <vt:lpstr>Computer Viewing</vt:lpstr>
      <vt:lpstr>Objectives</vt:lpstr>
      <vt:lpstr>PowerPoint 簡報</vt:lpstr>
      <vt:lpstr>Computer Viewing</vt:lpstr>
      <vt:lpstr>The OpenGL Camera</vt:lpstr>
      <vt:lpstr>Default Projection</vt:lpstr>
      <vt:lpstr>Moving the Camera Frame</vt:lpstr>
      <vt:lpstr>Moving Camera back from Origin </vt:lpstr>
      <vt:lpstr>Moving the Camera</vt:lpstr>
      <vt:lpstr>OpenGL code</vt:lpstr>
      <vt:lpstr>The LookAt Function</vt:lpstr>
      <vt:lpstr>gluLookAt</vt:lpstr>
      <vt:lpstr>Other Viewing APIs</vt:lpstr>
      <vt:lpstr>Projections Basic</vt:lpstr>
      <vt:lpstr>Projections and Normalization</vt:lpstr>
      <vt:lpstr>Homogeneous Coordinate Representation</vt:lpstr>
      <vt:lpstr>Simple Perspective</vt:lpstr>
      <vt:lpstr>Perspective Equations</vt:lpstr>
      <vt:lpstr>Homogeneous Coordinate Form</vt:lpstr>
      <vt:lpstr>Perspective Division</vt:lpstr>
      <vt:lpstr>OpenGL Orthogonal Viewing</vt:lpstr>
      <vt:lpstr>OpenGL Perspective</vt:lpstr>
      <vt:lpstr>Using Field of View</vt:lpstr>
      <vt:lpstr>Amazing Anamorphic Illusions!</vt:lpstr>
      <vt:lpstr>Projection Matrices</vt:lpstr>
      <vt:lpstr>Objectives</vt:lpstr>
      <vt:lpstr>Normalization</vt:lpstr>
      <vt:lpstr>Pipeline View</vt:lpstr>
      <vt:lpstr>Notes</vt:lpstr>
      <vt:lpstr>Orthogonal Normalization</vt:lpstr>
      <vt:lpstr>Orthogonal Matrix</vt:lpstr>
      <vt:lpstr>Final Projection</vt:lpstr>
      <vt:lpstr>Oblique Projections</vt:lpstr>
      <vt:lpstr>General Shear</vt:lpstr>
      <vt:lpstr>Shear Matrix</vt:lpstr>
      <vt:lpstr>Equivalency</vt:lpstr>
      <vt:lpstr>Effect on Clipping</vt:lpstr>
      <vt:lpstr>Simple Perspective</vt:lpstr>
      <vt:lpstr>Perspective Matrices</vt:lpstr>
      <vt:lpstr>Generalization</vt:lpstr>
      <vt:lpstr>Picking a and b</vt:lpstr>
      <vt:lpstr>Normalization Transformation</vt:lpstr>
      <vt:lpstr>Normalization and Hidden-Surface Removal</vt:lpstr>
      <vt:lpstr>OpenGL Perspective</vt:lpstr>
      <vt:lpstr>OpenGL Perspective Matrix</vt:lpstr>
      <vt:lpstr>Why do we do it this way?</vt:lpstr>
      <vt:lpstr>Building Models</vt:lpstr>
      <vt:lpstr>Objectives</vt:lpstr>
      <vt:lpstr>Representing a Mesh</vt:lpstr>
      <vt:lpstr>3D model format</vt:lpstr>
      <vt:lpstr>Simple Representation</vt:lpstr>
      <vt:lpstr>Inward and Outward Facing Polygons</vt:lpstr>
      <vt:lpstr>Wavefront obj format</vt:lpstr>
      <vt:lpstr>Geometry vs Topology</vt:lpstr>
      <vt:lpstr>Vertex Lists</vt:lpstr>
      <vt:lpstr>Shared Edges</vt:lpstr>
      <vt:lpstr>Edge List</vt:lpstr>
      <vt:lpstr>Modeling a Cube</vt:lpstr>
      <vt:lpstr>Drawing a polygon from a list of indices </vt:lpstr>
      <vt:lpstr>Draw cube from faces</vt:lpstr>
      <vt:lpstr>Efficiency</vt:lpstr>
      <vt:lpstr>Vertex Arrays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mtchi</dc:creator>
  <cp:lastModifiedBy>Windows 使用者</cp:lastModifiedBy>
  <cp:revision>117</cp:revision>
  <dcterms:modified xsi:type="dcterms:W3CDTF">2019-03-31T14:29:17Z</dcterms:modified>
</cp:coreProperties>
</file>